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9" r:id="rId1"/>
  </p:sldMasterIdLst>
  <p:notesMasterIdLst>
    <p:notesMasterId r:id="rId63"/>
  </p:notesMasterIdLst>
  <p:handoutMasterIdLst>
    <p:handoutMasterId r:id="rId64"/>
  </p:handoutMasterIdLst>
  <p:sldIdLst>
    <p:sldId id="375" r:id="rId2"/>
    <p:sldId id="376" r:id="rId3"/>
    <p:sldId id="468" r:id="rId4"/>
    <p:sldId id="490" r:id="rId5"/>
    <p:sldId id="439" r:id="rId6"/>
    <p:sldId id="440" r:id="rId7"/>
    <p:sldId id="442" r:id="rId8"/>
    <p:sldId id="469" r:id="rId9"/>
    <p:sldId id="470" r:id="rId10"/>
    <p:sldId id="447" r:id="rId11"/>
    <p:sldId id="448" r:id="rId12"/>
    <p:sldId id="454" r:id="rId13"/>
    <p:sldId id="449" r:id="rId14"/>
    <p:sldId id="455" r:id="rId15"/>
    <p:sldId id="453" r:id="rId16"/>
    <p:sldId id="456" r:id="rId17"/>
    <p:sldId id="457" r:id="rId18"/>
    <p:sldId id="458" r:id="rId19"/>
    <p:sldId id="479" r:id="rId20"/>
    <p:sldId id="480" r:id="rId21"/>
    <p:sldId id="483" r:id="rId22"/>
    <p:sldId id="481" r:id="rId23"/>
    <p:sldId id="484" r:id="rId24"/>
    <p:sldId id="485" r:id="rId25"/>
    <p:sldId id="486" r:id="rId26"/>
    <p:sldId id="487" r:id="rId27"/>
    <p:sldId id="445" r:id="rId28"/>
    <p:sldId id="443" r:id="rId29"/>
    <p:sldId id="446" r:id="rId30"/>
    <p:sldId id="432" r:id="rId31"/>
    <p:sldId id="477" r:id="rId32"/>
    <p:sldId id="497" r:id="rId33"/>
    <p:sldId id="472" r:id="rId34"/>
    <p:sldId id="473" r:id="rId35"/>
    <p:sldId id="474" r:id="rId36"/>
    <p:sldId id="475" r:id="rId37"/>
    <p:sldId id="476" r:id="rId38"/>
    <p:sldId id="478" r:id="rId39"/>
    <p:sldId id="465" r:id="rId40"/>
    <p:sldId id="467" r:id="rId41"/>
    <p:sldId id="491" r:id="rId42"/>
    <p:sldId id="498" r:id="rId43"/>
    <p:sldId id="499" r:id="rId44"/>
    <p:sldId id="500" r:id="rId45"/>
    <p:sldId id="501" r:id="rId46"/>
    <p:sldId id="502" r:id="rId47"/>
    <p:sldId id="503" r:id="rId48"/>
    <p:sldId id="504" r:id="rId49"/>
    <p:sldId id="505" r:id="rId50"/>
    <p:sldId id="438" r:id="rId51"/>
    <p:sldId id="428" r:id="rId52"/>
    <p:sldId id="424" r:id="rId53"/>
    <p:sldId id="450" r:id="rId54"/>
    <p:sldId id="451" r:id="rId55"/>
    <p:sldId id="452" r:id="rId56"/>
    <p:sldId id="492" r:id="rId57"/>
    <p:sldId id="493" r:id="rId58"/>
    <p:sldId id="494" r:id="rId59"/>
    <p:sldId id="495" r:id="rId60"/>
    <p:sldId id="496" r:id="rId61"/>
    <p:sldId id="419" r:id="rId62"/>
  </p:sldIdLst>
  <p:sldSz cx="9144000" cy="6858000" type="screen4x3"/>
  <p:notesSz cx="6997700" cy="9283700"/>
  <p:embeddedFontLst>
    <p:embeddedFont>
      <p:font typeface="Webdings" pitchFamily="18" charset="2"/>
      <p:regular r:id="rId65"/>
    </p:embeddedFont>
    <p:embeddedFont>
      <p:font typeface="Book Antiqua" pitchFamily="18" charset="0"/>
      <p:regular r:id="rId66"/>
      <p:bold r:id="rId67"/>
      <p:italic r:id="rId68"/>
      <p:boldItalic r:id="rId69"/>
    </p:embeddedFont>
    <p:embeddedFont>
      <p:font typeface="Arial Black" pitchFamily="34" charset="0"/>
      <p:bold r:id="rId70"/>
    </p:embeddedFont>
    <p:embeddedFont>
      <p:font typeface="Wingdings 2" pitchFamily="18" charset="2"/>
      <p:regular r:id="rId71"/>
    </p:embeddedFont>
    <p:embeddedFont>
      <p:font typeface="Franklin Gothic Medium" pitchFamily="34" charset="0"/>
      <p:regular r:id="rId72"/>
      <p:italic r:id="rId73"/>
    </p:embeddedFont>
    <p:embeddedFont>
      <p:font typeface="Times" pitchFamily="18" charset="0"/>
      <p:regular r:id="rId74"/>
      <p:bold r:id="rId75"/>
      <p:italic r:id="rId76"/>
      <p:boldItalic r:id="rId77"/>
    </p:embeddedFont>
    <p:embeddedFont>
      <p:font typeface="Calibri" pitchFamily="34" charset="0"/>
      <p:regular r:id="rId78"/>
      <p:bold r:id="rId79"/>
      <p:italic r:id="rId80"/>
      <p:boldItalic r:id="rId81"/>
    </p:embeddedFont>
  </p:embeddedFontLst>
  <p:defaultTextStyle>
    <a:defPPr>
      <a:defRPr lang="en-US"/>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3399FF"/>
    <a:srgbClr val="00FF00"/>
    <a:srgbClr val="FFFFFF"/>
    <a:srgbClr val="66FF66"/>
    <a:srgbClr val="6699FF"/>
    <a:srgbClr val="33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545" autoAdjust="0"/>
    <p:restoredTop sz="92710" autoAdjust="0"/>
  </p:normalViewPr>
  <p:slideViewPr>
    <p:cSldViewPr>
      <p:cViewPr varScale="1">
        <p:scale>
          <a:sx n="79" d="100"/>
          <a:sy n="79" d="100"/>
        </p:scale>
        <p:origin x="-1494" y="-84"/>
      </p:cViewPr>
      <p:guideLst>
        <p:guide orient="horz" pos="2160"/>
        <p:guide pos="2832"/>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10806"/>
    </p:cViewPr>
  </p:sorterViewPr>
  <p:notesViewPr>
    <p:cSldViewPr>
      <p:cViewPr>
        <p:scale>
          <a:sx n="100" d="100"/>
          <a:sy n="100" d="100"/>
        </p:scale>
        <p:origin x="-1386" y="1362"/>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font" Target="fonts/font4.fntdata"/><Relationship Id="rId76" Type="http://schemas.openxmlformats.org/officeDocument/2006/relationships/font" Target="fonts/font12.fntdata"/><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79"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font" Target="fonts/font5.fntdata"/><Relationship Id="rId77"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80" Type="http://schemas.openxmlformats.org/officeDocument/2006/relationships/font" Target="fonts/font16.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font" Target="fonts/font17.fntdata"/></Relationships>
</file>

<file path=ppt/_rels/viewProps.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slide" Target="slides/slide20.xml"/><Relationship Id="rId1" Type="http://schemas.openxmlformats.org/officeDocument/2006/relationships/slide" Target="slides/slide19.xml"/><Relationship Id="rId4"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2125" cy="465138"/>
          </a:xfrm>
          <a:prstGeom prst="rect">
            <a:avLst/>
          </a:prstGeom>
          <a:noFill/>
          <a:ln w="9525">
            <a:noFill/>
            <a:miter lim="800000"/>
            <a:headEnd/>
            <a:tailEnd/>
          </a:ln>
        </p:spPr>
        <p:txBody>
          <a:bodyPr vert="horz" wrap="square" lIns="92996" tIns="46498" rIns="92996" bIns="46498" numCol="1" anchor="t" anchorCtr="0" compatLnSpc="1">
            <a:prstTxWarp prst="textNoShape">
              <a:avLst/>
            </a:prstTxWarp>
          </a:bodyPr>
          <a:lstStyle>
            <a:lvl1pPr defTabSz="927100">
              <a:defRPr sz="1200" b="0">
                <a:latin typeface="Times" pitchFamily="18" charset="0"/>
              </a:defRPr>
            </a:lvl1pPr>
          </a:lstStyle>
          <a:p>
            <a:pPr>
              <a:defRPr/>
            </a:pPr>
            <a:endParaRPr lang="en-US"/>
          </a:p>
        </p:txBody>
      </p:sp>
      <p:sp>
        <p:nvSpPr>
          <p:cNvPr id="34819" name="Rectangle 3"/>
          <p:cNvSpPr>
            <a:spLocks noGrp="1" noChangeArrowheads="1"/>
          </p:cNvSpPr>
          <p:nvPr>
            <p:ph type="dt" sz="quarter" idx="1"/>
          </p:nvPr>
        </p:nvSpPr>
        <p:spPr bwMode="auto">
          <a:xfrm>
            <a:off x="3965575" y="0"/>
            <a:ext cx="3032125" cy="465138"/>
          </a:xfrm>
          <a:prstGeom prst="rect">
            <a:avLst/>
          </a:prstGeom>
          <a:noFill/>
          <a:ln w="9525">
            <a:noFill/>
            <a:miter lim="800000"/>
            <a:headEnd/>
            <a:tailEnd/>
          </a:ln>
        </p:spPr>
        <p:txBody>
          <a:bodyPr vert="horz" wrap="square" lIns="92996" tIns="46498" rIns="92996" bIns="46498" numCol="1" anchor="t" anchorCtr="0" compatLnSpc="1">
            <a:prstTxWarp prst="textNoShape">
              <a:avLst/>
            </a:prstTxWarp>
          </a:bodyPr>
          <a:lstStyle>
            <a:lvl1pPr algn="r" defTabSz="927100">
              <a:defRPr sz="1200" b="0">
                <a:latin typeface="Times" pitchFamily="18" charset="0"/>
              </a:defRPr>
            </a:lvl1pPr>
          </a:lstStyle>
          <a:p>
            <a:pPr>
              <a:defRPr/>
            </a:pPr>
            <a:endParaRPr lang="en-US"/>
          </a:p>
        </p:txBody>
      </p:sp>
      <p:sp>
        <p:nvSpPr>
          <p:cNvPr id="34820" name="Rectangle 4"/>
          <p:cNvSpPr>
            <a:spLocks noGrp="1" noChangeArrowheads="1"/>
          </p:cNvSpPr>
          <p:nvPr>
            <p:ph type="ftr" sz="quarter" idx="2"/>
          </p:nvPr>
        </p:nvSpPr>
        <p:spPr bwMode="auto">
          <a:xfrm>
            <a:off x="0" y="8818563"/>
            <a:ext cx="3032125" cy="465137"/>
          </a:xfrm>
          <a:prstGeom prst="rect">
            <a:avLst/>
          </a:prstGeom>
          <a:noFill/>
          <a:ln w="9525">
            <a:noFill/>
            <a:miter lim="800000"/>
            <a:headEnd/>
            <a:tailEnd/>
          </a:ln>
        </p:spPr>
        <p:txBody>
          <a:bodyPr vert="horz" wrap="square" lIns="92996" tIns="46498" rIns="92996" bIns="46498" numCol="1" anchor="b" anchorCtr="0" compatLnSpc="1">
            <a:prstTxWarp prst="textNoShape">
              <a:avLst/>
            </a:prstTxWarp>
          </a:bodyPr>
          <a:lstStyle>
            <a:lvl1pPr defTabSz="927100">
              <a:defRPr sz="1200" b="0">
                <a:latin typeface="Times" pitchFamily="18" charset="0"/>
              </a:defRPr>
            </a:lvl1pPr>
          </a:lstStyle>
          <a:p>
            <a:pPr>
              <a:defRPr/>
            </a:pPr>
            <a:endParaRPr lang="en-US"/>
          </a:p>
        </p:txBody>
      </p:sp>
      <p:sp>
        <p:nvSpPr>
          <p:cNvPr id="34821" name="Rectangle 5"/>
          <p:cNvSpPr>
            <a:spLocks noGrp="1" noChangeArrowheads="1"/>
          </p:cNvSpPr>
          <p:nvPr>
            <p:ph type="sldNum" sz="quarter" idx="3"/>
          </p:nvPr>
        </p:nvSpPr>
        <p:spPr bwMode="auto">
          <a:xfrm>
            <a:off x="3965575" y="8818563"/>
            <a:ext cx="3032125" cy="465137"/>
          </a:xfrm>
          <a:prstGeom prst="rect">
            <a:avLst/>
          </a:prstGeom>
          <a:noFill/>
          <a:ln w="9525">
            <a:noFill/>
            <a:miter lim="800000"/>
            <a:headEnd/>
            <a:tailEnd/>
          </a:ln>
        </p:spPr>
        <p:txBody>
          <a:bodyPr vert="horz" wrap="square" lIns="92996" tIns="46498" rIns="92996" bIns="46498" numCol="1" anchor="b" anchorCtr="0" compatLnSpc="1">
            <a:prstTxWarp prst="textNoShape">
              <a:avLst/>
            </a:prstTxWarp>
          </a:bodyPr>
          <a:lstStyle>
            <a:lvl1pPr algn="r" defTabSz="927100">
              <a:defRPr sz="1200" b="0">
                <a:latin typeface="Times" pitchFamily="18" charset="0"/>
              </a:defRPr>
            </a:lvl1pPr>
          </a:lstStyle>
          <a:p>
            <a:pPr>
              <a:defRPr/>
            </a:pPr>
            <a:fld id="{C836E2C6-B4E6-4E6C-B22C-165891B1F55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125" cy="465138"/>
          </a:xfrm>
          <a:prstGeom prst="rect">
            <a:avLst/>
          </a:prstGeom>
          <a:noFill/>
          <a:ln w="9525">
            <a:noFill/>
            <a:miter lim="800000"/>
            <a:headEnd/>
            <a:tailEnd/>
          </a:ln>
        </p:spPr>
        <p:txBody>
          <a:bodyPr vert="horz" wrap="square" lIns="92996" tIns="46498" rIns="92996" bIns="46498" numCol="1" anchor="t" anchorCtr="0" compatLnSpc="1">
            <a:prstTxWarp prst="textNoShape">
              <a:avLst/>
            </a:prstTxWarp>
          </a:bodyPr>
          <a:lstStyle>
            <a:lvl1pPr defTabSz="927100">
              <a:defRPr sz="1200" b="0">
                <a:latin typeface="Times" pitchFamily="18" charset="0"/>
              </a:defRPr>
            </a:lvl1pPr>
          </a:lstStyle>
          <a:p>
            <a:pPr>
              <a:defRPr/>
            </a:pPr>
            <a:endParaRPr lang="en-US"/>
          </a:p>
        </p:txBody>
      </p:sp>
      <p:sp>
        <p:nvSpPr>
          <p:cNvPr id="4099" name="Rectangle 3"/>
          <p:cNvSpPr>
            <a:spLocks noGrp="1" noChangeArrowheads="1"/>
          </p:cNvSpPr>
          <p:nvPr>
            <p:ph type="dt" idx="1"/>
          </p:nvPr>
        </p:nvSpPr>
        <p:spPr bwMode="auto">
          <a:xfrm>
            <a:off x="3965575" y="0"/>
            <a:ext cx="3032125" cy="465138"/>
          </a:xfrm>
          <a:prstGeom prst="rect">
            <a:avLst/>
          </a:prstGeom>
          <a:noFill/>
          <a:ln w="9525">
            <a:noFill/>
            <a:miter lim="800000"/>
            <a:headEnd/>
            <a:tailEnd/>
          </a:ln>
        </p:spPr>
        <p:txBody>
          <a:bodyPr vert="horz" wrap="square" lIns="92996" tIns="46498" rIns="92996" bIns="46498" numCol="1" anchor="t" anchorCtr="0" compatLnSpc="1">
            <a:prstTxWarp prst="textNoShape">
              <a:avLst/>
            </a:prstTxWarp>
          </a:bodyPr>
          <a:lstStyle>
            <a:lvl1pPr algn="r" defTabSz="927100">
              <a:defRPr sz="1200" b="0">
                <a:latin typeface="Times" pitchFamily="18" charset="0"/>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77925" y="695325"/>
            <a:ext cx="4641850" cy="34813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3450" y="4410075"/>
            <a:ext cx="5130800" cy="4178300"/>
          </a:xfrm>
          <a:prstGeom prst="rect">
            <a:avLst/>
          </a:prstGeom>
          <a:noFill/>
          <a:ln w="9525">
            <a:solidFill>
              <a:schemeClr val="tx1"/>
            </a:solidFill>
            <a:miter lim="800000"/>
            <a:headEnd/>
            <a:tailEnd/>
          </a:ln>
        </p:spPr>
        <p:txBody>
          <a:bodyPr vert="horz" wrap="square" lIns="92996" tIns="46498" rIns="92996" bIns="4649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18563"/>
            <a:ext cx="3032125" cy="465137"/>
          </a:xfrm>
          <a:prstGeom prst="rect">
            <a:avLst/>
          </a:prstGeom>
          <a:noFill/>
          <a:ln w="9525">
            <a:noFill/>
            <a:miter lim="800000"/>
            <a:headEnd/>
            <a:tailEnd/>
          </a:ln>
        </p:spPr>
        <p:txBody>
          <a:bodyPr vert="horz" wrap="square" lIns="92996" tIns="46498" rIns="92996" bIns="46498" numCol="1" anchor="b" anchorCtr="0" compatLnSpc="1">
            <a:prstTxWarp prst="textNoShape">
              <a:avLst/>
            </a:prstTxWarp>
          </a:bodyPr>
          <a:lstStyle>
            <a:lvl1pPr defTabSz="927100">
              <a:defRPr sz="1200" b="0">
                <a:latin typeface="Times"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965575" y="8818563"/>
            <a:ext cx="3032125" cy="465137"/>
          </a:xfrm>
          <a:prstGeom prst="rect">
            <a:avLst/>
          </a:prstGeom>
          <a:noFill/>
          <a:ln w="9525">
            <a:noFill/>
            <a:miter lim="800000"/>
            <a:headEnd/>
            <a:tailEnd/>
          </a:ln>
        </p:spPr>
        <p:txBody>
          <a:bodyPr vert="horz" wrap="square" lIns="92996" tIns="46498" rIns="92996" bIns="46498" numCol="1" anchor="b" anchorCtr="0" compatLnSpc="1">
            <a:prstTxWarp prst="textNoShape">
              <a:avLst/>
            </a:prstTxWarp>
          </a:bodyPr>
          <a:lstStyle>
            <a:lvl1pPr algn="r" defTabSz="927100">
              <a:defRPr sz="1200" b="0">
                <a:latin typeface="Times" pitchFamily="18" charset="0"/>
              </a:defRPr>
            </a:lvl1pPr>
          </a:lstStyle>
          <a:p>
            <a:pPr>
              <a:defRPr/>
            </a:pPr>
            <a:fld id="{A29D604B-3056-4456-9F8B-0809F9B9A09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65575" y="8818563"/>
            <a:ext cx="3032125" cy="465137"/>
          </a:xfrm>
          <a:prstGeom prst="rect">
            <a:avLst/>
          </a:prstGeom>
          <a:noFill/>
          <a:ln w="9525">
            <a:noFill/>
            <a:miter lim="800000"/>
            <a:headEnd/>
            <a:tailEnd/>
          </a:ln>
        </p:spPr>
        <p:txBody>
          <a:bodyPr lIns="92996" tIns="46498" rIns="92996" bIns="46498" anchor="b"/>
          <a:lstStyle/>
          <a:p>
            <a:pPr algn="r" defTabSz="927100"/>
            <a:fld id="{7FA1D6C3-86EF-450F-96F6-D30BCB824543}" type="slidenum">
              <a:rPr lang="en-US" sz="1200" b="0">
                <a:latin typeface="Times New Roman" pitchFamily="18" charset="0"/>
              </a:rPr>
              <a:pPr algn="r" defTabSz="927100"/>
              <a:t>1</a:t>
            </a:fld>
            <a:endParaRPr lang="en-US" sz="1200" b="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700088" y="4410075"/>
            <a:ext cx="5597525" cy="4178300"/>
          </a:xfrm>
          <a:noFill/>
        </p:spPr>
        <p:txBody>
          <a:bodyPr lIns="91255" tIns="45626" rIns="91255" bIns="45626"/>
          <a:lstStyle/>
          <a:p>
            <a:pPr eaLnBrk="1" hangingPunct="1"/>
            <a:endParaRPr lang="en-US" sz="14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404A0F06-E6D5-4353-B136-E3AB779FACE8}" type="slidenum">
              <a:rPr lang="en-US"/>
              <a:pPr/>
              <a:t>18</a:t>
            </a:fld>
            <a:endParaRPr lang="en-US"/>
          </a:p>
        </p:txBody>
      </p:sp>
      <p:sp>
        <p:nvSpPr>
          <p:cNvPr id="1700866" name="Rectangle 2"/>
          <p:cNvSpPr>
            <a:spLocks noChangeArrowheads="1"/>
          </p:cNvSpPr>
          <p:nvPr/>
        </p:nvSpPr>
        <p:spPr bwMode="auto">
          <a:xfrm>
            <a:off x="3965576" y="1"/>
            <a:ext cx="3032125" cy="460375"/>
          </a:xfrm>
          <a:prstGeom prst="rect">
            <a:avLst/>
          </a:prstGeom>
          <a:noFill/>
          <a:ln w="12700">
            <a:noFill/>
            <a:miter lim="800000"/>
            <a:headEnd/>
            <a:tailEnd/>
          </a:ln>
          <a:effectLst/>
        </p:spPr>
        <p:txBody>
          <a:bodyPr wrap="none" lIns="91431" tIns="45716" rIns="91431" bIns="45716" anchor="ctr"/>
          <a:lstStyle/>
          <a:p>
            <a:endParaRPr lang="en-US"/>
          </a:p>
        </p:txBody>
      </p:sp>
      <p:sp>
        <p:nvSpPr>
          <p:cNvPr id="1700867" name="Rectangle 3"/>
          <p:cNvSpPr>
            <a:spLocks noChangeArrowheads="1"/>
          </p:cNvSpPr>
          <p:nvPr/>
        </p:nvSpPr>
        <p:spPr bwMode="auto">
          <a:xfrm>
            <a:off x="3965576" y="8820150"/>
            <a:ext cx="3032125" cy="463550"/>
          </a:xfrm>
          <a:prstGeom prst="rect">
            <a:avLst/>
          </a:prstGeom>
          <a:noFill/>
          <a:ln w="12700">
            <a:noFill/>
            <a:miter lim="800000"/>
            <a:headEnd/>
            <a:tailEnd/>
          </a:ln>
          <a:effectLst/>
        </p:spPr>
        <p:txBody>
          <a:bodyPr lIns="19307" tIns="0" rIns="19307" bIns="0" anchor="b"/>
          <a:lstStyle/>
          <a:p>
            <a:pPr algn="r" defTabSz="927008"/>
            <a:r>
              <a:rPr lang="en-US" sz="1000" b="0" i="1" dirty="0"/>
              <a:t>1</a:t>
            </a:r>
          </a:p>
        </p:txBody>
      </p:sp>
      <p:sp>
        <p:nvSpPr>
          <p:cNvPr id="1700868" name="Rectangle 4"/>
          <p:cNvSpPr>
            <a:spLocks noChangeArrowheads="1"/>
          </p:cNvSpPr>
          <p:nvPr/>
        </p:nvSpPr>
        <p:spPr bwMode="auto">
          <a:xfrm>
            <a:off x="1" y="8820150"/>
            <a:ext cx="3032125" cy="463550"/>
          </a:xfrm>
          <a:prstGeom prst="rect">
            <a:avLst/>
          </a:prstGeom>
          <a:noFill/>
          <a:ln w="12700">
            <a:noFill/>
            <a:miter lim="800000"/>
            <a:headEnd/>
            <a:tailEnd/>
          </a:ln>
          <a:effectLst/>
        </p:spPr>
        <p:txBody>
          <a:bodyPr wrap="none" lIns="91431" tIns="45716" rIns="91431" bIns="45716" anchor="ctr"/>
          <a:lstStyle/>
          <a:p>
            <a:endParaRPr lang="en-US"/>
          </a:p>
        </p:txBody>
      </p:sp>
      <p:sp>
        <p:nvSpPr>
          <p:cNvPr id="1700869" name="Rectangle 5"/>
          <p:cNvSpPr>
            <a:spLocks noChangeArrowheads="1"/>
          </p:cNvSpPr>
          <p:nvPr/>
        </p:nvSpPr>
        <p:spPr bwMode="auto">
          <a:xfrm>
            <a:off x="1" y="1"/>
            <a:ext cx="3032125" cy="460375"/>
          </a:xfrm>
          <a:prstGeom prst="rect">
            <a:avLst/>
          </a:prstGeom>
          <a:noFill/>
          <a:ln w="12700">
            <a:noFill/>
            <a:miter lim="800000"/>
            <a:headEnd/>
            <a:tailEnd/>
          </a:ln>
          <a:effectLst/>
        </p:spPr>
        <p:txBody>
          <a:bodyPr wrap="none" lIns="91431" tIns="45716" rIns="91431" bIns="45716" anchor="ctr"/>
          <a:lstStyle/>
          <a:p>
            <a:endParaRPr lang="en-US"/>
          </a:p>
        </p:txBody>
      </p:sp>
      <p:sp>
        <p:nvSpPr>
          <p:cNvPr id="1700870" name="Rectangle 6"/>
          <p:cNvSpPr>
            <a:spLocks noGrp="1" noRot="1" noChangeAspect="1" noChangeArrowheads="1" noTextEdit="1"/>
          </p:cNvSpPr>
          <p:nvPr>
            <p:ph type="sldImg"/>
          </p:nvPr>
        </p:nvSpPr>
        <p:spPr>
          <a:xfrm>
            <a:off x="1187450" y="703263"/>
            <a:ext cx="4624388" cy="3468687"/>
          </a:xfrm>
          <a:ln w="12700" cap="flat">
            <a:solidFill>
              <a:schemeClr val="tx1"/>
            </a:solidFill>
          </a:ln>
        </p:spPr>
      </p:sp>
      <p:sp>
        <p:nvSpPr>
          <p:cNvPr id="1700871" name="Rectangle 7"/>
          <p:cNvSpPr>
            <a:spLocks noGrp="1" noChangeArrowheads="1"/>
          </p:cNvSpPr>
          <p:nvPr>
            <p:ph type="body" idx="1"/>
          </p:nvPr>
        </p:nvSpPr>
        <p:spPr>
          <a:xfrm>
            <a:off x="930276" y="4408488"/>
            <a:ext cx="5135563" cy="3913187"/>
          </a:xfrm>
          <a:ln/>
        </p:spPr>
        <p:txBody>
          <a:bodyPr lIns="86884" tIns="46661" rIns="86884" bIns="46661"/>
          <a:lstStyle/>
          <a:p>
            <a:pPr>
              <a:lnSpc>
                <a:spcPct val="89000"/>
              </a:lnSpc>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963443" y="8819199"/>
            <a:ext cx="3032659" cy="462908"/>
          </a:xfrm>
          <a:prstGeom prst="rect">
            <a:avLst/>
          </a:prstGeom>
          <a:noFill/>
          <a:ln w="9525">
            <a:noFill/>
            <a:miter lim="800000"/>
            <a:headEnd/>
            <a:tailEnd/>
          </a:ln>
        </p:spPr>
        <p:txBody>
          <a:bodyPr lIns="92925" tIns="46462" rIns="92925" bIns="46462" anchor="b"/>
          <a:lstStyle/>
          <a:p>
            <a:pPr algn="r" defTabSz="930209"/>
            <a:fld id="{81C11409-00D3-4504-8E72-B5EA1D95A07A}" type="slidenum">
              <a:rPr lang="en-US" sz="1300"/>
              <a:pPr algn="r" defTabSz="930209"/>
              <a:t>28</a:t>
            </a:fld>
            <a:endParaRPr lang="en-US" sz="1300" dirty="0"/>
          </a:p>
        </p:txBody>
      </p:sp>
      <p:sp>
        <p:nvSpPr>
          <p:cNvPr id="24579" name="Rectangle 2"/>
          <p:cNvSpPr>
            <a:spLocks noGrp="1" noRot="1" noChangeAspect="1" noChangeArrowheads="1" noTextEdit="1"/>
          </p:cNvSpPr>
          <p:nvPr>
            <p:ph type="sldImg"/>
          </p:nvPr>
        </p:nvSpPr>
        <p:spPr>
          <a:xfrm>
            <a:off x="1182688" y="692150"/>
            <a:ext cx="4648200" cy="3487738"/>
          </a:xfrm>
          <a:ln/>
        </p:spPr>
      </p:sp>
      <p:sp>
        <p:nvSpPr>
          <p:cNvPr id="24580" name="Rectangle 3"/>
          <p:cNvSpPr>
            <a:spLocks noGrp="1" noChangeArrowheads="1"/>
          </p:cNvSpPr>
          <p:nvPr>
            <p:ph type="body" idx="1"/>
          </p:nvPr>
        </p:nvSpPr>
        <p:spPr>
          <a:xfrm>
            <a:off x="930786" y="4410399"/>
            <a:ext cx="5139337" cy="4178942"/>
          </a:xfrm>
        </p:spPr>
        <p:txBody>
          <a:bodyPr lIns="92799" tIns="46396" rIns="92799" bIns="46396"/>
          <a:lstStyle/>
          <a:p>
            <a:endParaRPr lang="en-US" sz="14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77925" y="696913"/>
            <a:ext cx="4641850" cy="3481387"/>
          </a:xfrm>
          <a:ln/>
        </p:spPr>
      </p:sp>
      <p:sp>
        <p:nvSpPr>
          <p:cNvPr id="6147" name="Rectangle 3"/>
          <p:cNvSpPr>
            <a:spLocks noGrp="1" noChangeArrowheads="1"/>
          </p:cNvSpPr>
          <p:nvPr>
            <p:ph type="body" idx="1"/>
          </p:nvPr>
        </p:nvSpPr>
        <p:spPr>
          <a:xfrm>
            <a:off x="700088" y="4410075"/>
            <a:ext cx="5597525" cy="4176713"/>
          </a:xfrm>
          <a:noFill/>
        </p:spPr>
        <p:txBody>
          <a:bodyPr lIns="92153" tIns="46077" rIns="92153" bIns="46077"/>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77925" y="696913"/>
            <a:ext cx="4641850" cy="3481387"/>
          </a:xfrm>
          <a:ln/>
        </p:spPr>
      </p:sp>
      <p:sp>
        <p:nvSpPr>
          <p:cNvPr id="6147" name="Rectangle 3"/>
          <p:cNvSpPr>
            <a:spLocks noGrp="1" noChangeArrowheads="1"/>
          </p:cNvSpPr>
          <p:nvPr>
            <p:ph type="body" idx="1"/>
          </p:nvPr>
        </p:nvSpPr>
        <p:spPr>
          <a:xfrm>
            <a:off x="700088" y="4410075"/>
            <a:ext cx="5597525" cy="4176713"/>
          </a:xfrm>
          <a:noFill/>
        </p:spPr>
        <p:txBody>
          <a:bodyPr lIns="92153" tIns="46077" rIns="92153" bIns="46077"/>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77925" y="696913"/>
            <a:ext cx="4641850" cy="3481387"/>
          </a:xfrm>
          <a:ln/>
        </p:spPr>
      </p:sp>
      <p:sp>
        <p:nvSpPr>
          <p:cNvPr id="6147" name="Rectangle 3"/>
          <p:cNvSpPr>
            <a:spLocks noGrp="1" noChangeArrowheads="1"/>
          </p:cNvSpPr>
          <p:nvPr>
            <p:ph type="body" idx="1"/>
          </p:nvPr>
        </p:nvSpPr>
        <p:spPr>
          <a:xfrm>
            <a:off x="700088" y="4410075"/>
            <a:ext cx="5597525" cy="4176713"/>
          </a:xfrm>
          <a:noFill/>
        </p:spPr>
        <p:txBody>
          <a:bodyPr lIns="92153" tIns="46077" rIns="92153" bIns="46077"/>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77925" y="696913"/>
            <a:ext cx="4641850" cy="3481387"/>
          </a:xfrm>
          <a:ln/>
        </p:spPr>
      </p:sp>
      <p:sp>
        <p:nvSpPr>
          <p:cNvPr id="6147" name="Rectangle 3"/>
          <p:cNvSpPr>
            <a:spLocks noGrp="1" noChangeArrowheads="1"/>
          </p:cNvSpPr>
          <p:nvPr>
            <p:ph type="body" idx="1"/>
          </p:nvPr>
        </p:nvSpPr>
        <p:spPr>
          <a:xfrm>
            <a:off x="700088" y="4410075"/>
            <a:ext cx="5597525" cy="4176713"/>
          </a:xfrm>
          <a:noFill/>
        </p:spPr>
        <p:txBody>
          <a:bodyPr lIns="92153" tIns="46077" rIns="92153" bIns="46077"/>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77925" y="696913"/>
            <a:ext cx="4641850" cy="3481387"/>
          </a:xfrm>
          <a:ln/>
        </p:spPr>
      </p:sp>
      <p:sp>
        <p:nvSpPr>
          <p:cNvPr id="6147" name="Rectangle 3"/>
          <p:cNvSpPr>
            <a:spLocks noGrp="1" noChangeArrowheads="1"/>
          </p:cNvSpPr>
          <p:nvPr>
            <p:ph type="body" idx="1"/>
          </p:nvPr>
        </p:nvSpPr>
        <p:spPr>
          <a:xfrm>
            <a:off x="700088" y="4410075"/>
            <a:ext cx="5597525" cy="4176713"/>
          </a:xfrm>
          <a:noFill/>
        </p:spPr>
        <p:txBody>
          <a:bodyPr lIns="92153" tIns="46077" rIns="92153" bIns="46077"/>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77925" y="696913"/>
            <a:ext cx="4641850" cy="3481387"/>
          </a:xfrm>
          <a:ln/>
        </p:spPr>
      </p:sp>
      <p:sp>
        <p:nvSpPr>
          <p:cNvPr id="6147" name="Rectangle 3"/>
          <p:cNvSpPr>
            <a:spLocks noGrp="1" noChangeArrowheads="1"/>
          </p:cNvSpPr>
          <p:nvPr>
            <p:ph type="body" idx="1"/>
          </p:nvPr>
        </p:nvSpPr>
        <p:spPr>
          <a:xfrm>
            <a:off x="700088" y="4410075"/>
            <a:ext cx="5597525" cy="4176713"/>
          </a:xfrm>
          <a:noFill/>
        </p:spPr>
        <p:txBody>
          <a:bodyPr lIns="92153" tIns="46077" rIns="92153" bIns="46077"/>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77925" y="696913"/>
            <a:ext cx="4641850" cy="3481387"/>
          </a:xfrm>
          <a:ln/>
        </p:spPr>
      </p:sp>
      <p:sp>
        <p:nvSpPr>
          <p:cNvPr id="6147" name="Rectangle 3"/>
          <p:cNvSpPr>
            <a:spLocks noGrp="1" noChangeArrowheads="1"/>
          </p:cNvSpPr>
          <p:nvPr>
            <p:ph type="body" idx="1"/>
          </p:nvPr>
        </p:nvSpPr>
        <p:spPr>
          <a:xfrm>
            <a:off x="700088" y="4410075"/>
            <a:ext cx="5597525" cy="4176713"/>
          </a:xfrm>
          <a:noFill/>
        </p:spPr>
        <p:txBody>
          <a:bodyPr lIns="92153" tIns="46077" rIns="92153" bIns="46077"/>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77925" y="696913"/>
            <a:ext cx="4641850" cy="3481387"/>
          </a:xfrm>
          <a:ln/>
        </p:spPr>
      </p:sp>
      <p:sp>
        <p:nvSpPr>
          <p:cNvPr id="6147" name="Rectangle 3"/>
          <p:cNvSpPr>
            <a:spLocks noGrp="1" noChangeArrowheads="1"/>
          </p:cNvSpPr>
          <p:nvPr>
            <p:ph type="body" idx="1"/>
          </p:nvPr>
        </p:nvSpPr>
        <p:spPr>
          <a:xfrm>
            <a:off x="700088" y="4410075"/>
            <a:ext cx="5597525" cy="4176713"/>
          </a:xfrm>
          <a:noFill/>
        </p:spPr>
        <p:txBody>
          <a:bodyPr lIns="92153" tIns="46077" rIns="92153" bIns="46077"/>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6E29D5C0-CF60-44F5-9DC8-DBA382E4617F}" type="slidenum">
              <a:rPr lang="en-US"/>
              <a:pPr/>
              <a:t>5</a:t>
            </a:fld>
            <a:endParaRPr lang="en-US"/>
          </a:p>
        </p:txBody>
      </p:sp>
      <p:sp>
        <p:nvSpPr>
          <p:cNvPr id="765954" name="Rectangle 2"/>
          <p:cNvSpPr>
            <a:spLocks noChangeArrowheads="1"/>
          </p:cNvSpPr>
          <p:nvPr/>
        </p:nvSpPr>
        <p:spPr bwMode="auto">
          <a:xfrm>
            <a:off x="3965049" y="1"/>
            <a:ext cx="3032651" cy="461750"/>
          </a:xfrm>
          <a:prstGeom prst="rect">
            <a:avLst/>
          </a:prstGeom>
          <a:noFill/>
          <a:ln w="12700">
            <a:noFill/>
            <a:miter lim="800000"/>
            <a:headEnd/>
            <a:tailEnd/>
          </a:ln>
          <a:effectLst/>
        </p:spPr>
        <p:txBody>
          <a:bodyPr wrap="none" lIns="90436" tIns="45217" rIns="90436" bIns="45217" anchor="ctr"/>
          <a:lstStyle/>
          <a:p>
            <a:endParaRPr lang="en-US"/>
          </a:p>
        </p:txBody>
      </p:sp>
      <p:sp>
        <p:nvSpPr>
          <p:cNvPr id="765955" name="Rectangle 3"/>
          <p:cNvSpPr>
            <a:spLocks noChangeArrowheads="1"/>
          </p:cNvSpPr>
          <p:nvPr/>
        </p:nvSpPr>
        <p:spPr bwMode="auto">
          <a:xfrm>
            <a:off x="3965049" y="8818808"/>
            <a:ext cx="3032651" cy="464892"/>
          </a:xfrm>
          <a:prstGeom prst="rect">
            <a:avLst/>
          </a:prstGeom>
          <a:noFill/>
          <a:ln w="12700">
            <a:noFill/>
            <a:miter lim="800000"/>
            <a:headEnd/>
            <a:tailEnd/>
          </a:ln>
          <a:effectLst/>
        </p:spPr>
        <p:txBody>
          <a:bodyPr lIns="19323" tIns="0" rIns="19323" bIns="0" anchor="b"/>
          <a:lstStyle/>
          <a:p>
            <a:pPr algn="r" defTabSz="927906" eaLnBrk="0" hangingPunct="0"/>
            <a:r>
              <a:rPr lang="en-US" sz="1000" i="1" dirty="0">
                <a:latin typeface="Times New Roman" pitchFamily="18" charset="0"/>
              </a:rPr>
              <a:t>1</a:t>
            </a:r>
          </a:p>
        </p:txBody>
      </p:sp>
      <p:sp>
        <p:nvSpPr>
          <p:cNvPr id="765956" name="Rectangle 4"/>
          <p:cNvSpPr>
            <a:spLocks noChangeArrowheads="1"/>
          </p:cNvSpPr>
          <p:nvPr/>
        </p:nvSpPr>
        <p:spPr bwMode="auto">
          <a:xfrm>
            <a:off x="0" y="8818808"/>
            <a:ext cx="3032651" cy="464892"/>
          </a:xfrm>
          <a:prstGeom prst="rect">
            <a:avLst/>
          </a:prstGeom>
          <a:noFill/>
          <a:ln w="12700">
            <a:noFill/>
            <a:miter lim="800000"/>
            <a:headEnd/>
            <a:tailEnd/>
          </a:ln>
          <a:effectLst/>
        </p:spPr>
        <p:txBody>
          <a:bodyPr wrap="none" lIns="90436" tIns="45217" rIns="90436" bIns="45217" anchor="ctr"/>
          <a:lstStyle/>
          <a:p>
            <a:endParaRPr lang="en-US"/>
          </a:p>
        </p:txBody>
      </p:sp>
      <p:sp>
        <p:nvSpPr>
          <p:cNvPr id="765957" name="Rectangle 5"/>
          <p:cNvSpPr>
            <a:spLocks noChangeArrowheads="1"/>
          </p:cNvSpPr>
          <p:nvPr/>
        </p:nvSpPr>
        <p:spPr bwMode="auto">
          <a:xfrm>
            <a:off x="0" y="1"/>
            <a:ext cx="3032651" cy="461750"/>
          </a:xfrm>
          <a:prstGeom prst="rect">
            <a:avLst/>
          </a:prstGeom>
          <a:noFill/>
          <a:ln w="12700">
            <a:noFill/>
            <a:miter lim="800000"/>
            <a:headEnd/>
            <a:tailEnd/>
          </a:ln>
          <a:effectLst/>
        </p:spPr>
        <p:txBody>
          <a:bodyPr wrap="none" lIns="90436" tIns="45217" rIns="90436" bIns="45217" anchor="ctr"/>
          <a:lstStyle/>
          <a:p>
            <a:endParaRPr lang="en-US"/>
          </a:p>
        </p:txBody>
      </p:sp>
      <p:sp>
        <p:nvSpPr>
          <p:cNvPr id="765958" name="Rectangle 6"/>
          <p:cNvSpPr>
            <a:spLocks noGrp="1" noRot="1" noChangeAspect="1" noChangeArrowheads="1" noTextEdit="1"/>
          </p:cNvSpPr>
          <p:nvPr>
            <p:ph type="sldImg"/>
          </p:nvPr>
        </p:nvSpPr>
        <p:spPr>
          <a:xfrm>
            <a:off x="1187450" y="703263"/>
            <a:ext cx="4624388" cy="3468687"/>
          </a:xfrm>
          <a:ln w="12700" cap="flat">
            <a:solidFill>
              <a:schemeClr val="tx1"/>
            </a:solidFill>
          </a:ln>
        </p:spPr>
      </p:sp>
      <p:sp>
        <p:nvSpPr>
          <p:cNvPr id="765959" name="Rectangle 7"/>
          <p:cNvSpPr>
            <a:spLocks noGrp="1" noChangeArrowheads="1"/>
          </p:cNvSpPr>
          <p:nvPr>
            <p:ph type="body" idx="1"/>
          </p:nvPr>
        </p:nvSpPr>
        <p:spPr>
          <a:xfrm>
            <a:off x="930830" y="4408619"/>
            <a:ext cx="5134472" cy="3913886"/>
          </a:xfrm>
          <a:ln/>
        </p:spPr>
        <p:txBody>
          <a:bodyPr lIns="86956" tIns="46700" rIns="86956" bIns="46700"/>
          <a:lstStyle/>
          <a:p>
            <a:pPr>
              <a:lnSpc>
                <a:spcPct val="89000"/>
              </a:lnSpc>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dirty="0" smtClean="0"/>
              <a:t>DDS is primarily built with Perl scripts and tables, requiring operator action to support new subscription and ad hoc requests.</a:t>
            </a:r>
          </a:p>
          <a:p>
            <a:pPr marL="0" lvl="1" eaLnBrk="1" hangingPunct="1">
              <a:spcBef>
                <a:spcPct val="0"/>
              </a:spcBef>
            </a:pPr>
            <a:endParaRPr lang="en-US" dirty="0" smtClean="0"/>
          </a:p>
          <a:p>
            <a:pPr marL="0" lvl="1" eaLnBrk="1" hangingPunct="1">
              <a:spcBef>
                <a:spcPct val="0"/>
              </a:spcBef>
            </a:pPr>
            <a:r>
              <a:rPr lang="en-US" dirty="0" err="1" smtClean="0"/>
              <a:t>McIDAS</a:t>
            </a:r>
            <a:r>
              <a:rPr lang="en-US" dirty="0" smtClean="0"/>
              <a:t> is not simply a satellite data format, it is rather a suite of applications for analyzing and displaying meteorological data for research and education. </a:t>
            </a:r>
            <a:r>
              <a:rPr lang="en-US" dirty="0" err="1" smtClean="0"/>
              <a:t>McIDAS</a:t>
            </a:r>
            <a:r>
              <a:rPr lang="en-US" dirty="0" smtClean="0"/>
              <a:t> has been in use and under continual development by the University of Wisconsin-Madison Space Science and Engineering Center (SSEC) since 1972. The </a:t>
            </a:r>
            <a:r>
              <a:rPr lang="en-US" dirty="0" err="1" smtClean="0"/>
              <a:t>Unidata</a:t>
            </a:r>
            <a:r>
              <a:rPr lang="en-US" dirty="0" smtClean="0"/>
              <a:t> </a:t>
            </a:r>
            <a:r>
              <a:rPr lang="en-US" dirty="0" err="1" smtClean="0"/>
              <a:t>McIDAS</a:t>
            </a:r>
            <a:r>
              <a:rPr lang="en-US" dirty="0" smtClean="0"/>
              <a:t> software (a superset of SSEC </a:t>
            </a:r>
            <a:r>
              <a:rPr lang="en-US" dirty="0" err="1" smtClean="0"/>
              <a:t>McIDAS</a:t>
            </a:r>
            <a:r>
              <a:rPr lang="en-US" dirty="0" smtClean="0"/>
              <a:t>) has been under development since 1985 and in distribution since 1988. The software can be used with conventional observational, satellite, and grid-point data. </a:t>
            </a:r>
            <a:r>
              <a:rPr lang="en-US" dirty="0" err="1" smtClean="0"/>
              <a:t>Unidata</a:t>
            </a:r>
            <a:r>
              <a:rPr lang="en-US" dirty="0" smtClean="0"/>
              <a:t> distributes a version of </a:t>
            </a:r>
            <a:r>
              <a:rPr lang="en-US" dirty="0" err="1" smtClean="0"/>
              <a:t>McIDAS</a:t>
            </a:r>
            <a:r>
              <a:rPr lang="en-US" dirty="0" smtClean="0"/>
              <a:t> (</a:t>
            </a:r>
            <a:r>
              <a:rPr lang="en-US" dirty="0" err="1" smtClean="0"/>
              <a:t>McIDAS</a:t>
            </a:r>
            <a:r>
              <a:rPr lang="en-US" dirty="0" smtClean="0"/>
              <a:t>-X) for a variety of platforms running Unix, Linux, and </a:t>
            </a:r>
            <a:r>
              <a:rPr lang="en-US" dirty="0" err="1" smtClean="0"/>
              <a:t>MacOS</a:t>
            </a:r>
            <a:r>
              <a:rPr lang="en-US" dirty="0" smtClean="0"/>
              <a:t>-X.</a:t>
            </a:r>
          </a:p>
          <a:p>
            <a:pPr eaLnBrk="1" hangingPunct="1">
              <a:spcBef>
                <a:spcPct val="0"/>
              </a:spcBef>
            </a:pPr>
            <a:endParaRPr lang="en-US"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8773F2-A98F-4357-BDF8-45AE16367758}" type="slidenum">
              <a:rPr lang="en-US" smtClean="0"/>
              <a:pPr fontAlgn="base">
                <a:spcBef>
                  <a:spcPct val="0"/>
                </a:spcBef>
                <a:spcAft>
                  <a:spcPct val="0"/>
                </a:spcAft>
                <a:defRPr/>
              </a:pPr>
              <a:t>39</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EFFDF7-0E29-443F-A8DD-096BCD3AC6D7}" type="slidenum">
              <a:rPr lang="en-US" smtClean="0"/>
              <a:pPr fontAlgn="base">
                <a:spcBef>
                  <a:spcPct val="0"/>
                </a:spcBef>
                <a:spcAft>
                  <a:spcPct val="0"/>
                </a:spcAft>
                <a:defRPr/>
              </a:pPr>
              <a:t>40</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00404" y="4410392"/>
            <a:ext cx="5596892" cy="4177348"/>
          </a:xfrm>
          <a:noFill/>
        </p:spPr>
        <p:txBody>
          <a:bodyPr lIns="93028" tIns="46514" rIns="93028" bIns="46514"/>
          <a:lstStyle/>
          <a:p>
            <a:pPr>
              <a:lnSpc>
                <a:spcPct val="90000"/>
              </a:lnSpc>
              <a:spcBef>
                <a:spcPct val="0"/>
              </a:spcBef>
            </a:pPr>
            <a:r>
              <a:rPr lang="en-US" sz="2400" dirty="0" smtClean="0"/>
              <a:t>Identify any functional, performance, constraint, and interface requirements substantially different between the legacy requirements, NDE Specifications, and the functional and performance specification requirements levied on GAS.</a:t>
            </a:r>
          </a:p>
          <a:p>
            <a:pPr>
              <a:lnSpc>
                <a:spcPct val="90000"/>
              </a:lnSpc>
              <a:spcBef>
                <a:spcPct val="0"/>
              </a:spcBef>
            </a:pPr>
            <a:endParaRPr lang="en-US" sz="2400" dirty="0" smtClean="0"/>
          </a:p>
          <a:p>
            <a:pPr marL="0" lvl="1">
              <a:lnSpc>
                <a:spcPct val="90000"/>
              </a:lnSpc>
              <a:spcBef>
                <a:spcPct val="0"/>
              </a:spcBef>
            </a:pPr>
            <a:r>
              <a:rPr lang="en-US" dirty="0" smtClean="0"/>
              <a:t>Requirements traceability facilitated through use of the IBM Rational Dynamic Object-Oriented Requirements System (DOORS) software.</a:t>
            </a:r>
          </a:p>
          <a:p>
            <a:pPr>
              <a:lnSpc>
                <a:spcPct val="90000"/>
              </a:lnSpc>
              <a:spcBef>
                <a:spcPct val="0"/>
              </a:spcBef>
            </a:pPr>
            <a:endParaRPr lang="en-US" sz="2000" dirty="0" smtClean="0"/>
          </a:p>
          <a:p>
            <a:pPr>
              <a:lnSpc>
                <a:spcPct val="90000"/>
              </a:lnSpc>
              <a:spcBef>
                <a:spcPct val="0"/>
              </a:spcBef>
            </a:pPr>
            <a:endParaRPr lang="en-US" dirty="0" smtClean="0"/>
          </a:p>
        </p:txBody>
      </p:sp>
      <p:sp>
        <p:nvSpPr>
          <p:cNvPr id="686084" name="Slide Number Placeholder 3"/>
          <p:cNvSpPr txBox="1">
            <a:spLocks noGrp="1"/>
          </p:cNvSpPr>
          <p:nvPr/>
        </p:nvSpPr>
        <p:spPr bwMode="auto">
          <a:xfrm>
            <a:off x="3963146" y="8817612"/>
            <a:ext cx="3032971" cy="464503"/>
          </a:xfrm>
          <a:prstGeom prst="rect">
            <a:avLst/>
          </a:prstGeom>
          <a:noFill/>
          <a:ln w="9525">
            <a:noFill/>
            <a:miter lim="800000"/>
            <a:headEnd/>
            <a:tailEnd/>
          </a:ln>
        </p:spPr>
        <p:txBody>
          <a:bodyPr lIns="93028" tIns="46514" rIns="93028" bIns="46514" anchor="b"/>
          <a:lstStyle/>
          <a:p>
            <a:pPr algn="r" defTabSz="930372"/>
            <a:fld id="{32A87182-AB7F-4CCB-875C-519B4A8398FA}" type="slidenum">
              <a:rPr lang="en-US" sz="1200">
                <a:latin typeface="Calibri" pitchFamily="34" charset="0"/>
              </a:rPr>
              <a:pPr algn="r" defTabSz="930372"/>
              <a:t>41</a:t>
            </a:fld>
            <a:endParaRPr lang="en-US" sz="1200" dirty="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87450" y="681038"/>
            <a:ext cx="4649788" cy="3487737"/>
          </a:xfrm>
          <a:ln/>
        </p:spPr>
      </p:sp>
      <p:sp>
        <p:nvSpPr>
          <p:cNvPr id="49155" name="Rectangle 3"/>
          <p:cNvSpPr>
            <a:spLocks noGrp="1" noChangeArrowheads="1"/>
          </p:cNvSpPr>
          <p:nvPr>
            <p:ph type="body" idx="1"/>
          </p:nvPr>
        </p:nvSpPr>
        <p:spPr>
          <a:xfrm>
            <a:off x="927100" y="4395788"/>
            <a:ext cx="5170488" cy="4167187"/>
          </a:xfrm>
          <a:noFill/>
        </p:spPr>
        <p:txBody>
          <a:bodyPr lIns="91624" tIns="45811" rIns="91624" bIns="45811"/>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5877" indent="-290722" eaLnBrk="0" hangingPunct="0">
              <a:defRPr>
                <a:solidFill>
                  <a:schemeClr val="tx1"/>
                </a:solidFill>
                <a:latin typeface="Arial" pitchFamily="34" charset="0"/>
              </a:defRPr>
            </a:lvl2pPr>
            <a:lvl3pPr marL="1162888" indent="-232578" eaLnBrk="0" hangingPunct="0">
              <a:defRPr>
                <a:solidFill>
                  <a:schemeClr val="tx1"/>
                </a:solidFill>
                <a:latin typeface="Arial" pitchFamily="34" charset="0"/>
              </a:defRPr>
            </a:lvl3pPr>
            <a:lvl4pPr marL="1628043" indent="-232578" eaLnBrk="0" hangingPunct="0">
              <a:defRPr>
                <a:solidFill>
                  <a:schemeClr val="tx1"/>
                </a:solidFill>
                <a:latin typeface="Arial" pitchFamily="34" charset="0"/>
              </a:defRPr>
            </a:lvl4pPr>
            <a:lvl5pPr marL="2093199" indent="-232578" eaLnBrk="0" hangingPunct="0">
              <a:defRPr>
                <a:solidFill>
                  <a:schemeClr val="tx1"/>
                </a:solidFill>
                <a:latin typeface="Arial" pitchFamily="34" charset="0"/>
              </a:defRPr>
            </a:lvl5pPr>
            <a:lvl6pPr marL="2558354" indent="-232578" eaLnBrk="0" fontAlgn="base" hangingPunct="0">
              <a:spcBef>
                <a:spcPct val="0"/>
              </a:spcBef>
              <a:spcAft>
                <a:spcPct val="0"/>
              </a:spcAft>
              <a:defRPr>
                <a:solidFill>
                  <a:schemeClr val="tx1"/>
                </a:solidFill>
                <a:latin typeface="Arial" pitchFamily="34" charset="0"/>
              </a:defRPr>
            </a:lvl6pPr>
            <a:lvl7pPr marL="3023509" indent="-232578" eaLnBrk="0" fontAlgn="base" hangingPunct="0">
              <a:spcBef>
                <a:spcPct val="0"/>
              </a:spcBef>
              <a:spcAft>
                <a:spcPct val="0"/>
              </a:spcAft>
              <a:defRPr>
                <a:solidFill>
                  <a:schemeClr val="tx1"/>
                </a:solidFill>
                <a:latin typeface="Arial" pitchFamily="34" charset="0"/>
              </a:defRPr>
            </a:lvl7pPr>
            <a:lvl8pPr marL="3488665" indent="-232578" eaLnBrk="0" fontAlgn="base" hangingPunct="0">
              <a:spcBef>
                <a:spcPct val="0"/>
              </a:spcBef>
              <a:spcAft>
                <a:spcPct val="0"/>
              </a:spcAft>
              <a:defRPr>
                <a:solidFill>
                  <a:schemeClr val="tx1"/>
                </a:solidFill>
                <a:latin typeface="Arial" pitchFamily="34" charset="0"/>
              </a:defRPr>
            </a:lvl8pPr>
            <a:lvl9pPr marL="3953820" indent="-232578" eaLnBrk="0" fontAlgn="base" hangingPunct="0">
              <a:spcBef>
                <a:spcPct val="0"/>
              </a:spcBef>
              <a:spcAft>
                <a:spcPct val="0"/>
              </a:spcAft>
              <a:defRPr>
                <a:solidFill>
                  <a:schemeClr val="tx1"/>
                </a:solidFill>
                <a:latin typeface="Arial" pitchFamily="34" charset="0"/>
              </a:defRPr>
            </a:lvl9pPr>
          </a:lstStyle>
          <a:p>
            <a:pPr eaLnBrk="1" hangingPunct="1"/>
            <a:fld id="{E1241F02-44AD-48D1-A053-C88AFCDFF7C5}" type="slidenum">
              <a:rPr lang="en-US">
                <a:solidFill>
                  <a:prstClr val="black"/>
                </a:solidFill>
              </a:rPr>
              <a:pPr eaLnBrk="1" hangingPunct="1"/>
              <a:t>54</a:t>
            </a:fld>
            <a:endParaRPr lang="en-US">
              <a:solidFill>
                <a:prstClr val="black"/>
              </a:solidFill>
            </a:endParaRPr>
          </a:p>
        </p:txBody>
      </p:sp>
      <p:sp>
        <p:nvSpPr>
          <p:cNvPr id="109571" name="Rectangle 2"/>
          <p:cNvSpPr>
            <a:spLocks noGrp="1" noRot="1" noChangeAspect="1" noChangeArrowheads="1" noTextEdit="1"/>
          </p:cNvSpPr>
          <p:nvPr>
            <p:ph type="sldImg"/>
          </p:nvPr>
        </p:nvSpPr>
        <p:spPr>
          <a:xfrm>
            <a:off x="1177925" y="698500"/>
            <a:ext cx="4641850" cy="3481388"/>
          </a:xfrm>
          <a:ln/>
        </p:spPr>
      </p:sp>
      <p:sp>
        <p:nvSpPr>
          <p:cNvPr id="109572" name="Rectangle 3"/>
          <p:cNvSpPr>
            <a:spLocks noGrp="1" noChangeArrowheads="1"/>
          </p:cNvSpPr>
          <p:nvPr>
            <p:ph type="body" idx="1"/>
          </p:nvPr>
        </p:nvSpPr>
        <p:spPr>
          <a:xfrm>
            <a:off x="699770" y="4409758"/>
            <a:ext cx="5598160" cy="417605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Schmit, T. J., M. M. Gunshor, W. P. Menzel, J. J. Gurka, J. Li, and A. S. Bachmeier, 2005: Introducing the next-generation Advanced Baseline Imager on GOES-R. </a:t>
            </a:r>
            <a:r>
              <a:rPr lang="en-US" i="1" smtClean="0">
                <a:latin typeface="Arial" pitchFamily="34" charset="0"/>
              </a:rPr>
              <a:t>Bull. Amer. Meteor. Soc</a:t>
            </a:r>
            <a:r>
              <a:rPr lang="en-US" smtClean="0">
                <a:latin typeface="Arial" pitchFamily="34" charset="0"/>
              </a:rPr>
              <a:t>., </a:t>
            </a:r>
            <a:r>
              <a:rPr lang="en-US" b="1" smtClean="0">
                <a:latin typeface="Arial" pitchFamily="34" charset="0"/>
              </a:rPr>
              <a:t>86</a:t>
            </a:r>
            <a:r>
              <a:rPr lang="en-US" smtClean="0">
                <a:latin typeface="Arial" pitchFamily="34" charset="0"/>
              </a:rPr>
              <a:t>, 1079-1096.</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5877" indent="-290722" eaLnBrk="0" hangingPunct="0">
              <a:defRPr>
                <a:solidFill>
                  <a:schemeClr val="tx1"/>
                </a:solidFill>
                <a:latin typeface="Arial" pitchFamily="34" charset="0"/>
              </a:defRPr>
            </a:lvl2pPr>
            <a:lvl3pPr marL="1162888" indent="-232578" eaLnBrk="0" hangingPunct="0">
              <a:defRPr>
                <a:solidFill>
                  <a:schemeClr val="tx1"/>
                </a:solidFill>
                <a:latin typeface="Arial" pitchFamily="34" charset="0"/>
              </a:defRPr>
            </a:lvl3pPr>
            <a:lvl4pPr marL="1628043" indent="-232578" eaLnBrk="0" hangingPunct="0">
              <a:defRPr>
                <a:solidFill>
                  <a:schemeClr val="tx1"/>
                </a:solidFill>
                <a:latin typeface="Arial" pitchFamily="34" charset="0"/>
              </a:defRPr>
            </a:lvl4pPr>
            <a:lvl5pPr marL="2093199" indent="-232578" eaLnBrk="0" hangingPunct="0">
              <a:defRPr>
                <a:solidFill>
                  <a:schemeClr val="tx1"/>
                </a:solidFill>
                <a:latin typeface="Arial" pitchFamily="34" charset="0"/>
              </a:defRPr>
            </a:lvl5pPr>
            <a:lvl6pPr marL="2558354" indent="-232578" eaLnBrk="0" fontAlgn="base" hangingPunct="0">
              <a:spcBef>
                <a:spcPct val="0"/>
              </a:spcBef>
              <a:spcAft>
                <a:spcPct val="0"/>
              </a:spcAft>
              <a:defRPr>
                <a:solidFill>
                  <a:schemeClr val="tx1"/>
                </a:solidFill>
                <a:latin typeface="Arial" pitchFamily="34" charset="0"/>
              </a:defRPr>
            </a:lvl6pPr>
            <a:lvl7pPr marL="3023509" indent="-232578" eaLnBrk="0" fontAlgn="base" hangingPunct="0">
              <a:spcBef>
                <a:spcPct val="0"/>
              </a:spcBef>
              <a:spcAft>
                <a:spcPct val="0"/>
              </a:spcAft>
              <a:defRPr>
                <a:solidFill>
                  <a:schemeClr val="tx1"/>
                </a:solidFill>
                <a:latin typeface="Arial" pitchFamily="34" charset="0"/>
              </a:defRPr>
            </a:lvl7pPr>
            <a:lvl8pPr marL="3488665" indent="-232578" eaLnBrk="0" fontAlgn="base" hangingPunct="0">
              <a:spcBef>
                <a:spcPct val="0"/>
              </a:spcBef>
              <a:spcAft>
                <a:spcPct val="0"/>
              </a:spcAft>
              <a:defRPr>
                <a:solidFill>
                  <a:schemeClr val="tx1"/>
                </a:solidFill>
                <a:latin typeface="Arial" pitchFamily="34" charset="0"/>
              </a:defRPr>
            </a:lvl8pPr>
            <a:lvl9pPr marL="3953820" indent="-232578" eaLnBrk="0" fontAlgn="base" hangingPunct="0">
              <a:spcBef>
                <a:spcPct val="0"/>
              </a:spcBef>
              <a:spcAft>
                <a:spcPct val="0"/>
              </a:spcAft>
              <a:defRPr>
                <a:solidFill>
                  <a:schemeClr val="tx1"/>
                </a:solidFill>
                <a:latin typeface="Arial" pitchFamily="34" charset="0"/>
              </a:defRPr>
            </a:lvl9pPr>
          </a:lstStyle>
          <a:p>
            <a:pPr eaLnBrk="1" hangingPunct="1"/>
            <a:fld id="{BF0C0F2F-B1AD-4A5C-991C-563D284BC289}" type="slidenum">
              <a:rPr lang="en-US">
                <a:solidFill>
                  <a:prstClr val="black"/>
                </a:solidFill>
              </a:rPr>
              <a:pPr eaLnBrk="1" hangingPunct="1"/>
              <a:t>55</a:t>
            </a:fld>
            <a:endParaRPr lang="en-US">
              <a:solidFill>
                <a:prstClr val="black"/>
              </a:solidFill>
            </a:endParaRPr>
          </a:p>
        </p:txBody>
      </p:sp>
      <p:sp>
        <p:nvSpPr>
          <p:cNvPr id="110595" name="Rectangle 2"/>
          <p:cNvSpPr>
            <a:spLocks noGrp="1" noRot="1" noChangeAspect="1" noChangeArrowheads="1" noTextEdit="1"/>
          </p:cNvSpPr>
          <p:nvPr>
            <p:ph type="sldImg"/>
          </p:nvPr>
        </p:nvSpPr>
        <p:spPr>
          <a:xfrm>
            <a:off x="1177925" y="698500"/>
            <a:ext cx="4641850" cy="3481388"/>
          </a:xfrm>
          <a:ln/>
        </p:spPr>
      </p:sp>
      <p:sp>
        <p:nvSpPr>
          <p:cNvPr id="110596" name="Rectangle 3"/>
          <p:cNvSpPr>
            <a:spLocks noGrp="1" noChangeArrowheads="1"/>
          </p:cNvSpPr>
          <p:nvPr>
            <p:ph type="body" idx="1"/>
          </p:nvPr>
        </p:nvSpPr>
        <p:spPr>
          <a:xfrm>
            <a:off x="699770" y="4409758"/>
            <a:ext cx="5598160" cy="417605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Schmit, T. J., M. M. Gunshor, W. P. Menzel, J. J. Gurka, J. Li, and A. S. Bachmeier, 2005: Introducing the next-generation Advanced Baseline Imager on GOES-R. </a:t>
            </a:r>
            <a:r>
              <a:rPr lang="en-US" i="1" smtClean="0">
                <a:latin typeface="Arial" pitchFamily="34" charset="0"/>
              </a:rPr>
              <a:t>Bull. Amer. Meteor. Soc</a:t>
            </a:r>
            <a:r>
              <a:rPr lang="en-US" smtClean="0">
                <a:latin typeface="Arial" pitchFamily="34" charset="0"/>
              </a:rPr>
              <a:t>., </a:t>
            </a:r>
            <a:r>
              <a:rPr lang="en-US" b="1" smtClean="0">
                <a:latin typeface="Arial" pitchFamily="34" charset="0"/>
              </a:rPr>
              <a:t>86</a:t>
            </a:r>
            <a:r>
              <a:rPr lang="en-US" smtClean="0">
                <a:latin typeface="Arial" pitchFamily="34" charset="0"/>
              </a:rPr>
              <a:t>, 1079-1096.</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5877" indent="-290722" eaLnBrk="0" hangingPunct="0">
              <a:defRPr>
                <a:solidFill>
                  <a:schemeClr val="tx1"/>
                </a:solidFill>
                <a:latin typeface="Arial" pitchFamily="34" charset="0"/>
              </a:defRPr>
            </a:lvl2pPr>
            <a:lvl3pPr marL="1162888" indent="-232578" eaLnBrk="0" hangingPunct="0">
              <a:defRPr>
                <a:solidFill>
                  <a:schemeClr val="tx1"/>
                </a:solidFill>
                <a:latin typeface="Arial" pitchFamily="34" charset="0"/>
              </a:defRPr>
            </a:lvl3pPr>
            <a:lvl4pPr marL="1628043" indent="-232578" eaLnBrk="0" hangingPunct="0">
              <a:defRPr>
                <a:solidFill>
                  <a:schemeClr val="tx1"/>
                </a:solidFill>
                <a:latin typeface="Arial" pitchFamily="34" charset="0"/>
              </a:defRPr>
            </a:lvl4pPr>
            <a:lvl5pPr marL="2093199" indent="-232578" eaLnBrk="0" hangingPunct="0">
              <a:defRPr>
                <a:solidFill>
                  <a:schemeClr val="tx1"/>
                </a:solidFill>
                <a:latin typeface="Arial" pitchFamily="34" charset="0"/>
              </a:defRPr>
            </a:lvl5pPr>
            <a:lvl6pPr marL="2558354" indent="-232578" eaLnBrk="0" fontAlgn="base" hangingPunct="0">
              <a:spcBef>
                <a:spcPct val="0"/>
              </a:spcBef>
              <a:spcAft>
                <a:spcPct val="0"/>
              </a:spcAft>
              <a:defRPr>
                <a:solidFill>
                  <a:schemeClr val="tx1"/>
                </a:solidFill>
                <a:latin typeface="Arial" pitchFamily="34" charset="0"/>
              </a:defRPr>
            </a:lvl6pPr>
            <a:lvl7pPr marL="3023509" indent="-232578" eaLnBrk="0" fontAlgn="base" hangingPunct="0">
              <a:spcBef>
                <a:spcPct val="0"/>
              </a:spcBef>
              <a:spcAft>
                <a:spcPct val="0"/>
              </a:spcAft>
              <a:defRPr>
                <a:solidFill>
                  <a:schemeClr val="tx1"/>
                </a:solidFill>
                <a:latin typeface="Arial" pitchFamily="34" charset="0"/>
              </a:defRPr>
            </a:lvl7pPr>
            <a:lvl8pPr marL="3488665" indent="-232578" eaLnBrk="0" fontAlgn="base" hangingPunct="0">
              <a:spcBef>
                <a:spcPct val="0"/>
              </a:spcBef>
              <a:spcAft>
                <a:spcPct val="0"/>
              </a:spcAft>
              <a:defRPr>
                <a:solidFill>
                  <a:schemeClr val="tx1"/>
                </a:solidFill>
                <a:latin typeface="Arial" pitchFamily="34" charset="0"/>
              </a:defRPr>
            </a:lvl8pPr>
            <a:lvl9pPr marL="3953820" indent="-232578" eaLnBrk="0" fontAlgn="base" hangingPunct="0">
              <a:spcBef>
                <a:spcPct val="0"/>
              </a:spcBef>
              <a:spcAft>
                <a:spcPct val="0"/>
              </a:spcAft>
              <a:defRPr>
                <a:solidFill>
                  <a:schemeClr val="tx1"/>
                </a:solidFill>
                <a:latin typeface="Arial" pitchFamily="34" charset="0"/>
              </a:defRPr>
            </a:lvl9pPr>
          </a:lstStyle>
          <a:p>
            <a:pPr eaLnBrk="1" hangingPunct="1"/>
            <a:fld id="{73E3969E-351E-429F-ABA8-A9DFC122113E}" type="slidenum">
              <a:rPr lang="en-US">
                <a:solidFill>
                  <a:prstClr val="black"/>
                </a:solidFill>
              </a:rPr>
              <a:pPr eaLnBrk="1" hangingPunct="1"/>
              <a:t>7</a:t>
            </a:fld>
            <a:endParaRPr lang="en-US">
              <a:solidFill>
                <a:prstClr val="black"/>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GOES-14 (previously GOES-0) was launched on June 27, 2009.</a:t>
            </a:r>
          </a:p>
          <a:p>
            <a:pPr eaLnBrk="1" hangingPunct="1"/>
            <a:endParaRPr lang="en-US" dirty="0" smtClean="0">
              <a:latin typeface="Arial" pitchFamily="34" charset="0"/>
            </a:endParaRPr>
          </a:p>
          <a:p>
            <a:pPr eaLnBrk="1" hangingPunct="1"/>
            <a:r>
              <a:rPr lang="en-US" dirty="0" smtClean="0">
                <a:latin typeface="Arial" pitchFamily="34" charset="0"/>
              </a:rPr>
              <a:t>The issue with the band 6 of the imager, was the detector order was initially flipped in the data stream. This was fixed on August 24, 2009 (not shown).</a:t>
            </a:r>
          </a:p>
          <a:p>
            <a:pPr eaLnBrk="1" hangingPunct="1"/>
            <a:endParaRPr lang="en-US" dirty="0" smtClean="0">
              <a:latin typeface="Arial" pitchFamily="34" charset="0"/>
            </a:endParaRPr>
          </a:p>
          <a:p>
            <a:pPr eaLnBrk="1" hangingPunct="1"/>
            <a:r>
              <a:rPr lang="en-US" dirty="0" smtClean="0">
                <a:latin typeface="Arial" pitchFamily="34" charset="0"/>
              </a:rPr>
              <a:t>More information can be found at: </a:t>
            </a:r>
          </a:p>
          <a:p>
            <a:pPr eaLnBrk="1" hangingPunct="1"/>
            <a:r>
              <a:rPr lang="en-US" dirty="0" smtClean="0">
                <a:latin typeface="Arial" pitchFamily="34" charset="0"/>
              </a:rPr>
              <a:t>	http://rammb.cira.colostate.edu/projects/goes-o/</a:t>
            </a:r>
          </a:p>
          <a:p>
            <a:pPr eaLnBrk="1" hangingPunct="1"/>
            <a:r>
              <a:rPr lang="en-US" dirty="0" smtClean="0">
                <a:latin typeface="Arial" pitchFamily="34" charset="0"/>
              </a:rPr>
              <a:t>	http://cimss.ssec.wisc.edu/goes/blog/archives/3054</a:t>
            </a:r>
          </a:p>
          <a:p>
            <a:pPr eaLnBrk="1" hangingPunct="1"/>
            <a:endParaRPr lang="en-US" dirty="0" smtClean="0">
              <a:latin typeface="Arial" pitchFamily="34" charset="0"/>
            </a:endParaRPr>
          </a:p>
          <a:p>
            <a:pPr eaLnBrk="1" hangingPunct="1"/>
            <a:r>
              <a:rPr lang="en-US" dirty="0" smtClean="0">
                <a:latin typeface="Arial" pitchFamily="34" charset="0"/>
              </a:rPr>
              <a:t>Don </a:t>
            </a:r>
            <a:r>
              <a:rPr lang="en-US" dirty="0" err="1" smtClean="0">
                <a:latin typeface="Arial" pitchFamily="34" charset="0"/>
              </a:rPr>
              <a:t>Hillger</a:t>
            </a:r>
            <a:r>
              <a:rPr lang="en-US" dirty="0" smtClean="0">
                <a:latin typeface="Arial" pitchFamily="34" charset="0"/>
              </a:rPr>
              <a:t> and Tim </a:t>
            </a:r>
            <a:r>
              <a:rPr lang="en-US" dirty="0" err="1" smtClean="0">
                <a:latin typeface="Arial" pitchFamily="34" charset="0"/>
              </a:rPr>
              <a:t>Schmit</a:t>
            </a:r>
            <a:r>
              <a:rPr lang="en-US" dirty="0" smtClean="0">
                <a:latin typeface="Arial" pitchFamily="34" charset="0"/>
              </a:rPr>
              <a:t> are co-leading the GOES-14 NOAA science test. </a:t>
            </a:r>
          </a:p>
          <a:p>
            <a:pPr eaLnBrk="1" hangingPunct="1"/>
            <a:endParaRPr lang="en-US" dirty="0" smtClean="0">
              <a:latin typeface="Arial" pitchFamily="34" charset="0"/>
            </a:endParaRPr>
          </a:p>
          <a:p>
            <a:pPr eaLnBrk="1" hangingPunct="1"/>
            <a:r>
              <a:rPr lang="en-US" dirty="0" smtClean="0">
                <a:latin typeface="Arial" pitchFamily="34" charset="0"/>
              </a:rPr>
              <a:t>The above images were ingested by the SSEC data center in Madison, WI. Image generated by T. </a:t>
            </a:r>
            <a:r>
              <a:rPr lang="en-US" dirty="0" err="1" smtClean="0">
                <a:latin typeface="Arial" pitchFamily="34" charset="0"/>
              </a:rPr>
              <a:t>Schmit</a:t>
            </a:r>
            <a:r>
              <a:rPr lang="en-US" dirty="0" smtClean="0">
                <a:latin typeface="Arial" pitchFamily="34" charset="0"/>
              </a:rPr>
              <a:t> of NOAA NESDIS STAR ASPB.</a:t>
            </a:r>
          </a:p>
          <a:p>
            <a:pPr eaLnBrk="1" hangingPunct="1"/>
            <a:endParaRPr lang="en-US" dirty="0" smtClean="0">
              <a:latin typeface="Arial" pitchFamily="34" charset="0"/>
            </a:endParaRPr>
          </a:p>
          <a:p>
            <a:pPr eaLnBrk="1" hangingPunct="1"/>
            <a:r>
              <a:rPr lang="en-US" dirty="0" smtClean="0">
                <a:latin typeface="Arial" pitchFamily="34"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smtClean="0"/>
          </a:p>
        </p:txBody>
      </p:sp>
      <p:sp>
        <p:nvSpPr>
          <p:cNvPr id="30724" name="Slide Number Placeholder 3"/>
          <p:cNvSpPr>
            <a:spLocks noGrp="1"/>
          </p:cNvSpPr>
          <p:nvPr>
            <p:ph type="sldNum" sz="quarter" idx="5"/>
          </p:nvPr>
        </p:nvSpPr>
        <p:spPr>
          <a:noFill/>
        </p:spPr>
        <p:txBody>
          <a:bodyPr/>
          <a:lstStyle/>
          <a:p>
            <a:pPr defTabSz="927100"/>
            <a:fld id="{B7941EAA-A58B-478A-8E99-D9642D9EE74B}" type="slidenum">
              <a:rPr lang="en-US" altLang="en-US" smtClean="0"/>
              <a:pPr defTabSz="927100"/>
              <a:t>8</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smtClean="0"/>
          </a:p>
        </p:txBody>
      </p:sp>
      <p:sp>
        <p:nvSpPr>
          <p:cNvPr id="31748" name="Slide Number Placeholder 3"/>
          <p:cNvSpPr>
            <a:spLocks noGrp="1"/>
          </p:cNvSpPr>
          <p:nvPr>
            <p:ph type="sldNum" sz="quarter" idx="5"/>
          </p:nvPr>
        </p:nvSpPr>
        <p:spPr>
          <a:noFill/>
        </p:spPr>
        <p:txBody>
          <a:bodyPr/>
          <a:lstStyle/>
          <a:p>
            <a:pPr defTabSz="927100"/>
            <a:fld id="{E796A07E-B711-4532-9316-B6C332DEE9F3}" type="slidenum">
              <a:rPr lang="en-US" altLang="en-US" smtClean="0"/>
              <a:pPr defTabSz="927100"/>
              <a:t>9</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66A94D-C181-46BB-896C-A16F1B32B475}"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5877" indent="-290722" eaLnBrk="0" hangingPunct="0">
              <a:defRPr>
                <a:solidFill>
                  <a:schemeClr val="tx1"/>
                </a:solidFill>
                <a:latin typeface="Arial" pitchFamily="34" charset="0"/>
              </a:defRPr>
            </a:lvl2pPr>
            <a:lvl3pPr marL="1162888" indent="-232578" eaLnBrk="0" hangingPunct="0">
              <a:defRPr>
                <a:solidFill>
                  <a:schemeClr val="tx1"/>
                </a:solidFill>
                <a:latin typeface="Arial" pitchFamily="34" charset="0"/>
              </a:defRPr>
            </a:lvl3pPr>
            <a:lvl4pPr marL="1628043" indent="-232578" eaLnBrk="0" hangingPunct="0">
              <a:defRPr>
                <a:solidFill>
                  <a:schemeClr val="tx1"/>
                </a:solidFill>
                <a:latin typeface="Arial" pitchFamily="34" charset="0"/>
              </a:defRPr>
            </a:lvl4pPr>
            <a:lvl5pPr marL="2093199" indent="-232578" eaLnBrk="0" hangingPunct="0">
              <a:defRPr>
                <a:solidFill>
                  <a:schemeClr val="tx1"/>
                </a:solidFill>
                <a:latin typeface="Arial" pitchFamily="34" charset="0"/>
              </a:defRPr>
            </a:lvl5pPr>
            <a:lvl6pPr marL="2558354" indent="-232578" eaLnBrk="0" fontAlgn="base" hangingPunct="0">
              <a:spcBef>
                <a:spcPct val="0"/>
              </a:spcBef>
              <a:spcAft>
                <a:spcPct val="0"/>
              </a:spcAft>
              <a:defRPr>
                <a:solidFill>
                  <a:schemeClr val="tx1"/>
                </a:solidFill>
                <a:latin typeface="Arial" pitchFamily="34" charset="0"/>
              </a:defRPr>
            </a:lvl6pPr>
            <a:lvl7pPr marL="3023509" indent="-232578" eaLnBrk="0" fontAlgn="base" hangingPunct="0">
              <a:spcBef>
                <a:spcPct val="0"/>
              </a:spcBef>
              <a:spcAft>
                <a:spcPct val="0"/>
              </a:spcAft>
              <a:defRPr>
                <a:solidFill>
                  <a:schemeClr val="tx1"/>
                </a:solidFill>
                <a:latin typeface="Arial" pitchFamily="34" charset="0"/>
              </a:defRPr>
            </a:lvl7pPr>
            <a:lvl8pPr marL="3488665" indent="-232578" eaLnBrk="0" fontAlgn="base" hangingPunct="0">
              <a:spcBef>
                <a:spcPct val="0"/>
              </a:spcBef>
              <a:spcAft>
                <a:spcPct val="0"/>
              </a:spcAft>
              <a:defRPr>
                <a:solidFill>
                  <a:schemeClr val="tx1"/>
                </a:solidFill>
                <a:latin typeface="Arial" pitchFamily="34" charset="0"/>
              </a:defRPr>
            </a:lvl8pPr>
            <a:lvl9pPr marL="3953820" indent="-232578" eaLnBrk="0" fontAlgn="base" hangingPunct="0">
              <a:spcBef>
                <a:spcPct val="0"/>
              </a:spcBef>
              <a:spcAft>
                <a:spcPct val="0"/>
              </a:spcAft>
              <a:defRPr>
                <a:solidFill>
                  <a:schemeClr val="tx1"/>
                </a:solidFill>
                <a:latin typeface="Arial" pitchFamily="34" charset="0"/>
              </a:defRPr>
            </a:lvl9pPr>
          </a:lstStyle>
          <a:p>
            <a:pPr eaLnBrk="1" hangingPunct="1"/>
            <a:fld id="{8A235454-1363-4C8D-ADF2-21D0C5203EC5}" type="slidenum">
              <a:rPr lang="en-US">
                <a:solidFill>
                  <a:prstClr val="black"/>
                </a:solidFill>
              </a:rPr>
              <a:pPr eaLnBrk="1" hangingPunct="1"/>
              <a:t>11</a:t>
            </a:fld>
            <a:endParaRPr lang="en-US">
              <a:solidFill>
                <a:prstClr val="black"/>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a:r>
              <a:rPr lang="en-US" b="1" smtClean="0">
                <a:latin typeface="Arial" pitchFamily="34" charset="0"/>
              </a:rPr>
              <a:t>Advanced Baseline Imager (ABI)			Earth-viewing</a:t>
            </a:r>
          </a:p>
          <a:p>
            <a:pPr lvl="1"/>
            <a:r>
              <a:rPr lang="en-US" b="1" smtClean="0">
                <a:latin typeface="Arial" pitchFamily="34" charset="0"/>
              </a:rPr>
              <a:t>Geostationary Lightning Mapper (GLM)	Earth-viewing</a:t>
            </a:r>
          </a:p>
          <a:p>
            <a:pPr lvl="1"/>
            <a:r>
              <a:rPr lang="en-US" b="1" smtClean="0">
                <a:latin typeface="Arial" pitchFamily="34" charset="0"/>
              </a:rPr>
              <a:t>Solar Ultra-Violet Imager (SUVI)			Sun-viewing</a:t>
            </a:r>
          </a:p>
          <a:p>
            <a:pPr lvl="1"/>
            <a:r>
              <a:rPr lang="en-US" b="1" smtClean="0">
                <a:latin typeface="Arial" pitchFamily="34" charset="0"/>
              </a:rPr>
              <a:t>EUVS and XRS Irradiance Sensors (EXIS)	Sun-viewing</a:t>
            </a:r>
          </a:p>
          <a:p>
            <a:pPr lvl="1"/>
            <a:r>
              <a:rPr lang="en-US" b="1" smtClean="0">
                <a:latin typeface="Arial" pitchFamily="34" charset="0"/>
              </a:rPr>
              <a:t>Space Environment In-Situ Suite (SEISS)	Space-viewing</a:t>
            </a:r>
          </a:p>
          <a:p>
            <a:pPr lvl="1"/>
            <a:r>
              <a:rPr lang="en-US" b="1" smtClean="0">
                <a:latin typeface="Arial" pitchFamily="34" charset="0"/>
              </a:rPr>
              <a:t>Magnetometer (MAG)				Space-viewing</a:t>
            </a:r>
          </a:p>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5877" indent="-290722" eaLnBrk="0" hangingPunct="0">
              <a:defRPr>
                <a:solidFill>
                  <a:schemeClr val="tx1"/>
                </a:solidFill>
                <a:latin typeface="Arial" pitchFamily="34" charset="0"/>
              </a:defRPr>
            </a:lvl2pPr>
            <a:lvl3pPr marL="1162888" indent="-232578" eaLnBrk="0" hangingPunct="0">
              <a:defRPr>
                <a:solidFill>
                  <a:schemeClr val="tx1"/>
                </a:solidFill>
                <a:latin typeface="Arial" pitchFamily="34" charset="0"/>
              </a:defRPr>
            </a:lvl3pPr>
            <a:lvl4pPr marL="1628043" indent="-232578" eaLnBrk="0" hangingPunct="0">
              <a:defRPr>
                <a:solidFill>
                  <a:schemeClr val="tx1"/>
                </a:solidFill>
                <a:latin typeface="Arial" pitchFamily="34" charset="0"/>
              </a:defRPr>
            </a:lvl4pPr>
            <a:lvl5pPr marL="2093199" indent="-232578" eaLnBrk="0" hangingPunct="0">
              <a:defRPr>
                <a:solidFill>
                  <a:schemeClr val="tx1"/>
                </a:solidFill>
                <a:latin typeface="Arial" pitchFamily="34" charset="0"/>
              </a:defRPr>
            </a:lvl5pPr>
            <a:lvl6pPr marL="2558354" indent="-232578" eaLnBrk="0" fontAlgn="base" hangingPunct="0">
              <a:spcBef>
                <a:spcPct val="0"/>
              </a:spcBef>
              <a:spcAft>
                <a:spcPct val="0"/>
              </a:spcAft>
              <a:defRPr>
                <a:solidFill>
                  <a:schemeClr val="tx1"/>
                </a:solidFill>
                <a:latin typeface="Arial" pitchFamily="34" charset="0"/>
              </a:defRPr>
            </a:lvl6pPr>
            <a:lvl7pPr marL="3023509" indent="-232578" eaLnBrk="0" fontAlgn="base" hangingPunct="0">
              <a:spcBef>
                <a:spcPct val="0"/>
              </a:spcBef>
              <a:spcAft>
                <a:spcPct val="0"/>
              </a:spcAft>
              <a:defRPr>
                <a:solidFill>
                  <a:schemeClr val="tx1"/>
                </a:solidFill>
                <a:latin typeface="Arial" pitchFamily="34" charset="0"/>
              </a:defRPr>
            </a:lvl7pPr>
            <a:lvl8pPr marL="3488665" indent="-232578" eaLnBrk="0" fontAlgn="base" hangingPunct="0">
              <a:spcBef>
                <a:spcPct val="0"/>
              </a:spcBef>
              <a:spcAft>
                <a:spcPct val="0"/>
              </a:spcAft>
              <a:defRPr>
                <a:solidFill>
                  <a:schemeClr val="tx1"/>
                </a:solidFill>
                <a:latin typeface="Arial" pitchFamily="34" charset="0"/>
              </a:defRPr>
            </a:lvl8pPr>
            <a:lvl9pPr marL="3953820" indent="-232578" eaLnBrk="0" fontAlgn="base" hangingPunct="0">
              <a:spcBef>
                <a:spcPct val="0"/>
              </a:spcBef>
              <a:spcAft>
                <a:spcPct val="0"/>
              </a:spcAft>
              <a:defRPr>
                <a:solidFill>
                  <a:schemeClr val="tx1"/>
                </a:solidFill>
                <a:latin typeface="Arial" pitchFamily="34" charset="0"/>
              </a:defRPr>
            </a:lvl9pPr>
          </a:lstStyle>
          <a:p>
            <a:pPr eaLnBrk="1" hangingPunct="1"/>
            <a:fld id="{5834FF79-E925-4904-866E-9F1016C317F1}" type="slidenum">
              <a:rPr lang="en-US">
                <a:solidFill>
                  <a:prstClr val="black"/>
                </a:solidFill>
              </a:rPr>
              <a:pPr eaLnBrk="1" hangingPunct="1"/>
              <a:t>13</a:t>
            </a:fld>
            <a:endParaRPr lang="en-US">
              <a:solidFill>
                <a:prstClr val="black"/>
              </a:solidFill>
            </a:endParaRPr>
          </a:p>
        </p:txBody>
      </p:sp>
      <p:sp>
        <p:nvSpPr>
          <p:cNvPr id="107523" name="Rectangle 2"/>
          <p:cNvSpPr>
            <a:spLocks noGrp="1" noRot="1" noChangeAspect="1" noChangeArrowheads="1" noTextEdit="1"/>
          </p:cNvSpPr>
          <p:nvPr>
            <p:ph type="sldImg"/>
          </p:nvPr>
        </p:nvSpPr>
        <p:spPr>
          <a:xfrm>
            <a:off x="1187450" y="681038"/>
            <a:ext cx="4649788" cy="3487737"/>
          </a:xfrm>
          <a:ln/>
        </p:spPr>
      </p:sp>
      <p:sp>
        <p:nvSpPr>
          <p:cNvPr id="107524" name="Rectangle 3"/>
          <p:cNvSpPr>
            <a:spLocks noGrp="1" noChangeArrowheads="1"/>
          </p:cNvSpPr>
          <p:nvPr>
            <p:ph type="body" idx="1"/>
          </p:nvPr>
        </p:nvSpPr>
        <p:spPr>
          <a:xfrm>
            <a:off x="926547" y="4395253"/>
            <a:ext cx="5170523" cy="416799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624" tIns="45811" rIns="91624" bIns="45811"/>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66A94D-C181-46BB-896C-A16F1B32B475}"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DRAFT</a:t>
            </a:r>
          </a:p>
        </p:txBody>
      </p:sp>
      <p:sp>
        <p:nvSpPr>
          <p:cNvPr id="6" name="Rectangle 6"/>
          <p:cNvSpPr>
            <a:spLocks noGrp="1" noChangeArrowheads="1"/>
          </p:cNvSpPr>
          <p:nvPr>
            <p:ph type="sldNum" sz="quarter" idx="12"/>
          </p:nvPr>
        </p:nvSpPr>
        <p:spPr>
          <a:ln/>
        </p:spPr>
        <p:txBody>
          <a:bodyPr/>
          <a:lstStyle>
            <a:lvl1pPr>
              <a:defRPr/>
            </a:lvl1pPr>
          </a:lstStyle>
          <a:p>
            <a:pPr>
              <a:defRPr/>
            </a:pPr>
            <a:fld id="{90F66E5D-19E5-441A-AF5A-DD20FD5026CA}" type="slidenum">
              <a:rPr lang="en-US"/>
              <a:pPr>
                <a:defRPr/>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DRAFT</a:t>
            </a:r>
          </a:p>
        </p:txBody>
      </p:sp>
      <p:sp>
        <p:nvSpPr>
          <p:cNvPr id="6" name="Rectangle 6"/>
          <p:cNvSpPr>
            <a:spLocks noGrp="1" noChangeArrowheads="1"/>
          </p:cNvSpPr>
          <p:nvPr>
            <p:ph type="sldNum" sz="quarter" idx="12"/>
          </p:nvPr>
        </p:nvSpPr>
        <p:spPr>
          <a:ln/>
        </p:spPr>
        <p:txBody>
          <a:bodyPr/>
          <a:lstStyle>
            <a:lvl1pPr>
              <a:defRPr/>
            </a:lvl1pPr>
          </a:lstStyle>
          <a:p>
            <a:pPr>
              <a:defRPr/>
            </a:pPr>
            <a:fld id="{A7B4ECFD-62F7-4A3A-A444-03D96219AB56}" type="slidenum">
              <a:rPr lang="en-US"/>
              <a:pPr>
                <a:defRPr/>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600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4152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72000" y="4152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DRAFT</a:t>
            </a:r>
          </a:p>
        </p:txBody>
      </p:sp>
      <p:sp>
        <p:nvSpPr>
          <p:cNvPr id="9" name="Rectangle 6"/>
          <p:cNvSpPr>
            <a:spLocks noGrp="1" noChangeArrowheads="1"/>
          </p:cNvSpPr>
          <p:nvPr>
            <p:ph type="sldNum" sz="quarter" idx="12"/>
          </p:nvPr>
        </p:nvSpPr>
        <p:spPr>
          <a:ln/>
        </p:spPr>
        <p:txBody>
          <a:bodyPr/>
          <a:lstStyle>
            <a:lvl1pPr>
              <a:defRPr/>
            </a:lvl1pPr>
          </a:lstStyle>
          <a:p>
            <a:pPr>
              <a:defRPr/>
            </a:pPr>
            <a:fld id="{3E4B7522-D2A8-4402-8D9B-C41431312E29}" type="slidenum">
              <a:rPr lang="en-US"/>
              <a:pPr>
                <a:defRPr/>
              </a:pPr>
              <a:t>‹#›</a:t>
            </a:fld>
            <a:endParaRPr 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DRAFT</a:t>
            </a:r>
          </a:p>
        </p:txBody>
      </p:sp>
      <p:sp>
        <p:nvSpPr>
          <p:cNvPr id="6" name="Rectangle 6"/>
          <p:cNvSpPr>
            <a:spLocks noGrp="1" noChangeArrowheads="1"/>
          </p:cNvSpPr>
          <p:nvPr>
            <p:ph type="sldNum" sz="quarter" idx="12"/>
          </p:nvPr>
        </p:nvSpPr>
        <p:spPr>
          <a:ln/>
        </p:spPr>
        <p:txBody>
          <a:bodyPr/>
          <a:lstStyle>
            <a:lvl1pPr>
              <a:defRPr/>
            </a:lvl1pPr>
          </a:lstStyle>
          <a:p>
            <a:pPr>
              <a:defRPr/>
            </a:pPr>
            <a:fld id="{3FCCC1B7-AE1E-4EAD-B575-3261F0DC2EDE}" type="slidenum">
              <a:rPr lang="en-US"/>
              <a:pPr>
                <a:defRPr/>
              </a:pPr>
              <a:t>‹#›</a:t>
            </a:fld>
            <a:endParaRPr lang="en-US"/>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6550" y="4763"/>
            <a:ext cx="8470900" cy="6484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6564313"/>
            <a:ext cx="2133600" cy="293687"/>
          </a:xfrm>
        </p:spPr>
        <p:txBody>
          <a:bodyPr/>
          <a:lstStyle>
            <a:lvl1pPr>
              <a:defRPr/>
            </a:lvl1pPr>
          </a:lstStyle>
          <a:p>
            <a:fld id="{38BC60A1-90F7-4648-9B86-906D1EAF93F1}" type="slidenum">
              <a:rPr lang="en-US" altLang="en-US"/>
              <a:pPr/>
              <a:t>‹#›</a:t>
            </a:fld>
            <a:endParaRPr lang="en-US" altLang="en-US"/>
          </a:p>
        </p:txBody>
      </p:sp>
      <p:sp>
        <p:nvSpPr>
          <p:cNvPr id="4" name="Date Placeholder 3"/>
          <p:cNvSpPr>
            <a:spLocks noGrp="1"/>
          </p:cNvSpPr>
          <p:nvPr>
            <p:ph type="dt" sz="half" idx="11"/>
          </p:nvPr>
        </p:nvSpPr>
        <p:spPr>
          <a:xfrm>
            <a:off x="0" y="6567488"/>
            <a:ext cx="2133600" cy="290512"/>
          </a:xfrm>
        </p:spPr>
        <p:txBody>
          <a:bodyPr/>
          <a:lstStyle>
            <a:lvl1pPr>
              <a:defRPr/>
            </a:lvl1pPr>
          </a:lstStyle>
          <a:p>
            <a:endParaRPr lang="en-US" alt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DRAFT</a:t>
            </a:r>
          </a:p>
        </p:txBody>
      </p:sp>
      <p:sp>
        <p:nvSpPr>
          <p:cNvPr id="6" name="Rectangle 6"/>
          <p:cNvSpPr>
            <a:spLocks noGrp="1" noChangeArrowheads="1"/>
          </p:cNvSpPr>
          <p:nvPr>
            <p:ph type="sldNum" sz="quarter" idx="12"/>
          </p:nvPr>
        </p:nvSpPr>
        <p:spPr>
          <a:ln/>
        </p:spPr>
        <p:txBody>
          <a:bodyPr/>
          <a:lstStyle>
            <a:lvl1pPr>
              <a:defRPr/>
            </a:lvl1pPr>
          </a:lstStyle>
          <a:p>
            <a:pPr>
              <a:defRPr/>
            </a:pPr>
            <a:fld id="{4B179FE6-5E83-4368-B0EB-849DBAA103C5}" type="slidenum">
              <a:rPr lang="en-US"/>
              <a:pPr>
                <a:defRPr/>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600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DRAFT</a:t>
            </a:r>
          </a:p>
        </p:txBody>
      </p:sp>
      <p:sp>
        <p:nvSpPr>
          <p:cNvPr id="7" name="Rectangle 6"/>
          <p:cNvSpPr>
            <a:spLocks noGrp="1" noChangeArrowheads="1"/>
          </p:cNvSpPr>
          <p:nvPr>
            <p:ph type="sldNum" sz="quarter" idx="12"/>
          </p:nvPr>
        </p:nvSpPr>
        <p:spPr>
          <a:ln/>
        </p:spPr>
        <p:txBody>
          <a:bodyPr/>
          <a:lstStyle>
            <a:lvl1pPr>
              <a:defRPr/>
            </a:lvl1pPr>
          </a:lstStyle>
          <a:p>
            <a:pPr>
              <a:defRPr/>
            </a:pPr>
            <a:fld id="{67C30BF0-56F2-45A4-80A6-EAE9B75F5D0A}" type="slidenum">
              <a:rPr lang="en-US"/>
              <a:pPr>
                <a:defRPr/>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DRAFT</a:t>
            </a:r>
          </a:p>
        </p:txBody>
      </p:sp>
      <p:sp>
        <p:nvSpPr>
          <p:cNvPr id="9" name="Rectangle 6"/>
          <p:cNvSpPr>
            <a:spLocks noGrp="1" noChangeArrowheads="1"/>
          </p:cNvSpPr>
          <p:nvPr>
            <p:ph type="sldNum" sz="quarter" idx="12"/>
          </p:nvPr>
        </p:nvSpPr>
        <p:spPr>
          <a:ln/>
        </p:spPr>
        <p:txBody>
          <a:bodyPr/>
          <a:lstStyle>
            <a:lvl1pPr>
              <a:defRPr/>
            </a:lvl1pPr>
          </a:lstStyle>
          <a:p>
            <a:pPr>
              <a:defRPr/>
            </a:pPr>
            <a:fld id="{487BC481-B0CD-495F-8ED1-2D8F98216085}" type="slidenum">
              <a:rPr lang="en-US"/>
              <a:pPr>
                <a:defRPr/>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DRAFT</a:t>
            </a:r>
          </a:p>
        </p:txBody>
      </p:sp>
      <p:sp>
        <p:nvSpPr>
          <p:cNvPr id="5" name="Rectangle 6"/>
          <p:cNvSpPr>
            <a:spLocks noGrp="1" noChangeArrowheads="1"/>
          </p:cNvSpPr>
          <p:nvPr>
            <p:ph type="sldNum" sz="quarter" idx="12"/>
          </p:nvPr>
        </p:nvSpPr>
        <p:spPr>
          <a:ln/>
        </p:spPr>
        <p:txBody>
          <a:bodyPr/>
          <a:lstStyle>
            <a:lvl1pPr>
              <a:defRPr/>
            </a:lvl1pPr>
          </a:lstStyle>
          <a:p>
            <a:pPr>
              <a:defRPr/>
            </a:pPr>
            <a:fld id="{10A2D38B-F80D-4B22-B480-781C2A719EC7}" type="slidenum">
              <a:rPr lang="en-US"/>
              <a:pPr>
                <a:defRPr/>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DRAFT</a:t>
            </a:r>
          </a:p>
        </p:txBody>
      </p:sp>
      <p:sp>
        <p:nvSpPr>
          <p:cNvPr id="4" name="Rectangle 6"/>
          <p:cNvSpPr>
            <a:spLocks noGrp="1" noChangeArrowheads="1"/>
          </p:cNvSpPr>
          <p:nvPr>
            <p:ph type="sldNum" sz="quarter" idx="12"/>
          </p:nvPr>
        </p:nvSpPr>
        <p:spPr>
          <a:ln/>
        </p:spPr>
        <p:txBody>
          <a:bodyPr/>
          <a:lstStyle>
            <a:lvl1pPr>
              <a:defRPr/>
            </a:lvl1pPr>
          </a:lstStyle>
          <a:p>
            <a:pPr>
              <a:defRPr/>
            </a:pPr>
            <a:fld id="{33A91626-CF59-4D05-AC4C-9D8C83B04391}" type="slidenum">
              <a:rPr lang="en-US"/>
              <a:pPr>
                <a:defRPr/>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DRAFT</a:t>
            </a:r>
          </a:p>
        </p:txBody>
      </p:sp>
      <p:sp>
        <p:nvSpPr>
          <p:cNvPr id="7" name="Rectangle 6"/>
          <p:cNvSpPr>
            <a:spLocks noGrp="1" noChangeArrowheads="1"/>
          </p:cNvSpPr>
          <p:nvPr>
            <p:ph type="sldNum" sz="quarter" idx="12"/>
          </p:nvPr>
        </p:nvSpPr>
        <p:spPr>
          <a:ln/>
        </p:spPr>
        <p:txBody>
          <a:bodyPr/>
          <a:lstStyle>
            <a:lvl1pPr>
              <a:defRPr/>
            </a:lvl1pPr>
          </a:lstStyle>
          <a:p>
            <a:pPr>
              <a:defRPr/>
            </a:pPr>
            <a:fld id="{6593A847-2D10-4D70-B941-70835F39FFE3}" type="slidenum">
              <a:rPr lang="en-US"/>
              <a:pPr>
                <a:defRPr/>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DRAFT</a:t>
            </a:r>
          </a:p>
        </p:txBody>
      </p:sp>
      <p:sp>
        <p:nvSpPr>
          <p:cNvPr id="7" name="Rectangle 6"/>
          <p:cNvSpPr>
            <a:spLocks noGrp="1" noChangeArrowheads="1"/>
          </p:cNvSpPr>
          <p:nvPr>
            <p:ph type="sldNum" sz="quarter" idx="12"/>
          </p:nvPr>
        </p:nvSpPr>
        <p:spPr>
          <a:ln/>
        </p:spPr>
        <p:txBody>
          <a:bodyPr/>
          <a:lstStyle>
            <a:lvl1pPr>
              <a:defRPr/>
            </a:lvl1pPr>
          </a:lstStyle>
          <a:p>
            <a:pPr>
              <a:defRPr/>
            </a:pPr>
            <a:fld id="{9DD79D83-D192-4522-A83E-6E1A6F38804D}" type="slidenum">
              <a:rPr lang="en-US"/>
              <a:pPr>
                <a:defRPr/>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DRAFT</a:t>
            </a:r>
          </a:p>
        </p:txBody>
      </p:sp>
      <p:sp>
        <p:nvSpPr>
          <p:cNvPr id="6" name="Rectangle 6"/>
          <p:cNvSpPr>
            <a:spLocks noGrp="1" noChangeArrowheads="1"/>
          </p:cNvSpPr>
          <p:nvPr>
            <p:ph type="sldNum" sz="quarter" idx="12"/>
          </p:nvPr>
        </p:nvSpPr>
        <p:spPr>
          <a:ln/>
        </p:spPr>
        <p:txBody>
          <a:bodyPr/>
          <a:lstStyle>
            <a:lvl1pPr>
              <a:defRPr/>
            </a:lvl1pPr>
          </a:lstStyle>
          <a:p>
            <a:pPr>
              <a:defRPr/>
            </a:pPr>
            <a:fld id="{39DF9F3A-505B-409E-B39E-DAE5ACF90B0C}" type="slidenum">
              <a:rPr lang="en-US"/>
              <a:pPr>
                <a:defRPr/>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2011680" tIns="0" rIns="182880" bIns="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09600" y="1600200"/>
            <a:ext cx="7772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defRPr>
            </a:lvl1pPr>
          </a:lstStyle>
          <a:p>
            <a:pPr>
              <a:defRPr/>
            </a:pPr>
            <a:endParaRPr lang="en-US"/>
          </a:p>
        </p:txBody>
      </p:sp>
      <p:sp>
        <p:nvSpPr>
          <p:cNvPr id="38917" name="Rectangle 5"/>
          <p:cNvSpPr>
            <a:spLocks noGrp="1" noChangeArrowheads="1"/>
          </p:cNvSpPr>
          <p:nvPr>
            <p:ph type="ftr" sz="quarter" idx="3"/>
          </p:nvPr>
        </p:nvSpPr>
        <p:spPr bwMode="auto">
          <a:xfrm>
            <a:off x="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r>
              <a:rPr lang="en-US"/>
              <a:t>DRAFT</a:t>
            </a:r>
          </a:p>
        </p:txBody>
      </p:sp>
      <p:sp>
        <p:nvSpPr>
          <p:cNvPr id="38918"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A21D1206-8FB7-4B02-A26E-AB0A85EF3898}" type="slidenum">
              <a:rPr lang="en-US"/>
              <a:pPr>
                <a:defRPr/>
              </a:pPr>
              <a:t>‹#›</a:t>
            </a:fld>
            <a:endParaRPr lang="en-US"/>
          </a:p>
        </p:txBody>
      </p:sp>
      <p:pic>
        <p:nvPicPr>
          <p:cNvPr id="8199" name="Picture 7" descr="Dept of Commerce Seal"/>
          <p:cNvPicPr>
            <a:picLocks noChangeAspect="1" noChangeArrowheads="1"/>
          </p:cNvPicPr>
          <p:nvPr/>
        </p:nvPicPr>
        <p:blipFill>
          <a:blip r:embed="rId16" cstate="print"/>
          <a:srcRect/>
          <a:stretch>
            <a:fillRect/>
          </a:stretch>
        </p:blipFill>
        <p:spPr bwMode="auto">
          <a:xfrm>
            <a:off x="8272463" y="6521450"/>
            <a:ext cx="338137" cy="336550"/>
          </a:xfrm>
          <a:prstGeom prst="rect">
            <a:avLst/>
          </a:prstGeom>
          <a:noFill/>
          <a:ln w="9525">
            <a:noFill/>
            <a:miter lim="800000"/>
            <a:headEnd/>
            <a:tailEnd/>
          </a:ln>
        </p:spPr>
      </p:pic>
      <p:pic>
        <p:nvPicPr>
          <p:cNvPr id="8200" name="Picture 8" descr="NOAA"/>
          <p:cNvPicPr>
            <a:picLocks noChangeAspect="1" noChangeArrowheads="1"/>
          </p:cNvPicPr>
          <p:nvPr/>
        </p:nvPicPr>
        <p:blipFill>
          <a:blip r:embed="rId17" cstate="print"/>
          <a:srcRect/>
          <a:stretch>
            <a:fillRect/>
          </a:stretch>
        </p:blipFill>
        <p:spPr bwMode="auto">
          <a:xfrm>
            <a:off x="7815263" y="6519863"/>
            <a:ext cx="338137" cy="3381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74" r:id="rId13"/>
  </p:sldLayoutIdLst>
  <p:transition>
    <p:dissolve/>
  </p:transition>
  <p:hf sldNum="0" hdr="0" ftr="0" dt="0"/>
  <p:txStyles>
    <p:titleStyle>
      <a:lvl1pPr algn="l" rtl="0" eaLnBrk="0" fontAlgn="base" hangingPunct="0">
        <a:lnSpc>
          <a:spcPct val="80000"/>
        </a:lnSpc>
        <a:spcBef>
          <a:spcPct val="0"/>
        </a:spcBef>
        <a:spcAft>
          <a:spcPct val="0"/>
        </a:spcAft>
        <a:defRPr sz="4800">
          <a:solidFill>
            <a:schemeClr val="bg1"/>
          </a:solidFill>
          <a:latin typeface="Arial" charset="0"/>
          <a:ea typeface="+mj-ea"/>
          <a:cs typeface="+mj-cs"/>
        </a:defRPr>
      </a:lvl1pPr>
      <a:lvl2pPr algn="l" rtl="0" eaLnBrk="0" fontAlgn="base" hangingPunct="0">
        <a:lnSpc>
          <a:spcPct val="80000"/>
        </a:lnSpc>
        <a:spcBef>
          <a:spcPct val="0"/>
        </a:spcBef>
        <a:spcAft>
          <a:spcPct val="0"/>
        </a:spcAft>
        <a:defRPr sz="4800">
          <a:solidFill>
            <a:schemeClr val="bg1"/>
          </a:solidFill>
          <a:latin typeface="Arial" charset="0"/>
        </a:defRPr>
      </a:lvl2pPr>
      <a:lvl3pPr algn="l" rtl="0" eaLnBrk="0" fontAlgn="base" hangingPunct="0">
        <a:lnSpc>
          <a:spcPct val="80000"/>
        </a:lnSpc>
        <a:spcBef>
          <a:spcPct val="0"/>
        </a:spcBef>
        <a:spcAft>
          <a:spcPct val="0"/>
        </a:spcAft>
        <a:defRPr sz="4800">
          <a:solidFill>
            <a:schemeClr val="bg1"/>
          </a:solidFill>
          <a:latin typeface="Arial" charset="0"/>
        </a:defRPr>
      </a:lvl3pPr>
      <a:lvl4pPr algn="l" rtl="0" eaLnBrk="0" fontAlgn="base" hangingPunct="0">
        <a:lnSpc>
          <a:spcPct val="80000"/>
        </a:lnSpc>
        <a:spcBef>
          <a:spcPct val="0"/>
        </a:spcBef>
        <a:spcAft>
          <a:spcPct val="0"/>
        </a:spcAft>
        <a:defRPr sz="4800">
          <a:solidFill>
            <a:schemeClr val="bg1"/>
          </a:solidFill>
          <a:latin typeface="Arial" charset="0"/>
        </a:defRPr>
      </a:lvl4pPr>
      <a:lvl5pPr algn="l" rtl="0" eaLnBrk="0" fontAlgn="base" hangingPunct="0">
        <a:lnSpc>
          <a:spcPct val="80000"/>
        </a:lnSpc>
        <a:spcBef>
          <a:spcPct val="0"/>
        </a:spcBef>
        <a:spcAft>
          <a:spcPct val="0"/>
        </a:spcAft>
        <a:defRPr sz="4800">
          <a:solidFill>
            <a:schemeClr val="bg1"/>
          </a:solidFill>
          <a:latin typeface="Arial" charset="0"/>
        </a:defRPr>
      </a:lvl5pPr>
      <a:lvl6pPr marL="457200" algn="l" rtl="0" fontAlgn="base">
        <a:lnSpc>
          <a:spcPct val="80000"/>
        </a:lnSpc>
        <a:spcBef>
          <a:spcPct val="0"/>
        </a:spcBef>
        <a:spcAft>
          <a:spcPct val="0"/>
        </a:spcAft>
        <a:defRPr sz="4800">
          <a:solidFill>
            <a:schemeClr val="bg1"/>
          </a:solidFill>
          <a:latin typeface="TradeGothicBold" pitchFamily="2" charset="0"/>
        </a:defRPr>
      </a:lvl6pPr>
      <a:lvl7pPr marL="914400" algn="l" rtl="0" fontAlgn="base">
        <a:lnSpc>
          <a:spcPct val="80000"/>
        </a:lnSpc>
        <a:spcBef>
          <a:spcPct val="0"/>
        </a:spcBef>
        <a:spcAft>
          <a:spcPct val="0"/>
        </a:spcAft>
        <a:defRPr sz="4800">
          <a:solidFill>
            <a:schemeClr val="bg1"/>
          </a:solidFill>
          <a:latin typeface="TradeGothicBold" pitchFamily="2" charset="0"/>
        </a:defRPr>
      </a:lvl7pPr>
      <a:lvl8pPr marL="1371600" algn="l" rtl="0" fontAlgn="base">
        <a:lnSpc>
          <a:spcPct val="80000"/>
        </a:lnSpc>
        <a:spcBef>
          <a:spcPct val="0"/>
        </a:spcBef>
        <a:spcAft>
          <a:spcPct val="0"/>
        </a:spcAft>
        <a:defRPr sz="4800">
          <a:solidFill>
            <a:schemeClr val="bg1"/>
          </a:solidFill>
          <a:latin typeface="TradeGothicBold" pitchFamily="2" charset="0"/>
        </a:defRPr>
      </a:lvl8pPr>
      <a:lvl9pPr marL="1828800" algn="l" rtl="0" fontAlgn="base">
        <a:lnSpc>
          <a:spcPct val="80000"/>
        </a:lnSpc>
        <a:spcBef>
          <a:spcPct val="0"/>
        </a:spcBef>
        <a:spcAft>
          <a:spcPct val="0"/>
        </a:spcAft>
        <a:defRPr sz="4800">
          <a:solidFill>
            <a:schemeClr val="bg1"/>
          </a:solidFill>
          <a:latin typeface="TradeGothicBold" pitchFamily="2" charset="0"/>
        </a:defRPr>
      </a:lvl9pPr>
    </p:titleStyle>
    <p:bodyStyle>
      <a:lvl1pPr marL="342900" indent="-342900" algn="l" rtl="0" eaLnBrk="0" fontAlgn="base" hangingPunct="0">
        <a:spcBef>
          <a:spcPct val="50000"/>
        </a:spcBef>
        <a:spcAft>
          <a:spcPct val="0"/>
        </a:spcAft>
        <a:buClr>
          <a:srgbClr val="000066"/>
        </a:buClr>
        <a:buSzPct val="70000"/>
        <a:buFont typeface="Webdings" pitchFamily="18" charset="2"/>
        <a:defRPr sz="2800">
          <a:solidFill>
            <a:schemeClr val="tx1"/>
          </a:solidFill>
          <a:latin typeface="Arial" charset="0"/>
          <a:ea typeface="+mn-ea"/>
          <a:cs typeface="+mn-cs"/>
        </a:defRPr>
      </a:lvl1pPr>
      <a:lvl2pPr marL="914400" indent="-457200" algn="l" rtl="0" eaLnBrk="0" fontAlgn="base" hangingPunct="0">
        <a:spcBef>
          <a:spcPct val="20000"/>
        </a:spcBef>
        <a:spcAft>
          <a:spcPct val="0"/>
        </a:spcAft>
        <a:buClr>
          <a:srgbClr val="333399"/>
        </a:buClr>
        <a:buSzPct val="85000"/>
        <a:buFont typeface="Webdings" pitchFamily="18" charset="2"/>
        <a:buChar char="ü"/>
        <a:defRPr sz="2400">
          <a:solidFill>
            <a:schemeClr val="tx1"/>
          </a:solidFill>
          <a:latin typeface="Arial" charset="0"/>
        </a:defRPr>
      </a:lvl2pPr>
      <a:lvl3pPr marL="1377950" indent="-349250" algn="l" rtl="0" eaLnBrk="0" fontAlgn="base" hangingPunct="0">
        <a:spcBef>
          <a:spcPct val="20000"/>
        </a:spcBef>
        <a:spcAft>
          <a:spcPct val="0"/>
        </a:spcAft>
        <a:buClr>
          <a:schemeClr val="accent2"/>
        </a:buClr>
        <a:buSzPct val="75000"/>
        <a:buFont typeface="Webdings" pitchFamily="18" charset="2"/>
        <a:buChar char="þ"/>
        <a:defRPr sz="2000">
          <a:solidFill>
            <a:schemeClr val="tx1"/>
          </a:solidFill>
          <a:latin typeface="Arial" charset="0"/>
        </a:defRPr>
      </a:lvl3pPr>
      <a:lvl4pPr marL="1828800" indent="-336550" algn="l" rtl="0" eaLnBrk="0" fontAlgn="base" hangingPunct="0">
        <a:spcBef>
          <a:spcPct val="20000"/>
        </a:spcBef>
        <a:spcAft>
          <a:spcPct val="0"/>
        </a:spcAft>
        <a:buClr>
          <a:srgbClr val="3366FF"/>
        </a:buClr>
        <a:buSzPct val="85000"/>
        <a:buFont typeface="Wingdings 2" pitchFamily="18" charset="2"/>
        <a:buChar char=""/>
        <a:defRPr>
          <a:solidFill>
            <a:schemeClr val="tx1"/>
          </a:solidFill>
          <a:latin typeface="Arial" charset="0"/>
        </a:defRPr>
      </a:lvl4pPr>
      <a:lvl5pPr marL="2292350" indent="-349250" algn="l" rtl="0" eaLnBrk="0" fontAlgn="base" hangingPunct="0">
        <a:spcBef>
          <a:spcPct val="20000"/>
        </a:spcBef>
        <a:spcAft>
          <a:spcPct val="0"/>
        </a:spcAft>
        <a:buSzPct val="90000"/>
        <a:buFont typeface="Wingdings 2" pitchFamily="18" charset="2"/>
        <a:buChar char="·"/>
        <a:defRPr>
          <a:solidFill>
            <a:schemeClr val="tx1"/>
          </a:solidFill>
          <a:latin typeface="Arial" charset="0"/>
        </a:defRPr>
      </a:lvl5pPr>
      <a:lvl6pPr marL="2749550" indent="-349250" algn="l" rtl="0" fontAlgn="base">
        <a:spcBef>
          <a:spcPct val="20000"/>
        </a:spcBef>
        <a:spcAft>
          <a:spcPct val="0"/>
        </a:spcAft>
        <a:buSzPct val="90000"/>
        <a:buFont typeface="Wingdings 2" pitchFamily="18" charset="2"/>
        <a:buChar char="·"/>
        <a:defRPr>
          <a:solidFill>
            <a:schemeClr val="tx1"/>
          </a:solidFill>
          <a:latin typeface="TradeGothicCondEighteen" pitchFamily="2" charset="0"/>
        </a:defRPr>
      </a:lvl6pPr>
      <a:lvl7pPr marL="3206750" indent="-349250" algn="l" rtl="0" fontAlgn="base">
        <a:spcBef>
          <a:spcPct val="20000"/>
        </a:spcBef>
        <a:spcAft>
          <a:spcPct val="0"/>
        </a:spcAft>
        <a:buSzPct val="90000"/>
        <a:buFont typeface="Wingdings 2" pitchFamily="18" charset="2"/>
        <a:buChar char="·"/>
        <a:defRPr>
          <a:solidFill>
            <a:schemeClr val="tx1"/>
          </a:solidFill>
          <a:latin typeface="TradeGothicCondEighteen" pitchFamily="2" charset="0"/>
        </a:defRPr>
      </a:lvl7pPr>
      <a:lvl8pPr marL="3663950" indent="-349250" algn="l" rtl="0" fontAlgn="base">
        <a:spcBef>
          <a:spcPct val="20000"/>
        </a:spcBef>
        <a:spcAft>
          <a:spcPct val="0"/>
        </a:spcAft>
        <a:buSzPct val="90000"/>
        <a:buFont typeface="Wingdings 2" pitchFamily="18" charset="2"/>
        <a:buChar char="·"/>
        <a:defRPr>
          <a:solidFill>
            <a:schemeClr val="tx1"/>
          </a:solidFill>
          <a:latin typeface="TradeGothicCondEighteen" pitchFamily="2" charset="0"/>
        </a:defRPr>
      </a:lvl8pPr>
      <a:lvl9pPr marL="4121150" indent="-349250" algn="l" rtl="0" fontAlgn="base">
        <a:spcBef>
          <a:spcPct val="20000"/>
        </a:spcBef>
        <a:spcAft>
          <a:spcPct val="0"/>
        </a:spcAft>
        <a:buSzPct val="90000"/>
        <a:buFont typeface="Wingdings 2" pitchFamily="18" charset="2"/>
        <a:buChar char="·"/>
        <a:defRPr>
          <a:solidFill>
            <a:schemeClr val="tx1"/>
          </a:solidFill>
          <a:latin typeface="TradeGothicCondEighteen"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jointmission.gsfc.nasa.gov/project/science-documents.html"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jointmission.gsfc.nasa.gov/project/science-documents.html"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 Id="rId5" Type="http://schemas.openxmlformats.org/officeDocument/2006/relationships/image" Target="../media/image8.jpe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osd.noaa.gov/gvar/gvardownload.ht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osdpd.noaa.gov/ml/info/index.html#GOES" TargetMode="External"/><Relationship Id="rId7" Type="http://schemas.openxmlformats.org/officeDocument/2006/relationships/hyperlink" Target="http://goes.gsfc.nasa.gov/text/GOES-N_Databook_RevC/Databook_RevC.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rsd.gsfc.nasa.gov/goes/text/goes.databook.html" TargetMode="External"/><Relationship Id="rId5" Type="http://schemas.openxmlformats.org/officeDocument/2006/relationships/hyperlink" Target="http://www.osd.noaa.gov/gvar/gvardownload.htm" TargetMode="External"/><Relationship Id="rId4" Type="http://schemas.openxmlformats.org/officeDocument/2006/relationships/hyperlink" Target="http://www.oso.noaa.gov/goes/index.htm" TargetMode="External"/><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Slide Number Placeholder 5"/>
          <p:cNvSpPr txBox="1">
            <a:spLocks noGrp="1"/>
          </p:cNvSpPr>
          <p:nvPr/>
        </p:nvSpPr>
        <p:spPr bwMode="auto">
          <a:xfrm>
            <a:off x="6248400" y="5562600"/>
            <a:ext cx="2895600" cy="1295400"/>
          </a:xfrm>
          <a:prstGeom prst="rect">
            <a:avLst/>
          </a:prstGeom>
          <a:noFill/>
          <a:ln w="9525">
            <a:noFill/>
            <a:miter lim="800000"/>
            <a:headEnd/>
            <a:tailEnd/>
          </a:ln>
        </p:spPr>
        <p:txBody>
          <a:bodyPr/>
          <a:lstStyle/>
          <a:p>
            <a:pPr algn="r"/>
            <a:endParaRPr lang="en-US" sz="1400" b="0">
              <a:latin typeface="TradeGothicLHBoldExtended"/>
            </a:endParaRPr>
          </a:p>
        </p:txBody>
      </p:sp>
      <p:sp>
        <p:nvSpPr>
          <p:cNvPr id="10243" name="Text Box 12"/>
          <p:cNvSpPr txBox="1">
            <a:spLocks noChangeArrowheads="1"/>
          </p:cNvSpPr>
          <p:nvPr/>
        </p:nvSpPr>
        <p:spPr bwMode="auto">
          <a:xfrm>
            <a:off x="381000" y="1752600"/>
            <a:ext cx="8305800" cy="3447098"/>
          </a:xfrm>
          <a:prstGeom prst="rect">
            <a:avLst/>
          </a:prstGeom>
          <a:noFill/>
          <a:ln w="63500">
            <a:noFill/>
            <a:miter lim="800000"/>
            <a:headEnd/>
            <a:tailEnd/>
          </a:ln>
        </p:spPr>
        <p:txBody>
          <a:bodyPr>
            <a:spAutoFit/>
          </a:bodyPr>
          <a:lstStyle/>
          <a:p>
            <a:pPr algn="ctr">
              <a:spcBef>
                <a:spcPct val="50000"/>
              </a:spcBef>
            </a:pPr>
            <a:r>
              <a:rPr lang="en-US" sz="4000" dirty="0"/>
              <a:t>NESDIS Report on NOAA </a:t>
            </a:r>
            <a:r>
              <a:rPr lang="en-US" sz="4000" dirty="0" smtClean="0"/>
              <a:t>and Non-NOAA Satellites</a:t>
            </a:r>
            <a:r>
              <a:rPr lang="en-US" dirty="0" smtClean="0"/>
              <a:t> </a:t>
            </a:r>
            <a:endParaRPr lang="en-US" dirty="0"/>
          </a:p>
          <a:p>
            <a:pPr algn="ctr">
              <a:spcBef>
                <a:spcPct val="50000"/>
              </a:spcBef>
            </a:pPr>
            <a:r>
              <a:rPr lang="en-US" sz="3200" dirty="0" smtClean="0"/>
              <a:t>Joint APSDEU/NAEDEX Meeting</a:t>
            </a:r>
            <a:endParaRPr lang="en-US" sz="3200" dirty="0"/>
          </a:p>
          <a:p>
            <a:pPr algn="ctr">
              <a:spcBef>
                <a:spcPct val="50000"/>
              </a:spcBef>
            </a:pPr>
            <a:r>
              <a:rPr lang="en-US" sz="2000" dirty="0" smtClean="0"/>
              <a:t>May 2-6, 2011</a:t>
            </a:r>
            <a:endParaRPr lang="en-US" sz="2000" dirty="0"/>
          </a:p>
          <a:p>
            <a:pPr algn="ctr">
              <a:spcBef>
                <a:spcPct val="50000"/>
              </a:spcBef>
            </a:pPr>
            <a:r>
              <a:rPr lang="en-US" sz="2000" dirty="0" smtClean="0"/>
              <a:t>UCAR</a:t>
            </a:r>
            <a:endParaRPr lang="en-US" sz="2000" dirty="0"/>
          </a:p>
          <a:p>
            <a:pPr algn="ctr">
              <a:spcBef>
                <a:spcPct val="50000"/>
              </a:spcBef>
            </a:pPr>
            <a:r>
              <a:rPr lang="en-US" sz="2000" dirty="0" smtClean="0"/>
              <a:t>Boulder, Colorado </a:t>
            </a:r>
            <a:endParaRPr lang="en-US" sz="2000" dirty="0"/>
          </a:p>
        </p:txBody>
      </p:sp>
      <p:sp>
        <p:nvSpPr>
          <p:cNvPr id="10244" name="Text Box 14"/>
          <p:cNvSpPr txBox="1">
            <a:spLocks noChangeArrowheads="1"/>
          </p:cNvSpPr>
          <p:nvPr/>
        </p:nvSpPr>
        <p:spPr bwMode="auto">
          <a:xfrm>
            <a:off x="2209800" y="5562600"/>
            <a:ext cx="4648200" cy="779463"/>
          </a:xfrm>
          <a:prstGeom prst="rect">
            <a:avLst/>
          </a:prstGeom>
          <a:noFill/>
          <a:ln w="63500">
            <a:noFill/>
            <a:miter lim="800000"/>
            <a:headEnd/>
            <a:tailEnd/>
          </a:ln>
        </p:spPr>
        <p:txBody>
          <a:bodyPr>
            <a:spAutoFit/>
          </a:bodyPr>
          <a:lstStyle/>
          <a:p>
            <a:pPr>
              <a:spcBef>
                <a:spcPct val="50000"/>
              </a:spcBef>
            </a:pPr>
            <a:r>
              <a:rPr lang="en-US" dirty="0"/>
              <a:t>                     John Paquette</a:t>
            </a:r>
          </a:p>
          <a:p>
            <a:pPr>
              <a:spcBef>
                <a:spcPct val="50000"/>
              </a:spcBef>
            </a:pPr>
            <a:r>
              <a:rPr lang="en-US" dirty="0"/>
              <a:t>              </a:t>
            </a:r>
            <a:r>
              <a:rPr lang="en-US" dirty="0" smtClean="0"/>
              <a:t> NOAA/NESDIS/OSPO</a:t>
            </a:r>
            <a:endParaRPr lang="en-US" dirty="0"/>
          </a:p>
        </p:txBody>
      </p:sp>
      <p:pic>
        <p:nvPicPr>
          <p:cNvPr id="10245" name="Picture 15" descr="NOAA Logo"/>
          <p:cNvPicPr>
            <a:picLocks noChangeAspect="1" noChangeArrowheads="1"/>
          </p:cNvPicPr>
          <p:nvPr/>
        </p:nvPicPr>
        <p:blipFill>
          <a:blip r:embed="rId3" cstate="print"/>
          <a:srcRect/>
          <a:stretch>
            <a:fillRect/>
          </a:stretch>
        </p:blipFill>
        <p:spPr bwMode="auto">
          <a:xfrm>
            <a:off x="7543801" y="0"/>
            <a:ext cx="1600200" cy="143175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6"/>
          <p:cNvSpPr txBox="1">
            <a:spLocks/>
          </p:cNvSpPr>
          <p:nvPr/>
        </p:nvSpPr>
        <p:spPr>
          <a:xfrm>
            <a:off x="1600200" y="0"/>
            <a:ext cx="6705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ＭＳ Ｐゴシック" pitchFamily="34" charset="-128"/>
                <a:cs typeface="+mj-cs"/>
              </a:rPr>
              <a:t>Continuity of GOES Operational </a:t>
            </a:r>
            <a:br>
              <a:rPr kumimoji="0" lang="en-US" sz="2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ＭＳ Ｐゴシック" pitchFamily="34" charset="-128"/>
                <a:cs typeface="+mj-cs"/>
              </a:rPr>
            </a:br>
            <a:r>
              <a:rPr kumimoji="0" lang="en-US" sz="2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ＭＳ Ｐゴシック" pitchFamily="34" charset="-128"/>
                <a:cs typeface="+mj-cs"/>
              </a:rPr>
              <a:t>Satellite Program</a:t>
            </a:r>
          </a:p>
        </p:txBody>
      </p:sp>
      <p:pic>
        <p:nvPicPr>
          <p:cNvPr id="1027" name="Picture 3"/>
          <p:cNvPicPr>
            <a:picLocks noChangeAspect="1" noChangeArrowheads="1"/>
          </p:cNvPicPr>
          <p:nvPr/>
        </p:nvPicPr>
        <p:blipFill>
          <a:blip r:embed="rId3" cstate="print"/>
          <a:srcRect/>
          <a:stretch>
            <a:fillRect/>
          </a:stretch>
        </p:blipFill>
        <p:spPr bwMode="auto">
          <a:xfrm>
            <a:off x="914400" y="1524000"/>
            <a:ext cx="7266038" cy="46830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57200" y="1219200"/>
            <a:ext cx="8807450" cy="5638800"/>
          </a:xfrm>
        </p:spPr>
        <p:txBody>
          <a:bodyPr/>
          <a:lstStyle/>
          <a:p>
            <a:pPr>
              <a:lnSpc>
                <a:spcPct val="80000"/>
              </a:lnSpc>
              <a:defRPr/>
            </a:pPr>
            <a:r>
              <a:rPr lang="en-US" sz="2800" dirty="0" smtClean="0">
                <a:solidFill>
                  <a:srgbClr val="000000"/>
                </a:solidFill>
              </a:rPr>
              <a:t>- </a:t>
            </a:r>
            <a:r>
              <a:rPr lang="en-US" sz="2400" dirty="0" smtClean="0">
                <a:solidFill>
                  <a:srgbClr val="000000"/>
                </a:solidFill>
              </a:rPr>
              <a:t>Advanced </a:t>
            </a:r>
            <a:r>
              <a:rPr lang="en-US" sz="2400" dirty="0">
                <a:solidFill>
                  <a:srgbClr val="000000"/>
                </a:solidFill>
              </a:rPr>
              <a:t>Baseline Imager (ABI</a:t>
            </a:r>
            <a:r>
              <a:rPr lang="en-US" sz="2400" dirty="0" smtClean="0">
                <a:solidFill>
                  <a:srgbClr val="000000"/>
                </a:solidFill>
              </a:rPr>
              <a:t>)</a:t>
            </a:r>
            <a:endParaRPr lang="en-US" sz="1000" dirty="0" smtClean="0">
              <a:solidFill>
                <a:schemeClr val="bg1"/>
              </a:solidFill>
            </a:endParaRPr>
          </a:p>
          <a:p>
            <a:pPr>
              <a:lnSpc>
                <a:spcPct val="80000"/>
              </a:lnSpc>
              <a:defRPr/>
            </a:pPr>
            <a:r>
              <a:rPr lang="en-US" sz="2800" dirty="0" smtClean="0">
                <a:solidFill>
                  <a:srgbClr val="000000"/>
                </a:solidFill>
              </a:rPr>
              <a:t>- </a:t>
            </a:r>
            <a:r>
              <a:rPr lang="en-US" sz="2400" dirty="0" smtClean="0">
                <a:solidFill>
                  <a:srgbClr val="000000"/>
                </a:solidFill>
              </a:rPr>
              <a:t>No dedicated Sounder</a:t>
            </a:r>
            <a:endParaRPr lang="en-US" sz="1000" dirty="0" smtClean="0">
              <a:solidFill>
                <a:srgbClr val="000000"/>
              </a:solidFill>
            </a:endParaRPr>
          </a:p>
          <a:p>
            <a:pPr>
              <a:lnSpc>
                <a:spcPct val="80000"/>
              </a:lnSpc>
              <a:defRPr/>
            </a:pPr>
            <a:r>
              <a:rPr lang="en-US" sz="2800" dirty="0" smtClean="0">
                <a:solidFill>
                  <a:srgbClr val="000000"/>
                </a:solidFill>
              </a:rPr>
              <a:t>- </a:t>
            </a:r>
            <a:r>
              <a:rPr lang="en-US" sz="2400" dirty="0" smtClean="0">
                <a:solidFill>
                  <a:srgbClr val="000000"/>
                </a:solidFill>
              </a:rPr>
              <a:t>Geostationary </a:t>
            </a:r>
            <a:r>
              <a:rPr lang="en-US" sz="2400" dirty="0">
                <a:solidFill>
                  <a:srgbClr val="000000"/>
                </a:solidFill>
              </a:rPr>
              <a:t>Lightning Mapper (GLM</a:t>
            </a:r>
            <a:r>
              <a:rPr lang="en-US" sz="2400" dirty="0" smtClean="0">
                <a:solidFill>
                  <a:srgbClr val="000000"/>
                </a:solidFill>
              </a:rPr>
              <a:t>)</a:t>
            </a:r>
            <a:endParaRPr lang="en-US" sz="1000" dirty="0" smtClean="0">
              <a:solidFill>
                <a:srgbClr val="000000"/>
              </a:solidFill>
            </a:endParaRPr>
          </a:p>
          <a:p>
            <a:pPr>
              <a:lnSpc>
                <a:spcPct val="80000"/>
              </a:lnSpc>
              <a:defRPr/>
            </a:pPr>
            <a:r>
              <a:rPr lang="en-US" sz="2800" dirty="0" smtClean="0">
                <a:solidFill>
                  <a:srgbClr val="000000"/>
                </a:solidFill>
              </a:rPr>
              <a:t>- </a:t>
            </a:r>
            <a:r>
              <a:rPr lang="en-US" sz="2400" dirty="0" smtClean="0">
                <a:solidFill>
                  <a:srgbClr val="000000"/>
                </a:solidFill>
              </a:rPr>
              <a:t>Space </a:t>
            </a:r>
            <a:r>
              <a:rPr lang="en-US" sz="2400" dirty="0">
                <a:solidFill>
                  <a:srgbClr val="000000"/>
                </a:solidFill>
              </a:rPr>
              <a:t>Weather</a:t>
            </a:r>
          </a:p>
          <a:p>
            <a:pPr lvl="1">
              <a:lnSpc>
                <a:spcPct val="80000"/>
              </a:lnSpc>
              <a:defRPr/>
            </a:pPr>
            <a:r>
              <a:rPr lang="en-US" sz="1800" dirty="0">
                <a:solidFill>
                  <a:srgbClr val="000000"/>
                </a:solidFill>
              </a:rPr>
              <a:t>Space Environmental In-Situ Suite (SEISS)</a:t>
            </a:r>
          </a:p>
          <a:p>
            <a:pPr lvl="1">
              <a:lnSpc>
                <a:spcPct val="80000"/>
              </a:lnSpc>
              <a:defRPr/>
            </a:pPr>
            <a:r>
              <a:rPr lang="en-US" sz="1800" dirty="0" smtClean="0">
                <a:solidFill>
                  <a:srgbClr val="000000"/>
                </a:solidFill>
              </a:rPr>
              <a:t>Solar </a:t>
            </a:r>
            <a:r>
              <a:rPr lang="en-US" sz="1800" dirty="0">
                <a:solidFill>
                  <a:srgbClr val="000000"/>
                </a:solidFill>
              </a:rPr>
              <a:t>Ultra Violet Imager (SUVI)</a:t>
            </a:r>
          </a:p>
          <a:p>
            <a:pPr lvl="1">
              <a:lnSpc>
                <a:spcPct val="80000"/>
              </a:lnSpc>
              <a:defRPr/>
            </a:pPr>
            <a:r>
              <a:rPr lang="en-US" sz="1800" dirty="0" smtClean="0">
                <a:solidFill>
                  <a:srgbClr val="000000"/>
                </a:solidFill>
              </a:rPr>
              <a:t>Extreme </a:t>
            </a:r>
            <a:r>
              <a:rPr lang="en-US" sz="1800" dirty="0">
                <a:solidFill>
                  <a:srgbClr val="000000"/>
                </a:solidFill>
              </a:rPr>
              <a:t>Ultra Violet/X-Ray Irradiance Sensor (EXIS)</a:t>
            </a:r>
          </a:p>
          <a:p>
            <a:pPr lvl="1">
              <a:lnSpc>
                <a:spcPct val="80000"/>
              </a:lnSpc>
              <a:defRPr/>
            </a:pPr>
            <a:r>
              <a:rPr lang="en-US" sz="1800" dirty="0" smtClean="0">
                <a:solidFill>
                  <a:srgbClr val="000000"/>
                </a:solidFill>
              </a:rPr>
              <a:t>Magnetometer</a:t>
            </a:r>
            <a:endParaRPr lang="en-US" sz="1000" dirty="0" smtClean="0">
              <a:solidFill>
                <a:srgbClr val="000000"/>
              </a:solidFill>
            </a:endParaRPr>
          </a:p>
          <a:p>
            <a:pPr marL="304800" indent="-304800">
              <a:defRPr/>
            </a:pPr>
            <a:r>
              <a:rPr lang="en-US" sz="2800" dirty="0" smtClean="0">
                <a:solidFill>
                  <a:srgbClr val="000000"/>
                </a:solidFill>
              </a:rPr>
              <a:t>- </a:t>
            </a:r>
            <a:r>
              <a:rPr lang="en-US" sz="2400" dirty="0" smtClean="0">
                <a:solidFill>
                  <a:srgbClr val="000000"/>
                </a:solidFill>
              </a:rPr>
              <a:t>Communications</a:t>
            </a:r>
          </a:p>
          <a:p>
            <a:pPr marL="569913" lvl="1" indent="-230188">
              <a:defRPr/>
            </a:pPr>
            <a:r>
              <a:rPr lang="en-US" sz="1800" dirty="0" smtClean="0">
                <a:solidFill>
                  <a:srgbClr val="000000"/>
                </a:solidFill>
              </a:rPr>
              <a:t>GOES Rebroadcast (GRB)</a:t>
            </a:r>
          </a:p>
          <a:p>
            <a:pPr marL="569913" lvl="1" indent="-230188">
              <a:defRPr/>
            </a:pPr>
            <a:r>
              <a:rPr lang="en-US" sz="1800" dirty="0" smtClean="0">
                <a:solidFill>
                  <a:srgbClr val="000000"/>
                </a:solidFill>
              </a:rPr>
              <a:t>High Rate Information Transmissions (HRIT)</a:t>
            </a:r>
          </a:p>
          <a:p>
            <a:pPr marL="569913" lvl="1" indent="-230188">
              <a:defRPr/>
            </a:pPr>
            <a:r>
              <a:rPr lang="en-US" sz="1800" dirty="0" smtClean="0">
                <a:solidFill>
                  <a:srgbClr val="000000"/>
                </a:solidFill>
              </a:rPr>
              <a:t>Emergency Managers Weather Information Network (EMWIN)</a:t>
            </a:r>
          </a:p>
          <a:p>
            <a:pPr marL="569913" lvl="1" indent="-230188">
              <a:defRPr/>
            </a:pPr>
            <a:r>
              <a:rPr lang="en-US" sz="1800" dirty="0" smtClean="0">
                <a:solidFill>
                  <a:srgbClr val="000000"/>
                </a:solidFill>
              </a:rPr>
              <a:t>Search and Rescue (SAR)</a:t>
            </a:r>
          </a:p>
          <a:p>
            <a:pPr marL="569913" lvl="1" indent="-230188">
              <a:defRPr/>
            </a:pPr>
            <a:r>
              <a:rPr lang="en-US" sz="1800" dirty="0" smtClean="0">
                <a:solidFill>
                  <a:srgbClr val="000000"/>
                </a:solidFill>
              </a:rPr>
              <a:t>Data Collection System (DCS)</a:t>
            </a:r>
          </a:p>
          <a:p>
            <a:pPr lvl="1">
              <a:lnSpc>
                <a:spcPct val="80000"/>
              </a:lnSpc>
              <a:defRPr/>
            </a:pPr>
            <a:endParaRPr lang="en-US" sz="1600" dirty="0">
              <a:solidFill>
                <a:srgbClr val="000000"/>
              </a:solidFill>
            </a:endParaRPr>
          </a:p>
          <a:p>
            <a:pPr>
              <a:lnSpc>
                <a:spcPct val="80000"/>
              </a:lnSpc>
              <a:defRPr/>
            </a:pPr>
            <a:endParaRPr lang="en-US" sz="1600" dirty="0">
              <a:solidFill>
                <a:srgbClr val="000000"/>
              </a:solidFill>
            </a:endParaRPr>
          </a:p>
          <a:p>
            <a:pPr>
              <a:lnSpc>
                <a:spcPct val="80000"/>
              </a:lnSpc>
              <a:defRPr/>
            </a:pPr>
            <a:endParaRPr lang="en-US" sz="1600" dirty="0">
              <a:solidFill>
                <a:schemeClr val="bg1"/>
              </a:solidFill>
            </a:endParaRPr>
          </a:p>
        </p:txBody>
      </p:sp>
      <p:sp>
        <p:nvSpPr>
          <p:cNvPr id="27651" name="Rectangle 6"/>
          <p:cNvSpPr>
            <a:spLocks noGrp="1" noChangeArrowheads="1"/>
          </p:cNvSpPr>
          <p:nvPr>
            <p:ph type="title" sz="quarter"/>
          </p:nvPr>
        </p:nvSpPr>
        <p:spPr>
          <a:xfrm>
            <a:off x="304800" y="304801"/>
            <a:ext cx="8686800" cy="762000"/>
          </a:xfrm>
          <a:extLst>
            <a:ext uri="{91240B29-F687-4F45-9708-019B960494DF}">
              <a14:hiddenLine xmlns="" xmlns:a14="http://schemas.microsoft.com/office/drawing/2010/main" w="9525" cap="flat" cmpd="sng" algn="ctr">
                <a:solidFill>
                  <a:schemeClr val="tx1"/>
                </a:solidFill>
                <a:prstDash val="solid"/>
                <a:miter lim="800000"/>
                <a:headEnd/>
                <a:tailEnd/>
              </a14:hiddenLine>
            </a:ext>
            <a:ext uri="{AF507438-7753-43E0-B8FC-AC1667EBCBE1}">
              <a14:hiddenEffects xmlns="" xmlns:a14="http://schemas.microsoft.com/office/drawing/2010/main">
                <a:effectLst>
                  <a:outerShdw dist="35921" dir="2700000" algn="ctr" rotWithShape="0">
                    <a:srgbClr val="FFCC00"/>
                  </a:outerShdw>
                </a:effectLst>
              </a14:hiddenEffects>
            </a:ext>
          </a:extLst>
        </p:spPr>
        <p:txBody>
          <a:bodyPr/>
          <a:lstStyle/>
          <a:p>
            <a:pPr>
              <a:lnSpc>
                <a:spcPct val="90000"/>
              </a:lnSpc>
            </a:pPr>
            <a:r>
              <a:rPr lang="en-US" altLang="en-US" sz="3200" dirty="0" smtClean="0">
                <a:solidFill>
                  <a:srgbClr val="FFFF00"/>
                </a:solidFill>
              </a:rPr>
              <a:t>GOES-R Overview</a:t>
            </a:r>
            <a:br>
              <a:rPr lang="en-US" altLang="en-US" sz="3200" dirty="0" smtClean="0">
                <a:solidFill>
                  <a:srgbClr val="FFFF00"/>
                </a:solidFill>
              </a:rPr>
            </a:br>
            <a:r>
              <a:rPr lang="en-US" altLang="en-US" sz="3200" dirty="0" smtClean="0">
                <a:solidFill>
                  <a:srgbClr val="FFFF00"/>
                </a:solidFill>
              </a:rPr>
              <a:t>                                </a:t>
            </a:r>
            <a:r>
              <a:rPr lang="en-US" altLang="en-US" sz="1800" dirty="0" smtClean="0">
                <a:solidFill>
                  <a:srgbClr val="FFFF00"/>
                </a:solidFill>
              </a:rPr>
              <a:t>URL: http://www.goes-r.gov/</a:t>
            </a:r>
          </a:p>
        </p:txBody>
      </p:sp>
    </p:spTree>
    <p:extLst>
      <p:ext uri="{BB962C8B-B14F-4D97-AF65-F5344CB8AC3E}">
        <p14:creationId xmlns="" xmlns:p14="http://schemas.microsoft.com/office/powerpoint/2010/main" val="1406075202"/>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371600" y="381000"/>
            <a:ext cx="67437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ＭＳ Ｐゴシック" pitchFamily="34" charset="-128"/>
                <a:cs typeface="+mj-cs"/>
              </a:rPr>
              <a:t>Direct Readout Comparisons</a:t>
            </a:r>
          </a:p>
        </p:txBody>
      </p:sp>
      <p:graphicFrame>
        <p:nvGraphicFramePr>
          <p:cNvPr id="3" name="Group 62"/>
          <p:cNvGraphicFramePr>
            <a:graphicFrameLocks noGrp="1"/>
          </p:cNvGraphicFramePr>
          <p:nvPr>
            <p:extLst>
              <p:ext uri="{D42A27DB-BD31-4B8C-83A1-F6EECF244321}">
                <p14:modId xmlns="" xmlns:p14="http://schemas.microsoft.com/office/powerpoint/2010/main" val="1885003616"/>
              </p:ext>
            </p:extLst>
          </p:nvPr>
        </p:nvGraphicFramePr>
        <p:xfrm>
          <a:off x="437619" y="1524000"/>
          <a:ext cx="8325381" cy="4745004"/>
        </p:xfrm>
        <a:graphic>
          <a:graphicData uri="http://schemas.openxmlformats.org/drawingml/2006/table">
            <a:tbl>
              <a:tblPr/>
              <a:tblGrid>
                <a:gridCol w="2915181"/>
                <a:gridCol w="2065318"/>
                <a:gridCol w="3344882"/>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bg1"/>
                        </a:solidFill>
                        <a:effectLst/>
                        <a:latin typeface="Arial" charset="0"/>
                        <a:ea typeface="ＭＳ Ｐゴシック" charset="0"/>
                      </a:endParaRPr>
                    </a:p>
                  </a:txBody>
                  <a:tcPr marL="60960" marR="60960" marT="34290" marB="34290"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ea typeface="ＭＳ Ｐゴシック" charset="0"/>
                        </a:rPr>
                        <a:t>GOES I-P</a:t>
                      </a: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ea typeface="ＭＳ Ｐゴシック" charset="0"/>
                        </a:rPr>
                        <a:t>GOES-R</a:t>
                      </a: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2755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Full Disk Image</a:t>
                      </a:r>
                    </a:p>
                  </a:txBody>
                  <a:tcPr marL="60960" marR="60960" marT="34290" marB="34290"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30 minutes</a:t>
                      </a: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5 minutes</a:t>
                      </a: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55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Imager bands</a:t>
                      </a:r>
                    </a:p>
                  </a:txBody>
                  <a:tcPr marL="60960" marR="60960" marT="34290" marB="34290"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5</a:t>
                      </a: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16</a:t>
                      </a: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55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Visible</a:t>
                      </a:r>
                    </a:p>
                  </a:txBody>
                  <a:tcPr marL="60960" marR="60960" marT="34290" marB="34290"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1 kilometer</a:t>
                      </a: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0.5 kilometer</a:t>
                      </a: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55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Near Infrared</a:t>
                      </a:r>
                    </a:p>
                  </a:txBody>
                  <a:tcPr marL="60960" marR="60960" marT="34290" marB="34290"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N/A</a:t>
                      </a: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1 kilometer</a:t>
                      </a: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55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Infrared</a:t>
                      </a:r>
                    </a:p>
                  </a:txBody>
                  <a:tcPr marL="60960" marR="60960" marT="34290" marB="34290"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4 kilometer</a:t>
                      </a: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2 kilometer</a:t>
                      </a: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55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Bit Depth</a:t>
                      </a:r>
                    </a:p>
                  </a:txBody>
                  <a:tcPr marL="60960" marR="60960" marT="34290" marB="34290"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10 bits</a:t>
                      </a: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12 bits – Visible, 14 bits Infrared</a:t>
                      </a: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55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Raw Instrument Data</a:t>
                      </a:r>
                    </a:p>
                  </a:txBody>
                  <a:tcPr marL="60960" marR="60960" marT="34290" marB="34290"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2.62 Mbps</a:t>
                      </a: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 100 Mbps (ABI: </a:t>
                      </a:r>
                      <a:r>
                        <a:rPr kumimoji="0" lang="en-US" sz="1200" b="0" i="0" u="none" strike="noStrike" cap="none" normalizeH="0" baseline="0" dirty="0" smtClean="0">
                          <a:ln>
                            <a:noFill/>
                          </a:ln>
                          <a:solidFill>
                            <a:schemeClr val="tx1"/>
                          </a:solidFill>
                          <a:effectLst/>
                          <a:latin typeface="Arial" charset="0"/>
                          <a:ea typeface="ＭＳ Ｐゴシック" charset="0"/>
                        </a:rPr>
                        <a:t>~60Mbps</a:t>
                      </a:r>
                      <a:r>
                        <a:rPr kumimoji="0" lang="en-US" sz="1200" b="0" i="0" u="none" strike="noStrike" cap="none" normalizeH="0" baseline="0" dirty="0">
                          <a:ln>
                            <a:noFill/>
                          </a:ln>
                          <a:solidFill>
                            <a:schemeClr val="tx1"/>
                          </a:solidFill>
                          <a:effectLst/>
                          <a:latin typeface="Arial" charset="0"/>
                          <a:ea typeface="ＭＳ Ｐゴシック" charset="0"/>
                        </a:rPr>
                        <a:t>)</a:t>
                      </a: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55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Space Weather</a:t>
                      </a:r>
                    </a:p>
                  </a:txBody>
                  <a:tcPr marL="60960" marR="60960" marT="34290" marB="34290"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~100 kbps</a:t>
                      </a:r>
                      <a:endParaRPr kumimoji="0" lang="en-US" sz="1200" b="0" i="0" u="none" strike="noStrike" cap="none" normalizeH="0" baseline="0" dirty="0">
                        <a:ln>
                          <a:noFill/>
                        </a:ln>
                        <a:solidFill>
                          <a:srgbClr val="FF3300"/>
                        </a:solidFill>
                        <a:effectLst/>
                        <a:latin typeface="Arial" charset="0"/>
                        <a:ea typeface="ＭＳ Ｐゴシック" charset="0"/>
                      </a:endParaRP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rPr>
                        <a:t>3.5 - 4Mbps</a:t>
                      </a:r>
                      <a:endParaRPr kumimoji="0" lang="en-US" sz="1200" b="0" i="0" u="none" strike="noStrike" cap="none" normalizeH="0" baseline="0" dirty="0">
                        <a:ln>
                          <a:noFill/>
                        </a:ln>
                        <a:solidFill>
                          <a:schemeClr val="tx1"/>
                        </a:solidFill>
                        <a:effectLst/>
                        <a:latin typeface="Arial" charset="0"/>
                        <a:ea typeface="ＭＳ Ｐゴシック" charset="0"/>
                      </a:endParaRP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2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Geostationary Lightning Mapper</a:t>
                      </a:r>
                    </a:p>
                  </a:txBody>
                  <a:tcPr marL="60960" marR="60960" marT="34290" marB="34290"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N/A</a:t>
                      </a: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rPr>
                        <a:t>7.5 </a:t>
                      </a:r>
                      <a:r>
                        <a:rPr kumimoji="0" lang="en-US" sz="1200" b="0" i="0" u="none" strike="noStrike" cap="none" normalizeH="0" baseline="0" dirty="0">
                          <a:ln>
                            <a:noFill/>
                          </a:ln>
                          <a:solidFill>
                            <a:schemeClr val="tx1"/>
                          </a:solidFill>
                          <a:effectLst/>
                          <a:latin typeface="Arial" charset="0"/>
                          <a:ea typeface="ＭＳ Ｐゴシック" charset="0"/>
                        </a:rPr>
                        <a:t>Mbps</a:t>
                      </a: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55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Telemetry</a:t>
                      </a:r>
                    </a:p>
                  </a:txBody>
                  <a:tcPr marL="60960" marR="60960" marT="34290" marB="34290"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4 kbps</a:t>
                      </a: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rPr>
                        <a:t>1, 4 </a:t>
                      </a:r>
                      <a:r>
                        <a:rPr kumimoji="0" lang="en-US" sz="1200" b="0" i="0" u="none" strike="noStrike" cap="none" normalizeH="0" baseline="0" dirty="0">
                          <a:ln>
                            <a:noFill/>
                          </a:ln>
                          <a:solidFill>
                            <a:schemeClr val="tx1"/>
                          </a:solidFill>
                          <a:effectLst/>
                          <a:latin typeface="Arial" charset="0"/>
                          <a:ea typeface="ＭＳ Ｐゴシック" charset="0"/>
                        </a:rPr>
                        <a:t>&amp; 32 kbps</a:t>
                      </a: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55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Planned Data Outage</a:t>
                      </a:r>
                    </a:p>
                  </a:txBody>
                  <a:tcPr marL="60960" marR="60960" marT="34290" marB="34290"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charset="0"/>
                        </a:rPr>
                        <a:t>&gt;300 hrs/yr</a:t>
                      </a: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rPr>
                        <a:t>&lt;2 </a:t>
                      </a:r>
                      <a:r>
                        <a:rPr kumimoji="0" lang="en-US" sz="1200" b="0" i="0" u="none" strike="noStrike" cap="none" normalizeH="0" baseline="0" dirty="0">
                          <a:ln>
                            <a:noFill/>
                          </a:ln>
                          <a:solidFill>
                            <a:schemeClr val="tx1"/>
                          </a:solidFill>
                          <a:effectLst/>
                          <a:latin typeface="Arial" charset="0"/>
                          <a:ea typeface="ＭＳ Ｐゴシック" charset="0"/>
                        </a:rPr>
                        <a:t>hrs/year</a:t>
                      </a: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55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rPr>
                        <a:t>GRB/GVAR</a:t>
                      </a:r>
                      <a:endParaRPr kumimoji="0" lang="en-US" sz="1200" b="0" i="0" u="none" strike="noStrike" cap="none" normalizeH="0" baseline="0" dirty="0">
                        <a:ln>
                          <a:noFill/>
                        </a:ln>
                        <a:solidFill>
                          <a:schemeClr val="tx1"/>
                        </a:solidFill>
                        <a:effectLst/>
                        <a:latin typeface="Arial" charset="0"/>
                        <a:ea typeface="ＭＳ Ｐゴシック" charset="0"/>
                      </a:endParaRPr>
                    </a:p>
                  </a:txBody>
                  <a:tcPr marL="60960" marR="60960" marT="34290" marB="34290"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rPr>
                        <a:t>2 Mbps</a:t>
                      </a:r>
                      <a:endParaRPr kumimoji="0" lang="en-US" sz="1200" b="0" i="0" u="none" strike="noStrike" cap="none" normalizeH="0" baseline="0" dirty="0">
                        <a:ln>
                          <a:noFill/>
                        </a:ln>
                        <a:solidFill>
                          <a:schemeClr val="tx1"/>
                        </a:solidFill>
                        <a:effectLst/>
                        <a:latin typeface="Arial" charset="0"/>
                        <a:ea typeface="ＭＳ Ｐゴシック" charset="0"/>
                      </a:endParaRP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rPr>
                        <a:t>31 Mbps</a:t>
                      </a:r>
                      <a:endParaRPr kumimoji="0" lang="en-US" sz="1200" b="0" i="0" u="none" strike="noStrike" cap="none" normalizeH="0" baseline="0" dirty="0">
                        <a:ln>
                          <a:noFill/>
                        </a:ln>
                        <a:solidFill>
                          <a:schemeClr val="tx1"/>
                        </a:solidFill>
                        <a:effectLst/>
                        <a:latin typeface="Arial" charset="0"/>
                        <a:ea typeface="ＭＳ Ｐゴシック" charset="0"/>
                      </a:endParaRP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36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rPr>
                        <a:t>HRIT/EMWIN</a:t>
                      </a:r>
                      <a:endParaRPr kumimoji="0" lang="en-US" sz="1200" b="0" i="0" u="none" strike="noStrike" cap="none" normalizeH="0" baseline="0" dirty="0">
                        <a:ln>
                          <a:noFill/>
                        </a:ln>
                        <a:solidFill>
                          <a:schemeClr val="tx1"/>
                        </a:solidFill>
                        <a:effectLst/>
                        <a:latin typeface="Arial" charset="0"/>
                        <a:ea typeface="ＭＳ Ｐゴシック" charset="0"/>
                      </a:endParaRPr>
                    </a:p>
                  </a:txBody>
                  <a:tcPr marL="60960" marR="60960" marT="34290" marB="34290"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rPr>
                        <a:t>LRIT: 128 kbps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sz="1200" b="0" i="0" u="none" strike="noStrike" cap="none" normalizeH="0" baseline="0" dirty="0" smtClean="0">
                          <a:ln>
                            <a:noFill/>
                          </a:ln>
                          <a:solidFill>
                            <a:schemeClr val="tx1"/>
                          </a:solidFill>
                          <a:effectLst/>
                          <a:latin typeface="Arial" charset="0"/>
                          <a:ea typeface="ＭＳ Ｐゴシック" charset="0"/>
                        </a:rPr>
                        <a:t>EMWIN: 19.2 kbps </a:t>
                      </a:r>
                      <a:endParaRPr kumimoji="0" lang="en-US" sz="1200" b="0" i="0" u="none" strike="noStrike" cap="none" normalizeH="0" baseline="0" dirty="0">
                        <a:ln>
                          <a:noFill/>
                        </a:ln>
                        <a:solidFill>
                          <a:schemeClr val="tx1"/>
                        </a:solidFill>
                        <a:effectLst/>
                        <a:latin typeface="Arial" charset="0"/>
                        <a:ea typeface="ＭＳ Ｐゴシック" charset="0"/>
                      </a:endParaRP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rPr>
                        <a:t>400 kbps</a:t>
                      </a:r>
                      <a:endParaRPr kumimoji="0" lang="en-US" sz="1200" b="0" i="0" u="none" strike="noStrike" cap="none" normalizeH="0" baseline="0" dirty="0">
                        <a:ln>
                          <a:noFill/>
                        </a:ln>
                        <a:solidFill>
                          <a:schemeClr val="tx1"/>
                        </a:solidFill>
                        <a:effectLst/>
                        <a:latin typeface="Arial" charset="0"/>
                        <a:ea typeface="ＭＳ Ｐゴシック" charset="0"/>
                      </a:endParaRP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55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rPr>
                        <a:t>DCS</a:t>
                      </a:r>
                      <a:endParaRPr kumimoji="0" lang="en-US" sz="1200" b="0" i="0" u="none" strike="noStrike" cap="none" normalizeH="0" baseline="0" dirty="0">
                        <a:ln>
                          <a:noFill/>
                        </a:ln>
                        <a:solidFill>
                          <a:schemeClr val="tx1"/>
                        </a:solidFill>
                        <a:effectLst/>
                        <a:latin typeface="Arial" charset="0"/>
                        <a:ea typeface="ＭＳ Ｐゴシック" charset="0"/>
                      </a:endParaRPr>
                    </a:p>
                  </a:txBody>
                  <a:tcPr marL="60960" marR="60960" marT="34290" marB="34290"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rPr>
                        <a:t>233 simultaneous downlinks</a:t>
                      </a:r>
                      <a:endParaRPr kumimoji="0" lang="en-US" sz="1200" b="0" i="0" u="none" strike="noStrike" cap="none" normalizeH="0" baseline="0" dirty="0">
                        <a:ln>
                          <a:noFill/>
                        </a:ln>
                        <a:solidFill>
                          <a:schemeClr val="tx1"/>
                        </a:solidFill>
                        <a:effectLst/>
                        <a:latin typeface="Arial" charset="0"/>
                        <a:ea typeface="ＭＳ Ｐゴシック" charset="0"/>
                      </a:endParaRP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rPr>
                        <a:t>466 simultaneous downlinks</a:t>
                      </a:r>
                      <a:endParaRPr kumimoji="0" lang="en-US" sz="1200" b="0" i="0" u="none" strike="noStrike" cap="none" normalizeH="0" baseline="0" dirty="0">
                        <a:ln>
                          <a:noFill/>
                        </a:ln>
                        <a:solidFill>
                          <a:schemeClr val="tx1"/>
                        </a:solidFill>
                        <a:effectLst/>
                        <a:latin typeface="Arial" charset="0"/>
                        <a:ea typeface="ＭＳ Ｐゴシック" charset="0"/>
                      </a:endParaRP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83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rPr>
                        <a:t>SARSAT</a:t>
                      </a:r>
                      <a:endParaRPr kumimoji="0" lang="en-US" sz="1200" b="0" i="0" u="none" strike="noStrike" cap="none" normalizeH="0" baseline="0" dirty="0">
                        <a:ln>
                          <a:noFill/>
                        </a:ln>
                        <a:solidFill>
                          <a:schemeClr val="tx1"/>
                        </a:solidFill>
                        <a:effectLst/>
                        <a:latin typeface="Arial" charset="0"/>
                        <a:ea typeface="ＭＳ Ｐゴシック" charset="0"/>
                      </a:endParaRPr>
                    </a:p>
                  </a:txBody>
                  <a:tcPr marL="60960" marR="60960" marT="34290" marB="34290"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rPr>
                        <a:t>36 dBm uplink power</a:t>
                      </a:r>
                      <a:endParaRPr kumimoji="0" lang="en-US" sz="1200" b="0" i="0" u="none" strike="noStrike" cap="none" normalizeH="0" baseline="0" dirty="0">
                        <a:ln>
                          <a:noFill/>
                        </a:ln>
                        <a:solidFill>
                          <a:schemeClr val="tx1"/>
                        </a:solidFill>
                        <a:effectLst/>
                        <a:latin typeface="Arial" charset="0"/>
                        <a:ea typeface="ＭＳ Ｐゴシック" charset="0"/>
                      </a:endParaRP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0"/>
                        </a:rPr>
                        <a:t>32 dBm uplink power (</a:t>
                      </a:r>
                      <a:r>
                        <a:rPr kumimoji="0" lang="en-US" sz="1200" b="0" i="1" u="none" strike="noStrike" cap="none" normalizeH="0" baseline="0" dirty="0" smtClean="0">
                          <a:ln>
                            <a:noFill/>
                          </a:ln>
                          <a:solidFill>
                            <a:schemeClr val="tx1"/>
                          </a:solidFill>
                          <a:effectLst/>
                          <a:latin typeface="Arial" charset="0"/>
                          <a:ea typeface="ＭＳ Ｐゴシック" charset="0"/>
                        </a:rPr>
                        <a:t>will be able to detect emergency beacons with weaker signals</a:t>
                      </a:r>
                      <a:r>
                        <a:rPr kumimoji="0" lang="en-US" sz="1200" b="0" i="0" u="none" strike="noStrike" cap="none" normalizeH="0" baseline="0" dirty="0" smtClean="0">
                          <a:ln>
                            <a:noFill/>
                          </a:ln>
                          <a:solidFill>
                            <a:schemeClr val="tx1"/>
                          </a:solidFill>
                          <a:effectLst/>
                          <a:latin typeface="Arial" charset="0"/>
                          <a:ea typeface="ＭＳ Ｐゴシック" charset="0"/>
                        </a:rPr>
                        <a:t>)</a:t>
                      </a:r>
                      <a:endParaRPr kumimoji="0" lang="en-US" sz="1200" b="0" i="0" u="none" strike="noStrike" cap="none" normalizeH="0" baseline="0" dirty="0">
                        <a:ln>
                          <a:noFill/>
                        </a:ln>
                        <a:solidFill>
                          <a:schemeClr val="tx1"/>
                        </a:solidFill>
                        <a:effectLst/>
                        <a:latin typeface="Arial" charset="0"/>
                        <a:ea typeface="ＭＳ Ｐゴシック" charset="0"/>
                      </a:endParaRPr>
                    </a:p>
                  </a:txBody>
                  <a:tcPr marL="60960" marR="60960" marT="34290" marB="34290"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228600" y="0"/>
            <a:ext cx="8915400" cy="1295400"/>
          </a:xfrm>
        </p:spPr>
        <p:txBody>
          <a:bodyPr/>
          <a:lstStyle/>
          <a:p>
            <a:pPr eaLnBrk="1" hangingPunct="1"/>
            <a:r>
              <a:rPr lang="en-US" sz="3600" b="1" dirty="0" smtClean="0">
                <a:solidFill>
                  <a:srgbClr val="FFFF00"/>
                </a:solidFill>
              </a:rPr>
              <a:t>     The Advanced </a:t>
            </a:r>
            <a:br>
              <a:rPr lang="en-US" sz="3600" b="1" dirty="0" smtClean="0">
                <a:solidFill>
                  <a:srgbClr val="FFFF00"/>
                </a:solidFill>
              </a:rPr>
            </a:br>
            <a:r>
              <a:rPr lang="en-US" sz="3600" b="1" dirty="0" smtClean="0">
                <a:solidFill>
                  <a:srgbClr val="FFFF00"/>
                </a:solidFill>
              </a:rPr>
              <a:t>    Baseline Imager</a:t>
            </a:r>
          </a:p>
        </p:txBody>
      </p:sp>
      <p:sp>
        <p:nvSpPr>
          <p:cNvPr id="30723" name="Text Box 3"/>
          <p:cNvSpPr txBox="1">
            <a:spLocks noChangeArrowheads="1"/>
          </p:cNvSpPr>
          <p:nvPr/>
        </p:nvSpPr>
        <p:spPr bwMode="auto">
          <a:xfrm>
            <a:off x="0" y="1219200"/>
            <a:ext cx="9144000" cy="5262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568325" eaLnBrk="0" hangingPunct="0">
              <a:defRPr>
                <a:solidFill>
                  <a:schemeClr val="tx1"/>
                </a:solidFill>
                <a:latin typeface="Arial" pitchFamily="34" charset="0"/>
              </a:defRPr>
            </a:lvl1pPr>
            <a:lvl2pPr marL="742950" indent="-285750" defTabSz="568325" eaLnBrk="0" hangingPunct="0">
              <a:defRPr>
                <a:solidFill>
                  <a:schemeClr val="tx1"/>
                </a:solidFill>
                <a:latin typeface="Arial" pitchFamily="34" charset="0"/>
              </a:defRPr>
            </a:lvl2pPr>
            <a:lvl3pPr marL="1143000" indent="-228600" defTabSz="568325" eaLnBrk="0" hangingPunct="0">
              <a:defRPr>
                <a:solidFill>
                  <a:schemeClr val="tx1"/>
                </a:solidFill>
                <a:latin typeface="Arial" pitchFamily="34" charset="0"/>
              </a:defRPr>
            </a:lvl3pPr>
            <a:lvl4pPr marL="1600200" indent="-228600" defTabSz="568325" eaLnBrk="0" hangingPunct="0">
              <a:defRPr>
                <a:solidFill>
                  <a:schemeClr val="tx1"/>
                </a:solidFill>
                <a:latin typeface="Arial" pitchFamily="34" charset="0"/>
              </a:defRPr>
            </a:lvl4pPr>
            <a:lvl5pPr marL="2057400" indent="-228600" defTabSz="568325" eaLnBrk="0" hangingPunct="0">
              <a:defRPr>
                <a:solidFill>
                  <a:schemeClr val="tx1"/>
                </a:solidFill>
                <a:latin typeface="Arial" pitchFamily="34" charset="0"/>
              </a:defRPr>
            </a:lvl5pPr>
            <a:lvl6pPr marL="2514600" indent="-228600" defTabSz="568325" eaLnBrk="0" fontAlgn="base" hangingPunct="0">
              <a:spcBef>
                <a:spcPct val="0"/>
              </a:spcBef>
              <a:spcAft>
                <a:spcPct val="0"/>
              </a:spcAft>
              <a:defRPr>
                <a:solidFill>
                  <a:schemeClr val="tx1"/>
                </a:solidFill>
                <a:latin typeface="Arial" pitchFamily="34" charset="0"/>
              </a:defRPr>
            </a:lvl6pPr>
            <a:lvl7pPr marL="2971800" indent="-228600" defTabSz="568325" eaLnBrk="0" fontAlgn="base" hangingPunct="0">
              <a:spcBef>
                <a:spcPct val="0"/>
              </a:spcBef>
              <a:spcAft>
                <a:spcPct val="0"/>
              </a:spcAft>
              <a:defRPr>
                <a:solidFill>
                  <a:schemeClr val="tx1"/>
                </a:solidFill>
                <a:latin typeface="Arial" pitchFamily="34" charset="0"/>
              </a:defRPr>
            </a:lvl7pPr>
            <a:lvl8pPr marL="3429000" indent="-228600" defTabSz="568325" eaLnBrk="0" fontAlgn="base" hangingPunct="0">
              <a:spcBef>
                <a:spcPct val="0"/>
              </a:spcBef>
              <a:spcAft>
                <a:spcPct val="0"/>
              </a:spcAft>
              <a:defRPr>
                <a:solidFill>
                  <a:schemeClr val="tx1"/>
                </a:solidFill>
                <a:latin typeface="Arial" pitchFamily="34" charset="0"/>
              </a:defRPr>
            </a:lvl8pPr>
            <a:lvl9pPr marL="3886200" indent="-228600" defTabSz="568325"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sz="2400" b="1" dirty="0">
                <a:solidFill>
                  <a:srgbClr val="FFFF00"/>
                </a:solidFill>
              </a:rPr>
              <a:t>				  			</a:t>
            </a:r>
            <a:r>
              <a:rPr lang="en-US" sz="2400" b="1" dirty="0">
                <a:solidFill>
                  <a:srgbClr val="000000"/>
                </a:solidFill>
              </a:rPr>
              <a:t>ABI				Current</a:t>
            </a:r>
          </a:p>
          <a:p>
            <a:pPr fontAlgn="base">
              <a:spcBef>
                <a:spcPct val="0"/>
              </a:spcBef>
              <a:spcAft>
                <a:spcPct val="0"/>
              </a:spcAft>
            </a:pPr>
            <a:endParaRPr lang="en-US" sz="1200" b="1" dirty="0">
              <a:solidFill>
                <a:srgbClr val="000000"/>
              </a:solidFill>
            </a:endParaRPr>
          </a:p>
          <a:p>
            <a:pPr fontAlgn="base">
              <a:spcBef>
                <a:spcPct val="0"/>
              </a:spcBef>
              <a:spcAft>
                <a:spcPct val="0"/>
              </a:spcAft>
            </a:pPr>
            <a:r>
              <a:rPr lang="en-US" sz="2400" b="1" dirty="0">
                <a:solidFill>
                  <a:srgbClr val="000000"/>
                </a:solidFill>
              </a:rPr>
              <a:t>Spectral Coverage</a:t>
            </a:r>
            <a:r>
              <a:rPr lang="en-US" sz="2400" dirty="0">
                <a:solidFill>
                  <a:srgbClr val="000000"/>
                </a:solidFill>
              </a:rPr>
              <a:t>			</a:t>
            </a:r>
            <a:r>
              <a:rPr lang="en-US" sz="2400" dirty="0" smtClean="0">
                <a:solidFill>
                  <a:srgbClr val="000000"/>
                </a:solidFill>
              </a:rPr>
              <a:t>16 </a:t>
            </a:r>
            <a:r>
              <a:rPr lang="en-US" sz="2400" dirty="0">
                <a:solidFill>
                  <a:srgbClr val="000000"/>
                </a:solidFill>
              </a:rPr>
              <a:t>bands		5 bands</a:t>
            </a:r>
          </a:p>
          <a:p>
            <a:pPr fontAlgn="base">
              <a:spcBef>
                <a:spcPct val="0"/>
              </a:spcBef>
              <a:spcAft>
                <a:spcPct val="0"/>
              </a:spcAft>
            </a:pPr>
            <a:endParaRPr lang="en-US" sz="1200" b="1" dirty="0">
              <a:solidFill>
                <a:srgbClr val="000000"/>
              </a:solidFill>
            </a:endParaRPr>
          </a:p>
          <a:p>
            <a:pPr fontAlgn="base">
              <a:spcBef>
                <a:spcPct val="0"/>
              </a:spcBef>
              <a:spcAft>
                <a:spcPct val="0"/>
              </a:spcAft>
            </a:pPr>
            <a:r>
              <a:rPr lang="en-US" sz="2400" b="1" dirty="0">
                <a:solidFill>
                  <a:srgbClr val="000000"/>
                </a:solidFill>
              </a:rPr>
              <a:t>Spatial resolution </a:t>
            </a:r>
            <a:r>
              <a:rPr lang="en-US" sz="2400" dirty="0">
                <a:solidFill>
                  <a:srgbClr val="000000"/>
                </a:solidFill>
              </a:rPr>
              <a:t>	</a:t>
            </a:r>
          </a:p>
          <a:p>
            <a:pPr fontAlgn="base">
              <a:spcBef>
                <a:spcPct val="0"/>
              </a:spcBef>
              <a:spcAft>
                <a:spcPct val="0"/>
              </a:spcAft>
            </a:pPr>
            <a:r>
              <a:rPr lang="en-US" sz="2400" dirty="0">
                <a:solidFill>
                  <a:srgbClr val="000000"/>
                </a:solidFill>
              </a:rPr>
              <a:t>	0.64 </a:t>
            </a:r>
            <a:r>
              <a:rPr lang="en-US" sz="2400" dirty="0">
                <a:solidFill>
                  <a:srgbClr val="000000"/>
                </a:solidFill>
                <a:latin typeface="Symbol" pitchFamily="18" charset="2"/>
              </a:rPr>
              <a:t>m</a:t>
            </a:r>
            <a:r>
              <a:rPr lang="en-US" sz="2400" dirty="0">
                <a:solidFill>
                  <a:srgbClr val="000000"/>
                </a:solidFill>
              </a:rPr>
              <a:t>m Visible 			0.5 km 			Approx. 1 km</a:t>
            </a:r>
          </a:p>
          <a:p>
            <a:pPr fontAlgn="base">
              <a:spcBef>
                <a:spcPct val="0"/>
              </a:spcBef>
              <a:spcAft>
                <a:spcPct val="0"/>
              </a:spcAft>
            </a:pPr>
            <a:r>
              <a:rPr lang="en-US" sz="2400" dirty="0">
                <a:solidFill>
                  <a:srgbClr val="000000"/>
                </a:solidFill>
              </a:rPr>
              <a:t>	Other Visible/near-IR	1.0 km			n/a</a:t>
            </a:r>
          </a:p>
          <a:p>
            <a:pPr fontAlgn="base">
              <a:spcBef>
                <a:spcPct val="0"/>
              </a:spcBef>
              <a:spcAft>
                <a:spcPct val="0"/>
              </a:spcAft>
            </a:pPr>
            <a:r>
              <a:rPr lang="en-US" sz="2400" dirty="0">
                <a:solidFill>
                  <a:srgbClr val="000000"/>
                </a:solidFill>
              </a:rPr>
              <a:t>	Bands (&gt;2 </a:t>
            </a:r>
            <a:r>
              <a:rPr lang="en-US" sz="2400" dirty="0">
                <a:solidFill>
                  <a:srgbClr val="000000"/>
                </a:solidFill>
                <a:latin typeface="Symbol" pitchFamily="18" charset="2"/>
              </a:rPr>
              <a:t>m</a:t>
            </a:r>
            <a:r>
              <a:rPr lang="en-US" sz="2400" dirty="0">
                <a:solidFill>
                  <a:srgbClr val="000000"/>
                </a:solidFill>
              </a:rPr>
              <a:t>m)			2 km			Approx. 4 km</a:t>
            </a:r>
          </a:p>
          <a:p>
            <a:pPr fontAlgn="base">
              <a:spcBef>
                <a:spcPct val="0"/>
              </a:spcBef>
              <a:spcAft>
                <a:spcPct val="0"/>
              </a:spcAft>
            </a:pPr>
            <a:endParaRPr lang="en-US" sz="1200" dirty="0">
              <a:solidFill>
                <a:srgbClr val="000000"/>
              </a:solidFill>
            </a:endParaRPr>
          </a:p>
          <a:p>
            <a:pPr fontAlgn="base">
              <a:spcBef>
                <a:spcPct val="0"/>
              </a:spcBef>
              <a:spcAft>
                <a:spcPct val="0"/>
              </a:spcAft>
            </a:pPr>
            <a:r>
              <a:rPr lang="en-US" sz="2400" b="1" dirty="0">
                <a:solidFill>
                  <a:srgbClr val="000000"/>
                </a:solidFill>
              </a:rPr>
              <a:t>Spatial coverage	</a:t>
            </a:r>
          </a:p>
          <a:p>
            <a:pPr fontAlgn="base">
              <a:spcBef>
                <a:spcPct val="0"/>
              </a:spcBef>
              <a:spcAft>
                <a:spcPct val="0"/>
              </a:spcAft>
            </a:pPr>
            <a:r>
              <a:rPr lang="en-US" sz="2400" b="1" dirty="0">
                <a:solidFill>
                  <a:srgbClr val="000000"/>
                </a:solidFill>
              </a:rPr>
              <a:t>	</a:t>
            </a:r>
            <a:r>
              <a:rPr lang="en-US" sz="2400" dirty="0">
                <a:solidFill>
                  <a:srgbClr val="000000"/>
                </a:solidFill>
              </a:rPr>
              <a:t>Full disk				4 per hour		Scheduled (3 </a:t>
            </a:r>
            <a:r>
              <a:rPr lang="en-US" sz="2400" dirty="0" err="1">
                <a:solidFill>
                  <a:srgbClr val="000000"/>
                </a:solidFill>
              </a:rPr>
              <a:t>hrly</a:t>
            </a:r>
            <a:r>
              <a:rPr lang="en-US" sz="2400" dirty="0">
                <a:solidFill>
                  <a:srgbClr val="000000"/>
                </a:solidFill>
              </a:rPr>
              <a:t>)</a:t>
            </a:r>
            <a:endParaRPr lang="en-US" dirty="0">
              <a:solidFill>
                <a:srgbClr val="000000"/>
              </a:solidFill>
            </a:endParaRPr>
          </a:p>
          <a:p>
            <a:pPr fontAlgn="base">
              <a:spcBef>
                <a:spcPct val="0"/>
              </a:spcBef>
              <a:spcAft>
                <a:spcPct val="0"/>
              </a:spcAft>
            </a:pPr>
            <a:r>
              <a:rPr lang="en-US" sz="2400" dirty="0">
                <a:solidFill>
                  <a:srgbClr val="000000"/>
                </a:solidFill>
              </a:rPr>
              <a:t>	CONUS        			12 per hour		~4 per hour</a:t>
            </a:r>
          </a:p>
          <a:p>
            <a:pPr fontAlgn="base">
              <a:spcBef>
                <a:spcPct val="0"/>
              </a:spcBef>
              <a:spcAft>
                <a:spcPct val="0"/>
              </a:spcAft>
            </a:pPr>
            <a:r>
              <a:rPr lang="en-US" sz="2400" dirty="0">
                <a:solidFill>
                  <a:srgbClr val="000000"/>
                </a:solidFill>
              </a:rPr>
              <a:t>	</a:t>
            </a:r>
            <a:r>
              <a:rPr lang="en-US" sz="2400" dirty="0" err="1">
                <a:solidFill>
                  <a:srgbClr val="000000"/>
                </a:solidFill>
              </a:rPr>
              <a:t>Mesoscale</a:t>
            </a:r>
            <a:r>
              <a:rPr lang="en-US" sz="2400" dirty="0">
                <a:solidFill>
                  <a:srgbClr val="000000"/>
                </a:solidFill>
              </a:rPr>
              <a:t>				Every 30 sec	n/a</a:t>
            </a:r>
          </a:p>
          <a:p>
            <a:pPr fontAlgn="base">
              <a:spcBef>
                <a:spcPct val="0"/>
              </a:spcBef>
              <a:spcAft>
                <a:spcPct val="0"/>
              </a:spcAft>
            </a:pPr>
            <a:endParaRPr lang="en-US" sz="1200" dirty="0">
              <a:solidFill>
                <a:srgbClr val="000000"/>
              </a:solidFill>
            </a:endParaRPr>
          </a:p>
          <a:p>
            <a:pPr fontAlgn="base">
              <a:spcBef>
                <a:spcPct val="0"/>
              </a:spcBef>
              <a:spcAft>
                <a:spcPct val="0"/>
              </a:spcAft>
            </a:pPr>
            <a:r>
              <a:rPr lang="en-US" sz="2400" b="1" dirty="0">
                <a:solidFill>
                  <a:srgbClr val="000000"/>
                </a:solidFill>
              </a:rPr>
              <a:t>Visible (reflective bands) 	</a:t>
            </a:r>
          </a:p>
          <a:p>
            <a:pPr fontAlgn="base">
              <a:spcBef>
                <a:spcPct val="0"/>
              </a:spcBef>
              <a:spcAft>
                <a:spcPct val="0"/>
              </a:spcAft>
            </a:pPr>
            <a:r>
              <a:rPr lang="en-US" sz="2400" b="1" dirty="0">
                <a:solidFill>
                  <a:srgbClr val="000000"/>
                </a:solidFill>
              </a:rPr>
              <a:t>	</a:t>
            </a:r>
            <a:r>
              <a:rPr lang="en-US" sz="2400" dirty="0">
                <a:solidFill>
                  <a:srgbClr val="000000"/>
                </a:solidFill>
              </a:rPr>
              <a:t>On-orbit calibration</a:t>
            </a:r>
            <a:r>
              <a:rPr lang="en-US" sz="2400" b="1" dirty="0">
                <a:solidFill>
                  <a:srgbClr val="000000"/>
                </a:solidFill>
              </a:rPr>
              <a:t>		</a:t>
            </a:r>
            <a:r>
              <a:rPr lang="en-US" sz="2400" dirty="0">
                <a:solidFill>
                  <a:srgbClr val="000000"/>
                </a:solidFill>
              </a:rPr>
              <a:t>Yes				No	</a:t>
            </a:r>
            <a:endParaRPr lang="en-US" sz="1200" dirty="0">
              <a:solidFill>
                <a:srgbClr val="000000"/>
              </a:solidFill>
            </a:endParaRPr>
          </a:p>
        </p:txBody>
      </p:sp>
    </p:spTree>
    <p:extLst>
      <p:ext uri="{BB962C8B-B14F-4D97-AF65-F5344CB8AC3E}">
        <p14:creationId xmlns="" xmlns:p14="http://schemas.microsoft.com/office/powerpoint/2010/main" val="2575625873"/>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143000"/>
          </a:xfrm>
        </p:spPr>
        <p:txBody>
          <a:bodyPr/>
          <a:lstStyle/>
          <a:p>
            <a:r>
              <a:rPr lang="en-US" sz="3600" b="1" dirty="0" smtClean="0">
                <a:solidFill>
                  <a:srgbClr val="FFFF00"/>
                </a:solidFill>
                <a:effectLst>
                  <a:outerShdw blurRad="38100" dist="38100" dir="2700000" algn="tl">
                    <a:srgbClr val="000000">
                      <a:alpha val="43137"/>
                    </a:srgbClr>
                  </a:outerShdw>
                </a:effectLst>
              </a:rPr>
              <a:t>GOES Rebroadcast (GRB)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rgbClr val="FFFF00"/>
                </a:solidFill>
                <a:effectLst>
                  <a:outerShdw blurRad="38100" dist="38100" dir="2700000" algn="tl">
                    <a:srgbClr val="000000">
                      <a:alpha val="43137"/>
                    </a:srgbClr>
                  </a:outerShdw>
                </a:effectLst>
              </a:rPr>
              <a:t>Data Transition</a:t>
            </a:r>
            <a:endParaRPr lang="en-US" sz="3600" b="1" dirty="0">
              <a:solidFill>
                <a:srgbClr val="FFFF00"/>
              </a:solidFill>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609600" y="1600200"/>
            <a:ext cx="7772400" cy="5105400"/>
          </a:xfrm>
        </p:spPr>
        <p:txBody>
          <a:bodyPr/>
          <a:lstStyle/>
          <a:p>
            <a:r>
              <a:rPr lang="en-US" sz="2000" dirty="0" smtClean="0"/>
              <a:t>Full set of level 1b products, including data from all ABI channels and the other GOES-R instruments</a:t>
            </a:r>
          </a:p>
          <a:p>
            <a:r>
              <a:rPr lang="en-US" sz="2000" dirty="0" smtClean="0"/>
              <a:t>GOES users </a:t>
            </a:r>
            <a:r>
              <a:rPr lang="en-US" sz="2000" b="1" dirty="0" smtClean="0"/>
              <a:t>must</a:t>
            </a:r>
            <a:r>
              <a:rPr lang="en-US" sz="2000" dirty="0" smtClean="0"/>
              <a:t> acquire new hardware, or upgrade their existing GVAR systems in order to receive GOES-R data.</a:t>
            </a:r>
          </a:p>
          <a:p>
            <a:r>
              <a:rPr lang="en-US" sz="2000" dirty="0" smtClean="0"/>
              <a:t>Existing GVAR systems will need new receiver antenna hardware, as well as new signal demodulation hardware and computer hardware so that they are able to handle the large amount of GOES-R data.</a:t>
            </a:r>
          </a:p>
          <a:p>
            <a:r>
              <a:rPr lang="en-US" sz="2000" dirty="0" smtClean="0"/>
              <a:t>CLASS will provide permanent archive for GOES-R data as part of its mission to be the single data repository for NOAA.</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
          <p:cNvSpPr>
            <a:spLocks noChangeArrowheads="1"/>
          </p:cNvSpPr>
          <p:nvPr/>
        </p:nvSpPr>
        <p:spPr bwMode="auto">
          <a:xfrm>
            <a:off x="4748213" y="1396723"/>
            <a:ext cx="3883025" cy="5335673"/>
          </a:xfrm>
          <a:prstGeom prst="rect">
            <a:avLst/>
          </a:prstGeom>
          <a:solidFill>
            <a:schemeClr val="bg1">
              <a:alpha val="98822"/>
            </a:schemeClr>
          </a:solidFill>
          <a:ln w="9525">
            <a:solidFill>
              <a:srgbClr val="0000FF"/>
            </a:solidFill>
            <a:miter lim="800000"/>
            <a:headEnd/>
            <a:tailEnd/>
          </a:ln>
        </p:spPr>
        <p:txBody>
          <a:bodyPr wrap="none" anchor="ctr"/>
          <a:lstStyle/>
          <a:p>
            <a:pPr algn="ctr" fontAlgn="base">
              <a:spcBef>
                <a:spcPct val="0"/>
              </a:spcBef>
              <a:spcAft>
                <a:spcPct val="0"/>
              </a:spcAft>
            </a:pPr>
            <a:endParaRPr lang="en-US" sz="2000" b="1" i="1">
              <a:solidFill>
                <a:srgbClr val="000000"/>
              </a:solidFill>
            </a:endParaRPr>
          </a:p>
        </p:txBody>
      </p:sp>
      <p:sp>
        <p:nvSpPr>
          <p:cNvPr id="19459" name="Rectangle 10"/>
          <p:cNvSpPr>
            <a:spLocks noChangeArrowheads="1"/>
          </p:cNvSpPr>
          <p:nvPr/>
        </p:nvSpPr>
        <p:spPr bwMode="auto">
          <a:xfrm>
            <a:off x="596900" y="1406770"/>
            <a:ext cx="3883025" cy="5325625"/>
          </a:xfrm>
          <a:prstGeom prst="rect">
            <a:avLst/>
          </a:prstGeom>
          <a:solidFill>
            <a:schemeClr val="bg1">
              <a:alpha val="98822"/>
            </a:schemeClr>
          </a:solidFill>
          <a:ln w="9525">
            <a:solidFill>
              <a:srgbClr val="0000FF"/>
            </a:solidFill>
            <a:miter lim="800000"/>
            <a:headEnd/>
            <a:tailEnd/>
          </a:ln>
        </p:spPr>
        <p:txBody>
          <a:bodyPr wrap="none" anchor="ctr"/>
          <a:lstStyle/>
          <a:p>
            <a:pPr algn="ctr" fontAlgn="base">
              <a:spcBef>
                <a:spcPct val="0"/>
              </a:spcBef>
              <a:spcAft>
                <a:spcPct val="0"/>
              </a:spcAft>
            </a:pPr>
            <a:endParaRPr lang="en-US" sz="2000" b="1" i="1">
              <a:solidFill>
                <a:srgbClr val="000000"/>
              </a:solidFill>
            </a:endParaRPr>
          </a:p>
        </p:txBody>
      </p:sp>
      <p:sp>
        <p:nvSpPr>
          <p:cNvPr id="19460" name="Footer Placeholder 4"/>
          <p:cNvSpPr>
            <a:spLocks noGrp="1"/>
          </p:cNvSpPr>
          <p:nvPr>
            <p:ph type="ftr" sz="quarter" idx="10"/>
          </p:nvPr>
        </p:nvSpPr>
        <p:spPr>
          <a:noFill/>
        </p:spPr>
        <p:txBody>
          <a:bodyPr/>
          <a:lstStyle/>
          <a:p>
            <a:endParaRPr lang="en-US" dirty="0" smtClean="0">
              <a:solidFill>
                <a:srgbClr val="000000"/>
              </a:solidFill>
            </a:endParaRPr>
          </a:p>
          <a:p>
            <a:endParaRPr lang="en-US" dirty="0" smtClean="0">
              <a:solidFill>
                <a:srgbClr val="000000"/>
              </a:solidFill>
            </a:endParaRPr>
          </a:p>
        </p:txBody>
      </p:sp>
      <p:sp>
        <p:nvSpPr>
          <p:cNvPr id="17" name="Rectangle 2"/>
          <p:cNvSpPr txBox="1">
            <a:spLocks noChangeArrowheads="1"/>
          </p:cNvSpPr>
          <p:nvPr/>
        </p:nvSpPr>
        <p:spPr>
          <a:xfrm>
            <a:off x="971550" y="274638"/>
            <a:ext cx="6756400" cy="563562"/>
          </a:xfrm>
          <a:prstGeom prst="rect">
            <a:avLst/>
          </a:prstGeom>
        </p:spPr>
        <p:txBody>
          <a:bodyPr/>
          <a:lstStyle/>
          <a:p>
            <a:pPr algn="ctr" eaLnBrk="0" fontAlgn="base" hangingPunct="0">
              <a:spcBef>
                <a:spcPct val="0"/>
              </a:spcBef>
              <a:spcAft>
                <a:spcPct val="0"/>
              </a:spcAft>
              <a:defRPr/>
            </a:pPr>
            <a:r>
              <a:rPr lang="en-US" sz="2000" b="1" kern="0" dirty="0">
                <a:solidFill>
                  <a:srgbClr val="FFFF00"/>
                </a:solidFill>
                <a:latin typeface="Arial Black" pitchFamily="34" charset="0"/>
              </a:rPr>
              <a:t>AWG Algorithm Development Scope</a:t>
            </a:r>
          </a:p>
          <a:p>
            <a:pPr algn="ctr" eaLnBrk="0" fontAlgn="base" hangingPunct="0">
              <a:spcBef>
                <a:spcPct val="0"/>
              </a:spcBef>
              <a:spcAft>
                <a:spcPct val="0"/>
              </a:spcAft>
              <a:defRPr/>
            </a:pPr>
            <a:r>
              <a:rPr lang="en-US" b="1" i="1" kern="0" dirty="0">
                <a:solidFill>
                  <a:srgbClr val="FFFFFF"/>
                </a:solidFill>
                <a:latin typeface="Book Antiqua" pitchFamily="18" charset="0"/>
              </a:rPr>
              <a:t>Develop algorithms for the following L2 products…</a:t>
            </a:r>
          </a:p>
        </p:txBody>
      </p:sp>
      <p:sp>
        <p:nvSpPr>
          <p:cNvPr id="18" name="Rectangle 3"/>
          <p:cNvSpPr txBox="1">
            <a:spLocks noChangeArrowheads="1"/>
          </p:cNvSpPr>
          <p:nvPr/>
        </p:nvSpPr>
        <p:spPr>
          <a:xfrm>
            <a:off x="751300" y="1487156"/>
            <a:ext cx="4038600" cy="5903388"/>
          </a:xfrm>
          <a:prstGeom prst="rect">
            <a:avLst/>
          </a:prstGeom>
        </p:spPr>
        <p:txBody>
          <a:bodyPr/>
          <a:lstStyle/>
          <a:p>
            <a:pPr marL="342900" indent="-342900" eaLnBrk="0" fontAlgn="base" hangingPunct="0">
              <a:lnSpc>
                <a:spcPct val="80000"/>
              </a:lnSpc>
              <a:spcBef>
                <a:spcPct val="20000"/>
              </a:spcBef>
              <a:spcAft>
                <a:spcPct val="0"/>
              </a:spcAft>
              <a:buFontTx/>
              <a:buChar char="•"/>
              <a:defRPr/>
            </a:pPr>
            <a:r>
              <a:rPr lang="en-US" sz="1400" b="1" kern="0" dirty="0">
                <a:solidFill>
                  <a:srgbClr val="3399FF"/>
                </a:solidFill>
              </a:rPr>
              <a:t>Clouds and Moisture Imagery (KPP)</a:t>
            </a:r>
          </a:p>
          <a:p>
            <a:pPr marL="342900" indent="-342900" eaLnBrk="0" fontAlgn="base" hangingPunct="0">
              <a:lnSpc>
                <a:spcPct val="80000"/>
              </a:lnSpc>
              <a:spcBef>
                <a:spcPct val="20000"/>
              </a:spcBef>
              <a:spcAft>
                <a:spcPct val="0"/>
              </a:spcAft>
              <a:buFontTx/>
              <a:buChar char="•"/>
              <a:defRPr/>
            </a:pPr>
            <a:r>
              <a:rPr lang="en-US" sz="1400" kern="0" dirty="0">
                <a:solidFill>
                  <a:srgbClr val="3399FF"/>
                </a:solidFill>
              </a:rPr>
              <a:t>Clear Sky Mask</a:t>
            </a:r>
          </a:p>
          <a:p>
            <a:pPr marL="342900" indent="-342900" eaLnBrk="0" fontAlgn="base" hangingPunct="0">
              <a:lnSpc>
                <a:spcPct val="80000"/>
              </a:lnSpc>
              <a:spcBef>
                <a:spcPct val="20000"/>
              </a:spcBef>
              <a:spcAft>
                <a:spcPct val="0"/>
              </a:spcAft>
              <a:buFontTx/>
              <a:buChar char="•"/>
              <a:defRPr/>
            </a:pPr>
            <a:r>
              <a:rPr lang="en-US" sz="1400" kern="0" dirty="0">
                <a:solidFill>
                  <a:srgbClr val="3399FF"/>
                </a:solidFill>
              </a:rPr>
              <a:t>Cloud Top Pressure and Height</a:t>
            </a:r>
          </a:p>
          <a:p>
            <a:pPr marL="342900" indent="-342900" eaLnBrk="0" fontAlgn="base" hangingPunct="0">
              <a:lnSpc>
                <a:spcPct val="80000"/>
              </a:lnSpc>
              <a:spcBef>
                <a:spcPct val="20000"/>
              </a:spcBef>
              <a:spcAft>
                <a:spcPct val="0"/>
              </a:spcAft>
              <a:buFontTx/>
              <a:buChar char="•"/>
              <a:defRPr/>
            </a:pPr>
            <a:r>
              <a:rPr lang="en-US" sz="1400" kern="0" dirty="0">
                <a:solidFill>
                  <a:srgbClr val="3399FF"/>
                </a:solidFill>
              </a:rPr>
              <a:t>Cloud Top Phase</a:t>
            </a:r>
          </a:p>
          <a:p>
            <a:pPr marL="342900" indent="-342900" eaLnBrk="0" fontAlgn="base" hangingPunct="0">
              <a:lnSpc>
                <a:spcPct val="80000"/>
              </a:lnSpc>
              <a:spcBef>
                <a:spcPct val="20000"/>
              </a:spcBef>
              <a:spcAft>
                <a:spcPct val="0"/>
              </a:spcAft>
              <a:buFontTx/>
              <a:buChar char="•"/>
              <a:defRPr/>
            </a:pPr>
            <a:r>
              <a:rPr lang="en-US" sz="1400" kern="0" dirty="0">
                <a:solidFill>
                  <a:srgbClr val="3399FF"/>
                </a:solidFill>
              </a:rPr>
              <a:t>Cloud Top Temperature</a:t>
            </a:r>
          </a:p>
          <a:p>
            <a:pPr marL="342900" indent="-342900" eaLnBrk="0" fontAlgn="base" hangingPunct="0">
              <a:lnSpc>
                <a:spcPct val="80000"/>
              </a:lnSpc>
              <a:spcBef>
                <a:spcPct val="20000"/>
              </a:spcBef>
              <a:spcAft>
                <a:spcPct val="0"/>
              </a:spcAft>
              <a:buFontTx/>
              <a:buChar char="•"/>
              <a:defRPr/>
            </a:pPr>
            <a:r>
              <a:rPr lang="en-US" sz="1400" kern="0" dirty="0">
                <a:solidFill>
                  <a:srgbClr val="3399FF"/>
                </a:solidFill>
              </a:rPr>
              <a:t>Cloud Particle Size Distribution</a:t>
            </a:r>
          </a:p>
          <a:p>
            <a:pPr marL="342900" indent="-342900" eaLnBrk="0" fontAlgn="base" hangingPunct="0">
              <a:lnSpc>
                <a:spcPct val="80000"/>
              </a:lnSpc>
              <a:spcBef>
                <a:spcPct val="20000"/>
              </a:spcBef>
              <a:spcAft>
                <a:spcPct val="0"/>
              </a:spcAft>
              <a:buFontTx/>
              <a:buChar char="•"/>
              <a:defRPr/>
            </a:pPr>
            <a:r>
              <a:rPr lang="en-US" sz="1400" kern="0" dirty="0">
                <a:solidFill>
                  <a:srgbClr val="3399FF"/>
                </a:solidFill>
              </a:rPr>
              <a:t>Cloud Optical Path</a:t>
            </a:r>
          </a:p>
          <a:p>
            <a:pPr marL="342900" indent="-342900" eaLnBrk="0" fontAlgn="base" hangingPunct="0">
              <a:lnSpc>
                <a:spcPct val="80000"/>
              </a:lnSpc>
              <a:spcBef>
                <a:spcPct val="20000"/>
              </a:spcBef>
              <a:spcAft>
                <a:spcPct val="0"/>
              </a:spcAft>
              <a:buFontTx/>
              <a:buChar char="•"/>
              <a:defRPr/>
            </a:pPr>
            <a:r>
              <a:rPr lang="en-US" sz="1400" kern="0" dirty="0">
                <a:solidFill>
                  <a:srgbClr val="3399FF"/>
                </a:solidFill>
              </a:rPr>
              <a:t>Temperature and Moisture Profiles</a:t>
            </a:r>
          </a:p>
          <a:p>
            <a:pPr marL="342900" indent="-342900" eaLnBrk="0" fontAlgn="base" hangingPunct="0">
              <a:lnSpc>
                <a:spcPct val="80000"/>
              </a:lnSpc>
              <a:spcBef>
                <a:spcPct val="20000"/>
              </a:spcBef>
              <a:spcAft>
                <a:spcPct val="0"/>
              </a:spcAft>
              <a:buFontTx/>
              <a:buChar char="•"/>
              <a:defRPr/>
            </a:pPr>
            <a:r>
              <a:rPr lang="en-US" sz="1400" kern="0" dirty="0">
                <a:solidFill>
                  <a:srgbClr val="3399FF"/>
                </a:solidFill>
              </a:rPr>
              <a:t>Total </a:t>
            </a:r>
            <a:r>
              <a:rPr lang="en-US" sz="1400" kern="0" dirty="0" err="1">
                <a:solidFill>
                  <a:srgbClr val="3399FF"/>
                </a:solidFill>
              </a:rPr>
              <a:t>Precipitable</a:t>
            </a:r>
            <a:r>
              <a:rPr lang="en-US" sz="1400" kern="0" dirty="0">
                <a:solidFill>
                  <a:srgbClr val="3399FF"/>
                </a:solidFill>
              </a:rPr>
              <a:t> Water</a:t>
            </a:r>
          </a:p>
          <a:p>
            <a:pPr marL="342900" indent="-342900" eaLnBrk="0" fontAlgn="base" hangingPunct="0">
              <a:lnSpc>
                <a:spcPct val="80000"/>
              </a:lnSpc>
              <a:spcBef>
                <a:spcPct val="20000"/>
              </a:spcBef>
              <a:spcAft>
                <a:spcPct val="0"/>
              </a:spcAft>
              <a:buFontTx/>
              <a:buChar char="•"/>
              <a:defRPr/>
            </a:pPr>
            <a:r>
              <a:rPr lang="en-US" sz="1400" kern="0" dirty="0">
                <a:solidFill>
                  <a:srgbClr val="3399FF"/>
                </a:solidFill>
              </a:rPr>
              <a:t>Stability Parameters (Lifted </a:t>
            </a:r>
            <a:r>
              <a:rPr lang="en-US" sz="1400" kern="0" dirty="0" smtClean="0">
                <a:solidFill>
                  <a:srgbClr val="3399FF"/>
                </a:solidFill>
              </a:rPr>
              <a:t>Index, etc.)</a:t>
            </a:r>
            <a:endParaRPr lang="en-US" sz="1400" kern="0" dirty="0">
              <a:solidFill>
                <a:srgbClr val="3399FF"/>
              </a:solidFill>
            </a:endParaRPr>
          </a:p>
          <a:p>
            <a:pPr marL="342900" indent="-342900" eaLnBrk="0" fontAlgn="base" hangingPunct="0">
              <a:lnSpc>
                <a:spcPct val="80000"/>
              </a:lnSpc>
              <a:spcBef>
                <a:spcPct val="20000"/>
              </a:spcBef>
              <a:spcAft>
                <a:spcPct val="0"/>
              </a:spcAft>
              <a:buFontTx/>
              <a:buChar char="•"/>
              <a:defRPr/>
            </a:pPr>
            <a:r>
              <a:rPr lang="en-US" sz="1400" kern="0" dirty="0">
                <a:solidFill>
                  <a:srgbClr val="3399FF"/>
                </a:solidFill>
              </a:rPr>
              <a:t>Aerosol Detection</a:t>
            </a:r>
          </a:p>
          <a:p>
            <a:pPr marL="342900" indent="-342900" eaLnBrk="0" fontAlgn="base" hangingPunct="0">
              <a:lnSpc>
                <a:spcPct val="80000"/>
              </a:lnSpc>
              <a:spcBef>
                <a:spcPct val="20000"/>
              </a:spcBef>
              <a:spcAft>
                <a:spcPct val="0"/>
              </a:spcAft>
              <a:buFontTx/>
              <a:buChar char="•"/>
              <a:defRPr/>
            </a:pPr>
            <a:r>
              <a:rPr lang="en-US" sz="1400" kern="0" dirty="0">
                <a:solidFill>
                  <a:srgbClr val="3399FF"/>
                </a:solidFill>
              </a:rPr>
              <a:t>Aerosols Optical Depth</a:t>
            </a:r>
          </a:p>
          <a:p>
            <a:pPr marL="342900" indent="-342900" eaLnBrk="0" fontAlgn="base" hangingPunct="0">
              <a:lnSpc>
                <a:spcPct val="80000"/>
              </a:lnSpc>
              <a:spcBef>
                <a:spcPct val="20000"/>
              </a:spcBef>
              <a:spcAft>
                <a:spcPct val="0"/>
              </a:spcAft>
              <a:buFontTx/>
              <a:buChar char="•"/>
              <a:defRPr/>
            </a:pPr>
            <a:r>
              <a:rPr lang="en-US" sz="1400" kern="0" dirty="0">
                <a:solidFill>
                  <a:srgbClr val="3399FF"/>
                </a:solidFill>
              </a:rPr>
              <a:t>Derived Motion Winds</a:t>
            </a:r>
          </a:p>
          <a:p>
            <a:pPr marL="342900" indent="-342900" eaLnBrk="0" fontAlgn="base" hangingPunct="0">
              <a:lnSpc>
                <a:spcPct val="80000"/>
              </a:lnSpc>
              <a:spcBef>
                <a:spcPct val="20000"/>
              </a:spcBef>
              <a:spcAft>
                <a:spcPct val="0"/>
              </a:spcAft>
              <a:buFontTx/>
              <a:buChar char="•"/>
              <a:defRPr/>
            </a:pPr>
            <a:r>
              <a:rPr lang="en-US" sz="1400" kern="0" dirty="0">
                <a:solidFill>
                  <a:srgbClr val="3399FF"/>
                </a:solidFill>
              </a:rPr>
              <a:t>Hurricane Intensity</a:t>
            </a:r>
          </a:p>
          <a:p>
            <a:pPr marL="342900" indent="-342900" eaLnBrk="0" fontAlgn="base" hangingPunct="0">
              <a:lnSpc>
                <a:spcPct val="80000"/>
              </a:lnSpc>
              <a:spcBef>
                <a:spcPct val="20000"/>
              </a:spcBef>
              <a:spcAft>
                <a:spcPct val="0"/>
              </a:spcAft>
              <a:buFontTx/>
              <a:buChar char="•"/>
              <a:defRPr/>
            </a:pPr>
            <a:r>
              <a:rPr lang="en-US" sz="1400" kern="0" dirty="0">
                <a:solidFill>
                  <a:srgbClr val="3399FF"/>
                </a:solidFill>
              </a:rPr>
              <a:t>Fire/Hot Spot Characterization</a:t>
            </a:r>
          </a:p>
          <a:p>
            <a:pPr marL="342900" indent="-342900" eaLnBrk="0" fontAlgn="base" hangingPunct="0">
              <a:lnSpc>
                <a:spcPct val="80000"/>
              </a:lnSpc>
              <a:spcBef>
                <a:spcPct val="20000"/>
              </a:spcBef>
              <a:spcAft>
                <a:spcPct val="0"/>
              </a:spcAft>
              <a:buFontTx/>
              <a:buChar char="•"/>
              <a:defRPr/>
            </a:pPr>
            <a:r>
              <a:rPr lang="en-US" sz="1400" kern="0" dirty="0">
                <a:solidFill>
                  <a:srgbClr val="3399FF"/>
                </a:solidFill>
              </a:rPr>
              <a:t>Land and Sea Surface Temperature</a:t>
            </a:r>
          </a:p>
          <a:p>
            <a:pPr marL="342900" indent="-342900" eaLnBrk="0" fontAlgn="base" hangingPunct="0">
              <a:lnSpc>
                <a:spcPct val="80000"/>
              </a:lnSpc>
              <a:spcBef>
                <a:spcPct val="20000"/>
              </a:spcBef>
              <a:spcAft>
                <a:spcPct val="0"/>
              </a:spcAft>
              <a:buFontTx/>
              <a:buChar char="•"/>
              <a:defRPr/>
            </a:pPr>
            <a:r>
              <a:rPr lang="en-US" sz="1400" kern="0" dirty="0">
                <a:solidFill>
                  <a:srgbClr val="3399FF"/>
                </a:solidFill>
              </a:rPr>
              <a:t>Volcanic Ash</a:t>
            </a:r>
          </a:p>
          <a:p>
            <a:pPr marL="342900" indent="-342900" eaLnBrk="0" fontAlgn="base" hangingPunct="0">
              <a:lnSpc>
                <a:spcPct val="80000"/>
              </a:lnSpc>
              <a:spcBef>
                <a:spcPct val="20000"/>
              </a:spcBef>
              <a:spcAft>
                <a:spcPct val="0"/>
              </a:spcAft>
              <a:buFontTx/>
              <a:buChar char="•"/>
              <a:defRPr/>
            </a:pPr>
            <a:r>
              <a:rPr lang="en-US" sz="1400" kern="0" dirty="0">
                <a:solidFill>
                  <a:srgbClr val="3399FF"/>
                </a:solidFill>
              </a:rPr>
              <a:t>Rainfall Rate</a:t>
            </a:r>
          </a:p>
          <a:p>
            <a:pPr marL="342900" indent="-342900" eaLnBrk="0" fontAlgn="base" hangingPunct="0">
              <a:lnSpc>
                <a:spcPct val="80000"/>
              </a:lnSpc>
              <a:spcBef>
                <a:spcPct val="20000"/>
              </a:spcBef>
              <a:spcAft>
                <a:spcPct val="0"/>
              </a:spcAft>
              <a:buFontTx/>
              <a:buChar char="•"/>
              <a:defRPr/>
            </a:pPr>
            <a:r>
              <a:rPr lang="en-US" sz="1400" kern="0" dirty="0">
                <a:solidFill>
                  <a:srgbClr val="3399FF"/>
                </a:solidFill>
              </a:rPr>
              <a:t>Snow Cover</a:t>
            </a:r>
          </a:p>
          <a:p>
            <a:pPr marL="342900" indent="-342900" eaLnBrk="0" fontAlgn="base" hangingPunct="0">
              <a:lnSpc>
                <a:spcPct val="80000"/>
              </a:lnSpc>
              <a:spcBef>
                <a:spcPct val="20000"/>
              </a:spcBef>
              <a:spcAft>
                <a:spcPct val="0"/>
              </a:spcAft>
              <a:buFontTx/>
              <a:buChar char="•"/>
              <a:defRPr/>
            </a:pPr>
            <a:r>
              <a:rPr lang="en-US" sz="1400" kern="0" dirty="0">
                <a:solidFill>
                  <a:srgbClr val="3399FF"/>
                </a:solidFill>
              </a:rPr>
              <a:t>Downward Solar </a:t>
            </a:r>
            <a:r>
              <a:rPr lang="en-US" sz="1400" kern="0" dirty="0" err="1">
                <a:solidFill>
                  <a:srgbClr val="3399FF"/>
                </a:solidFill>
              </a:rPr>
              <a:t>Insolation</a:t>
            </a:r>
            <a:r>
              <a:rPr lang="en-US" sz="1400" kern="0" dirty="0">
                <a:solidFill>
                  <a:srgbClr val="3399FF"/>
                </a:solidFill>
              </a:rPr>
              <a:t>: Surface</a:t>
            </a:r>
          </a:p>
          <a:p>
            <a:pPr marL="342900" indent="-342900" eaLnBrk="0" fontAlgn="base" hangingPunct="0">
              <a:lnSpc>
                <a:spcPct val="80000"/>
              </a:lnSpc>
              <a:spcBef>
                <a:spcPct val="20000"/>
              </a:spcBef>
              <a:spcAft>
                <a:spcPct val="0"/>
              </a:spcAft>
              <a:buFontTx/>
              <a:buChar char="•"/>
              <a:defRPr/>
            </a:pPr>
            <a:r>
              <a:rPr lang="en-US" sz="1400" kern="0" dirty="0">
                <a:solidFill>
                  <a:srgbClr val="3399FF"/>
                </a:solidFill>
              </a:rPr>
              <a:t>Reflected Solar </a:t>
            </a:r>
            <a:r>
              <a:rPr lang="en-US" sz="1400" kern="0" dirty="0" err="1">
                <a:solidFill>
                  <a:srgbClr val="3399FF"/>
                </a:solidFill>
              </a:rPr>
              <a:t>Insolation</a:t>
            </a:r>
            <a:r>
              <a:rPr lang="en-US" sz="1400" kern="0" dirty="0">
                <a:solidFill>
                  <a:srgbClr val="3399FF"/>
                </a:solidFill>
              </a:rPr>
              <a:t>: TOA</a:t>
            </a:r>
          </a:p>
          <a:p>
            <a:pPr marL="342900" indent="-342900" eaLnBrk="0" fontAlgn="base" hangingPunct="0">
              <a:lnSpc>
                <a:spcPct val="80000"/>
              </a:lnSpc>
              <a:spcBef>
                <a:spcPct val="20000"/>
              </a:spcBef>
              <a:spcAft>
                <a:spcPct val="0"/>
              </a:spcAft>
              <a:defRPr/>
            </a:pPr>
            <a:endParaRPr lang="en-US" sz="1400" kern="0" dirty="0">
              <a:solidFill>
                <a:srgbClr val="3399FF"/>
              </a:solidFill>
            </a:endParaRPr>
          </a:p>
          <a:p>
            <a:pPr marL="342900" indent="-342900" eaLnBrk="0" fontAlgn="base" hangingPunct="0">
              <a:lnSpc>
                <a:spcPct val="80000"/>
              </a:lnSpc>
              <a:spcBef>
                <a:spcPct val="20000"/>
              </a:spcBef>
              <a:spcAft>
                <a:spcPct val="0"/>
              </a:spcAft>
              <a:buFontTx/>
              <a:buChar char="•"/>
              <a:defRPr/>
            </a:pPr>
            <a:endParaRPr lang="en-US" sz="1400" kern="0" dirty="0">
              <a:solidFill>
                <a:srgbClr val="3399FF"/>
              </a:solidFill>
            </a:endParaRPr>
          </a:p>
          <a:p>
            <a:pPr marL="342900" indent="-342900" eaLnBrk="0" fontAlgn="base" hangingPunct="0">
              <a:lnSpc>
                <a:spcPct val="80000"/>
              </a:lnSpc>
              <a:spcBef>
                <a:spcPct val="20000"/>
              </a:spcBef>
              <a:spcAft>
                <a:spcPct val="0"/>
              </a:spcAft>
              <a:buFontTx/>
              <a:buChar char="•"/>
              <a:defRPr/>
            </a:pPr>
            <a:r>
              <a:rPr lang="en-US" sz="1400" kern="0" dirty="0">
                <a:solidFill>
                  <a:srgbClr val="3399FF"/>
                </a:solidFill>
              </a:rPr>
              <a:t>Lightning Detection</a:t>
            </a:r>
          </a:p>
          <a:p>
            <a:pPr marL="342900" indent="-342900" eaLnBrk="0" fontAlgn="base" hangingPunct="0">
              <a:lnSpc>
                <a:spcPct val="80000"/>
              </a:lnSpc>
              <a:spcBef>
                <a:spcPct val="20000"/>
              </a:spcBef>
              <a:spcAft>
                <a:spcPct val="0"/>
              </a:spcAft>
              <a:buFontTx/>
              <a:buChar char="•"/>
              <a:defRPr/>
            </a:pPr>
            <a:endParaRPr lang="en-US" sz="1600" kern="0" dirty="0">
              <a:solidFill>
                <a:srgbClr val="CC0099"/>
              </a:solidFill>
              <a:effectLst>
                <a:outerShdw blurRad="38100" dist="38100" dir="2700000" algn="tl">
                  <a:srgbClr val="C0C0C0"/>
                </a:outerShdw>
              </a:effectLst>
            </a:endParaRPr>
          </a:p>
        </p:txBody>
      </p:sp>
      <p:sp>
        <p:nvSpPr>
          <p:cNvPr id="19" name="Rectangle 4"/>
          <p:cNvSpPr txBox="1">
            <a:spLocks noChangeArrowheads="1"/>
          </p:cNvSpPr>
          <p:nvPr/>
        </p:nvSpPr>
        <p:spPr>
          <a:xfrm>
            <a:off x="4764574" y="1205805"/>
            <a:ext cx="4038600" cy="5398214"/>
          </a:xfrm>
          <a:prstGeom prst="rect">
            <a:avLst/>
          </a:prstGeom>
        </p:spPr>
        <p:txBody>
          <a:bodyPr/>
          <a:lstStyle/>
          <a:p>
            <a:pPr marL="342900" indent="-342900" eaLnBrk="0" fontAlgn="base" hangingPunct="0">
              <a:lnSpc>
                <a:spcPct val="80000"/>
              </a:lnSpc>
              <a:spcBef>
                <a:spcPct val="20000"/>
              </a:spcBef>
              <a:spcAft>
                <a:spcPct val="0"/>
              </a:spcAft>
              <a:buFontTx/>
              <a:buChar char="•"/>
              <a:defRPr/>
            </a:pPr>
            <a:endParaRPr lang="en-US" sz="1300" kern="0" dirty="0">
              <a:solidFill>
                <a:srgbClr val="00CC66"/>
              </a:solidFill>
              <a:effectLst>
                <a:outerShdw blurRad="38100" dist="38100" dir="2700000" algn="tl">
                  <a:srgbClr val="C0C0C0"/>
                </a:outerShdw>
              </a:effectLst>
            </a:endParaRPr>
          </a:p>
          <a:p>
            <a:pPr marL="342900" indent="-342900" eaLnBrk="0" fontAlgn="base" hangingPunct="0">
              <a:lnSpc>
                <a:spcPct val="80000"/>
              </a:lnSpc>
              <a:spcBef>
                <a:spcPct val="20000"/>
              </a:spcBef>
              <a:spcAft>
                <a:spcPct val="0"/>
              </a:spcAft>
              <a:buFontTx/>
              <a:buChar char="•"/>
              <a:defRPr/>
            </a:pPr>
            <a:r>
              <a:rPr lang="en-US" sz="1300" kern="0" dirty="0">
                <a:solidFill>
                  <a:srgbClr val="3399FF"/>
                </a:solidFill>
              </a:rPr>
              <a:t>Cloud Layer/Heights</a:t>
            </a:r>
          </a:p>
          <a:p>
            <a:pPr marL="342900" indent="-342900" eaLnBrk="0" fontAlgn="base" hangingPunct="0">
              <a:lnSpc>
                <a:spcPct val="80000"/>
              </a:lnSpc>
              <a:spcBef>
                <a:spcPct val="20000"/>
              </a:spcBef>
              <a:spcAft>
                <a:spcPct val="0"/>
              </a:spcAft>
              <a:buFontTx/>
              <a:buChar char="•"/>
              <a:defRPr/>
            </a:pPr>
            <a:r>
              <a:rPr lang="en-US" sz="1300" kern="0" dirty="0">
                <a:solidFill>
                  <a:srgbClr val="3399FF"/>
                </a:solidFill>
              </a:rPr>
              <a:t>Cloud Ice Water Path</a:t>
            </a:r>
          </a:p>
          <a:p>
            <a:pPr marL="342900" indent="-342900" eaLnBrk="0" fontAlgn="base" hangingPunct="0">
              <a:lnSpc>
                <a:spcPct val="80000"/>
              </a:lnSpc>
              <a:spcBef>
                <a:spcPct val="20000"/>
              </a:spcBef>
              <a:spcAft>
                <a:spcPct val="0"/>
              </a:spcAft>
              <a:buFontTx/>
              <a:buChar char="•"/>
              <a:defRPr/>
            </a:pPr>
            <a:r>
              <a:rPr lang="en-US" sz="1300" kern="0" dirty="0">
                <a:solidFill>
                  <a:srgbClr val="3399FF"/>
                </a:solidFill>
              </a:rPr>
              <a:t>Cloud Liquid Water</a:t>
            </a:r>
          </a:p>
          <a:p>
            <a:pPr marL="342900" indent="-342900" eaLnBrk="0" fontAlgn="base" hangingPunct="0">
              <a:lnSpc>
                <a:spcPct val="80000"/>
              </a:lnSpc>
              <a:spcBef>
                <a:spcPct val="20000"/>
              </a:spcBef>
              <a:spcAft>
                <a:spcPct val="0"/>
              </a:spcAft>
              <a:buFontTx/>
              <a:buChar char="•"/>
              <a:defRPr/>
            </a:pPr>
            <a:r>
              <a:rPr lang="en-US" sz="1300" kern="0" dirty="0">
                <a:solidFill>
                  <a:srgbClr val="3399FF"/>
                </a:solidFill>
              </a:rPr>
              <a:t>Cloud Type</a:t>
            </a:r>
          </a:p>
          <a:p>
            <a:pPr marL="342900" indent="-342900" eaLnBrk="0" fontAlgn="base" hangingPunct="0">
              <a:lnSpc>
                <a:spcPct val="80000"/>
              </a:lnSpc>
              <a:spcBef>
                <a:spcPct val="20000"/>
              </a:spcBef>
              <a:spcAft>
                <a:spcPct val="0"/>
              </a:spcAft>
              <a:buFontTx/>
              <a:buChar char="•"/>
              <a:defRPr/>
            </a:pPr>
            <a:r>
              <a:rPr lang="en-US" sz="1300" kern="0" dirty="0">
                <a:solidFill>
                  <a:srgbClr val="3399FF"/>
                </a:solidFill>
              </a:rPr>
              <a:t>Convective Initiation</a:t>
            </a:r>
          </a:p>
          <a:p>
            <a:pPr marL="342900" indent="-342900" eaLnBrk="0" fontAlgn="base" hangingPunct="0">
              <a:lnSpc>
                <a:spcPct val="80000"/>
              </a:lnSpc>
              <a:spcBef>
                <a:spcPct val="20000"/>
              </a:spcBef>
              <a:spcAft>
                <a:spcPct val="0"/>
              </a:spcAft>
              <a:buFontTx/>
              <a:buChar char="•"/>
              <a:defRPr/>
            </a:pPr>
            <a:r>
              <a:rPr lang="en-US" sz="1300" kern="0" dirty="0">
                <a:solidFill>
                  <a:srgbClr val="3399FF"/>
                </a:solidFill>
              </a:rPr>
              <a:t>Turbulence</a:t>
            </a:r>
          </a:p>
          <a:p>
            <a:pPr marL="342900" indent="-342900" eaLnBrk="0" fontAlgn="base" hangingPunct="0">
              <a:lnSpc>
                <a:spcPct val="80000"/>
              </a:lnSpc>
              <a:spcBef>
                <a:spcPct val="20000"/>
              </a:spcBef>
              <a:spcAft>
                <a:spcPct val="0"/>
              </a:spcAft>
              <a:buFontTx/>
              <a:buChar char="•"/>
              <a:defRPr/>
            </a:pPr>
            <a:r>
              <a:rPr lang="en-US" sz="1300" kern="0" dirty="0">
                <a:solidFill>
                  <a:srgbClr val="3399FF"/>
                </a:solidFill>
              </a:rPr>
              <a:t>Low Cloud and Fog</a:t>
            </a:r>
          </a:p>
          <a:p>
            <a:pPr marL="342900" indent="-342900" eaLnBrk="0" fontAlgn="base" hangingPunct="0">
              <a:lnSpc>
                <a:spcPct val="80000"/>
              </a:lnSpc>
              <a:spcBef>
                <a:spcPct val="20000"/>
              </a:spcBef>
              <a:spcAft>
                <a:spcPct val="0"/>
              </a:spcAft>
              <a:buFontTx/>
              <a:buChar char="•"/>
              <a:defRPr/>
            </a:pPr>
            <a:r>
              <a:rPr lang="en-US" sz="1300" kern="0" dirty="0">
                <a:solidFill>
                  <a:srgbClr val="3399FF"/>
                </a:solidFill>
              </a:rPr>
              <a:t>Enhanced “V”/Overshooting Top</a:t>
            </a:r>
          </a:p>
          <a:p>
            <a:pPr marL="342900" indent="-342900" eaLnBrk="0" fontAlgn="base" hangingPunct="0">
              <a:lnSpc>
                <a:spcPct val="80000"/>
              </a:lnSpc>
              <a:spcBef>
                <a:spcPct val="20000"/>
              </a:spcBef>
              <a:spcAft>
                <a:spcPct val="0"/>
              </a:spcAft>
              <a:buFontTx/>
              <a:buChar char="•"/>
              <a:defRPr/>
            </a:pPr>
            <a:r>
              <a:rPr lang="en-US" sz="1300" kern="0" dirty="0">
                <a:solidFill>
                  <a:srgbClr val="3399FF"/>
                </a:solidFill>
              </a:rPr>
              <a:t>Aircraft Icing Threat</a:t>
            </a:r>
          </a:p>
          <a:p>
            <a:pPr marL="342900" indent="-342900" eaLnBrk="0" fontAlgn="base" hangingPunct="0">
              <a:lnSpc>
                <a:spcPct val="80000"/>
              </a:lnSpc>
              <a:spcBef>
                <a:spcPct val="20000"/>
              </a:spcBef>
              <a:spcAft>
                <a:spcPct val="0"/>
              </a:spcAft>
              <a:buFontTx/>
              <a:buChar char="•"/>
              <a:defRPr/>
            </a:pPr>
            <a:r>
              <a:rPr lang="en-US" sz="1300" kern="0" dirty="0">
                <a:solidFill>
                  <a:srgbClr val="3399FF"/>
                </a:solidFill>
              </a:rPr>
              <a:t>SO</a:t>
            </a:r>
            <a:r>
              <a:rPr lang="en-US" sz="1300" kern="0" baseline="-25000" dirty="0">
                <a:solidFill>
                  <a:srgbClr val="3399FF"/>
                </a:solidFill>
              </a:rPr>
              <a:t>2</a:t>
            </a:r>
            <a:r>
              <a:rPr lang="en-US" sz="1300" kern="0" dirty="0">
                <a:solidFill>
                  <a:srgbClr val="3399FF"/>
                </a:solidFill>
              </a:rPr>
              <a:t> Detections (Volcanoes)</a:t>
            </a:r>
          </a:p>
          <a:p>
            <a:pPr marL="342900" indent="-342900" eaLnBrk="0" fontAlgn="base" hangingPunct="0">
              <a:lnSpc>
                <a:spcPct val="80000"/>
              </a:lnSpc>
              <a:spcBef>
                <a:spcPct val="20000"/>
              </a:spcBef>
              <a:spcAft>
                <a:spcPct val="0"/>
              </a:spcAft>
              <a:buFontTx/>
              <a:buChar char="•"/>
              <a:defRPr/>
            </a:pPr>
            <a:r>
              <a:rPr lang="en-US" sz="1300" kern="0" dirty="0">
                <a:solidFill>
                  <a:srgbClr val="3399FF"/>
                </a:solidFill>
              </a:rPr>
              <a:t>Visibility</a:t>
            </a:r>
          </a:p>
          <a:p>
            <a:pPr marL="342900" indent="-342900" eaLnBrk="0" fontAlgn="base" hangingPunct="0">
              <a:lnSpc>
                <a:spcPct val="80000"/>
              </a:lnSpc>
              <a:spcBef>
                <a:spcPct val="20000"/>
              </a:spcBef>
              <a:spcAft>
                <a:spcPct val="0"/>
              </a:spcAft>
              <a:buFontTx/>
              <a:buChar char="•"/>
              <a:defRPr/>
            </a:pPr>
            <a:r>
              <a:rPr lang="en-US" sz="1300" kern="0" dirty="0">
                <a:solidFill>
                  <a:srgbClr val="3399FF"/>
                </a:solidFill>
              </a:rPr>
              <a:t>Upward </a:t>
            </a:r>
            <a:r>
              <a:rPr lang="en-US" sz="1300" kern="0" dirty="0" err="1">
                <a:solidFill>
                  <a:srgbClr val="3399FF"/>
                </a:solidFill>
              </a:rPr>
              <a:t>Longwave</a:t>
            </a:r>
            <a:r>
              <a:rPr lang="en-US" sz="1300" kern="0" dirty="0">
                <a:solidFill>
                  <a:srgbClr val="3399FF"/>
                </a:solidFill>
              </a:rPr>
              <a:t> Radiation (TOA)</a:t>
            </a:r>
          </a:p>
          <a:p>
            <a:pPr marL="342900" indent="-342900" eaLnBrk="0" fontAlgn="base" hangingPunct="0">
              <a:lnSpc>
                <a:spcPct val="80000"/>
              </a:lnSpc>
              <a:spcBef>
                <a:spcPct val="20000"/>
              </a:spcBef>
              <a:spcAft>
                <a:spcPct val="0"/>
              </a:spcAft>
              <a:buFontTx/>
              <a:buChar char="•"/>
              <a:defRPr/>
            </a:pPr>
            <a:r>
              <a:rPr lang="en-US" sz="1300" kern="0" dirty="0">
                <a:solidFill>
                  <a:srgbClr val="3399FF"/>
                </a:solidFill>
              </a:rPr>
              <a:t>Downward </a:t>
            </a:r>
            <a:r>
              <a:rPr lang="en-US" sz="1300" kern="0" dirty="0" err="1">
                <a:solidFill>
                  <a:srgbClr val="3399FF"/>
                </a:solidFill>
              </a:rPr>
              <a:t>Longwave</a:t>
            </a:r>
            <a:r>
              <a:rPr lang="en-US" sz="1300" kern="0" dirty="0">
                <a:solidFill>
                  <a:srgbClr val="3399FF"/>
                </a:solidFill>
              </a:rPr>
              <a:t> Radiation (SFC)</a:t>
            </a:r>
          </a:p>
          <a:p>
            <a:pPr marL="342900" indent="-342900" eaLnBrk="0" fontAlgn="base" hangingPunct="0">
              <a:lnSpc>
                <a:spcPct val="80000"/>
              </a:lnSpc>
              <a:spcBef>
                <a:spcPct val="20000"/>
              </a:spcBef>
              <a:spcAft>
                <a:spcPct val="0"/>
              </a:spcAft>
              <a:buFontTx/>
              <a:buChar char="•"/>
              <a:defRPr/>
            </a:pPr>
            <a:r>
              <a:rPr lang="en-US" sz="1300" kern="0" dirty="0">
                <a:solidFill>
                  <a:srgbClr val="3399FF"/>
                </a:solidFill>
              </a:rPr>
              <a:t>Upward </a:t>
            </a:r>
            <a:r>
              <a:rPr lang="en-US" sz="1300" kern="0" dirty="0" err="1">
                <a:solidFill>
                  <a:srgbClr val="3399FF"/>
                </a:solidFill>
              </a:rPr>
              <a:t>Longwave</a:t>
            </a:r>
            <a:r>
              <a:rPr lang="en-US" sz="1300" kern="0" dirty="0">
                <a:solidFill>
                  <a:srgbClr val="3399FF"/>
                </a:solidFill>
              </a:rPr>
              <a:t> Radiation (SFC)</a:t>
            </a:r>
          </a:p>
          <a:p>
            <a:pPr marL="342900" indent="-342900" eaLnBrk="0" fontAlgn="base" hangingPunct="0">
              <a:lnSpc>
                <a:spcPct val="80000"/>
              </a:lnSpc>
              <a:spcBef>
                <a:spcPct val="20000"/>
              </a:spcBef>
              <a:spcAft>
                <a:spcPct val="0"/>
              </a:spcAft>
              <a:buFontTx/>
              <a:buChar char="•"/>
              <a:defRPr/>
            </a:pPr>
            <a:r>
              <a:rPr lang="en-US" sz="1300" kern="0" dirty="0">
                <a:solidFill>
                  <a:srgbClr val="3399FF"/>
                </a:solidFill>
              </a:rPr>
              <a:t>Total Ozone</a:t>
            </a:r>
          </a:p>
          <a:p>
            <a:pPr marL="342900" indent="-342900" eaLnBrk="0" fontAlgn="base" hangingPunct="0">
              <a:lnSpc>
                <a:spcPct val="80000"/>
              </a:lnSpc>
              <a:spcBef>
                <a:spcPct val="20000"/>
              </a:spcBef>
              <a:spcAft>
                <a:spcPct val="0"/>
              </a:spcAft>
              <a:buFontTx/>
              <a:buChar char="•"/>
              <a:defRPr/>
            </a:pPr>
            <a:r>
              <a:rPr lang="en-US" sz="1300" kern="0" dirty="0">
                <a:solidFill>
                  <a:srgbClr val="3399FF"/>
                </a:solidFill>
              </a:rPr>
              <a:t>Aerosol Particle Size</a:t>
            </a:r>
          </a:p>
          <a:p>
            <a:pPr marL="342900" indent="-342900" eaLnBrk="0" fontAlgn="base" hangingPunct="0">
              <a:lnSpc>
                <a:spcPct val="80000"/>
              </a:lnSpc>
              <a:spcBef>
                <a:spcPct val="20000"/>
              </a:spcBef>
              <a:spcAft>
                <a:spcPct val="0"/>
              </a:spcAft>
              <a:buFontTx/>
              <a:buChar char="•"/>
              <a:defRPr/>
            </a:pPr>
            <a:r>
              <a:rPr lang="en-US" sz="1300" kern="0" dirty="0">
                <a:solidFill>
                  <a:srgbClr val="3399FF"/>
                </a:solidFill>
              </a:rPr>
              <a:t>Surface Emissivity</a:t>
            </a:r>
          </a:p>
          <a:p>
            <a:pPr marL="342900" indent="-342900" eaLnBrk="0" fontAlgn="base" hangingPunct="0">
              <a:lnSpc>
                <a:spcPct val="80000"/>
              </a:lnSpc>
              <a:spcBef>
                <a:spcPct val="20000"/>
              </a:spcBef>
              <a:spcAft>
                <a:spcPct val="0"/>
              </a:spcAft>
              <a:buFontTx/>
              <a:buChar char="•"/>
              <a:defRPr/>
            </a:pPr>
            <a:r>
              <a:rPr lang="en-US" sz="1300" kern="0" dirty="0">
                <a:solidFill>
                  <a:srgbClr val="3399FF"/>
                </a:solidFill>
              </a:rPr>
              <a:t>Surface </a:t>
            </a:r>
            <a:r>
              <a:rPr lang="en-US" sz="1300" kern="0" dirty="0" err="1">
                <a:solidFill>
                  <a:srgbClr val="3399FF"/>
                </a:solidFill>
              </a:rPr>
              <a:t>Albedo</a:t>
            </a:r>
            <a:endParaRPr lang="en-US" sz="1300" kern="0" dirty="0">
              <a:solidFill>
                <a:srgbClr val="3399FF"/>
              </a:solidFill>
            </a:endParaRPr>
          </a:p>
          <a:p>
            <a:pPr marL="342900" indent="-342900" eaLnBrk="0" fontAlgn="base" hangingPunct="0">
              <a:lnSpc>
                <a:spcPct val="80000"/>
              </a:lnSpc>
              <a:spcBef>
                <a:spcPct val="20000"/>
              </a:spcBef>
              <a:spcAft>
                <a:spcPct val="0"/>
              </a:spcAft>
              <a:buFontTx/>
              <a:buChar char="•"/>
              <a:defRPr/>
            </a:pPr>
            <a:r>
              <a:rPr lang="en-US" sz="1300" kern="0" dirty="0">
                <a:solidFill>
                  <a:srgbClr val="3399FF"/>
                </a:solidFill>
              </a:rPr>
              <a:t>Vegetation Index</a:t>
            </a:r>
          </a:p>
          <a:p>
            <a:pPr marL="342900" indent="-342900" eaLnBrk="0" fontAlgn="base" hangingPunct="0">
              <a:lnSpc>
                <a:spcPct val="80000"/>
              </a:lnSpc>
              <a:spcBef>
                <a:spcPct val="20000"/>
              </a:spcBef>
              <a:spcAft>
                <a:spcPct val="0"/>
              </a:spcAft>
              <a:buFontTx/>
              <a:buChar char="•"/>
              <a:defRPr/>
            </a:pPr>
            <a:r>
              <a:rPr lang="en-US" sz="1300" kern="0" dirty="0">
                <a:solidFill>
                  <a:srgbClr val="3399FF"/>
                </a:solidFill>
              </a:rPr>
              <a:t>Vegetation Fraction</a:t>
            </a:r>
          </a:p>
          <a:p>
            <a:pPr marL="342900" indent="-342900" eaLnBrk="0" fontAlgn="base" hangingPunct="0">
              <a:lnSpc>
                <a:spcPct val="80000"/>
              </a:lnSpc>
              <a:spcBef>
                <a:spcPct val="20000"/>
              </a:spcBef>
              <a:spcAft>
                <a:spcPct val="0"/>
              </a:spcAft>
              <a:buFontTx/>
              <a:buChar char="•"/>
              <a:defRPr/>
            </a:pPr>
            <a:r>
              <a:rPr lang="en-US" sz="1300" kern="0" dirty="0">
                <a:solidFill>
                  <a:srgbClr val="3399FF"/>
                </a:solidFill>
              </a:rPr>
              <a:t>Flood Standing Water</a:t>
            </a:r>
          </a:p>
          <a:p>
            <a:pPr marL="342900" indent="-342900" eaLnBrk="0" fontAlgn="base" hangingPunct="0">
              <a:lnSpc>
                <a:spcPct val="80000"/>
              </a:lnSpc>
              <a:spcBef>
                <a:spcPct val="20000"/>
              </a:spcBef>
              <a:spcAft>
                <a:spcPct val="0"/>
              </a:spcAft>
              <a:buFontTx/>
              <a:buChar char="•"/>
              <a:defRPr/>
            </a:pPr>
            <a:r>
              <a:rPr lang="en-US" sz="1300" kern="0" dirty="0">
                <a:solidFill>
                  <a:srgbClr val="3399FF"/>
                </a:solidFill>
              </a:rPr>
              <a:t>Rainfall probability and potential</a:t>
            </a:r>
          </a:p>
          <a:p>
            <a:pPr marL="342900" indent="-342900" eaLnBrk="0" fontAlgn="base" hangingPunct="0">
              <a:lnSpc>
                <a:spcPct val="80000"/>
              </a:lnSpc>
              <a:spcBef>
                <a:spcPct val="20000"/>
              </a:spcBef>
              <a:spcAft>
                <a:spcPct val="0"/>
              </a:spcAft>
              <a:buFontTx/>
              <a:buChar char="•"/>
              <a:defRPr/>
            </a:pPr>
            <a:r>
              <a:rPr lang="en-US" sz="1300" kern="0" dirty="0">
                <a:solidFill>
                  <a:srgbClr val="3399FF"/>
                </a:solidFill>
              </a:rPr>
              <a:t>Snow Depth</a:t>
            </a:r>
          </a:p>
          <a:p>
            <a:pPr marL="342900" indent="-342900" eaLnBrk="0" fontAlgn="base" hangingPunct="0">
              <a:lnSpc>
                <a:spcPct val="80000"/>
              </a:lnSpc>
              <a:spcBef>
                <a:spcPct val="20000"/>
              </a:spcBef>
              <a:spcAft>
                <a:spcPct val="0"/>
              </a:spcAft>
              <a:buFontTx/>
              <a:buChar char="•"/>
              <a:defRPr/>
            </a:pPr>
            <a:r>
              <a:rPr lang="en-US" sz="1300" kern="0" dirty="0">
                <a:solidFill>
                  <a:srgbClr val="3399FF"/>
                </a:solidFill>
              </a:rPr>
              <a:t>Ice Cover</a:t>
            </a:r>
          </a:p>
          <a:p>
            <a:pPr marL="342900" indent="-342900" eaLnBrk="0" fontAlgn="base" hangingPunct="0">
              <a:lnSpc>
                <a:spcPct val="80000"/>
              </a:lnSpc>
              <a:spcBef>
                <a:spcPct val="20000"/>
              </a:spcBef>
              <a:spcAft>
                <a:spcPct val="0"/>
              </a:spcAft>
              <a:buFontTx/>
              <a:buChar char="•"/>
              <a:defRPr/>
            </a:pPr>
            <a:r>
              <a:rPr lang="en-US" sz="1300" kern="0" dirty="0">
                <a:solidFill>
                  <a:srgbClr val="3399FF"/>
                </a:solidFill>
              </a:rPr>
              <a:t>Sea &amp; Lake Ice Concentration, Age, Extent, Motion</a:t>
            </a:r>
          </a:p>
          <a:p>
            <a:pPr marL="342900" indent="-342900" eaLnBrk="0" fontAlgn="base" hangingPunct="0">
              <a:lnSpc>
                <a:spcPct val="80000"/>
              </a:lnSpc>
              <a:spcBef>
                <a:spcPct val="20000"/>
              </a:spcBef>
              <a:spcAft>
                <a:spcPct val="0"/>
              </a:spcAft>
              <a:buFontTx/>
              <a:buChar char="•"/>
              <a:defRPr/>
            </a:pPr>
            <a:r>
              <a:rPr lang="en-US" sz="1300" kern="0" dirty="0">
                <a:solidFill>
                  <a:srgbClr val="0099FF"/>
                </a:solidFill>
              </a:rPr>
              <a:t>Ocean Currents, Currents: Offshore</a:t>
            </a:r>
          </a:p>
          <a:p>
            <a:pPr marL="342900" indent="-342900" eaLnBrk="0" fontAlgn="base" hangingPunct="0">
              <a:lnSpc>
                <a:spcPct val="80000"/>
              </a:lnSpc>
              <a:spcBef>
                <a:spcPct val="20000"/>
              </a:spcBef>
              <a:spcAft>
                <a:spcPct val="0"/>
              </a:spcAft>
              <a:buFontTx/>
              <a:buChar char="•"/>
              <a:defRPr/>
            </a:pPr>
            <a:endParaRPr lang="en-US" sz="1400" kern="0" dirty="0">
              <a:solidFill>
                <a:srgbClr val="FFFFFF"/>
              </a:solidFill>
            </a:endParaRPr>
          </a:p>
        </p:txBody>
      </p:sp>
      <p:sp>
        <p:nvSpPr>
          <p:cNvPr id="22" name="Text Box 7"/>
          <p:cNvSpPr txBox="1">
            <a:spLocks noChangeArrowheads="1"/>
          </p:cNvSpPr>
          <p:nvPr/>
        </p:nvSpPr>
        <p:spPr bwMode="auto">
          <a:xfrm rot="16200000">
            <a:off x="-1658035" y="3029636"/>
            <a:ext cx="3962402" cy="646331"/>
          </a:xfrm>
          <a:prstGeom prst="rect">
            <a:avLst/>
          </a:prstGeom>
          <a:noFill/>
          <a:ln w="9525">
            <a:noFill/>
            <a:miter lim="800000"/>
            <a:headEnd/>
            <a:tailEnd/>
          </a:ln>
          <a:effectLst/>
        </p:spPr>
        <p:txBody>
          <a:bodyPr wrap="square">
            <a:spAutoFit/>
          </a:bodyPr>
          <a:lstStyle/>
          <a:p>
            <a:pPr fontAlgn="base">
              <a:spcBef>
                <a:spcPct val="50000"/>
              </a:spcBef>
              <a:spcAft>
                <a:spcPct val="0"/>
              </a:spcAft>
              <a:defRPr/>
            </a:pPr>
            <a:r>
              <a:rPr lang="en-US" dirty="0">
                <a:solidFill>
                  <a:srgbClr val="000000"/>
                </a:solidFill>
              </a:rPr>
              <a:t>Advanced Baseline </a:t>
            </a:r>
            <a:r>
              <a:rPr lang="en-US" dirty="0" smtClean="0">
                <a:solidFill>
                  <a:srgbClr val="000000"/>
                </a:solidFill>
              </a:rPr>
              <a:t>Imager (ABI)</a:t>
            </a:r>
            <a:r>
              <a:rPr lang="en-US" dirty="0" smtClean="0">
                <a:solidFill>
                  <a:srgbClr val="FFFFFF"/>
                </a:solidFill>
              </a:rPr>
              <a:t>r </a:t>
            </a:r>
            <a:r>
              <a:rPr lang="en-US" dirty="0">
                <a:solidFill>
                  <a:srgbClr val="FFFFFF"/>
                </a:solidFill>
              </a:rPr>
              <a:t>(ABI)</a:t>
            </a:r>
          </a:p>
        </p:txBody>
      </p:sp>
      <p:sp>
        <p:nvSpPr>
          <p:cNvPr id="23" name="Text Box 9"/>
          <p:cNvSpPr txBox="1">
            <a:spLocks noChangeArrowheads="1"/>
          </p:cNvSpPr>
          <p:nvPr/>
        </p:nvSpPr>
        <p:spPr bwMode="auto">
          <a:xfrm rot="16200000">
            <a:off x="-95249" y="6229928"/>
            <a:ext cx="741362" cy="366713"/>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dirty="0">
                <a:solidFill>
                  <a:srgbClr val="000000"/>
                </a:solidFill>
                <a:effectLst>
                  <a:outerShdw blurRad="38100" dist="38100" dir="2700000" algn="tl">
                    <a:srgbClr val="C0C0C0"/>
                  </a:outerShdw>
                </a:effectLst>
              </a:rPr>
              <a:t>GLM</a:t>
            </a:r>
          </a:p>
        </p:txBody>
      </p:sp>
      <p:sp>
        <p:nvSpPr>
          <p:cNvPr id="10" name="TextBox 9"/>
          <p:cNvSpPr txBox="1"/>
          <p:nvPr/>
        </p:nvSpPr>
        <p:spPr>
          <a:xfrm>
            <a:off x="5257800" y="1066800"/>
            <a:ext cx="3124200" cy="338554"/>
          </a:xfrm>
          <a:prstGeom prst="rect">
            <a:avLst/>
          </a:prstGeom>
          <a:noFill/>
        </p:spPr>
        <p:txBody>
          <a:bodyPr wrap="square" rtlCol="0">
            <a:spAutoFit/>
          </a:bodyPr>
          <a:lstStyle/>
          <a:p>
            <a:r>
              <a:rPr lang="en-US" sz="1600" dirty="0" smtClean="0"/>
              <a:t>                  Option 2</a:t>
            </a:r>
            <a:endParaRPr lang="en-US" sz="1600" dirty="0"/>
          </a:p>
        </p:txBody>
      </p:sp>
      <p:sp>
        <p:nvSpPr>
          <p:cNvPr id="11" name="TextBox 10"/>
          <p:cNvSpPr txBox="1"/>
          <p:nvPr/>
        </p:nvSpPr>
        <p:spPr>
          <a:xfrm>
            <a:off x="1219200" y="1143000"/>
            <a:ext cx="2667000" cy="338554"/>
          </a:xfrm>
          <a:prstGeom prst="rect">
            <a:avLst/>
          </a:prstGeom>
          <a:noFill/>
        </p:spPr>
        <p:txBody>
          <a:bodyPr wrap="square" rtlCol="0">
            <a:spAutoFit/>
          </a:bodyPr>
          <a:lstStyle/>
          <a:p>
            <a:r>
              <a:rPr lang="en-US" sz="1600" dirty="0" smtClean="0"/>
              <a:t>      Baseline Products</a:t>
            </a:r>
            <a:endParaRPr lang="en-US" sz="1600" dirty="0"/>
          </a:p>
        </p:txBody>
      </p:sp>
    </p:spTree>
    <p:extLst>
      <p:ext uri="{BB962C8B-B14F-4D97-AF65-F5344CB8AC3E}">
        <p14:creationId xmlns="" xmlns:p14="http://schemas.microsoft.com/office/powerpoint/2010/main" val="1748683897"/>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0"/>
            <a:ext cx="8382000" cy="1143000"/>
          </a:xfrm>
        </p:spPr>
        <p:txBody>
          <a:bodyPr/>
          <a:lstStyle/>
          <a:p>
            <a:r>
              <a:rPr lang="en-US" sz="3600" dirty="0" smtClean="0">
                <a:solidFill>
                  <a:srgbClr val="FFFF00"/>
                </a:solidFill>
              </a:rPr>
              <a:t>    POES Overview                                    </a:t>
            </a:r>
            <a:r>
              <a:rPr lang="en-US" sz="2000" dirty="0" smtClean="0">
                <a:solidFill>
                  <a:srgbClr val="FFFF00"/>
                </a:solidFill>
              </a:rPr>
              <a:t>URL:</a:t>
            </a:r>
            <a:r>
              <a:rPr lang="en-US" sz="3600" dirty="0" smtClean="0">
                <a:solidFill>
                  <a:srgbClr val="FFFF00"/>
                </a:solidFill>
              </a:rPr>
              <a:t> </a:t>
            </a:r>
            <a:r>
              <a:rPr lang="en-US" sz="2000" dirty="0" smtClean="0">
                <a:solidFill>
                  <a:srgbClr val="FFFF00"/>
                </a:solidFill>
              </a:rPr>
              <a:t>http://www.oso.noaa.gov/poes/index.htm</a:t>
            </a:r>
            <a:endParaRPr lang="en-US" sz="2000" dirty="0">
              <a:solidFill>
                <a:srgbClr val="FFFF00"/>
              </a:solidFill>
            </a:endParaRPr>
          </a:p>
        </p:txBody>
      </p:sp>
      <p:grpSp>
        <p:nvGrpSpPr>
          <p:cNvPr id="2" name="Group 3"/>
          <p:cNvGrpSpPr>
            <a:grpSpLocks/>
          </p:cNvGrpSpPr>
          <p:nvPr/>
        </p:nvGrpSpPr>
        <p:grpSpPr bwMode="auto">
          <a:xfrm>
            <a:off x="4419600" y="1447800"/>
            <a:ext cx="3513138" cy="4724400"/>
            <a:chOff x="2976" y="912"/>
            <a:chExt cx="2021" cy="2025"/>
          </a:xfrm>
        </p:grpSpPr>
        <p:pic>
          <p:nvPicPr>
            <p:cNvPr id="23556" name="Picture 4" descr="Orbits 00Z 1400"/>
            <p:cNvPicPr>
              <a:picLocks noChangeAspect="1" noChangeArrowheads="1"/>
            </p:cNvPicPr>
            <p:nvPr/>
          </p:nvPicPr>
          <p:blipFill>
            <a:blip r:embed="rId2" cstate="print"/>
            <a:srcRect/>
            <a:stretch>
              <a:fillRect/>
            </a:stretch>
          </p:blipFill>
          <p:spPr bwMode="auto">
            <a:xfrm>
              <a:off x="2976" y="912"/>
              <a:ext cx="2015" cy="1010"/>
            </a:xfrm>
            <a:prstGeom prst="rect">
              <a:avLst/>
            </a:prstGeom>
            <a:noFill/>
          </p:spPr>
        </p:pic>
        <p:pic>
          <p:nvPicPr>
            <p:cNvPr id="23557" name="Picture 5" descr="Orbits 00Z 1000"/>
            <p:cNvPicPr>
              <a:picLocks noChangeAspect="1" noChangeArrowheads="1"/>
            </p:cNvPicPr>
            <p:nvPr/>
          </p:nvPicPr>
          <p:blipFill>
            <a:blip r:embed="rId3" cstate="print"/>
            <a:srcRect/>
            <a:stretch>
              <a:fillRect/>
            </a:stretch>
          </p:blipFill>
          <p:spPr bwMode="auto">
            <a:xfrm>
              <a:off x="2982" y="1927"/>
              <a:ext cx="2015" cy="1010"/>
            </a:xfrm>
            <a:prstGeom prst="rect">
              <a:avLst/>
            </a:prstGeom>
            <a:noFill/>
          </p:spPr>
        </p:pic>
      </p:grpSp>
      <p:sp>
        <p:nvSpPr>
          <p:cNvPr id="23558" name="Text Box 6"/>
          <p:cNvSpPr txBox="1">
            <a:spLocks noChangeArrowheads="1"/>
          </p:cNvSpPr>
          <p:nvPr/>
        </p:nvSpPr>
        <p:spPr bwMode="auto">
          <a:xfrm>
            <a:off x="7924800" y="2209800"/>
            <a:ext cx="1905000" cy="517525"/>
          </a:xfrm>
          <a:prstGeom prst="rect">
            <a:avLst/>
          </a:prstGeom>
          <a:noFill/>
          <a:ln w="9525">
            <a:noFill/>
            <a:miter lim="800000"/>
            <a:headEnd/>
            <a:tailEnd/>
          </a:ln>
          <a:effectLst/>
        </p:spPr>
        <p:txBody>
          <a:bodyPr>
            <a:spAutoFit/>
          </a:bodyPr>
          <a:lstStyle/>
          <a:p>
            <a:pPr>
              <a:spcBef>
                <a:spcPct val="50000"/>
              </a:spcBef>
            </a:pPr>
            <a:r>
              <a:rPr lang="en-US" sz="1400">
                <a:latin typeface="Arial" charset="0"/>
              </a:rPr>
              <a:t>2 p.m. Orbit</a:t>
            </a:r>
            <a:br>
              <a:rPr lang="en-US" sz="1400">
                <a:latin typeface="Arial" charset="0"/>
              </a:rPr>
            </a:br>
            <a:endParaRPr lang="en-US" sz="1400">
              <a:latin typeface="Arial" charset="0"/>
            </a:endParaRPr>
          </a:p>
        </p:txBody>
      </p:sp>
      <p:sp>
        <p:nvSpPr>
          <p:cNvPr id="23559" name="Text Box 7"/>
          <p:cNvSpPr txBox="1">
            <a:spLocks noChangeArrowheads="1"/>
          </p:cNvSpPr>
          <p:nvPr/>
        </p:nvSpPr>
        <p:spPr bwMode="auto">
          <a:xfrm>
            <a:off x="7924800" y="4724400"/>
            <a:ext cx="2057400" cy="517525"/>
          </a:xfrm>
          <a:prstGeom prst="rect">
            <a:avLst/>
          </a:prstGeom>
          <a:noFill/>
          <a:ln w="9525" algn="ctr">
            <a:noFill/>
            <a:miter lim="800000"/>
            <a:headEnd/>
            <a:tailEnd/>
          </a:ln>
          <a:effectLst/>
        </p:spPr>
        <p:txBody>
          <a:bodyPr>
            <a:spAutoFit/>
          </a:bodyPr>
          <a:lstStyle/>
          <a:p>
            <a:pPr>
              <a:spcBef>
                <a:spcPct val="50000"/>
              </a:spcBef>
            </a:pPr>
            <a:r>
              <a:rPr lang="en-US" sz="1400">
                <a:latin typeface="Arial" charset="0"/>
              </a:rPr>
              <a:t>10 a.m. Orbit</a:t>
            </a:r>
            <a:br>
              <a:rPr lang="en-US" sz="1400">
                <a:latin typeface="Arial" charset="0"/>
              </a:rPr>
            </a:br>
            <a:endParaRPr lang="en-US" sz="1400">
              <a:latin typeface="Arial" charset="0"/>
            </a:endParaRPr>
          </a:p>
        </p:txBody>
      </p:sp>
      <p:sp>
        <p:nvSpPr>
          <p:cNvPr id="23560" name="Rectangle 8"/>
          <p:cNvSpPr>
            <a:spLocks noChangeArrowheads="1"/>
          </p:cNvSpPr>
          <p:nvPr/>
        </p:nvSpPr>
        <p:spPr bwMode="auto">
          <a:xfrm>
            <a:off x="0" y="2209800"/>
            <a:ext cx="4505325" cy="2616101"/>
          </a:xfrm>
          <a:prstGeom prst="rect">
            <a:avLst/>
          </a:prstGeom>
          <a:noFill/>
          <a:ln w="9525">
            <a:noFill/>
            <a:miter lim="800000"/>
            <a:headEnd/>
            <a:tailEnd/>
          </a:ln>
          <a:effectLst/>
        </p:spPr>
        <p:txBody>
          <a:bodyPr>
            <a:spAutoFit/>
          </a:bodyPr>
          <a:lstStyle/>
          <a:p>
            <a:pPr marL="114300" indent="-114300">
              <a:lnSpc>
                <a:spcPct val="90000"/>
              </a:lnSpc>
              <a:spcBef>
                <a:spcPct val="50000"/>
              </a:spcBef>
              <a:buFont typeface="Arial" charset="0"/>
              <a:buChar char="•"/>
            </a:pPr>
            <a:r>
              <a:rPr lang="en-US" b="0" dirty="0">
                <a:latin typeface="Arial" charset="0"/>
              </a:rPr>
              <a:t>Two polar operational satellites; one in morning and one in afternoon orbit</a:t>
            </a:r>
          </a:p>
          <a:p>
            <a:pPr marL="114300" indent="-114300">
              <a:lnSpc>
                <a:spcPct val="90000"/>
              </a:lnSpc>
              <a:spcBef>
                <a:spcPct val="50000"/>
              </a:spcBef>
              <a:buFont typeface="Arial" charset="0"/>
              <a:buChar char="•"/>
            </a:pPr>
            <a:r>
              <a:rPr lang="en-US" b="0" dirty="0" smtClean="0">
                <a:latin typeface="Arial" charset="0"/>
              </a:rPr>
              <a:t>Continuity </a:t>
            </a:r>
            <a:r>
              <a:rPr lang="en-US" b="0" dirty="0">
                <a:latin typeface="Arial" charset="0"/>
              </a:rPr>
              <a:t>of operations since early 1960s</a:t>
            </a:r>
          </a:p>
          <a:p>
            <a:pPr marL="114300" indent="-114300">
              <a:lnSpc>
                <a:spcPct val="90000"/>
              </a:lnSpc>
              <a:spcBef>
                <a:spcPct val="50000"/>
              </a:spcBef>
              <a:buFont typeface="Arial" charset="0"/>
              <a:buChar char="•"/>
            </a:pPr>
            <a:r>
              <a:rPr lang="en-US" b="0" dirty="0">
                <a:latin typeface="Arial" charset="0"/>
              </a:rPr>
              <a:t>Since May 2007, through  NOAA and EUMETSAT Partnership - EUMETSAT operates </a:t>
            </a:r>
            <a:r>
              <a:rPr lang="en-US" b="0" dirty="0" err="1">
                <a:latin typeface="Arial" charset="0"/>
              </a:rPr>
              <a:t>Metop</a:t>
            </a:r>
            <a:r>
              <a:rPr lang="en-US" b="0" dirty="0">
                <a:latin typeface="Arial" charset="0"/>
              </a:rPr>
              <a:t>-A for mid-morning </a:t>
            </a:r>
            <a:r>
              <a:rPr lang="en-US" b="0" dirty="0" smtClean="0">
                <a:latin typeface="Arial" charset="0"/>
              </a:rPr>
              <a:t>orbit</a:t>
            </a: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   POES Orbits</a:t>
            </a:r>
            <a:endParaRPr lang="en-US" dirty="0">
              <a:solidFill>
                <a:srgbClr val="FFFF00"/>
              </a:solidFill>
            </a:endParaRPr>
          </a:p>
        </p:txBody>
      </p:sp>
      <p:sp>
        <p:nvSpPr>
          <p:cNvPr id="3" name="Content Placeholder 2"/>
          <p:cNvSpPr>
            <a:spLocks noGrp="1"/>
          </p:cNvSpPr>
          <p:nvPr>
            <p:ph sz="half" idx="1"/>
          </p:nvPr>
        </p:nvSpPr>
        <p:spPr>
          <a:xfrm>
            <a:off x="685800" y="1524000"/>
            <a:ext cx="4572000" cy="4572000"/>
          </a:xfrm>
        </p:spPr>
        <p:txBody>
          <a:bodyPr/>
          <a:lstStyle/>
          <a:p>
            <a:r>
              <a:rPr lang="en-US" dirty="0" err="1" smtClean="0"/>
              <a:t>Metop</a:t>
            </a:r>
            <a:r>
              <a:rPr lang="en-US" dirty="0" smtClean="0"/>
              <a:t>-A – LTAN   09:30 </a:t>
            </a:r>
          </a:p>
          <a:p>
            <a:r>
              <a:rPr lang="en-US" dirty="0" smtClean="0"/>
              <a:t>NOAA-19 – LTAN  13:33</a:t>
            </a:r>
          </a:p>
          <a:p>
            <a:r>
              <a:rPr lang="en-US" dirty="0" smtClean="0"/>
              <a:t>NOAA-18 – LTAN  14:13</a:t>
            </a:r>
          </a:p>
          <a:p>
            <a:r>
              <a:rPr lang="en-US" dirty="0" smtClean="0"/>
              <a:t>NOAA-17 – LTAN  20:58</a:t>
            </a:r>
          </a:p>
          <a:p>
            <a:r>
              <a:rPr lang="en-US" dirty="0" smtClean="0"/>
              <a:t>NOAA-16 – LTAN  19:26</a:t>
            </a:r>
          </a:p>
          <a:p>
            <a:r>
              <a:rPr lang="en-US" dirty="0" smtClean="0"/>
              <a:t>NOAA-15 – LTAN  16:36</a:t>
            </a:r>
          </a:p>
          <a:p>
            <a:endParaRPr lang="en-US" dirty="0"/>
          </a:p>
        </p:txBody>
      </p:sp>
      <p:pic>
        <p:nvPicPr>
          <p:cNvPr id="5" name="Picture 13" descr="globe2_mark"/>
          <p:cNvPicPr>
            <a:picLocks noChangeAspect="1" noChangeArrowheads="1"/>
          </p:cNvPicPr>
          <p:nvPr/>
        </p:nvPicPr>
        <p:blipFill>
          <a:blip r:embed="rId2" cstate="print"/>
          <a:srcRect/>
          <a:stretch>
            <a:fillRect/>
          </a:stretch>
        </p:blipFill>
        <p:spPr bwMode="auto">
          <a:xfrm>
            <a:off x="5562600" y="1295400"/>
            <a:ext cx="3183003" cy="4495800"/>
          </a:xfrm>
          <a:prstGeom prst="rect">
            <a:avLst/>
          </a:prstGeom>
          <a:noFill/>
          <a:ln w="9525">
            <a:noFill/>
            <a:miter lim="800000"/>
            <a:headEnd/>
            <a:tailEnd/>
          </a:ln>
        </p:spPr>
      </p:pic>
      <p:pic>
        <p:nvPicPr>
          <p:cNvPr id="6" name="Picture 8" descr="POES Big Transparentgif.gif"/>
          <p:cNvPicPr>
            <a:picLocks noChangeAspect="1"/>
          </p:cNvPicPr>
          <p:nvPr/>
        </p:nvPicPr>
        <p:blipFill>
          <a:blip r:embed="rId3" cstate="print"/>
          <a:srcRect/>
          <a:stretch>
            <a:fillRect/>
          </a:stretch>
        </p:blipFill>
        <p:spPr bwMode="auto">
          <a:xfrm>
            <a:off x="5867400" y="5562600"/>
            <a:ext cx="739025" cy="381000"/>
          </a:xfrm>
          <a:prstGeom prst="rect">
            <a:avLst/>
          </a:prstGeom>
          <a:noFill/>
          <a:ln w="9525">
            <a:noFill/>
            <a:miter lim="800000"/>
            <a:headEnd/>
            <a:tailEnd/>
          </a:ln>
        </p:spPr>
      </p:pic>
      <p:pic>
        <p:nvPicPr>
          <p:cNvPr id="7" name="Picture 8" descr="POES Big Transparentgif.gif"/>
          <p:cNvPicPr>
            <a:picLocks noChangeAspect="1"/>
          </p:cNvPicPr>
          <p:nvPr/>
        </p:nvPicPr>
        <p:blipFill>
          <a:blip r:embed="rId3" cstate="print"/>
          <a:srcRect/>
          <a:stretch>
            <a:fillRect/>
          </a:stretch>
        </p:blipFill>
        <p:spPr bwMode="auto">
          <a:xfrm>
            <a:off x="7696200" y="5334000"/>
            <a:ext cx="739025" cy="381000"/>
          </a:xfrm>
          <a:prstGeom prst="rect">
            <a:avLst/>
          </a:prstGeom>
          <a:noFill/>
          <a:ln w="9525">
            <a:noFill/>
            <a:miter lim="800000"/>
            <a:headEnd/>
            <a:tailEnd/>
          </a:ln>
        </p:spPr>
      </p:pic>
      <p:pic>
        <p:nvPicPr>
          <p:cNvPr id="8" name="Picture 8" descr="POES Big Transparentgif.gif"/>
          <p:cNvPicPr>
            <a:picLocks noChangeAspect="1"/>
          </p:cNvPicPr>
          <p:nvPr/>
        </p:nvPicPr>
        <p:blipFill>
          <a:blip r:embed="rId3" cstate="print"/>
          <a:srcRect/>
          <a:stretch>
            <a:fillRect/>
          </a:stretch>
        </p:blipFill>
        <p:spPr bwMode="auto">
          <a:xfrm>
            <a:off x="6553200" y="838200"/>
            <a:ext cx="739025" cy="381000"/>
          </a:xfrm>
          <a:prstGeom prst="rect">
            <a:avLst/>
          </a:prstGeom>
          <a:noFill/>
          <a:ln w="9525">
            <a:noFill/>
            <a:miter lim="800000"/>
            <a:headEnd/>
            <a:tailEnd/>
          </a:ln>
        </p:spPr>
      </p:pic>
      <p:pic>
        <p:nvPicPr>
          <p:cNvPr id="9" name="Picture 8" descr="POES Big Transparentgif.gif"/>
          <p:cNvPicPr>
            <a:picLocks noChangeAspect="1"/>
          </p:cNvPicPr>
          <p:nvPr/>
        </p:nvPicPr>
        <p:blipFill>
          <a:blip r:embed="rId3" cstate="print"/>
          <a:srcRect/>
          <a:stretch>
            <a:fillRect/>
          </a:stretch>
        </p:blipFill>
        <p:spPr bwMode="auto">
          <a:xfrm>
            <a:off x="6858000" y="5791200"/>
            <a:ext cx="739025" cy="381000"/>
          </a:xfrm>
          <a:prstGeom prst="rect">
            <a:avLst/>
          </a:prstGeom>
          <a:noFill/>
          <a:ln w="9525">
            <a:noFill/>
            <a:miter lim="800000"/>
            <a:headEnd/>
            <a:tailEnd/>
          </a:ln>
        </p:spPr>
      </p:pic>
      <p:pic>
        <p:nvPicPr>
          <p:cNvPr id="10" name="Picture 8" descr="POES Big Transparentgif.gif"/>
          <p:cNvPicPr>
            <a:picLocks noChangeAspect="1"/>
          </p:cNvPicPr>
          <p:nvPr/>
        </p:nvPicPr>
        <p:blipFill>
          <a:blip r:embed="rId3" cstate="print"/>
          <a:srcRect/>
          <a:stretch>
            <a:fillRect/>
          </a:stretch>
        </p:blipFill>
        <p:spPr bwMode="auto">
          <a:xfrm>
            <a:off x="7924800" y="1524000"/>
            <a:ext cx="739025" cy="381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42" name="Rectangle 2"/>
          <p:cNvSpPr>
            <a:spLocks noChangeArrowheads="1"/>
          </p:cNvSpPr>
          <p:nvPr/>
        </p:nvSpPr>
        <p:spPr bwMode="auto">
          <a:xfrm>
            <a:off x="957263" y="119063"/>
            <a:ext cx="7486650" cy="889987"/>
          </a:xfrm>
          <a:prstGeom prst="rect">
            <a:avLst/>
          </a:prstGeom>
          <a:noFill/>
          <a:ln w="12700">
            <a:noFill/>
            <a:miter lim="800000"/>
            <a:headEnd/>
            <a:tailEnd/>
          </a:ln>
          <a:effectLst/>
        </p:spPr>
        <p:txBody>
          <a:bodyPr lIns="90488" tIns="44450" rIns="90488" bIns="44450">
            <a:spAutoFit/>
          </a:bodyPr>
          <a:lstStyle/>
          <a:p>
            <a:pPr algn="ctr"/>
            <a:r>
              <a:rPr lang="en-US" sz="2000" dirty="0" smtClean="0">
                <a:solidFill>
                  <a:srgbClr val="FFFF00"/>
                </a:solidFill>
              </a:rPr>
              <a:t>Polar Operational </a:t>
            </a:r>
            <a:r>
              <a:rPr lang="en-US" sz="2000" dirty="0">
                <a:solidFill>
                  <a:srgbClr val="FFFF00"/>
                </a:solidFill>
              </a:rPr>
              <a:t>Environmental Satellite (POES)</a:t>
            </a:r>
          </a:p>
          <a:p>
            <a:pPr algn="ctr"/>
            <a:r>
              <a:rPr lang="en-US" sz="2000" dirty="0">
                <a:solidFill>
                  <a:srgbClr val="FFFF00"/>
                </a:solidFill>
              </a:rPr>
              <a:t>Performance Status</a:t>
            </a:r>
          </a:p>
          <a:p>
            <a:pPr algn="ctr"/>
            <a:r>
              <a:rPr lang="en-US" sz="1200" dirty="0">
                <a:solidFill>
                  <a:schemeClr val="tx1"/>
                </a:solidFill>
              </a:rPr>
              <a:t>March 30, 2011</a:t>
            </a:r>
          </a:p>
        </p:txBody>
      </p:sp>
      <p:graphicFrame>
        <p:nvGraphicFramePr>
          <p:cNvPr id="1713545" name="Group 1417"/>
          <p:cNvGraphicFramePr>
            <a:graphicFrameLocks noGrp="1"/>
          </p:cNvGraphicFramePr>
          <p:nvPr/>
        </p:nvGraphicFramePr>
        <p:xfrm>
          <a:off x="685798" y="855663"/>
          <a:ext cx="7924802" cy="5129784"/>
        </p:xfrm>
        <a:graphic>
          <a:graphicData uri="http://schemas.openxmlformats.org/drawingml/2006/table">
            <a:tbl>
              <a:tblPr/>
              <a:tblGrid>
                <a:gridCol w="1651443"/>
                <a:gridCol w="1253610"/>
                <a:gridCol w="1255379"/>
                <a:gridCol w="1255379"/>
                <a:gridCol w="1253612"/>
                <a:gridCol w="1255379"/>
              </a:tblGrid>
              <a:tr h="409280">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rgbClr val="FFFFFF"/>
                          </a:solidFill>
                          <a:effectLst/>
                          <a:latin typeface="Times New Roman" pitchFamily="18" charset="0"/>
                        </a:rPr>
                        <a:t>Spacecraft Subsystems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rgbClr val="FFFFFF"/>
                          </a:solidFill>
                          <a:effectLst/>
                          <a:latin typeface="Times New Roman" pitchFamily="18" charset="0"/>
                        </a:rPr>
                        <a:t>NOAA-19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rgbClr val="FFFFFF"/>
                          </a:solidFill>
                          <a:effectLst/>
                          <a:latin typeface="Times New Roman" pitchFamily="18" charset="0"/>
                        </a:rPr>
                        <a:t>NOAA-18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rgbClr val="FFFFFF"/>
                          </a:solidFill>
                          <a:effectLst/>
                          <a:latin typeface="Times New Roman" pitchFamily="18" charset="0"/>
                        </a:rPr>
                        <a:t>NOAA-17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rgbClr val="FFFFFF"/>
                          </a:solidFill>
                          <a:effectLst/>
                          <a:latin typeface="Times New Roman" pitchFamily="18" charset="0"/>
                        </a:rPr>
                        <a:t>NOAA-16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200" b="1" i="0" u="none" strike="noStrike" cap="none" normalizeH="0" baseline="0" dirty="0" smtClean="0">
                          <a:ln>
                            <a:noFill/>
                          </a:ln>
                          <a:solidFill>
                            <a:srgbClr val="FFFFFF"/>
                          </a:solidFill>
                          <a:effectLst/>
                          <a:latin typeface="Times New Roman" pitchFamily="18" charset="0"/>
                        </a:rPr>
                        <a:t>NOAA-15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43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Launch Date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Feb 2009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May 2005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Jun 2002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Sep 2000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May 1998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43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Operational Date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Jun 2009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Aug 2005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Oct 2002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Mar 2001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Dec 1998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43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Mission Data Category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Primary (PM)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Secondary (PM)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Secondary (AM)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Secondary (PM)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Secondary (AM)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43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Payload Instruments</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8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800" b="1" i="0" u="none" strike="noStrike" cap="none" normalizeH="0" baseline="0" dirty="0" smtClean="0">
                        <a:ln>
                          <a:noFill/>
                        </a:ln>
                        <a:solidFill>
                          <a:schemeClr val="tx1"/>
                        </a:solidFill>
                        <a:effectLst/>
                        <a:latin typeface="Times New Roman" pitchFamily="18"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8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8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800" b="1" i="0" u="none" strike="noStrike" cap="none" normalizeH="0" baseline="0" smtClean="0">
                        <a:ln>
                          <a:noFill/>
                        </a:ln>
                        <a:solidFill>
                          <a:schemeClr val="tx1"/>
                        </a:solidFill>
                        <a:effectLst/>
                        <a:latin typeface="Times New Roman" pitchFamily="18" charset="0"/>
                      </a:endParaRPr>
                    </a:p>
                  </a:txBody>
                  <a:tcPr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243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AVHRR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bg1"/>
                          </a:solidFill>
                          <a:effectLst/>
                          <a:latin typeface="Times New Roman" pitchFamily="18" charset="0"/>
                        </a:rPr>
                        <a:t>R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243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HIRS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bg1"/>
                          </a:solidFill>
                          <a:effectLst/>
                          <a:latin typeface="Times New Roman" pitchFamily="18" charset="0"/>
                        </a:rPr>
                        <a:t>R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bg1"/>
                          </a:solidFill>
                          <a:effectLst/>
                          <a:latin typeface="Times New Roman" pitchFamily="18" charset="0"/>
                        </a:rPr>
                        <a:t>R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22243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AMSU-A1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bg1"/>
                          </a:solidFill>
                          <a:effectLst/>
                          <a:latin typeface="Times New Roman" pitchFamily="18" charset="0"/>
                        </a:rPr>
                        <a:t>R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243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AMSU-A2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2243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AMSU-B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N/A</a:t>
                      </a:r>
                      <a:endParaRPr kumimoji="0" lang="en-US" sz="1000" b="1" i="0" u="none" strike="noStrike" cap="none" normalizeH="0" baseline="0" smtClean="0">
                        <a:ln>
                          <a:noFill/>
                        </a:ln>
                        <a:solidFill>
                          <a:schemeClr val="bg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O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wdDnDiag">
                      <a:fgClr>
                        <a:srgbClr val="FF9900"/>
                      </a:fgClr>
                      <a:bgClr>
                        <a:schemeClr val="bg1"/>
                      </a:bgClr>
                    </a:patt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bg1"/>
                          </a:solidFill>
                          <a:effectLst/>
                          <a:latin typeface="Times New Roman" pitchFamily="18" charset="0"/>
                        </a:rPr>
                        <a:t>R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22243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MHS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Y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N/A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2243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SEM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2243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SBUV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S/C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FBA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N/A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2243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Spacecraft Subsystems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0" b="1" i="0" u="none" strike="noStrike" cap="none" normalizeH="0" baseline="0" smtClean="0">
                        <a:ln>
                          <a:noFill/>
                        </a:ln>
                        <a:solidFill>
                          <a:schemeClr val="tx1"/>
                        </a:solidFill>
                        <a:effectLst/>
                        <a:latin typeface="Times New Roman" pitchFamily="18" charset="0"/>
                      </a:endParaRPr>
                    </a:p>
                  </a:txBody>
                  <a:tcPr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5896">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Telemetry, Command &amp; Control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2243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ADACS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Y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243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EPS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2243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Thermal Control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243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Communications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5842">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APT/LRPT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bg1"/>
                          </a:solidFill>
                          <a:effectLst/>
                          <a:latin typeface="Times New Roman" pitchFamily="18" charset="0"/>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22435">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SAR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smtClean="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1000" b="1" i="0" u="none" strike="noStrike" cap="none" normalizeH="0" baseline="0" dirty="0" smtClean="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1713544" name="Group 1416"/>
          <p:cNvGraphicFramePr>
            <a:graphicFrameLocks noGrp="1"/>
          </p:cNvGraphicFramePr>
          <p:nvPr>
            <p:ph/>
          </p:nvPr>
        </p:nvGraphicFramePr>
        <p:xfrm>
          <a:off x="2459038" y="6054725"/>
          <a:ext cx="4595812" cy="729234"/>
        </p:xfrm>
        <a:graphic>
          <a:graphicData uri="http://schemas.openxmlformats.org/drawingml/2006/table">
            <a:tbl>
              <a:tblPr/>
              <a:tblGrid>
                <a:gridCol w="1906587"/>
                <a:gridCol w="350838"/>
                <a:gridCol w="1949450"/>
                <a:gridCol w="388937"/>
              </a:tblGrid>
              <a:tr h="0">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smtClean="0">
                          <a:ln>
                            <a:noFill/>
                          </a:ln>
                          <a:solidFill>
                            <a:schemeClr val="tx1"/>
                          </a:solidFill>
                          <a:effectLst/>
                          <a:latin typeface="Arial" charset="0"/>
                        </a:rPr>
                        <a:t>Operational </a:t>
                      </a:r>
                      <a:r>
                        <a:rPr kumimoji="0" lang="en-US" sz="100" b="1" i="0" u="none" strike="noStrike" cap="none" normalizeH="0" baseline="0" smtClean="0">
                          <a:ln>
                            <a:noFill/>
                          </a:ln>
                          <a:solidFill>
                            <a:schemeClr val="tx1"/>
                          </a:solidFill>
                          <a:effectLst/>
                          <a:latin typeface="Arial" charset="0"/>
                        </a:rPr>
                        <a:t>GG</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smtClean="0">
                          <a:ln>
                            <a:noFill/>
                          </a:ln>
                          <a:solidFill>
                            <a:schemeClr val="tx1"/>
                          </a:solidFill>
                          <a:effectLst/>
                          <a:latin typeface="Arial" charset="0"/>
                        </a:rPr>
                        <a:t>G</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smtClean="0">
                          <a:ln>
                            <a:noFill/>
                          </a:ln>
                          <a:solidFill>
                            <a:schemeClr val="tx1"/>
                          </a:solidFill>
                          <a:effectLst/>
                          <a:latin typeface="Arial" charset="0"/>
                        </a:rPr>
                        <a:t>Spacecraft Issue but No User Impact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smtClean="0">
                          <a:ln>
                            <a:noFill/>
                          </a:ln>
                          <a:solidFill>
                            <a:schemeClr val="tx1"/>
                          </a:solidFill>
                          <a:effectLst/>
                          <a:latin typeface="Arial" charset="0"/>
                        </a:rPr>
                        <a:t>S/C</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FBA3"/>
                    </a:solidFill>
                  </a:tcPr>
                </a:tc>
              </a:tr>
              <a:tr h="119063">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smtClean="0">
                          <a:ln>
                            <a:noFill/>
                          </a:ln>
                          <a:solidFill>
                            <a:schemeClr val="tx1"/>
                          </a:solidFill>
                          <a:effectLst/>
                          <a:latin typeface="Arial" charset="0"/>
                        </a:rPr>
                        <a:t>Operational with Limitation</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smtClean="0">
                          <a:ln>
                            <a:noFill/>
                          </a:ln>
                          <a:solidFill>
                            <a:schemeClr val="tx1"/>
                          </a:solidFill>
                          <a:effectLst/>
                          <a:latin typeface="Arial" charset="0"/>
                        </a:rPr>
                        <a:t>Y</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smtClean="0">
                          <a:ln>
                            <a:noFill/>
                          </a:ln>
                          <a:solidFill>
                            <a:schemeClr val="tx1"/>
                          </a:solidFill>
                          <a:effectLst/>
                          <a:latin typeface="Arial" charset="0"/>
                        </a:rPr>
                        <a:t>Operational with Degradation</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smtClean="0">
                          <a:ln>
                            <a:noFill/>
                          </a:ln>
                          <a:solidFill>
                            <a:schemeClr val="tx1"/>
                          </a:solidFill>
                          <a:effectLst/>
                          <a:latin typeface="Arial" charset="0"/>
                        </a:rPr>
                        <a:t>O</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wdDnDiag">
                      <a:fgClr>
                        <a:srgbClr val="FF6600"/>
                      </a:fgClr>
                      <a:bgClr>
                        <a:schemeClr val="bg1"/>
                      </a:bgClr>
                    </a:pattFill>
                  </a:tcPr>
                </a:tc>
              </a:tr>
              <a:tr h="0">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smtClean="0">
                          <a:ln>
                            <a:noFill/>
                          </a:ln>
                          <a:solidFill>
                            <a:schemeClr val="tx1"/>
                          </a:solidFill>
                          <a:effectLst/>
                          <a:latin typeface="Arial" charset="0"/>
                        </a:rPr>
                        <a:t>Non-Operational</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smtClean="0">
                          <a:ln>
                            <a:noFill/>
                          </a:ln>
                          <a:solidFill>
                            <a:schemeClr val="bg1"/>
                          </a:solidFill>
                          <a:effectLst/>
                          <a:latin typeface="Arial" charset="0"/>
                        </a:rPr>
                        <a:t>R</a:t>
                      </a:r>
                      <a:r>
                        <a:rPr kumimoji="0" lang="en-US" sz="100" b="1" i="0" u="none" strike="noStrike" cap="none" normalizeH="0" baseline="0" smtClean="0">
                          <a:ln>
                            <a:noFill/>
                          </a:ln>
                          <a:solidFill>
                            <a:schemeClr val="bg1"/>
                          </a:solidFill>
                          <a:effectLst/>
                          <a:latin typeface="Arial" charset="0"/>
                        </a:rPr>
                        <a:t>R</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smtClean="0">
                          <a:ln>
                            <a:noFill/>
                          </a:ln>
                          <a:solidFill>
                            <a:schemeClr val="tx1"/>
                          </a:solidFill>
                          <a:effectLst/>
                          <a:latin typeface="Arial" charset="0"/>
                        </a:rPr>
                        <a:t>Not Applicable</a:t>
                      </a:r>
                    </a:p>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 b="1" i="0" u="none" strike="noStrike" cap="none" normalizeH="0" baseline="0" smtClean="0">
                        <a:ln>
                          <a:noFill/>
                        </a:ln>
                        <a:solidFill>
                          <a:schemeClr val="bg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r>
                        <a:rPr kumimoji="0" lang="en-US" sz="800" b="1" i="0" u="none" strike="noStrike" cap="none" normalizeH="0" baseline="0" smtClean="0">
                          <a:ln>
                            <a:noFill/>
                          </a:ln>
                          <a:solidFill>
                            <a:schemeClr val="tx1"/>
                          </a:solidFill>
                          <a:effectLst/>
                          <a:latin typeface="Arial" charset="0"/>
                        </a:rPr>
                        <a:t>N/A</a:t>
                      </a:r>
                    </a:p>
                    <a:p>
                      <a:pPr marL="0" marR="0" lvl="0" indent="0" algn="l" defTabSz="914400" rtl="0" eaLnBrk="1" fontAlgn="base" latinLnBrk="0" hangingPunct="1">
                        <a:lnSpc>
                          <a:spcPct val="90000"/>
                        </a:lnSpc>
                        <a:spcBef>
                          <a:spcPct val="15000"/>
                        </a:spcBef>
                        <a:spcAft>
                          <a:spcPct val="0"/>
                        </a:spcAft>
                        <a:buClrTx/>
                        <a:buSzTx/>
                        <a:buFont typeface="Symbol" pitchFamily="18" charset="2"/>
                        <a:buNone/>
                        <a:tabLst/>
                      </a:pPr>
                      <a:endParaRPr kumimoji="0" lang="en-US" sz="100" b="1" i="0" u="none" strike="noStrike" cap="none" normalizeH="0" baseline="0" smtClean="0">
                        <a:ln>
                          <a:noFill/>
                        </a:ln>
                        <a:solidFill>
                          <a:schemeClr val="bg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152400"/>
            <a:ext cx="7772400" cy="1143000"/>
          </a:xfrm>
        </p:spPr>
        <p:txBody>
          <a:bodyPr/>
          <a:lstStyle/>
          <a:p>
            <a:r>
              <a:rPr lang="en-US" dirty="0" smtClean="0">
                <a:solidFill>
                  <a:srgbClr val="FFFF00"/>
                </a:solidFill>
                <a:effectLst>
                  <a:outerShdw blurRad="38100" dist="38100" dir="2700000" algn="tl">
                    <a:srgbClr val="C0C0C0"/>
                  </a:outerShdw>
                </a:effectLst>
              </a:rPr>
              <a:t>NOAA-19 (N’)</a:t>
            </a:r>
            <a:endParaRPr lang="en-US" dirty="0">
              <a:solidFill>
                <a:srgbClr val="FFFF00"/>
              </a:solidFill>
              <a:effectLst>
                <a:outerShdw blurRad="38100" dist="38100" dir="2700000" algn="tl">
                  <a:srgbClr val="C0C0C0"/>
                </a:outerShdw>
              </a:effectLst>
            </a:endParaRPr>
          </a:p>
        </p:txBody>
      </p:sp>
      <p:sp>
        <p:nvSpPr>
          <p:cNvPr id="5146" name="Text Box 26"/>
          <p:cNvSpPr txBox="1">
            <a:spLocks noChangeArrowheads="1"/>
          </p:cNvSpPr>
          <p:nvPr/>
        </p:nvSpPr>
        <p:spPr bwMode="auto">
          <a:xfrm>
            <a:off x="1066800" y="1371600"/>
            <a:ext cx="7367588" cy="701675"/>
          </a:xfrm>
          <a:prstGeom prst="rect">
            <a:avLst/>
          </a:prstGeom>
          <a:noFill/>
          <a:ln w="9525">
            <a:noFill/>
            <a:miter lim="800000"/>
            <a:headEnd/>
            <a:tailEnd/>
          </a:ln>
          <a:effectLst/>
        </p:spPr>
        <p:txBody>
          <a:bodyPr wrap="none">
            <a:spAutoFit/>
          </a:bodyPr>
          <a:lstStyle/>
          <a:p>
            <a:r>
              <a:rPr lang="en-US" dirty="0">
                <a:solidFill>
                  <a:srgbClr val="0000CC"/>
                </a:solidFill>
              </a:rPr>
              <a:t>Launch Date:  </a:t>
            </a:r>
            <a:r>
              <a:rPr lang="en-US" dirty="0" smtClean="0">
                <a:solidFill>
                  <a:srgbClr val="0000CC"/>
                </a:solidFill>
              </a:rPr>
              <a:t>February 6, 2009          HRPT</a:t>
            </a:r>
            <a:r>
              <a:rPr lang="en-US" dirty="0">
                <a:solidFill>
                  <a:srgbClr val="0000CC"/>
                </a:solidFill>
              </a:rPr>
              <a:t>:  </a:t>
            </a:r>
            <a:r>
              <a:rPr lang="en-US" dirty="0" smtClean="0">
                <a:solidFill>
                  <a:srgbClr val="0000CC"/>
                </a:solidFill>
              </a:rPr>
              <a:t>STX1  1698.0 </a:t>
            </a:r>
            <a:r>
              <a:rPr lang="en-US" dirty="0">
                <a:solidFill>
                  <a:srgbClr val="0000CC"/>
                </a:solidFill>
              </a:rPr>
              <a:t>MHz</a:t>
            </a:r>
          </a:p>
          <a:p>
            <a:r>
              <a:rPr lang="en-US" dirty="0">
                <a:solidFill>
                  <a:srgbClr val="0000CC"/>
                </a:solidFill>
              </a:rPr>
              <a:t>                                                                     APT:  VTX1  137.1 MHz</a:t>
            </a:r>
          </a:p>
        </p:txBody>
      </p:sp>
      <p:grpSp>
        <p:nvGrpSpPr>
          <p:cNvPr id="2" name="Group 11"/>
          <p:cNvGrpSpPr/>
          <p:nvPr/>
        </p:nvGrpSpPr>
        <p:grpSpPr>
          <a:xfrm>
            <a:off x="685800" y="2057400"/>
            <a:ext cx="7696200" cy="1276529"/>
            <a:chOff x="990600" y="3200400"/>
            <a:chExt cx="7696200" cy="1276529"/>
          </a:xfrm>
        </p:grpSpPr>
        <p:sp>
          <p:nvSpPr>
            <p:cNvPr id="8" name="Round Same Side Corner Rectangle 7"/>
            <p:cNvSpPr/>
            <p:nvPr/>
          </p:nvSpPr>
          <p:spPr bwMode="auto">
            <a:xfrm>
              <a:off x="990600" y="3200400"/>
              <a:ext cx="7696200" cy="1219200"/>
            </a:xfrm>
            <a:prstGeom prst="round2SameRect">
              <a:avLst/>
            </a:prstGeom>
            <a:solidFill>
              <a:srgbClr val="FFFF66"/>
            </a:solidFill>
            <a:ln w="9525" cap="flat" cmpd="sng" algn="ctr">
              <a:solidFill>
                <a:srgbClr val="FFFFCC"/>
              </a:solidFill>
              <a:prstDash val="solid"/>
              <a:round/>
              <a:headEnd type="none" w="med" len="med"/>
              <a:tailEnd type="none" w="med" len="med"/>
            </a:ln>
            <a:effectLst>
              <a:innerShdw blurRad="114300">
                <a:prstClr val="black"/>
              </a:innerShdw>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5159" name="Text Box 39"/>
            <p:cNvSpPr txBox="1">
              <a:spLocks noChangeArrowheads="1"/>
            </p:cNvSpPr>
            <p:nvPr/>
          </p:nvSpPr>
          <p:spPr bwMode="auto">
            <a:xfrm>
              <a:off x="1295400" y="3276600"/>
              <a:ext cx="7239000" cy="1200329"/>
            </a:xfrm>
            <a:prstGeom prst="rect">
              <a:avLst/>
            </a:prstGeom>
            <a:noFill/>
            <a:ln w="9525">
              <a:noFill/>
              <a:miter lim="800000"/>
              <a:headEnd/>
              <a:tailEnd/>
            </a:ln>
            <a:effectLst/>
          </p:spPr>
          <p:txBody>
            <a:bodyPr wrap="square">
              <a:spAutoFit/>
            </a:bodyPr>
            <a:lstStyle/>
            <a:p>
              <a:r>
                <a:rPr lang="en-US" sz="2400" dirty="0" smtClean="0"/>
                <a:t>MHS:  Channel H3 is out of spec. It has  stabilized but dynamic range decreases – 27 Aug 2009</a:t>
              </a:r>
              <a:endParaRPr lang="en-US" sz="2400" dirty="0"/>
            </a:p>
          </p:txBody>
        </p:sp>
      </p:grpSp>
      <p:sp>
        <p:nvSpPr>
          <p:cNvPr id="9" name="Round Same Side Corner Rectangle 8"/>
          <p:cNvSpPr/>
          <p:nvPr/>
        </p:nvSpPr>
        <p:spPr bwMode="auto">
          <a:xfrm>
            <a:off x="838200" y="4648200"/>
            <a:ext cx="7924800" cy="2057400"/>
          </a:xfrm>
          <a:prstGeom prst="round2SameRect">
            <a:avLst/>
          </a:prstGeom>
          <a:solidFill>
            <a:srgbClr val="C5F52B"/>
          </a:solidFill>
          <a:ln w="9525" cap="flat" cmpd="sng" algn="ctr">
            <a:noFill/>
            <a:prstDash val="solid"/>
            <a:round/>
            <a:headEnd type="none" w="med" len="med"/>
            <a:tailEnd type="none" w="med" len="med"/>
          </a:ln>
          <a:effectLst>
            <a:innerShdw blurRad="114300">
              <a:prstClr val="black"/>
            </a:innerShdw>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5162" name="Text Box 42"/>
          <p:cNvSpPr txBox="1">
            <a:spLocks noChangeArrowheads="1"/>
          </p:cNvSpPr>
          <p:nvPr/>
        </p:nvSpPr>
        <p:spPr bwMode="auto">
          <a:xfrm>
            <a:off x="914400" y="4800600"/>
            <a:ext cx="7315200" cy="1569660"/>
          </a:xfrm>
          <a:prstGeom prst="rect">
            <a:avLst/>
          </a:prstGeom>
          <a:noFill/>
          <a:ln w="9525">
            <a:noFill/>
            <a:miter lim="800000"/>
            <a:headEnd/>
            <a:tailEnd/>
          </a:ln>
          <a:effectLst/>
        </p:spPr>
        <p:txBody>
          <a:bodyPr wrap="square">
            <a:spAutoFit/>
          </a:bodyPr>
          <a:lstStyle/>
          <a:p>
            <a:r>
              <a:rPr lang="en-US" sz="2400" dirty="0" smtClean="0"/>
              <a:t> SBUV:  Lamp Door Stuck; effects calibration of 	     	   instrument – 7 Apr 2010</a:t>
            </a:r>
          </a:p>
          <a:p>
            <a:r>
              <a:rPr lang="en-US" sz="2400" dirty="0" smtClean="0"/>
              <a:t> A-DCS:  Transmitter turned off due to frequency 	    interference with Alarm industry </a:t>
            </a:r>
            <a:endParaRPr lang="en-US" sz="2400" dirty="0"/>
          </a:p>
        </p:txBody>
      </p:sp>
      <p:pic>
        <p:nvPicPr>
          <p:cNvPr id="4097" name="Picture 1"/>
          <p:cNvPicPr>
            <a:picLocks noChangeAspect="1" noChangeArrowheads="1"/>
          </p:cNvPicPr>
          <p:nvPr/>
        </p:nvPicPr>
        <p:blipFill>
          <a:blip r:embed="rId2" cstate="print"/>
          <a:srcRect/>
          <a:stretch>
            <a:fillRect/>
          </a:stretch>
        </p:blipFill>
        <p:spPr bwMode="auto">
          <a:xfrm>
            <a:off x="5562600" y="3429000"/>
            <a:ext cx="1459831" cy="1066800"/>
          </a:xfrm>
          <a:prstGeom prst="rect">
            <a:avLst/>
          </a:prstGeom>
          <a:noFill/>
          <a:ln w="9525">
            <a:noFill/>
            <a:miter lim="800000"/>
            <a:headEnd/>
            <a:tailEnd/>
          </a:ln>
        </p:spPr>
      </p:pic>
      <p:sp>
        <p:nvSpPr>
          <p:cNvPr id="13" name="TextBox 12"/>
          <p:cNvSpPr txBox="1"/>
          <p:nvPr/>
        </p:nvSpPr>
        <p:spPr>
          <a:xfrm>
            <a:off x="4495800" y="3429000"/>
            <a:ext cx="768159" cy="400110"/>
          </a:xfrm>
          <a:prstGeom prst="rect">
            <a:avLst/>
          </a:prstGeom>
          <a:noFill/>
        </p:spPr>
        <p:txBody>
          <a:bodyPr wrap="none" rtlCol="0">
            <a:spAutoFit/>
          </a:bodyPr>
          <a:lstStyle/>
          <a:p>
            <a:r>
              <a:rPr lang="en-US" dirty="0" smtClean="0"/>
              <a:t>MHS</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2057400" y="3276600"/>
            <a:ext cx="1008000" cy="1371600"/>
          </a:xfrm>
          <a:prstGeom prst="rect">
            <a:avLst/>
          </a:prstGeom>
          <a:noFill/>
          <a:ln w="9525">
            <a:noFill/>
            <a:miter lim="800000"/>
            <a:headEnd/>
            <a:tailEnd/>
          </a:ln>
        </p:spPr>
      </p:pic>
      <p:sp>
        <p:nvSpPr>
          <p:cNvPr id="15" name="TextBox 14"/>
          <p:cNvSpPr txBox="1"/>
          <p:nvPr/>
        </p:nvSpPr>
        <p:spPr>
          <a:xfrm>
            <a:off x="914400" y="3429000"/>
            <a:ext cx="870751" cy="400110"/>
          </a:xfrm>
          <a:prstGeom prst="rect">
            <a:avLst/>
          </a:prstGeom>
          <a:noFill/>
        </p:spPr>
        <p:txBody>
          <a:bodyPr wrap="none" rtlCol="0">
            <a:spAutoFit/>
          </a:bodyPr>
          <a:lstStyle/>
          <a:p>
            <a:r>
              <a:rPr lang="en-US" dirty="0" smtClean="0"/>
              <a:t>SBUV</a:t>
            </a:r>
            <a:endParaRPr lang="en-US"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228600" y="1524000"/>
            <a:ext cx="8763000" cy="3819507"/>
          </a:xfrm>
          <a:prstGeom prst="rect">
            <a:avLst/>
          </a:prstGeom>
          <a:noFill/>
          <a:ln w="9525">
            <a:noFill/>
            <a:miter lim="800000"/>
            <a:headEnd/>
            <a:tailEnd/>
          </a:ln>
        </p:spPr>
        <p:txBody>
          <a:bodyPr wrap="square">
            <a:spAutoFit/>
          </a:bodyPr>
          <a:lstStyle/>
          <a:p>
            <a:pPr>
              <a:lnSpc>
                <a:spcPct val="65000"/>
              </a:lnSpc>
              <a:spcBef>
                <a:spcPct val="40000"/>
              </a:spcBef>
              <a:buFontTx/>
              <a:buChar char="•"/>
            </a:pPr>
            <a:r>
              <a:rPr lang="en-US" sz="2800" b="0" dirty="0" smtClean="0"/>
              <a:t>  OSPO Reorganization</a:t>
            </a:r>
          </a:p>
          <a:p>
            <a:pPr>
              <a:lnSpc>
                <a:spcPct val="65000"/>
              </a:lnSpc>
              <a:spcBef>
                <a:spcPct val="40000"/>
              </a:spcBef>
              <a:buFontTx/>
              <a:buChar char="•"/>
            </a:pPr>
            <a:r>
              <a:rPr lang="en-US" sz="2800" b="0" dirty="0" smtClean="0"/>
              <a:t>  GOES Status</a:t>
            </a:r>
            <a:endParaRPr lang="en-US" sz="2800" b="0" dirty="0"/>
          </a:p>
          <a:p>
            <a:pPr>
              <a:lnSpc>
                <a:spcPct val="65000"/>
              </a:lnSpc>
              <a:spcBef>
                <a:spcPct val="40000"/>
              </a:spcBef>
              <a:buFontTx/>
              <a:buChar char="•"/>
            </a:pPr>
            <a:r>
              <a:rPr lang="en-US" sz="2800" b="0" dirty="0"/>
              <a:t> </a:t>
            </a:r>
            <a:r>
              <a:rPr lang="en-US" sz="2800" b="0" dirty="0" smtClean="0"/>
              <a:t> GOES-11 to GOES-14 Transition</a:t>
            </a:r>
          </a:p>
          <a:p>
            <a:pPr>
              <a:lnSpc>
                <a:spcPct val="65000"/>
              </a:lnSpc>
              <a:spcBef>
                <a:spcPct val="40000"/>
              </a:spcBef>
              <a:buFontTx/>
              <a:buChar char="•"/>
            </a:pPr>
            <a:r>
              <a:rPr lang="en-US" sz="2800" b="0" dirty="0" smtClean="0"/>
              <a:t>  GOES-R Update        </a:t>
            </a:r>
            <a:endParaRPr lang="en-US" sz="2800" b="0" dirty="0"/>
          </a:p>
          <a:p>
            <a:pPr>
              <a:lnSpc>
                <a:spcPct val="65000"/>
              </a:lnSpc>
              <a:spcBef>
                <a:spcPct val="40000"/>
              </a:spcBef>
              <a:buFontTx/>
              <a:buChar char="•"/>
            </a:pPr>
            <a:r>
              <a:rPr lang="en-US" sz="2800" b="0" dirty="0"/>
              <a:t> </a:t>
            </a:r>
            <a:r>
              <a:rPr lang="en-US" sz="2800" b="0" dirty="0" smtClean="0"/>
              <a:t> POES Status</a:t>
            </a:r>
          </a:p>
          <a:p>
            <a:pPr>
              <a:lnSpc>
                <a:spcPct val="65000"/>
              </a:lnSpc>
              <a:spcBef>
                <a:spcPct val="40000"/>
              </a:spcBef>
              <a:buFontTx/>
              <a:buChar char="•"/>
            </a:pPr>
            <a:r>
              <a:rPr lang="en-US" sz="2800" b="0" dirty="0" smtClean="0"/>
              <a:t>  NPP and JPSS Status</a:t>
            </a:r>
          </a:p>
          <a:p>
            <a:pPr>
              <a:lnSpc>
                <a:spcPct val="65000"/>
              </a:lnSpc>
              <a:spcBef>
                <a:spcPct val="40000"/>
              </a:spcBef>
              <a:buFontTx/>
              <a:buChar char="•"/>
            </a:pPr>
            <a:r>
              <a:rPr lang="en-US" sz="2800" b="0" dirty="0" smtClean="0"/>
              <a:t>  Future Plans for Distribution of Satellite Data</a:t>
            </a:r>
          </a:p>
          <a:p>
            <a:pPr>
              <a:lnSpc>
                <a:spcPct val="65000"/>
              </a:lnSpc>
              <a:spcBef>
                <a:spcPct val="40000"/>
              </a:spcBef>
              <a:buFontTx/>
              <a:buChar char="•"/>
            </a:pPr>
            <a:r>
              <a:rPr lang="en-US" sz="2800" b="0" dirty="0" smtClean="0"/>
              <a:t>  Non-NOAA Satellite Update – Slides provided by      </a:t>
            </a:r>
            <a:r>
              <a:rPr lang="en-US" sz="2800" b="0" dirty="0" err="1" smtClean="0"/>
              <a:t>Hanjun</a:t>
            </a:r>
            <a:r>
              <a:rPr lang="en-US" sz="2800" b="0" dirty="0" smtClean="0"/>
              <a:t> Ding, OSPO   </a:t>
            </a:r>
            <a:endParaRPr lang="en-US" sz="2800" b="0" dirty="0"/>
          </a:p>
        </p:txBody>
      </p:sp>
      <p:sp>
        <p:nvSpPr>
          <p:cNvPr id="11267" name="Rectangle 8"/>
          <p:cNvSpPr>
            <a:spLocks noGrp="1" noChangeArrowheads="1"/>
          </p:cNvSpPr>
          <p:nvPr>
            <p:ph type="title"/>
          </p:nvPr>
        </p:nvSpPr>
        <p:spPr/>
        <p:txBody>
          <a:bodyPr/>
          <a:lstStyle/>
          <a:p>
            <a:r>
              <a:rPr lang="en-US" dirty="0" smtClean="0">
                <a:solidFill>
                  <a:srgbClr val="FFFF00"/>
                </a:solidFill>
                <a:latin typeface="Arial" pitchFamily="34" charset="0"/>
              </a:rPr>
              <a:t>Outline</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152400"/>
            <a:ext cx="7772400" cy="1143000"/>
          </a:xfrm>
        </p:spPr>
        <p:txBody>
          <a:bodyPr/>
          <a:lstStyle/>
          <a:p>
            <a:r>
              <a:rPr lang="en-US" dirty="0" smtClean="0">
                <a:solidFill>
                  <a:srgbClr val="FFFF00"/>
                </a:solidFill>
                <a:effectLst>
                  <a:outerShdw blurRad="38100" dist="38100" dir="2700000" algn="tl">
                    <a:srgbClr val="C0C0C0"/>
                  </a:outerShdw>
                </a:effectLst>
              </a:rPr>
              <a:t>NOAA-18 (N)</a:t>
            </a:r>
            <a:endParaRPr lang="en-US" dirty="0">
              <a:solidFill>
                <a:srgbClr val="FFFF00"/>
              </a:solidFill>
              <a:effectLst>
                <a:outerShdw blurRad="38100" dist="38100" dir="2700000" algn="tl">
                  <a:srgbClr val="C0C0C0"/>
                </a:outerShdw>
              </a:effectLst>
            </a:endParaRPr>
          </a:p>
        </p:txBody>
      </p:sp>
      <p:sp>
        <p:nvSpPr>
          <p:cNvPr id="5146" name="Text Box 26"/>
          <p:cNvSpPr txBox="1">
            <a:spLocks noChangeArrowheads="1"/>
          </p:cNvSpPr>
          <p:nvPr/>
        </p:nvSpPr>
        <p:spPr bwMode="auto">
          <a:xfrm>
            <a:off x="990600" y="1219200"/>
            <a:ext cx="7679346" cy="707886"/>
          </a:xfrm>
          <a:prstGeom prst="rect">
            <a:avLst/>
          </a:prstGeom>
          <a:noFill/>
          <a:ln w="9525">
            <a:noFill/>
            <a:miter lim="800000"/>
            <a:headEnd/>
            <a:tailEnd/>
          </a:ln>
          <a:effectLst/>
        </p:spPr>
        <p:txBody>
          <a:bodyPr wrap="none">
            <a:spAutoFit/>
          </a:bodyPr>
          <a:lstStyle/>
          <a:p>
            <a:r>
              <a:rPr lang="en-US" dirty="0">
                <a:solidFill>
                  <a:srgbClr val="0000CC"/>
                </a:solidFill>
              </a:rPr>
              <a:t>Launch Date:  May 20, 2005                  HRPT:  STX3  1707.0 MHz</a:t>
            </a:r>
          </a:p>
          <a:p>
            <a:r>
              <a:rPr lang="en-US" dirty="0">
                <a:solidFill>
                  <a:srgbClr val="0000CC"/>
                </a:solidFill>
              </a:rPr>
              <a:t>                                                                     APT:  </a:t>
            </a:r>
            <a:r>
              <a:rPr lang="en-US" dirty="0" smtClean="0">
                <a:solidFill>
                  <a:srgbClr val="0000CC"/>
                </a:solidFill>
              </a:rPr>
              <a:t>VTX2  137.9125 MHz</a:t>
            </a:r>
            <a:endParaRPr lang="en-US" dirty="0">
              <a:solidFill>
                <a:srgbClr val="0000CC"/>
              </a:solidFill>
            </a:endParaRPr>
          </a:p>
        </p:txBody>
      </p:sp>
      <p:sp>
        <p:nvSpPr>
          <p:cNvPr id="8" name="Round Same Side Corner Rectangle 7"/>
          <p:cNvSpPr/>
          <p:nvPr/>
        </p:nvSpPr>
        <p:spPr bwMode="auto">
          <a:xfrm>
            <a:off x="1143000" y="3657600"/>
            <a:ext cx="7696200" cy="1371600"/>
          </a:xfrm>
          <a:prstGeom prst="round2SameRect">
            <a:avLst/>
          </a:prstGeom>
          <a:solidFill>
            <a:srgbClr val="FF7C80"/>
          </a:solidFill>
          <a:ln w="9525" cap="flat" cmpd="sng" algn="ctr">
            <a:solidFill>
              <a:srgbClr val="FFFFCC"/>
            </a:solidFill>
            <a:prstDash val="solid"/>
            <a:round/>
            <a:headEnd type="none" w="med" len="med"/>
            <a:tailEnd type="none" w="med" len="med"/>
          </a:ln>
          <a:effectLst>
            <a:innerShdw blurRad="114300">
              <a:prstClr val="black"/>
            </a:innerShdw>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5159" name="Text Box 39"/>
          <p:cNvSpPr txBox="1">
            <a:spLocks noChangeArrowheads="1"/>
          </p:cNvSpPr>
          <p:nvPr/>
        </p:nvSpPr>
        <p:spPr bwMode="auto">
          <a:xfrm>
            <a:off x="1371600" y="3810000"/>
            <a:ext cx="7010400" cy="1200329"/>
          </a:xfrm>
          <a:prstGeom prst="rect">
            <a:avLst/>
          </a:prstGeom>
          <a:noFill/>
          <a:ln w="9525">
            <a:noFill/>
            <a:miter lim="800000"/>
            <a:headEnd/>
            <a:tailEnd/>
          </a:ln>
          <a:effectLst/>
        </p:spPr>
        <p:txBody>
          <a:bodyPr wrap="square">
            <a:spAutoFit/>
          </a:bodyPr>
          <a:lstStyle/>
          <a:p>
            <a:r>
              <a:rPr lang="en-US" sz="2400" dirty="0" smtClean="0"/>
              <a:t>HIRS:  Noise </a:t>
            </a:r>
            <a:r>
              <a:rPr lang="en-US" sz="2400" dirty="0"/>
              <a:t>in most channels due to </a:t>
            </a:r>
            <a:r>
              <a:rPr lang="en-US" sz="2400" dirty="0" smtClean="0"/>
              <a:t>instability </a:t>
            </a:r>
            <a:r>
              <a:rPr lang="en-US" sz="2400" dirty="0"/>
              <a:t>of </a:t>
            </a:r>
            <a:r>
              <a:rPr lang="en-US" sz="2400" dirty="0" smtClean="0"/>
              <a:t>the </a:t>
            </a:r>
            <a:r>
              <a:rPr lang="en-US" sz="2400" dirty="0"/>
              <a:t>Lens – Sensitive to Attitude </a:t>
            </a:r>
            <a:r>
              <a:rPr lang="en-US" sz="2400" dirty="0" smtClean="0"/>
              <a:t>Disturbances 5 Feb 2009 </a:t>
            </a:r>
            <a:endParaRPr lang="en-US" sz="2400" dirty="0"/>
          </a:p>
        </p:txBody>
      </p:sp>
      <p:sp>
        <p:nvSpPr>
          <p:cNvPr id="9" name="Round Same Side Corner Rectangle 8"/>
          <p:cNvSpPr/>
          <p:nvPr/>
        </p:nvSpPr>
        <p:spPr bwMode="auto">
          <a:xfrm>
            <a:off x="1066800" y="5181600"/>
            <a:ext cx="7696200" cy="1219200"/>
          </a:xfrm>
          <a:prstGeom prst="round2SameRect">
            <a:avLst/>
          </a:prstGeom>
          <a:solidFill>
            <a:srgbClr val="FFFF66"/>
          </a:solidFill>
          <a:ln w="9525" cap="flat" cmpd="sng" algn="ctr">
            <a:solidFill>
              <a:srgbClr val="FFFFCC"/>
            </a:solidFill>
            <a:prstDash val="solid"/>
            <a:round/>
            <a:headEnd type="none" w="med" len="med"/>
            <a:tailEnd type="none" w="med" len="med"/>
          </a:ln>
          <a:effectLst>
            <a:innerShdw blurRad="114300">
              <a:prstClr val="black"/>
            </a:innerShdw>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7" name="TextBox 6"/>
          <p:cNvSpPr txBox="1"/>
          <p:nvPr/>
        </p:nvSpPr>
        <p:spPr>
          <a:xfrm>
            <a:off x="1219200" y="5334000"/>
            <a:ext cx="7269868" cy="1138773"/>
          </a:xfrm>
          <a:prstGeom prst="rect">
            <a:avLst/>
          </a:prstGeom>
          <a:noFill/>
        </p:spPr>
        <p:txBody>
          <a:bodyPr wrap="square" rtlCol="0">
            <a:spAutoFit/>
          </a:bodyPr>
          <a:lstStyle/>
          <a:p>
            <a:r>
              <a:rPr lang="en-US" sz="2400" dirty="0" smtClean="0"/>
              <a:t>MIMU:   Miniature Inertial Measurement Unit #2 	     Failure – Loss of redundancy – 8 Jun 2009</a:t>
            </a:r>
          </a:p>
          <a:p>
            <a:endParaRPr lang="en-US" dirty="0"/>
          </a:p>
        </p:txBody>
      </p:sp>
      <p:pic>
        <p:nvPicPr>
          <p:cNvPr id="3073" name="Picture 1"/>
          <p:cNvPicPr>
            <a:picLocks noChangeAspect="1" noChangeArrowheads="1"/>
          </p:cNvPicPr>
          <p:nvPr/>
        </p:nvPicPr>
        <p:blipFill>
          <a:blip r:embed="rId2" cstate="print"/>
          <a:srcRect/>
          <a:stretch>
            <a:fillRect/>
          </a:stretch>
        </p:blipFill>
        <p:spPr bwMode="auto">
          <a:xfrm>
            <a:off x="1752600" y="1905000"/>
            <a:ext cx="2047551" cy="1490662"/>
          </a:xfrm>
          <a:prstGeom prst="rect">
            <a:avLst/>
          </a:prstGeom>
          <a:noFill/>
          <a:ln w="9525">
            <a:noFill/>
            <a:miter lim="800000"/>
            <a:headEnd/>
            <a:tailEnd/>
          </a:ln>
        </p:spPr>
      </p:pic>
      <p:sp>
        <p:nvSpPr>
          <p:cNvPr id="13" name="TextBox 12"/>
          <p:cNvSpPr txBox="1"/>
          <p:nvPr/>
        </p:nvSpPr>
        <p:spPr>
          <a:xfrm>
            <a:off x="4114800" y="2362200"/>
            <a:ext cx="811441" cy="400110"/>
          </a:xfrm>
          <a:prstGeom prst="rect">
            <a:avLst/>
          </a:prstGeom>
          <a:noFill/>
        </p:spPr>
        <p:txBody>
          <a:bodyPr wrap="none" rtlCol="0">
            <a:spAutoFit/>
          </a:bodyPr>
          <a:lstStyle/>
          <a:p>
            <a:r>
              <a:rPr lang="en-US" dirty="0" smtClean="0"/>
              <a:t>HIRS</a:t>
            </a:r>
            <a:endParaRPr lang="en-US"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90600" y="152400"/>
            <a:ext cx="7772400" cy="1143000"/>
          </a:xfrm>
        </p:spPr>
        <p:txBody>
          <a:bodyPr/>
          <a:lstStyle/>
          <a:p>
            <a:r>
              <a:rPr lang="en-US" sz="4000" dirty="0" smtClean="0">
                <a:solidFill>
                  <a:srgbClr val="FFFF00"/>
                </a:solidFill>
                <a:effectLst>
                  <a:outerShdw blurRad="38100" dist="38100" dir="2700000" algn="tl">
                    <a:srgbClr val="C0C0C0"/>
                  </a:outerShdw>
                </a:effectLst>
              </a:rPr>
              <a:t>NOAA-17 (M)</a:t>
            </a:r>
            <a:endParaRPr lang="en-US" sz="4000" dirty="0">
              <a:solidFill>
                <a:srgbClr val="FFFF00"/>
              </a:solidFill>
              <a:effectLst>
                <a:outerShdw blurRad="38100" dist="38100" dir="2700000" algn="tl">
                  <a:srgbClr val="C0C0C0"/>
                </a:outerShdw>
              </a:effectLst>
            </a:endParaRPr>
          </a:p>
        </p:txBody>
      </p:sp>
      <p:sp>
        <p:nvSpPr>
          <p:cNvPr id="38920" name="Text Box 8"/>
          <p:cNvSpPr txBox="1">
            <a:spLocks noChangeArrowheads="1"/>
          </p:cNvSpPr>
          <p:nvPr/>
        </p:nvSpPr>
        <p:spPr bwMode="auto">
          <a:xfrm>
            <a:off x="914400" y="1295400"/>
            <a:ext cx="7427913" cy="701675"/>
          </a:xfrm>
          <a:prstGeom prst="rect">
            <a:avLst/>
          </a:prstGeom>
          <a:noFill/>
          <a:ln w="9525">
            <a:noFill/>
            <a:miter lim="800000"/>
            <a:headEnd/>
            <a:tailEnd/>
          </a:ln>
          <a:effectLst/>
        </p:spPr>
        <p:txBody>
          <a:bodyPr wrap="none">
            <a:spAutoFit/>
          </a:bodyPr>
          <a:lstStyle/>
          <a:p>
            <a:r>
              <a:rPr lang="en-US" dirty="0">
                <a:solidFill>
                  <a:srgbClr val="0000CC"/>
                </a:solidFill>
              </a:rPr>
              <a:t>Launch Date:  June 24, 2002                  HRPT:  STX1  1698.0 MHz</a:t>
            </a:r>
          </a:p>
          <a:p>
            <a:r>
              <a:rPr lang="en-US" dirty="0">
                <a:solidFill>
                  <a:srgbClr val="0000CC"/>
                </a:solidFill>
              </a:rPr>
              <a:t>				            APT:  </a:t>
            </a:r>
            <a:r>
              <a:rPr lang="en-US" dirty="0" smtClean="0">
                <a:solidFill>
                  <a:srgbClr val="0000CC"/>
                </a:solidFill>
              </a:rPr>
              <a:t>VTX1  137.5 </a:t>
            </a:r>
            <a:r>
              <a:rPr lang="en-US" dirty="0">
                <a:solidFill>
                  <a:srgbClr val="0000CC"/>
                </a:solidFill>
              </a:rPr>
              <a:t>MHz</a:t>
            </a:r>
          </a:p>
        </p:txBody>
      </p:sp>
      <p:grpSp>
        <p:nvGrpSpPr>
          <p:cNvPr id="2" name="Group 14"/>
          <p:cNvGrpSpPr/>
          <p:nvPr/>
        </p:nvGrpSpPr>
        <p:grpSpPr>
          <a:xfrm>
            <a:off x="838200" y="3200400"/>
            <a:ext cx="7696200" cy="1371600"/>
            <a:chOff x="838200" y="2819400"/>
            <a:chExt cx="7696200" cy="1371600"/>
          </a:xfrm>
        </p:grpSpPr>
        <p:sp>
          <p:nvSpPr>
            <p:cNvPr id="13" name="Round Same Side Corner Rectangle 12"/>
            <p:cNvSpPr/>
            <p:nvPr/>
          </p:nvSpPr>
          <p:spPr bwMode="auto">
            <a:xfrm>
              <a:off x="838200" y="2819400"/>
              <a:ext cx="7696200" cy="1371600"/>
            </a:xfrm>
            <a:prstGeom prst="round2SameRect">
              <a:avLst/>
            </a:prstGeom>
            <a:solidFill>
              <a:srgbClr val="FF7C80"/>
            </a:solidFill>
            <a:ln w="9525" cap="flat" cmpd="sng" algn="ctr">
              <a:solidFill>
                <a:srgbClr val="FFFFCC"/>
              </a:solidFill>
              <a:prstDash val="solid"/>
              <a:round/>
              <a:headEnd type="none" w="med" len="med"/>
              <a:tailEnd type="none" w="med" len="med"/>
            </a:ln>
            <a:effectLst>
              <a:innerShdw blurRad="114300">
                <a:prstClr val="black"/>
              </a:innerShdw>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38926" name="Rectangle 14"/>
            <p:cNvSpPr>
              <a:spLocks noChangeArrowheads="1"/>
            </p:cNvSpPr>
            <p:nvPr/>
          </p:nvSpPr>
          <p:spPr bwMode="auto">
            <a:xfrm>
              <a:off x="1447800" y="3276600"/>
              <a:ext cx="6361100" cy="461665"/>
            </a:xfrm>
            <a:prstGeom prst="rect">
              <a:avLst/>
            </a:prstGeom>
            <a:noFill/>
            <a:ln w="9525">
              <a:noFill/>
              <a:miter lim="800000"/>
              <a:headEnd/>
              <a:tailEnd/>
            </a:ln>
            <a:effectLst/>
          </p:spPr>
          <p:txBody>
            <a:bodyPr wrap="none">
              <a:spAutoFit/>
            </a:bodyPr>
            <a:lstStyle/>
            <a:p>
              <a:r>
                <a:rPr lang="en-US" sz="2400" dirty="0"/>
                <a:t>AMSU-A1:  Scan Motor Failure  - </a:t>
              </a:r>
              <a:r>
                <a:rPr lang="en-US" sz="2400" dirty="0" smtClean="0"/>
                <a:t>29 Oct </a:t>
              </a:r>
              <a:r>
                <a:rPr lang="en-US" sz="2400" dirty="0"/>
                <a:t>2003</a:t>
              </a:r>
              <a:r>
                <a:rPr lang="en-US" sz="2400" b="0" dirty="0"/>
                <a:t> </a:t>
              </a:r>
            </a:p>
          </p:txBody>
        </p:sp>
      </p:grpSp>
      <p:grpSp>
        <p:nvGrpSpPr>
          <p:cNvPr id="3" name="Group 13"/>
          <p:cNvGrpSpPr/>
          <p:nvPr/>
        </p:nvGrpSpPr>
        <p:grpSpPr>
          <a:xfrm>
            <a:off x="762000" y="4724400"/>
            <a:ext cx="8077200" cy="1676400"/>
            <a:chOff x="914400" y="4114800"/>
            <a:chExt cx="8077200" cy="1676400"/>
          </a:xfrm>
        </p:grpSpPr>
        <p:sp>
          <p:nvSpPr>
            <p:cNvPr id="12" name="Round Same Side Corner Rectangle 11"/>
            <p:cNvSpPr/>
            <p:nvPr/>
          </p:nvSpPr>
          <p:spPr bwMode="auto">
            <a:xfrm>
              <a:off x="914400" y="4114800"/>
              <a:ext cx="7696200" cy="1676400"/>
            </a:xfrm>
            <a:prstGeom prst="round2SameRect">
              <a:avLst/>
            </a:prstGeom>
            <a:solidFill>
              <a:srgbClr val="FFFF66"/>
            </a:solidFill>
            <a:ln w="9525" cap="flat" cmpd="sng" algn="ctr">
              <a:solidFill>
                <a:srgbClr val="FFFFCC"/>
              </a:solidFill>
              <a:prstDash val="solid"/>
              <a:round/>
              <a:headEnd type="none" w="med" len="med"/>
              <a:tailEnd type="none" w="med" len="med"/>
            </a:ln>
            <a:effectLst>
              <a:innerShdw blurRad="114300">
                <a:prstClr val="black"/>
              </a:innerShdw>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38929" name="Rectangle 17"/>
            <p:cNvSpPr>
              <a:spLocks noChangeArrowheads="1"/>
            </p:cNvSpPr>
            <p:nvPr/>
          </p:nvSpPr>
          <p:spPr bwMode="auto">
            <a:xfrm>
              <a:off x="1295400" y="4419600"/>
              <a:ext cx="7696200" cy="1200329"/>
            </a:xfrm>
            <a:prstGeom prst="rect">
              <a:avLst/>
            </a:prstGeom>
            <a:noFill/>
            <a:ln w="9525">
              <a:noFill/>
              <a:miter lim="800000"/>
              <a:headEnd/>
              <a:tailEnd/>
            </a:ln>
            <a:effectLst/>
          </p:spPr>
          <p:txBody>
            <a:bodyPr wrap="square">
              <a:spAutoFit/>
            </a:bodyPr>
            <a:lstStyle/>
            <a:p>
              <a:r>
                <a:rPr lang="en-US" sz="2400" dirty="0"/>
                <a:t>Communication:    </a:t>
              </a:r>
            </a:p>
            <a:p>
              <a:r>
                <a:rPr lang="en-US" sz="2400" dirty="0"/>
                <a:t>STX3 (1707 MHz)  Failed </a:t>
              </a:r>
              <a:r>
                <a:rPr lang="en-US" sz="2400" dirty="0" smtClean="0"/>
                <a:t>14 Feb </a:t>
              </a:r>
              <a:r>
                <a:rPr lang="en-US" sz="2400" dirty="0"/>
                <a:t>2008</a:t>
              </a:r>
            </a:p>
            <a:p>
              <a:r>
                <a:rPr lang="en-US" sz="2400" dirty="0"/>
                <a:t>STX1 (1698)  Power dropped to </a:t>
              </a:r>
              <a:r>
                <a:rPr lang="en-US" sz="2400" dirty="0" smtClean="0"/>
                <a:t>2 Watts  02 Mar </a:t>
              </a:r>
              <a:r>
                <a:rPr lang="en-US" sz="2400" dirty="0"/>
                <a:t>2008</a:t>
              </a:r>
            </a:p>
          </p:txBody>
        </p:sp>
      </p:grpSp>
      <p:pic>
        <p:nvPicPr>
          <p:cNvPr id="33794" name="Picture 2"/>
          <p:cNvPicPr>
            <a:picLocks noChangeAspect="1" noChangeArrowheads="1"/>
          </p:cNvPicPr>
          <p:nvPr/>
        </p:nvPicPr>
        <p:blipFill>
          <a:blip r:embed="rId2" cstate="print"/>
          <a:srcRect/>
          <a:stretch>
            <a:fillRect/>
          </a:stretch>
        </p:blipFill>
        <p:spPr bwMode="auto">
          <a:xfrm>
            <a:off x="1524000" y="1752600"/>
            <a:ext cx="1246909" cy="1371600"/>
          </a:xfrm>
          <a:prstGeom prst="rect">
            <a:avLst/>
          </a:prstGeom>
          <a:noFill/>
          <a:ln w="9525">
            <a:noFill/>
            <a:miter lim="800000"/>
            <a:headEnd/>
            <a:tailEnd/>
          </a:ln>
        </p:spPr>
      </p:pic>
      <p:sp>
        <p:nvSpPr>
          <p:cNvPr id="17" name="TextBox 16"/>
          <p:cNvSpPr txBox="1"/>
          <p:nvPr/>
        </p:nvSpPr>
        <p:spPr>
          <a:xfrm>
            <a:off x="2971800" y="2133600"/>
            <a:ext cx="1340432" cy="400110"/>
          </a:xfrm>
          <a:prstGeom prst="rect">
            <a:avLst/>
          </a:prstGeom>
          <a:noFill/>
        </p:spPr>
        <p:txBody>
          <a:bodyPr wrap="none" rtlCol="0">
            <a:spAutoFit/>
          </a:bodyPr>
          <a:lstStyle/>
          <a:p>
            <a:r>
              <a:rPr lang="en-US" dirty="0" smtClean="0"/>
              <a:t>AMSU-A1</a:t>
            </a:r>
            <a:endParaRPr lang="en-US"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38200" y="0"/>
            <a:ext cx="7772400" cy="1143000"/>
          </a:xfrm>
        </p:spPr>
        <p:txBody>
          <a:bodyPr/>
          <a:lstStyle/>
          <a:p>
            <a:r>
              <a:rPr lang="en-US" sz="3600" dirty="0" smtClean="0">
                <a:solidFill>
                  <a:srgbClr val="FFFF00"/>
                </a:solidFill>
                <a:effectLst>
                  <a:outerShdw blurRad="38100" dist="38100" dir="2700000" algn="tl">
                    <a:srgbClr val="C0C0C0"/>
                  </a:outerShdw>
                </a:effectLst>
              </a:rPr>
              <a:t>NOAA-17 (M) - Continued</a:t>
            </a:r>
            <a:endParaRPr lang="en-US" sz="3600" dirty="0">
              <a:solidFill>
                <a:srgbClr val="FFFF00"/>
              </a:solidFill>
              <a:effectLst>
                <a:outerShdw blurRad="38100" dist="38100" dir="2700000" algn="tl">
                  <a:srgbClr val="C0C0C0"/>
                </a:outerShdw>
              </a:effectLst>
            </a:endParaRPr>
          </a:p>
        </p:txBody>
      </p:sp>
      <p:sp>
        <p:nvSpPr>
          <p:cNvPr id="38920" name="Text Box 8"/>
          <p:cNvSpPr txBox="1">
            <a:spLocks noChangeArrowheads="1"/>
          </p:cNvSpPr>
          <p:nvPr/>
        </p:nvSpPr>
        <p:spPr bwMode="auto">
          <a:xfrm>
            <a:off x="1219200" y="1143000"/>
            <a:ext cx="7427913" cy="701675"/>
          </a:xfrm>
          <a:prstGeom prst="rect">
            <a:avLst/>
          </a:prstGeom>
          <a:noFill/>
          <a:ln w="9525">
            <a:noFill/>
            <a:miter lim="800000"/>
            <a:headEnd/>
            <a:tailEnd/>
          </a:ln>
          <a:effectLst/>
        </p:spPr>
        <p:txBody>
          <a:bodyPr wrap="none">
            <a:spAutoFit/>
          </a:bodyPr>
          <a:lstStyle/>
          <a:p>
            <a:r>
              <a:rPr lang="en-US" dirty="0">
                <a:solidFill>
                  <a:srgbClr val="0000CC"/>
                </a:solidFill>
              </a:rPr>
              <a:t>Launch Date:  June 24, 2002                  HRPT:  STX1  1698.0 MHz</a:t>
            </a:r>
          </a:p>
          <a:p>
            <a:r>
              <a:rPr lang="en-US" dirty="0">
                <a:solidFill>
                  <a:srgbClr val="0000CC"/>
                </a:solidFill>
              </a:rPr>
              <a:t>				            APT:  </a:t>
            </a:r>
            <a:r>
              <a:rPr lang="en-US" dirty="0" smtClean="0">
                <a:solidFill>
                  <a:srgbClr val="0000CC"/>
                </a:solidFill>
              </a:rPr>
              <a:t>VTX1  137.5 </a:t>
            </a:r>
            <a:r>
              <a:rPr lang="en-US" dirty="0">
                <a:solidFill>
                  <a:srgbClr val="0000CC"/>
                </a:solidFill>
              </a:rPr>
              <a:t>MHz</a:t>
            </a:r>
          </a:p>
        </p:txBody>
      </p:sp>
      <p:grpSp>
        <p:nvGrpSpPr>
          <p:cNvPr id="2" name="Group 14"/>
          <p:cNvGrpSpPr/>
          <p:nvPr/>
        </p:nvGrpSpPr>
        <p:grpSpPr>
          <a:xfrm>
            <a:off x="838200" y="5105400"/>
            <a:ext cx="7696200" cy="1371600"/>
            <a:chOff x="838200" y="4876800"/>
            <a:chExt cx="7696200" cy="1371600"/>
          </a:xfrm>
        </p:grpSpPr>
        <p:sp>
          <p:nvSpPr>
            <p:cNvPr id="13" name="Round Same Side Corner Rectangle 12"/>
            <p:cNvSpPr/>
            <p:nvPr/>
          </p:nvSpPr>
          <p:spPr bwMode="auto">
            <a:xfrm>
              <a:off x="838200" y="4876800"/>
              <a:ext cx="7696200" cy="1371600"/>
            </a:xfrm>
            <a:prstGeom prst="round2SameRect">
              <a:avLst/>
            </a:prstGeom>
            <a:solidFill>
              <a:srgbClr val="FF9933"/>
            </a:solidFill>
            <a:ln w="9525" cap="flat" cmpd="sng" algn="ctr">
              <a:solidFill>
                <a:srgbClr val="FFFFCC"/>
              </a:solidFill>
              <a:prstDash val="solid"/>
              <a:round/>
              <a:headEnd type="none" w="med" len="med"/>
              <a:tailEnd type="none" w="med" len="med"/>
            </a:ln>
            <a:effectLst>
              <a:innerShdw blurRad="114300">
                <a:prstClr val="black"/>
              </a:innerShdw>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a:xfrm>
              <a:off x="1295400" y="5181600"/>
              <a:ext cx="7086600" cy="830997"/>
            </a:xfrm>
            <a:prstGeom prst="rect">
              <a:avLst/>
            </a:prstGeom>
          </p:spPr>
          <p:txBody>
            <a:bodyPr wrap="square">
              <a:spAutoFit/>
            </a:bodyPr>
            <a:lstStyle/>
            <a:p>
              <a:r>
                <a:rPr lang="en-US" sz="2400" dirty="0" smtClean="0"/>
                <a:t>AMSU-B: Local Oscillator Failed effecting Channels 	18,19 and 20 - 6 Dec 2009</a:t>
              </a:r>
              <a:endParaRPr lang="en-US" sz="2400" b="0" dirty="0"/>
            </a:p>
          </p:txBody>
        </p:sp>
      </p:grpSp>
      <p:grpSp>
        <p:nvGrpSpPr>
          <p:cNvPr id="3" name="Group 13"/>
          <p:cNvGrpSpPr/>
          <p:nvPr/>
        </p:nvGrpSpPr>
        <p:grpSpPr>
          <a:xfrm>
            <a:off x="838200" y="3657600"/>
            <a:ext cx="7696200" cy="1371600"/>
            <a:chOff x="838200" y="3124200"/>
            <a:chExt cx="7696200" cy="1371600"/>
          </a:xfrm>
        </p:grpSpPr>
        <p:sp>
          <p:nvSpPr>
            <p:cNvPr id="12" name="Round Same Side Corner Rectangle 11"/>
            <p:cNvSpPr/>
            <p:nvPr/>
          </p:nvSpPr>
          <p:spPr bwMode="auto">
            <a:xfrm>
              <a:off x="838200" y="3124200"/>
              <a:ext cx="7696200" cy="1371600"/>
            </a:xfrm>
            <a:prstGeom prst="round2SameRect">
              <a:avLst/>
            </a:prstGeom>
            <a:solidFill>
              <a:srgbClr val="FF7C80"/>
            </a:solidFill>
            <a:ln w="9525" cap="flat" cmpd="sng" algn="ctr">
              <a:solidFill>
                <a:srgbClr val="FFFFCC"/>
              </a:solidFill>
              <a:prstDash val="solid"/>
              <a:round/>
              <a:headEnd type="none" w="med" len="med"/>
              <a:tailEnd type="none" w="med" len="med"/>
            </a:ln>
            <a:effectLst>
              <a:innerShdw blurRad="114300">
                <a:prstClr val="black"/>
              </a:innerShdw>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a:xfrm>
              <a:off x="1371600" y="3581400"/>
              <a:ext cx="6781800" cy="461665"/>
            </a:xfrm>
            <a:prstGeom prst="rect">
              <a:avLst/>
            </a:prstGeom>
          </p:spPr>
          <p:txBody>
            <a:bodyPr wrap="square">
              <a:spAutoFit/>
            </a:bodyPr>
            <a:lstStyle/>
            <a:p>
              <a:r>
                <a:rPr lang="en-US" sz="2400" dirty="0" smtClean="0"/>
                <a:t>AVHRR:  Stalled Motor Failure  - 15 Oct 2010</a:t>
              </a:r>
              <a:r>
                <a:rPr lang="en-US" sz="2400" b="0" dirty="0" smtClean="0"/>
                <a:t> </a:t>
              </a:r>
              <a:endParaRPr lang="en-US" sz="2400" b="0" dirty="0"/>
            </a:p>
          </p:txBody>
        </p:sp>
      </p:grpSp>
      <p:pic>
        <p:nvPicPr>
          <p:cNvPr id="2049" name="Picture 1"/>
          <p:cNvPicPr>
            <a:picLocks noChangeAspect="1" noChangeArrowheads="1"/>
          </p:cNvPicPr>
          <p:nvPr/>
        </p:nvPicPr>
        <p:blipFill>
          <a:blip r:embed="rId2" cstate="print"/>
          <a:srcRect/>
          <a:stretch>
            <a:fillRect/>
          </a:stretch>
        </p:blipFill>
        <p:spPr bwMode="auto">
          <a:xfrm>
            <a:off x="1371600" y="1752600"/>
            <a:ext cx="3079883" cy="1752600"/>
          </a:xfrm>
          <a:prstGeom prst="rect">
            <a:avLst/>
          </a:prstGeom>
          <a:noFill/>
          <a:ln w="9525">
            <a:noFill/>
            <a:miter lim="800000"/>
            <a:headEnd/>
            <a:tailEnd/>
          </a:ln>
        </p:spPr>
      </p:pic>
      <p:sp>
        <p:nvSpPr>
          <p:cNvPr id="17" name="TextBox 16"/>
          <p:cNvSpPr txBox="1"/>
          <p:nvPr/>
        </p:nvSpPr>
        <p:spPr>
          <a:xfrm>
            <a:off x="4724400" y="2286000"/>
            <a:ext cx="1094146" cy="400110"/>
          </a:xfrm>
          <a:prstGeom prst="rect">
            <a:avLst/>
          </a:prstGeom>
          <a:noFill/>
        </p:spPr>
        <p:txBody>
          <a:bodyPr wrap="none" rtlCol="0">
            <a:spAutoFit/>
          </a:bodyPr>
          <a:lstStyle/>
          <a:p>
            <a:r>
              <a:rPr lang="en-US" dirty="0" smtClean="0"/>
              <a:t>AVHRR</a:t>
            </a:r>
            <a:endParaRPr lang="en-US"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11"/>
          <p:cNvSpPr/>
          <p:nvPr/>
        </p:nvSpPr>
        <p:spPr bwMode="auto">
          <a:xfrm>
            <a:off x="838200" y="2590800"/>
            <a:ext cx="8001000" cy="3962400"/>
          </a:xfrm>
          <a:prstGeom prst="round2SameRect">
            <a:avLst/>
          </a:prstGeom>
          <a:solidFill>
            <a:srgbClr val="FFFF66"/>
          </a:solidFill>
          <a:ln w="9525" cap="flat" cmpd="sng" algn="ctr">
            <a:solidFill>
              <a:srgbClr val="FFFFCC"/>
            </a:solidFill>
            <a:prstDash val="solid"/>
            <a:round/>
            <a:headEnd type="none" w="med" len="med"/>
            <a:tailEnd type="none" w="med" len="med"/>
          </a:ln>
          <a:effectLst>
            <a:innerShdw blurRad="114300">
              <a:prstClr val="black"/>
            </a:innerShdw>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6146" name="Rectangle 2"/>
          <p:cNvSpPr>
            <a:spLocks noGrp="1" noChangeArrowheads="1"/>
          </p:cNvSpPr>
          <p:nvPr>
            <p:ph type="title"/>
          </p:nvPr>
        </p:nvSpPr>
        <p:spPr>
          <a:xfrm>
            <a:off x="990600" y="152400"/>
            <a:ext cx="7772400" cy="1143000"/>
          </a:xfrm>
        </p:spPr>
        <p:txBody>
          <a:bodyPr/>
          <a:lstStyle/>
          <a:p>
            <a:r>
              <a:rPr lang="en-US" dirty="0">
                <a:solidFill>
                  <a:srgbClr val="FFFF00"/>
                </a:solidFill>
                <a:effectLst>
                  <a:outerShdw blurRad="38100" dist="38100" dir="2700000" algn="tl">
                    <a:srgbClr val="C0C0C0"/>
                  </a:outerShdw>
                </a:effectLst>
              </a:rPr>
              <a:t>NOAA-16 (L</a:t>
            </a:r>
            <a:r>
              <a:rPr lang="en-US" dirty="0" smtClean="0">
                <a:solidFill>
                  <a:srgbClr val="FFFF00"/>
                </a:solidFill>
                <a:effectLst>
                  <a:outerShdw blurRad="38100" dist="38100" dir="2700000" algn="tl">
                    <a:srgbClr val="C0C0C0"/>
                  </a:outerShdw>
                </a:effectLst>
              </a:rPr>
              <a:t>)</a:t>
            </a:r>
            <a:endParaRPr lang="en-US" dirty="0">
              <a:solidFill>
                <a:srgbClr val="FFFF00"/>
              </a:solidFill>
              <a:effectLst>
                <a:outerShdw blurRad="38100" dist="38100" dir="2700000" algn="tl">
                  <a:srgbClr val="C0C0C0"/>
                </a:outerShdw>
              </a:effectLst>
            </a:endParaRPr>
          </a:p>
        </p:txBody>
      </p:sp>
      <p:sp>
        <p:nvSpPr>
          <p:cNvPr id="6182" name="Rectangle 38"/>
          <p:cNvSpPr>
            <a:spLocks noChangeArrowheads="1"/>
          </p:cNvSpPr>
          <p:nvPr/>
        </p:nvSpPr>
        <p:spPr bwMode="auto">
          <a:xfrm>
            <a:off x="533400" y="1447800"/>
            <a:ext cx="8153400" cy="701675"/>
          </a:xfrm>
          <a:prstGeom prst="rect">
            <a:avLst/>
          </a:prstGeom>
          <a:noFill/>
          <a:ln w="9525">
            <a:noFill/>
            <a:miter lim="800000"/>
            <a:headEnd/>
            <a:tailEnd/>
          </a:ln>
          <a:effectLst/>
        </p:spPr>
        <p:txBody>
          <a:bodyPr>
            <a:spAutoFit/>
          </a:bodyPr>
          <a:lstStyle/>
          <a:p>
            <a:r>
              <a:rPr lang="en-US">
                <a:solidFill>
                  <a:srgbClr val="0000CC"/>
                </a:solidFill>
              </a:rPr>
              <a:t>Launch Date:  September 21, 2000              HRPT:  STX2   1702.5 MHz</a:t>
            </a:r>
          </a:p>
          <a:p>
            <a:r>
              <a:rPr lang="en-US">
                <a:solidFill>
                  <a:srgbClr val="0000CC"/>
                </a:solidFill>
              </a:rPr>
              <a:t>                                                                            APT:  Not Operational</a:t>
            </a:r>
            <a:r>
              <a:rPr lang="en-US"/>
              <a:t> </a:t>
            </a:r>
          </a:p>
        </p:txBody>
      </p:sp>
      <p:sp>
        <p:nvSpPr>
          <p:cNvPr id="6193" name="Rectangle 49"/>
          <p:cNvSpPr>
            <a:spLocks noChangeArrowheads="1"/>
          </p:cNvSpPr>
          <p:nvPr/>
        </p:nvSpPr>
        <p:spPr bwMode="auto">
          <a:xfrm>
            <a:off x="1066800" y="3810000"/>
            <a:ext cx="7725769" cy="707886"/>
          </a:xfrm>
          <a:prstGeom prst="rect">
            <a:avLst/>
          </a:prstGeom>
          <a:noFill/>
          <a:ln w="9525">
            <a:noFill/>
            <a:miter lim="800000"/>
            <a:headEnd/>
            <a:tailEnd/>
          </a:ln>
          <a:effectLst/>
        </p:spPr>
        <p:txBody>
          <a:bodyPr wrap="none">
            <a:spAutoFit/>
          </a:bodyPr>
          <a:lstStyle/>
          <a:p>
            <a:r>
              <a:rPr lang="en-US" dirty="0" smtClean="0"/>
              <a:t>Attitude </a:t>
            </a:r>
            <a:r>
              <a:rPr lang="en-US" dirty="0"/>
              <a:t>Control:  2 of 3 Gyro Degraded. Using Reduce Gyro Mode</a:t>
            </a:r>
            <a:r>
              <a:rPr lang="en-US" dirty="0" smtClean="0"/>
              <a:t>.  </a:t>
            </a:r>
          </a:p>
          <a:p>
            <a:r>
              <a:rPr lang="en-US" dirty="0" smtClean="0"/>
              <a:t>	May </a:t>
            </a:r>
            <a:r>
              <a:rPr lang="en-US" dirty="0"/>
              <a:t>effect pointing errors of the </a:t>
            </a:r>
            <a:r>
              <a:rPr lang="en-US" dirty="0" smtClean="0"/>
              <a:t>Instruments – 24 Oct 2005</a:t>
            </a:r>
            <a:endParaRPr lang="en-US" dirty="0"/>
          </a:p>
        </p:txBody>
      </p:sp>
      <p:sp>
        <p:nvSpPr>
          <p:cNvPr id="14" name="TextBox 13"/>
          <p:cNvSpPr txBox="1"/>
          <p:nvPr/>
        </p:nvSpPr>
        <p:spPr>
          <a:xfrm>
            <a:off x="1066800" y="3048000"/>
            <a:ext cx="5153462" cy="400110"/>
          </a:xfrm>
          <a:prstGeom prst="rect">
            <a:avLst/>
          </a:prstGeom>
          <a:noFill/>
        </p:spPr>
        <p:txBody>
          <a:bodyPr wrap="none" rtlCol="0">
            <a:spAutoFit/>
          </a:bodyPr>
          <a:lstStyle/>
          <a:p>
            <a:r>
              <a:rPr lang="en-US" dirty="0" smtClean="0"/>
              <a:t>SBUV:   Diffuser position error – 03 Feb 2004</a:t>
            </a:r>
            <a:endParaRPr lang="en-US" dirty="0"/>
          </a:p>
        </p:txBody>
      </p:sp>
      <p:sp>
        <p:nvSpPr>
          <p:cNvPr id="15" name="Rectangle 39"/>
          <p:cNvSpPr>
            <a:spLocks noChangeArrowheads="1"/>
          </p:cNvSpPr>
          <p:nvPr/>
        </p:nvSpPr>
        <p:spPr bwMode="auto">
          <a:xfrm>
            <a:off x="1066800" y="4876800"/>
            <a:ext cx="7467600" cy="1311275"/>
          </a:xfrm>
          <a:prstGeom prst="rect">
            <a:avLst/>
          </a:prstGeom>
          <a:noFill/>
          <a:ln w="9525">
            <a:noFill/>
            <a:miter lim="800000"/>
            <a:headEnd/>
            <a:tailEnd/>
          </a:ln>
          <a:effectLst/>
        </p:spPr>
        <p:txBody>
          <a:bodyPr>
            <a:spAutoFit/>
          </a:bodyPr>
          <a:lstStyle/>
          <a:p>
            <a:r>
              <a:rPr lang="en-US" dirty="0"/>
              <a:t>AVHRR:  Scan Motor Current Surges started January 14, 2004</a:t>
            </a:r>
          </a:p>
          <a:p>
            <a:r>
              <a:rPr lang="en-US" dirty="0"/>
              <a:t>                  Improved performance since late July 2004.  Currently, 		    minimum impact to data </a:t>
            </a:r>
          </a:p>
          <a:p>
            <a:endParaRPr lang="en-US" dirty="0"/>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62000" y="76200"/>
            <a:ext cx="7772400" cy="1143000"/>
          </a:xfrm>
        </p:spPr>
        <p:txBody>
          <a:bodyPr/>
          <a:lstStyle/>
          <a:p>
            <a:r>
              <a:rPr lang="en-US" sz="3600" dirty="0">
                <a:solidFill>
                  <a:srgbClr val="FFFF00"/>
                </a:solidFill>
                <a:effectLst>
                  <a:outerShdw blurRad="38100" dist="38100" dir="2700000" algn="tl">
                    <a:srgbClr val="C0C0C0"/>
                  </a:outerShdw>
                </a:effectLst>
              </a:rPr>
              <a:t>NOAA-16 (L) – Continued</a:t>
            </a:r>
          </a:p>
        </p:txBody>
      </p:sp>
      <p:sp>
        <p:nvSpPr>
          <p:cNvPr id="43012" name="Rectangle 4"/>
          <p:cNvSpPr>
            <a:spLocks noChangeArrowheads="1"/>
          </p:cNvSpPr>
          <p:nvPr/>
        </p:nvSpPr>
        <p:spPr bwMode="auto">
          <a:xfrm>
            <a:off x="533400" y="1447800"/>
            <a:ext cx="8153400" cy="701675"/>
          </a:xfrm>
          <a:prstGeom prst="rect">
            <a:avLst/>
          </a:prstGeom>
          <a:noFill/>
          <a:ln w="9525">
            <a:noFill/>
            <a:miter lim="800000"/>
            <a:headEnd/>
            <a:tailEnd/>
          </a:ln>
          <a:effectLst/>
        </p:spPr>
        <p:txBody>
          <a:bodyPr>
            <a:spAutoFit/>
          </a:bodyPr>
          <a:lstStyle/>
          <a:p>
            <a:r>
              <a:rPr lang="en-US" dirty="0">
                <a:solidFill>
                  <a:srgbClr val="0000CC"/>
                </a:solidFill>
              </a:rPr>
              <a:t>Launch Date:  September 21, 2000              HRPT:  STX1   1698.0 MHz</a:t>
            </a:r>
          </a:p>
          <a:p>
            <a:r>
              <a:rPr lang="en-US" dirty="0">
                <a:solidFill>
                  <a:srgbClr val="0000CC"/>
                </a:solidFill>
              </a:rPr>
              <a:t>                                                                            APT:  Not Operational</a:t>
            </a:r>
            <a:r>
              <a:rPr lang="en-US" dirty="0"/>
              <a:t> </a:t>
            </a:r>
          </a:p>
        </p:txBody>
      </p:sp>
      <p:grpSp>
        <p:nvGrpSpPr>
          <p:cNvPr id="2" name="Group 13"/>
          <p:cNvGrpSpPr/>
          <p:nvPr/>
        </p:nvGrpSpPr>
        <p:grpSpPr>
          <a:xfrm>
            <a:off x="762000" y="3429000"/>
            <a:ext cx="8001000" cy="2362200"/>
            <a:chOff x="990600" y="3200400"/>
            <a:chExt cx="8001000" cy="2362200"/>
          </a:xfrm>
        </p:grpSpPr>
        <p:sp>
          <p:nvSpPr>
            <p:cNvPr id="12" name="Round Same Side Corner Rectangle 11"/>
            <p:cNvSpPr/>
            <p:nvPr/>
          </p:nvSpPr>
          <p:spPr bwMode="auto">
            <a:xfrm>
              <a:off x="990600" y="3200400"/>
              <a:ext cx="8001000" cy="2362200"/>
            </a:xfrm>
            <a:prstGeom prst="round2SameRect">
              <a:avLst/>
            </a:prstGeom>
            <a:solidFill>
              <a:srgbClr val="FFFF66"/>
            </a:solidFill>
            <a:ln w="9525" cap="flat" cmpd="sng" algn="ctr">
              <a:solidFill>
                <a:srgbClr val="FFFFCC"/>
              </a:solidFill>
              <a:prstDash val="solid"/>
              <a:round/>
              <a:headEnd type="none" w="med" len="med"/>
              <a:tailEnd type="none" w="med" len="med"/>
            </a:ln>
            <a:effectLst>
              <a:innerShdw blurRad="114300">
                <a:prstClr val="black"/>
              </a:innerShdw>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43014" name="Rectangle 6"/>
            <p:cNvSpPr>
              <a:spLocks noChangeArrowheads="1"/>
            </p:cNvSpPr>
            <p:nvPr/>
          </p:nvSpPr>
          <p:spPr bwMode="auto">
            <a:xfrm>
              <a:off x="1295400" y="3733800"/>
              <a:ext cx="7467600" cy="396875"/>
            </a:xfrm>
            <a:prstGeom prst="rect">
              <a:avLst/>
            </a:prstGeom>
            <a:noFill/>
            <a:ln w="9525">
              <a:noFill/>
              <a:miter lim="800000"/>
              <a:headEnd/>
              <a:tailEnd/>
            </a:ln>
            <a:effectLst/>
          </p:spPr>
          <p:txBody>
            <a:bodyPr>
              <a:spAutoFit/>
            </a:bodyPr>
            <a:lstStyle/>
            <a:p>
              <a:r>
                <a:rPr lang="en-US" dirty="0"/>
                <a:t>AMSU-A1:  Phase Lock  Loop Oscillator #2 Failed </a:t>
              </a:r>
              <a:r>
                <a:rPr lang="en-US" dirty="0" smtClean="0"/>
                <a:t>Nov </a:t>
              </a:r>
              <a:r>
                <a:rPr lang="en-US" dirty="0"/>
                <a:t>2002 </a:t>
              </a:r>
            </a:p>
          </p:txBody>
        </p:sp>
        <p:sp>
          <p:nvSpPr>
            <p:cNvPr id="43023" name="Rectangle 15"/>
            <p:cNvSpPr>
              <a:spLocks noChangeArrowheads="1"/>
            </p:cNvSpPr>
            <p:nvPr/>
          </p:nvSpPr>
          <p:spPr bwMode="auto">
            <a:xfrm>
              <a:off x="1295400" y="4267200"/>
              <a:ext cx="5784850" cy="396875"/>
            </a:xfrm>
            <a:prstGeom prst="rect">
              <a:avLst/>
            </a:prstGeom>
            <a:noFill/>
            <a:ln w="9525">
              <a:noFill/>
              <a:miter lim="800000"/>
              <a:headEnd/>
              <a:tailEnd/>
            </a:ln>
            <a:effectLst/>
          </p:spPr>
          <p:txBody>
            <a:bodyPr wrap="none">
              <a:spAutoFit/>
            </a:bodyPr>
            <a:lstStyle/>
            <a:p>
              <a:r>
                <a:rPr lang="en-US" dirty="0"/>
                <a:t>HIRS: Long wave channel degradation in </a:t>
              </a:r>
              <a:r>
                <a:rPr lang="en-US" dirty="0" smtClean="0"/>
                <a:t>Jan </a:t>
              </a:r>
              <a:r>
                <a:rPr lang="en-US" dirty="0"/>
                <a:t>2005</a:t>
              </a:r>
            </a:p>
          </p:txBody>
        </p:sp>
        <p:sp>
          <p:nvSpPr>
            <p:cNvPr id="43024" name="Rectangle 16"/>
            <p:cNvSpPr>
              <a:spLocks noChangeArrowheads="1"/>
            </p:cNvSpPr>
            <p:nvPr/>
          </p:nvSpPr>
          <p:spPr bwMode="auto">
            <a:xfrm>
              <a:off x="1295400" y="4800600"/>
              <a:ext cx="7399338" cy="400110"/>
            </a:xfrm>
            <a:prstGeom prst="rect">
              <a:avLst/>
            </a:prstGeom>
            <a:noFill/>
            <a:ln w="9525">
              <a:noFill/>
              <a:miter lim="800000"/>
              <a:headEnd/>
              <a:tailEnd/>
            </a:ln>
            <a:effectLst/>
          </p:spPr>
          <p:txBody>
            <a:bodyPr wrap="square">
              <a:spAutoFit/>
            </a:bodyPr>
            <a:lstStyle/>
            <a:p>
              <a:r>
                <a:rPr lang="en-US" dirty="0"/>
                <a:t>DHS: Digital Tape Recorders 4B, 5A and 5B no longer functioning</a:t>
              </a:r>
            </a:p>
          </p:txBody>
        </p:sp>
      </p:grpSp>
      <p:grpSp>
        <p:nvGrpSpPr>
          <p:cNvPr id="3" name="Group 16"/>
          <p:cNvGrpSpPr/>
          <p:nvPr/>
        </p:nvGrpSpPr>
        <p:grpSpPr>
          <a:xfrm>
            <a:off x="762000" y="2438400"/>
            <a:ext cx="7696200" cy="914400"/>
            <a:chOff x="838200" y="2438400"/>
            <a:chExt cx="7696200" cy="914400"/>
          </a:xfrm>
        </p:grpSpPr>
        <p:sp>
          <p:nvSpPr>
            <p:cNvPr id="13" name="Round Same Side Corner Rectangle 12"/>
            <p:cNvSpPr/>
            <p:nvPr/>
          </p:nvSpPr>
          <p:spPr bwMode="auto">
            <a:xfrm>
              <a:off x="838200" y="2438400"/>
              <a:ext cx="7696200" cy="914400"/>
            </a:xfrm>
            <a:prstGeom prst="round2SameRect">
              <a:avLst/>
            </a:prstGeom>
            <a:solidFill>
              <a:srgbClr val="FF7C80"/>
            </a:solidFill>
            <a:ln w="9525" cap="flat" cmpd="sng" algn="ctr">
              <a:solidFill>
                <a:srgbClr val="FFFFCC"/>
              </a:solidFill>
              <a:prstDash val="solid"/>
              <a:round/>
              <a:headEnd type="none" w="med" len="med"/>
              <a:tailEnd type="none" w="med" len="med"/>
            </a:ln>
            <a:effectLst>
              <a:innerShdw blurRad="114300">
                <a:prstClr val="black"/>
              </a:innerShdw>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43025" name="Rectangle 17"/>
            <p:cNvSpPr>
              <a:spLocks noChangeArrowheads="1"/>
            </p:cNvSpPr>
            <p:nvPr/>
          </p:nvSpPr>
          <p:spPr bwMode="auto">
            <a:xfrm>
              <a:off x="1447800" y="2590800"/>
              <a:ext cx="4267200" cy="396875"/>
            </a:xfrm>
            <a:prstGeom prst="rect">
              <a:avLst/>
            </a:prstGeom>
            <a:noFill/>
            <a:ln w="9525">
              <a:noFill/>
              <a:miter lim="800000"/>
              <a:headEnd/>
              <a:tailEnd/>
            </a:ln>
            <a:effectLst/>
          </p:spPr>
          <p:txBody>
            <a:bodyPr wrap="none">
              <a:spAutoFit/>
            </a:bodyPr>
            <a:lstStyle/>
            <a:p>
              <a:r>
                <a:rPr lang="en-US" dirty="0"/>
                <a:t>APT: RF Hybrid failure in Sept. 2001</a:t>
              </a:r>
            </a:p>
          </p:txBody>
        </p:sp>
      </p:grpSp>
      <p:sp>
        <p:nvSpPr>
          <p:cNvPr id="14" name="TextBox 13"/>
          <p:cNvSpPr txBox="1"/>
          <p:nvPr/>
        </p:nvSpPr>
        <p:spPr>
          <a:xfrm>
            <a:off x="1066800" y="3657600"/>
            <a:ext cx="7162800" cy="369332"/>
          </a:xfrm>
          <a:prstGeom prst="rect">
            <a:avLst/>
          </a:prstGeom>
          <a:noFill/>
        </p:spPr>
        <p:txBody>
          <a:bodyPr wrap="square" rtlCol="0">
            <a:spAutoFit/>
          </a:bodyPr>
          <a:lstStyle/>
          <a:p>
            <a:r>
              <a:rPr lang="en-US" dirty="0" smtClean="0"/>
              <a:t>AMSU-B: Very Noisy in Some Channels</a:t>
            </a:r>
            <a:endParaRPr lang="en-US" dirty="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Same Side Corner Rectangle 16"/>
          <p:cNvSpPr/>
          <p:nvPr/>
        </p:nvSpPr>
        <p:spPr bwMode="auto">
          <a:xfrm>
            <a:off x="914400" y="4114800"/>
            <a:ext cx="8001000" cy="2362200"/>
          </a:xfrm>
          <a:prstGeom prst="round2SameRect">
            <a:avLst/>
          </a:prstGeom>
          <a:solidFill>
            <a:srgbClr val="FFFF66"/>
          </a:solidFill>
          <a:ln w="9525" cap="flat" cmpd="sng" algn="ctr">
            <a:solidFill>
              <a:srgbClr val="FFFFCC"/>
            </a:solidFill>
            <a:prstDash val="solid"/>
            <a:round/>
            <a:headEnd type="none" w="med" len="med"/>
            <a:tailEnd type="none" w="med" len="med"/>
          </a:ln>
          <a:effectLst>
            <a:innerShdw blurRad="114300">
              <a:prstClr val="black"/>
            </a:innerShdw>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16" name="Round Same Side Corner Rectangle 15"/>
          <p:cNvSpPr/>
          <p:nvPr/>
        </p:nvSpPr>
        <p:spPr bwMode="auto">
          <a:xfrm>
            <a:off x="838200" y="2286000"/>
            <a:ext cx="7696200" cy="1600200"/>
          </a:xfrm>
          <a:prstGeom prst="round2SameRect">
            <a:avLst/>
          </a:prstGeom>
          <a:solidFill>
            <a:srgbClr val="FF7C80"/>
          </a:solidFill>
          <a:ln w="9525" cap="flat" cmpd="sng" algn="ctr">
            <a:solidFill>
              <a:srgbClr val="FFFFCC"/>
            </a:solidFill>
            <a:prstDash val="solid"/>
            <a:round/>
            <a:headEnd type="none" w="med" len="med"/>
            <a:tailEnd type="none" w="med" len="med"/>
          </a:ln>
          <a:effectLst>
            <a:innerShdw blurRad="114300">
              <a:prstClr val="black"/>
            </a:innerShdw>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9218" name="Rectangle 2"/>
          <p:cNvSpPr>
            <a:spLocks noGrp="1" noChangeArrowheads="1"/>
          </p:cNvSpPr>
          <p:nvPr>
            <p:ph type="title"/>
          </p:nvPr>
        </p:nvSpPr>
        <p:spPr>
          <a:xfrm>
            <a:off x="762000" y="152400"/>
            <a:ext cx="7772400" cy="1143000"/>
          </a:xfrm>
        </p:spPr>
        <p:txBody>
          <a:bodyPr/>
          <a:lstStyle/>
          <a:p>
            <a:r>
              <a:rPr lang="en-US" sz="3600" dirty="0">
                <a:solidFill>
                  <a:srgbClr val="FFFF00"/>
                </a:solidFill>
                <a:effectLst>
                  <a:outerShdw blurRad="38100" dist="38100" dir="2700000" algn="tl">
                    <a:srgbClr val="C0C0C0"/>
                  </a:outerShdw>
                </a:effectLst>
              </a:rPr>
              <a:t>NOAA-15 (K</a:t>
            </a:r>
            <a:r>
              <a:rPr lang="en-US" sz="3600" dirty="0" smtClean="0">
                <a:solidFill>
                  <a:srgbClr val="FFFF00"/>
                </a:solidFill>
                <a:effectLst>
                  <a:outerShdw blurRad="38100" dist="38100" dir="2700000" algn="tl">
                    <a:srgbClr val="C0C0C0"/>
                  </a:outerShdw>
                </a:effectLst>
              </a:rPr>
              <a:t>)</a:t>
            </a:r>
            <a:endParaRPr lang="en-US" sz="3600" dirty="0">
              <a:solidFill>
                <a:srgbClr val="FFFF00"/>
              </a:solidFill>
              <a:effectLst>
                <a:outerShdw blurRad="38100" dist="38100" dir="2700000" algn="tl">
                  <a:srgbClr val="C0C0C0"/>
                </a:outerShdw>
              </a:effectLst>
            </a:endParaRPr>
          </a:p>
        </p:txBody>
      </p:sp>
      <p:sp>
        <p:nvSpPr>
          <p:cNvPr id="9240" name="Text Box 24"/>
          <p:cNvSpPr txBox="1">
            <a:spLocks noChangeArrowheads="1"/>
          </p:cNvSpPr>
          <p:nvPr/>
        </p:nvSpPr>
        <p:spPr bwMode="auto">
          <a:xfrm>
            <a:off x="762000" y="1447800"/>
            <a:ext cx="7996238" cy="701675"/>
          </a:xfrm>
          <a:prstGeom prst="rect">
            <a:avLst/>
          </a:prstGeom>
          <a:noFill/>
          <a:ln w="9525">
            <a:noFill/>
            <a:miter lim="800000"/>
            <a:headEnd/>
            <a:tailEnd/>
          </a:ln>
          <a:effectLst/>
        </p:spPr>
        <p:txBody>
          <a:bodyPr wrap="none">
            <a:spAutoFit/>
          </a:bodyPr>
          <a:lstStyle/>
          <a:p>
            <a:r>
              <a:rPr lang="en-US">
                <a:solidFill>
                  <a:srgbClr val="0000CC"/>
                </a:solidFill>
              </a:rPr>
              <a:t>Launch Date:   May 13, 1998                        HRPT:    STX2  1702.5 MHZ</a:t>
            </a:r>
          </a:p>
          <a:p>
            <a:r>
              <a:rPr lang="en-US">
                <a:solidFill>
                  <a:srgbClr val="0000CC"/>
                </a:solidFill>
              </a:rPr>
              <a:t>                                                                          APT:      VTX1    137.5 MHz</a:t>
            </a:r>
          </a:p>
        </p:txBody>
      </p:sp>
      <p:sp>
        <p:nvSpPr>
          <p:cNvPr id="9254" name="Rectangle 38"/>
          <p:cNvSpPr>
            <a:spLocks noChangeArrowheads="1"/>
          </p:cNvSpPr>
          <p:nvPr/>
        </p:nvSpPr>
        <p:spPr bwMode="auto">
          <a:xfrm>
            <a:off x="1143000" y="5486400"/>
            <a:ext cx="6391275" cy="396875"/>
          </a:xfrm>
          <a:prstGeom prst="rect">
            <a:avLst/>
          </a:prstGeom>
          <a:noFill/>
          <a:ln w="9525">
            <a:noFill/>
            <a:miter lim="800000"/>
            <a:headEnd/>
            <a:tailEnd/>
          </a:ln>
          <a:effectLst/>
        </p:spPr>
        <p:txBody>
          <a:bodyPr wrap="none">
            <a:spAutoFit/>
          </a:bodyPr>
          <a:lstStyle/>
          <a:p>
            <a:r>
              <a:rPr lang="en-US" dirty="0"/>
              <a:t>AVHRR:  Scan Motor Current Surges started April 2000</a:t>
            </a:r>
          </a:p>
        </p:txBody>
      </p:sp>
      <p:sp>
        <p:nvSpPr>
          <p:cNvPr id="9255" name="Rectangle 39"/>
          <p:cNvSpPr>
            <a:spLocks noChangeArrowheads="1"/>
          </p:cNvSpPr>
          <p:nvPr/>
        </p:nvSpPr>
        <p:spPr bwMode="auto">
          <a:xfrm>
            <a:off x="1219200" y="3276600"/>
            <a:ext cx="7315200" cy="400110"/>
          </a:xfrm>
          <a:prstGeom prst="rect">
            <a:avLst/>
          </a:prstGeom>
          <a:noFill/>
          <a:ln w="9525">
            <a:noFill/>
            <a:miter lim="800000"/>
            <a:headEnd/>
            <a:tailEnd/>
          </a:ln>
          <a:effectLst/>
        </p:spPr>
        <p:txBody>
          <a:bodyPr>
            <a:spAutoFit/>
          </a:bodyPr>
          <a:lstStyle/>
          <a:p>
            <a:r>
              <a:rPr lang="en-US" dirty="0"/>
              <a:t>HIRS:       </a:t>
            </a:r>
            <a:r>
              <a:rPr lang="en-US" dirty="0" smtClean="0"/>
              <a:t>Filter Wheel Motor Stalled  - 22 Jun 2009</a:t>
            </a:r>
            <a:endParaRPr lang="en-US" dirty="0"/>
          </a:p>
        </p:txBody>
      </p:sp>
      <p:sp>
        <p:nvSpPr>
          <p:cNvPr id="11" name="Rectangle 15"/>
          <p:cNvSpPr>
            <a:spLocks noChangeArrowheads="1"/>
          </p:cNvSpPr>
          <p:nvPr/>
        </p:nvSpPr>
        <p:spPr bwMode="auto">
          <a:xfrm>
            <a:off x="1219200" y="2667000"/>
            <a:ext cx="7620000" cy="707886"/>
          </a:xfrm>
          <a:prstGeom prst="rect">
            <a:avLst/>
          </a:prstGeom>
          <a:noFill/>
          <a:ln w="9525">
            <a:noFill/>
            <a:miter lim="800000"/>
            <a:headEnd/>
            <a:tailEnd/>
          </a:ln>
          <a:effectLst/>
        </p:spPr>
        <p:txBody>
          <a:bodyPr wrap="square">
            <a:spAutoFit/>
          </a:bodyPr>
          <a:lstStyle/>
          <a:p>
            <a:r>
              <a:rPr lang="en-US" dirty="0"/>
              <a:t>AMSU-B:  </a:t>
            </a:r>
            <a:r>
              <a:rPr lang="en-US" dirty="0" smtClean="0"/>
              <a:t>Antenna Scan Motor Failed – 28 March 2011                  </a:t>
            </a:r>
            <a:endParaRPr lang="en-US" dirty="0"/>
          </a:p>
          <a:p>
            <a:r>
              <a:rPr lang="en-US" dirty="0"/>
              <a:t>	</a:t>
            </a:r>
          </a:p>
        </p:txBody>
      </p:sp>
      <p:sp>
        <p:nvSpPr>
          <p:cNvPr id="15" name="Rectangle 49"/>
          <p:cNvSpPr>
            <a:spLocks noChangeArrowheads="1"/>
          </p:cNvSpPr>
          <p:nvPr/>
        </p:nvSpPr>
        <p:spPr bwMode="auto">
          <a:xfrm>
            <a:off x="1143000" y="4572000"/>
            <a:ext cx="7725769" cy="707886"/>
          </a:xfrm>
          <a:prstGeom prst="rect">
            <a:avLst/>
          </a:prstGeom>
          <a:noFill/>
          <a:ln w="9525">
            <a:noFill/>
            <a:miter lim="800000"/>
            <a:headEnd/>
            <a:tailEnd/>
          </a:ln>
          <a:effectLst/>
        </p:spPr>
        <p:txBody>
          <a:bodyPr wrap="none">
            <a:spAutoFit/>
          </a:bodyPr>
          <a:lstStyle/>
          <a:p>
            <a:r>
              <a:rPr lang="en-US" dirty="0" smtClean="0"/>
              <a:t>Attitude </a:t>
            </a:r>
            <a:r>
              <a:rPr lang="en-US" dirty="0"/>
              <a:t>Control:  2 of 3 Gyro Degraded. Using Reduce Gyro Mode</a:t>
            </a:r>
            <a:r>
              <a:rPr lang="en-US" dirty="0" smtClean="0"/>
              <a:t>.  </a:t>
            </a:r>
          </a:p>
          <a:p>
            <a:r>
              <a:rPr lang="en-US" dirty="0" smtClean="0"/>
              <a:t>	 May </a:t>
            </a:r>
            <a:r>
              <a:rPr lang="en-US" dirty="0"/>
              <a:t>effect pointing errors of the </a:t>
            </a:r>
            <a:r>
              <a:rPr lang="en-US" dirty="0" smtClean="0"/>
              <a:t>Instruments - 10 Mar 2010</a:t>
            </a:r>
            <a:endParaRPr lang="en-US" dirty="0"/>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11"/>
          <p:cNvSpPr/>
          <p:nvPr/>
        </p:nvSpPr>
        <p:spPr bwMode="auto">
          <a:xfrm>
            <a:off x="838200" y="2286000"/>
            <a:ext cx="8001000" cy="3733800"/>
          </a:xfrm>
          <a:prstGeom prst="round2SameRect">
            <a:avLst/>
          </a:prstGeom>
          <a:solidFill>
            <a:srgbClr val="FFFF66"/>
          </a:solidFill>
          <a:ln w="9525" cap="flat" cmpd="sng" algn="ctr">
            <a:solidFill>
              <a:srgbClr val="FFFFCC"/>
            </a:solidFill>
            <a:prstDash val="solid"/>
            <a:round/>
            <a:headEnd type="none" w="med" len="med"/>
            <a:tailEnd type="none" w="med" len="med"/>
          </a:ln>
          <a:effectLst>
            <a:innerShdw blurRad="114300">
              <a:prstClr val="black"/>
            </a:innerShdw>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41986" name="Rectangle 2"/>
          <p:cNvSpPr>
            <a:spLocks noGrp="1" noChangeArrowheads="1"/>
          </p:cNvSpPr>
          <p:nvPr>
            <p:ph type="title"/>
          </p:nvPr>
        </p:nvSpPr>
        <p:spPr>
          <a:xfrm>
            <a:off x="762000" y="152400"/>
            <a:ext cx="7772400" cy="1143000"/>
          </a:xfrm>
        </p:spPr>
        <p:txBody>
          <a:bodyPr/>
          <a:lstStyle/>
          <a:p>
            <a:r>
              <a:rPr lang="en-US" sz="2800" dirty="0">
                <a:solidFill>
                  <a:srgbClr val="FFFF00"/>
                </a:solidFill>
                <a:effectLst>
                  <a:outerShdw blurRad="38100" dist="38100" dir="2700000" algn="tl">
                    <a:srgbClr val="C0C0C0"/>
                  </a:outerShdw>
                </a:effectLst>
              </a:rPr>
              <a:t>NOAA-15 (K) – Continued</a:t>
            </a:r>
          </a:p>
        </p:txBody>
      </p:sp>
      <p:sp>
        <p:nvSpPr>
          <p:cNvPr id="41987" name="Text Box 3"/>
          <p:cNvSpPr txBox="1">
            <a:spLocks noChangeArrowheads="1"/>
          </p:cNvSpPr>
          <p:nvPr/>
        </p:nvSpPr>
        <p:spPr bwMode="auto">
          <a:xfrm>
            <a:off x="914400" y="1447800"/>
            <a:ext cx="7996238" cy="701675"/>
          </a:xfrm>
          <a:prstGeom prst="rect">
            <a:avLst/>
          </a:prstGeom>
          <a:noFill/>
          <a:ln w="9525">
            <a:noFill/>
            <a:miter lim="800000"/>
            <a:headEnd/>
            <a:tailEnd/>
          </a:ln>
          <a:effectLst/>
        </p:spPr>
        <p:txBody>
          <a:bodyPr wrap="none">
            <a:spAutoFit/>
          </a:bodyPr>
          <a:lstStyle/>
          <a:p>
            <a:r>
              <a:rPr lang="en-US">
                <a:solidFill>
                  <a:srgbClr val="0000CC"/>
                </a:solidFill>
              </a:rPr>
              <a:t>Launch Date:   May 13, 1998                        HRPT:    STX2  1702.5 MHZ</a:t>
            </a:r>
          </a:p>
          <a:p>
            <a:r>
              <a:rPr lang="en-US">
                <a:solidFill>
                  <a:srgbClr val="0000CC"/>
                </a:solidFill>
              </a:rPr>
              <a:t>                                                                          APT:      VTX1    137.5 MHz</a:t>
            </a:r>
          </a:p>
        </p:txBody>
      </p:sp>
      <p:sp>
        <p:nvSpPr>
          <p:cNvPr id="42001" name="Rectangle 17"/>
          <p:cNvSpPr>
            <a:spLocks noChangeArrowheads="1"/>
          </p:cNvSpPr>
          <p:nvPr/>
        </p:nvSpPr>
        <p:spPr bwMode="auto">
          <a:xfrm>
            <a:off x="1066800" y="3733800"/>
            <a:ext cx="7391400" cy="1323439"/>
          </a:xfrm>
          <a:prstGeom prst="rect">
            <a:avLst/>
          </a:prstGeom>
          <a:noFill/>
          <a:ln w="9525">
            <a:noFill/>
            <a:miter lim="800000"/>
            <a:headEnd/>
            <a:tailEnd/>
          </a:ln>
          <a:effectLst/>
        </p:spPr>
        <p:txBody>
          <a:bodyPr>
            <a:spAutoFit/>
          </a:bodyPr>
          <a:lstStyle/>
          <a:p>
            <a:r>
              <a:rPr lang="en-US" dirty="0" err="1"/>
              <a:t>Comm</a:t>
            </a:r>
            <a:r>
              <a:rPr lang="en-US" dirty="0"/>
              <a:t>:  STX#1 (1698.0 MHz) </a:t>
            </a:r>
            <a:r>
              <a:rPr lang="en-US" dirty="0" smtClean="0"/>
              <a:t>Parts Failure Nov 1998</a:t>
            </a:r>
            <a:endParaRPr lang="en-US" dirty="0"/>
          </a:p>
          <a:p>
            <a:r>
              <a:rPr lang="en-US" dirty="0"/>
              <a:t>	</a:t>
            </a:r>
            <a:r>
              <a:rPr lang="en-US" dirty="0" smtClean="0"/>
              <a:t> STX#2 </a:t>
            </a:r>
            <a:r>
              <a:rPr lang="en-US" dirty="0"/>
              <a:t>(1702.5 MHz) Operating in OMNI  mode </a:t>
            </a:r>
          </a:p>
          <a:p>
            <a:r>
              <a:rPr lang="en-US" dirty="0"/>
              <a:t>              </a:t>
            </a:r>
            <a:r>
              <a:rPr lang="en-US" dirty="0" smtClean="0"/>
              <a:t>  </a:t>
            </a:r>
            <a:r>
              <a:rPr lang="en-US" dirty="0"/>
              <a:t>since May 1998  </a:t>
            </a:r>
          </a:p>
          <a:p>
            <a:r>
              <a:rPr lang="en-US" dirty="0"/>
              <a:t>	</a:t>
            </a:r>
            <a:r>
              <a:rPr lang="en-US" dirty="0" smtClean="0"/>
              <a:t> STX#3 </a:t>
            </a:r>
            <a:r>
              <a:rPr lang="en-US" dirty="0"/>
              <a:t>(1707 MHz) </a:t>
            </a:r>
            <a:r>
              <a:rPr lang="en-US" dirty="0" smtClean="0"/>
              <a:t>Parts Failure May </a:t>
            </a:r>
            <a:r>
              <a:rPr lang="en-US" dirty="0"/>
              <a:t>1998</a:t>
            </a:r>
          </a:p>
        </p:txBody>
      </p:sp>
      <p:sp>
        <p:nvSpPr>
          <p:cNvPr id="11" name="Rectangle 40"/>
          <p:cNvSpPr>
            <a:spLocks noChangeArrowheads="1"/>
          </p:cNvSpPr>
          <p:nvPr/>
        </p:nvSpPr>
        <p:spPr bwMode="auto">
          <a:xfrm>
            <a:off x="1066800" y="2743200"/>
            <a:ext cx="7467600" cy="701675"/>
          </a:xfrm>
          <a:prstGeom prst="rect">
            <a:avLst/>
          </a:prstGeom>
          <a:noFill/>
          <a:ln w="9525">
            <a:noFill/>
            <a:miter lim="800000"/>
            <a:headEnd/>
            <a:tailEnd/>
          </a:ln>
          <a:effectLst/>
        </p:spPr>
        <p:txBody>
          <a:bodyPr>
            <a:spAutoFit/>
          </a:bodyPr>
          <a:lstStyle/>
          <a:p>
            <a:r>
              <a:rPr lang="en-US" dirty="0"/>
              <a:t>AMSU-A1:  Channel 11 failed -  April 2002 and Channel 14 failed    	       in October 2000 </a:t>
            </a: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pssinstruments.jpg"/>
          <p:cNvPicPr>
            <a:picLocks noChangeAspect="1"/>
          </p:cNvPicPr>
          <p:nvPr/>
        </p:nvPicPr>
        <p:blipFill>
          <a:blip r:embed="rId2" cstate="print"/>
          <a:stretch>
            <a:fillRect/>
          </a:stretch>
        </p:blipFill>
        <p:spPr>
          <a:xfrm>
            <a:off x="4724400" y="3429000"/>
            <a:ext cx="3962400" cy="2826512"/>
          </a:xfrm>
          <a:prstGeom prst="roundRect">
            <a:avLst/>
          </a:prstGeom>
          <a:ln w="28575">
            <a:solidFill>
              <a:schemeClr val="bg1"/>
            </a:solidFill>
          </a:ln>
          <a:effectLst>
            <a:outerShdw blurRad="50800" dist="38100" dir="2700000" algn="tl" rotWithShape="0">
              <a:prstClr val="black">
                <a:alpha val="40000"/>
              </a:prstClr>
            </a:outerShdw>
          </a:effectLst>
        </p:spPr>
      </p:pic>
      <p:pic>
        <p:nvPicPr>
          <p:cNvPr id="9" name="Picture 6" descr="NPP mate with prop module"/>
          <p:cNvPicPr>
            <a:picLocks noChangeAspect="1" noChangeArrowheads="1"/>
          </p:cNvPicPr>
          <p:nvPr/>
        </p:nvPicPr>
        <p:blipFill>
          <a:blip r:embed="rId3" cstate="screen"/>
          <a:srcRect/>
          <a:stretch>
            <a:fillRect/>
          </a:stretch>
        </p:blipFill>
        <p:spPr bwMode="auto">
          <a:xfrm>
            <a:off x="304800" y="3582988"/>
            <a:ext cx="4365735" cy="3275012"/>
          </a:xfrm>
          <a:prstGeom prst="roundRect">
            <a:avLst/>
          </a:prstGeom>
          <a:noFill/>
          <a:ln w="38100">
            <a:solidFill>
              <a:schemeClr val="bg1"/>
            </a:solidFill>
          </a:ln>
        </p:spPr>
      </p:pic>
      <p:sp>
        <p:nvSpPr>
          <p:cNvPr id="10" name="Title 1"/>
          <p:cNvSpPr txBox="1">
            <a:spLocks/>
          </p:cNvSpPr>
          <p:nvPr/>
        </p:nvSpPr>
        <p:spPr>
          <a:xfrm>
            <a:off x="457200" y="0"/>
            <a:ext cx="8229600"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FFFF00"/>
                </a:solidFill>
              </a:rPr>
              <a:t>NESDIS – Restructuring of Future Polar Satellite Program</a:t>
            </a:r>
          </a:p>
        </p:txBody>
      </p:sp>
      <p:sp>
        <p:nvSpPr>
          <p:cNvPr id="11" name="Content Placeholder 4"/>
          <p:cNvSpPr>
            <a:spLocks noGrp="1"/>
          </p:cNvSpPr>
          <p:nvPr>
            <p:ph idx="1"/>
          </p:nvPr>
        </p:nvSpPr>
        <p:spPr>
          <a:xfrm>
            <a:off x="1295400" y="1295400"/>
            <a:ext cx="6172200" cy="1524000"/>
          </a:xfrm>
        </p:spPr>
        <p:txBody>
          <a:bodyPr>
            <a:noAutofit/>
          </a:bodyPr>
          <a:lstStyle/>
          <a:p>
            <a:r>
              <a:rPr lang="en-US" sz="1600" dirty="0" smtClean="0"/>
              <a:t>NOAA and Air Force will no longer continue to jointly procure the polar orbiting satellite system called NPOESS</a:t>
            </a:r>
          </a:p>
          <a:p>
            <a:r>
              <a:rPr lang="en-US" sz="1600" dirty="0" smtClean="0"/>
              <a:t>Restructuring program will be modeled after the procurement structure of the successful POES and GOES, where NASA and NOAA have a long and effective partnership.  NOAA using NASA as satellite acquisition agent.</a:t>
            </a:r>
          </a:p>
          <a:p>
            <a:r>
              <a:rPr lang="en-US" sz="1600" dirty="0" smtClean="0"/>
              <a:t>New NOAA program will be called Joint Polar Satellite System (JPSS)</a:t>
            </a: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93" name="Rectangle 65"/>
          <p:cNvSpPr>
            <a:spLocks noChangeArrowheads="1"/>
          </p:cNvSpPr>
          <p:nvPr/>
        </p:nvSpPr>
        <p:spPr bwMode="auto">
          <a:xfrm>
            <a:off x="152400" y="-762000"/>
            <a:ext cx="7770813" cy="957263"/>
          </a:xfrm>
          <a:prstGeom prst="rect">
            <a:avLst/>
          </a:prstGeom>
          <a:noFill/>
          <a:ln w="9525">
            <a:noFill/>
            <a:miter lim="800000"/>
            <a:headEnd/>
            <a:tailEnd/>
          </a:ln>
          <a:effectLst>
            <a:outerShdw dist="35921" dir="2700000" algn="ctr" rotWithShape="0">
              <a:schemeClr val="tx1"/>
            </a:outerShdw>
          </a:effectLst>
        </p:spPr>
        <p:txBody>
          <a:bodyPr lIns="91402" tIns="45702" rIns="91402" bIns="45702" anchor="ctr"/>
          <a:lstStyle/>
          <a:p>
            <a:pPr algn="ctr">
              <a:defRPr/>
            </a:pPr>
            <a:endParaRPr lang="en-US" sz="2000"/>
          </a:p>
        </p:txBody>
      </p:sp>
      <p:pic>
        <p:nvPicPr>
          <p:cNvPr id="120" name="Picture 119" descr="POES_FlyoutChart_02_14_11.jpg"/>
          <p:cNvPicPr>
            <a:picLocks noChangeAspect="1"/>
          </p:cNvPicPr>
          <p:nvPr/>
        </p:nvPicPr>
        <p:blipFill>
          <a:blip r:embed="rId3" cstate="print"/>
          <a:stretch>
            <a:fillRect/>
          </a:stretch>
        </p:blipFill>
        <p:spPr>
          <a:xfrm rot="5400000">
            <a:off x="1077227" y="-1077226"/>
            <a:ext cx="6989547" cy="9144002"/>
          </a:xfrm>
          <a:prstGeom prst="rect">
            <a:avLst/>
          </a:prstGeom>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a:xfrm>
            <a:off x="-152400" y="1143000"/>
            <a:ext cx="8839200" cy="4486072"/>
          </a:xfrm>
          <a:prstGeom prst="rect">
            <a:avLst/>
          </a:prstGeom>
        </p:spPr>
        <p:txBody>
          <a:bodyPr/>
          <a:lstStyle/>
          <a:p>
            <a:pPr marL="514350" marR="0" lvl="1" indent="-285750" algn="l" defTabSz="914400" rtl="0" eaLnBrk="1" fontAlgn="base" latinLnBrk="0" hangingPunct="1">
              <a:spcBef>
                <a:spcPts val="0"/>
              </a:spcBef>
              <a:spcAft>
                <a:spcPct val="0"/>
              </a:spcAft>
              <a:buClrTx/>
              <a:buSzTx/>
              <a:buFont typeface="Arial" pitchFamily="34" charset="0"/>
              <a:buChar char="•"/>
              <a:tabLst/>
              <a:defRPr/>
            </a:pPr>
            <a:r>
              <a:rPr lang="en-US" b="1" kern="0" dirty="0" smtClean="0">
                <a:solidFill>
                  <a:srgbClr val="000000"/>
                </a:solidFill>
                <a:latin typeface="+mj-lt"/>
              </a:rPr>
              <a:t>NPP to launch October 2011</a:t>
            </a:r>
          </a:p>
          <a:p>
            <a:pPr marL="514350" marR="0" lvl="1" indent="-285750" algn="l" defTabSz="914400" rtl="0" eaLnBrk="1" fontAlgn="base" latinLnBrk="0" hangingPunct="1">
              <a:spcBef>
                <a:spcPts val="0"/>
              </a:spcBef>
              <a:spcAft>
                <a:spcPct val="0"/>
              </a:spcAft>
              <a:buClrTx/>
              <a:buSzTx/>
              <a:tabLst/>
              <a:defRPr/>
            </a:pPr>
            <a:endParaRPr lang="en-US" b="1" kern="0" dirty="0" smtClean="0">
              <a:solidFill>
                <a:srgbClr val="000000"/>
              </a:solidFill>
              <a:latin typeface="+mj-lt"/>
            </a:endParaRPr>
          </a:p>
          <a:p>
            <a:pPr marL="514350" marR="0" lvl="1" indent="-285750" algn="l" defTabSz="914400" rtl="0" eaLnBrk="1" fontAlgn="base" latinLnBrk="0" hangingPunct="1">
              <a:spcBef>
                <a:spcPts val="0"/>
              </a:spcBef>
              <a:spcAft>
                <a:spcPct val="0"/>
              </a:spcAft>
              <a:buClrTx/>
              <a:buSzTx/>
              <a:buFont typeface="Arial" pitchFamily="34" charset="0"/>
              <a:buChar char="•"/>
              <a:tabLst/>
              <a:defRPr/>
            </a:pPr>
            <a:r>
              <a:rPr lang="en-US" b="1" kern="0" dirty="0" smtClean="0">
                <a:solidFill>
                  <a:srgbClr val="000000"/>
                </a:solidFill>
                <a:latin typeface="+mj-lt"/>
              </a:rPr>
              <a:t>JPSS-1 spacecraft</a:t>
            </a:r>
          </a:p>
          <a:p>
            <a:pPr marL="795338" lvl="2" indent="-285750">
              <a:spcBef>
                <a:spcPts val="0"/>
              </a:spcBef>
              <a:buFont typeface="Arial" pitchFamily="34" charset="0"/>
              <a:buChar char="•"/>
              <a:defRPr/>
            </a:pPr>
            <a:r>
              <a:rPr lang="en-US" sz="1500" kern="0" dirty="0" smtClean="0">
                <a:solidFill>
                  <a:srgbClr val="000000"/>
                </a:solidFill>
                <a:latin typeface="+mj-lt"/>
              </a:rPr>
              <a:t>Selection of NPP-like spacecraft announced in June 2010</a:t>
            </a:r>
          </a:p>
          <a:p>
            <a:pPr marL="795338" lvl="2" indent="-285750">
              <a:spcBef>
                <a:spcPts val="0"/>
              </a:spcBef>
              <a:buFont typeface="Arial" pitchFamily="34" charset="0"/>
              <a:buChar char="•"/>
              <a:defRPr/>
            </a:pPr>
            <a:r>
              <a:rPr lang="en-US" sz="1500" kern="0" dirty="0" smtClean="0">
                <a:solidFill>
                  <a:srgbClr val="000000"/>
                </a:solidFill>
                <a:latin typeface="+mj-lt"/>
              </a:rPr>
              <a:t>Contractual arrangements on track</a:t>
            </a:r>
          </a:p>
          <a:p>
            <a:pPr marL="971550" lvl="2" indent="-285750">
              <a:spcBef>
                <a:spcPts val="0"/>
              </a:spcBef>
              <a:buFont typeface="Arial" pitchFamily="34" charset="0"/>
              <a:buChar char="•"/>
              <a:defRPr/>
            </a:pPr>
            <a:endParaRPr lang="en-US" sz="1600" kern="0" dirty="0" smtClean="0">
              <a:solidFill>
                <a:srgbClr val="000000"/>
              </a:solidFill>
              <a:latin typeface="+mj-lt"/>
            </a:endParaRPr>
          </a:p>
          <a:p>
            <a:pPr marL="514350" marR="0" lvl="1" indent="-285750" algn="l" defTabSz="914400" rtl="0" eaLnBrk="1" fontAlgn="base" latinLnBrk="0" hangingPunct="1">
              <a:spcBef>
                <a:spcPts val="0"/>
              </a:spcBef>
              <a:spcAft>
                <a:spcPct val="0"/>
              </a:spcAft>
              <a:buClrTx/>
              <a:buSzTx/>
              <a:buFont typeface="Arial" pitchFamily="34" charset="0"/>
              <a:buChar char="•"/>
              <a:tabLst/>
              <a:defRPr/>
            </a:pPr>
            <a:r>
              <a:rPr lang="en-US" b="1" kern="0" dirty="0" smtClean="0">
                <a:solidFill>
                  <a:srgbClr val="000000"/>
                </a:solidFill>
                <a:latin typeface="+mj-lt"/>
              </a:rPr>
              <a:t>Ground system contract in place</a:t>
            </a:r>
          </a:p>
          <a:p>
            <a:pPr marL="795338" lvl="2" indent="-285750">
              <a:spcBef>
                <a:spcPts val="0"/>
              </a:spcBef>
              <a:buFont typeface="Arial" pitchFamily="34" charset="0"/>
              <a:buChar char="•"/>
              <a:defRPr/>
            </a:pPr>
            <a:r>
              <a:rPr lang="en-US" sz="1500" kern="0" dirty="0" smtClean="0">
                <a:solidFill>
                  <a:srgbClr val="000000"/>
                </a:solidFill>
                <a:latin typeface="+mj-lt"/>
              </a:rPr>
              <a:t>Ground transferred from AF to NASA management control on November 1, 2010</a:t>
            </a:r>
          </a:p>
          <a:p>
            <a:pPr marL="514350" lvl="1" indent="-285750">
              <a:spcBef>
                <a:spcPts val="0"/>
              </a:spcBef>
              <a:buFont typeface="Arial" pitchFamily="34" charset="0"/>
              <a:buChar char="•"/>
              <a:defRPr/>
            </a:pPr>
            <a:endParaRPr lang="en-US" sz="1600" kern="0" dirty="0" smtClean="0">
              <a:solidFill>
                <a:srgbClr val="000000"/>
              </a:solidFill>
              <a:latin typeface="+mj-lt"/>
            </a:endParaRPr>
          </a:p>
          <a:p>
            <a:pPr marL="514350" lvl="1" indent="-285750">
              <a:spcBef>
                <a:spcPts val="0"/>
              </a:spcBef>
              <a:buFont typeface="Arial" pitchFamily="34" charset="0"/>
              <a:buChar char="•"/>
              <a:defRPr/>
            </a:pPr>
            <a:r>
              <a:rPr lang="en-US" b="1" kern="0" dirty="0" smtClean="0">
                <a:solidFill>
                  <a:srgbClr val="000000"/>
                </a:solidFill>
                <a:latin typeface="+mj-lt"/>
              </a:rPr>
              <a:t>Ozone Mapping and Profiler Suite (OMPS) contract in place</a:t>
            </a:r>
          </a:p>
          <a:p>
            <a:pPr marL="738188" lvl="2" indent="-285750">
              <a:spcBef>
                <a:spcPts val="0"/>
              </a:spcBef>
              <a:buFont typeface="Arial" pitchFamily="34" charset="0"/>
              <a:buChar char="•"/>
              <a:defRPr/>
            </a:pPr>
            <a:r>
              <a:rPr lang="en-US" sz="1500" kern="0" dirty="0" smtClean="0">
                <a:solidFill>
                  <a:srgbClr val="000000"/>
                </a:solidFill>
                <a:latin typeface="+mj-lt"/>
              </a:rPr>
              <a:t> OMPS transferred from AF to NASA management control on November 1, 2010</a:t>
            </a:r>
          </a:p>
          <a:p>
            <a:pPr marL="514350" lvl="1" indent="-285750">
              <a:spcBef>
                <a:spcPts val="0"/>
              </a:spcBef>
              <a:buFont typeface="Arial" pitchFamily="34" charset="0"/>
              <a:buChar char="•"/>
              <a:defRPr/>
            </a:pPr>
            <a:endParaRPr lang="en-US" sz="1600" kern="0" dirty="0" smtClean="0">
              <a:solidFill>
                <a:srgbClr val="000000"/>
              </a:solidFill>
              <a:latin typeface="+mj-lt"/>
            </a:endParaRPr>
          </a:p>
          <a:p>
            <a:pPr marL="514350" lvl="1" indent="-285750">
              <a:spcBef>
                <a:spcPts val="0"/>
              </a:spcBef>
              <a:buFont typeface="Arial" pitchFamily="34" charset="0"/>
              <a:buChar char="•"/>
              <a:defRPr/>
            </a:pPr>
            <a:r>
              <a:rPr lang="en-US" b="1" kern="0" dirty="0" smtClean="0">
                <a:solidFill>
                  <a:srgbClr val="000000"/>
                </a:solidFill>
                <a:latin typeface="+mj-lt"/>
              </a:rPr>
              <a:t>Cross-track Infrared Sounder (CrIS) contract in place</a:t>
            </a:r>
          </a:p>
          <a:p>
            <a:pPr marL="738188" lvl="2" indent="-285750">
              <a:spcBef>
                <a:spcPts val="0"/>
              </a:spcBef>
              <a:buFont typeface="Arial" pitchFamily="34" charset="0"/>
              <a:buChar char="•"/>
              <a:defRPr/>
            </a:pPr>
            <a:r>
              <a:rPr lang="en-US" sz="1500" kern="0" dirty="0" err="1" smtClean="0">
                <a:solidFill>
                  <a:srgbClr val="000000"/>
                </a:solidFill>
                <a:latin typeface="+mj-lt"/>
              </a:rPr>
              <a:t>CrIS</a:t>
            </a:r>
            <a:r>
              <a:rPr lang="en-US" sz="1500" kern="0" dirty="0" smtClean="0">
                <a:solidFill>
                  <a:srgbClr val="000000"/>
                </a:solidFill>
                <a:latin typeface="+mj-lt"/>
              </a:rPr>
              <a:t> transferred from AF to NASA management control on November 1, 2010</a:t>
            </a:r>
          </a:p>
          <a:p>
            <a:pPr marL="514350" marR="0" lvl="1" indent="-285750" algn="l" defTabSz="914400" rtl="0" eaLnBrk="1" fontAlgn="base" latinLnBrk="0" hangingPunct="1">
              <a:spcBef>
                <a:spcPts val="0"/>
              </a:spcBef>
              <a:spcAft>
                <a:spcPct val="0"/>
              </a:spcAft>
              <a:buClrTx/>
              <a:buSzTx/>
              <a:buFont typeface="Arial" pitchFamily="34" charset="0"/>
              <a:buChar char="•"/>
              <a:tabLst/>
              <a:defRPr/>
            </a:pPr>
            <a:endParaRPr lang="en-US" sz="1600" kern="0" dirty="0" smtClean="0">
              <a:solidFill>
                <a:srgbClr val="000000"/>
              </a:solidFill>
              <a:latin typeface="+mj-lt"/>
            </a:endParaRPr>
          </a:p>
          <a:p>
            <a:pPr marL="514350" marR="0" lvl="1" indent="-285750" algn="l" defTabSz="914400" rtl="0" eaLnBrk="1" fontAlgn="base" latinLnBrk="0" hangingPunct="1">
              <a:spcBef>
                <a:spcPts val="0"/>
              </a:spcBef>
              <a:spcAft>
                <a:spcPct val="0"/>
              </a:spcAft>
              <a:buClrTx/>
              <a:buSzTx/>
              <a:buFont typeface="Arial" pitchFamily="34" charset="0"/>
              <a:buChar char="•"/>
              <a:tabLst/>
              <a:defRPr/>
            </a:pPr>
            <a:r>
              <a:rPr lang="en-US" b="1" kern="0" dirty="0" smtClean="0">
                <a:solidFill>
                  <a:srgbClr val="000000"/>
                </a:solidFill>
                <a:latin typeface="+mj-lt"/>
              </a:rPr>
              <a:t>Visible/Infrared Imager/Radiometer Suite (VIIRS) letter contract in place in September 2010</a:t>
            </a:r>
          </a:p>
          <a:p>
            <a:pPr marL="738188" lvl="2" indent="-285750">
              <a:spcBef>
                <a:spcPts val="0"/>
              </a:spcBef>
              <a:buFont typeface="Arial" pitchFamily="34" charset="0"/>
              <a:buChar char="•"/>
              <a:defRPr/>
            </a:pPr>
            <a:r>
              <a:rPr lang="en-US" sz="1500" kern="0" dirty="0" smtClean="0">
                <a:solidFill>
                  <a:srgbClr val="000000"/>
                </a:solidFill>
                <a:latin typeface="+mj-lt"/>
              </a:rPr>
              <a:t>Transfer of VIIRS property from AF to NASA management control pending negotiations</a:t>
            </a:r>
          </a:p>
          <a:p>
            <a:pPr marL="514350" lvl="1" indent="-285750">
              <a:spcBef>
                <a:spcPts val="0"/>
              </a:spcBef>
              <a:buFont typeface="Arial" pitchFamily="34" charset="0"/>
              <a:buChar char="•"/>
              <a:defRPr/>
            </a:pPr>
            <a:endParaRPr lang="en-US" sz="1600" kern="0" dirty="0" smtClean="0">
              <a:solidFill>
                <a:srgbClr val="000000"/>
              </a:solidFill>
              <a:latin typeface="+mj-lt"/>
            </a:endParaRPr>
          </a:p>
          <a:p>
            <a:pPr marL="514350" lvl="1" indent="-285750">
              <a:spcBef>
                <a:spcPts val="0"/>
              </a:spcBef>
              <a:buFont typeface="Arial" pitchFamily="34" charset="0"/>
              <a:buChar char="•"/>
              <a:defRPr/>
            </a:pPr>
            <a:r>
              <a:rPr lang="en-US" b="1" kern="0" dirty="0" smtClean="0">
                <a:solidFill>
                  <a:srgbClr val="000000"/>
                </a:solidFill>
                <a:latin typeface="+mj-lt"/>
              </a:rPr>
              <a:t>Advanced Technology Microwave Sounder (ATMS)</a:t>
            </a:r>
          </a:p>
          <a:p>
            <a:pPr marL="738188" lvl="2" indent="-285750">
              <a:spcBef>
                <a:spcPts val="0"/>
              </a:spcBef>
              <a:buFont typeface="Arial" pitchFamily="34" charset="0"/>
              <a:buChar char="•"/>
              <a:defRPr/>
            </a:pPr>
            <a:r>
              <a:rPr lang="en-US" sz="1500" kern="0" dirty="0" smtClean="0">
                <a:solidFill>
                  <a:srgbClr val="000000"/>
                </a:solidFill>
                <a:latin typeface="+mj-lt"/>
              </a:rPr>
              <a:t>Transfer of ATMS property from AF to NASA management control pending negotiations</a:t>
            </a:r>
          </a:p>
        </p:txBody>
      </p:sp>
      <p:sp>
        <p:nvSpPr>
          <p:cNvPr id="8" name="Title 1"/>
          <p:cNvSpPr txBox="1">
            <a:spLocks/>
          </p:cNvSpPr>
          <p:nvPr/>
        </p:nvSpPr>
        <p:spPr>
          <a:xfrm>
            <a:off x="457200" y="0"/>
            <a:ext cx="8229600" cy="1143000"/>
          </a:xfrm>
          <a:prstGeom prst="rect">
            <a:avLst/>
          </a:prstGeom>
        </p:spPr>
        <p:txBody>
          <a:bodyPr vert="horz" lIns="91440" tIns="45720" rIns="91440" bIns="45720" rtlCol="0" anchor="ctr">
            <a:noAutofit/>
          </a:bodyPr>
          <a:lstStyle/>
          <a:p>
            <a:pPr lvl="0" algn="ctr">
              <a:spcBef>
                <a:spcPct val="0"/>
              </a:spcBef>
              <a:defRPr/>
            </a:pPr>
            <a:r>
              <a:rPr kumimoji="0" lang="en-US" sz="3000" b="1" i="0" u="none" strike="noStrike" kern="1200" cap="none" spc="0" normalizeH="0" baseline="0" noProof="0" dirty="0" smtClean="0">
                <a:ln>
                  <a:noFill/>
                </a:ln>
                <a:solidFill>
                  <a:srgbClr val="FFFF00"/>
                </a:solidFill>
                <a:effectLst/>
                <a:uLnTx/>
                <a:uFillTx/>
                <a:latin typeface="+mj-lt"/>
                <a:ea typeface="+mj-ea"/>
                <a:cs typeface="+mj-cs"/>
              </a:rPr>
              <a:t>Status of JPSS Transition</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41" name="AutoShape 173"/>
          <p:cNvSpPr>
            <a:spLocks noChangeArrowheads="1"/>
          </p:cNvSpPr>
          <p:nvPr/>
        </p:nvSpPr>
        <p:spPr bwMode="auto">
          <a:xfrm>
            <a:off x="3867150" y="5743575"/>
            <a:ext cx="3114675" cy="990600"/>
          </a:xfrm>
          <a:prstGeom prst="roundRect">
            <a:avLst>
              <a:gd name="adj" fmla="val 16667"/>
            </a:avLst>
          </a:prstGeom>
          <a:solidFill>
            <a:srgbClr val="D0EAEC"/>
          </a:solidFill>
          <a:ln w="9525">
            <a:noFill/>
            <a:round/>
            <a:headEnd/>
            <a:tailEnd/>
          </a:ln>
          <a:effectLst/>
        </p:spPr>
        <p:txBody>
          <a:bodyPr wrap="none" anchor="ctr"/>
          <a:lstStyle/>
          <a:p>
            <a:endParaRPr lang="en-US"/>
          </a:p>
        </p:txBody>
      </p:sp>
      <p:sp>
        <p:nvSpPr>
          <p:cNvPr id="83974" name="Text Box 6"/>
          <p:cNvSpPr txBox="1">
            <a:spLocks noChangeArrowheads="1"/>
          </p:cNvSpPr>
          <p:nvPr/>
        </p:nvSpPr>
        <p:spPr bwMode="auto">
          <a:xfrm>
            <a:off x="0" y="47625"/>
            <a:ext cx="9144000" cy="863600"/>
          </a:xfrm>
          <a:prstGeom prst="rect">
            <a:avLst/>
          </a:prstGeom>
          <a:noFill/>
          <a:ln w="9525">
            <a:noFill/>
            <a:miter lim="800000"/>
            <a:headEnd/>
            <a:tailEnd/>
          </a:ln>
          <a:effectLst/>
        </p:spPr>
        <p:txBody>
          <a:bodyPr anchor="ctr" anchorCtr="1"/>
          <a:lstStyle/>
          <a:p>
            <a:pPr algn="ctr">
              <a:spcBef>
                <a:spcPct val="50000"/>
              </a:spcBef>
            </a:pPr>
            <a:r>
              <a:rPr lang="en-US" sz="2400" dirty="0">
                <a:solidFill>
                  <a:srgbClr val="FFFF00"/>
                </a:solidFill>
              </a:rPr>
              <a:t>Office of Satellite and Product Operations (OSPO)</a:t>
            </a:r>
          </a:p>
        </p:txBody>
      </p:sp>
      <p:sp>
        <p:nvSpPr>
          <p:cNvPr id="83985" name="Rectangle 17"/>
          <p:cNvSpPr>
            <a:spLocks noChangeArrowheads="1"/>
          </p:cNvSpPr>
          <p:nvPr/>
        </p:nvSpPr>
        <p:spPr bwMode="auto">
          <a:xfrm>
            <a:off x="522288" y="4513263"/>
            <a:ext cx="1143000" cy="411162"/>
          </a:xfrm>
          <a:prstGeom prst="rect">
            <a:avLst/>
          </a:prstGeom>
          <a:noFill/>
          <a:ln w="9525">
            <a:solidFill>
              <a:schemeClr val="tx1"/>
            </a:solidFill>
            <a:miter lim="800000"/>
            <a:headEnd/>
            <a:tailEnd/>
          </a:ln>
          <a:effectLst/>
        </p:spPr>
        <p:txBody>
          <a:bodyPr wrap="none" anchor="ctr"/>
          <a:lstStyle/>
          <a:p>
            <a:endParaRPr lang="en-US"/>
          </a:p>
        </p:txBody>
      </p:sp>
      <p:sp>
        <p:nvSpPr>
          <p:cNvPr id="83986" name="Text Box 18"/>
          <p:cNvSpPr txBox="1">
            <a:spLocks noChangeArrowheads="1"/>
          </p:cNvSpPr>
          <p:nvPr/>
        </p:nvSpPr>
        <p:spPr bwMode="auto">
          <a:xfrm>
            <a:off x="576263" y="4475163"/>
            <a:ext cx="1033462" cy="473075"/>
          </a:xfrm>
          <a:prstGeom prst="rect">
            <a:avLst/>
          </a:prstGeom>
          <a:noFill/>
          <a:ln w="9525">
            <a:noFill/>
            <a:miter lim="800000"/>
            <a:headEnd/>
            <a:tailEnd/>
          </a:ln>
          <a:effectLst/>
        </p:spPr>
        <p:txBody>
          <a:bodyPr>
            <a:spAutoFit/>
          </a:bodyPr>
          <a:lstStyle/>
          <a:p>
            <a:pPr algn="ctr">
              <a:spcBef>
                <a:spcPct val="50000"/>
              </a:spcBef>
            </a:pPr>
            <a:r>
              <a:rPr lang="en-US" sz="1000"/>
              <a:t>Operations </a:t>
            </a:r>
            <a:r>
              <a:rPr lang="en-US" sz="700"/>
              <a:t>(E/SPO11)</a:t>
            </a:r>
          </a:p>
          <a:p>
            <a:pPr algn="ctr"/>
            <a:r>
              <a:rPr lang="en-US" sz="800">
                <a:solidFill>
                  <a:schemeClr val="accent2"/>
                </a:solidFill>
              </a:rPr>
              <a:t>Joe Perez (acting)</a:t>
            </a:r>
          </a:p>
        </p:txBody>
      </p:sp>
      <p:grpSp>
        <p:nvGrpSpPr>
          <p:cNvPr id="2" name="Group 94"/>
          <p:cNvGrpSpPr>
            <a:grpSpLocks/>
          </p:cNvGrpSpPr>
          <p:nvPr/>
        </p:nvGrpSpPr>
        <p:grpSpPr bwMode="auto">
          <a:xfrm>
            <a:off x="522288" y="4900613"/>
            <a:ext cx="1143000" cy="488950"/>
            <a:chOff x="325" y="3158"/>
            <a:chExt cx="720" cy="308"/>
          </a:xfrm>
        </p:grpSpPr>
        <p:sp>
          <p:nvSpPr>
            <p:cNvPr id="83988" name="Rectangle 20"/>
            <p:cNvSpPr>
              <a:spLocks noChangeArrowheads="1"/>
            </p:cNvSpPr>
            <p:nvPr/>
          </p:nvSpPr>
          <p:spPr bwMode="auto">
            <a:xfrm>
              <a:off x="325" y="3158"/>
              <a:ext cx="720" cy="259"/>
            </a:xfrm>
            <a:prstGeom prst="rect">
              <a:avLst/>
            </a:prstGeom>
            <a:noFill/>
            <a:ln w="9525">
              <a:noFill/>
              <a:miter lim="800000"/>
              <a:headEnd/>
              <a:tailEnd/>
            </a:ln>
            <a:effectLst/>
          </p:spPr>
          <p:txBody>
            <a:bodyPr wrap="none" anchor="ctr"/>
            <a:lstStyle/>
            <a:p>
              <a:endParaRPr lang="en-US"/>
            </a:p>
          </p:txBody>
        </p:sp>
        <p:sp>
          <p:nvSpPr>
            <p:cNvPr id="83989" name="Text Box 21"/>
            <p:cNvSpPr txBox="1">
              <a:spLocks noChangeArrowheads="1"/>
            </p:cNvSpPr>
            <p:nvPr/>
          </p:nvSpPr>
          <p:spPr bwMode="auto">
            <a:xfrm>
              <a:off x="359" y="3168"/>
              <a:ext cx="651" cy="298"/>
            </a:xfrm>
            <a:prstGeom prst="rect">
              <a:avLst/>
            </a:prstGeom>
            <a:noFill/>
            <a:ln w="9525">
              <a:noFill/>
              <a:miter lim="800000"/>
              <a:headEnd/>
              <a:tailEnd/>
            </a:ln>
            <a:effectLst/>
          </p:spPr>
          <p:txBody>
            <a:bodyPr>
              <a:spAutoFit/>
            </a:bodyPr>
            <a:lstStyle/>
            <a:p>
              <a:pPr algn="ctr">
                <a:spcBef>
                  <a:spcPct val="50000"/>
                </a:spcBef>
              </a:pPr>
              <a:r>
                <a:rPr lang="en-US" sz="1000"/>
                <a:t>Support </a:t>
              </a:r>
              <a:r>
                <a:rPr lang="en-US" sz="700"/>
                <a:t>(E/SPO12)</a:t>
              </a:r>
            </a:p>
            <a:p>
              <a:pPr algn="ctr"/>
              <a:r>
                <a:rPr lang="en-US" sz="800">
                  <a:solidFill>
                    <a:schemeClr val="accent2"/>
                  </a:solidFill>
                </a:rPr>
                <a:t>Mike Settles</a:t>
              </a:r>
            </a:p>
          </p:txBody>
        </p:sp>
      </p:grpSp>
      <p:sp>
        <p:nvSpPr>
          <p:cNvPr id="83991" name="Rectangle 23"/>
          <p:cNvSpPr>
            <a:spLocks noChangeArrowheads="1"/>
          </p:cNvSpPr>
          <p:nvPr/>
        </p:nvSpPr>
        <p:spPr bwMode="auto">
          <a:xfrm>
            <a:off x="7572375" y="4519613"/>
            <a:ext cx="1316038" cy="411162"/>
          </a:xfrm>
          <a:prstGeom prst="rect">
            <a:avLst/>
          </a:prstGeom>
          <a:noFill/>
          <a:ln w="9525">
            <a:solidFill>
              <a:schemeClr val="tx1"/>
            </a:solidFill>
            <a:miter lim="800000"/>
            <a:headEnd/>
            <a:tailEnd/>
          </a:ln>
          <a:effectLst/>
        </p:spPr>
        <p:txBody>
          <a:bodyPr wrap="none" anchor="ctr"/>
          <a:lstStyle/>
          <a:p>
            <a:endParaRPr lang="en-US"/>
          </a:p>
        </p:txBody>
      </p:sp>
      <p:sp>
        <p:nvSpPr>
          <p:cNvPr id="83992" name="Text Box 24"/>
          <p:cNvSpPr txBox="1">
            <a:spLocks noChangeArrowheads="1"/>
          </p:cNvSpPr>
          <p:nvPr/>
        </p:nvSpPr>
        <p:spPr bwMode="auto">
          <a:xfrm>
            <a:off x="7620000" y="4476750"/>
            <a:ext cx="1208088" cy="473075"/>
          </a:xfrm>
          <a:prstGeom prst="rect">
            <a:avLst/>
          </a:prstGeom>
          <a:noFill/>
          <a:ln w="9525">
            <a:noFill/>
            <a:miter lim="800000"/>
            <a:headEnd/>
            <a:tailEnd/>
          </a:ln>
          <a:effectLst/>
        </p:spPr>
        <p:txBody>
          <a:bodyPr>
            <a:spAutoFit/>
          </a:bodyPr>
          <a:lstStyle/>
          <a:p>
            <a:pPr algn="ctr">
              <a:spcBef>
                <a:spcPct val="50000"/>
              </a:spcBef>
            </a:pPr>
            <a:r>
              <a:rPr lang="en-US" sz="1000"/>
              <a:t>Satellite Products </a:t>
            </a:r>
            <a:r>
              <a:rPr lang="en-US" sz="700"/>
              <a:t>(E/SPO51)</a:t>
            </a:r>
          </a:p>
          <a:p>
            <a:pPr algn="ctr"/>
            <a:r>
              <a:rPr lang="en-US" sz="800">
                <a:solidFill>
                  <a:schemeClr val="accent2"/>
                </a:solidFill>
              </a:rPr>
              <a:t>Ricky Irving</a:t>
            </a:r>
          </a:p>
        </p:txBody>
      </p:sp>
      <p:sp>
        <p:nvSpPr>
          <p:cNvPr id="84007" name="Rectangle 39"/>
          <p:cNvSpPr>
            <a:spLocks noChangeArrowheads="1"/>
          </p:cNvSpPr>
          <p:nvPr/>
        </p:nvSpPr>
        <p:spPr bwMode="auto">
          <a:xfrm>
            <a:off x="515938" y="5857875"/>
            <a:ext cx="1143000" cy="411163"/>
          </a:xfrm>
          <a:prstGeom prst="rect">
            <a:avLst/>
          </a:prstGeom>
          <a:noFill/>
          <a:ln w="9525">
            <a:solidFill>
              <a:schemeClr val="tx1"/>
            </a:solidFill>
            <a:miter lim="800000"/>
            <a:headEnd/>
            <a:tailEnd/>
          </a:ln>
          <a:effectLst/>
        </p:spPr>
        <p:txBody>
          <a:bodyPr wrap="none" anchor="ctr"/>
          <a:lstStyle/>
          <a:p>
            <a:endParaRPr lang="en-US"/>
          </a:p>
        </p:txBody>
      </p:sp>
      <p:sp>
        <p:nvSpPr>
          <p:cNvPr id="84008" name="Text Box 40"/>
          <p:cNvSpPr txBox="1">
            <a:spLocks noChangeArrowheads="1"/>
          </p:cNvSpPr>
          <p:nvPr/>
        </p:nvSpPr>
        <p:spPr bwMode="auto">
          <a:xfrm>
            <a:off x="569913" y="5807075"/>
            <a:ext cx="1033462" cy="473075"/>
          </a:xfrm>
          <a:prstGeom prst="rect">
            <a:avLst/>
          </a:prstGeom>
          <a:noFill/>
          <a:ln w="9525">
            <a:noFill/>
            <a:miter lim="800000"/>
            <a:headEnd/>
            <a:tailEnd/>
          </a:ln>
          <a:effectLst/>
        </p:spPr>
        <p:txBody>
          <a:bodyPr>
            <a:spAutoFit/>
          </a:bodyPr>
          <a:lstStyle/>
          <a:p>
            <a:pPr algn="ctr">
              <a:spcBef>
                <a:spcPct val="50000"/>
              </a:spcBef>
            </a:pPr>
            <a:r>
              <a:rPr lang="en-US" sz="1000"/>
              <a:t>Engineering </a:t>
            </a:r>
            <a:r>
              <a:rPr lang="en-US" sz="700"/>
              <a:t>(E/SPO14)</a:t>
            </a:r>
          </a:p>
          <a:p>
            <a:pPr algn="ctr"/>
            <a:r>
              <a:rPr lang="en-US" sz="800">
                <a:solidFill>
                  <a:schemeClr val="accent2"/>
                </a:solidFill>
              </a:rPr>
              <a:t>Cindy Hampton</a:t>
            </a:r>
          </a:p>
        </p:txBody>
      </p:sp>
      <p:sp>
        <p:nvSpPr>
          <p:cNvPr id="84010" name="Rectangle 42"/>
          <p:cNvSpPr>
            <a:spLocks noChangeArrowheads="1"/>
          </p:cNvSpPr>
          <p:nvPr/>
        </p:nvSpPr>
        <p:spPr bwMode="auto">
          <a:xfrm>
            <a:off x="515938" y="5405438"/>
            <a:ext cx="1143000" cy="411162"/>
          </a:xfrm>
          <a:prstGeom prst="rect">
            <a:avLst/>
          </a:prstGeom>
          <a:noFill/>
          <a:ln w="9525">
            <a:solidFill>
              <a:schemeClr val="tx1"/>
            </a:solidFill>
            <a:miter lim="800000"/>
            <a:headEnd/>
            <a:tailEnd/>
          </a:ln>
          <a:effectLst/>
        </p:spPr>
        <p:txBody>
          <a:bodyPr wrap="none" anchor="ctr"/>
          <a:lstStyle/>
          <a:p>
            <a:endParaRPr lang="en-US"/>
          </a:p>
        </p:txBody>
      </p:sp>
      <p:sp>
        <p:nvSpPr>
          <p:cNvPr id="84011" name="Text Box 43"/>
          <p:cNvSpPr txBox="1">
            <a:spLocks noChangeArrowheads="1"/>
          </p:cNvSpPr>
          <p:nvPr/>
        </p:nvSpPr>
        <p:spPr bwMode="auto">
          <a:xfrm>
            <a:off x="569913" y="5380038"/>
            <a:ext cx="1033462" cy="473075"/>
          </a:xfrm>
          <a:prstGeom prst="rect">
            <a:avLst/>
          </a:prstGeom>
          <a:noFill/>
          <a:ln w="9525">
            <a:noFill/>
            <a:miter lim="800000"/>
            <a:headEnd/>
            <a:tailEnd/>
          </a:ln>
          <a:effectLst/>
        </p:spPr>
        <p:txBody>
          <a:bodyPr>
            <a:spAutoFit/>
          </a:bodyPr>
          <a:lstStyle/>
          <a:p>
            <a:pPr algn="ctr">
              <a:spcBef>
                <a:spcPct val="50000"/>
              </a:spcBef>
            </a:pPr>
            <a:r>
              <a:rPr lang="en-US" sz="1000"/>
              <a:t>Systems </a:t>
            </a:r>
            <a:r>
              <a:rPr lang="en-US" sz="700"/>
              <a:t>(E/SPO13)</a:t>
            </a:r>
          </a:p>
          <a:p>
            <a:pPr algn="ctr"/>
            <a:r>
              <a:rPr lang="en-US" sz="800">
                <a:solidFill>
                  <a:schemeClr val="accent2"/>
                </a:solidFill>
              </a:rPr>
              <a:t>Alva Barnette</a:t>
            </a:r>
            <a:endParaRPr lang="en-US" sz="400">
              <a:solidFill>
                <a:schemeClr val="accent2"/>
              </a:solidFill>
            </a:endParaRPr>
          </a:p>
        </p:txBody>
      </p:sp>
      <p:sp>
        <p:nvSpPr>
          <p:cNvPr id="84013" name="Rectangle 45"/>
          <p:cNvSpPr>
            <a:spLocks noChangeArrowheads="1"/>
          </p:cNvSpPr>
          <p:nvPr/>
        </p:nvSpPr>
        <p:spPr bwMode="auto">
          <a:xfrm>
            <a:off x="2363788" y="4329113"/>
            <a:ext cx="1143000" cy="411162"/>
          </a:xfrm>
          <a:prstGeom prst="rect">
            <a:avLst/>
          </a:prstGeom>
          <a:noFill/>
          <a:ln w="9525">
            <a:solidFill>
              <a:schemeClr val="tx1"/>
            </a:solidFill>
            <a:miter lim="800000"/>
            <a:headEnd/>
            <a:tailEnd/>
          </a:ln>
          <a:effectLst/>
        </p:spPr>
        <p:txBody>
          <a:bodyPr wrap="none" anchor="ctr"/>
          <a:lstStyle/>
          <a:p>
            <a:endParaRPr lang="en-US"/>
          </a:p>
        </p:txBody>
      </p:sp>
      <p:sp>
        <p:nvSpPr>
          <p:cNvPr id="84014" name="Text Box 46"/>
          <p:cNvSpPr txBox="1">
            <a:spLocks noChangeArrowheads="1"/>
          </p:cNvSpPr>
          <p:nvPr/>
        </p:nvSpPr>
        <p:spPr bwMode="auto">
          <a:xfrm>
            <a:off x="2417763" y="4287838"/>
            <a:ext cx="1033462" cy="473075"/>
          </a:xfrm>
          <a:prstGeom prst="rect">
            <a:avLst/>
          </a:prstGeom>
          <a:noFill/>
          <a:ln w="9525">
            <a:noFill/>
            <a:miter lim="800000"/>
            <a:headEnd/>
            <a:tailEnd/>
          </a:ln>
          <a:effectLst/>
        </p:spPr>
        <p:txBody>
          <a:bodyPr>
            <a:spAutoFit/>
          </a:bodyPr>
          <a:lstStyle/>
          <a:p>
            <a:pPr algn="ctr">
              <a:spcBef>
                <a:spcPct val="50000"/>
              </a:spcBef>
            </a:pPr>
            <a:r>
              <a:rPr lang="en-US" sz="1000"/>
              <a:t>Operations </a:t>
            </a:r>
            <a:r>
              <a:rPr lang="en-US" sz="700"/>
              <a:t>(E/SPO21)</a:t>
            </a:r>
          </a:p>
          <a:p>
            <a:pPr algn="ctr"/>
            <a:r>
              <a:rPr lang="en-US" sz="800">
                <a:solidFill>
                  <a:schemeClr val="accent2"/>
                </a:solidFill>
              </a:rPr>
              <a:t>Al McMath</a:t>
            </a:r>
          </a:p>
        </p:txBody>
      </p:sp>
      <p:grpSp>
        <p:nvGrpSpPr>
          <p:cNvPr id="3" name="Group 47"/>
          <p:cNvGrpSpPr>
            <a:grpSpLocks/>
          </p:cNvGrpSpPr>
          <p:nvPr/>
        </p:nvGrpSpPr>
        <p:grpSpPr bwMode="auto">
          <a:xfrm>
            <a:off x="2363788" y="4776788"/>
            <a:ext cx="1143000" cy="411162"/>
            <a:chOff x="1171" y="3510"/>
            <a:chExt cx="720" cy="259"/>
          </a:xfrm>
        </p:grpSpPr>
        <p:sp>
          <p:nvSpPr>
            <p:cNvPr id="84016" name="Rectangle 48"/>
            <p:cNvSpPr>
              <a:spLocks noChangeArrowheads="1"/>
            </p:cNvSpPr>
            <p:nvPr/>
          </p:nvSpPr>
          <p:spPr bwMode="auto">
            <a:xfrm>
              <a:off x="1171" y="3510"/>
              <a:ext cx="720" cy="259"/>
            </a:xfrm>
            <a:prstGeom prst="rect">
              <a:avLst/>
            </a:prstGeom>
            <a:noFill/>
            <a:ln w="9525">
              <a:solidFill>
                <a:schemeClr val="tx1"/>
              </a:solidFill>
              <a:miter lim="800000"/>
              <a:headEnd/>
              <a:tailEnd/>
            </a:ln>
            <a:effectLst/>
          </p:spPr>
          <p:txBody>
            <a:bodyPr wrap="none" anchor="ctr"/>
            <a:lstStyle/>
            <a:p>
              <a:endParaRPr lang="en-US"/>
            </a:p>
          </p:txBody>
        </p:sp>
        <p:sp>
          <p:nvSpPr>
            <p:cNvPr id="84017" name="Text Box 49"/>
            <p:cNvSpPr txBox="1">
              <a:spLocks noChangeArrowheads="1"/>
            </p:cNvSpPr>
            <p:nvPr/>
          </p:nvSpPr>
          <p:spPr bwMode="auto">
            <a:xfrm>
              <a:off x="1205" y="3515"/>
              <a:ext cx="651" cy="135"/>
            </a:xfrm>
            <a:prstGeom prst="rect">
              <a:avLst/>
            </a:prstGeom>
            <a:noFill/>
            <a:ln w="9525">
              <a:noFill/>
              <a:miter lim="800000"/>
              <a:headEnd/>
              <a:tailEnd/>
            </a:ln>
            <a:effectLst/>
          </p:spPr>
          <p:txBody>
            <a:bodyPr>
              <a:spAutoFit/>
            </a:bodyPr>
            <a:lstStyle/>
            <a:p>
              <a:pPr algn="ctr">
                <a:spcBef>
                  <a:spcPct val="50000"/>
                </a:spcBef>
              </a:pPr>
              <a:endParaRPr lang="en-US" sz="800">
                <a:solidFill>
                  <a:schemeClr val="accent2"/>
                </a:solidFill>
              </a:endParaRPr>
            </a:p>
          </p:txBody>
        </p:sp>
      </p:grpSp>
      <p:sp>
        <p:nvSpPr>
          <p:cNvPr id="84023" name="Rectangle 55"/>
          <p:cNvSpPr>
            <a:spLocks noChangeArrowheads="1"/>
          </p:cNvSpPr>
          <p:nvPr/>
        </p:nvSpPr>
        <p:spPr bwMode="auto">
          <a:xfrm>
            <a:off x="2363788" y="5253038"/>
            <a:ext cx="1143000" cy="525462"/>
          </a:xfrm>
          <a:prstGeom prst="rect">
            <a:avLst/>
          </a:prstGeom>
          <a:noFill/>
          <a:ln w="9525">
            <a:solidFill>
              <a:schemeClr val="tx1"/>
            </a:solidFill>
            <a:miter lim="800000"/>
            <a:headEnd/>
            <a:tailEnd/>
          </a:ln>
          <a:effectLst/>
        </p:spPr>
        <p:txBody>
          <a:bodyPr wrap="none" anchor="ctr"/>
          <a:lstStyle/>
          <a:p>
            <a:endParaRPr lang="en-US"/>
          </a:p>
        </p:txBody>
      </p:sp>
      <p:sp>
        <p:nvSpPr>
          <p:cNvPr id="84024" name="Text Box 56"/>
          <p:cNvSpPr txBox="1">
            <a:spLocks noChangeArrowheads="1"/>
          </p:cNvSpPr>
          <p:nvPr/>
        </p:nvSpPr>
        <p:spPr bwMode="auto">
          <a:xfrm>
            <a:off x="2419350" y="5205413"/>
            <a:ext cx="1033463" cy="625475"/>
          </a:xfrm>
          <a:prstGeom prst="rect">
            <a:avLst/>
          </a:prstGeom>
          <a:noFill/>
          <a:ln w="9525">
            <a:noFill/>
            <a:miter lim="800000"/>
            <a:headEnd/>
            <a:tailEnd/>
          </a:ln>
          <a:effectLst/>
        </p:spPr>
        <p:txBody>
          <a:bodyPr>
            <a:spAutoFit/>
          </a:bodyPr>
          <a:lstStyle/>
          <a:p>
            <a:pPr algn="ctr">
              <a:spcBef>
                <a:spcPct val="50000"/>
              </a:spcBef>
            </a:pPr>
            <a:r>
              <a:rPr lang="en-US" sz="1000"/>
              <a:t>Systems Engineering </a:t>
            </a:r>
            <a:r>
              <a:rPr lang="en-US" sz="700"/>
              <a:t>(E/SPO23)</a:t>
            </a:r>
          </a:p>
          <a:p>
            <a:pPr algn="ctr"/>
            <a:r>
              <a:rPr lang="en-US" sz="800">
                <a:solidFill>
                  <a:schemeClr val="accent2"/>
                </a:solidFill>
              </a:rPr>
              <a:t>Bob Clark</a:t>
            </a:r>
          </a:p>
        </p:txBody>
      </p:sp>
      <p:grpSp>
        <p:nvGrpSpPr>
          <p:cNvPr id="4" name="Group 63"/>
          <p:cNvGrpSpPr>
            <a:grpSpLocks/>
          </p:cNvGrpSpPr>
          <p:nvPr/>
        </p:nvGrpSpPr>
        <p:grpSpPr bwMode="auto">
          <a:xfrm>
            <a:off x="993775" y="1654175"/>
            <a:ext cx="1455738" cy="495300"/>
            <a:chOff x="654" y="986"/>
            <a:chExt cx="917" cy="312"/>
          </a:xfrm>
        </p:grpSpPr>
        <p:sp>
          <p:nvSpPr>
            <p:cNvPr id="84032" name="Rectangle 64"/>
            <p:cNvSpPr>
              <a:spLocks noChangeArrowheads="1"/>
            </p:cNvSpPr>
            <p:nvPr/>
          </p:nvSpPr>
          <p:spPr bwMode="auto">
            <a:xfrm>
              <a:off x="654" y="990"/>
              <a:ext cx="917" cy="308"/>
            </a:xfrm>
            <a:prstGeom prst="rect">
              <a:avLst/>
            </a:prstGeom>
            <a:noFill/>
            <a:ln w="9525">
              <a:solidFill>
                <a:schemeClr val="tx1"/>
              </a:solidFill>
              <a:miter lim="800000"/>
              <a:headEnd/>
              <a:tailEnd/>
            </a:ln>
            <a:effectLst/>
          </p:spPr>
          <p:txBody>
            <a:bodyPr wrap="none" anchor="ctr"/>
            <a:lstStyle/>
            <a:p>
              <a:endParaRPr lang="en-US"/>
            </a:p>
          </p:txBody>
        </p:sp>
        <p:sp>
          <p:nvSpPr>
            <p:cNvPr id="84033" name="Text Box 65"/>
            <p:cNvSpPr txBox="1">
              <a:spLocks noChangeArrowheads="1"/>
            </p:cNvSpPr>
            <p:nvPr/>
          </p:nvSpPr>
          <p:spPr bwMode="auto">
            <a:xfrm>
              <a:off x="659" y="986"/>
              <a:ext cx="912" cy="269"/>
            </a:xfrm>
            <a:prstGeom prst="rect">
              <a:avLst/>
            </a:prstGeom>
            <a:noFill/>
            <a:ln w="9525">
              <a:noFill/>
              <a:miter lim="800000"/>
              <a:headEnd/>
              <a:tailEnd/>
            </a:ln>
            <a:effectLst/>
          </p:spPr>
          <p:txBody>
            <a:bodyPr>
              <a:spAutoFit/>
            </a:bodyPr>
            <a:lstStyle/>
            <a:p>
              <a:pPr algn="ctr"/>
              <a:r>
                <a:rPr lang="en-US" sz="1200"/>
                <a:t>Admin Officer</a:t>
              </a:r>
            </a:p>
            <a:p>
              <a:pPr algn="ctr"/>
              <a:r>
                <a:rPr lang="en-US" sz="1000">
                  <a:solidFill>
                    <a:schemeClr val="accent2"/>
                  </a:solidFill>
                </a:rPr>
                <a:t>Linda Brown</a:t>
              </a:r>
            </a:p>
          </p:txBody>
        </p:sp>
      </p:grpSp>
      <p:grpSp>
        <p:nvGrpSpPr>
          <p:cNvPr id="5" name="Group 66"/>
          <p:cNvGrpSpPr>
            <a:grpSpLocks/>
          </p:cNvGrpSpPr>
          <p:nvPr/>
        </p:nvGrpSpPr>
        <p:grpSpPr bwMode="auto">
          <a:xfrm>
            <a:off x="993775" y="2300288"/>
            <a:ext cx="1455738" cy="495300"/>
            <a:chOff x="654" y="986"/>
            <a:chExt cx="917" cy="312"/>
          </a:xfrm>
        </p:grpSpPr>
        <p:sp>
          <p:nvSpPr>
            <p:cNvPr id="84035" name="Rectangle 67"/>
            <p:cNvSpPr>
              <a:spLocks noChangeArrowheads="1"/>
            </p:cNvSpPr>
            <p:nvPr/>
          </p:nvSpPr>
          <p:spPr bwMode="auto">
            <a:xfrm>
              <a:off x="654" y="990"/>
              <a:ext cx="917" cy="308"/>
            </a:xfrm>
            <a:prstGeom prst="rect">
              <a:avLst/>
            </a:prstGeom>
            <a:noFill/>
            <a:ln w="9525">
              <a:solidFill>
                <a:schemeClr val="tx1"/>
              </a:solidFill>
              <a:miter lim="800000"/>
              <a:headEnd/>
              <a:tailEnd/>
            </a:ln>
            <a:effectLst/>
          </p:spPr>
          <p:txBody>
            <a:bodyPr wrap="none" anchor="ctr"/>
            <a:lstStyle/>
            <a:p>
              <a:endParaRPr lang="en-US"/>
            </a:p>
          </p:txBody>
        </p:sp>
        <p:sp>
          <p:nvSpPr>
            <p:cNvPr id="84036" name="Text Box 68"/>
            <p:cNvSpPr txBox="1">
              <a:spLocks noChangeArrowheads="1"/>
            </p:cNvSpPr>
            <p:nvPr/>
          </p:nvSpPr>
          <p:spPr bwMode="auto">
            <a:xfrm>
              <a:off x="659" y="986"/>
              <a:ext cx="912" cy="269"/>
            </a:xfrm>
            <a:prstGeom prst="rect">
              <a:avLst/>
            </a:prstGeom>
            <a:noFill/>
            <a:ln w="9525">
              <a:noFill/>
              <a:miter lim="800000"/>
              <a:headEnd/>
              <a:tailEnd/>
            </a:ln>
            <a:effectLst/>
          </p:spPr>
          <p:txBody>
            <a:bodyPr>
              <a:spAutoFit/>
            </a:bodyPr>
            <a:lstStyle/>
            <a:p>
              <a:pPr algn="ctr">
                <a:spcBef>
                  <a:spcPct val="50000"/>
                </a:spcBef>
              </a:pPr>
              <a:r>
                <a:rPr lang="en-US" sz="1200"/>
                <a:t>Special Projects </a:t>
              </a:r>
              <a:r>
                <a:rPr lang="en-US" sz="1000">
                  <a:solidFill>
                    <a:schemeClr val="accent2"/>
                  </a:solidFill>
                </a:rPr>
                <a:t>Selina Nauman</a:t>
              </a:r>
            </a:p>
          </p:txBody>
        </p:sp>
      </p:grpSp>
      <p:cxnSp>
        <p:nvCxnSpPr>
          <p:cNvPr id="84037" name="AutoShape 69"/>
          <p:cNvCxnSpPr>
            <a:cxnSpLocks noChangeShapeType="1"/>
            <a:stCxn id="84036" idx="3"/>
            <a:endCxn id="84033" idx="3"/>
          </p:cNvCxnSpPr>
          <p:nvPr/>
        </p:nvCxnSpPr>
        <p:spPr bwMode="auto">
          <a:xfrm flipV="1">
            <a:off x="2449513" y="1868488"/>
            <a:ext cx="1587" cy="646112"/>
          </a:xfrm>
          <a:prstGeom prst="bentConnector3">
            <a:avLst>
              <a:gd name="adj1" fmla="val 14400000"/>
            </a:avLst>
          </a:prstGeom>
          <a:noFill/>
          <a:ln w="9525">
            <a:solidFill>
              <a:schemeClr val="tx1"/>
            </a:solidFill>
            <a:miter lim="800000"/>
            <a:headEnd/>
            <a:tailEnd/>
          </a:ln>
          <a:effectLst/>
        </p:spPr>
      </p:cxnSp>
      <p:sp>
        <p:nvSpPr>
          <p:cNvPr id="84039" name="Rectangle 71"/>
          <p:cNvSpPr>
            <a:spLocks noChangeArrowheads="1"/>
          </p:cNvSpPr>
          <p:nvPr/>
        </p:nvSpPr>
        <p:spPr bwMode="auto">
          <a:xfrm>
            <a:off x="520700" y="6321425"/>
            <a:ext cx="1143000" cy="411163"/>
          </a:xfrm>
          <a:prstGeom prst="rect">
            <a:avLst/>
          </a:prstGeom>
          <a:noFill/>
          <a:ln w="9525">
            <a:solidFill>
              <a:schemeClr val="tx1"/>
            </a:solidFill>
            <a:miter lim="800000"/>
            <a:headEnd/>
            <a:tailEnd/>
          </a:ln>
          <a:effectLst/>
        </p:spPr>
        <p:txBody>
          <a:bodyPr wrap="none" anchor="ctr"/>
          <a:lstStyle/>
          <a:p>
            <a:endParaRPr lang="en-US"/>
          </a:p>
        </p:txBody>
      </p:sp>
      <p:sp>
        <p:nvSpPr>
          <p:cNvPr id="84040" name="Text Box 72"/>
          <p:cNvSpPr txBox="1">
            <a:spLocks noChangeArrowheads="1"/>
          </p:cNvSpPr>
          <p:nvPr/>
        </p:nvSpPr>
        <p:spPr bwMode="auto">
          <a:xfrm>
            <a:off x="574675" y="6278563"/>
            <a:ext cx="1033463" cy="473075"/>
          </a:xfrm>
          <a:prstGeom prst="rect">
            <a:avLst/>
          </a:prstGeom>
          <a:noFill/>
          <a:ln w="9525">
            <a:noFill/>
            <a:miter lim="800000"/>
            <a:headEnd/>
            <a:tailEnd/>
          </a:ln>
          <a:effectLst/>
        </p:spPr>
        <p:txBody>
          <a:bodyPr>
            <a:spAutoFit/>
          </a:bodyPr>
          <a:lstStyle/>
          <a:p>
            <a:pPr algn="ctr">
              <a:spcBef>
                <a:spcPct val="50000"/>
              </a:spcBef>
            </a:pPr>
            <a:r>
              <a:rPr lang="en-US" sz="1000"/>
              <a:t>IT Services </a:t>
            </a:r>
            <a:r>
              <a:rPr lang="en-US" sz="700"/>
              <a:t>(E/SPO15)</a:t>
            </a:r>
          </a:p>
          <a:p>
            <a:pPr algn="ctr"/>
            <a:r>
              <a:rPr lang="en-US" sz="800">
                <a:solidFill>
                  <a:schemeClr val="accent2"/>
                </a:solidFill>
              </a:rPr>
              <a:t>Andre Hammond</a:t>
            </a:r>
            <a:endParaRPr lang="en-US" sz="1000">
              <a:solidFill>
                <a:schemeClr val="accent2"/>
              </a:solidFill>
            </a:endParaRPr>
          </a:p>
        </p:txBody>
      </p:sp>
      <p:grpSp>
        <p:nvGrpSpPr>
          <p:cNvPr id="6" name="Group 103"/>
          <p:cNvGrpSpPr>
            <a:grpSpLocks/>
          </p:cNvGrpSpPr>
          <p:nvPr/>
        </p:nvGrpSpPr>
        <p:grpSpPr bwMode="auto">
          <a:xfrm>
            <a:off x="3886200" y="1209675"/>
            <a:ext cx="1447800" cy="781050"/>
            <a:chOff x="1299" y="2225"/>
            <a:chExt cx="912" cy="624"/>
          </a:xfrm>
        </p:grpSpPr>
        <p:sp>
          <p:nvSpPr>
            <p:cNvPr id="84072" name="Rectangle 104"/>
            <p:cNvSpPr>
              <a:spLocks noChangeArrowheads="1"/>
            </p:cNvSpPr>
            <p:nvPr/>
          </p:nvSpPr>
          <p:spPr bwMode="auto">
            <a:xfrm>
              <a:off x="1299" y="2225"/>
              <a:ext cx="912" cy="624"/>
            </a:xfrm>
            <a:prstGeom prst="rect">
              <a:avLst/>
            </a:prstGeom>
            <a:noFill/>
            <a:ln w="9525">
              <a:solidFill>
                <a:schemeClr val="tx1"/>
              </a:solidFill>
              <a:miter lim="800000"/>
              <a:headEnd/>
              <a:tailEnd/>
            </a:ln>
            <a:effectLst/>
          </p:spPr>
          <p:txBody>
            <a:bodyPr wrap="none" anchor="ctr"/>
            <a:lstStyle/>
            <a:p>
              <a:pPr algn="ctr"/>
              <a:r>
                <a:rPr lang="en-US" sz="1400"/>
                <a:t>Director</a:t>
              </a:r>
            </a:p>
            <a:p>
              <a:pPr algn="ctr"/>
              <a:r>
                <a:rPr lang="en-US" sz="700"/>
                <a:t>E/SPO</a:t>
              </a:r>
            </a:p>
            <a:p>
              <a:pPr algn="ctr"/>
              <a:r>
                <a:rPr lang="en-US" sz="1400">
                  <a:solidFill>
                    <a:schemeClr val="accent2"/>
                  </a:solidFill>
                </a:rPr>
                <a:t>Kathy Kelly</a:t>
              </a:r>
            </a:p>
          </p:txBody>
        </p:sp>
        <p:sp>
          <p:nvSpPr>
            <p:cNvPr id="84073" name="Text Box 105"/>
            <p:cNvSpPr txBox="1">
              <a:spLocks noChangeArrowheads="1"/>
            </p:cNvSpPr>
            <p:nvPr/>
          </p:nvSpPr>
          <p:spPr bwMode="auto">
            <a:xfrm>
              <a:off x="1299" y="2351"/>
              <a:ext cx="912" cy="158"/>
            </a:xfrm>
            <a:prstGeom prst="rect">
              <a:avLst/>
            </a:prstGeom>
            <a:noFill/>
            <a:ln w="9525">
              <a:noFill/>
              <a:miter lim="800000"/>
              <a:headEnd/>
              <a:tailEnd/>
            </a:ln>
            <a:effectLst/>
          </p:spPr>
          <p:txBody>
            <a:bodyPr>
              <a:spAutoFit/>
            </a:bodyPr>
            <a:lstStyle/>
            <a:p>
              <a:pPr algn="ctr">
                <a:spcBef>
                  <a:spcPct val="50000"/>
                </a:spcBef>
              </a:pPr>
              <a:endParaRPr lang="en-US" sz="700"/>
            </a:p>
          </p:txBody>
        </p:sp>
      </p:grpSp>
      <p:grpSp>
        <p:nvGrpSpPr>
          <p:cNvPr id="7" name="Group 108"/>
          <p:cNvGrpSpPr>
            <a:grpSpLocks/>
          </p:cNvGrpSpPr>
          <p:nvPr/>
        </p:nvGrpSpPr>
        <p:grpSpPr bwMode="auto">
          <a:xfrm>
            <a:off x="3889375" y="2333625"/>
            <a:ext cx="1447800" cy="790575"/>
            <a:chOff x="1299" y="2225"/>
            <a:chExt cx="912" cy="624"/>
          </a:xfrm>
        </p:grpSpPr>
        <p:sp>
          <p:nvSpPr>
            <p:cNvPr id="84077" name="Rectangle 109"/>
            <p:cNvSpPr>
              <a:spLocks noChangeArrowheads="1"/>
            </p:cNvSpPr>
            <p:nvPr/>
          </p:nvSpPr>
          <p:spPr bwMode="auto">
            <a:xfrm>
              <a:off x="1299" y="2225"/>
              <a:ext cx="912" cy="624"/>
            </a:xfrm>
            <a:prstGeom prst="rect">
              <a:avLst/>
            </a:prstGeom>
            <a:noFill/>
            <a:ln w="9525">
              <a:solidFill>
                <a:schemeClr val="tx1"/>
              </a:solidFill>
              <a:miter lim="800000"/>
              <a:headEnd/>
              <a:tailEnd/>
            </a:ln>
            <a:effectLst/>
          </p:spPr>
          <p:txBody>
            <a:bodyPr wrap="none" anchor="ctr"/>
            <a:lstStyle/>
            <a:p>
              <a:pPr algn="ctr"/>
              <a:r>
                <a:rPr lang="en-US" sz="1400"/>
                <a:t>Deputy Director</a:t>
              </a:r>
            </a:p>
            <a:p>
              <a:pPr algn="ctr"/>
              <a:r>
                <a:rPr lang="en-US" sz="700"/>
                <a:t>E/SPO</a:t>
              </a:r>
            </a:p>
            <a:p>
              <a:pPr algn="ctr"/>
              <a:r>
                <a:rPr lang="en-US" sz="1400">
                  <a:solidFill>
                    <a:schemeClr val="accent2"/>
                  </a:solidFill>
                </a:rPr>
                <a:t>Mark Moran (a)</a:t>
              </a:r>
            </a:p>
          </p:txBody>
        </p:sp>
        <p:sp>
          <p:nvSpPr>
            <p:cNvPr id="84078" name="Text Box 110"/>
            <p:cNvSpPr txBox="1">
              <a:spLocks noChangeArrowheads="1"/>
            </p:cNvSpPr>
            <p:nvPr/>
          </p:nvSpPr>
          <p:spPr bwMode="auto">
            <a:xfrm>
              <a:off x="1299" y="2352"/>
              <a:ext cx="912" cy="156"/>
            </a:xfrm>
            <a:prstGeom prst="rect">
              <a:avLst/>
            </a:prstGeom>
            <a:noFill/>
            <a:ln w="9525">
              <a:noFill/>
              <a:miter lim="800000"/>
              <a:headEnd/>
              <a:tailEnd/>
            </a:ln>
            <a:effectLst/>
          </p:spPr>
          <p:txBody>
            <a:bodyPr>
              <a:spAutoFit/>
            </a:bodyPr>
            <a:lstStyle/>
            <a:p>
              <a:pPr algn="ctr">
                <a:spcBef>
                  <a:spcPct val="50000"/>
                </a:spcBef>
              </a:pPr>
              <a:endParaRPr lang="en-US" sz="700"/>
            </a:p>
          </p:txBody>
        </p:sp>
      </p:grpSp>
      <p:cxnSp>
        <p:nvCxnSpPr>
          <p:cNvPr id="84079" name="AutoShape 111"/>
          <p:cNvCxnSpPr>
            <a:cxnSpLocks noChangeShapeType="1"/>
            <a:stCxn id="84072" idx="2"/>
            <a:endCxn id="84077" idx="0"/>
          </p:cNvCxnSpPr>
          <p:nvPr/>
        </p:nvCxnSpPr>
        <p:spPr bwMode="auto">
          <a:xfrm>
            <a:off x="4610100" y="1990725"/>
            <a:ext cx="3175" cy="342900"/>
          </a:xfrm>
          <a:prstGeom prst="straightConnector1">
            <a:avLst/>
          </a:prstGeom>
          <a:noFill/>
          <a:ln w="9525">
            <a:solidFill>
              <a:schemeClr val="tx1"/>
            </a:solidFill>
            <a:round/>
            <a:headEnd/>
            <a:tailEnd/>
          </a:ln>
          <a:effectLst/>
        </p:spPr>
      </p:cxnSp>
      <p:grpSp>
        <p:nvGrpSpPr>
          <p:cNvPr id="8" name="Group 115"/>
          <p:cNvGrpSpPr>
            <a:grpSpLocks/>
          </p:cNvGrpSpPr>
          <p:nvPr/>
        </p:nvGrpSpPr>
        <p:grpSpPr bwMode="auto">
          <a:xfrm>
            <a:off x="6743700" y="1671638"/>
            <a:ext cx="1447800" cy="990600"/>
            <a:chOff x="1299" y="2225"/>
            <a:chExt cx="912" cy="624"/>
          </a:xfrm>
        </p:grpSpPr>
        <p:sp>
          <p:nvSpPr>
            <p:cNvPr id="84084" name="Rectangle 116"/>
            <p:cNvSpPr>
              <a:spLocks noChangeArrowheads="1"/>
            </p:cNvSpPr>
            <p:nvPr/>
          </p:nvSpPr>
          <p:spPr bwMode="auto">
            <a:xfrm>
              <a:off x="1299" y="2225"/>
              <a:ext cx="912" cy="624"/>
            </a:xfrm>
            <a:prstGeom prst="rect">
              <a:avLst/>
            </a:prstGeom>
            <a:noFill/>
            <a:ln w="9525">
              <a:solidFill>
                <a:schemeClr val="tx1"/>
              </a:solidFill>
              <a:miter lim="800000"/>
              <a:headEnd/>
              <a:tailEnd/>
            </a:ln>
            <a:effectLst/>
          </p:spPr>
          <p:txBody>
            <a:bodyPr wrap="none" anchor="ctr"/>
            <a:lstStyle/>
            <a:p>
              <a:pPr algn="ctr"/>
              <a:r>
                <a:rPr lang="en-US" sz="1400"/>
                <a:t>Corporate</a:t>
              </a:r>
            </a:p>
            <a:p>
              <a:pPr algn="ctr"/>
              <a:r>
                <a:rPr lang="en-US" sz="1400"/>
                <a:t>Services</a:t>
              </a:r>
            </a:p>
            <a:p>
              <a:pPr algn="ctr"/>
              <a:r>
                <a:rPr lang="en-US" sz="700"/>
                <a:t>E/SPOx1</a:t>
              </a:r>
            </a:p>
            <a:p>
              <a:pPr algn="ctr"/>
              <a:r>
                <a:rPr lang="en-US" sz="1000">
                  <a:solidFill>
                    <a:schemeClr val="accent2"/>
                  </a:solidFill>
                </a:rPr>
                <a:t>Keith Amburgey</a:t>
              </a:r>
            </a:p>
          </p:txBody>
        </p:sp>
        <p:sp>
          <p:nvSpPr>
            <p:cNvPr id="84085" name="Text Box 117"/>
            <p:cNvSpPr txBox="1">
              <a:spLocks noChangeArrowheads="1"/>
            </p:cNvSpPr>
            <p:nvPr/>
          </p:nvSpPr>
          <p:spPr bwMode="auto">
            <a:xfrm>
              <a:off x="1299" y="2351"/>
              <a:ext cx="912" cy="125"/>
            </a:xfrm>
            <a:prstGeom prst="rect">
              <a:avLst/>
            </a:prstGeom>
            <a:noFill/>
            <a:ln w="9525">
              <a:noFill/>
              <a:miter lim="800000"/>
              <a:headEnd/>
              <a:tailEnd/>
            </a:ln>
            <a:effectLst/>
          </p:spPr>
          <p:txBody>
            <a:bodyPr>
              <a:spAutoFit/>
            </a:bodyPr>
            <a:lstStyle/>
            <a:p>
              <a:pPr algn="ctr">
                <a:spcBef>
                  <a:spcPct val="50000"/>
                </a:spcBef>
              </a:pPr>
              <a:endParaRPr lang="en-US" sz="700"/>
            </a:p>
          </p:txBody>
        </p:sp>
      </p:grpSp>
      <p:grpSp>
        <p:nvGrpSpPr>
          <p:cNvPr id="9" name="Group 120"/>
          <p:cNvGrpSpPr>
            <a:grpSpLocks/>
          </p:cNvGrpSpPr>
          <p:nvPr/>
        </p:nvGrpSpPr>
        <p:grpSpPr bwMode="auto">
          <a:xfrm>
            <a:off x="3886200" y="3538538"/>
            <a:ext cx="1447800" cy="628650"/>
            <a:chOff x="1299" y="2225"/>
            <a:chExt cx="912" cy="624"/>
          </a:xfrm>
        </p:grpSpPr>
        <p:sp>
          <p:nvSpPr>
            <p:cNvPr id="84089" name="Rectangle 121"/>
            <p:cNvSpPr>
              <a:spLocks noChangeArrowheads="1"/>
            </p:cNvSpPr>
            <p:nvPr/>
          </p:nvSpPr>
          <p:spPr bwMode="auto">
            <a:xfrm>
              <a:off x="1299" y="2225"/>
              <a:ext cx="912" cy="624"/>
            </a:xfrm>
            <a:prstGeom prst="rect">
              <a:avLst/>
            </a:prstGeom>
            <a:noFill/>
            <a:ln w="9525">
              <a:solidFill>
                <a:schemeClr val="tx1"/>
              </a:solidFill>
              <a:miter lim="800000"/>
              <a:headEnd/>
              <a:tailEnd/>
            </a:ln>
            <a:effectLst/>
          </p:spPr>
          <p:txBody>
            <a:bodyPr wrap="none" anchor="ctr"/>
            <a:lstStyle/>
            <a:p>
              <a:pPr algn="ctr"/>
              <a:r>
                <a:rPr lang="en-US" sz="1400"/>
                <a:t>Fairbanks CDA</a:t>
              </a:r>
            </a:p>
            <a:p>
              <a:pPr algn="ctr"/>
              <a:r>
                <a:rPr lang="en-US" sz="700"/>
                <a:t>E/SPO3</a:t>
              </a:r>
            </a:p>
            <a:p>
              <a:pPr algn="ctr"/>
              <a:r>
                <a:rPr lang="en-US" sz="1000">
                  <a:solidFill>
                    <a:schemeClr val="accent2"/>
                  </a:solidFill>
                </a:rPr>
                <a:t>Larry Ledlow</a:t>
              </a:r>
            </a:p>
          </p:txBody>
        </p:sp>
        <p:sp>
          <p:nvSpPr>
            <p:cNvPr id="84090" name="Text Box 122"/>
            <p:cNvSpPr txBox="1">
              <a:spLocks noChangeArrowheads="1"/>
            </p:cNvSpPr>
            <p:nvPr/>
          </p:nvSpPr>
          <p:spPr bwMode="auto">
            <a:xfrm>
              <a:off x="1299" y="2351"/>
              <a:ext cx="912" cy="197"/>
            </a:xfrm>
            <a:prstGeom prst="rect">
              <a:avLst/>
            </a:prstGeom>
            <a:noFill/>
            <a:ln w="9525">
              <a:noFill/>
              <a:miter lim="800000"/>
              <a:headEnd/>
              <a:tailEnd/>
            </a:ln>
            <a:effectLst/>
          </p:spPr>
          <p:txBody>
            <a:bodyPr>
              <a:spAutoFit/>
            </a:bodyPr>
            <a:lstStyle/>
            <a:p>
              <a:pPr algn="ctr">
                <a:spcBef>
                  <a:spcPct val="50000"/>
                </a:spcBef>
              </a:pPr>
              <a:endParaRPr lang="en-US" sz="700"/>
            </a:p>
          </p:txBody>
        </p:sp>
      </p:grpSp>
      <p:grpSp>
        <p:nvGrpSpPr>
          <p:cNvPr id="10" name="Group 123"/>
          <p:cNvGrpSpPr>
            <a:grpSpLocks/>
          </p:cNvGrpSpPr>
          <p:nvPr/>
        </p:nvGrpSpPr>
        <p:grpSpPr bwMode="auto">
          <a:xfrm>
            <a:off x="2127250" y="3535363"/>
            <a:ext cx="1447800" cy="628650"/>
            <a:chOff x="1299" y="2225"/>
            <a:chExt cx="912" cy="624"/>
          </a:xfrm>
        </p:grpSpPr>
        <p:sp>
          <p:nvSpPr>
            <p:cNvPr id="84092" name="Rectangle 124"/>
            <p:cNvSpPr>
              <a:spLocks noChangeArrowheads="1"/>
            </p:cNvSpPr>
            <p:nvPr/>
          </p:nvSpPr>
          <p:spPr bwMode="auto">
            <a:xfrm>
              <a:off x="1299" y="2225"/>
              <a:ext cx="912" cy="624"/>
            </a:xfrm>
            <a:prstGeom prst="rect">
              <a:avLst/>
            </a:prstGeom>
            <a:noFill/>
            <a:ln w="9525">
              <a:solidFill>
                <a:schemeClr val="tx1"/>
              </a:solidFill>
              <a:miter lim="800000"/>
              <a:headEnd/>
              <a:tailEnd/>
            </a:ln>
            <a:effectLst/>
          </p:spPr>
          <p:txBody>
            <a:bodyPr wrap="none" anchor="ctr"/>
            <a:lstStyle/>
            <a:p>
              <a:pPr algn="ctr"/>
              <a:r>
                <a:rPr lang="en-US" sz="1400"/>
                <a:t>Wallops CDA</a:t>
              </a:r>
            </a:p>
            <a:p>
              <a:pPr algn="ctr"/>
              <a:r>
                <a:rPr lang="en-US" sz="700"/>
                <a:t>E/SPO2</a:t>
              </a:r>
            </a:p>
            <a:p>
              <a:pPr algn="ctr"/>
              <a:r>
                <a:rPr lang="en-US" sz="1000">
                  <a:solidFill>
                    <a:schemeClr val="accent2"/>
                  </a:solidFill>
                </a:rPr>
                <a:t>Doug Crawford</a:t>
              </a:r>
            </a:p>
          </p:txBody>
        </p:sp>
        <p:sp>
          <p:nvSpPr>
            <p:cNvPr id="84093" name="Text Box 125"/>
            <p:cNvSpPr txBox="1">
              <a:spLocks noChangeArrowheads="1"/>
            </p:cNvSpPr>
            <p:nvPr/>
          </p:nvSpPr>
          <p:spPr bwMode="auto">
            <a:xfrm>
              <a:off x="1299" y="2351"/>
              <a:ext cx="912" cy="197"/>
            </a:xfrm>
            <a:prstGeom prst="rect">
              <a:avLst/>
            </a:prstGeom>
            <a:noFill/>
            <a:ln w="9525">
              <a:noFill/>
              <a:miter lim="800000"/>
              <a:headEnd/>
              <a:tailEnd/>
            </a:ln>
            <a:effectLst/>
          </p:spPr>
          <p:txBody>
            <a:bodyPr>
              <a:spAutoFit/>
            </a:bodyPr>
            <a:lstStyle/>
            <a:p>
              <a:pPr algn="ctr">
                <a:spcBef>
                  <a:spcPct val="50000"/>
                </a:spcBef>
              </a:pPr>
              <a:endParaRPr lang="en-US" sz="700"/>
            </a:p>
          </p:txBody>
        </p:sp>
      </p:grpSp>
      <p:grpSp>
        <p:nvGrpSpPr>
          <p:cNvPr id="11" name="Group 126"/>
          <p:cNvGrpSpPr>
            <a:grpSpLocks/>
          </p:cNvGrpSpPr>
          <p:nvPr/>
        </p:nvGrpSpPr>
        <p:grpSpPr bwMode="auto">
          <a:xfrm>
            <a:off x="279400" y="3532188"/>
            <a:ext cx="1447800" cy="819150"/>
            <a:chOff x="1299" y="2225"/>
            <a:chExt cx="912" cy="624"/>
          </a:xfrm>
        </p:grpSpPr>
        <p:sp>
          <p:nvSpPr>
            <p:cNvPr id="84095" name="Rectangle 127"/>
            <p:cNvSpPr>
              <a:spLocks noChangeArrowheads="1"/>
            </p:cNvSpPr>
            <p:nvPr/>
          </p:nvSpPr>
          <p:spPr bwMode="auto">
            <a:xfrm>
              <a:off x="1299" y="2225"/>
              <a:ext cx="912" cy="624"/>
            </a:xfrm>
            <a:prstGeom prst="rect">
              <a:avLst/>
            </a:prstGeom>
            <a:noFill/>
            <a:ln w="9525">
              <a:solidFill>
                <a:schemeClr val="tx1"/>
              </a:solidFill>
              <a:miter lim="800000"/>
              <a:headEnd/>
              <a:tailEnd/>
            </a:ln>
            <a:effectLst/>
          </p:spPr>
          <p:txBody>
            <a:bodyPr wrap="none" anchor="ctr"/>
            <a:lstStyle/>
            <a:p>
              <a:pPr algn="ctr"/>
              <a:r>
                <a:rPr lang="en-US" sz="1400" dirty="0"/>
                <a:t>MOD</a:t>
              </a:r>
            </a:p>
            <a:p>
              <a:pPr algn="ctr"/>
              <a:r>
                <a:rPr lang="en-US" sz="700" dirty="0" smtClean="0"/>
                <a:t>E/SPO1</a:t>
              </a:r>
              <a:endParaRPr lang="en-US" sz="700" dirty="0"/>
            </a:p>
            <a:p>
              <a:pPr algn="ctr"/>
              <a:r>
                <a:rPr lang="en-US" sz="1000" dirty="0">
                  <a:solidFill>
                    <a:schemeClr val="accent2"/>
                  </a:solidFill>
                </a:rPr>
                <a:t>Ron </a:t>
              </a:r>
              <a:r>
                <a:rPr lang="en-US" sz="1000" dirty="0" err="1">
                  <a:solidFill>
                    <a:schemeClr val="accent2"/>
                  </a:solidFill>
                </a:rPr>
                <a:t>Mahmot</a:t>
              </a:r>
              <a:endParaRPr lang="en-US" sz="1000" dirty="0">
                <a:solidFill>
                  <a:schemeClr val="accent2"/>
                </a:solidFill>
              </a:endParaRPr>
            </a:p>
            <a:p>
              <a:pPr algn="ctr"/>
              <a:endParaRPr lang="en-US" sz="1000" dirty="0">
                <a:solidFill>
                  <a:schemeClr val="accent2"/>
                </a:solidFill>
              </a:endParaRPr>
            </a:p>
          </p:txBody>
        </p:sp>
        <p:sp>
          <p:nvSpPr>
            <p:cNvPr id="84096" name="Text Box 128"/>
            <p:cNvSpPr txBox="1">
              <a:spLocks noChangeArrowheads="1"/>
            </p:cNvSpPr>
            <p:nvPr/>
          </p:nvSpPr>
          <p:spPr bwMode="auto">
            <a:xfrm>
              <a:off x="1299" y="2351"/>
              <a:ext cx="912" cy="151"/>
            </a:xfrm>
            <a:prstGeom prst="rect">
              <a:avLst/>
            </a:prstGeom>
            <a:noFill/>
            <a:ln w="9525">
              <a:noFill/>
              <a:miter lim="800000"/>
              <a:headEnd/>
              <a:tailEnd/>
            </a:ln>
            <a:effectLst/>
          </p:spPr>
          <p:txBody>
            <a:bodyPr>
              <a:spAutoFit/>
            </a:bodyPr>
            <a:lstStyle/>
            <a:p>
              <a:pPr algn="ctr">
                <a:spcBef>
                  <a:spcPct val="50000"/>
                </a:spcBef>
              </a:pPr>
              <a:endParaRPr lang="en-US" sz="700"/>
            </a:p>
          </p:txBody>
        </p:sp>
      </p:grpSp>
      <p:sp>
        <p:nvSpPr>
          <p:cNvPr id="84097" name="Rectangle 129"/>
          <p:cNvSpPr>
            <a:spLocks noChangeArrowheads="1"/>
          </p:cNvSpPr>
          <p:nvPr/>
        </p:nvSpPr>
        <p:spPr bwMode="auto">
          <a:xfrm>
            <a:off x="523875" y="4959350"/>
            <a:ext cx="1143000" cy="411163"/>
          </a:xfrm>
          <a:prstGeom prst="rect">
            <a:avLst/>
          </a:prstGeom>
          <a:noFill/>
          <a:ln w="9525">
            <a:solidFill>
              <a:schemeClr val="tx1"/>
            </a:solidFill>
            <a:miter lim="800000"/>
            <a:headEnd/>
            <a:tailEnd/>
          </a:ln>
          <a:effectLst/>
        </p:spPr>
        <p:txBody>
          <a:bodyPr wrap="none" anchor="ctr"/>
          <a:lstStyle/>
          <a:p>
            <a:endParaRPr lang="en-US"/>
          </a:p>
        </p:txBody>
      </p:sp>
      <p:grpSp>
        <p:nvGrpSpPr>
          <p:cNvPr id="12" name="Group 130"/>
          <p:cNvGrpSpPr>
            <a:grpSpLocks/>
          </p:cNvGrpSpPr>
          <p:nvPr/>
        </p:nvGrpSpPr>
        <p:grpSpPr bwMode="auto">
          <a:xfrm>
            <a:off x="5683250" y="3532188"/>
            <a:ext cx="1447800" cy="628650"/>
            <a:chOff x="1299" y="2225"/>
            <a:chExt cx="912" cy="624"/>
          </a:xfrm>
        </p:grpSpPr>
        <p:sp>
          <p:nvSpPr>
            <p:cNvPr id="84099" name="Rectangle 131"/>
            <p:cNvSpPr>
              <a:spLocks noChangeArrowheads="1"/>
            </p:cNvSpPr>
            <p:nvPr/>
          </p:nvSpPr>
          <p:spPr bwMode="auto">
            <a:xfrm>
              <a:off x="1299" y="2225"/>
              <a:ext cx="912" cy="624"/>
            </a:xfrm>
            <a:prstGeom prst="rect">
              <a:avLst/>
            </a:prstGeom>
            <a:noFill/>
            <a:ln w="9525">
              <a:solidFill>
                <a:schemeClr val="tx1"/>
              </a:solidFill>
              <a:miter lim="800000"/>
              <a:headEnd/>
              <a:tailEnd/>
            </a:ln>
            <a:effectLst/>
          </p:spPr>
          <p:txBody>
            <a:bodyPr wrap="none" anchor="ctr"/>
            <a:lstStyle/>
            <a:p>
              <a:pPr algn="ctr"/>
              <a:r>
                <a:rPr lang="en-US" sz="1400"/>
                <a:t>NOAA Ice Center</a:t>
              </a:r>
            </a:p>
            <a:p>
              <a:pPr algn="ctr"/>
              <a:r>
                <a:rPr lang="en-US" sz="700"/>
                <a:t>E/SPO4</a:t>
              </a:r>
            </a:p>
            <a:p>
              <a:pPr algn="ctr"/>
              <a:r>
                <a:rPr lang="en-US" sz="1000">
                  <a:solidFill>
                    <a:schemeClr val="accent2"/>
                  </a:solidFill>
                </a:rPr>
                <a:t>Sharolyn Young</a:t>
              </a:r>
            </a:p>
          </p:txBody>
        </p:sp>
        <p:sp>
          <p:nvSpPr>
            <p:cNvPr id="84100" name="Text Box 132"/>
            <p:cNvSpPr txBox="1">
              <a:spLocks noChangeArrowheads="1"/>
            </p:cNvSpPr>
            <p:nvPr/>
          </p:nvSpPr>
          <p:spPr bwMode="auto">
            <a:xfrm>
              <a:off x="1299" y="2351"/>
              <a:ext cx="912" cy="197"/>
            </a:xfrm>
            <a:prstGeom prst="rect">
              <a:avLst/>
            </a:prstGeom>
            <a:noFill/>
            <a:ln w="9525">
              <a:noFill/>
              <a:miter lim="800000"/>
              <a:headEnd/>
              <a:tailEnd/>
            </a:ln>
            <a:effectLst/>
          </p:spPr>
          <p:txBody>
            <a:bodyPr>
              <a:spAutoFit/>
            </a:bodyPr>
            <a:lstStyle/>
            <a:p>
              <a:pPr algn="ctr">
                <a:spcBef>
                  <a:spcPct val="50000"/>
                </a:spcBef>
              </a:pPr>
              <a:endParaRPr lang="en-US" sz="700"/>
            </a:p>
          </p:txBody>
        </p:sp>
      </p:grpSp>
      <p:grpSp>
        <p:nvGrpSpPr>
          <p:cNvPr id="13" name="Group 133"/>
          <p:cNvGrpSpPr>
            <a:grpSpLocks/>
          </p:cNvGrpSpPr>
          <p:nvPr/>
        </p:nvGrpSpPr>
        <p:grpSpPr bwMode="auto">
          <a:xfrm>
            <a:off x="7542213" y="3529013"/>
            <a:ext cx="1447800" cy="819150"/>
            <a:chOff x="1299" y="2225"/>
            <a:chExt cx="912" cy="624"/>
          </a:xfrm>
        </p:grpSpPr>
        <p:sp>
          <p:nvSpPr>
            <p:cNvPr id="84102" name="Rectangle 134"/>
            <p:cNvSpPr>
              <a:spLocks noChangeArrowheads="1"/>
            </p:cNvSpPr>
            <p:nvPr/>
          </p:nvSpPr>
          <p:spPr bwMode="auto">
            <a:xfrm>
              <a:off x="1299" y="2225"/>
              <a:ext cx="912" cy="624"/>
            </a:xfrm>
            <a:prstGeom prst="rect">
              <a:avLst/>
            </a:prstGeom>
            <a:noFill/>
            <a:ln w="9525">
              <a:solidFill>
                <a:schemeClr val="tx1"/>
              </a:solidFill>
              <a:miter lim="800000"/>
              <a:headEnd/>
              <a:tailEnd/>
            </a:ln>
            <a:effectLst/>
          </p:spPr>
          <p:txBody>
            <a:bodyPr wrap="none" anchor="ctr"/>
            <a:lstStyle/>
            <a:p>
              <a:pPr algn="ctr"/>
              <a:r>
                <a:rPr lang="en-US" sz="1400"/>
                <a:t>SPSD</a:t>
              </a:r>
            </a:p>
            <a:p>
              <a:pPr algn="ctr"/>
              <a:r>
                <a:rPr lang="en-US" sz="700"/>
                <a:t>E/SPO5</a:t>
              </a:r>
            </a:p>
            <a:p>
              <a:pPr algn="ctr"/>
              <a:r>
                <a:rPr lang="en-US" sz="1000">
                  <a:solidFill>
                    <a:schemeClr val="accent2"/>
                  </a:solidFill>
                </a:rPr>
                <a:t>Dave Benner</a:t>
              </a:r>
            </a:p>
            <a:p>
              <a:pPr algn="ctr"/>
              <a:endParaRPr lang="en-US" sz="1000">
                <a:solidFill>
                  <a:schemeClr val="accent2"/>
                </a:solidFill>
              </a:endParaRPr>
            </a:p>
          </p:txBody>
        </p:sp>
        <p:sp>
          <p:nvSpPr>
            <p:cNvPr id="84103" name="Text Box 135"/>
            <p:cNvSpPr txBox="1">
              <a:spLocks noChangeArrowheads="1"/>
            </p:cNvSpPr>
            <p:nvPr/>
          </p:nvSpPr>
          <p:spPr bwMode="auto">
            <a:xfrm>
              <a:off x="1299" y="2351"/>
              <a:ext cx="912" cy="151"/>
            </a:xfrm>
            <a:prstGeom prst="rect">
              <a:avLst/>
            </a:prstGeom>
            <a:noFill/>
            <a:ln w="9525">
              <a:noFill/>
              <a:miter lim="800000"/>
              <a:headEnd/>
              <a:tailEnd/>
            </a:ln>
            <a:effectLst/>
          </p:spPr>
          <p:txBody>
            <a:bodyPr>
              <a:spAutoFit/>
            </a:bodyPr>
            <a:lstStyle/>
            <a:p>
              <a:pPr algn="ctr">
                <a:spcBef>
                  <a:spcPct val="50000"/>
                </a:spcBef>
              </a:pPr>
              <a:endParaRPr lang="en-US" sz="700"/>
            </a:p>
          </p:txBody>
        </p:sp>
      </p:grpSp>
      <p:sp>
        <p:nvSpPr>
          <p:cNvPr id="84105" name="Rectangle 137"/>
          <p:cNvSpPr>
            <a:spLocks noChangeArrowheads="1"/>
          </p:cNvSpPr>
          <p:nvPr/>
        </p:nvSpPr>
        <p:spPr bwMode="auto">
          <a:xfrm>
            <a:off x="7562850" y="5005388"/>
            <a:ext cx="1316038" cy="411162"/>
          </a:xfrm>
          <a:prstGeom prst="rect">
            <a:avLst/>
          </a:prstGeom>
          <a:noFill/>
          <a:ln w="9525">
            <a:solidFill>
              <a:schemeClr val="tx1"/>
            </a:solidFill>
            <a:miter lim="800000"/>
            <a:headEnd/>
            <a:tailEnd/>
          </a:ln>
          <a:effectLst/>
        </p:spPr>
        <p:txBody>
          <a:bodyPr wrap="none" anchor="ctr"/>
          <a:lstStyle/>
          <a:p>
            <a:endParaRPr lang="en-US"/>
          </a:p>
        </p:txBody>
      </p:sp>
      <p:sp>
        <p:nvSpPr>
          <p:cNvPr id="84106" name="Text Box 138"/>
          <p:cNvSpPr txBox="1">
            <a:spLocks noChangeArrowheads="1"/>
          </p:cNvSpPr>
          <p:nvPr/>
        </p:nvSpPr>
        <p:spPr bwMode="auto">
          <a:xfrm>
            <a:off x="7620000" y="4962525"/>
            <a:ext cx="1208088" cy="473075"/>
          </a:xfrm>
          <a:prstGeom prst="rect">
            <a:avLst/>
          </a:prstGeom>
          <a:noFill/>
          <a:ln w="9525">
            <a:noFill/>
            <a:miter lim="800000"/>
            <a:headEnd/>
            <a:tailEnd/>
          </a:ln>
          <a:effectLst/>
        </p:spPr>
        <p:txBody>
          <a:bodyPr>
            <a:spAutoFit/>
          </a:bodyPr>
          <a:lstStyle/>
          <a:p>
            <a:pPr algn="ctr">
              <a:spcBef>
                <a:spcPct val="50000"/>
              </a:spcBef>
            </a:pPr>
            <a:r>
              <a:rPr lang="en-US" sz="1000"/>
              <a:t>Satellite Analysis </a:t>
            </a:r>
            <a:r>
              <a:rPr lang="en-US" sz="700"/>
              <a:t>(E/SPO52)</a:t>
            </a:r>
          </a:p>
          <a:p>
            <a:pPr algn="ctr"/>
            <a:r>
              <a:rPr lang="en-US" sz="800">
                <a:solidFill>
                  <a:schemeClr val="accent2"/>
                </a:solidFill>
              </a:rPr>
              <a:t>Davida Streett</a:t>
            </a:r>
          </a:p>
        </p:txBody>
      </p:sp>
      <p:sp>
        <p:nvSpPr>
          <p:cNvPr id="84107" name="Rectangle 139"/>
          <p:cNvSpPr>
            <a:spLocks noChangeArrowheads="1"/>
          </p:cNvSpPr>
          <p:nvPr/>
        </p:nvSpPr>
        <p:spPr bwMode="auto">
          <a:xfrm>
            <a:off x="7558088" y="5491163"/>
            <a:ext cx="1316037" cy="411162"/>
          </a:xfrm>
          <a:prstGeom prst="rect">
            <a:avLst/>
          </a:prstGeom>
          <a:noFill/>
          <a:ln w="9525">
            <a:solidFill>
              <a:schemeClr val="tx1"/>
            </a:solidFill>
            <a:miter lim="800000"/>
            <a:headEnd/>
            <a:tailEnd/>
          </a:ln>
          <a:effectLst/>
        </p:spPr>
        <p:txBody>
          <a:bodyPr wrap="none" anchor="ctr"/>
          <a:lstStyle/>
          <a:p>
            <a:endParaRPr lang="en-US"/>
          </a:p>
        </p:txBody>
      </p:sp>
      <p:sp>
        <p:nvSpPr>
          <p:cNvPr id="84108" name="Text Box 140"/>
          <p:cNvSpPr txBox="1">
            <a:spLocks noChangeArrowheads="1"/>
          </p:cNvSpPr>
          <p:nvPr/>
        </p:nvSpPr>
        <p:spPr bwMode="auto">
          <a:xfrm>
            <a:off x="7620000" y="5448300"/>
            <a:ext cx="1208088" cy="473075"/>
          </a:xfrm>
          <a:prstGeom prst="rect">
            <a:avLst/>
          </a:prstGeom>
          <a:noFill/>
          <a:ln w="9525">
            <a:noFill/>
            <a:miter lim="800000"/>
            <a:headEnd/>
            <a:tailEnd/>
          </a:ln>
          <a:effectLst/>
        </p:spPr>
        <p:txBody>
          <a:bodyPr>
            <a:spAutoFit/>
          </a:bodyPr>
          <a:lstStyle/>
          <a:p>
            <a:pPr algn="ctr">
              <a:spcBef>
                <a:spcPct val="50000"/>
              </a:spcBef>
            </a:pPr>
            <a:r>
              <a:rPr lang="en-US" sz="1000"/>
              <a:t>Direct Services </a:t>
            </a:r>
            <a:r>
              <a:rPr lang="en-US" sz="700"/>
              <a:t>(E/SPO53)</a:t>
            </a:r>
          </a:p>
          <a:p>
            <a:pPr algn="ctr"/>
            <a:r>
              <a:rPr lang="en-US" sz="800">
                <a:solidFill>
                  <a:schemeClr val="accent2"/>
                </a:solidFill>
              </a:rPr>
              <a:t>Chris O’Connors</a:t>
            </a:r>
          </a:p>
        </p:txBody>
      </p:sp>
      <p:cxnSp>
        <p:nvCxnSpPr>
          <p:cNvPr id="84109" name="AutoShape 141"/>
          <p:cNvCxnSpPr>
            <a:cxnSpLocks noChangeShapeType="1"/>
            <a:stCxn id="84089" idx="0"/>
            <a:endCxn id="84077" idx="2"/>
          </p:cNvCxnSpPr>
          <p:nvPr/>
        </p:nvCxnSpPr>
        <p:spPr bwMode="auto">
          <a:xfrm flipV="1">
            <a:off x="4610100" y="3124200"/>
            <a:ext cx="3175" cy="414338"/>
          </a:xfrm>
          <a:prstGeom prst="straightConnector1">
            <a:avLst/>
          </a:prstGeom>
          <a:noFill/>
          <a:ln w="9525">
            <a:solidFill>
              <a:schemeClr val="tx1"/>
            </a:solidFill>
            <a:round/>
            <a:headEnd/>
            <a:tailEnd/>
          </a:ln>
          <a:effectLst/>
        </p:spPr>
      </p:cxnSp>
      <p:cxnSp>
        <p:nvCxnSpPr>
          <p:cNvPr id="84110" name="AutoShape 142"/>
          <p:cNvCxnSpPr>
            <a:cxnSpLocks noChangeShapeType="1"/>
            <a:stCxn id="84092" idx="0"/>
            <a:endCxn id="84077" idx="2"/>
          </p:cNvCxnSpPr>
          <p:nvPr/>
        </p:nvCxnSpPr>
        <p:spPr bwMode="auto">
          <a:xfrm rot="16200000">
            <a:off x="3526631" y="2448719"/>
            <a:ext cx="411163" cy="1762125"/>
          </a:xfrm>
          <a:prstGeom prst="bentConnector3">
            <a:avLst>
              <a:gd name="adj1" fmla="val 49806"/>
            </a:avLst>
          </a:prstGeom>
          <a:noFill/>
          <a:ln w="9525">
            <a:solidFill>
              <a:schemeClr val="tx1"/>
            </a:solidFill>
            <a:miter lim="800000"/>
            <a:headEnd/>
            <a:tailEnd/>
          </a:ln>
          <a:effectLst/>
        </p:spPr>
      </p:cxnSp>
      <p:cxnSp>
        <p:nvCxnSpPr>
          <p:cNvPr id="84111" name="AutoShape 143"/>
          <p:cNvCxnSpPr>
            <a:cxnSpLocks noChangeShapeType="1"/>
            <a:stCxn id="84095" idx="0"/>
            <a:endCxn id="84077" idx="2"/>
          </p:cNvCxnSpPr>
          <p:nvPr/>
        </p:nvCxnSpPr>
        <p:spPr bwMode="auto">
          <a:xfrm rot="16200000">
            <a:off x="2604294" y="1523206"/>
            <a:ext cx="407988" cy="3609975"/>
          </a:xfrm>
          <a:prstGeom prst="bentConnector3">
            <a:avLst>
              <a:gd name="adj1" fmla="val 49806"/>
            </a:avLst>
          </a:prstGeom>
          <a:noFill/>
          <a:ln w="9525">
            <a:solidFill>
              <a:schemeClr val="tx1"/>
            </a:solidFill>
            <a:miter lim="800000"/>
            <a:headEnd/>
            <a:tailEnd/>
          </a:ln>
          <a:effectLst/>
        </p:spPr>
      </p:cxnSp>
      <p:cxnSp>
        <p:nvCxnSpPr>
          <p:cNvPr id="84112" name="AutoShape 144"/>
          <p:cNvCxnSpPr>
            <a:cxnSpLocks noChangeShapeType="1"/>
            <a:stCxn id="84099" idx="0"/>
            <a:endCxn id="84077" idx="2"/>
          </p:cNvCxnSpPr>
          <p:nvPr/>
        </p:nvCxnSpPr>
        <p:spPr bwMode="auto">
          <a:xfrm rot="5400000" flipH="1">
            <a:off x="5306219" y="2431256"/>
            <a:ext cx="407988" cy="1793875"/>
          </a:xfrm>
          <a:prstGeom prst="bentConnector3">
            <a:avLst>
              <a:gd name="adj1" fmla="val 49806"/>
            </a:avLst>
          </a:prstGeom>
          <a:noFill/>
          <a:ln w="9525">
            <a:solidFill>
              <a:schemeClr val="tx1"/>
            </a:solidFill>
            <a:miter lim="800000"/>
            <a:headEnd/>
            <a:tailEnd/>
          </a:ln>
          <a:effectLst/>
        </p:spPr>
      </p:cxnSp>
      <p:cxnSp>
        <p:nvCxnSpPr>
          <p:cNvPr id="84113" name="AutoShape 145"/>
          <p:cNvCxnSpPr>
            <a:cxnSpLocks noChangeShapeType="1"/>
            <a:stCxn id="84102" idx="0"/>
            <a:endCxn id="84077" idx="2"/>
          </p:cNvCxnSpPr>
          <p:nvPr/>
        </p:nvCxnSpPr>
        <p:spPr bwMode="auto">
          <a:xfrm rot="5400000" flipH="1">
            <a:off x="6237287" y="1500188"/>
            <a:ext cx="404813" cy="3652838"/>
          </a:xfrm>
          <a:prstGeom prst="bentConnector3">
            <a:avLst>
              <a:gd name="adj1" fmla="val 49806"/>
            </a:avLst>
          </a:prstGeom>
          <a:noFill/>
          <a:ln w="9525">
            <a:solidFill>
              <a:schemeClr val="tx1"/>
            </a:solidFill>
            <a:miter lim="800000"/>
            <a:headEnd/>
            <a:tailEnd/>
          </a:ln>
          <a:effectLst/>
        </p:spPr>
      </p:cxnSp>
      <p:cxnSp>
        <p:nvCxnSpPr>
          <p:cNvPr id="84115" name="AutoShape 147"/>
          <p:cNvCxnSpPr>
            <a:cxnSpLocks noChangeShapeType="1"/>
            <a:stCxn id="84084" idx="1"/>
            <a:endCxn id="84072" idx="2"/>
          </p:cNvCxnSpPr>
          <p:nvPr/>
        </p:nvCxnSpPr>
        <p:spPr bwMode="auto">
          <a:xfrm rot="10800000">
            <a:off x="4610100" y="1990725"/>
            <a:ext cx="2133600" cy="176213"/>
          </a:xfrm>
          <a:prstGeom prst="bentConnector2">
            <a:avLst/>
          </a:prstGeom>
          <a:noFill/>
          <a:ln w="9525">
            <a:solidFill>
              <a:schemeClr val="tx1"/>
            </a:solidFill>
            <a:miter lim="800000"/>
            <a:headEnd/>
            <a:tailEnd/>
          </a:ln>
          <a:effectLst/>
        </p:spPr>
      </p:cxnSp>
      <p:cxnSp>
        <p:nvCxnSpPr>
          <p:cNvPr id="84117" name="AutoShape 149"/>
          <p:cNvCxnSpPr>
            <a:cxnSpLocks noChangeShapeType="1"/>
            <a:stCxn id="84105" idx="1"/>
            <a:endCxn id="84102" idx="1"/>
          </p:cNvCxnSpPr>
          <p:nvPr/>
        </p:nvCxnSpPr>
        <p:spPr bwMode="auto">
          <a:xfrm rot="10800000">
            <a:off x="7542213" y="3938588"/>
            <a:ext cx="20637" cy="1273175"/>
          </a:xfrm>
          <a:prstGeom prst="bentConnector3">
            <a:avLst>
              <a:gd name="adj1" fmla="val 1207694"/>
            </a:avLst>
          </a:prstGeom>
          <a:noFill/>
          <a:ln w="9525">
            <a:solidFill>
              <a:schemeClr val="tx1"/>
            </a:solidFill>
            <a:miter lim="800000"/>
            <a:headEnd/>
            <a:tailEnd/>
          </a:ln>
          <a:effectLst/>
        </p:spPr>
      </p:cxnSp>
      <p:cxnSp>
        <p:nvCxnSpPr>
          <p:cNvPr id="84118" name="AutoShape 150"/>
          <p:cNvCxnSpPr>
            <a:cxnSpLocks noChangeShapeType="1"/>
            <a:stCxn id="84107" idx="1"/>
            <a:endCxn id="84102" idx="1"/>
          </p:cNvCxnSpPr>
          <p:nvPr/>
        </p:nvCxnSpPr>
        <p:spPr bwMode="auto">
          <a:xfrm rot="10800000">
            <a:off x="7542213" y="3938588"/>
            <a:ext cx="15875" cy="1758950"/>
          </a:xfrm>
          <a:prstGeom prst="bentConnector3">
            <a:avLst>
              <a:gd name="adj1" fmla="val 1540000"/>
            </a:avLst>
          </a:prstGeom>
          <a:noFill/>
          <a:ln w="9525">
            <a:solidFill>
              <a:schemeClr val="tx1"/>
            </a:solidFill>
            <a:miter lim="800000"/>
            <a:headEnd/>
            <a:tailEnd/>
          </a:ln>
          <a:effectLst/>
        </p:spPr>
      </p:cxnSp>
      <p:cxnSp>
        <p:nvCxnSpPr>
          <p:cNvPr id="84119" name="AutoShape 151"/>
          <p:cNvCxnSpPr>
            <a:cxnSpLocks noChangeShapeType="1"/>
            <a:stCxn id="84039" idx="1"/>
            <a:endCxn id="84095" idx="1"/>
          </p:cNvCxnSpPr>
          <p:nvPr/>
        </p:nvCxnSpPr>
        <p:spPr bwMode="auto">
          <a:xfrm rot="10800000">
            <a:off x="279400" y="3941763"/>
            <a:ext cx="241300" cy="2586037"/>
          </a:xfrm>
          <a:prstGeom prst="bentConnector3">
            <a:avLst>
              <a:gd name="adj1" fmla="val 194736"/>
            </a:avLst>
          </a:prstGeom>
          <a:noFill/>
          <a:ln w="9525">
            <a:solidFill>
              <a:schemeClr val="tx1"/>
            </a:solidFill>
            <a:miter lim="800000"/>
            <a:headEnd/>
            <a:tailEnd/>
          </a:ln>
          <a:effectLst/>
        </p:spPr>
      </p:cxnSp>
      <p:cxnSp>
        <p:nvCxnSpPr>
          <p:cNvPr id="84125" name="AutoShape 157"/>
          <p:cNvCxnSpPr>
            <a:cxnSpLocks noChangeShapeType="1"/>
            <a:stCxn id="84007" idx="1"/>
            <a:endCxn id="84095" idx="1"/>
          </p:cNvCxnSpPr>
          <p:nvPr/>
        </p:nvCxnSpPr>
        <p:spPr bwMode="auto">
          <a:xfrm rot="10800000">
            <a:off x="279400" y="3941763"/>
            <a:ext cx="236538" cy="2122487"/>
          </a:xfrm>
          <a:prstGeom prst="bentConnector3">
            <a:avLst>
              <a:gd name="adj1" fmla="val 196644"/>
            </a:avLst>
          </a:prstGeom>
          <a:noFill/>
          <a:ln w="9525">
            <a:solidFill>
              <a:schemeClr val="tx1"/>
            </a:solidFill>
            <a:miter lim="800000"/>
            <a:headEnd/>
            <a:tailEnd/>
          </a:ln>
          <a:effectLst/>
        </p:spPr>
      </p:cxnSp>
      <p:cxnSp>
        <p:nvCxnSpPr>
          <p:cNvPr id="84126" name="AutoShape 158"/>
          <p:cNvCxnSpPr>
            <a:cxnSpLocks noChangeShapeType="1"/>
            <a:stCxn id="84010" idx="1"/>
            <a:endCxn id="84095" idx="1"/>
          </p:cNvCxnSpPr>
          <p:nvPr/>
        </p:nvCxnSpPr>
        <p:spPr bwMode="auto">
          <a:xfrm rot="10800000">
            <a:off x="279400" y="3941763"/>
            <a:ext cx="236538" cy="1670050"/>
          </a:xfrm>
          <a:prstGeom prst="bentConnector3">
            <a:avLst>
              <a:gd name="adj1" fmla="val 196644"/>
            </a:avLst>
          </a:prstGeom>
          <a:noFill/>
          <a:ln w="9525">
            <a:solidFill>
              <a:schemeClr val="tx1"/>
            </a:solidFill>
            <a:miter lim="800000"/>
            <a:headEnd/>
            <a:tailEnd/>
          </a:ln>
          <a:effectLst/>
        </p:spPr>
      </p:cxnSp>
      <p:cxnSp>
        <p:nvCxnSpPr>
          <p:cNvPr id="84127" name="AutoShape 159"/>
          <p:cNvCxnSpPr>
            <a:cxnSpLocks noChangeShapeType="1"/>
            <a:stCxn id="84097" idx="1"/>
            <a:endCxn id="84095" idx="1"/>
          </p:cNvCxnSpPr>
          <p:nvPr/>
        </p:nvCxnSpPr>
        <p:spPr bwMode="auto">
          <a:xfrm rot="10800000">
            <a:off x="279400" y="3941763"/>
            <a:ext cx="244475" cy="1223962"/>
          </a:xfrm>
          <a:prstGeom prst="bentConnector3">
            <a:avLst>
              <a:gd name="adj1" fmla="val 193505"/>
            </a:avLst>
          </a:prstGeom>
          <a:noFill/>
          <a:ln w="9525">
            <a:solidFill>
              <a:schemeClr val="tx1"/>
            </a:solidFill>
            <a:miter lim="800000"/>
            <a:headEnd/>
            <a:tailEnd/>
          </a:ln>
          <a:effectLst/>
        </p:spPr>
      </p:cxnSp>
      <p:cxnSp>
        <p:nvCxnSpPr>
          <p:cNvPr id="84128" name="AutoShape 160"/>
          <p:cNvCxnSpPr>
            <a:cxnSpLocks noChangeShapeType="1"/>
            <a:stCxn id="83985" idx="1"/>
            <a:endCxn id="84095" idx="1"/>
          </p:cNvCxnSpPr>
          <p:nvPr/>
        </p:nvCxnSpPr>
        <p:spPr bwMode="auto">
          <a:xfrm rot="10800000">
            <a:off x="279400" y="3941763"/>
            <a:ext cx="242888" cy="777875"/>
          </a:xfrm>
          <a:prstGeom prst="bentConnector3">
            <a:avLst>
              <a:gd name="adj1" fmla="val 194116"/>
            </a:avLst>
          </a:prstGeom>
          <a:noFill/>
          <a:ln w="9525">
            <a:solidFill>
              <a:schemeClr val="tx1"/>
            </a:solidFill>
            <a:miter lim="800000"/>
            <a:headEnd/>
            <a:tailEnd/>
          </a:ln>
          <a:effectLst/>
        </p:spPr>
      </p:cxnSp>
      <p:cxnSp>
        <p:nvCxnSpPr>
          <p:cNvPr id="84129" name="AutoShape 161"/>
          <p:cNvCxnSpPr>
            <a:cxnSpLocks noChangeShapeType="1"/>
            <a:stCxn id="84023" idx="1"/>
            <a:endCxn id="84092" idx="1"/>
          </p:cNvCxnSpPr>
          <p:nvPr/>
        </p:nvCxnSpPr>
        <p:spPr bwMode="auto">
          <a:xfrm rot="10800000">
            <a:off x="2127250" y="3849688"/>
            <a:ext cx="236538" cy="1666875"/>
          </a:xfrm>
          <a:prstGeom prst="bentConnector3">
            <a:avLst>
              <a:gd name="adj1" fmla="val 196644"/>
            </a:avLst>
          </a:prstGeom>
          <a:noFill/>
          <a:ln w="9525">
            <a:solidFill>
              <a:schemeClr val="tx1"/>
            </a:solidFill>
            <a:miter lim="800000"/>
            <a:headEnd/>
            <a:tailEnd/>
          </a:ln>
          <a:effectLst/>
        </p:spPr>
      </p:cxnSp>
      <p:cxnSp>
        <p:nvCxnSpPr>
          <p:cNvPr id="84130" name="AutoShape 162"/>
          <p:cNvCxnSpPr>
            <a:cxnSpLocks noChangeShapeType="1"/>
            <a:stCxn id="84016" idx="1"/>
            <a:endCxn id="84092" idx="1"/>
          </p:cNvCxnSpPr>
          <p:nvPr/>
        </p:nvCxnSpPr>
        <p:spPr bwMode="auto">
          <a:xfrm rot="10800000">
            <a:off x="2127250" y="3849688"/>
            <a:ext cx="236538" cy="1133475"/>
          </a:xfrm>
          <a:prstGeom prst="bentConnector3">
            <a:avLst>
              <a:gd name="adj1" fmla="val 196644"/>
            </a:avLst>
          </a:prstGeom>
          <a:noFill/>
          <a:ln w="9525">
            <a:solidFill>
              <a:schemeClr val="tx1"/>
            </a:solidFill>
            <a:miter lim="800000"/>
            <a:headEnd/>
            <a:tailEnd/>
          </a:ln>
          <a:effectLst/>
        </p:spPr>
      </p:cxnSp>
      <p:cxnSp>
        <p:nvCxnSpPr>
          <p:cNvPr id="84131" name="AutoShape 163"/>
          <p:cNvCxnSpPr>
            <a:cxnSpLocks noChangeShapeType="1"/>
            <a:stCxn id="84013" idx="1"/>
            <a:endCxn id="84092" idx="1"/>
          </p:cNvCxnSpPr>
          <p:nvPr/>
        </p:nvCxnSpPr>
        <p:spPr bwMode="auto">
          <a:xfrm rot="10800000">
            <a:off x="2127250" y="3849688"/>
            <a:ext cx="236538" cy="685800"/>
          </a:xfrm>
          <a:prstGeom prst="bentConnector3">
            <a:avLst>
              <a:gd name="adj1" fmla="val 196644"/>
            </a:avLst>
          </a:prstGeom>
          <a:noFill/>
          <a:ln w="9525">
            <a:solidFill>
              <a:schemeClr val="tx1"/>
            </a:solidFill>
            <a:miter lim="800000"/>
            <a:headEnd/>
            <a:tailEnd/>
          </a:ln>
          <a:effectLst/>
        </p:spPr>
      </p:cxnSp>
      <p:cxnSp>
        <p:nvCxnSpPr>
          <p:cNvPr id="84132" name="AutoShape 164"/>
          <p:cNvCxnSpPr>
            <a:cxnSpLocks noChangeShapeType="1"/>
            <a:stCxn id="83991" idx="1"/>
            <a:endCxn id="84102" idx="1"/>
          </p:cNvCxnSpPr>
          <p:nvPr/>
        </p:nvCxnSpPr>
        <p:spPr bwMode="auto">
          <a:xfrm rot="10800000">
            <a:off x="7542213" y="3938588"/>
            <a:ext cx="30162" cy="787400"/>
          </a:xfrm>
          <a:prstGeom prst="bentConnector3">
            <a:avLst>
              <a:gd name="adj1" fmla="val 857894"/>
            </a:avLst>
          </a:prstGeom>
          <a:noFill/>
          <a:ln w="9525">
            <a:solidFill>
              <a:schemeClr val="tx1"/>
            </a:solidFill>
            <a:miter lim="800000"/>
            <a:headEnd/>
            <a:tailEnd/>
          </a:ln>
          <a:effectLst/>
        </p:spPr>
      </p:cxnSp>
      <p:sp>
        <p:nvSpPr>
          <p:cNvPr id="84134" name="Rectangle 166"/>
          <p:cNvSpPr>
            <a:spLocks noChangeArrowheads="1"/>
          </p:cNvSpPr>
          <p:nvPr/>
        </p:nvSpPr>
        <p:spPr bwMode="auto">
          <a:xfrm>
            <a:off x="2381250" y="4741863"/>
            <a:ext cx="1104900" cy="473075"/>
          </a:xfrm>
          <a:prstGeom prst="rect">
            <a:avLst/>
          </a:prstGeom>
          <a:noFill/>
          <a:ln w="9525">
            <a:noFill/>
            <a:miter lim="800000"/>
            <a:headEnd/>
            <a:tailEnd/>
          </a:ln>
          <a:effectLst/>
        </p:spPr>
        <p:txBody>
          <a:bodyPr>
            <a:spAutoFit/>
          </a:bodyPr>
          <a:lstStyle/>
          <a:p>
            <a:pPr algn="ctr">
              <a:spcBef>
                <a:spcPct val="50000"/>
              </a:spcBef>
            </a:pPr>
            <a:r>
              <a:rPr lang="en-US" sz="1000"/>
              <a:t>Support</a:t>
            </a:r>
          </a:p>
          <a:p>
            <a:pPr algn="ctr"/>
            <a:r>
              <a:rPr lang="en-US" sz="700"/>
              <a:t>(E/SPO22)</a:t>
            </a:r>
          </a:p>
          <a:p>
            <a:pPr algn="ctr"/>
            <a:r>
              <a:rPr lang="en-US" sz="800">
                <a:solidFill>
                  <a:schemeClr val="accent2"/>
                </a:solidFill>
              </a:rPr>
              <a:t>Stephen Howard</a:t>
            </a:r>
          </a:p>
        </p:txBody>
      </p:sp>
      <p:sp>
        <p:nvSpPr>
          <p:cNvPr id="84135" name="Text Box 167"/>
          <p:cNvSpPr txBox="1">
            <a:spLocks noChangeArrowheads="1"/>
          </p:cNvSpPr>
          <p:nvPr/>
        </p:nvSpPr>
        <p:spPr bwMode="auto">
          <a:xfrm>
            <a:off x="3994150" y="5783263"/>
            <a:ext cx="2895600" cy="854075"/>
          </a:xfrm>
          <a:prstGeom prst="rect">
            <a:avLst/>
          </a:prstGeom>
          <a:noFill/>
          <a:ln w="9525">
            <a:noFill/>
            <a:miter lim="800000"/>
            <a:headEnd/>
            <a:tailEnd/>
          </a:ln>
          <a:effectLst/>
        </p:spPr>
        <p:txBody>
          <a:bodyPr wrap="none">
            <a:spAutoFit/>
          </a:bodyPr>
          <a:lstStyle/>
          <a:p>
            <a:pPr>
              <a:spcBef>
                <a:spcPct val="25000"/>
              </a:spcBef>
              <a:spcAft>
                <a:spcPct val="25000"/>
              </a:spcAft>
            </a:pPr>
            <a:r>
              <a:rPr lang="en-US" sz="1000" b="1"/>
              <a:t>	Acronyms</a:t>
            </a:r>
            <a:endParaRPr lang="en-US" sz="1000" b="1" u="sng"/>
          </a:p>
          <a:p>
            <a:pPr>
              <a:spcBef>
                <a:spcPct val="25000"/>
              </a:spcBef>
            </a:pPr>
            <a:r>
              <a:rPr lang="en-US" sz="1000"/>
              <a:t>CDA – Command and Data Acquisition</a:t>
            </a:r>
          </a:p>
          <a:p>
            <a:pPr>
              <a:spcBef>
                <a:spcPct val="25000"/>
              </a:spcBef>
            </a:pPr>
            <a:r>
              <a:rPr lang="en-US" sz="1000"/>
              <a:t>MOD – Mission Operations Division</a:t>
            </a:r>
          </a:p>
          <a:p>
            <a:pPr>
              <a:spcBef>
                <a:spcPct val="25000"/>
              </a:spcBef>
            </a:pPr>
            <a:r>
              <a:rPr lang="en-US" sz="1000"/>
              <a:t>SPSD – Satellite Products and Services Division</a:t>
            </a:r>
          </a:p>
        </p:txBody>
      </p:sp>
      <p:sp>
        <p:nvSpPr>
          <p:cNvPr id="84136" name="Text Box 168"/>
          <p:cNvSpPr txBox="1">
            <a:spLocks noChangeArrowheads="1"/>
          </p:cNvSpPr>
          <p:nvPr/>
        </p:nvSpPr>
        <p:spPr bwMode="auto">
          <a:xfrm>
            <a:off x="336550" y="4160838"/>
            <a:ext cx="1328738" cy="214312"/>
          </a:xfrm>
          <a:prstGeom prst="rect">
            <a:avLst/>
          </a:prstGeom>
          <a:noFill/>
          <a:ln w="9525">
            <a:noFill/>
            <a:miter lim="800000"/>
            <a:headEnd/>
            <a:tailEnd/>
          </a:ln>
          <a:effectLst/>
        </p:spPr>
        <p:txBody>
          <a:bodyPr wrap="none">
            <a:spAutoFit/>
          </a:bodyPr>
          <a:lstStyle/>
          <a:p>
            <a:pPr algn="ctr"/>
            <a:r>
              <a:rPr lang="en-US" sz="800">
                <a:solidFill>
                  <a:schemeClr val="accent2"/>
                </a:solidFill>
              </a:rPr>
              <a:t>Deputy: Linda Stathoplos</a:t>
            </a:r>
          </a:p>
        </p:txBody>
      </p:sp>
      <p:sp>
        <p:nvSpPr>
          <p:cNvPr id="84137" name="Text Box 169"/>
          <p:cNvSpPr txBox="1">
            <a:spLocks noChangeArrowheads="1"/>
          </p:cNvSpPr>
          <p:nvPr/>
        </p:nvSpPr>
        <p:spPr bwMode="auto">
          <a:xfrm>
            <a:off x="7605713" y="4160838"/>
            <a:ext cx="1308100" cy="214312"/>
          </a:xfrm>
          <a:prstGeom prst="rect">
            <a:avLst/>
          </a:prstGeom>
          <a:noFill/>
          <a:ln w="9525">
            <a:noFill/>
            <a:miter lim="800000"/>
            <a:headEnd/>
            <a:tailEnd/>
          </a:ln>
          <a:effectLst/>
        </p:spPr>
        <p:txBody>
          <a:bodyPr wrap="none">
            <a:spAutoFit/>
          </a:bodyPr>
          <a:lstStyle/>
          <a:p>
            <a:pPr algn="ctr"/>
            <a:r>
              <a:rPr lang="en-US" sz="800">
                <a:solidFill>
                  <a:schemeClr val="accent2"/>
                </a:solidFill>
              </a:rPr>
              <a:t>Deputy: Tom Renkevens</a:t>
            </a:r>
          </a:p>
        </p:txBody>
      </p:sp>
      <p:sp>
        <p:nvSpPr>
          <p:cNvPr id="84138" name="Line 170"/>
          <p:cNvSpPr>
            <a:spLocks noChangeShapeType="1"/>
          </p:cNvSpPr>
          <p:nvPr/>
        </p:nvSpPr>
        <p:spPr bwMode="auto">
          <a:xfrm>
            <a:off x="276225" y="4152900"/>
            <a:ext cx="1447800" cy="0"/>
          </a:xfrm>
          <a:prstGeom prst="line">
            <a:avLst/>
          </a:prstGeom>
          <a:noFill/>
          <a:ln w="9525">
            <a:solidFill>
              <a:schemeClr val="tx1"/>
            </a:solidFill>
            <a:round/>
            <a:headEnd/>
            <a:tailEnd/>
          </a:ln>
          <a:effectLst/>
        </p:spPr>
        <p:txBody>
          <a:bodyPr/>
          <a:lstStyle/>
          <a:p>
            <a:endParaRPr lang="en-US"/>
          </a:p>
        </p:txBody>
      </p:sp>
      <p:sp>
        <p:nvSpPr>
          <p:cNvPr id="84139" name="Line 171"/>
          <p:cNvSpPr>
            <a:spLocks noChangeShapeType="1"/>
          </p:cNvSpPr>
          <p:nvPr/>
        </p:nvSpPr>
        <p:spPr bwMode="auto">
          <a:xfrm>
            <a:off x="7534275" y="4152900"/>
            <a:ext cx="1447800" cy="0"/>
          </a:xfrm>
          <a:prstGeom prst="line">
            <a:avLst/>
          </a:prstGeom>
          <a:noFill/>
          <a:ln w="9525">
            <a:solidFill>
              <a:schemeClr val="tx1"/>
            </a:solidFill>
            <a:round/>
            <a:headEnd/>
            <a:tailEnd/>
          </a:ln>
          <a:effectLst/>
        </p:spPr>
        <p:txBody>
          <a:bodyPr/>
          <a:lstStyle/>
          <a:p>
            <a:endParaRPr lang="en-US"/>
          </a:p>
        </p:txBody>
      </p:sp>
      <p:sp>
        <p:nvSpPr>
          <p:cNvPr id="84142" name="Line 174"/>
          <p:cNvSpPr>
            <a:spLocks noChangeShapeType="1"/>
          </p:cNvSpPr>
          <p:nvPr/>
        </p:nvSpPr>
        <p:spPr bwMode="auto">
          <a:xfrm flipH="1">
            <a:off x="2676525" y="2162175"/>
            <a:ext cx="1924050" cy="0"/>
          </a:xfrm>
          <a:prstGeom prst="line">
            <a:avLst/>
          </a:prstGeom>
          <a:noFill/>
          <a:ln w="9525">
            <a:solidFill>
              <a:schemeClr val="tx1"/>
            </a:solidFill>
            <a:round/>
            <a:headEnd/>
            <a:tailEnd/>
          </a:ln>
          <a:effectLst/>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latin typeface="Arial" pitchFamily="34" charset="0"/>
              </a:rPr>
              <a:t>   </a:t>
            </a:r>
            <a:r>
              <a:rPr lang="en-US" sz="4400" dirty="0" smtClean="0">
                <a:solidFill>
                  <a:srgbClr val="FFFF00"/>
                </a:solidFill>
                <a:latin typeface="Arial" pitchFamily="34" charset="0"/>
              </a:rPr>
              <a:t>NPP/Follow-On Status</a:t>
            </a:r>
          </a:p>
        </p:txBody>
      </p:sp>
      <p:sp>
        <p:nvSpPr>
          <p:cNvPr id="23555" name="Rectangle 3"/>
          <p:cNvSpPr>
            <a:spLocks noGrp="1" noChangeArrowheads="1"/>
          </p:cNvSpPr>
          <p:nvPr>
            <p:ph type="body" idx="1"/>
          </p:nvPr>
        </p:nvSpPr>
        <p:spPr>
          <a:xfrm>
            <a:off x="228600" y="1219200"/>
            <a:ext cx="8686800" cy="5486400"/>
          </a:xfrm>
        </p:spPr>
        <p:txBody>
          <a:bodyPr/>
          <a:lstStyle/>
          <a:p>
            <a:pPr>
              <a:lnSpc>
                <a:spcPct val="80000"/>
              </a:lnSpc>
              <a:buFont typeface="Wingdings" pitchFamily="2" charset="2"/>
              <a:buChar char="Ø"/>
            </a:pPr>
            <a:r>
              <a:rPr lang="en-US" sz="2000" dirty="0" smtClean="0">
                <a:latin typeface="Arial" pitchFamily="34" charset="0"/>
              </a:rPr>
              <a:t>Visible Infrared Imaging Radiometer Suite (VIIRS) (heritage-AVHRR)</a:t>
            </a:r>
          </a:p>
          <a:p>
            <a:pPr lvl="1">
              <a:lnSpc>
                <a:spcPct val="80000"/>
              </a:lnSpc>
              <a:buFont typeface="Wingdings" pitchFamily="2" charset="2"/>
              <a:buChar char="Ø"/>
            </a:pPr>
            <a:r>
              <a:rPr lang="en-US" sz="1600" dirty="0" smtClean="0">
                <a:latin typeface="Arial" pitchFamily="34" charset="0"/>
              </a:rPr>
              <a:t>~ 22 spectral channels with 400 m and 750 m resolution</a:t>
            </a:r>
          </a:p>
          <a:p>
            <a:pPr>
              <a:lnSpc>
                <a:spcPct val="80000"/>
              </a:lnSpc>
              <a:buFont typeface="Wingdings" pitchFamily="2" charset="2"/>
              <a:buChar char="Ø"/>
            </a:pPr>
            <a:r>
              <a:rPr lang="en-US" sz="2000" dirty="0" smtClean="0">
                <a:latin typeface="Arial" pitchFamily="34" charset="0"/>
              </a:rPr>
              <a:t>Ozone Mapping and Profiler Suite (OMPS) (heritage-SBUV)</a:t>
            </a:r>
          </a:p>
          <a:p>
            <a:pPr lvl="1">
              <a:lnSpc>
                <a:spcPct val="80000"/>
              </a:lnSpc>
              <a:buFont typeface="Wingdings" pitchFamily="2" charset="2"/>
              <a:buChar char="Ø"/>
            </a:pPr>
            <a:r>
              <a:rPr lang="en-US" sz="2000" dirty="0" smtClean="0">
                <a:latin typeface="Arial" pitchFamily="34" charset="0"/>
              </a:rPr>
              <a:t>~ 50 km resolution</a:t>
            </a:r>
          </a:p>
          <a:p>
            <a:pPr>
              <a:lnSpc>
                <a:spcPct val="80000"/>
              </a:lnSpc>
              <a:buFont typeface="Wingdings" pitchFamily="2" charset="2"/>
              <a:buChar char="Ø"/>
            </a:pPr>
            <a:r>
              <a:rPr lang="en-US" sz="2000" dirty="0" smtClean="0">
                <a:latin typeface="Arial" pitchFamily="34" charset="0"/>
              </a:rPr>
              <a:t>Advanced Technology Microwave Sounder (ATMS) (heritage-AMSU-A/B and MHS)</a:t>
            </a:r>
          </a:p>
          <a:p>
            <a:pPr lvl="1">
              <a:lnSpc>
                <a:spcPct val="80000"/>
              </a:lnSpc>
              <a:buFont typeface="Wingdings" pitchFamily="2" charset="2"/>
              <a:buChar char="Ø"/>
            </a:pPr>
            <a:r>
              <a:rPr lang="en-US" sz="2000" dirty="0" smtClean="0">
                <a:latin typeface="Arial" pitchFamily="34" charset="0"/>
              </a:rPr>
              <a:t>22 channels for temperature retrievals</a:t>
            </a:r>
          </a:p>
          <a:p>
            <a:pPr marL="342900" lvl="1" indent="-342900">
              <a:lnSpc>
                <a:spcPct val="80000"/>
              </a:lnSpc>
              <a:spcBef>
                <a:spcPct val="50000"/>
              </a:spcBef>
              <a:buClr>
                <a:srgbClr val="000066"/>
              </a:buClr>
              <a:buSzPct val="70000"/>
              <a:buFont typeface="Wingdings" pitchFamily="2" charset="2"/>
              <a:buChar char="Ø"/>
            </a:pPr>
            <a:r>
              <a:rPr lang="en-US" sz="2000" dirty="0" smtClean="0">
                <a:latin typeface="Arial" pitchFamily="34" charset="0"/>
              </a:rPr>
              <a:t>Cross track Infrared Sounder (</a:t>
            </a:r>
            <a:r>
              <a:rPr lang="en-US" sz="2000" dirty="0" err="1" smtClean="0">
                <a:latin typeface="Arial" pitchFamily="34" charset="0"/>
              </a:rPr>
              <a:t>CrIS</a:t>
            </a:r>
            <a:r>
              <a:rPr lang="en-US" sz="2000" dirty="0" smtClean="0">
                <a:latin typeface="Arial" pitchFamily="34" charset="0"/>
              </a:rPr>
              <a:t>) (heritage–HIRS)</a:t>
            </a:r>
          </a:p>
          <a:p>
            <a:pPr marL="1257300" lvl="3" indent="-342900">
              <a:lnSpc>
                <a:spcPct val="80000"/>
              </a:lnSpc>
              <a:spcBef>
                <a:spcPct val="50000"/>
              </a:spcBef>
              <a:buClr>
                <a:srgbClr val="000066"/>
              </a:buClr>
              <a:buSzPct val="70000"/>
              <a:buFont typeface="Wingdings" pitchFamily="2" charset="2"/>
              <a:buChar char="Ø"/>
            </a:pPr>
            <a:r>
              <a:rPr lang="en-US" sz="2000" dirty="0" smtClean="0">
                <a:latin typeface="Arial" pitchFamily="34" charset="0"/>
              </a:rPr>
              <a:t>Over one thousand spectral channels at ~ 17 km resolution</a:t>
            </a:r>
          </a:p>
          <a:p>
            <a:pPr>
              <a:lnSpc>
                <a:spcPct val="80000"/>
              </a:lnSpc>
              <a:buFont typeface="Wingdings" pitchFamily="2" charset="2"/>
              <a:buChar char="Ø"/>
            </a:pPr>
            <a:r>
              <a:rPr lang="en-US" sz="2000" dirty="0" smtClean="0">
                <a:latin typeface="Arial" pitchFamily="34" charset="0"/>
              </a:rPr>
              <a:t>Cloud and Earth Radiant Energy System (CERES)</a:t>
            </a:r>
          </a:p>
          <a:p>
            <a:pPr lvl="1">
              <a:lnSpc>
                <a:spcPct val="80000"/>
              </a:lnSpc>
              <a:buFont typeface="Wingdings" pitchFamily="2" charset="2"/>
              <a:buChar char="Ø"/>
            </a:pPr>
            <a:r>
              <a:rPr lang="en-US" sz="2000" dirty="0" smtClean="0">
                <a:latin typeface="Arial" pitchFamily="34" charset="0"/>
              </a:rPr>
              <a:t>Measurement of ERB using three spectral channels from .3 to 50 microns</a:t>
            </a:r>
          </a:p>
          <a:p>
            <a:pPr>
              <a:lnSpc>
                <a:spcPct val="80000"/>
              </a:lnSpc>
              <a:buFont typeface="Wingdings" pitchFamily="2" charset="2"/>
              <a:buChar char="Ø"/>
            </a:pPr>
            <a:r>
              <a:rPr lang="en-US" sz="2000" dirty="0" smtClean="0">
                <a:latin typeface="Arial" pitchFamily="34" charset="0"/>
              </a:rPr>
              <a:t>For current software documentation on data formats and other specifications refer to URL: </a:t>
            </a:r>
            <a:r>
              <a:rPr lang="en-US" sz="2000" dirty="0" smtClean="0">
                <a:latin typeface="Arial" pitchFamily="34" charset="0"/>
                <a:hlinkClick r:id="rId2"/>
              </a:rPr>
              <a:t>http://jointmission.gsfc.nasa.gov/project/science-documents.html</a:t>
            </a:r>
            <a:endParaRPr lang="en-US" sz="2000" dirty="0" smtClean="0">
              <a:latin typeface="Arial" pitchFamily="34" charset="0"/>
            </a:endParaRPr>
          </a:p>
          <a:p>
            <a:pPr>
              <a:lnSpc>
                <a:spcPct val="80000"/>
              </a:lnSpc>
            </a:pPr>
            <a:r>
              <a:rPr lang="en-US" sz="2400" dirty="0" smtClean="0">
                <a:latin typeface="Arial" pitchFamily="34" charset="0"/>
              </a:rPr>
              <a:t>        </a:t>
            </a: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2057400" y="381000"/>
            <a:ext cx="6465888" cy="762000"/>
          </a:xfrm>
        </p:spPr>
        <p:txBody>
          <a:bodyPr lIns="91440" tIns="45720" rIns="91440" bIns="45720"/>
          <a:lstStyle/>
          <a:p>
            <a:r>
              <a:rPr lang="en-US" sz="2800" dirty="0" smtClean="0">
                <a:solidFill>
                  <a:srgbClr val="FFFF00"/>
                </a:solidFill>
                <a:latin typeface="Arial" pitchFamily="34" charset="0"/>
              </a:rPr>
              <a:t>NOAA’s NPP Data Exploitation (NDE)</a:t>
            </a:r>
            <a:br>
              <a:rPr lang="en-US" sz="2800" dirty="0" smtClean="0">
                <a:solidFill>
                  <a:srgbClr val="FFFF00"/>
                </a:solidFill>
                <a:latin typeface="Arial" pitchFamily="34" charset="0"/>
              </a:rPr>
            </a:br>
            <a:r>
              <a:rPr lang="en-US" sz="2800" dirty="0" smtClean="0">
                <a:solidFill>
                  <a:srgbClr val="FF0000"/>
                </a:solidFill>
              </a:rPr>
              <a:t> </a:t>
            </a:r>
            <a:r>
              <a:rPr lang="en-US" sz="2000" dirty="0" smtClean="0">
                <a:solidFill>
                  <a:srgbClr val="FF0000"/>
                </a:solidFill>
              </a:rPr>
              <a:t>http://projects.osd.noaa.gov/nde/</a:t>
            </a:r>
            <a:r>
              <a:rPr lang="en-US" sz="2000" dirty="0" smtClean="0">
                <a:solidFill>
                  <a:srgbClr val="FFFF00"/>
                </a:solidFill>
                <a:latin typeface="Arial" pitchFamily="34" charset="0"/>
              </a:rPr>
              <a:t> </a:t>
            </a:r>
            <a:r>
              <a:rPr lang="en-US" sz="4400" dirty="0" smtClean="0">
                <a:latin typeface="Arial" pitchFamily="34" charset="0"/>
              </a:rPr>
              <a:t/>
            </a:r>
            <a:br>
              <a:rPr lang="en-US" sz="4400" dirty="0" smtClean="0">
                <a:latin typeface="Arial" pitchFamily="34" charset="0"/>
              </a:rPr>
            </a:br>
            <a:endParaRPr lang="en-US" sz="4400" dirty="0" smtClean="0">
              <a:latin typeface="Arial" pitchFamily="34" charset="0"/>
            </a:endParaRPr>
          </a:p>
        </p:txBody>
      </p:sp>
      <p:sp>
        <p:nvSpPr>
          <p:cNvPr id="2051" name="Rectangle 108"/>
          <p:cNvSpPr>
            <a:spLocks noGrp="1" noChangeArrowheads="1"/>
          </p:cNvSpPr>
          <p:nvPr>
            <p:ph type="body" idx="4294967295"/>
          </p:nvPr>
        </p:nvSpPr>
        <p:spPr>
          <a:xfrm>
            <a:off x="0" y="1295400"/>
            <a:ext cx="8610600" cy="5181600"/>
          </a:xfrm>
        </p:spPr>
        <p:txBody>
          <a:bodyPr/>
          <a:lstStyle/>
          <a:p>
            <a:pPr lvl="1" eaLnBrk="1" hangingPunct="1"/>
            <a:r>
              <a:rPr lang="en-US" dirty="0" smtClean="0"/>
              <a:t>The mission of the NDE System is to provide satellite products derived from NPP, JPSS and GCOM-W1 observations to NOAA’s operational and other civilian users and to facilitate their integration into NOAA’s operational and distribution systems</a:t>
            </a:r>
          </a:p>
          <a:p>
            <a:pPr lvl="1" eaLnBrk="1" hangingPunct="1"/>
            <a:endParaRPr lang="en-US" dirty="0" smtClean="0"/>
          </a:p>
          <a:p>
            <a:pPr lvl="1" eaLnBrk="1" hangingPunct="1"/>
            <a:r>
              <a:rPr lang="en-US" dirty="0" smtClean="0"/>
              <a:t>NDE System will receive data products from the NPP/JPSS ground system, create additional NOAA Unique Products (NUPs), process and package satellite products to meet user requirements, ensure that NUPs are archived, distribute data to authorized subscribers, and provide customer service to users of its products</a:t>
            </a:r>
            <a:endParaRPr lang="en-US" b="1" i="1" dirty="0" smtClean="0">
              <a:latin typeface="Arial" pitchFamily="34" charset="0"/>
            </a:endParaRPr>
          </a:p>
          <a:p>
            <a:pPr eaLnBrk="1" hangingPunct="1"/>
            <a:endParaRPr lang="en-US" sz="2000" i="1" dirty="0" smtClean="0">
              <a:solidFill>
                <a:srgbClr val="0017F6"/>
              </a:solidFill>
              <a:latin typeface="Arial" pitchFamily="34" charset="0"/>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2678112" y="381000"/>
            <a:ext cx="6465888" cy="1066800"/>
          </a:xfrm>
        </p:spPr>
        <p:txBody>
          <a:bodyPr lIns="91440" tIns="45720" rIns="91440" bIns="45720"/>
          <a:lstStyle/>
          <a:p>
            <a:r>
              <a:rPr lang="en-US" sz="2800" dirty="0" smtClean="0">
                <a:solidFill>
                  <a:srgbClr val="FFFF00"/>
                </a:solidFill>
                <a:latin typeface="Arial" pitchFamily="34" charset="0"/>
              </a:rPr>
              <a:t>NPP Data Formats</a:t>
            </a:r>
            <a:br>
              <a:rPr lang="en-US" sz="2800" dirty="0" smtClean="0">
                <a:solidFill>
                  <a:srgbClr val="FFFF00"/>
                </a:solidFill>
                <a:latin typeface="Arial" pitchFamily="34" charset="0"/>
              </a:rPr>
            </a:br>
            <a:r>
              <a:rPr lang="en-US" sz="2800" dirty="0" smtClean="0">
                <a:solidFill>
                  <a:srgbClr val="FF0000"/>
                </a:solidFill>
              </a:rPr>
              <a:t> </a:t>
            </a:r>
            <a:r>
              <a:rPr lang="en-US" sz="2000" dirty="0" smtClean="0">
                <a:solidFill>
                  <a:srgbClr val="FFFF00"/>
                </a:solidFill>
                <a:latin typeface="Arial" pitchFamily="34" charset="0"/>
              </a:rPr>
              <a:t> </a:t>
            </a:r>
            <a:r>
              <a:rPr lang="en-US" sz="4400" dirty="0" smtClean="0">
                <a:latin typeface="Arial" pitchFamily="34" charset="0"/>
              </a:rPr>
              <a:t/>
            </a:r>
            <a:br>
              <a:rPr lang="en-US" sz="4400" dirty="0" smtClean="0">
                <a:latin typeface="Arial" pitchFamily="34" charset="0"/>
              </a:rPr>
            </a:br>
            <a:endParaRPr lang="en-US" sz="4400" dirty="0" smtClean="0">
              <a:latin typeface="Arial" pitchFamily="34" charset="0"/>
            </a:endParaRPr>
          </a:p>
        </p:txBody>
      </p:sp>
      <p:sp>
        <p:nvSpPr>
          <p:cNvPr id="2051" name="Rectangle 108"/>
          <p:cNvSpPr>
            <a:spLocks noGrp="1" noChangeArrowheads="1"/>
          </p:cNvSpPr>
          <p:nvPr>
            <p:ph type="body" idx="4294967295"/>
          </p:nvPr>
        </p:nvSpPr>
        <p:spPr>
          <a:xfrm>
            <a:off x="0" y="1295400"/>
            <a:ext cx="8610600" cy="5181600"/>
          </a:xfrm>
        </p:spPr>
        <p:txBody>
          <a:bodyPr/>
          <a:lstStyle/>
          <a:p>
            <a:pPr>
              <a:lnSpc>
                <a:spcPct val="80000"/>
              </a:lnSpc>
              <a:buFont typeface="Wingdings" pitchFamily="2" charset="2"/>
              <a:buChar char="Ø"/>
            </a:pPr>
            <a:r>
              <a:rPr lang="en-US" sz="2400" dirty="0" smtClean="0">
                <a:latin typeface="Arial" pitchFamily="34" charset="0"/>
              </a:rPr>
              <a:t>Sensor Data Records (SDRs, Level 1 Products) and Environmental Data Records (EDRs, Level 2 Products) will be made operationally available to the user community from the NDE in </a:t>
            </a:r>
            <a:r>
              <a:rPr lang="en-US" sz="2400" dirty="0" smtClean="0">
                <a:solidFill>
                  <a:srgbClr val="000000"/>
                </a:solidFill>
                <a:latin typeface="Arial" pitchFamily="34" charset="0"/>
              </a:rPr>
              <a:t>HDF5 and NetCDF4 formats. Selected products for NOAA NWS will be available in BUFR and GRIB2 formats.</a:t>
            </a:r>
            <a:r>
              <a:rPr lang="en-US" sz="2400" dirty="0" smtClean="0">
                <a:solidFill>
                  <a:srgbClr val="FF0000"/>
                </a:solidFill>
                <a:latin typeface="Arial" pitchFamily="34" charset="0"/>
              </a:rPr>
              <a:t> </a:t>
            </a:r>
          </a:p>
          <a:p>
            <a:pPr>
              <a:lnSpc>
                <a:spcPct val="80000"/>
              </a:lnSpc>
              <a:buFont typeface="Wingdings" pitchFamily="2" charset="2"/>
              <a:buChar char="Ø"/>
            </a:pPr>
            <a:endParaRPr lang="en-US" sz="2400" dirty="0" smtClean="0">
              <a:latin typeface="Arial" pitchFamily="34" charset="0"/>
            </a:endParaRPr>
          </a:p>
          <a:p>
            <a:pPr>
              <a:lnSpc>
                <a:spcPct val="80000"/>
              </a:lnSpc>
              <a:buFont typeface="Wingdings" pitchFamily="2" charset="2"/>
              <a:buChar char="Ø"/>
            </a:pPr>
            <a:r>
              <a:rPr lang="en-US" sz="2400" dirty="0" smtClean="0">
                <a:latin typeface="Arial" pitchFamily="34" charset="0"/>
              </a:rPr>
              <a:t>For </a:t>
            </a:r>
            <a:r>
              <a:rPr lang="en-US" sz="2400" dirty="0" smtClean="0">
                <a:solidFill>
                  <a:srgbClr val="000000"/>
                </a:solidFill>
                <a:latin typeface="Arial" pitchFamily="34" charset="0"/>
              </a:rPr>
              <a:t>current documentation </a:t>
            </a:r>
            <a:r>
              <a:rPr lang="en-US" sz="2400" dirty="0" smtClean="0">
                <a:latin typeface="Arial" pitchFamily="34" charset="0"/>
              </a:rPr>
              <a:t>on </a:t>
            </a:r>
            <a:r>
              <a:rPr lang="en-US" sz="2400" dirty="0" smtClean="0">
                <a:solidFill>
                  <a:srgbClr val="000000"/>
                </a:solidFill>
                <a:latin typeface="Arial" pitchFamily="34" charset="0"/>
              </a:rPr>
              <a:t>NPP HDF5 </a:t>
            </a:r>
            <a:r>
              <a:rPr lang="en-US" sz="2400" dirty="0" smtClean="0">
                <a:latin typeface="Arial" pitchFamily="34" charset="0"/>
              </a:rPr>
              <a:t>data formats and other NPP specifications refer to URL: </a:t>
            </a:r>
            <a:r>
              <a:rPr lang="en-US" sz="2400" dirty="0" smtClean="0">
                <a:latin typeface="Arial" pitchFamily="34" charset="0"/>
                <a:hlinkClick r:id="rId3"/>
              </a:rPr>
              <a:t>http://jointmission.gsfc.nasa.gov/project/science-documents.html</a:t>
            </a:r>
            <a:endParaRPr lang="en-US" sz="2400" b="1" i="1" dirty="0" smtClean="0">
              <a:latin typeface="Arial" pitchFamily="34" charset="0"/>
            </a:endParaRPr>
          </a:p>
          <a:p>
            <a:pPr eaLnBrk="1" hangingPunct="1"/>
            <a:endParaRPr lang="en-US" sz="2000" i="1" dirty="0" smtClean="0">
              <a:solidFill>
                <a:srgbClr val="0017F6"/>
              </a:solidFill>
              <a:latin typeface="Arial" pitchFamily="34" charset="0"/>
            </a:endParaRP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2057400" y="381000"/>
            <a:ext cx="6465888" cy="762000"/>
          </a:xfrm>
        </p:spPr>
        <p:txBody>
          <a:bodyPr lIns="91440" tIns="45720" rIns="91440" bIns="45720"/>
          <a:lstStyle/>
          <a:p>
            <a:r>
              <a:rPr lang="en-US" sz="2800" dirty="0" smtClean="0">
                <a:solidFill>
                  <a:srgbClr val="FFFF00"/>
                </a:solidFill>
                <a:latin typeface="Arial" pitchFamily="34" charset="0"/>
              </a:rPr>
              <a:t>NDE Product Priorities List</a:t>
            </a:r>
            <a:r>
              <a:rPr lang="en-US" sz="4400" dirty="0" smtClean="0">
                <a:latin typeface="Arial" pitchFamily="34" charset="0"/>
              </a:rPr>
              <a:t/>
            </a:r>
            <a:br>
              <a:rPr lang="en-US" sz="4400" dirty="0" smtClean="0">
                <a:latin typeface="Arial" pitchFamily="34" charset="0"/>
              </a:rPr>
            </a:br>
            <a:endParaRPr lang="en-US" sz="4400" dirty="0" smtClean="0">
              <a:latin typeface="Arial" pitchFamily="34" charset="0"/>
            </a:endParaRPr>
          </a:p>
        </p:txBody>
      </p:sp>
      <p:sp>
        <p:nvSpPr>
          <p:cNvPr id="2051" name="Rectangle 108"/>
          <p:cNvSpPr>
            <a:spLocks noGrp="1" noChangeArrowheads="1"/>
          </p:cNvSpPr>
          <p:nvPr>
            <p:ph type="body" idx="4294967295"/>
          </p:nvPr>
        </p:nvSpPr>
        <p:spPr>
          <a:xfrm>
            <a:off x="0" y="5943600"/>
            <a:ext cx="8610600" cy="838200"/>
          </a:xfrm>
        </p:spPr>
        <p:txBody>
          <a:bodyPr/>
          <a:lstStyle/>
          <a:p>
            <a:pPr lvl="1" eaLnBrk="1" hangingPunct="1"/>
            <a:r>
              <a:rPr lang="en-US" sz="900" b="1" i="1" dirty="0" smtClean="0">
                <a:solidFill>
                  <a:srgbClr val="0017F6"/>
                </a:solidFill>
                <a:latin typeface="Arial" pitchFamily="34" charset="0"/>
              </a:rPr>
              <a:t>NDE Ops Readiness Planning Date is our estimate when we will go operational on products</a:t>
            </a:r>
          </a:p>
          <a:p>
            <a:pPr lvl="1" eaLnBrk="1" hangingPunct="1"/>
            <a:r>
              <a:rPr lang="en-US" sz="900" b="1" i="1" dirty="0" smtClean="0">
                <a:solidFill>
                  <a:srgbClr val="0017F6"/>
                </a:solidFill>
                <a:latin typeface="Arial" pitchFamily="34" charset="0"/>
              </a:rPr>
              <a:t>Blue flooded cells represent JPSS contractor delivered products (referred to as </a:t>
            </a:r>
            <a:r>
              <a:rPr lang="en-US" sz="900" b="1" i="1" dirty="0" err="1" smtClean="0">
                <a:solidFill>
                  <a:srgbClr val="0017F6"/>
                </a:solidFill>
                <a:latin typeface="Arial" pitchFamily="34" charset="0"/>
              </a:rPr>
              <a:t>xDRs</a:t>
            </a:r>
            <a:r>
              <a:rPr lang="en-US" sz="900" b="1" i="1" dirty="0" smtClean="0">
                <a:solidFill>
                  <a:srgbClr val="0017F6"/>
                </a:solidFill>
                <a:latin typeface="Arial" pitchFamily="34" charset="0"/>
              </a:rPr>
              <a:t>) </a:t>
            </a:r>
          </a:p>
          <a:p>
            <a:pPr lvl="1" eaLnBrk="1" hangingPunct="1"/>
            <a:r>
              <a:rPr lang="en-US" sz="900" b="1" i="1" dirty="0" smtClean="0">
                <a:solidFill>
                  <a:srgbClr val="0017F6"/>
                </a:solidFill>
                <a:latin typeface="Arial" pitchFamily="34" charset="0"/>
              </a:rPr>
              <a:t>Yellow flooded cells represent NOAA Unique Product (NUPs) developed within NESDIS</a:t>
            </a:r>
          </a:p>
          <a:p>
            <a:pPr lvl="1" eaLnBrk="1" hangingPunct="1"/>
            <a:r>
              <a:rPr lang="en-US" sz="900" b="1" i="1" dirty="0" smtClean="0">
                <a:solidFill>
                  <a:srgbClr val="0017F6"/>
                </a:solidFill>
                <a:latin typeface="Arial" pitchFamily="34" charset="0"/>
              </a:rPr>
              <a:t>Red text indicates satellite product development has not started</a:t>
            </a:r>
          </a:p>
          <a:p>
            <a:pPr lvl="1" eaLnBrk="1" hangingPunct="1"/>
            <a:r>
              <a:rPr lang="en-US" sz="900" b="1" i="1" dirty="0" smtClean="0">
                <a:solidFill>
                  <a:srgbClr val="0017F6"/>
                </a:solidFill>
                <a:latin typeface="Arial" pitchFamily="34" charset="0"/>
              </a:rPr>
              <a:t>[New] indicates product not available from POES satellites.</a:t>
            </a:r>
            <a:endParaRPr lang="en-US" sz="1100" i="1" dirty="0" smtClean="0">
              <a:solidFill>
                <a:srgbClr val="0017F6"/>
              </a:solidFill>
              <a:latin typeface="Arial" pitchFamily="34" charset="0"/>
            </a:endParaRPr>
          </a:p>
        </p:txBody>
      </p:sp>
      <p:graphicFrame>
        <p:nvGraphicFramePr>
          <p:cNvPr id="8" name="Table 7"/>
          <p:cNvGraphicFramePr>
            <a:graphicFrameLocks noGrp="1"/>
          </p:cNvGraphicFramePr>
          <p:nvPr/>
        </p:nvGraphicFramePr>
        <p:xfrm>
          <a:off x="1219200" y="1295400"/>
          <a:ext cx="6248399" cy="4621474"/>
        </p:xfrm>
        <a:graphic>
          <a:graphicData uri="http://schemas.openxmlformats.org/drawingml/2006/table">
            <a:tbl>
              <a:tblPr/>
              <a:tblGrid>
                <a:gridCol w="339447"/>
                <a:gridCol w="3076242"/>
                <a:gridCol w="1410828"/>
                <a:gridCol w="540994"/>
                <a:gridCol w="880888"/>
              </a:tblGrid>
              <a:tr h="594374">
                <a:tc>
                  <a:txBody>
                    <a:bodyPr/>
                    <a:lstStyle/>
                    <a:p>
                      <a:pPr algn="ctr" fontAlgn="t"/>
                      <a:r>
                        <a:rPr lang="en-US" sz="1100" b="0" i="0" u="none" strike="noStrike" dirty="0">
                          <a:latin typeface="Times New Roman"/>
                        </a:rPr>
                        <a:t>#</a:t>
                      </a:r>
                    </a:p>
                  </a:txBody>
                  <a:tcPr marL="0" marR="0"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100" b="1" i="0" u="none" strike="noStrike">
                          <a:latin typeface="Times New Roman"/>
                        </a:rPr>
                        <a:t>Product Priority</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100" b="1" i="0" u="none" strike="noStrike">
                          <a:latin typeface="Times New Roman"/>
                        </a:rPr>
                        <a:t>NDE Ops Readiness Planning Date </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100" b="1" i="0" u="none" strike="noStrike">
                          <a:latin typeface="Times New Roman"/>
                        </a:rPr>
                        <a:t>NPP</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100" b="1" i="0" u="none" strike="noStrike">
                          <a:latin typeface="Times New Roman"/>
                        </a:rPr>
                        <a:t>GCOM-W1</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r>
              <a:tr h="201355">
                <a:tc>
                  <a:txBody>
                    <a:bodyPr/>
                    <a:lstStyle/>
                    <a:p>
                      <a:pPr algn="ctr" fontAlgn="t"/>
                      <a:r>
                        <a:rPr lang="en-US" sz="1100" b="0" i="0" u="none" strike="noStrike">
                          <a:latin typeface="Times New Roman"/>
                        </a:rPr>
                        <a:t>1</a:t>
                      </a:r>
                    </a:p>
                  </a:txBody>
                  <a:tcPr marL="0" marR="0" marT="0" marB="0">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latin typeface="Times New Roman"/>
                        </a:rPr>
                        <a:t>ATMS Radiances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100" b="0" i="0" u="none" strike="noStrike">
                          <a:latin typeface="Times New Roman"/>
                        </a:rPr>
                        <a:t>Jul-12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latin typeface="Times New Roman"/>
                        </a:rPr>
                        <a:t>X</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355">
                <a:tc>
                  <a:txBody>
                    <a:bodyPr/>
                    <a:lstStyle/>
                    <a:p>
                      <a:pPr algn="ctr" fontAlgn="t"/>
                      <a:r>
                        <a:rPr lang="en-US" sz="1100" b="0" i="0" u="none" strike="noStrike">
                          <a:latin typeface="Times New Roman"/>
                        </a:rPr>
                        <a:t>2</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1" u="none" strike="noStrike">
                          <a:latin typeface="Times New Roman"/>
                        </a:rPr>
                        <a:t>ATMS Radiances (BUFR)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100" b="0" i="0" u="none" strike="noStrike">
                          <a:latin typeface="Times New Roman"/>
                        </a:rPr>
                        <a:t>Jul-12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smtClean="0">
                          <a:latin typeface="Times New Roman"/>
                        </a:rPr>
                        <a:t>X</a:t>
                      </a:r>
                      <a:endParaRPr lang="en-US" sz="11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355">
                <a:tc>
                  <a:txBody>
                    <a:bodyPr/>
                    <a:lstStyle/>
                    <a:p>
                      <a:pPr algn="ctr" fontAlgn="t"/>
                      <a:r>
                        <a:rPr lang="en-US" sz="1100" b="0" i="0" u="none" strike="noStrike">
                          <a:latin typeface="Times New Roman"/>
                        </a:rPr>
                        <a:t>3</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latin typeface="Times New Roman"/>
                        </a:rPr>
                        <a:t>Sea Surface Temperature (SST)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100" b="0" i="0" u="none" strike="noStrike">
                          <a:latin typeface="Times New Roman"/>
                        </a:rPr>
                        <a:t>Jan-13</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smtClean="0">
                          <a:latin typeface="Times New Roman"/>
                        </a:rPr>
                        <a:t>X</a:t>
                      </a:r>
                      <a:endParaRPr lang="en-US" sz="11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355">
                <a:tc>
                  <a:txBody>
                    <a:bodyPr/>
                    <a:lstStyle/>
                    <a:p>
                      <a:pPr algn="ctr" fontAlgn="t"/>
                      <a:r>
                        <a:rPr lang="en-US" sz="1100" b="0" i="0" u="none" strike="noStrike">
                          <a:latin typeface="Times New Roman"/>
                        </a:rPr>
                        <a:t>4</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latin typeface="Times New Roman"/>
                        </a:rPr>
                        <a:t>CrIS Radiances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100" b="0" i="0" u="none" strike="noStrike">
                          <a:latin typeface="Times New Roman"/>
                        </a:rPr>
                        <a:t>Jul-12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smtClean="0">
                          <a:latin typeface="Times New Roman"/>
                        </a:rPr>
                        <a:t>X</a:t>
                      </a:r>
                      <a:endParaRPr lang="en-US" sz="11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355">
                <a:tc>
                  <a:txBody>
                    <a:bodyPr/>
                    <a:lstStyle/>
                    <a:p>
                      <a:pPr algn="ctr" fontAlgn="t"/>
                      <a:r>
                        <a:rPr lang="en-US" sz="1100" b="0" i="0" u="none" strike="noStrike">
                          <a:latin typeface="Times New Roman"/>
                        </a:rPr>
                        <a:t>5</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1" u="none" strike="noStrike">
                          <a:latin typeface="Times New Roman"/>
                        </a:rPr>
                        <a:t>CrIS Thinned Radiances (BUFR)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100" b="0" i="0" u="none" strike="noStrike">
                          <a:latin typeface="Times New Roman"/>
                        </a:rPr>
                        <a:t>Jul-12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smtClean="0">
                          <a:latin typeface="Times New Roman"/>
                        </a:rPr>
                        <a:t>X</a:t>
                      </a:r>
                      <a:endParaRPr lang="en-US" sz="11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355">
                <a:tc>
                  <a:txBody>
                    <a:bodyPr/>
                    <a:lstStyle/>
                    <a:p>
                      <a:pPr algn="ctr" fontAlgn="t"/>
                      <a:r>
                        <a:rPr lang="en-US" sz="1100" b="0" i="0" u="none" strike="noStrike">
                          <a:latin typeface="Times New Roman"/>
                        </a:rPr>
                        <a:t>6</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latin typeface="Times New Roman"/>
                        </a:rPr>
                        <a:t>OMPS Radiances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100" b="0" i="0" u="none" strike="noStrike">
                          <a:latin typeface="Times New Roman"/>
                        </a:rPr>
                        <a:t>Sep-12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smtClean="0">
                          <a:latin typeface="Times New Roman"/>
                        </a:rPr>
                        <a:t>X</a:t>
                      </a:r>
                      <a:endParaRPr lang="en-US" sz="11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355">
                <a:tc>
                  <a:txBody>
                    <a:bodyPr/>
                    <a:lstStyle/>
                    <a:p>
                      <a:pPr algn="ctr" fontAlgn="t"/>
                      <a:r>
                        <a:rPr lang="en-US" sz="1100" b="0" i="0" u="none" strike="noStrike">
                          <a:latin typeface="Times New Roman"/>
                        </a:rPr>
                        <a:t>7</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latin typeface="Times New Roman"/>
                        </a:rPr>
                        <a:t>Nadir Profile Ozone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10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smtClean="0">
                          <a:latin typeface="Times New Roman"/>
                        </a:rPr>
                        <a:t>X</a:t>
                      </a:r>
                      <a:endParaRPr lang="en-US" sz="11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355">
                <a:tc>
                  <a:txBody>
                    <a:bodyPr/>
                    <a:lstStyle/>
                    <a:p>
                      <a:pPr algn="ctr" fontAlgn="t"/>
                      <a:r>
                        <a:rPr lang="en-US" sz="1100" b="0" i="0" u="none" strike="noStrike">
                          <a:latin typeface="Times New Roman"/>
                        </a:rPr>
                        <a:t>8</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latin typeface="Times New Roman"/>
                        </a:rPr>
                        <a:t>Ozone Total Column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10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smtClean="0">
                          <a:latin typeface="Times New Roman"/>
                        </a:rPr>
                        <a:t>X</a:t>
                      </a:r>
                      <a:endParaRPr lang="en-US" sz="11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355">
                <a:tc>
                  <a:txBody>
                    <a:bodyPr/>
                    <a:lstStyle/>
                    <a:p>
                      <a:pPr algn="ctr" fontAlgn="t"/>
                      <a:r>
                        <a:rPr lang="en-US" sz="1100" b="0" i="0" u="none" strike="noStrike">
                          <a:latin typeface="Times New Roman"/>
                        </a:rPr>
                        <a:t>9</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1" u="none" strike="noStrike">
                          <a:latin typeface="Times New Roman"/>
                        </a:rPr>
                        <a:t>Ozone (BUFR)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10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smtClean="0">
                          <a:latin typeface="Times New Roman"/>
                        </a:rPr>
                        <a:t>X</a:t>
                      </a:r>
                      <a:endParaRPr lang="en-US" sz="11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355">
                <a:tc>
                  <a:txBody>
                    <a:bodyPr/>
                    <a:lstStyle/>
                    <a:p>
                      <a:pPr algn="ctr" fontAlgn="t"/>
                      <a:r>
                        <a:rPr lang="en-US" sz="1100" b="0" i="0" u="none" strike="noStrike">
                          <a:latin typeface="Times New Roman"/>
                        </a:rPr>
                        <a:t>10</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latin typeface="Times New Roman"/>
                        </a:rPr>
                        <a:t>VIIRS Radiances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100" b="0" i="0" u="none" strike="noStrike" dirty="0">
                          <a:latin typeface="Times New Roman"/>
                        </a:rPr>
                        <a:t>Jul-12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smtClean="0">
                          <a:latin typeface="Times New Roman"/>
                        </a:rPr>
                        <a:t>X</a:t>
                      </a:r>
                      <a:endParaRPr lang="en-US" sz="11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355">
                <a:tc>
                  <a:txBody>
                    <a:bodyPr/>
                    <a:lstStyle/>
                    <a:p>
                      <a:pPr algn="ctr" fontAlgn="t"/>
                      <a:r>
                        <a:rPr lang="en-US" sz="1100" b="0" i="0" u="none" strike="noStrike">
                          <a:latin typeface="Times New Roman"/>
                        </a:rPr>
                        <a:t>11</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1" u="none" strike="noStrike">
                          <a:latin typeface="Times New Roman"/>
                        </a:rPr>
                        <a:t>VIIRS Radiances (BUFR)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100" b="0" i="0" u="none" strike="noStrike">
                          <a:latin typeface="Times New Roman"/>
                        </a:rPr>
                        <a:t>Jul-12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smtClean="0">
                          <a:latin typeface="Times New Roman"/>
                        </a:rPr>
                        <a:t>X</a:t>
                      </a:r>
                      <a:endParaRPr lang="en-US" sz="11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355">
                <a:tc>
                  <a:txBody>
                    <a:bodyPr/>
                    <a:lstStyle/>
                    <a:p>
                      <a:pPr algn="ctr" fontAlgn="t"/>
                      <a:r>
                        <a:rPr lang="en-US" sz="1100" b="0" i="0" u="none" strike="noStrike">
                          <a:latin typeface="Times New Roman"/>
                        </a:rPr>
                        <a:t>12</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latin typeface="Times New Roman"/>
                        </a:rPr>
                        <a:t>AMSR-2 Radiances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100" b="0" i="0" u="none" strike="noStrike">
                          <a:latin typeface="Times New Roman"/>
                        </a:rPr>
                        <a:t>Sep-13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smtClean="0">
                          <a:latin typeface="Times New Roman"/>
                        </a:rPr>
                        <a:t>X</a:t>
                      </a:r>
                      <a:endParaRPr lang="en-US" sz="11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355">
                <a:tc>
                  <a:txBody>
                    <a:bodyPr/>
                    <a:lstStyle/>
                    <a:p>
                      <a:pPr algn="ctr" fontAlgn="t"/>
                      <a:r>
                        <a:rPr lang="en-US" sz="1100" b="0" i="0" u="none" strike="noStrike">
                          <a:latin typeface="Times New Roman"/>
                        </a:rPr>
                        <a:t>13</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latin typeface="Times New Roman"/>
                        </a:rPr>
                        <a:t>Snow Cover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10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smtClean="0">
                          <a:latin typeface="Times New Roman"/>
                        </a:rPr>
                        <a:t>X</a:t>
                      </a:r>
                      <a:endParaRPr lang="en-US" sz="11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355">
                <a:tc>
                  <a:txBody>
                    <a:bodyPr/>
                    <a:lstStyle/>
                    <a:p>
                      <a:pPr algn="ctr" fontAlgn="t"/>
                      <a:r>
                        <a:rPr lang="en-US" sz="1100" b="0" i="0" u="none" strike="noStrike">
                          <a:latin typeface="Times New Roman"/>
                        </a:rPr>
                        <a:t>14</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1" u="none" strike="noStrike">
                          <a:solidFill>
                            <a:srgbClr val="FF0000"/>
                          </a:solidFill>
                          <a:latin typeface="Times New Roman"/>
                        </a:rPr>
                        <a:t>Blended Snow Cover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100" b="0" i="0" u="none" strike="noStrike">
                          <a:latin typeface="Times New Roman"/>
                        </a:rPr>
                        <a:t>Dec-13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smtClean="0">
                          <a:latin typeface="Times New Roman"/>
                        </a:rPr>
                        <a:t>X</a:t>
                      </a:r>
                      <a:endParaRPr lang="en-US" sz="11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355">
                <a:tc>
                  <a:txBody>
                    <a:bodyPr/>
                    <a:lstStyle/>
                    <a:p>
                      <a:pPr algn="ctr" fontAlgn="t"/>
                      <a:r>
                        <a:rPr lang="en-US" sz="1100" b="0" i="0" u="none" strike="noStrike">
                          <a:latin typeface="Times New Roman"/>
                        </a:rPr>
                        <a:t>15</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latin typeface="Times New Roman"/>
                        </a:rPr>
                        <a:t>Aerosol Optical Thickness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10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smtClean="0">
                          <a:latin typeface="Times New Roman"/>
                        </a:rPr>
                        <a:t>X</a:t>
                      </a:r>
                      <a:endParaRPr lang="en-US" sz="11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355">
                <a:tc>
                  <a:txBody>
                    <a:bodyPr/>
                    <a:lstStyle/>
                    <a:p>
                      <a:pPr algn="ctr" fontAlgn="t"/>
                      <a:r>
                        <a:rPr lang="en-US" sz="1100" b="0" i="0" u="none" strike="noStrike">
                          <a:latin typeface="Times New Roman"/>
                        </a:rPr>
                        <a:t>16</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1" u="none" strike="noStrike">
                          <a:latin typeface="Times New Roman"/>
                        </a:rPr>
                        <a:t>Aerosol Optical Thickness (BUFR)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10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smtClean="0">
                          <a:latin typeface="Times New Roman"/>
                        </a:rPr>
                        <a:t>X</a:t>
                      </a:r>
                      <a:endParaRPr lang="en-US" sz="11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355">
                <a:tc>
                  <a:txBody>
                    <a:bodyPr/>
                    <a:lstStyle/>
                    <a:p>
                      <a:pPr algn="ctr" fontAlgn="t"/>
                      <a:r>
                        <a:rPr lang="en-US" sz="1100" b="0" i="0" u="none" strike="noStrike">
                          <a:latin typeface="Times New Roman"/>
                        </a:rPr>
                        <a:t>17</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1" u="none" strike="noStrike">
                          <a:latin typeface="Times New Roman"/>
                        </a:rPr>
                        <a:t>Sea Surface Temperature (SST) (BUFR)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100" b="0" i="0" u="none" strike="noStrike">
                          <a:latin typeface="Times New Roman"/>
                        </a:rPr>
                        <a:t>Jan-13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smtClean="0">
                          <a:latin typeface="Times New Roman"/>
                        </a:rPr>
                        <a:t>X</a:t>
                      </a:r>
                      <a:endParaRPr lang="en-US" sz="11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355">
                <a:tc>
                  <a:txBody>
                    <a:bodyPr/>
                    <a:lstStyle/>
                    <a:p>
                      <a:pPr algn="ctr" fontAlgn="t"/>
                      <a:r>
                        <a:rPr lang="en-US" sz="1100" b="0" i="0" u="none" strike="noStrike">
                          <a:latin typeface="Times New Roman"/>
                        </a:rPr>
                        <a:t>18</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1" u="none" strike="noStrike">
                          <a:latin typeface="Times New Roman"/>
                        </a:rPr>
                        <a:t>Polar Winds (VIIRS)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100" b="0" i="0" u="none" strike="noStrike">
                          <a:latin typeface="Times New Roman"/>
                        </a:rPr>
                        <a:t>Oct-12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smtClean="0">
                          <a:latin typeface="Times New Roman"/>
                        </a:rPr>
                        <a:t>X</a:t>
                      </a:r>
                      <a:endParaRPr lang="en-US" sz="11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355">
                <a:tc>
                  <a:txBody>
                    <a:bodyPr/>
                    <a:lstStyle/>
                    <a:p>
                      <a:pPr algn="ctr" fontAlgn="t"/>
                      <a:r>
                        <a:rPr lang="en-US" sz="1100" b="0" i="0" u="none" strike="noStrike">
                          <a:latin typeface="Times New Roman"/>
                        </a:rPr>
                        <a:t>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latin typeface="Times New Roman"/>
                        </a:rPr>
                        <a:t>Sea Surface Wind Speed (GCOM)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100" b="0" i="0" u="none" strike="noStrike">
                          <a:latin typeface="Times New Roman"/>
                        </a:rPr>
                        <a:t>Sep-13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smtClean="0">
                          <a:latin typeface="Times New Roman"/>
                        </a:rPr>
                        <a:t>X</a:t>
                      </a:r>
                      <a:endParaRPr lang="en-US" sz="11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355">
                <a:tc>
                  <a:txBody>
                    <a:bodyPr/>
                    <a:lstStyle/>
                    <a:p>
                      <a:pPr algn="ctr" fontAlgn="t"/>
                      <a:r>
                        <a:rPr lang="en-US" sz="1100" b="0" i="0" u="none" strike="noStrike">
                          <a:latin typeface="Times New Roman"/>
                        </a:rPr>
                        <a:t>20</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1" i="1" u="none" strike="noStrike" dirty="0">
                          <a:latin typeface="Times New Roman"/>
                        </a:rPr>
                        <a:t>Green Vegetation Fraction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100" b="0" i="0" u="none" strike="noStrike">
                          <a:latin typeface="Times New Roman"/>
                        </a:rPr>
                        <a:t>Aug-12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smtClean="0">
                          <a:latin typeface="Times New Roman"/>
                        </a:rPr>
                        <a:t>X</a:t>
                      </a:r>
                      <a:endParaRPr lang="en-US" sz="11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2057400" y="381000"/>
            <a:ext cx="6465888" cy="762000"/>
          </a:xfrm>
        </p:spPr>
        <p:txBody>
          <a:bodyPr lIns="91440" tIns="45720" rIns="91440" bIns="45720"/>
          <a:lstStyle/>
          <a:p>
            <a:r>
              <a:rPr lang="en-US" sz="2800" dirty="0" smtClean="0">
                <a:solidFill>
                  <a:srgbClr val="FFFF00"/>
                </a:solidFill>
                <a:latin typeface="Arial" pitchFamily="34" charset="0"/>
              </a:rPr>
              <a:t>NDE Product Priorities List (Continued)</a:t>
            </a:r>
            <a:r>
              <a:rPr lang="en-US" sz="4400" dirty="0" smtClean="0">
                <a:latin typeface="Arial" pitchFamily="34" charset="0"/>
              </a:rPr>
              <a:t/>
            </a:r>
            <a:br>
              <a:rPr lang="en-US" sz="4400" dirty="0" smtClean="0">
                <a:latin typeface="Arial" pitchFamily="34" charset="0"/>
              </a:rPr>
            </a:br>
            <a:endParaRPr lang="en-US" sz="4400" dirty="0" smtClean="0">
              <a:latin typeface="Arial" pitchFamily="34" charset="0"/>
            </a:endParaRPr>
          </a:p>
        </p:txBody>
      </p:sp>
      <p:graphicFrame>
        <p:nvGraphicFramePr>
          <p:cNvPr id="5" name="Table 4"/>
          <p:cNvGraphicFramePr>
            <a:graphicFrameLocks noGrp="1"/>
          </p:cNvGraphicFramePr>
          <p:nvPr/>
        </p:nvGraphicFramePr>
        <p:xfrm>
          <a:off x="2242396" y="1295400"/>
          <a:ext cx="4844204" cy="4392318"/>
        </p:xfrm>
        <a:graphic>
          <a:graphicData uri="http://schemas.openxmlformats.org/drawingml/2006/table">
            <a:tbl>
              <a:tblPr/>
              <a:tblGrid>
                <a:gridCol w="260200"/>
                <a:gridCol w="2358063"/>
                <a:gridCol w="1081456"/>
                <a:gridCol w="414694"/>
                <a:gridCol w="729791"/>
              </a:tblGrid>
              <a:tr h="304922">
                <a:tc>
                  <a:txBody>
                    <a:bodyPr/>
                    <a:lstStyle/>
                    <a:p>
                      <a:pPr algn="ctr" fontAlgn="t"/>
                      <a:r>
                        <a:rPr lang="en-US" sz="1050" b="0" i="0" u="none" strike="noStrike" dirty="0">
                          <a:latin typeface="Times New Roman"/>
                        </a:rPr>
                        <a:t>#</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050" b="1" i="0" u="none" strike="noStrike">
                          <a:latin typeface="Times New Roman"/>
                        </a:rPr>
                        <a:t>Product Priority</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050" b="1" i="0" u="none" strike="noStrike">
                          <a:latin typeface="Times New Roman"/>
                        </a:rPr>
                        <a:t>NDE Ops Readiness Planning Date </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050" b="1" i="0" u="none" strike="noStrike">
                          <a:latin typeface="Times New Roman"/>
                        </a:rPr>
                        <a:t>NPP</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050" b="1" i="0" u="none" strike="noStrike">
                          <a:latin typeface="Times New Roman"/>
                        </a:rPr>
                        <a:t>GCOM-W1</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r>
              <a:tr h="163438">
                <a:tc>
                  <a:txBody>
                    <a:bodyPr/>
                    <a:lstStyle/>
                    <a:p>
                      <a:pPr algn="ctr" fontAlgn="t"/>
                      <a:r>
                        <a:rPr lang="en-US" sz="1050" b="0" i="0" u="none" strike="noStrike">
                          <a:latin typeface="Times New Roman"/>
                        </a:rPr>
                        <a:t>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latin typeface="Times New Roman"/>
                        </a:rPr>
                        <a:t>AMSR-2 SDR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50" b="0" i="0" u="none" strike="noStrike">
                          <a:latin typeface="Times New Roman"/>
                        </a:rPr>
                        <a:t>Sep-13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solidFill>
                            <a:srgbClr val="FF0000"/>
                          </a:solidFill>
                          <a:latin typeface="Times New Roman"/>
                        </a:rPr>
                        <a:t>AMSR-2 Radiances (BUFR)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Dec-13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latin typeface="Times New Roman"/>
                        </a:rPr>
                        <a:t>Rainfall Rate (ATMS)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Jul-12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latin typeface="Times New Roman"/>
                        </a:rPr>
                        <a:t>Total Precipitable Water (ATMS)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Jul-12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latin typeface="Times New Roman"/>
                        </a:rPr>
                        <a:t>Precipitable Water (GCOM)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50" b="0" i="0" u="none" strike="noStrike">
                          <a:latin typeface="Times New Roman"/>
                        </a:rPr>
                        <a:t>Sep-13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latin typeface="Times New Roman"/>
                        </a:rPr>
                        <a:t>Precipitation (Type/Rate) GCOM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50" b="0" i="0" u="none" strike="noStrike">
                          <a:latin typeface="Times New Roman"/>
                        </a:rPr>
                        <a:t>Sep-13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latin typeface="Times New Roman"/>
                        </a:rPr>
                        <a:t>Blended Total Precipitable Water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Jul-12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solidFill>
                            <a:srgbClr val="FF0000"/>
                          </a:solidFill>
                          <a:latin typeface="Times New Roman"/>
                        </a:rPr>
                        <a:t>Blended Total Precipitable Water (GCOM)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Sep-14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smtClean="0">
                          <a:latin typeface="Times New Roman"/>
                        </a:rPr>
                        <a:t>--</a:t>
                      </a:r>
                      <a:r>
                        <a:rPr lang="en-US" sz="1050" b="0" i="0" u="none" strike="noStrike" dirty="0">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latin typeface="Times New Roman"/>
                        </a:rPr>
                        <a:t>Blended Total Precipitable Water Anomaly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Jul-12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solidFill>
                            <a:srgbClr val="FF0000"/>
                          </a:solidFill>
                          <a:latin typeface="Times New Roman"/>
                        </a:rPr>
                        <a:t>Blended Total Precipitable Water Anomaly (GCOM)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Sep-14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latin typeface="Times New Roman"/>
                        </a:rPr>
                        <a:t>Blended Rain Rate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Jul-12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solidFill>
                            <a:srgbClr val="FF0000"/>
                          </a:solidFill>
                          <a:latin typeface="Times New Roman"/>
                        </a:rPr>
                        <a:t>Blended Rain Rate (GCOM)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Sep-14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solidFill>
                            <a:srgbClr val="FF0000"/>
                          </a:solidFill>
                          <a:latin typeface="Times New Roman"/>
                        </a:rPr>
                        <a:t>Tropical Rainfall Potential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Sep-14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solidFill>
                            <a:srgbClr val="FF0000"/>
                          </a:solidFill>
                          <a:latin typeface="Times New Roman"/>
                        </a:rPr>
                        <a:t>Tropical Rainfall Potential (GCOM)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Sep-14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552">
                <a:tc>
                  <a:txBody>
                    <a:bodyPr/>
                    <a:lstStyle/>
                    <a:p>
                      <a:pPr algn="ctr" fontAlgn="t"/>
                      <a:r>
                        <a:rPr lang="en-US" sz="1050" b="0" i="0" u="none" strike="noStrike">
                          <a:latin typeface="Times New Roman"/>
                        </a:rPr>
                        <a:t>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latin typeface="Times New Roman"/>
                        </a:rPr>
                        <a:t>Tropical Cyclone Intensity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Jan-14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solidFill>
                            <a:srgbClr val="FF0000"/>
                          </a:solidFill>
                          <a:latin typeface="Times New Roman"/>
                        </a:rPr>
                        <a:t>Tropical Cyclone Intensity (GCOM)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Sep-14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latin typeface="Times New Roman"/>
                        </a:rPr>
                        <a:t>Blended SST (Imagery)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Feb-13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latin typeface="Times New Roman"/>
                        </a:rPr>
                        <a:t>Sea Surface Temperature (GCOM)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50" b="0" i="0" u="none" strike="noStrike">
                          <a:latin typeface="Times New Roman"/>
                        </a:rPr>
                        <a:t>Sep-13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solidFill>
                            <a:srgbClr val="FF0000"/>
                          </a:solidFill>
                          <a:latin typeface="Times New Roman"/>
                        </a:rPr>
                        <a:t>Blended SST (GCOM)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Sep-14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latin typeface="Times New Roman"/>
                        </a:rPr>
                        <a:t>SST Anomalies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Feb-13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latin typeface="Times New Roman"/>
                        </a:rPr>
                        <a:t>SST Degree Heating Weeks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Feb-13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latin typeface="Times New Roman"/>
                        </a:rPr>
                        <a:t>SST Hot Spots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Feb-13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dirty="0">
                          <a:latin typeface="Times New Roman"/>
                        </a:rPr>
                        <a:t>Coral Reef Bleaching Indices/Alerts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Feb-13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Rectangle 108"/>
          <p:cNvSpPr txBox="1">
            <a:spLocks noChangeArrowheads="1"/>
          </p:cNvSpPr>
          <p:nvPr/>
        </p:nvSpPr>
        <p:spPr bwMode="auto">
          <a:xfrm>
            <a:off x="0" y="5943600"/>
            <a:ext cx="8610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914400" marR="0" lvl="1" indent="-457200" algn="l" defTabSz="914400" rtl="0" eaLnBrk="1" fontAlgn="base" latinLnBrk="0" hangingPunct="1">
              <a:lnSpc>
                <a:spcPct val="100000"/>
              </a:lnSpc>
              <a:spcBef>
                <a:spcPct val="20000"/>
              </a:spcBef>
              <a:spcAft>
                <a:spcPct val="0"/>
              </a:spcAft>
              <a:buClr>
                <a:srgbClr val="333399"/>
              </a:buClr>
              <a:buSzPct val="85000"/>
              <a:buFont typeface="Webdings" pitchFamily="18" charset="2"/>
              <a:buChar char="ü"/>
              <a:tabLst/>
              <a:defRPr/>
            </a:pPr>
            <a:r>
              <a:rPr kumimoji="0" lang="en-US" sz="900" b="1" i="1" u="none" strike="noStrike" kern="0" cap="none" spc="0" normalizeH="0" baseline="0" noProof="0" smtClean="0">
                <a:ln>
                  <a:noFill/>
                </a:ln>
                <a:solidFill>
                  <a:srgbClr val="0017F6"/>
                </a:solidFill>
                <a:effectLst/>
                <a:uLnTx/>
                <a:uFillTx/>
                <a:latin typeface="Arial" pitchFamily="34" charset="0"/>
              </a:rPr>
              <a:t>NDE Ops Readiness Planning Date is our estimate when we will go operational on products</a:t>
            </a:r>
          </a:p>
          <a:p>
            <a:pPr marL="914400" marR="0" lvl="1" indent="-457200" algn="l" defTabSz="914400" rtl="0" eaLnBrk="1" fontAlgn="base" latinLnBrk="0" hangingPunct="1">
              <a:lnSpc>
                <a:spcPct val="100000"/>
              </a:lnSpc>
              <a:spcBef>
                <a:spcPct val="20000"/>
              </a:spcBef>
              <a:spcAft>
                <a:spcPct val="0"/>
              </a:spcAft>
              <a:buClr>
                <a:srgbClr val="333399"/>
              </a:buClr>
              <a:buSzPct val="85000"/>
              <a:buFont typeface="Webdings" pitchFamily="18" charset="2"/>
              <a:buChar char="ü"/>
              <a:tabLst/>
              <a:defRPr/>
            </a:pPr>
            <a:r>
              <a:rPr kumimoji="0" lang="en-US" sz="900" b="1" i="1" u="none" strike="noStrike" kern="0" cap="none" spc="0" normalizeH="0" baseline="0" noProof="0" smtClean="0">
                <a:ln>
                  <a:noFill/>
                </a:ln>
                <a:solidFill>
                  <a:srgbClr val="0017F6"/>
                </a:solidFill>
                <a:effectLst/>
                <a:uLnTx/>
                <a:uFillTx/>
                <a:latin typeface="Arial" pitchFamily="34" charset="0"/>
              </a:rPr>
              <a:t>Blue flooded cells represent JPSS contractor delivered products (referred to as xDRs) </a:t>
            </a:r>
          </a:p>
          <a:p>
            <a:pPr marL="914400" marR="0" lvl="1" indent="-457200" algn="l" defTabSz="914400" rtl="0" eaLnBrk="1" fontAlgn="base" latinLnBrk="0" hangingPunct="1">
              <a:lnSpc>
                <a:spcPct val="100000"/>
              </a:lnSpc>
              <a:spcBef>
                <a:spcPct val="20000"/>
              </a:spcBef>
              <a:spcAft>
                <a:spcPct val="0"/>
              </a:spcAft>
              <a:buClr>
                <a:srgbClr val="333399"/>
              </a:buClr>
              <a:buSzPct val="85000"/>
              <a:buFont typeface="Webdings" pitchFamily="18" charset="2"/>
              <a:buChar char="ü"/>
              <a:tabLst/>
              <a:defRPr/>
            </a:pPr>
            <a:r>
              <a:rPr kumimoji="0" lang="en-US" sz="900" b="1" i="1" u="none" strike="noStrike" kern="0" cap="none" spc="0" normalizeH="0" baseline="0" noProof="0" smtClean="0">
                <a:ln>
                  <a:noFill/>
                </a:ln>
                <a:solidFill>
                  <a:srgbClr val="0017F6"/>
                </a:solidFill>
                <a:effectLst/>
                <a:uLnTx/>
                <a:uFillTx/>
                <a:latin typeface="Arial" pitchFamily="34" charset="0"/>
              </a:rPr>
              <a:t>Yellow flooded cells represent NOAA Unique Product (NUPs) developed within NESDIS</a:t>
            </a:r>
          </a:p>
          <a:p>
            <a:pPr marL="914400" marR="0" lvl="1" indent="-457200" algn="l" defTabSz="914400" rtl="0" eaLnBrk="1" fontAlgn="base" latinLnBrk="0" hangingPunct="1">
              <a:lnSpc>
                <a:spcPct val="100000"/>
              </a:lnSpc>
              <a:spcBef>
                <a:spcPct val="20000"/>
              </a:spcBef>
              <a:spcAft>
                <a:spcPct val="0"/>
              </a:spcAft>
              <a:buClr>
                <a:srgbClr val="333399"/>
              </a:buClr>
              <a:buSzPct val="85000"/>
              <a:buFont typeface="Webdings" pitchFamily="18" charset="2"/>
              <a:buChar char="ü"/>
              <a:tabLst/>
              <a:defRPr/>
            </a:pPr>
            <a:r>
              <a:rPr kumimoji="0" lang="en-US" sz="900" b="1" i="1" u="none" strike="noStrike" kern="0" cap="none" spc="0" normalizeH="0" baseline="0" noProof="0" smtClean="0">
                <a:ln>
                  <a:noFill/>
                </a:ln>
                <a:solidFill>
                  <a:srgbClr val="0017F6"/>
                </a:solidFill>
                <a:effectLst/>
                <a:uLnTx/>
                <a:uFillTx/>
                <a:latin typeface="Arial" pitchFamily="34" charset="0"/>
              </a:rPr>
              <a:t>Red text indicates satellite product development has not started</a:t>
            </a:r>
          </a:p>
          <a:p>
            <a:pPr marL="914400" marR="0" lvl="1" indent="-457200" algn="l" defTabSz="914400" rtl="0" eaLnBrk="1" fontAlgn="base" latinLnBrk="0" hangingPunct="1">
              <a:lnSpc>
                <a:spcPct val="100000"/>
              </a:lnSpc>
              <a:spcBef>
                <a:spcPct val="20000"/>
              </a:spcBef>
              <a:spcAft>
                <a:spcPct val="0"/>
              </a:spcAft>
              <a:buClr>
                <a:srgbClr val="333399"/>
              </a:buClr>
              <a:buSzPct val="85000"/>
              <a:buFont typeface="Webdings" pitchFamily="18" charset="2"/>
              <a:buChar char="ü"/>
              <a:tabLst/>
              <a:defRPr/>
            </a:pPr>
            <a:r>
              <a:rPr kumimoji="0" lang="en-US" sz="900" b="1" i="1" u="none" strike="noStrike" kern="0" cap="none" spc="0" normalizeH="0" baseline="0" noProof="0" smtClean="0">
                <a:ln>
                  <a:noFill/>
                </a:ln>
                <a:solidFill>
                  <a:srgbClr val="0017F6"/>
                </a:solidFill>
                <a:effectLst/>
                <a:uLnTx/>
                <a:uFillTx/>
                <a:latin typeface="Arial" pitchFamily="34" charset="0"/>
              </a:rPr>
              <a:t>[New] indicates product not available from POES satellites.</a:t>
            </a:r>
            <a:endParaRPr kumimoji="0" lang="en-US" sz="1100" b="0" i="1" u="none" strike="noStrike" kern="0" cap="none" spc="0" normalizeH="0" baseline="0" noProof="0" dirty="0" smtClean="0">
              <a:ln>
                <a:noFill/>
              </a:ln>
              <a:solidFill>
                <a:srgbClr val="0017F6"/>
              </a:solidFill>
              <a:effectLst/>
              <a:uLnTx/>
              <a:uFillTx/>
              <a:latin typeface="Arial" pitchFamily="34" charset="0"/>
            </a:endParaRP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2057400" y="381000"/>
            <a:ext cx="6465888" cy="762000"/>
          </a:xfrm>
        </p:spPr>
        <p:txBody>
          <a:bodyPr lIns="91440" tIns="45720" rIns="91440" bIns="45720"/>
          <a:lstStyle/>
          <a:p>
            <a:r>
              <a:rPr lang="en-US" sz="2800" dirty="0" smtClean="0">
                <a:solidFill>
                  <a:srgbClr val="FFFF00"/>
                </a:solidFill>
                <a:latin typeface="Arial" pitchFamily="34" charset="0"/>
              </a:rPr>
              <a:t>NDE Product Priorities List (Continued)</a:t>
            </a:r>
            <a:r>
              <a:rPr lang="en-US" sz="4400" dirty="0" smtClean="0">
                <a:latin typeface="Arial" pitchFamily="34" charset="0"/>
              </a:rPr>
              <a:t/>
            </a:r>
            <a:br>
              <a:rPr lang="en-US" sz="4400" dirty="0" smtClean="0">
                <a:latin typeface="Arial" pitchFamily="34" charset="0"/>
              </a:rPr>
            </a:br>
            <a:endParaRPr lang="en-US" sz="4400" dirty="0" smtClean="0">
              <a:latin typeface="Arial" pitchFamily="34" charset="0"/>
            </a:endParaRPr>
          </a:p>
        </p:txBody>
      </p:sp>
      <p:graphicFrame>
        <p:nvGraphicFramePr>
          <p:cNvPr id="5" name="Table 4"/>
          <p:cNvGraphicFramePr>
            <a:graphicFrameLocks noGrp="1"/>
          </p:cNvGraphicFramePr>
          <p:nvPr/>
        </p:nvGraphicFramePr>
        <p:xfrm>
          <a:off x="1600200" y="1420182"/>
          <a:ext cx="4677938" cy="4523418"/>
        </p:xfrm>
        <a:graphic>
          <a:graphicData uri="http://schemas.openxmlformats.org/drawingml/2006/table">
            <a:tbl>
              <a:tblPr/>
              <a:tblGrid>
                <a:gridCol w="250140"/>
                <a:gridCol w="2266897"/>
                <a:gridCol w="1039646"/>
                <a:gridCol w="398661"/>
                <a:gridCol w="722594"/>
              </a:tblGrid>
              <a:tr h="293133">
                <a:tc>
                  <a:txBody>
                    <a:bodyPr/>
                    <a:lstStyle/>
                    <a:p>
                      <a:pPr algn="ctr" fontAlgn="t"/>
                      <a:r>
                        <a:rPr lang="en-US" sz="1000" b="0" i="0" u="none" strike="noStrike" dirty="0">
                          <a:latin typeface="Times New Roman"/>
                        </a:rPr>
                        <a:t>#</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000" b="1" i="0" u="none" strike="noStrike">
                          <a:latin typeface="Times New Roman"/>
                        </a:rPr>
                        <a:t>Product Priority</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000" b="1" i="0" u="none" strike="noStrike">
                          <a:latin typeface="Times New Roman"/>
                        </a:rPr>
                        <a:t>NDE Ops Readiness Planning Date </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000" b="1" i="0" u="none" strike="noStrike">
                          <a:latin typeface="Times New Roman"/>
                        </a:rPr>
                        <a:t>NPP</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000" b="1" i="0" u="none" strike="noStrike">
                          <a:latin typeface="Times New Roman"/>
                        </a:rPr>
                        <a:t>GCOM-W1</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r>
              <a:tr h="157119">
                <a:tc>
                  <a:txBody>
                    <a:bodyPr/>
                    <a:lstStyle/>
                    <a:p>
                      <a:pPr algn="ctr" fontAlgn="t"/>
                      <a:r>
                        <a:rPr lang="en-US" sz="1000" b="0" i="0" u="none" strike="noStrike">
                          <a:latin typeface="Times New Roman"/>
                        </a:rPr>
                        <a:t>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latin typeface="Times New Roman"/>
                        </a:rPr>
                        <a:t>Active Fires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0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latin typeface="Times New Roman"/>
                        </a:rPr>
                        <a:t>X</a:t>
                      </a:r>
                      <a:endParaRPr lang="en-US" sz="10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19">
                <a:tc>
                  <a:txBody>
                    <a:bodyPr/>
                    <a:lstStyle/>
                    <a:p>
                      <a:pPr algn="ctr" fontAlgn="t"/>
                      <a:r>
                        <a:rPr lang="en-US" sz="1000" b="0" i="0" u="none" strike="noStrike">
                          <a:latin typeface="Times New Roman"/>
                        </a:rPr>
                        <a:t>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latin typeface="Times New Roman"/>
                        </a:rPr>
                        <a:t>Ocean Color/Chlorophyll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0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latin typeface="Times New Roman"/>
                        </a:rPr>
                        <a:t>X</a:t>
                      </a:r>
                      <a:endParaRPr lang="en-US" sz="10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19">
                <a:tc>
                  <a:txBody>
                    <a:bodyPr/>
                    <a:lstStyle/>
                    <a:p>
                      <a:pPr algn="ctr" fontAlgn="t"/>
                      <a:r>
                        <a:rPr lang="en-US" sz="1000" b="0" i="0" u="none" strike="noStrike">
                          <a:latin typeface="Times New Roman"/>
                        </a:rPr>
                        <a:t>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1" u="none" strike="noStrike">
                          <a:latin typeface="Times New Roman"/>
                        </a:rPr>
                        <a:t>Normalized Water Leaving Radiances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00" b="0" i="0" u="none" strike="noStrike">
                          <a:latin typeface="Times New Roman"/>
                        </a:rPr>
                        <a:t>Mar-14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latin typeface="Times New Roman"/>
                        </a:rPr>
                        <a:t>X</a:t>
                      </a:r>
                      <a:endParaRPr lang="en-US" sz="10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19">
                <a:tc>
                  <a:txBody>
                    <a:bodyPr/>
                    <a:lstStyle/>
                    <a:p>
                      <a:pPr algn="ctr" fontAlgn="t"/>
                      <a:r>
                        <a:rPr lang="en-US" sz="1000" b="0" i="0" u="none" strike="noStrike">
                          <a:latin typeface="Times New Roman"/>
                        </a:rPr>
                        <a:t>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1" u="none" strike="noStrike">
                          <a:latin typeface="Times New Roman"/>
                        </a:rPr>
                        <a:t>Chlorophyll a (5 tailored regions)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00" b="0" i="0" u="none" strike="noStrike">
                          <a:latin typeface="Times New Roman"/>
                        </a:rPr>
                        <a:t>Mar-14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latin typeface="Times New Roman"/>
                        </a:rPr>
                        <a:t>X</a:t>
                      </a:r>
                      <a:endParaRPr lang="en-US" sz="10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19">
                <a:tc>
                  <a:txBody>
                    <a:bodyPr/>
                    <a:lstStyle/>
                    <a:p>
                      <a:pPr algn="ctr" fontAlgn="t"/>
                      <a:r>
                        <a:rPr lang="en-US" sz="1000" b="0" i="0" u="none" strike="noStrike">
                          <a:latin typeface="Times New Roman"/>
                        </a:rPr>
                        <a:t>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1" u="none" strike="noStrike">
                          <a:latin typeface="Times New Roman"/>
                        </a:rPr>
                        <a:t>Harmful Algal Bloom Anomaly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00" b="0" i="0" u="none" strike="noStrike">
                          <a:latin typeface="Times New Roman"/>
                        </a:rPr>
                        <a:t>Mar-14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latin typeface="Times New Roman"/>
                        </a:rPr>
                        <a:t>X</a:t>
                      </a:r>
                      <a:endParaRPr lang="en-US" sz="10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19">
                <a:tc>
                  <a:txBody>
                    <a:bodyPr/>
                    <a:lstStyle/>
                    <a:p>
                      <a:pPr algn="ctr" fontAlgn="t"/>
                      <a:r>
                        <a:rPr lang="en-US" sz="1000" b="0" i="0" u="none" strike="noStrike">
                          <a:latin typeface="Times New Roman"/>
                        </a:rPr>
                        <a:t>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1" u="none" strike="noStrike">
                          <a:latin typeface="Times New Roman"/>
                        </a:rPr>
                        <a:t>Emiliania huxleyi Bloom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00" b="0" i="0" u="none" strike="noStrike">
                          <a:latin typeface="Times New Roman"/>
                        </a:rPr>
                        <a:t>Mar-14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latin typeface="Times New Roman"/>
                        </a:rPr>
                        <a:t>X</a:t>
                      </a:r>
                      <a:endParaRPr lang="en-US" sz="10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19">
                <a:tc>
                  <a:txBody>
                    <a:bodyPr/>
                    <a:lstStyle/>
                    <a:p>
                      <a:pPr algn="ctr" fontAlgn="t"/>
                      <a:r>
                        <a:rPr lang="en-US" sz="1000" b="0" i="0" u="none" strike="noStrike">
                          <a:latin typeface="Times New Roman"/>
                        </a:rPr>
                        <a:t>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1" u="none" strike="noStrike">
                          <a:latin typeface="Times New Roman"/>
                        </a:rPr>
                        <a:t>Chesapeake Bay Ocean Color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00" b="0" i="0" u="none" strike="noStrike">
                          <a:latin typeface="Times New Roman"/>
                        </a:rPr>
                        <a:t>Mar-14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latin typeface="Times New Roman"/>
                        </a:rPr>
                        <a:t>X</a:t>
                      </a:r>
                      <a:endParaRPr lang="en-US" sz="10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19">
                <a:tc>
                  <a:txBody>
                    <a:bodyPr/>
                    <a:lstStyle/>
                    <a:p>
                      <a:pPr algn="ctr" fontAlgn="t"/>
                      <a:r>
                        <a:rPr lang="en-US" sz="1000" b="0" i="0" u="none" strike="noStrike">
                          <a:latin typeface="Times New Roman"/>
                        </a:rPr>
                        <a:t>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1" u="none" strike="noStrike">
                          <a:latin typeface="Times New Roman"/>
                        </a:rPr>
                        <a:t>Near Coast Ocean Color (SWIR)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00" b="0" i="0" u="none" strike="noStrike">
                          <a:latin typeface="Times New Roman"/>
                        </a:rPr>
                        <a:t>Mar-14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latin typeface="Times New Roman"/>
                        </a:rPr>
                        <a:t>X</a:t>
                      </a:r>
                      <a:endParaRPr lang="en-US" sz="10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19">
                <a:tc>
                  <a:txBody>
                    <a:bodyPr/>
                    <a:lstStyle/>
                    <a:p>
                      <a:pPr algn="ctr" fontAlgn="t"/>
                      <a:r>
                        <a:rPr lang="en-US" sz="1000" b="0" i="0" u="none" strike="noStrike">
                          <a:latin typeface="Times New Roman"/>
                        </a:rPr>
                        <a:t>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1" u="none" strike="noStrike">
                          <a:latin typeface="Times New Roman"/>
                        </a:rPr>
                        <a:t>CrIS Cloud Cleared Radiances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00" b="0" i="0" u="none" strike="noStrike">
                          <a:latin typeface="Times New Roman"/>
                        </a:rPr>
                        <a:t>Jan-13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latin typeface="Times New Roman"/>
                        </a:rPr>
                        <a:t>X</a:t>
                      </a:r>
                      <a:endParaRPr lang="en-US" sz="10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19">
                <a:tc>
                  <a:txBody>
                    <a:bodyPr/>
                    <a:lstStyle/>
                    <a:p>
                      <a:pPr algn="ctr" fontAlgn="t"/>
                      <a:r>
                        <a:rPr lang="en-US" sz="1000" b="0" i="0" u="none" strike="noStrike">
                          <a:latin typeface="Times New Roman"/>
                        </a:rPr>
                        <a:t>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latin typeface="Times New Roman"/>
                        </a:rPr>
                        <a:t>VIIRS Imagery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00" b="0" i="0" u="none" strike="noStrike">
                          <a:latin typeface="Times New Roman"/>
                        </a:rPr>
                        <a:t>Oct-12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latin typeface="Times New Roman"/>
                        </a:rPr>
                        <a:t>X</a:t>
                      </a:r>
                      <a:endParaRPr lang="en-US" sz="10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19">
                <a:tc>
                  <a:txBody>
                    <a:bodyPr/>
                    <a:lstStyle/>
                    <a:p>
                      <a:pPr algn="ctr" fontAlgn="t"/>
                      <a:r>
                        <a:rPr lang="en-US" sz="1000" b="0" i="0" u="none" strike="noStrike">
                          <a:latin typeface="Times New Roman"/>
                        </a:rPr>
                        <a:t>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latin typeface="Times New Roman"/>
                        </a:rPr>
                        <a:t>Soil Moisture GCOM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00" b="0" i="0" u="none" strike="noStrike">
                          <a:latin typeface="Times New Roman"/>
                        </a:rPr>
                        <a:t>Sep-13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latin typeface="Times New Roman"/>
                        </a:rPr>
                        <a:t>X</a:t>
                      </a:r>
                      <a:endParaRPr lang="en-US" sz="10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19">
                <a:tc>
                  <a:txBody>
                    <a:bodyPr/>
                    <a:lstStyle/>
                    <a:p>
                      <a:pPr algn="ctr" fontAlgn="t"/>
                      <a:r>
                        <a:rPr lang="en-US" sz="1000" b="0" i="0" u="none" strike="noStrike">
                          <a:latin typeface="Times New Roman"/>
                        </a:rPr>
                        <a:t>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1" u="none" strike="noStrike">
                          <a:solidFill>
                            <a:srgbClr val="FF0000"/>
                          </a:solidFill>
                          <a:latin typeface="Times New Roman"/>
                        </a:rPr>
                        <a:t>Blended Soil Moisture (GCOM)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00" b="0" i="0" u="none" strike="noStrike">
                          <a:latin typeface="Times New Roman"/>
                        </a:rPr>
                        <a:t>Sep-14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latin typeface="Times New Roman"/>
                        </a:rPr>
                        <a:t>X</a:t>
                      </a:r>
                      <a:endParaRPr lang="en-US" sz="10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19">
                <a:tc>
                  <a:txBody>
                    <a:bodyPr/>
                    <a:lstStyle/>
                    <a:p>
                      <a:pPr algn="ctr" fontAlgn="t"/>
                      <a:r>
                        <a:rPr lang="en-US" sz="1000" b="0" i="0" u="none" strike="noStrike">
                          <a:latin typeface="Times New Roman"/>
                        </a:rPr>
                        <a:t>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latin typeface="Times New Roman"/>
                        </a:rPr>
                        <a:t>Cloud Cover/Layers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0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latin typeface="Times New Roman"/>
                        </a:rPr>
                        <a:t>X</a:t>
                      </a:r>
                      <a:endParaRPr lang="en-US" sz="10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19">
                <a:tc>
                  <a:txBody>
                    <a:bodyPr/>
                    <a:lstStyle/>
                    <a:p>
                      <a:pPr algn="ctr" fontAlgn="t"/>
                      <a:r>
                        <a:rPr lang="en-US" sz="1000" b="0" i="0" u="none" strike="noStrike">
                          <a:latin typeface="Times New Roman"/>
                        </a:rPr>
                        <a:t>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latin typeface="Times New Roman"/>
                        </a:rPr>
                        <a:t>Cloud Mask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0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latin typeface="Times New Roman"/>
                        </a:rPr>
                        <a:t>X</a:t>
                      </a:r>
                      <a:endParaRPr lang="en-US" sz="10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19">
                <a:tc>
                  <a:txBody>
                    <a:bodyPr/>
                    <a:lstStyle/>
                    <a:p>
                      <a:pPr algn="ctr" fontAlgn="t"/>
                      <a:r>
                        <a:rPr lang="en-US" sz="1000" b="0" i="0" u="none" strike="noStrike">
                          <a:latin typeface="Times New Roman"/>
                        </a:rPr>
                        <a:t>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latin typeface="Times New Roman"/>
                        </a:rPr>
                        <a:t>Atmospheric Temperature Profile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0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latin typeface="Times New Roman"/>
                        </a:rPr>
                        <a:t>X</a:t>
                      </a:r>
                      <a:endParaRPr lang="en-US" sz="10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19">
                <a:tc>
                  <a:txBody>
                    <a:bodyPr/>
                    <a:lstStyle/>
                    <a:p>
                      <a:pPr algn="ctr" fontAlgn="t"/>
                      <a:r>
                        <a:rPr lang="en-US" sz="1000" b="0" i="0" u="none" strike="noStrike">
                          <a:latin typeface="Times New Roman"/>
                        </a:rPr>
                        <a:t>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1" u="none" strike="noStrike">
                          <a:latin typeface="Times New Roman"/>
                        </a:rPr>
                        <a:t>Atmospheric Temperature Profile (CrIS/ATMS)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00" b="0" i="0" u="none" strike="noStrike">
                          <a:latin typeface="Times New Roman"/>
                        </a:rPr>
                        <a:t>Jan-13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latin typeface="Times New Roman"/>
                        </a:rPr>
                        <a:t>X</a:t>
                      </a:r>
                      <a:endParaRPr lang="en-US" sz="10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19">
                <a:tc>
                  <a:txBody>
                    <a:bodyPr/>
                    <a:lstStyle/>
                    <a:p>
                      <a:pPr algn="ctr" fontAlgn="t"/>
                      <a:r>
                        <a:rPr lang="en-US" sz="1000" b="0" i="0" u="none" strike="noStrike">
                          <a:latin typeface="Times New Roman"/>
                        </a:rPr>
                        <a:t>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latin typeface="Times New Roman"/>
                        </a:rPr>
                        <a:t>Atmospheric Moisture Profile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0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latin typeface="Times New Roman"/>
                        </a:rPr>
                        <a:t>X</a:t>
                      </a:r>
                      <a:endParaRPr lang="en-US" sz="10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19">
                <a:tc>
                  <a:txBody>
                    <a:bodyPr/>
                    <a:lstStyle/>
                    <a:p>
                      <a:pPr algn="ctr" fontAlgn="t"/>
                      <a:r>
                        <a:rPr lang="en-US" sz="1000" b="0" i="0" u="none" strike="noStrike">
                          <a:latin typeface="Times New Roman"/>
                        </a:rPr>
                        <a:t>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1" u="none" strike="noStrike">
                          <a:latin typeface="Times New Roman"/>
                        </a:rPr>
                        <a:t>Atmospheric Moisture Profile (CrIS/ATMS)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00" b="0" i="0" u="none" strike="noStrike">
                          <a:latin typeface="Times New Roman"/>
                        </a:rPr>
                        <a:t>Jan-13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latin typeface="Times New Roman"/>
                        </a:rPr>
                        <a:t>X</a:t>
                      </a:r>
                      <a:endParaRPr lang="en-US" sz="10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19">
                <a:tc>
                  <a:txBody>
                    <a:bodyPr/>
                    <a:lstStyle/>
                    <a:p>
                      <a:pPr algn="ctr" fontAlgn="t"/>
                      <a:r>
                        <a:rPr lang="en-US" sz="1000" b="0" i="0" u="none" strike="noStrike">
                          <a:latin typeface="Times New Roman"/>
                        </a:rPr>
                        <a:t>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1" u="none" strike="noStrike">
                          <a:latin typeface="Times New Roman"/>
                        </a:rPr>
                        <a:t>Snow Cover (ATMS)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00" b="0" i="0" u="none" strike="noStrike">
                          <a:latin typeface="Times New Roman"/>
                        </a:rPr>
                        <a:t>Jul-12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latin typeface="Times New Roman"/>
                        </a:rPr>
                        <a:t>X</a:t>
                      </a:r>
                      <a:endParaRPr lang="en-US" sz="10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19">
                <a:tc>
                  <a:txBody>
                    <a:bodyPr/>
                    <a:lstStyle/>
                    <a:p>
                      <a:pPr algn="ctr" fontAlgn="t"/>
                      <a:r>
                        <a:rPr lang="en-US" sz="1000" b="0" i="0" u="none" strike="noStrike">
                          <a:latin typeface="Times New Roman"/>
                        </a:rPr>
                        <a:t>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1" u="none" strike="noStrike">
                          <a:latin typeface="Times New Roman"/>
                        </a:rPr>
                        <a:t>Land Surface Emissivity (ATMS)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00" b="0" i="0" u="none" strike="noStrike">
                          <a:latin typeface="Times New Roman"/>
                        </a:rPr>
                        <a:t>Jul-12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latin typeface="Times New Roman"/>
                        </a:rPr>
                        <a:t>X</a:t>
                      </a:r>
                      <a:endParaRPr lang="en-US" sz="10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19">
                <a:tc>
                  <a:txBody>
                    <a:bodyPr/>
                    <a:lstStyle/>
                    <a:p>
                      <a:pPr algn="ctr" fontAlgn="t"/>
                      <a:r>
                        <a:rPr lang="en-US" sz="1000" b="0" i="0" u="none" strike="noStrike">
                          <a:latin typeface="Times New Roman"/>
                        </a:rPr>
                        <a:t>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1" u="none" strike="noStrike">
                          <a:latin typeface="Times New Roman"/>
                        </a:rPr>
                        <a:t>Temperature Profiles (ATMS)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00" b="0" i="0" u="none" strike="noStrike">
                          <a:latin typeface="Times New Roman"/>
                        </a:rPr>
                        <a:t>Jul-12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latin typeface="Times New Roman"/>
                        </a:rPr>
                        <a:t>X</a:t>
                      </a:r>
                      <a:endParaRPr lang="en-US" sz="10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19">
                <a:tc>
                  <a:txBody>
                    <a:bodyPr/>
                    <a:lstStyle/>
                    <a:p>
                      <a:pPr algn="ctr" fontAlgn="t"/>
                      <a:r>
                        <a:rPr lang="en-US" sz="1000" b="0" i="0" u="none" strike="noStrike">
                          <a:latin typeface="Times New Roman"/>
                        </a:rPr>
                        <a:t>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1" u="none" strike="noStrike">
                          <a:latin typeface="Times New Roman"/>
                        </a:rPr>
                        <a:t>Moisture Profiles (ATMS)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00" b="0" i="0" u="none" strike="noStrike">
                          <a:latin typeface="Times New Roman"/>
                        </a:rPr>
                        <a:t>Jul-12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latin typeface="Times New Roman"/>
                        </a:rPr>
                        <a:t>X</a:t>
                      </a:r>
                      <a:endParaRPr lang="en-US" sz="10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19">
                <a:tc>
                  <a:txBody>
                    <a:bodyPr/>
                    <a:lstStyle/>
                    <a:p>
                      <a:pPr algn="ctr" fontAlgn="t"/>
                      <a:r>
                        <a:rPr lang="en-US" sz="1000" b="0" i="0" u="none" strike="noStrike">
                          <a:latin typeface="Times New Roman"/>
                        </a:rPr>
                        <a:t>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1" u="none" strike="noStrike">
                          <a:latin typeface="Times New Roman"/>
                        </a:rPr>
                        <a:t>Cloud Liquid Water (ATMS)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00" b="0" i="0" u="none" strike="noStrike">
                          <a:latin typeface="Times New Roman"/>
                        </a:rPr>
                        <a:t>Jul-12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smtClean="0">
                          <a:latin typeface="Times New Roman"/>
                        </a:rPr>
                        <a:t>X</a:t>
                      </a:r>
                      <a:endParaRPr lang="en-US" sz="10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119">
                <a:tc>
                  <a:txBody>
                    <a:bodyPr/>
                    <a:lstStyle/>
                    <a:p>
                      <a:pPr algn="ctr" fontAlgn="t"/>
                      <a:r>
                        <a:rPr lang="en-US" sz="1000" b="0" i="0" u="none" strike="noStrike">
                          <a:latin typeface="Times New Roman"/>
                        </a:rPr>
                        <a:t>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1" u="none" strike="noStrike" dirty="0">
                          <a:latin typeface="Times New Roman"/>
                        </a:rPr>
                        <a:t>Sea Ice Concentration (ATMS)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00" b="0" i="0" u="none" strike="noStrike">
                          <a:latin typeface="Times New Roman"/>
                        </a:rPr>
                        <a:t>Jul-12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smtClean="0">
                          <a:latin typeface="Times New Roman"/>
                        </a:rPr>
                        <a:t>X</a:t>
                      </a:r>
                      <a:endParaRPr lang="en-US" sz="100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Rectangle 108"/>
          <p:cNvSpPr txBox="1">
            <a:spLocks noChangeArrowheads="1"/>
          </p:cNvSpPr>
          <p:nvPr/>
        </p:nvSpPr>
        <p:spPr bwMode="auto">
          <a:xfrm>
            <a:off x="0" y="5943600"/>
            <a:ext cx="8610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914400" marR="0" lvl="1" indent="-457200" algn="l" defTabSz="914400" rtl="0" eaLnBrk="1" fontAlgn="base" latinLnBrk="0" hangingPunct="1">
              <a:lnSpc>
                <a:spcPct val="100000"/>
              </a:lnSpc>
              <a:spcBef>
                <a:spcPct val="20000"/>
              </a:spcBef>
              <a:spcAft>
                <a:spcPct val="0"/>
              </a:spcAft>
              <a:buClr>
                <a:srgbClr val="333399"/>
              </a:buClr>
              <a:buSzPct val="85000"/>
              <a:buFont typeface="Webdings" pitchFamily="18" charset="2"/>
              <a:buChar char="ü"/>
              <a:tabLst/>
              <a:defRPr/>
            </a:pPr>
            <a:r>
              <a:rPr kumimoji="0" lang="en-US" sz="900" b="1" i="1" u="none" strike="noStrike" kern="0" cap="none" spc="0" normalizeH="0" baseline="0" noProof="0" smtClean="0">
                <a:ln>
                  <a:noFill/>
                </a:ln>
                <a:solidFill>
                  <a:srgbClr val="0017F6"/>
                </a:solidFill>
                <a:effectLst/>
                <a:uLnTx/>
                <a:uFillTx/>
                <a:latin typeface="Arial" pitchFamily="34" charset="0"/>
              </a:rPr>
              <a:t>NDE Ops Readiness Planning Date is our estimate when we will go operational on products</a:t>
            </a:r>
          </a:p>
          <a:p>
            <a:pPr marL="914400" marR="0" lvl="1" indent="-457200" algn="l" defTabSz="914400" rtl="0" eaLnBrk="1" fontAlgn="base" latinLnBrk="0" hangingPunct="1">
              <a:lnSpc>
                <a:spcPct val="100000"/>
              </a:lnSpc>
              <a:spcBef>
                <a:spcPct val="20000"/>
              </a:spcBef>
              <a:spcAft>
                <a:spcPct val="0"/>
              </a:spcAft>
              <a:buClr>
                <a:srgbClr val="333399"/>
              </a:buClr>
              <a:buSzPct val="85000"/>
              <a:buFont typeface="Webdings" pitchFamily="18" charset="2"/>
              <a:buChar char="ü"/>
              <a:tabLst/>
              <a:defRPr/>
            </a:pPr>
            <a:r>
              <a:rPr kumimoji="0" lang="en-US" sz="900" b="1" i="1" u="none" strike="noStrike" kern="0" cap="none" spc="0" normalizeH="0" baseline="0" noProof="0" smtClean="0">
                <a:ln>
                  <a:noFill/>
                </a:ln>
                <a:solidFill>
                  <a:srgbClr val="0017F6"/>
                </a:solidFill>
                <a:effectLst/>
                <a:uLnTx/>
                <a:uFillTx/>
                <a:latin typeface="Arial" pitchFamily="34" charset="0"/>
              </a:rPr>
              <a:t>Blue flooded cells represent JPSS contractor delivered products (referred to as xDRs) </a:t>
            </a:r>
          </a:p>
          <a:p>
            <a:pPr marL="914400" marR="0" lvl="1" indent="-457200" algn="l" defTabSz="914400" rtl="0" eaLnBrk="1" fontAlgn="base" latinLnBrk="0" hangingPunct="1">
              <a:lnSpc>
                <a:spcPct val="100000"/>
              </a:lnSpc>
              <a:spcBef>
                <a:spcPct val="20000"/>
              </a:spcBef>
              <a:spcAft>
                <a:spcPct val="0"/>
              </a:spcAft>
              <a:buClr>
                <a:srgbClr val="333399"/>
              </a:buClr>
              <a:buSzPct val="85000"/>
              <a:buFont typeface="Webdings" pitchFamily="18" charset="2"/>
              <a:buChar char="ü"/>
              <a:tabLst/>
              <a:defRPr/>
            </a:pPr>
            <a:r>
              <a:rPr kumimoji="0" lang="en-US" sz="900" b="1" i="1" u="none" strike="noStrike" kern="0" cap="none" spc="0" normalizeH="0" baseline="0" noProof="0" smtClean="0">
                <a:ln>
                  <a:noFill/>
                </a:ln>
                <a:solidFill>
                  <a:srgbClr val="0017F6"/>
                </a:solidFill>
                <a:effectLst/>
                <a:uLnTx/>
                <a:uFillTx/>
                <a:latin typeface="Arial" pitchFamily="34" charset="0"/>
              </a:rPr>
              <a:t>Yellow flooded cells represent NOAA Unique Product (NUPs) developed within NESDIS</a:t>
            </a:r>
          </a:p>
          <a:p>
            <a:pPr marL="914400" marR="0" lvl="1" indent="-457200" algn="l" defTabSz="914400" rtl="0" eaLnBrk="1" fontAlgn="base" latinLnBrk="0" hangingPunct="1">
              <a:lnSpc>
                <a:spcPct val="100000"/>
              </a:lnSpc>
              <a:spcBef>
                <a:spcPct val="20000"/>
              </a:spcBef>
              <a:spcAft>
                <a:spcPct val="0"/>
              </a:spcAft>
              <a:buClr>
                <a:srgbClr val="333399"/>
              </a:buClr>
              <a:buSzPct val="85000"/>
              <a:buFont typeface="Webdings" pitchFamily="18" charset="2"/>
              <a:buChar char="ü"/>
              <a:tabLst/>
              <a:defRPr/>
            </a:pPr>
            <a:r>
              <a:rPr kumimoji="0" lang="en-US" sz="900" b="1" i="1" u="none" strike="noStrike" kern="0" cap="none" spc="0" normalizeH="0" baseline="0" noProof="0" smtClean="0">
                <a:ln>
                  <a:noFill/>
                </a:ln>
                <a:solidFill>
                  <a:srgbClr val="0017F6"/>
                </a:solidFill>
                <a:effectLst/>
                <a:uLnTx/>
                <a:uFillTx/>
                <a:latin typeface="Arial" pitchFamily="34" charset="0"/>
              </a:rPr>
              <a:t>Red text indicates satellite product development has not started</a:t>
            </a:r>
          </a:p>
          <a:p>
            <a:pPr marL="914400" marR="0" lvl="1" indent="-457200" algn="l" defTabSz="914400" rtl="0" eaLnBrk="1" fontAlgn="base" latinLnBrk="0" hangingPunct="1">
              <a:lnSpc>
                <a:spcPct val="100000"/>
              </a:lnSpc>
              <a:spcBef>
                <a:spcPct val="20000"/>
              </a:spcBef>
              <a:spcAft>
                <a:spcPct val="0"/>
              </a:spcAft>
              <a:buClr>
                <a:srgbClr val="333399"/>
              </a:buClr>
              <a:buSzPct val="85000"/>
              <a:buFont typeface="Webdings" pitchFamily="18" charset="2"/>
              <a:buChar char="ü"/>
              <a:tabLst/>
              <a:defRPr/>
            </a:pPr>
            <a:r>
              <a:rPr kumimoji="0" lang="en-US" sz="900" b="1" i="1" u="none" strike="noStrike" kern="0" cap="none" spc="0" normalizeH="0" baseline="0" noProof="0" smtClean="0">
                <a:ln>
                  <a:noFill/>
                </a:ln>
                <a:solidFill>
                  <a:srgbClr val="0017F6"/>
                </a:solidFill>
                <a:effectLst/>
                <a:uLnTx/>
                <a:uFillTx/>
                <a:latin typeface="Arial" pitchFamily="34" charset="0"/>
              </a:rPr>
              <a:t>[New] indicates product not available from POES satellites.</a:t>
            </a:r>
            <a:endParaRPr kumimoji="0" lang="en-US" sz="1100" b="0" i="1" u="none" strike="noStrike" kern="0" cap="none" spc="0" normalizeH="0" baseline="0" noProof="0" dirty="0" smtClean="0">
              <a:ln>
                <a:noFill/>
              </a:ln>
              <a:solidFill>
                <a:srgbClr val="0017F6"/>
              </a:solidFill>
              <a:effectLst/>
              <a:uLnTx/>
              <a:uFillTx/>
              <a:latin typeface="Arial" pitchFamily="34" charset="0"/>
            </a:endParaRP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2057400" y="381000"/>
            <a:ext cx="6465888" cy="762000"/>
          </a:xfrm>
        </p:spPr>
        <p:txBody>
          <a:bodyPr lIns="91440" tIns="45720" rIns="91440" bIns="45720"/>
          <a:lstStyle/>
          <a:p>
            <a:r>
              <a:rPr lang="en-US" sz="2800" dirty="0" smtClean="0">
                <a:solidFill>
                  <a:srgbClr val="FFFF00"/>
                </a:solidFill>
                <a:latin typeface="Arial" pitchFamily="34" charset="0"/>
              </a:rPr>
              <a:t>NDE Product Priorities List (Continued)</a:t>
            </a:r>
            <a:r>
              <a:rPr lang="en-US" sz="4400" dirty="0" smtClean="0">
                <a:latin typeface="Arial" pitchFamily="34" charset="0"/>
              </a:rPr>
              <a:t/>
            </a:r>
            <a:br>
              <a:rPr lang="en-US" sz="4400" dirty="0" smtClean="0">
                <a:latin typeface="Arial" pitchFamily="34" charset="0"/>
              </a:rPr>
            </a:br>
            <a:endParaRPr lang="en-US" sz="4400" dirty="0" smtClean="0">
              <a:latin typeface="Arial" pitchFamily="34" charset="0"/>
            </a:endParaRPr>
          </a:p>
        </p:txBody>
      </p:sp>
      <p:graphicFrame>
        <p:nvGraphicFramePr>
          <p:cNvPr id="5" name="Table 4"/>
          <p:cNvGraphicFramePr>
            <a:graphicFrameLocks noGrp="1"/>
          </p:cNvGraphicFramePr>
          <p:nvPr/>
        </p:nvGraphicFramePr>
        <p:xfrm>
          <a:off x="2242396" y="1397002"/>
          <a:ext cx="4920404" cy="4239134"/>
        </p:xfrm>
        <a:graphic>
          <a:graphicData uri="http://schemas.openxmlformats.org/drawingml/2006/table">
            <a:tbl>
              <a:tblPr/>
              <a:tblGrid>
                <a:gridCol w="260200"/>
                <a:gridCol w="2358063"/>
                <a:gridCol w="1081456"/>
                <a:gridCol w="414694"/>
                <a:gridCol w="805991"/>
              </a:tblGrid>
              <a:tr h="304922">
                <a:tc>
                  <a:txBody>
                    <a:bodyPr/>
                    <a:lstStyle/>
                    <a:p>
                      <a:pPr algn="ctr" fontAlgn="t"/>
                      <a:r>
                        <a:rPr lang="en-US" sz="1050" b="0" i="0" u="none" strike="noStrike" dirty="0">
                          <a:latin typeface="Times New Roman"/>
                        </a:rPr>
                        <a:t>#</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050" b="1" i="0" u="none" strike="noStrike">
                          <a:latin typeface="Times New Roman"/>
                        </a:rPr>
                        <a:t>Product Priority</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050" b="1" i="0" u="none" strike="noStrike">
                          <a:latin typeface="Times New Roman"/>
                        </a:rPr>
                        <a:t>NDE Ops Readiness Planning Date </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050" b="1" i="0" u="none" strike="noStrike">
                          <a:latin typeface="Times New Roman"/>
                        </a:rPr>
                        <a:t>NPP</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050" b="1" i="0" u="none" strike="noStrike">
                          <a:latin typeface="Times New Roman"/>
                        </a:rPr>
                        <a:t>GCOM-W1</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r>
              <a:tr h="163438">
                <a:tc>
                  <a:txBody>
                    <a:bodyPr/>
                    <a:lstStyle/>
                    <a:p>
                      <a:pPr algn="ctr" fontAlgn="t"/>
                      <a:r>
                        <a:rPr lang="en-US" sz="1050" b="0" i="0" u="none" strike="noStrike">
                          <a:latin typeface="Times New Roman"/>
                        </a:rPr>
                        <a:t>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latin typeface="Times New Roman"/>
                        </a:rPr>
                        <a:t>Sea Ice Characterization (GCOM)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50" b="0" i="0" u="none" strike="noStrike">
                          <a:latin typeface="Times New Roman"/>
                        </a:rPr>
                        <a:t>Sep-13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latin typeface="Times New Roman"/>
                        </a:rPr>
                        <a:t>Snow Cover/Depth (GCOM)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50" b="0" i="0" u="none" strike="noStrike">
                          <a:latin typeface="Times New Roman"/>
                        </a:rPr>
                        <a:t>Sep-13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latin typeface="Times New Roman"/>
                        </a:rPr>
                        <a:t>Snow Water Equivalent (GCOM)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50" b="0" i="0" u="none" strike="noStrike">
                          <a:latin typeface="Times New Roman"/>
                        </a:rPr>
                        <a:t>Sep-13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latin typeface="Times New Roman"/>
                        </a:rPr>
                        <a:t>Snow Water Equivalent (ATMS)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Jul-12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latin typeface="Times New Roman"/>
                        </a:rPr>
                        <a:t>Ice Water Path (ATMS)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Jul-12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latin typeface="Times New Roman"/>
                        </a:rPr>
                        <a:t>Land Surface Temperature (ATMS)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Jul-12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latin typeface="Times New Roman"/>
                        </a:rPr>
                        <a:t>Rain Water Path (ATMS)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Jul-12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latin typeface="Times New Roman"/>
                        </a:rPr>
                        <a:t>Ozone Limb Profile Radiances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Jun-13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latin typeface="Times New Roman"/>
                        </a:rPr>
                        <a:t>Ozone Profile (OMPS LP)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Jun-13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latin typeface="Times New Roman"/>
                        </a:rPr>
                        <a:t>Ozone (CrIS)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Jan-13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solidFill>
                            <a:srgbClr val="FF0000"/>
                          </a:solidFill>
                          <a:latin typeface="Times New Roman"/>
                        </a:rPr>
                        <a:t>Blended Ozone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Apr-14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latin typeface="Times New Roman"/>
                        </a:rPr>
                        <a:t>Suspended Matter </a:t>
                      </a:r>
                      <a:r>
                        <a:rPr lang="en-US" sz="1050" b="0" i="0" u="none" strike="noStrike">
                          <a:solidFill>
                            <a:srgbClr val="FF0000"/>
                          </a:solidFill>
                          <a:latin typeface="Times New Roman"/>
                        </a:rPr>
                        <a:t>[New]</a:t>
                      </a:r>
                      <a:endParaRPr lang="en-US" sz="1050" b="0" i="0" u="none" strike="noStrike">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5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solidFill>
                            <a:srgbClr val="FF0000"/>
                          </a:solidFill>
                          <a:latin typeface="Times New Roman"/>
                        </a:rPr>
                        <a:t>Fire &amp; Smoke Analysis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Sep-13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solidFill>
                            <a:srgbClr val="FF0000"/>
                          </a:solidFill>
                          <a:latin typeface="Times New Roman"/>
                        </a:rPr>
                        <a:t>Volcanic Ash [New]</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Sep-13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solidFill>
                            <a:srgbClr val="FF0000"/>
                          </a:solidFill>
                          <a:latin typeface="Times New Roman"/>
                        </a:rPr>
                        <a:t>Outgoing Longwave Radiation (CrIS)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Jan-13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latin typeface="Times New Roman"/>
                        </a:rPr>
                        <a:t>Vegetation Index</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5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latin typeface="Times New Roman"/>
                        </a:rPr>
                        <a:t>Land Surface Type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5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latin typeface="Times New Roman"/>
                        </a:rPr>
                        <a:t>Quarterly Surface Type Gridded </a:t>
                      </a:r>
                      <a:r>
                        <a:rPr lang="en-US" sz="1050" b="0" i="0" u="none" strike="noStrike">
                          <a:solidFill>
                            <a:srgbClr val="FF0000"/>
                          </a:solidFill>
                          <a:latin typeface="Times New Roman"/>
                        </a:rPr>
                        <a:t>[New]</a:t>
                      </a:r>
                      <a:endParaRPr lang="en-US" sz="1050" b="0" i="0" u="none" strike="noStrike">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5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latin typeface="Times New Roman"/>
                        </a:rPr>
                        <a:t>Surface Type (GCOM)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50" b="0" i="0" u="none" strike="noStrike">
                          <a:latin typeface="Times New Roman"/>
                        </a:rPr>
                        <a:t>Sep-13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latin typeface="Times New Roman"/>
                        </a:rPr>
                        <a:t>Surface Albedo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5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latin typeface="Times New Roman"/>
                        </a:rPr>
                        <a:t>Aerosol Particle Size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5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latin typeface="Times New Roman"/>
                        </a:rPr>
                        <a:t>Cloud Top Temperature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5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438">
                <a:tc>
                  <a:txBody>
                    <a:bodyPr/>
                    <a:lstStyle/>
                    <a:p>
                      <a:pPr algn="ctr" fontAlgn="t"/>
                      <a:r>
                        <a:rPr lang="en-US" sz="1050" b="0" i="0" u="none" strike="noStrike">
                          <a:latin typeface="Times New Roman"/>
                        </a:rPr>
                        <a:t>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dirty="0">
                          <a:latin typeface="Times New Roman"/>
                        </a:rPr>
                        <a:t>Cloud Top Pressure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5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Rectangle 108"/>
          <p:cNvSpPr txBox="1">
            <a:spLocks noChangeArrowheads="1"/>
          </p:cNvSpPr>
          <p:nvPr/>
        </p:nvSpPr>
        <p:spPr bwMode="auto">
          <a:xfrm>
            <a:off x="0" y="5943600"/>
            <a:ext cx="8610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914400" marR="0" lvl="1" indent="-457200" algn="l" defTabSz="914400" rtl="0" eaLnBrk="1" fontAlgn="base" latinLnBrk="0" hangingPunct="1">
              <a:lnSpc>
                <a:spcPct val="100000"/>
              </a:lnSpc>
              <a:spcBef>
                <a:spcPct val="20000"/>
              </a:spcBef>
              <a:spcAft>
                <a:spcPct val="0"/>
              </a:spcAft>
              <a:buClr>
                <a:srgbClr val="333399"/>
              </a:buClr>
              <a:buSzPct val="85000"/>
              <a:buFont typeface="Webdings" pitchFamily="18" charset="2"/>
              <a:buChar char="ü"/>
              <a:tabLst/>
              <a:defRPr/>
            </a:pPr>
            <a:r>
              <a:rPr kumimoji="0" lang="en-US" sz="900" b="1" i="1" u="none" strike="noStrike" kern="0" cap="none" spc="0" normalizeH="0" baseline="0" noProof="0" smtClean="0">
                <a:ln>
                  <a:noFill/>
                </a:ln>
                <a:solidFill>
                  <a:srgbClr val="0017F6"/>
                </a:solidFill>
                <a:effectLst/>
                <a:uLnTx/>
                <a:uFillTx/>
                <a:latin typeface="Arial" pitchFamily="34" charset="0"/>
              </a:rPr>
              <a:t>NDE Ops Readiness Planning Date is our estimate when we will go operational on products</a:t>
            </a:r>
          </a:p>
          <a:p>
            <a:pPr marL="914400" marR="0" lvl="1" indent="-457200" algn="l" defTabSz="914400" rtl="0" eaLnBrk="1" fontAlgn="base" latinLnBrk="0" hangingPunct="1">
              <a:lnSpc>
                <a:spcPct val="100000"/>
              </a:lnSpc>
              <a:spcBef>
                <a:spcPct val="20000"/>
              </a:spcBef>
              <a:spcAft>
                <a:spcPct val="0"/>
              </a:spcAft>
              <a:buClr>
                <a:srgbClr val="333399"/>
              </a:buClr>
              <a:buSzPct val="85000"/>
              <a:buFont typeface="Webdings" pitchFamily="18" charset="2"/>
              <a:buChar char="ü"/>
              <a:tabLst/>
              <a:defRPr/>
            </a:pPr>
            <a:r>
              <a:rPr kumimoji="0" lang="en-US" sz="900" b="1" i="1" u="none" strike="noStrike" kern="0" cap="none" spc="0" normalizeH="0" baseline="0" noProof="0" smtClean="0">
                <a:ln>
                  <a:noFill/>
                </a:ln>
                <a:solidFill>
                  <a:srgbClr val="0017F6"/>
                </a:solidFill>
                <a:effectLst/>
                <a:uLnTx/>
                <a:uFillTx/>
                <a:latin typeface="Arial" pitchFamily="34" charset="0"/>
              </a:rPr>
              <a:t>Blue flooded cells represent JPSS contractor delivered products (referred to as xDRs) </a:t>
            </a:r>
          </a:p>
          <a:p>
            <a:pPr marL="914400" marR="0" lvl="1" indent="-457200" algn="l" defTabSz="914400" rtl="0" eaLnBrk="1" fontAlgn="base" latinLnBrk="0" hangingPunct="1">
              <a:lnSpc>
                <a:spcPct val="100000"/>
              </a:lnSpc>
              <a:spcBef>
                <a:spcPct val="20000"/>
              </a:spcBef>
              <a:spcAft>
                <a:spcPct val="0"/>
              </a:spcAft>
              <a:buClr>
                <a:srgbClr val="333399"/>
              </a:buClr>
              <a:buSzPct val="85000"/>
              <a:buFont typeface="Webdings" pitchFamily="18" charset="2"/>
              <a:buChar char="ü"/>
              <a:tabLst/>
              <a:defRPr/>
            </a:pPr>
            <a:r>
              <a:rPr kumimoji="0" lang="en-US" sz="900" b="1" i="1" u="none" strike="noStrike" kern="0" cap="none" spc="0" normalizeH="0" baseline="0" noProof="0" smtClean="0">
                <a:ln>
                  <a:noFill/>
                </a:ln>
                <a:solidFill>
                  <a:srgbClr val="0017F6"/>
                </a:solidFill>
                <a:effectLst/>
                <a:uLnTx/>
                <a:uFillTx/>
                <a:latin typeface="Arial" pitchFamily="34" charset="0"/>
              </a:rPr>
              <a:t>Yellow flooded cells represent NOAA Unique Product (NUPs) developed within NESDIS</a:t>
            </a:r>
          </a:p>
          <a:p>
            <a:pPr marL="914400" marR="0" lvl="1" indent="-457200" algn="l" defTabSz="914400" rtl="0" eaLnBrk="1" fontAlgn="base" latinLnBrk="0" hangingPunct="1">
              <a:lnSpc>
                <a:spcPct val="100000"/>
              </a:lnSpc>
              <a:spcBef>
                <a:spcPct val="20000"/>
              </a:spcBef>
              <a:spcAft>
                <a:spcPct val="0"/>
              </a:spcAft>
              <a:buClr>
                <a:srgbClr val="333399"/>
              </a:buClr>
              <a:buSzPct val="85000"/>
              <a:buFont typeface="Webdings" pitchFamily="18" charset="2"/>
              <a:buChar char="ü"/>
              <a:tabLst/>
              <a:defRPr/>
            </a:pPr>
            <a:r>
              <a:rPr kumimoji="0" lang="en-US" sz="900" b="1" i="1" u="none" strike="noStrike" kern="0" cap="none" spc="0" normalizeH="0" baseline="0" noProof="0" smtClean="0">
                <a:ln>
                  <a:noFill/>
                </a:ln>
                <a:solidFill>
                  <a:srgbClr val="0017F6"/>
                </a:solidFill>
                <a:effectLst/>
                <a:uLnTx/>
                <a:uFillTx/>
                <a:latin typeface="Arial" pitchFamily="34" charset="0"/>
              </a:rPr>
              <a:t>Red text indicates satellite product development has not started</a:t>
            </a:r>
          </a:p>
          <a:p>
            <a:pPr marL="914400" marR="0" lvl="1" indent="-457200" algn="l" defTabSz="914400" rtl="0" eaLnBrk="1" fontAlgn="base" latinLnBrk="0" hangingPunct="1">
              <a:lnSpc>
                <a:spcPct val="100000"/>
              </a:lnSpc>
              <a:spcBef>
                <a:spcPct val="20000"/>
              </a:spcBef>
              <a:spcAft>
                <a:spcPct val="0"/>
              </a:spcAft>
              <a:buClr>
                <a:srgbClr val="333399"/>
              </a:buClr>
              <a:buSzPct val="85000"/>
              <a:buFont typeface="Webdings" pitchFamily="18" charset="2"/>
              <a:buChar char="ü"/>
              <a:tabLst/>
              <a:defRPr/>
            </a:pPr>
            <a:r>
              <a:rPr kumimoji="0" lang="en-US" sz="900" b="1" i="1" u="none" strike="noStrike" kern="0" cap="none" spc="0" normalizeH="0" baseline="0" noProof="0" smtClean="0">
                <a:ln>
                  <a:noFill/>
                </a:ln>
                <a:solidFill>
                  <a:srgbClr val="0017F6"/>
                </a:solidFill>
                <a:effectLst/>
                <a:uLnTx/>
                <a:uFillTx/>
                <a:latin typeface="Arial" pitchFamily="34" charset="0"/>
              </a:rPr>
              <a:t>[New] indicates product not available from POES satellites.</a:t>
            </a:r>
            <a:endParaRPr kumimoji="0" lang="en-US" sz="1100" b="0" i="1" u="none" strike="noStrike" kern="0" cap="none" spc="0" normalizeH="0" baseline="0" noProof="0" dirty="0" smtClean="0">
              <a:ln>
                <a:noFill/>
              </a:ln>
              <a:solidFill>
                <a:srgbClr val="0017F6"/>
              </a:solidFill>
              <a:effectLst/>
              <a:uLnTx/>
              <a:uFillTx/>
              <a:latin typeface="Arial" pitchFamily="34" charset="0"/>
            </a:endParaRP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2057400" y="381000"/>
            <a:ext cx="6465888" cy="762000"/>
          </a:xfrm>
        </p:spPr>
        <p:txBody>
          <a:bodyPr lIns="91440" tIns="45720" rIns="91440" bIns="45720"/>
          <a:lstStyle/>
          <a:p>
            <a:r>
              <a:rPr lang="en-US" sz="2800" dirty="0" smtClean="0">
                <a:solidFill>
                  <a:srgbClr val="FFFF00"/>
                </a:solidFill>
                <a:latin typeface="Arial" pitchFamily="34" charset="0"/>
              </a:rPr>
              <a:t>NDE Product Priorities List (Continued)</a:t>
            </a:r>
            <a:r>
              <a:rPr lang="en-US" sz="4400" dirty="0" smtClean="0">
                <a:latin typeface="Arial" pitchFamily="34" charset="0"/>
              </a:rPr>
              <a:t/>
            </a:r>
            <a:br>
              <a:rPr lang="en-US" sz="4400" dirty="0" smtClean="0">
                <a:latin typeface="Arial" pitchFamily="34" charset="0"/>
              </a:rPr>
            </a:br>
            <a:endParaRPr lang="en-US" sz="4400" dirty="0" smtClean="0">
              <a:latin typeface="Arial" pitchFamily="34" charset="0"/>
            </a:endParaRPr>
          </a:p>
        </p:txBody>
      </p:sp>
      <p:graphicFrame>
        <p:nvGraphicFramePr>
          <p:cNvPr id="4" name="Table 3"/>
          <p:cNvGraphicFramePr>
            <a:graphicFrameLocks noGrp="1"/>
          </p:cNvGraphicFramePr>
          <p:nvPr/>
        </p:nvGraphicFramePr>
        <p:xfrm>
          <a:off x="1524000" y="1411892"/>
          <a:ext cx="6096000" cy="4140417"/>
        </p:xfrm>
        <a:graphic>
          <a:graphicData uri="http://schemas.openxmlformats.org/drawingml/2006/table">
            <a:tbl>
              <a:tblPr/>
              <a:tblGrid>
                <a:gridCol w="340440"/>
                <a:gridCol w="3085235"/>
                <a:gridCol w="1414953"/>
                <a:gridCol w="542576"/>
                <a:gridCol w="712796"/>
              </a:tblGrid>
              <a:tr h="398953">
                <a:tc>
                  <a:txBody>
                    <a:bodyPr/>
                    <a:lstStyle/>
                    <a:p>
                      <a:pPr algn="ctr" fontAlgn="t"/>
                      <a:r>
                        <a:rPr lang="en-US" sz="1050" b="0" i="0" u="none" strike="noStrike" dirty="0">
                          <a:latin typeface="Times New Roman"/>
                        </a:rPr>
                        <a:t>#</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050" b="1" i="0" u="none" strike="noStrike">
                          <a:latin typeface="Times New Roman"/>
                        </a:rPr>
                        <a:t>Product Priority</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050" b="1" i="0" u="none" strike="noStrike">
                          <a:latin typeface="Times New Roman"/>
                        </a:rPr>
                        <a:t>NDE Ops Readiness Planning Date </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050" b="1" i="0" u="none" strike="noStrike">
                          <a:latin typeface="Times New Roman"/>
                        </a:rPr>
                        <a:t>NPP</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t"/>
                      <a:r>
                        <a:rPr lang="en-US" sz="1050" b="1" i="0" u="none" strike="noStrike">
                          <a:latin typeface="Times New Roman"/>
                        </a:rPr>
                        <a:t>GCOM-W1</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r>
              <a:tr h="213839">
                <a:tc>
                  <a:txBody>
                    <a:bodyPr/>
                    <a:lstStyle/>
                    <a:p>
                      <a:pPr algn="ctr" fontAlgn="t"/>
                      <a:r>
                        <a:rPr lang="en-US" sz="1050" b="0" i="0" u="none" strike="noStrike">
                          <a:latin typeface="Times New Roman"/>
                        </a:rPr>
                        <a:t>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latin typeface="Times New Roman"/>
                        </a:rPr>
                        <a:t>Cloud Effective Particle Size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5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9">
                <a:tc>
                  <a:txBody>
                    <a:bodyPr/>
                    <a:lstStyle/>
                    <a:p>
                      <a:pPr algn="ctr" fontAlgn="t"/>
                      <a:r>
                        <a:rPr lang="en-US" sz="1050" b="0" i="0" u="none" strike="noStrike">
                          <a:latin typeface="Times New Roman"/>
                        </a:rPr>
                        <a:t>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latin typeface="Times New Roman"/>
                        </a:rPr>
                        <a:t>Cloud Optical Thickness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5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9">
                <a:tc>
                  <a:txBody>
                    <a:bodyPr/>
                    <a:lstStyle/>
                    <a:p>
                      <a:pPr algn="ctr" fontAlgn="t"/>
                      <a:r>
                        <a:rPr lang="en-US" sz="1050" b="0" i="0" u="none" strike="noStrike">
                          <a:latin typeface="Times New Roman"/>
                        </a:rPr>
                        <a:t>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latin typeface="Times New Roman"/>
                        </a:rPr>
                        <a:t>Cloud Top Height (VIIRS)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5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9">
                <a:tc>
                  <a:txBody>
                    <a:bodyPr/>
                    <a:lstStyle/>
                    <a:p>
                      <a:pPr algn="ctr" fontAlgn="t"/>
                      <a:r>
                        <a:rPr lang="en-US" sz="1050" b="0" i="0" u="none" strike="noStrike">
                          <a:latin typeface="Times New Roman"/>
                        </a:rPr>
                        <a:t>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latin typeface="Times New Roman"/>
                        </a:rPr>
                        <a:t>Cloud Base Height </a:t>
                      </a:r>
                      <a:r>
                        <a:rPr lang="en-US" sz="1050" b="0" i="0" u="none" strike="noStrike">
                          <a:solidFill>
                            <a:srgbClr val="FF0000"/>
                          </a:solidFill>
                          <a:latin typeface="Times New Roman"/>
                        </a:rPr>
                        <a:t>[New]</a:t>
                      </a:r>
                      <a:endParaRPr lang="en-US" sz="1050" b="0" i="0" u="none" strike="noStrike">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5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9">
                <a:tc>
                  <a:txBody>
                    <a:bodyPr/>
                    <a:lstStyle/>
                    <a:p>
                      <a:pPr algn="ctr" fontAlgn="t"/>
                      <a:r>
                        <a:rPr lang="en-US" sz="1050" b="0" i="0" u="none" strike="noStrike">
                          <a:latin typeface="Times New Roman"/>
                        </a:rPr>
                        <a:t>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latin typeface="Times New Roman"/>
                        </a:rPr>
                        <a:t>Land Surface Temperature (VIIRS) </a:t>
                      </a:r>
                      <a:r>
                        <a:rPr lang="en-US" sz="1050" b="0" i="0" u="none" strike="noStrike">
                          <a:solidFill>
                            <a:srgbClr val="FF0000"/>
                          </a:solidFill>
                          <a:latin typeface="Times New Roman"/>
                        </a:rPr>
                        <a:t>[New]</a:t>
                      </a:r>
                      <a:endParaRPr lang="en-US" sz="1050" b="0" i="0" u="none" strike="noStrike">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5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9">
                <a:tc>
                  <a:txBody>
                    <a:bodyPr/>
                    <a:lstStyle/>
                    <a:p>
                      <a:pPr algn="ctr" fontAlgn="t"/>
                      <a:r>
                        <a:rPr lang="en-US" sz="1050" b="0" i="0" u="none" strike="noStrike">
                          <a:latin typeface="Times New Roman"/>
                        </a:rPr>
                        <a:t>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latin typeface="Times New Roman"/>
                        </a:rPr>
                        <a:t>Sea Ice Characterization (VIIRS)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5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9">
                <a:tc>
                  <a:txBody>
                    <a:bodyPr/>
                    <a:lstStyle/>
                    <a:p>
                      <a:pPr algn="ctr" fontAlgn="t"/>
                      <a:r>
                        <a:rPr lang="en-US" sz="1050" b="0" i="0" u="none" strike="noStrike">
                          <a:latin typeface="Times New Roman"/>
                        </a:rPr>
                        <a:t>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latin typeface="Times New Roman"/>
                        </a:rPr>
                        <a:t>Ice Surface Temperature </a:t>
                      </a:r>
                      <a:r>
                        <a:rPr lang="en-US" sz="1050" b="0" i="0" u="none" strike="noStrike">
                          <a:solidFill>
                            <a:srgbClr val="FF0000"/>
                          </a:solidFill>
                          <a:latin typeface="Times New Roman"/>
                        </a:rPr>
                        <a:t>[New]</a:t>
                      </a:r>
                      <a:endParaRPr lang="en-US" sz="1050" b="0" i="0" u="none" strike="noStrike">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5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9">
                <a:tc>
                  <a:txBody>
                    <a:bodyPr/>
                    <a:lstStyle/>
                    <a:p>
                      <a:pPr algn="ctr" fontAlgn="t"/>
                      <a:r>
                        <a:rPr lang="en-US" sz="1050" b="0" i="0" u="none" strike="noStrike">
                          <a:latin typeface="Times New Roman"/>
                        </a:rPr>
                        <a:t>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0" i="0" u="none" strike="noStrike">
                          <a:latin typeface="Times New Roman"/>
                        </a:rPr>
                        <a:t>Atmospheric Pressure Profile </a:t>
                      </a:r>
                      <a:r>
                        <a:rPr lang="en-US" sz="1050" b="0" i="0" u="none" strike="noStrike">
                          <a:solidFill>
                            <a:srgbClr val="FF0000"/>
                          </a:solidFill>
                          <a:latin typeface="Times New Roman"/>
                        </a:rPr>
                        <a:t>[New]</a:t>
                      </a:r>
                      <a:endParaRPr lang="en-US" sz="1050" b="0" i="0" u="none" strike="noStrike">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050" b="0" i="0" u="none" strike="noStrike">
                          <a:latin typeface="Times New Roman"/>
                        </a:rPr>
                        <a:t>Apr-13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9">
                <a:tc>
                  <a:txBody>
                    <a:bodyPr/>
                    <a:lstStyle/>
                    <a:p>
                      <a:pPr algn="ctr" fontAlgn="t"/>
                      <a:r>
                        <a:rPr lang="en-US" sz="1050" b="0" i="0" u="none" strike="noStrike">
                          <a:latin typeface="Times New Roman"/>
                        </a:rPr>
                        <a:t>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latin typeface="Times New Roman"/>
                        </a:rPr>
                        <a:t>Stability Products (CrIS)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Jan-13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9">
                <a:tc>
                  <a:txBody>
                    <a:bodyPr/>
                    <a:lstStyle/>
                    <a:p>
                      <a:pPr algn="ctr" fontAlgn="t"/>
                      <a:r>
                        <a:rPr lang="en-US" sz="1050" b="0" i="0" u="none" strike="noStrike">
                          <a:latin typeface="Times New Roman"/>
                        </a:rPr>
                        <a:t>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latin typeface="Times New Roman"/>
                        </a:rPr>
                        <a:t>Trace Gases (Carbon Dioxide, Methane, Sulfur Dioxide)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Jan-13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9">
                <a:tc>
                  <a:txBody>
                    <a:bodyPr/>
                    <a:lstStyle/>
                    <a:p>
                      <a:pPr algn="ctr" fontAlgn="t"/>
                      <a:r>
                        <a:rPr lang="en-US" sz="1050" b="0" i="0" u="none" strike="noStrike">
                          <a:latin typeface="Times New Roman"/>
                        </a:rPr>
                        <a:t>101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latin typeface="Times New Roman"/>
                        </a:rPr>
                        <a:t>SST (AVHRR-like)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Jan-13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9">
                <a:tc>
                  <a:txBody>
                    <a:bodyPr/>
                    <a:lstStyle/>
                    <a:p>
                      <a:pPr algn="ctr" fontAlgn="t"/>
                      <a:r>
                        <a:rPr lang="en-US" sz="1050" b="0" i="0" u="none" strike="noStrike">
                          <a:latin typeface="Times New Roman"/>
                        </a:rPr>
                        <a:t>102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latin typeface="Times New Roman"/>
                        </a:rPr>
                        <a:t>Clear Sky Brightness Temperatures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Jan-13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9">
                <a:tc>
                  <a:txBody>
                    <a:bodyPr/>
                    <a:lstStyle/>
                    <a:p>
                      <a:pPr algn="ctr" fontAlgn="t"/>
                      <a:r>
                        <a:rPr lang="en-US" sz="1050" b="0" i="0" u="none" strike="noStrike">
                          <a:latin typeface="Times New Roman"/>
                        </a:rPr>
                        <a:t>103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latin typeface="Times New Roman"/>
                        </a:rPr>
                        <a:t>Aerosol Optical Depth (AVHRR-like)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Jan-13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9">
                <a:tc>
                  <a:txBody>
                    <a:bodyPr/>
                    <a:lstStyle/>
                    <a:p>
                      <a:pPr algn="ctr" fontAlgn="t"/>
                      <a:r>
                        <a:rPr lang="en-US" sz="1050" b="0" i="0" u="none" strike="noStrike">
                          <a:latin typeface="Times New Roman"/>
                        </a:rPr>
                        <a:t>104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latin typeface="Times New Roman"/>
                        </a:rPr>
                        <a:t>Ocean Optimized Cloud Mask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Jan-13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9">
                <a:tc>
                  <a:txBody>
                    <a:bodyPr/>
                    <a:lstStyle/>
                    <a:p>
                      <a:pPr algn="ctr" fontAlgn="t"/>
                      <a:r>
                        <a:rPr lang="en-US" sz="1050" b="0" i="0" u="none" strike="noStrike">
                          <a:latin typeface="Times New Roman"/>
                        </a:rPr>
                        <a:t>105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latin typeface="Times New Roman"/>
                        </a:rPr>
                        <a:t>Cloud Top Fraction (CrIS)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Jan-13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9">
                <a:tc>
                  <a:txBody>
                    <a:bodyPr/>
                    <a:lstStyle/>
                    <a:p>
                      <a:pPr algn="ctr" fontAlgn="t"/>
                      <a:r>
                        <a:rPr lang="en-US" sz="1050" b="0" i="0" u="none" strike="noStrike">
                          <a:latin typeface="Times New Roman"/>
                        </a:rPr>
                        <a:t>106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a:latin typeface="Times New Roman"/>
                        </a:rPr>
                        <a:t>Cloud Top Pressure (CrIS)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Jan-13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839">
                <a:tc>
                  <a:txBody>
                    <a:bodyPr/>
                    <a:lstStyle/>
                    <a:p>
                      <a:pPr algn="ctr" fontAlgn="t"/>
                      <a:r>
                        <a:rPr lang="en-US" sz="1050" b="0" i="0" u="none" strike="noStrike">
                          <a:latin typeface="Times New Roman"/>
                        </a:rPr>
                        <a:t>107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50" b="1" i="1" u="none" strike="noStrike" dirty="0">
                          <a:latin typeface="Times New Roman"/>
                        </a:rPr>
                        <a:t>Aerosol Optical Depth (OMPS LP)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050" b="0" i="0" u="none" strike="noStrike">
                          <a:latin typeface="Times New Roman"/>
                        </a:rPr>
                        <a:t>Jun-13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smtClean="0">
                          <a:latin typeface="Times New Roman"/>
                        </a:rPr>
                        <a:t>X</a:t>
                      </a:r>
                      <a:endParaRPr lang="en-US" sz="1050" b="0" i="0" u="none" strike="noStrike" dirty="0">
                        <a:latin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50" b="0" i="0" u="none" strike="noStrike" dirty="0">
                          <a:latin typeface="Times New Roman"/>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Rectangle 108"/>
          <p:cNvSpPr txBox="1">
            <a:spLocks noChangeArrowheads="1"/>
          </p:cNvSpPr>
          <p:nvPr/>
        </p:nvSpPr>
        <p:spPr bwMode="auto">
          <a:xfrm>
            <a:off x="0" y="5943600"/>
            <a:ext cx="8610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914400" marR="0" lvl="1" indent="-457200" algn="l" defTabSz="914400" rtl="0" eaLnBrk="1" fontAlgn="base" latinLnBrk="0" hangingPunct="1">
              <a:lnSpc>
                <a:spcPct val="100000"/>
              </a:lnSpc>
              <a:spcBef>
                <a:spcPct val="20000"/>
              </a:spcBef>
              <a:spcAft>
                <a:spcPct val="0"/>
              </a:spcAft>
              <a:buClr>
                <a:srgbClr val="333399"/>
              </a:buClr>
              <a:buSzPct val="85000"/>
              <a:buFont typeface="Webdings" pitchFamily="18" charset="2"/>
              <a:buChar char="ü"/>
              <a:tabLst/>
              <a:defRPr/>
            </a:pPr>
            <a:r>
              <a:rPr kumimoji="0" lang="en-US" sz="900" b="1" i="1" u="none" strike="noStrike" kern="0" cap="none" spc="0" normalizeH="0" baseline="0" noProof="0" smtClean="0">
                <a:ln>
                  <a:noFill/>
                </a:ln>
                <a:solidFill>
                  <a:srgbClr val="0017F6"/>
                </a:solidFill>
                <a:effectLst/>
                <a:uLnTx/>
                <a:uFillTx/>
                <a:latin typeface="Arial" pitchFamily="34" charset="0"/>
              </a:rPr>
              <a:t>NDE Ops Readiness Planning Date is our estimate when we will go operational on products</a:t>
            </a:r>
          </a:p>
          <a:p>
            <a:pPr marL="914400" marR="0" lvl="1" indent="-457200" algn="l" defTabSz="914400" rtl="0" eaLnBrk="1" fontAlgn="base" latinLnBrk="0" hangingPunct="1">
              <a:lnSpc>
                <a:spcPct val="100000"/>
              </a:lnSpc>
              <a:spcBef>
                <a:spcPct val="20000"/>
              </a:spcBef>
              <a:spcAft>
                <a:spcPct val="0"/>
              </a:spcAft>
              <a:buClr>
                <a:srgbClr val="333399"/>
              </a:buClr>
              <a:buSzPct val="85000"/>
              <a:buFont typeface="Webdings" pitchFamily="18" charset="2"/>
              <a:buChar char="ü"/>
              <a:tabLst/>
              <a:defRPr/>
            </a:pPr>
            <a:r>
              <a:rPr kumimoji="0" lang="en-US" sz="900" b="1" i="1" u="none" strike="noStrike" kern="0" cap="none" spc="0" normalizeH="0" baseline="0" noProof="0" smtClean="0">
                <a:ln>
                  <a:noFill/>
                </a:ln>
                <a:solidFill>
                  <a:srgbClr val="0017F6"/>
                </a:solidFill>
                <a:effectLst/>
                <a:uLnTx/>
                <a:uFillTx/>
                <a:latin typeface="Arial" pitchFamily="34" charset="0"/>
              </a:rPr>
              <a:t>Blue flooded cells represent JPSS contractor delivered products (referred to as xDRs) </a:t>
            </a:r>
          </a:p>
          <a:p>
            <a:pPr marL="914400" marR="0" lvl="1" indent="-457200" algn="l" defTabSz="914400" rtl="0" eaLnBrk="1" fontAlgn="base" latinLnBrk="0" hangingPunct="1">
              <a:lnSpc>
                <a:spcPct val="100000"/>
              </a:lnSpc>
              <a:spcBef>
                <a:spcPct val="20000"/>
              </a:spcBef>
              <a:spcAft>
                <a:spcPct val="0"/>
              </a:spcAft>
              <a:buClr>
                <a:srgbClr val="333399"/>
              </a:buClr>
              <a:buSzPct val="85000"/>
              <a:buFont typeface="Webdings" pitchFamily="18" charset="2"/>
              <a:buChar char="ü"/>
              <a:tabLst/>
              <a:defRPr/>
            </a:pPr>
            <a:r>
              <a:rPr kumimoji="0" lang="en-US" sz="900" b="1" i="1" u="none" strike="noStrike" kern="0" cap="none" spc="0" normalizeH="0" baseline="0" noProof="0" smtClean="0">
                <a:ln>
                  <a:noFill/>
                </a:ln>
                <a:solidFill>
                  <a:srgbClr val="0017F6"/>
                </a:solidFill>
                <a:effectLst/>
                <a:uLnTx/>
                <a:uFillTx/>
                <a:latin typeface="Arial" pitchFamily="34" charset="0"/>
              </a:rPr>
              <a:t>Yellow flooded cells represent NOAA Unique Product (NUPs) developed within NESDIS</a:t>
            </a:r>
          </a:p>
          <a:p>
            <a:pPr marL="914400" marR="0" lvl="1" indent="-457200" algn="l" defTabSz="914400" rtl="0" eaLnBrk="1" fontAlgn="base" latinLnBrk="0" hangingPunct="1">
              <a:lnSpc>
                <a:spcPct val="100000"/>
              </a:lnSpc>
              <a:spcBef>
                <a:spcPct val="20000"/>
              </a:spcBef>
              <a:spcAft>
                <a:spcPct val="0"/>
              </a:spcAft>
              <a:buClr>
                <a:srgbClr val="333399"/>
              </a:buClr>
              <a:buSzPct val="85000"/>
              <a:buFont typeface="Webdings" pitchFamily="18" charset="2"/>
              <a:buChar char="ü"/>
              <a:tabLst/>
              <a:defRPr/>
            </a:pPr>
            <a:r>
              <a:rPr kumimoji="0" lang="en-US" sz="900" b="1" i="1" u="none" strike="noStrike" kern="0" cap="none" spc="0" normalizeH="0" baseline="0" noProof="0" smtClean="0">
                <a:ln>
                  <a:noFill/>
                </a:ln>
                <a:solidFill>
                  <a:srgbClr val="0017F6"/>
                </a:solidFill>
                <a:effectLst/>
                <a:uLnTx/>
                <a:uFillTx/>
                <a:latin typeface="Arial" pitchFamily="34" charset="0"/>
              </a:rPr>
              <a:t>Red text indicates satellite product development has not started</a:t>
            </a:r>
          </a:p>
          <a:p>
            <a:pPr marL="914400" marR="0" lvl="1" indent="-457200" algn="l" defTabSz="914400" rtl="0" eaLnBrk="1" fontAlgn="base" latinLnBrk="0" hangingPunct="1">
              <a:lnSpc>
                <a:spcPct val="100000"/>
              </a:lnSpc>
              <a:spcBef>
                <a:spcPct val="20000"/>
              </a:spcBef>
              <a:spcAft>
                <a:spcPct val="0"/>
              </a:spcAft>
              <a:buClr>
                <a:srgbClr val="333399"/>
              </a:buClr>
              <a:buSzPct val="85000"/>
              <a:buFont typeface="Webdings" pitchFamily="18" charset="2"/>
              <a:buChar char="ü"/>
              <a:tabLst/>
              <a:defRPr/>
            </a:pPr>
            <a:r>
              <a:rPr kumimoji="0" lang="en-US" sz="900" b="1" i="1" u="none" strike="noStrike" kern="0" cap="none" spc="0" normalizeH="0" baseline="0" noProof="0" smtClean="0">
                <a:ln>
                  <a:noFill/>
                </a:ln>
                <a:solidFill>
                  <a:srgbClr val="0017F6"/>
                </a:solidFill>
                <a:effectLst/>
                <a:uLnTx/>
                <a:uFillTx/>
                <a:latin typeface="Arial" pitchFamily="34" charset="0"/>
              </a:rPr>
              <a:t>[New] indicates product not available from POES satellites.</a:t>
            </a:r>
            <a:endParaRPr kumimoji="0" lang="en-US" sz="1100" b="0" i="1" u="none" strike="noStrike" kern="0" cap="none" spc="0" normalizeH="0" baseline="0" noProof="0" dirty="0" smtClean="0">
              <a:ln>
                <a:noFill/>
              </a:ln>
              <a:solidFill>
                <a:srgbClr val="0017F6"/>
              </a:solidFill>
              <a:effectLst/>
              <a:uLnTx/>
              <a:uFillTx/>
              <a:latin typeface="Arial" pitchFamily="34" charset="0"/>
            </a:endParaRPr>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1981200" y="152400"/>
            <a:ext cx="6705600" cy="914400"/>
          </a:xfrm>
        </p:spPr>
        <p:txBody>
          <a:bodyPr lIns="91440" tIns="45720" rIns="91440" bIns="45720"/>
          <a:lstStyle/>
          <a:p>
            <a:r>
              <a:rPr lang="en-US" sz="2800" dirty="0" smtClean="0">
                <a:latin typeface="Arial" pitchFamily="34" charset="0"/>
              </a:rPr>
              <a:t/>
            </a:r>
            <a:br>
              <a:rPr lang="en-US" sz="2800" dirty="0" smtClean="0">
                <a:latin typeface="Arial" pitchFamily="34" charset="0"/>
              </a:rPr>
            </a:br>
            <a:r>
              <a:rPr lang="en-US" sz="2800" dirty="0" smtClean="0">
                <a:latin typeface="Arial" pitchFamily="34" charset="0"/>
              </a:rPr>
              <a:t/>
            </a:r>
            <a:br>
              <a:rPr lang="en-US" sz="2800" dirty="0" smtClean="0">
                <a:latin typeface="Arial" pitchFamily="34" charset="0"/>
              </a:rPr>
            </a:br>
            <a:r>
              <a:rPr lang="en-US" sz="2800" dirty="0" smtClean="0">
                <a:solidFill>
                  <a:srgbClr val="FFFF00"/>
                </a:solidFill>
                <a:latin typeface="Arial" pitchFamily="34" charset="0"/>
              </a:rPr>
              <a:t>General Guidance for NPP Data Access</a:t>
            </a:r>
            <a:r>
              <a:rPr lang="en-US" sz="4400" dirty="0" smtClean="0">
                <a:latin typeface="Arial" pitchFamily="34" charset="0"/>
              </a:rPr>
              <a:t/>
            </a:r>
            <a:br>
              <a:rPr lang="en-US" sz="4400" dirty="0" smtClean="0">
                <a:latin typeface="Arial" pitchFamily="34" charset="0"/>
              </a:rPr>
            </a:br>
            <a:endParaRPr lang="en-US" sz="4400" dirty="0" smtClean="0">
              <a:latin typeface="Arial" pitchFamily="34" charset="0"/>
            </a:endParaRPr>
          </a:p>
        </p:txBody>
      </p:sp>
      <p:sp>
        <p:nvSpPr>
          <p:cNvPr id="2051" name="Rectangle 108"/>
          <p:cNvSpPr>
            <a:spLocks noGrp="1" noChangeArrowheads="1"/>
          </p:cNvSpPr>
          <p:nvPr>
            <p:ph type="body" idx="4294967295"/>
          </p:nvPr>
        </p:nvSpPr>
        <p:spPr>
          <a:xfrm>
            <a:off x="0" y="1295400"/>
            <a:ext cx="8610600" cy="5181600"/>
          </a:xfrm>
        </p:spPr>
        <p:txBody>
          <a:bodyPr/>
          <a:lstStyle/>
          <a:p>
            <a:pPr lvl="1" eaLnBrk="1" hangingPunct="1"/>
            <a:r>
              <a:rPr lang="en-US" sz="1600" dirty="0" smtClean="0">
                <a:solidFill>
                  <a:srgbClr val="000000"/>
                </a:solidFill>
              </a:rPr>
              <a:t>Users without a near real time operational requirement are asked</a:t>
            </a:r>
            <a:r>
              <a:rPr lang="en-US" sz="1600" dirty="0" smtClean="0">
                <a:solidFill>
                  <a:srgbClr val="FF0000"/>
                </a:solidFill>
              </a:rPr>
              <a:t> </a:t>
            </a:r>
            <a:r>
              <a:rPr lang="en-US" sz="1600" dirty="0" smtClean="0"/>
              <a:t>to access NPP, JPSS and GCOM-W1 data from NOAA archive system (i.e., CLASS) </a:t>
            </a:r>
          </a:p>
          <a:p>
            <a:pPr lvl="1" eaLnBrk="1" hangingPunct="1"/>
            <a:r>
              <a:rPr lang="en-US" sz="1600" dirty="0" smtClean="0"/>
              <a:t>Process for identifying operational international users requirements</a:t>
            </a:r>
          </a:p>
          <a:p>
            <a:pPr lvl="2" eaLnBrk="1" hangingPunct="1"/>
            <a:r>
              <a:rPr lang="en-US" sz="1600" dirty="0" smtClean="0"/>
              <a:t>To identify the specific data or product being requested , an OSPO Data Access Request Form is filled-in by the requester and thoroughly reviewed by OSPO’s Data Access Review Team and the Data Access Review Board</a:t>
            </a:r>
          </a:p>
          <a:p>
            <a:pPr lvl="2" eaLnBrk="1" hangingPunct="1"/>
            <a:r>
              <a:rPr lang="en-US" sz="1600" dirty="0" smtClean="0"/>
              <a:t>If resources are available for data access, per the U.S. Federal Information Security Management Act and the Office of Management and Budget Circular A-130, interconnections between two or more IT systems that are owned or operated by different organizations , require joint development of an MOU/MOA and Interconnection Security Agreement </a:t>
            </a:r>
          </a:p>
          <a:p>
            <a:pPr lvl="3" eaLnBrk="1" hangingPunct="1"/>
            <a:r>
              <a:rPr lang="en-US" sz="1600" dirty="0" smtClean="0"/>
              <a:t>The MOU/MOA documents the terms and conditions for sharing data and information resources in a secure manner </a:t>
            </a:r>
          </a:p>
          <a:p>
            <a:pPr lvl="3" eaLnBrk="1" hangingPunct="1"/>
            <a:r>
              <a:rPr lang="en-US" sz="1600" dirty="0" smtClean="0"/>
              <a:t>The Interconnection Security Agreement is a security document that specifies the technical and security requirements for establishing, operating, and maintaining the interconnection  </a:t>
            </a:r>
          </a:p>
          <a:p>
            <a:pPr lvl="1" eaLnBrk="1" hangingPunct="1"/>
            <a:r>
              <a:rPr lang="en-US" sz="1600" dirty="0" smtClean="0"/>
              <a:t>Non-NOAA operational users with significant data requirements should establish a point to point connection and associated equipment to interface with the NPP data at NSOF</a:t>
            </a:r>
            <a:r>
              <a:rPr lang="en-US" sz="1000" dirty="0" smtClean="0">
                <a:solidFill>
                  <a:srgbClr val="0017F6"/>
                </a:solidFill>
              </a:rPr>
              <a:t>	</a:t>
            </a:r>
          </a:p>
          <a:p>
            <a:pPr lvl="1" eaLnBrk="1" hangingPunct="1"/>
            <a:endParaRPr lang="en-US" sz="1400" dirty="0" smtClean="0">
              <a:solidFill>
                <a:srgbClr val="0017F6"/>
              </a:solidFill>
            </a:endParaRPr>
          </a:p>
          <a:p>
            <a:pPr eaLnBrk="1" hangingPunct="1"/>
            <a:endParaRPr lang="en-US" sz="2000" i="1" dirty="0" smtClean="0">
              <a:solidFill>
                <a:srgbClr val="0017F6"/>
              </a:solidFill>
              <a:latin typeface="Arial" pitchFamily="34" charset="0"/>
            </a:endParaRPr>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274638"/>
            <a:ext cx="8077200" cy="563562"/>
          </a:xfrm>
        </p:spPr>
        <p:txBody>
          <a:bodyPr/>
          <a:lstStyle/>
          <a:p>
            <a:pPr eaLnBrk="1" hangingPunct="1"/>
            <a:r>
              <a:rPr lang="en-US" sz="2800" dirty="0" smtClean="0">
                <a:solidFill>
                  <a:srgbClr val="FFFF00"/>
                </a:solidFill>
              </a:rPr>
              <a:t>Current/Planned Distribution and Access of NOAA Satellite Data</a:t>
            </a:r>
          </a:p>
        </p:txBody>
      </p:sp>
      <p:sp>
        <p:nvSpPr>
          <p:cNvPr id="53250" name="Content Placeholder 2"/>
          <p:cNvSpPr>
            <a:spLocks noGrp="1"/>
          </p:cNvSpPr>
          <p:nvPr>
            <p:ph idx="1"/>
          </p:nvPr>
        </p:nvSpPr>
        <p:spPr>
          <a:xfrm>
            <a:off x="419100" y="1143000"/>
            <a:ext cx="8305800" cy="5105400"/>
          </a:xfrm>
        </p:spPr>
        <p:txBody>
          <a:bodyPr/>
          <a:lstStyle/>
          <a:p>
            <a:pPr eaLnBrk="1" hangingPunct="1"/>
            <a:endParaRPr lang="en-US" sz="2000" dirty="0" smtClean="0"/>
          </a:p>
          <a:p>
            <a:pPr eaLnBrk="1" hangingPunct="1"/>
            <a:r>
              <a:rPr lang="en-US" sz="2000" dirty="0" smtClean="0"/>
              <a:t>Previous plans called for the new GOES R-Series (GOES-R) and Joint Polar Satellite System (JPSS) missions to provide their own separate distribution and access systems: GOES-R Access Subsystem (GAS) and NPOESS Data Exploitation (NDE), respectively</a:t>
            </a:r>
          </a:p>
          <a:p>
            <a:pPr eaLnBrk="1" hangingPunct="1"/>
            <a:endParaRPr lang="en-US" sz="2000" dirty="0" smtClean="0"/>
          </a:p>
          <a:p>
            <a:pPr eaLnBrk="1" hangingPunct="1"/>
            <a:r>
              <a:rPr lang="en-US" sz="2000" dirty="0" smtClean="0"/>
              <a:t>Plans are now to consolidate legacy and future mission distribution subsystems into an enterprise solution for ESPC operations</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sz="quarter"/>
          </p:nvPr>
        </p:nvSpPr>
        <p:spPr>
          <a:xfrm>
            <a:off x="0" y="304800"/>
            <a:ext cx="9144000" cy="569913"/>
          </a:xfrm>
        </p:spPr>
        <p:txBody>
          <a:bodyPr/>
          <a:lstStyle/>
          <a:p>
            <a:r>
              <a:rPr lang="en-US" sz="3200" dirty="0" smtClean="0">
                <a:solidFill>
                  <a:srgbClr val="FFFF00"/>
                </a:solidFill>
                <a:latin typeface="Arial" pitchFamily="34" charset="0"/>
              </a:rPr>
              <a:t>GOES On-Orbit Configuration</a:t>
            </a:r>
            <a:br>
              <a:rPr lang="en-US" sz="3200" dirty="0" smtClean="0">
                <a:solidFill>
                  <a:srgbClr val="FFFF00"/>
                </a:solidFill>
                <a:latin typeface="Arial" pitchFamily="34" charset="0"/>
              </a:rPr>
            </a:br>
            <a:r>
              <a:rPr lang="en-US" sz="2000" dirty="0" smtClean="0">
                <a:solidFill>
                  <a:srgbClr val="FFFF00"/>
                </a:solidFill>
                <a:latin typeface="Arial" pitchFamily="34" charset="0"/>
              </a:rPr>
              <a:t>Current as of April 2011</a:t>
            </a:r>
          </a:p>
        </p:txBody>
      </p:sp>
      <p:graphicFrame>
        <p:nvGraphicFramePr>
          <p:cNvPr id="305178" name="Group 26"/>
          <p:cNvGraphicFramePr>
            <a:graphicFrameLocks noGrp="1"/>
          </p:cNvGraphicFramePr>
          <p:nvPr>
            <p:ph sz="quarter" idx="1"/>
          </p:nvPr>
        </p:nvGraphicFramePr>
        <p:xfrm>
          <a:off x="533400" y="1219200"/>
          <a:ext cx="8077200" cy="2133601"/>
        </p:xfrm>
        <a:graphic>
          <a:graphicData uri="http://schemas.openxmlformats.org/drawingml/2006/table">
            <a:tbl>
              <a:tblPr/>
              <a:tblGrid>
                <a:gridCol w="1616075"/>
                <a:gridCol w="1614488"/>
                <a:gridCol w="1616075"/>
                <a:gridCol w="1614487"/>
                <a:gridCol w="1616075"/>
              </a:tblGrid>
              <a:tr h="467639">
                <a:tc>
                  <a:txBody>
                    <a:bodyPr/>
                    <a:lstStyle/>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600" b="0" i="0" u="none" strike="noStrike" cap="none" normalizeH="0" baseline="0" dirty="0" smtClean="0">
                          <a:ln>
                            <a:noFill/>
                          </a:ln>
                          <a:solidFill>
                            <a:schemeClr val="tx1"/>
                          </a:solidFill>
                          <a:effectLst/>
                          <a:latin typeface="Arial" charset="0"/>
                        </a:rPr>
                        <a:t>GOES-11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600" b="0" i="0" u="none" strike="noStrike" cap="none" normalizeH="0" baseline="0" dirty="0" smtClean="0">
                          <a:ln>
                            <a:noFill/>
                          </a:ln>
                          <a:solidFill>
                            <a:schemeClr val="tx1"/>
                          </a:solidFill>
                          <a:effectLst/>
                          <a:latin typeface="Arial" charset="0"/>
                        </a:rPr>
                        <a:t>GOES-14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600" b="0" i="0" u="none" strike="noStrike" cap="none" normalizeH="0" baseline="0" dirty="0" smtClean="0">
                          <a:ln>
                            <a:noFill/>
                          </a:ln>
                          <a:solidFill>
                            <a:schemeClr val="tx1"/>
                          </a:solidFill>
                          <a:effectLst/>
                          <a:latin typeface="Arial" charset="0"/>
                        </a:rPr>
                        <a:t>GOES-15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600" b="0" i="0" u="none" strike="noStrike" cap="none" normalizeH="0" baseline="0" dirty="0" smtClean="0">
                          <a:ln>
                            <a:noFill/>
                          </a:ln>
                          <a:solidFill>
                            <a:schemeClr val="tx1"/>
                          </a:solidFill>
                          <a:effectLst/>
                          <a:latin typeface="Arial" charset="0"/>
                        </a:rPr>
                        <a:t>GOES-13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600" b="0" i="0" u="none" strike="noStrike" cap="none" normalizeH="0" baseline="0" dirty="0" smtClean="0">
                          <a:ln>
                            <a:noFill/>
                          </a:ln>
                          <a:solidFill>
                            <a:schemeClr val="tx1"/>
                          </a:solidFill>
                          <a:effectLst/>
                          <a:latin typeface="Arial" charset="0"/>
                        </a:rPr>
                        <a:t>GOES-12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5962">
                <a:tc>
                  <a:txBody>
                    <a:bodyPr/>
                    <a:lstStyle/>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200" b="0" i="0" u="none" strike="noStrike" cap="none" normalizeH="0" baseline="0" dirty="0" smtClean="0">
                          <a:ln>
                            <a:noFill/>
                          </a:ln>
                          <a:solidFill>
                            <a:schemeClr val="tx1"/>
                          </a:solidFill>
                          <a:effectLst/>
                          <a:latin typeface="Arial" charset="0"/>
                        </a:rPr>
                        <a:t>Launched: 5/2000</a:t>
                      </a:r>
                    </a:p>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200" b="0" i="0" u="none" strike="noStrike" cap="none" normalizeH="0" baseline="0" dirty="0" smtClean="0">
                          <a:ln>
                            <a:noFill/>
                          </a:ln>
                          <a:solidFill>
                            <a:schemeClr val="tx1"/>
                          </a:solidFill>
                          <a:effectLst/>
                          <a:latin typeface="Arial" charset="0"/>
                        </a:rPr>
                        <a:t>Located: 135</a:t>
                      </a:r>
                      <a:r>
                        <a:rPr kumimoji="0" lang="en-US" sz="1400" b="0" i="0" u="none" strike="noStrike" cap="none" normalizeH="0" baseline="0" dirty="0" smtClean="0">
                          <a:ln>
                            <a:noFill/>
                          </a:ln>
                          <a:solidFill>
                            <a:schemeClr val="tx1"/>
                          </a:solidFill>
                          <a:effectLst/>
                          <a:latin typeface="Arial" charset="0"/>
                          <a:cs typeface="Arial" charset="0"/>
                        </a:rPr>
                        <a:t>°W</a:t>
                      </a:r>
                    </a:p>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endParaRPr kumimoji="0" lang="en-US" sz="14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400" b="0" i="0" u="none" strike="noStrike" cap="none" normalizeH="0" baseline="0" dirty="0" smtClean="0">
                          <a:ln>
                            <a:noFill/>
                          </a:ln>
                          <a:solidFill>
                            <a:schemeClr val="tx1"/>
                          </a:solidFill>
                          <a:effectLst/>
                          <a:latin typeface="Arial" charset="0"/>
                          <a:cs typeface="Arial" charset="0"/>
                        </a:rPr>
                        <a:t>GOES-WEST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200" b="0" i="0" u="none" strike="noStrike" cap="none" normalizeH="0" baseline="0" dirty="0" smtClean="0">
                          <a:ln>
                            <a:noFill/>
                          </a:ln>
                          <a:solidFill>
                            <a:schemeClr val="tx1"/>
                          </a:solidFill>
                          <a:effectLst/>
                          <a:latin typeface="Arial" charset="0"/>
                        </a:rPr>
                        <a:t>Launched: 6/2009</a:t>
                      </a:r>
                    </a:p>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200" b="0" i="0" u="none" strike="noStrike" cap="none" normalizeH="0" baseline="0" dirty="0" smtClean="0">
                          <a:ln>
                            <a:noFill/>
                          </a:ln>
                          <a:solidFill>
                            <a:schemeClr val="tx1"/>
                          </a:solidFill>
                          <a:effectLst/>
                          <a:latin typeface="Arial" charset="0"/>
                        </a:rPr>
                        <a:t>Located: 105</a:t>
                      </a:r>
                      <a:r>
                        <a:rPr kumimoji="0" lang="en-US" sz="1200" b="0" i="0" u="none" strike="noStrike" cap="none" normalizeH="0" baseline="0" dirty="0" smtClean="0">
                          <a:ln>
                            <a:noFill/>
                          </a:ln>
                          <a:solidFill>
                            <a:schemeClr val="tx1"/>
                          </a:solidFill>
                          <a:effectLst/>
                          <a:latin typeface="Arial" charset="0"/>
                          <a:cs typeface="Arial" charset="0"/>
                        </a:rPr>
                        <a:t>°W</a:t>
                      </a:r>
                    </a:p>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endParaRPr kumimoji="0" lang="en-US" sz="14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400" b="0" i="0" u="none" strike="noStrike" cap="none" normalizeH="0" baseline="0" dirty="0" smtClean="0">
                          <a:ln>
                            <a:noFill/>
                          </a:ln>
                          <a:solidFill>
                            <a:schemeClr val="tx1"/>
                          </a:solidFill>
                          <a:effectLst/>
                          <a:latin typeface="Arial" charset="0"/>
                          <a:cs typeface="Arial" charset="0"/>
                        </a:rPr>
                        <a:t>On-Orbit Storage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200" b="0" i="0" u="none" strike="noStrike" cap="none" normalizeH="0" baseline="0" dirty="0" smtClean="0">
                          <a:ln>
                            <a:noFill/>
                          </a:ln>
                          <a:solidFill>
                            <a:schemeClr val="tx1"/>
                          </a:solidFill>
                          <a:effectLst/>
                          <a:latin typeface="Arial" charset="0"/>
                        </a:rPr>
                        <a:t>Launched: 3/2010</a:t>
                      </a:r>
                    </a:p>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200" b="0" i="0" u="none" strike="noStrike" cap="none" normalizeH="0" baseline="0" dirty="0" smtClean="0">
                          <a:ln>
                            <a:noFill/>
                          </a:ln>
                          <a:solidFill>
                            <a:schemeClr val="tx1"/>
                          </a:solidFill>
                          <a:effectLst/>
                          <a:latin typeface="Arial" charset="0"/>
                        </a:rPr>
                        <a:t>Located: 89.5</a:t>
                      </a:r>
                      <a:r>
                        <a:rPr kumimoji="0" lang="en-US" sz="1400" b="0" i="0" u="none" strike="noStrike" cap="none" normalizeH="0" baseline="0" dirty="0" smtClean="0">
                          <a:ln>
                            <a:noFill/>
                          </a:ln>
                          <a:solidFill>
                            <a:schemeClr val="tx1"/>
                          </a:solidFill>
                          <a:effectLst/>
                          <a:latin typeface="Arial" charset="0"/>
                          <a:cs typeface="Arial" charset="0"/>
                        </a:rPr>
                        <a:t>°W</a:t>
                      </a:r>
                    </a:p>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endParaRPr kumimoji="0" lang="en-US" sz="14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400" b="0" i="0" u="none" strike="noStrike" cap="none" normalizeH="0" baseline="0" dirty="0" smtClean="0">
                          <a:ln>
                            <a:noFill/>
                          </a:ln>
                          <a:solidFill>
                            <a:schemeClr val="tx1"/>
                          </a:solidFill>
                          <a:effectLst/>
                          <a:latin typeface="Arial" charset="0"/>
                          <a:cs typeface="Arial" charset="0"/>
                        </a:rPr>
                        <a:t>Standby</a:t>
                      </a:r>
                    </a:p>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400" b="0" i="0" u="none" strike="noStrike" cap="none" normalizeH="0" baseline="0" dirty="0" smtClean="0">
                          <a:ln>
                            <a:noFill/>
                          </a:ln>
                          <a:solidFill>
                            <a:schemeClr val="tx1"/>
                          </a:solidFill>
                          <a:effectLst/>
                          <a:latin typeface="Arial" charset="0"/>
                          <a:cs typeface="Arial" charset="0"/>
                        </a:rPr>
                        <a:t>SEM Operational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200" b="0" i="0" u="none" strike="noStrike" cap="none" normalizeH="0" baseline="0" dirty="0" smtClean="0">
                          <a:ln>
                            <a:noFill/>
                          </a:ln>
                          <a:solidFill>
                            <a:schemeClr val="tx1"/>
                          </a:solidFill>
                          <a:effectLst/>
                          <a:latin typeface="Arial" charset="0"/>
                        </a:rPr>
                        <a:t>Launched: 5/2006</a:t>
                      </a:r>
                    </a:p>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200" b="0" i="0" u="none" strike="noStrike" cap="none" normalizeH="0" baseline="0" dirty="0" smtClean="0">
                          <a:ln>
                            <a:noFill/>
                          </a:ln>
                          <a:solidFill>
                            <a:schemeClr val="tx1"/>
                          </a:solidFill>
                          <a:effectLst/>
                          <a:latin typeface="Arial" charset="0"/>
                        </a:rPr>
                        <a:t>Located: 75</a:t>
                      </a:r>
                      <a:r>
                        <a:rPr kumimoji="0" lang="en-US" sz="1400" b="0" i="0" u="none" strike="noStrike" cap="none" normalizeH="0" baseline="0" dirty="0" smtClean="0">
                          <a:ln>
                            <a:noFill/>
                          </a:ln>
                          <a:solidFill>
                            <a:schemeClr val="tx1"/>
                          </a:solidFill>
                          <a:effectLst/>
                          <a:latin typeface="Arial" charset="0"/>
                          <a:cs typeface="Arial" charset="0"/>
                        </a:rPr>
                        <a:t>°W</a:t>
                      </a:r>
                    </a:p>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endParaRPr kumimoji="0" lang="en-US" sz="14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400" b="0" i="0" u="none" strike="noStrike" cap="none" normalizeH="0" baseline="0" dirty="0" smtClean="0">
                          <a:ln>
                            <a:noFill/>
                          </a:ln>
                          <a:solidFill>
                            <a:schemeClr val="tx1"/>
                          </a:solidFill>
                          <a:effectLst/>
                          <a:latin typeface="Arial" charset="0"/>
                          <a:cs typeface="Arial" charset="0"/>
                        </a:rPr>
                        <a:t>GOES-EAST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200" b="0" i="0" u="none" strike="noStrike" cap="none" normalizeH="0" baseline="0" dirty="0" smtClean="0">
                          <a:ln>
                            <a:noFill/>
                          </a:ln>
                          <a:solidFill>
                            <a:schemeClr val="tx1"/>
                          </a:solidFill>
                          <a:effectLst/>
                          <a:latin typeface="Arial" charset="0"/>
                        </a:rPr>
                        <a:t>Launched: 7/2001</a:t>
                      </a:r>
                    </a:p>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200" b="0" i="0" u="none" strike="noStrike" cap="none" normalizeH="0" baseline="0" dirty="0" smtClean="0">
                          <a:ln>
                            <a:noFill/>
                          </a:ln>
                          <a:solidFill>
                            <a:schemeClr val="tx1"/>
                          </a:solidFill>
                          <a:effectLst/>
                          <a:latin typeface="Arial" charset="0"/>
                        </a:rPr>
                        <a:t>Located: 60</a:t>
                      </a:r>
                      <a:r>
                        <a:rPr kumimoji="0" lang="en-US" sz="1400" b="0" i="0" u="none" strike="noStrike" cap="none" normalizeH="0" baseline="0" dirty="0" smtClean="0">
                          <a:ln>
                            <a:noFill/>
                          </a:ln>
                          <a:solidFill>
                            <a:schemeClr val="tx1"/>
                          </a:solidFill>
                          <a:effectLst/>
                          <a:latin typeface="Arial" charset="0"/>
                          <a:cs typeface="Arial" charset="0"/>
                        </a:rPr>
                        <a:t>°W</a:t>
                      </a:r>
                    </a:p>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endParaRPr kumimoji="0" lang="en-US" sz="14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50000"/>
                        </a:spcBef>
                        <a:spcAft>
                          <a:spcPct val="0"/>
                        </a:spcAft>
                        <a:buClr>
                          <a:srgbClr val="000066"/>
                        </a:buClr>
                        <a:buSzPct val="70000"/>
                        <a:buFont typeface="Webdings" pitchFamily="18" charset="2"/>
                        <a:buNone/>
                        <a:tabLst/>
                      </a:pPr>
                      <a:r>
                        <a:rPr kumimoji="0" lang="en-US" sz="1400" b="0" i="0" u="none" strike="noStrike" cap="none" normalizeH="0" baseline="0" dirty="0" smtClean="0">
                          <a:ln>
                            <a:noFill/>
                          </a:ln>
                          <a:solidFill>
                            <a:schemeClr val="tx1"/>
                          </a:solidFill>
                          <a:effectLst/>
                          <a:latin typeface="Arial" charset="0"/>
                          <a:cs typeface="Arial" charset="0"/>
                        </a:rPr>
                        <a:t>South America Support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 name="Picture 10" descr="GOES Constellation  May 2011.jpg"/>
          <p:cNvPicPr>
            <a:picLocks noChangeAspect="1"/>
          </p:cNvPicPr>
          <p:nvPr/>
        </p:nvPicPr>
        <p:blipFill>
          <a:blip r:embed="rId2" cstate="print"/>
          <a:stretch>
            <a:fillRect/>
          </a:stretch>
        </p:blipFill>
        <p:spPr>
          <a:xfrm>
            <a:off x="2362200" y="3886200"/>
            <a:ext cx="4371975" cy="2705100"/>
          </a:xfrm>
          <a:prstGeom prst="rect">
            <a:avLst/>
          </a:prstGeom>
        </p:spPr>
      </p:pic>
      <p:sp>
        <p:nvSpPr>
          <p:cNvPr id="12" name="Rectangle 23"/>
          <p:cNvSpPr>
            <a:spLocks noChangeAspect="1" noChangeArrowheads="1"/>
          </p:cNvSpPr>
          <p:nvPr/>
        </p:nvSpPr>
        <p:spPr bwMode="auto">
          <a:xfrm>
            <a:off x="3581400" y="4495800"/>
            <a:ext cx="511175" cy="246062"/>
          </a:xfrm>
          <a:prstGeom prst="rect">
            <a:avLst/>
          </a:prstGeom>
          <a:noFill/>
          <a:ln w="9525">
            <a:noFill/>
            <a:miter lim="800000"/>
            <a:headEnd/>
            <a:tailEnd/>
          </a:ln>
        </p:spPr>
        <p:txBody>
          <a:bodyPr wrap="none" lIns="0" tIns="0" rIns="0" bIns="0">
            <a:spAutoFit/>
          </a:bodyPr>
          <a:lstStyle/>
          <a:p>
            <a:pPr algn="ctr"/>
            <a:r>
              <a:rPr lang="en-US" sz="800" b="1" dirty="0">
                <a:solidFill>
                  <a:srgbClr val="FFFF99"/>
                </a:solidFill>
                <a:effectLst/>
              </a:rPr>
              <a:t>GOES-11</a:t>
            </a:r>
          </a:p>
          <a:p>
            <a:pPr algn="ctr"/>
            <a:r>
              <a:rPr lang="en-US" sz="800" b="1" dirty="0">
                <a:solidFill>
                  <a:srgbClr val="FFFF99"/>
                </a:solidFill>
                <a:effectLst/>
              </a:rPr>
              <a:t>135° West </a:t>
            </a:r>
          </a:p>
        </p:txBody>
      </p:sp>
      <p:pic>
        <p:nvPicPr>
          <p:cNvPr id="13" name="Picture 27" descr="goessat2"/>
          <p:cNvPicPr>
            <a:picLocks noChangeAspect="1" noChangeArrowheads="1"/>
          </p:cNvPicPr>
          <p:nvPr/>
        </p:nvPicPr>
        <p:blipFill>
          <a:blip r:embed="rId3" cstate="print">
            <a:clrChange>
              <a:clrFrom>
                <a:srgbClr val="010066"/>
              </a:clrFrom>
              <a:clrTo>
                <a:srgbClr val="010066">
                  <a:alpha val="0"/>
                </a:srgbClr>
              </a:clrTo>
            </a:clrChange>
          </a:blip>
          <a:srcRect/>
          <a:stretch>
            <a:fillRect/>
          </a:stretch>
        </p:blipFill>
        <p:spPr bwMode="auto">
          <a:xfrm>
            <a:off x="3810000" y="4800600"/>
            <a:ext cx="257175" cy="490537"/>
          </a:xfrm>
          <a:prstGeom prst="rect">
            <a:avLst/>
          </a:prstGeom>
          <a:noFill/>
          <a:ln w="9525">
            <a:noFill/>
            <a:miter lim="800000"/>
            <a:headEnd/>
            <a:tailEnd/>
          </a:ln>
        </p:spPr>
      </p:pic>
      <p:pic>
        <p:nvPicPr>
          <p:cNvPr id="14" name="Picture 26" descr="goes n sat"/>
          <p:cNvPicPr>
            <a:picLocks noChangeAspect="1" noChangeArrowheads="1"/>
          </p:cNvPicPr>
          <p:nvPr/>
        </p:nvPicPr>
        <p:blipFill>
          <a:blip r:embed="rId4" cstate="print">
            <a:clrChange>
              <a:clrFrom>
                <a:srgbClr val="00009C"/>
              </a:clrFrom>
              <a:clrTo>
                <a:srgbClr val="00009C">
                  <a:alpha val="0"/>
                </a:srgbClr>
              </a:clrTo>
            </a:clrChange>
          </a:blip>
          <a:srcRect/>
          <a:stretch>
            <a:fillRect/>
          </a:stretch>
        </p:blipFill>
        <p:spPr bwMode="auto">
          <a:xfrm>
            <a:off x="4191000" y="4724400"/>
            <a:ext cx="339725" cy="566737"/>
          </a:xfrm>
          <a:prstGeom prst="rect">
            <a:avLst/>
          </a:prstGeom>
          <a:noFill/>
          <a:ln w="9525">
            <a:noFill/>
            <a:miter lim="800000"/>
            <a:headEnd/>
            <a:tailEnd/>
          </a:ln>
        </p:spPr>
      </p:pic>
      <p:sp>
        <p:nvSpPr>
          <p:cNvPr id="15" name="TextBox 14"/>
          <p:cNvSpPr txBox="1"/>
          <p:nvPr/>
        </p:nvSpPr>
        <p:spPr>
          <a:xfrm>
            <a:off x="3962400" y="5257800"/>
            <a:ext cx="685800" cy="369332"/>
          </a:xfrm>
          <a:prstGeom prst="rect">
            <a:avLst/>
          </a:prstGeom>
          <a:noFill/>
        </p:spPr>
        <p:txBody>
          <a:bodyPr wrap="square" rtlCol="0">
            <a:spAutoFit/>
          </a:bodyPr>
          <a:lstStyle/>
          <a:p>
            <a:r>
              <a:rPr lang="en-US" sz="900" dirty="0" smtClean="0">
                <a:solidFill>
                  <a:srgbClr val="FFFFFF"/>
                </a:solidFill>
              </a:rPr>
              <a:t>GOES-14</a:t>
            </a:r>
          </a:p>
          <a:p>
            <a:r>
              <a:rPr lang="en-US" sz="900" dirty="0" smtClean="0">
                <a:solidFill>
                  <a:srgbClr val="FFFFFF"/>
                </a:solidFill>
              </a:rPr>
              <a:t>@105W</a:t>
            </a:r>
            <a:r>
              <a:rPr lang="en-US" sz="900" dirty="0" smtClean="0"/>
              <a:t> </a:t>
            </a:r>
            <a:endParaRPr lang="en-US" sz="900" dirty="0"/>
          </a:p>
        </p:txBody>
      </p:sp>
      <p:pic>
        <p:nvPicPr>
          <p:cNvPr id="16" name="Picture 26" descr="goes n sat"/>
          <p:cNvPicPr>
            <a:picLocks noChangeAspect="1" noChangeArrowheads="1"/>
          </p:cNvPicPr>
          <p:nvPr/>
        </p:nvPicPr>
        <p:blipFill>
          <a:blip r:embed="rId4" cstate="print">
            <a:clrChange>
              <a:clrFrom>
                <a:srgbClr val="00009C"/>
              </a:clrFrom>
              <a:clrTo>
                <a:srgbClr val="00009C">
                  <a:alpha val="0"/>
                </a:srgbClr>
              </a:clrTo>
            </a:clrChange>
          </a:blip>
          <a:srcRect/>
          <a:stretch>
            <a:fillRect/>
          </a:stretch>
        </p:blipFill>
        <p:spPr bwMode="auto">
          <a:xfrm>
            <a:off x="4419600" y="4724400"/>
            <a:ext cx="339725" cy="566737"/>
          </a:xfrm>
          <a:prstGeom prst="rect">
            <a:avLst/>
          </a:prstGeom>
          <a:noFill/>
          <a:ln w="9525">
            <a:noFill/>
            <a:miter lim="800000"/>
            <a:headEnd/>
            <a:tailEnd/>
          </a:ln>
        </p:spPr>
      </p:pic>
      <p:sp>
        <p:nvSpPr>
          <p:cNvPr id="18" name="Rectangle 25"/>
          <p:cNvSpPr>
            <a:spLocks noChangeAspect="1" noChangeArrowheads="1"/>
          </p:cNvSpPr>
          <p:nvPr/>
        </p:nvSpPr>
        <p:spPr bwMode="auto">
          <a:xfrm>
            <a:off x="4541645" y="5334000"/>
            <a:ext cx="532197" cy="276999"/>
          </a:xfrm>
          <a:prstGeom prst="rect">
            <a:avLst/>
          </a:prstGeom>
          <a:noFill/>
          <a:ln w="9525">
            <a:noFill/>
            <a:miter lim="800000"/>
            <a:headEnd/>
            <a:tailEnd/>
          </a:ln>
        </p:spPr>
        <p:txBody>
          <a:bodyPr wrap="none" lIns="0" tIns="0" rIns="0" bIns="0">
            <a:spAutoFit/>
          </a:bodyPr>
          <a:lstStyle/>
          <a:p>
            <a:pPr algn="ctr"/>
            <a:r>
              <a:rPr lang="en-US" sz="900" b="1" dirty="0">
                <a:solidFill>
                  <a:srgbClr val="FFFFFF"/>
                </a:solidFill>
                <a:effectLst/>
              </a:rPr>
              <a:t>GOES-15 </a:t>
            </a:r>
          </a:p>
          <a:p>
            <a:pPr algn="ctr"/>
            <a:r>
              <a:rPr lang="en-US" sz="900" b="1" dirty="0">
                <a:solidFill>
                  <a:srgbClr val="FFFFFF"/>
                </a:solidFill>
                <a:effectLst/>
              </a:rPr>
              <a:t>@ 90°W</a:t>
            </a:r>
          </a:p>
        </p:txBody>
      </p:sp>
      <p:pic>
        <p:nvPicPr>
          <p:cNvPr id="19" name="Picture 26" descr="goes n sat"/>
          <p:cNvPicPr>
            <a:picLocks noChangeAspect="1" noChangeArrowheads="1"/>
          </p:cNvPicPr>
          <p:nvPr/>
        </p:nvPicPr>
        <p:blipFill>
          <a:blip r:embed="rId4" cstate="print">
            <a:clrChange>
              <a:clrFrom>
                <a:srgbClr val="00009C"/>
              </a:clrFrom>
              <a:clrTo>
                <a:srgbClr val="00009C">
                  <a:alpha val="0"/>
                </a:srgbClr>
              </a:clrTo>
            </a:clrChange>
          </a:blip>
          <a:srcRect/>
          <a:stretch>
            <a:fillRect/>
          </a:stretch>
        </p:blipFill>
        <p:spPr bwMode="auto">
          <a:xfrm>
            <a:off x="4648200" y="4724400"/>
            <a:ext cx="339725" cy="566737"/>
          </a:xfrm>
          <a:prstGeom prst="rect">
            <a:avLst/>
          </a:prstGeom>
          <a:noFill/>
          <a:ln w="9525">
            <a:noFill/>
            <a:miter lim="800000"/>
            <a:headEnd/>
            <a:tailEnd/>
          </a:ln>
        </p:spPr>
      </p:pic>
      <p:sp>
        <p:nvSpPr>
          <p:cNvPr id="20" name="Rectangle 24"/>
          <p:cNvSpPr>
            <a:spLocks noChangeAspect="1" noChangeArrowheads="1"/>
          </p:cNvSpPr>
          <p:nvPr/>
        </p:nvSpPr>
        <p:spPr bwMode="auto">
          <a:xfrm>
            <a:off x="4495800" y="4419600"/>
            <a:ext cx="458788" cy="246062"/>
          </a:xfrm>
          <a:prstGeom prst="rect">
            <a:avLst/>
          </a:prstGeom>
          <a:noFill/>
          <a:ln w="9525">
            <a:noFill/>
            <a:miter lim="800000"/>
            <a:headEnd/>
            <a:tailEnd/>
          </a:ln>
        </p:spPr>
        <p:txBody>
          <a:bodyPr wrap="none" lIns="0" tIns="0" rIns="0" bIns="0">
            <a:spAutoFit/>
          </a:bodyPr>
          <a:lstStyle/>
          <a:p>
            <a:pPr algn="ctr"/>
            <a:r>
              <a:rPr lang="en-US" sz="800" b="1" dirty="0">
                <a:solidFill>
                  <a:srgbClr val="FFFF99"/>
                </a:solidFill>
                <a:effectLst/>
              </a:rPr>
              <a:t>GOES-13</a:t>
            </a:r>
          </a:p>
          <a:p>
            <a:pPr algn="ctr"/>
            <a:r>
              <a:rPr lang="en-US" sz="800" b="1" dirty="0">
                <a:solidFill>
                  <a:srgbClr val="FFFF99"/>
                </a:solidFill>
                <a:effectLst/>
              </a:rPr>
              <a:t>75° West </a:t>
            </a:r>
          </a:p>
        </p:txBody>
      </p:sp>
      <p:pic>
        <p:nvPicPr>
          <p:cNvPr id="21" name="Picture 29" descr="goessat2"/>
          <p:cNvPicPr>
            <a:picLocks noChangeAspect="1" noChangeArrowheads="1"/>
          </p:cNvPicPr>
          <p:nvPr/>
        </p:nvPicPr>
        <p:blipFill>
          <a:blip r:embed="rId5" cstate="print">
            <a:clrChange>
              <a:clrFrom>
                <a:srgbClr val="000066"/>
              </a:clrFrom>
              <a:clrTo>
                <a:srgbClr val="000066">
                  <a:alpha val="0"/>
                </a:srgbClr>
              </a:clrTo>
            </a:clrChange>
          </a:blip>
          <a:srcRect/>
          <a:stretch>
            <a:fillRect/>
          </a:stretch>
        </p:blipFill>
        <p:spPr bwMode="auto">
          <a:xfrm rot="10316977">
            <a:off x="5029200" y="4724400"/>
            <a:ext cx="257175" cy="490537"/>
          </a:xfrm>
          <a:prstGeom prst="rect">
            <a:avLst/>
          </a:prstGeom>
          <a:noFill/>
          <a:ln w="9525">
            <a:noFill/>
            <a:miter lim="800000"/>
            <a:headEnd/>
            <a:tailEnd/>
          </a:ln>
        </p:spPr>
      </p:pic>
      <p:sp>
        <p:nvSpPr>
          <p:cNvPr id="22" name="Rectangle 30"/>
          <p:cNvSpPr>
            <a:spLocks noChangeAspect="1" noChangeArrowheads="1"/>
          </p:cNvSpPr>
          <p:nvPr/>
        </p:nvSpPr>
        <p:spPr bwMode="auto">
          <a:xfrm>
            <a:off x="5029200" y="4419600"/>
            <a:ext cx="458788" cy="246062"/>
          </a:xfrm>
          <a:prstGeom prst="rect">
            <a:avLst/>
          </a:prstGeom>
          <a:noFill/>
          <a:ln w="9525">
            <a:noFill/>
            <a:miter lim="800000"/>
            <a:headEnd/>
            <a:tailEnd/>
          </a:ln>
        </p:spPr>
        <p:txBody>
          <a:bodyPr wrap="none" lIns="0" tIns="0" rIns="0" bIns="0">
            <a:spAutoFit/>
          </a:bodyPr>
          <a:lstStyle/>
          <a:p>
            <a:pPr algn="ctr"/>
            <a:r>
              <a:rPr lang="en-US" sz="800" b="1" dirty="0">
                <a:solidFill>
                  <a:srgbClr val="FFFF99"/>
                </a:solidFill>
                <a:effectLst/>
              </a:rPr>
              <a:t>GOES-12</a:t>
            </a:r>
          </a:p>
          <a:p>
            <a:pPr algn="ctr"/>
            <a:r>
              <a:rPr lang="en-US" sz="800" b="1" dirty="0">
                <a:solidFill>
                  <a:srgbClr val="FFFF99"/>
                </a:solidFill>
                <a:effectLst/>
              </a:rPr>
              <a:t>60° West </a:t>
            </a: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sz="3200" dirty="0" smtClean="0">
                <a:solidFill>
                  <a:srgbClr val="FFFF00"/>
                </a:solidFill>
              </a:rPr>
              <a:t>Moving to an Enterprise Solution</a:t>
            </a:r>
          </a:p>
        </p:txBody>
      </p:sp>
      <p:sp>
        <p:nvSpPr>
          <p:cNvPr id="59394" name="Rectangle 3"/>
          <p:cNvSpPr>
            <a:spLocks noGrp="1" noChangeArrowheads="1"/>
          </p:cNvSpPr>
          <p:nvPr>
            <p:ph type="body" idx="1"/>
          </p:nvPr>
        </p:nvSpPr>
        <p:spPr>
          <a:xfrm>
            <a:off x="457200" y="1295400"/>
            <a:ext cx="8229600" cy="5791200"/>
          </a:xfrm>
        </p:spPr>
        <p:txBody>
          <a:bodyPr/>
          <a:lstStyle/>
          <a:p>
            <a:pPr eaLnBrk="1" hangingPunct="1">
              <a:lnSpc>
                <a:spcPct val="80000"/>
              </a:lnSpc>
            </a:pPr>
            <a:r>
              <a:rPr lang="en-US" dirty="0" smtClean="0"/>
              <a:t>System acquisition planned through the NESDIS Office of System Development (OSD) Environmental Satellite Processing and Distribution System (ESPDS) Development contract</a:t>
            </a:r>
          </a:p>
          <a:p>
            <a:pPr eaLnBrk="1" hangingPunct="1">
              <a:lnSpc>
                <a:spcPct val="80000"/>
              </a:lnSpc>
            </a:pPr>
            <a:endParaRPr lang="en-US" dirty="0" smtClean="0"/>
          </a:p>
          <a:p>
            <a:pPr eaLnBrk="1" hangingPunct="1">
              <a:lnSpc>
                <a:spcPct val="80000"/>
              </a:lnSpc>
            </a:pPr>
            <a:r>
              <a:rPr lang="en-US" dirty="0" smtClean="0"/>
              <a:t>Service oriented architecture planned to accommodate new missions or new mission needs</a:t>
            </a:r>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400" dirty="0">
              <a:effectLst/>
            </a:endParaRPr>
          </a:p>
        </p:txBody>
      </p:sp>
      <p:sp>
        <p:nvSpPr>
          <p:cNvPr id="685059" name="Rectangle 2"/>
          <p:cNvSpPr>
            <a:spLocks noGrp="1" noChangeArrowheads="1"/>
          </p:cNvSpPr>
          <p:nvPr>
            <p:ph type="title" idx="4294967295"/>
          </p:nvPr>
        </p:nvSpPr>
        <p:spPr>
          <a:xfrm>
            <a:off x="1752600" y="0"/>
            <a:ext cx="9144000" cy="1143000"/>
          </a:xfrm>
        </p:spPr>
        <p:txBody>
          <a:bodyPr lIns="91440" tIns="45720" rIns="91440" bIns="45720"/>
          <a:lstStyle/>
          <a:p>
            <a:r>
              <a:rPr lang="en-US" sz="3600" b="1" dirty="0">
                <a:solidFill>
                  <a:srgbClr val="FFFF00"/>
                </a:solidFill>
              </a:rPr>
              <a:t>Enterprise Data Delivery Solution</a:t>
            </a:r>
            <a:endParaRPr lang="en-US" sz="2800" b="1" dirty="0">
              <a:solidFill>
                <a:srgbClr val="FFFF00"/>
              </a:solidFill>
            </a:endParaRPr>
          </a:p>
        </p:txBody>
      </p:sp>
      <p:sp>
        <p:nvSpPr>
          <p:cNvPr id="685060" name="Rectangle 3"/>
          <p:cNvSpPr>
            <a:spLocks noGrp="1" noChangeArrowheads="1"/>
          </p:cNvSpPr>
          <p:nvPr>
            <p:ph type="body" idx="4294967295"/>
          </p:nvPr>
        </p:nvSpPr>
        <p:spPr>
          <a:xfrm>
            <a:off x="304800" y="1295400"/>
            <a:ext cx="8686800" cy="4525963"/>
          </a:xfrm>
        </p:spPr>
        <p:txBody>
          <a:bodyPr/>
          <a:lstStyle/>
          <a:p>
            <a:pPr>
              <a:lnSpc>
                <a:spcPct val="80000"/>
              </a:lnSpc>
            </a:pPr>
            <a:r>
              <a:rPr lang="en-US" sz="2400" dirty="0"/>
              <a:t>Decision made to incorporate landline distribution and access functionality within an enterprise solution:  </a:t>
            </a:r>
          </a:p>
          <a:p>
            <a:pPr>
              <a:lnSpc>
                <a:spcPct val="80000"/>
              </a:lnSpc>
            </a:pPr>
            <a:r>
              <a:rPr lang="en-US" sz="2400" b="1" dirty="0"/>
              <a:t>		</a:t>
            </a:r>
            <a:r>
              <a:rPr lang="en-US" sz="2400" b="1" i="1" u="sng" dirty="0"/>
              <a:t>Product Distribution and Access (PDA)</a:t>
            </a:r>
          </a:p>
          <a:p>
            <a:pPr>
              <a:lnSpc>
                <a:spcPct val="80000"/>
              </a:lnSpc>
            </a:pPr>
            <a:endParaRPr lang="en-US" sz="2400" b="1" i="1" u="sng" dirty="0"/>
          </a:p>
          <a:p>
            <a:pPr marL="742950" lvl="1" indent="-285750">
              <a:lnSpc>
                <a:spcPct val="80000"/>
              </a:lnSpc>
            </a:pPr>
            <a:r>
              <a:rPr lang="en-US" sz="2000" dirty="0"/>
              <a:t>Identify PDA enterprise and project-unique requirements from the comprehensive set of the legacy, GOES-R, and NDE requirements </a:t>
            </a:r>
          </a:p>
          <a:p>
            <a:pPr marL="742950" lvl="1" indent="-285750">
              <a:lnSpc>
                <a:spcPct val="80000"/>
              </a:lnSpc>
            </a:pPr>
            <a:r>
              <a:rPr lang="en-US" sz="2000" dirty="0"/>
              <a:t>Capture project schedule needs and constraints (e.g., reviews, integration and test, operational capability) </a:t>
            </a:r>
          </a:p>
          <a:p>
            <a:r>
              <a:rPr lang="en-US" sz="2400" dirty="0"/>
              <a:t>Derived enterprise PDA services</a:t>
            </a:r>
          </a:p>
          <a:p>
            <a:pPr marL="742950" lvl="1" indent="-285750"/>
            <a:r>
              <a:rPr lang="en-US" sz="2000" dirty="0"/>
              <a:t>Receive Data (push and pull)</a:t>
            </a:r>
          </a:p>
          <a:p>
            <a:pPr marL="742950" lvl="1" indent="-285750"/>
            <a:r>
              <a:rPr lang="en-US" sz="2000" dirty="0"/>
              <a:t>Route Data (to users and storage)</a:t>
            </a:r>
          </a:p>
          <a:p>
            <a:pPr marL="742950" lvl="1" indent="-285750"/>
            <a:r>
              <a:rPr lang="en-US" sz="2000" dirty="0"/>
              <a:t>Distribute Data (includes user interface)</a:t>
            </a:r>
          </a:p>
          <a:p>
            <a:pPr marL="742950" lvl="1" indent="-285750"/>
            <a:r>
              <a:rPr lang="en-US" sz="2000" dirty="0"/>
              <a:t>Store Data (internal short term and interface to CLASS)</a:t>
            </a:r>
          </a:p>
          <a:p>
            <a:pPr marL="742950" lvl="1" indent="-285750"/>
            <a:r>
              <a:rPr lang="en-US" sz="2000" dirty="0"/>
              <a:t>Support Data Exploitation (additional external processing of data)</a:t>
            </a:r>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a:xfrm>
            <a:off x="381000" y="0"/>
            <a:ext cx="7848600" cy="1143000"/>
          </a:xfrm>
          <a:noFill/>
        </p:spPr>
        <p:txBody>
          <a:bodyPr/>
          <a:lstStyle/>
          <a:p>
            <a:r>
              <a:rPr lang="en-US" sz="3600" dirty="0" smtClean="0">
                <a:solidFill>
                  <a:srgbClr val="FFFF00"/>
                </a:solidFill>
                <a:effectLst/>
                <a:latin typeface="Arial" charset="0"/>
              </a:rPr>
              <a:t>Non-NOAA Satellites </a:t>
            </a:r>
            <a:br>
              <a:rPr lang="en-US" sz="3600" dirty="0" smtClean="0">
                <a:solidFill>
                  <a:srgbClr val="FFFF00"/>
                </a:solidFill>
                <a:effectLst/>
                <a:latin typeface="Arial" charset="0"/>
              </a:rPr>
            </a:br>
            <a:r>
              <a:rPr lang="en-US" sz="3600" dirty="0" smtClean="0">
                <a:solidFill>
                  <a:srgbClr val="FFFF00"/>
                </a:solidFill>
                <a:effectLst/>
                <a:latin typeface="Arial" charset="0"/>
              </a:rPr>
              <a:t>Types and Instruments</a:t>
            </a:r>
          </a:p>
        </p:txBody>
      </p:sp>
      <p:sp>
        <p:nvSpPr>
          <p:cNvPr id="2051" name="Text Box 7"/>
          <p:cNvSpPr txBox="1">
            <a:spLocks noChangeArrowheads="1"/>
          </p:cNvSpPr>
          <p:nvPr/>
        </p:nvSpPr>
        <p:spPr bwMode="auto">
          <a:xfrm>
            <a:off x="685800" y="4114800"/>
            <a:ext cx="2792413" cy="457200"/>
          </a:xfrm>
          <a:prstGeom prst="rect">
            <a:avLst/>
          </a:prstGeom>
          <a:noFill/>
          <a:ln w="12700">
            <a:noFill/>
            <a:miter lim="800000"/>
            <a:headEnd/>
            <a:tailEnd/>
          </a:ln>
        </p:spPr>
        <p:txBody>
          <a:bodyPr wrap="none">
            <a:spAutoFit/>
          </a:bodyPr>
          <a:lstStyle/>
          <a:p>
            <a:pPr algn="l"/>
            <a:r>
              <a:rPr lang="en-US" sz="2400" b="1">
                <a:solidFill>
                  <a:srgbClr val="FFFFFF"/>
                </a:solidFill>
                <a:effectLst/>
              </a:rPr>
              <a:t>Selection Criteria:</a:t>
            </a:r>
          </a:p>
        </p:txBody>
      </p:sp>
      <p:sp>
        <p:nvSpPr>
          <p:cNvPr id="2052" name="Rectangle 8"/>
          <p:cNvSpPr>
            <a:spLocks noGrp="1" noChangeArrowheads="1"/>
          </p:cNvSpPr>
          <p:nvPr>
            <p:ph type="body" idx="1"/>
          </p:nvPr>
        </p:nvSpPr>
        <p:spPr>
          <a:xfrm>
            <a:off x="609600" y="1676400"/>
            <a:ext cx="7848600" cy="4114800"/>
          </a:xfrm>
          <a:noFill/>
        </p:spPr>
        <p:txBody>
          <a:bodyPr/>
          <a:lstStyle/>
          <a:p>
            <a:pPr>
              <a:lnSpc>
                <a:spcPct val="80000"/>
              </a:lnSpc>
              <a:spcAft>
                <a:spcPct val="35000"/>
              </a:spcAft>
              <a:buClr>
                <a:schemeClr val="bg1"/>
              </a:buClr>
              <a:buFontTx/>
              <a:buChar char="•"/>
            </a:pPr>
            <a:r>
              <a:rPr lang="en-US" sz="2000" b="1" smtClean="0">
                <a:effectLst/>
              </a:rPr>
              <a:t>Defense Meteorological Satellite Program (DMSP)</a:t>
            </a:r>
          </a:p>
          <a:p>
            <a:pPr lvl="1">
              <a:lnSpc>
                <a:spcPct val="80000"/>
              </a:lnSpc>
              <a:spcAft>
                <a:spcPct val="35000"/>
              </a:spcAft>
              <a:buClr>
                <a:schemeClr val="bg1"/>
              </a:buClr>
              <a:buFont typeface="Wingdings" pitchFamily="2" charset="2"/>
              <a:buChar char="Ø"/>
            </a:pPr>
            <a:r>
              <a:rPr lang="en-US" sz="2000" b="1" smtClean="0">
                <a:effectLst/>
              </a:rPr>
              <a:t>F15: SSM/I, SSM/T and SSM/T2</a:t>
            </a:r>
          </a:p>
          <a:p>
            <a:pPr lvl="1">
              <a:lnSpc>
                <a:spcPct val="80000"/>
              </a:lnSpc>
              <a:spcAft>
                <a:spcPct val="35000"/>
              </a:spcAft>
              <a:buClr>
                <a:schemeClr val="bg1"/>
              </a:buClr>
              <a:buFont typeface="Wingdings" pitchFamily="2" charset="2"/>
              <a:buChar char="Ø"/>
            </a:pPr>
            <a:r>
              <a:rPr lang="en-US" sz="2000" b="1" smtClean="0">
                <a:effectLst/>
              </a:rPr>
              <a:t>F16, F17, F18: SSM/IS</a:t>
            </a:r>
          </a:p>
          <a:p>
            <a:pPr>
              <a:lnSpc>
                <a:spcPct val="80000"/>
              </a:lnSpc>
              <a:spcAft>
                <a:spcPct val="35000"/>
              </a:spcAft>
              <a:buClr>
                <a:schemeClr val="bg1"/>
              </a:buClr>
              <a:buFontTx/>
              <a:buChar char="•"/>
            </a:pPr>
            <a:r>
              <a:rPr lang="en-US" sz="2000" b="1" smtClean="0">
                <a:effectLst/>
              </a:rPr>
              <a:t>NASA/JMA/CSA Earth Observation System (EOS)</a:t>
            </a:r>
          </a:p>
          <a:p>
            <a:pPr lvl="1">
              <a:lnSpc>
                <a:spcPct val="80000"/>
              </a:lnSpc>
              <a:spcAft>
                <a:spcPct val="35000"/>
              </a:spcAft>
              <a:buClr>
                <a:schemeClr val="bg1"/>
              </a:buClr>
              <a:buFont typeface="Wingdings" pitchFamily="2" charset="2"/>
              <a:buChar char="Ø"/>
            </a:pPr>
            <a:r>
              <a:rPr lang="en-US" sz="2000" b="1" smtClean="0">
                <a:effectLst/>
              </a:rPr>
              <a:t>Terra: MODIS</a:t>
            </a:r>
          </a:p>
          <a:p>
            <a:pPr lvl="1">
              <a:lnSpc>
                <a:spcPct val="80000"/>
              </a:lnSpc>
              <a:spcAft>
                <a:spcPct val="35000"/>
              </a:spcAft>
              <a:buClr>
                <a:schemeClr val="bg1"/>
              </a:buClr>
              <a:buFont typeface="Wingdings" pitchFamily="2" charset="2"/>
              <a:buChar char="Ø"/>
            </a:pPr>
            <a:r>
              <a:rPr lang="en-US" sz="2000" b="1" smtClean="0">
                <a:effectLst/>
              </a:rPr>
              <a:t>Aqua: AIRS, MODIS, AMSR-E</a:t>
            </a:r>
          </a:p>
          <a:p>
            <a:pPr>
              <a:lnSpc>
                <a:spcPct val="80000"/>
              </a:lnSpc>
              <a:spcAft>
                <a:spcPct val="35000"/>
              </a:spcAft>
              <a:buClr>
                <a:schemeClr val="bg1"/>
              </a:buClr>
              <a:buFontTx/>
              <a:buChar char="•"/>
            </a:pPr>
            <a:r>
              <a:rPr lang="en-US" sz="2000" b="1" smtClean="0">
                <a:effectLst/>
              </a:rPr>
              <a:t>EUMETSAT Metop-A: ASCAT, GOME and IASI</a:t>
            </a:r>
          </a:p>
          <a:p>
            <a:pPr>
              <a:lnSpc>
                <a:spcPct val="80000"/>
              </a:lnSpc>
              <a:spcAft>
                <a:spcPct val="35000"/>
              </a:spcAft>
              <a:buClr>
                <a:schemeClr val="bg1"/>
              </a:buClr>
              <a:buFontTx/>
              <a:buChar char="•"/>
            </a:pPr>
            <a:r>
              <a:rPr lang="en-US" sz="2000" b="1" smtClean="0">
                <a:effectLst/>
              </a:rPr>
              <a:t>IPO/Navy Coriolis: WindSAT</a:t>
            </a:r>
          </a:p>
          <a:p>
            <a:pPr>
              <a:lnSpc>
                <a:spcPct val="80000"/>
              </a:lnSpc>
              <a:spcAft>
                <a:spcPct val="35000"/>
              </a:spcAft>
              <a:buClr>
                <a:schemeClr val="bg1"/>
              </a:buClr>
              <a:buFontTx/>
              <a:buChar char="•"/>
            </a:pPr>
            <a:r>
              <a:rPr lang="en-US" sz="2000" b="1" smtClean="0">
                <a:effectLst/>
              </a:rPr>
              <a:t>EUMETSAT/CNES/NOAA/NASA Jason-2: POSEIDON-3 Altimeter</a:t>
            </a:r>
          </a:p>
          <a:p>
            <a:pPr>
              <a:lnSpc>
                <a:spcPct val="80000"/>
              </a:lnSpc>
              <a:spcAft>
                <a:spcPct val="35000"/>
              </a:spcAft>
              <a:buClr>
                <a:schemeClr val="bg1"/>
              </a:buClr>
              <a:buFontTx/>
              <a:buChar char="•"/>
            </a:pPr>
            <a:r>
              <a:rPr lang="en-US" sz="2000" b="1" smtClean="0">
                <a:effectLst/>
              </a:rPr>
              <a:t>NASA/JAXA TRMM: TMI, PR, and VIRS</a:t>
            </a:r>
          </a:p>
          <a:p>
            <a:pPr>
              <a:lnSpc>
                <a:spcPct val="80000"/>
              </a:lnSpc>
              <a:spcAft>
                <a:spcPct val="35000"/>
              </a:spcAft>
              <a:buClr>
                <a:schemeClr val="bg1"/>
              </a:buClr>
              <a:buFontTx/>
              <a:buChar char="•"/>
            </a:pPr>
            <a:endParaRPr lang="en-US" sz="2000" b="1" smtClean="0">
              <a:effectLst/>
            </a:endParaRPr>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0"/>
            <a:ext cx="7848600" cy="1143000"/>
          </a:xfrm>
          <a:noFill/>
        </p:spPr>
        <p:txBody>
          <a:bodyPr/>
          <a:lstStyle/>
          <a:p>
            <a:r>
              <a:rPr lang="en-US" sz="3600" dirty="0" smtClean="0">
                <a:solidFill>
                  <a:srgbClr val="FFFF00"/>
                </a:solidFill>
                <a:effectLst/>
                <a:latin typeface="Arial" charset="0"/>
              </a:rPr>
              <a:t>Non-NOAA Satellites</a:t>
            </a:r>
            <a:br>
              <a:rPr lang="en-US" sz="3600" dirty="0" smtClean="0">
                <a:solidFill>
                  <a:srgbClr val="FFFF00"/>
                </a:solidFill>
                <a:effectLst/>
                <a:latin typeface="Arial" charset="0"/>
              </a:rPr>
            </a:br>
            <a:r>
              <a:rPr lang="en-US" sz="3600" dirty="0" smtClean="0">
                <a:solidFill>
                  <a:srgbClr val="FFFF00"/>
                </a:solidFill>
                <a:effectLst/>
                <a:latin typeface="Arial" charset="0"/>
              </a:rPr>
              <a:t> Current Activities: DMSP</a:t>
            </a:r>
          </a:p>
        </p:txBody>
      </p:sp>
      <p:sp>
        <p:nvSpPr>
          <p:cNvPr id="3075" name="Text Box 3"/>
          <p:cNvSpPr txBox="1">
            <a:spLocks noChangeArrowheads="1"/>
          </p:cNvSpPr>
          <p:nvPr/>
        </p:nvSpPr>
        <p:spPr bwMode="auto">
          <a:xfrm>
            <a:off x="685800" y="4114800"/>
            <a:ext cx="2792413" cy="457200"/>
          </a:xfrm>
          <a:prstGeom prst="rect">
            <a:avLst/>
          </a:prstGeom>
          <a:noFill/>
          <a:ln w="12700">
            <a:noFill/>
            <a:miter lim="800000"/>
            <a:headEnd/>
            <a:tailEnd/>
          </a:ln>
        </p:spPr>
        <p:txBody>
          <a:bodyPr wrap="none">
            <a:spAutoFit/>
          </a:bodyPr>
          <a:lstStyle/>
          <a:p>
            <a:pPr algn="l"/>
            <a:r>
              <a:rPr lang="en-US" sz="2400" b="1">
                <a:solidFill>
                  <a:srgbClr val="FFFFFF"/>
                </a:solidFill>
                <a:effectLst/>
              </a:rPr>
              <a:t>Selection Criteria:</a:t>
            </a:r>
          </a:p>
        </p:txBody>
      </p:sp>
      <p:sp>
        <p:nvSpPr>
          <p:cNvPr id="3076" name="Rectangle 4"/>
          <p:cNvSpPr>
            <a:spLocks noGrp="1" noChangeArrowheads="1"/>
          </p:cNvSpPr>
          <p:nvPr>
            <p:ph type="body" idx="1"/>
          </p:nvPr>
        </p:nvSpPr>
        <p:spPr>
          <a:xfrm>
            <a:off x="609600" y="1676400"/>
            <a:ext cx="8001000" cy="4953000"/>
          </a:xfrm>
          <a:noFill/>
        </p:spPr>
        <p:txBody>
          <a:bodyPr/>
          <a:lstStyle/>
          <a:p>
            <a:pPr>
              <a:lnSpc>
                <a:spcPct val="90000"/>
              </a:lnSpc>
              <a:spcAft>
                <a:spcPct val="35000"/>
              </a:spcAft>
              <a:buClr>
                <a:schemeClr val="bg1"/>
              </a:buClr>
              <a:buFontTx/>
              <a:buChar char="•"/>
            </a:pPr>
            <a:r>
              <a:rPr lang="en-US" sz="2000" b="1" dirty="0" smtClean="0">
                <a:effectLst/>
              </a:rPr>
              <a:t>Receiving F15 SSM/I and SSM/T(2) data; and F16, F17, F18 SSM/IS data in real time from FNMOC</a:t>
            </a:r>
          </a:p>
          <a:p>
            <a:pPr>
              <a:lnSpc>
                <a:spcPct val="90000"/>
              </a:lnSpc>
              <a:spcAft>
                <a:spcPct val="35000"/>
              </a:spcAft>
              <a:buClr>
                <a:schemeClr val="bg1"/>
              </a:buClr>
              <a:buFontTx/>
              <a:buChar char="•"/>
            </a:pPr>
            <a:r>
              <a:rPr lang="en-US" sz="2000" b="1" dirty="0" smtClean="0">
                <a:effectLst/>
              </a:rPr>
              <a:t>Converting native FNMOC SSM/I into EOS-HDF format</a:t>
            </a:r>
          </a:p>
          <a:p>
            <a:pPr>
              <a:lnSpc>
                <a:spcPct val="90000"/>
              </a:lnSpc>
              <a:spcAft>
                <a:spcPct val="35000"/>
              </a:spcAft>
              <a:buClr>
                <a:schemeClr val="bg1"/>
              </a:buClr>
              <a:buFontTx/>
              <a:buChar char="•"/>
            </a:pPr>
            <a:r>
              <a:rPr lang="en-US" sz="2000" b="1" dirty="0" smtClean="0">
                <a:effectLst/>
              </a:rPr>
              <a:t>Converting native FNMOC SSM/IS into WMO BUFR and EOS-HDF formats</a:t>
            </a:r>
          </a:p>
          <a:p>
            <a:pPr>
              <a:lnSpc>
                <a:spcPct val="90000"/>
              </a:lnSpc>
              <a:spcAft>
                <a:spcPct val="35000"/>
              </a:spcAft>
              <a:buClr>
                <a:schemeClr val="bg1"/>
              </a:buClr>
              <a:buFontTx/>
              <a:buChar char="•"/>
            </a:pPr>
            <a:r>
              <a:rPr lang="en-US" sz="2000" b="1" dirty="0" smtClean="0">
                <a:effectLst/>
              </a:rPr>
              <a:t>Receiving 8</a:t>
            </a:r>
            <a:r>
              <a:rPr lang="en-US" sz="2000" b="1" baseline="30000" dirty="0" smtClean="0">
                <a:effectLst/>
              </a:rPr>
              <a:t>th</a:t>
            </a:r>
            <a:r>
              <a:rPr lang="en-US" sz="2000" b="1" dirty="0" smtClean="0">
                <a:effectLst/>
              </a:rPr>
              <a:t> and 16</a:t>
            </a:r>
            <a:r>
              <a:rPr lang="en-US" sz="2000" b="1" baseline="30000" dirty="0" smtClean="0">
                <a:effectLst/>
              </a:rPr>
              <a:t>th</a:t>
            </a:r>
            <a:r>
              <a:rPr lang="en-US" sz="2000" b="1" dirty="0" smtClean="0">
                <a:effectLst/>
              </a:rPr>
              <a:t> Mesh Snow Depth Data from Air Force Weather Agency (AFWA) and converting them into GRIB format for NCEP and other users</a:t>
            </a:r>
          </a:p>
          <a:p>
            <a:pPr>
              <a:lnSpc>
                <a:spcPct val="90000"/>
              </a:lnSpc>
              <a:spcAft>
                <a:spcPct val="35000"/>
              </a:spcAft>
              <a:buClr>
                <a:schemeClr val="bg1"/>
              </a:buClr>
              <a:buFontTx/>
              <a:buChar char="•"/>
            </a:pPr>
            <a:r>
              <a:rPr lang="en-US" sz="2000" b="1" dirty="0" smtClean="0">
                <a:effectLst/>
              </a:rPr>
              <a:t>Generating calibrated F16 SSM/IS TDRs with NOAA/STAR calibration schema</a:t>
            </a:r>
          </a:p>
          <a:p>
            <a:pPr>
              <a:lnSpc>
                <a:spcPct val="90000"/>
              </a:lnSpc>
              <a:spcAft>
                <a:spcPct val="35000"/>
              </a:spcAft>
              <a:buClr>
                <a:schemeClr val="bg1"/>
              </a:buClr>
              <a:buFontTx/>
              <a:buChar char="•"/>
            </a:pPr>
            <a:r>
              <a:rPr lang="en-US" sz="2000" b="1" dirty="0" smtClean="0">
                <a:effectLst/>
              </a:rPr>
              <a:t>Product Access Information Website :</a:t>
            </a:r>
          </a:p>
          <a:p>
            <a:pPr lvl="1">
              <a:lnSpc>
                <a:spcPct val="90000"/>
              </a:lnSpc>
              <a:spcAft>
                <a:spcPct val="35000"/>
              </a:spcAft>
              <a:buClr>
                <a:schemeClr val="bg1"/>
              </a:buClr>
              <a:buFont typeface="Wingdings" pitchFamily="2" charset="2"/>
              <a:buChar char="Ø"/>
            </a:pPr>
            <a:r>
              <a:rPr lang="en-US" sz="1800" b="1" dirty="0" smtClean="0">
                <a:solidFill>
                  <a:srgbClr val="000000"/>
                </a:solidFill>
                <a:effectLst/>
              </a:rPr>
              <a:t>http://www.osdpd.noaa.gov/ml/spp/ssmis.html#RR/</a:t>
            </a:r>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0"/>
            <a:ext cx="8382000" cy="1143000"/>
          </a:xfrm>
          <a:noFill/>
        </p:spPr>
        <p:txBody>
          <a:bodyPr/>
          <a:lstStyle/>
          <a:p>
            <a:r>
              <a:rPr lang="en-US" sz="3600" dirty="0" smtClean="0">
                <a:solidFill>
                  <a:srgbClr val="FFFF00"/>
                </a:solidFill>
                <a:effectLst/>
                <a:latin typeface="Arial" charset="0"/>
              </a:rPr>
              <a:t>Non-NOAA Satellites</a:t>
            </a:r>
            <a:br>
              <a:rPr lang="en-US" sz="3600" dirty="0" smtClean="0">
                <a:solidFill>
                  <a:srgbClr val="FFFF00"/>
                </a:solidFill>
                <a:effectLst/>
                <a:latin typeface="Arial" charset="0"/>
              </a:rPr>
            </a:br>
            <a:r>
              <a:rPr lang="en-US" sz="3600" dirty="0" smtClean="0">
                <a:solidFill>
                  <a:srgbClr val="FFFF00"/>
                </a:solidFill>
                <a:effectLst/>
                <a:latin typeface="Arial" charset="0"/>
              </a:rPr>
              <a:t> Current Activities: NASA/EOS</a:t>
            </a:r>
          </a:p>
        </p:txBody>
      </p:sp>
      <p:sp>
        <p:nvSpPr>
          <p:cNvPr id="4099" name="Text Box 3"/>
          <p:cNvSpPr txBox="1">
            <a:spLocks noChangeArrowheads="1"/>
          </p:cNvSpPr>
          <p:nvPr/>
        </p:nvSpPr>
        <p:spPr bwMode="auto">
          <a:xfrm>
            <a:off x="685800" y="4114800"/>
            <a:ext cx="2792413" cy="457200"/>
          </a:xfrm>
          <a:prstGeom prst="rect">
            <a:avLst/>
          </a:prstGeom>
          <a:noFill/>
          <a:ln w="12700">
            <a:noFill/>
            <a:miter lim="800000"/>
            <a:headEnd/>
            <a:tailEnd/>
          </a:ln>
        </p:spPr>
        <p:txBody>
          <a:bodyPr wrap="none">
            <a:spAutoFit/>
          </a:bodyPr>
          <a:lstStyle/>
          <a:p>
            <a:pPr algn="l"/>
            <a:r>
              <a:rPr lang="en-US" sz="2400" b="1">
                <a:solidFill>
                  <a:srgbClr val="FFFFFF"/>
                </a:solidFill>
                <a:effectLst/>
              </a:rPr>
              <a:t>Selection Criteria:</a:t>
            </a:r>
          </a:p>
        </p:txBody>
      </p:sp>
      <p:sp>
        <p:nvSpPr>
          <p:cNvPr id="4100" name="Rectangle 4"/>
          <p:cNvSpPr>
            <a:spLocks noGrp="1" noChangeArrowheads="1"/>
          </p:cNvSpPr>
          <p:nvPr>
            <p:ph type="body" idx="1"/>
          </p:nvPr>
        </p:nvSpPr>
        <p:spPr>
          <a:xfrm>
            <a:off x="609600" y="1676400"/>
            <a:ext cx="8001000" cy="5029200"/>
          </a:xfrm>
          <a:noFill/>
        </p:spPr>
        <p:txBody>
          <a:bodyPr/>
          <a:lstStyle/>
          <a:p>
            <a:pPr>
              <a:lnSpc>
                <a:spcPct val="80000"/>
              </a:lnSpc>
              <a:spcAft>
                <a:spcPct val="35000"/>
              </a:spcAft>
              <a:buClr>
                <a:schemeClr val="bg1"/>
              </a:buClr>
              <a:buFontTx/>
              <a:buChar char="•"/>
            </a:pPr>
            <a:r>
              <a:rPr lang="en-US" sz="2000" b="1" dirty="0" smtClean="0">
                <a:effectLst/>
              </a:rPr>
              <a:t>Receiving raw Terra (MODIS) and Aqua (AIRS, MODIS, AMSR-E) data in real time from NASA</a:t>
            </a:r>
          </a:p>
          <a:p>
            <a:pPr>
              <a:lnSpc>
                <a:spcPct val="80000"/>
              </a:lnSpc>
              <a:spcAft>
                <a:spcPct val="35000"/>
              </a:spcAft>
              <a:buClr>
                <a:schemeClr val="bg1"/>
              </a:buClr>
              <a:buFontTx/>
              <a:buChar char="•"/>
            </a:pPr>
            <a:r>
              <a:rPr lang="en-US" sz="2000" b="1" dirty="0" smtClean="0">
                <a:effectLst/>
              </a:rPr>
              <a:t>Processing MODIS data (Aqua and Terra)</a:t>
            </a:r>
          </a:p>
          <a:p>
            <a:pPr lvl="1">
              <a:lnSpc>
                <a:spcPct val="80000"/>
              </a:lnSpc>
              <a:spcAft>
                <a:spcPct val="35000"/>
              </a:spcAft>
              <a:buClr>
                <a:schemeClr val="accent2"/>
              </a:buClr>
              <a:buFont typeface="Wingdings" pitchFamily="2" charset="2"/>
              <a:buChar char="Ø"/>
            </a:pPr>
            <a:r>
              <a:rPr lang="en-US" sz="2000" b="1" dirty="0" smtClean="0">
                <a:effectLst/>
              </a:rPr>
              <a:t>L1A, L1B (radiance) and L2 (Ocean color, SST) products generated within 3-4 hours of observation in HDF</a:t>
            </a:r>
          </a:p>
          <a:p>
            <a:pPr>
              <a:lnSpc>
                <a:spcPct val="80000"/>
              </a:lnSpc>
              <a:spcAft>
                <a:spcPct val="35000"/>
              </a:spcAft>
              <a:buClr>
                <a:schemeClr val="bg1"/>
              </a:buClr>
              <a:buFontTx/>
              <a:buChar char="•"/>
            </a:pPr>
            <a:r>
              <a:rPr lang="en-US" sz="2000" b="1" dirty="0" smtClean="0">
                <a:effectLst/>
              </a:rPr>
              <a:t>Processing AMSR-E data (Aqua)</a:t>
            </a:r>
          </a:p>
          <a:p>
            <a:pPr lvl="1">
              <a:lnSpc>
                <a:spcPct val="80000"/>
              </a:lnSpc>
              <a:spcAft>
                <a:spcPct val="35000"/>
              </a:spcAft>
              <a:buClr>
                <a:schemeClr val="accent2"/>
              </a:buClr>
              <a:buFont typeface="Wingdings" pitchFamily="2" charset="2"/>
              <a:buChar char="Ø"/>
            </a:pPr>
            <a:r>
              <a:rPr lang="en-US" sz="2000" b="1" dirty="0" smtClean="0">
                <a:effectLst/>
              </a:rPr>
              <a:t>Level 1A (Counts) and Level 1B (BT) in BUFR</a:t>
            </a:r>
          </a:p>
          <a:p>
            <a:pPr lvl="1">
              <a:lnSpc>
                <a:spcPct val="80000"/>
              </a:lnSpc>
              <a:spcAft>
                <a:spcPct val="35000"/>
              </a:spcAft>
              <a:buClr>
                <a:schemeClr val="accent2"/>
              </a:buClr>
              <a:buFont typeface="Wingdings" pitchFamily="2" charset="2"/>
              <a:buChar char="Ø"/>
            </a:pPr>
            <a:r>
              <a:rPr lang="en-US" sz="2000" b="1" dirty="0" smtClean="0">
                <a:effectLst/>
              </a:rPr>
              <a:t>Level 2 (Geophysical Products, e.g., rain rate, total </a:t>
            </a:r>
            <a:r>
              <a:rPr lang="en-US" sz="2000" b="1" dirty="0" err="1" smtClean="0">
                <a:effectLst/>
              </a:rPr>
              <a:t>precipitable</a:t>
            </a:r>
            <a:r>
              <a:rPr lang="en-US" sz="2000" b="1" dirty="0" smtClean="0">
                <a:effectLst/>
              </a:rPr>
              <a:t> water, land surface emissivity ) in HDF-4</a:t>
            </a:r>
          </a:p>
          <a:p>
            <a:pPr>
              <a:lnSpc>
                <a:spcPct val="80000"/>
              </a:lnSpc>
              <a:spcAft>
                <a:spcPct val="35000"/>
              </a:spcAft>
              <a:buClr>
                <a:schemeClr val="bg1"/>
              </a:buClr>
              <a:buFontTx/>
              <a:buChar char="•"/>
            </a:pPr>
            <a:r>
              <a:rPr lang="en-US" sz="2000" b="1" dirty="0" smtClean="0">
                <a:effectLst/>
              </a:rPr>
              <a:t>Processing AIRS data (Aqua)</a:t>
            </a:r>
          </a:p>
          <a:p>
            <a:pPr lvl="1">
              <a:lnSpc>
                <a:spcPct val="80000"/>
              </a:lnSpc>
              <a:spcAft>
                <a:spcPct val="35000"/>
              </a:spcAft>
              <a:buClr>
                <a:schemeClr val="accent2"/>
              </a:buClr>
              <a:buFont typeface="Wingdings" pitchFamily="2" charset="2"/>
              <a:buChar char="Ø"/>
            </a:pPr>
            <a:r>
              <a:rPr lang="en-US" sz="2000" b="1" dirty="0" smtClean="0">
                <a:effectLst/>
              </a:rPr>
              <a:t>AIRS thinned data sets (300 channels) produced within 3 hours of observation, in BUFR</a:t>
            </a:r>
          </a:p>
          <a:p>
            <a:pPr lvl="1">
              <a:lnSpc>
                <a:spcPct val="80000"/>
              </a:lnSpc>
              <a:spcAft>
                <a:spcPct val="35000"/>
              </a:spcAft>
              <a:buClr>
                <a:schemeClr val="accent2"/>
              </a:buClr>
              <a:buFont typeface="Wingdings" pitchFamily="2" charset="2"/>
              <a:buChar char="Ø"/>
            </a:pPr>
            <a:r>
              <a:rPr lang="en-US" sz="2000" b="1" dirty="0" smtClean="0">
                <a:effectLst/>
              </a:rPr>
              <a:t>Full resolution data sets in HDF and Temperature and moisture soundings</a:t>
            </a:r>
          </a:p>
          <a:p>
            <a:pPr>
              <a:lnSpc>
                <a:spcPct val="80000"/>
              </a:lnSpc>
              <a:spcAft>
                <a:spcPct val="35000"/>
              </a:spcAft>
              <a:buClr>
                <a:schemeClr val="bg1"/>
              </a:buClr>
              <a:buFontTx/>
              <a:buNone/>
            </a:pPr>
            <a:endParaRPr lang="en-US" sz="2000" b="1" dirty="0" smtClean="0">
              <a:effectLst/>
            </a:endParaRPr>
          </a:p>
          <a:p>
            <a:pPr>
              <a:lnSpc>
                <a:spcPct val="80000"/>
              </a:lnSpc>
              <a:spcAft>
                <a:spcPct val="35000"/>
              </a:spcAft>
              <a:buClr>
                <a:schemeClr val="bg1"/>
              </a:buClr>
              <a:buFontTx/>
              <a:buChar char="•"/>
            </a:pPr>
            <a:endParaRPr lang="en-US" sz="1600" b="1" dirty="0" smtClean="0">
              <a:effectLst/>
            </a:endParaRPr>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a:lstStyle/>
          <a:p>
            <a:r>
              <a:rPr lang="en-US" sz="3600" dirty="0" smtClean="0">
                <a:solidFill>
                  <a:srgbClr val="FFFF00"/>
                </a:solidFill>
                <a:effectLst/>
                <a:latin typeface="Arial" charset="0"/>
              </a:rPr>
              <a:t>Non-NOAA Satellites</a:t>
            </a:r>
            <a:br>
              <a:rPr lang="en-US" sz="3600" dirty="0" smtClean="0">
                <a:solidFill>
                  <a:srgbClr val="FFFF00"/>
                </a:solidFill>
                <a:effectLst/>
                <a:latin typeface="Arial" charset="0"/>
              </a:rPr>
            </a:br>
            <a:r>
              <a:rPr lang="en-US" sz="3600" dirty="0" smtClean="0">
                <a:solidFill>
                  <a:srgbClr val="FFFF00"/>
                </a:solidFill>
                <a:effectLst/>
                <a:latin typeface="Arial" charset="0"/>
              </a:rPr>
              <a:t> </a:t>
            </a:r>
            <a:r>
              <a:rPr lang="en-US" sz="2800" dirty="0" smtClean="0">
                <a:solidFill>
                  <a:srgbClr val="FFFF00"/>
                </a:solidFill>
                <a:effectLst/>
                <a:latin typeface="Arial" charset="0"/>
              </a:rPr>
              <a:t>Current Activities: JPSS/</a:t>
            </a:r>
            <a:r>
              <a:rPr lang="en-US" sz="2800" dirty="0" err="1" smtClean="0">
                <a:solidFill>
                  <a:srgbClr val="FFFF00"/>
                </a:solidFill>
                <a:effectLst/>
                <a:latin typeface="Arial" charset="0"/>
              </a:rPr>
              <a:t>WindSAT</a:t>
            </a:r>
            <a:endParaRPr lang="en-US" sz="2800" dirty="0" smtClean="0">
              <a:solidFill>
                <a:srgbClr val="FFFF00"/>
              </a:solidFill>
              <a:effectLst/>
              <a:latin typeface="Arial" charset="0"/>
            </a:endParaRPr>
          </a:p>
        </p:txBody>
      </p:sp>
      <p:sp>
        <p:nvSpPr>
          <p:cNvPr id="5123" name="Text Box 3"/>
          <p:cNvSpPr txBox="1">
            <a:spLocks noChangeArrowheads="1"/>
          </p:cNvSpPr>
          <p:nvPr/>
        </p:nvSpPr>
        <p:spPr bwMode="auto">
          <a:xfrm>
            <a:off x="685800" y="4114800"/>
            <a:ext cx="2792413" cy="457200"/>
          </a:xfrm>
          <a:prstGeom prst="rect">
            <a:avLst/>
          </a:prstGeom>
          <a:noFill/>
          <a:ln w="12700">
            <a:noFill/>
            <a:miter lim="800000"/>
            <a:headEnd/>
            <a:tailEnd/>
          </a:ln>
        </p:spPr>
        <p:txBody>
          <a:bodyPr wrap="none">
            <a:spAutoFit/>
          </a:bodyPr>
          <a:lstStyle/>
          <a:p>
            <a:pPr algn="l"/>
            <a:r>
              <a:rPr lang="en-US" sz="2400" b="1">
                <a:solidFill>
                  <a:srgbClr val="FFFFFF"/>
                </a:solidFill>
                <a:effectLst/>
              </a:rPr>
              <a:t>Selection Criteria:</a:t>
            </a:r>
          </a:p>
        </p:txBody>
      </p:sp>
      <p:sp>
        <p:nvSpPr>
          <p:cNvPr id="278532" name="Rectangle 4"/>
          <p:cNvSpPr>
            <a:spLocks noGrp="1" noChangeArrowheads="1"/>
          </p:cNvSpPr>
          <p:nvPr>
            <p:ph type="body" idx="4294967295"/>
          </p:nvPr>
        </p:nvSpPr>
        <p:spPr>
          <a:xfrm>
            <a:off x="1143000" y="1676400"/>
            <a:ext cx="8001000" cy="4572000"/>
          </a:xfrm>
        </p:spPr>
        <p:txBody>
          <a:bodyPr/>
          <a:lstStyle/>
          <a:p>
            <a:pPr>
              <a:lnSpc>
                <a:spcPct val="90000"/>
              </a:lnSpc>
              <a:spcAft>
                <a:spcPct val="35000"/>
              </a:spcAft>
              <a:buClr>
                <a:schemeClr val="bg1"/>
              </a:buClr>
              <a:buFontTx/>
              <a:buChar char="•"/>
              <a:defRPr/>
            </a:pPr>
            <a:r>
              <a:rPr lang="en-US" sz="2000" b="1" dirty="0" smtClean="0">
                <a:effectLst/>
              </a:rPr>
              <a:t>Receiving raw and processed </a:t>
            </a:r>
            <a:r>
              <a:rPr lang="en-US" sz="2000" b="1" dirty="0" err="1" smtClean="0">
                <a:effectLst/>
              </a:rPr>
              <a:t>WindSAT</a:t>
            </a:r>
            <a:r>
              <a:rPr lang="en-US" sz="2000" b="1" dirty="0" smtClean="0">
                <a:effectLst/>
              </a:rPr>
              <a:t> data from Navy</a:t>
            </a:r>
          </a:p>
          <a:p>
            <a:pPr>
              <a:lnSpc>
                <a:spcPct val="90000"/>
              </a:lnSpc>
              <a:spcAft>
                <a:spcPct val="35000"/>
              </a:spcAft>
              <a:buClr>
                <a:schemeClr val="bg1"/>
              </a:buClr>
              <a:buFontTx/>
              <a:buChar char="•"/>
              <a:defRPr/>
            </a:pPr>
            <a:r>
              <a:rPr lang="en-US" sz="2000" b="1" dirty="0" smtClean="0">
                <a:effectLst/>
              </a:rPr>
              <a:t>Processing </a:t>
            </a:r>
            <a:r>
              <a:rPr lang="en-US" sz="2000" b="1" dirty="0" err="1" smtClean="0">
                <a:effectLst/>
              </a:rPr>
              <a:t>WindSAT</a:t>
            </a:r>
            <a:r>
              <a:rPr lang="en-US" sz="2000" b="1" dirty="0" smtClean="0">
                <a:effectLst/>
              </a:rPr>
              <a:t> data:</a:t>
            </a:r>
          </a:p>
          <a:p>
            <a:pPr lvl="1">
              <a:lnSpc>
                <a:spcPct val="90000"/>
              </a:lnSpc>
              <a:spcAft>
                <a:spcPct val="35000"/>
              </a:spcAft>
              <a:buClr>
                <a:schemeClr val="accent2"/>
              </a:buClr>
              <a:buFont typeface="Wingdings" pitchFamily="2" charset="2"/>
              <a:buChar char="Ø"/>
              <a:defRPr/>
            </a:pPr>
            <a:r>
              <a:rPr lang="en-US" sz="1800" b="1" dirty="0" err="1" smtClean="0">
                <a:effectLst/>
              </a:rPr>
              <a:t>Polarimetric</a:t>
            </a:r>
            <a:r>
              <a:rPr lang="en-US" sz="1800" b="1" dirty="0" smtClean="0">
                <a:effectLst/>
              </a:rPr>
              <a:t> microwave radiometric measurements for near surface (10m height) wind speed and directions over Earth’s Oceans.</a:t>
            </a:r>
            <a:r>
              <a:rPr lang="en-US" sz="1800" dirty="0" smtClean="0"/>
              <a:t> </a:t>
            </a:r>
            <a:endParaRPr lang="en-US" sz="1800" b="1" dirty="0" smtClean="0">
              <a:effectLst/>
            </a:endParaRPr>
          </a:p>
          <a:p>
            <a:pPr lvl="1">
              <a:lnSpc>
                <a:spcPct val="90000"/>
              </a:lnSpc>
              <a:spcAft>
                <a:spcPct val="35000"/>
              </a:spcAft>
              <a:buClr>
                <a:schemeClr val="accent2"/>
              </a:buClr>
              <a:buFont typeface="Wingdings" pitchFamily="2" charset="2"/>
              <a:buChar char="Ø"/>
              <a:defRPr/>
            </a:pPr>
            <a:r>
              <a:rPr lang="en-US" sz="1800" b="1" dirty="0" smtClean="0">
                <a:effectLst/>
              </a:rPr>
              <a:t>Level 1b and Level 2 products (25km resolution) provided by FNMOC</a:t>
            </a:r>
          </a:p>
          <a:p>
            <a:pPr lvl="1">
              <a:lnSpc>
                <a:spcPct val="90000"/>
              </a:lnSpc>
              <a:spcAft>
                <a:spcPct val="35000"/>
              </a:spcAft>
              <a:buClr>
                <a:schemeClr val="accent2"/>
              </a:buClr>
              <a:buFont typeface="Wingdings" pitchFamily="2" charset="2"/>
              <a:buChar char="Ø"/>
              <a:defRPr/>
            </a:pPr>
            <a:r>
              <a:rPr lang="en-US" sz="1800" b="1" dirty="0" smtClean="0">
                <a:effectLst/>
              </a:rPr>
              <a:t>NOAA providing </a:t>
            </a:r>
            <a:r>
              <a:rPr lang="en-US" sz="1800" b="1" dirty="0" err="1" smtClean="0">
                <a:effectLst/>
              </a:rPr>
              <a:t>WindSAT</a:t>
            </a:r>
            <a:r>
              <a:rPr lang="en-US" sz="1800" b="1" dirty="0" smtClean="0">
                <a:effectLst/>
              </a:rPr>
              <a:t> BUFR files</a:t>
            </a:r>
          </a:p>
          <a:p>
            <a:pPr>
              <a:lnSpc>
                <a:spcPct val="90000"/>
              </a:lnSpc>
              <a:spcAft>
                <a:spcPct val="35000"/>
              </a:spcAft>
              <a:buClr>
                <a:schemeClr val="bg1"/>
              </a:buClr>
              <a:buFontTx/>
              <a:buChar char="•"/>
              <a:defRPr/>
            </a:pPr>
            <a:r>
              <a:rPr lang="en-US" sz="2000" b="1" dirty="0" smtClean="0">
                <a:effectLst/>
              </a:rPr>
              <a:t>Product Access Information Website :</a:t>
            </a:r>
          </a:p>
          <a:p>
            <a:pPr lvl="1">
              <a:lnSpc>
                <a:spcPct val="90000"/>
              </a:lnSpc>
              <a:spcAft>
                <a:spcPct val="35000"/>
              </a:spcAft>
              <a:buClr>
                <a:schemeClr val="bg1"/>
              </a:buClr>
              <a:buFont typeface="Wingdings" pitchFamily="2" charset="2"/>
              <a:buChar char="Ø"/>
              <a:defRPr/>
            </a:pPr>
            <a:r>
              <a:rPr lang="en-US" sz="1800" b="1" dirty="0" smtClean="0">
                <a:effectLst/>
              </a:rPr>
              <a:t>http://manati.orbit.nesdis.noaa.gov/windsat/</a:t>
            </a:r>
          </a:p>
          <a:p>
            <a:pPr>
              <a:lnSpc>
                <a:spcPct val="90000"/>
              </a:lnSpc>
              <a:spcAft>
                <a:spcPct val="35000"/>
              </a:spcAft>
              <a:buClr>
                <a:schemeClr val="bg1"/>
              </a:buClr>
              <a:buFontTx/>
              <a:buChar char="•"/>
              <a:defRPr/>
            </a:pPr>
            <a:endParaRPr lang="en-US" sz="2000" b="1" dirty="0" smtClean="0">
              <a:effectLst/>
            </a:endParaRPr>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0"/>
            <a:ext cx="8534400" cy="1143000"/>
          </a:xfrm>
          <a:noFill/>
        </p:spPr>
        <p:txBody>
          <a:bodyPr/>
          <a:lstStyle/>
          <a:p>
            <a:r>
              <a:rPr lang="en-US" sz="3600" dirty="0" smtClean="0">
                <a:solidFill>
                  <a:srgbClr val="FFFF00"/>
                </a:solidFill>
                <a:effectLst/>
                <a:latin typeface="Arial" charset="0"/>
              </a:rPr>
              <a:t>Non-NOAA Satellites</a:t>
            </a:r>
            <a:br>
              <a:rPr lang="en-US" sz="3600" dirty="0" smtClean="0">
                <a:solidFill>
                  <a:srgbClr val="FFFF00"/>
                </a:solidFill>
                <a:effectLst/>
                <a:latin typeface="Arial" charset="0"/>
              </a:rPr>
            </a:br>
            <a:r>
              <a:rPr lang="en-US" sz="3600" dirty="0" smtClean="0">
                <a:solidFill>
                  <a:srgbClr val="FFFF00"/>
                </a:solidFill>
                <a:effectLst/>
                <a:latin typeface="Arial" charset="0"/>
              </a:rPr>
              <a:t> </a:t>
            </a:r>
            <a:r>
              <a:rPr lang="en-US" sz="2800" dirty="0" smtClean="0">
                <a:solidFill>
                  <a:srgbClr val="FFFF00"/>
                </a:solidFill>
                <a:effectLst/>
                <a:latin typeface="Arial" charset="0"/>
              </a:rPr>
              <a:t>Current Activities: EUMETSAT/</a:t>
            </a:r>
            <a:r>
              <a:rPr lang="en-US" sz="2800" dirty="0" err="1" smtClean="0">
                <a:solidFill>
                  <a:srgbClr val="FFFF00"/>
                </a:solidFill>
                <a:effectLst/>
                <a:latin typeface="Arial" charset="0"/>
              </a:rPr>
              <a:t>Metop</a:t>
            </a:r>
            <a:endParaRPr lang="en-US" sz="2800" dirty="0" smtClean="0">
              <a:solidFill>
                <a:srgbClr val="FFFF00"/>
              </a:solidFill>
              <a:effectLst/>
              <a:latin typeface="Arial" charset="0"/>
            </a:endParaRPr>
          </a:p>
        </p:txBody>
      </p:sp>
      <p:sp>
        <p:nvSpPr>
          <p:cNvPr id="6147" name="Text Box 3"/>
          <p:cNvSpPr txBox="1">
            <a:spLocks noChangeArrowheads="1"/>
          </p:cNvSpPr>
          <p:nvPr/>
        </p:nvSpPr>
        <p:spPr bwMode="auto">
          <a:xfrm>
            <a:off x="685800" y="4114800"/>
            <a:ext cx="2792413" cy="457200"/>
          </a:xfrm>
          <a:prstGeom prst="rect">
            <a:avLst/>
          </a:prstGeom>
          <a:noFill/>
          <a:ln w="12700">
            <a:noFill/>
            <a:miter lim="800000"/>
            <a:headEnd/>
            <a:tailEnd/>
          </a:ln>
        </p:spPr>
        <p:txBody>
          <a:bodyPr wrap="none">
            <a:spAutoFit/>
          </a:bodyPr>
          <a:lstStyle/>
          <a:p>
            <a:pPr algn="l"/>
            <a:r>
              <a:rPr lang="en-US" sz="2400" b="1">
                <a:solidFill>
                  <a:srgbClr val="FFFFFF"/>
                </a:solidFill>
                <a:effectLst/>
              </a:rPr>
              <a:t>Selection Criteria:</a:t>
            </a:r>
          </a:p>
        </p:txBody>
      </p:sp>
      <p:sp>
        <p:nvSpPr>
          <p:cNvPr id="6148" name="Rectangle 4"/>
          <p:cNvSpPr>
            <a:spLocks noGrp="1" noChangeArrowheads="1"/>
          </p:cNvSpPr>
          <p:nvPr>
            <p:ph type="body" idx="1"/>
          </p:nvPr>
        </p:nvSpPr>
        <p:spPr>
          <a:xfrm>
            <a:off x="609600" y="1676400"/>
            <a:ext cx="8001000" cy="4572000"/>
          </a:xfrm>
          <a:noFill/>
        </p:spPr>
        <p:txBody>
          <a:bodyPr/>
          <a:lstStyle/>
          <a:p>
            <a:pPr>
              <a:lnSpc>
                <a:spcPct val="80000"/>
              </a:lnSpc>
              <a:spcAft>
                <a:spcPct val="35000"/>
              </a:spcAft>
              <a:buClr>
                <a:schemeClr val="bg1"/>
              </a:buClr>
              <a:buFontTx/>
              <a:buChar char="•"/>
            </a:pPr>
            <a:r>
              <a:rPr lang="en-US" sz="2400" b="1" dirty="0" smtClean="0">
                <a:effectLst/>
              </a:rPr>
              <a:t>Receiving and Processing ASCAT Level 1B data</a:t>
            </a:r>
          </a:p>
          <a:p>
            <a:pPr lvl="1">
              <a:lnSpc>
                <a:spcPct val="80000"/>
              </a:lnSpc>
              <a:spcAft>
                <a:spcPct val="35000"/>
              </a:spcAft>
              <a:buClr>
                <a:schemeClr val="bg1"/>
              </a:buClr>
              <a:buFont typeface="Wingdings" pitchFamily="2" charset="2"/>
              <a:buChar char="Ø"/>
            </a:pPr>
            <a:r>
              <a:rPr lang="en-US" sz="2000" b="1" dirty="0" smtClean="0">
                <a:effectLst/>
              </a:rPr>
              <a:t>25 km resolution products in BUFR generated within 3 hours of observation</a:t>
            </a:r>
          </a:p>
          <a:p>
            <a:pPr>
              <a:lnSpc>
                <a:spcPct val="80000"/>
              </a:lnSpc>
              <a:spcAft>
                <a:spcPct val="35000"/>
              </a:spcAft>
              <a:buClr>
                <a:schemeClr val="bg1"/>
              </a:buClr>
              <a:buFontTx/>
              <a:buChar char="•"/>
            </a:pPr>
            <a:r>
              <a:rPr lang="en-US" sz="2400" b="1" dirty="0" smtClean="0">
                <a:effectLst/>
              </a:rPr>
              <a:t>Receiving and Processing GOME data</a:t>
            </a:r>
          </a:p>
          <a:p>
            <a:pPr lvl="1">
              <a:lnSpc>
                <a:spcPct val="80000"/>
              </a:lnSpc>
              <a:spcAft>
                <a:spcPct val="35000"/>
              </a:spcAft>
              <a:buClr>
                <a:schemeClr val="accent2"/>
              </a:buClr>
              <a:buFont typeface="Wingdings" pitchFamily="2" charset="2"/>
              <a:buChar char="Ø"/>
            </a:pPr>
            <a:r>
              <a:rPr lang="en-US" sz="2000" b="1" dirty="0" smtClean="0">
                <a:effectLst/>
              </a:rPr>
              <a:t>Total Ozone Field (orbit) within 3 hours of observation</a:t>
            </a:r>
          </a:p>
          <a:p>
            <a:pPr lvl="1">
              <a:lnSpc>
                <a:spcPct val="80000"/>
              </a:lnSpc>
              <a:spcAft>
                <a:spcPct val="35000"/>
              </a:spcAft>
              <a:buClr>
                <a:schemeClr val="accent2"/>
              </a:buClr>
              <a:buFont typeface="Wingdings" pitchFamily="2" charset="2"/>
              <a:buChar char="Ø"/>
            </a:pPr>
            <a:r>
              <a:rPr lang="en-US" sz="2000" b="1" dirty="0" smtClean="0">
                <a:effectLst/>
              </a:rPr>
              <a:t>Daily gridded Total Ozone Product</a:t>
            </a:r>
          </a:p>
          <a:p>
            <a:pPr lvl="1">
              <a:lnSpc>
                <a:spcPct val="80000"/>
              </a:lnSpc>
              <a:spcAft>
                <a:spcPct val="35000"/>
              </a:spcAft>
              <a:buClr>
                <a:schemeClr val="accent2"/>
              </a:buClr>
              <a:buFont typeface="Wingdings" pitchFamily="2" charset="2"/>
              <a:buChar char="Ø"/>
            </a:pPr>
            <a:r>
              <a:rPr lang="en-US" sz="2000" b="1" dirty="0" smtClean="0">
                <a:effectLst/>
              </a:rPr>
              <a:t>Aerosol Index</a:t>
            </a:r>
          </a:p>
          <a:p>
            <a:pPr>
              <a:lnSpc>
                <a:spcPct val="80000"/>
              </a:lnSpc>
              <a:spcAft>
                <a:spcPct val="35000"/>
              </a:spcAft>
              <a:buClr>
                <a:schemeClr val="bg1"/>
              </a:buClr>
              <a:buFontTx/>
              <a:buChar char="•"/>
            </a:pPr>
            <a:r>
              <a:rPr lang="en-US" sz="2400" b="1" dirty="0" smtClean="0">
                <a:effectLst/>
              </a:rPr>
              <a:t>Receiving and Processing IASI data :</a:t>
            </a:r>
          </a:p>
          <a:p>
            <a:pPr lvl="1">
              <a:lnSpc>
                <a:spcPct val="80000"/>
              </a:lnSpc>
              <a:spcAft>
                <a:spcPct val="35000"/>
              </a:spcAft>
              <a:buClr>
                <a:schemeClr val="bg1"/>
              </a:buClr>
              <a:buFont typeface="Wingdings" pitchFamily="2" charset="2"/>
              <a:buChar char="Ø"/>
            </a:pPr>
            <a:r>
              <a:rPr lang="en-US" sz="1800" b="1" dirty="0" smtClean="0">
                <a:effectLst/>
              </a:rPr>
              <a:t>Vertical Temperature and Moisture Profiles produced within 3 hours of observation</a:t>
            </a:r>
          </a:p>
          <a:p>
            <a:pPr lvl="1">
              <a:lnSpc>
                <a:spcPct val="80000"/>
              </a:lnSpc>
              <a:spcAft>
                <a:spcPct val="35000"/>
              </a:spcAft>
              <a:buClr>
                <a:schemeClr val="bg1"/>
              </a:buClr>
              <a:buFont typeface="Wingdings" pitchFamily="2" charset="2"/>
              <a:buChar char="Ø"/>
            </a:pPr>
            <a:r>
              <a:rPr lang="en-US" sz="1800" b="1" dirty="0" smtClean="0">
                <a:effectLst/>
              </a:rPr>
              <a:t>Radiances in BUFR</a:t>
            </a:r>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600" dirty="0" smtClean="0">
                <a:solidFill>
                  <a:srgbClr val="FFFF00"/>
                </a:solidFill>
                <a:effectLst/>
                <a:latin typeface="Arial" charset="0"/>
              </a:rPr>
              <a:t>Non-NOAA Satellites</a:t>
            </a:r>
            <a:br>
              <a:rPr lang="en-US" sz="3600" dirty="0" smtClean="0">
                <a:solidFill>
                  <a:srgbClr val="FFFF00"/>
                </a:solidFill>
                <a:effectLst/>
                <a:latin typeface="Arial" charset="0"/>
              </a:rPr>
            </a:br>
            <a:r>
              <a:rPr lang="en-US" sz="3600" dirty="0" smtClean="0">
                <a:solidFill>
                  <a:srgbClr val="FFFF00"/>
                </a:solidFill>
                <a:effectLst/>
                <a:latin typeface="Arial" charset="0"/>
              </a:rPr>
              <a:t> </a:t>
            </a:r>
            <a:r>
              <a:rPr lang="en-US" sz="2800" dirty="0" smtClean="0">
                <a:solidFill>
                  <a:srgbClr val="FFFF00"/>
                </a:solidFill>
                <a:effectLst/>
                <a:latin typeface="Arial" charset="0"/>
              </a:rPr>
              <a:t>Current Activities: Jason-2</a:t>
            </a:r>
            <a:br>
              <a:rPr lang="en-US" sz="2800" dirty="0" smtClean="0">
                <a:solidFill>
                  <a:srgbClr val="FFFF00"/>
                </a:solidFill>
                <a:effectLst/>
                <a:latin typeface="Arial" charset="0"/>
              </a:rPr>
            </a:br>
            <a:r>
              <a:rPr lang="en-US" sz="2000" dirty="0" smtClean="0">
                <a:solidFill>
                  <a:srgbClr val="FFFF00"/>
                </a:solidFill>
                <a:effectLst/>
                <a:latin typeface="Arial" charset="0"/>
              </a:rPr>
              <a:t>(Joint NOAA/NASA/CNES/EUMETSAT mission)</a:t>
            </a:r>
          </a:p>
        </p:txBody>
      </p:sp>
      <p:sp>
        <p:nvSpPr>
          <p:cNvPr id="249859" name="Rectangle 3"/>
          <p:cNvSpPr>
            <a:spLocks noGrp="1" noChangeArrowheads="1"/>
          </p:cNvSpPr>
          <p:nvPr>
            <p:ph type="body" idx="1"/>
          </p:nvPr>
        </p:nvSpPr>
        <p:spPr>
          <a:xfrm>
            <a:off x="609600" y="1676400"/>
            <a:ext cx="7848600" cy="4114800"/>
          </a:xfrm>
        </p:spPr>
        <p:txBody>
          <a:bodyPr/>
          <a:lstStyle/>
          <a:p>
            <a:pPr>
              <a:lnSpc>
                <a:spcPct val="80000"/>
              </a:lnSpc>
              <a:spcAft>
                <a:spcPct val="35000"/>
              </a:spcAft>
              <a:buClr>
                <a:schemeClr val="bg1"/>
              </a:buClr>
              <a:buFontTx/>
              <a:buChar char="•"/>
              <a:defRPr/>
            </a:pPr>
            <a:r>
              <a:rPr lang="en-US" sz="1800" b="1" dirty="0" smtClean="0">
                <a:effectLst/>
              </a:rPr>
              <a:t>Receiving Jason-2 payload telemetry</a:t>
            </a:r>
            <a:r>
              <a:rPr lang="en-US" sz="1800" dirty="0" smtClean="0"/>
              <a:t> </a:t>
            </a:r>
            <a:r>
              <a:rPr lang="en-US" sz="1800" b="1" dirty="0" smtClean="0">
                <a:effectLst/>
              </a:rPr>
              <a:t>data in near real time down linked to NOAA’s ground stations at Wallops, VA and Fairbanks, AK</a:t>
            </a:r>
          </a:p>
          <a:p>
            <a:pPr>
              <a:lnSpc>
                <a:spcPct val="80000"/>
              </a:lnSpc>
              <a:spcAft>
                <a:spcPct val="35000"/>
              </a:spcAft>
              <a:buClr>
                <a:schemeClr val="bg1"/>
              </a:buClr>
              <a:buFontTx/>
              <a:buChar char="•"/>
              <a:defRPr/>
            </a:pPr>
            <a:r>
              <a:rPr lang="en-US" sz="1800" b="1" dirty="0" smtClean="0">
                <a:effectLst/>
              </a:rPr>
              <a:t>Processing POSEIDON-3 Altimeter data</a:t>
            </a:r>
          </a:p>
          <a:p>
            <a:pPr lvl="1">
              <a:lnSpc>
                <a:spcPct val="80000"/>
              </a:lnSpc>
              <a:spcAft>
                <a:spcPct val="35000"/>
              </a:spcAft>
              <a:buClr>
                <a:schemeClr val="accent2"/>
              </a:buClr>
              <a:buFont typeface="Wingdings" pitchFamily="2" charset="2"/>
              <a:buChar char="Ø"/>
              <a:defRPr/>
            </a:pPr>
            <a:r>
              <a:rPr lang="en-US" sz="1400" b="1" dirty="0" smtClean="0">
                <a:effectLst/>
              </a:rPr>
              <a:t>Radar altimeter measurements reflected by the ocean surface</a:t>
            </a:r>
          </a:p>
          <a:p>
            <a:pPr lvl="1">
              <a:lnSpc>
                <a:spcPct val="80000"/>
              </a:lnSpc>
              <a:spcAft>
                <a:spcPct val="35000"/>
              </a:spcAft>
              <a:buClr>
                <a:schemeClr val="accent2"/>
              </a:buClr>
              <a:buFont typeface="Wingdings" pitchFamily="2" charset="2"/>
              <a:buChar char="Ø"/>
              <a:defRPr/>
            </a:pPr>
            <a:r>
              <a:rPr lang="en-US" sz="1400" b="1" dirty="0" smtClean="0">
                <a:effectLst/>
              </a:rPr>
              <a:t>NRT Sea Surface Height Anomaly, Significant Wave Height, and Altimeter Wind Speed products produced within 3-5 hours of acquisition </a:t>
            </a:r>
          </a:p>
          <a:p>
            <a:pPr lvl="1">
              <a:lnSpc>
                <a:spcPct val="80000"/>
              </a:lnSpc>
              <a:spcAft>
                <a:spcPct val="35000"/>
              </a:spcAft>
              <a:buClr>
                <a:schemeClr val="accent2"/>
              </a:buClr>
              <a:buFont typeface="Wingdings" pitchFamily="2" charset="2"/>
              <a:buChar char="Ø"/>
              <a:defRPr/>
            </a:pPr>
            <a:r>
              <a:rPr lang="en-US" sz="1400" b="1" dirty="0" smtClean="0">
                <a:effectLst/>
              </a:rPr>
              <a:t>CNES provides NRT science processing software to generate OGDRs.</a:t>
            </a:r>
          </a:p>
          <a:p>
            <a:pPr>
              <a:lnSpc>
                <a:spcPct val="80000"/>
              </a:lnSpc>
              <a:spcAft>
                <a:spcPct val="35000"/>
              </a:spcAft>
              <a:buClr>
                <a:schemeClr val="bg1"/>
              </a:buClr>
              <a:buFontTx/>
              <a:buChar char="•"/>
              <a:defRPr/>
            </a:pPr>
            <a:r>
              <a:rPr lang="en-US" sz="1800" b="1" dirty="0" smtClean="0">
                <a:effectLst/>
              </a:rPr>
              <a:t>Jason-2 Product Distribution</a:t>
            </a:r>
          </a:p>
          <a:p>
            <a:pPr lvl="1">
              <a:lnSpc>
                <a:spcPct val="80000"/>
              </a:lnSpc>
              <a:spcAft>
                <a:spcPct val="35000"/>
              </a:spcAft>
              <a:buClr>
                <a:schemeClr val="bg1"/>
              </a:buClr>
              <a:buFont typeface="Wingdings" pitchFamily="2" charset="2"/>
              <a:buChar char="Ø"/>
              <a:defRPr/>
            </a:pPr>
            <a:r>
              <a:rPr lang="en-US" sz="1400" b="1" dirty="0" smtClean="0">
                <a:effectLst/>
              </a:rPr>
              <a:t>Operational Geophysical Data Records (OGDRs) in </a:t>
            </a:r>
            <a:r>
              <a:rPr lang="en-US" sz="1400" b="1" dirty="0" err="1" smtClean="0">
                <a:effectLst/>
              </a:rPr>
              <a:t>NetCDF</a:t>
            </a:r>
            <a:r>
              <a:rPr lang="en-US" sz="1400" b="1" dirty="0" smtClean="0">
                <a:effectLst/>
              </a:rPr>
              <a:t> format</a:t>
            </a:r>
          </a:p>
          <a:p>
            <a:pPr lvl="1">
              <a:lnSpc>
                <a:spcPct val="80000"/>
              </a:lnSpc>
              <a:spcAft>
                <a:spcPct val="35000"/>
              </a:spcAft>
              <a:buClr>
                <a:schemeClr val="bg1"/>
              </a:buClr>
              <a:buFont typeface="Wingdings" pitchFamily="2" charset="2"/>
              <a:buChar char="Ø"/>
              <a:defRPr/>
            </a:pPr>
            <a:r>
              <a:rPr lang="en-US" sz="1400" b="1" dirty="0" smtClean="0">
                <a:effectLst/>
              </a:rPr>
              <a:t>OGDR-BUFR files in BUFR format available via the WMO GTS (gateway)</a:t>
            </a:r>
          </a:p>
          <a:p>
            <a:pPr>
              <a:lnSpc>
                <a:spcPct val="80000"/>
              </a:lnSpc>
              <a:spcAft>
                <a:spcPct val="35000"/>
              </a:spcAft>
              <a:buClr>
                <a:schemeClr val="bg1"/>
              </a:buClr>
              <a:buFontTx/>
              <a:buChar char="•"/>
              <a:defRPr/>
            </a:pPr>
            <a:r>
              <a:rPr lang="en-US" sz="1800" b="1" dirty="0" smtClean="0">
                <a:effectLst/>
              </a:rPr>
              <a:t>Product Access Information Website:</a:t>
            </a:r>
          </a:p>
          <a:p>
            <a:pPr lvl="1">
              <a:lnSpc>
                <a:spcPct val="80000"/>
              </a:lnSpc>
              <a:spcAft>
                <a:spcPct val="35000"/>
              </a:spcAft>
              <a:buClr>
                <a:schemeClr val="bg1"/>
              </a:buClr>
              <a:buFont typeface="Wingdings" pitchFamily="2" charset="2"/>
              <a:buChar char="Ø"/>
              <a:defRPr/>
            </a:pPr>
            <a:r>
              <a:rPr lang="en-US" sz="1400" b="1" dirty="0" smtClean="0">
                <a:effectLst/>
              </a:rPr>
              <a:t>http://www.osdpd.noaa.gov/ml/ocean/Access%20to%20Jason-2%202008-12-12-08.pdf</a:t>
            </a:r>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4000" dirty="0" smtClean="0">
                <a:solidFill>
                  <a:srgbClr val="FFFF00"/>
                </a:solidFill>
                <a:effectLst/>
                <a:latin typeface="Arial" charset="0"/>
              </a:rPr>
              <a:t>Status of Non-NOAA</a:t>
            </a:r>
            <a:br>
              <a:rPr lang="en-US" sz="4000" dirty="0" smtClean="0">
                <a:solidFill>
                  <a:srgbClr val="FFFF00"/>
                </a:solidFill>
                <a:effectLst/>
                <a:latin typeface="Arial" charset="0"/>
              </a:rPr>
            </a:br>
            <a:r>
              <a:rPr lang="en-US" sz="4000" dirty="0" smtClean="0">
                <a:solidFill>
                  <a:srgbClr val="FFFF00"/>
                </a:solidFill>
                <a:effectLst/>
                <a:latin typeface="Arial" charset="0"/>
              </a:rPr>
              <a:t> Satellite Planning</a:t>
            </a:r>
          </a:p>
        </p:txBody>
      </p:sp>
      <p:sp>
        <p:nvSpPr>
          <p:cNvPr id="302083" name="Rectangle 3"/>
          <p:cNvSpPr>
            <a:spLocks noGrp="1" noChangeArrowheads="1"/>
          </p:cNvSpPr>
          <p:nvPr>
            <p:ph type="body" idx="1"/>
          </p:nvPr>
        </p:nvSpPr>
        <p:spPr>
          <a:xfrm>
            <a:off x="609600" y="1600200"/>
            <a:ext cx="7848600" cy="4114800"/>
          </a:xfrm>
        </p:spPr>
        <p:txBody>
          <a:bodyPr/>
          <a:lstStyle/>
          <a:p>
            <a:pPr>
              <a:lnSpc>
                <a:spcPct val="80000"/>
              </a:lnSpc>
              <a:spcAft>
                <a:spcPct val="35000"/>
              </a:spcAft>
              <a:buClr>
                <a:schemeClr val="tx1"/>
              </a:buClr>
              <a:buFontTx/>
              <a:buChar char="•"/>
              <a:defRPr/>
            </a:pPr>
            <a:r>
              <a:rPr lang="en-US" sz="2000" b="1" dirty="0" smtClean="0">
                <a:effectLst/>
              </a:rPr>
              <a:t>Future Plans for EOS (NASA)</a:t>
            </a:r>
          </a:p>
          <a:p>
            <a:pPr lvl="1">
              <a:lnSpc>
                <a:spcPct val="80000"/>
              </a:lnSpc>
              <a:spcAft>
                <a:spcPct val="35000"/>
              </a:spcAft>
              <a:buClr>
                <a:schemeClr val="accent2"/>
              </a:buClr>
              <a:buFont typeface="Wingdings" pitchFamily="2" charset="2"/>
              <a:buChar char="ü"/>
              <a:defRPr/>
            </a:pPr>
            <a:r>
              <a:rPr lang="en-US" sz="2000" b="1" dirty="0" smtClean="0">
                <a:effectLst/>
              </a:rPr>
              <a:t>Expand MODIS and AMSR-E product suite</a:t>
            </a:r>
          </a:p>
          <a:p>
            <a:pPr>
              <a:lnSpc>
                <a:spcPct val="80000"/>
              </a:lnSpc>
              <a:spcAft>
                <a:spcPct val="35000"/>
              </a:spcAft>
              <a:buClr>
                <a:schemeClr val="tx1"/>
              </a:buClr>
              <a:buFontTx/>
              <a:buChar char="•"/>
              <a:defRPr/>
            </a:pPr>
            <a:r>
              <a:rPr lang="en-US" sz="2000" b="1" dirty="0" smtClean="0">
                <a:effectLst/>
              </a:rPr>
              <a:t>Future Plans for ASCAT (EUMETSAT)</a:t>
            </a:r>
          </a:p>
          <a:p>
            <a:pPr lvl="1">
              <a:lnSpc>
                <a:spcPct val="80000"/>
              </a:lnSpc>
              <a:spcAft>
                <a:spcPct val="35000"/>
              </a:spcAft>
              <a:buClr>
                <a:schemeClr val="accent2"/>
              </a:buClr>
              <a:buFont typeface="Wingdings" pitchFamily="2" charset="2"/>
              <a:buChar char="ü"/>
              <a:defRPr/>
            </a:pPr>
            <a:r>
              <a:rPr lang="en-US" sz="2000" b="1" dirty="0" smtClean="0">
                <a:effectLst/>
              </a:rPr>
              <a:t>Provide higher resolution (12.5km) wind vector products</a:t>
            </a:r>
          </a:p>
          <a:p>
            <a:pPr>
              <a:lnSpc>
                <a:spcPct val="80000"/>
              </a:lnSpc>
              <a:spcAft>
                <a:spcPct val="35000"/>
              </a:spcAft>
              <a:buClr>
                <a:schemeClr val="tx1"/>
              </a:buClr>
              <a:buFontTx/>
              <a:buChar char="•"/>
              <a:defRPr/>
            </a:pPr>
            <a:r>
              <a:rPr lang="en-US" sz="2000" b="1" dirty="0" smtClean="0">
                <a:effectLst/>
              </a:rPr>
              <a:t>Future Plans for DMSP F19 (</a:t>
            </a:r>
            <a:r>
              <a:rPr lang="en-US" sz="2000" b="1" dirty="0" err="1" smtClean="0">
                <a:effectLst/>
              </a:rPr>
              <a:t>DoD</a:t>
            </a:r>
            <a:r>
              <a:rPr lang="en-US" sz="2000" b="1" dirty="0" smtClean="0">
                <a:effectLst/>
              </a:rPr>
              <a:t>/FNMOC)</a:t>
            </a:r>
          </a:p>
          <a:p>
            <a:pPr lvl="1">
              <a:lnSpc>
                <a:spcPct val="80000"/>
              </a:lnSpc>
              <a:spcAft>
                <a:spcPct val="35000"/>
              </a:spcAft>
              <a:buClr>
                <a:schemeClr val="accent2"/>
              </a:buClr>
              <a:buFont typeface="Wingdings" pitchFamily="2" charset="2"/>
              <a:buChar char="ü"/>
              <a:defRPr/>
            </a:pPr>
            <a:r>
              <a:rPr lang="en-US" sz="2000" b="1" dirty="0" smtClean="0">
                <a:effectLst/>
              </a:rPr>
              <a:t>Launch October 2012</a:t>
            </a:r>
          </a:p>
          <a:p>
            <a:pPr lvl="1">
              <a:lnSpc>
                <a:spcPct val="80000"/>
              </a:lnSpc>
              <a:spcAft>
                <a:spcPct val="35000"/>
              </a:spcAft>
              <a:buClr>
                <a:schemeClr val="accent2"/>
              </a:buClr>
              <a:buFont typeface="Wingdings" pitchFamily="2" charset="2"/>
              <a:buChar char="ü"/>
              <a:defRPr/>
            </a:pPr>
            <a:r>
              <a:rPr lang="en-US" sz="2000" b="1" dirty="0" smtClean="0">
                <a:effectLst/>
              </a:rPr>
              <a:t>Process and Distribute SSM/IS data products</a:t>
            </a:r>
          </a:p>
          <a:p>
            <a:pPr lvl="1">
              <a:lnSpc>
                <a:spcPct val="80000"/>
              </a:lnSpc>
              <a:spcAft>
                <a:spcPct val="35000"/>
              </a:spcAft>
              <a:buClr>
                <a:schemeClr val="accent2"/>
              </a:buClr>
              <a:buFontTx/>
              <a:buNone/>
              <a:defRPr/>
            </a:pPr>
            <a:endParaRPr lang="en-US" sz="2000" b="1" dirty="0" smtClean="0">
              <a:effectLst/>
            </a:endParaRPr>
          </a:p>
          <a:p>
            <a:pPr>
              <a:lnSpc>
                <a:spcPct val="80000"/>
              </a:lnSpc>
              <a:defRPr/>
            </a:pPr>
            <a:endParaRPr lang="en-US" sz="2000" dirty="0" smtClean="0"/>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4000" dirty="0" smtClean="0">
                <a:solidFill>
                  <a:srgbClr val="FFFF00"/>
                </a:solidFill>
                <a:effectLst/>
                <a:latin typeface="Arial" charset="0"/>
              </a:rPr>
              <a:t>Status of Non-NOAA</a:t>
            </a:r>
            <a:br>
              <a:rPr lang="en-US" sz="4000" dirty="0" smtClean="0">
                <a:solidFill>
                  <a:srgbClr val="FFFF00"/>
                </a:solidFill>
                <a:effectLst/>
                <a:latin typeface="Arial" charset="0"/>
              </a:rPr>
            </a:br>
            <a:r>
              <a:rPr lang="en-US" sz="4000" dirty="0" smtClean="0">
                <a:solidFill>
                  <a:srgbClr val="FFFF00"/>
                </a:solidFill>
                <a:effectLst/>
                <a:latin typeface="Arial" charset="0"/>
              </a:rPr>
              <a:t> Satellite Planning</a:t>
            </a:r>
          </a:p>
        </p:txBody>
      </p:sp>
      <p:sp>
        <p:nvSpPr>
          <p:cNvPr id="303107" name="Rectangle 3"/>
          <p:cNvSpPr>
            <a:spLocks noGrp="1" noChangeArrowheads="1"/>
          </p:cNvSpPr>
          <p:nvPr>
            <p:ph type="body" idx="1"/>
          </p:nvPr>
        </p:nvSpPr>
        <p:spPr>
          <a:xfrm>
            <a:off x="685800" y="1752600"/>
            <a:ext cx="7848600" cy="4114800"/>
          </a:xfrm>
        </p:spPr>
        <p:txBody>
          <a:bodyPr/>
          <a:lstStyle/>
          <a:p>
            <a:pPr>
              <a:lnSpc>
                <a:spcPct val="80000"/>
              </a:lnSpc>
              <a:spcAft>
                <a:spcPct val="35000"/>
              </a:spcAft>
              <a:buClr>
                <a:schemeClr val="tx1"/>
              </a:buClr>
              <a:buFontTx/>
              <a:buChar char="•"/>
              <a:defRPr/>
            </a:pPr>
            <a:r>
              <a:rPr lang="en-US" sz="2000" b="1" dirty="0" smtClean="0">
                <a:effectLst/>
              </a:rPr>
              <a:t>Future Plans for GCOM (JAXA)</a:t>
            </a:r>
            <a:endParaRPr lang="en-US" sz="2400" dirty="0" smtClean="0">
              <a:effectLst/>
            </a:endParaRPr>
          </a:p>
          <a:p>
            <a:pPr lvl="1">
              <a:lnSpc>
                <a:spcPct val="80000"/>
              </a:lnSpc>
              <a:spcAft>
                <a:spcPct val="35000"/>
              </a:spcAft>
              <a:buClr>
                <a:schemeClr val="accent2"/>
              </a:buClr>
              <a:buFont typeface="Wingdings" pitchFamily="2" charset="2"/>
              <a:buChar char="ü"/>
              <a:defRPr/>
            </a:pPr>
            <a:r>
              <a:rPr lang="en-US" sz="2000" dirty="0" smtClean="0">
                <a:effectLst/>
              </a:rPr>
              <a:t>Launch 2014</a:t>
            </a:r>
          </a:p>
          <a:p>
            <a:pPr lvl="1">
              <a:lnSpc>
                <a:spcPct val="80000"/>
              </a:lnSpc>
              <a:spcAft>
                <a:spcPct val="35000"/>
              </a:spcAft>
              <a:buClr>
                <a:schemeClr val="accent2"/>
              </a:buClr>
              <a:buFont typeface="Wingdings" pitchFamily="2" charset="2"/>
              <a:buChar char="ü"/>
              <a:defRPr/>
            </a:pPr>
            <a:r>
              <a:rPr lang="en-US" sz="2000" dirty="0" smtClean="0">
                <a:effectLst/>
              </a:rPr>
              <a:t>Advanced </a:t>
            </a:r>
            <a:r>
              <a:rPr lang="en-US" sz="2000" dirty="0" err="1" smtClean="0">
                <a:effectLst/>
              </a:rPr>
              <a:t>Scatterometer</a:t>
            </a:r>
            <a:r>
              <a:rPr lang="en-US" sz="2000" dirty="0" smtClean="0">
                <a:effectLst/>
              </a:rPr>
              <a:t> (</a:t>
            </a:r>
            <a:r>
              <a:rPr lang="en-US" sz="2000" dirty="0" err="1" smtClean="0">
                <a:effectLst/>
              </a:rPr>
              <a:t>SeaWINDS</a:t>
            </a:r>
            <a:r>
              <a:rPr lang="en-US" sz="2000" dirty="0" smtClean="0">
                <a:effectLst/>
              </a:rPr>
              <a:t> follow-on)</a:t>
            </a:r>
          </a:p>
          <a:p>
            <a:pPr lvl="1">
              <a:lnSpc>
                <a:spcPct val="80000"/>
              </a:lnSpc>
              <a:spcAft>
                <a:spcPct val="35000"/>
              </a:spcAft>
              <a:buClr>
                <a:schemeClr val="accent2"/>
              </a:buClr>
              <a:buFont typeface="Wingdings" pitchFamily="2" charset="2"/>
              <a:buChar char="ü"/>
              <a:defRPr/>
            </a:pPr>
            <a:r>
              <a:rPr lang="en-US" sz="2000" dirty="0" smtClean="0">
                <a:effectLst/>
              </a:rPr>
              <a:t>Passive Microwave Radiometer (Advanced AMSR-E)</a:t>
            </a:r>
          </a:p>
          <a:p>
            <a:pPr lvl="1">
              <a:lnSpc>
                <a:spcPct val="80000"/>
              </a:lnSpc>
              <a:spcAft>
                <a:spcPct val="35000"/>
              </a:spcAft>
              <a:buClr>
                <a:schemeClr val="accent2"/>
              </a:buClr>
              <a:buFont typeface="Wingdings" pitchFamily="2" charset="2"/>
              <a:buChar char="ü"/>
              <a:defRPr/>
            </a:pPr>
            <a:r>
              <a:rPr lang="en-US" sz="2000" dirty="0" smtClean="0">
                <a:effectLst/>
              </a:rPr>
              <a:t>VIIRS-like Radiometer</a:t>
            </a:r>
          </a:p>
          <a:p>
            <a:pPr lvl="1">
              <a:lnSpc>
                <a:spcPct val="80000"/>
              </a:lnSpc>
              <a:spcAft>
                <a:spcPct val="35000"/>
              </a:spcAft>
              <a:buClr>
                <a:schemeClr val="accent2"/>
              </a:buClr>
              <a:buFont typeface="Wingdings" pitchFamily="2" charset="2"/>
              <a:buChar char="ü"/>
              <a:defRPr/>
            </a:pPr>
            <a:r>
              <a:rPr lang="en-US" sz="2000" dirty="0" smtClean="0">
                <a:effectLst/>
              </a:rPr>
              <a:t>Partner with JAXA, NASA, and JPSS for software and data/product access/exchange</a:t>
            </a:r>
          </a:p>
          <a:p>
            <a:pPr>
              <a:lnSpc>
                <a:spcPct val="80000"/>
              </a:lnSpc>
              <a:spcAft>
                <a:spcPct val="35000"/>
              </a:spcAft>
              <a:buClr>
                <a:schemeClr val="tx1"/>
              </a:buClr>
              <a:buFontTx/>
              <a:buChar char="•"/>
              <a:defRPr/>
            </a:pPr>
            <a:r>
              <a:rPr lang="en-US" sz="2000" b="1" dirty="0" smtClean="0">
                <a:effectLst/>
              </a:rPr>
              <a:t>Future Plans for OceanSAT2 (ISRO</a:t>
            </a:r>
            <a:r>
              <a:rPr lang="en-US" sz="2000" dirty="0" smtClean="0">
                <a:effectLst/>
              </a:rPr>
              <a:t>)</a:t>
            </a:r>
          </a:p>
          <a:p>
            <a:pPr lvl="1">
              <a:lnSpc>
                <a:spcPct val="80000"/>
              </a:lnSpc>
              <a:spcAft>
                <a:spcPct val="35000"/>
              </a:spcAft>
              <a:buClr>
                <a:schemeClr val="accent2"/>
              </a:buClr>
              <a:buFont typeface="Wingdings" pitchFamily="2" charset="2"/>
              <a:buChar char="ü"/>
              <a:defRPr/>
            </a:pPr>
            <a:r>
              <a:rPr lang="en-US" sz="2000" dirty="0" smtClean="0">
                <a:effectLst/>
              </a:rPr>
              <a:t>Launched late September 23, 2008</a:t>
            </a:r>
          </a:p>
          <a:p>
            <a:pPr lvl="1">
              <a:lnSpc>
                <a:spcPct val="80000"/>
              </a:lnSpc>
              <a:spcAft>
                <a:spcPct val="35000"/>
              </a:spcAft>
              <a:buClr>
                <a:schemeClr val="accent2"/>
              </a:buClr>
              <a:buFont typeface="Wingdings" pitchFamily="2" charset="2"/>
              <a:buChar char="ü"/>
              <a:defRPr/>
            </a:pPr>
            <a:r>
              <a:rPr lang="en-US" sz="2000" dirty="0" smtClean="0">
                <a:effectLst/>
              </a:rPr>
              <a:t>OCM; </a:t>
            </a:r>
            <a:r>
              <a:rPr lang="en-US" sz="2000" dirty="0" err="1" smtClean="0">
                <a:effectLst/>
              </a:rPr>
              <a:t>Scatterometer</a:t>
            </a:r>
            <a:r>
              <a:rPr lang="en-US" sz="2000" dirty="0" smtClean="0">
                <a:effectLst/>
              </a:rPr>
              <a:t> – Sea Surface Wind Vectors</a:t>
            </a:r>
          </a:p>
          <a:p>
            <a:pPr lvl="1">
              <a:lnSpc>
                <a:spcPct val="80000"/>
              </a:lnSpc>
              <a:spcAft>
                <a:spcPct val="35000"/>
              </a:spcAft>
              <a:buClr>
                <a:schemeClr val="accent2"/>
              </a:buClr>
              <a:buFont typeface="Wingdings" pitchFamily="2" charset="2"/>
              <a:buChar char="ü"/>
              <a:defRPr/>
            </a:pPr>
            <a:r>
              <a:rPr lang="en-US" sz="2000" dirty="0" smtClean="0">
                <a:effectLst/>
              </a:rPr>
              <a:t>Investigating availability of resources to Process and Distribute Data products</a:t>
            </a:r>
          </a:p>
          <a:p>
            <a:pPr>
              <a:lnSpc>
                <a:spcPct val="80000"/>
              </a:lnSpc>
              <a:defRPr/>
            </a:pPr>
            <a:endParaRPr lang="en-US" sz="2000" dirty="0" smtClean="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ChangeArrowheads="1"/>
          </p:cNvSpPr>
          <p:nvPr/>
        </p:nvSpPr>
        <p:spPr bwMode="auto">
          <a:xfrm>
            <a:off x="914400" y="381000"/>
            <a:ext cx="7486650" cy="705321"/>
          </a:xfrm>
          <a:prstGeom prst="rect">
            <a:avLst/>
          </a:prstGeom>
          <a:noFill/>
          <a:ln w="12700">
            <a:noFill/>
            <a:miter lim="800000"/>
            <a:headEnd/>
            <a:tailEnd/>
          </a:ln>
          <a:effectLst/>
        </p:spPr>
        <p:txBody>
          <a:bodyPr lIns="90488" tIns="44450" rIns="90488" bIns="44450">
            <a:spAutoFit/>
          </a:bodyPr>
          <a:lstStyle/>
          <a:p>
            <a:pPr algn="ctr" eaLnBrk="0" hangingPunct="0"/>
            <a:r>
              <a:rPr lang="en-US" sz="2000" b="1" dirty="0">
                <a:solidFill>
                  <a:srgbClr val="FFFF00"/>
                </a:solidFill>
                <a:latin typeface="Book Antiqua" pitchFamily="18" charset="0"/>
              </a:rPr>
              <a:t>Geostationary </a:t>
            </a:r>
            <a:r>
              <a:rPr lang="en-US" sz="2000" b="1" dirty="0" smtClean="0">
                <a:solidFill>
                  <a:srgbClr val="FFFF00"/>
                </a:solidFill>
                <a:latin typeface="Book Antiqua" pitchFamily="18" charset="0"/>
              </a:rPr>
              <a:t>Operational </a:t>
            </a:r>
            <a:r>
              <a:rPr lang="en-US" sz="2000" b="1" dirty="0">
                <a:solidFill>
                  <a:srgbClr val="FFFF00"/>
                </a:solidFill>
                <a:latin typeface="Book Antiqua" pitchFamily="18" charset="0"/>
              </a:rPr>
              <a:t>Environmental Satellite (GOES) </a:t>
            </a:r>
          </a:p>
          <a:p>
            <a:pPr algn="ctr" eaLnBrk="0" hangingPunct="0"/>
            <a:r>
              <a:rPr lang="en-US" sz="2000" b="1" dirty="0">
                <a:solidFill>
                  <a:srgbClr val="FFFF00"/>
                </a:solidFill>
                <a:latin typeface="Book Antiqua" pitchFamily="18" charset="0"/>
              </a:rPr>
              <a:t>Operations Status</a:t>
            </a:r>
          </a:p>
        </p:txBody>
      </p:sp>
      <p:sp>
        <p:nvSpPr>
          <p:cNvPr id="764931" name="Rectangle 3"/>
          <p:cNvSpPr>
            <a:spLocks noChangeArrowheads="1"/>
          </p:cNvSpPr>
          <p:nvPr/>
        </p:nvSpPr>
        <p:spPr bwMode="auto">
          <a:xfrm>
            <a:off x="4495800" y="6400800"/>
            <a:ext cx="184150" cy="517525"/>
          </a:xfrm>
          <a:prstGeom prst="rect">
            <a:avLst/>
          </a:prstGeom>
          <a:noFill/>
          <a:ln w="12700">
            <a:noFill/>
            <a:miter lim="800000"/>
            <a:headEnd/>
            <a:tailEnd/>
          </a:ln>
          <a:effectLst/>
        </p:spPr>
        <p:txBody>
          <a:bodyPr wrap="none">
            <a:spAutoFit/>
          </a:bodyPr>
          <a:lstStyle/>
          <a:p>
            <a:pPr eaLnBrk="0" hangingPunct="0"/>
            <a:endParaRPr lang="en-US" sz="1400">
              <a:solidFill>
                <a:srgbClr val="000000"/>
              </a:solidFill>
              <a:latin typeface="Symbol" pitchFamily="18" charset="2"/>
            </a:endParaRPr>
          </a:p>
          <a:p>
            <a:pPr eaLnBrk="0" hangingPunct="0"/>
            <a:endParaRPr lang="en-US" sz="1400">
              <a:solidFill>
                <a:srgbClr val="000000"/>
              </a:solidFill>
              <a:latin typeface="Symbol" pitchFamily="18" charset="2"/>
            </a:endParaRPr>
          </a:p>
        </p:txBody>
      </p:sp>
      <p:graphicFrame>
        <p:nvGraphicFramePr>
          <p:cNvPr id="765079" name="Group 151"/>
          <p:cNvGraphicFramePr>
            <a:graphicFrameLocks noGrp="1"/>
          </p:cNvGraphicFramePr>
          <p:nvPr/>
        </p:nvGraphicFramePr>
        <p:xfrm>
          <a:off x="193675" y="1295400"/>
          <a:ext cx="7578725" cy="5333999"/>
        </p:xfrm>
        <a:graphic>
          <a:graphicData uri="http://schemas.openxmlformats.org/drawingml/2006/table">
            <a:tbl>
              <a:tblPr/>
              <a:tblGrid>
                <a:gridCol w="2168525"/>
                <a:gridCol w="1104900"/>
                <a:gridCol w="1057275"/>
                <a:gridCol w="1104900"/>
                <a:gridCol w="1057275"/>
                <a:gridCol w="1085850"/>
              </a:tblGrid>
              <a:tr h="9770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1" u="none" strike="noStrike" cap="none" normalizeH="0" baseline="0" dirty="0" smtClean="0">
                          <a:ln>
                            <a:noFill/>
                          </a:ln>
                          <a:solidFill>
                            <a:schemeClr val="tx1"/>
                          </a:solidFill>
                          <a:effectLst/>
                          <a:latin typeface="Times New Roman" pitchFamily="18" charset="0"/>
                        </a:rPr>
                        <a:t>Payload Instrument</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GOES-11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(West)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Launch: May 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Activation: Jun 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GOES-12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(S. American)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Launch: Jul 01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Activation: Apr 03</a:t>
                      </a:r>
                      <a:endParaRPr kumimoji="0" lang="en-US" sz="9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GOES-13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(East)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Launch: May 06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Activation: Apr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GOES-14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(Storage)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Launch: Jun 09</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GOES-15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(Standby)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Launch: Mar 10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2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Imager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6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Sounder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632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Energetic Particle Sensor (EPS)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6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Magnetometers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404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High Energy Proton and Alpha Detector (HEPAD)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526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X-Ray Sensor (XRS)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bg1"/>
                          </a:solidFill>
                          <a:effectLst/>
                          <a:latin typeface="Times New Roman" pitchFamily="18" charset="0"/>
                        </a:rPr>
                        <a:t>R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bg1"/>
                          </a:solidFill>
                          <a:effectLst/>
                          <a:latin typeface="Times New Roman" pitchFamily="18" charset="0"/>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bg1"/>
                          </a:solidFill>
                          <a:effectLst/>
                          <a:latin typeface="Times New Roman" pitchFamily="18" charset="0"/>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6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Solar X-Ray Imager (SXI)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bg1"/>
                          </a:solidFill>
                          <a:effectLst/>
                          <a:latin typeface="Times New Roman" pitchFamily="18" charset="0"/>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Y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S/C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269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1" u="none" strike="noStrike" cap="none" normalizeH="0" baseline="0" smtClean="0">
                          <a:ln>
                            <a:noFill/>
                          </a:ln>
                          <a:solidFill>
                            <a:schemeClr val="tx1"/>
                          </a:solidFill>
                          <a:effectLst/>
                          <a:latin typeface="Times New Roman" pitchFamily="18" charset="0"/>
                        </a:rPr>
                        <a:t>Spacecraft Subsystems</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Times New Roman" pitchFamily="18" charset="0"/>
                      </a:endParaRPr>
                    </a:p>
                  </a:txBody>
                  <a:tcPr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Telemetry, Command &amp; Control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S/C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6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Attitude and Orbit Control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632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Inclination Control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bg1"/>
                          </a:solidFill>
                          <a:effectLst/>
                          <a:latin typeface="Times New Roman" pitchFamily="18" charset="0"/>
                        </a:rPr>
                        <a:t>R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632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Propulsion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Y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S/C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632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Mechanisms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632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Electrical Power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Y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632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Thermal Control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2632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Communications Payloads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S/C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rPr>
                        <a:t>S/C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r>
            </a:tbl>
          </a:graphicData>
        </a:graphic>
      </p:graphicFrame>
      <p:grpSp>
        <p:nvGrpSpPr>
          <p:cNvPr id="2" name="Group 139"/>
          <p:cNvGrpSpPr>
            <a:grpSpLocks/>
          </p:cNvGrpSpPr>
          <p:nvPr/>
        </p:nvGrpSpPr>
        <p:grpSpPr bwMode="auto">
          <a:xfrm>
            <a:off x="7842250" y="1731963"/>
            <a:ext cx="1130300" cy="3382962"/>
            <a:chOff x="2656" y="1167"/>
            <a:chExt cx="844" cy="2185"/>
          </a:xfrm>
        </p:grpSpPr>
        <p:grpSp>
          <p:nvGrpSpPr>
            <p:cNvPr id="3" name="Group 140"/>
            <p:cNvGrpSpPr>
              <a:grpSpLocks/>
            </p:cNvGrpSpPr>
            <p:nvPr/>
          </p:nvGrpSpPr>
          <p:grpSpPr bwMode="auto">
            <a:xfrm>
              <a:off x="2703" y="1167"/>
              <a:ext cx="797" cy="2172"/>
              <a:chOff x="5953" y="969"/>
              <a:chExt cx="797" cy="2195"/>
            </a:xfrm>
          </p:grpSpPr>
          <p:sp>
            <p:nvSpPr>
              <p:cNvPr id="765069" name="Text Box 141"/>
              <p:cNvSpPr txBox="1">
                <a:spLocks noChangeArrowheads="1"/>
              </p:cNvSpPr>
              <p:nvPr/>
            </p:nvSpPr>
            <p:spPr bwMode="auto">
              <a:xfrm>
                <a:off x="5977" y="969"/>
                <a:ext cx="773" cy="2071"/>
              </a:xfrm>
              <a:prstGeom prst="rect">
                <a:avLst/>
              </a:prstGeom>
              <a:noFill/>
              <a:ln w="12700" algn="ctr">
                <a:noFill/>
                <a:miter lim="800000"/>
                <a:headEnd/>
                <a:tailEnd/>
              </a:ln>
              <a:effectLst/>
            </p:spPr>
            <p:txBody>
              <a:bodyPr>
                <a:spAutoFit/>
              </a:bodyPr>
              <a:lstStyle/>
              <a:p>
                <a:pPr algn="ctr" eaLnBrk="0" hangingPunct="0">
                  <a:spcBef>
                    <a:spcPct val="50000"/>
                  </a:spcBef>
                </a:pPr>
                <a:r>
                  <a:rPr lang="en-US" sz="1400" b="1">
                    <a:latin typeface="Times New Roman" pitchFamily="18" charset="0"/>
                  </a:rPr>
                  <a:t>Key</a:t>
                </a:r>
              </a:p>
              <a:p>
                <a:pPr eaLnBrk="0" hangingPunct="0">
                  <a:spcBef>
                    <a:spcPct val="50000"/>
                  </a:spcBef>
                </a:pPr>
                <a:r>
                  <a:rPr lang="en-US" sz="900" b="1">
                    <a:latin typeface="Times New Roman" pitchFamily="18" charset="0"/>
                  </a:rPr>
                  <a:t>Operational</a:t>
                </a:r>
              </a:p>
              <a:p>
                <a:pPr eaLnBrk="0" hangingPunct="0">
                  <a:spcBef>
                    <a:spcPct val="50000"/>
                  </a:spcBef>
                </a:pPr>
                <a:endParaRPr lang="en-US" sz="900" b="1">
                  <a:latin typeface="Times New Roman" pitchFamily="18" charset="0"/>
                </a:endParaRPr>
              </a:p>
              <a:p>
                <a:pPr eaLnBrk="0" hangingPunct="0">
                  <a:spcBef>
                    <a:spcPct val="50000"/>
                  </a:spcBef>
                </a:pPr>
                <a:r>
                  <a:rPr lang="en-US" sz="900" b="1">
                    <a:latin typeface="Times New Roman" pitchFamily="18" charset="0"/>
                  </a:rPr>
                  <a:t>Spacecraft issues but no user impacts</a:t>
                </a:r>
              </a:p>
              <a:p>
                <a:pPr eaLnBrk="0" hangingPunct="0">
                  <a:spcBef>
                    <a:spcPct val="50000"/>
                  </a:spcBef>
                </a:pPr>
                <a:endParaRPr lang="en-US" sz="900" b="1">
                  <a:latin typeface="Times New Roman" pitchFamily="18" charset="0"/>
                </a:endParaRPr>
              </a:p>
              <a:p>
                <a:pPr eaLnBrk="0" hangingPunct="0">
                  <a:spcBef>
                    <a:spcPct val="50000"/>
                  </a:spcBef>
                </a:pPr>
                <a:endParaRPr lang="en-US" sz="900" b="1">
                  <a:latin typeface="Times New Roman" pitchFamily="18" charset="0"/>
                </a:endParaRPr>
              </a:p>
              <a:p>
                <a:pPr eaLnBrk="0" hangingPunct="0">
                  <a:spcBef>
                    <a:spcPct val="50000"/>
                  </a:spcBef>
                </a:pPr>
                <a:r>
                  <a:rPr lang="en-US" sz="900" b="1">
                    <a:latin typeface="Times New Roman" pitchFamily="18" charset="0"/>
                  </a:rPr>
                  <a:t>Operational with limitations</a:t>
                </a:r>
              </a:p>
              <a:p>
                <a:pPr eaLnBrk="0" hangingPunct="0">
                  <a:spcBef>
                    <a:spcPct val="50000"/>
                  </a:spcBef>
                </a:pPr>
                <a:endParaRPr lang="en-US" sz="900" b="1">
                  <a:latin typeface="Times New Roman" pitchFamily="18" charset="0"/>
                </a:endParaRPr>
              </a:p>
              <a:p>
                <a:pPr eaLnBrk="0" hangingPunct="0">
                  <a:spcBef>
                    <a:spcPct val="50000"/>
                  </a:spcBef>
                </a:pPr>
                <a:endParaRPr lang="en-US" sz="900" b="1">
                  <a:latin typeface="Times New Roman" pitchFamily="18" charset="0"/>
                </a:endParaRPr>
              </a:p>
              <a:p>
                <a:pPr eaLnBrk="0" hangingPunct="0">
                  <a:spcBef>
                    <a:spcPct val="50000"/>
                  </a:spcBef>
                </a:pPr>
                <a:r>
                  <a:rPr lang="en-US" sz="900" b="1">
                    <a:latin typeface="Times New Roman" pitchFamily="18" charset="0"/>
                  </a:rPr>
                  <a:t>Non-operational</a:t>
                </a:r>
              </a:p>
              <a:p>
                <a:pPr eaLnBrk="0" hangingPunct="0">
                  <a:spcBef>
                    <a:spcPct val="50000"/>
                  </a:spcBef>
                </a:pPr>
                <a:endParaRPr lang="en-US" sz="900" b="1">
                  <a:latin typeface="Times New Roman" pitchFamily="18" charset="0"/>
                </a:endParaRPr>
              </a:p>
              <a:p>
                <a:pPr eaLnBrk="0" hangingPunct="0">
                  <a:spcBef>
                    <a:spcPct val="50000"/>
                  </a:spcBef>
                </a:pPr>
                <a:endParaRPr lang="en-US" sz="900" b="1">
                  <a:latin typeface="Times New Roman" pitchFamily="18" charset="0"/>
                </a:endParaRPr>
              </a:p>
              <a:p>
                <a:pPr eaLnBrk="0" hangingPunct="0">
                  <a:spcBef>
                    <a:spcPct val="50000"/>
                  </a:spcBef>
                </a:pPr>
                <a:r>
                  <a:rPr lang="en-US" sz="900" b="1">
                    <a:latin typeface="Times New Roman" pitchFamily="18" charset="0"/>
                  </a:rPr>
                  <a:t>Not Applicable</a:t>
                </a:r>
                <a:endParaRPr lang="en-US" sz="1200" b="1">
                  <a:latin typeface="Times New Roman" pitchFamily="18" charset="0"/>
                </a:endParaRPr>
              </a:p>
            </p:txBody>
          </p:sp>
          <p:sp>
            <p:nvSpPr>
              <p:cNvPr id="765070" name="Rectangle 142"/>
              <p:cNvSpPr>
                <a:spLocks noChangeArrowheads="1"/>
              </p:cNvSpPr>
              <p:nvPr/>
            </p:nvSpPr>
            <p:spPr bwMode="auto">
              <a:xfrm>
                <a:off x="5953" y="1307"/>
                <a:ext cx="712" cy="160"/>
              </a:xfrm>
              <a:prstGeom prst="rect">
                <a:avLst/>
              </a:prstGeom>
              <a:solidFill>
                <a:srgbClr val="00FF00"/>
              </a:solidFill>
              <a:ln w="12700" algn="ctr">
                <a:noFill/>
                <a:miter lim="800000"/>
                <a:headEnd/>
                <a:tailEnd/>
              </a:ln>
              <a:effectLst/>
            </p:spPr>
            <p:txBody>
              <a:bodyPr wrap="none" anchor="ctr" anchorCtr="1"/>
              <a:lstStyle/>
              <a:p>
                <a:pPr algn="ctr" eaLnBrk="0" hangingPunct="0"/>
                <a:r>
                  <a:rPr lang="en-US" sz="1400" b="1"/>
                  <a:t>G</a:t>
                </a:r>
              </a:p>
            </p:txBody>
          </p:sp>
          <p:sp>
            <p:nvSpPr>
              <p:cNvPr id="765071" name="Rectangle 143"/>
              <p:cNvSpPr>
                <a:spLocks noChangeArrowheads="1"/>
              </p:cNvSpPr>
              <p:nvPr/>
            </p:nvSpPr>
            <p:spPr bwMode="auto">
              <a:xfrm>
                <a:off x="5969" y="2620"/>
                <a:ext cx="712" cy="160"/>
              </a:xfrm>
              <a:prstGeom prst="rect">
                <a:avLst/>
              </a:prstGeom>
              <a:solidFill>
                <a:srgbClr val="FF0000"/>
              </a:solidFill>
              <a:ln w="12700" algn="ctr">
                <a:noFill/>
                <a:miter lim="800000"/>
                <a:headEnd/>
                <a:tailEnd/>
              </a:ln>
              <a:effectLst/>
            </p:spPr>
            <p:txBody>
              <a:bodyPr wrap="none" anchor="ctr" anchorCtr="1"/>
              <a:lstStyle/>
              <a:p>
                <a:pPr algn="ctr" eaLnBrk="0" hangingPunct="0"/>
                <a:r>
                  <a:rPr lang="en-US" sz="1400" b="1">
                    <a:solidFill>
                      <a:schemeClr val="bg1"/>
                    </a:solidFill>
                  </a:rPr>
                  <a:t>R</a:t>
                </a:r>
              </a:p>
            </p:txBody>
          </p:sp>
          <p:sp>
            <p:nvSpPr>
              <p:cNvPr id="765072" name="Rectangle 144"/>
              <p:cNvSpPr>
                <a:spLocks noChangeArrowheads="1"/>
              </p:cNvSpPr>
              <p:nvPr/>
            </p:nvSpPr>
            <p:spPr bwMode="auto">
              <a:xfrm>
                <a:off x="5954" y="1783"/>
                <a:ext cx="712" cy="160"/>
              </a:xfrm>
              <a:prstGeom prst="rect">
                <a:avLst/>
              </a:prstGeom>
              <a:solidFill>
                <a:srgbClr val="CCFF99"/>
              </a:solidFill>
              <a:ln w="12700" algn="ctr">
                <a:noFill/>
                <a:miter lim="800000"/>
                <a:headEnd/>
                <a:tailEnd/>
              </a:ln>
              <a:effectLst/>
            </p:spPr>
            <p:txBody>
              <a:bodyPr wrap="none" anchor="ctr"/>
              <a:lstStyle/>
              <a:p>
                <a:pPr algn="ctr" eaLnBrk="0" hangingPunct="0"/>
                <a:r>
                  <a:rPr lang="en-US" sz="1400" b="1"/>
                  <a:t>S/C</a:t>
                </a:r>
              </a:p>
            </p:txBody>
          </p:sp>
          <p:sp>
            <p:nvSpPr>
              <p:cNvPr id="765073" name="Rectangle 145"/>
              <p:cNvSpPr>
                <a:spLocks noChangeArrowheads="1"/>
              </p:cNvSpPr>
              <p:nvPr/>
            </p:nvSpPr>
            <p:spPr bwMode="auto">
              <a:xfrm>
                <a:off x="5970" y="2240"/>
                <a:ext cx="712" cy="160"/>
              </a:xfrm>
              <a:prstGeom prst="rect">
                <a:avLst/>
              </a:prstGeom>
              <a:solidFill>
                <a:srgbClr val="FFFF00"/>
              </a:solidFill>
              <a:ln w="12700" algn="ctr">
                <a:noFill/>
                <a:miter lim="800000"/>
                <a:headEnd/>
                <a:tailEnd/>
              </a:ln>
              <a:effectLst/>
            </p:spPr>
            <p:txBody>
              <a:bodyPr wrap="none" anchor="ctr" anchorCtr="1"/>
              <a:lstStyle/>
              <a:p>
                <a:pPr algn="ctr" eaLnBrk="0" hangingPunct="0"/>
                <a:r>
                  <a:rPr lang="en-US" sz="1400" b="1"/>
                  <a:t>Y</a:t>
                </a:r>
              </a:p>
            </p:txBody>
          </p:sp>
          <p:sp>
            <p:nvSpPr>
              <p:cNvPr id="765074" name="Rectangle 146"/>
              <p:cNvSpPr>
                <a:spLocks noChangeArrowheads="1"/>
              </p:cNvSpPr>
              <p:nvPr/>
            </p:nvSpPr>
            <p:spPr bwMode="auto">
              <a:xfrm>
                <a:off x="5969" y="3004"/>
                <a:ext cx="712" cy="160"/>
              </a:xfrm>
              <a:prstGeom prst="rect">
                <a:avLst/>
              </a:prstGeom>
              <a:solidFill>
                <a:srgbClr val="C0C0C0"/>
              </a:solidFill>
              <a:ln w="12700" algn="ctr">
                <a:noFill/>
                <a:miter lim="800000"/>
                <a:headEnd/>
                <a:tailEnd/>
              </a:ln>
              <a:effectLst/>
            </p:spPr>
            <p:txBody>
              <a:bodyPr wrap="none" anchor="ctr"/>
              <a:lstStyle/>
              <a:p>
                <a:pPr algn="ctr" eaLnBrk="0" hangingPunct="0"/>
                <a:r>
                  <a:rPr lang="en-US" sz="1400" b="1"/>
                  <a:t>N/A</a:t>
                </a:r>
              </a:p>
            </p:txBody>
          </p:sp>
        </p:grpSp>
        <p:sp>
          <p:nvSpPr>
            <p:cNvPr id="765075" name="Rectangle 147"/>
            <p:cNvSpPr>
              <a:spLocks noChangeArrowheads="1"/>
            </p:cNvSpPr>
            <p:nvPr/>
          </p:nvSpPr>
          <p:spPr bwMode="auto">
            <a:xfrm>
              <a:off x="2656" y="1184"/>
              <a:ext cx="840" cy="2168"/>
            </a:xfrm>
            <a:prstGeom prst="rect">
              <a:avLst/>
            </a:prstGeom>
            <a:noFill/>
            <a:ln w="12700">
              <a:solidFill>
                <a:schemeClr val="tx1"/>
              </a:solidFill>
              <a:miter lim="800000"/>
              <a:headEnd/>
              <a:tailEnd/>
            </a:ln>
            <a:effectLst/>
          </p:spPr>
          <p:txBody>
            <a:bodyPr anchor="ctr">
              <a:spAutoFit/>
            </a:bodyPr>
            <a:lstStyle/>
            <a:p>
              <a:endParaRPr lang="en-US"/>
            </a:p>
          </p:txBody>
        </p:sp>
      </p:gr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2438400"/>
            <a:ext cx="6324600" cy="1661993"/>
          </a:xfrm>
          <a:prstGeom prst="rect">
            <a:avLst/>
          </a:prstGeom>
          <a:noFill/>
        </p:spPr>
        <p:txBody>
          <a:bodyPr wrap="square" rtlCol="0">
            <a:spAutoFit/>
          </a:bodyPr>
          <a:lstStyle/>
          <a:p>
            <a:pPr algn="ctr"/>
            <a:r>
              <a:rPr lang="en-US" dirty="0" smtClean="0"/>
              <a:t>     </a:t>
            </a:r>
            <a:r>
              <a:rPr lang="en-US" sz="4800" dirty="0" smtClean="0"/>
              <a:t>Thank You!</a:t>
            </a:r>
          </a:p>
          <a:p>
            <a:pPr algn="ctr"/>
            <a:endParaRPr lang="en-US" dirty="0" smtClean="0"/>
          </a:p>
          <a:p>
            <a:pPr algn="ctr"/>
            <a:r>
              <a:rPr lang="en-US" dirty="0" smtClean="0"/>
              <a:t>       If you have any questions, please contact          	John.Paquette@NOAA.GOV </a:t>
            </a:r>
            <a:endParaRPr lang="en-US" dirty="0"/>
          </a:p>
        </p:txBody>
      </p:sp>
      <p:pic>
        <p:nvPicPr>
          <p:cNvPr id="3" name="Picture 15" descr="NOAA Logo"/>
          <p:cNvPicPr>
            <a:picLocks noChangeAspect="1" noChangeArrowheads="1"/>
          </p:cNvPicPr>
          <p:nvPr/>
        </p:nvPicPr>
        <p:blipFill>
          <a:blip r:embed="rId3" cstate="print"/>
          <a:srcRect/>
          <a:stretch>
            <a:fillRect/>
          </a:stretch>
        </p:blipFill>
        <p:spPr bwMode="auto">
          <a:xfrm>
            <a:off x="7848599" y="0"/>
            <a:ext cx="1295401" cy="115904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2971800"/>
            <a:ext cx="9144000" cy="1143000"/>
          </a:xfrm>
        </p:spPr>
        <p:txBody>
          <a:bodyPr/>
          <a:lstStyle/>
          <a:p>
            <a:r>
              <a:rPr lang="en-US" dirty="0" smtClean="0">
                <a:solidFill>
                  <a:srgbClr val="002060"/>
                </a:solidFill>
                <a:latin typeface="Arial" pitchFamily="34" charset="0"/>
              </a:rPr>
              <a:t>Back-Up Slides</a:t>
            </a:r>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latin typeface="Arial" pitchFamily="34" charset="0"/>
              </a:rPr>
              <a:t>    GOES-R Update </a:t>
            </a:r>
          </a:p>
        </p:txBody>
      </p:sp>
      <p:sp>
        <p:nvSpPr>
          <p:cNvPr id="31747" name="Rectangle 3"/>
          <p:cNvSpPr>
            <a:spLocks noGrp="1" noChangeArrowheads="1"/>
          </p:cNvSpPr>
          <p:nvPr>
            <p:ph type="body" idx="1"/>
          </p:nvPr>
        </p:nvSpPr>
        <p:spPr/>
        <p:txBody>
          <a:bodyPr/>
          <a:lstStyle/>
          <a:p>
            <a:pPr lvl="1">
              <a:buFont typeface="Wingdings" pitchFamily="2" charset="2"/>
              <a:buChar char="Ø"/>
            </a:pPr>
            <a:r>
              <a:rPr lang="en-US" dirty="0" smtClean="0">
                <a:latin typeface="Arial" pitchFamily="34" charset="0"/>
              </a:rPr>
              <a:t>Launch scheduled in 2015</a:t>
            </a:r>
          </a:p>
          <a:p>
            <a:pPr lvl="1">
              <a:buFont typeface="Wingdings" pitchFamily="2" charset="2"/>
              <a:buChar char="Ø"/>
            </a:pPr>
            <a:r>
              <a:rPr lang="en-US" dirty="0" smtClean="0">
                <a:latin typeface="Arial" pitchFamily="34" charset="0"/>
              </a:rPr>
              <a:t>Enhanced Imager Specifications (Advanced Baseline Imager)</a:t>
            </a:r>
          </a:p>
          <a:p>
            <a:pPr lvl="2">
              <a:buFont typeface="Wingdings" pitchFamily="2" charset="2"/>
              <a:buChar char="Ø"/>
            </a:pPr>
            <a:r>
              <a:rPr lang="en-US" dirty="0" smtClean="0">
                <a:latin typeface="Arial" pitchFamily="34" charset="0"/>
              </a:rPr>
              <a:t>16 spectral channels</a:t>
            </a:r>
          </a:p>
          <a:p>
            <a:pPr lvl="2">
              <a:buFont typeface="Wingdings" pitchFamily="2" charset="2"/>
              <a:buChar char="Ø"/>
            </a:pPr>
            <a:r>
              <a:rPr lang="en-US" dirty="0" smtClean="0">
                <a:latin typeface="Arial" pitchFamily="34" charset="0"/>
              </a:rPr>
              <a:t>Will scan during fall and spring eclipse periods</a:t>
            </a:r>
          </a:p>
          <a:p>
            <a:pPr lvl="2">
              <a:buFont typeface="Wingdings" pitchFamily="2" charset="2"/>
              <a:buChar char="Ø"/>
            </a:pPr>
            <a:r>
              <a:rPr lang="en-US" dirty="0" smtClean="0">
                <a:latin typeface="Arial" pitchFamily="34" charset="0"/>
              </a:rPr>
              <a:t>ABI scans about 5 times faster than the current GOES imager</a:t>
            </a:r>
          </a:p>
          <a:p>
            <a:pPr lvl="2">
              <a:buFont typeface="Wingdings" pitchFamily="2" charset="2"/>
              <a:buChar char="Ø"/>
            </a:pPr>
            <a:r>
              <a:rPr lang="en-US" dirty="0" smtClean="0">
                <a:latin typeface="Arial" pitchFamily="34" charset="0"/>
              </a:rPr>
              <a:t>There are two anticipated scan modes for the ABI</a:t>
            </a:r>
          </a:p>
          <a:p>
            <a:pPr lvl="3">
              <a:buFont typeface="Wingdings" pitchFamily="2" charset="2"/>
              <a:buChar char="Ø"/>
            </a:pPr>
            <a:r>
              <a:rPr lang="en-US" dirty="0" smtClean="0">
                <a:latin typeface="Arial" pitchFamily="34" charset="0"/>
              </a:rPr>
              <a:t>Full disk images every 15 minutes + 5 min CONUS images (with 30 second </a:t>
            </a:r>
            <a:r>
              <a:rPr lang="en-US" dirty="0" err="1" smtClean="0">
                <a:latin typeface="Arial" pitchFamily="34" charset="0"/>
              </a:rPr>
              <a:t>mesoscale</a:t>
            </a:r>
            <a:r>
              <a:rPr lang="en-US" dirty="0" smtClean="0">
                <a:latin typeface="Arial" pitchFamily="34" charset="0"/>
              </a:rPr>
              <a:t>, if needed) </a:t>
            </a:r>
          </a:p>
          <a:p>
            <a:pPr lvl="3">
              <a:buFont typeface="Wingdings" pitchFamily="2" charset="2"/>
              <a:buChar char="Ø"/>
            </a:pPr>
            <a:r>
              <a:rPr lang="en-US" dirty="0" smtClean="0">
                <a:latin typeface="Arial" pitchFamily="34" charset="0"/>
              </a:rPr>
              <a:t>Full disk every 5 minutes</a:t>
            </a:r>
            <a:endParaRPr lang="en-US" b="1" dirty="0" smtClean="0">
              <a:latin typeface="Arial" pitchFamily="34" charset="0"/>
            </a:endParaRPr>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Grp="1" noChangeArrowheads="1"/>
          </p:cNvSpPr>
          <p:nvPr>
            <p:ph type="title"/>
          </p:nvPr>
        </p:nvSpPr>
        <p:spPr>
          <a:xfrm>
            <a:off x="457200" y="0"/>
            <a:ext cx="8229600" cy="1143000"/>
          </a:xfrm>
        </p:spPr>
        <p:txBody>
          <a:bodyPr/>
          <a:lstStyle/>
          <a:p>
            <a:r>
              <a:rPr lang="en-US" sz="4000" dirty="0" smtClean="0">
                <a:solidFill>
                  <a:srgbClr val="FFFF00"/>
                </a:solidFill>
              </a:rPr>
              <a:t>Improved INR with</a:t>
            </a:r>
            <a:br>
              <a:rPr lang="en-US" sz="4000" dirty="0" smtClean="0">
                <a:solidFill>
                  <a:srgbClr val="FFFF00"/>
                </a:solidFill>
              </a:rPr>
            </a:br>
            <a:r>
              <a:rPr lang="en-US" sz="4000" dirty="0" smtClean="0">
                <a:solidFill>
                  <a:srgbClr val="FFFF00"/>
                </a:solidFill>
              </a:rPr>
              <a:t>       GOES-R</a:t>
            </a:r>
          </a:p>
        </p:txBody>
      </p:sp>
      <p:pic>
        <p:nvPicPr>
          <p:cNvPr id="23556" name="Picture 5" descr="g14_g12_nav_movie"/>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1087437"/>
            <a:ext cx="7781925" cy="5770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5356722"/>
      </p:ext>
    </p:extLst>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1143000"/>
          </a:xfrm>
        </p:spPr>
        <p:txBody>
          <a:bodyPr/>
          <a:lstStyle/>
          <a:p>
            <a:pPr eaLnBrk="1" hangingPunct="1"/>
            <a:r>
              <a:rPr lang="en-US" b="1" smtClean="0">
                <a:solidFill>
                  <a:srgbClr val="FFFF00"/>
                </a:solidFill>
              </a:rPr>
              <a:t>ABI Visible/Near-IR Bands</a:t>
            </a:r>
          </a:p>
        </p:txBody>
      </p:sp>
      <p:pic>
        <p:nvPicPr>
          <p:cNvPr id="34819" name="Picture 3" descr="abi_1_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 y="1447800"/>
            <a:ext cx="7848600" cy="4738688"/>
          </a:xfrm>
          <a:prstGeom prst="rect">
            <a:avLst/>
          </a:prstGeom>
          <a:noFill/>
          <a:ln w="222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34820" name="Text Box 4"/>
          <p:cNvSpPr txBox="1">
            <a:spLocks noChangeArrowheads="1"/>
          </p:cNvSpPr>
          <p:nvPr/>
        </p:nvSpPr>
        <p:spPr bwMode="auto">
          <a:xfrm>
            <a:off x="76200" y="6477000"/>
            <a:ext cx="2076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solidFill>
                  <a:srgbClr val="FFFFFF"/>
                </a:solidFill>
              </a:rPr>
              <a:t>Schmit et al, 2005</a:t>
            </a:r>
            <a:r>
              <a:rPr lang="en-US">
                <a:solidFill>
                  <a:srgbClr val="000000"/>
                </a:solidFill>
              </a:rPr>
              <a:t> </a:t>
            </a:r>
          </a:p>
        </p:txBody>
      </p:sp>
    </p:spTree>
    <p:extLst>
      <p:ext uri="{BB962C8B-B14F-4D97-AF65-F5344CB8AC3E}">
        <p14:creationId xmlns="" xmlns:p14="http://schemas.microsoft.com/office/powerpoint/2010/main" val="3498813943"/>
      </p:ext>
    </p:extLst>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1143000"/>
          </a:xfrm>
        </p:spPr>
        <p:txBody>
          <a:bodyPr/>
          <a:lstStyle/>
          <a:p>
            <a:pPr eaLnBrk="1" hangingPunct="1"/>
            <a:r>
              <a:rPr lang="en-US" b="1" smtClean="0">
                <a:solidFill>
                  <a:srgbClr val="FFFF00"/>
                </a:solidFill>
              </a:rPr>
              <a:t>ABI IR Bands</a:t>
            </a:r>
          </a:p>
        </p:txBody>
      </p:sp>
      <p:pic>
        <p:nvPicPr>
          <p:cNvPr id="35843" name="Picture 3" descr="abi_7_1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 y="1295400"/>
            <a:ext cx="7088187" cy="5326063"/>
          </a:xfrm>
          <a:prstGeom prst="rect">
            <a:avLst/>
          </a:prstGeom>
          <a:noFill/>
          <a:ln w="222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665033"/>
      </p:ext>
    </p:extLst>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ame Side Corner Rectangle 13"/>
          <p:cNvSpPr/>
          <p:nvPr/>
        </p:nvSpPr>
        <p:spPr bwMode="auto">
          <a:xfrm>
            <a:off x="914400" y="4876800"/>
            <a:ext cx="7696200" cy="1524000"/>
          </a:xfrm>
          <a:prstGeom prst="round2SameRect">
            <a:avLst/>
          </a:prstGeom>
          <a:solidFill>
            <a:srgbClr val="B9FC24"/>
          </a:solidFill>
          <a:ln w="9525" cap="flat" cmpd="sng" algn="ctr">
            <a:solidFill>
              <a:srgbClr val="FFFFCC"/>
            </a:solidFill>
            <a:prstDash val="solid"/>
            <a:round/>
            <a:headEnd type="none" w="med" len="med"/>
            <a:tailEnd type="none" w="med" len="med"/>
          </a:ln>
          <a:effectLst>
            <a:innerShdw blurRad="114300">
              <a:prstClr val="black"/>
            </a:innerShdw>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13" name="Round Same Side Corner Rectangle 12"/>
          <p:cNvSpPr/>
          <p:nvPr/>
        </p:nvSpPr>
        <p:spPr bwMode="auto">
          <a:xfrm>
            <a:off x="990600" y="3657600"/>
            <a:ext cx="7696200" cy="1219200"/>
          </a:xfrm>
          <a:prstGeom prst="round2SameRect">
            <a:avLst/>
          </a:prstGeom>
          <a:solidFill>
            <a:srgbClr val="FFFF66"/>
          </a:solidFill>
          <a:ln w="9525" cap="flat" cmpd="sng" algn="ctr">
            <a:solidFill>
              <a:srgbClr val="FFFFCC"/>
            </a:solidFill>
            <a:prstDash val="solid"/>
            <a:round/>
            <a:headEnd type="none" w="med" len="med"/>
            <a:tailEnd type="none" w="med" len="med"/>
          </a:ln>
          <a:effectLst>
            <a:innerShdw blurRad="114300">
              <a:prstClr val="black"/>
            </a:innerShdw>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12" name="Round Same Side Corner Rectangle 11"/>
          <p:cNvSpPr/>
          <p:nvPr/>
        </p:nvSpPr>
        <p:spPr bwMode="auto">
          <a:xfrm>
            <a:off x="990600" y="2362200"/>
            <a:ext cx="7696200" cy="1371600"/>
          </a:xfrm>
          <a:prstGeom prst="round2SameRect">
            <a:avLst/>
          </a:prstGeom>
          <a:solidFill>
            <a:srgbClr val="FF7C80"/>
          </a:solidFill>
          <a:ln w="9525" cap="flat" cmpd="sng" algn="ctr">
            <a:solidFill>
              <a:srgbClr val="FFFFCC"/>
            </a:solidFill>
            <a:prstDash val="solid"/>
            <a:round/>
            <a:headEnd type="none" w="med" len="med"/>
            <a:tailEnd type="none" w="med" len="med"/>
          </a:ln>
          <a:effectLst>
            <a:innerShdw blurRad="114300">
              <a:prstClr val="black"/>
            </a:innerShdw>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18434" name="Rectangle 2"/>
          <p:cNvSpPr>
            <a:spLocks noGrp="1" noChangeArrowheads="1"/>
          </p:cNvSpPr>
          <p:nvPr>
            <p:ph type="title"/>
          </p:nvPr>
        </p:nvSpPr>
        <p:spPr>
          <a:xfrm>
            <a:off x="304800" y="228600"/>
            <a:ext cx="8229600" cy="1143000"/>
          </a:xfrm>
        </p:spPr>
        <p:txBody>
          <a:bodyPr/>
          <a:lstStyle/>
          <a:p>
            <a:r>
              <a:rPr lang="en-US" dirty="0" smtClean="0">
                <a:solidFill>
                  <a:srgbClr val="FFFF00"/>
                </a:solidFill>
              </a:rPr>
              <a:t>GOES-11(L) </a:t>
            </a:r>
            <a:r>
              <a:rPr lang="en-US" dirty="0">
                <a:solidFill>
                  <a:srgbClr val="FFFF00"/>
                </a:solidFill>
              </a:rPr>
              <a:t>Status</a:t>
            </a:r>
          </a:p>
        </p:txBody>
      </p:sp>
      <p:sp>
        <p:nvSpPr>
          <p:cNvPr id="18435" name="Rectangle 3"/>
          <p:cNvSpPr>
            <a:spLocks noGrp="1" noChangeArrowheads="1"/>
          </p:cNvSpPr>
          <p:nvPr>
            <p:ph type="body" idx="1"/>
          </p:nvPr>
        </p:nvSpPr>
        <p:spPr>
          <a:xfrm>
            <a:off x="1752600" y="1371600"/>
            <a:ext cx="5334000" cy="1295400"/>
          </a:xfrm>
        </p:spPr>
        <p:txBody>
          <a:bodyPr/>
          <a:lstStyle/>
          <a:p>
            <a:pPr marL="609600" indent="-609600" algn="ctr">
              <a:buFontTx/>
              <a:buNone/>
            </a:pPr>
            <a:r>
              <a:rPr lang="en-US" sz="1800">
                <a:solidFill>
                  <a:srgbClr val="003399"/>
                </a:solidFill>
              </a:rPr>
              <a:t>Launch Date: May 3, 2000</a:t>
            </a:r>
          </a:p>
          <a:p>
            <a:pPr marL="609600" indent="-609600" algn="ctr">
              <a:buFontTx/>
              <a:buNone/>
            </a:pPr>
            <a:r>
              <a:rPr lang="en-US" sz="1800">
                <a:solidFill>
                  <a:srgbClr val="003399"/>
                </a:solidFill>
              </a:rPr>
              <a:t>Orbital Location: 135</a:t>
            </a:r>
            <a:r>
              <a:rPr lang="en-US" sz="1800">
                <a:solidFill>
                  <a:srgbClr val="003399"/>
                </a:solidFill>
                <a:cs typeface="Arial" charset="0"/>
              </a:rPr>
              <a:t>°W longitude</a:t>
            </a:r>
          </a:p>
          <a:p>
            <a:pPr marL="609600" indent="-609600" algn="ctr">
              <a:buFontTx/>
              <a:buNone/>
            </a:pPr>
            <a:r>
              <a:rPr lang="en-US" sz="1800">
                <a:solidFill>
                  <a:srgbClr val="003399"/>
                </a:solidFill>
                <a:cs typeface="Arial" charset="0"/>
              </a:rPr>
              <a:t>Designation: Operational West</a:t>
            </a:r>
          </a:p>
        </p:txBody>
      </p:sp>
      <p:sp>
        <p:nvSpPr>
          <p:cNvPr id="18437" name="Text Box 5"/>
          <p:cNvSpPr txBox="1">
            <a:spLocks noChangeArrowheads="1"/>
          </p:cNvSpPr>
          <p:nvPr/>
        </p:nvSpPr>
        <p:spPr bwMode="auto">
          <a:xfrm>
            <a:off x="1447800" y="3810000"/>
            <a:ext cx="7770547" cy="830997"/>
          </a:xfrm>
          <a:prstGeom prst="rect">
            <a:avLst/>
          </a:prstGeom>
          <a:noFill/>
          <a:ln w="9525">
            <a:noFill/>
            <a:miter lim="800000"/>
            <a:headEnd/>
            <a:tailEnd/>
          </a:ln>
          <a:effectLst/>
        </p:spPr>
        <p:txBody>
          <a:bodyPr wrap="square">
            <a:spAutoFit/>
          </a:bodyPr>
          <a:lstStyle/>
          <a:p>
            <a:r>
              <a:rPr lang="en-US" sz="2400" b="1" dirty="0" smtClean="0">
                <a:solidFill>
                  <a:schemeClr val="tx2"/>
                </a:solidFill>
                <a:latin typeface="Times New Roman" pitchFamily="18" charset="0"/>
              </a:rPr>
              <a:t>Power: Reduced </a:t>
            </a:r>
            <a:r>
              <a:rPr lang="en-US" sz="2400" b="1" dirty="0">
                <a:solidFill>
                  <a:schemeClr val="tx2"/>
                </a:solidFill>
                <a:latin typeface="Times New Roman" pitchFamily="18" charset="0"/>
              </a:rPr>
              <a:t>battery 1 capacity.  </a:t>
            </a:r>
            <a:r>
              <a:rPr lang="en-US" sz="2400" b="1" dirty="0" smtClean="0">
                <a:solidFill>
                  <a:schemeClr val="tx2"/>
                </a:solidFill>
                <a:latin typeface="Times New Roman" pitchFamily="18" charset="0"/>
              </a:rPr>
              <a:t>Services may be        	turned </a:t>
            </a:r>
            <a:r>
              <a:rPr lang="en-US" sz="2400" b="1" dirty="0">
                <a:solidFill>
                  <a:schemeClr val="tx2"/>
                </a:solidFill>
                <a:latin typeface="Times New Roman" pitchFamily="18" charset="0"/>
              </a:rPr>
              <a:t>off during eclipse periods</a:t>
            </a:r>
          </a:p>
        </p:txBody>
      </p:sp>
      <p:sp>
        <p:nvSpPr>
          <p:cNvPr id="18439" name="Text Box 7"/>
          <p:cNvSpPr txBox="1">
            <a:spLocks noChangeArrowheads="1"/>
          </p:cNvSpPr>
          <p:nvPr/>
        </p:nvSpPr>
        <p:spPr bwMode="auto">
          <a:xfrm>
            <a:off x="1676400" y="2514600"/>
            <a:ext cx="7030870" cy="830997"/>
          </a:xfrm>
          <a:prstGeom prst="rect">
            <a:avLst/>
          </a:prstGeom>
          <a:noFill/>
          <a:ln w="9525">
            <a:noFill/>
            <a:miter lim="800000"/>
            <a:headEnd/>
            <a:tailEnd/>
          </a:ln>
          <a:effectLst/>
        </p:spPr>
        <p:txBody>
          <a:bodyPr wrap="square">
            <a:spAutoFit/>
          </a:bodyPr>
          <a:lstStyle/>
          <a:p>
            <a:r>
              <a:rPr lang="en-US" sz="2400" b="1" dirty="0" smtClean="0">
                <a:solidFill>
                  <a:schemeClr val="tx2"/>
                </a:solidFill>
                <a:latin typeface="Times New Roman" pitchFamily="18" charset="0"/>
              </a:rPr>
              <a:t>XRS:  X-ray </a:t>
            </a:r>
            <a:r>
              <a:rPr lang="en-US" sz="2400" b="1" dirty="0" err="1" smtClean="0">
                <a:solidFill>
                  <a:schemeClr val="tx2"/>
                </a:solidFill>
                <a:latin typeface="Times New Roman" pitchFamily="18" charset="0"/>
              </a:rPr>
              <a:t>Positioner</a:t>
            </a:r>
            <a:r>
              <a:rPr lang="en-US" sz="2400" b="1" dirty="0" smtClean="0">
                <a:solidFill>
                  <a:schemeClr val="tx2"/>
                </a:solidFill>
                <a:latin typeface="Times New Roman" pitchFamily="18" charset="0"/>
              </a:rPr>
              <a:t> </a:t>
            </a:r>
            <a:r>
              <a:rPr lang="en-US" sz="2400" b="1" dirty="0">
                <a:solidFill>
                  <a:schemeClr val="tx2"/>
                </a:solidFill>
                <a:latin typeface="Times New Roman" pitchFamily="18" charset="0"/>
              </a:rPr>
              <a:t>electronics failed.  XRS</a:t>
            </a:r>
          </a:p>
          <a:p>
            <a:r>
              <a:rPr lang="en-US" sz="2400" b="1" dirty="0" smtClean="0">
                <a:solidFill>
                  <a:schemeClr val="tx2"/>
                </a:solidFill>
                <a:latin typeface="Times New Roman" pitchFamily="18" charset="0"/>
              </a:rPr>
              <a:t>	cannot </a:t>
            </a:r>
            <a:r>
              <a:rPr lang="en-US" sz="2400" b="1" dirty="0">
                <a:solidFill>
                  <a:schemeClr val="tx2"/>
                </a:solidFill>
                <a:latin typeface="Times New Roman" pitchFamily="18" charset="0"/>
              </a:rPr>
              <a:t>track </a:t>
            </a:r>
            <a:r>
              <a:rPr lang="en-US" sz="2400" b="1" dirty="0" smtClean="0">
                <a:solidFill>
                  <a:schemeClr val="tx2"/>
                </a:solidFill>
                <a:latin typeface="Times New Roman" pitchFamily="18" charset="0"/>
              </a:rPr>
              <a:t>Sun – 10 Feb 2008</a:t>
            </a:r>
            <a:endParaRPr lang="en-US" sz="2400" b="1" dirty="0">
              <a:solidFill>
                <a:schemeClr val="tx2"/>
              </a:solidFill>
              <a:latin typeface="Times New Roman" pitchFamily="18" charset="0"/>
            </a:endParaRPr>
          </a:p>
        </p:txBody>
      </p:sp>
      <p:sp>
        <p:nvSpPr>
          <p:cNvPr id="18443" name="Text Box 11"/>
          <p:cNvSpPr txBox="1">
            <a:spLocks noChangeArrowheads="1"/>
          </p:cNvSpPr>
          <p:nvPr/>
        </p:nvSpPr>
        <p:spPr bwMode="auto">
          <a:xfrm>
            <a:off x="1676400" y="5105400"/>
            <a:ext cx="7134225" cy="1569660"/>
          </a:xfrm>
          <a:prstGeom prst="rect">
            <a:avLst/>
          </a:prstGeom>
          <a:noFill/>
          <a:ln w="9525">
            <a:noFill/>
            <a:miter lim="800000"/>
            <a:headEnd/>
            <a:tailEnd/>
          </a:ln>
          <a:effectLst/>
        </p:spPr>
        <p:txBody>
          <a:bodyPr wrap="square">
            <a:spAutoFit/>
          </a:bodyPr>
          <a:lstStyle/>
          <a:p>
            <a:r>
              <a:rPr lang="en-US" sz="2400" b="1" dirty="0" smtClean="0">
                <a:solidFill>
                  <a:schemeClr val="tx2"/>
                </a:solidFill>
                <a:latin typeface="Times New Roman" pitchFamily="18" charset="0"/>
              </a:rPr>
              <a:t>COMM:  Primary Sensor Data transmitter failed</a:t>
            </a:r>
            <a:r>
              <a:rPr lang="en-US" sz="2400" b="1" dirty="0">
                <a:solidFill>
                  <a:schemeClr val="tx2"/>
                </a:solidFill>
                <a:latin typeface="Times New Roman" pitchFamily="18" charset="0"/>
              </a:rPr>
              <a:t>.  Switched to redundant transmitter  </a:t>
            </a:r>
            <a:r>
              <a:rPr lang="en-US" sz="2400" b="1" dirty="0" smtClean="0">
                <a:solidFill>
                  <a:schemeClr val="tx2"/>
                </a:solidFill>
                <a:latin typeface="Times New Roman" pitchFamily="18" charset="0"/>
              </a:rPr>
              <a:t>- 16 May 2006</a:t>
            </a:r>
          </a:p>
          <a:p>
            <a:endParaRPr lang="en-US" sz="2400" b="1" dirty="0" smtClean="0">
              <a:solidFill>
                <a:schemeClr val="tx2"/>
              </a:solidFill>
              <a:latin typeface="Times New Roman" pitchFamily="18" charset="0"/>
            </a:endParaRPr>
          </a:p>
          <a:p>
            <a:endParaRPr lang="en-US" sz="2400" b="1" dirty="0">
              <a:solidFill>
                <a:schemeClr val="tx2"/>
              </a:solidFill>
              <a:latin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11"/>
          <p:cNvSpPr/>
          <p:nvPr/>
        </p:nvSpPr>
        <p:spPr bwMode="auto">
          <a:xfrm>
            <a:off x="990600" y="5562600"/>
            <a:ext cx="7696200" cy="1066800"/>
          </a:xfrm>
          <a:prstGeom prst="round2SameRect">
            <a:avLst/>
          </a:prstGeom>
          <a:solidFill>
            <a:srgbClr val="FF7C80"/>
          </a:solidFill>
          <a:ln w="9525" cap="flat" cmpd="sng" algn="ctr">
            <a:solidFill>
              <a:srgbClr val="FFFFCC"/>
            </a:solidFill>
            <a:prstDash val="solid"/>
            <a:round/>
            <a:headEnd type="none" w="med" len="med"/>
            <a:tailEnd type="none" w="med" len="med"/>
          </a:ln>
          <a:effectLst>
            <a:innerShdw blurRad="114300">
              <a:prstClr val="black"/>
            </a:innerShdw>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14" name="Round Same Side Corner Rectangle 13"/>
          <p:cNvSpPr/>
          <p:nvPr/>
        </p:nvSpPr>
        <p:spPr bwMode="auto">
          <a:xfrm>
            <a:off x="990600" y="4343400"/>
            <a:ext cx="7696200" cy="1219200"/>
          </a:xfrm>
          <a:prstGeom prst="round2SameRect">
            <a:avLst/>
          </a:prstGeom>
          <a:solidFill>
            <a:srgbClr val="B9FC24"/>
          </a:solidFill>
          <a:ln w="9525" cap="flat" cmpd="sng" algn="ctr">
            <a:solidFill>
              <a:srgbClr val="FFFFCC"/>
            </a:solidFill>
            <a:prstDash val="solid"/>
            <a:round/>
            <a:headEnd type="none" w="med" len="med"/>
            <a:tailEnd type="none" w="med" len="med"/>
          </a:ln>
          <a:effectLst>
            <a:innerShdw blurRad="114300">
              <a:prstClr val="black"/>
            </a:innerShdw>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13" name="Round Same Side Corner Rectangle 12"/>
          <p:cNvSpPr/>
          <p:nvPr/>
        </p:nvSpPr>
        <p:spPr bwMode="auto">
          <a:xfrm>
            <a:off x="990600" y="2667000"/>
            <a:ext cx="7696200" cy="1828800"/>
          </a:xfrm>
          <a:prstGeom prst="round2SameRect">
            <a:avLst/>
          </a:prstGeom>
          <a:solidFill>
            <a:srgbClr val="FFFF66"/>
          </a:solidFill>
          <a:ln w="9525" cap="flat" cmpd="sng" algn="ctr">
            <a:solidFill>
              <a:srgbClr val="FFFFCC"/>
            </a:solidFill>
            <a:prstDash val="solid"/>
            <a:round/>
            <a:headEnd type="none" w="med" len="med"/>
            <a:tailEnd type="none" w="med" len="med"/>
          </a:ln>
          <a:effectLst>
            <a:innerShdw blurRad="114300">
              <a:prstClr val="black"/>
            </a:innerShdw>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16386" name="Rectangle 2"/>
          <p:cNvSpPr>
            <a:spLocks noGrp="1" noChangeArrowheads="1"/>
          </p:cNvSpPr>
          <p:nvPr>
            <p:ph type="title"/>
          </p:nvPr>
        </p:nvSpPr>
        <p:spPr/>
        <p:txBody>
          <a:bodyPr/>
          <a:lstStyle/>
          <a:p>
            <a:r>
              <a:rPr lang="en-US" dirty="0" smtClean="0">
                <a:solidFill>
                  <a:srgbClr val="FFFF00"/>
                </a:solidFill>
              </a:rPr>
              <a:t>GOES-13 (N) </a:t>
            </a:r>
            <a:r>
              <a:rPr lang="en-US" dirty="0">
                <a:solidFill>
                  <a:srgbClr val="FFFF00"/>
                </a:solidFill>
              </a:rPr>
              <a:t>Status</a:t>
            </a:r>
          </a:p>
        </p:txBody>
      </p:sp>
      <p:sp>
        <p:nvSpPr>
          <p:cNvPr id="16387" name="Rectangle 3"/>
          <p:cNvSpPr>
            <a:spLocks noGrp="1" noChangeArrowheads="1"/>
          </p:cNvSpPr>
          <p:nvPr>
            <p:ph type="body" idx="1"/>
          </p:nvPr>
        </p:nvSpPr>
        <p:spPr>
          <a:xfrm>
            <a:off x="2667000" y="1371600"/>
            <a:ext cx="4038600" cy="1295400"/>
          </a:xfrm>
        </p:spPr>
        <p:txBody>
          <a:bodyPr/>
          <a:lstStyle/>
          <a:p>
            <a:pPr algn="ctr">
              <a:buFontTx/>
              <a:buNone/>
            </a:pPr>
            <a:r>
              <a:rPr lang="en-US" sz="1800" dirty="0">
                <a:solidFill>
                  <a:srgbClr val="003399"/>
                </a:solidFill>
              </a:rPr>
              <a:t>Launch Date: May 24, 2006</a:t>
            </a:r>
          </a:p>
          <a:p>
            <a:pPr algn="ctr">
              <a:buFontTx/>
              <a:buNone/>
            </a:pPr>
            <a:r>
              <a:rPr lang="en-US" sz="1800" dirty="0">
                <a:solidFill>
                  <a:srgbClr val="003399"/>
                </a:solidFill>
              </a:rPr>
              <a:t>Orbital Location: </a:t>
            </a:r>
            <a:r>
              <a:rPr lang="en-US" sz="1800" dirty="0" smtClean="0">
                <a:solidFill>
                  <a:srgbClr val="003399"/>
                </a:solidFill>
              </a:rPr>
              <a:t>75</a:t>
            </a:r>
            <a:r>
              <a:rPr lang="en-US" sz="1800" dirty="0" smtClean="0">
                <a:solidFill>
                  <a:srgbClr val="003399"/>
                </a:solidFill>
                <a:cs typeface="Arial" charset="0"/>
              </a:rPr>
              <a:t>°W </a:t>
            </a:r>
            <a:r>
              <a:rPr lang="en-US" sz="1800" dirty="0">
                <a:solidFill>
                  <a:srgbClr val="003399"/>
                </a:solidFill>
                <a:cs typeface="Arial" charset="0"/>
              </a:rPr>
              <a:t>longitude</a:t>
            </a:r>
          </a:p>
          <a:p>
            <a:pPr algn="ctr">
              <a:buFontTx/>
              <a:buNone/>
            </a:pPr>
            <a:r>
              <a:rPr lang="en-US" sz="1800" dirty="0">
                <a:solidFill>
                  <a:srgbClr val="003399"/>
                </a:solidFill>
                <a:cs typeface="Arial" charset="0"/>
              </a:rPr>
              <a:t>Designation: </a:t>
            </a:r>
            <a:r>
              <a:rPr lang="en-US" sz="1800" dirty="0" smtClean="0">
                <a:solidFill>
                  <a:srgbClr val="003399"/>
                </a:solidFill>
                <a:cs typeface="Arial" charset="0"/>
              </a:rPr>
              <a:t>Operation East</a:t>
            </a:r>
            <a:endParaRPr lang="en-US" sz="1800" dirty="0">
              <a:solidFill>
                <a:srgbClr val="003399"/>
              </a:solidFill>
              <a:cs typeface="Arial" charset="0"/>
            </a:endParaRPr>
          </a:p>
        </p:txBody>
      </p:sp>
      <p:sp>
        <p:nvSpPr>
          <p:cNvPr id="16389" name="Text Box 5"/>
          <p:cNvSpPr txBox="1">
            <a:spLocks noChangeArrowheads="1"/>
          </p:cNvSpPr>
          <p:nvPr/>
        </p:nvSpPr>
        <p:spPr bwMode="auto">
          <a:xfrm>
            <a:off x="1371600" y="2743200"/>
            <a:ext cx="7261225" cy="1569660"/>
          </a:xfrm>
          <a:prstGeom prst="rect">
            <a:avLst/>
          </a:prstGeom>
          <a:noFill/>
          <a:ln w="9525">
            <a:noFill/>
            <a:miter lim="800000"/>
            <a:headEnd/>
            <a:tailEnd/>
          </a:ln>
          <a:effectLst/>
        </p:spPr>
        <p:txBody>
          <a:bodyPr wrap="square">
            <a:spAutoFit/>
          </a:bodyPr>
          <a:lstStyle/>
          <a:p>
            <a:r>
              <a:rPr lang="en-US" sz="2400" b="1" dirty="0" smtClean="0">
                <a:solidFill>
                  <a:schemeClr val="tx2"/>
                </a:solidFill>
                <a:latin typeface="Times New Roman" pitchFamily="18" charset="0"/>
              </a:rPr>
              <a:t>SXI:  Solar </a:t>
            </a:r>
            <a:r>
              <a:rPr lang="en-US" sz="2400" b="1" dirty="0">
                <a:solidFill>
                  <a:schemeClr val="tx2"/>
                </a:solidFill>
                <a:latin typeface="Times New Roman" pitchFamily="18" charset="0"/>
              </a:rPr>
              <a:t>X-Ray Imager CCD detector partial</a:t>
            </a:r>
          </a:p>
          <a:p>
            <a:r>
              <a:rPr lang="en-US" sz="2400" b="1" dirty="0" smtClean="0">
                <a:solidFill>
                  <a:schemeClr val="tx2"/>
                </a:solidFill>
                <a:latin typeface="Times New Roman" pitchFamily="18" charset="0"/>
              </a:rPr>
              <a:t>	damage </a:t>
            </a:r>
            <a:r>
              <a:rPr lang="en-US" sz="2400" b="1" dirty="0">
                <a:solidFill>
                  <a:schemeClr val="tx2"/>
                </a:solidFill>
                <a:latin typeface="Times New Roman" pitchFamily="18" charset="0"/>
              </a:rPr>
              <a:t>during X9 solar </a:t>
            </a:r>
            <a:r>
              <a:rPr lang="en-US" sz="2400" b="1" dirty="0" smtClean="0">
                <a:solidFill>
                  <a:schemeClr val="tx2"/>
                </a:solidFill>
                <a:latin typeface="Times New Roman" pitchFamily="18" charset="0"/>
              </a:rPr>
              <a:t>flare – 5 Dec 2006</a:t>
            </a:r>
          </a:p>
          <a:p>
            <a:r>
              <a:rPr lang="en-US" sz="2400" b="1" dirty="0">
                <a:solidFill>
                  <a:schemeClr val="tx2"/>
                </a:solidFill>
                <a:latin typeface="Times New Roman" pitchFamily="18" charset="0"/>
              </a:rPr>
              <a:t>	</a:t>
            </a:r>
            <a:r>
              <a:rPr lang="en-US" sz="2400" b="1" dirty="0" smtClean="0">
                <a:solidFill>
                  <a:schemeClr val="tx2"/>
                </a:solidFill>
                <a:latin typeface="Times New Roman" pitchFamily="18" charset="0"/>
              </a:rPr>
              <a:t>New on-board software loaded for 	protection 	against large flares.  </a:t>
            </a:r>
            <a:endParaRPr lang="en-US" sz="2400" b="1" dirty="0">
              <a:solidFill>
                <a:schemeClr val="tx2"/>
              </a:solidFill>
              <a:latin typeface="Times New Roman" pitchFamily="18" charset="0"/>
            </a:endParaRPr>
          </a:p>
        </p:txBody>
      </p:sp>
      <p:sp>
        <p:nvSpPr>
          <p:cNvPr id="16391" name="Text Box 7"/>
          <p:cNvSpPr txBox="1">
            <a:spLocks noChangeArrowheads="1"/>
          </p:cNvSpPr>
          <p:nvPr/>
        </p:nvSpPr>
        <p:spPr bwMode="auto">
          <a:xfrm>
            <a:off x="1752600" y="4495800"/>
            <a:ext cx="6303963" cy="830997"/>
          </a:xfrm>
          <a:prstGeom prst="rect">
            <a:avLst/>
          </a:prstGeom>
          <a:noFill/>
          <a:ln w="9525">
            <a:noFill/>
            <a:miter lim="800000"/>
            <a:headEnd/>
            <a:tailEnd/>
          </a:ln>
          <a:effectLst/>
        </p:spPr>
        <p:txBody>
          <a:bodyPr wrap="square">
            <a:spAutoFit/>
          </a:bodyPr>
          <a:lstStyle/>
          <a:p>
            <a:r>
              <a:rPr lang="en-US" sz="2400" b="1" dirty="0" smtClean="0">
                <a:solidFill>
                  <a:schemeClr val="tx2"/>
                </a:solidFill>
                <a:latin typeface="Times New Roman" pitchFamily="18" charset="0"/>
              </a:rPr>
              <a:t>Propulsion:  N2 </a:t>
            </a:r>
            <a:r>
              <a:rPr lang="en-US" sz="2400" b="1" dirty="0">
                <a:solidFill>
                  <a:schemeClr val="tx2"/>
                </a:solidFill>
                <a:latin typeface="Times New Roman" pitchFamily="18" charset="0"/>
              </a:rPr>
              <a:t>thruster anomalous thrust </a:t>
            </a:r>
            <a:r>
              <a:rPr lang="en-US" sz="2400" b="1" dirty="0" smtClean="0">
                <a:solidFill>
                  <a:schemeClr val="tx2"/>
                </a:solidFill>
                <a:latin typeface="Times New Roman" pitchFamily="18" charset="0"/>
              </a:rPr>
              <a:t>		level.   Thruster </a:t>
            </a:r>
            <a:r>
              <a:rPr lang="en-US" sz="2400" b="1" dirty="0">
                <a:solidFill>
                  <a:schemeClr val="tx2"/>
                </a:solidFill>
                <a:latin typeface="Times New Roman" pitchFamily="18" charset="0"/>
              </a:rPr>
              <a:t>use restricted.  </a:t>
            </a:r>
          </a:p>
        </p:txBody>
      </p:sp>
      <p:sp>
        <p:nvSpPr>
          <p:cNvPr id="16393" name="Text Box 9"/>
          <p:cNvSpPr txBox="1">
            <a:spLocks noChangeArrowheads="1"/>
          </p:cNvSpPr>
          <p:nvPr/>
        </p:nvSpPr>
        <p:spPr bwMode="auto">
          <a:xfrm>
            <a:off x="1600200" y="5867400"/>
            <a:ext cx="7082132" cy="461665"/>
          </a:xfrm>
          <a:prstGeom prst="rect">
            <a:avLst/>
          </a:prstGeom>
          <a:noFill/>
          <a:ln w="9525">
            <a:noFill/>
            <a:miter lim="800000"/>
            <a:headEnd/>
            <a:tailEnd/>
          </a:ln>
          <a:effectLst/>
        </p:spPr>
        <p:txBody>
          <a:bodyPr wrap="square">
            <a:spAutoFit/>
          </a:bodyPr>
          <a:lstStyle/>
          <a:p>
            <a:r>
              <a:rPr lang="en-US" sz="2400" b="1" dirty="0" smtClean="0">
                <a:solidFill>
                  <a:schemeClr val="tx2"/>
                </a:solidFill>
                <a:latin typeface="Times New Roman" pitchFamily="18" charset="0"/>
              </a:rPr>
              <a:t>XRS:  A </a:t>
            </a:r>
            <a:r>
              <a:rPr lang="en-US" sz="2400" b="1" dirty="0">
                <a:solidFill>
                  <a:schemeClr val="tx2"/>
                </a:solidFill>
                <a:latin typeface="Times New Roman" pitchFamily="18" charset="0"/>
              </a:rPr>
              <a:t>capacitor </a:t>
            </a:r>
            <a:r>
              <a:rPr lang="en-US" sz="2400" b="1" dirty="0" smtClean="0">
                <a:solidFill>
                  <a:schemeClr val="tx2"/>
                </a:solidFill>
                <a:latin typeface="Times New Roman" pitchFamily="18" charset="0"/>
              </a:rPr>
              <a:t>short.  Does not detect flares </a:t>
            </a:r>
            <a:endParaRPr lang="en-US" sz="2400" b="1" dirty="0">
              <a:solidFill>
                <a:schemeClr val="tx2"/>
              </a:solidFill>
              <a:latin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solidFill>
                  <a:srgbClr val="FFFF00"/>
                </a:solidFill>
              </a:rPr>
              <a:t>GOES-14 (O) </a:t>
            </a:r>
            <a:r>
              <a:rPr lang="en-US" dirty="0">
                <a:solidFill>
                  <a:srgbClr val="FFFF00"/>
                </a:solidFill>
              </a:rPr>
              <a:t>Status</a:t>
            </a:r>
          </a:p>
        </p:txBody>
      </p:sp>
      <p:sp>
        <p:nvSpPr>
          <p:cNvPr id="16387" name="Rectangle 3"/>
          <p:cNvSpPr>
            <a:spLocks noGrp="1" noChangeArrowheads="1"/>
          </p:cNvSpPr>
          <p:nvPr>
            <p:ph type="body" idx="1"/>
          </p:nvPr>
        </p:nvSpPr>
        <p:spPr>
          <a:xfrm>
            <a:off x="2667000" y="1371600"/>
            <a:ext cx="4038600" cy="1295400"/>
          </a:xfrm>
        </p:spPr>
        <p:txBody>
          <a:bodyPr/>
          <a:lstStyle/>
          <a:p>
            <a:pPr algn="ctr">
              <a:buFontTx/>
              <a:buNone/>
            </a:pPr>
            <a:r>
              <a:rPr lang="en-US" sz="1800" dirty="0">
                <a:solidFill>
                  <a:srgbClr val="003399"/>
                </a:solidFill>
              </a:rPr>
              <a:t>Launch Date: </a:t>
            </a:r>
            <a:r>
              <a:rPr lang="en-US" sz="1800" dirty="0" smtClean="0">
                <a:solidFill>
                  <a:srgbClr val="003399"/>
                </a:solidFill>
              </a:rPr>
              <a:t>June 27, 2009</a:t>
            </a:r>
            <a:endParaRPr lang="en-US" sz="1800" dirty="0">
              <a:solidFill>
                <a:srgbClr val="003399"/>
              </a:solidFill>
            </a:endParaRPr>
          </a:p>
          <a:p>
            <a:pPr algn="ctr">
              <a:buFontTx/>
              <a:buNone/>
            </a:pPr>
            <a:r>
              <a:rPr lang="en-US" sz="1800" dirty="0">
                <a:solidFill>
                  <a:srgbClr val="003399"/>
                </a:solidFill>
              </a:rPr>
              <a:t>Orbital Location: </a:t>
            </a:r>
            <a:r>
              <a:rPr lang="en-US" sz="1800" dirty="0" smtClean="0">
                <a:solidFill>
                  <a:srgbClr val="003399"/>
                </a:solidFill>
              </a:rPr>
              <a:t>105</a:t>
            </a:r>
            <a:r>
              <a:rPr lang="en-US" sz="1800" dirty="0" smtClean="0">
                <a:solidFill>
                  <a:srgbClr val="003399"/>
                </a:solidFill>
                <a:cs typeface="Arial" charset="0"/>
              </a:rPr>
              <a:t>°W </a:t>
            </a:r>
            <a:r>
              <a:rPr lang="en-US" sz="1800" dirty="0">
                <a:solidFill>
                  <a:srgbClr val="003399"/>
                </a:solidFill>
                <a:cs typeface="Arial" charset="0"/>
              </a:rPr>
              <a:t>longitude</a:t>
            </a:r>
          </a:p>
          <a:p>
            <a:pPr algn="ctr">
              <a:buFontTx/>
              <a:buNone/>
            </a:pPr>
            <a:r>
              <a:rPr lang="en-US" sz="1800" dirty="0">
                <a:solidFill>
                  <a:srgbClr val="003399"/>
                </a:solidFill>
                <a:cs typeface="Arial" charset="0"/>
              </a:rPr>
              <a:t>Designation: </a:t>
            </a:r>
            <a:r>
              <a:rPr lang="en-US" sz="1800" dirty="0" smtClean="0">
                <a:solidFill>
                  <a:srgbClr val="003399"/>
                </a:solidFill>
                <a:cs typeface="Arial" charset="0"/>
              </a:rPr>
              <a:t>Storage Mode</a:t>
            </a:r>
            <a:endParaRPr lang="en-US" sz="1800" dirty="0">
              <a:solidFill>
                <a:srgbClr val="003399"/>
              </a:solidFill>
              <a:cs typeface="Arial" charset="0"/>
            </a:endParaRPr>
          </a:p>
        </p:txBody>
      </p:sp>
      <p:sp>
        <p:nvSpPr>
          <p:cNvPr id="10" name="TextBox 9"/>
          <p:cNvSpPr txBox="1"/>
          <p:nvPr/>
        </p:nvSpPr>
        <p:spPr>
          <a:xfrm>
            <a:off x="1219200" y="3200400"/>
            <a:ext cx="7083991" cy="584775"/>
          </a:xfrm>
          <a:prstGeom prst="rect">
            <a:avLst/>
          </a:prstGeom>
          <a:noFill/>
        </p:spPr>
        <p:txBody>
          <a:bodyPr wrap="none" rtlCol="0">
            <a:spAutoFit/>
          </a:bodyPr>
          <a:lstStyle/>
          <a:p>
            <a:r>
              <a:rPr lang="en-US" sz="3200" b="1" dirty="0" smtClean="0"/>
              <a:t>No Spacecraft or Instrument Issues</a:t>
            </a:r>
            <a:endParaRPr lang="en-US" sz="3200" b="1" dirty="0"/>
          </a:p>
        </p:txBody>
      </p:sp>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ame Side Corner Rectangle 13"/>
          <p:cNvSpPr/>
          <p:nvPr/>
        </p:nvSpPr>
        <p:spPr bwMode="auto">
          <a:xfrm>
            <a:off x="914400" y="5029200"/>
            <a:ext cx="7696200" cy="1447800"/>
          </a:xfrm>
          <a:prstGeom prst="round2SameRect">
            <a:avLst/>
          </a:prstGeom>
          <a:solidFill>
            <a:srgbClr val="B9FC24"/>
          </a:solidFill>
          <a:ln w="9525" cap="flat" cmpd="sng" algn="ctr">
            <a:solidFill>
              <a:srgbClr val="FFFFCC"/>
            </a:solidFill>
            <a:prstDash val="solid"/>
            <a:round/>
            <a:headEnd type="none" w="med" len="med"/>
            <a:tailEnd type="none" w="med" len="med"/>
          </a:ln>
          <a:effectLst>
            <a:innerShdw blurRad="114300">
              <a:prstClr val="black"/>
            </a:innerShdw>
            <a:softEdge rad="127000"/>
          </a:effectLst>
        </p:spPr>
        <p:txBody>
          <a:bodyPr vert="horz" wrap="square" lIns="91440" tIns="45720" rIns="91440" bIns="45720" numCol="1" rtlCol="0" anchor="t" anchorCtr="0" compatLnSpc="1">
            <a:prstTxWarp prst="textNoShape">
              <a:avLst/>
            </a:prstTxWarp>
          </a:bodyPr>
          <a:lstStyle/>
          <a:p>
            <a:r>
              <a:rPr lang="en-US" sz="2000" b="1" dirty="0" smtClean="0">
                <a:latin typeface="Times New Roman" pitchFamily="18" charset="0"/>
              </a:rPr>
              <a:t>    EMWIN:   S-Band Receiver 1 failed</a:t>
            </a:r>
          </a:p>
          <a:p>
            <a:endParaRPr lang="en-US" sz="2000" b="1" dirty="0">
              <a:latin typeface="Times New Roman" pitchFamily="18" charset="0"/>
            </a:endParaRPr>
          </a:p>
          <a:p>
            <a:r>
              <a:rPr lang="en-US" sz="2000" b="1" dirty="0" smtClean="0">
                <a:latin typeface="Times New Roman" pitchFamily="18" charset="0"/>
              </a:rPr>
              <a:t>    SXI:  Power on failure at initial turn on. Now that it is working, 	there are no plans to turn off. </a:t>
            </a:r>
          </a:p>
          <a:p>
            <a:endParaRPr kumimoji="0" lang="en-US" sz="2000" b="1" i="0" u="none" strike="noStrike" cap="none" normalizeH="0" baseline="0" dirty="0" smtClean="0">
              <a:ln>
                <a:noFill/>
              </a:ln>
              <a:solidFill>
                <a:schemeClr val="tx1"/>
              </a:solidFill>
              <a:effectLst/>
              <a:latin typeface="Times New Roman" pitchFamily="18" charset="0"/>
            </a:endParaRPr>
          </a:p>
        </p:txBody>
      </p:sp>
      <p:sp>
        <p:nvSpPr>
          <p:cNvPr id="13" name="Round Same Side Corner Rectangle 12"/>
          <p:cNvSpPr/>
          <p:nvPr/>
        </p:nvSpPr>
        <p:spPr bwMode="auto">
          <a:xfrm>
            <a:off x="914400" y="2743200"/>
            <a:ext cx="7696200" cy="2209800"/>
          </a:xfrm>
          <a:prstGeom prst="round2SameRect">
            <a:avLst/>
          </a:prstGeom>
          <a:solidFill>
            <a:srgbClr val="FFFF66"/>
          </a:solidFill>
          <a:ln w="9525" cap="flat" cmpd="sng" algn="ctr">
            <a:solidFill>
              <a:srgbClr val="FFFFCC"/>
            </a:solidFill>
            <a:prstDash val="solid"/>
            <a:round/>
            <a:headEnd type="none" w="med" len="med"/>
            <a:tailEnd type="none" w="med" len="med"/>
          </a:ln>
          <a:effectLst>
            <a:innerShdw blurRad="114300">
              <a:prstClr val="black"/>
            </a:innerShdw>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Sounder:  Patch</a:t>
            </a:r>
            <a:r>
              <a:rPr kumimoji="0" lang="en-US" sz="2000" b="1" i="0" u="none" strike="noStrike" cap="none" normalizeH="0" dirty="0" smtClean="0">
                <a:ln>
                  <a:noFill/>
                </a:ln>
                <a:solidFill>
                  <a:schemeClr val="tx1"/>
                </a:solidFill>
                <a:effectLst/>
                <a:latin typeface="Times New Roman" pitchFamily="18" charset="0"/>
              </a:rPr>
              <a:t> Temperature Control problems due to blanket 	    issue – Yaw Flip at Equinox to control temperature. 	    User impact - data outage during recovery from 	    maneuver</a:t>
            </a:r>
          </a:p>
          <a:p>
            <a:pPr marL="0" marR="0" indent="0" algn="l" defTabSz="914400" rtl="0" eaLnBrk="1" fontAlgn="base" latinLnBrk="0" hangingPunct="1">
              <a:lnSpc>
                <a:spcPct val="100000"/>
              </a:lnSpc>
              <a:spcBef>
                <a:spcPct val="0"/>
              </a:spcBef>
              <a:spcAft>
                <a:spcPct val="0"/>
              </a:spcAft>
              <a:buClrTx/>
              <a:buSzTx/>
              <a:buFontTx/>
              <a:buNone/>
              <a:tabLst/>
            </a:pPr>
            <a:endParaRPr lang="en-US" sz="2000" b="1" dirty="0" smtClean="0">
              <a:latin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2000" b="1" dirty="0" smtClean="0">
                <a:latin typeface="Times New Roman" pitchFamily="18" charset="0"/>
              </a:rPr>
              <a:t>SEM:     MAGED Telescope 7 channel is noisy</a:t>
            </a:r>
            <a:endParaRPr kumimoji="0" lang="en-US" sz="2000" b="1" i="0" u="none" strike="noStrike" cap="none" normalizeH="0" dirty="0" smtClean="0">
              <a:ln>
                <a:noFill/>
              </a:ln>
              <a:solidFill>
                <a:schemeClr val="tx1"/>
              </a:solidFill>
              <a:effectLst/>
              <a:latin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ndParaRPr>
          </a:p>
        </p:txBody>
      </p:sp>
      <p:sp>
        <p:nvSpPr>
          <p:cNvPr id="16386" name="Rectangle 2"/>
          <p:cNvSpPr>
            <a:spLocks noGrp="1" noChangeArrowheads="1"/>
          </p:cNvSpPr>
          <p:nvPr>
            <p:ph type="title"/>
          </p:nvPr>
        </p:nvSpPr>
        <p:spPr/>
        <p:txBody>
          <a:bodyPr/>
          <a:lstStyle/>
          <a:p>
            <a:r>
              <a:rPr lang="en-US" dirty="0" smtClean="0">
                <a:solidFill>
                  <a:srgbClr val="FFFF00"/>
                </a:solidFill>
              </a:rPr>
              <a:t>GOES-15 (P) </a:t>
            </a:r>
            <a:r>
              <a:rPr lang="en-US" dirty="0">
                <a:solidFill>
                  <a:srgbClr val="FFFF00"/>
                </a:solidFill>
              </a:rPr>
              <a:t>Status</a:t>
            </a:r>
          </a:p>
        </p:txBody>
      </p:sp>
      <p:sp>
        <p:nvSpPr>
          <p:cNvPr id="16387" name="Rectangle 3"/>
          <p:cNvSpPr>
            <a:spLocks noGrp="1" noChangeArrowheads="1"/>
          </p:cNvSpPr>
          <p:nvPr>
            <p:ph type="body" idx="1"/>
          </p:nvPr>
        </p:nvSpPr>
        <p:spPr>
          <a:xfrm>
            <a:off x="2057400" y="1219200"/>
            <a:ext cx="4876800" cy="1371600"/>
          </a:xfrm>
        </p:spPr>
        <p:txBody>
          <a:bodyPr/>
          <a:lstStyle/>
          <a:p>
            <a:pPr algn="ctr">
              <a:buFontTx/>
              <a:buNone/>
            </a:pPr>
            <a:r>
              <a:rPr lang="en-US" sz="1800" dirty="0">
                <a:solidFill>
                  <a:srgbClr val="003399"/>
                </a:solidFill>
              </a:rPr>
              <a:t>Launch Date: </a:t>
            </a:r>
            <a:r>
              <a:rPr lang="en-US" sz="1800" dirty="0" smtClean="0">
                <a:solidFill>
                  <a:srgbClr val="003399"/>
                </a:solidFill>
              </a:rPr>
              <a:t>March 4</a:t>
            </a:r>
            <a:r>
              <a:rPr lang="en-US" sz="1800" dirty="0">
                <a:solidFill>
                  <a:srgbClr val="003399"/>
                </a:solidFill>
              </a:rPr>
              <a:t>, </a:t>
            </a:r>
            <a:r>
              <a:rPr lang="en-US" sz="1800" dirty="0" smtClean="0">
                <a:solidFill>
                  <a:srgbClr val="003399"/>
                </a:solidFill>
              </a:rPr>
              <a:t>2010</a:t>
            </a:r>
            <a:endParaRPr lang="en-US" sz="1800" dirty="0">
              <a:solidFill>
                <a:srgbClr val="003399"/>
              </a:solidFill>
            </a:endParaRPr>
          </a:p>
          <a:p>
            <a:pPr algn="ctr">
              <a:buFontTx/>
              <a:buNone/>
            </a:pPr>
            <a:r>
              <a:rPr lang="en-US" sz="1800" dirty="0">
                <a:solidFill>
                  <a:srgbClr val="003399"/>
                </a:solidFill>
              </a:rPr>
              <a:t>Orbital Location: </a:t>
            </a:r>
            <a:r>
              <a:rPr lang="en-US" sz="1800" dirty="0" smtClean="0">
                <a:solidFill>
                  <a:srgbClr val="003399"/>
                </a:solidFill>
              </a:rPr>
              <a:t>89.5</a:t>
            </a:r>
            <a:r>
              <a:rPr lang="en-US" sz="1800" dirty="0" smtClean="0">
                <a:solidFill>
                  <a:srgbClr val="003399"/>
                </a:solidFill>
                <a:cs typeface="Arial" charset="0"/>
              </a:rPr>
              <a:t>°W </a:t>
            </a:r>
            <a:r>
              <a:rPr lang="en-US" sz="1800" dirty="0">
                <a:solidFill>
                  <a:srgbClr val="003399"/>
                </a:solidFill>
                <a:cs typeface="Arial" charset="0"/>
              </a:rPr>
              <a:t>longitude</a:t>
            </a:r>
          </a:p>
          <a:p>
            <a:pPr algn="ctr">
              <a:buFontTx/>
              <a:buNone/>
            </a:pPr>
            <a:r>
              <a:rPr lang="en-US" sz="1800" dirty="0">
                <a:solidFill>
                  <a:srgbClr val="003399"/>
                </a:solidFill>
                <a:cs typeface="Arial" charset="0"/>
              </a:rPr>
              <a:t>Designation: </a:t>
            </a:r>
            <a:r>
              <a:rPr lang="en-US" sz="1800" dirty="0" smtClean="0">
                <a:solidFill>
                  <a:srgbClr val="003399"/>
                </a:solidFill>
                <a:cs typeface="Arial" charset="0"/>
              </a:rPr>
              <a:t>Standby – </a:t>
            </a:r>
            <a:r>
              <a:rPr lang="en-US" sz="1800" dirty="0" smtClean="0">
                <a:solidFill>
                  <a:srgbClr val="00B050"/>
                </a:solidFill>
                <a:cs typeface="Arial" charset="0"/>
              </a:rPr>
              <a:t>Space Environment      Monitor Operational</a:t>
            </a:r>
            <a:endParaRPr lang="en-US" sz="1800" dirty="0">
              <a:solidFill>
                <a:srgbClr val="00B050"/>
              </a:solidFill>
              <a:cs typeface="Arial" charset="0"/>
            </a:endParaRPr>
          </a:p>
        </p:txBody>
      </p:sp>
      <p:sp>
        <p:nvSpPr>
          <p:cNvPr id="16391" name="Text Box 7"/>
          <p:cNvSpPr txBox="1">
            <a:spLocks noChangeArrowheads="1"/>
          </p:cNvSpPr>
          <p:nvPr/>
        </p:nvSpPr>
        <p:spPr bwMode="auto">
          <a:xfrm>
            <a:off x="1676400" y="4800600"/>
            <a:ext cx="6303963" cy="461665"/>
          </a:xfrm>
          <a:prstGeom prst="rect">
            <a:avLst/>
          </a:prstGeom>
          <a:noFill/>
          <a:ln w="9525">
            <a:noFill/>
            <a:miter lim="800000"/>
            <a:headEnd/>
            <a:tailEnd/>
          </a:ln>
          <a:effectLst/>
        </p:spPr>
        <p:txBody>
          <a:bodyPr wrap="square">
            <a:spAutoFit/>
          </a:bodyPr>
          <a:lstStyle/>
          <a:p>
            <a:r>
              <a:rPr lang="en-US" sz="2400" b="1" dirty="0" smtClean="0">
                <a:solidFill>
                  <a:schemeClr val="tx2"/>
                </a:solidFill>
                <a:latin typeface="Times New Roman" pitchFamily="18" charset="0"/>
              </a:rPr>
              <a:t>  </a:t>
            </a:r>
            <a:endParaRPr lang="en-US" sz="2400" b="1" dirty="0">
              <a:solidFill>
                <a:schemeClr val="tx2"/>
              </a:solidFill>
              <a:latin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GOES-West Transition</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GOES-West Transition to occur December 2011</a:t>
            </a:r>
          </a:p>
          <a:p>
            <a:r>
              <a:rPr lang="en-US" dirty="0" smtClean="0"/>
              <a:t>PLAN:  </a:t>
            </a:r>
          </a:p>
          <a:p>
            <a:pPr lvl="1"/>
            <a:r>
              <a:rPr lang="en-US" dirty="0" smtClean="0"/>
              <a:t>GOES-14 will replace GOES-11</a:t>
            </a:r>
          </a:p>
          <a:p>
            <a:pPr lvl="1"/>
            <a:r>
              <a:rPr lang="en-US" dirty="0" smtClean="0"/>
              <a:t>GOES-14 taken out of storage before fall eclipse season for yearly inclination maneuver and imager testing</a:t>
            </a:r>
          </a:p>
          <a:p>
            <a:pPr lvl="1"/>
            <a:r>
              <a:rPr lang="en-US" dirty="0" smtClean="0"/>
              <a:t>Start drift to 135 Deg W  - October 2011</a:t>
            </a:r>
          </a:p>
          <a:p>
            <a:endParaRPr lang="en-US" dirty="0"/>
          </a:p>
        </p:txBody>
      </p:sp>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Same Side Corner Rectangle 15"/>
          <p:cNvSpPr/>
          <p:nvPr/>
        </p:nvSpPr>
        <p:spPr bwMode="auto">
          <a:xfrm>
            <a:off x="1066800" y="5486400"/>
            <a:ext cx="7696200" cy="1371600"/>
          </a:xfrm>
          <a:prstGeom prst="round2SameRect">
            <a:avLst/>
          </a:prstGeom>
          <a:solidFill>
            <a:srgbClr val="B9FC24"/>
          </a:solidFill>
          <a:ln w="9525" cap="flat" cmpd="sng" algn="ctr">
            <a:solidFill>
              <a:srgbClr val="FFFFCC"/>
            </a:solidFill>
            <a:prstDash val="solid"/>
            <a:round/>
            <a:headEnd type="none" w="med" len="med"/>
            <a:tailEnd type="none" w="med" len="med"/>
          </a:ln>
          <a:effectLst>
            <a:innerShdw blurRad="114300">
              <a:prstClr val="black"/>
            </a:innerShdw>
            <a:softEdge rad="127000"/>
          </a:effectLst>
        </p:spPr>
        <p:txBody>
          <a:bodyPr vert="horz" wrap="square" lIns="91440" tIns="45720" rIns="91440" bIns="45720" numCol="1" rtlCol="0" anchor="t" anchorCtr="0" compatLnSpc="1">
            <a:prstTxWarp prst="textNoShape">
              <a:avLst/>
            </a:prstTxWarp>
          </a:bodyPr>
          <a:lstStyle/>
          <a:p>
            <a:endParaRPr kumimoji="0" lang="en-US" sz="2000" b="1" i="0" u="none" strike="noStrike" cap="none" normalizeH="0" baseline="0" dirty="0" smtClean="0">
              <a:ln>
                <a:noFill/>
              </a:ln>
              <a:solidFill>
                <a:schemeClr val="tx1"/>
              </a:solidFill>
              <a:effectLst/>
              <a:latin typeface="Times New Roman" pitchFamily="18" charset="0"/>
            </a:endParaRPr>
          </a:p>
        </p:txBody>
      </p:sp>
      <p:sp>
        <p:nvSpPr>
          <p:cNvPr id="17" name="Round Same Side Corner Rectangle 16"/>
          <p:cNvSpPr/>
          <p:nvPr/>
        </p:nvSpPr>
        <p:spPr bwMode="auto">
          <a:xfrm>
            <a:off x="1066800" y="3505200"/>
            <a:ext cx="7696200" cy="2133600"/>
          </a:xfrm>
          <a:prstGeom prst="round2SameRect">
            <a:avLst/>
          </a:prstGeom>
          <a:solidFill>
            <a:srgbClr val="FF7C80"/>
          </a:solidFill>
          <a:ln w="9525" cap="flat" cmpd="sng" algn="ctr">
            <a:solidFill>
              <a:srgbClr val="FFFFCC"/>
            </a:solidFill>
            <a:prstDash val="solid"/>
            <a:round/>
            <a:headEnd type="none" w="med" len="med"/>
            <a:tailEnd type="none" w="med" len="med"/>
          </a:ln>
          <a:effectLst>
            <a:innerShdw blurRad="114300">
              <a:prstClr val="black"/>
            </a:innerShdw>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15" name="Round Same Side Corner Rectangle 14"/>
          <p:cNvSpPr/>
          <p:nvPr/>
        </p:nvSpPr>
        <p:spPr bwMode="auto">
          <a:xfrm>
            <a:off x="1066800" y="2209800"/>
            <a:ext cx="7696200" cy="1371600"/>
          </a:xfrm>
          <a:prstGeom prst="round2SameRect">
            <a:avLst/>
          </a:prstGeom>
          <a:solidFill>
            <a:srgbClr val="FFFF66"/>
          </a:solidFill>
          <a:ln w="9525" cap="flat" cmpd="sng" algn="ctr">
            <a:solidFill>
              <a:srgbClr val="FFFFCC"/>
            </a:solidFill>
            <a:prstDash val="solid"/>
            <a:round/>
            <a:headEnd type="none" w="med" len="med"/>
            <a:tailEnd type="none" w="med" len="med"/>
          </a:ln>
          <a:effectLst>
            <a:innerShdw blurRad="114300">
              <a:prstClr val="black"/>
            </a:innerShdw>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ndParaRPr>
          </a:p>
        </p:txBody>
      </p:sp>
      <p:sp>
        <p:nvSpPr>
          <p:cNvPr id="17410" name="Rectangle 2"/>
          <p:cNvSpPr>
            <a:spLocks noGrp="1" noChangeArrowheads="1"/>
          </p:cNvSpPr>
          <p:nvPr>
            <p:ph type="title"/>
          </p:nvPr>
        </p:nvSpPr>
        <p:spPr>
          <a:xfrm>
            <a:off x="457200" y="152400"/>
            <a:ext cx="8229600" cy="1143000"/>
          </a:xfrm>
        </p:spPr>
        <p:txBody>
          <a:bodyPr/>
          <a:lstStyle/>
          <a:p>
            <a:r>
              <a:rPr lang="en-US" dirty="0" smtClean="0">
                <a:solidFill>
                  <a:srgbClr val="FFFF00"/>
                </a:solidFill>
              </a:rPr>
              <a:t>GOES-12(M) </a:t>
            </a:r>
            <a:r>
              <a:rPr lang="en-US" dirty="0">
                <a:solidFill>
                  <a:srgbClr val="FFFF00"/>
                </a:solidFill>
              </a:rPr>
              <a:t>Status</a:t>
            </a:r>
          </a:p>
        </p:txBody>
      </p:sp>
      <p:sp>
        <p:nvSpPr>
          <p:cNvPr id="17411" name="Rectangle 3"/>
          <p:cNvSpPr>
            <a:spLocks noGrp="1" noChangeArrowheads="1"/>
          </p:cNvSpPr>
          <p:nvPr>
            <p:ph type="body" idx="1"/>
          </p:nvPr>
        </p:nvSpPr>
        <p:spPr>
          <a:xfrm>
            <a:off x="1600200" y="1143000"/>
            <a:ext cx="5334000" cy="1295400"/>
          </a:xfrm>
        </p:spPr>
        <p:txBody>
          <a:bodyPr/>
          <a:lstStyle/>
          <a:p>
            <a:pPr marL="609600" indent="-609600" algn="ctr">
              <a:buFontTx/>
              <a:buNone/>
            </a:pPr>
            <a:r>
              <a:rPr lang="en-US" sz="1800" dirty="0">
                <a:solidFill>
                  <a:srgbClr val="003399"/>
                </a:solidFill>
              </a:rPr>
              <a:t>Launch Date: July 23, 2001</a:t>
            </a:r>
          </a:p>
          <a:p>
            <a:pPr marL="609600" indent="-609600" algn="ctr">
              <a:buFontTx/>
              <a:buNone/>
            </a:pPr>
            <a:r>
              <a:rPr lang="en-US" sz="1800" dirty="0">
                <a:solidFill>
                  <a:srgbClr val="003399"/>
                </a:solidFill>
              </a:rPr>
              <a:t>Orbital Location: </a:t>
            </a:r>
            <a:r>
              <a:rPr lang="en-US" sz="1800" dirty="0" smtClean="0">
                <a:solidFill>
                  <a:srgbClr val="003399"/>
                </a:solidFill>
              </a:rPr>
              <a:t>60</a:t>
            </a:r>
            <a:r>
              <a:rPr lang="en-US" sz="1800" dirty="0" smtClean="0">
                <a:solidFill>
                  <a:srgbClr val="003399"/>
                </a:solidFill>
                <a:cs typeface="Arial" charset="0"/>
              </a:rPr>
              <a:t>°W </a:t>
            </a:r>
            <a:r>
              <a:rPr lang="en-US" sz="1800" dirty="0">
                <a:solidFill>
                  <a:srgbClr val="003399"/>
                </a:solidFill>
                <a:cs typeface="Arial" charset="0"/>
              </a:rPr>
              <a:t>longitude</a:t>
            </a:r>
          </a:p>
          <a:p>
            <a:pPr marL="609600" indent="-609600" algn="ctr">
              <a:buFontTx/>
              <a:buNone/>
            </a:pPr>
            <a:r>
              <a:rPr lang="en-US" sz="1800" dirty="0">
                <a:solidFill>
                  <a:srgbClr val="003399"/>
                </a:solidFill>
                <a:cs typeface="Arial" charset="0"/>
              </a:rPr>
              <a:t>Designation: </a:t>
            </a:r>
            <a:r>
              <a:rPr lang="en-US" sz="1800" dirty="0" smtClean="0">
                <a:solidFill>
                  <a:srgbClr val="003399"/>
                </a:solidFill>
                <a:cs typeface="Arial" charset="0"/>
              </a:rPr>
              <a:t>South America</a:t>
            </a:r>
            <a:endParaRPr lang="en-US" sz="1800" dirty="0">
              <a:solidFill>
                <a:srgbClr val="003399"/>
              </a:solidFill>
              <a:cs typeface="Arial" charset="0"/>
            </a:endParaRPr>
          </a:p>
        </p:txBody>
      </p:sp>
      <p:sp>
        <p:nvSpPr>
          <p:cNvPr id="17413" name="Text Box 5"/>
          <p:cNvSpPr txBox="1">
            <a:spLocks noChangeArrowheads="1"/>
          </p:cNvSpPr>
          <p:nvPr/>
        </p:nvSpPr>
        <p:spPr bwMode="auto">
          <a:xfrm>
            <a:off x="1752600" y="2819400"/>
            <a:ext cx="6521450" cy="461665"/>
          </a:xfrm>
          <a:prstGeom prst="rect">
            <a:avLst/>
          </a:prstGeom>
          <a:noFill/>
          <a:ln w="9525">
            <a:noFill/>
            <a:miter lim="800000"/>
            <a:headEnd/>
            <a:tailEnd/>
          </a:ln>
          <a:effectLst/>
        </p:spPr>
        <p:txBody>
          <a:bodyPr wrap="square">
            <a:spAutoFit/>
          </a:bodyPr>
          <a:lstStyle/>
          <a:p>
            <a:r>
              <a:rPr lang="en-US" sz="2400" b="1" dirty="0" smtClean="0">
                <a:solidFill>
                  <a:schemeClr val="tx2"/>
                </a:solidFill>
                <a:latin typeface="Times New Roman" pitchFamily="18" charset="0"/>
              </a:rPr>
              <a:t>EPS:  Energetic </a:t>
            </a:r>
            <a:r>
              <a:rPr lang="en-US" sz="2400" b="1" dirty="0">
                <a:solidFill>
                  <a:schemeClr val="tx2"/>
                </a:solidFill>
                <a:latin typeface="Times New Roman" pitchFamily="18" charset="0"/>
              </a:rPr>
              <a:t>Particle Sensor </a:t>
            </a:r>
            <a:r>
              <a:rPr lang="en-US" sz="2400" b="1" dirty="0" smtClean="0">
                <a:solidFill>
                  <a:schemeClr val="tx2"/>
                </a:solidFill>
                <a:latin typeface="Times New Roman" pitchFamily="18" charset="0"/>
              </a:rPr>
              <a:t>channels noisy</a:t>
            </a:r>
            <a:endParaRPr lang="en-US" sz="2400" b="1" dirty="0">
              <a:solidFill>
                <a:schemeClr val="tx2"/>
              </a:solidFill>
              <a:latin typeface="Times New Roman" pitchFamily="18" charset="0"/>
            </a:endParaRPr>
          </a:p>
        </p:txBody>
      </p:sp>
      <p:sp>
        <p:nvSpPr>
          <p:cNvPr id="17415" name="Text Box 7"/>
          <p:cNvSpPr txBox="1">
            <a:spLocks noChangeArrowheads="1"/>
          </p:cNvSpPr>
          <p:nvPr/>
        </p:nvSpPr>
        <p:spPr bwMode="auto">
          <a:xfrm>
            <a:off x="1752600" y="3657600"/>
            <a:ext cx="6650038" cy="830997"/>
          </a:xfrm>
          <a:prstGeom prst="rect">
            <a:avLst/>
          </a:prstGeom>
          <a:noFill/>
          <a:ln w="9525">
            <a:noFill/>
            <a:miter lim="800000"/>
            <a:headEnd/>
            <a:tailEnd/>
          </a:ln>
          <a:effectLst/>
        </p:spPr>
        <p:txBody>
          <a:bodyPr wrap="square">
            <a:spAutoFit/>
          </a:bodyPr>
          <a:lstStyle/>
          <a:p>
            <a:r>
              <a:rPr lang="en-US" sz="2400" b="1" dirty="0" smtClean="0">
                <a:solidFill>
                  <a:schemeClr val="tx2"/>
                </a:solidFill>
                <a:latin typeface="Times New Roman" pitchFamily="18" charset="0"/>
              </a:rPr>
              <a:t>XRS:  X-ray </a:t>
            </a:r>
            <a:r>
              <a:rPr lang="en-US" sz="2400" b="1" dirty="0" err="1">
                <a:solidFill>
                  <a:schemeClr val="tx2"/>
                </a:solidFill>
                <a:latin typeface="Times New Roman" pitchFamily="18" charset="0"/>
              </a:rPr>
              <a:t>positioner</a:t>
            </a:r>
            <a:r>
              <a:rPr lang="en-US" sz="2400" b="1" dirty="0">
                <a:solidFill>
                  <a:schemeClr val="tx2"/>
                </a:solidFill>
                <a:latin typeface="Times New Roman" pitchFamily="18" charset="0"/>
              </a:rPr>
              <a:t> electronics </a:t>
            </a:r>
            <a:r>
              <a:rPr lang="en-US" sz="2400" b="1" dirty="0" smtClean="0">
                <a:solidFill>
                  <a:schemeClr val="tx2"/>
                </a:solidFill>
                <a:latin typeface="Times New Roman" pitchFamily="18" charset="0"/>
              </a:rPr>
              <a:t>failed and cannot </a:t>
            </a:r>
            <a:r>
              <a:rPr lang="en-US" sz="2400" b="1" dirty="0">
                <a:solidFill>
                  <a:schemeClr val="tx2"/>
                </a:solidFill>
                <a:latin typeface="Times New Roman" pitchFamily="18" charset="0"/>
              </a:rPr>
              <a:t>track Sun.</a:t>
            </a:r>
          </a:p>
        </p:txBody>
      </p:sp>
      <p:sp>
        <p:nvSpPr>
          <p:cNvPr id="17417" name="Text Box 9"/>
          <p:cNvSpPr txBox="1">
            <a:spLocks noChangeArrowheads="1"/>
          </p:cNvSpPr>
          <p:nvPr/>
        </p:nvSpPr>
        <p:spPr bwMode="auto">
          <a:xfrm>
            <a:off x="1752600" y="4572000"/>
            <a:ext cx="6592888" cy="830997"/>
          </a:xfrm>
          <a:prstGeom prst="rect">
            <a:avLst/>
          </a:prstGeom>
          <a:noFill/>
          <a:ln w="9525">
            <a:noFill/>
            <a:miter lim="800000"/>
            <a:headEnd/>
            <a:tailEnd/>
          </a:ln>
          <a:effectLst/>
        </p:spPr>
        <p:txBody>
          <a:bodyPr wrap="square">
            <a:spAutoFit/>
          </a:bodyPr>
          <a:lstStyle/>
          <a:p>
            <a:r>
              <a:rPr lang="en-US" sz="2400" b="1" dirty="0" smtClean="0">
                <a:solidFill>
                  <a:schemeClr val="tx2"/>
                </a:solidFill>
                <a:latin typeface="Times New Roman" pitchFamily="18" charset="0"/>
              </a:rPr>
              <a:t>SXI:  Solar </a:t>
            </a:r>
            <a:r>
              <a:rPr lang="en-US" sz="2400" b="1" dirty="0">
                <a:solidFill>
                  <a:schemeClr val="tx2"/>
                </a:solidFill>
                <a:latin typeface="Times New Roman" pitchFamily="18" charset="0"/>
              </a:rPr>
              <a:t>X-Ray Imager high voltage power</a:t>
            </a:r>
          </a:p>
          <a:p>
            <a:r>
              <a:rPr lang="en-US" sz="2400" b="1" dirty="0">
                <a:solidFill>
                  <a:schemeClr val="tx2"/>
                </a:solidFill>
                <a:latin typeface="Times New Roman" pitchFamily="18" charset="0"/>
              </a:rPr>
              <a:t>supply </a:t>
            </a:r>
            <a:r>
              <a:rPr lang="en-US" sz="2400" b="1" dirty="0" smtClean="0">
                <a:solidFill>
                  <a:schemeClr val="tx2"/>
                </a:solidFill>
                <a:latin typeface="Times New Roman" pitchFamily="18" charset="0"/>
              </a:rPr>
              <a:t>failed </a:t>
            </a:r>
            <a:endParaRPr lang="en-US" sz="2400" b="1" dirty="0">
              <a:solidFill>
                <a:schemeClr val="tx2"/>
              </a:solidFill>
              <a:latin typeface="Times New Roman" pitchFamily="18" charset="0"/>
            </a:endParaRPr>
          </a:p>
        </p:txBody>
      </p:sp>
      <p:sp>
        <p:nvSpPr>
          <p:cNvPr id="17419" name="Text Box 11"/>
          <p:cNvSpPr txBox="1">
            <a:spLocks noChangeArrowheads="1"/>
          </p:cNvSpPr>
          <p:nvPr/>
        </p:nvSpPr>
        <p:spPr bwMode="auto">
          <a:xfrm>
            <a:off x="1676400" y="5562600"/>
            <a:ext cx="6894513" cy="1292662"/>
          </a:xfrm>
          <a:prstGeom prst="rect">
            <a:avLst/>
          </a:prstGeom>
          <a:noFill/>
          <a:ln w="9525">
            <a:noFill/>
            <a:miter lim="800000"/>
            <a:headEnd/>
            <a:tailEnd/>
          </a:ln>
          <a:effectLst/>
        </p:spPr>
        <p:txBody>
          <a:bodyPr wrap="square">
            <a:spAutoFit/>
          </a:bodyPr>
          <a:lstStyle/>
          <a:p>
            <a:r>
              <a:rPr lang="en-US" b="1" dirty="0" smtClean="0">
                <a:solidFill>
                  <a:schemeClr val="tx2"/>
                </a:solidFill>
                <a:latin typeface="Times New Roman" pitchFamily="18" charset="0"/>
              </a:rPr>
              <a:t>Propulsion:  Thruster </a:t>
            </a:r>
            <a:r>
              <a:rPr lang="en-US" b="1" dirty="0">
                <a:solidFill>
                  <a:schemeClr val="tx2"/>
                </a:solidFill>
                <a:latin typeface="Times New Roman" pitchFamily="18" charset="0"/>
              </a:rPr>
              <a:t>2B oxidizer valve leak.  “B” </a:t>
            </a:r>
            <a:r>
              <a:rPr lang="en-US" b="1" dirty="0" smtClean="0">
                <a:solidFill>
                  <a:schemeClr val="tx2"/>
                </a:solidFill>
                <a:latin typeface="Times New Roman" pitchFamily="18" charset="0"/>
              </a:rPr>
              <a:t>side thrusters </a:t>
            </a:r>
            <a:r>
              <a:rPr lang="en-US" b="1" dirty="0">
                <a:solidFill>
                  <a:schemeClr val="tx2"/>
                </a:solidFill>
                <a:latin typeface="Times New Roman" pitchFamily="18" charset="0"/>
              </a:rPr>
              <a:t>isolated. </a:t>
            </a:r>
            <a:endParaRPr lang="en-US" b="1" dirty="0" smtClean="0">
              <a:solidFill>
                <a:schemeClr val="tx2"/>
              </a:solidFill>
              <a:latin typeface="Times New Roman" pitchFamily="18" charset="0"/>
            </a:endParaRPr>
          </a:p>
          <a:p>
            <a:r>
              <a:rPr lang="en-US" b="1" dirty="0" smtClean="0">
                <a:solidFill>
                  <a:schemeClr val="tx2"/>
                </a:solidFill>
                <a:latin typeface="Times New Roman" pitchFamily="18" charset="0"/>
              </a:rPr>
              <a:t>Imager:  Periodic Cycle Slips</a:t>
            </a:r>
          </a:p>
          <a:p>
            <a:r>
              <a:rPr lang="en-US" dirty="0" smtClean="0">
                <a:solidFill>
                  <a:schemeClr val="tx2"/>
                </a:solidFill>
                <a:latin typeface="Times New Roman" pitchFamily="18" charset="0"/>
              </a:rPr>
              <a:t>Fuel: Inclination will increase due to lack of fuel</a:t>
            </a:r>
            <a:r>
              <a:rPr lang="en-US" sz="2400" b="1" dirty="0" smtClean="0">
                <a:solidFill>
                  <a:schemeClr val="tx2"/>
                </a:solidFill>
                <a:latin typeface="Times New Roman" pitchFamily="18" charset="0"/>
              </a:rPr>
              <a:t> </a:t>
            </a:r>
            <a:endParaRPr lang="en-US" sz="2400" b="1" dirty="0">
              <a:solidFill>
                <a:schemeClr val="tx2"/>
              </a:solidFill>
              <a:latin typeface="Times New Roman" pitchFamily="18" charset="0"/>
            </a:endParaRPr>
          </a:p>
        </p:txBody>
      </p:sp>
      <p:sp>
        <p:nvSpPr>
          <p:cNvPr id="19" name="TextBox 18"/>
          <p:cNvSpPr txBox="1"/>
          <p:nvPr/>
        </p:nvSpPr>
        <p:spPr>
          <a:xfrm>
            <a:off x="1752600" y="2286000"/>
            <a:ext cx="6680162"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Sounder:  Filter Wheel Motor Problems Dec 2009</a:t>
            </a:r>
            <a:endParaRPr lang="en-US" sz="2400"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goesSpacecraft"/>
          <p:cNvPicPr>
            <a:picLocks noChangeAspect="1" noChangeArrowheads="1"/>
          </p:cNvPicPr>
          <p:nvPr/>
        </p:nvPicPr>
        <p:blipFill>
          <a:blip r:embed="rId2" cstate="print"/>
          <a:srcRect/>
          <a:stretch>
            <a:fillRect/>
          </a:stretch>
        </p:blipFill>
        <p:spPr bwMode="auto">
          <a:xfrm>
            <a:off x="1295400" y="152400"/>
            <a:ext cx="1530350" cy="2362200"/>
          </a:xfrm>
          <a:prstGeom prst="rect">
            <a:avLst/>
          </a:prstGeom>
          <a:noFill/>
          <a:ln w="9525">
            <a:noFill/>
            <a:miter lim="800000"/>
            <a:headEnd/>
            <a:tailEnd/>
          </a:ln>
        </p:spPr>
      </p:pic>
      <p:grpSp>
        <p:nvGrpSpPr>
          <p:cNvPr id="38915" name="Group 3"/>
          <p:cNvGrpSpPr>
            <a:grpSpLocks/>
          </p:cNvGrpSpPr>
          <p:nvPr/>
        </p:nvGrpSpPr>
        <p:grpSpPr bwMode="auto">
          <a:xfrm>
            <a:off x="2133600" y="152400"/>
            <a:ext cx="2895600" cy="1477963"/>
            <a:chOff x="3042" y="1016"/>
            <a:chExt cx="919" cy="336"/>
          </a:xfrm>
        </p:grpSpPr>
        <p:sp>
          <p:nvSpPr>
            <p:cNvPr id="38942" name="Rectangle 4"/>
            <p:cNvSpPr>
              <a:spLocks noChangeArrowheads="1"/>
            </p:cNvSpPr>
            <p:nvPr/>
          </p:nvSpPr>
          <p:spPr bwMode="auto">
            <a:xfrm>
              <a:off x="3042" y="1243"/>
              <a:ext cx="919" cy="55"/>
            </a:xfrm>
            <a:prstGeom prst="rect">
              <a:avLst/>
            </a:prstGeom>
            <a:noFill/>
            <a:ln w="9525">
              <a:noFill/>
              <a:miter lim="800000"/>
              <a:headEnd/>
              <a:tailEnd/>
            </a:ln>
          </p:spPr>
          <p:txBody>
            <a:bodyPr lIns="41272" tIns="22223" rIns="41272" bIns="22223">
              <a:spAutoFit/>
            </a:bodyPr>
            <a:lstStyle/>
            <a:p>
              <a:pPr algn="ctr" defTabSz="195263" eaLnBrk="0" hangingPunct="0"/>
              <a:endParaRPr lang="en-US" sz="1300" b="0"/>
            </a:p>
          </p:txBody>
        </p:sp>
        <p:pic>
          <p:nvPicPr>
            <p:cNvPr id="38943" name="Picture 5"/>
            <p:cNvPicPr>
              <a:picLocks noChangeAspect="1" noChangeArrowheads="1"/>
            </p:cNvPicPr>
            <p:nvPr/>
          </p:nvPicPr>
          <p:blipFill>
            <a:blip r:embed="rId3" cstate="print">
              <a:clrChange>
                <a:clrFrom>
                  <a:srgbClr val="9594BE"/>
                </a:clrFrom>
                <a:clrTo>
                  <a:srgbClr val="9594BE">
                    <a:alpha val="0"/>
                  </a:srgbClr>
                </a:clrTo>
              </a:clrChange>
              <a:lum bright="6000"/>
            </a:blip>
            <a:srcRect/>
            <a:stretch>
              <a:fillRect/>
            </a:stretch>
          </p:blipFill>
          <p:spPr bwMode="gray">
            <a:xfrm>
              <a:off x="3398" y="1016"/>
              <a:ext cx="546" cy="336"/>
            </a:xfrm>
            <a:prstGeom prst="rect">
              <a:avLst/>
            </a:prstGeom>
            <a:noFill/>
            <a:ln w="9525">
              <a:noFill/>
              <a:miter lim="800000"/>
              <a:headEnd/>
              <a:tailEnd/>
            </a:ln>
          </p:spPr>
        </p:pic>
      </p:grpSp>
      <p:pic>
        <p:nvPicPr>
          <p:cNvPr id="38916" name="Picture 6" descr="NSOFmedEVE_small"/>
          <p:cNvPicPr>
            <a:picLocks noChangeAspect="1" noChangeArrowheads="1"/>
          </p:cNvPicPr>
          <p:nvPr/>
        </p:nvPicPr>
        <p:blipFill>
          <a:blip r:embed="rId4" cstate="print"/>
          <a:srcRect/>
          <a:stretch>
            <a:fillRect/>
          </a:stretch>
        </p:blipFill>
        <p:spPr bwMode="auto">
          <a:xfrm>
            <a:off x="304800" y="3048000"/>
            <a:ext cx="3048000" cy="2571750"/>
          </a:xfrm>
          <a:prstGeom prst="rect">
            <a:avLst/>
          </a:prstGeom>
          <a:noFill/>
          <a:ln w="9525">
            <a:noFill/>
            <a:miter lim="800000"/>
            <a:headEnd/>
            <a:tailEnd/>
          </a:ln>
        </p:spPr>
      </p:pic>
      <p:pic>
        <p:nvPicPr>
          <p:cNvPr id="38917" name="Picture 7" descr="1053-data%20sheet"/>
          <p:cNvPicPr>
            <a:picLocks noChangeAspect="1" noChangeArrowheads="1"/>
          </p:cNvPicPr>
          <p:nvPr/>
        </p:nvPicPr>
        <p:blipFill>
          <a:blip r:embed="rId5" cstate="print">
            <a:lum bright="6000"/>
          </a:blip>
          <a:srcRect/>
          <a:stretch>
            <a:fillRect/>
          </a:stretch>
        </p:blipFill>
        <p:spPr bwMode="auto">
          <a:xfrm>
            <a:off x="6324600" y="2667000"/>
            <a:ext cx="904875" cy="1295400"/>
          </a:xfrm>
          <a:prstGeom prst="rect">
            <a:avLst/>
          </a:prstGeom>
          <a:noFill/>
          <a:ln w="9525">
            <a:noFill/>
            <a:miter lim="800000"/>
            <a:headEnd/>
            <a:tailEnd/>
          </a:ln>
        </p:spPr>
      </p:pic>
      <p:pic>
        <p:nvPicPr>
          <p:cNvPr id="38918" name="Picture 8"/>
          <p:cNvPicPr>
            <a:picLocks noChangeAspect="1" noChangeArrowheads="1"/>
          </p:cNvPicPr>
          <p:nvPr/>
        </p:nvPicPr>
        <p:blipFill>
          <a:blip r:embed="rId6" cstate="print"/>
          <a:srcRect/>
          <a:stretch>
            <a:fillRect/>
          </a:stretch>
        </p:blipFill>
        <p:spPr bwMode="auto">
          <a:xfrm>
            <a:off x="7086600" y="3048000"/>
            <a:ext cx="1247775" cy="1293813"/>
          </a:xfrm>
          <a:prstGeom prst="rect">
            <a:avLst/>
          </a:prstGeom>
          <a:noFill/>
          <a:ln w="9525">
            <a:noFill/>
            <a:miter lim="800000"/>
            <a:headEnd/>
            <a:tailEnd/>
          </a:ln>
        </p:spPr>
      </p:pic>
      <p:sp>
        <p:nvSpPr>
          <p:cNvPr id="38919" name="Line 9"/>
          <p:cNvSpPr>
            <a:spLocks noChangeShapeType="1"/>
          </p:cNvSpPr>
          <p:nvPr/>
        </p:nvSpPr>
        <p:spPr bwMode="auto">
          <a:xfrm>
            <a:off x="4724400" y="1828800"/>
            <a:ext cx="1524000" cy="990600"/>
          </a:xfrm>
          <a:prstGeom prst="line">
            <a:avLst/>
          </a:prstGeom>
          <a:noFill/>
          <a:ln w="9525">
            <a:solidFill>
              <a:schemeClr val="tx1"/>
            </a:solidFill>
            <a:round/>
            <a:headEnd/>
            <a:tailEnd type="triangle" w="med" len="med"/>
          </a:ln>
        </p:spPr>
        <p:txBody>
          <a:bodyPr/>
          <a:lstStyle/>
          <a:p>
            <a:endParaRPr lang="en-US"/>
          </a:p>
        </p:txBody>
      </p:sp>
      <p:sp>
        <p:nvSpPr>
          <p:cNvPr id="38920" name="Line 10"/>
          <p:cNvSpPr>
            <a:spLocks noChangeShapeType="1"/>
          </p:cNvSpPr>
          <p:nvPr/>
        </p:nvSpPr>
        <p:spPr bwMode="auto">
          <a:xfrm flipH="1">
            <a:off x="7010400" y="1981200"/>
            <a:ext cx="228600" cy="685800"/>
          </a:xfrm>
          <a:prstGeom prst="line">
            <a:avLst/>
          </a:prstGeom>
          <a:noFill/>
          <a:ln w="9525">
            <a:solidFill>
              <a:schemeClr val="tx1"/>
            </a:solidFill>
            <a:round/>
            <a:headEnd/>
            <a:tailEnd type="triangle" w="med" len="med"/>
          </a:ln>
        </p:spPr>
        <p:txBody>
          <a:bodyPr/>
          <a:lstStyle/>
          <a:p>
            <a:endParaRPr lang="en-US"/>
          </a:p>
        </p:txBody>
      </p:sp>
      <p:sp>
        <p:nvSpPr>
          <p:cNvPr id="38921" name="Text Box 11"/>
          <p:cNvSpPr txBox="1">
            <a:spLocks noChangeArrowheads="1"/>
          </p:cNvSpPr>
          <p:nvPr/>
        </p:nvSpPr>
        <p:spPr bwMode="auto">
          <a:xfrm>
            <a:off x="152400" y="1600200"/>
            <a:ext cx="2590800" cy="1155700"/>
          </a:xfrm>
          <a:prstGeom prst="rect">
            <a:avLst/>
          </a:prstGeom>
          <a:solidFill>
            <a:schemeClr val="bg1">
              <a:alpha val="59999"/>
            </a:schemeClr>
          </a:solidFill>
          <a:ln w="9525">
            <a:noFill/>
            <a:miter lim="800000"/>
            <a:headEnd/>
            <a:tailEnd/>
          </a:ln>
        </p:spPr>
        <p:txBody>
          <a:bodyPr>
            <a:spAutoFit/>
          </a:bodyPr>
          <a:lstStyle/>
          <a:p>
            <a:pPr>
              <a:spcBef>
                <a:spcPct val="50000"/>
              </a:spcBef>
            </a:pPr>
            <a:r>
              <a:rPr lang="en-US" sz="1400">
                <a:latin typeface="Franklin Gothic Medium" pitchFamily="34" charset="0"/>
              </a:rPr>
              <a:t>MTSAT-1R (DOMSAT)</a:t>
            </a:r>
          </a:p>
          <a:p>
            <a:pPr>
              <a:spcBef>
                <a:spcPct val="50000"/>
              </a:spcBef>
            </a:pPr>
            <a:r>
              <a:rPr lang="en-US" sz="1400">
                <a:latin typeface="Franklin Gothic Medium" pitchFamily="34" charset="0"/>
              </a:rPr>
              <a:t>MSG (landline and DOMSAT via Wallops)</a:t>
            </a:r>
          </a:p>
          <a:p>
            <a:pPr>
              <a:spcBef>
                <a:spcPct val="50000"/>
              </a:spcBef>
            </a:pPr>
            <a:r>
              <a:rPr lang="en-US" sz="1400">
                <a:latin typeface="Franklin Gothic Medium" pitchFamily="34" charset="0"/>
              </a:rPr>
              <a:t>Meteosat-7 (landline)</a:t>
            </a:r>
          </a:p>
        </p:txBody>
      </p:sp>
      <p:sp>
        <p:nvSpPr>
          <p:cNvPr id="38922" name="Line 12"/>
          <p:cNvSpPr>
            <a:spLocks noChangeShapeType="1"/>
          </p:cNvSpPr>
          <p:nvPr/>
        </p:nvSpPr>
        <p:spPr bwMode="auto">
          <a:xfrm flipH="1">
            <a:off x="838200" y="2514600"/>
            <a:ext cx="304800" cy="1447800"/>
          </a:xfrm>
          <a:prstGeom prst="line">
            <a:avLst/>
          </a:prstGeom>
          <a:noFill/>
          <a:ln w="9525">
            <a:solidFill>
              <a:schemeClr val="tx1"/>
            </a:solidFill>
            <a:round/>
            <a:headEnd/>
            <a:tailEnd type="triangle" w="med" len="med"/>
          </a:ln>
        </p:spPr>
        <p:txBody>
          <a:bodyPr/>
          <a:lstStyle/>
          <a:p>
            <a:endParaRPr lang="en-US"/>
          </a:p>
        </p:txBody>
      </p:sp>
      <p:sp>
        <p:nvSpPr>
          <p:cNvPr id="38923" name="Text Box 13"/>
          <p:cNvSpPr txBox="1">
            <a:spLocks noChangeArrowheads="1"/>
          </p:cNvSpPr>
          <p:nvPr/>
        </p:nvSpPr>
        <p:spPr bwMode="auto">
          <a:xfrm>
            <a:off x="6553200" y="4419600"/>
            <a:ext cx="2514600" cy="2346325"/>
          </a:xfrm>
          <a:prstGeom prst="rect">
            <a:avLst/>
          </a:prstGeom>
          <a:noFill/>
          <a:ln w="9525">
            <a:noFill/>
            <a:miter lim="800000"/>
            <a:headEnd/>
            <a:tailEnd/>
          </a:ln>
        </p:spPr>
        <p:txBody>
          <a:bodyPr>
            <a:spAutoFit/>
          </a:bodyPr>
          <a:lstStyle/>
          <a:p>
            <a:pPr>
              <a:lnSpc>
                <a:spcPct val="80000"/>
              </a:lnSpc>
              <a:spcBef>
                <a:spcPct val="20000"/>
              </a:spcBef>
            </a:pPr>
            <a:r>
              <a:rPr lang="en-US" sz="1400">
                <a:latin typeface="Franklin Gothic Medium" pitchFamily="34" charset="0"/>
              </a:rPr>
              <a:t>Polar Acquisition Stations for POES, MetOp, EOS</a:t>
            </a:r>
          </a:p>
          <a:p>
            <a:pPr>
              <a:lnSpc>
                <a:spcPct val="80000"/>
              </a:lnSpc>
              <a:spcBef>
                <a:spcPct val="20000"/>
              </a:spcBef>
              <a:buFontTx/>
              <a:buChar char="-"/>
            </a:pPr>
            <a:r>
              <a:rPr lang="en-US" sz="1400">
                <a:latin typeface="Franklin Gothic Medium" pitchFamily="34" charset="0"/>
              </a:rPr>
              <a:t> Wallops, VA</a:t>
            </a:r>
          </a:p>
          <a:p>
            <a:pPr>
              <a:lnSpc>
                <a:spcPct val="80000"/>
              </a:lnSpc>
              <a:spcBef>
                <a:spcPct val="20000"/>
              </a:spcBef>
              <a:buFontTx/>
              <a:buChar char="-"/>
            </a:pPr>
            <a:r>
              <a:rPr lang="en-US" sz="1400">
                <a:latin typeface="Franklin Gothic Medium" pitchFamily="34" charset="0"/>
              </a:rPr>
              <a:t> Fairbanks, AK</a:t>
            </a:r>
          </a:p>
          <a:p>
            <a:pPr>
              <a:lnSpc>
                <a:spcPct val="80000"/>
              </a:lnSpc>
              <a:spcBef>
                <a:spcPct val="20000"/>
              </a:spcBef>
              <a:buFontTx/>
              <a:buChar char="-"/>
            </a:pPr>
            <a:r>
              <a:rPr lang="en-US" sz="1400">
                <a:latin typeface="Franklin Gothic Medium" pitchFamily="34" charset="0"/>
              </a:rPr>
              <a:t> Gilmore Creek, AK</a:t>
            </a:r>
          </a:p>
          <a:p>
            <a:pPr>
              <a:lnSpc>
                <a:spcPct val="80000"/>
              </a:lnSpc>
              <a:spcBef>
                <a:spcPct val="20000"/>
              </a:spcBef>
              <a:buFontTx/>
              <a:buChar char="-"/>
            </a:pPr>
            <a:r>
              <a:rPr lang="en-US" sz="1400">
                <a:latin typeface="Franklin Gothic Medium" pitchFamily="34" charset="0"/>
              </a:rPr>
              <a:t> Svalbard</a:t>
            </a:r>
          </a:p>
          <a:p>
            <a:pPr>
              <a:lnSpc>
                <a:spcPct val="80000"/>
              </a:lnSpc>
              <a:spcBef>
                <a:spcPct val="20000"/>
              </a:spcBef>
              <a:buFontTx/>
              <a:buChar char="-"/>
            </a:pPr>
            <a:r>
              <a:rPr lang="en-US" sz="1400">
                <a:latin typeface="Franklin Gothic Medium" pitchFamily="34" charset="0"/>
              </a:rPr>
              <a:t> Honolulu, HI</a:t>
            </a:r>
          </a:p>
          <a:p>
            <a:pPr>
              <a:lnSpc>
                <a:spcPct val="80000"/>
              </a:lnSpc>
              <a:spcBef>
                <a:spcPct val="20000"/>
              </a:spcBef>
              <a:buFontTx/>
              <a:buChar char="-"/>
            </a:pPr>
            <a:r>
              <a:rPr lang="en-US" sz="1400">
                <a:latin typeface="Franklin Gothic Medium" pitchFamily="34" charset="0"/>
              </a:rPr>
              <a:t> Miami, FL</a:t>
            </a:r>
          </a:p>
          <a:p>
            <a:pPr>
              <a:lnSpc>
                <a:spcPct val="80000"/>
              </a:lnSpc>
              <a:spcBef>
                <a:spcPct val="20000"/>
              </a:spcBef>
              <a:buFontTx/>
              <a:buChar char="-"/>
            </a:pPr>
            <a:r>
              <a:rPr lang="en-US" sz="1400">
                <a:latin typeface="Franklin Gothic Medium" pitchFamily="34" charset="0"/>
              </a:rPr>
              <a:t> Australia</a:t>
            </a:r>
          </a:p>
          <a:p>
            <a:pPr>
              <a:lnSpc>
                <a:spcPct val="80000"/>
              </a:lnSpc>
              <a:spcBef>
                <a:spcPct val="20000"/>
              </a:spcBef>
              <a:buFontTx/>
              <a:buChar char="-"/>
            </a:pPr>
            <a:r>
              <a:rPr lang="en-US" sz="1400">
                <a:latin typeface="Franklin Gothic Medium" pitchFamily="34" charset="0"/>
              </a:rPr>
              <a:t> Monterey, CA</a:t>
            </a:r>
          </a:p>
          <a:p>
            <a:pPr>
              <a:lnSpc>
                <a:spcPct val="80000"/>
              </a:lnSpc>
              <a:spcBef>
                <a:spcPct val="20000"/>
              </a:spcBef>
              <a:buFontTx/>
              <a:buChar char="-"/>
            </a:pPr>
            <a:r>
              <a:rPr lang="en-US" sz="1400">
                <a:latin typeface="Franklin Gothic Medium" pitchFamily="34" charset="0"/>
              </a:rPr>
              <a:t> NASA DAACs</a:t>
            </a:r>
          </a:p>
        </p:txBody>
      </p:sp>
      <p:sp>
        <p:nvSpPr>
          <p:cNvPr id="38924" name="AutoShape 14"/>
          <p:cNvSpPr>
            <a:spLocks noChangeArrowheads="1"/>
          </p:cNvSpPr>
          <p:nvPr/>
        </p:nvSpPr>
        <p:spPr bwMode="auto">
          <a:xfrm>
            <a:off x="3657600" y="3581400"/>
            <a:ext cx="2286000" cy="762000"/>
          </a:xfrm>
          <a:prstGeom prst="leftArrow">
            <a:avLst>
              <a:gd name="adj1" fmla="val 50000"/>
              <a:gd name="adj2" fmla="val 75000"/>
            </a:avLst>
          </a:prstGeom>
          <a:gradFill rotWithShape="1">
            <a:gsLst>
              <a:gs pos="0">
                <a:srgbClr val="660066"/>
              </a:gs>
              <a:gs pos="100000">
                <a:srgbClr val="99CCFF"/>
              </a:gs>
            </a:gsLst>
            <a:lin ang="0" scaled="1"/>
          </a:gradFill>
          <a:ln w="9525">
            <a:solidFill>
              <a:schemeClr val="tx1"/>
            </a:solidFill>
            <a:miter lim="800000"/>
            <a:headEnd/>
            <a:tailEnd/>
          </a:ln>
        </p:spPr>
        <p:txBody>
          <a:bodyPr wrap="none" anchor="ctr"/>
          <a:lstStyle/>
          <a:p>
            <a:endParaRPr lang="en-US"/>
          </a:p>
        </p:txBody>
      </p:sp>
      <p:sp>
        <p:nvSpPr>
          <p:cNvPr id="38925" name="Text Box 15"/>
          <p:cNvSpPr txBox="1">
            <a:spLocks noChangeArrowheads="1"/>
          </p:cNvSpPr>
          <p:nvPr/>
        </p:nvSpPr>
        <p:spPr bwMode="auto">
          <a:xfrm>
            <a:off x="4114800" y="3733800"/>
            <a:ext cx="1752600" cy="366713"/>
          </a:xfrm>
          <a:prstGeom prst="rect">
            <a:avLst/>
          </a:prstGeom>
          <a:noFill/>
          <a:ln w="9525">
            <a:noFill/>
            <a:miter lim="800000"/>
            <a:headEnd/>
            <a:tailEnd/>
          </a:ln>
        </p:spPr>
        <p:txBody>
          <a:bodyPr>
            <a:spAutoFit/>
          </a:bodyPr>
          <a:lstStyle/>
          <a:p>
            <a:pPr>
              <a:spcBef>
                <a:spcPct val="50000"/>
              </a:spcBef>
            </a:pPr>
            <a:r>
              <a:rPr lang="en-US" b="0">
                <a:latin typeface="Franklin Gothic Medium" pitchFamily="34" charset="0"/>
              </a:rPr>
              <a:t>Various Ways</a:t>
            </a:r>
          </a:p>
        </p:txBody>
      </p:sp>
      <p:sp>
        <p:nvSpPr>
          <p:cNvPr id="38926" name="AutoShape 16"/>
          <p:cNvSpPr>
            <a:spLocks noChangeArrowheads="1"/>
          </p:cNvSpPr>
          <p:nvPr/>
        </p:nvSpPr>
        <p:spPr bwMode="auto">
          <a:xfrm rot="5400000">
            <a:off x="1485900" y="5524500"/>
            <a:ext cx="1143000" cy="91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gradFill rotWithShape="1">
            <a:gsLst>
              <a:gs pos="0">
                <a:schemeClr val="folHlink"/>
              </a:gs>
              <a:gs pos="100000">
                <a:srgbClr val="660066"/>
              </a:gs>
            </a:gsLst>
            <a:lin ang="5400000" scaled="1"/>
          </a:gradFill>
          <a:ln w="9525">
            <a:solidFill>
              <a:schemeClr val="tx1"/>
            </a:solidFill>
            <a:miter lim="800000"/>
            <a:headEnd/>
            <a:tailEnd/>
          </a:ln>
        </p:spPr>
        <p:txBody>
          <a:bodyPr wrap="none" anchor="ctr"/>
          <a:lstStyle/>
          <a:p>
            <a:endParaRPr lang="en-US"/>
          </a:p>
        </p:txBody>
      </p:sp>
      <p:sp>
        <p:nvSpPr>
          <p:cNvPr id="38927" name="Text Box 17"/>
          <p:cNvSpPr txBox="1">
            <a:spLocks noChangeArrowheads="1"/>
          </p:cNvSpPr>
          <p:nvPr/>
        </p:nvSpPr>
        <p:spPr bwMode="auto">
          <a:xfrm>
            <a:off x="2514600" y="5715000"/>
            <a:ext cx="3505200" cy="863600"/>
          </a:xfrm>
          <a:prstGeom prst="rect">
            <a:avLst/>
          </a:prstGeom>
          <a:noFill/>
          <a:ln w="9525">
            <a:solidFill>
              <a:schemeClr val="tx1"/>
            </a:solidFill>
            <a:miter lim="800000"/>
            <a:headEnd/>
            <a:tailEnd/>
          </a:ln>
        </p:spPr>
        <p:txBody>
          <a:bodyPr>
            <a:spAutoFit/>
          </a:bodyPr>
          <a:lstStyle/>
          <a:p>
            <a:pPr algn="ctr">
              <a:spcBef>
                <a:spcPct val="50000"/>
              </a:spcBef>
            </a:pPr>
            <a:r>
              <a:rPr lang="en-US" sz="2000" b="0">
                <a:latin typeface="Franklin Gothic Medium" pitchFamily="34" charset="0"/>
              </a:rPr>
              <a:t>Partners and Customers</a:t>
            </a:r>
          </a:p>
          <a:p>
            <a:pPr algn="ctr">
              <a:spcBef>
                <a:spcPct val="50000"/>
              </a:spcBef>
            </a:pPr>
            <a:r>
              <a:rPr lang="en-US" sz="2000" b="0">
                <a:latin typeface="Franklin Gothic Medium" pitchFamily="34" charset="0"/>
              </a:rPr>
              <a:t>Public</a:t>
            </a:r>
          </a:p>
        </p:txBody>
      </p:sp>
      <p:sp>
        <p:nvSpPr>
          <p:cNvPr id="38928" name="Text Box 18"/>
          <p:cNvSpPr txBox="1">
            <a:spLocks noChangeArrowheads="1"/>
          </p:cNvSpPr>
          <p:nvPr/>
        </p:nvSpPr>
        <p:spPr bwMode="auto">
          <a:xfrm>
            <a:off x="2667000" y="2133600"/>
            <a:ext cx="2438400" cy="779463"/>
          </a:xfrm>
          <a:prstGeom prst="rect">
            <a:avLst/>
          </a:prstGeom>
          <a:solidFill>
            <a:schemeClr val="bg1">
              <a:alpha val="59999"/>
            </a:schemeClr>
          </a:solidFill>
          <a:ln w="9525">
            <a:noFill/>
            <a:miter lim="800000"/>
            <a:headEnd/>
            <a:tailEnd/>
          </a:ln>
        </p:spPr>
        <p:txBody>
          <a:bodyPr>
            <a:spAutoFit/>
          </a:bodyPr>
          <a:lstStyle/>
          <a:p>
            <a:pPr>
              <a:spcBef>
                <a:spcPct val="50000"/>
              </a:spcBef>
            </a:pPr>
            <a:r>
              <a:rPr lang="en-US">
                <a:latin typeface="Franklin Gothic Medium" pitchFamily="34" charset="0"/>
              </a:rPr>
              <a:t>GOES-11, 12, 13, 14</a:t>
            </a:r>
          </a:p>
          <a:p>
            <a:pPr>
              <a:spcBef>
                <a:spcPct val="50000"/>
              </a:spcBef>
            </a:pPr>
            <a:endParaRPr lang="en-US">
              <a:latin typeface="Franklin Gothic Medium" pitchFamily="34" charset="0"/>
            </a:endParaRPr>
          </a:p>
        </p:txBody>
      </p:sp>
      <p:sp>
        <p:nvSpPr>
          <p:cNvPr id="38929" name="Text Box 19"/>
          <p:cNvSpPr txBox="1">
            <a:spLocks noChangeArrowheads="1"/>
          </p:cNvSpPr>
          <p:nvPr/>
        </p:nvSpPr>
        <p:spPr bwMode="auto">
          <a:xfrm>
            <a:off x="5334000" y="1066800"/>
            <a:ext cx="2133600" cy="1262063"/>
          </a:xfrm>
          <a:prstGeom prst="rect">
            <a:avLst/>
          </a:prstGeom>
          <a:solidFill>
            <a:schemeClr val="bg1">
              <a:alpha val="59999"/>
            </a:schemeClr>
          </a:solidFill>
          <a:ln w="9525">
            <a:noFill/>
            <a:miter lim="800000"/>
            <a:headEnd/>
            <a:tailEnd/>
          </a:ln>
        </p:spPr>
        <p:txBody>
          <a:bodyPr>
            <a:spAutoFit/>
          </a:bodyPr>
          <a:lstStyle/>
          <a:p>
            <a:pPr>
              <a:spcBef>
                <a:spcPct val="50000"/>
              </a:spcBef>
            </a:pPr>
            <a:r>
              <a:rPr lang="en-US" sz="1400">
                <a:latin typeface="Franklin Gothic Medium" pitchFamily="34" charset="0"/>
              </a:rPr>
              <a:t>NOAA-15, 16, 17, 18, 19</a:t>
            </a:r>
          </a:p>
          <a:p>
            <a:pPr>
              <a:spcBef>
                <a:spcPct val="50000"/>
              </a:spcBef>
            </a:pPr>
            <a:r>
              <a:rPr lang="en-US" sz="1400">
                <a:latin typeface="Franklin Gothic Medium" pitchFamily="34" charset="0"/>
              </a:rPr>
              <a:t>Metop-A</a:t>
            </a:r>
          </a:p>
          <a:p>
            <a:pPr>
              <a:spcBef>
                <a:spcPct val="50000"/>
              </a:spcBef>
            </a:pPr>
            <a:r>
              <a:rPr lang="en-US" sz="1400">
                <a:latin typeface="Franklin Gothic Medium" pitchFamily="34" charset="0"/>
              </a:rPr>
              <a:t>NASA Terra, Aqua</a:t>
            </a:r>
          </a:p>
          <a:p>
            <a:pPr>
              <a:spcBef>
                <a:spcPct val="50000"/>
              </a:spcBef>
            </a:pPr>
            <a:r>
              <a:rPr lang="en-US" sz="1400">
                <a:latin typeface="Franklin Gothic Medium" pitchFamily="34" charset="0"/>
              </a:rPr>
              <a:t>DoD DMSP</a:t>
            </a:r>
          </a:p>
        </p:txBody>
      </p:sp>
      <p:sp>
        <p:nvSpPr>
          <p:cNvPr id="38930" name="Text Box 20"/>
          <p:cNvSpPr txBox="1">
            <a:spLocks noChangeArrowheads="1"/>
          </p:cNvSpPr>
          <p:nvPr/>
        </p:nvSpPr>
        <p:spPr bwMode="auto">
          <a:xfrm>
            <a:off x="4343400" y="3443288"/>
            <a:ext cx="1524000" cy="366712"/>
          </a:xfrm>
          <a:prstGeom prst="rect">
            <a:avLst/>
          </a:prstGeom>
          <a:noFill/>
          <a:ln w="9525">
            <a:noFill/>
            <a:miter lim="800000"/>
            <a:headEnd/>
            <a:tailEnd/>
          </a:ln>
        </p:spPr>
        <p:txBody>
          <a:bodyPr>
            <a:spAutoFit/>
          </a:bodyPr>
          <a:lstStyle/>
          <a:p>
            <a:pPr>
              <a:spcBef>
                <a:spcPct val="50000"/>
              </a:spcBef>
            </a:pPr>
            <a:r>
              <a:rPr lang="en-US" b="0">
                <a:latin typeface="Franklin Gothic Medium" pitchFamily="34" charset="0"/>
              </a:rPr>
              <a:t>“Raw” Data</a:t>
            </a:r>
          </a:p>
        </p:txBody>
      </p:sp>
      <p:sp>
        <p:nvSpPr>
          <p:cNvPr id="38931" name="Text Box 21"/>
          <p:cNvSpPr txBox="1">
            <a:spLocks noChangeArrowheads="1"/>
          </p:cNvSpPr>
          <p:nvPr/>
        </p:nvSpPr>
        <p:spPr bwMode="auto">
          <a:xfrm>
            <a:off x="228600" y="5486400"/>
            <a:ext cx="1371600" cy="1069975"/>
          </a:xfrm>
          <a:prstGeom prst="rect">
            <a:avLst/>
          </a:prstGeom>
          <a:solidFill>
            <a:schemeClr val="bg1">
              <a:alpha val="59999"/>
            </a:schemeClr>
          </a:solidFill>
          <a:ln w="9525">
            <a:noFill/>
            <a:miter lim="800000"/>
            <a:headEnd/>
            <a:tailEnd/>
          </a:ln>
        </p:spPr>
        <p:txBody>
          <a:bodyPr>
            <a:spAutoFit/>
          </a:bodyPr>
          <a:lstStyle/>
          <a:p>
            <a:pPr algn="ctr">
              <a:spcBef>
                <a:spcPct val="50000"/>
              </a:spcBef>
            </a:pPr>
            <a:r>
              <a:rPr lang="en-US" sz="1600" b="0">
                <a:latin typeface="Franklin Gothic Medium" pitchFamily="34" charset="0"/>
              </a:rPr>
              <a:t>Processed data, products, and services</a:t>
            </a:r>
          </a:p>
        </p:txBody>
      </p:sp>
      <p:sp>
        <p:nvSpPr>
          <p:cNvPr id="38932" name="Line 22"/>
          <p:cNvSpPr>
            <a:spLocks noChangeShapeType="1"/>
          </p:cNvSpPr>
          <p:nvPr/>
        </p:nvSpPr>
        <p:spPr bwMode="auto">
          <a:xfrm flipH="1">
            <a:off x="1447800" y="2362200"/>
            <a:ext cx="914400" cy="1066800"/>
          </a:xfrm>
          <a:prstGeom prst="line">
            <a:avLst/>
          </a:prstGeom>
          <a:noFill/>
          <a:ln w="9525">
            <a:solidFill>
              <a:schemeClr val="tx1"/>
            </a:solidFill>
            <a:round/>
            <a:headEnd/>
            <a:tailEnd type="triangle" w="med" len="med"/>
          </a:ln>
        </p:spPr>
        <p:txBody>
          <a:bodyPr/>
          <a:lstStyle/>
          <a:p>
            <a:endParaRPr lang="en-US"/>
          </a:p>
        </p:txBody>
      </p:sp>
      <p:sp>
        <p:nvSpPr>
          <p:cNvPr id="38933" name="Text Box 23"/>
          <p:cNvSpPr txBox="1">
            <a:spLocks noChangeArrowheads="1"/>
          </p:cNvSpPr>
          <p:nvPr/>
        </p:nvSpPr>
        <p:spPr bwMode="auto">
          <a:xfrm>
            <a:off x="1676400" y="44450"/>
            <a:ext cx="1676400" cy="641350"/>
          </a:xfrm>
          <a:prstGeom prst="rect">
            <a:avLst/>
          </a:prstGeom>
          <a:solidFill>
            <a:schemeClr val="tx1">
              <a:alpha val="30196"/>
            </a:schemeClr>
          </a:solidFill>
          <a:ln w="9525">
            <a:noFill/>
            <a:miter lim="800000"/>
            <a:headEnd/>
            <a:tailEnd/>
          </a:ln>
        </p:spPr>
        <p:txBody>
          <a:bodyPr>
            <a:spAutoFit/>
          </a:bodyPr>
          <a:lstStyle/>
          <a:p>
            <a:pPr>
              <a:spcBef>
                <a:spcPct val="50000"/>
              </a:spcBef>
            </a:pPr>
            <a:r>
              <a:rPr lang="en-US" b="0">
                <a:solidFill>
                  <a:schemeClr val="bg1"/>
                </a:solidFill>
                <a:latin typeface="Franklin Gothic Medium" pitchFamily="34" charset="0"/>
              </a:rPr>
              <a:t>Geostationary Satellites</a:t>
            </a:r>
          </a:p>
        </p:txBody>
      </p:sp>
      <p:sp>
        <p:nvSpPr>
          <p:cNvPr id="38934" name="Text Box 24"/>
          <p:cNvSpPr txBox="1">
            <a:spLocks noChangeArrowheads="1"/>
          </p:cNvSpPr>
          <p:nvPr/>
        </p:nvSpPr>
        <p:spPr bwMode="auto">
          <a:xfrm>
            <a:off x="5181600" y="152400"/>
            <a:ext cx="1676400" cy="641350"/>
          </a:xfrm>
          <a:prstGeom prst="rect">
            <a:avLst/>
          </a:prstGeom>
          <a:noFill/>
          <a:ln w="9525">
            <a:noFill/>
            <a:miter lim="800000"/>
            <a:headEnd/>
            <a:tailEnd/>
          </a:ln>
        </p:spPr>
        <p:txBody>
          <a:bodyPr>
            <a:spAutoFit/>
          </a:bodyPr>
          <a:lstStyle/>
          <a:p>
            <a:pPr algn="ctr">
              <a:spcBef>
                <a:spcPct val="50000"/>
              </a:spcBef>
            </a:pPr>
            <a:r>
              <a:rPr lang="en-US" b="0">
                <a:solidFill>
                  <a:schemeClr val="bg1"/>
                </a:solidFill>
                <a:latin typeface="Franklin Gothic Medium" pitchFamily="34" charset="0"/>
              </a:rPr>
              <a:t>Polar Orbiting Satellites</a:t>
            </a:r>
          </a:p>
        </p:txBody>
      </p:sp>
      <p:grpSp>
        <p:nvGrpSpPr>
          <p:cNvPr id="38935" name="Group 25"/>
          <p:cNvGrpSpPr>
            <a:grpSpLocks/>
          </p:cNvGrpSpPr>
          <p:nvPr/>
        </p:nvGrpSpPr>
        <p:grpSpPr bwMode="auto">
          <a:xfrm>
            <a:off x="6553200" y="381000"/>
            <a:ext cx="2971800" cy="2133600"/>
            <a:chOff x="3976" y="748"/>
            <a:chExt cx="919" cy="339"/>
          </a:xfrm>
        </p:grpSpPr>
        <p:sp>
          <p:nvSpPr>
            <p:cNvPr id="38940" name="Rectangle 26"/>
            <p:cNvSpPr>
              <a:spLocks noChangeArrowheads="1"/>
            </p:cNvSpPr>
            <p:nvPr/>
          </p:nvSpPr>
          <p:spPr bwMode="auto">
            <a:xfrm>
              <a:off x="3976" y="748"/>
              <a:ext cx="919" cy="39"/>
            </a:xfrm>
            <a:prstGeom prst="rect">
              <a:avLst/>
            </a:prstGeom>
            <a:noFill/>
            <a:ln w="9525">
              <a:noFill/>
              <a:miter lim="800000"/>
              <a:headEnd/>
              <a:tailEnd/>
            </a:ln>
          </p:spPr>
          <p:txBody>
            <a:bodyPr lIns="41272" tIns="22223" rIns="41272" bIns="22223">
              <a:spAutoFit/>
            </a:bodyPr>
            <a:lstStyle/>
            <a:p>
              <a:pPr algn="ctr" defTabSz="195263" eaLnBrk="0" hangingPunct="0"/>
              <a:endParaRPr lang="en-US" sz="1300" b="0"/>
            </a:p>
          </p:txBody>
        </p:sp>
        <p:pic>
          <p:nvPicPr>
            <p:cNvPr id="38941" name="Picture 27" descr="eumetsat"/>
            <p:cNvPicPr>
              <a:picLocks noChangeAspect="1" noChangeArrowheads="1"/>
            </p:cNvPicPr>
            <p:nvPr/>
          </p:nvPicPr>
          <p:blipFill>
            <a:blip r:embed="rId7" cstate="print"/>
            <a:srcRect/>
            <a:stretch>
              <a:fillRect/>
            </a:stretch>
          </p:blipFill>
          <p:spPr bwMode="auto">
            <a:xfrm>
              <a:off x="4204" y="862"/>
              <a:ext cx="441" cy="225"/>
            </a:xfrm>
            <a:prstGeom prst="rect">
              <a:avLst/>
            </a:prstGeom>
            <a:noFill/>
            <a:ln w="9525">
              <a:noFill/>
              <a:miter lim="800000"/>
              <a:headEnd/>
              <a:tailEnd/>
            </a:ln>
          </p:spPr>
        </p:pic>
      </p:grpSp>
      <p:pic>
        <p:nvPicPr>
          <p:cNvPr id="38936" name="Picture 28" descr="ISABEL-N15a"/>
          <p:cNvPicPr>
            <a:picLocks noChangeAspect="1" noChangeArrowheads="1"/>
          </p:cNvPicPr>
          <p:nvPr/>
        </p:nvPicPr>
        <p:blipFill>
          <a:blip r:embed="rId8" cstate="print"/>
          <a:srcRect/>
          <a:stretch>
            <a:fillRect/>
          </a:stretch>
        </p:blipFill>
        <p:spPr bwMode="auto">
          <a:xfrm>
            <a:off x="2590800" y="6102350"/>
            <a:ext cx="609600" cy="450850"/>
          </a:xfrm>
          <a:prstGeom prst="rect">
            <a:avLst/>
          </a:prstGeom>
          <a:noFill/>
          <a:ln w="9525">
            <a:noFill/>
            <a:miter lim="800000"/>
            <a:headEnd/>
            <a:tailEnd/>
          </a:ln>
        </p:spPr>
      </p:pic>
      <p:pic>
        <p:nvPicPr>
          <p:cNvPr id="38937" name="Picture 29" descr="30803IFFA~OK"/>
          <p:cNvPicPr>
            <a:picLocks noChangeAspect="1" noChangeArrowheads="1"/>
          </p:cNvPicPr>
          <p:nvPr/>
        </p:nvPicPr>
        <p:blipFill>
          <a:blip r:embed="rId9" cstate="print"/>
          <a:srcRect/>
          <a:stretch>
            <a:fillRect/>
          </a:stretch>
        </p:blipFill>
        <p:spPr bwMode="auto">
          <a:xfrm>
            <a:off x="3124200" y="6248400"/>
            <a:ext cx="685800" cy="487363"/>
          </a:xfrm>
          <a:prstGeom prst="rect">
            <a:avLst/>
          </a:prstGeom>
          <a:noFill/>
          <a:ln w="9525">
            <a:noFill/>
            <a:miter lim="800000"/>
            <a:headEnd/>
            <a:tailEnd/>
          </a:ln>
        </p:spPr>
      </p:pic>
      <p:pic>
        <p:nvPicPr>
          <p:cNvPr id="38938" name="Picture 30" descr="30601AMSUTPW06"/>
          <p:cNvPicPr>
            <a:picLocks noChangeAspect="1" noChangeArrowheads="1"/>
          </p:cNvPicPr>
          <p:nvPr/>
        </p:nvPicPr>
        <p:blipFill>
          <a:blip r:embed="rId10" cstate="print"/>
          <a:srcRect/>
          <a:stretch>
            <a:fillRect/>
          </a:stretch>
        </p:blipFill>
        <p:spPr bwMode="auto">
          <a:xfrm>
            <a:off x="4724400" y="6142038"/>
            <a:ext cx="685800" cy="487362"/>
          </a:xfrm>
          <a:prstGeom prst="rect">
            <a:avLst/>
          </a:prstGeom>
          <a:noFill/>
          <a:ln w="9525">
            <a:noFill/>
            <a:miter lim="800000"/>
            <a:headEnd/>
            <a:tailEnd/>
          </a:ln>
        </p:spPr>
      </p:pic>
      <p:pic>
        <p:nvPicPr>
          <p:cNvPr id="38939" name="Picture 31" descr="VOAFIRE3"/>
          <p:cNvPicPr>
            <a:picLocks noChangeAspect="1" noChangeArrowheads="1"/>
          </p:cNvPicPr>
          <p:nvPr/>
        </p:nvPicPr>
        <p:blipFill>
          <a:blip r:embed="rId11" cstate="print"/>
          <a:srcRect/>
          <a:stretch>
            <a:fillRect/>
          </a:stretch>
        </p:blipFill>
        <p:spPr bwMode="auto">
          <a:xfrm>
            <a:off x="5287963" y="6324600"/>
            <a:ext cx="731837" cy="5016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28600" y="11103"/>
            <a:ext cx="89154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sz="2800" dirty="0">
                <a:solidFill>
                  <a:srgbClr val="FFFF00"/>
                </a:solidFill>
              </a:rPr>
              <a:t>Improved spatial resolution of </a:t>
            </a:r>
            <a:r>
              <a:rPr lang="en-US" sz="2800" dirty="0" smtClean="0">
                <a:solidFill>
                  <a:srgbClr val="FFFF00"/>
                </a:solidFill>
              </a:rPr>
              <a:t>Band 6 on</a:t>
            </a:r>
          </a:p>
          <a:p>
            <a:pPr algn="ctr" fontAlgn="base">
              <a:spcBef>
                <a:spcPct val="0"/>
              </a:spcBef>
              <a:spcAft>
                <a:spcPct val="0"/>
              </a:spcAft>
            </a:pPr>
            <a:r>
              <a:rPr lang="en-US" sz="2800" dirty="0" smtClean="0">
                <a:solidFill>
                  <a:srgbClr val="FFFF00"/>
                </a:solidFill>
              </a:rPr>
              <a:t>GOES-14/15 Imagers</a:t>
            </a:r>
            <a:endParaRPr lang="en-US" sz="2800" dirty="0">
              <a:solidFill>
                <a:srgbClr val="FFFF00"/>
              </a:solidFill>
            </a:endParaRPr>
          </a:p>
        </p:txBody>
      </p:sp>
      <p:sp>
        <p:nvSpPr>
          <p:cNvPr id="22531" name="Text Box 3"/>
          <p:cNvSpPr txBox="1">
            <a:spLocks noChangeArrowheads="1"/>
          </p:cNvSpPr>
          <p:nvPr/>
        </p:nvSpPr>
        <p:spPr bwMode="auto">
          <a:xfrm>
            <a:off x="533400" y="6019800"/>
            <a:ext cx="8458200"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400" b="0" dirty="0" smtClean="0">
                <a:solidFill>
                  <a:srgbClr val="000000"/>
                </a:solidFill>
              </a:rPr>
              <a:t>- Note </a:t>
            </a:r>
            <a:r>
              <a:rPr lang="en-US" sz="1400" b="0" dirty="0">
                <a:solidFill>
                  <a:srgbClr val="000000"/>
                </a:solidFill>
              </a:rPr>
              <a:t>the finer resolution of the cloud edges and the ‘cleaner’ </a:t>
            </a:r>
            <a:r>
              <a:rPr lang="en-US" sz="1400" b="0" dirty="0" smtClean="0">
                <a:solidFill>
                  <a:srgbClr val="000000"/>
                </a:solidFill>
              </a:rPr>
              <a:t>G-15 image</a:t>
            </a:r>
          </a:p>
          <a:p>
            <a:pPr eaLnBrk="1" hangingPunct="1">
              <a:spcBef>
                <a:spcPct val="50000"/>
              </a:spcBef>
            </a:pPr>
            <a:r>
              <a:rPr lang="en-US" sz="1400" b="0" dirty="0" smtClean="0"/>
              <a:t>- Changes in spectral bands inc. 8km to 4km WV channel require a subsequent change in GVAR format</a:t>
            </a:r>
            <a:endParaRPr lang="en-US" sz="1400" b="0" dirty="0">
              <a:solidFill>
                <a:srgbClr val="000000"/>
              </a:solidFill>
            </a:endParaRPr>
          </a:p>
        </p:txBody>
      </p:sp>
      <p:pic>
        <p:nvPicPr>
          <p:cNvPr id="22532" name="Picture 4" descr="G13_G15_B6_2PANE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 y="990600"/>
            <a:ext cx="7620000" cy="5029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67390825"/>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533400" y="228600"/>
            <a:ext cx="6934200" cy="914400"/>
          </a:xfrm>
          <a:noFill/>
        </p:spPr>
        <p:txBody>
          <a:bodyPr/>
          <a:lstStyle/>
          <a:p>
            <a:pPr eaLnBrk="1" hangingPunct="1"/>
            <a:r>
              <a:rPr lang="en-US" sz="2800" dirty="0" smtClean="0">
                <a:solidFill>
                  <a:srgbClr val="FFFF00"/>
                </a:solidFill>
              </a:rPr>
              <a:t>Changes to GVAR Summary</a:t>
            </a:r>
          </a:p>
        </p:txBody>
      </p:sp>
      <p:sp>
        <p:nvSpPr>
          <p:cNvPr id="8197" name="Rectangle 3"/>
          <p:cNvSpPr>
            <a:spLocks noGrp="1" noChangeArrowheads="1"/>
          </p:cNvSpPr>
          <p:nvPr>
            <p:ph type="body" idx="1"/>
          </p:nvPr>
        </p:nvSpPr>
        <p:spPr>
          <a:xfrm>
            <a:off x="457200" y="1371600"/>
            <a:ext cx="8229600" cy="5092700"/>
          </a:xfrm>
        </p:spPr>
        <p:txBody>
          <a:bodyPr/>
          <a:lstStyle/>
          <a:p>
            <a:pPr eaLnBrk="1" hangingPunct="1">
              <a:lnSpc>
                <a:spcPct val="80000"/>
              </a:lnSpc>
            </a:pPr>
            <a:r>
              <a:rPr lang="en-US" sz="2000" b="1" dirty="0" smtClean="0"/>
              <a:t>GOES- 8 through 11:</a:t>
            </a:r>
          </a:p>
          <a:p>
            <a:pPr lvl="1" eaLnBrk="1" hangingPunct="1">
              <a:lnSpc>
                <a:spcPct val="80000"/>
              </a:lnSpc>
            </a:pPr>
            <a:r>
              <a:rPr lang="en-US" sz="1800" b="1" dirty="0" smtClean="0"/>
              <a:t>Instrument Factory Coefficients in Block 0 (GVAR Version 1)</a:t>
            </a:r>
          </a:p>
          <a:p>
            <a:pPr eaLnBrk="1" hangingPunct="1">
              <a:lnSpc>
                <a:spcPct val="80000"/>
              </a:lnSpc>
            </a:pPr>
            <a:r>
              <a:rPr lang="en-US" sz="2000" b="1" dirty="0" smtClean="0"/>
              <a:t>GOES- 12 and 13: </a:t>
            </a:r>
          </a:p>
          <a:p>
            <a:pPr lvl="1" eaLnBrk="1" hangingPunct="1">
              <a:lnSpc>
                <a:spcPct val="80000"/>
              </a:lnSpc>
            </a:pPr>
            <a:r>
              <a:rPr lang="en-US" sz="1800" b="1" dirty="0" smtClean="0"/>
              <a:t>Instrument Factory Coefficients </a:t>
            </a:r>
            <a:r>
              <a:rPr lang="en-US" sz="1800" b="1" i="1" dirty="0" smtClean="0"/>
              <a:t>both</a:t>
            </a:r>
            <a:r>
              <a:rPr lang="en-US" sz="1800" b="1" dirty="0" smtClean="0"/>
              <a:t> in Block 0 and Block 11 (GVAR Version 2)</a:t>
            </a:r>
          </a:p>
          <a:p>
            <a:pPr eaLnBrk="1" hangingPunct="1">
              <a:lnSpc>
                <a:spcPct val="80000"/>
              </a:lnSpc>
            </a:pPr>
            <a:r>
              <a:rPr lang="en-US" sz="2000" b="1" dirty="0" smtClean="0"/>
              <a:t>GOES-14 and 15 </a:t>
            </a:r>
            <a:r>
              <a:rPr lang="en-US" sz="1800" b="1" dirty="0" smtClean="0"/>
              <a:t>(GVAR Version 3)</a:t>
            </a:r>
            <a:r>
              <a:rPr lang="en-US" sz="2000" b="1" dirty="0" smtClean="0"/>
              <a:t>:</a:t>
            </a:r>
          </a:p>
          <a:p>
            <a:pPr lvl="1" eaLnBrk="1" hangingPunct="1">
              <a:lnSpc>
                <a:spcPct val="80000"/>
              </a:lnSpc>
            </a:pPr>
            <a:r>
              <a:rPr lang="en-US" sz="1800" b="1" dirty="0" smtClean="0"/>
              <a:t>The data for the 8</a:t>
            </a:r>
            <a:r>
              <a:rPr lang="en-US" sz="1800" b="1" baseline="30000" dirty="0" smtClean="0"/>
              <a:t>th</a:t>
            </a:r>
            <a:r>
              <a:rPr lang="en-US" sz="1800" b="1" dirty="0" smtClean="0"/>
              <a:t> detector have been added to block 0</a:t>
            </a:r>
          </a:p>
          <a:p>
            <a:pPr lvl="1" eaLnBrk="1" hangingPunct="1">
              <a:lnSpc>
                <a:spcPct val="80000"/>
              </a:lnSpc>
            </a:pPr>
            <a:r>
              <a:rPr lang="en-US" sz="1800" b="1" dirty="0" smtClean="0"/>
              <a:t>Instrument Factory Coefficients are located in Block 11</a:t>
            </a:r>
          </a:p>
          <a:p>
            <a:pPr lvl="1" eaLnBrk="1" hangingPunct="1">
              <a:lnSpc>
                <a:spcPct val="80000"/>
              </a:lnSpc>
            </a:pPr>
            <a:r>
              <a:rPr lang="en-US" sz="1800" b="1" dirty="0" smtClean="0"/>
              <a:t>Instrument Nadir and Detector Offsets located in Block 11 </a:t>
            </a:r>
            <a:r>
              <a:rPr lang="en-US" sz="1800" b="1" i="1" dirty="0" smtClean="0"/>
              <a:t>but will also be located in Block 0</a:t>
            </a:r>
          </a:p>
          <a:p>
            <a:pPr lvl="2" eaLnBrk="1" hangingPunct="1">
              <a:lnSpc>
                <a:spcPct val="80000"/>
              </a:lnSpc>
            </a:pPr>
            <a:r>
              <a:rPr lang="en-US" sz="1600" b="1" dirty="0" smtClean="0"/>
              <a:t>Detector Offsets to be located in block 0, words 7933 to 8028</a:t>
            </a:r>
          </a:p>
          <a:p>
            <a:pPr lvl="2" eaLnBrk="1" hangingPunct="1">
              <a:lnSpc>
                <a:spcPct val="80000"/>
              </a:lnSpc>
            </a:pPr>
            <a:r>
              <a:rPr lang="en-US" sz="1600" b="1" dirty="0" smtClean="0"/>
              <a:t>Instrument Nadir to be located in block 0, words 8033 to 8038</a:t>
            </a:r>
          </a:p>
          <a:p>
            <a:pPr eaLnBrk="1" hangingPunct="1">
              <a:lnSpc>
                <a:spcPct val="80000"/>
              </a:lnSpc>
            </a:pPr>
            <a:r>
              <a:rPr lang="en-US" sz="2000" b="1" dirty="0" smtClean="0"/>
              <a:t>Requirement: have guaranteed delivery of Detector Offsets + Instrument Nadir in the start of a frame to ensure proper INR operations in the RPM system.</a:t>
            </a:r>
          </a:p>
          <a:p>
            <a:pPr eaLnBrk="1" hangingPunct="1">
              <a:lnSpc>
                <a:spcPct val="80000"/>
              </a:lnSpc>
            </a:pPr>
            <a:endParaRPr lang="en-US" sz="1600" b="1" dirty="0" smtClean="0"/>
          </a:p>
          <a:p>
            <a:pPr eaLnBrk="1" hangingPunct="1">
              <a:lnSpc>
                <a:spcPct val="80000"/>
              </a:lnSpc>
            </a:pPr>
            <a:r>
              <a:rPr lang="en-US" sz="2000" b="1" dirty="0" smtClean="0"/>
              <a:t>Published at: </a:t>
            </a:r>
            <a:r>
              <a:rPr lang="en-US" sz="2000" b="1" dirty="0" smtClean="0">
                <a:hlinkClick r:id="rId3"/>
              </a:rPr>
              <a:t>http://www.osd.noaa.gov/gvar/gvardownload.htm</a:t>
            </a:r>
            <a:endParaRPr lang="en-US" sz="2000" b="1" dirty="0" smtClean="0"/>
          </a:p>
          <a:p>
            <a:pPr eaLnBrk="1" hangingPunct="1">
              <a:lnSpc>
                <a:spcPct val="80000"/>
              </a:lnSpc>
            </a:pPr>
            <a:endParaRPr lang="en-US" sz="2000" dirty="0" smtClean="0"/>
          </a:p>
        </p:txBody>
      </p:sp>
      <p:pic>
        <p:nvPicPr>
          <p:cNvPr id="8198" name="Picture 5" descr="DOC1"/>
          <p:cNvPicPr>
            <a:picLocks noChangeAspect="1" noChangeArrowheads="1"/>
          </p:cNvPicPr>
          <p:nvPr/>
        </p:nvPicPr>
        <p:blipFill>
          <a:blip r:embed="rId4" cstate="print"/>
          <a:srcRect/>
          <a:stretch>
            <a:fillRect/>
          </a:stretch>
        </p:blipFill>
        <p:spPr bwMode="auto">
          <a:xfrm>
            <a:off x="46038" y="0"/>
            <a:ext cx="914400" cy="909638"/>
          </a:xfrm>
          <a:prstGeom prst="rect">
            <a:avLst/>
          </a:prstGeom>
          <a:noFill/>
          <a:ln w="9525">
            <a:noFill/>
            <a:miter lim="800000"/>
            <a:headEnd/>
            <a:tailEnd/>
          </a:ln>
        </p:spPr>
      </p:pic>
      <p:pic>
        <p:nvPicPr>
          <p:cNvPr id="8199" name="Picture 7" descr="goes_nopq.jpg"/>
          <p:cNvPicPr>
            <a:picLocks noChangeAspect="1"/>
          </p:cNvPicPr>
          <p:nvPr/>
        </p:nvPicPr>
        <p:blipFill>
          <a:blip r:embed="rId5" cstate="print"/>
          <a:srcRect/>
          <a:stretch>
            <a:fillRect/>
          </a:stretch>
        </p:blipFill>
        <p:spPr bwMode="auto">
          <a:xfrm>
            <a:off x="8083550" y="1146175"/>
            <a:ext cx="720725" cy="914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1143000" y="160338"/>
            <a:ext cx="6400800" cy="914400"/>
          </a:xfrm>
          <a:noFill/>
        </p:spPr>
        <p:txBody>
          <a:bodyPr/>
          <a:lstStyle/>
          <a:p>
            <a:pPr eaLnBrk="1" hangingPunct="1"/>
            <a:r>
              <a:rPr lang="en-US" sz="2800" dirty="0" smtClean="0">
                <a:solidFill>
                  <a:srgbClr val="FFFF00"/>
                </a:solidFill>
              </a:rPr>
              <a:t>GVAR Web Links</a:t>
            </a:r>
          </a:p>
        </p:txBody>
      </p:sp>
      <p:sp>
        <p:nvSpPr>
          <p:cNvPr id="9221" name="Rectangle 3"/>
          <p:cNvSpPr>
            <a:spLocks noGrp="1" noChangeArrowheads="1"/>
          </p:cNvSpPr>
          <p:nvPr>
            <p:ph type="body" idx="1"/>
          </p:nvPr>
        </p:nvSpPr>
        <p:spPr>
          <a:xfrm>
            <a:off x="469900" y="1155700"/>
            <a:ext cx="8229600" cy="4940300"/>
          </a:xfrm>
        </p:spPr>
        <p:txBody>
          <a:bodyPr/>
          <a:lstStyle/>
          <a:p>
            <a:r>
              <a:rPr lang="en-US" sz="2000" b="1" dirty="0" smtClean="0"/>
              <a:t>NOAA/NESDIS/OSDPD:</a:t>
            </a:r>
            <a:endParaRPr lang="en-US" sz="2000" b="1" dirty="0" smtClean="0">
              <a:hlinkClick r:id="rId3"/>
            </a:endParaRPr>
          </a:p>
          <a:p>
            <a:pPr lvl="1"/>
            <a:r>
              <a:rPr lang="en-US" sz="2000" b="1" dirty="0" smtClean="0">
                <a:hlinkClick r:id="rId3"/>
              </a:rPr>
              <a:t>http://www.osdpd.noaa.gov/ml/info/index.html#GOES</a:t>
            </a:r>
            <a:endParaRPr lang="en-US" sz="2000" b="1" dirty="0" smtClean="0"/>
          </a:p>
          <a:p>
            <a:r>
              <a:rPr lang="en-US" sz="2000" b="1" dirty="0" smtClean="0"/>
              <a:t>NOAA/NESDIS/OSO:</a:t>
            </a:r>
            <a:endParaRPr lang="en-US" sz="2000" b="1" dirty="0" smtClean="0">
              <a:hlinkClick r:id="rId4"/>
            </a:endParaRPr>
          </a:p>
          <a:p>
            <a:pPr lvl="1"/>
            <a:r>
              <a:rPr lang="en-US" sz="2000" b="1" dirty="0" smtClean="0">
                <a:hlinkClick r:id="rId4"/>
              </a:rPr>
              <a:t>http://www.oso.noaa.gov/goes/index.htm</a:t>
            </a:r>
            <a:endParaRPr lang="en-US" sz="2000" b="1" dirty="0" smtClean="0"/>
          </a:p>
          <a:p>
            <a:r>
              <a:rPr lang="en-US" sz="2000" b="1" dirty="0" smtClean="0"/>
              <a:t>NOAA/NESDIS/OSO/GVAR Download Site</a:t>
            </a:r>
          </a:p>
          <a:p>
            <a:pPr lvl="1"/>
            <a:r>
              <a:rPr lang="en-US" sz="2000" b="1" dirty="0" smtClean="0">
                <a:hlinkClick r:id="rId5"/>
              </a:rPr>
              <a:t>http://www.osd.noaa.gov/gvar/gvardownload.htm</a:t>
            </a:r>
            <a:endParaRPr lang="en-US" sz="2000" b="1" dirty="0" smtClean="0"/>
          </a:p>
          <a:p>
            <a:r>
              <a:rPr lang="en-US" sz="2000" b="1" dirty="0" smtClean="0"/>
              <a:t>GOES </a:t>
            </a:r>
            <a:r>
              <a:rPr lang="pt-BR" sz="2000" b="1" dirty="0" smtClean="0"/>
              <a:t>I/M (8-12) </a:t>
            </a:r>
            <a:r>
              <a:rPr lang="en-US" sz="2000" b="1" dirty="0" err="1" smtClean="0"/>
              <a:t>Databook</a:t>
            </a:r>
            <a:r>
              <a:rPr lang="en-US" sz="2000" b="1" dirty="0" smtClean="0"/>
              <a:t>:</a:t>
            </a:r>
          </a:p>
          <a:p>
            <a:pPr lvl="1" eaLnBrk="1" hangingPunct="1">
              <a:lnSpc>
                <a:spcPct val="90000"/>
              </a:lnSpc>
            </a:pPr>
            <a:r>
              <a:rPr lang="pt-BR" sz="2000" b="1" dirty="0" smtClean="0">
                <a:hlinkClick r:id="rId6"/>
              </a:rPr>
              <a:t>http://rsd.gsfc.nasa.gov/goes/text/goes.databook.html</a:t>
            </a:r>
            <a:r>
              <a:rPr lang="pt-BR" sz="2000" b="1" dirty="0" smtClean="0"/>
              <a:t> </a:t>
            </a:r>
          </a:p>
          <a:p>
            <a:pPr eaLnBrk="1" hangingPunct="1">
              <a:lnSpc>
                <a:spcPct val="90000"/>
              </a:lnSpc>
            </a:pPr>
            <a:r>
              <a:rPr lang="pt-BR" sz="2000" b="1" dirty="0" smtClean="0"/>
              <a:t>GOES </a:t>
            </a:r>
            <a:r>
              <a:rPr lang="en-US" sz="2000" b="1" dirty="0" smtClean="0"/>
              <a:t>N/O/P (13-15) </a:t>
            </a:r>
            <a:r>
              <a:rPr lang="pt-BR" sz="2000" b="1" dirty="0" smtClean="0"/>
              <a:t>Databook:</a:t>
            </a:r>
          </a:p>
          <a:p>
            <a:pPr lvl="1" eaLnBrk="1" hangingPunct="1">
              <a:lnSpc>
                <a:spcPct val="90000"/>
              </a:lnSpc>
            </a:pPr>
            <a:r>
              <a:rPr lang="pt-BR" sz="2000" b="1" dirty="0" smtClean="0">
                <a:hlinkClick r:id="rId7"/>
              </a:rPr>
              <a:t>http://goes.gsfc.nasa.gov/text/GOES-N_Databook_RevC/Databook_RevC.pdf</a:t>
            </a:r>
            <a:endParaRPr lang="pt-BR" sz="2000" b="1" dirty="0" smtClean="0"/>
          </a:p>
          <a:p>
            <a:pPr lvl="1" eaLnBrk="1" hangingPunct="1">
              <a:lnSpc>
                <a:spcPct val="90000"/>
              </a:lnSpc>
            </a:pPr>
            <a:endParaRPr lang="en-US" dirty="0" smtClean="0"/>
          </a:p>
        </p:txBody>
      </p:sp>
      <p:pic>
        <p:nvPicPr>
          <p:cNvPr id="9222" name="Picture 5" descr="DOC1"/>
          <p:cNvPicPr>
            <a:picLocks noChangeAspect="1" noChangeArrowheads="1"/>
          </p:cNvPicPr>
          <p:nvPr/>
        </p:nvPicPr>
        <p:blipFill>
          <a:blip r:embed="rId8" cstate="print"/>
          <a:srcRect/>
          <a:stretch>
            <a:fillRect/>
          </a:stretch>
        </p:blipFill>
        <p:spPr bwMode="auto">
          <a:xfrm>
            <a:off x="46038" y="0"/>
            <a:ext cx="914400" cy="909638"/>
          </a:xfrm>
          <a:prstGeom prst="rect">
            <a:avLst/>
          </a:prstGeom>
          <a:noFill/>
          <a:ln w="9525">
            <a:noFill/>
            <a:miter lim="800000"/>
            <a:headEnd/>
            <a:tailEnd/>
          </a:ln>
        </p:spPr>
      </p:pic>
      <p:pic>
        <p:nvPicPr>
          <p:cNvPr id="9223" name="Picture 9" descr="Databook cover"/>
          <p:cNvPicPr>
            <a:picLocks noChangeAspect="1" noChangeArrowheads="1"/>
          </p:cNvPicPr>
          <p:nvPr/>
        </p:nvPicPr>
        <p:blipFill>
          <a:blip r:embed="rId9" cstate="print"/>
          <a:srcRect/>
          <a:stretch>
            <a:fillRect/>
          </a:stretch>
        </p:blipFill>
        <p:spPr bwMode="auto">
          <a:xfrm>
            <a:off x="7010400" y="4378325"/>
            <a:ext cx="1916113" cy="24796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BasicGlobal">
  <a:themeElements>
    <a:clrScheme name="BasicGlobal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CC00"/>
      </a:folHlink>
    </a:clrScheme>
    <a:fontScheme name="BasicGlobal">
      <a:majorFont>
        <a:latin typeface="TradeGothicBold"/>
        <a:ea typeface=""/>
        <a:cs typeface=""/>
      </a:majorFont>
      <a:minorFont>
        <a:latin typeface="Trade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sicGlob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Glob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Glob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Glob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Glob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Glob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Glob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Glob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Glob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Glob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Glob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Glob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asicGlobal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6813</TotalTime>
  <Words>5573</Words>
  <Application>Microsoft Office PowerPoint</Application>
  <PresentationFormat>On-screen Show (4:3)</PresentationFormat>
  <Paragraphs>1506</Paragraphs>
  <Slides>61</Slides>
  <Notes>25</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61</vt:i4>
      </vt:variant>
    </vt:vector>
  </HeadingPairs>
  <TitlesOfParts>
    <vt:vector size="78" baseType="lpstr">
      <vt:lpstr>Arial</vt:lpstr>
      <vt:lpstr>TradeGothicLHBoldExtended</vt:lpstr>
      <vt:lpstr>Webdings</vt:lpstr>
      <vt:lpstr>Book Antiqua</vt:lpstr>
      <vt:lpstr>Symbol</vt:lpstr>
      <vt:lpstr>Times New Roman</vt:lpstr>
      <vt:lpstr>TradeGothic</vt:lpstr>
      <vt:lpstr>ＭＳ Ｐゴシック</vt:lpstr>
      <vt:lpstr>TradeGothicBold</vt:lpstr>
      <vt:lpstr>Arial Black</vt:lpstr>
      <vt:lpstr>Wingdings</vt:lpstr>
      <vt:lpstr>Wingdings 2</vt:lpstr>
      <vt:lpstr>Franklin Gothic Medium</vt:lpstr>
      <vt:lpstr>Times</vt:lpstr>
      <vt:lpstr>Calibri</vt:lpstr>
      <vt:lpstr>TradeGothicCondEighteen</vt:lpstr>
      <vt:lpstr>BasicGlobal</vt:lpstr>
      <vt:lpstr>Slide 1</vt:lpstr>
      <vt:lpstr>Outline</vt:lpstr>
      <vt:lpstr>Slide 3</vt:lpstr>
      <vt:lpstr>GOES On-Orbit Configuration Current as of April 2011</vt:lpstr>
      <vt:lpstr>Slide 5</vt:lpstr>
      <vt:lpstr>GOES-West Transition</vt:lpstr>
      <vt:lpstr>Slide 7</vt:lpstr>
      <vt:lpstr>Changes to GVAR Summary</vt:lpstr>
      <vt:lpstr>GVAR Web Links</vt:lpstr>
      <vt:lpstr>Slide 10</vt:lpstr>
      <vt:lpstr>GOES-R Overview                                 URL: http://www.goes-r.gov/</vt:lpstr>
      <vt:lpstr>Slide 12</vt:lpstr>
      <vt:lpstr>     The Advanced      Baseline Imager</vt:lpstr>
      <vt:lpstr>GOES Rebroadcast (GRB)  Data Transition</vt:lpstr>
      <vt:lpstr>Slide 15</vt:lpstr>
      <vt:lpstr>    POES Overview                                    URL: http://www.oso.noaa.gov/poes/index.htm</vt:lpstr>
      <vt:lpstr>   POES Orbits</vt:lpstr>
      <vt:lpstr>Slide 18</vt:lpstr>
      <vt:lpstr>NOAA-19 (N’)</vt:lpstr>
      <vt:lpstr>NOAA-18 (N)</vt:lpstr>
      <vt:lpstr>NOAA-17 (M)</vt:lpstr>
      <vt:lpstr>NOAA-17 (M) - Continued</vt:lpstr>
      <vt:lpstr>NOAA-16 (L)</vt:lpstr>
      <vt:lpstr>NOAA-16 (L) – Continued</vt:lpstr>
      <vt:lpstr>NOAA-15 (K)</vt:lpstr>
      <vt:lpstr>NOAA-15 (K) – Continued</vt:lpstr>
      <vt:lpstr>Slide 27</vt:lpstr>
      <vt:lpstr>Slide 28</vt:lpstr>
      <vt:lpstr>Slide 29</vt:lpstr>
      <vt:lpstr>   NPP/Follow-On Status</vt:lpstr>
      <vt:lpstr>NOAA’s NPP Data Exploitation (NDE)  http://projects.osd.noaa.gov/nde/  </vt:lpstr>
      <vt:lpstr>NPP Data Formats    </vt:lpstr>
      <vt:lpstr>NDE Product Priorities List </vt:lpstr>
      <vt:lpstr>NDE Product Priorities List (Continued) </vt:lpstr>
      <vt:lpstr>NDE Product Priorities List (Continued) </vt:lpstr>
      <vt:lpstr>NDE Product Priorities List (Continued) </vt:lpstr>
      <vt:lpstr>NDE Product Priorities List (Continued) </vt:lpstr>
      <vt:lpstr>  General Guidance for NPP Data Access </vt:lpstr>
      <vt:lpstr>Current/Planned Distribution and Access of NOAA Satellite Data</vt:lpstr>
      <vt:lpstr>Moving to an Enterprise Solution</vt:lpstr>
      <vt:lpstr>Enterprise Data Delivery Solution</vt:lpstr>
      <vt:lpstr>Non-NOAA Satellites  Types and Instruments</vt:lpstr>
      <vt:lpstr>Non-NOAA Satellites  Current Activities: DMSP</vt:lpstr>
      <vt:lpstr>Non-NOAA Satellites  Current Activities: NASA/EOS</vt:lpstr>
      <vt:lpstr>Non-NOAA Satellites  Current Activities: JPSS/WindSAT</vt:lpstr>
      <vt:lpstr>Non-NOAA Satellites  Current Activities: EUMETSAT/Metop</vt:lpstr>
      <vt:lpstr>Non-NOAA Satellites  Current Activities: Jason-2 (Joint NOAA/NASA/CNES/EUMETSAT mission)</vt:lpstr>
      <vt:lpstr>Status of Non-NOAA  Satellite Planning</vt:lpstr>
      <vt:lpstr>Status of Non-NOAA  Satellite Planning</vt:lpstr>
      <vt:lpstr>Slide 50</vt:lpstr>
      <vt:lpstr>Back-Up Slides</vt:lpstr>
      <vt:lpstr>    GOES-R Update </vt:lpstr>
      <vt:lpstr>Improved INR with        GOES-R</vt:lpstr>
      <vt:lpstr>ABI Visible/Near-IR Bands</vt:lpstr>
      <vt:lpstr>ABI IR Bands</vt:lpstr>
      <vt:lpstr>GOES-11(L) Status</vt:lpstr>
      <vt:lpstr>GOES-13 (N) Status</vt:lpstr>
      <vt:lpstr>GOES-14 (O) Status</vt:lpstr>
      <vt:lpstr>GOES-15 (P) Status</vt:lpstr>
      <vt:lpstr>GOES-12(M) Status</vt:lpstr>
      <vt:lpstr>Slide 61</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An Enhanced Partnership In Earth Observation -- WMO Regional Association III Meeting</dc:title>
  <dc:creator>CSullivan/K.Turner</dc:creator>
  <cp:lastModifiedBy>john.paquette</cp:lastModifiedBy>
  <cp:revision>627</cp:revision>
  <dcterms:created xsi:type="dcterms:W3CDTF">2005-03-25T16:40:13Z</dcterms:created>
  <dcterms:modified xsi:type="dcterms:W3CDTF">2011-05-03T19:27:10Z</dcterms:modified>
</cp:coreProperties>
</file>