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9"/>
  </p:notesMasterIdLst>
  <p:handoutMasterIdLst>
    <p:handoutMasterId r:id="rId40"/>
  </p:handoutMasterIdLst>
  <p:sldIdLst>
    <p:sldId id="272" r:id="rId2"/>
    <p:sldId id="326" r:id="rId3"/>
    <p:sldId id="327" r:id="rId4"/>
    <p:sldId id="325" r:id="rId5"/>
    <p:sldId id="328" r:id="rId6"/>
    <p:sldId id="330" r:id="rId7"/>
    <p:sldId id="314" r:id="rId8"/>
    <p:sldId id="332" r:id="rId9"/>
    <p:sldId id="333" r:id="rId10"/>
    <p:sldId id="334" r:id="rId11"/>
    <p:sldId id="335" r:id="rId12"/>
    <p:sldId id="336" r:id="rId13"/>
    <p:sldId id="340" r:id="rId14"/>
    <p:sldId id="339" r:id="rId15"/>
    <p:sldId id="337" r:id="rId16"/>
    <p:sldId id="338" r:id="rId17"/>
    <p:sldId id="347" r:id="rId18"/>
    <p:sldId id="348" r:id="rId19"/>
    <p:sldId id="349" r:id="rId20"/>
    <p:sldId id="350" r:id="rId21"/>
    <p:sldId id="341" r:id="rId22"/>
    <p:sldId id="342" r:id="rId23"/>
    <p:sldId id="343" r:id="rId24"/>
    <p:sldId id="344" r:id="rId25"/>
    <p:sldId id="345" r:id="rId26"/>
    <p:sldId id="351" r:id="rId27"/>
    <p:sldId id="352" r:id="rId28"/>
    <p:sldId id="346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23" r:id="rId37"/>
    <p:sldId id="324" r:id="rId38"/>
  </p:sldIdLst>
  <p:sldSz cx="9906000" cy="6858000" type="A4"/>
  <p:notesSz cx="6797675" cy="992822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F2D20"/>
    <a:srgbClr val="FF5050"/>
    <a:srgbClr val="99FF33"/>
    <a:srgbClr val="3366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86477" autoAdjust="0"/>
  </p:normalViewPr>
  <p:slideViewPr>
    <p:cSldViewPr>
      <p:cViewPr>
        <p:scale>
          <a:sx n="70" d="100"/>
          <a:sy n="70" d="100"/>
        </p:scale>
        <p:origin x="-378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2814" y="-102"/>
      </p:cViewPr>
      <p:guideLst>
        <p:guide orient="horz" pos="3127"/>
        <p:guide pos="2141"/>
      </p:guideLst>
    </p:cSldViewPr>
  </p:notes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BF08E24-64B3-4359-97F7-FEF4288739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C6752FF-A913-4A89-AFE9-D29CF7EDDB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7FDB6-8979-4858-8AB4-9A2CD1D96A07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2950"/>
            <a:ext cx="5376863" cy="37226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7925" cy="447040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1FDC9-8581-4544-8AC2-1A68B2CFA5E9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FE855-373E-43DF-AC99-38832925A225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906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0" y="3379788"/>
            <a:ext cx="9906000" cy="246062"/>
            <a:chOff x="0" y="2129"/>
            <a:chExt cx="6240" cy="155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29"/>
              <a:ext cx="2436" cy="15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557" y="2129"/>
              <a:ext cx="445" cy="155"/>
            </a:xfrm>
            <a:prstGeom prst="rect">
              <a:avLst/>
            </a:prstGeom>
            <a:solidFill>
              <a:srgbClr val="9F2D2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149" y="2129"/>
              <a:ext cx="149" cy="155"/>
            </a:xfrm>
            <a:prstGeom prst="rect">
              <a:avLst/>
            </a:prstGeom>
            <a:solidFill>
              <a:srgbClr val="7498C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476" y="2129"/>
              <a:ext cx="89" cy="155"/>
            </a:xfrm>
            <a:prstGeom prst="rect">
              <a:avLst/>
            </a:prstGeom>
            <a:solidFill>
              <a:srgbClr val="FF9A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398" y="2129"/>
              <a:ext cx="1842" cy="15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pic>
        <p:nvPicPr>
          <p:cNvPr id="11" name="Picture 12" descr="EUMETSATLogo_hor_noTagline_gradie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9663" y="6270625"/>
            <a:ext cx="21240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228600" y="6324600"/>
            <a:ext cx="4784725" cy="46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en-GB" sz="1000" b="1" dirty="0" smtClean="0">
                <a:cs typeface="Helvetica" pitchFamily="34" charset="0"/>
              </a:rPr>
              <a:t>Joint</a:t>
            </a:r>
            <a:r>
              <a:rPr lang="en-GB" sz="1000" b="1" baseline="0" dirty="0" smtClean="0">
                <a:cs typeface="Helvetica" pitchFamily="34" charset="0"/>
              </a:rPr>
              <a:t> 23</a:t>
            </a:r>
            <a:r>
              <a:rPr lang="en-GB" sz="1000" b="1" baseline="30000" dirty="0" smtClean="0">
                <a:cs typeface="Helvetica" pitchFamily="34" charset="0"/>
              </a:rPr>
              <a:t>rd</a:t>
            </a:r>
            <a:r>
              <a:rPr lang="en-GB" sz="1000" b="1" baseline="0" dirty="0" smtClean="0">
                <a:cs typeface="Helvetica" pitchFamily="34" charset="0"/>
              </a:rPr>
              <a:t> North America - Europe Data Exchange / 11</a:t>
            </a:r>
            <a:r>
              <a:rPr lang="en-GB" sz="1000" b="1" baseline="30000" dirty="0" smtClean="0">
                <a:cs typeface="Helvetica" pitchFamily="34" charset="0"/>
              </a:rPr>
              <a:t>th</a:t>
            </a:r>
            <a:r>
              <a:rPr lang="en-GB" sz="1000" b="1" baseline="0" dirty="0" smtClean="0">
                <a:cs typeface="Helvetica" pitchFamily="34" charset="0"/>
              </a:rPr>
              <a:t> Asia Pacific Satellite Data Exchange and Utilization Meetings</a:t>
            </a:r>
            <a:endParaRPr lang="en-GB" sz="1000" b="1" dirty="0">
              <a:cs typeface="Helvetica" pitchFamily="34" charset="0"/>
            </a:endParaRPr>
          </a:p>
          <a:p>
            <a:pPr algn="l">
              <a:defRPr/>
            </a:pPr>
            <a:r>
              <a:rPr lang="en-GB" sz="1000" dirty="0" smtClean="0">
                <a:solidFill>
                  <a:srgbClr val="000000"/>
                </a:solidFill>
                <a:cs typeface="Helvetica" pitchFamily="34" charset="0"/>
              </a:rPr>
              <a:t>Boulder</a:t>
            </a:r>
            <a:r>
              <a:rPr lang="en-GB" sz="1000" dirty="0" smtClean="0">
                <a:solidFill>
                  <a:srgbClr val="000000"/>
                </a:solidFill>
              </a:rPr>
              <a:t>, Colorado, 2 – 5</a:t>
            </a:r>
            <a:r>
              <a:rPr lang="en-GB" sz="1000" baseline="0" dirty="0" smtClean="0">
                <a:solidFill>
                  <a:srgbClr val="000000"/>
                </a:solidFill>
              </a:rPr>
              <a:t> M</a:t>
            </a:r>
            <a:r>
              <a:rPr lang="en-GB" sz="1000" dirty="0" smtClean="0">
                <a:solidFill>
                  <a:srgbClr val="000000"/>
                </a:solidFill>
              </a:rPr>
              <a:t>ay 2011</a:t>
            </a:r>
            <a:endParaRPr lang="en-GB" sz="1000" dirty="0">
              <a:solidFill>
                <a:srgbClr val="000000"/>
              </a:solidFill>
            </a:endParaRPr>
          </a:p>
          <a:p>
            <a:pPr algn="l">
              <a:lnSpc>
                <a:spcPct val="0"/>
              </a:lnSpc>
              <a:defRPr/>
            </a:pPr>
            <a:endParaRPr lang="en-GB" dirty="0">
              <a:latin typeface="Times New Roman" pitchFamily="18" charset="0"/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965575" y="204788"/>
            <a:ext cx="5676900" cy="30321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6050" y="3952875"/>
            <a:ext cx="5694363" cy="10795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7421563" y="3384550"/>
            <a:ext cx="2311400" cy="236538"/>
          </a:xfrm>
        </p:spPr>
        <p:txBody>
          <a:bodyPr lIns="91440" tIns="45720" rIns="91440" bIns="4572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4375" y="128588"/>
            <a:ext cx="2247900" cy="595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675" y="128588"/>
            <a:ext cx="6591300" cy="595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128588"/>
            <a:ext cx="8986837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0675" y="1606550"/>
            <a:ext cx="8991600" cy="4478338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41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75" y="1606550"/>
            <a:ext cx="4419600" cy="4478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2675" y="1606550"/>
            <a:ext cx="4419600" cy="4478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128588"/>
            <a:ext cx="8986837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606550"/>
            <a:ext cx="89916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here..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334963" y="6523038"/>
            <a:ext cx="5095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FAF45BEA-DC0E-4308-98D1-574F38C5C12C}" type="slidenum">
              <a:rPr lang="de-DE" sz="10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‹#›</a:t>
            </a:fld>
            <a:endParaRPr lang="de-DE" sz="1000">
              <a:solidFill>
                <a:srgbClr val="5F758D"/>
              </a:solidFill>
              <a:latin typeface="Century Gothic" pitchFamily="34" charset="0"/>
            </a:endParaRPr>
          </a:p>
        </p:txBody>
      </p:sp>
      <p:pic>
        <p:nvPicPr>
          <p:cNvPr id="1029" name="Picture 5" descr="EUMETSATLogo_hor_noTagline_gradient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59663" y="6270625"/>
            <a:ext cx="21240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6163" y="6486525"/>
            <a:ext cx="23098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0" y="1239838"/>
            <a:ext cx="9906000" cy="95250"/>
            <a:chOff x="0" y="2129"/>
            <a:chExt cx="6240" cy="155"/>
          </a:xfrm>
        </p:grpSpPr>
        <p:sp>
          <p:nvSpPr>
            <p:cNvPr id="192520" name="Rectangle 8"/>
            <p:cNvSpPr>
              <a:spLocks noChangeArrowheads="1"/>
            </p:cNvSpPr>
            <p:nvPr/>
          </p:nvSpPr>
          <p:spPr bwMode="auto">
            <a:xfrm>
              <a:off x="0" y="2129"/>
              <a:ext cx="2436" cy="15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2521" name="Rectangle 9"/>
            <p:cNvSpPr>
              <a:spLocks noChangeArrowheads="1"/>
            </p:cNvSpPr>
            <p:nvPr/>
          </p:nvSpPr>
          <p:spPr bwMode="auto">
            <a:xfrm>
              <a:off x="2557" y="2129"/>
              <a:ext cx="445" cy="155"/>
            </a:xfrm>
            <a:prstGeom prst="rect">
              <a:avLst/>
            </a:prstGeom>
            <a:solidFill>
              <a:srgbClr val="9F2D2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2522" name="Rectangle 10"/>
            <p:cNvSpPr>
              <a:spLocks noChangeArrowheads="1"/>
            </p:cNvSpPr>
            <p:nvPr/>
          </p:nvSpPr>
          <p:spPr bwMode="auto">
            <a:xfrm>
              <a:off x="3149" y="2129"/>
              <a:ext cx="149" cy="155"/>
            </a:xfrm>
            <a:prstGeom prst="rect">
              <a:avLst/>
            </a:prstGeom>
            <a:solidFill>
              <a:srgbClr val="7498C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2523" name="Rectangle 11"/>
            <p:cNvSpPr>
              <a:spLocks noChangeArrowheads="1"/>
            </p:cNvSpPr>
            <p:nvPr/>
          </p:nvSpPr>
          <p:spPr bwMode="auto">
            <a:xfrm>
              <a:off x="3476" y="2129"/>
              <a:ext cx="89" cy="155"/>
            </a:xfrm>
            <a:prstGeom prst="rect">
              <a:avLst/>
            </a:prstGeom>
            <a:solidFill>
              <a:srgbClr val="FF9A00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2524" name="Rectangle 12"/>
            <p:cNvSpPr>
              <a:spLocks noChangeArrowheads="1"/>
            </p:cNvSpPr>
            <p:nvPr/>
          </p:nvSpPr>
          <p:spPr bwMode="auto">
            <a:xfrm>
              <a:off x="4398" y="2129"/>
              <a:ext cx="1842" cy="15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2B346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00469B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00469B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00469B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00469B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400" b="1">
          <a:solidFill>
            <a:srgbClr val="00469B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400" b="1">
          <a:solidFill>
            <a:srgbClr val="00469B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400" b="1">
          <a:solidFill>
            <a:srgbClr val="00469B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400" b="1">
          <a:solidFill>
            <a:srgbClr val="00469B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.elliott@eumetsat.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4229100" y="195263"/>
            <a:ext cx="56769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GB" sz="3200" b="1" dirty="0">
                <a:solidFill>
                  <a:schemeClr val="bg1"/>
                </a:solidFill>
                <a:latin typeface="Century Gothic" pitchFamily="34" charset="0"/>
              </a:rPr>
              <a:t>EUMETSAT Operational Status - </a:t>
            </a:r>
            <a:r>
              <a:rPr lang="en-GB" sz="3200" b="1" dirty="0" smtClean="0">
                <a:solidFill>
                  <a:schemeClr val="bg1"/>
                </a:solidFill>
                <a:latin typeface="Century Gothic" pitchFamily="34" charset="0"/>
              </a:rPr>
              <a:t>2011</a:t>
            </a:r>
            <a:endParaRPr lang="en-GB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470400" y="4514850"/>
            <a:ext cx="4281488" cy="1208088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Simon Elliott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Meteorological Operations Division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hlinkClick r:id="rId3"/>
              </a:rPr>
              <a:t>simon.elliott@eumetsat.int</a:t>
            </a: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</a:t>
            </a:r>
            <a:r>
              <a:rPr lang="en-GB" dirty="0" err="1" smtClean="0"/>
              <a:t>Metop</a:t>
            </a:r>
            <a:r>
              <a:rPr lang="en-GB" dirty="0" smtClean="0"/>
              <a:t>-A status and planning</a:t>
            </a:r>
            <a:br>
              <a:rPr lang="en-GB" dirty="0" smtClean="0"/>
            </a:br>
            <a:r>
              <a:rPr lang="en-GB" dirty="0" smtClean="0"/>
              <a:t>a. In orbit status incl. extension of HRPT zone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700213"/>
            <a:ext cx="9256713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1030160">
            <a:off x="5608998" y="5096361"/>
            <a:ext cx="3659976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dirty="0">
                <a:ln w="18415" cmpd="sng">
                  <a:solidFill>
                    <a:srgbClr val="FFFFFF">
                      <a:alpha val="38000"/>
                    </a:srgbClr>
                  </a:solidFill>
                  <a:prstDash val="solid"/>
                </a:ln>
                <a:solidFill>
                  <a:srgbClr val="C7A77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Self-recovery worked Jan 23rd</a:t>
            </a:r>
            <a:endParaRPr lang="en-GB" sz="2000" dirty="0">
              <a:ln w="18415" cmpd="sng">
                <a:solidFill>
                  <a:srgbClr val="FFFFFF">
                    <a:alpha val="38000"/>
                  </a:srgbClr>
                </a:solidFill>
                <a:prstDash val="solid"/>
              </a:ln>
              <a:solidFill>
                <a:srgbClr val="C7A775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144" y="663112"/>
            <a:ext cx="8986837" cy="650550"/>
          </a:xfrm>
        </p:spPr>
        <p:txBody>
          <a:bodyPr/>
          <a:lstStyle/>
          <a:p>
            <a:r>
              <a:rPr lang="en-GB" dirty="0" smtClean="0"/>
              <a:t>EPS Routine Ground Segment Operations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GB" dirty="0" smtClean="0"/>
              <a:t>Operations generally running well.</a:t>
            </a:r>
          </a:p>
          <a:p>
            <a:pPr lvl="1">
              <a:buFontTx/>
              <a:buChar char="•"/>
              <a:defRPr/>
            </a:pPr>
            <a:r>
              <a:rPr lang="en-GB" dirty="0" err="1" smtClean="0"/>
              <a:t>EUMETCast</a:t>
            </a:r>
            <a:r>
              <a:rPr lang="en-GB" dirty="0" smtClean="0"/>
              <a:t> outages occurred in December 2010 (approx 3 hours) and January (25 </a:t>
            </a:r>
            <a:r>
              <a:rPr lang="en-GB" dirty="0" err="1" smtClean="0"/>
              <a:t>mins</a:t>
            </a:r>
            <a:r>
              <a:rPr lang="en-GB" dirty="0" smtClean="0"/>
              <a:t>)</a:t>
            </a:r>
          </a:p>
          <a:p>
            <a:pPr lvl="1">
              <a:buFontTx/>
              <a:buChar char="•"/>
              <a:defRPr/>
            </a:pPr>
            <a:r>
              <a:rPr lang="en-GB" dirty="0" smtClean="0"/>
              <a:t>Svalbard CDA_1 over-running in Azimuth: Investigations led to cancellation of some NOAA blind-orbit support. Potential root cause and fix now identified / implemented and under observation.</a:t>
            </a:r>
          </a:p>
          <a:p>
            <a:pPr>
              <a:buFontTx/>
              <a:buChar char="•"/>
              <a:defRPr/>
            </a:pPr>
            <a:endParaRPr lang="en-GB" dirty="0" smtClean="0"/>
          </a:p>
          <a:p>
            <a:pPr>
              <a:buFontTx/>
              <a:buChar char="•"/>
              <a:defRPr/>
            </a:pPr>
            <a:r>
              <a:rPr lang="en-GB" dirty="0" smtClean="0"/>
              <a:t>Hardware and operating system upgrades about to complete</a:t>
            </a:r>
          </a:p>
          <a:p>
            <a:pPr lvl="1">
              <a:buFontTx/>
              <a:buChar char="•"/>
              <a:defRPr/>
            </a:pPr>
            <a:r>
              <a:rPr lang="en-GB" dirty="0" smtClean="0"/>
              <a:t>Quality Control Facility: upgrade nearing completion</a:t>
            </a:r>
          </a:p>
          <a:p>
            <a:pPr lvl="1">
              <a:buFontTx/>
              <a:buChar char="•"/>
              <a:defRPr/>
            </a:pPr>
            <a:r>
              <a:rPr lang="en-GB" dirty="0" smtClean="0"/>
              <a:t>PSR and BUCC completed.</a:t>
            </a:r>
          </a:p>
          <a:p>
            <a:pPr>
              <a:buFontTx/>
              <a:buChar char="•"/>
              <a:defRPr/>
            </a:pPr>
            <a:r>
              <a:rPr lang="en-GB" dirty="0" err="1" smtClean="0"/>
              <a:t>Metop</a:t>
            </a:r>
            <a:r>
              <a:rPr lang="en-GB" dirty="0" smtClean="0"/>
              <a:t>-B validation and ADA verification on-going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3"/>
          <p:cNvSpPr>
            <a:spLocks noGrp="1" noChangeArrowheads="1"/>
          </p:cNvSpPr>
          <p:nvPr>
            <p:ph type="title"/>
          </p:nvPr>
        </p:nvSpPr>
        <p:spPr>
          <a:xfrm>
            <a:off x="263016" y="663112"/>
            <a:ext cx="8986837" cy="650550"/>
          </a:xfrm>
        </p:spPr>
        <p:txBody>
          <a:bodyPr/>
          <a:lstStyle/>
          <a:p>
            <a:r>
              <a:rPr lang="en-GB" dirty="0" smtClean="0"/>
              <a:t>EPS Product Operations Status and Planning</a:t>
            </a:r>
          </a:p>
        </p:txBody>
      </p:sp>
      <p:graphicFrame>
        <p:nvGraphicFramePr>
          <p:cNvPr id="174341" name="Group 261"/>
          <p:cNvGraphicFramePr>
            <a:graphicFrameLocks noGrp="1"/>
          </p:cNvGraphicFramePr>
          <p:nvPr>
            <p:ph idx="1"/>
          </p:nvPr>
        </p:nvGraphicFramePr>
        <p:xfrm>
          <a:off x="383272" y="1805544"/>
          <a:ext cx="6804149" cy="4049280"/>
        </p:xfrm>
        <a:graphic>
          <a:graphicData uri="http://schemas.openxmlformats.org/drawingml/2006/table">
            <a:tbl>
              <a:tblPr/>
              <a:tblGrid>
                <a:gridCol w="2954950"/>
                <a:gridCol w="2429869"/>
                <a:gridCol w="1419330"/>
              </a:tblGrid>
              <a:tr h="2254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Product (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Metop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-A)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Current Status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Future Status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All Level 1 Products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Operational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B346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00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GOME-2 v5.0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00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Operational since 01/2011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B346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ATOVS Level 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Operational 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B346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IASI Level 2 (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twt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clp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ozo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Operational 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B346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IASI Level 2 (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trg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Operational for CO, N</a:t>
                      </a:r>
                      <a:r>
                        <a:rPr kumimoji="0" lang="en-GB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IASI Level 2 (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ems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Pre-operational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B346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AVHRR L2 NDVI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Operational 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B346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AVHRR L2 Polar Winds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Operational  since 01/2011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B346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B346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ASCAT Soil Moisture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Operational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IASI L1 Compressed (PC scores)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Operational  since 01/2011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B346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IASI L2P SST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Demonstration 03/2011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21" name="Text Box 251"/>
          <p:cNvSpPr txBox="1">
            <a:spLocks noChangeArrowheads="1"/>
          </p:cNvSpPr>
          <p:nvPr/>
        </p:nvSpPr>
        <p:spPr bwMode="auto">
          <a:xfrm>
            <a:off x="7538504" y="1805544"/>
            <a:ext cx="2084387" cy="258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GB" sz="1800" dirty="0"/>
              <a:t>All Level 1 NOAA-19 products operational.</a:t>
            </a:r>
          </a:p>
          <a:p>
            <a:endParaRPr lang="en-GB" sz="1800" dirty="0"/>
          </a:p>
          <a:p>
            <a:r>
              <a:rPr lang="en-GB" sz="1800" dirty="0"/>
              <a:t>ATOVS L2 products from NOAA-19 operational</a:t>
            </a:r>
          </a:p>
          <a:p>
            <a:endParaRPr lang="en-GB" sz="1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144" y="602984"/>
            <a:ext cx="8986837" cy="710678"/>
          </a:xfrm>
        </p:spPr>
        <p:txBody>
          <a:bodyPr/>
          <a:lstStyle/>
          <a:p>
            <a:r>
              <a:rPr lang="en-GB" dirty="0" smtClean="0"/>
              <a:t>EPS Operations Planning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144" y="1625160"/>
            <a:ext cx="8991600" cy="44783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sz="2000" dirty="0" smtClean="0"/>
              <a:t>2011:</a:t>
            </a:r>
          </a:p>
          <a:p>
            <a:pPr lvl="1">
              <a:lnSpc>
                <a:spcPct val="90000"/>
              </a:lnSpc>
              <a:buFontTx/>
              <a:buChar char="–"/>
              <a:defRPr/>
            </a:pPr>
            <a:r>
              <a:rPr lang="en-GB" dirty="0" smtClean="0"/>
              <a:t>Validation of combined </a:t>
            </a:r>
            <a:r>
              <a:rPr lang="en-GB" dirty="0" err="1" smtClean="0"/>
              <a:t>Metop</a:t>
            </a:r>
            <a:r>
              <a:rPr lang="en-GB" dirty="0" smtClean="0"/>
              <a:t>-A/B operations (now until September)</a:t>
            </a:r>
          </a:p>
          <a:p>
            <a:pPr lvl="1">
              <a:lnSpc>
                <a:spcPct val="90000"/>
              </a:lnSpc>
              <a:buFontTx/>
              <a:buChar char="–"/>
              <a:defRPr/>
            </a:pPr>
            <a:r>
              <a:rPr lang="en-GB" dirty="0" smtClean="0"/>
              <a:t>Antarctic Data Acquisition Demonstration Service from 1</a:t>
            </a:r>
            <a:r>
              <a:rPr lang="en-GB" baseline="30000" dirty="0" smtClean="0"/>
              <a:t>st</a:t>
            </a:r>
            <a:r>
              <a:rPr lang="en-GB" dirty="0" smtClean="0"/>
              <a:t> May (9 out of 14 orbits)</a:t>
            </a:r>
          </a:p>
          <a:p>
            <a:pPr lvl="1">
              <a:lnSpc>
                <a:spcPct val="90000"/>
              </a:lnSpc>
              <a:buFontTx/>
              <a:buChar char="–"/>
              <a:defRPr/>
            </a:pPr>
            <a:r>
              <a:rPr lang="en-GB" dirty="0" err="1" smtClean="0"/>
              <a:t>Metop</a:t>
            </a:r>
            <a:r>
              <a:rPr lang="en-GB" dirty="0" smtClean="0"/>
              <a:t>-B System Rehearsals after SIVVR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sz="2000" dirty="0" smtClean="0"/>
              <a:t>2012: </a:t>
            </a:r>
          </a:p>
          <a:p>
            <a:pPr lvl="1">
              <a:lnSpc>
                <a:spcPct val="90000"/>
              </a:lnSpc>
              <a:buFontTx/>
              <a:buChar char="–"/>
              <a:defRPr/>
            </a:pPr>
            <a:r>
              <a:rPr lang="en-GB" dirty="0" err="1" smtClean="0"/>
              <a:t>Metop</a:t>
            </a:r>
            <a:r>
              <a:rPr lang="en-GB" dirty="0" smtClean="0"/>
              <a:t>-B Rehearsals involving external partners</a:t>
            </a:r>
          </a:p>
          <a:p>
            <a:pPr lvl="1">
              <a:lnSpc>
                <a:spcPct val="90000"/>
              </a:lnSpc>
              <a:buFontTx/>
              <a:buChar char="–"/>
              <a:defRPr/>
            </a:pPr>
            <a:r>
              <a:rPr lang="en-GB" dirty="0" err="1" smtClean="0"/>
              <a:t>Metop</a:t>
            </a:r>
            <a:r>
              <a:rPr lang="en-GB" dirty="0" smtClean="0"/>
              <a:t>-B launch, commissioning and routine ops start.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 sz="2000" dirty="0" smtClean="0"/>
              <a:t>2014:</a:t>
            </a:r>
          </a:p>
          <a:p>
            <a:pPr lvl="1">
              <a:lnSpc>
                <a:spcPct val="90000"/>
              </a:lnSpc>
              <a:buFontTx/>
              <a:buChar char="–"/>
              <a:defRPr/>
            </a:pPr>
            <a:r>
              <a:rPr lang="en-GB" dirty="0" smtClean="0"/>
              <a:t>ADA Operational Service Start (all orbits, one satellite).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GB" sz="2000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6"/>
          <p:cNvSpPr>
            <a:spLocks noGrp="1" noChangeArrowheads="1"/>
          </p:cNvSpPr>
          <p:nvPr>
            <p:ph type="title"/>
          </p:nvPr>
        </p:nvSpPr>
        <p:spPr>
          <a:xfrm>
            <a:off x="477838" y="602984"/>
            <a:ext cx="9428162" cy="715441"/>
          </a:xfrm>
        </p:spPr>
        <p:txBody>
          <a:bodyPr/>
          <a:lstStyle/>
          <a:p>
            <a:pPr marL="342900" indent="-342900"/>
            <a:r>
              <a:rPr lang="en-GB" dirty="0" err="1" smtClean="0"/>
              <a:t>Metop</a:t>
            </a:r>
            <a:r>
              <a:rPr lang="en-GB" dirty="0" smtClean="0"/>
              <a:t>-B Planning</a:t>
            </a:r>
          </a:p>
        </p:txBody>
      </p:sp>
      <p:sp>
        <p:nvSpPr>
          <p:cNvPr id="22532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288925" y="4597400"/>
            <a:ext cx="9148763" cy="1465263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 sz="2000" dirty="0" smtClean="0"/>
              <a:t>SIVVRR in Q4 2010 confirmed good state of preparations for GS-2 validation start – leading to SIVVR in September 2011.</a:t>
            </a:r>
          </a:p>
          <a:p>
            <a:pPr>
              <a:buFontTx/>
              <a:buChar char="•"/>
              <a:defRPr/>
            </a:pPr>
            <a:r>
              <a:rPr lang="en-US" sz="2000" dirty="0" smtClean="0"/>
              <a:t>Preparations starting with external partners for the SIOV.</a:t>
            </a:r>
          </a:p>
          <a:p>
            <a:pPr>
              <a:buFontTx/>
              <a:buChar char="•"/>
              <a:defRPr/>
            </a:pPr>
            <a:r>
              <a:rPr lang="en-US" sz="2000" dirty="0" smtClean="0"/>
              <a:t>Also for the EUMETSAT Ground Segment to satellite testing (SSVTs)</a:t>
            </a: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427163"/>
            <a:ext cx="782955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23144" y="362472"/>
            <a:ext cx="8986837" cy="944562"/>
          </a:xfrm>
        </p:spPr>
        <p:txBody>
          <a:bodyPr/>
          <a:lstStyle/>
          <a:p>
            <a:r>
              <a:rPr lang="en-GB" dirty="0" smtClean="0"/>
              <a:t>Antarctic Data Acquisition (ADA)</a:t>
            </a:r>
            <a:br>
              <a:rPr lang="en-GB" dirty="0" smtClean="0"/>
            </a:br>
            <a:r>
              <a:rPr lang="en-GB" dirty="0" smtClean="0"/>
              <a:t>Status and Planning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341438"/>
            <a:ext cx="55181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00025" y="1557338"/>
            <a:ext cx="40322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 err="1"/>
              <a:t>Metop</a:t>
            </a:r>
            <a:r>
              <a:rPr lang="en-GB" sz="2000" dirty="0"/>
              <a:t>-A systematic dumping over McMurdo since December 2010</a:t>
            </a:r>
          </a:p>
          <a:p>
            <a:endParaRPr lang="en-GB" sz="2000" dirty="0"/>
          </a:p>
          <a:p>
            <a:r>
              <a:rPr lang="en-GB" sz="2000" dirty="0"/>
              <a:t>Communications at 20Mbps from McMurdo into EUMETSAT verified in January.</a:t>
            </a:r>
          </a:p>
          <a:p>
            <a:endParaRPr lang="en-GB" sz="2000" dirty="0"/>
          </a:p>
          <a:p>
            <a:r>
              <a:rPr lang="en-GB" sz="2000" dirty="0"/>
              <a:t>System Verification in EUMETSAT </a:t>
            </a:r>
            <a:r>
              <a:rPr lang="en-GB" sz="2000" dirty="0" smtClean="0"/>
              <a:t>on-going</a:t>
            </a:r>
          </a:p>
          <a:p>
            <a:endParaRPr lang="en-GB" sz="2000" dirty="0" smtClean="0"/>
          </a:p>
          <a:p>
            <a:r>
              <a:rPr lang="en-GB" sz="2000" dirty="0" smtClean="0"/>
              <a:t>Results to date extremely promising</a:t>
            </a:r>
            <a:endParaRPr lang="en-GB" sz="2000" dirty="0"/>
          </a:p>
          <a:p>
            <a:pPr>
              <a:buFont typeface="Arial" charset="0"/>
              <a:buChar char="•"/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144" y="602984"/>
            <a:ext cx="8986837" cy="710678"/>
          </a:xfrm>
        </p:spPr>
        <p:txBody>
          <a:bodyPr/>
          <a:lstStyle/>
          <a:p>
            <a:r>
              <a:rPr lang="en-GB" dirty="0" smtClean="0"/>
              <a:t>ADA Status and Planning</a:t>
            </a:r>
          </a:p>
        </p:txBody>
      </p:sp>
      <p:pic>
        <p:nvPicPr>
          <p:cNvPr id="13315" name="Content Placeholder 3" descr="avhrr.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85250" y="1341438"/>
            <a:ext cx="920750" cy="5040312"/>
          </a:xfrm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15925" y="1773239"/>
            <a:ext cx="83534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GB" dirty="0"/>
              <a:t> Losses (about 1%) being experienced in data acquisition in McMurdo</a:t>
            </a:r>
          </a:p>
          <a:p>
            <a:pPr lvl="1">
              <a:buFont typeface="Arial" charset="0"/>
              <a:buChar char="•"/>
            </a:pPr>
            <a:r>
              <a:rPr lang="en-GB" sz="2000" dirty="0"/>
              <a:t> </a:t>
            </a:r>
            <a:r>
              <a:rPr lang="en-GB" sz="2000" dirty="0" err="1"/>
              <a:t>Rf</a:t>
            </a:r>
            <a:r>
              <a:rPr lang="en-GB" sz="2000" dirty="0"/>
              <a:t> interference from microwave link detected, but mostly filtered out.</a:t>
            </a:r>
          </a:p>
          <a:p>
            <a:pPr lvl="1">
              <a:buFont typeface="Arial" charset="0"/>
              <a:buChar char="•"/>
            </a:pPr>
            <a:r>
              <a:rPr lang="en-GB" sz="2000" dirty="0"/>
              <a:t> Main problem in antenna movement and </a:t>
            </a:r>
            <a:r>
              <a:rPr lang="en-GB" sz="2000" dirty="0" err="1"/>
              <a:t>autotrack</a:t>
            </a:r>
            <a:endParaRPr lang="en-GB" sz="2000" dirty="0"/>
          </a:p>
          <a:p>
            <a:pPr>
              <a:buFont typeface="Arial" charset="0"/>
              <a:buChar char="•"/>
            </a:pPr>
            <a:r>
              <a:rPr lang="en-GB" dirty="0" smtClean="0"/>
              <a:t>EUMETSAT </a:t>
            </a:r>
            <a:r>
              <a:rPr lang="en-GB" dirty="0"/>
              <a:t>system can cope with the losses, but would cause some product degradation.</a:t>
            </a:r>
          </a:p>
          <a:p>
            <a:pPr>
              <a:buFont typeface="Arial" charset="0"/>
              <a:buChar char="•"/>
            </a:pPr>
            <a:r>
              <a:rPr lang="en-GB" dirty="0"/>
              <a:t> Impact on introduction of the ADA service is being assessed (Demonstration Service planned to go operational in May, with limited user trials from GS1 </a:t>
            </a:r>
            <a:r>
              <a:rPr lang="en-GB" dirty="0" smtClean="0"/>
              <a:t>started </a:t>
            </a:r>
            <a:r>
              <a:rPr lang="en-GB" dirty="0"/>
              <a:t>in March</a:t>
            </a:r>
            <a:r>
              <a:rPr lang="en-GB" dirty="0" smtClean="0"/>
              <a:t>).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2" cstate="print"/>
          <a:srcRect t="9673" b="5246"/>
          <a:stretch>
            <a:fillRect/>
          </a:stretch>
        </p:blipFill>
        <p:spPr bwMode="auto">
          <a:xfrm>
            <a:off x="2116138" y="2439988"/>
            <a:ext cx="7789862" cy="457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ADA System Concept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97163" y="1089025"/>
            <a:ext cx="7208837" cy="2741613"/>
            <a:chOff x="914400" y="2390775"/>
            <a:chExt cx="8220075" cy="3773488"/>
          </a:xfrm>
        </p:grpSpPr>
        <p:pic>
          <p:nvPicPr>
            <p:cNvPr id="16394" name="Picture 2" descr="EMBC Data Reeption for Meto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2390775"/>
              <a:ext cx="8220075" cy="3773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5" name="Line 6"/>
            <p:cNvSpPr>
              <a:spLocks noChangeShapeType="1"/>
            </p:cNvSpPr>
            <p:nvPr/>
          </p:nvSpPr>
          <p:spPr bwMode="auto">
            <a:xfrm flipH="1" flipV="1">
              <a:off x="2074863" y="5126038"/>
              <a:ext cx="2136775" cy="952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GB"/>
            </a:p>
          </p:txBody>
        </p:sp>
        <p:sp>
          <p:nvSpPr>
            <p:cNvPr id="16396" name="Line 6"/>
            <p:cNvSpPr>
              <a:spLocks noChangeShapeType="1"/>
            </p:cNvSpPr>
            <p:nvPr/>
          </p:nvSpPr>
          <p:spPr bwMode="auto">
            <a:xfrm flipH="1" flipV="1">
              <a:off x="4192588" y="4508500"/>
              <a:ext cx="0" cy="62706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GB"/>
            </a:p>
          </p:txBody>
        </p:sp>
        <p:sp>
          <p:nvSpPr>
            <p:cNvPr id="16397" name="Line 6"/>
            <p:cNvSpPr>
              <a:spLocks noChangeShapeType="1"/>
            </p:cNvSpPr>
            <p:nvPr/>
          </p:nvSpPr>
          <p:spPr bwMode="auto">
            <a:xfrm flipH="1" flipV="1">
              <a:off x="4192588" y="4508500"/>
              <a:ext cx="72866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GB"/>
            </a:p>
          </p:txBody>
        </p:sp>
        <p:sp>
          <p:nvSpPr>
            <p:cNvPr id="16398" name="Line 6"/>
            <p:cNvSpPr>
              <a:spLocks noChangeShapeType="1"/>
            </p:cNvSpPr>
            <p:nvPr/>
          </p:nvSpPr>
          <p:spPr bwMode="auto">
            <a:xfrm flipH="1" flipV="1">
              <a:off x="4911725" y="4529138"/>
              <a:ext cx="0" cy="162401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GB"/>
            </a:p>
          </p:txBody>
        </p:sp>
        <p:sp>
          <p:nvSpPr>
            <p:cNvPr id="16399" name="Line 6"/>
            <p:cNvSpPr>
              <a:spLocks noChangeShapeType="1"/>
            </p:cNvSpPr>
            <p:nvPr/>
          </p:nvSpPr>
          <p:spPr bwMode="auto">
            <a:xfrm flipH="1" flipV="1">
              <a:off x="2095500" y="6132513"/>
              <a:ext cx="282575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GB"/>
            </a:p>
          </p:txBody>
        </p:sp>
        <p:sp>
          <p:nvSpPr>
            <p:cNvPr id="16400" name="Line 6"/>
            <p:cNvSpPr>
              <a:spLocks noChangeShapeType="1"/>
            </p:cNvSpPr>
            <p:nvPr/>
          </p:nvSpPr>
          <p:spPr bwMode="auto">
            <a:xfrm flipH="1" flipV="1">
              <a:off x="2095500" y="5126038"/>
              <a:ext cx="11113" cy="100647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GB"/>
            </a:p>
          </p:txBody>
        </p:sp>
      </p:grpSp>
      <p:pic>
        <p:nvPicPr>
          <p:cNvPr id="16389" name="Picture 5" descr="AD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89038"/>
            <a:ext cx="26384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ight Arrow 12"/>
          <p:cNvSpPr>
            <a:spLocks noChangeArrowheads="1"/>
          </p:cNvSpPr>
          <p:nvPr/>
        </p:nvSpPr>
        <p:spPr bwMode="auto">
          <a:xfrm>
            <a:off x="2066925" y="1354138"/>
            <a:ext cx="1316038" cy="484187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endParaRPr lang="en-US"/>
          </a:p>
        </p:txBody>
      </p:sp>
      <p:sp>
        <p:nvSpPr>
          <p:cNvPr id="16391" name="Right Arrow 13"/>
          <p:cNvSpPr>
            <a:spLocks noChangeArrowheads="1"/>
          </p:cNvSpPr>
          <p:nvPr/>
        </p:nvSpPr>
        <p:spPr bwMode="auto">
          <a:xfrm>
            <a:off x="2032000" y="3184525"/>
            <a:ext cx="1316038" cy="485775"/>
          </a:xfrm>
          <a:prstGeom prst="rightArrow">
            <a:avLst>
              <a:gd name="adj1" fmla="val 50000"/>
              <a:gd name="adj2" fmla="val 49856"/>
            </a:avLst>
          </a:prstGeom>
          <a:solidFill>
            <a:srgbClr val="40AC9F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endParaRPr lang="en-US"/>
          </a:p>
        </p:txBody>
      </p:sp>
      <p:sp>
        <p:nvSpPr>
          <p:cNvPr id="16392" name="TextBox 16"/>
          <p:cNvSpPr txBox="1">
            <a:spLocks noChangeArrowheads="1"/>
          </p:cNvSpPr>
          <p:nvPr/>
        </p:nvSpPr>
        <p:spPr bwMode="auto">
          <a:xfrm>
            <a:off x="0" y="4095750"/>
            <a:ext cx="21240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1200">
                <a:solidFill>
                  <a:srgbClr val="00469B"/>
                </a:solidFill>
                <a:latin typeface="Helvetica" pitchFamily="34" charset="0"/>
              </a:rPr>
              <a:t> McMurdo MG1 station at 77.8°S</a:t>
            </a:r>
          </a:p>
          <a:p>
            <a:pPr>
              <a:buFont typeface="Arial" charset="0"/>
              <a:buChar char="•"/>
            </a:pPr>
            <a:r>
              <a:rPr lang="en-GB" sz="1200">
                <a:solidFill>
                  <a:srgbClr val="00469B"/>
                </a:solidFill>
                <a:latin typeface="Helvetica" pitchFamily="34" charset="0"/>
              </a:rPr>
              <a:t> 9-10 orbits/day average in ADA Demonstration Phase (Q2 2011)</a:t>
            </a:r>
          </a:p>
          <a:p>
            <a:pPr>
              <a:buFont typeface="Arial" charset="0"/>
              <a:buChar char="•"/>
            </a:pPr>
            <a:r>
              <a:rPr lang="en-GB" sz="1200">
                <a:solidFill>
                  <a:srgbClr val="00469B"/>
                </a:solidFill>
                <a:latin typeface="Helvetica" pitchFamily="34" charset="0"/>
              </a:rPr>
              <a:t> All orbits expected in ADA Operational Phase (Q1 2014)</a:t>
            </a:r>
          </a:p>
          <a:p>
            <a:endParaRPr lang="en-GB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ADA Performance from System Verification</a:t>
            </a:r>
          </a:p>
        </p:txBody>
      </p:sp>
      <p:pic>
        <p:nvPicPr>
          <p:cNvPr id="19459" name="Content Placeholder 4" descr="GS3 M01 production with ADA-DEW sending at 20Mb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216025"/>
            <a:ext cx="6973888" cy="5197475"/>
          </a:xfrm>
        </p:spPr>
      </p:pic>
      <p:sp>
        <p:nvSpPr>
          <p:cNvPr id="6" name="TextBox 5"/>
          <p:cNvSpPr txBox="1"/>
          <p:nvPr/>
        </p:nvSpPr>
        <p:spPr>
          <a:xfrm>
            <a:off x="0" y="1311275"/>
            <a:ext cx="273208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accent4"/>
                </a:solidFill>
              </a:rPr>
              <a:t>65 Minutes worst case timeliness achieved for L1 data</a:t>
            </a:r>
          </a:p>
        </p:txBody>
      </p:sp>
      <p:sp>
        <p:nvSpPr>
          <p:cNvPr id="8" name="Rectangular Callout 5"/>
          <p:cNvSpPr>
            <a:spLocks noChangeArrowheads="1"/>
          </p:cNvSpPr>
          <p:nvPr/>
        </p:nvSpPr>
        <p:spPr bwMode="auto">
          <a:xfrm>
            <a:off x="200025" y="2314575"/>
            <a:ext cx="1352550" cy="781050"/>
          </a:xfrm>
          <a:prstGeom prst="wedgeRectCallout">
            <a:avLst>
              <a:gd name="adj1" fmla="val 189491"/>
              <a:gd name="adj2" fmla="val 144574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r>
              <a:rPr lang="en-GB" sz="1200"/>
              <a:t>Processing of Svalbard ascending orbit dump</a:t>
            </a:r>
          </a:p>
        </p:txBody>
      </p:sp>
      <p:sp>
        <p:nvSpPr>
          <p:cNvPr id="9" name="Rectangular Callout 5"/>
          <p:cNvSpPr>
            <a:spLocks noChangeArrowheads="1"/>
          </p:cNvSpPr>
          <p:nvPr/>
        </p:nvSpPr>
        <p:spPr bwMode="auto">
          <a:xfrm>
            <a:off x="152400" y="3305175"/>
            <a:ext cx="1352550" cy="781050"/>
          </a:xfrm>
          <a:prstGeom prst="wedgeRectCallout">
            <a:avLst>
              <a:gd name="adj1" fmla="val 208505"/>
              <a:gd name="adj2" fmla="val 101889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r>
              <a:rPr lang="en-GB" sz="1200"/>
              <a:t>Processing of McMurdo descending orbit dump</a:t>
            </a:r>
          </a:p>
        </p:txBody>
      </p:sp>
      <p:sp>
        <p:nvSpPr>
          <p:cNvPr id="10" name="Rectangular Callout 5"/>
          <p:cNvSpPr>
            <a:spLocks noChangeArrowheads="1"/>
          </p:cNvSpPr>
          <p:nvPr/>
        </p:nvSpPr>
        <p:spPr bwMode="auto">
          <a:xfrm>
            <a:off x="3429000" y="1571625"/>
            <a:ext cx="1352550" cy="781050"/>
          </a:xfrm>
          <a:prstGeom prst="wedgeRectCallout">
            <a:avLst>
              <a:gd name="adj1" fmla="val 212023"/>
              <a:gd name="adj2" fmla="val 57986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r>
              <a:rPr lang="en-GB" sz="1200"/>
              <a:t>Processing of Svalbard full orbit dump</a:t>
            </a:r>
          </a:p>
        </p:txBody>
      </p:sp>
      <p:sp>
        <p:nvSpPr>
          <p:cNvPr id="11" name="Rectangular Callout 5"/>
          <p:cNvSpPr>
            <a:spLocks noChangeArrowheads="1"/>
          </p:cNvSpPr>
          <p:nvPr/>
        </p:nvSpPr>
        <p:spPr bwMode="auto">
          <a:xfrm>
            <a:off x="3429000" y="2438400"/>
            <a:ext cx="1352550" cy="781050"/>
          </a:xfrm>
          <a:prstGeom prst="wedgeRectCallout">
            <a:avLst>
              <a:gd name="adj1" fmla="val 232449"/>
              <a:gd name="adj2" fmla="val 37255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r>
              <a:rPr lang="en-GB" sz="1200"/>
              <a:t>Processing of McMurdo descending orbit dump </a:t>
            </a:r>
          </a:p>
        </p:txBody>
      </p:sp>
      <p:sp>
        <p:nvSpPr>
          <p:cNvPr id="12" name="Rectangular Callout 5"/>
          <p:cNvSpPr>
            <a:spLocks noChangeArrowheads="1"/>
          </p:cNvSpPr>
          <p:nvPr/>
        </p:nvSpPr>
        <p:spPr bwMode="auto">
          <a:xfrm>
            <a:off x="7581900" y="1438275"/>
            <a:ext cx="1562100" cy="895350"/>
          </a:xfrm>
          <a:prstGeom prst="wedgeRectCallout">
            <a:avLst>
              <a:gd name="adj1" fmla="val -47551"/>
              <a:gd name="adj2" fmla="val 216213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r>
              <a:rPr lang="en-GB" sz="1200"/>
              <a:t>Recovery time only about one orbit after missing McMurdo dump</a:t>
            </a:r>
          </a:p>
        </p:txBody>
      </p:sp>
      <p:sp>
        <p:nvSpPr>
          <p:cNvPr id="13" name="Rectangular Callout 5"/>
          <p:cNvSpPr>
            <a:spLocks noChangeArrowheads="1"/>
          </p:cNvSpPr>
          <p:nvPr/>
        </p:nvSpPr>
        <p:spPr bwMode="auto">
          <a:xfrm>
            <a:off x="304800" y="4772025"/>
            <a:ext cx="1724025" cy="1143000"/>
          </a:xfrm>
          <a:prstGeom prst="wedgeRectCallout">
            <a:avLst>
              <a:gd name="adj1" fmla="val 245616"/>
              <a:gd name="adj2" fmla="val 29574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r>
              <a:rPr lang="en-GB" sz="1200"/>
              <a:t>Best case timeliness per orbit from McMurdo better than Svalbard due to fast data transfer from McMurdo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16" y="663112"/>
            <a:ext cx="8986837" cy="654780"/>
          </a:xfrm>
        </p:spPr>
        <p:txBody>
          <a:bodyPr/>
          <a:lstStyle/>
          <a:p>
            <a:r>
              <a:rPr lang="en-GB" dirty="0" smtClean="0"/>
              <a:t>NPP data availability for European users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3272" y="1444776"/>
            <a:ext cx="89590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 smtClean="0"/>
              <a:t> NPP and JPSS1 global and regional data to be provided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Regional data will be an evolution of existing EARS/RARS service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Global data will be acquired at EUMETSAT, tailored and redistributed to European users via </a:t>
            </a:r>
            <a:r>
              <a:rPr lang="en-GB" dirty="0" err="1" smtClean="0"/>
              <a:t>EUMETCast</a:t>
            </a:r>
            <a:r>
              <a:rPr lang="en-GB" dirty="0" smtClean="0"/>
              <a:t> and globally via the GTS (until NOAA does this)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Global data required from NDE will include:</a:t>
            </a:r>
          </a:p>
          <a:p>
            <a:pPr lvl="1" algn="l">
              <a:buFont typeface="Courier New" pitchFamily="49" charset="0"/>
              <a:buChar char="o"/>
            </a:pPr>
            <a:r>
              <a:rPr lang="en-GB" dirty="0" smtClean="0"/>
              <a:t> ATMS SDRs, all channels, all fields of view</a:t>
            </a:r>
          </a:p>
          <a:p>
            <a:pPr lvl="1" algn="l">
              <a:buFont typeface="Courier New" pitchFamily="49" charset="0"/>
              <a:buChar char="o"/>
            </a:pPr>
            <a:r>
              <a:rPr lang="en-GB" dirty="0" smtClean="0"/>
              <a:t> </a:t>
            </a:r>
            <a:r>
              <a:rPr lang="en-GB" dirty="0" err="1" smtClean="0"/>
              <a:t>CrIS</a:t>
            </a:r>
            <a:r>
              <a:rPr lang="en-GB" dirty="0" smtClean="0"/>
              <a:t> SDRs, all channels, all fields of view</a:t>
            </a:r>
          </a:p>
          <a:p>
            <a:pPr lvl="1" algn="l">
              <a:buFont typeface="Courier New" pitchFamily="49" charset="0"/>
              <a:buChar char="o"/>
            </a:pPr>
            <a:r>
              <a:rPr lang="en-GB" dirty="0" smtClean="0"/>
              <a:t> VIIRS cloud EDRs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VIIRS cloud EDRs will be merged with </a:t>
            </a:r>
            <a:r>
              <a:rPr lang="en-GB" dirty="0" err="1" smtClean="0"/>
              <a:t>CrIS</a:t>
            </a:r>
            <a:r>
              <a:rPr lang="en-GB" dirty="0" smtClean="0"/>
              <a:t> SDRs in the common BUFR template until NDE can deliver these directly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Details of telecoms currently being addressed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" y="1412875"/>
            <a:ext cx="9505950" cy="502252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1200"/>
              </a:spcBef>
            </a:pPr>
            <a:r>
              <a:rPr lang="en-GB" sz="2000" b="1" u="sng" dirty="0" smtClean="0">
                <a:solidFill>
                  <a:srgbClr val="FF00FF"/>
                </a:solidFill>
              </a:rPr>
              <a:t>MET-9</a:t>
            </a:r>
            <a:r>
              <a:rPr lang="en-GB" sz="2000" dirty="0" smtClean="0"/>
              <a:t> (launched 21 Dec 2005) and located at 0</a:t>
            </a:r>
            <a:r>
              <a:rPr lang="en-US" sz="2000" dirty="0" smtClean="0">
                <a:cs typeface="Arial" charset="0"/>
              </a:rPr>
              <a:t>°. It supports the </a:t>
            </a:r>
            <a:r>
              <a:rPr lang="en-US" sz="2000" dirty="0" err="1" smtClean="0">
                <a:cs typeface="Arial" charset="0"/>
              </a:rPr>
              <a:t>Meteosat</a:t>
            </a:r>
            <a:r>
              <a:rPr lang="en-US" sz="20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000" dirty="0" smtClean="0">
                <a:cs typeface="Arial" charset="0"/>
              </a:rPr>
              <a:t>Prime mission. No significant anomalies to report. 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Mass release events expected (following Met-8 experience!) from Sept 2010, but not observed yet.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  .</a:t>
            </a:r>
            <a:endParaRPr lang="en-US" dirty="0" smtClean="0">
              <a:cs typeface="Arial" charset="0"/>
            </a:endParaRPr>
          </a:p>
          <a:p>
            <a:pPr marL="0" indent="0" eaLnBrk="1" hangingPunct="1">
              <a:spcBef>
                <a:spcPts val="1200"/>
              </a:spcBef>
            </a:pPr>
            <a:r>
              <a:rPr lang="en-GB" sz="2000" b="1" u="sng" dirty="0" smtClean="0">
                <a:solidFill>
                  <a:srgbClr val="0070C0"/>
                </a:solidFill>
              </a:rPr>
              <a:t>MET-8</a:t>
            </a:r>
            <a:r>
              <a:rPr lang="en-GB" sz="2000" dirty="0" smtClean="0"/>
              <a:t> (launched 28 Aug 2002) and located at 9.5</a:t>
            </a:r>
            <a:r>
              <a:rPr lang="en-US" sz="2000" dirty="0" smtClean="0">
                <a:cs typeface="Arial" charset="0"/>
              </a:rPr>
              <a:t>°E.</a:t>
            </a:r>
            <a:r>
              <a:rPr lang="en-GB" sz="2000" dirty="0" smtClean="0"/>
              <a:t> </a:t>
            </a:r>
            <a:r>
              <a:rPr lang="en-US" sz="2000" dirty="0" smtClean="0">
                <a:cs typeface="Arial" charset="0"/>
                <a:sym typeface="Wingdings" pitchFamily="2" charset="2"/>
              </a:rPr>
              <a:t>It is a backup for Met-9 and supports RSS. </a:t>
            </a:r>
            <a:r>
              <a:rPr lang="en-US" sz="2000" dirty="0" smtClean="0">
                <a:cs typeface="Arial" charset="0"/>
              </a:rPr>
              <a:t>No significant in-orbit anomalies to report. </a:t>
            </a:r>
            <a:r>
              <a:rPr lang="en-US" sz="2000" b="1" dirty="0" smtClean="0">
                <a:solidFill>
                  <a:schemeClr val="tx1"/>
                </a:solidFill>
                <a:cs typeface="Arial" charset="0"/>
              </a:rPr>
              <a:t>Last</a:t>
            </a: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NS inclination </a:t>
            </a:r>
            <a:r>
              <a:rPr lang="en-US" sz="2000" dirty="0" err="1" smtClean="0">
                <a:cs typeface="Arial" charset="0"/>
              </a:rPr>
              <a:t>manœver</a:t>
            </a:r>
            <a:r>
              <a:rPr lang="en-US" sz="2000" dirty="0" smtClean="0">
                <a:cs typeface="Arial" charset="0"/>
              </a:rPr>
              <a:t> successfully performed in October 2010. </a:t>
            </a:r>
            <a:endParaRPr lang="en-GB" sz="2000" dirty="0" smtClean="0"/>
          </a:p>
          <a:p>
            <a:pPr marL="0" indent="0" eaLnBrk="1" hangingPunct="1">
              <a:spcBef>
                <a:spcPts val="1200"/>
              </a:spcBef>
            </a:pPr>
            <a:r>
              <a:rPr lang="en-GB" sz="2000" b="1" u="sng" dirty="0" smtClean="0">
                <a:solidFill>
                  <a:schemeClr val="tx1"/>
                </a:solidFill>
              </a:rPr>
              <a:t>MET-7</a:t>
            </a:r>
            <a:r>
              <a:rPr lang="en-GB" sz="2000" dirty="0" smtClean="0"/>
              <a:t> (launched 2 Sept 1997) and located at 57.5</a:t>
            </a:r>
            <a:r>
              <a:rPr lang="en-US" sz="2000" dirty="0" smtClean="0">
                <a:cs typeface="Arial" charset="0"/>
              </a:rPr>
              <a:t>°E. It supports the full </a:t>
            </a:r>
            <a:r>
              <a:rPr lang="en-GB" sz="2000" dirty="0" smtClean="0"/>
              <a:t>IODC service. </a:t>
            </a:r>
            <a:r>
              <a:rPr lang="en-US" sz="2000" dirty="0" smtClean="0">
                <a:cs typeface="Arial" charset="0"/>
              </a:rPr>
              <a:t>No new in-orbit anomalies to report.  It will be used in the next eclipse season as if Met-6 was no longer available.</a:t>
            </a:r>
            <a:endParaRPr lang="en-GB" sz="2000" dirty="0" smtClean="0"/>
          </a:p>
          <a:p>
            <a:pPr marL="0" indent="0" eaLnBrk="1" hangingPunct="1">
              <a:spcBef>
                <a:spcPts val="1200"/>
              </a:spcBef>
            </a:pPr>
            <a:r>
              <a:rPr lang="en-GB" sz="2000" b="1" u="sng" dirty="0" smtClean="0">
                <a:solidFill>
                  <a:schemeClr val="tx1"/>
                </a:solidFill>
              </a:rPr>
              <a:t>MET-6</a:t>
            </a:r>
            <a:r>
              <a:rPr lang="en-GB" sz="2000" dirty="0" smtClean="0"/>
              <a:t> (launched 20 Nov 1993) and located at 67.5</a:t>
            </a:r>
            <a:r>
              <a:rPr lang="en-US" sz="2000" dirty="0" smtClean="0">
                <a:cs typeface="Arial" charset="0"/>
              </a:rPr>
              <a:t>°E. It was re-orbited in April 2011.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144" y="482728"/>
            <a:ext cx="8986837" cy="710678"/>
          </a:xfrm>
        </p:spPr>
        <p:txBody>
          <a:bodyPr/>
          <a:lstStyle/>
          <a:p>
            <a:pPr eaLnBrk="1" hangingPunct="1"/>
            <a:r>
              <a:rPr lang="en-GB" dirty="0" smtClean="0"/>
              <a:t>Geostationary Spacecraft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263016" y="663112"/>
            <a:ext cx="8986837" cy="650550"/>
          </a:xfrm>
        </p:spPr>
        <p:txBody>
          <a:bodyPr/>
          <a:lstStyle/>
          <a:p>
            <a:r>
              <a:rPr lang="en-GB" dirty="0" smtClean="0"/>
              <a:t>Oceansat-2 user requirements (target/threshold)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2438" y="1401763"/>
            <a:ext cx="914876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Data on </a:t>
            </a:r>
            <a:r>
              <a:rPr lang="en-GB" sz="2400" b="0" kern="0" dirty="0" err="1">
                <a:solidFill>
                  <a:schemeClr val="tx2"/>
                </a:solidFill>
                <a:latin typeface="+mn-lt"/>
              </a:rPr>
              <a:t>EUMETCast</a:t>
            </a: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: </a:t>
            </a:r>
          </a:p>
          <a:p>
            <a:pPr marL="1600200" lvl="3" indent="-228600" algn="l" eaLnBrk="0" hangingPunct="0">
              <a:spcBef>
                <a:spcPct val="20000"/>
              </a:spcBef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L2a ( </a:t>
            </a:r>
            <a:r>
              <a:rPr lang="el-GR" sz="2400" b="0" kern="0" dirty="0" smtClean="0">
                <a:solidFill>
                  <a:schemeClr val="tx2"/>
                </a:solidFill>
                <a:latin typeface="+mn-lt"/>
              </a:rPr>
              <a:t>σ</a:t>
            </a:r>
            <a:r>
              <a:rPr lang="en-GB" sz="1100" b="0" kern="0" dirty="0" smtClean="0">
                <a:solidFill>
                  <a:schemeClr val="tx2"/>
                </a:solidFill>
                <a:latin typeface="+mn-lt"/>
              </a:rPr>
              <a:t>0</a:t>
            </a:r>
            <a:r>
              <a:rPr lang="en-GB" sz="2400" b="0" kern="0" dirty="0" smtClean="0">
                <a:solidFill>
                  <a:schemeClr val="tx2"/>
                </a:solidFill>
                <a:latin typeface="+mn-lt"/>
              </a:rPr>
              <a:t>@50km </a:t>
            </a: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grid) </a:t>
            </a:r>
          </a:p>
          <a:p>
            <a:pPr marL="1600200" lvl="3" indent="-228600" algn="l" eaLnBrk="0" hangingPunct="0">
              <a:spcBef>
                <a:spcPct val="20000"/>
              </a:spcBef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L2b ( wind</a:t>
            </a:r>
            <a:r>
              <a:rPr lang="en-GB" b="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@50km grid)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Data to NOAA:</a:t>
            </a:r>
          </a:p>
          <a:p>
            <a:pPr marL="1600200" lvl="3" indent="-228600" algn="l">
              <a:spcBef>
                <a:spcPct val="20000"/>
              </a:spcBef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L1b </a:t>
            </a:r>
            <a:r>
              <a:rPr lang="en-GB" sz="2400" b="0" kern="0" dirty="0" smtClean="0">
                <a:solidFill>
                  <a:schemeClr val="tx2"/>
                </a:solidFill>
                <a:latin typeface="+mn-lt"/>
              </a:rPr>
              <a:t>(</a:t>
            </a:r>
            <a:r>
              <a:rPr lang="el-GR" kern="0" dirty="0" smtClean="0">
                <a:solidFill>
                  <a:schemeClr val="tx2"/>
                </a:solidFill>
              </a:rPr>
              <a:t>σ</a:t>
            </a:r>
            <a:r>
              <a:rPr lang="en-GB" sz="1100" kern="0" dirty="0" smtClean="0">
                <a:solidFill>
                  <a:schemeClr val="tx2"/>
                </a:solidFill>
              </a:rPr>
              <a:t>0</a:t>
            </a:r>
            <a:r>
              <a:rPr lang="en-GB" sz="2400" b="0" kern="0" dirty="0" smtClean="0">
                <a:solidFill>
                  <a:schemeClr val="tx2"/>
                </a:solidFill>
                <a:latin typeface="+mn-lt"/>
              </a:rPr>
              <a:t>@original </a:t>
            </a: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resolution)</a:t>
            </a:r>
          </a:p>
          <a:p>
            <a:pPr marL="1600200" lvl="3" indent="-228600" algn="l" eaLnBrk="0" hangingPunct="0">
              <a:spcBef>
                <a:spcPct val="20000"/>
              </a:spcBef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L2a </a:t>
            </a:r>
            <a:r>
              <a:rPr lang="en-GB" sz="2400" b="0" kern="0" dirty="0" smtClean="0">
                <a:solidFill>
                  <a:schemeClr val="tx2"/>
                </a:solidFill>
                <a:latin typeface="+mn-lt"/>
              </a:rPr>
              <a:t>(</a:t>
            </a:r>
            <a:r>
              <a:rPr lang="el-GR" sz="2400" b="0" kern="0" dirty="0" smtClean="0">
                <a:solidFill>
                  <a:schemeClr val="tx2"/>
                </a:solidFill>
                <a:latin typeface="+mn-lt"/>
              </a:rPr>
              <a:t>σ</a:t>
            </a:r>
            <a:r>
              <a:rPr lang="en-GB" sz="1100" b="0" kern="0" dirty="0" smtClean="0">
                <a:solidFill>
                  <a:schemeClr val="tx2"/>
                </a:solidFill>
                <a:latin typeface="+mn-lt"/>
              </a:rPr>
              <a:t>0</a:t>
            </a:r>
            <a:r>
              <a:rPr lang="en-GB" sz="2400" b="0" kern="0" dirty="0" smtClean="0">
                <a:solidFill>
                  <a:schemeClr val="tx2"/>
                </a:solidFill>
                <a:latin typeface="+mn-lt"/>
              </a:rPr>
              <a:t>@50km </a:t>
            </a: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grid) </a:t>
            </a:r>
          </a:p>
          <a:p>
            <a:pPr marL="1600200" lvl="3" indent="-228600" algn="l" eaLnBrk="0" hangingPunct="0">
              <a:spcBef>
                <a:spcPct val="20000"/>
              </a:spcBef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L2b ( wind</a:t>
            </a:r>
            <a:r>
              <a:rPr lang="en-GB" b="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@50km grid)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Timeliness : </a:t>
            </a:r>
          </a:p>
          <a:p>
            <a:pPr marL="1600200" lvl="3" indent="-228600" algn="l" eaLnBrk="0" hangingPunct="0">
              <a:spcBef>
                <a:spcPct val="20000"/>
              </a:spcBef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Overall: 180min / 240 min</a:t>
            </a:r>
          </a:p>
          <a:p>
            <a:pPr marL="1600200" lvl="3" indent="-228600" algn="l" eaLnBrk="0" hangingPunct="0">
              <a:spcBef>
                <a:spcPct val="20000"/>
              </a:spcBef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EUMETSAT part: 60min / 120min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Availability : 98% / 85%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en-GB" sz="2400" b="0" kern="0" dirty="0">
              <a:solidFill>
                <a:schemeClr val="tx2"/>
              </a:solidFill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en-GB" sz="2400" b="0" kern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263016" y="663112"/>
            <a:ext cx="8986837" cy="654780"/>
          </a:xfrm>
        </p:spPr>
        <p:txBody>
          <a:bodyPr/>
          <a:lstStyle/>
          <a:p>
            <a:r>
              <a:rPr lang="en-GB" dirty="0" smtClean="0"/>
              <a:t>Oceansat-2 contribution - DRAPSO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2263" y="1627188"/>
            <a:ext cx="9310687" cy="456770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en-GB" sz="3200" b="0" kern="0" dirty="0">
                <a:solidFill>
                  <a:schemeClr val="tx2"/>
                </a:solidFill>
                <a:latin typeface="+mn-lt"/>
              </a:rPr>
              <a:t>Based on the user requirements and the constraints, a dataflow scheme was developed  in co-operation with ISRO and NOAA.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en-GB" sz="3200" b="0" kern="0" dirty="0">
              <a:solidFill>
                <a:schemeClr val="tx2"/>
              </a:solidFill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en-GB" sz="3200" b="0" kern="0" dirty="0">
                <a:solidFill>
                  <a:schemeClr val="tx2"/>
                </a:solidFill>
                <a:latin typeface="+mn-lt"/>
              </a:rPr>
              <a:t>The </a:t>
            </a:r>
            <a:r>
              <a:rPr lang="en-GB" sz="3200" b="1" kern="0" dirty="0">
                <a:solidFill>
                  <a:schemeClr val="tx2"/>
                </a:solidFill>
                <a:latin typeface="+mn-lt"/>
              </a:rPr>
              <a:t>Data Routing and Alternative Processing System for Oceansat-2 (DRAPSO)</a:t>
            </a:r>
            <a:r>
              <a:rPr lang="en-GB" sz="32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3200" b="0" kern="0" dirty="0">
                <a:solidFill>
                  <a:schemeClr val="tx2"/>
                </a:solidFill>
                <a:latin typeface="+mn-lt"/>
              </a:rPr>
              <a:t>represents the EUMETSAT contribution to this Oceansat-2 NRT system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b="0" kern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383272" y="663112"/>
            <a:ext cx="8986837" cy="594652"/>
          </a:xfrm>
        </p:spPr>
        <p:txBody>
          <a:bodyPr/>
          <a:lstStyle/>
          <a:p>
            <a:pPr eaLnBrk="1" hangingPunct="1"/>
            <a:r>
              <a:rPr lang="en-GB" dirty="0" smtClean="0"/>
              <a:t>DRAPSO processing modes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2172" y="1313407"/>
            <a:ext cx="4210050" cy="4241800"/>
          </a:xfrm>
          <a:prstGeom prst="rect">
            <a:avLst/>
          </a:prstGeom>
          <a:solidFill>
            <a:srgbClr val="CDE3A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1700" b="0" kern="0" dirty="0">
              <a:solidFill>
                <a:schemeClr val="tx2"/>
              </a:solidFill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900" b="0" kern="0" dirty="0">
                <a:solidFill>
                  <a:schemeClr val="tx2"/>
                </a:solidFill>
                <a:latin typeface="+mn-lt"/>
              </a:rPr>
              <a:t>Nominal mode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200" b="0" kern="0" dirty="0">
                <a:solidFill>
                  <a:schemeClr val="tx2"/>
                </a:solidFill>
                <a:latin typeface="+mn-lt"/>
              </a:rPr>
              <a:t>Raw data are transferred from Svalbard to </a:t>
            </a:r>
            <a:r>
              <a:rPr lang="en-GB" sz="2200" b="0" kern="0" dirty="0" err="1">
                <a:solidFill>
                  <a:schemeClr val="tx2"/>
                </a:solidFill>
                <a:latin typeface="+mn-lt"/>
              </a:rPr>
              <a:t>Shadnagar</a:t>
            </a:r>
            <a:r>
              <a:rPr lang="en-GB" sz="2200" b="0" kern="0" dirty="0">
                <a:solidFill>
                  <a:schemeClr val="tx2"/>
                </a:solidFill>
                <a:latin typeface="+mn-lt"/>
              </a:rPr>
              <a:t>, India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200" b="0" kern="0" dirty="0">
                <a:solidFill>
                  <a:schemeClr val="tx2"/>
                </a:solidFill>
                <a:latin typeface="+mn-lt"/>
              </a:rPr>
              <a:t>Processing to L1 and L2 in </a:t>
            </a:r>
            <a:r>
              <a:rPr lang="en-GB" sz="2200" b="0" kern="0" dirty="0" err="1">
                <a:solidFill>
                  <a:schemeClr val="tx2"/>
                </a:solidFill>
                <a:latin typeface="+mn-lt"/>
              </a:rPr>
              <a:t>Shadnagar</a:t>
            </a:r>
            <a:r>
              <a:rPr lang="en-GB" sz="2200" b="0" kern="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200" b="0" kern="0" dirty="0">
                <a:solidFill>
                  <a:schemeClr val="tx2"/>
                </a:solidFill>
                <a:latin typeface="+mn-lt"/>
              </a:rPr>
              <a:t>Transfer of products via Svalbard to EUMETSAT, Darmstadt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200" b="0" kern="0" dirty="0">
                <a:solidFill>
                  <a:schemeClr val="tx2"/>
                </a:solidFill>
                <a:latin typeface="+mn-lt"/>
              </a:rPr>
              <a:t>Dissemination via </a:t>
            </a:r>
            <a:r>
              <a:rPr lang="en-GB" sz="2200" b="0" kern="0" dirty="0" err="1">
                <a:solidFill>
                  <a:schemeClr val="tx2"/>
                </a:solidFill>
                <a:latin typeface="+mn-lt"/>
              </a:rPr>
              <a:t>EUMETCast</a:t>
            </a:r>
            <a:r>
              <a:rPr lang="en-GB" sz="2200" b="0" kern="0" dirty="0">
                <a:solidFill>
                  <a:schemeClr val="tx2"/>
                </a:solidFill>
                <a:latin typeface="+mn-lt"/>
              </a:rPr>
              <a:t> and </a:t>
            </a:r>
            <a:r>
              <a:rPr lang="en-GB" sz="2200" b="0" kern="0" dirty="0">
                <a:solidFill>
                  <a:srgbClr val="FF0000"/>
                </a:solidFill>
                <a:latin typeface="+mn-lt"/>
              </a:rPr>
              <a:t>to NOAA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33384" y="1324520"/>
            <a:ext cx="4210050" cy="42306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1200" dirty="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600" dirty="0">
                <a:latin typeface="+mn-lt"/>
              </a:rPr>
              <a:t>Alternative mode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000" b="0" dirty="0">
                <a:solidFill>
                  <a:schemeClr val="tx2"/>
                </a:solidFill>
                <a:latin typeface="+mn-lt"/>
              </a:rPr>
              <a:t>Raw data are transferred from Svalbard to EUMETSAT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000" b="0" dirty="0">
                <a:solidFill>
                  <a:schemeClr val="tx2"/>
                </a:solidFill>
                <a:latin typeface="+mn-lt"/>
              </a:rPr>
              <a:t>Processing to L1 and L2 in Darmstadt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000" b="0" dirty="0">
                <a:solidFill>
                  <a:schemeClr val="tx2"/>
                </a:solidFill>
                <a:latin typeface="+mn-lt"/>
              </a:rPr>
              <a:t>Dissemination via </a:t>
            </a:r>
            <a:r>
              <a:rPr lang="en-GB" sz="2000" b="0" dirty="0" err="1">
                <a:solidFill>
                  <a:schemeClr val="tx2"/>
                </a:solidFill>
                <a:latin typeface="+mn-lt"/>
              </a:rPr>
              <a:t>EUMETCast</a:t>
            </a:r>
            <a:r>
              <a:rPr lang="en-GB" sz="2000" b="0" dirty="0">
                <a:solidFill>
                  <a:schemeClr val="tx2"/>
                </a:solidFill>
                <a:latin typeface="+mn-lt"/>
              </a:rPr>
              <a:t> and </a:t>
            </a:r>
            <a:r>
              <a:rPr lang="en-GB" sz="2000" b="0" dirty="0">
                <a:solidFill>
                  <a:srgbClr val="FF0000"/>
                </a:solidFill>
                <a:latin typeface="+mn-lt"/>
              </a:rPr>
              <a:t>to NOAA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510584" y="5612357"/>
            <a:ext cx="8832850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00"/>
                </a:solidFill>
                <a:latin typeface="Calibri" pitchFamily="34" charset="0"/>
              </a:rPr>
              <a:t>Switch between modes is done on the basis of data availability at Svalbard and controlled by ISRO. The processing mode is transparent for the users.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74838" y="3200400"/>
            <a:ext cx="2667000" cy="3581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Flowchart: Data 7"/>
          <p:cNvSpPr/>
          <p:nvPr/>
        </p:nvSpPr>
        <p:spPr>
          <a:xfrm>
            <a:off x="2255838" y="1139825"/>
            <a:ext cx="914400" cy="612775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L1b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418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3416300" y="2286000"/>
            <a:ext cx="914400" cy="612775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SVB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Firewall</a:t>
            </a:r>
          </a:p>
        </p:txBody>
      </p:sp>
      <p:sp>
        <p:nvSpPr>
          <p:cNvPr id="10" name="Flowchart: Data 9"/>
          <p:cNvSpPr/>
          <p:nvPr/>
        </p:nvSpPr>
        <p:spPr>
          <a:xfrm>
            <a:off x="3398838" y="1139825"/>
            <a:ext cx="914400" cy="612775"/>
          </a:xfrm>
          <a:prstGeom prst="flowChartInputOutp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L2a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84</a:t>
            </a:r>
          </a:p>
        </p:txBody>
      </p:sp>
      <p:sp>
        <p:nvSpPr>
          <p:cNvPr id="11" name="Flowchart: Data 10"/>
          <p:cNvSpPr/>
          <p:nvPr/>
        </p:nvSpPr>
        <p:spPr>
          <a:xfrm>
            <a:off x="4541838" y="1139825"/>
            <a:ext cx="914400" cy="612775"/>
          </a:xfrm>
          <a:prstGeom prst="flowChartInputOutp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</a:rPr>
              <a:t>L2b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</a:rPr>
              <a:t>1.6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3416300" y="152400"/>
            <a:ext cx="914400" cy="612775"/>
          </a:xfrm>
          <a:prstGeom prst="flowChartProcess">
            <a:avLst/>
          </a:prstGeom>
          <a:solidFill>
            <a:srgbClr val="CDE3A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ISRO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DEG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6904038" y="3833813"/>
            <a:ext cx="914400" cy="612775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NOAA</a:t>
            </a:r>
          </a:p>
        </p:txBody>
      </p:sp>
      <p:cxnSp>
        <p:nvCxnSpPr>
          <p:cNvPr id="15" name="Elbow Connector 14"/>
          <p:cNvCxnSpPr>
            <a:stCxn id="13356" idx="4"/>
            <a:endCxn id="9" idx="0"/>
          </p:cNvCxnSpPr>
          <p:nvPr/>
        </p:nvCxnSpPr>
        <p:spPr>
          <a:xfrm rot="5400000">
            <a:off x="3768725" y="2182813"/>
            <a:ext cx="207963" cy="15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Process 16"/>
          <p:cNvSpPr/>
          <p:nvPr/>
        </p:nvSpPr>
        <p:spPr>
          <a:xfrm>
            <a:off x="3398838" y="4876800"/>
            <a:ext cx="914400" cy="612775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EXGATE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2484438" y="3810000"/>
            <a:ext cx="914400" cy="612775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EUM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Proc.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3398838" y="3810000"/>
            <a:ext cx="914400" cy="612775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EUM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Rout.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2408238" y="5867400"/>
            <a:ext cx="914400" cy="612775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EUMETCAST</a:t>
            </a:r>
          </a:p>
        </p:txBody>
      </p:sp>
      <p:cxnSp>
        <p:nvCxnSpPr>
          <p:cNvPr id="21" name="Elbow Connector 20"/>
          <p:cNvCxnSpPr>
            <a:stCxn id="19" idx="2"/>
            <a:endCxn id="17" idx="0"/>
          </p:cNvCxnSpPr>
          <p:nvPr/>
        </p:nvCxnSpPr>
        <p:spPr>
          <a:xfrm rot="5400000">
            <a:off x="3628231" y="4648994"/>
            <a:ext cx="455613" cy="31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7" idx="2"/>
            <a:endCxn id="20" idx="0"/>
          </p:cNvCxnSpPr>
          <p:nvPr/>
        </p:nvCxnSpPr>
        <p:spPr>
          <a:xfrm rot="5400000">
            <a:off x="3171825" y="5183188"/>
            <a:ext cx="377825" cy="990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3703638" y="2971800"/>
            <a:ext cx="304800" cy="762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Flowchart: Data 23"/>
          <p:cNvSpPr/>
          <p:nvPr/>
        </p:nvSpPr>
        <p:spPr>
          <a:xfrm>
            <a:off x="5761038" y="1143000"/>
            <a:ext cx="914400" cy="612775"/>
          </a:xfrm>
          <a:prstGeom prst="flowChartInputOutp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</a:rPr>
              <a:t>raw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</a:rPr>
              <a:t>240~90</a:t>
            </a:r>
          </a:p>
        </p:txBody>
      </p:sp>
      <p:cxnSp>
        <p:nvCxnSpPr>
          <p:cNvPr id="25" name="Shape 24"/>
          <p:cNvCxnSpPr/>
          <p:nvPr/>
        </p:nvCxnSpPr>
        <p:spPr>
          <a:xfrm>
            <a:off x="4313238" y="609600"/>
            <a:ext cx="1905000" cy="533400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2" idx="2"/>
            <a:endCxn id="13356" idx="0"/>
          </p:cNvCxnSpPr>
          <p:nvPr/>
        </p:nvCxnSpPr>
        <p:spPr>
          <a:xfrm rot="5400000">
            <a:off x="3733007" y="904081"/>
            <a:ext cx="279400" cy="15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24" idx="4"/>
            <a:endCxn id="9" idx="3"/>
          </p:cNvCxnSpPr>
          <p:nvPr/>
        </p:nvCxnSpPr>
        <p:spPr>
          <a:xfrm rot="5400000">
            <a:off x="4856162" y="1230313"/>
            <a:ext cx="836613" cy="1887538"/>
          </a:xfrm>
          <a:prstGeom prst="bentConnector2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 flipH="1">
            <a:off x="3170238" y="3886200"/>
            <a:ext cx="381000" cy="533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1" name="Shape 30"/>
          <p:cNvCxnSpPr>
            <a:stCxn id="18" idx="2"/>
            <a:endCxn id="17" idx="1"/>
          </p:cNvCxnSpPr>
          <p:nvPr/>
        </p:nvCxnSpPr>
        <p:spPr>
          <a:xfrm rot="16200000" flipH="1">
            <a:off x="2790031" y="4574382"/>
            <a:ext cx="760413" cy="457200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Process 31"/>
          <p:cNvSpPr/>
          <p:nvPr/>
        </p:nvSpPr>
        <p:spPr>
          <a:xfrm>
            <a:off x="5075238" y="6019800"/>
            <a:ext cx="914400" cy="612775"/>
          </a:xfrm>
          <a:prstGeom prst="flowChartProcess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OSI-SAF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4465320" y="4003830"/>
            <a:ext cx="2362200" cy="228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Left-Right Arrow 33"/>
          <p:cNvSpPr/>
          <p:nvPr/>
        </p:nvSpPr>
        <p:spPr>
          <a:xfrm>
            <a:off x="3648075" y="6172200"/>
            <a:ext cx="1216025" cy="179388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41" name="TextBox 29"/>
          <p:cNvSpPr txBox="1">
            <a:spLocks noChangeArrowheads="1"/>
          </p:cNvSpPr>
          <p:nvPr/>
        </p:nvSpPr>
        <p:spPr bwMode="auto">
          <a:xfrm>
            <a:off x="4999038" y="3698875"/>
            <a:ext cx="160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L2a &amp;1b &amp; L2b</a:t>
            </a:r>
          </a:p>
        </p:txBody>
      </p:sp>
      <p:sp>
        <p:nvSpPr>
          <p:cNvPr id="13342" name="TextBox 30"/>
          <p:cNvSpPr txBox="1">
            <a:spLocks noChangeArrowheads="1"/>
          </p:cNvSpPr>
          <p:nvPr/>
        </p:nvSpPr>
        <p:spPr bwMode="auto">
          <a:xfrm>
            <a:off x="3932238" y="29718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L2a &amp; L2b &amp; L1b or raw</a:t>
            </a:r>
          </a:p>
        </p:txBody>
      </p:sp>
      <p:sp>
        <p:nvSpPr>
          <p:cNvPr id="37" name="Flowchart: Process 36"/>
          <p:cNvSpPr/>
          <p:nvPr/>
        </p:nvSpPr>
        <p:spPr>
          <a:xfrm>
            <a:off x="7285038" y="152400"/>
            <a:ext cx="1219200" cy="612775"/>
          </a:xfrm>
          <a:prstGeom prst="flowChartProcess">
            <a:avLst/>
          </a:prstGeom>
          <a:solidFill>
            <a:srgbClr val="CDE3A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ISRO /SAN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Processing</a:t>
            </a:r>
          </a:p>
        </p:txBody>
      </p:sp>
      <p:sp>
        <p:nvSpPr>
          <p:cNvPr id="38" name="Flowchart: Process 37"/>
          <p:cNvSpPr/>
          <p:nvPr/>
        </p:nvSpPr>
        <p:spPr>
          <a:xfrm>
            <a:off x="1570038" y="152400"/>
            <a:ext cx="1143000" cy="61277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KSAT/SVB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reception</a:t>
            </a:r>
          </a:p>
        </p:txBody>
      </p:sp>
      <p:sp>
        <p:nvSpPr>
          <p:cNvPr id="39" name="Flowchart: Process 38"/>
          <p:cNvSpPr/>
          <p:nvPr/>
        </p:nvSpPr>
        <p:spPr>
          <a:xfrm>
            <a:off x="7285038" y="1371600"/>
            <a:ext cx="1219200" cy="612775"/>
          </a:xfrm>
          <a:prstGeom prst="flowChartProcess">
            <a:avLst/>
          </a:prstGeom>
          <a:solidFill>
            <a:srgbClr val="CDE3A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ISRO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archiving</a:t>
            </a:r>
          </a:p>
        </p:txBody>
      </p:sp>
      <p:cxnSp>
        <p:nvCxnSpPr>
          <p:cNvPr id="40" name="Elbow Connector 39"/>
          <p:cNvCxnSpPr/>
          <p:nvPr/>
        </p:nvCxnSpPr>
        <p:spPr>
          <a:xfrm>
            <a:off x="4321175" y="279400"/>
            <a:ext cx="2971800" cy="0"/>
          </a:xfrm>
          <a:prstGeom prst="bentConnector3">
            <a:avLst>
              <a:gd name="adj1" fmla="val 50000"/>
            </a:avLst>
          </a:prstGeom>
          <a:ln w="508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7" name="TextBox 53"/>
          <p:cNvSpPr txBox="1">
            <a:spLocks noChangeArrowheads="1"/>
          </p:cNvSpPr>
          <p:nvPr/>
        </p:nvSpPr>
        <p:spPr bwMode="auto">
          <a:xfrm>
            <a:off x="4818063" y="0"/>
            <a:ext cx="977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Raw data</a:t>
            </a:r>
          </a:p>
        </p:txBody>
      </p:sp>
      <p:cxnSp>
        <p:nvCxnSpPr>
          <p:cNvPr id="42" name="Elbow Connector 41"/>
          <p:cNvCxnSpPr>
            <a:endCxn id="39" idx="0"/>
          </p:cNvCxnSpPr>
          <p:nvPr/>
        </p:nvCxnSpPr>
        <p:spPr>
          <a:xfrm rot="5400000">
            <a:off x="7589838" y="1066800"/>
            <a:ext cx="609600" cy="3175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63"/>
          <p:cNvCxnSpPr/>
          <p:nvPr/>
        </p:nvCxnSpPr>
        <p:spPr>
          <a:xfrm flipV="1">
            <a:off x="3322638" y="1984375"/>
            <a:ext cx="4572000" cy="395763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8" idx="3"/>
            <a:endCxn id="12" idx="1"/>
          </p:cNvCxnSpPr>
          <p:nvPr/>
        </p:nvCxnSpPr>
        <p:spPr>
          <a:xfrm>
            <a:off x="2713038" y="458788"/>
            <a:ext cx="703262" cy="1587"/>
          </a:xfrm>
          <a:prstGeom prst="straightConnector1">
            <a:avLst/>
          </a:prstGeom>
          <a:ln w="476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74838" y="3200400"/>
            <a:ext cx="14112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Darmstadt</a:t>
            </a:r>
          </a:p>
        </p:txBody>
      </p:sp>
      <p:sp>
        <p:nvSpPr>
          <p:cNvPr id="13352" name="Rectangle 34"/>
          <p:cNvSpPr>
            <a:spLocks noChangeArrowheads="1"/>
          </p:cNvSpPr>
          <p:nvPr/>
        </p:nvSpPr>
        <p:spPr bwMode="auto">
          <a:xfrm>
            <a:off x="2293938" y="6488113"/>
            <a:ext cx="10620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L2a &amp; L2b </a:t>
            </a:r>
          </a:p>
        </p:txBody>
      </p:sp>
      <p:cxnSp>
        <p:nvCxnSpPr>
          <p:cNvPr id="47" name="Elbow Connector 46"/>
          <p:cNvCxnSpPr/>
          <p:nvPr/>
        </p:nvCxnSpPr>
        <p:spPr>
          <a:xfrm>
            <a:off x="4322763" y="503238"/>
            <a:ext cx="2971800" cy="0"/>
          </a:xfrm>
          <a:prstGeom prst="bentConnector3">
            <a:avLst>
              <a:gd name="adj1" fmla="val 50000"/>
            </a:avLst>
          </a:prstGeom>
          <a:ln w="5080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4" name="TextBox 53"/>
          <p:cNvSpPr txBox="1">
            <a:spLocks noChangeArrowheads="1"/>
          </p:cNvSpPr>
          <p:nvPr/>
        </p:nvSpPr>
        <p:spPr bwMode="auto">
          <a:xfrm>
            <a:off x="6223000" y="479425"/>
            <a:ext cx="9350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Products</a:t>
            </a:r>
          </a:p>
        </p:txBody>
      </p:sp>
      <p:sp>
        <p:nvSpPr>
          <p:cNvPr id="13355" name="Rectangle 45"/>
          <p:cNvSpPr>
            <a:spLocks noChangeArrowheads="1"/>
          </p:cNvSpPr>
          <p:nvPr/>
        </p:nvSpPr>
        <p:spPr bwMode="auto">
          <a:xfrm>
            <a:off x="2478088" y="3789363"/>
            <a:ext cx="1844675" cy="630237"/>
          </a:xfrm>
          <a:prstGeom prst="rect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3356" name="Parallelogram 49"/>
          <p:cNvSpPr>
            <a:spLocks noChangeArrowheads="1"/>
          </p:cNvSpPr>
          <p:nvPr/>
        </p:nvSpPr>
        <p:spPr bwMode="auto">
          <a:xfrm>
            <a:off x="1982788" y="1042988"/>
            <a:ext cx="3779837" cy="1036637"/>
          </a:xfrm>
          <a:prstGeom prst="parallelogram">
            <a:avLst>
              <a:gd name="adj" fmla="val 24967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GB"/>
          </a:p>
          <a:p>
            <a:pPr eaLnBrk="0" hangingPunct="0">
              <a:spcBef>
                <a:spcPct val="50000"/>
              </a:spcBef>
            </a:pPr>
            <a:endParaRPr lang="en-GB"/>
          </a:p>
          <a:p>
            <a:pPr eaLnBrk="0" hangingPunct="0">
              <a:spcBef>
                <a:spcPct val="50000"/>
              </a:spcBef>
            </a:pPr>
            <a:endParaRPr lang="en-GB"/>
          </a:p>
          <a:p>
            <a:pPr eaLnBrk="0" hangingPunct="0">
              <a:spcBef>
                <a:spcPct val="50000"/>
              </a:spcBef>
            </a:pPr>
            <a:r>
              <a:rPr lang="en-GB" sz="1200">
                <a:solidFill>
                  <a:srgbClr val="000000"/>
                </a:solidFill>
              </a:rPr>
              <a:t>Compressed Product tar–file 220MB  </a:t>
            </a:r>
          </a:p>
        </p:txBody>
      </p:sp>
      <p:sp>
        <p:nvSpPr>
          <p:cNvPr id="53" name="Flowchart: Data 52"/>
          <p:cNvSpPr/>
          <p:nvPr/>
        </p:nvSpPr>
        <p:spPr>
          <a:xfrm>
            <a:off x="631825" y="1133475"/>
            <a:ext cx="1306513" cy="612775"/>
          </a:xfrm>
          <a:prstGeom prst="flowChartInputOutput">
            <a:avLst/>
          </a:prstGeom>
          <a:solidFill>
            <a:srgbClr val="CDE3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chemeClr val="tx1"/>
                </a:solidFill>
              </a:rPr>
              <a:t>auxiliary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cxnSp>
        <p:nvCxnSpPr>
          <p:cNvPr id="54" name="Elbow Connector 53"/>
          <p:cNvCxnSpPr>
            <a:stCxn id="12" idx="2"/>
            <a:endCxn id="53" idx="1"/>
          </p:cNvCxnSpPr>
          <p:nvPr/>
        </p:nvCxnSpPr>
        <p:spPr>
          <a:xfrm rot="5400000">
            <a:off x="2395538" y="-344488"/>
            <a:ext cx="368300" cy="2587625"/>
          </a:xfrm>
          <a:prstGeom prst="bentConnector3">
            <a:avLst>
              <a:gd name="adj1" fmla="val 3523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53" idx="4"/>
            <a:endCxn id="9" idx="1"/>
          </p:cNvCxnSpPr>
          <p:nvPr/>
        </p:nvCxnSpPr>
        <p:spPr>
          <a:xfrm rot="16200000" flipH="1">
            <a:off x="1928019" y="1104106"/>
            <a:ext cx="846138" cy="213042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23144" y="602984"/>
            <a:ext cx="8986837" cy="714908"/>
          </a:xfrm>
        </p:spPr>
        <p:txBody>
          <a:bodyPr/>
          <a:lstStyle/>
          <a:p>
            <a:r>
              <a:rPr lang="en-GB" dirty="0" smtClean="0"/>
              <a:t>Status: Data Routing ISRO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2263" y="1538288"/>
            <a:ext cx="9361487" cy="441960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en-GB" sz="2400" kern="0" dirty="0">
                <a:solidFill>
                  <a:schemeClr val="tx2"/>
                </a:solidFill>
                <a:latin typeface="+mn-lt"/>
              </a:rPr>
              <a:t>ISRO/K-SAT: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en-GB" sz="2400" kern="0" dirty="0">
              <a:solidFill>
                <a:schemeClr val="tx2"/>
              </a:solidFill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NRSC (</a:t>
            </a:r>
            <a:r>
              <a:rPr lang="en-GB" sz="2400" b="0" kern="0" dirty="0" err="1">
                <a:solidFill>
                  <a:schemeClr val="tx2"/>
                </a:solidFill>
                <a:latin typeface="+mn-lt"/>
              </a:rPr>
              <a:t>Shadnagar</a:t>
            </a: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) processing system ready (Oct 2010).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Data Exchange Gateway (DEG) Svalbard active  (Dec 2010).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Link Svalbard-</a:t>
            </a:r>
            <a:r>
              <a:rPr lang="en-GB" sz="2400" b="0" kern="0" dirty="0" err="1">
                <a:solidFill>
                  <a:schemeClr val="tx2"/>
                </a:solidFill>
                <a:latin typeface="+mn-lt"/>
              </a:rPr>
              <a:t>Shadnagar</a:t>
            </a: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 in place (01/01/2011).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Reception of orbits </a:t>
            </a:r>
            <a:r>
              <a:rPr lang="en-GB" sz="2400" b="0" kern="0" dirty="0" smtClean="0">
                <a:solidFill>
                  <a:schemeClr val="tx2"/>
                </a:solidFill>
                <a:latin typeface="+mn-lt"/>
              </a:rPr>
              <a:t>SVB/TRO scheduled </a:t>
            </a: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regularly </a:t>
            </a:r>
            <a:r>
              <a:rPr lang="en-GB" sz="2400" b="0" kern="0" dirty="0" smtClean="0">
                <a:solidFill>
                  <a:schemeClr val="tx2"/>
                </a:solidFill>
                <a:latin typeface="+mn-lt"/>
              </a:rPr>
              <a:t>(15/1/2011</a:t>
            </a: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).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Stabilisation of data transfer to EUMETSAT solving problems on data format, file naming, and timeliness (15/2/2011)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en-GB" sz="2400" b="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1400" b="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b="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b="0" kern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23144" y="602984"/>
            <a:ext cx="8986837" cy="714908"/>
          </a:xfrm>
        </p:spPr>
        <p:txBody>
          <a:bodyPr/>
          <a:lstStyle/>
          <a:p>
            <a:r>
              <a:rPr lang="en-GB" dirty="0" smtClean="0"/>
              <a:t>Status: Data Routing EUMETSAT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2263" y="1176338"/>
            <a:ext cx="9361487" cy="4958422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endParaRPr lang="en-GB" sz="2400" b="0" kern="0" dirty="0">
              <a:solidFill>
                <a:schemeClr val="tx2"/>
              </a:solidFill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en-GB" sz="1400" b="0" kern="0" dirty="0">
              <a:solidFill>
                <a:schemeClr val="tx2"/>
              </a:solidFill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en-GB" sz="2400" b="1" kern="0" dirty="0">
                <a:solidFill>
                  <a:schemeClr val="tx2"/>
                </a:solidFill>
                <a:latin typeface="+mn-lt"/>
              </a:rPr>
              <a:t>EUMETSAT: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en-GB" sz="2400" kern="0" dirty="0">
              <a:solidFill>
                <a:schemeClr val="tx2"/>
              </a:solidFill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400" b="0" kern="0" dirty="0">
                <a:solidFill>
                  <a:schemeClr val="tx2"/>
                </a:solidFill>
              </a:rPr>
              <a:t>Hardware for routing/processing server available (Nov 2010).</a:t>
            </a:r>
            <a:endParaRPr lang="en-GB" sz="2400" b="0" kern="0" dirty="0">
              <a:solidFill>
                <a:schemeClr val="tx2"/>
              </a:solidFill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Tunnel on GEANT link (SVB-EUM) and connection to ISRO-DEG ready (Dec 2010).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Installation of EFTS, GEMS, </a:t>
            </a:r>
            <a:r>
              <a:rPr lang="en-GB" sz="2400" b="0" kern="0" dirty="0" err="1">
                <a:solidFill>
                  <a:schemeClr val="tx2"/>
                </a:solidFill>
                <a:latin typeface="+mn-lt"/>
              </a:rPr>
              <a:t>seg</a:t>
            </a: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. software on server (Dec 2010).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Enabling workaround for ftp incompatibility (Feb </a:t>
            </a:r>
            <a:r>
              <a:rPr lang="en-GB" sz="2400" b="0" kern="0" dirty="0" smtClean="0">
                <a:solidFill>
                  <a:schemeClr val="tx2"/>
                </a:solidFill>
                <a:latin typeface="+mn-lt"/>
              </a:rPr>
              <a:t>2011)</a:t>
            </a:r>
            <a:endParaRPr lang="en-GB" sz="2400" b="0" kern="0" dirty="0">
              <a:solidFill>
                <a:schemeClr val="tx2"/>
              </a:solidFill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Start of </a:t>
            </a:r>
            <a:r>
              <a:rPr lang="en-GB" sz="2400" b="0" kern="0" dirty="0" err="1">
                <a:solidFill>
                  <a:schemeClr val="tx2"/>
                </a:solidFill>
                <a:latin typeface="+mn-lt"/>
              </a:rPr>
              <a:t>EUMETCast</a:t>
            </a: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 test dissemination to ISRO, KNMI, ECMWF (3/3/2011)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Preliminary ftp-dissemination to NOAA (</a:t>
            </a:r>
            <a:r>
              <a:rPr lang="en-GB" sz="2400" b="0" kern="0" dirty="0" smtClean="0">
                <a:solidFill>
                  <a:schemeClr val="tx2"/>
                </a:solidFill>
                <a:latin typeface="+mn-lt"/>
              </a:rPr>
              <a:t>14/3/2011</a:t>
            </a:r>
            <a:r>
              <a:rPr lang="en-GB" sz="2400" b="0" kern="0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b="0" kern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144" y="602984"/>
            <a:ext cx="8986837" cy="710678"/>
          </a:xfrm>
        </p:spPr>
        <p:txBody>
          <a:bodyPr/>
          <a:lstStyle/>
          <a:p>
            <a:r>
              <a:rPr lang="en-GB" dirty="0" smtClean="0"/>
              <a:t>Coverage and Timeliness, early and late February</a:t>
            </a:r>
          </a:p>
        </p:txBody>
      </p:sp>
      <p:pic>
        <p:nvPicPr>
          <p:cNvPr id="17413" name="Picture 12" descr="H:\DESKTOP\west\drapso\figs\day42_aftern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1314450"/>
            <a:ext cx="29257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3" descr="H:\DESKTOP\west\drapso\figs\day42_mor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3519488"/>
            <a:ext cx="29559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H:\DESKTOP\west\drapso\figs\day46_aftern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2425" y="3519488"/>
            <a:ext cx="298608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5" descr="H:\DESKTOP\west\drapso\figs\day46_morn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7188" y="1314450"/>
            <a:ext cx="29813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467100" y="5778500"/>
            <a:ext cx="312738" cy="144463"/>
          </a:xfrm>
          <a:prstGeom prst="rect">
            <a:avLst/>
          </a:prstGeom>
          <a:solidFill>
            <a:srgbClr val="27E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467100" y="5994400"/>
            <a:ext cx="312738" cy="1444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467100" y="6210300"/>
            <a:ext cx="312738" cy="144463"/>
          </a:xfrm>
          <a:prstGeom prst="rect">
            <a:avLst/>
          </a:prstGeom>
          <a:solidFill>
            <a:srgbClr val="FC2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3783013" y="5724525"/>
            <a:ext cx="31051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0">
                <a:solidFill>
                  <a:srgbClr val="000000"/>
                </a:solidFill>
              </a:rPr>
              <a:t>Timeliness &lt; 180 min</a:t>
            </a:r>
          </a:p>
          <a:p>
            <a:r>
              <a:rPr lang="en-GB" sz="1400" b="0">
                <a:solidFill>
                  <a:srgbClr val="000000"/>
                </a:solidFill>
              </a:rPr>
              <a:t>Timeliness &gt; 180 min and &lt; 240 min</a:t>
            </a:r>
          </a:p>
          <a:p>
            <a:r>
              <a:rPr lang="en-GB" sz="1400" b="0">
                <a:solidFill>
                  <a:srgbClr val="000000"/>
                </a:solidFill>
              </a:rPr>
              <a:t>Timeliness &gt; 240 min</a:t>
            </a:r>
          </a:p>
          <a:p>
            <a:endParaRPr lang="en-GB"/>
          </a:p>
        </p:txBody>
      </p:sp>
      <p:sp>
        <p:nvSpPr>
          <p:cNvPr id="17421" name="TextBox 14"/>
          <p:cNvSpPr txBox="1">
            <a:spLocks noChangeArrowheads="1"/>
          </p:cNvSpPr>
          <p:nvPr/>
        </p:nvSpPr>
        <p:spPr bwMode="auto">
          <a:xfrm>
            <a:off x="3513138" y="1314450"/>
            <a:ext cx="11890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11/2/2011</a:t>
            </a:r>
          </a:p>
        </p:txBody>
      </p:sp>
      <p:sp>
        <p:nvSpPr>
          <p:cNvPr id="17422" name="TextBox 15"/>
          <p:cNvSpPr txBox="1">
            <a:spLocks noChangeArrowheads="1"/>
          </p:cNvSpPr>
          <p:nvPr/>
        </p:nvSpPr>
        <p:spPr bwMode="auto">
          <a:xfrm>
            <a:off x="8418513" y="1314450"/>
            <a:ext cx="11890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15/2/2011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imeliness_fe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3" y="1314450"/>
            <a:ext cx="6096000" cy="487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323144" y="663112"/>
            <a:ext cx="8986837" cy="654780"/>
          </a:xfrm>
        </p:spPr>
        <p:txBody>
          <a:bodyPr/>
          <a:lstStyle/>
          <a:p>
            <a:r>
              <a:rPr lang="en-GB" dirty="0" smtClean="0"/>
              <a:t>Development of timeliness during Feb.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23144" y="542856"/>
            <a:ext cx="8986837" cy="781664"/>
          </a:xfrm>
        </p:spPr>
        <p:txBody>
          <a:bodyPr/>
          <a:lstStyle/>
          <a:p>
            <a:r>
              <a:rPr lang="en-GB" dirty="0" smtClean="0"/>
              <a:t>Data verification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401763"/>
            <a:ext cx="9906000" cy="4781550"/>
          </a:xfrm>
        </p:spPr>
        <p:txBody>
          <a:bodyPr/>
          <a:lstStyle/>
          <a:p>
            <a:r>
              <a:rPr lang="en-GB" b="1" dirty="0" smtClean="0"/>
              <a:t>Data Availability:</a:t>
            </a:r>
          </a:p>
          <a:p>
            <a:r>
              <a:rPr lang="en-GB" dirty="0" smtClean="0"/>
              <a:t>12-14 orbits received per day since 15/2/2011 (outage 10-14/3/2011)</a:t>
            </a:r>
          </a:p>
          <a:p>
            <a:r>
              <a:rPr lang="en-GB" b="1" dirty="0" smtClean="0"/>
              <a:t>Data timeliness: </a:t>
            </a:r>
            <a:endParaRPr lang="en-GB" dirty="0" smtClean="0"/>
          </a:p>
          <a:p>
            <a:r>
              <a:rPr lang="en-GB" dirty="0" smtClean="0"/>
              <a:t>For 9-14 orbits per day (~85% of data) ~135 minutes , for the playback orbits (received at </a:t>
            </a:r>
            <a:r>
              <a:rPr lang="en-GB" dirty="0" err="1" smtClean="0"/>
              <a:t>Shadnagar</a:t>
            </a:r>
            <a:r>
              <a:rPr lang="en-GB" dirty="0" smtClean="0"/>
              <a:t>) considerably worse.</a:t>
            </a:r>
          </a:p>
          <a:p>
            <a:r>
              <a:rPr lang="en-GB" b="1" dirty="0" smtClean="0"/>
              <a:t>Data contents: </a:t>
            </a:r>
          </a:p>
          <a:p>
            <a:r>
              <a:rPr lang="en-GB" dirty="0" smtClean="0"/>
              <a:t>All data sets readable since 10/2/2011, except during recovery from outage (14/3/2011), geo-location consistent, data values plausible</a:t>
            </a:r>
          </a:p>
          <a:p>
            <a:endParaRPr lang="en-GB" b="1" dirty="0" smtClean="0"/>
          </a:p>
          <a:p>
            <a:r>
              <a:rPr lang="en-GB" b="1" dirty="0" smtClean="0"/>
              <a:t>Quality monitoring of L2a and L2b to be done by OSI-SAF</a:t>
            </a:r>
          </a:p>
          <a:p>
            <a:r>
              <a:rPr lang="en-GB" b="1" dirty="0" smtClean="0"/>
              <a:t>Validation/monitoring of L1b to be done by NOAA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23144" y="602984"/>
            <a:ext cx="8986837" cy="714908"/>
          </a:xfrm>
        </p:spPr>
        <p:txBody>
          <a:bodyPr/>
          <a:lstStyle/>
          <a:p>
            <a:r>
              <a:rPr lang="en-GB" dirty="0" smtClean="0"/>
              <a:t>OSCAT winds from ISRO L2b product, 15/02/2011 </a:t>
            </a:r>
          </a:p>
        </p:txBody>
      </p:sp>
      <p:pic>
        <p:nvPicPr>
          <p:cNvPr id="20484" name="Picture 3" descr="C:\Documents and Settings\Heinemann\Application Data\Ipswitch\WS_FTP\storage\day46_asce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3488" y="1493838"/>
            <a:ext cx="4500562" cy="36004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85" name="Picture 4" descr="C:\Documents and Settings\Heinemann\Application Data\Ipswitch\WS_FTP\storage\day46_descen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1493838"/>
            <a:ext cx="4500563" cy="36004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97113" y="5273675"/>
            <a:ext cx="5626100" cy="758825"/>
            <a:chOff x="2117685" y="5274206"/>
            <a:chExt cx="5625258" cy="757826"/>
          </a:xfrm>
        </p:grpSpPr>
        <p:pic>
          <p:nvPicPr>
            <p:cNvPr id="20488" name="Picture 2" descr="h:\Desktop\west\drapso\figs\colorba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7695" y="5274206"/>
              <a:ext cx="5220580" cy="1800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0489" name="TextBox 7"/>
            <p:cNvSpPr txBox="1">
              <a:spLocks noChangeArrowheads="1"/>
            </p:cNvSpPr>
            <p:nvPr/>
          </p:nvSpPr>
          <p:spPr bwMode="auto">
            <a:xfrm>
              <a:off x="2117685" y="5454225"/>
              <a:ext cx="5625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</a:rPr>
                <a:t>0	     5	     10	      15	       20	              25</a:t>
              </a:r>
            </a:p>
          </p:txBody>
        </p:sp>
        <p:sp>
          <p:nvSpPr>
            <p:cNvPr id="20490" name="TextBox 8"/>
            <p:cNvSpPr txBox="1">
              <a:spLocks noChangeArrowheads="1"/>
            </p:cNvSpPr>
            <p:nvPr/>
          </p:nvSpPr>
          <p:spPr bwMode="auto">
            <a:xfrm>
              <a:off x="3872880" y="5724255"/>
              <a:ext cx="18213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</a:rPr>
                <a:t>Wind speed [m/s]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6688" y="1428750"/>
            <a:ext cx="9572625" cy="434524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marL="177800" indent="-177800" ea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rgbClr val="002060"/>
                </a:solidFill>
                <a:latin typeface="Tahoma" pitchFamily="34" charset="0"/>
              </a:rPr>
              <a:t>During </a:t>
            </a:r>
            <a:r>
              <a:rPr lang="en-GB" sz="2200" dirty="0">
                <a:solidFill>
                  <a:srgbClr val="002060"/>
                </a:solidFill>
                <a:latin typeface="Tahoma" pitchFamily="34" charset="0"/>
              </a:rPr>
              <a:t>MSG-1 commissioning it was discovered that the raw images from two SEVIRI channels, although of far better quality than specified, could be further improved by changing the S/C operations and IMPF processing.</a:t>
            </a:r>
          </a:p>
          <a:p>
            <a:pPr marL="177800" indent="-177800" ea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rgbClr val="002060"/>
                </a:solidFill>
                <a:latin typeface="Tahoma" pitchFamily="34" charset="0"/>
              </a:rPr>
              <a:t>A testing campaign of about three weeks was performed in Nov/Dec 2010 involving external users. </a:t>
            </a:r>
          </a:p>
          <a:p>
            <a:pPr marL="177800" indent="-177800" ea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rgbClr val="002060"/>
                </a:solidFill>
                <a:latin typeface="Tahoma" pitchFamily="34" charset="0"/>
              </a:rPr>
              <a:t>The campaign was fully successful from a S/C, CF and IMPF operational perspective. The impact of the change on Image and Met Products quality is under evaluation both internally and externally by the involved NMS.</a:t>
            </a:r>
          </a:p>
          <a:p>
            <a:pPr marL="177800" indent="-177800" ea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rgbClr val="002060"/>
                </a:solidFill>
                <a:latin typeface="Tahoma" pitchFamily="34" charset="0"/>
              </a:rPr>
              <a:t>STG Operations Working Group (March </a:t>
            </a:r>
            <a:r>
              <a:rPr lang="en-GB" sz="2200" dirty="0">
                <a:solidFill>
                  <a:srgbClr val="002060"/>
                </a:solidFill>
                <a:latin typeface="Tahoma" pitchFamily="34" charset="0"/>
              </a:rPr>
              <a:t>2011</a:t>
            </a:r>
            <a:r>
              <a:rPr lang="en-GB" sz="2200" dirty="0" smtClean="0">
                <a:solidFill>
                  <a:srgbClr val="002060"/>
                </a:solidFill>
                <a:latin typeface="Tahoma" pitchFamily="34" charset="0"/>
              </a:rPr>
              <a:t>) decided to try it first with the rapid scanning mission and then later for the full earth scanning mission.</a:t>
            </a:r>
            <a:endParaRPr lang="en-GB" sz="220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144" y="482728"/>
            <a:ext cx="8986837" cy="710678"/>
          </a:xfrm>
        </p:spPr>
        <p:txBody>
          <a:bodyPr/>
          <a:lstStyle/>
          <a:p>
            <a:pPr eaLnBrk="1" hangingPunct="1"/>
            <a:r>
              <a:rPr lang="en-GB" dirty="0" smtClean="0"/>
              <a:t>SEVIRI Water Vapour channels’ improvement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h:\Desktop\west\drapso\figs\ASCAT_20110216_de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493838"/>
            <a:ext cx="4500563" cy="3375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08" name="Picture 6" descr="legen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0" y="5138738"/>
            <a:ext cx="50371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h:\Desktop\west\drapso\figs\ASCAT_20110216_as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8550" y="1493838"/>
            <a:ext cx="4500563" cy="3375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3917950" y="5678488"/>
            <a:ext cx="1820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Wind speed [m/s]</a:t>
            </a:r>
          </a:p>
        </p:txBody>
      </p:sp>
      <p:sp>
        <p:nvSpPr>
          <p:cNvPr id="21511" name="Title 1"/>
          <p:cNvSpPr>
            <a:spLocks noGrp="1"/>
          </p:cNvSpPr>
          <p:nvPr>
            <p:ph type="title"/>
          </p:nvPr>
        </p:nvSpPr>
        <p:spPr>
          <a:xfrm>
            <a:off x="323144" y="663112"/>
            <a:ext cx="8986837" cy="650550"/>
          </a:xfrm>
        </p:spPr>
        <p:txBody>
          <a:bodyPr/>
          <a:lstStyle/>
          <a:p>
            <a:r>
              <a:rPr lang="en-GB" dirty="0" smtClean="0"/>
              <a:t>ASCAT winds from OSI-SAF product, 15/02/2011 </a:t>
            </a:r>
          </a:p>
        </p:txBody>
      </p:sp>
      <p:pic>
        <p:nvPicPr>
          <p:cNvPr id="21513" name="Picture 2" descr="H:\MY DOCUMENTS\My Pictures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3213" y="5094288"/>
            <a:ext cx="1260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23144" y="663112"/>
            <a:ext cx="8986837" cy="650550"/>
          </a:xfrm>
        </p:spPr>
        <p:txBody>
          <a:bodyPr/>
          <a:lstStyle/>
          <a:p>
            <a:r>
              <a:rPr lang="en-GB" dirty="0" smtClean="0"/>
              <a:t>End-to-end timeliness of L2a segments, March 2011</a:t>
            </a:r>
          </a:p>
        </p:txBody>
      </p:sp>
      <p:pic>
        <p:nvPicPr>
          <p:cNvPr id="22534" name="Picture 6" descr="C:\Documents and Settings\Heinemann\Application Data\Ipswitch\WS_FTP\storage\endtoend_timeliness_march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7665" y="1403775"/>
            <a:ext cx="6096000" cy="4876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23144" y="663112"/>
            <a:ext cx="8986837" cy="650550"/>
          </a:xfrm>
        </p:spPr>
        <p:txBody>
          <a:bodyPr/>
          <a:lstStyle/>
          <a:p>
            <a:r>
              <a:rPr lang="en-GB" dirty="0" smtClean="0"/>
              <a:t>Status: Alternative Processing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27013" y="1493838"/>
            <a:ext cx="9496425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b="0" dirty="0">
                <a:solidFill>
                  <a:schemeClr val="tx2"/>
                </a:solidFill>
              </a:rPr>
              <a:t>Raw data from Svalbard were received for several days (Jan 2011)</a:t>
            </a:r>
          </a:p>
          <a:p>
            <a:pPr algn="l">
              <a:buFont typeface="Arial" charset="0"/>
              <a:buChar char="•"/>
            </a:pPr>
            <a:endParaRPr lang="en-GB" sz="2000" b="0" dirty="0">
              <a:solidFill>
                <a:schemeClr val="tx2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GB" sz="2000" b="0" dirty="0">
                <a:solidFill>
                  <a:schemeClr val="tx2"/>
                </a:solidFill>
              </a:rPr>
              <a:t> Auxiliary data are received regularly from Svalbard (Jan 2011) </a:t>
            </a:r>
          </a:p>
          <a:p>
            <a:pPr algn="l">
              <a:buFont typeface="Arial" charset="0"/>
              <a:buChar char="•"/>
            </a:pPr>
            <a:endParaRPr lang="en-GB" sz="2000" b="0" dirty="0">
              <a:solidFill>
                <a:schemeClr val="tx2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GB" sz="2000" b="0" dirty="0">
                <a:solidFill>
                  <a:schemeClr val="tx2"/>
                </a:solidFill>
              </a:rPr>
              <a:t> Hardware, including the implementation of a mandatory workstation was 	prepared for the processing system (Jan 2010).</a:t>
            </a:r>
          </a:p>
          <a:p>
            <a:pPr algn="l">
              <a:buFont typeface="Arial" charset="0"/>
              <a:buChar char="•"/>
            </a:pPr>
            <a:endParaRPr lang="en-GB" sz="2000" b="0" dirty="0">
              <a:solidFill>
                <a:schemeClr val="tx2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GB" sz="2000" b="0" dirty="0">
                <a:solidFill>
                  <a:schemeClr val="tx2"/>
                </a:solidFill>
              </a:rPr>
              <a:t> Pilot installation of ISRO processing software packages took place on 	development environment and DRAPSO server (11/2/2011).</a:t>
            </a:r>
          </a:p>
          <a:p>
            <a:pPr algn="l">
              <a:buFont typeface="Arial" charset="0"/>
              <a:buChar char="•"/>
            </a:pPr>
            <a:endParaRPr lang="en-GB" sz="2000" b="0" dirty="0">
              <a:solidFill>
                <a:schemeClr val="tx2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GB" sz="2000" b="0" dirty="0">
                <a:solidFill>
                  <a:schemeClr val="tx2"/>
                </a:solidFill>
              </a:rPr>
              <a:t> Data processing, raw </a:t>
            </a:r>
            <a:r>
              <a:rPr lang="en-GB" sz="2000" b="0" dirty="0">
                <a:solidFill>
                  <a:schemeClr val="tx2"/>
                </a:solidFill>
                <a:latin typeface="Calibri" pitchFamily="34" charset="0"/>
              </a:rPr>
              <a:t>→</a:t>
            </a:r>
            <a:r>
              <a:rPr lang="en-GB" sz="2000" b="0" dirty="0">
                <a:solidFill>
                  <a:schemeClr val="tx2"/>
                </a:solidFill>
              </a:rPr>
              <a:t> L0 (ADP software) and L0 </a:t>
            </a:r>
            <a:r>
              <a:rPr lang="en-GB" sz="2000" b="0" dirty="0">
                <a:solidFill>
                  <a:schemeClr val="tx2"/>
                </a:solidFill>
                <a:latin typeface="Calibri" pitchFamily="34" charset="0"/>
              </a:rPr>
              <a:t>→ </a:t>
            </a:r>
            <a:r>
              <a:rPr lang="en-GB" sz="2000" b="0" dirty="0">
                <a:solidFill>
                  <a:schemeClr val="tx2"/>
                </a:solidFill>
              </a:rPr>
              <a:t>L1 </a:t>
            </a:r>
            <a:r>
              <a:rPr lang="en-GB" sz="2000" b="0" dirty="0">
                <a:solidFill>
                  <a:schemeClr val="tx2"/>
                </a:solidFill>
                <a:latin typeface="Calibri" pitchFamily="34" charset="0"/>
              </a:rPr>
              <a:t>→ </a:t>
            </a:r>
            <a:r>
              <a:rPr lang="en-GB" sz="2000" b="0" dirty="0">
                <a:solidFill>
                  <a:schemeClr val="tx2"/>
                </a:solidFill>
              </a:rPr>
              <a:t>L2  (DP software) 	works, </a:t>
            </a:r>
            <a:r>
              <a:rPr lang="en-GB" sz="2000" b="0" dirty="0" smtClean="0">
                <a:solidFill>
                  <a:schemeClr val="tx2"/>
                </a:solidFill>
              </a:rPr>
              <a:t>patch for automated </a:t>
            </a:r>
            <a:r>
              <a:rPr lang="en-GB" sz="2000" b="0" dirty="0">
                <a:solidFill>
                  <a:schemeClr val="tx2"/>
                </a:solidFill>
              </a:rPr>
              <a:t>triggering </a:t>
            </a:r>
            <a:r>
              <a:rPr lang="en-GB" sz="2000" b="0" dirty="0" smtClean="0">
                <a:solidFill>
                  <a:schemeClr val="tx2"/>
                </a:solidFill>
              </a:rPr>
              <a:t>received (10/3/2011), clarification 	on forecast frequency pending.</a:t>
            </a:r>
            <a:endParaRPr lang="en-GB" sz="2000" b="0" dirty="0">
              <a:solidFill>
                <a:schemeClr val="tx2"/>
              </a:solidFill>
            </a:endParaRPr>
          </a:p>
          <a:p>
            <a:pPr algn="l">
              <a:buFont typeface="Arial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  <a:p>
            <a:pPr algn="l"/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23144" y="602984"/>
            <a:ext cx="8986837" cy="714908"/>
          </a:xfrm>
        </p:spPr>
        <p:txBody>
          <a:bodyPr/>
          <a:lstStyle/>
          <a:p>
            <a:r>
              <a:rPr lang="en-GB" dirty="0" smtClean="0"/>
              <a:t>Measured timeliness routing/processing mode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61950" y="1808163"/>
          <a:ext cx="9136016" cy="4079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602692"/>
                <a:gridCol w="2766662"/>
                <a:gridCol w="2766662"/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Routing mode </a:t>
                      </a:r>
                      <a:endParaRPr lang="en-GB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Processing mode</a:t>
                      </a:r>
                      <a:endParaRPr lang="en-GB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Orbit:</a:t>
                      </a:r>
                      <a:endParaRPr lang="en-GB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100</a:t>
                      </a:r>
                      <a:r>
                        <a:rPr lang="en-GB" baseline="0" dirty="0" smtClean="0"/>
                        <a:t> minutes</a:t>
                      </a:r>
                      <a:endParaRPr lang="en-GB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100 minutes</a:t>
                      </a:r>
                      <a:endParaRPr lang="en-GB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Raw data transfer SVB → SAN: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 </a:t>
                      </a:r>
                      <a:r>
                        <a:rPr lang="en-GB" baseline="0" dirty="0" smtClean="0"/>
                        <a:t>minute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Raw data transfer SVB → EUM: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</a:t>
                      </a:r>
                      <a:r>
                        <a:rPr lang="en-GB" baseline="0" dirty="0" smtClean="0"/>
                        <a:t> minutes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Processing SAN raw → L2: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25 </a:t>
                      </a:r>
                      <a:r>
                        <a:rPr lang="en-GB" baseline="0" dirty="0" smtClean="0"/>
                        <a:t>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Processing EUM raw → L2: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10 minutes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Product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transfer SAN→ SVB: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Product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transfer SVB → EUM: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6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Product</a:t>
                      </a:r>
                      <a:r>
                        <a:rPr lang="en-GB" sz="1800" baseline="0" dirty="0" smtClean="0"/>
                        <a:t> segmentation/routing: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 minutes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Dissemination (</a:t>
                      </a:r>
                      <a:r>
                        <a:rPr lang="en-GB" sz="1800" dirty="0" err="1" smtClean="0"/>
                        <a:t>EUMETCast</a:t>
                      </a:r>
                      <a:r>
                        <a:rPr lang="en-GB" sz="1800" dirty="0" smtClean="0"/>
                        <a:t>):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 </a:t>
                      </a:r>
                      <a:r>
                        <a:rPr lang="en-GB" baseline="0" dirty="0" smtClean="0"/>
                        <a:t>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7 </a:t>
                      </a:r>
                      <a:r>
                        <a:rPr lang="en-GB" baseline="0" dirty="0" smtClean="0"/>
                        <a:t>minutes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Total:</a:t>
                      </a:r>
                      <a:endParaRPr lang="en-GB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143 minutes</a:t>
                      </a:r>
                      <a:endParaRPr lang="en-GB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122 minutes</a:t>
                      </a:r>
                      <a:endParaRPr lang="en-GB" b="1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23144" y="723240"/>
            <a:ext cx="8986837" cy="594652"/>
          </a:xfrm>
        </p:spPr>
        <p:txBody>
          <a:bodyPr/>
          <a:lstStyle/>
          <a:p>
            <a:r>
              <a:rPr lang="en-GB" dirty="0" smtClean="0"/>
              <a:t>Open issues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72480" y="1268760"/>
            <a:ext cx="9093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2"/>
                </a:solidFill>
              </a:rPr>
              <a:t> ftp </a:t>
            </a:r>
            <a:r>
              <a:rPr lang="en-GB" sz="1800" b="0" dirty="0">
                <a:solidFill>
                  <a:schemeClr val="tx2"/>
                </a:solidFill>
              </a:rPr>
              <a:t>application level </a:t>
            </a:r>
            <a:r>
              <a:rPr lang="en-GB" sz="1800" b="0" dirty="0" smtClean="0">
                <a:solidFill>
                  <a:schemeClr val="tx2"/>
                </a:solidFill>
              </a:rPr>
              <a:t>incompatibility</a:t>
            </a:r>
            <a:r>
              <a:rPr lang="en-GB" sz="1800" b="0" dirty="0">
                <a:solidFill>
                  <a:schemeClr val="tx2"/>
                </a:solidFill>
              </a:rPr>
              <a:t> </a:t>
            </a:r>
            <a:r>
              <a:rPr lang="en-GB" sz="1800" b="0" dirty="0" smtClean="0">
                <a:solidFill>
                  <a:schemeClr val="tx2"/>
                </a:solidFill>
              </a:rPr>
              <a:t>(currently workaround in place)</a:t>
            </a:r>
            <a:endParaRPr lang="en-GB" sz="1800" b="0" dirty="0">
              <a:solidFill>
                <a:schemeClr val="tx2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2"/>
                </a:solidFill>
              </a:rPr>
              <a:t> Clarification on required forecast data for processing </a:t>
            </a:r>
            <a:endParaRPr lang="en-GB" sz="1800" b="0" dirty="0">
              <a:solidFill>
                <a:schemeClr val="tx2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GB" sz="1800" b="0" dirty="0">
                <a:solidFill>
                  <a:schemeClr val="tx2"/>
                </a:solidFill>
              </a:rPr>
              <a:t> user information process </a:t>
            </a:r>
          </a:p>
          <a:p>
            <a:pPr algn="l"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tx2"/>
                </a:solidFill>
              </a:rPr>
              <a:t> product versioning:</a:t>
            </a:r>
          </a:p>
          <a:p>
            <a:pPr lvl="1" algn="l">
              <a:buFont typeface="Wingdings" pitchFamily="2" charset="2"/>
              <a:buChar char="§"/>
            </a:pPr>
            <a:r>
              <a:rPr lang="en-GB" sz="1800" b="0" dirty="0" smtClean="0">
                <a:solidFill>
                  <a:schemeClr val="tx2"/>
                </a:solidFill>
              </a:rPr>
              <a:t> Technical update process</a:t>
            </a:r>
          </a:p>
          <a:p>
            <a:pPr lvl="1" algn="l">
              <a:buFont typeface="Wingdings" pitchFamily="2" charset="2"/>
              <a:buChar char="§"/>
            </a:pPr>
            <a:r>
              <a:rPr lang="en-GB" sz="1800" b="0" dirty="0" smtClean="0">
                <a:solidFill>
                  <a:schemeClr val="tx2"/>
                </a:solidFill>
              </a:rPr>
              <a:t> Version numbering in data</a:t>
            </a:r>
          </a:p>
          <a:p>
            <a:pPr lvl="1" algn="l">
              <a:buFont typeface="Wingdings" pitchFamily="2" charset="2"/>
              <a:buChar char="§"/>
            </a:pPr>
            <a:r>
              <a:rPr lang="en-GB" sz="1800" b="0" dirty="0" smtClean="0">
                <a:solidFill>
                  <a:schemeClr val="tx2"/>
                </a:solidFill>
              </a:rPr>
              <a:t> User information</a:t>
            </a:r>
          </a:p>
          <a:p>
            <a:pPr lvl="1" algn="l">
              <a:buFont typeface="Wingdings" pitchFamily="2" charset="2"/>
              <a:buChar char="§"/>
            </a:pPr>
            <a:r>
              <a:rPr lang="en-GB" sz="1800" b="0" dirty="0" smtClean="0">
                <a:solidFill>
                  <a:schemeClr val="tx2"/>
                </a:solidFill>
              </a:rPr>
              <a:t> Test/parallel data delivery</a:t>
            </a:r>
            <a:endParaRPr lang="en-GB" sz="1800" b="0" dirty="0">
              <a:solidFill>
                <a:schemeClr val="tx2"/>
              </a:solidFill>
            </a:endParaRPr>
          </a:p>
          <a:p>
            <a:pPr algn="l">
              <a:buFont typeface="Arial" charset="0"/>
              <a:buChar char="•"/>
            </a:pPr>
            <a:endParaRPr lang="en-GB" sz="1000" b="0" dirty="0">
              <a:solidFill>
                <a:schemeClr val="tx2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GB" sz="1800" b="0" dirty="0">
                <a:solidFill>
                  <a:schemeClr val="tx2"/>
                </a:solidFill>
              </a:rPr>
              <a:t> Finalising </a:t>
            </a:r>
            <a:r>
              <a:rPr lang="en-GB" sz="1800" b="0" dirty="0" smtClean="0">
                <a:solidFill>
                  <a:schemeClr val="tx2"/>
                </a:solidFill>
              </a:rPr>
              <a:t>monitoring and reporting</a:t>
            </a:r>
            <a:endParaRPr lang="en-GB" sz="1800" b="0" dirty="0">
              <a:solidFill>
                <a:schemeClr val="tx2"/>
              </a:solidFill>
            </a:endParaRPr>
          </a:p>
          <a:p>
            <a:pPr algn="l">
              <a:buFont typeface="Arial" charset="0"/>
              <a:buChar char="•"/>
            </a:pPr>
            <a:endParaRPr lang="en-GB" sz="1000" b="0" dirty="0" smtClean="0">
              <a:solidFill>
                <a:schemeClr val="tx2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GB" sz="1800" b="0" dirty="0" smtClean="0">
                <a:solidFill>
                  <a:schemeClr val="tx2"/>
                </a:solidFill>
              </a:rPr>
              <a:t> </a:t>
            </a:r>
            <a:r>
              <a:rPr lang="en-GB" sz="1800" b="0" dirty="0">
                <a:solidFill>
                  <a:schemeClr val="tx2"/>
                </a:solidFill>
              </a:rPr>
              <a:t>Enable alternative processing system (requires </a:t>
            </a:r>
            <a:r>
              <a:rPr lang="en-GB" sz="1800" b="0" dirty="0" smtClean="0">
                <a:solidFill>
                  <a:schemeClr val="tx2"/>
                </a:solidFill>
              </a:rPr>
              <a:t>additional testing, especially for ADP software and forecast handling)</a:t>
            </a:r>
          </a:p>
          <a:p>
            <a:pPr algn="l">
              <a:buFont typeface="Arial" charset="0"/>
              <a:buChar char="•"/>
            </a:pPr>
            <a:endParaRPr lang="en-GB" sz="1000" b="0" dirty="0" smtClean="0">
              <a:solidFill>
                <a:schemeClr val="tx2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GB" sz="1800" b="0" dirty="0" smtClean="0">
                <a:solidFill>
                  <a:schemeClr val="tx2"/>
                </a:solidFill>
              </a:rPr>
              <a:t> Documentation of ADP software (requirements for monitoring under preparation)</a:t>
            </a:r>
            <a:endParaRPr lang="en-GB" sz="1800" b="0" dirty="0">
              <a:solidFill>
                <a:schemeClr val="tx2"/>
              </a:solidFill>
            </a:endParaRPr>
          </a:p>
          <a:p>
            <a:pPr algn="l">
              <a:buFont typeface="Arial" charset="0"/>
              <a:buChar char="•"/>
            </a:pPr>
            <a:endParaRPr lang="en-GB" sz="1000" b="0" dirty="0">
              <a:solidFill>
                <a:schemeClr val="tx2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GB" sz="1800" b="0" dirty="0">
                <a:solidFill>
                  <a:schemeClr val="tx2"/>
                </a:solidFill>
              </a:rPr>
              <a:t> Validation report by OSI/NWP-SAF</a:t>
            </a:r>
          </a:p>
          <a:p>
            <a:pPr algn="l"/>
            <a:endParaRPr lang="en-GB" sz="1000" b="0" dirty="0">
              <a:solidFill>
                <a:schemeClr val="tx2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GB" sz="1800" b="0" dirty="0">
                <a:solidFill>
                  <a:schemeClr val="tx2"/>
                </a:solidFill>
              </a:rPr>
              <a:t> Start trial dissemination</a:t>
            </a:r>
          </a:p>
          <a:p>
            <a:pPr algn="l">
              <a:buFont typeface="Arial" charset="0"/>
              <a:buChar char="•"/>
            </a:pPr>
            <a:endParaRPr lang="en-GB" sz="1000" b="0" dirty="0">
              <a:solidFill>
                <a:schemeClr val="tx2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GB" sz="1800" b="0" dirty="0">
                <a:solidFill>
                  <a:schemeClr val="tx2"/>
                </a:solidFill>
              </a:rPr>
              <a:t> Agree Joint Operations  Rules and Procedures (JORP/OICD</a:t>
            </a:r>
            <a:r>
              <a:rPr lang="en-GB" sz="1800" b="0" dirty="0" smtClean="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EUMETSAT Conditions to declare product operational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7485" y="1628800"/>
            <a:ext cx="932043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2000" b="0" dirty="0" smtClean="0">
                <a:solidFill>
                  <a:schemeClr val="tx1"/>
                </a:solidFill>
              </a:rPr>
              <a:t>Product fulfils user requirements on availability, timeliness and quality: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smtClean="0">
                <a:solidFill>
                  <a:schemeClr val="tx1"/>
                </a:solidFill>
              </a:rPr>
              <a:t>Monitoring and verification report by EUMETSAT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smtClean="0">
                <a:solidFill>
                  <a:schemeClr val="tx1"/>
                </a:solidFill>
              </a:rPr>
              <a:t>Product verification and validation reports by users (ISRO, SAFs, NOAA ...)</a:t>
            </a:r>
          </a:p>
          <a:p>
            <a:pPr lvl="1" algn="l">
              <a:buFont typeface="Arial" pitchFamily="34" charset="0"/>
              <a:buChar char="•"/>
            </a:pPr>
            <a:endParaRPr lang="en-GB" sz="2000" b="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 Joint Procedures co-signed and available to all parties</a:t>
            </a:r>
          </a:p>
          <a:p>
            <a:pPr algn="l">
              <a:buFont typeface="Arial" pitchFamily="34" charset="0"/>
              <a:buChar char="•"/>
            </a:pPr>
            <a:endParaRPr lang="en-GB" sz="2000" b="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 All interface documents available (data and operations)</a:t>
            </a:r>
          </a:p>
          <a:p>
            <a:pPr algn="l">
              <a:buFont typeface="Arial" pitchFamily="34" charset="0"/>
              <a:buChar char="•"/>
            </a:pPr>
            <a:endParaRPr lang="en-GB" sz="2000" b="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 Processing chain has operational standard: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 Redundancy of all processing and monitoring components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 All procedures in place (including failover and change procedures)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smtClean="0">
                <a:solidFill>
                  <a:schemeClr val="tx1"/>
                </a:solidFill>
              </a:rPr>
              <a:t>All components and procedures tested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 Training of controllers and on-call support took place</a:t>
            </a:r>
            <a:endParaRPr lang="en-GB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741363" y="5013325"/>
            <a:ext cx="2338387" cy="7080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North American source (eg RARS)</a:t>
            </a:r>
          </a:p>
        </p:txBody>
      </p:sp>
      <p:sp>
        <p:nvSpPr>
          <p:cNvPr id="46083" name="Line 12"/>
          <p:cNvSpPr>
            <a:spLocks noChangeShapeType="1"/>
          </p:cNvSpPr>
          <p:nvPr/>
        </p:nvSpPr>
        <p:spPr bwMode="auto">
          <a:xfrm flipV="1">
            <a:off x="3001963" y="1341438"/>
            <a:ext cx="460375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084" name="Line 14"/>
          <p:cNvSpPr>
            <a:spLocks noChangeShapeType="1"/>
          </p:cNvSpPr>
          <p:nvPr/>
        </p:nvSpPr>
        <p:spPr bwMode="auto">
          <a:xfrm flipV="1">
            <a:off x="3159125" y="1557338"/>
            <a:ext cx="436880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085" name="Line 15"/>
          <p:cNvSpPr>
            <a:spLocks noChangeShapeType="1"/>
          </p:cNvSpPr>
          <p:nvPr/>
        </p:nvSpPr>
        <p:spPr bwMode="auto">
          <a:xfrm flipV="1">
            <a:off x="3159125" y="1844675"/>
            <a:ext cx="436880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086" name="Line 17"/>
          <p:cNvSpPr>
            <a:spLocks noChangeShapeType="1"/>
          </p:cNvSpPr>
          <p:nvPr/>
        </p:nvSpPr>
        <p:spPr bwMode="auto">
          <a:xfrm>
            <a:off x="3003550" y="2492375"/>
            <a:ext cx="452437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087" name="Line 18"/>
          <p:cNvSpPr>
            <a:spLocks noChangeShapeType="1"/>
          </p:cNvSpPr>
          <p:nvPr/>
        </p:nvSpPr>
        <p:spPr bwMode="auto">
          <a:xfrm>
            <a:off x="3003550" y="2852738"/>
            <a:ext cx="4524375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46088" name="Picture 30" descr="welcome-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3500" y="692150"/>
            <a:ext cx="172878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0138" y="3644900"/>
            <a:ext cx="226218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0" name="Line 32"/>
          <p:cNvSpPr>
            <a:spLocks noChangeShapeType="1"/>
          </p:cNvSpPr>
          <p:nvPr/>
        </p:nvSpPr>
        <p:spPr bwMode="auto">
          <a:xfrm>
            <a:off x="3001963" y="2636838"/>
            <a:ext cx="43688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46091" name="Picture 33" descr="13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3663" y="1844675"/>
            <a:ext cx="14827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34" descr="full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3038" y="404813"/>
            <a:ext cx="134461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608931" y="3255170"/>
            <a:ext cx="120332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4" name="Text Box 36"/>
          <p:cNvSpPr txBox="1">
            <a:spLocks noChangeArrowheads="1"/>
          </p:cNvSpPr>
          <p:nvPr/>
        </p:nvSpPr>
        <p:spPr bwMode="auto">
          <a:xfrm>
            <a:off x="2901950" y="412750"/>
            <a:ext cx="43545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Simplified North America / Europe data flow</a:t>
            </a:r>
          </a:p>
        </p:txBody>
      </p:sp>
      <p:pic>
        <p:nvPicPr>
          <p:cNvPr id="46095" name="Picture 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9075" y="4581525"/>
            <a:ext cx="1582738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6" name="Text Box 39"/>
          <p:cNvSpPr txBox="1">
            <a:spLocks noChangeArrowheads="1"/>
          </p:cNvSpPr>
          <p:nvPr/>
        </p:nvSpPr>
        <p:spPr bwMode="auto">
          <a:xfrm>
            <a:off x="7683500" y="2565400"/>
            <a:ext cx="1793875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MeteoFrance</a:t>
            </a:r>
          </a:p>
        </p:txBody>
      </p:sp>
      <p:sp>
        <p:nvSpPr>
          <p:cNvPr id="46097" name="Line 40"/>
          <p:cNvSpPr>
            <a:spLocks noChangeShapeType="1"/>
          </p:cNvSpPr>
          <p:nvPr/>
        </p:nvSpPr>
        <p:spPr bwMode="auto">
          <a:xfrm>
            <a:off x="2768600" y="1052513"/>
            <a:ext cx="4524375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098" name="Line 41"/>
          <p:cNvSpPr>
            <a:spLocks noChangeShapeType="1"/>
          </p:cNvSpPr>
          <p:nvPr/>
        </p:nvSpPr>
        <p:spPr bwMode="auto">
          <a:xfrm>
            <a:off x="3079750" y="3141663"/>
            <a:ext cx="4525963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099" name="Text Box 42"/>
          <p:cNvSpPr txBox="1">
            <a:spLocks noChangeArrowheads="1"/>
          </p:cNvSpPr>
          <p:nvPr/>
        </p:nvSpPr>
        <p:spPr bwMode="auto">
          <a:xfrm>
            <a:off x="3500438" y="1196975"/>
            <a:ext cx="779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internet</a:t>
            </a:r>
          </a:p>
        </p:txBody>
      </p:sp>
      <p:sp>
        <p:nvSpPr>
          <p:cNvPr id="46100" name="Text Box 43"/>
          <p:cNvSpPr txBox="1">
            <a:spLocks noChangeArrowheads="1"/>
          </p:cNvSpPr>
          <p:nvPr/>
        </p:nvSpPr>
        <p:spPr bwMode="auto">
          <a:xfrm>
            <a:off x="5229225" y="1341438"/>
            <a:ext cx="1003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NOAA link</a:t>
            </a:r>
          </a:p>
        </p:txBody>
      </p:sp>
      <p:sp>
        <p:nvSpPr>
          <p:cNvPr id="46101" name="Text Box 44"/>
          <p:cNvSpPr txBox="1">
            <a:spLocks noChangeArrowheads="1"/>
          </p:cNvSpPr>
          <p:nvPr/>
        </p:nvSpPr>
        <p:spPr bwMode="auto">
          <a:xfrm>
            <a:off x="3602038" y="2276475"/>
            <a:ext cx="1408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direct reception</a:t>
            </a:r>
          </a:p>
        </p:txBody>
      </p:sp>
      <p:sp>
        <p:nvSpPr>
          <p:cNvPr id="46102" name="Text Box 45"/>
          <p:cNvSpPr txBox="1">
            <a:spLocks noChangeArrowheads="1"/>
          </p:cNvSpPr>
          <p:nvPr/>
        </p:nvSpPr>
        <p:spPr bwMode="auto">
          <a:xfrm>
            <a:off x="5840413" y="3500438"/>
            <a:ext cx="781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internet</a:t>
            </a:r>
          </a:p>
        </p:txBody>
      </p:sp>
      <p:sp>
        <p:nvSpPr>
          <p:cNvPr id="46103" name="Text Box 46"/>
          <p:cNvSpPr txBox="1">
            <a:spLocks noChangeArrowheads="1"/>
          </p:cNvSpPr>
          <p:nvPr/>
        </p:nvSpPr>
        <p:spPr bwMode="auto">
          <a:xfrm>
            <a:off x="5688013" y="1844675"/>
            <a:ext cx="88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mid-term</a:t>
            </a:r>
          </a:p>
        </p:txBody>
      </p:sp>
      <p:sp>
        <p:nvSpPr>
          <p:cNvPr id="46104" name="Text Box 47"/>
          <p:cNvSpPr txBox="1">
            <a:spLocks noChangeArrowheads="1"/>
          </p:cNvSpPr>
          <p:nvPr/>
        </p:nvSpPr>
        <p:spPr bwMode="auto">
          <a:xfrm>
            <a:off x="3833813" y="4652963"/>
            <a:ext cx="1350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EARS network</a:t>
            </a:r>
          </a:p>
        </p:txBody>
      </p:sp>
      <p:sp>
        <p:nvSpPr>
          <p:cNvPr id="46105" name="Text Box 48"/>
          <p:cNvSpPr txBox="1">
            <a:spLocks noChangeArrowheads="1"/>
          </p:cNvSpPr>
          <p:nvPr/>
        </p:nvSpPr>
        <p:spPr bwMode="auto">
          <a:xfrm>
            <a:off x="6000750" y="4221163"/>
            <a:ext cx="871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GTS link</a:t>
            </a:r>
          </a:p>
        </p:txBody>
      </p:sp>
      <p:sp>
        <p:nvSpPr>
          <p:cNvPr id="46106" name="Text Box 49"/>
          <p:cNvSpPr txBox="1">
            <a:spLocks noChangeArrowheads="1"/>
          </p:cNvSpPr>
          <p:nvPr/>
        </p:nvSpPr>
        <p:spPr bwMode="auto">
          <a:xfrm>
            <a:off x="5543550" y="5013325"/>
            <a:ext cx="1173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NESDIS link</a:t>
            </a: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3775075" y="5876925"/>
            <a:ext cx="1277938" cy="584200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/>
              <a:t>chaos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171950" y="1377950"/>
            <a:ext cx="2497138" cy="507523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30250" y="5238750"/>
            <a:ext cx="2338388" cy="7080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/>
              <a:t>North American source (</a:t>
            </a:r>
            <a:r>
              <a:rPr lang="en-GB" sz="2000" dirty="0" err="1"/>
              <a:t>eg</a:t>
            </a:r>
            <a:r>
              <a:rPr lang="en-GB" sz="2000" dirty="0"/>
              <a:t> RARS)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4711700" y="3429000"/>
            <a:ext cx="1560513" cy="7080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Data grooming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7546975" y="1438275"/>
            <a:ext cx="1560513" cy="101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European users (NMHS)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7546975" y="2765425"/>
            <a:ext cx="1560513" cy="101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European users (research)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7527925" y="5013325"/>
            <a:ext cx="1558925" cy="708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European user (xxx)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4562475" y="2492375"/>
            <a:ext cx="1793875" cy="4000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EXGATE</a:t>
            </a: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4811713" y="4508500"/>
            <a:ext cx="492125" cy="16351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GB" sz="2000"/>
              <a:t>EUMETCast</a:t>
            </a:r>
          </a:p>
        </p:txBody>
      </p:sp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5668963" y="4508500"/>
            <a:ext cx="493712" cy="16351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GB" sz="2000"/>
              <a:t>GTS/RMDCN</a:t>
            </a:r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1574800" y="1800225"/>
            <a:ext cx="2593975" cy="90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>
            <a:off x="3143250" y="3067050"/>
            <a:ext cx="1028700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 flipV="1">
            <a:off x="2178050" y="3933825"/>
            <a:ext cx="199390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7118" name="Line 15"/>
          <p:cNvSpPr>
            <a:spLocks noChangeShapeType="1"/>
          </p:cNvSpPr>
          <p:nvPr/>
        </p:nvSpPr>
        <p:spPr bwMode="auto">
          <a:xfrm flipV="1">
            <a:off x="3159125" y="4508500"/>
            <a:ext cx="10128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7119" name="Line 16"/>
          <p:cNvSpPr>
            <a:spLocks noChangeShapeType="1"/>
          </p:cNvSpPr>
          <p:nvPr/>
        </p:nvSpPr>
        <p:spPr bwMode="auto">
          <a:xfrm flipV="1">
            <a:off x="6669088" y="1800225"/>
            <a:ext cx="877887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7120" name="Line 17"/>
          <p:cNvSpPr>
            <a:spLocks noChangeShapeType="1"/>
          </p:cNvSpPr>
          <p:nvPr/>
        </p:nvSpPr>
        <p:spPr bwMode="auto">
          <a:xfrm flipV="1">
            <a:off x="6669088" y="3248025"/>
            <a:ext cx="877887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7121" name="Line 18"/>
          <p:cNvSpPr>
            <a:spLocks noChangeShapeType="1"/>
          </p:cNvSpPr>
          <p:nvPr/>
        </p:nvSpPr>
        <p:spPr bwMode="auto">
          <a:xfrm>
            <a:off x="6669088" y="4652963"/>
            <a:ext cx="8588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7122" name="Line 19"/>
          <p:cNvSpPr>
            <a:spLocks noChangeShapeType="1"/>
          </p:cNvSpPr>
          <p:nvPr/>
        </p:nvSpPr>
        <p:spPr bwMode="auto">
          <a:xfrm>
            <a:off x="5495925" y="2886075"/>
            <a:ext cx="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7123" name="Line 20"/>
          <p:cNvSpPr>
            <a:spLocks noChangeShapeType="1"/>
          </p:cNvSpPr>
          <p:nvPr/>
        </p:nvSpPr>
        <p:spPr bwMode="auto">
          <a:xfrm>
            <a:off x="5073650" y="4152900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7124" name="Line 21"/>
          <p:cNvSpPr>
            <a:spLocks noChangeShapeType="1"/>
          </p:cNvSpPr>
          <p:nvPr/>
        </p:nvSpPr>
        <p:spPr bwMode="auto">
          <a:xfrm flipH="1">
            <a:off x="5857875" y="4152900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7125" name="Line 22"/>
          <p:cNvSpPr>
            <a:spLocks noChangeShapeType="1"/>
          </p:cNvSpPr>
          <p:nvPr/>
        </p:nvSpPr>
        <p:spPr bwMode="auto">
          <a:xfrm flipV="1">
            <a:off x="4484688" y="30686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7126" name="Line 23"/>
          <p:cNvSpPr>
            <a:spLocks noChangeShapeType="1"/>
          </p:cNvSpPr>
          <p:nvPr/>
        </p:nvSpPr>
        <p:spPr bwMode="auto">
          <a:xfrm>
            <a:off x="4484688" y="3068638"/>
            <a:ext cx="195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7127" name="Line 24"/>
          <p:cNvSpPr>
            <a:spLocks noChangeShapeType="1"/>
          </p:cNvSpPr>
          <p:nvPr/>
        </p:nvSpPr>
        <p:spPr bwMode="auto">
          <a:xfrm>
            <a:off x="6435725" y="30686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7128" name="Line 25"/>
          <p:cNvSpPr>
            <a:spLocks noChangeShapeType="1"/>
          </p:cNvSpPr>
          <p:nvPr/>
        </p:nvSpPr>
        <p:spPr bwMode="auto">
          <a:xfrm>
            <a:off x="4484688" y="4149725"/>
            <a:ext cx="46831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7129" name="Line 26"/>
          <p:cNvSpPr>
            <a:spLocks noChangeShapeType="1"/>
          </p:cNvSpPr>
          <p:nvPr/>
        </p:nvSpPr>
        <p:spPr bwMode="auto">
          <a:xfrm flipH="1">
            <a:off x="6045200" y="4149725"/>
            <a:ext cx="3905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7130" name="Line 27"/>
          <p:cNvSpPr>
            <a:spLocks noChangeShapeType="1"/>
          </p:cNvSpPr>
          <p:nvPr/>
        </p:nvSpPr>
        <p:spPr bwMode="auto">
          <a:xfrm>
            <a:off x="5030788" y="60213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7131" name="Line 28"/>
          <p:cNvSpPr>
            <a:spLocks noChangeShapeType="1"/>
          </p:cNvSpPr>
          <p:nvPr/>
        </p:nvSpPr>
        <p:spPr bwMode="auto">
          <a:xfrm>
            <a:off x="5888038" y="60213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7132" name="Line 29"/>
          <p:cNvSpPr>
            <a:spLocks noChangeShapeType="1"/>
          </p:cNvSpPr>
          <p:nvPr/>
        </p:nvSpPr>
        <p:spPr bwMode="auto">
          <a:xfrm>
            <a:off x="5500688" y="22050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47133" name="Picture 30" descr="welcome-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325" y="1377950"/>
            <a:ext cx="931863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4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325" y="4213225"/>
            <a:ext cx="22621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35" name="Line 32"/>
          <p:cNvSpPr>
            <a:spLocks noChangeShapeType="1"/>
          </p:cNvSpPr>
          <p:nvPr/>
        </p:nvSpPr>
        <p:spPr bwMode="auto">
          <a:xfrm>
            <a:off x="6669088" y="3789363"/>
            <a:ext cx="696912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47136" name="Picture 33" descr="13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125" y="2343150"/>
            <a:ext cx="14827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7" name="Picture 34" descr="full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25" y="1619250"/>
            <a:ext cx="1344613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8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73894" y="3606006"/>
            <a:ext cx="120332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39" name="Text Box 36"/>
          <p:cNvSpPr txBox="1">
            <a:spLocks noChangeArrowheads="1"/>
          </p:cNvSpPr>
          <p:nvPr/>
        </p:nvSpPr>
        <p:spPr bwMode="auto">
          <a:xfrm>
            <a:off x="1997075" y="654050"/>
            <a:ext cx="6615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Potential North America to Europe data flow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2781300" y="6143625"/>
            <a:ext cx="1139825" cy="584200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/>
              <a:t>order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28" y="1444776"/>
            <a:ext cx="8718560" cy="494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144" y="482728"/>
            <a:ext cx="8986837" cy="710678"/>
          </a:xfrm>
        </p:spPr>
        <p:txBody>
          <a:bodyPr/>
          <a:lstStyle/>
          <a:p>
            <a:pPr eaLnBrk="1" hangingPunct="1"/>
            <a:r>
              <a:rPr lang="en-GB" dirty="0" err="1" smtClean="0"/>
              <a:t>Meteosat</a:t>
            </a:r>
            <a:r>
              <a:rPr lang="en-GB" dirty="0" smtClean="0"/>
              <a:t> satellites’ usage in the next years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3570056" y="3970152"/>
            <a:ext cx="5050752" cy="0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4231464" y="3970152"/>
            <a:ext cx="5050752" cy="0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6688" y="1428750"/>
            <a:ext cx="9572625" cy="48085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marL="177800" indent="-177800" ea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200" dirty="0" smtClean="0">
                <a:solidFill>
                  <a:srgbClr val="002060"/>
                </a:solidFill>
                <a:latin typeface="Tahoma" pitchFamily="34" charset="0"/>
              </a:rPr>
              <a:t>MSG-3/4 (Meteosat-10/11) Ground Segment </a:t>
            </a:r>
            <a:r>
              <a:rPr lang="en-GB" sz="2200" dirty="0">
                <a:solidFill>
                  <a:srgbClr val="002060"/>
                </a:solidFill>
                <a:latin typeface="Tahoma" pitchFamily="34" charset="0"/>
              </a:rPr>
              <a:t>upgrade close to </a:t>
            </a:r>
            <a:r>
              <a:rPr lang="en-GB" sz="2200" dirty="0" smtClean="0">
                <a:solidFill>
                  <a:srgbClr val="002060"/>
                </a:solidFill>
                <a:latin typeface="Tahoma" pitchFamily="34" charset="0"/>
              </a:rPr>
              <a:t>completion.  The final activities (inclusion </a:t>
            </a:r>
            <a:r>
              <a:rPr lang="en-GB" sz="2200" dirty="0">
                <a:solidFill>
                  <a:srgbClr val="002060"/>
                </a:solidFill>
                <a:latin typeface="Tahoma" pitchFamily="34" charset="0"/>
              </a:rPr>
              <a:t>in the system of the 3</a:t>
            </a:r>
            <a:r>
              <a:rPr lang="en-GB" sz="2200" baseline="30000" dirty="0">
                <a:solidFill>
                  <a:srgbClr val="002060"/>
                </a:solidFill>
                <a:latin typeface="Tahoma" pitchFamily="34" charset="0"/>
              </a:rPr>
              <a:t>rd</a:t>
            </a:r>
            <a:r>
              <a:rPr lang="en-GB" sz="2200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GB" sz="2200" dirty="0" smtClean="0">
                <a:solidFill>
                  <a:srgbClr val="002060"/>
                </a:solidFill>
                <a:latin typeface="Tahoma" pitchFamily="34" charset="0"/>
              </a:rPr>
              <a:t>Primary Ground Station </a:t>
            </a:r>
            <a:r>
              <a:rPr lang="en-GB" sz="2200" dirty="0">
                <a:solidFill>
                  <a:srgbClr val="002060"/>
                </a:solidFill>
                <a:latin typeface="Tahoma" pitchFamily="34" charset="0"/>
              </a:rPr>
              <a:t>Antenna, the new release of the Central </a:t>
            </a:r>
            <a:r>
              <a:rPr lang="en-GB" sz="2200" dirty="0" smtClean="0">
                <a:solidFill>
                  <a:srgbClr val="002060"/>
                </a:solidFill>
                <a:latin typeface="Tahoma" pitchFamily="34" charset="0"/>
              </a:rPr>
              <a:t>Facility and 2</a:t>
            </a:r>
            <a:r>
              <a:rPr lang="en-GB" sz="2200" baseline="30000" dirty="0" smtClean="0">
                <a:solidFill>
                  <a:srgbClr val="002060"/>
                </a:solidFill>
                <a:latin typeface="Tahoma" pitchFamily="34" charset="0"/>
              </a:rPr>
              <a:t>nd</a:t>
            </a:r>
            <a:r>
              <a:rPr lang="en-GB" sz="2200" dirty="0" smtClean="0">
                <a:solidFill>
                  <a:srgbClr val="002060"/>
                </a:solidFill>
                <a:latin typeface="Tahoma" pitchFamily="34" charset="0"/>
              </a:rPr>
              <a:t> generation Meteorological Product Extraction Facility) was completed by </a:t>
            </a:r>
            <a:r>
              <a:rPr lang="en-GB" sz="2200" dirty="0">
                <a:solidFill>
                  <a:srgbClr val="002060"/>
                </a:solidFill>
                <a:latin typeface="Tahoma" pitchFamily="34" charset="0"/>
              </a:rPr>
              <a:t>end of Feb 2011.</a:t>
            </a:r>
          </a:p>
          <a:p>
            <a:pPr marL="177800" indent="-177800" ea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rgbClr val="002060"/>
                </a:solidFill>
                <a:latin typeface="Tahoma" pitchFamily="34" charset="0"/>
              </a:rPr>
              <a:t>Final testing campaign from 11-4-11 </a:t>
            </a:r>
            <a:r>
              <a:rPr lang="en-GB" sz="2200" dirty="0" smtClean="0">
                <a:solidFill>
                  <a:srgbClr val="002060"/>
                </a:solidFill>
                <a:latin typeface="Tahoma" pitchFamily="34" charset="0"/>
              </a:rPr>
              <a:t>until </a:t>
            </a:r>
            <a:r>
              <a:rPr lang="en-GB" sz="2200" dirty="0">
                <a:solidFill>
                  <a:srgbClr val="002060"/>
                </a:solidFill>
                <a:latin typeface="Tahoma" pitchFamily="34" charset="0"/>
              </a:rPr>
              <a:t>13-5-11. This includes a joint “Multi-Mission Elements” load test which is to be executed in coordination with the </a:t>
            </a:r>
            <a:r>
              <a:rPr lang="en-GB" sz="2200" dirty="0" err="1">
                <a:solidFill>
                  <a:srgbClr val="002060"/>
                </a:solidFill>
                <a:latin typeface="Tahoma" pitchFamily="34" charset="0"/>
              </a:rPr>
              <a:t>Metop</a:t>
            </a:r>
            <a:r>
              <a:rPr lang="en-GB" sz="2200" dirty="0">
                <a:solidFill>
                  <a:srgbClr val="002060"/>
                </a:solidFill>
                <a:latin typeface="Tahoma" pitchFamily="34" charset="0"/>
              </a:rPr>
              <a:t>-B/C </a:t>
            </a:r>
            <a:r>
              <a:rPr lang="en-GB" sz="2200" dirty="0" smtClean="0">
                <a:solidFill>
                  <a:srgbClr val="002060"/>
                </a:solidFill>
                <a:latin typeface="Tahoma" pitchFamily="34" charset="0"/>
              </a:rPr>
              <a:t>(Metop-1/3) project</a:t>
            </a:r>
            <a:r>
              <a:rPr lang="en-GB" sz="2200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 marL="177800" indent="-177800" ea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rgbClr val="002060"/>
                </a:solidFill>
                <a:latin typeface="Tahoma" pitchFamily="34" charset="0"/>
              </a:rPr>
              <a:t>Final review and handover to MSG-3 Operations Preparation on 6-7-11.</a:t>
            </a:r>
          </a:p>
          <a:p>
            <a:pPr marL="177800" indent="-177800" ea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rgbClr val="002060"/>
                </a:solidFill>
                <a:latin typeface="Tahoma" pitchFamily="34" charset="0"/>
              </a:rPr>
              <a:t>MSG-3 S/C Operations Preparation started (procedures and database). </a:t>
            </a:r>
          </a:p>
          <a:p>
            <a:pPr marL="177800" indent="-177800" eaLnBrk="1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200" dirty="0">
                <a:solidFill>
                  <a:srgbClr val="002060"/>
                </a:solidFill>
                <a:latin typeface="Tahoma" pitchFamily="34" charset="0"/>
              </a:rPr>
              <a:t>1</a:t>
            </a:r>
            <a:r>
              <a:rPr lang="en-GB" sz="2200" baseline="30000" dirty="0">
                <a:solidFill>
                  <a:srgbClr val="002060"/>
                </a:solidFill>
                <a:latin typeface="Tahoma" pitchFamily="34" charset="0"/>
              </a:rPr>
              <a:t>st</a:t>
            </a:r>
            <a:r>
              <a:rPr lang="en-GB" sz="2200" dirty="0">
                <a:solidFill>
                  <a:srgbClr val="002060"/>
                </a:solidFill>
                <a:latin typeface="Tahoma" pitchFamily="34" charset="0"/>
              </a:rPr>
              <a:t> MSG-3 Commissioning meeting held on 1-2-11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144" y="482728"/>
            <a:ext cx="8986837" cy="710678"/>
          </a:xfrm>
        </p:spPr>
        <p:txBody>
          <a:bodyPr/>
          <a:lstStyle/>
          <a:p>
            <a:pPr eaLnBrk="1" hangingPunct="1"/>
            <a:r>
              <a:rPr lang="en-GB" dirty="0" smtClean="0"/>
              <a:t>MSG-3/4 Project Status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 txBox="1">
            <a:spLocks noChangeArrowheads="1"/>
          </p:cNvSpPr>
          <p:nvPr/>
        </p:nvSpPr>
        <p:spPr bwMode="auto">
          <a:xfrm>
            <a:off x="323144" y="1625160"/>
            <a:ext cx="9139456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lvl="1" indent="-2730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200" b="1" u="sng" kern="0" dirty="0">
                <a:solidFill>
                  <a:srgbClr val="002569"/>
                </a:solidFill>
                <a:latin typeface="+mn-lt"/>
              </a:rPr>
              <a:t>Kick-off meeting of the MSG-3 LEOP on 9-11-2010</a:t>
            </a:r>
            <a:r>
              <a:rPr lang="en-GB" sz="2200" b="1" kern="0" dirty="0">
                <a:solidFill>
                  <a:srgbClr val="002569"/>
                </a:solidFill>
                <a:latin typeface="+mn-lt"/>
              </a:rPr>
              <a:t>:</a:t>
            </a:r>
          </a:p>
          <a:p>
            <a:pPr marL="538163" lvl="2" indent="-2698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kern="0" dirty="0">
                <a:solidFill>
                  <a:srgbClr val="002569"/>
                </a:solidFill>
                <a:latin typeface="+mn-lt"/>
              </a:rPr>
              <a:t>ESOC M&amp;C under procurement and MSG-3 mission analysis started.</a:t>
            </a:r>
          </a:p>
          <a:p>
            <a:pPr marL="450850" lvl="1" indent="-2730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200" b="1" u="sng" kern="0" dirty="0">
                <a:solidFill>
                  <a:srgbClr val="002569"/>
                </a:solidFill>
                <a:latin typeface="+mn-lt"/>
              </a:rPr>
              <a:t>Kick-off meeting of the MSG-3 launch service on 9-12-10</a:t>
            </a:r>
            <a:r>
              <a:rPr lang="en-GB" sz="2200" b="1" kern="0" dirty="0">
                <a:solidFill>
                  <a:srgbClr val="002569"/>
                </a:solidFill>
                <a:latin typeface="+mn-lt"/>
              </a:rPr>
              <a:t>:</a:t>
            </a:r>
          </a:p>
          <a:p>
            <a:pPr marL="538163" lvl="2" indent="-2698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200" kern="0" dirty="0">
                <a:solidFill>
                  <a:srgbClr val="002569"/>
                </a:solidFill>
                <a:latin typeface="+mn-lt"/>
              </a:rPr>
              <a:t>The MSG-3 launch configuration includes some shock damping devices; </a:t>
            </a:r>
            <a:r>
              <a:rPr lang="en-US" sz="2200" kern="0" dirty="0" smtClean="0">
                <a:solidFill>
                  <a:srgbClr val="002569"/>
                </a:solidFill>
                <a:latin typeface="+mn-lt"/>
              </a:rPr>
              <a:t>Arianne </a:t>
            </a:r>
            <a:r>
              <a:rPr lang="en-US" sz="2200" kern="0" dirty="0" err="1" smtClean="0">
                <a:solidFill>
                  <a:srgbClr val="002569"/>
                </a:solidFill>
                <a:latin typeface="+mn-lt"/>
              </a:rPr>
              <a:t>Espace</a:t>
            </a:r>
            <a:r>
              <a:rPr lang="en-US" sz="2200" kern="0" dirty="0" smtClean="0">
                <a:solidFill>
                  <a:srgbClr val="002569"/>
                </a:solidFill>
                <a:latin typeface="+mn-lt"/>
              </a:rPr>
              <a:t> </a:t>
            </a:r>
            <a:r>
              <a:rPr lang="en-US" sz="2200" kern="0" dirty="0">
                <a:solidFill>
                  <a:srgbClr val="002569"/>
                </a:solidFill>
                <a:latin typeface="+mn-lt"/>
              </a:rPr>
              <a:t>seem able to </a:t>
            </a:r>
            <a:r>
              <a:rPr lang="en-US" sz="2200" kern="0" dirty="0" smtClean="0">
                <a:solidFill>
                  <a:srgbClr val="002569"/>
                </a:solidFill>
                <a:latin typeface="+mn-lt"/>
              </a:rPr>
              <a:t>optimize </a:t>
            </a:r>
            <a:r>
              <a:rPr lang="en-US" sz="2200" kern="0" dirty="0">
                <a:solidFill>
                  <a:srgbClr val="002569"/>
                </a:solidFill>
                <a:latin typeface="+mn-lt"/>
              </a:rPr>
              <a:t>the shock damping configuration </a:t>
            </a:r>
            <a:r>
              <a:rPr lang="en-US" sz="2200" kern="0" dirty="0" smtClean="0">
                <a:solidFill>
                  <a:srgbClr val="002569"/>
                </a:solidFill>
                <a:latin typeface="+mn-lt"/>
              </a:rPr>
              <a:t>to </a:t>
            </a:r>
            <a:r>
              <a:rPr lang="en-US" sz="2200" kern="0" dirty="0">
                <a:solidFill>
                  <a:srgbClr val="002569"/>
                </a:solidFill>
                <a:latin typeface="+mn-lt"/>
              </a:rPr>
              <a:t>reduce its mass and increase the range of potential co-passengers.</a:t>
            </a:r>
          </a:p>
          <a:p>
            <a:pPr marL="450850" lvl="1" indent="-2730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200" b="1" u="sng" kern="0" dirty="0">
                <a:solidFill>
                  <a:srgbClr val="002569"/>
                </a:solidFill>
                <a:latin typeface="+mn-lt"/>
              </a:rPr>
              <a:t>MSG-3 S/C de-storage notification given </a:t>
            </a:r>
            <a:r>
              <a:rPr lang="en-GB" sz="2200" b="1" u="sng" kern="0" dirty="0" smtClean="0">
                <a:solidFill>
                  <a:srgbClr val="002569"/>
                </a:solidFill>
                <a:latin typeface="+mn-lt"/>
              </a:rPr>
              <a:t>on </a:t>
            </a:r>
            <a:r>
              <a:rPr lang="en-GB" sz="2200" b="1" u="sng" kern="0" dirty="0">
                <a:solidFill>
                  <a:srgbClr val="002569"/>
                </a:solidFill>
                <a:latin typeface="+mn-lt"/>
              </a:rPr>
              <a:t>1-12-10</a:t>
            </a:r>
            <a:r>
              <a:rPr lang="en-GB" sz="2200" b="1" kern="0" dirty="0">
                <a:solidFill>
                  <a:srgbClr val="002569"/>
                </a:solidFill>
                <a:latin typeface="+mn-lt"/>
              </a:rPr>
              <a:t>:</a:t>
            </a:r>
          </a:p>
          <a:p>
            <a:pPr marL="538163" lvl="2" indent="-2698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200" kern="0" dirty="0">
                <a:solidFill>
                  <a:srgbClr val="002569"/>
                </a:solidFill>
                <a:latin typeface="+mn-lt"/>
              </a:rPr>
              <a:t>MSG-3 S/C preparation in two parts: Part 1 from 1-12-10 </a:t>
            </a:r>
            <a:r>
              <a:rPr lang="en-GB" sz="2200" kern="0" dirty="0" smtClean="0">
                <a:solidFill>
                  <a:srgbClr val="002569"/>
                </a:solidFill>
                <a:latin typeface="+mn-lt"/>
              </a:rPr>
              <a:t>until </a:t>
            </a:r>
            <a:r>
              <a:rPr lang="en-GB" sz="2200" kern="0" dirty="0">
                <a:solidFill>
                  <a:srgbClr val="002569"/>
                </a:solidFill>
                <a:latin typeface="+mn-lt"/>
              </a:rPr>
              <a:t>15-7-2011 and Part 2 from Sept 2011 </a:t>
            </a:r>
            <a:r>
              <a:rPr lang="en-GB" sz="2200" kern="0" dirty="0" smtClean="0">
                <a:solidFill>
                  <a:srgbClr val="002569"/>
                </a:solidFill>
                <a:latin typeface="+mn-lt"/>
              </a:rPr>
              <a:t>until </a:t>
            </a:r>
            <a:r>
              <a:rPr lang="en-GB" sz="2200" kern="0" dirty="0">
                <a:solidFill>
                  <a:srgbClr val="002569"/>
                </a:solidFill>
                <a:latin typeface="+mn-lt"/>
              </a:rPr>
              <a:t>launch.</a:t>
            </a:r>
          </a:p>
          <a:p>
            <a:pPr marL="538163" lvl="2" indent="-2698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GB" sz="800" kern="0" dirty="0">
              <a:solidFill>
                <a:srgbClr val="002569"/>
              </a:solidFill>
              <a:latin typeface="+mn-lt"/>
            </a:endParaRPr>
          </a:p>
          <a:p>
            <a:pPr marL="177800" lvl="2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b="1" kern="0" dirty="0">
                <a:solidFill>
                  <a:srgbClr val="FF0000"/>
                </a:solidFill>
                <a:latin typeface="+mn-lt"/>
              </a:rPr>
              <a:t>MSG-3 Launch period agreed with </a:t>
            </a:r>
            <a:r>
              <a:rPr lang="en-GB" b="1" kern="0" dirty="0" smtClean="0">
                <a:solidFill>
                  <a:srgbClr val="FF0000"/>
                </a:solidFill>
                <a:latin typeface="+mn-lt"/>
              </a:rPr>
              <a:t>Arianne </a:t>
            </a:r>
            <a:r>
              <a:rPr lang="en-GB" b="1" kern="0" dirty="0" err="1" smtClean="0">
                <a:solidFill>
                  <a:srgbClr val="FF0000"/>
                </a:solidFill>
                <a:latin typeface="+mn-lt"/>
              </a:rPr>
              <a:t>Espace</a:t>
            </a:r>
            <a:r>
              <a:rPr lang="en-GB" b="1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b="1" kern="0" dirty="0">
                <a:solidFill>
                  <a:srgbClr val="FF0000"/>
                </a:solidFill>
                <a:latin typeface="+mn-lt"/>
              </a:rPr>
              <a:t>from 1-6-12 </a:t>
            </a:r>
            <a:r>
              <a:rPr lang="en-GB" b="1" kern="0" dirty="0" smtClean="0">
                <a:solidFill>
                  <a:srgbClr val="FF0000"/>
                </a:solidFill>
                <a:latin typeface="+mn-lt"/>
              </a:rPr>
              <a:t>until </a:t>
            </a:r>
            <a:r>
              <a:rPr lang="en-GB" b="1" kern="0" dirty="0">
                <a:solidFill>
                  <a:srgbClr val="FF0000"/>
                </a:solidFill>
                <a:latin typeface="+mn-lt"/>
              </a:rPr>
              <a:t>31-8-12.</a:t>
            </a:r>
          </a:p>
          <a:p>
            <a:pPr marL="538163" lvl="2" indent="-2698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GB" sz="800" kern="0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144" y="482728"/>
            <a:ext cx="8986837" cy="710678"/>
          </a:xfrm>
        </p:spPr>
        <p:txBody>
          <a:bodyPr/>
          <a:lstStyle/>
          <a:p>
            <a:pPr eaLnBrk="1" hangingPunct="1"/>
            <a:r>
              <a:rPr lang="en-GB" dirty="0" smtClean="0"/>
              <a:t>MSG-3 Operations Preparation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482728"/>
            <a:ext cx="9580562" cy="770806"/>
          </a:xfrm>
        </p:spPr>
        <p:txBody>
          <a:bodyPr/>
          <a:lstStyle/>
          <a:p>
            <a:pPr eaLnBrk="1" hangingPunct="1"/>
            <a:r>
              <a:rPr lang="en-GB" dirty="0" smtClean="0"/>
              <a:t>Heavy Ion Risk Assessment – Steady State Flux (NOAA)</a:t>
            </a:r>
          </a:p>
        </p:txBody>
      </p:sp>
      <p:pic>
        <p:nvPicPr>
          <p:cNvPr id="23555" name="Picture 3" descr="LET_GCR"/>
          <p:cNvPicPr>
            <a:picLocks noChangeAspect="1" noChangeArrowheads="1"/>
          </p:cNvPicPr>
          <p:nvPr/>
        </p:nvPicPr>
        <p:blipFill>
          <a:blip r:embed="rId2" cstate="print"/>
          <a:srcRect t="8333" b="8333"/>
          <a:stretch>
            <a:fillRect/>
          </a:stretch>
        </p:blipFill>
        <p:spPr bwMode="auto">
          <a:xfrm>
            <a:off x="0" y="1274345"/>
            <a:ext cx="8741064" cy="502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05448" y="5817620"/>
            <a:ext cx="5471647" cy="1040380"/>
          </a:xfrm>
          <a:solidFill>
            <a:schemeClr val="hlink"/>
          </a:solidFill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GB" sz="2000" dirty="0" smtClean="0"/>
              <a:t>Map of radiation Steady State Flux (NOAA):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GB" sz="2000" dirty="0" smtClean="0"/>
              <a:t>Blue zone : low risk, Red zone : high risk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GB" sz="2000" dirty="0" smtClean="0"/>
              <a:t>Yellow shape : South Atlantic Anomaly</a:t>
            </a:r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1906588" y="3797300"/>
            <a:ext cx="3332162" cy="1828800"/>
          </a:xfrm>
          <a:custGeom>
            <a:avLst/>
            <a:gdLst>
              <a:gd name="T0" fmla="*/ 0 w 2099"/>
              <a:gd name="T1" fmla="*/ 960178727 h 1152"/>
              <a:gd name="T2" fmla="*/ 1869955581 w 2099"/>
              <a:gd name="T3" fmla="*/ 244454358 h 1152"/>
              <a:gd name="T4" fmla="*/ 2147483647 w 2099"/>
              <a:gd name="T5" fmla="*/ 0 h 1152"/>
              <a:gd name="T6" fmla="*/ 2147483647 w 2099"/>
              <a:gd name="T7" fmla="*/ 1499491936 h 1152"/>
              <a:gd name="T8" fmla="*/ 2147483647 w 2099"/>
              <a:gd name="T9" fmla="*/ 1844754387 h 1152"/>
              <a:gd name="T10" fmla="*/ 2147483647 w 2099"/>
              <a:gd name="T11" fmla="*/ 2147483647 h 1152"/>
              <a:gd name="T12" fmla="*/ 1302919583 w 2099"/>
              <a:gd name="T13" fmla="*/ 2147483647 h 1152"/>
              <a:gd name="T14" fmla="*/ 0 w 2099"/>
              <a:gd name="T15" fmla="*/ 960178727 h 11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99"/>
              <a:gd name="T25" fmla="*/ 0 h 1152"/>
              <a:gd name="T26" fmla="*/ 2099 w 2099"/>
              <a:gd name="T27" fmla="*/ 1152 h 11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99" h="1152">
                <a:moveTo>
                  <a:pt x="0" y="381"/>
                </a:moveTo>
                <a:lnTo>
                  <a:pt x="742" y="97"/>
                </a:lnTo>
                <a:lnTo>
                  <a:pt x="1337" y="0"/>
                </a:lnTo>
                <a:lnTo>
                  <a:pt x="2099" y="595"/>
                </a:lnTo>
                <a:lnTo>
                  <a:pt x="2011" y="732"/>
                </a:lnTo>
                <a:lnTo>
                  <a:pt x="986" y="1152"/>
                </a:lnTo>
                <a:lnTo>
                  <a:pt x="517" y="1152"/>
                </a:lnTo>
                <a:lnTo>
                  <a:pt x="0" y="381"/>
                </a:lnTo>
                <a:close/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188913"/>
            <a:ext cx="8986837" cy="1279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dirty="0" smtClean="0"/>
              <a:t>Extended </a:t>
            </a:r>
            <a:r>
              <a:rPr lang="en-GB" dirty="0" err="1" smtClean="0"/>
              <a:t>AHRPTswitch</a:t>
            </a:r>
            <a:r>
              <a:rPr lang="en-GB" dirty="0" smtClean="0"/>
              <a:t>-ON zone:</a:t>
            </a:r>
            <a:br>
              <a:rPr lang="en-GB" dirty="0" smtClean="0"/>
            </a:br>
            <a:r>
              <a:rPr lang="en-GB" dirty="0" smtClean="0"/>
              <a:t>descending part of the orbit</a:t>
            </a:r>
            <a:br>
              <a:rPr lang="en-GB" dirty="0" smtClean="0"/>
            </a:br>
            <a:endParaRPr lang="en-GB" sz="2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7172" name="Picture 4" descr="allSt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906000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Freeform 8"/>
          <p:cNvSpPr>
            <a:spLocks/>
          </p:cNvSpPr>
          <p:nvPr/>
        </p:nvSpPr>
        <p:spPr bwMode="auto">
          <a:xfrm>
            <a:off x="-76200" y="4029075"/>
            <a:ext cx="1647825" cy="838200"/>
          </a:xfrm>
          <a:custGeom>
            <a:avLst/>
            <a:gdLst>
              <a:gd name="T0" fmla="*/ 0 w 1038"/>
              <a:gd name="T1" fmla="*/ 2147483647 h 528"/>
              <a:gd name="T2" fmla="*/ 2147483647 w 1038"/>
              <a:gd name="T3" fmla="*/ 2147483647 h 528"/>
              <a:gd name="T4" fmla="*/ 2147483647 w 1038"/>
              <a:gd name="T5" fmla="*/ 0 h 528"/>
              <a:gd name="T6" fmla="*/ 0 60000 65536"/>
              <a:gd name="T7" fmla="*/ 0 60000 65536"/>
              <a:gd name="T8" fmla="*/ 0 60000 65536"/>
              <a:gd name="T9" fmla="*/ 0 w 1038"/>
              <a:gd name="T10" fmla="*/ 0 h 528"/>
              <a:gd name="T11" fmla="*/ 1038 w 1038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8" h="528">
                <a:moveTo>
                  <a:pt x="0" y="354"/>
                </a:moveTo>
                <a:lnTo>
                  <a:pt x="936" y="528"/>
                </a:lnTo>
                <a:lnTo>
                  <a:pt x="1038" y="0"/>
                </a:lnTo>
              </a:path>
            </a:pathLst>
          </a:custGeom>
          <a:noFill/>
          <a:ln w="762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74" name="Freeform 30"/>
          <p:cNvSpPr>
            <a:spLocks/>
          </p:cNvSpPr>
          <p:nvPr/>
        </p:nvSpPr>
        <p:spPr bwMode="auto">
          <a:xfrm>
            <a:off x="5786438" y="4357688"/>
            <a:ext cx="4119562" cy="528637"/>
          </a:xfrm>
          <a:custGeom>
            <a:avLst/>
            <a:gdLst>
              <a:gd name="T0" fmla="*/ 112362 w 4100513"/>
              <a:gd name="T1" fmla="*/ 0 h 528638"/>
              <a:gd name="T2" fmla="*/ 0 w 4100513"/>
              <a:gd name="T3" fmla="*/ 514337 h 528638"/>
              <a:gd name="T4" fmla="*/ 1380430 w 4100513"/>
              <a:gd name="T5" fmla="*/ 528625 h 528638"/>
              <a:gd name="T6" fmla="*/ 1589101 w 4100513"/>
              <a:gd name="T7" fmla="*/ 85725 h 528638"/>
              <a:gd name="T8" fmla="*/ 2520084 w 4100513"/>
              <a:gd name="T9" fmla="*/ 100013 h 528638"/>
              <a:gd name="T10" fmla="*/ 4606772 w 4100513"/>
              <a:gd name="T11" fmla="*/ 214313 h 528638"/>
              <a:gd name="T12" fmla="*/ 4606772 w 4100513"/>
              <a:gd name="T13" fmla="*/ 214313 h 5286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00513"/>
              <a:gd name="T22" fmla="*/ 0 h 528638"/>
              <a:gd name="T23" fmla="*/ 4100513 w 4100513"/>
              <a:gd name="T24" fmla="*/ 528638 h 5286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00513" h="528638">
                <a:moveTo>
                  <a:pt x="100013" y="0"/>
                </a:moveTo>
                <a:lnTo>
                  <a:pt x="0" y="514350"/>
                </a:lnTo>
                <a:lnTo>
                  <a:pt x="1228725" y="528638"/>
                </a:lnTo>
                <a:lnTo>
                  <a:pt x="1414463" y="85725"/>
                </a:lnTo>
                <a:lnTo>
                  <a:pt x="2243138" y="100013"/>
                </a:lnTo>
                <a:lnTo>
                  <a:pt x="4100513" y="214313"/>
                </a:lnTo>
              </a:path>
            </a:pathLst>
          </a:cu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75" name="Freeform 25"/>
          <p:cNvSpPr>
            <a:spLocks/>
          </p:cNvSpPr>
          <p:nvPr/>
        </p:nvSpPr>
        <p:spPr bwMode="auto">
          <a:xfrm>
            <a:off x="3181350" y="2151063"/>
            <a:ext cx="3340100" cy="534987"/>
          </a:xfrm>
          <a:custGeom>
            <a:avLst/>
            <a:gdLst>
              <a:gd name="T0" fmla="*/ 3340100 w 3340100"/>
              <a:gd name="T1" fmla="*/ 241881 h 577850"/>
              <a:gd name="T2" fmla="*/ 2736850 w 3340100"/>
              <a:gd name="T3" fmla="*/ 0 h 577850"/>
              <a:gd name="T4" fmla="*/ 1231900 w 3340100"/>
              <a:gd name="T5" fmla="*/ 4319 h 577850"/>
              <a:gd name="T6" fmla="*/ 203200 w 3340100"/>
              <a:gd name="T7" fmla="*/ 155496 h 577850"/>
              <a:gd name="T8" fmla="*/ 0 w 3340100"/>
              <a:gd name="T9" fmla="*/ 393057 h 577850"/>
              <a:gd name="T10" fmla="*/ 0 w 3340100"/>
              <a:gd name="T11" fmla="*/ 393057 h 5778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40100"/>
              <a:gd name="T19" fmla="*/ 0 h 577850"/>
              <a:gd name="T20" fmla="*/ 3340100 w 3340100"/>
              <a:gd name="T21" fmla="*/ 577850 h 5778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40100" h="577850">
                <a:moveTo>
                  <a:pt x="3340100" y="355600"/>
                </a:moveTo>
                <a:lnTo>
                  <a:pt x="2736850" y="0"/>
                </a:lnTo>
                <a:lnTo>
                  <a:pt x="1231900" y="6350"/>
                </a:lnTo>
                <a:lnTo>
                  <a:pt x="203200" y="228600"/>
                </a:lnTo>
                <a:lnTo>
                  <a:pt x="0" y="577850"/>
                </a:ln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76" name="Freeform 26"/>
          <p:cNvSpPr>
            <a:spLocks/>
          </p:cNvSpPr>
          <p:nvPr/>
        </p:nvSpPr>
        <p:spPr bwMode="auto">
          <a:xfrm>
            <a:off x="196850" y="2716213"/>
            <a:ext cx="2990850" cy="0"/>
          </a:xfrm>
          <a:custGeom>
            <a:avLst/>
            <a:gdLst>
              <a:gd name="T0" fmla="*/ 2990850 w 2990850"/>
              <a:gd name="T1" fmla="*/ 0 w 2990850"/>
              <a:gd name="T2" fmla="*/ 0 60000 65536"/>
              <a:gd name="T3" fmla="*/ 0 60000 65536"/>
              <a:gd name="T4" fmla="*/ 0 w 2990850"/>
              <a:gd name="T5" fmla="*/ 2990850 w 29908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990850">
                <a:moveTo>
                  <a:pt x="2990850" y="0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7177" name="Straight Arrow Connector 22"/>
          <p:cNvCxnSpPr>
            <a:cxnSpLocks noChangeShapeType="1"/>
          </p:cNvCxnSpPr>
          <p:nvPr/>
        </p:nvCxnSpPr>
        <p:spPr bwMode="auto">
          <a:xfrm rot="5400000">
            <a:off x="5929313" y="3257550"/>
            <a:ext cx="2243137" cy="614363"/>
          </a:xfrm>
          <a:prstGeom prst="straightConnector1">
            <a:avLst/>
          </a:prstGeom>
          <a:noFill/>
          <a:ln w="57150" algn="ctr">
            <a:solidFill>
              <a:srgbClr val="FFFF00"/>
            </a:solidFill>
            <a:round/>
            <a:headEnd/>
            <a:tailEnd type="triangle" w="med" len="med"/>
          </a:ln>
        </p:spPr>
      </p:cxnSp>
      <p:pic>
        <p:nvPicPr>
          <p:cNvPr id="717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54513">
            <a:off x="6880225" y="3368675"/>
            <a:ext cx="35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Freeform 24"/>
          <p:cNvSpPr>
            <a:spLocks/>
          </p:cNvSpPr>
          <p:nvPr/>
        </p:nvSpPr>
        <p:spPr bwMode="auto">
          <a:xfrm>
            <a:off x="6510338" y="2457450"/>
            <a:ext cx="3395662" cy="280988"/>
          </a:xfrm>
          <a:custGeom>
            <a:avLst/>
            <a:gdLst>
              <a:gd name="T0" fmla="*/ 0 w 3381375"/>
              <a:gd name="T1" fmla="*/ 43582 h 238125"/>
              <a:gd name="T2" fmla="*/ 953338 w 3381375"/>
              <a:gd name="T3" fmla="*/ 544780 h 238125"/>
              <a:gd name="T4" fmla="*/ 1785079 w 3381375"/>
              <a:gd name="T5" fmla="*/ 544780 h 238125"/>
              <a:gd name="T6" fmla="*/ 1789944 w 3381375"/>
              <a:gd name="T7" fmla="*/ 0 h 238125"/>
              <a:gd name="T8" fmla="*/ 2923246 w 3381375"/>
              <a:gd name="T9" fmla="*/ 21791 h 238125"/>
              <a:gd name="T10" fmla="*/ 2923246 w 3381375"/>
              <a:gd name="T11" fmla="*/ 522986 h 238125"/>
              <a:gd name="T12" fmla="*/ 3453419 w 3381375"/>
              <a:gd name="T13" fmla="*/ 533885 h 238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81375"/>
              <a:gd name="T22" fmla="*/ 0 h 238125"/>
              <a:gd name="T23" fmla="*/ 3381375 w 3381375"/>
              <a:gd name="T24" fmla="*/ 238125 h 238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81375" h="238125">
                <a:moveTo>
                  <a:pt x="0" y="19050"/>
                </a:moveTo>
                <a:lnTo>
                  <a:pt x="933450" y="238125"/>
                </a:lnTo>
                <a:lnTo>
                  <a:pt x="1747838" y="238125"/>
                </a:lnTo>
                <a:cubicBezTo>
                  <a:pt x="1749425" y="158750"/>
                  <a:pt x="1751013" y="79375"/>
                  <a:pt x="1752600" y="0"/>
                </a:cubicBezTo>
                <a:lnTo>
                  <a:pt x="2862263" y="9525"/>
                </a:lnTo>
                <a:lnTo>
                  <a:pt x="2862263" y="228600"/>
                </a:lnTo>
                <a:lnTo>
                  <a:pt x="3381375" y="233363"/>
                </a:ln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7180" name="Elbow Connector 23"/>
          <p:cNvCxnSpPr>
            <a:cxnSpLocks noChangeShapeType="1"/>
          </p:cNvCxnSpPr>
          <p:nvPr/>
        </p:nvCxnSpPr>
        <p:spPr bwMode="auto">
          <a:xfrm>
            <a:off x="1689100" y="4032250"/>
            <a:ext cx="914400" cy="9144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7181" name="Freeform 27"/>
          <p:cNvSpPr>
            <a:spLocks/>
          </p:cNvSpPr>
          <p:nvPr/>
        </p:nvSpPr>
        <p:spPr bwMode="auto">
          <a:xfrm>
            <a:off x="1530350" y="3416300"/>
            <a:ext cx="4324350" cy="946150"/>
          </a:xfrm>
          <a:custGeom>
            <a:avLst/>
            <a:gdLst>
              <a:gd name="T0" fmla="*/ 0 w 4159250"/>
              <a:gd name="T1" fmla="*/ 609600 h 946150"/>
              <a:gd name="T2" fmla="*/ 1877231 w 4159250"/>
              <a:gd name="T3" fmla="*/ 82550 h 946150"/>
              <a:gd name="T4" fmla="*/ 2708257 w 4159250"/>
              <a:gd name="T5" fmla="*/ 0 h 946150"/>
              <a:gd name="T6" fmla="*/ 3591222 w 4159250"/>
              <a:gd name="T7" fmla="*/ 209550 h 946150"/>
              <a:gd name="T8" fmla="*/ 4860020 w 4159250"/>
              <a:gd name="T9" fmla="*/ 946150 h 946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59250"/>
              <a:gd name="T16" fmla="*/ 0 h 946150"/>
              <a:gd name="T17" fmla="*/ 4159250 w 4159250"/>
              <a:gd name="T18" fmla="*/ 946150 h 946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59250" h="946150">
                <a:moveTo>
                  <a:pt x="0" y="609600"/>
                </a:moveTo>
                <a:lnTo>
                  <a:pt x="1606550" y="82550"/>
                </a:lnTo>
                <a:lnTo>
                  <a:pt x="2317750" y="0"/>
                </a:lnTo>
                <a:lnTo>
                  <a:pt x="3073400" y="209550"/>
                </a:lnTo>
                <a:lnTo>
                  <a:pt x="4159250" y="946150"/>
                </a:lnTo>
              </a:path>
            </a:pathLst>
          </a:cu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mtClean="0"/>
              <a:t>Extended AHRPTswitch-ON zone: </a:t>
            </a:r>
            <a:br>
              <a:rPr lang="en-GB" smtClean="0"/>
            </a:br>
            <a:r>
              <a:rPr lang="en-GB" smtClean="0"/>
              <a:t>ascending part of the orbit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8196" name="Picture 4" descr="allSt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9060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Freeform 8"/>
          <p:cNvSpPr>
            <a:spLocks/>
          </p:cNvSpPr>
          <p:nvPr/>
        </p:nvSpPr>
        <p:spPr bwMode="auto">
          <a:xfrm>
            <a:off x="19050" y="4029075"/>
            <a:ext cx="1536700" cy="838200"/>
          </a:xfrm>
          <a:custGeom>
            <a:avLst/>
            <a:gdLst>
              <a:gd name="T0" fmla="*/ 0 w 1038"/>
              <a:gd name="T1" fmla="*/ 2147483647 h 528"/>
              <a:gd name="T2" fmla="*/ 2147483647 w 1038"/>
              <a:gd name="T3" fmla="*/ 2147483647 h 528"/>
              <a:gd name="T4" fmla="*/ 2147483647 w 1038"/>
              <a:gd name="T5" fmla="*/ 0 h 528"/>
              <a:gd name="T6" fmla="*/ 0 60000 65536"/>
              <a:gd name="T7" fmla="*/ 0 60000 65536"/>
              <a:gd name="T8" fmla="*/ 0 60000 65536"/>
              <a:gd name="T9" fmla="*/ 0 w 1038"/>
              <a:gd name="T10" fmla="*/ 0 h 528"/>
              <a:gd name="T11" fmla="*/ 1038 w 1038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8" h="528">
                <a:moveTo>
                  <a:pt x="0" y="354"/>
                </a:moveTo>
                <a:lnTo>
                  <a:pt x="936" y="528"/>
                </a:lnTo>
                <a:lnTo>
                  <a:pt x="1038" y="0"/>
                </a:lnTo>
              </a:path>
            </a:pathLst>
          </a:custGeom>
          <a:noFill/>
          <a:ln w="762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8" name="Freeform 27"/>
          <p:cNvSpPr>
            <a:spLocks/>
          </p:cNvSpPr>
          <p:nvPr/>
        </p:nvSpPr>
        <p:spPr bwMode="auto">
          <a:xfrm>
            <a:off x="196850" y="2660650"/>
            <a:ext cx="4191000" cy="292100"/>
          </a:xfrm>
          <a:custGeom>
            <a:avLst/>
            <a:gdLst>
              <a:gd name="T0" fmla="*/ 4191000 w 4191000"/>
              <a:gd name="T1" fmla="*/ 0 h 292100"/>
              <a:gd name="T2" fmla="*/ 3657600 w 4191000"/>
              <a:gd name="T3" fmla="*/ 292100 h 292100"/>
              <a:gd name="T4" fmla="*/ 1181100 w 4191000"/>
              <a:gd name="T5" fmla="*/ 285750 h 292100"/>
              <a:gd name="T6" fmla="*/ 0 w 4191000"/>
              <a:gd name="T7" fmla="*/ 12700 h 292100"/>
              <a:gd name="T8" fmla="*/ 0 60000 65536"/>
              <a:gd name="T9" fmla="*/ 0 60000 65536"/>
              <a:gd name="T10" fmla="*/ 0 60000 65536"/>
              <a:gd name="T11" fmla="*/ 0 60000 65536"/>
              <a:gd name="T12" fmla="*/ 0 w 4191000"/>
              <a:gd name="T13" fmla="*/ 0 h 292100"/>
              <a:gd name="T14" fmla="*/ 4191000 w 4191000"/>
              <a:gd name="T15" fmla="*/ 292100 h 292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91000" h="292100">
                <a:moveTo>
                  <a:pt x="4191000" y="0"/>
                </a:moveTo>
                <a:lnTo>
                  <a:pt x="3657600" y="292100"/>
                </a:lnTo>
                <a:lnTo>
                  <a:pt x="1181100" y="285750"/>
                </a:lnTo>
                <a:lnTo>
                  <a:pt x="0" y="12700"/>
                </a:lnTo>
              </a:path>
            </a:pathLst>
          </a:cu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8199" name="Straight Arrow Connector 19"/>
          <p:cNvCxnSpPr>
            <a:cxnSpLocks noChangeShapeType="1"/>
          </p:cNvCxnSpPr>
          <p:nvPr/>
        </p:nvCxnSpPr>
        <p:spPr bwMode="auto">
          <a:xfrm rot="16200000" flipH="1">
            <a:off x="5372100" y="3228975"/>
            <a:ext cx="2757488" cy="1042988"/>
          </a:xfrm>
          <a:prstGeom prst="straightConnector1">
            <a:avLst/>
          </a:prstGeom>
          <a:noFill/>
          <a:ln w="57150" algn="ctr">
            <a:solidFill>
              <a:srgbClr val="FFFF00"/>
            </a:solidFill>
            <a:round/>
            <a:headEnd type="triangle" w="med" len="med"/>
            <a:tailEnd/>
          </a:ln>
        </p:spPr>
      </p:cxnSp>
      <p:pic>
        <p:nvPicPr>
          <p:cNvPr id="820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967071">
            <a:off x="6594475" y="3354388"/>
            <a:ext cx="355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Freeform 16"/>
          <p:cNvSpPr>
            <a:spLocks/>
          </p:cNvSpPr>
          <p:nvPr/>
        </p:nvSpPr>
        <p:spPr bwMode="auto">
          <a:xfrm>
            <a:off x="4178300" y="2667000"/>
            <a:ext cx="5765800" cy="114300"/>
          </a:xfrm>
          <a:custGeom>
            <a:avLst/>
            <a:gdLst>
              <a:gd name="T0" fmla="*/ 0 w 3632"/>
              <a:gd name="T1" fmla="*/ 2147483647 h 72"/>
              <a:gd name="T2" fmla="*/ 2147483647 w 3632"/>
              <a:gd name="T3" fmla="*/ 0 h 72"/>
              <a:gd name="T4" fmla="*/ 2147483647 w 3632"/>
              <a:gd name="T5" fmla="*/ 2147483647 h 72"/>
              <a:gd name="T6" fmla="*/ 0 60000 65536"/>
              <a:gd name="T7" fmla="*/ 0 60000 65536"/>
              <a:gd name="T8" fmla="*/ 0 60000 65536"/>
              <a:gd name="T9" fmla="*/ 0 w 3632"/>
              <a:gd name="T10" fmla="*/ 0 h 72"/>
              <a:gd name="T11" fmla="*/ 3632 w 3632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2" h="72">
                <a:moveTo>
                  <a:pt x="0" y="72"/>
                </a:moveTo>
                <a:lnTo>
                  <a:pt x="128" y="0"/>
                </a:lnTo>
                <a:lnTo>
                  <a:pt x="3632" y="32"/>
                </a:ln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Freeform 30"/>
          <p:cNvSpPr>
            <a:spLocks/>
          </p:cNvSpPr>
          <p:nvPr/>
        </p:nvSpPr>
        <p:spPr bwMode="auto">
          <a:xfrm>
            <a:off x="5786438" y="4357688"/>
            <a:ext cx="4119562" cy="528637"/>
          </a:xfrm>
          <a:custGeom>
            <a:avLst/>
            <a:gdLst>
              <a:gd name="T0" fmla="*/ 112362 w 4100513"/>
              <a:gd name="T1" fmla="*/ 0 h 528638"/>
              <a:gd name="T2" fmla="*/ 0 w 4100513"/>
              <a:gd name="T3" fmla="*/ 514337 h 528638"/>
              <a:gd name="T4" fmla="*/ 1380430 w 4100513"/>
              <a:gd name="T5" fmla="*/ 528625 h 528638"/>
              <a:gd name="T6" fmla="*/ 1589101 w 4100513"/>
              <a:gd name="T7" fmla="*/ 85725 h 528638"/>
              <a:gd name="T8" fmla="*/ 2520084 w 4100513"/>
              <a:gd name="T9" fmla="*/ 100013 h 528638"/>
              <a:gd name="T10" fmla="*/ 4606772 w 4100513"/>
              <a:gd name="T11" fmla="*/ 214313 h 528638"/>
              <a:gd name="T12" fmla="*/ 4606772 w 4100513"/>
              <a:gd name="T13" fmla="*/ 214313 h 5286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00513"/>
              <a:gd name="T22" fmla="*/ 0 h 528638"/>
              <a:gd name="T23" fmla="*/ 4100513 w 4100513"/>
              <a:gd name="T24" fmla="*/ 528638 h 5286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00513" h="528638">
                <a:moveTo>
                  <a:pt x="100013" y="0"/>
                </a:moveTo>
                <a:lnTo>
                  <a:pt x="0" y="514350"/>
                </a:lnTo>
                <a:lnTo>
                  <a:pt x="1228725" y="528638"/>
                </a:lnTo>
                <a:lnTo>
                  <a:pt x="1414463" y="85725"/>
                </a:lnTo>
                <a:lnTo>
                  <a:pt x="2243138" y="100013"/>
                </a:lnTo>
                <a:lnTo>
                  <a:pt x="4100513" y="214313"/>
                </a:ln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3" name="Freeform 21"/>
          <p:cNvSpPr>
            <a:spLocks/>
          </p:cNvSpPr>
          <p:nvPr/>
        </p:nvSpPr>
        <p:spPr bwMode="auto">
          <a:xfrm>
            <a:off x="1530350" y="3416300"/>
            <a:ext cx="4324350" cy="946150"/>
          </a:xfrm>
          <a:custGeom>
            <a:avLst/>
            <a:gdLst>
              <a:gd name="T0" fmla="*/ 0 w 4159250"/>
              <a:gd name="T1" fmla="*/ 609600 h 946150"/>
              <a:gd name="T2" fmla="*/ 1877231 w 4159250"/>
              <a:gd name="T3" fmla="*/ 82550 h 946150"/>
              <a:gd name="T4" fmla="*/ 2708257 w 4159250"/>
              <a:gd name="T5" fmla="*/ 0 h 946150"/>
              <a:gd name="T6" fmla="*/ 3591222 w 4159250"/>
              <a:gd name="T7" fmla="*/ 209550 h 946150"/>
              <a:gd name="T8" fmla="*/ 4860020 w 4159250"/>
              <a:gd name="T9" fmla="*/ 946150 h 946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59250"/>
              <a:gd name="T16" fmla="*/ 0 h 946150"/>
              <a:gd name="T17" fmla="*/ 4159250 w 4159250"/>
              <a:gd name="T18" fmla="*/ 946150 h 946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59250" h="946150">
                <a:moveTo>
                  <a:pt x="0" y="609600"/>
                </a:moveTo>
                <a:lnTo>
                  <a:pt x="1606550" y="82550"/>
                </a:lnTo>
                <a:lnTo>
                  <a:pt x="2317750" y="0"/>
                </a:lnTo>
                <a:lnTo>
                  <a:pt x="3073400" y="209550"/>
                </a:lnTo>
                <a:lnTo>
                  <a:pt x="4159250" y="946150"/>
                </a:ln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UM_template_v03">
  <a:themeElements>
    <a:clrScheme name="2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2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2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9730</TotalTime>
  <Words>2144</Words>
  <Application>Microsoft Office PowerPoint</Application>
  <PresentationFormat>A4 Paper (210x297 mm)</PresentationFormat>
  <Paragraphs>333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2_EUM_template_v03</vt:lpstr>
      <vt:lpstr>Slide 1</vt:lpstr>
      <vt:lpstr>Geostationary Spacecraft Operations</vt:lpstr>
      <vt:lpstr>SEVIRI Water Vapour channels’ improvement</vt:lpstr>
      <vt:lpstr>Meteosat satellites’ usage in the next years</vt:lpstr>
      <vt:lpstr>MSG-3/4 Project Status</vt:lpstr>
      <vt:lpstr>MSG-3 Operations Preparation</vt:lpstr>
      <vt:lpstr>Heavy Ion Risk Assessment – Steady State Flux (NOAA)</vt:lpstr>
      <vt:lpstr>Extended AHRPTswitch-ON zone: descending part of the orbit </vt:lpstr>
      <vt:lpstr>Extended AHRPTswitch-ON zone:  ascending part of the orbit</vt:lpstr>
      <vt:lpstr>4. Metop-A status and planning a. In orbit status incl. extension of HRPT zone</vt:lpstr>
      <vt:lpstr>EPS Routine Ground Segment Operations</vt:lpstr>
      <vt:lpstr>EPS Product Operations Status and Planning</vt:lpstr>
      <vt:lpstr>EPS Operations Planning</vt:lpstr>
      <vt:lpstr>Metop-B Planning</vt:lpstr>
      <vt:lpstr>Antarctic Data Acquisition (ADA) Status and Planning</vt:lpstr>
      <vt:lpstr>ADA Status and Planning</vt:lpstr>
      <vt:lpstr>ADA System Concept</vt:lpstr>
      <vt:lpstr>ADA Performance from System Verification</vt:lpstr>
      <vt:lpstr>NPP data availability for European users</vt:lpstr>
      <vt:lpstr>Oceansat-2 user requirements (target/threshold)</vt:lpstr>
      <vt:lpstr>Oceansat-2 contribution - DRAPSO</vt:lpstr>
      <vt:lpstr>DRAPSO processing modes</vt:lpstr>
      <vt:lpstr>Slide 23</vt:lpstr>
      <vt:lpstr>Status: Data Routing ISRO </vt:lpstr>
      <vt:lpstr>Status: Data Routing EUMETSAT </vt:lpstr>
      <vt:lpstr>Coverage and Timeliness, early and late February</vt:lpstr>
      <vt:lpstr>Development of timeliness during Feb. 2011</vt:lpstr>
      <vt:lpstr>Data verification</vt:lpstr>
      <vt:lpstr>OSCAT winds from ISRO L2b product, 15/02/2011 </vt:lpstr>
      <vt:lpstr>ASCAT winds from OSI-SAF product, 15/02/2011 </vt:lpstr>
      <vt:lpstr>End-to-end timeliness of L2a segments, March 2011</vt:lpstr>
      <vt:lpstr>Status: Alternative Processing</vt:lpstr>
      <vt:lpstr>Measured timeliness routing/processing mode</vt:lpstr>
      <vt:lpstr>Open issues</vt:lpstr>
      <vt:lpstr>EUMETSAT Conditions to declare product operational</vt:lpstr>
      <vt:lpstr>Slide 36</vt:lpstr>
      <vt:lpstr>Slide 37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ESS6User</dc:creator>
  <cp:lastModifiedBy>Simon Elliott</cp:lastModifiedBy>
  <cp:revision>235</cp:revision>
  <cp:lastPrinted>2002-06-07T13:49:56Z</cp:lastPrinted>
  <dcterms:created xsi:type="dcterms:W3CDTF">2002-06-07T13:49:43Z</dcterms:created>
  <dcterms:modified xsi:type="dcterms:W3CDTF">2011-05-04T14:46:03Z</dcterms:modified>
</cp:coreProperties>
</file>