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74" r:id="rId2"/>
    <p:sldMasterId id="2147483675" r:id="rId3"/>
    <p:sldMasterId id="2147483676" r:id="rId4"/>
  </p:sldMasterIdLst>
  <p:notesMasterIdLst>
    <p:notesMasterId r:id="rId31"/>
  </p:notesMasterIdLst>
  <p:handoutMasterIdLst>
    <p:handoutMasterId r:id="rId32"/>
  </p:handoutMasterIdLst>
  <p:sldIdLst>
    <p:sldId id="387" r:id="rId5"/>
    <p:sldId id="274" r:id="rId6"/>
    <p:sldId id="392" r:id="rId7"/>
    <p:sldId id="393" r:id="rId8"/>
    <p:sldId id="394" r:id="rId9"/>
    <p:sldId id="365" r:id="rId10"/>
    <p:sldId id="279" r:id="rId11"/>
    <p:sldId id="281" r:id="rId12"/>
    <p:sldId id="306" r:id="rId13"/>
    <p:sldId id="397" r:id="rId14"/>
    <p:sldId id="370" r:id="rId15"/>
    <p:sldId id="395" r:id="rId16"/>
    <p:sldId id="396" r:id="rId17"/>
    <p:sldId id="288" r:id="rId18"/>
    <p:sldId id="297" r:id="rId19"/>
    <p:sldId id="407" r:id="rId20"/>
    <p:sldId id="398" r:id="rId21"/>
    <p:sldId id="399" r:id="rId22"/>
    <p:sldId id="400" r:id="rId23"/>
    <p:sldId id="357" r:id="rId24"/>
    <p:sldId id="358" r:id="rId25"/>
    <p:sldId id="401" r:id="rId26"/>
    <p:sldId id="402" r:id="rId27"/>
    <p:sldId id="406" r:id="rId28"/>
    <p:sldId id="404" r:id="rId29"/>
    <p:sldId id="273" r:id="rId30"/>
  </p:sldIdLst>
  <p:sldSz cx="9144000" cy="6858000" type="screen4x3"/>
  <p:notesSz cx="6735763" cy="9866313"/>
  <p:defaultTex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5F5F5F"/>
    <a:srgbClr val="242450"/>
    <a:srgbClr val="3A3A50"/>
    <a:srgbClr val="333333"/>
    <a:srgbClr val="C0C0C0"/>
    <a:srgbClr val="66663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717" autoAdjust="0"/>
    <p:restoredTop sz="93816" autoAdjust="0"/>
  </p:normalViewPr>
  <p:slideViewPr>
    <p:cSldViewPr>
      <p:cViewPr varScale="1">
        <p:scale>
          <a:sx n="69" d="100"/>
          <a:sy n="69" d="100"/>
        </p:scale>
        <p:origin x="-1182" y="-108"/>
      </p:cViewPr>
      <p:guideLst>
        <p:guide orient="horz" pos="2160"/>
        <p:guide pos="2880"/>
      </p:guideLst>
    </p:cSldViewPr>
  </p:slideViewPr>
  <p:outlineViewPr>
    <p:cViewPr>
      <p:scale>
        <a:sx n="33" d="100"/>
        <a:sy n="33" d="100"/>
      </p:scale>
      <p:origin x="0" y="0"/>
    </p:cViewPr>
    <p:sldLst>
      <p:sld r:id="rId1" collapse="1"/>
    </p:sldLst>
  </p:outlineViewPr>
  <p:notesTextViewPr>
    <p:cViewPr>
      <p:scale>
        <a:sx n="140" d="100"/>
        <a:sy n="14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2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8770" name="Rectangle 2"/>
          <p:cNvSpPr>
            <a:spLocks noGrp="1" noChangeArrowheads="1"/>
          </p:cNvSpPr>
          <p:nvPr>
            <p:ph type="hdr" sz="quarter"/>
          </p:nvPr>
        </p:nvSpPr>
        <p:spPr bwMode="auto">
          <a:xfrm>
            <a:off x="0" y="0"/>
            <a:ext cx="2919413"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dirty="0"/>
            </a:lvl1pPr>
          </a:lstStyle>
          <a:p>
            <a:pPr>
              <a:defRPr/>
            </a:pPr>
            <a:endParaRPr lang="en-US" altLang="ja-JP"/>
          </a:p>
        </p:txBody>
      </p:sp>
      <p:sp>
        <p:nvSpPr>
          <p:cNvPr id="288771" name="Rectangle 3"/>
          <p:cNvSpPr>
            <a:spLocks noGrp="1" noChangeArrowheads="1"/>
          </p:cNvSpPr>
          <p:nvPr>
            <p:ph type="dt" sz="quarter" idx="1"/>
          </p:nvPr>
        </p:nvSpPr>
        <p:spPr bwMode="auto">
          <a:xfrm>
            <a:off x="3814763" y="0"/>
            <a:ext cx="2919412"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3FAD2638-B833-4656-B5CD-BED3B6F824E9}" type="datetimeFigureOut">
              <a:rPr lang="ja-JP" altLang="en-US"/>
              <a:pPr>
                <a:defRPr/>
              </a:pPr>
              <a:t>2011/4/30</a:t>
            </a:fld>
            <a:endParaRPr lang="en-US" altLang="ja-JP" dirty="0"/>
          </a:p>
        </p:txBody>
      </p:sp>
      <p:sp>
        <p:nvSpPr>
          <p:cNvPr id="288772" name="Rectangle 4"/>
          <p:cNvSpPr>
            <a:spLocks noGrp="1" noChangeArrowheads="1"/>
          </p:cNvSpPr>
          <p:nvPr>
            <p:ph type="ftr" sz="quarter" idx="2"/>
          </p:nvPr>
        </p:nvSpPr>
        <p:spPr bwMode="auto">
          <a:xfrm>
            <a:off x="0" y="9371013"/>
            <a:ext cx="2919413"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dirty="0"/>
            </a:lvl1pPr>
          </a:lstStyle>
          <a:p>
            <a:pPr>
              <a:defRPr/>
            </a:pPr>
            <a:endParaRPr lang="en-US" altLang="ja-JP"/>
          </a:p>
        </p:txBody>
      </p:sp>
      <p:sp>
        <p:nvSpPr>
          <p:cNvPr id="288773" name="Rectangle 5"/>
          <p:cNvSpPr>
            <a:spLocks noGrp="1" noChangeArrowheads="1"/>
          </p:cNvSpPr>
          <p:nvPr>
            <p:ph type="sldNum" sz="quarter" idx="3"/>
          </p:nvPr>
        </p:nvSpPr>
        <p:spPr bwMode="auto">
          <a:xfrm>
            <a:off x="3814763" y="9371013"/>
            <a:ext cx="2919412"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F48B5B9D-335B-4BDE-85BB-007DA80E836B}" type="slidenum">
              <a:rPr lang="ja-JP" altLang="en-US"/>
              <a:pPr>
                <a:defRPr/>
              </a:pPr>
              <a:t>‹#›</a:t>
            </a:fld>
            <a:endParaRPr lang="en-US" altLang="ja-JP" dirty="0"/>
          </a:p>
        </p:txBody>
      </p:sp>
    </p:spTree>
    <p:extLst>
      <p:ext uri="{BB962C8B-B14F-4D97-AF65-F5344CB8AC3E}">
        <p14:creationId xmlns:p14="http://schemas.microsoft.com/office/powerpoint/2010/main" val="33588798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19413"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dirty="0"/>
            </a:lvl1pPr>
          </a:lstStyle>
          <a:p>
            <a:pPr>
              <a:defRPr/>
            </a:pPr>
            <a:endParaRPr lang="en-US" altLang="ja-JP"/>
          </a:p>
        </p:txBody>
      </p:sp>
      <p:sp>
        <p:nvSpPr>
          <p:cNvPr id="9219" name="Rectangle 3"/>
          <p:cNvSpPr>
            <a:spLocks noGrp="1" noChangeArrowheads="1"/>
          </p:cNvSpPr>
          <p:nvPr>
            <p:ph type="dt" idx="1"/>
          </p:nvPr>
        </p:nvSpPr>
        <p:spPr bwMode="auto">
          <a:xfrm>
            <a:off x="3814763" y="0"/>
            <a:ext cx="2919412"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dirty="0"/>
            </a:lvl1pPr>
          </a:lstStyle>
          <a:p>
            <a:pPr>
              <a:defRPr/>
            </a:pPr>
            <a:endParaRPr lang="en-US" altLang="ja-JP"/>
          </a:p>
        </p:txBody>
      </p:sp>
      <p:sp>
        <p:nvSpPr>
          <p:cNvPr id="34820" name="Rectangle 4"/>
          <p:cNvSpPr>
            <a:spLocks noGrp="1" noRot="1" noChangeAspect="1" noChangeArrowheads="1" noTextEdit="1"/>
          </p:cNvSpPr>
          <p:nvPr>
            <p:ph type="sldImg" idx="2"/>
          </p:nvPr>
        </p:nvSpPr>
        <p:spPr bwMode="auto">
          <a:xfrm>
            <a:off x="901700" y="739775"/>
            <a:ext cx="4933950" cy="3700463"/>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73100" y="4686300"/>
            <a:ext cx="5389563" cy="44402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9222" name="Rectangle 6"/>
          <p:cNvSpPr>
            <a:spLocks noGrp="1" noChangeArrowheads="1"/>
          </p:cNvSpPr>
          <p:nvPr>
            <p:ph type="ftr" sz="quarter" idx="4"/>
          </p:nvPr>
        </p:nvSpPr>
        <p:spPr bwMode="auto">
          <a:xfrm>
            <a:off x="0" y="9371013"/>
            <a:ext cx="2919413"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dirty="0"/>
            </a:lvl1pPr>
          </a:lstStyle>
          <a:p>
            <a:pPr>
              <a:defRPr/>
            </a:pPr>
            <a:endParaRPr lang="en-US" altLang="ja-JP"/>
          </a:p>
        </p:txBody>
      </p:sp>
      <p:sp>
        <p:nvSpPr>
          <p:cNvPr id="9223" name="Rectangle 7"/>
          <p:cNvSpPr>
            <a:spLocks noGrp="1" noChangeArrowheads="1"/>
          </p:cNvSpPr>
          <p:nvPr>
            <p:ph type="sldNum" sz="quarter" idx="5"/>
          </p:nvPr>
        </p:nvSpPr>
        <p:spPr bwMode="auto">
          <a:xfrm>
            <a:off x="3814763" y="9371013"/>
            <a:ext cx="2919412"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ADA2EC2-E5B9-4007-9583-42138E30E096}" type="slidenum">
              <a:rPr lang="en-US" altLang="ja-JP"/>
              <a:pPr>
                <a:defRPr/>
              </a:pPr>
              <a:t>‹#›</a:t>
            </a:fld>
            <a:endParaRPr lang="en-US" altLang="ja-JP" dirty="0"/>
          </a:p>
        </p:txBody>
      </p:sp>
    </p:spTree>
    <p:extLst>
      <p:ext uri="{BB962C8B-B14F-4D97-AF65-F5344CB8AC3E}">
        <p14:creationId xmlns:p14="http://schemas.microsoft.com/office/powerpoint/2010/main" val="692957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 1"/>
          <p:cNvSpPr>
            <a:spLocks noGrp="1" noRot="1" noChangeAspect="1" noTextEdit="1"/>
          </p:cNvSpPr>
          <p:nvPr>
            <p:ph type="sldImg"/>
          </p:nvPr>
        </p:nvSpPr>
        <p:spPr>
          <a:xfrm>
            <a:off x="901700" y="739775"/>
            <a:ext cx="4932363" cy="3700463"/>
          </a:xfrm>
          <a:ln/>
        </p:spPr>
      </p:sp>
      <p:sp>
        <p:nvSpPr>
          <p:cNvPr id="35843" name="ノート プレースホルダ 2"/>
          <p:cNvSpPr>
            <a:spLocks noGrp="1"/>
          </p:cNvSpPr>
          <p:nvPr>
            <p:ph type="body" idx="1"/>
          </p:nvPr>
        </p:nvSpPr>
        <p:spPr>
          <a:noFill/>
          <a:ln/>
        </p:spPr>
        <p:txBody>
          <a:bodyPr/>
          <a:lstStyle/>
          <a:p>
            <a:pPr eaLnBrk="1" hangingPunct="1"/>
            <a:endParaRPr lang="ja-JP" altLang="en-US" smtClean="0"/>
          </a:p>
        </p:txBody>
      </p:sp>
      <p:sp>
        <p:nvSpPr>
          <p:cNvPr id="35844" name="スライド番号プレースホルダ 3"/>
          <p:cNvSpPr txBox="1">
            <a:spLocks noGrp="1"/>
          </p:cNvSpPr>
          <p:nvPr/>
        </p:nvSpPr>
        <p:spPr bwMode="auto">
          <a:xfrm>
            <a:off x="3814763" y="9371013"/>
            <a:ext cx="2919412" cy="493712"/>
          </a:xfrm>
          <a:prstGeom prst="rect">
            <a:avLst/>
          </a:prstGeom>
          <a:noFill/>
          <a:ln w="9525">
            <a:noFill/>
            <a:miter lim="800000"/>
            <a:headEnd/>
            <a:tailEnd/>
          </a:ln>
        </p:spPr>
        <p:txBody>
          <a:bodyPr anchor="b"/>
          <a:lstStyle/>
          <a:p>
            <a:pPr algn="r"/>
            <a:fld id="{77CF2DEF-22B4-48FD-B7B1-B882D8E22A7E}" type="slidenum">
              <a:rPr lang="en-US" altLang="ja-JP" sz="1200"/>
              <a:pPr algn="r"/>
              <a:t>1</a:t>
            </a:fld>
            <a:endParaRPr lang="en-US" altLang="ja-JP"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 1"/>
          <p:cNvSpPr>
            <a:spLocks noGrp="1" noRot="1" noChangeAspect="1" noTextEdit="1"/>
          </p:cNvSpPr>
          <p:nvPr>
            <p:ph type="sldImg"/>
          </p:nvPr>
        </p:nvSpPr>
        <p:spPr>
          <a:ln/>
        </p:spPr>
      </p:sp>
      <p:sp>
        <p:nvSpPr>
          <p:cNvPr id="48131" name="ノート プレースホルダ 2"/>
          <p:cNvSpPr>
            <a:spLocks noGrp="1"/>
          </p:cNvSpPr>
          <p:nvPr>
            <p:ph type="body" idx="1"/>
          </p:nvPr>
        </p:nvSpPr>
        <p:spPr>
          <a:noFill/>
          <a:ln/>
        </p:spPr>
        <p:txBody>
          <a:bodyPr/>
          <a:lstStyle/>
          <a:p>
            <a:pPr eaLnBrk="1" hangingPunct="1"/>
            <a:endParaRPr lang="ja-JP" altLang="en-US" smtClean="0"/>
          </a:p>
        </p:txBody>
      </p:sp>
      <p:sp>
        <p:nvSpPr>
          <p:cNvPr id="48132" name="スライド番号プレースホルダ 3"/>
          <p:cNvSpPr txBox="1">
            <a:spLocks noGrp="1"/>
          </p:cNvSpPr>
          <p:nvPr/>
        </p:nvSpPr>
        <p:spPr bwMode="auto">
          <a:xfrm>
            <a:off x="3814763" y="9371013"/>
            <a:ext cx="2919412" cy="493712"/>
          </a:xfrm>
          <a:prstGeom prst="rect">
            <a:avLst/>
          </a:prstGeom>
          <a:noFill/>
          <a:ln w="9525">
            <a:noFill/>
            <a:miter lim="800000"/>
            <a:headEnd/>
            <a:tailEnd/>
          </a:ln>
        </p:spPr>
        <p:txBody>
          <a:bodyPr anchor="b"/>
          <a:lstStyle/>
          <a:p>
            <a:pPr algn="r"/>
            <a:fld id="{7C37D8C2-438D-4A66-B8E9-E8BCBF8724BF}" type="slidenum">
              <a:rPr lang="en-US" altLang="ja-JP" sz="1200"/>
              <a:pPr algn="r"/>
              <a:t>15</a:t>
            </a:fld>
            <a:endParaRPr lang="en-US" altLang="ja-JP"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901700" y="739775"/>
            <a:ext cx="4932363" cy="3700463"/>
          </a:xfrm>
          <a:ln/>
        </p:spPr>
      </p:sp>
      <p:sp>
        <p:nvSpPr>
          <p:cNvPr id="55299" name="Rectangle 3"/>
          <p:cNvSpPr>
            <a:spLocks noGrp="1" noChangeArrowheads="1"/>
          </p:cNvSpPr>
          <p:nvPr>
            <p:ph type="body" idx="1"/>
          </p:nvPr>
        </p:nvSpPr>
        <p:spPr>
          <a:noFill/>
          <a:ln/>
        </p:spPr>
        <p:txBody>
          <a:bodyPr/>
          <a:lstStyle/>
          <a:p>
            <a:endParaRPr lang="ja-JP" altLang="en-US" sz="100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901700" y="739775"/>
            <a:ext cx="4932363" cy="3700463"/>
          </a:xfrm>
          <a:ln/>
        </p:spPr>
      </p:sp>
      <p:sp>
        <p:nvSpPr>
          <p:cNvPr id="56323" name="Rectangle 3"/>
          <p:cNvSpPr>
            <a:spLocks noGrp="1" noChangeArrowheads="1"/>
          </p:cNvSpPr>
          <p:nvPr>
            <p:ph type="body" idx="1"/>
          </p:nvPr>
        </p:nvSpPr>
        <p:spPr>
          <a:noFill/>
          <a:ln/>
        </p:spPr>
        <p:txBody>
          <a:bodyPr/>
          <a:lstStyle/>
          <a:p>
            <a:pPr>
              <a:lnSpc>
                <a:spcPct val="80000"/>
              </a:lnSpc>
            </a:pPr>
            <a:endParaRPr lang="en-US" altLang="ja-JP"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txBox="1">
            <a:spLocks noGrp="1" noChangeArrowheads="1"/>
          </p:cNvSpPr>
          <p:nvPr/>
        </p:nvSpPr>
        <p:spPr bwMode="auto">
          <a:xfrm>
            <a:off x="3814763" y="9371013"/>
            <a:ext cx="2919412" cy="493712"/>
          </a:xfrm>
          <a:prstGeom prst="rect">
            <a:avLst/>
          </a:prstGeom>
          <a:noFill/>
          <a:ln w="9525">
            <a:noFill/>
            <a:miter lim="800000"/>
            <a:headEnd/>
            <a:tailEnd/>
          </a:ln>
        </p:spPr>
        <p:txBody>
          <a:bodyPr anchor="b"/>
          <a:lstStyle/>
          <a:p>
            <a:pPr algn="r"/>
            <a:fld id="{87F4966A-C257-4C02-96A3-FE1BBE66DE3B}" type="slidenum">
              <a:rPr lang="en-US" altLang="ja-JP" sz="1200"/>
              <a:pPr algn="r"/>
              <a:t>22</a:t>
            </a:fld>
            <a:endParaRPr lang="en-US" altLang="ja-JP" sz="1200"/>
          </a:p>
        </p:txBody>
      </p:sp>
      <p:sp>
        <p:nvSpPr>
          <p:cNvPr id="57347" name="Rectangle 2"/>
          <p:cNvSpPr>
            <a:spLocks noGrp="1" noRot="1" noChangeAspect="1" noChangeArrowheads="1" noTextEdit="1"/>
          </p:cNvSpPr>
          <p:nvPr>
            <p:ph type="sldImg"/>
          </p:nvPr>
        </p:nvSpPr>
        <p:spPr>
          <a:xfrm>
            <a:off x="901700" y="739775"/>
            <a:ext cx="4932363" cy="3700463"/>
          </a:xfrm>
          <a:ln/>
        </p:spPr>
      </p:sp>
      <p:sp>
        <p:nvSpPr>
          <p:cNvPr id="57348" name="Rectangle 3"/>
          <p:cNvSpPr>
            <a:spLocks noGrp="1" noChangeArrowheads="1"/>
          </p:cNvSpPr>
          <p:nvPr>
            <p:ph type="body" idx="1"/>
          </p:nvPr>
        </p:nvSpPr>
        <p:spPr>
          <a:noFill/>
          <a:ln/>
        </p:spPr>
        <p:txBody>
          <a:bodyPr/>
          <a:lstStyle/>
          <a:p>
            <a:endParaRPr lang="en-US" altLang="ja-JP"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 1"/>
          <p:cNvSpPr>
            <a:spLocks noGrp="1" noRot="1" noChangeAspect="1" noTextEdit="1"/>
          </p:cNvSpPr>
          <p:nvPr>
            <p:ph type="sldImg"/>
          </p:nvPr>
        </p:nvSpPr>
        <p:spPr>
          <a:ln/>
        </p:spPr>
      </p:sp>
      <p:sp>
        <p:nvSpPr>
          <p:cNvPr id="59395" name="ノート プレースホルダ 2"/>
          <p:cNvSpPr>
            <a:spLocks noGrp="1"/>
          </p:cNvSpPr>
          <p:nvPr>
            <p:ph type="body" idx="1"/>
          </p:nvPr>
        </p:nvSpPr>
        <p:spPr>
          <a:noFill/>
          <a:ln/>
        </p:spPr>
        <p:txBody>
          <a:bodyPr/>
          <a:lstStyle/>
          <a:p>
            <a:pPr eaLnBrk="1" hangingPunct="1"/>
            <a:endParaRPr lang="ja-JP" altLang="en-US" dirty="0" smtClean="0"/>
          </a:p>
        </p:txBody>
      </p:sp>
      <p:sp>
        <p:nvSpPr>
          <p:cNvPr id="59396" name="スライド番号プレースホルダ 3"/>
          <p:cNvSpPr>
            <a:spLocks noGrp="1"/>
          </p:cNvSpPr>
          <p:nvPr>
            <p:ph type="sldNum" sz="quarter" idx="5"/>
          </p:nvPr>
        </p:nvSpPr>
        <p:spPr>
          <a:noFill/>
        </p:spPr>
        <p:txBody>
          <a:bodyPr/>
          <a:lstStyle/>
          <a:p>
            <a:fld id="{A7CF569A-51E2-4FC4-B34C-8F444739AFEA}" type="slidenum">
              <a:rPr lang="en-US" altLang="ja-JP" smtClean="0"/>
              <a:pPr/>
              <a:t>23</a:t>
            </a:fld>
            <a:endParaRPr lang="en-US" altLang="ja-JP"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endParaRPr lang="ja-JP"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p:spPr>
        <p:txBody>
          <a:bodyPr/>
          <a:lstStyle/>
          <a:p>
            <a:endParaRPr lang="en-US" altLang="ja-JP"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921DC4-A870-4DD9-BC6D-B0BAC41F6F0E}" type="slidenum">
              <a:rPr lang="en-US" altLang="ja-JP"/>
              <a:pPr/>
              <a:t>3</a:t>
            </a:fld>
            <a:endParaRPr lang="en-US" altLang="ja-JP"/>
          </a:p>
        </p:txBody>
      </p:sp>
      <p:sp>
        <p:nvSpPr>
          <p:cNvPr id="79874" name="Rectangle 2"/>
          <p:cNvSpPr>
            <a:spLocks noGrp="1" noRot="1" noChangeAspect="1" noChangeArrowheads="1" noTextEdit="1"/>
          </p:cNvSpPr>
          <p:nvPr>
            <p:ph type="sldImg"/>
          </p:nvPr>
        </p:nvSpPr>
        <p:spPr>
          <a:xfrm>
            <a:off x="901700" y="739775"/>
            <a:ext cx="4935538" cy="3702050"/>
          </a:xfrm>
          <a:ln/>
        </p:spPr>
      </p:sp>
      <p:sp>
        <p:nvSpPr>
          <p:cNvPr id="79875" name="Rectangle 3"/>
          <p:cNvSpPr>
            <a:spLocks noGrp="1" noChangeArrowheads="1"/>
          </p:cNvSpPr>
          <p:nvPr>
            <p:ph type="body" idx="1"/>
          </p:nvPr>
        </p:nvSpPr>
        <p:spPr>
          <a:xfrm>
            <a:off x="898525" y="4687888"/>
            <a:ext cx="4938713" cy="4438650"/>
          </a:xfrm>
        </p:spPr>
        <p:txBody>
          <a:bodyPr/>
          <a:lstStyle/>
          <a:p>
            <a:r>
              <a:rPr lang="en-US" altLang="ja-JP"/>
              <a:t>Environmental problems, such as global climate change, irregular water cycles, and environmental pollution, are now recognized destabilizing factors in the quest for peace and prosperity worldwide. </a:t>
            </a:r>
          </a:p>
          <a:p>
            <a:r>
              <a:rPr lang="en-US" altLang="ja-JP"/>
              <a:t>These factors are exacerbated by the explosive increase of populations and economic activities. </a:t>
            </a:r>
          </a:p>
          <a:p>
            <a:r>
              <a:rPr lang="en-US" altLang="ja-JP"/>
              <a:t>Clearly, future human society cannot achieve sustainable development without overcoming these environmental problems. </a:t>
            </a:r>
          </a:p>
          <a:p>
            <a:r>
              <a:rPr lang="en-US" altLang="ja-JP"/>
              <a:t>This is especially critical in the Asian region because of its large population and rapid economic growth. </a:t>
            </a:r>
          </a:p>
          <a:p>
            <a:r>
              <a:rPr lang="en-US" altLang="ja-JP"/>
              <a:t>Therefore, it is important for policy makers in all countries to know and understand the exact status of such environmental situations in order to provide the proper guidance to protect our peaceful planet Earth.</a:t>
            </a:r>
          </a:p>
          <a:p>
            <a:r>
              <a:rPr lang="en-GB" altLang="ja-JP"/>
              <a:t>JAXA has a powerful tool for observation of climate change and global warming such as AMSR-E, TRMM, GPM, GCOM and GOSAT</a:t>
            </a:r>
            <a:r>
              <a:rPr lang="en-US" altLang="ja-JP" sz="1000"/>
              <a:t>.</a:t>
            </a:r>
          </a:p>
          <a:p>
            <a:r>
              <a:rPr lang="en-US" altLang="ja-JP" sz="1000"/>
              <a:t>To promote the implementation of an integral Earth observation system, JAXA is contributing to developing the GEOSS.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 1"/>
          <p:cNvSpPr>
            <a:spLocks noGrp="1" noRot="1" noChangeAspect="1" noTextEdit="1"/>
          </p:cNvSpPr>
          <p:nvPr>
            <p:ph type="sldImg"/>
          </p:nvPr>
        </p:nvSpPr>
        <p:spPr>
          <a:ln/>
        </p:spPr>
      </p:sp>
      <p:sp>
        <p:nvSpPr>
          <p:cNvPr id="38915" name="ノート プレースホルダ 2"/>
          <p:cNvSpPr>
            <a:spLocks noGrp="1"/>
          </p:cNvSpPr>
          <p:nvPr>
            <p:ph type="body" idx="1"/>
          </p:nvPr>
        </p:nvSpPr>
        <p:spPr>
          <a:noFill/>
          <a:ln/>
        </p:spPr>
        <p:txBody>
          <a:bodyPr/>
          <a:lstStyle/>
          <a:p>
            <a:endParaRPr lang="ja-JP" altLang="en-US" smtClean="0"/>
          </a:p>
        </p:txBody>
      </p:sp>
      <p:sp>
        <p:nvSpPr>
          <p:cNvPr id="38916" name="スライド番号プレースホルダ 3"/>
          <p:cNvSpPr txBox="1">
            <a:spLocks noGrp="1"/>
          </p:cNvSpPr>
          <p:nvPr/>
        </p:nvSpPr>
        <p:spPr bwMode="auto">
          <a:xfrm>
            <a:off x="3814763" y="9371013"/>
            <a:ext cx="2919412" cy="493712"/>
          </a:xfrm>
          <a:prstGeom prst="rect">
            <a:avLst/>
          </a:prstGeom>
          <a:noFill/>
          <a:ln w="9525">
            <a:noFill/>
            <a:miter lim="800000"/>
            <a:headEnd/>
            <a:tailEnd/>
          </a:ln>
        </p:spPr>
        <p:txBody>
          <a:bodyPr anchor="b"/>
          <a:lstStyle/>
          <a:p>
            <a:pPr algn="r"/>
            <a:fld id="{BD32451C-194B-4420-B9C3-E5D4253FCE62}" type="slidenum">
              <a:rPr lang="en-US" altLang="ja-JP" sz="1200"/>
              <a:pPr algn="r"/>
              <a:t>6</a:t>
            </a:fld>
            <a:endParaRPr lang="en-US" altLang="ja-JP"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 1"/>
          <p:cNvSpPr>
            <a:spLocks noGrp="1" noRot="1" noChangeAspect="1" noTextEdit="1"/>
          </p:cNvSpPr>
          <p:nvPr>
            <p:ph type="sldImg"/>
          </p:nvPr>
        </p:nvSpPr>
        <p:spPr>
          <a:ln/>
        </p:spPr>
      </p:sp>
      <p:sp>
        <p:nvSpPr>
          <p:cNvPr id="39939" name="ノート プレースホルダ 2"/>
          <p:cNvSpPr>
            <a:spLocks noGrp="1"/>
          </p:cNvSpPr>
          <p:nvPr>
            <p:ph type="body" idx="1"/>
          </p:nvPr>
        </p:nvSpPr>
        <p:spPr>
          <a:noFill/>
          <a:ln/>
        </p:spPr>
        <p:txBody>
          <a:bodyPr/>
          <a:lstStyle/>
          <a:p>
            <a:pPr eaLnBrk="1" hangingPunct="1"/>
            <a:endParaRPr lang="en-US" altLang="ja-JP" smtClean="0"/>
          </a:p>
        </p:txBody>
      </p:sp>
      <p:sp>
        <p:nvSpPr>
          <p:cNvPr id="39940" name="スライド番号プレースホルダ 3"/>
          <p:cNvSpPr>
            <a:spLocks noGrp="1"/>
          </p:cNvSpPr>
          <p:nvPr>
            <p:ph type="sldNum" sz="quarter" idx="5"/>
          </p:nvPr>
        </p:nvSpPr>
        <p:spPr>
          <a:noFill/>
        </p:spPr>
        <p:txBody>
          <a:bodyPr/>
          <a:lstStyle/>
          <a:p>
            <a:fld id="{F2CF5A4E-A7E6-4379-ABA9-ECDC7728E645}" type="slidenum">
              <a:rPr lang="en-US" altLang="ja-JP" smtClean="0"/>
              <a:pPr/>
              <a:t>7</a:t>
            </a:fld>
            <a:endParaRPr lang="en-US" altLang="ja-JP"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p:spPr>
        <p:txBody>
          <a:bodyPr/>
          <a:lstStyle/>
          <a:p>
            <a:endParaRPr lang="en-US" altLang="ja-JP"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p:spPr>
        <p:txBody>
          <a:bodyPr/>
          <a:lstStyle/>
          <a:p>
            <a:endParaRPr kumimoji="0" lang="en-US" altLang="ja-JP"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 イメージ プレースホルダ 1"/>
          <p:cNvSpPr>
            <a:spLocks noGrp="1" noRot="1" noChangeAspect="1" noTextEdit="1"/>
          </p:cNvSpPr>
          <p:nvPr>
            <p:ph type="sldImg"/>
          </p:nvPr>
        </p:nvSpPr>
        <p:spPr>
          <a:ln/>
        </p:spPr>
      </p:sp>
      <p:sp>
        <p:nvSpPr>
          <p:cNvPr id="53251" name="ノート プレースホルダ 2"/>
          <p:cNvSpPr>
            <a:spLocks noGrp="1"/>
          </p:cNvSpPr>
          <p:nvPr>
            <p:ph type="body" idx="1"/>
          </p:nvPr>
        </p:nvSpPr>
        <p:spPr>
          <a:noFill/>
          <a:ln/>
        </p:spPr>
        <p:txBody>
          <a:bodyPr/>
          <a:lstStyle/>
          <a:p>
            <a:endParaRPr lang="ja-JP" altLang="en-US" smtClean="0"/>
          </a:p>
        </p:txBody>
      </p:sp>
      <p:sp>
        <p:nvSpPr>
          <p:cNvPr id="53252" name="スライド番号プレースホルダ 3"/>
          <p:cNvSpPr txBox="1">
            <a:spLocks noGrp="1"/>
          </p:cNvSpPr>
          <p:nvPr/>
        </p:nvSpPr>
        <p:spPr bwMode="auto">
          <a:xfrm>
            <a:off x="3814763" y="9371013"/>
            <a:ext cx="2919412" cy="493712"/>
          </a:xfrm>
          <a:prstGeom prst="rect">
            <a:avLst/>
          </a:prstGeom>
          <a:noFill/>
          <a:ln w="9525">
            <a:noFill/>
            <a:miter lim="800000"/>
            <a:headEnd/>
            <a:tailEnd/>
          </a:ln>
        </p:spPr>
        <p:txBody>
          <a:bodyPr anchor="b"/>
          <a:lstStyle/>
          <a:p>
            <a:pPr algn="r"/>
            <a:fld id="{46BEEE78-3C8F-48D4-936F-711177E55222}" type="slidenum">
              <a:rPr lang="en-US" altLang="ja-JP" sz="1200"/>
              <a:pPr algn="r"/>
              <a:t>11</a:t>
            </a:fld>
            <a:endParaRPr lang="en-US" altLang="ja-JP"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pPr eaLnBrk="1" hangingPunct="1"/>
            <a:endParaRPr lang="en-US" altLang="ja-JP" b="1"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sldNum" sz="quarter" idx="10"/>
          </p:nvPr>
        </p:nvSpPr>
        <p:spPr>
          <a:ln/>
        </p:spPr>
        <p:txBody>
          <a:bodyPr/>
          <a:lstStyle>
            <a:lvl1pPr>
              <a:defRPr/>
            </a:lvl1pPr>
          </a:lstStyle>
          <a:p>
            <a:pPr>
              <a:defRPr/>
            </a:pPr>
            <a:fld id="{1E4EC8AF-21DE-4E7E-A16F-C56A316FAA08}" type="slidenum">
              <a:rPr lang="en-US" altLang="ja-JP"/>
              <a:pPr>
                <a:defRPr/>
              </a:pPr>
              <a:t>‹#›</a:t>
            </a:fld>
            <a:endParaRPr lang="en-US" altLang="ja-JP"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29413" y="115888"/>
            <a:ext cx="2111375" cy="6481762"/>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395288" y="115888"/>
            <a:ext cx="6181725" cy="6481762"/>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sldNum" sz="quarter" idx="10"/>
          </p:nvPr>
        </p:nvSpPr>
        <p:spPr>
          <a:ln/>
        </p:spPr>
        <p:txBody>
          <a:bodyPr/>
          <a:lstStyle>
            <a:lvl1pPr>
              <a:defRPr/>
            </a:lvl1pPr>
          </a:lstStyle>
          <a:p>
            <a:pPr>
              <a:defRPr/>
            </a:pPr>
            <a:fld id="{5BEBC24C-502C-40F4-853B-36E3C63FAC3F}" type="slidenum">
              <a:rPr lang="en-US" altLang="ja-JP"/>
              <a:pPr>
                <a:defRPr/>
              </a:pPr>
              <a:t>‹#›</a:t>
            </a:fld>
            <a:endParaRPr lang="en-US" altLang="ja-JP"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703263" y="76200"/>
            <a:ext cx="7772400" cy="6096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685800" y="990600"/>
            <a:ext cx="7772400" cy="5499100"/>
          </a:xfrm>
        </p:spPr>
        <p:txBody>
          <a:bodyPr/>
          <a:lstStyle/>
          <a:p>
            <a:pPr lvl="0"/>
            <a:endParaRPr lang="ja-JP" altLang="en-US" noProof="0" smtClean="0"/>
          </a:p>
        </p:txBody>
      </p:sp>
    </p:spTree>
    <p:extLst>
      <p:ext uri="{BB962C8B-B14F-4D97-AF65-F5344CB8AC3E}">
        <p14:creationId xmlns:p14="http://schemas.microsoft.com/office/powerpoint/2010/main" val="2697421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6"/>
          <p:cNvSpPr>
            <a:spLocks noGrp="1" noChangeArrowheads="1"/>
          </p:cNvSpPr>
          <p:nvPr>
            <p:ph type="ftr" sz="quarter" idx="10"/>
          </p:nvPr>
        </p:nvSpPr>
        <p:spPr>
          <a:ln/>
        </p:spPr>
        <p:txBody>
          <a:bodyPr/>
          <a:lstStyle>
            <a:lvl1pPr>
              <a:defRPr/>
            </a:lvl1pPr>
          </a:lstStyle>
          <a:p>
            <a:pPr>
              <a:defRPr/>
            </a:pPr>
            <a:r>
              <a:rPr lang="de-DE" altLang="ja-JP"/>
              <a:t>Page </a:t>
            </a:r>
            <a:fld id="{DA272EB4-4E51-4F02-842A-0672B7A40BA1}" type="slidenum">
              <a:rPr lang="de-DE" altLang="ja-JP" sz="1400" b="1"/>
              <a:pPr>
                <a:defRPr/>
              </a:pPr>
              <a:t>‹#›</a:t>
            </a:fld>
            <a:endParaRPr lang="de-DE" altLang="ja-JP" sz="1400" b="1"/>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ftr" sz="quarter" idx="10"/>
          </p:nvPr>
        </p:nvSpPr>
        <p:spPr>
          <a:ln/>
        </p:spPr>
        <p:txBody>
          <a:bodyPr/>
          <a:lstStyle>
            <a:lvl1pPr>
              <a:defRPr/>
            </a:lvl1pPr>
          </a:lstStyle>
          <a:p>
            <a:pPr>
              <a:defRPr/>
            </a:pPr>
            <a:r>
              <a:rPr lang="de-DE" altLang="ja-JP"/>
              <a:t>Page </a:t>
            </a:r>
            <a:fld id="{0E2FFE37-6743-4147-AF59-D3BA5E76DE58}" type="slidenum">
              <a:rPr lang="de-DE" altLang="ja-JP" sz="1400" b="1"/>
              <a:pPr>
                <a:defRPr/>
              </a:pPr>
              <a:t>‹#›</a:t>
            </a:fld>
            <a:endParaRPr lang="de-DE" altLang="ja-JP" sz="1400" b="1"/>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6"/>
          <p:cNvSpPr>
            <a:spLocks noGrp="1" noChangeArrowheads="1"/>
          </p:cNvSpPr>
          <p:nvPr>
            <p:ph type="ftr" sz="quarter" idx="10"/>
          </p:nvPr>
        </p:nvSpPr>
        <p:spPr>
          <a:ln/>
        </p:spPr>
        <p:txBody>
          <a:bodyPr/>
          <a:lstStyle>
            <a:lvl1pPr>
              <a:defRPr/>
            </a:lvl1pPr>
          </a:lstStyle>
          <a:p>
            <a:pPr>
              <a:defRPr/>
            </a:pPr>
            <a:r>
              <a:rPr lang="de-DE" altLang="ja-JP"/>
              <a:t>Page </a:t>
            </a:r>
            <a:fld id="{1FC3FBA1-61A9-4C79-8D5B-F5C65946CB7A}" type="slidenum">
              <a:rPr lang="de-DE" altLang="ja-JP" sz="1400" b="1"/>
              <a:pPr>
                <a:defRPr/>
              </a:pPr>
              <a:t>‹#›</a:t>
            </a:fld>
            <a:endParaRPr lang="de-DE" altLang="ja-JP" sz="1400" b="1"/>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07988" y="1090613"/>
            <a:ext cx="4122737" cy="4799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83125" y="1090613"/>
            <a:ext cx="4122738" cy="4799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6"/>
          <p:cNvSpPr>
            <a:spLocks noGrp="1" noChangeArrowheads="1"/>
          </p:cNvSpPr>
          <p:nvPr>
            <p:ph type="ftr" sz="quarter" idx="10"/>
          </p:nvPr>
        </p:nvSpPr>
        <p:spPr>
          <a:ln/>
        </p:spPr>
        <p:txBody>
          <a:bodyPr/>
          <a:lstStyle>
            <a:lvl1pPr>
              <a:defRPr/>
            </a:lvl1pPr>
          </a:lstStyle>
          <a:p>
            <a:pPr>
              <a:defRPr/>
            </a:pPr>
            <a:r>
              <a:rPr lang="de-DE" altLang="ja-JP"/>
              <a:t>Page </a:t>
            </a:r>
            <a:fld id="{CB45231F-788A-4C2C-BD00-6671FA006FAE}" type="slidenum">
              <a:rPr lang="de-DE" altLang="ja-JP" sz="1400" b="1"/>
              <a:pPr>
                <a:defRPr/>
              </a:pPr>
              <a:t>‹#›</a:t>
            </a:fld>
            <a:endParaRPr lang="de-DE" altLang="ja-JP" sz="1400" b="1"/>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6"/>
          <p:cNvSpPr>
            <a:spLocks noGrp="1" noChangeArrowheads="1"/>
          </p:cNvSpPr>
          <p:nvPr>
            <p:ph type="ftr" sz="quarter" idx="10"/>
          </p:nvPr>
        </p:nvSpPr>
        <p:spPr>
          <a:ln/>
        </p:spPr>
        <p:txBody>
          <a:bodyPr/>
          <a:lstStyle>
            <a:lvl1pPr>
              <a:defRPr/>
            </a:lvl1pPr>
          </a:lstStyle>
          <a:p>
            <a:pPr>
              <a:defRPr/>
            </a:pPr>
            <a:r>
              <a:rPr lang="de-DE" altLang="ja-JP"/>
              <a:t>Page </a:t>
            </a:r>
            <a:fld id="{8E477B61-1E22-4FE4-8C63-FE8B81705D47}" type="slidenum">
              <a:rPr lang="de-DE" altLang="ja-JP" sz="1400" b="1"/>
              <a:pPr>
                <a:defRPr/>
              </a:pPr>
              <a:t>‹#›</a:t>
            </a:fld>
            <a:endParaRPr lang="de-DE" altLang="ja-JP" sz="1400" b="1"/>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6"/>
          <p:cNvSpPr>
            <a:spLocks noGrp="1" noChangeArrowheads="1"/>
          </p:cNvSpPr>
          <p:nvPr>
            <p:ph type="ftr" sz="quarter" idx="10"/>
          </p:nvPr>
        </p:nvSpPr>
        <p:spPr>
          <a:ln/>
        </p:spPr>
        <p:txBody>
          <a:bodyPr/>
          <a:lstStyle>
            <a:lvl1pPr>
              <a:defRPr/>
            </a:lvl1pPr>
          </a:lstStyle>
          <a:p>
            <a:pPr>
              <a:defRPr/>
            </a:pPr>
            <a:r>
              <a:rPr lang="de-DE" altLang="ja-JP"/>
              <a:t>Page </a:t>
            </a:r>
            <a:fld id="{3DC0C2F1-3983-4D66-AB66-2B8B41D0B30A}" type="slidenum">
              <a:rPr lang="de-DE" altLang="ja-JP" sz="1400" b="1"/>
              <a:pPr>
                <a:defRPr/>
              </a:pPr>
              <a:t>‹#›</a:t>
            </a:fld>
            <a:endParaRPr lang="de-DE" altLang="ja-JP" sz="1400" b="1"/>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de-DE" altLang="ja-JP"/>
              <a:t>Page </a:t>
            </a:r>
            <a:fld id="{9E7B1699-A43B-4A8D-829F-5BD821BCDC20}" type="slidenum">
              <a:rPr lang="de-DE" altLang="ja-JP" sz="1400" b="1"/>
              <a:pPr>
                <a:defRPr/>
              </a:pPr>
              <a:t>‹#›</a:t>
            </a:fld>
            <a:endParaRPr lang="de-DE" altLang="ja-JP" sz="1400" b="1"/>
          </a:p>
        </p:txBody>
      </p:sp>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6"/>
          <p:cNvSpPr>
            <a:spLocks noGrp="1" noChangeArrowheads="1"/>
          </p:cNvSpPr>
          <p:nvPr>
            <p:ph type="ftr" sz="quarter" idx="10"/>
          </p:nvPr>
        </p:nvSpPr>
        <p:spPr>
          <a:ln/>
        </p:spPr>
        <p:txBody>
          <a:bodyPr/>
          <a:lstStyle>
            <a:lvl1pPr>
              <a:defRPr/>
            </a:lvl1pPr>
          </a:lstStyle>
          <a:p>
            <a:pPr>
              <a:defRPr/>
            </a:pPr>
            <a:r>
              <a:rPr lang="de-DE" altLang="ja-JP"/>
              <a:t>Page </a:t>
            </a:r>
            <a:fld id="{65A6FBA4-38FA-4B8C-9EC1-3084F369F545}" type="slidenum">
              <a:rPr lang="de-DE" altLang="ja-JP" sz="1400" b="1"/>
              <a:pPr>
                <a:defRPr/>
              </a:pPr>
              <a:t>‹#›</a:t>
            </a:fld>
            <a:endParaRPr lang="de-DE" altLang="ja-JP" sz="1400" b="1"/>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sldNum" sz="quarter" idx="10"/>
          </p:nvPr>
        </p:nvSpPr>
        <p:spPr>
          <a:ln/>
        </p:spPr>
        <p:txBody>
          <a:bodyPr/>
          <a:lstStyle>
            <a:lvl1pPr>
              <a:defRPr/>
            </a:lvl1pPr>
          </a:lstStyle>
          <a:p>
            <a:pPr>
              <a:defRPr/>
            </a:pPr>
            <a:fld id="{FC96170D-07DE-4BBE-833D-86DE4E0FA79C}" type="slidenum">
              <a:rPr lang="en-US" altLang="ja-JP"/>
              <a:pPr>
                <a:defRPr/>
              </a:pPr>
              <a:t>‹#›</a:t>
            </a:fld>
            <a:endParaRPr lang="en-US" altLang="ja-JP"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6"/>
          <p:cNvSpPr>
            <a:spLocks noGrp="1" noChangeArrowheads="1"/>
          </p:cNvSpPr>
          <p:nvPr>
            <p:ph type="ftr" sz="quarter" idx="10"/>
          </p:nvPr>
        </p:nvSpPr>
        <p:spPr>
          <a:ln/>
        </p:spPr>
        <p:txBody>
          <a:bodyPr/>
          <a:lstStyle>
            <a:lvl1pPr>
              <a:defRPr/>
            </a:lvl1pPr>
          </a:lstStyle>
          <a:p>
            <a:pPr>
              <a:defRPr/>
            </a:pPr>
            <a:r>
              <a:rPr lang="de-DE" altLang="ja-JP"/>
              <a:t>Page </a:t>
            </a:r>
            <a:fld id="{18CE81D6-3E79-49B4-BC15-5D6947AB1346}" type="slidenum">
              <a:rPr lang="de-DE" altLang="ja-JP" sz="1400" b="1"/>
              <a:pPr>
                <a:defRPr/>
              </a:pPr>
              <a:t>‹#›</a:t>
            </a:fld>
            <a:endParaRPr lang="de-DE" altLang="ja-JP" sz="1400" b="1"/>
          </a:p>
        </p:txBody>
      </p: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ftr" sz="quarter" idx="10"/>
          </p:nvPr>
        </p:nvSpPr>
        <p:spPr>
          <a:ln/>
        </p:spPr>
        <p:txBody>
          <a:bodyPr/>
          <a:lstStyle>
            <a:lvl1pPr>
              <a:defRPr/>
            </a:lvl1pPr>
          </a:lstStyle>
          <a:p>
            <a:pPr>
              <a:defRPr/>
            </a:pPr>
            <a:r>
              <a:rPr lang="de-DE" altLang="ja-JP"/>
              <a:t>Page </a:t>
            </a:r>
            <a:fld id="{EE88AF49-5DE0-46E0-8999-C1DE39FECDEB}" type="slidenum">
              <a:rPr lang="de-DE" altLang="ja-JP" sz="1400" b="1"/>
              <a:pPr>
                <a:defRPr/>
              </a:pPr>
              <a:t>‹#›</a:t>
            </a:fld>
            <a:endParaRPr lang="de-DE" altLang="ja-JP" sz="1400" b="1"/>
          </a:p>
        </p:txBody>
      </p:sp>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05600" y="230188"/>
            <a:ext cx="2100263" cy="5659437"/>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03225" y="230188"/>
            <a:ext cx="6149975" cy="5659437"/>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ftr" sz="quarter" idx="10"/>
          </p:nvPr>
        </p:nvSpPr>
        <p:spPr>
          <a:ln/>
        </p:spPr>
        <p:txBody>
          <a:bodyPr/>
          <a:lstStyle>
            <a:lvl1pPr>
              <a:defRPr/>
            </a:lvl1pPr>
          </a:lstStyle>
          <a:p>
            <a:pPr>
              <a:defRPr/>
            </a:pPr>
            <a:r>
              <a:rPr lang="de-DE" altLang="ja-JP"/>
              <a:t>Page </a:t>
            </a:r>
            <a:fld id="{D08CBC48-71EA-426E-8C5D-8DF2F1457740}" type="slidenum">
              <a:rPr lang="de-DE" altLang="ja-JP" sz="1400" b="1"/>
              <a:pPr>
                <a:defRPr/>
              </a:pPr>
              <a:t>‹#›</a:t>
            </a:fld>
            <a:endParaRPr lang="de-DE" altLang="ja-JP" sz="1400" b="1"/>
          </a:p>
        </p:txBody>
      </p:sp>
    </p:spTree>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20"/>
          <p:cNvSpPr>
            <a:spLocks noGrp="1" noChangeArrowheads="1"/>
          </p:cNvSpPr>
          <p:nvPr>
            <p:ph type="sldNum" sz="quarter" idx="10"/>
          </p:nvPr>
        </p:nvSpPr>
        <p:spPr>
          <a:ln/>
        </p:spPr>
        <p:txBody>
          <a:bodyPr/>
          <a:lstStyle>
            <a:lvl1pPr>
              <a:defRPr/>
            </a:lvl1pPr>
          </a:lstStyle>
          <a:p>
            <a:pPr>
              <a:defRPr/>
            </a:pPr>
            <a:fld id="{24C173E5-4C91-4430-B5CA-12B808B4E633}" type="slidenum">
              <a:rPr lang="en-US" altLang="ja-JP"/>
              <a:pPr>
                <a:defRPr/>
              </a:pPr>
              <a:t>‹#›</a:t>
            </a:fld>
            <a:endParaRPr lang="en-US" altLang="ja-JP" dirty="0"/>
          </a:p>
        </p:txBody>
      </p:sp>
    </p:spTree>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0"/>
          <p:cNvSpPr>
            <a:spLocks noGrp="1" noChangeArrowheads="1"/>
          </p:cNvSpPr>
          <p:nvPr>
            <p:ph type="sldNum" sz="quarter" idx="10"/>
          </p:nvPr>
        </p:nvSpPr>
        <p:spPr>
          <a:ln/>
        </p:spPr>
        <p:txBody>
          <a:bodyPr/>
          <a:lstStyle>
            <a:lvl1pPr>
              <a:defRPr/>
            </a:lvl1pPr>
          </a:lstStyle>
          <a:p>
            <a:pPr>
              <a:defRPr/>
            </a:pPr>
            <a:fld id="{5084CA6F-E0ED-4C8A-9BE1-9906C0575B1A}" type="slidenum">
              <a:rPr lang="en-US" altLang="ja-JP"/>
              <a:pPr>
                <a:defRPr/>
              </a:pPr>
              <a:t>‹#›</a:t>
            </a:fld>
            <a:endParaRPr lang="en-US" altLang="ja-JP" dirty="0"/>
          </a:p>
        </p:txBody>
      </p:sp>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20"/>
          <p:cNvSpPr>
            <a:spLocks noGrp="1" noChangeArrowheads="1"/>
          </p:cNvSpPr>
          <p:nvPr>
            <p:ph type="sldNum" sz="quarter" idx="10"/>
          </p:nvPr>
        </p:nvSpPr>
        <p:spPr>
          <a:ln/>
        </p:spPr>
        <p:txBody>
          <a:bodyPr/>
          <a:lstStyle>
            <a:lvl1pPr>
              <a:defRPr/>
            </a:lvl1pPr>
          </a:lstStyle>
          <a:p>
            <a:pPr>
              <a:defRPr/>
            </a:pPr>
            <a:fld id="{26098D85-7A8A-405D-BFD0-D9108093825A}" type="slidenum">
              <a:rPr lang="en-US" altLang="ja-JP"/>
              <a:pPr>
                <a:defRPr/>
              </a:pPr>
              <a:t>‹#›</a:t>
            </a:fld>
            <a:endParaRPr lang="en-US" altLang="ja-JP" dirty="0"/>
          </a:p>
        </p:txBody>
      </p:sp>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849313"/>
            <a:ext cx="4038600" cy="5603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849313"/>
            <a:ext cx="4038600" cy="5603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0"/>
          <p:cNvSpPr>
            <a:spLocks noGrp="1" noChangeArrowheads="1"/>
          </p:cNvSpPr>
          <p:nvPr>
            <p:ph type="sldNum" sz="quarter" idx="10"/>
          </p:nvPr>
        </p:nvSpPr>
        <p:spPr>
          <a:ln/>
        </p:spPr>
        <p:txBody>
          <a:bodyPr/>
          <a:lstStyle>
            <a:lvl1pPr>
              <a:defRPr/>
            </a:lvl1pPr>
          </a:lstStyle>
          <a:p>
            <a:pPr>
              <a:defRPr/>
            </a:pPr>
            <a:fld id="{85F89E74-4B21-4B3B-AA80-4AB94BE71337}" type="slidenum">
              <a:rPr lang="en-US" altLang="ja-JP"/>
              <a:pPr>
                <a:defRPr/>
              </a:pPr>
              <a:t>‹#›</a:t>
            </a:fld>
            <a:endParaRPr lang="en-US" altLang="ja-JP" dirty="0"/>
          </a:p>
        </p:txBody>
      </p:sp>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20"/>
          <p:cNvSpPr>
            <a:spLocks noGrp="1" noChangeArrowheads="1"/>
          </p:cNvSpPr>
          <p:nvPr>
            <p:ph type="sldNum" sz="quarter" idx="10"/>
          </p:nvPr>
        </p:nvSpPr>
        <p:spPr>
          <a:ln/>
        </p:spPr>
        <p:txBody>
          <a:bodyPr/>
          <a:lstStyle>
            <a:lvl1pPr>
              <a:defRPr/>
            </a:lvl1pPr>
          </a:lstStyle>
          <a:p>
            <a:pPr>
              <a:defRPr/>
            </a:pPr>
            <a:fld id="{716F0EF3-0383-479A-86D5-1B8D506BA291}" type="slidenum">
              <a:rPr lang="en-US" altLang="ja-JP"/>
              <a:pPr>
                <a:defRPr/>
              </a:pPr>
              <a:t>‹#›</a:t>
            </a:fld>
            <a:endParaRPr lang="en-US" altLang="ja-JP" dirty="0"/>
          </a:p>
        </p:txBody>
      </p:sp>
    </p:spTree>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20"/>
          <p:cNvSpPr>
            <a:spLocks noGrp="1" noChangeArrowheads="1"/>
          </p:cNvSpPr>
          <p:nvPr>
            <p:ph type="sldNum" sz="quarter" idx="10"/>
          </p:nvPr>
        </p:nvSpPr>
        <p:spPr>
          <a:ln/>
        </p:spPr>
        <p:txBody>
          <a:bodyPr/>
          <a:lstStyle>
            <a:lvl1pPr>
              <a:defRPr/>
            </a:lvl1pPr>
          </a:lstStyle>
          <a:p>
            <a:pPr>
              <a:defRPr/>
            </a:pPr>
            <a:fld id="{F3E6CF29-772C-4570-AE0E-74AA6704844B}" type="slidenum">
              <a:rPr lang="en-US" altLang="ja-JP"/>
              <a:pPr>
                <a:defRPr/>
              </a:pPr>
              <a:t>‹#›</a:t>
            </a:fld>
            <a:endParaRPr lang="en-US" altLang="ja-JP" dirty="0"/>
          </a:p>
        </p:txBody>
      </p:sp>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20"/>
          <p:cNvSpPr>
            <a:spLocks noGrp="1" noChangeArrowheads="1"/>
          </p:cNvSpPr>
          <p:nvPr>
            <p:ph type="sldNum" sz="quarter" idx="10"/>
          </p:nvPr>
        </p:nvSpPr>
        <p:spPr>
          <a:ln/>
        </p:spPr>
        <p:txBody>
          <a:bodyPr/>
          <a:lstStyle>
            <a:lvl1pPr>
              <a:defRPr/>
            </a:lvl1pPr>
          </a:lstStyle>
          <a:p>
            <a:pPr>
              <a:defRPr/>
            </a:pPr>
            <a:fld id="{9055E516-CBEE-44D4-A51D-28EDB26795BA}" type="slidenum">
              <a:rPr lang="en-US" altLang="ja-JP"/>
              <a:pPr>
                <a:defRPr/>
              </a:pPr>
              <a:t>‹#›</a:t>
            </a:fld>
            <a:endParaRPr lang="en-US" altLang="ja-JP" dirty="0"/>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395288" y="1341438"/>
            <a:ext cx="4146550"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94238" y="1341438"/>
            <a:ext cx="4146550"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sldNum" sz="quarter" idx="10"/>
          </p:nvPr>
        </p:nvSpPr>
        <p:spPr>
          <a:ln/>
        </p:spPr>
        <p:txBody>
          <a:bodyPr/>
          <a:lstStyle>
            <a:lvl1pPr>
              <a:defRPr/>
            </a:lvl1pPr>
          </a:lstStyle>
          <a:p>
            <a:pPr>
              <a:defRPr/>
            </a:pPr>
            <a:fld id="{1EDA8AFA-0863-422C-9ED0-8990F21E8295}" type="slidenum">
              <a:rPr lang="en-US" altLang="ja-JP"/>
              <a:pPr>
                <a:defRPr/>
              </a:pPr>
              <a:t>‹#›</a:t>
            </a:fld>
            <a:endParaRPr lang="en-US" altLang="ja-JP"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20"/>
          <p:cNvSpPr>
            <a:spLocks noGrp="1" noChangeArrowheads="1"/>
          </p:cNvSpPr>
          <p:nvPr>
            <p:ph type="sldNum" sz="quarter" idx="10"/>
          </p:nvPr>
        </p:nvSpPr>
        <p:spPr>
          <a:ln/>
        </p:spPr>
        <p:txBody>
          <a:bodyPr/>
          <a:lstStyle>
            <a:lvl1pPr>
              <a:defRPr/>
            </a:lvl1pPr>
          </a:lstStyle>
          <a:p>
            <a:pPr>
              <a:defRPr/>
            </a:pPr>
            <a:fld id="{FC1D327F-D0C3-4A4E-B446-70B7EA3330B2}" type="slidenum">
              <a:rPr lang="en-US" altLang="ja-JP"/>
              <a:pPr>
                <a:defRPr/>
              </a:pPr>
              <a:t>‹#›</a:t>
            </a:fld>
            <a:endParaRPr lang="en-US" altLang="ja-JP" dirty="0"/>
          </a:p>
        </p:txBody>
      </p:sp>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20"/>
          <p:cNvSpPr>
            <a:spLocks noGrp="1" noChangeArrowheads="1"/>
          </p:cNvSpPr>
          <p:nvPr>
            <p:ph type="sldNum" sz="quarter" idx="10"/>
          </p:nvPr>
        </p:nvSpPr>
        <p:spPr>
          <a:ln/>
        </p:spPr>
        <p:txBody>
          <a:bodyPr/>
          <a:lstStyle>
            <a:lvl1pPr>
              <a:defRPr/>
            </a:lvl1pPr>
          </a:lstStyle>
          <a:p>
            <a:pPr>
              <a:defRPr/>
            </a:pPr>
            <a:fld id="{3B61BE05-B52A-41C5-8A89-34C73B51383C}" type="slidenum">
              <a:rPr lang="en-US" altLang="ja-JP"/>
              <a:pPr>
                <a:defRPr/>
              </a:pPr>
              <a:t>‹#›</a:t>
            </a:fld>
            <a:endParaRPr lang="en-US" altLang="ja-JP" dirty="0"/>
          </a:p>
        </p:txBody>
      </p:sp>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0"/>
          <p:cNvSpPr>
            <a:spLocks noGrp="1" noChangeArrowheads="1"/>
          </p:cNvSpPr>
          <p:nvPr>
            <p:ph type="sldNum" sz="quarter" idx="10"/>
          </p:nvPr>
        </p:nvSpPr>
        <p:spPr>
          <a:ln/>
        </p:spPr>
        <p:txBody>
          <a:bodyPr/>
          <a:lstStyle>
            <a:lvl1pPr>
              <a:defRPr/>
            </a:lvl1pPr>
          </a:lstStyle>
          <a:p>
            <a:pPr>
              <a:defRPr/>
            </a:pPr>
            <a:fld id="{5B055A1E-FA4C-4944-89B1-40CEA10089A4}" type="slidenum">
              <a:rPr lang="en-US" altLang="ja-JP"/>
              <a:pPr>
                <a:defRPr/>
              </a:pPr>
              <a:t>‹#›</a:t>
            </a:fld>
            <a:endParaRPr lang="en-US" altLang="ja-JP" dirty="0"/>
          </a:p>
        </p:txBody>
      </p:sp>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63500"/>
            <a:ext cx="2057400" cy="6389688"/>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63500"/>
            <a:ext cx="6019800" cy="6389688"/>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0"/>
          <p:cNvSpPr>
            <a:spLocks noGrp="1" noChangeArrowheads="1"/>
          </p:cNvSpPr>
          <p:nvPr>
            <p:ph type="sldNum" sz="quarter" idx="10"/>
          </p:nvPr>
        </p:nvSpPr>
        <p:spPr>
          <a:ln/>
        </p:spPr>
        <p:txBody>
          <a:bodyPr/>
          <a:lstStyle>
            <a:lvl1pPr>
              <a:defRPr/>
            </a:lvl1pPr>
          </a:lstStyle>
          <a:p>
            <a:pPr>
              <a:defRPr/>
            </a:pPr>
            <a:fld id="{D34D6F18-2CD7-407A-A0D9-59E9E8FCC426}" type="slidenum">
              <a:rPr lang="en-US" altLang="ja-JP"/>
              <a:pPr>
                <a:defRPr/>
              </a:pPr>
              <a:t>‹#›</a:t>
            </a:fld>
            <a:endParaRPr lang="en-US" altLang="ja-JP" dirty="0"/>
          </a:p>
        </p:txBody>
      </p:sp>
    </p:spTree>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Tree>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07988" y="1090613"/>
            <a:ext cx="4122737" cy="4799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83125" y="1090613"/>
            <a:ext cx="4122738" cy="4799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sldNum" sz="quarter" idx="10"/>
          </p:nvPr>
        </p:nvSpPr>
        <p:spPr>
          <a:ln/>
        </p:spPr>
        <p:txBody>
          <a:bodyPr/>
          <a:lstStyle>
            <a:lvl1pPr>
              <a:defRPr/>
            </a:lvl1pPr>
          </a:lstStyle>
          <a:p>
            <a:pPr>
              <a:defRPr/>
            </a:pPr>
            <a:fld id="{B020E002-AD35-4188-8FB4-8C82ECCC97AE}" type="slidenum">
              <a:rPr lang="en-US" altLang="ja-JP"/>
              <a:pPr>
                <a:defRPr/>
              </a:pPr>
              <a:t>‹#›</a:t>
            </a:fld>
            <a:endParaRPr lang="en-US" altLang="ja-JP"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05600" y="230188"/>
            <a:ext cx="2100263" cy="5659437"/>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03225" y="230188"/>
            <a:ext cx="6149975" cy="5659437"/>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sldNum" sz="quarter" idx="10"/>
          </p:nvPr>
        </p:nvSpPr>
        <p:spPr>
          <a:ln/>
        </p:spPr>
        <p:txBody>
          <a:bodyPr/>
          <a:lstStyle>
            <a:lvl1pPr>
              <a:defRPr/>
            </a:lvl1pPr>
          </a:lstStyle>
          <a:p>
            <a:pPr>
              <a:defRPr/>
            </a:pPr>
            <a:fld id="{92054D70-DF56-4883-BAA3-471DD489CF25}" type="slidenum">
              <a:rPr lang="en-US" altLang="ja-JP"/>
              <a:pPr>
                <a:defRPr/>
              </a:pPr>
              <a:t>‹#›</a:t>
            </a:fld>
            <a:endParaRPr lang="en-US" altLang="ja-JP"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4D67865A-31E9-41AD-A674-FF138A1C6253}" type="slidenum">
              <a:rPr lang="en-US" altLang="ja-JP"/>
              <a:pPr>
                <a:defRPr/>
              </a:pPr>
              <a:t>‹#›</a:t>
            </a:fld>
            <a:endParaRPr lang="en-US" altLang="ja-JP"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sldNum" sz="quarter" idx="10"/>
          </p:nvPr>
        </p:nvSpPr>
        <p:spPr>
          <a:ln/>
        </p:spPr>
        <p:txBody>
          <a:bodyPr/>
          <a:lstStyle>
            <a:lvl1pPr>
              <a:defRPr/>
            </a:lvl1pPr>
          </a:lstStyle>
          <a:p>
            <a:pPr>
              <a:defRPr/>
            </a:pPr>
            <a:fld id="{A194ABD7-369B-4E34-A383-2B331D74A27F}" type="slidenum">
              <a:rPr lang="en-US" altLang="ja-JP"/>
              <a:pPr>
                <a:defRPr/>
              </a:pPr>
              <a:t>‹#›</a:t>
            </a:fld>
            <a:endParaRPr lang="en-US" altLang="ja-JP"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sldNum" sz="quarter" idx="10"/>
          </p:nvPr>
        </p:nvSpPr>
        <p:spPr>
          <a:ln/>
        </p:spPr>
        <p:txBody>
          <a:bodyPr/>
          <a:lstStyle>
            <a:lvl1pPr>
              <a:defRPr/>
            </a:lvl1pPr>
          </a:lstStyle>
          <a:p>
            <a:pPr>
              <a:defRPr/>
            </a:pPr>
            <a:fld id="{9F8862DF-F854-4651-A57A-4B4D1D8A7005}" type="slidenum">
              <a:rPr lang="en-US" altLang="ja-JP"/>
              <a:pPr>
                <a:defRPr/>
              </a:pPr>
              <a:t>‹#›</a:t>
            </a:fld>
            <a:endParaRPr lang="en-US" altLang="ja-JP"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sldNum" sz="quarter" idx="10"/>
          </p:nvPr>
        </p:nvSpPr>
        <p:spPr>
          <a:ln/>
        </p:spPr>
        <p:txBody>
          <a:bodyPr/>
          <a:lstStyle>
            <a:lvl1pPr>
              <a:defRPr/>
            </a:lvl1pPr>
          </a:lstStyle>
          <a:p>
            <a:pPr>
              <a:defRPr/>
            </a:pPr>
            <a:fld id="{C9640CE4-62E2-4B80-987A-BE99E4DDF59E}" type="slidenum">
              <a:rPr lang="en-US" altLang="ja-JP"/>
              <a:pPr>
                <a:defRPr/>
              </a:pPr>
              <a:t>‹#›</a:t>
            </a:fld>
            <a:endParaRPr lang="en-US" altLang="ja-JP"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6.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image" Target="../media/image5.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9.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8.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16"/>
          <p:cNvGraphicFramePr>
            <a:graphicFrameLocks noChangeAspect="1"/>
          </p:cNvGraphicFramePr>
          <p:nvPr/>
        </p:nvGraphicFramePr>
        <p:xfrm>
          <a:off x="-3175" y="0"/>
          <a:ext cx="288925" cy="6858000"/>
        </p:xfrm>
        <a:graphic>
          <a:graphicData uri="http://schemas.openxmlformats.org/presentationml/2006/ole">
            <mc:AlternateContent xmlns:mc="http://schemas.openxmlformats.org/markup-compatibility/2006">
              <mc:Choice xmlns:v="urn:schemas-microsoft-com:vml" Requires="v">
                <p:oleObj spid="_x0000_s1048" name="Image" r:id="rId14" imgW="10184127" imgH="7771429" progId="">
                  <p:embed/>
                </p:oleObj>
              </mc:Choice>
              <mc:Fallback>
                <p:oleObj name="Image" r:id="rId14" imgW="10184127" imgH="7771429" progId="">
                  <p:embed/>
                  <p:pic>
                    <p:nvPicPr>
                      <p:cNvPr id="0" name="Object 16"/>
                      <p:cNvPicPr>
                        <a:picLocks noChangeAspect="1" noChangeArrowheads="1"/>
                      </p:cNvPicPr>
                      <p:nvPr/>
                    </p:nvPicPr>
                    <p:blipFill>
                      <a:blip r:embed="rId15">
                        <a:extLst>
                          <a:ext uri="{28A0092B-C50C-407E-A947-70E740481C1C}">
                            <a14:useLocalDpi xmlns:a14="http://schemas.microsoft.com/office/drawing/2010/main" val="0"/>
                          </a:ext>
                        </a:extLst>
                      </a:blip>
                      <a:srcRect l="19273" t="1320" r="77567" b="386"/>
                      <a:stretch>
                        <a:fillRect/>
                      </a:stretch>
                    </p:blipFill>
                    <p:spPr bwMode="auto">
                      <a:xfrm>
                        <a:off x="-3175" y="0"/>
                        <a:ext cx="288925" cy="6858000"/>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666600"/>
                              </a:outerShdw>
                            </a:effectLst>
                          </a14:hiddenEffects>
                        </a:ext>
                      </a:extLst>
                    </p:spPr>
                  </p:pic>
                </p:oleObj>
              </mc:Fallback>
            </mc:AlternateContent>
          </a:graphicData>
        </a:graphic>
      </p:graphicFrame>
      <p:sp>
        <p:nvSpPr>
          <p:cNvPr id="1028" name="Rectangle 2"/>
          <p:cNvSpPr>
            <a:spLocks noGrp="1" noChangeArrowheads="1"/>
          </p:cNvSpPr>
          <p:nvPr>
            <p:ph type="title"/>
          </p:nvPr>
        </p:nvSpPr>
        <p:spPr bwMode="auto">
          <a:xfrm>
            <a:off x="374650" y="71438"/>
            <a:ext cx="8445500" cy="83661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1029" name="Rectangle 3"/>
          <p:cNvSpPr>
            <a:spLocks noGrp="1" noChangeArrowheads="1"/>
          </p:cNvSpPr>
          <p:nvPr>
            <p:ph type="body" idx="1"/>
          </p:nvPr>
        </p:nvSpPr>
        <p:spPr bwMode="auto">
          <a:xfrm>
            <a:off x="395288" y="1052513"/>
            <a:ext cx="8445500" cy="55451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100" name="Rectangle 4"/>
          <p:cNvSpPr>
            <a:spLocks noGrp="1" noChangeArrowheads="1"/>
          </p:cNvSpPr>
          <p:nvPr>
            <p:ph type="sldNum" sz="quarter" idx="4"/>
          </p:nvPr>
        </p:nvSpPr>
        <p:spPr bwMode="auto">
          <a:xfrm>
            <a:off x="8629650" y="6669088"/>
            <a:ext cx="514350" cy="1889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000">
                <a:latin typeface="+mn-lt"/>
              </a:defRPr>
            </a:lvl1pPr>
          </a:lstStyle>
          <a:p>
            <a:pPr>
              <a:defRPr/>
            </a:pPr>
            <a:fld id="{2A259918-87CB-41A6-8A0A-B4CB1D84AEF8}" type="slidenum">
              <a:rPr lang="en-US" altLang="ja-JP"/>
              <a:pPr>
                <a:defRPr/>
              </a:pPr>
              <a:t>‹#›</a:t>
            </a:fld>
            <a:endParaRPr lang="en-US" altLang="ja-JP" dirty="0"/>
          </a:p>
        </p:txBody>
      </p:sp>
      <p:sp>
        <p:nvSpPr>
          <p:cNvPr id="4102" name="Line 6"/>
          <p:cNvSpPr>
            <a:spLocks noChangeShapeType="1"/>
          </p:cNvSpPr>
          <p:nvPr/>
        </p:nvSpPr>
        <p:spPr bwMode="auto">
          <a:xfrm>
            <a:off x="0" y="908050"/>
            <a:ext cx="8172450" cy="0"/>
          </a:xfrm>
          <a:prstGeom prst="line">
            <a:avLst/>
          </a:prstGeom>
          <a:noFill/>
          <a:ln w="28575">
            <a:solidFill>
              <a:srgbClr val="003366"/>
            </a:solidFill>
            <a:round/>
            <a:headEnd/>
            <a:tailEnd/>
          </a:ln>
          <a:effectLst/>
        </p:spPr>
        <p:txBody>
          <a:bodyPr/>
          <a:lstStyle/>
          <a:p>
            <a:pPr>
              <a:defRPr/>
            </a:pPr>
            <a:endParaRPr lang="ja-JP" altLang="en-US" dirty="0"/>
          </a:p>
        </p:txBody>
      </p:sp>
      <p:pic>
        <p:nvPicPr>
          <p:cNvPr id="1032" name="Picture 10" descr="JAXA_tomei"/>
          <p:cNvPicPr>
            <a:picLocks noChangeAspect="1" noChangeArrowheads="1"/>
          </p:cNvPicPr>
          <p:nvPr userDrawn="1"/>
        </p:nvPicPr>
        <p:blipFill>
          <a:blip r:embed="rId16" cstate="print"/>
          <a:srcRect l="12944" t="16553" r="12660" b="12698"/>
          <a:stretch>
            <a:fillRect/>
          </a:stretch>
        </p:blipFill>
        <p:spPr bwMode="auto">
          <a:xfrm>
            <a:off x="8243888" y="44450"/>
            <a:ext cx="830262" cy="4953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720" r:id="rId11"/>
  </p:sldLayoutIdLst>
  <p:transition spd="med">
    <p:fade/>
  </p:transition>
  <p:timing>
    <p:tnLst>
      <p:par>
        <p:cTn id="1" dur="indefinite" restart="never" nodeType="tmRoot"/>
      </p:par>
    </p:tnLst>
  </p:timing>
  <p:txStyles>
    <p:titleStyle>
      <a:lvl1pPr algn="l" rtl="0" eaLnBrk="0" fontAlgn="base" hangingPunct="0">
        <a:lnSpc>
          <a:spcPct val="85000"/>
        </a:lnSpc>
        <a:spcBef>
          <a:spcPct val="0"/>
        </a:spcBef>
        <a:spcAft>
          <a:spcPct val="0"/>
        </a:spcAft>
        <a:defRPr kumimoji="1" sz="3600">
          <a:solidFill>
            <a:srgbClr val="003366"/>
          </a:solidFill>
          <a:latin typeface="+mj-lt"/>
          <a:ea typeface="+mj-ea"/>
          <a:cs typeface="+mj-cs"/>
        </a:defRPr>
      </a:lvl1pPr>
      <a:lvl2pPr algn="l" rtl="0" eaLnBrk="0" fontAlgn="base" hangingPunct="0">
        <a:lnSpc>
          <a:spcPct val="85000"/>
        </a:lnSpc>
        <a:spcBef>
          <a:spcPct val="0"/>
        </a:spcBef>
        <a:spcAft>
          <a:spcPct val="0"/>
        </a:spcAft>
        <a:defRPr kumimoji="1" sz="3600">
          <a:solidFill>
            <a:srgbClr val="003366"/>
          </a:solidFill>
          <a:latin typeface="Verdana" pitchFamily="34" charset="0"/>
          <a:ea typeface="ＭＳ Ｐゴシック" pitchFamily="50" charset="-128"/>
        </a:defRPr>
      </a:lvl2pPr>
      <a:lvl3pPr algn="l" rtl="0" eaLnBrk="0" fontAlgn="base" hangingPunct="0">
        <a:lnSpc>
          <a:spcPct val="85000"/>
        </a:lnSpc>
        <a:spcBef>
          <a:spcPct val="0"/>
        </a:spcBef>
        <a:spcAft>
          <a:spcPct val="0"/>
        </a:spcAft>
        <a:defRPr kumimoji="1" sz="3600">
          <a:solidFill>
            <a:srgbClr val="003366"/>
          </a:solidFill>
          <a:latin typeface="Verdana" pitchFamily="34" charset="0"/>
          <a:ea typeface="ＭＳ Ｐゴシック" pitchFamily="50" charset="-128"/>
        </a:defRPr>
      </a:lvl3pPr>
      <a:lvl4pPr algn="l" rtl="0" eaLnBrk="0" fontAlgn="base" hangingPunct="0">
        <a:lnSpc>
          <a:spcPct val="85000"/>
        </a:lnSpc>
        <a:spcBef>
          <a:spcPct val="0"/>
        </a:spcBef>
        <a:spcAft>
          <a:spcPct val="0"/>
        </a:spcAft>
        <a:defRPr kumimoji="1" sz="3600">
          <a:solidFill>
            <a:srgbClr val="003366"/>
          </a:solidFill>
          <a:latin typeface="Verdana" pitchFamily="34" charset="0"/>
          <a:ea typeface="ＭＳ Ｐゴシック" pitchFamily="50" charset="-128"/>
        </a:defRPr>
      </a:lvl4pPr>
      <a:lvl5pPr algn="l" rtl="0" eaLnBrk="0" fontAlgn="base" hangingPunct="0">
        <a:lnSpc>
          <a:spcPct val="85000"/>
        </a:lnSpc>
        <a:spcBef>
          <a:spcPct val="0"/>
        </a:spcBef>
        <a:spcAft>
          <a:spcPct val="0"/>
        </a:spcAft>
        <a:defRPr kumimoji="1" sz="3600">
          <a:solidFill>
            <a:srgbClr val="003366"/>
          </a:solidFill>
          <a:latin typeface="Verdana" pitchFamily="34" charset="0"/>
          <a:ea typeface="ＭＳ Ｐゴシック" pitchFamily="50" charset="-128"/>
        </a:defRPr>
      </a:lvl5pPr>
      <a:lvl6pPr marL="457200" algn="l" rtl="0" fontAlgn="base">
        <a:lnSpc>
          <a:spcPct val="85000"/>
        </a:lnSpc>
        <a:spcBef>
          <a:spcPct val="0"/>
        </a:spcBef>
        <a:spcAft>
          <a:spcPct val="0"/>
        </a:spcAft>
        <a:defRPr kumimoji="1" sz="3600">
          <a:solidFill>
            <a:srgbClr val="003366"/>
          </a:solidFill>
          <a:latin typeface="Verdana" pitchFamily="34" charset="0"/>
          <a:ea typeface="ＭＳ Ｐゴシック" pitchFamily="50" charset="-128"/>
        </a:defRPr>
      </a:lvl6pPr>
      <a:lvl7pPr marL="914400" algn="l" rtl="0" fontAlgn="base">
        <a:lnSpc>
          <a:spcPct val="85000"/>
        </a:lnSpc>
        <a:spcBef>
          <a:spcPct val="0"/>
        </a:spcBef>
        <a:spcAft>
          <a:spcPct val="0"/>
        </a:spcAft>
        <a:defRPr kumimoji="1" sz="3600">
          <a:solidFill>
            <a:srgbClr val="003366"/>
          </a:solidFill>
          <a:latin typeface="Verdana" pitchFamily="34" charset="0"/>
          <a:ea typeface="ＭＳ Ｐゴシック" pitchFamily="50" charset="-128"/>
        </a:defRPr>
      </a:lvl7pPr>
      <a:lvl8pPr marL="1371600" algn="l" rtl="0" fontAlgn="base">
        <a:lnSpc>
          <a:spcPct val="85000"/>
        </a:lnSpc>
        <a:spcBef>
          <a:spcPct val="0"/>
        </a:spcBef>
        <a:spcAft>
          <a:spcPct val="0"/>
        </a:spcAft>
        <a:defRPr kumimoji="1" sz="3600">
          <a:solidFill>
            <a:srgbClr val="003366"/>
          </a:solidFill>
          <a:latin typeface="Verdana" pitchFamily="34" charset="0"/>
          <a:ea typeface="ＭＳ Ｐゴシック" pitchFamily="50" charset="-128"/>
        </a:defRPr>
      </a:lvl8pPr>
      <a:lvl9pPr marL="1828800" algn="l" rtl="0" fontAlgn="base">
        <a:lnSpc>
          <a:spcPct val="85000"/>
        </a:lnSpc>
        <a:spcBef>
          <a:spcPct val="0"/>
        </a:spcBef>
        <a:spcAft>
          <a:spcPct val="0"/>
        </a:spcAft>
        <a:defRPr kumimoji="1" sz="3600">
          <a:solidFill>
            <a:srgbClr val="003366"/>
          </a:solidFill>
          <a:latin typeface="Verdana" pitchFamily="34" charset="0"/>
          <a:ea typeface="ＭＳ Ｐゴシック" pitchFamily="50" charset="-128"/>
        </a:defRPr>
      </a:lvl9pPr>
    </p:titleStyle>
    <p:bodyStyle>
      <a:lvl1pPr marL="342900" indent="-342900" algn="l" rtl="0" eaLnBrk="0" fontAlgn="base" hangingPunct="0">
        <a:lnSpc>
          <a:spcPct val="90000"/>
        </a:lnSpc>
        <a:spcBef>
          <a:spcPct val="20000"/>
        </a:spcBef>
        <a:spcAft>
          <a:spcPct val="0"/>
        </a:spcAft>
        <a:buClr>
          <a:srgbClr val="003366"/>
        </a:buClr>
        <a:buFont typeface="Wingdings" pitchFamily="2" charset="2"/>
        <a:buChar char="p"/>
        <a:defRPr kumimoji="1" sz="2800">
          <a:solidFill>
            <a:schemeClr val="tx1"/>
          </a:solidFill>
          <a:latin typeface="+mn-lt"/>
          <a:ea typeface="+mn-ea"/>
          <a:cs typeface="+mn-cs"/>
        </a:defRPr>
      </a:lvl1pPr>
      <a:lvl2pPr marL="742950" indent="-285750" algn="l" rtl="0" eaLnBrk="0" fontAlgn="base" hangingPunct="0">
        <a:lnSpc>
          <a:spcPct val="90000"/>
        </a:lnSpc>
        <a:spcBef>
          <a:spcPct val="20000"/>
        </a:spcBef>
        <a:spcAft>
          <a:spcPct val="0"/>
        </a:spcAft>
        <a:buClr>
          <a:schemeClr val="accent2"/>
        </a:buClr>
        <a:buFont typeface="Wingdings" pitchFamily="2" charset="2"/>
        <a:buChar char="n"/>
        <a:defRPr kumimoji="1" sz="2400">
          <a:solidFill>
            <a:schemeClr val="tx1"/>
          </a:solidFill>
          <a:latin typeface="+mn-lt"/>
          <a:ea typeface="+mn-ea"/>
        </a:defRPr>
      </a:lvl2pPr>
      <a:lvl3pPr marL="1143000" indent="-228600" algn="l" rtl="0" eaLnBrk="0" fontAlgn="base" hangingPunct="0">
        <a:lnSpc>
          <a:spcPct val="90000"/>
        </a:lnSpc>
        <a:spcBef>
          <a:spcPct val="20000"/>
        </a:spcBef>
        <a:spcAft>
          <a:spcPct val="0"/>
        </a:spcAft>
        <a:buClr>
          <a:srgbClr val="336699"/>
        </a:buClr>
        <a:buFont typeface="Wingdings" pitchFamily="2" charset="2"/>
        <a:buChar char="p"/>
        <a:defRPr kumimoji="1" sz="2000">
          <a:solidFill>
            <a:schemeClr val="tx1"/>
          </a:solidFill>
          <a:latin typeface="+mn-lt"/>
          <a:ea typeface="+mn-ea"/>
        </a:defRPr>
      </a:lvl3pPr>
      <a:lvl4pPr marL="1600200" indent="-228600" algn="l" rtl="0" eaLnBrk="0" fontAlgn="base" hangingPunct="0">
        <a:lnSpc>
          <a:spcPct val="90000"/>
        </a:lnSpc>
        <a:spcBef>
          <a:spcPct val="20000"/>
        </a:spcBef>
        <a:spcAft>
          <a:spcPct val="0"/>
        </a:spcAft>
        <a:buClr>
          <a:srgbClr val="C0C0C0"/>
        </a:buClr>
        <a:buFont typeface="Wingdings" pitchFamily="2" charset="2"/>
        <a:buChar char="n"/>
        <a:defRPr kumimoji="1">
          <a:solidFill>
            <a:schemeClr val="tx1"/>
          </a:solidFill>
          <a:latin typeface="+mn-lt"/>
          <a:ea typeface="+mn-ea"/>
        </a:defRPr>
      </a:lvl4pPr>
      <a:lvl5pPr marL="2057400" indent="-228600" algn="l" rtl="0" eaLnBrk="0" fontAlgn="base" hangingPunct="0">
        <a:lnSpc>
          <a:spcPct val="90000"/>
        </a:lnSpc>
        <a:spcBef>
          <a:spcPct val="20000"/>
        </a:spcBef>
        <a:spcAft>
          <a:spcPct val="0"/>
        </a:spcAft>
        <a:buClr>
          <a:schemeClr val="tx1"/>
        </a:buClr>
        <a:buSzPct val="65000"/>
        <a:buFont typeface="Wingdings" pitchFamily="2" charset="2"/>
        <a:buChar char="p"/>
        <a:defRPr kumimoji="1">
          <a:solidFill>
            <a:schemeClr val="tx1"/>
          </a:solidFill>
          <a:latin typeface="+mn-lt"/>
          <a:ea typeface="+mn-ea"/>
        </a:defRPr>
      </a:lvl5pPr>
      <a:lvl6pPr marL="2514600" indent="-228600" algn="l" rtl="0" fontAlgn="base">
        <a:lnSpc>
          <a:spcPct val="90000"/>
        </a:lnSpc>
        <a:spcBef>
          <a:spcPct val="20000"/>
        </a:spcBef>
        <a:spcAft>
          <a:spcPct val="0"/>
        </a:spcAft>
        <a:buClr>
          <a:schemeClr val="tx1"/>
        </a:buClr>
        <a:buSzPct val="65000"/>
        <a:buFont typeface="Wingdings" pitchFamily="2" charset="2"/>
        <a:buChar char="p"/>
        <a:defRPr kumimoji="1">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65000"/>
        <a:buFont typeface="Wingdings" pitchFamily="2" charset="2"/>
        <a:buChar char="p"/>
        <a:defRPr kumimoji="1">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65000"/>
        <a:buFont typeface="Wingdings" pitchFamily="2" charset="2"/>
        <a:buChar char="p"/>
        <a:defRPr kumimoji="1">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65000"/>
        <a:buFont typeface="Wingdings" pitchFamily="2" charset="2"/>
        <a:buChar char="p"/>
        <a:defRPr kumimoji="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0" y="1003300"/>
            <a:ext cx="9144000" cy="5346700"/>
          </a:xfrm>
          <a:prstGeom prst="rect">
            <a:avLst/>
          </a:prstGeom>
          <a:solidFill>
            <a:schemeClr val="folHlink"/>
          </a:solidFill>
          <a:ln w="12700">
            <a:noFill/>
            <a:miter lim="800000"/>
            <a:headEnd/>
            <a:tailEnd/>
          </a:ln>
          <a:effectLst/>
        </p:spPr>
        <p:txBody>
          <a:bodyPr wrap="none" anchor="ctr"/>
          <a:lstStyle/>
          <a:p>
            <a:pPr eaLnBrk="0" hangingPunct="0">
              <a:defRPr/>
            </a:pPr>
            <a:endParaRPr kumimoji="0" lang="ja-JP" altLang="en-US" dirty="0">
              <a:latin typeface="Arial" charset="0"/>
              <a:ea typeface="ＭＳ Ｐゴシック" charset="-128"/>
            </a:endParaRPr>
          </a:p>
        </p:txBody>
      </p:sp>
      <p:pic>
        <p:nvPicPr>
          <p:cNvPr id="5123" name="Picture 3" descr="Hintergrund"/>
          <p:cNvPicPr>
            <a:picLocks noChangeAspect="1" noChangeArrowheads="1"/>
          </p:cNvPicPr>
          <p:nvPr/>
        </p:nvPicPr>
        <p:blipFill>
          <a:blip r:embed="rId13" cstate="print"/>
          <a:srcRect b="92570"/>
          <a:stretch>
            <a:fillRect/>
          </a:stretch>
        </p:blipFill>
        <p:spPr bwMode="auto">
          <a:xfrm>
            <a:off x="0" y="6362700"/>
            <a:ext cx="9144000" cy="509588"/>
          </a:xfrm>
          <a:prstGeom prst="rect">
            <a:avLst/>
          </a:prstGeom>
          <a:noFill/>
          <a:ln w="9525">
            <a:noFill/>
            <a:miter lim="800000"/>
            <a:headEnd/>
            <a:tailEnd/>
          </a:ln>
        </p:spPr>
      </p:pic>
      <p:sp>
        <p:nvSpPr>
          <p:cNvPr id="5124" name="Rectangle 4"/>
          <p:cNvSpPr>
            <a:spLocks noGrp="1" noChangeArrowheads="1"/>
          </p:cNvSpPr>
          <p:nvPr>
            <p:ph type="title"/>
          </p:nvPr>
        </p:nvSpPr>
        <p:spPr bwMode="auto">
          <a:xfrm>
            <a:off x="403225" y="230188"/>
            <a:ext cx="5945188" cy="600075"/>
          </a:xfrm>
          <a:prstGeom prst="rect">
            <a:avLst/>
          </a:prstGeom>
          <a:noFill/>
          <a:ln w="9525">
            <a:noFill/>
            <a:miter lim="800000"/>
            <a:headEnd/>
            <a:tailEnd/>
          </a:ln>
        </p:spPr>
        <p:txBody>
          <a:bodyPr vert="horz" wrap="square" lIns="0" tIns="45720" rIns="0" bIns="45720" numCol="1" anchor="ctr" anchorCtr="0" compatLnSpc="1">
            <a:prstTxWarp prst="textNoShape">
              <a:avLst/>
            </a:prstTxWarp>
          </a:bodyPr>
          <a:lstStyle/>
          <a:p>
            <a:pPr lvl="0"/>
            <a:r>
              <a:rPr lang="en-US" altLang="ja-JP" smtClean="0"/>
              <a:t>Click to edit Master title style</a:t>
            </a:r>
            <a:endParaRPr lang="de-DE" altLang="ja-JP" smtClean="0"/>
          </a:p>
        </p:txBody>
      </p:sp>
      <p:sp>
        <p:nvSpPr>
          <p:cNvPr id="5125" name="Rectangle 5"/>
          <p:cNvSpPr>
            <a:spLocks noGrp="1" noChangeArrowheads="1"/>
          </p:cNvSpPr>
          <p:nvPr>
            <p:ph type="body" idx="1"/>
          </p:nvPr>
        </p:nvSpPr>
        <p:spPr bwMode="auto">
          <a:xfrm>
            <a:off x="407988" y="1090613"/>
            <a:ext cx="8397875" cy="4799012"/>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
        <p:nvSpPr>
          <p:cNvPr id="13318" name="Rectangle 6"/>
          <p:cNvSpPr>
            <a:spLocks noGrp="1" noChangeArrowheads="1"/>
          </p:cNvSpPr>
          <p:nvPr>
            <p:ph type="ftr" sz="quarter" idx="3"/>
          </p:nvPr>
        </p:nvSpPr>
        <p:spPr bwMode="auto">
          <a:xfrm>
            <a:off x="8045450" y="6464300"/>
            <a:ext cx="1066800" cy="247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200">
                <a:solidFill>
                  <a:schemeClr val="bg1"/>
                </a:solidFill>
                <a:latin typeface="+mn-lt"/>
                <a:ea typeface="ＭＳ Ｐゴシック" charset="-128"/>
              </a:defRPr>
            </a:lvl1pPr>
          </a:lstStyle>
          <a:p>
            <a:pPr>
              <a:defRPr/>
            </a:pPr>
            <a:r>
              <a:rPr lang="de-DE" altLang="ja-JP"/>
              <a:t>Page </a:t>
            </a:r>
            <a:fld id="{5CB01F1D-F96D-40D0-AF01-BCEDE2800464}" type="slidenum">
              <a:rPr lang="de-DE" altLang="ja-JP" sz="1400" b="1"/>
              <a:pPr>
                <a:defRPr/>
              </a:pPr>
              <a:t>‹#›</a:t>
            </a:fld>
            <a:endParaRPr lang="de-DE" altLang="ja-JP" sz="1400" b="1"/>
          </a:p>
        </p:txBody>
      </p:sp>
      <p:pic>
        <p:nvPicPr>
          <p:cNvPr id="5127" name="Picture 7" descr="schatten"/>
          <p:cNvPicPr>
            <a:picLocks noChangeAspect="1" noChangeArrowheads="1"/>
          </p:cNvPicPr>
          <p:nvPr/>
        </p:nvPicPr>
        <p:blipFill>
          <a:blip r:embed="rId14" cstate="print">
            <a:lum bright="36000"/>
          </a:blip>
          <a:srcRect/>
          <a:stretch>
            <a:fillRect/>
          </a:stretch>
        </p:blipFill>
        <p:spPr bwMode="auto">
          <a:xfrm>
            <a:off x="0" y="6243638"/>
            <a:ext cx="9144000" cy="120650"/>
          </a:xfrm>
          <a:prstGeom prst="rect">
            <a:avLst/>
          </a:prstGeom>
          <a:noFill/>
          <a:ln w="9525">
            <a:noFill/>
            <a:miter lim="800000"/>
            <a:headEnd/>
            <a:tailEnd/>
          </a:ln>
        </p:spPr>
      </p:pic>
      <p:sp>
        <p:nvSpPr>
          <p:cNvPr id="13320" name="Rectangle 8"/>
          <p:cNvSpPr>
            <a:spLocks noChangeArrowheads="1"/>
          </p:cNvSpPr>
          <p:nvPr/>
        </p:nvSpPr>
        <p:spPr bwMode="auto">
          <a:xfrm>
            <a:off x="1876425" y="6464300"/>
            <a:ext cx="5376863" cy="247650"/>
          </a:xfrm>
          <a:prstGeom prst="rect">
            <a:avLst/>
          </a:prstGeom>
          <a:noFill/>
          <a:ln w="9525">
            <a:noFill/>
            <a:miter lim="800000"/>
            <a:headEnd/>
            <a:tailEnd/>
          </a:ln>
          <a:effectLst/>
        </p:spPr>
        <p:txBody>
          <a:bodyPr/>
          <a:lstStyle/>
          <a:p>
            <a:pPr algn="ctr">
              <a:defRPr/>
            </a:pPr>
            <a:endParaRPr kumimoji="0" lang="de-DE" altLang="ja-JP" sz="1200">
              <a:latin typeface="Arial" charset="0"/>
              <a:ea typeface="ＭＳ Ｐゴシック" charset="-128"/>
            </a:endParaRPr>
          </a:p>
        </p:txBody>
      </p:sp>
      <p:pic>
        <p:nvPicPr>
          <p:cNvPr id="5129" name="Picture 11"/>
          <p:cNvPicPr>
            <a:picLocks noChangeAspect="1" noChangeArrowheads="1"/>
          </p:cNvPicPr>
          <p:nvPr/>
        </p:nvPicPr>
        <p:blipFill>
          <a:blip r:embed="rId15" cstate="print"/>
          <a:srcRect/>
          <a:stretch>
            <a:fillRect/>
          </a:stretch>
        </p:blipFill>
        <p:spPr bwMode="auto">
          <a:xfrm>
            <a:off x="7380288" y="0"/>
            <a:ext cx="1763712" cy="1212850"/>
          </a:xfrm>
          <a:prstGeom prst="rect">
            <a:avLst/>
          </a:prstGeom>
          <a:noFill/>
          <a:ln w="9525">
            <a:noFill/>
            <a:round/>
            <a:headEnd/>
            <a:tailEnd/>
          </a:ln>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spd="med">
    <p:fade/>
  </p:transition>
  <p:hf sldNum="0" hdr="0" dt="0"/>
  <p:txStyles>
    <p:titleStyle>
      <a:lvl1pPr algn="l" rtl="0" eaLnBrk="0" fontAlgn="base" hangingPunct="0">
        <a:spcBef>
          <a:spcPct val="0"/>
        </a:spcBef>
        <a:spcAft>
          <a:spcPct val="0"/>
        </a:spcAft>
        <a:defRPr sz="2200" b="1">
          <a:solidFill>
            <a:schemeClr val="tx1"/>
          </a:solidFill>
          <a:latin typeface="+mj-lt"/>
          <a:ea typeface="+mj-ea"/>
          <a:cs typeface="+mj-cs"/>
        </a:defRPr>
      </a:lvl1pPr>
      <a:lvl2pPr algn="l" rtl="0" eaLnBrk="0" fontAlgn="base" hangingPunct="0">
        <a:spcBef>
          <a:spcPct val="0"/>
        </a:spcBef>
        <a:spcAft>
          <a:spcPct val="0"/>
        </a:spcAft>
        <a:defRPr sz="2200" b="1">
          <a:solidFill>
            <a:schemeClr val="tx1"/>
          </a:solidFill>
          <a:latin typeface="Arial" pitchFamily="34" charset="0"/>
        </a:defRPr>
      </a:lvl2pPr>
      <a:lvl3pPr algn="l" rtl="0" eaLnBrk="0" fontAlgn="base" hangingPunct="0">
        <a:spcBef>
          <a:spcPct val="0"/>
        </a:spcBef>
        <a:spcAft>
          <a:spcPct val="0"/>
        </a:spcAft>
        <a:defRPr sz="2200" b="1">
          <a:solidFill>
            <a:schemeClr val="tx1"/>
          </a:solidFill>
          <a:latin typeface="Arial" pitchFamily="34" charset="0"/>
        </a:defRPr>
      </a:lvl3pPr>
      <a:lvl4pPr algn="l" rtl="0" eaLnBrk="0" fontAlgn="base" hangingPunct="0">
        <a:spcBef>
          <a:spcPct val="0"/>
        </a:spcBef>
        <a:spcAft>
          <a:spcPct val="0"/>
        </a:spcAft>
        <a:defRPr sz="2200" b="1">
          <a:solidFill>
            <a:schemeClr val="tx1"/>
          </a:solidFill>
          <a:latin typeface="Arial" pitchFamily="34" charset="0"/>
        </a:defRPr>
      </a:lvl4pPr>
      <a:lvl5pPr algn="l" rtl="0" eaLnBrk="0" fontAlgn="base" hangingPunct="0">
        <a:spcBef>
          <a:spcPct val="0"/>
        </a:spcBef>
        <a:spcAft>
          <a:spcPct val="0"/>
        </a:spcAft>
        <a:defRPr sz="2200" b="1">
          <a:solidFill>
            <a:schemeClr val="tx1"/>
          </a:solidFill>
          <a:latin typeface="Arial" pitchFamily="34" charset="0"/>
        </a:defRPr>
      </a:lvl5pPr>
      <a:lvl6pPr marL="457200" algn="l" rtl="0" eaLnBrk="0" fontAlgn="base" hangingPunct="0">
        <a:spcBef>
          <a:spcPct val="0"/>
        </a:spcBef>
        <a:spcAft>
          <a:spcPct val="0"/>
        </a:spcAft>
        <a:defRPr sz="2200" b="1">
          <a:solidFill>
            <a:schemeClr val="tx1"/>
          </a:solidFill>
          <a:latin typeface="Arial" pitchFamily="34" charset="0"/>
        </a:defRPr>
      </a:lvl6pPr>
      <a:lvl7pPr marL="914400" algn="l" rtl="0" eaLnBrk="0" fontAlgn="base" hangingPunct="0">
        <a:spcBef>
          <a:spcPct val="0"/>
        </a:spcBef>
        <a:spcAft>
          <a:spcPct val="0"/>
        </a:spcAft>
        <a:defRPr sz="2200" b="1">
          <a:solidFill>
            <a:schemeClr val="tx1"/>
          </a:solidFill>
          <a:latin typeface="Arial" pitchFamily="34" charset="0"/>
        </a:defRPr>
      </a:lvl7pPr>
      <a:lvl8pPr marL="1371600" algn="l" rtl="0" eaLnBrk="0" fontAlgn="base" hangingPunct="0">
        <a:spcBef>
          <a:spcPct val="0"/>
        </a:spcBef>
        <a:spcAft>
          <a:spcPct val="0"/>
        </a:spcAft>
        <a:defRPr sz="2200" b="1">
          <a:solidFill>
            <a:schemeClr val="tx1"/>
          </a:solidFill>
          <a:latin typeface="Arial" pitchFamily="34" charset="0"/>
        </a:defRPr>
      </a:lvl8pPr>
      <a:lvl9pPr marL="1828800" algn="l" rtl="0" eaLnBrk="0" fontAlgn="base" hangingPunct="0">
        <a:spcBef>
          <a:spcPct val="0"/>
        </a:spcBef>
        <a:spcAft>
          <a:spcPct val="0"/>
        </a:spcAft>
        <a:defRPr sz="2200" b="1">
          <a:solidFill>
            <a:schemeClr val="tx1"/>
          </a:solidFill>
          <a:latin typeface="Arial" pitchFamily="34" charset="0"/>
        </a:defRPr>
      </a:lvl9pPr>
    </p:titleStyle>
    <p:bodyStyle>
      <a:lvl1pPr marL="190500" indent="-1905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ea typeface="+mn-ea"/>
          <a:cs typeface="+mn-cs"/>
        </a:defRPr>
      </a:lvl1pPr>
      <a:lvl2pPr marL="381000" indent="-188913" algn="l" rtl="0" eaLnBrk="0" fontAlgn="base" hangingPunct="0">
        <a:spcBef>
          <a:spcPct val="20000"/>
        </a:spcBef>
        <a:spcAft>
          <a:spcPct val="0"/>
        </a:spcAft>
        <a:buClr>
          <a:schemeClr val="accent1"/>
        </a:buClr>
        <a:buChar char="-"/>
        <a:defRPr sz="2800">
          <a:solidFill>
            <a:schemeClr val="tx1"/>
          </a:solidFill>
          <a:latin typeface="+mn-lt"/>
        </a:defRPr>
      </a:lvl2pPr>
      <a:lvl3pPr marL="561975" indent="-179388" algn="l" rtl="0" eaLnBrk="0" fontAlgn="base" hangingPunct="0">
        <a:spcBef>
          <a:spcPct val="20000"/>
        </a:spcBef>
        <a:spcAft>
          <a:spcPct val="0"/>
        </a:spcAft>
        <a:buClr>
          <a:schemeClr val="accent1"/>
        </a:buClr>
        <a:buChar char="-"/>
        <a:defRPr sz="2400">
          <a:solidFill>
            <a:schemeClr val="tx1"/>
          </a:solidFill>
          <a:latin typeface="+mn-lt"/>
        </a:defRPr>
      </a:lvl3pPr>
      <a:lvl4pPr marL="752475" indent="-188913" algn="l" rtl="0" eaLnBrk="0" fontAlgn="base" hangingPunct="0">
        <a:spcBef>
          <a:spcPct val="20000"/>
        </a:spcBef>
        <a:spcAft>
          <a:spcPct val="0"/>
        </a:spcAft>
        <a:buClr>
          <a:schemeClr val="accent1"/>
        </a:buClr>
        <a:buChar char="-"/>
        <a:defRPr sz="2000">
          <a:solidFill>
            <a:schemeClr val="tx1"/>
          </a:solidFill>
          <a:latin typeface="+mn-lt"/>
        </a:defRPr>
      </a:lvl4pPr>
      <a:lvl5pPr marL="962025" indent="-207963"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1419225" indent="-207963"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6pPr>
      <a:lvl7pPr marL="1876425" indent="-207963"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7pPr>
      <a:lvl8pPr marL="2333625" indent="-207963"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8pPr>
      <a:lvl9pPr marL="2790825" indent="-207963"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6" name="Rectangle 12"/>
          <p:cNvSpPr>
            <a:spLocks noChangeArrowheads="1"/>
          </p:cNvSpPr>
          <p:nvPr/>
        </p:nvSpPr>
        <p:spPr bwMode="auto">
          <a:xfrm>
            <a:off x="4483100" y="0"/>
            <a:ext cx="4660900" cy="749300"/>
          </a:xfrm>
          <a:prstGeom prst="rect">
            <a:avLst/>
          </a:prstGeom>
          <a:solidFill>
            <a:srgbClr val="FFFFFF"/>
          </a:solidFill>
          <a:ln w="9525">
            <a:noFill/>
            <a:miter lim="800000"/>
            <a:headEnd/>
            <a:tailEnd/>
          </a:ln>
          <a:effectLst/>
        </p:spPr>
        <p:txBody>
          <a:bodyPr wrap="none" anchor="ctr"/>
          <a:lstStyle/>
          <a:p>
            <a:pPr algn="just">
              <a:defRPr/>
            </a:pPr>
            <a:endParaRPr lang="ja-JP" altLang="en-US" sz="1600" dirty="0">
              <a:latin typeface="Arial" charset="0"/>
            </a:endParaRPr>
          </a:p>
        </p:txBody>
      </p:sp>
      <p:sp>
        <p:nvSpPr>
          <p:cNvPr id="6147" name="Rectangle 2"/>
          <p:cNvSpPr>
            <a:spLocks noGrp="1" noChangeArrowheads="1"/>
          </p:cNvSpPr>
          <p:nvPr>
            <p:ph type="title"/>
          </p:nvPr>
        </p:nvSpPr>
        <p:spPr bwMode="auto">
          <a:xfrm>
            <a:off x="461963" y="63500"/>
            <a:ext cx="7493000" cy="5794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ja-JP" altLang="en-US" smtClean="0"/>
              <a:t>マスタ タイトルの書式設定</a:t>
            </a:r>
          </a:p>
        </p:txBody>
      </p:sp>
      <p:sp>
        <p:nvSpPr>
          <p:cNvPr id="6148" name="Rectangle 3"/>
          <p:cNvSpPr>
            <a:spLocks noGrp="1" noChangeArrowheads="1"/>
          </p:cNvSpPr>
          <p:nvPr>
            <p:ph type="body" idx="1"/>
          </p:nvPr>
        </p:nvSpPr>
        <p:spPr bwMode="auto">
          <a:xfrm>
            <a:off x="457200" y="849313"/>
            <a:ext cx="8229600" cy="5603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pic>
        <p:nvPicPr>
          <p:cNvPr id="6149" name="Picture 17" descr="logo_j"/>
          <p:cNvPicPr>
            <a:picLocks noChangeAspect="1" noChangeArrowheads="1"/>
          </p:cNvPicPr>
          <p:nvPr/>
        </p:nvPicPr>
        <p:blipFill>
          <a:blip r:embed="rId13" cstate="print"/>
          <a:srcRect/>
          <a:stretch>
            <a:fillRect/>
          </a:stretch>
        </p:blipFill>
        <p:spPr bwMode="auto">
          <a:xfrm>
            <a:off x="7899400" y="0"/>
            <a:ext cx="1244600" cy="735013"/>
          </a:xfrm>
          <a:prstGeom prst="rect">
            <a:avLst/>
          </a:prstGeom>
          <a:noFill/>
          <a:ln w="9525">
            <a:noFill/>
            <a:miter lim="800000"/>
            <a:headEnd/>
            <a:tailEnd/>
          </a:ln>
        </p:spPr>
      </p:pic>
      <p:sp>
        <p:nvSpPr>
          <p:cNvPr id="1043" name="Line 19"/>
          <p:cNvSpPr>
            <a:spLocks noChangeShapeType="1"/>
          </p:cNvSpPr>
          <p:nvPr/>
        </p:nvSpPr>
        <p:spPr bwMode="auto">
          <a:xfrm>
            <a:off x="285750" y="666750"/>
            <a:ext cx="8601075" cy="0"/>
          </a:xfrm>
          <a:prstGeom prst="line">
            <a:avLst/>
          </a:prstGeom>
          <a:noFill/>
          <a:ln w="6350">
            <a:solidFill>
              <a:schemeClr val="tx1"/>
            </a:solidFill>
            <a:round/>
            <a:headEnd/>
            <a:tailEnd/>
          </a:ln>
          <a:effectLst/>
        </p:spPr>
        <p:txBody>
          <a:bodyPr/>
          <a:lstStyle/>
          <a:p>
            <a:pPr algn="just">
              <a:defRPr/>
            </a:pPr>
            <a:endParaRPr lang="ja-JP" altLang="en-US" sz="1600" dirty="0">
              <a:latin typeface="Arial" charset="0"/>
            </a:endParaRPr>
          </a:p>
        </p:txBody>
      </p:sp>
      <p:sp>
        <p:nvSpPr>
          <p:cNvPr id="1044" name="Rectangle 20"/>
          <p:cNvSpPr>
            <a:spLocks noGrp="1" noChangeArrowheads="1"/>
          </p:cNvSpPr>
          <p:nvPr>
            <p:ph type="sldNum" sz="quarter" idx="4"/>
          </p:nvPr>
        </p:nvSpPr>
        <p:spPr bwMode="auto">
          <a:xfrm>
            <a:off x="6832600" y="638175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E30F2E02-5B9C-4863-A9A2-F91A257304C0}" type="slidenum">
              <a:rPr lang="en-US" altLang="ja-JP"/>
              <a:pPr>
                <a:defRPr/>
              </a:pPr>
              <a:t>‹#›</a:t>
            </a:fld>
            <a:endParaRPr lang="en-US" altLang="ja-JP" dirty="0"/>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med">
    <p:fade/>
  </p:transition>
  <p:hf hdr="0" ftr="0" dt="0"/>
  <p:txStyles>
    <p:titleStyle>
      <a:lvl1pPr algn="l" rtl="0" eaLnBrk="0" fontAlgn="base" hangingPunct="0">
        <a:spcBef>
          <a:spcPct val="0"/>
        </a:spcBef>
        <a:spcAft>
          <a:spcPct val="0"/>
        </a:spcAft>
        <a:defRPr kumimoji="1" sz="3200">
          <a:solidFill>
            <a:schemeClr val="tx1"/>
          </a:solidFill>
          <a:latin typeface="+mj-lt"/>
          <a:ea typeface="+mj-ea"/>
          <a:cs typeface="+mj-cs"/>
        </a:defRPr>
      </a:lvl1pPr>
      <a:lvl2pPr algn="l" rtl="0" eaLnBrk="0" fontAlgn="base" hangingPunct="0">
        <a:spcBef>
          <a:spcPct val="0"/>
        </a:spcBef>
        <a:spcAft>
          <a:spcPct val="0"/>
        </a:spcAft>
        <a:defRPr kumimoji="1" sz="3200">
          <a:solidFill>
            <a:schemeClr val="tx1"/>
          </a:solidFill>
          <a:latin typeface="Times New Roman" pitchFamily="18" charset="0"/>
          <a:ea typeface="ＭＳ Ｐゴシック" pitchFamily="50" charset="-128"/>
        </a:defRPr>
      </a:lvl2pPr>
      <a:lvl3pPr algn="l" rtl="0" eaLnBrk="0" fontAlgn="base" hangingPunct="0">
        <a:spcBef>
          <a:spcPct val="0"/>
        </a:spcBef>
        <a:spcAft>
          <a:spcPct val="0"/>
        </a:spcAft>
        <a:defRPr kumimoji="1" sz="3200">
          <a:solidFill>
            <a:schemeClr val="tx1"/>
          </a:solidFill>
          <a:latin typeface="Times New Roman" pitchFamily="18" charset="0"/>
          <a:ea typeface="ＭＳ Ｐゴシック" pitchFamily="50" charset="-128"/>
        </a:defRPr>
      </a:lvl3pPr>
      <a:lvl4pPr algn="l" rtl="0" eaLnBrk="0" fontAlgn="base" hangingPunct="0">
        <a:spcBef>
          <a:spcPct val="0"/>
        </a:spcBef>
        <a:spcAft>
          <a:spcPct val="0"/>
        </a:spcAft>
        <a:defRPr kumimoji="1" sz="3200">
          <a:solidFill>
            <a:schemeClr val="tx1"/>
          </a:solidFill>
          <a:latin typeface="Times New Roman" pitchFamily="18" charset="0"/>
          <a:ea typeface="ＭＳ Ｐゴシック" pitchFamily="50" charset="-128"/>
        </a:defRPr>
      </a:lvl4pPr>
      <a:lvl5pPr algn="l" rtl="0" eaLnBrk="0" fontAlgn="base" hangingPunct="0">
        <a:spcBef>
          <a:spcPct val="0"/>
        </a:spcBef>
        <a:spcAft>
          <a:spcPct val="0"/>
        </a:spcAft>
        <a:defRPr kumimoji="1" sz="3200">
          <a:solidFill>
            <a:schemeClr val="tx1"/>
          </a:solidFill>
          <a:latin typeface="Times New Roman" pitchFamily="18" charset="0"/>
          <a:ea typeface="ＭＳ Ｐゴシック" pitchFamily="50" charset="-128"/>
        </a:defRPr>
      </a:lvl5pPr>
      <a:lvl6pPr marL="457200" algn="l" rtl="0" eaLnBrk="0" fontAlgn="base" hangingPunct="0">
        <a:spcBef>
          <a:spcPct val="0"/>
        </a:spcBef>
        <a:spcAft>
          <a:spcPct val="0"/>
        </a:spcAft>
        <a:defRPr kumimoji="1" sz="3200">
          <a:solidFill>
            <a:schemeClr val="tx1"/>
          </a:solidFill>
          <a:latin typeface="Times New Roman" pitchFamily="18" charset="0"/>
          <a:ea typeface="ＭＳ Ｐゴシック" pitchFamily="50" charset="-128"/>
        </a:defRPr>
      </a:lvl6pPr>
      <a:lvl7pPr marL="914400" algn="l" rtl="0" eaLnBrk="0" fontAlgn="base" hangingPunct="0">
        <a:spcBef>
          <a:spcPct val="0"/>
        </a:spcBef>
        <a:spcAft>
          <a:spcPct val="0"/>
        </a:spcAft>
        <a:defRPr kumimoji="1" sz="3200">
          <a:solidFill>
            <a:schemeClr val="tx1"/>
          </a:solidFill>
          <a:latin typeface="Times New Roman" pitchFamily="18" charset="0"/>
          <a:ea typeface="ＭＳ Ｐゴシック" pitchFamily="50" charset="-128"/>
        </a:defRPr>
      </a:lvl7pPr>
      <a:lvl8pPr marL="1371600" algn="l" rtl="0" eaLnBrk="0" fontAlgn="base" hangingPunct="0">
        <a:spcBef>
          <a:spcPct val="0"/>
        </a:spcBef>
        <a:spcAft>
          <a:spcPct val="0"/>
        </a:spcAft>
        <a:defRPr kumimoji="1" sz="3200">
          <a:solidFill>
            <a:schemeClr val="tx1"/>
          </a:solidFill>
          <a:latin typeface="Times New Roman" pitchFamily="18" charset="0"/>
          <a:ea typeface="ＭＳ Ｐゴシック" pitchFamily="50" charset="-128"/>
        </a:defRPr>
      </a:lvl8pPr>
      <a:lvl9pPr marL="1828800" algn="l" rtl="0" eaLnBrk="0" fontAlgn="base" hangingPunct="0">
        <a:spcBef>
          <a:spcPct val="0"/>
        </a:spcBef>
        <a:spcAft>
          <a:spcPct val="0"/>
        </a:spcAft>
        <a:defRPr kumimoji="1" sz="3200">
          <a:solidFill>
            <a:schemeClr val="tx1"/>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Blip>
          <a:blip r:embed="rId14"/>
        </a:buBlip>
        <a:defRPr kumimoji="1" sz="2800">
          <a:solidFill>
            <a:schemeClr val="tx1"/>
          </a:solidFill>
          <a:latin typeface="+mn-lt"/>
          <a:ea typeface="+mn-ea"/>
        </a:defRPr>
      </a:lvl2pPr>
      <a:lvl3pPr marL="1143000" indent="-228600" algn="l" rtl="0" eaLnBrk="0" fontAlgn="base" hangingPunct="0">
        <a:spcBef>
          <a:spcPct val="20000"/>
        </a:spcBef>
        <a:spcAft>
          <a:spcPct val="0"/>
        </a:spcAft>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Blip>
          <a:blip r:embed="rId14"/>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eaLnBrk="0" fontAlgn="base" hangingPunct="0">
        <a:spcBef>
          <a:spcPct val="20000"/>
        </a:spcBef>
        <a:spcAft>
          <a:spcPct val="0"/>
        </a:spcAft>
        <a:buBlip>
          <a:blip r:embed="rId14"/>
        </a:buBlip>
        <a:defRPr kumimoji="1" sz="2000">
          <a:solidFill>
            <a:schemeClr val="tx1"/>
          </a:solidFill>
          <a:latin typeface="+mn-lt"/>
          <a:ea typeface="+mn-ea"/>
        </a:defRPr>
      </a:lvl6pPr>
      <a:lvl7pPr marL="2971800" indent="-228600" algn="l" rtl="0" eaLnBrk="0" fontAlgn="base" hangingPunct="0">
        <a:spcBef>
          <a:spcPct val="20000"/>
        </a:spcBef>
        <a:spcAft>
          <a:spcPct val="0"/>
        </a:spcAft>
        <a:buBlip>
          <a:blip r:embed="rId14"/>
        </a:buBlip>
        <a:defRPr kumimoji="1" sz="2000">
          <a:solidFill>
            <a:schemeClr val="tx1"/>
          </a:solidFill>
          <a:latin typeface="+mn-lt"/>
          <a:ea typeface="+mn-ea"/>
        </a:defRPr>
      </a:lvl7pPr>
      <a:lvl8pPr marL="3429000" indent="-228600" algn="l" rtl="0" eaLnBrk="0" fontAlgn="base" hangingPunct="0">
        <a:spcBef>
          <a:spcPct val="20000"/>
        </a:spcBef>
        <a:spcAft>
          <a:spcPct val="0"/>
        </a:spcAft>
        <a:buBlip>
          <a:blip r:embed="rId14"/>
        </a:buBlip>
        <a:defRPr kumimoji="1" sz="2000">
          <a:solidFill>
            <a:schemeClr val="tx1"/>
          </a:solidFill>
          <a:latin typeface="+mn-lt"/>
          <a:ea typeface="+mn-ea"/>
        </a:defRPr>
      </a:lvl8pPr>
      <a:lvl9pPr marL="3886200" indent="-228600" algn="l" rtl="0" eaLnBrk="0" fontAlgn="base" hangingPunct="0">
        <a:spcBef>
          <a:spcPct val="20000"/>
        </a:spcBef>
        <a:spcAft>
          <a:spcPct val="0"/>
        </a:spcAft>
        <a:buBlip>
          <a:blip r:embed="rId14"/>
        </a:buBlip>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2" descr="Hintergrund"/>
          <p:cNvPicPr>
            <a:picLocks noChangeAspect="1" noChangeArrowheads="1"/>
          </p:cNvPicPr>
          <p:nvPr/>
        </p:nvPicPr>
        <p:blipFill>
          <a:blip r:embed="rId13" cstate="print"/>
          <a:srcRect/>
          <a:stretch>
            <a:fillRect/>
          </a:stretch>
        </p:blipFill>
        <p:spPr bwMode="auto">
          <a:xfrm>
            <a:off x="0" y="0"/>
            <a:ext cx="9144000" cy="6859588"/>
          </a:xfrm>
          <a:prstGeom prst="rect">
            <a:avLst/>
          </a:prstGeom>
          <a:noFill/>
          <a:ln w="9525">
            <a:noFill/>
            <a:miter lim="800000"/>
            <a:headEnd/>
            <a:tailEnd/>
          </a:ln>
        </p:spPr>
      </p:pic>
      <p:pic>
        <p:nvPicPr>
          <p:cNvPr id="7171" name="Picture 3" descr="Himmel2"/>
          <p:cNvPicPr>
            <a:picLocks noChangeAspect="1" noChangeArrowheads="1"/>
          </p:cNvPicPr>
          <p:nvPr/>
        </p:nvPicPr>
        <p:blipFill>
          <a:blip r:embed="rId14" cstate="print"/>
          <a:srcRect/>
          <a:stretch>
            <a:fillRect/>
          </a:stretch>
        </p:blipFill>
        <p:spPr bwMode="auto">
          <a:xfrm>
            <a:off x="0" y="3765550"/>
            <a:ext cx="9144000" cy="2114550"/>
          </a:xfrm>
          <a:prstGeom prst="rect">
            <a:avLst/>
          </a:prstGeom>
          <a:noFill/>
          <a:ln w="9525">
            <a:noFill/>
            <a:miter lim="800000"/>
            <a:headEnd/>
            <a:tailEnd/>
          </a:ln>
        </p:spPr>
      </p:pic>
      <p:pic>
        <p:nvPicPr>
          <p:cNvPr id="7172" name="Picture 6" descr="schatten"/>
          <p:cNvPicPr>
            <a:picLocks noChangeAspect="1" noChangeArrowheads="1"/>
          </p:cNvPicPr>
          <p:nvPr/>
        </p:nvPicPr>
        <p:blipFill>
          <a:blip r:embed="rId15" cstate="print"/>
          <a:srcRect/>
          <a:stretch>
            <a:fillRect/>
          </a:stretch>
        </p:blipFill>
        <p:spPr bwMode="auto">
          <a:xfrm>
            <a:off x="0" y="3765550"/>
            <a:ext cx="9144000" cy="120650"/>
          </a:xfrm>
          <a:prstGeom prst="rect">
            <a:avLst/>
          </a:prstGeom>
          <a:noFill/>
          <a:ln w="9525">
            <a:noFill/>
            <a:miter lim="800000"/>
            <a:headEnd/>
            <a:tailEnd/>
          </a:ln>
        </p:spPr>
      </p:pic>
      <p:pic>
        <p:nvPicPr>
          <p:cNvPr id="7173" name="Picture 8"/>
          <p:cNvPicPr>
            <a:picLocks noChangeAspect="1" noChangeArrowheads="1"/>
          </p:cNvPicPr>
          <p:nvPr/>
        </p:nvPicPr>
        <p:blipFill>
          <a:blip r:embed="rId16" cstate="print"/>
          <a:srcRect/>
          <a:stretch>
            <a:fillRect/>
          </a:stretch>
        </p:blipFill>
        <p:spPr bwMode="auto">
          <a:xfrm>
            <a:off x="7380288" y="0"/>
            <a:ext cx="1763712" cy="1212850"/>
          </a:xfrm>
          <a:prstGeom prst="rect">
            <a:avLst/>
          </a:prstGeom>
          <a:noFill/>
          <a:ln w="9525">
            <a:noFill/>
            <a:round/>
            <a:headEnd/>
            <a:tailEnd/>
          </a:ln>
        </p:spPr>
      </p:pic>
      <p:sp>
        <p:nvSpPr>
          <p:cNvPr id="7174" name="Rectangle 4"/>
          <p:cNvSpPr>
            <a:spLocks noGrp="1" noChangeArrowheads="1"/>
          </p:cNvSpPr>
          <p:nvPr>
            <p:ph type="title"/>
          </p:nvPr>
        </p:nvSpPr>
        <p:spPr bwMode="auto">
          <a:xfrm>
            <a:off x="403225" y="230188"/>
            <a:ext cx="5945188" cy="600075"/>
          </a:xfrm>
          <a:prstGeom prst="rect">
            <a:avLst/>
          </a:prstGeom>
          <a:noFill/>
          <a:ln w="9525">
            <a:noFill/>
            <a:miter lim="800000"/>
            <a:headEnd/>
            <a:tailEnd/>
          </a:ln>
        </p:spPr>
        <p:txBody>
          <a:bodyPr vert="horz" wrap="square" lIns="0" tIns="45720" rIns="0" bIns="45720" numCol="1" anchor="ctr" anchorCtr="0" compatLnSpc="1">
            <a:prstTxWarp prst="textNoShape">
              <a:avLst/>
            </a:prstTxWarp>
          </a:bodyPr>
          <a:lstStyle/>
          <a:p>
            <a:pPr lvl="0"/>
            <a:r>
              <a:rPr lang="en-US" altLang="ja-JP" smtClean="0"/>
              <a:t>Click to edit Master title style</a:t>
            </a:r>
            <a:endParaRPr lang="de-DE" altLang="ja-JP" smtClean="0"/>
          </a:p>
        </p:txBody>
      </p:sp>
      <p:sp>
        <p:nvSpPr>
          <p:cNvPr id="7175" name="Rectangle 5"/>
          <p:cNvSpPr>
            <a:spLocks noGrp="1" noChangeArrowheads="1"/>
          </p:cNvSpPr>
          <p:nvPr>
            <p:ph type="body" idx="1"/>
          </p:nvPr>
        </p:nvSpPr>
        <p:spPr bwMode="auto">
          <a:xfrm>
            <a:off x="407988" y="1090613"/>
            <a:ext cx="8397875" cy="4799012"/>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med">
    <p:fade/>
  </p:transition>
  <p:hf sldNum="0" hdr="0" dt="0"/>
  <p:txStyles>
    <p:titleStyle>
      <a:lvl1pPr algn="l" rtl="0" eaLnBrk="0" fontAlgn="base" hangingPunct="0">
        <a:spcBef>
          <a:spcPct val="0"/>
        </a:spcBef>
        <a:spcAft>
          <a:spcPct val="0"/>
        </a:spcAft>
        <a:defRPr sz="2200" b="1">
          <a:solidFill>
            <a:schemeClr val="tx1"/>
          </a:solidFill>
          <a:latin typeface="+mj-lt"/>
          <a:ea typeface="+mj-ea"/>
          <a:cs typeface="+mj-cs"/>
        </a:defRPr>
      </a:lvl1pPr>
      <a:lvl2pPr algn="l" rtl="0" eaLnBrk="0" fontAlgn="base" hangingPunct="0">
        <a:spcBef>
          <a:spcPct val="0"/>
        </a:spcBef>
        <a:spcAft>
          <a:spcPct val="0"/>
        </a:spcAft>
        <a:defRPr sz="2200" b="1">
          <a:solidFill>
            <a:schemeClr val="tx1"/>
          </a:solidFill>
          <a:latin typeface="Arial" pitchFamily="34" charset="0"/>
        </a:defRPr>
      </a:lvl2pPr>
      <a:lvl3pPr algn="l" rtl="0" eaLnBrk="0" fontAlgn="base" hangingPunct="0">
        <a:spcBef>
          <a:spcPct val="0"/>
        </a:spcBef>
        <a:spcAft>
          <a:spcPct val="0"/>
        </a:spcAft>
        <a:defRPr sz="2200" b="1">
          <a:solidFill>
            <a:schemeClr val="tx1"/>
          </a:solidFill>
          <a:latin typeface="Arial" pitchFamily="34" charset="0"/>
        </a:defRPr>
      </a:lvl3pPr>
      <a:lvl4pPr algn="l" rtl="0" eaLnBrk="0" fontAlgn="base" hangingPunct="0">
        <a:spcBef>
          <a:spcPct val="0"/>
        </a:spcBef>
        <a:spcAft>
          <a:spcPct val="0"/>
        </a:spcAft>
        <a:defRPr sz="2200" b="1">
          <a:solidFill>
            <a:schemeClr val="tx1"/>
          </a:solidFill>
          <a:latin typeface="Arial" pitchFamily="34" charset="0"/>
        </a:defRPr>
      </a:lvl4pPr>
      <a:lvl5pPr algn="l" rtl="0" eaLnBrk="0" fontAlgn="base" hangingPunct="0">
        <a:spcBef>
          <a:spcPct val="0"/>
        </a:spcBef>
        <a:spcAft>
          <a:spcPct val="0"/>
        </a:spcAft>
        <a:defRPr sz="2200" b="1">
          <a:solidFill>
            <a:schemeClr val="tx1"/>
          </a:solidFill>
          <a:latin typeface="Arial" pitchFamily="34" charset="0"/>
        </a:defRPr>
      </a:lvl5pPr>
      <a:lvl6pPr marL="457200" algn="l" rtl="0" eaLnBrk="0" fontAlgn="base" hangingPunct="0">
        <a:spcBef>
          <a:spcPct val="0"/>
        </a:spcBef>
        <a:spcAft>
          <a:spcPct val="0"/>
        </a:spcAft>
        <a:defRPr sz="2200" b="1">
          <a:solidFill>
            <a:schemeClr val="tx1"/>
          </a:solidFill>
          <a:latin typeface="Arial" pitchFamily="34" charset="0"/>
        </a:defRPr>
      </a:lvl6pPr>
      <a:lvl7pPr marL="914400" algn="l" rtl="0" eaLnBrk="0" fontAlgn="base" hangingPunct="0">
        <a:spcBef>
          <a:spcPct val="0"/>
        </a:spcBef>
        <a:spcAft>
          <a:spcPct val="0"/>
        </a:spcAft>
        <a:defRPr sz="2200" b="1">
          <a:solidFill>
            <a:schemeClr val="tx1"/>
          </a:solidFill>
          <a:latin typeface="Arial" pitchFamily="34" charset="0"/>
        </a:defRPr>
      </a:lvl7pPr>
      <a:lvl8pPr marL="1371600" algn="l" rtl="0" eaLnBrk="0" fontAlgn="base" hangingPunct="0">
        <a:spcBef>
          <a:spcPct val="0"/>
        </a:spcBef>
        <a:spcAft>
          <a:spcPct val="0"/>
        </a:spcAft>
        <a:defRPr sz="2200" b="1">
          <a:solidFill>
            <a:schemeClr val="tx1"/>
          </a:solidFill>
          <a:latin typeface="Arial" pitchFamily="34" charset="0"/>
        </a:defRPr>
      </a:lvl8pPr>
      <a:lvl9pPr marL="1828800" algn="l" rtl="0" eaLnBrk="0" fontAlgn="base" hangingPunct="0">
        <a:spcBef>
          <a:spcPct val="0"/>
        </a:spcBef>
        <a:spcAft>
          <a:spcPct val="0"/>
        </a:spcAft>
        <a:defRPr sz="2200" b="1">
          <a:solidFill>
            <a:schemeClr val="tx1"/>
          </a:solidFill>
          <a:latin typeface="Arial" pitchFamily="34" charset="0"/>
        </a:defRPr>
      </a:lvl9pPr>
    </p:titleStyle>
    <p:bodyStyle>
      <a:lvl1pPr marL="190500" indent="-1905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ea typeface="+mn-ea"/>
          <a:cs typeface="+mn-cs"/>
        </a:defRPr>
      </a:lvl1pPr>
      <a:lvl2pPr marL="381000" indent="-188913" algn="l" rtl="0" eaLnBrk="0" fontAlgn="base" hangingPunct="0">
        <a:spcBef>
          <a:spcPct val="20000"/>
        </a:spcBef>
        <a:spcAft>
          <a:spcPct val="0"/>
        </a:spcAft>
        <a:buClr>
          <a:schemeClr val="accent1"/>
        </a:buClr>
        <a:buChar char="-"/>
        <a:defRPr sz="2800">
          <a:solidFill>
            <a:schemeClr val="tx1"/>
          </a:solidFill>
          <a:latin typeface="+mn-lt"/>
        </a:defRPr>
      </a:lvl2pPr>
      <a:lvl3pPr marL="561975" indent="-179388" algn="l" rtl="0" eaLnBrk="0" fontAlgn="base" hangingPunct="0">
        <a:spcBef>
          <a:spcPct val="20000"/>
        </a:spcBef>
        <a:spcAft>
          <a:spcPct val="0"/>
        </a:spcAft>
        <a:buClr>
          <a:schemeClr val="accent1"/>
        </a:buClr>
        <a:buChar char="-"/>
        <a:defRPr sz="2400">
          <a:solidFill>
            <a:schemeClr val="tx1"/>
          </a:solidFill>
          <a:latin typeface="+mn-lt"/>
        </a:defRPr>
      </a:lvl3pPr>
      <a:lvl4pPr marL="752475" indent="-188913" algn="l" rtl="0" eaLnBrk="0" fontAlgn="base" hangingPunct="0">
        <a:spcBef>
          <a:spcPct val="20000"/>
        </a:spcBef>
        <a:spcAft>
          <a:spcPct val="0"/>
        </a:spcAft>
        <a:buClr>
          <a:schemeClr val="accent1"/>
        </a:buClr>
        <a:buChar char="-"/>
        <a:defRPr sz="2000">
          <a:solidFill>
            <a:schemeClr val="tx1"/>
          </a:solidFill>
          <a:latin typeface="+mn-lt"/>
        </a:defRPr>
      </a:lvl4pPr>
      <a:lvl5pPr marL="962025" indent="-207963"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1419225" indent="-207963"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6pPr>
      <a:lvl7pPr marL="1876425" indent="-207963"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7pPr>
      <a:lvl8pPr marL="2333625" indent="-207963"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8pPr>
      <a:lvl9pPr marL="2790825" indent="-207963"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hyperlink" Target="file:///D:\Documents\2009(H21)\20090801&#12424;&#12426;&#12487;&#12473;&#12463;&#12488;&#12483;&#12503;\20090819-%20CEOP&#35336;&#30011;&#20250;&#21512;"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2.png"/><Relationship Id="rId11" Type="http://schemas.openxmlformats.org/officeDocument/2006/relationships/image" Target="../media/image48.png"/><Relationship Id="rId5" Type="http://schemas.openxmlformats.org/officeDocument/2006/relationships/image" Target="../media/image51.png"/><Relationship Id="rId10" Type="http://schemas.openxmlformats.org/officeDocument/2006/relationships/image" Target="../media/image55.wmf"/><Relationship Id="rId4" Type="http://schemas.openxmlformats.org/officeDocument/2006/relationships/image" Target="../media/image50.png"/><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jpe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emf"/><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notesSlide" Target="../notesSlides/notesSlide11.xml"/><Relationship Id="rId7" Type="http://schemas.openxmlformats.org/officeDocument/2006/relationships/image" Target="../media/image58.png"/><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oleObject" Target="../embeddings/oleObject2.bin"/><Relationship Id="rId9"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6.jpeg"/><Relationship Id="rId18" Type="http://schemas.openxmlformats.org/officeDocument/2006/relationships/image" Target="../media/image81.png"/><Relationship Id="rId3" Type="http://schemas.openxmlformats.org/officeDocument/2006/relationships/image" Target="../media/image66.jpeg"/><Relationship Id="rId21" Type="http://schemas.openxmlformats.org/officeDocument/2006/relationships/image" Target="../media/image84.png"/><Relationship Id="rId7" Type="http://schemas.openxmlformats.org/officeDocument/2006/relationships/image" Target="../media/image70.png"/><Relationship Id="rId12" Type="http://schemas.openxmlformats.org/officeDocument/2006/relationships/image" Target="../media/image75.jpeg"/><Relationship Id="rId17" Type="http://schemas.openxmlformats.org/officeDocument/2006/relationships/image" Target="../media/image80.jpeg"/><Relationship Id="rId2" Type="http://schemas.openxmlformats.org/officeDocument/2006/relationships/notesSlide" Target="../notesSlides/notesSlide14.xml"/><Relationship Id="rId16" Type="http://schemas.openxmlformats.org/officeDocument/2006/relationships/image" Target="../media/image79.jpeg"/><Relationship Id="rId20"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image" Target="../media/image69.png"/><Relationship Id="rId11" Type="http://schemas.openxmlformats.org/officeDocument/2006/relationships/image" Target="../media/image74.jpeg"/><Relationship Id="rId5" Type="http://schemas.openxmlformats.org/officeDocument/2006/relationships/image" Target="../media/image68.png"/><Relationship Id="rId15" Type="http://schemas.openxmlformats.org/officeDocument/2006/relationships/image" Target="../media/image78.wmf"/><Relationship Id="rId10" Type="http://schemas.openxmlformats.org/officeDocument/2006/relationships/image" Target="../media/image73.png"/><Relationship Id="rId19" Type="http://schemas.openxmlformats.org/officeDocument/2006/relationships/image" Target="../media/image82.png"/><Relationship Id="rId4" Type="http://schemas.openxmlformats.org/officeDocument/2006/relationships/image" Target="../media/image67.jpeg"/><Relationship Id="rId9" Type="http://schemas.openxmlformats.org/officeDocument/2006/relationships/image" Target="../media/image72.png"/><Relationship Id="rId14" Type="http://schemas.openxmlformats.org/officeDocument/2006/relationships/image" Target="../media/image77.jpeg"/><Relationship Id="rId22" Type="http://schemas.openxmlformats.org/officeDocument/2006/relationships/image" Target="../media/image85.jpeg"/></Relationships>
</file>

<file path=ppt/slides/_rels/slide24.xml.rels><?xml version="1.0" encoding="UTF-8" standalone="yes"?>
<Relationships xmlns="http://schemas.openxmlformats.org/package/2006/relationships"><Relationship Id="rId3" Type="http://schemas.openxmlformats.org/officeDocument/2006/relationships/hyperlink" Target="http://kuroshio.eorc.jaxa.jp/JASMES/index.html" TargetMode="External"/><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wmf"/></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9.gif"/></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ctrTitle" idx="4294967295"/>
          </p:nvPr>
        </p:nvSpPr>
        <p:spPr>
          <a:xfrm>
            <a:off x="727075" y="1260475"/>
            <a:ext cx="7445375" cy="1143000"/>
          </a:xfrm>
        </p:spPr>
        <p:txBody>
          <a:bodyPr lIns="91440" rIns="91440" anchor="b"/>
          <a:lstStyle/>
          <a:p>
            <a:pPr eaLnBrk="1" hangingPunct="1">
              <a:defRPr/>
            </a:pPr>
            <a:r>
              <a:rPr lang="en-US" altLang="ja-JP" sz="3200" dirty="0">
                <a:solidFill>
                  <a:srgbClr val="242450"/>
                </a:solidFill>
                <a:effectLst>
                  <a:outerShdw blurRad="38100" dist="38100" dir="2700000" algn="tl">
                    <a:srgbClr val="C0C0C0"/>
                  </a:outerShdw>
                </a:effectLst>
                <a:ea typeface="ＭＳ Ｐゴシック" pitchFamily="50" charset="-128"/>
              </a:rPr>
              <a:t>JAXA Earth Observation Satellite Programs associated with </a:t>
            </a:r>
            <a:r>
              <a:rPr lang="en-US" altLang="ja-JP" sz="3200" dirty="0" smtClean="0">
                <a:solidFill>
                  <a:srgbClr val="242450"/>
                </a:solidFill>
                <a:effectLst>
                  <a:outerShdw blurRad="38100" dist="38100" dir="2700000" algn="tl">
                    <a:srgbClr val="C0C0C0"/>
                  </a:outerShdw>
                </a:effectLst>
                <a:ea typeface="ＭＳ Ｐゴシック" pitchFamily="50" charset="-128"/>
              </a:rPr>
              <a:t>APSDEU</a:t>
            </a:r>
            <a:endParaRPr lang="en-US" altLang="ja-JP" sz="3200" dirty="0">
              <a:solidFill>
                <a:srgbClr val="242450"/>
              </a:solidFill>
              <a:effectLst>
                <a:outerShdw blurRad="38100" dist="38100" dir="2700000" algn="tl">
                  <a:srgbClr val="C0C0C0"/>
                </a:outerShdw>
              </a:effectLst>
              <a:ea typeface="ＭＳ Ｐゴシック" pitchFamily="50" charset="-128"/>
            </a:endParaRPr>
          </a:p>
        </p:txBody>
      </p:sp>
      <p:sp>
        <p:nvSpPr>
          <p:cNvPr id="8195" name="Rectangle 3"/>
          <p:cNvSpPr>
            <a:spLocks noGrp="1" noChangeArrowheads="1"/>
          </p:cNvSpPr>
          <p:nvPr>
            <p:ph type="subTitle" idx="4294967295"/>
          </p:nvPr>
        </p:nvSpPr>
        <p:spPr>
          <a:xfrm>
            <a:off x="727075" y="2727325"/>
            <a:ext cx="7229475" cy="773113"/>
          </a:xfrm>
        </p:spPr>
        <p:txBody>
          <a:bodyPr lIns="91440" rIns="91440"/>
          <a:lstStyle/>
          <a:p>
            <a:pPr marL="0" indent="0" eaLnBrk="1" hangingPunct="1">
              <a:buFont typeface="Wingdings" pitchFamily="2" charset="2"/>
              <a:buNone/>
            </a:pPr>
            <a:r>
              <a:rPr lang="en-US" altLang="ja-JP" sz="2200" b="1" smtClean="0">
                <a:solidFill>
                  <a:srgbClr val="242450"/>
                </a:solidFill>
                <a:ea typeface="ＭＳ Ｐゴシック" pitchFamily="50" charset="-128"/>
              </a:rPr>
              <a:t>Kazuo Umezawa</a:t>
            </a:r>
          </a:p>
          <a:p>
            <a:pPr marL="0" indent="0" eaLnBrk="1" hangingPunct="1">
              <a:buFont typeface="Wingdings" pitchFamily="2" charset="2"/>
              <a:buNone/>
            </a:pPr>
            <a:r>
              <a:rPr lang="en-US" altLang="ja-JP" sz="2200" b="1" smtClean="0">
                <a:solidFill>
                  <a:srgbClr val="242450"/>
                </a:solidFill>
                <a:ea typeface="ＭＳ Ｐゴシック" pitchFamily="50" charset="-128"/>
              </a:rPr>
              <a:t>JAXA/EORC</a:t>
            </a:r>
          </a:p>
        </p:txBody>
      </p:sp>
      <p:sp>
        <p:nvSpPr>
          <p:cNvPr id="291844" name="Text Box 4"/>
          <p:cNvSpPr txBox="1">
            <a:spLocks noChangeArrowheads="1"/>
          </p:cNvSpPr>
          <p:nvPr/>
        </p:nvSpPr>
        <p:spPr bwMode="auto">
          <a:xfrm>
            <a:off x="755650" y="6181725"/>
            <a:ext cx="6810519" cy="430887"/>
          </a:xfrm>
          <a:prstGeom prst="rect">
            <a:avLst/>
          </a:prstGeom>
          <a:noFill/>
          <a:ln w="9525">
            <a:noFill/>
            <a:miter lim="800000"/>
            <a:headEnd/>
            <a:tailEnd/>
          </a:ln>
          <a:effectLst/>
        </p:spPr>
        <p:txBody>
          <a:bodyPr wrap="none">
            <a:spAutoFit/>
          </a:bodyPr>
          <a:lstStyle/>
          <a:p>
            <a:pPr>
              <a:defRPr/>
            </a:pPr>
            <a:r>
              <a:rPr kumimoji="0" lang="en-US" altLang="ja-JP" sz="2200" dirty="0" smtClean="0">
                <a:solidFill>
                  <a:srgbClr val="242450"/>
                </a:solidFill>
                <a:effectLst>
                  <a:outerShdw blurRad="38100" dist="38100" dir="2700000" algn="tl">
                    <a:srgbClr val="C0C0C0"/>
                  </a:outerShdw>
                </a:effectLst>
              </a:rPr>
              <a:t>May 2-6, 2011, APSDEU-11, Boulder, Colorado, USA</a:t>
            </a:r>
            <a:endParaRPr kumimoji="0" lang="en-US" altLang="ja-JP" sz="2200" dirty="0">
              <a:solidFill>
                <a:srgbClr val="242450"/>
              </a:solidFill>
              <a:effectLst>
                <a:outerShdw blurRad="38100" dist="38100" dir="2700000" algn="tl">
                  <a:srgbClr val="C0C0C0"/>
                </a:outerShdw>
              </a:effectLst>
            </a:endParaRP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GB" altLang="ja-JP" sz="3200" dirty="0"/>
              <a:t>Updated Plan of JAXA GPM Products</a:t>
            </a:r>
            <a:endParaRPr kumimoji="1" lang="ja-JP" altLang="en-US" sz="3200" dirty="0"/>
          </a:p>
        </p:txBody>
      </p:sp>
      <p:graphicFrame>
        <p:nvGraphicFramePr>
          <p:cNvPr id="4" name="表 3"/>
          <p:cNvGraphicFramePr>
            <a:graphicFrameLocks noGrp="1"/>
          </p:cNvGraphicFramePr>
          <p:nvPr>
            <p:extLst>
              <p:ext uri="{D42A27DB-BD31-4B8C-83A1-F6EECF244321}">
                <p14:modId xmlns:p14="http://schemas.microsoft.com/office/powerpoint/2010/main" val="4043248982"/>
              </p:ext>
            </p:extLst>
          </p:nvPr>
        </p:nvGraphicFramePr>
        <p:xfrm>
          <a:off x="395537" y="1030248"/>
          <a:ext cx="8496943" cy="5207064"/>
        </p:xfrm>
        <a:graphic>
          <a:graphicData uri="http://schemas.openxmlformats.org/drawingml/2006/table">
            <a:tbl>
              <a:tblPr firstRow="1" firstCol="1" lastRow="1" lastCol="1" bandRow="1" bandCol="1">
                <a:tableStyleId>{5C22544A-7EE6-4342-B048-85BDC9FD1C3A}</a:tableStyleId>
              </a:tblPr>
              <a:tblGrid>
                <a:gridCol w="504056"/>
                <a:gridCol w="1512168"/>
                <a:gridCol w="1512168"/>
                <a:gridCol w="3240360"/>
                <a:gridCol w="720080"/>
                <a:gridCol w="1008111"/>
              </a:tblGrid>
              <a:tr h="216022">
                <a:tc>
                  <a:txBody>
                    <a:bodyPr/>
                    <a:lstStyle/>
                    <a:p>
                      <a:pPr>
                        <a:spcAft>
                          <a:spcPts val="0"/>
                        </a:spcAft>
                      </a:pPr>
                      <a:r>
                        <a:rPr lang="en-GB" sz="1100" dirty="0">
                          <a:effectLst/>
                          <a:latin typeface="+mn-lt"/>
                        </a:rPr>
                        <a:t>Level</a:t>
                      </a:r>
                      <a:endParaRPr lang="ja-JP" sz="1100" dirty="0">
                        <a:effectLst/>
                        <a:latin typeface="+mn-lt"/>
                        <a:ea typeface="ＭＳ 明朝"/>
                      </a:endParaRPr>
                    </a:p>
                  </a:txBody>
                  <a:tcPr marL="10553" marR="10553" marT="0" marB="0"/>
                </a:tc>
                <a:tc>
                  <a:txBody>
                    <a:bodyPr/>
                    <a:lstStyle/>
                    <a:p>
                      <a:pPr>
                        <a:spcAft>
                          <a:spcPts val="0"/>
                        </a:spcAft>
                      </a:pPr>
                      <a:r>
                        <a:rPr lang="en-GB" sz="1100" dirty="0">
                          <a:effectLst/>
                          <a:latin typeface="+mn-lt"/>
                        </a:rPr>
                        <a:t>Algorithm</a:t>
                      </a:r>
                      <a:endParaRPr lang="ja-JP" sz="1100" dirty="0">
                        <a:effectLst/>
                        <a:latin typeface="+mn-lt"/>
                        <a:ea typeface="ＭＳ 明朝"/>
                      </a:endParaRPr>
                    </a:p>
                  </a:txBody>
                  <a:tcPr marL="10553" marR="10553" marT="0" marB="0"/>
                </a:tc>
                <a:tc>
                  <a:txBody>
                    <a:bodyPr/>
                    <a:lstStyle/>
                    <a:p>
                      <a:pPr>
                        <a:spcAft>
                          <a:spcPts val="0"/>
                        </a:spcAft>
                      </a:pPr>
                      <a:r>
                        <a:rPr lang="en-GB" sz="1100">
                          <a:effectLst/>
                          <a:latin typeface="+mn-lt"/>
                        </a:rPr>
                        <a:t>Product</a:t>
                      </a:r>
                      <a:endParaRPr lang="ja-JP" sz="1100">
                        <a:effectLst/>
                        <a:latin typeface="+mn-lt"/>
                        <a:ea typeface="ＭＳ 明朝"/>
                      </a:endParaRPr>
                    </a:p>
                  </a:txBody>
                  <a:tcPr marL="10553" marR="10553" marT="0" marB="0"/>
                </a:tc>
                <a:tc>
                  <a:txBody>
                    <a:bodyPr/>
                    <a:lstStyle/>
                    <a:p>
                      <a:pPr>
                        <a:spcAft>
                          <a:spcPts val="0"/>
                        </a:spcAft>
                      </a:pPr>
                      <a:r>
                        <a:rPr lang="en-GB" sz="1100">
                          <a:effectLst/>
                          <a:latin typeface="+mn-lt"/>
                        </a:rPr>
                        <a:t>Major physical parameter</a:t>
                      </a:r>
                      <a:endParaRPr lang="ja-JP" sz="1100">
                        <a:effectLst/>
                        <a:latin typeface="+mn-lt"/>
                        <a:ea typeface="ＭＳ 明朝"/>
                      </a:endParaRPr>
                    </a:p>
                  </a:txBody>
                  <a:tcPr marL="10553" marR="10553" marT="0" marB="0"/>
                </a:tc>
                <a:tc>
                  <a:txBody>
                    <a:bodyPr/>
                    <a:lstStyle/>
                    <a:p>
                      <a:pPr>
                        <a:spcAft>
                          <a:spcPts val="0"/>
                        </a:spcAft>
                      </a:pPr>
                      <a:r>
                        <a:rPr lang="en-GB" sz="1100">
                          <a:effectLst/>
                          <a:latin typeface="+mn-lt"/>
                        </a:rPr>
                        <a:t>Unit</a:t>
                      </a:r>
                      <a:endParaRPr lang="ja-JP" sz="1100">
                        <a:effectLst/>
                        <a:latin typeface="+mn-lt"/>
                        <a:ea typeface="ＭＳ 明朝"/>
                      </a:endParaRPr>
                    </a:p>
                  </a:txBody>
                  <a:tcPr marL="10553" marR="10553" marT="0" marB="0"/>
                </a:tc>
                <a:tc>
                  <a:txBody>
                    <a:bodyPr/>
                    <a:lstStyle/>
                    <a:p>
                      <a:pPr>
                        <a:spcAft>
                          <a:spcPts val="0"/>
                        </a:spcAft>
                      </a:pPr>
                      <a:r>
                        <a:rPr lang="en-GB" sz="1100">
                          <a:effectLst/>
                          <a:latin typeface="+mn-lt"/>
                        </a:rPr>
                        <a:t>Coverage</a:t>
                      </a:r>
                      <a:endParaRPr lang="ja-JP" sz="1100">
                        <a:effectLst/>
                        <a:latin typeface="+mn-lt"/>
                        <a:ea typeface="ＭＳ 明朝"/>
                      </a:endParaRPr>
                    </a:p>
                  </a:txBody>
                  <a:tcPr marL="10553" marR="10553" marT="0" marB="0"/>
                </a:tc>
              </a:tr>
              <a:tr h="360042">
                <a:tc rowSpan="2">
                  <a:txBody>
                    <a:bodyPr/>
                    <a:lstStyle/>
                    <a:p>
                      <a:pPr>
                        <a:spcAft>
                          <a:spcPts val="0"/>
                        </a:spcAft>
                      </a:pPr>
                      <a:r>
                        <a:rPr lang="en-GB" sz="1100">
                          <a:effectLst/>
                          <a:latin typeface="+mn-lt"/>
                        </a:rPr>
                        <a:t>1</a:t>
                      </a:r>
                      <a:endParaRPr lang="ja-JP" sz="1100">
                        <a:effectLst/>
                        <a:latin typeface="+mn-lt"/>
                        <a:ea typeface="ＭＳ 明朝"/>
                      </a:endParaRPr>
                    </a:p>
                  </a:txBody>
                  <a:tcPr marL="10553" marR="10553" marT="0" marB="0"/>
                </a:tc>
                <a:tc>
                  <a:txBody>
                    <a:bodyPr/>
                    <a:lstStyle/>
                    <a:p>
                      <a:pPr>
                        <a:spcAft>
                          <a:spcPts val="0"/>
                        </a:spcAft>
                      </a:pPr>
                      <a:r>
                        <a:rPr lang="en-GB" sz="1100" dirty="0" err="1">
                          <a:effectLst/>
                          <a:latin typeface="+mn-lt"/>
                        </a:rPr>
                        <a:t>KuPR</a:t>
                      </a:r>
                      <a:r>
                        <a:rPr lang="en-GB" sz="1100" dirty="0">
                          <a:effectLst/>
                          <a:latin typeface="+mn-lt"/>
                        </a:rPr>
                        <a:t> algorithm</a:t>
                      </a:r>
                      <a:endParaRPr lang="ja-JP" sz="1100" dirty="0">
                        <a:effectLst/>
                        <a:latin typeface="+mn-lt"/>
                        <a:ea typeface="ＭＳ 明朝"/>
                      </a:endParaRPr>
                    </a:p>
                  </a:txBody>
                  <a:tcPr marL="10553" marR="10553" marT="0" marB="0"/>
                </a:tc>
                <a:tc>
                  <a:txBody>
                    <a:bodyPr/>
                    <a:lstStyle/>
                    <a:p>
                      <a:pPr>
                        <a:spcAft>
                          <a:spcPts val="0"/>
                        </a:spcAft>
                      </a:pPr>
                      <a:r>
                        <a:rPr lang="en-GB" sz="1100" dirty="0" err="1">
                          <a:effectLst/>
                          <a:latin typeface="+mn-lt"/>
                        </a:rPr>
                        <a:t>KuPR</a:t>
                      </a:r>
                      <a:r>
                        <a:rPr lang="en-GB" sz="1100" dirty="0">
                          <a:effectLst/>
                          <a:latin typeface="+mn-lt"/>
                        </a:rPr>
                        <a:t> product</a:t>
                      </a:r>
                      <a:endParaRPr lang="ja-JP" sz="1100" dirty="0">
                        <a:effectLst/>
                        <a:latin typeface="+mn-lt"/>
                        <a:ea typeface="ＭＳ 明朝"/>
                      </a:endParaRPr>
                    </a:p>
                  </a:txBody>
                  <a:tcPr marL="10553" marR="10553" marT="0" marB="0"/>
                </a:tc>
                <a:tc>
                  <a:txBody>
                    <a:bodyPr/>
                    <a:lstStyle/>
                    <a:p>
                      <a:pPr>
                        <a:spcAft>
                          <a:spcPts val="0"/>
                        </a:spcAft>
                      </a:pPr>
                      <a:r>
                        <a:rPr lang="en-GB" sz="1100">
                          <a:effectLst/>
                          <a:latin typeface="+mn-lt"/>
                        </a:rPr>
                        <a:t>Received power profile</a:t>
                      </a:r>
                      <a:endParaRPr lang="ja-JP" sz="1100">
                        <a:effectLst/>
                        <a:latin typeface="+mn-lt"/>
                        <a:ea typeface="ＭＳ 明朝"/>
                      </a:endParaRPr>
                    </a:p>
                  </a:txBody>
                  <a:tcPr marL="10553" marR="10553" marT="0" marB="0"/>
                </a:tc>
                <a:tc>
                  <a:txBody>
                    <a:bodyPr/>
                    <a:lstStyle/>
                    <a:p>
                      <a:pPr>
                        <a:spcAft>
                          <a:spcPts val="0"/>
                        </a:spcAft>
                      </a:pPr>
                      <a:r>
                        <a:rPr lang="en-GB" sz="1100">
                          <a:effectLst/>
                          <a:latin typeface="+mn-lt"/>
                        </a:rPr>
                        <a:t>Orbit</a:t>
                      </a:r>
                      <a:endParaRPr lang="ja-JP" sz="1100">
                        <a:effectLst/>
                        <a:latin typeface="+mn-lt"/>
                        <a:ea typeface="ＭＳ 明朝"/>
                      </a:endParaRPr>
                    </a:p>
                  </a:txBody>
                  <a:tcPr marL="10553" marR="10553" marT="0" marB="0"/>
                </a:tc>
                <a:tc>
                  <a:txBody>
                    <a:bodyPr/>
                    <a:lstStyle/>
                    <a:p>
                      <a:pPr>
                        <a:spcAft>
                          <a:spcPts val="0"/>
                        </a:spcAft>
                      </a:pPr>
                      <a:r>
                        <a:rPr lang="en-GB" sz="1100" b="0" dirty="0">
                          <a:solidFill>
                            <a:schemeClr val="tx1"/>
                          </a:solidFill>
                          <a:effectLst/>
                          <a:latin typeface="+mn-lt"/>
                        </a:rPr>
                        <a:t>245km</a:t>
                      </a:r>
                      <a:br>
                        <a:rPr lang="en-GB" sz="1100" b="0" dirty="0">
                          <a:solidFill>
                            <a:schemeClr val="tx1"/>
                          </a:solidFill>
                          <a:effectLst/>
                          <a:latin typeface="+mn-lt"/>
                        </a:rPr>
                      </a:br>
                      <a:r>
                        <a:rPr lang="en-GB" sz="1100" b="0" dirty="0">
                          <a:solidFill>
                            <a:schemeClr val="tx1"/>
                          </a:solidFill>
                          <a:effectLst/>
                          <a:latin typeface="+mn-lt"/>
                        </a:rPr>
                        <a:t>(swath)</a:t>
                      </a:r>
                      <a:endParaRPr lang="ja-JP" sz="1100" b="0" dirty="0">
                        <a:solidFill>
                          <a:schemeClr val="tx1"/>
                        </a:solidFill>
                        <a:effectLst/>
                        <a:latin typeface="+mn-lt"/>
                        <a:ea typeface="ＭＳ 明朝"/>
                      </a:endParaRPr>
                    </a:p>
                  </a:txBody>
                  <a:tcPr marL="10553" marR="10553" marT="0" marB="0">
                    <a:solidFill>
                      <a:schemeClr val="accent5">
                        <a:lumMod val="60000"/>
                        <a:lumOff val="40000"/>
                      </a:schemeClr>
                    </a:solidFill>
                  </a:tcPr>
                </a:tc>
              </a:tr>
              <a:tr h="360040">
                <a:tc vMerge="1">
                  <a:txBody>
                    <a:bodyPr/>
                    <a:lstStyle/>
                    <a:p>
                      <a:endParaRPr kumimoji="1" lang="ja-JP" altLang="en-US"/>
                    </a:p>
                  </a:txBody>
                  <a:tcPr/>
                </a:tc>
                <a:tc>
                  <a:txBody>
                    <a:bodyPr/>
                    <a:lstStyle/>
                    <a:p>
                      <a:pPr>
                        <a:spcAft>
                          <a:spcPts val="0"/>
                        </a:spcAft>
                      </a:pPr>
                      <a:r>
                        <a:rPr lang="en-GB" sz="1100">
                          <a:effectLst/>
                          <a:latin typeface="+mn-lt"/>
                        </a:rPr>
                        <a:t>KaPR algorithm</a:t>
                      </a:r>
                      <a:endParaRPr lang="ja-JP" sz="1100">
                        <a:effectLst/>
                        <a:latin typeface="+mn-lt"/>
                        <a:ea typeface="ＭＳ 明朝"/>
                      </a:endParaRPr>
                    </a:p>
                  </a:txBody>
                  <a:tcPr marL="10553" marR="10553" marT="0" marB="0"/>
                </a:tc>
                <a:tc>
                  <a:txBody>
                    <a:bodyPr/>
                    <a:lstStyle/>
                    <a:p>
                      <a:pPr>
                        <a:spcAft>
                          <a:spcPts val="0"/>
                        </a:spcAft>
                      </a:pPr>
                      <a:r>
                        <a:rPr lang="en-GB" sz="1100" dirty="0" err="1">
                          <a:effectLst/>
                          <a:latin typeface="+mn-lt"/>
                        </a:rPr>
                        <a:t>KaPR</a:t>
                      </a:r>
                      <a:r>
                        <a:rPr lang="en-GB" sz="1100" dirty="0">
                          <a:effectLst/>
                          <a:latin typeface="+mn-lt"/>
                        </a:rPr>
                        <a:t> product</a:t>
                      </a:r>
                      <a:endParaRPr lang="ja-JP" sz="1100" dirty="0">
                        <a:effectLst/>
                        <a:latin typeface="+mn-lt"/>
                        <a:ea typeface="ＭＳ 明朝"/>
                      </a:endParaRPr>
                    </a:p>
                  </a:txBody>
                  <a:tcPr marL="10553" marR="10553" marT="0" marB="0"/>
                </a:tc>
                <a:tc>
                  <a:txBody>
                    <a:bodyPr/>
                    <a:lstStyle/>
                    <a:p>
                      <a:pPr>
                        <a:spcAft>
                          <a:spcPts val="0"/>
                        </a:spcAft>
                      </a:pPr>
                      <a:r>
                        <a:rPr lang="en-GB" sz="1100" dirty="0">
                          <a:effectLst/>
                          <a:latin typeface="+mn-lt"/>
                        </a:rPr>
                        <a:t>Received power profile</a:t>
                      </a:r>
                      <a:endParaRPr lang="ja-JP" sz="1100" dirty="0">
                        <a:effectLst/>
                        <a:latin typeface="+mn-lt"/>
                        <a:ea typeface="ＭＳ 明朝"/>
                      </a:endParaRPr>
                    </a:p>
                  </a:txBody>
                  <a:tcPr marL="10553" marR="10553" marT="0" marB="0"/>
                </a:tc>
                <a:tc>
                  <a:txBody>
                    <a:bodyPr/>
                    <a:lstStyle/>
                    <a:p>
                      <a:pPr>
                        <a:spcAft>
                          <a:spcPts val="0"/>
                        </a:spcAft>
                      </a:pPr>
                      <a:r>
                        <a:rPr lang="en-GB" sz="1100">
                          <a:effectLst/>
                          <a:latin typeface="+mn-lt"/>
                        </a:rPr>
                        <a:t>Orbit</a:t>
                      </a:r>
                      <a:endParaRPr lang="ja-JP" sz="1100">
                        <a:effectLst/>
                        <a:latin typeface="+mn-lt"/>
                        <a:ea typeface="ＭＳ 明朝"/>
                      </a:endParaRPr>
                    </a:p>
                  </a:txBody>
                  <a:tcPr marL="10553" marR="10553" marT="0" marB="0"/>
                </a:tc>
                <a:tc>
                  <a:txBody>
                    <a:bodyPr/>
                    <a:lstStyle/>
                    <a:p>
                      <a:pPr>
                        <a:spcAft>
                          <a:spcPts val="0"/>
                        </a:spcAft>
                      </a:pPr>
                      <a:r>
                        <a:rPr lang="en-GB" sz="1100" b="0" dirty="0">
                          <a:solidFill>
                            <a:schemeClr val="tx1"/>
                          </a:solidFill>
                          <a:effectLst/>
                          <a:latin typeface="+mn-lt"/>
                        </a:rPr>
                        <a:t>125km</a:t>
                      </a:r>
                      <a:br>
                        <a:rPr lang="en-GB" sz="1100" b="0" dirty="0">
                          <a:solidFill>
                            <a:schemeClr val="tx1"/>
                          </a:solidFill>
                          <a:effectLst/>
                          <a:latin typeface="+mn-lt"/>
                        </a:rPr>
                      </a:br>
                      <a:r>
                        <a:rPr lang="en-GB" sz="1100" b="0" dirty="0">
                          <a:solidFill>
                            <a:schemeClr val="tx1"/>
                          </a:solidFill>
                          <a:effectLst/>
                          <a:latin typeface="+mn-lt"/>
                        </a:rPr>
                        <a:t>(swath)</a:t>
                      </a:r>
                      <a:endParaRPr lang="ja-JP" sz="1100" b="0" dirty="0">
                        <a:solidFill>
                          <a:schemeClr val="tx1"/>
                        </a:solidFill>
                        <a:effectLst/>
                        <a:latin typeface="+mn-lt"/>
                        <a:ea typeface="ＭＳ 明朝"/>
                      </a:endParaRPr>
                    </a:p>
                  </a:txBody>
                  <a:tcPr marL="10553" marR="10553" marT="0" marB="0">
                    <a:solidFill>
                      <a:schemeClr val="accent5">
                        <a:lumMod val="60000"/>
                        <a:lumOff val="40000"/>
                      </a:schemeClr>
                    </a:solidFill>
                  </a:tcPr>
                </a:tc>
              </a:tr>
              <a:tr h="573735">
                <a:tc rowSpan="4">
                  <a:txBody>
                    <a:bodyPr/>
                    <a:lstStyle/>
                    <a:p>
                      <a:pPr>
                        <a:spcAft>
                          <a:spcPts val="0"/>
                        </a:spcAft>
                      </a:pPr>
                      <a:r>
                        <a:rPr lang="en-GB" sz="1100">
                          <a:effectLst/>
                          <a:latin typeface="+mn-lt"/>
                        </a:rPr>
                        <a:t>2</a:t>
                      </a:r>
                      <a:endParaRPr lang="ja-JP" sz="1100">
                        <a:effectLst/>
                        <a:latin typeface="+mn-lt"/>
                        <a:ea typeface="ＭＳ 明朝"/>
                      </a:endParaRPr>
                    </a:p>
                  </a:txBody>
                  <a:tcPr marL="10553" marR="10553" marT="0" marB="0"/>
                </a:tc>
                <a:tc rowSpan="3">
                  <a:txBody>
                    <a:bodyPr/>
                    <a:lstStyle/>
                    <a:p>
                      <a:pPr>
                        <a:spcAft>
                          <a:spcPts val="0"/>
                        </a:spcAft>
                      </a:pPr>
                      <a:r>
                        <a:rPr lang="en-GB" sz="1100" dirty="0">
                          <a:effectLst/>
                          <a:latin typeface="+mn-lt"/>
                        </a:rPr>
                        <a:t>DPR algorithm</a:t>
                      </a:r>
                      <a:endParaRPr lang="ja-JP" sz="1100" dirty="0">
                        <a:effectLst/>
                        <a:latin typeface="+mn-lt"/>
                      </a:endParaRPr>
                    </a:p>
                    <a:p>
                      <a:pPr>
                        <a:spcAft>
                          <a:spcPts val="0"/>
                        </a:spcAft>
                      </a:pPr>
                      <a:r>
                        <a:rPr lang="en-GB" sz="1100" dirty="0">
                          <a:effectLst/>
                          <a:latin typeface="+mn-lt"/>
                        </a:rPr>
                        <a:t> (Japan-US joint)</a:t>
                      </a:r>
                      <a:endParaRPr lang="ja-JP" sz="1100" dirty="0">
                        <a:effectLst/>
                        <a:latin typeface="+mn-lt"/>
                        <a:ea typeface="ＭＳ 明朝"/>
                      </a:endParaRPr>
                    </a:p>
                  </a:txBody>
                  <a:tcPr marL="10553" marR="10553" marT="0" marB="0"/>
                </a:tc>
                <a:tc>
                  <a:txBody>
                    <a:bodyPr/>
                    <a:lstStyle/>
                    <a:p>
                      <a:pPr>
                        <a:spcAft>
                          <a:spcPts val="0"/>
                        </a:spcAft>
                      </a:pPr>
                      <a:r>
                        <a:rPr lang="en-GB" sz="1100">
                          <a:effectLst/>
                          <a:latin typeface="+mn-lt"/>
                        </a:rPr>
                        <a:t>KuPR product</a:t>
                      </a:r>
                      <a:endParaRPr lang="ja-JP" sz="1100">
                        <a:effectLst/>
                        <a:latin typeface="+mn-lt"/>
                        <a:ea typeface="ＭＳ 明朝"/>
                      </a:endParaRPr>
                    </a:p>
                  </a:txBody>
                  <a:tcPr marL="10553" marR="10553" marT="0" marB="0"/>
                </a:tc>
                <a:tc>
                  <a:txBody>
                    <a:bodyPr/>
                    <a:lstStyle/>
                    <a:p>
                      <a:pPr>
                        <a:spcAft>
                          <a:spcPts val="0"/>
                        </a:spcAft>
                      </a:pPr>
                      <a:r>
                        <a:rPr lang="en-GB" sz="1100" dirty="0">
                          <a:effectLst/>
                          <a:latin typeface="+mn-lt"/>
                        </a:rPr>
                        <a:t>Radar reflectivity profile, normalized radar surface cross section (σ</a:t>
                      </a:r>
                      <a:r>
                        <a:rPr lang="en-GB" sz="1100" baseline="30000" dirty="0">
                          <a:effectLst/>
                          <a:latin typeface="+mn-lt"/>
                        </a:rPr>
                        <a:t>0</a:t>
                      </a:r>
                      <a:r>
                        <a:rPr lang="en-GB" sz="1100" dirty="0">
                          <a:effectLst/>
                          <a:latin typeface="+mn-lt"/>
                        </a:rPr>
                        <a:t>), rain type, bright-band height,  attenuation corrected radar reflectivity profile, rain rate profile</a:t>
                      </a:r>
                      <a:endParaRPr lang="ja-JP" sz="1100" dirty="0">
                        <a:effectLst/>
                        <a:latin typeface="+mn-lt"/>
                        <a:ea typeface="ＭＳ 明朝"/>
                      </a:endParaRPr>
                    </a:p>
                  </a:txBody>
                  <a:tcPr marL="10553" marR="10553" marT="0" marB="0"/>
                </a:tc>
                <a:tc>
                  <a:txBody>
                    <a:bodyPr/>
                    <a:lstStyle/>
                    <a:p>
                      <a:pPr>
                        <a:spcAft>
                          <a:spcPts val="0"/>
                        </a:spcAft>
                      </a:pPr>
                      <a:r>
                        <a:rPr lang="en-GB" sz="1100">
                          <a:effectLst/>
                          <a:latin typeface="+mn-lt"/>
                        </a:rPr>
                        <a:t>Orbit</a:t>
                      </a:r>
                      <a:endParaRPr lang="ja-JP" sz="1100">
                        <a:effectLst/>
                        <a:latin typeface="+mn-lt"/>
                        <a:ea typeface="ＭＳ 明朝"/>
                      </a:endParaRPr>
                    </a:p>
                  </a:txBody>
                  <a:tcPr marL="10553" marR="10553" marT="0" marB="0"/>
                </a:tc>
                <a:tc>
                  <a:txBody>
                    <a:bodyPr/>
                    <a:lstStyle/>
                    <a:p>
                      <a:pPr>
                        <a:spcAft>
                          <a:spcPts val="0"/>
                        </a:spcAft>
                      </a:pPr>
                      <a:r>
                        <a:rPr lang="en-GB" sz="1100" b="0" dirty="0">
                          <a:solidFill>
                            <a:schemeClr val="tx1"/>
                          </a:solidFill>
                          <a:effectLst/>
                          <a:latin typeface="+mn-lt"/>
                        </a:rPr>
                        <a:t>245km</a:t>
                      </a:r>
                      <a:br>
                        <a:rPr lang="en-GB" sz="1100" b="0" dirty="0">
                          <a:solidFill>
                            <a:schemeClr val="tx1"/>
                          </a:solidFill>
                          <a:effectLst/>
                          <a:latin typeface="+mn-lt"/>
                        </a:rPr>
                      </a:br>
                      <a:r>
                        <a:rPr lang="en-GB" sz="1100" b="0" dirty="0">
                          <a:solidFill>
                            <a:schemeClr val="tx1"/>
                          </a:solidFill>
                          <a:effectLst/>
                          <a:latin typeface="+mn-lt"/>
                        </a:rPr>
                        <a:t>(swath)</a:t>
                      </a:r>
                      <a:endParaRPr lang="ja-JP" sz="1100" b="0" dirty="0">
                        <a:solidFill>
                          <a:schemeClr val="tx1"/>
                        </a:solidFill>
                        <a:effectLst/>
                        <a:latin typeface="+mn-lt"/>
                        <a:ea typeface="ＭＳ 明朝"/>
                      </a:endParaRPr>
                    </a:p>
                  </a:txBody>
                  <a:tcPr marL="10553" marR="10553" marT="0" marB="0">
                    <a:solidFill>
                      <a:schemeClr val="accent5">
                        <a:lumMod val="60000"/>
                        <a:lumOff val="40000"/>
                      </a:schemeClr>
                    </a:solidFill>
                  </a:tcPr>
                </a:tc>
              </a:tr>
              <a:tr h="573735">
                <a:tc vMerge="1">
                  <a:txBody>
                    <a:bodyPr/>
                    <a:lstStyle/>
                    <a:p>
                      <a:endParaRPr kumimoji="1" lang="ja-JP" altLang="en-US"/>
                    </a:p>
                  </a:txBody>
                  <a:tcPr/>
                </a:tc>
                <a:tc vMerge="1">
                  <a:txBody>
                    <a:bodyPr/>
                    <a:lstStyle/>
                    <a:p>
                      <a:endParaRPr kumimoji="1" lang="ja-JP" altLang="en-US"/>
                    </a:p>
                  </a:txBody>
                  <a:tcPr/>
                </a:tc>
                <a:tc>
                  <a:txBody>
                    <a:bodyPr/>
                    <a:lstStyle/>
                    <a:p>
                      <a:pPr>
                        <a:spcAft>
                          <a:spcPts val="0"/>
                        </a:spcAft>
                      </a:pPr>
                      <a:r>
                        <a:rPr lang="en-GB" sz="1100">
                          <a:effectLst/>
                          <a:latin typeface="+mn-lt"/>
                        </a:rPr>
                        <a:t>KaPR product</a:t>
                      </a:r>
                      <a:endParaRPr lang="ja-JP" sz="1100">
                        <a:effectLst/>
                        <a:latin typeface="+mn-lt"/>
                        <a:ea typeface="ＭＳ 明朝"/>
                      </a:endParaRPr>
                    </a:p>
                  </a:txBody>
                  <a:tcPr marL="10553" marR="10553" marT="0" marB="0"/>
                </a:tc>
                <a:tc>
                  <a:txBody>
                    <a:bodyPr/>
                    <a:lstStyle/>
                    <a:p>
                      <a:pPr>
                        <a:spcAft>
                          <a:spcPts val="0"/>
                        </a:spcAft>
                      </a:pPr>
                      <a:r>
                        <a:rPr lang="en-GB" sz="1100" dirty="0">
                          <a:effectLst/>
                          <a:latin typeface="+mn-lt"/>
                        </a:rPr>
                        <a:t>Radar reflectivity profile, normalized radar surface cross section (σ</a:t>
                      </a:r>
                      <a:r>
                        <a:rPr lang="en-GB" sz="1100" baseline="30000" dirty="0">
                          <a:effectLst/>
                          <a:latin typeface="+mn-lt"/>
                        </a:rPr>
                        <a:t>0</a:t>
                      </a:r>
                      <a:r>
                        <a:rPr lang="en-GB" sz="1100" dirty="0">
                          <a:effectLst/>
                          <a:latin typeface="+mn-lt"/>
                        </a:rPr>
                        <a:t>), rain type, bright-band height, attenuation corrected radar reflectivity profile, rain rate profile</a:t>
                      </a:r>
                      <a:endParaRPr lang="ja-JP" sz="1100" dirty="0">
                        <a:effectLst/>
                        <a:latin typeface="+mn-lt"/>
                        <a:ea typeface="ＭＳ 明朝"/>
                      </a:endParaRPr>
                    </a:p>
                  </a:txBody>
                  <a:tcPr marL="10553" marR="10553" marT="0" marB="0"/>
                </a:tc>
                <a:tc>
                  <a:txBody>
                    <a:bodyPr/>
                    <a:lstStyle/>
                    <a:p>
                      <a:pPr>
                        <a:spcAft>
                          <a:spcPts val="0"/>
                        </a:spcAft>
                      </a:pPr>
                      <a:r>
                        <a:rPr lang="en-GB" sz="1100" dirty="0">
                          <a:effectLst/>
                          <a:latin typeface="+mn-lt"/>
                        </a:rPr>
                        <a:t>Orbit</a:t>
                      </a:r>
                      <a:endParaRPr lang="ja-JP" sz="1100" dirty="0">
                        <a:effectLst/>
                        <a:latin typeface="+mn-lt"/>
                        <a:ea typeface="ＭＳ 明朝"/>
                      </a:endParaRPr>
                    </a:p>
                  </a:txBody>
                  <a:tcPr marL="10553" marR="10553" marT="0" marB="0"/>
                </a:tc>
                <a:tc>
                  <a:txBody>
                    <a:bodyPr/>
                    <a:lstStyle/>
                    <a:p>
                      <a:pPr>
                        <a:spcAft>
                          <a:spcPts val="0"/>
                        </a:spcAft>
                      </a:pPr>
                      <a:r>
                        <a:rPr lang="en-GB" sz="1100" b="0" dirty="0">
                          <a:solidFill>
                            <a:schemeClr val="tx1"/>
                          </a:solidFill>
                          <a:effectLst/>
                          <a:latin typeface="+mn-lt"/>
                        </a:rPr>
                        <a:t>125km</a:t>
                      </a:r>
                      <a:br>
                        <a:rPr lang="en-GB" sz="1100" b="0" dirty="0">
                          <a:solidFill>
                            <a:schemeClr val="tx1"/>
                          </a:solidFill>
                          <a:effectLst/>
                          <a:latin typeface="+mn-lt"/>
                        </a:rPr>
                      </a:br>
                      <a:r>
                        <a:rPr lang="en-GB" sz="1100" b="0" dirty="0">
                          <a:solidFill>
                            <a:schemeClr val="tx1"/>
                          </a:solidFill>
                          <a:effectLst/>
                          <a:latin typeface="+mn-lt"/>
                        </a:rPr>
                        <a:t>(swath)</a:t>
                      </a:r>
                      <a:endParaRPr lang="ja-JP" sz="1100" b="0" dirty="0">
                        <a:solidFill>
                          <a:schemeClr val="tx1"/>
                        </a:solidFill>
                        <a:effectLst/>
                        <a:latin typeface="+mn-lt"/>
                        <a:ea typeface="ＭＳ 明朝"/>
                      </a:endParaRPr>
                    </a:p>
                  </a:txBody>
                  <a:tcPr marL="10553" marR="10553" marT="0" marB="0">
                    <a:solidFill>
                      <a:schemeClr val="accent5">
                        <a:lumMod val="60000"/>
                        <a:lumOff val="40000"/>
                      </a:schemeClr>
                    </a:solidFill>
                  </a:tcPr>
                </a:tc>
              </a:tr>
              <a:tr h="573735">
                <a:tc vMerge="1">
                  <a:txBody>
                    <a:bodyPr/>
                    <a:lstStyle/>
                    <a:p>
                      <a:endParaRPr kumimoji="1" lang="ja-JP" altLang="en-US"/>
                    </a:p>
                  </a:txBody>
                  <a:tcPr/>
                </a:tc>
                <a:tc vMerge="1">
                  <a:txBody>
                    <a:bodyPr/>
                    <a:lstStyle/>
                    <a:p>
                      <a:endParaRPr kumimoji="1" lang="ja-JP" altLang="en-US"/>
                    </a:p>
                  </a:txBody>
                  <a:tcPr/>
                </a:tc>
                <a:tc>
                  <a:txBody>
                    <a:bodyPr/>
                    <a:lstStyle/>
                    <a:p>
                      <a:pPr>
                        <a:spcAft>
                          <a:spcPts val="0"/>
                        </a:spcAft>
                      </a:pPr>
                      <a:r>
                        <a:rPr lang="en-GB" sz="1100">
                          <a:effectLst/>
                          <a:latin typeface="+mn-lt"/>
                        </a:rPr>
                        <a:t>Dual-frequency precipitation product </a:t>
                      </a:r>
                      <a:endParaRPr lang="ja-JP" sz="1100">
                        <a:effectLst/>
                        <a:latin typeface="+mn-lt"/>
                        <a:ea typeface="ＭＳ 明朝"/>
                      </a:endParaRPr>
                    </a:p>
                  </a:txBody>
                  <a:tcPr marL="10553" marR="10553" marT="0" marB="0"/>
                </a:tc>
                <a:tc>
                  <a:txBody>
                    <a:bodyPr/>
                    <a:lstStyle/>
                    <a:p>
                      <a:pPr>
                        <a:spcAft>
                          <a:spcPts val="0"/>
                        </a:spcAft>
                      </a:pPr>
                      <a:r>
                        <a:rPr lang="en-GB" sz="1100">
                          <a:effectLst/>
                          <a:latin typeface="+mn-lt"/>
                        </a:rPr>
                        <a:t>Rain rate profile, </a:t>
                      </a:r>
                      <a:endParaRPr lang="ja-JP" sz="1100">
                        <a:effectLst/>
                        <a:latin typeface="+mn-lt"/>
                      </a:endParaRPr>
                    </a:p>
                    <a:p>
                      <a:pPr>
                        <a:spcAft>
                          <a:spcPts val="0"/>
                        </a:spcAft>
                      </a:pPr>
                      <a:r>
                        <a:rPr lang="en-GB" sz="1100">
                          <a:effectLst/>
                          <a:latin typeface="+mn-lt"/>
                        </a:rPr>
                        <a:t>drop size distribution, precipitation status (rain/snow), </a:t>
                      </a:r>
                      <a:endParaRPr lang="ja-JP" sz="1100">
                        <a:effectLst/>
                        <a:latin typeface="+mn-lt"/>
                      </a:endParaRPr>
                    </a:p>
                    <a:p>
                      <a:pPr>
                        <a:spcAft>
                          <a:spcPts val="0"/>
                        </a:spcAft>
                      </a:pPr>
                      <a:r>
                        <a:rPr lang="en-GB" sz="1100">
                          <a:effectLst/>
                          <a:latin typeface="+mn-lt"/>
                        </a:rPr>
                        <a:t>attenuation profile</a:t>
                      </a:r>
                      <a:endParaRPr lang="ja-JP" sz="1100">
                        <a:effectLst/>
                        <a:latin typeface="+mn-lt"/>
                        <a:ea typeface="ＭＳ 明朝"/>
                      </a:endParaRPr>
                    </a:p>
                  </a:txBody>
                  <a:tcPr marL="10553" marR="10553" marT="0" marB="0"/>
                </a:tc>
                <a:tc>
                  <a:txBody>
                    <a:bodyPr/>
                    <a:lstStyle/>
                    <a:p>
                      <a:pPr>
                        <a:spcAft>
                          <a:spcPts val="0"/>
                        </a:spcAft>
                      </a:pPr>
                      <a:r>
                        <a:rPr lang="en-GB" sz="1100" dirty="0">
                          <a:effectLst/>
                          <a:latin typeface="+mn-lt"/>
                        </a:rPr>
                        <a:t>Orbit</a:t>
                      </a:r>
                      <a:endParaRPr lang="ja-JP" sz="1100" dirty="0">
                        <a:effectLst/>
                        <a:latin typeface="+mn-lt"/>
                        <a:ea typeface="ＭＳ 明朝"/>
                      </a:endParaRPr>
                    </a:p>
                  </a:txBody>
                  <a:tcPr marL="10553" marR="10553" marT="0" marB="0"/>
                </a:tc>
                <a:tc>
                  <a:txBody>
                    <a:bodyPr/>
                    <a:lstStyle/>
                    <a:p>
                      <a:pPr>
                        <a:spcAft>
                          <a:spcPts val="0"/>
                        </a:spcAft>
                      </a:pPr>
                      <a:r>
                        <a:rPr lang="en-GB" sz="1100" b="0" dirty="0">
                          <a:solidFill>
                            <a:schemeClr val="tx1"/>
                          </a:solidFill>
                          <a:effectLst/>
                          <a:latin typeface="+mn-lt"/>
                        </a:rPr>
                        <a:t>245km</a:t>
                      </a:r>
                      <a:br>
                        <a:rPr lang="en-GB" sz="1100" b="0" dirty="0">
                          <a:solidFill>
                            <a:schemeClr val="tx1"/>
                          </a:solidFill>
                          <a:effectLst/>
                          <a:latin typeface="+mn-lt"/>
                        </a:rPr>
                      </a:br>
                      <a:r>
                        <a:rPr lang="en-GB" sz="1100" b="0" dirty="0">
                          <a:solidFill>
                            <a:schemeClr val="tx1"/>
                          </a:solidFill>
                          <a:effectLst/>
                          <a:latin typeface="+mn-lt"/>
                        </a:rPr>
                        <a:t>(swath)</a:t>
                      </a:r>
                      <a:endParaRPr lang="ja-JP" sz="1100" b="0" dirty="0">
                        <a:solidFill>
                          <a:schemeClr val="tx1"/>
                        </a:solidFill>
                        <a:effectLst/>
                        <a:latin typeface="+mn-lt"/>
                        <a:ea typeface="ＭＳ 明朝"/>
                      </a:endParaRPr>
                    </a:p>
                  </a:txBody>
                  <a:tcPr marL="10553" marR="10553" marT="0" marB="0">
                    <a:solidFill>
                      <a:schemeClr val="accent5">
                        <a:lumMod val="60000"/>
                        <a:lumOff val="40000"/>
                      </a:schemeClr>
                    </a:solidFill>
                  </a:tcPr>
                </a:tc>
              </a:tr>
              <a:tr h="580608">
                <a:tc vMerge="1">
                  <a:txBody>
                    <a:bodyPr/>
                    <a:lstStyle/>
                    <a:p>
                      <a:endParaRPr kumimoji="1" lang="ja-JP" altLang="en-US"/>
                    </a:p>
                  </a:txBody>
                  <a:tcPr/>
                </a:tc>
                <a:tc>
                  <a:txBody>
                    <a:bodyPr/>
                    <a:lstStyle/>
                    <a:p>
                      <a:pPr>
                        <a:spcAft>
                          <a:spcPts val="0"/>
                        </a:spcAft>
                      </a:pPr>
                      <a:r>
                        <a:rPr lang="en-GB" sz="1100">
                          <a:effectLst/>
                          <a:latin typeface="+mn-lt"/>
                        </a:rPr>
                        <a:t>DPR/GMI combined algorithm (Japan-US joint)</a:t>
                      </a:r>
                      <a:endParaRPr lang="ja-JP" sz="1100">
                        <a:effectLst/>
                        <a:latin typeface="+mn-lt"/>
                        <a:ea typeface="ＭＳ 明朝"/>
                      </a:endParaRPr>
                    </a:p>
                  </a:txBody>
                  <a:tcPr marL="10553" marR="10553" marT="0" marB="0"/>
                </a:tc>
                <a:tc>
                  <a:txBody>
                    <a:bodyPr/>
                    <a:lstStyle/>
                    <a:p>
                      <a:pPr>
                        <a:spcAft>
                          <a:spcPts val="0"/>
                        </a:spcAft>
                      </a:pPr>
                      <a:r>
                        <a:rPr lang="en-GB" sz="1100">
                          <a:effectLst/>
                          <a:latin typeface="+mn-lt"/>
                        </a:rPr>
                        <a:t>DPR/GMI combined product</a:t>
                      </a:r>
                      <a:endParaRPr lang="ja-JP" sz="1100">
                        <a:effectLst/>
                        <a:latin typeface="+mn-lt"/>
                        <a:ea typeface="ＭＳ 明朝"/>
                      </a:endParaRPr>
                    </a:p>
                  </a:txBody>
                  <a:tcPr marL="10553" marR="10553" marT="0" marB="0"/>
                </a:tc>
                <a:tc>
                  <a:txBody>
                    <a:bodyPr/>
                    <a:lstStyle/>
                    <a:p>
                      <a:pPr marL="57150" indent="-57150">
                        <a:spcAft>
                          <a:spcPts val="0"/>
                        </a:spcAft>
                      </a:pPr>
                      <a:r>
                        <a:rPr lang="en-GB" sz="1100" dirty="0">
                          <a:effectLst/>
                          <a:latin typeface="+mn-lt"/>
                        </a:rPr>
                        <a:t>rain rate profile, </a:t>
                      </a:r>
                      <a:r>
                        <a:rPr lang="en-GB" sz="1100" dirty="0" smtClean="0">
                          <a:effectLst/>
                          <a:latin typeface="+mn-lt"/>
                        </a:rPr>
                        <a:t>surface </a:t>
                      </a:r>
                      <a:r>
                        <a:rPr lang="en-GB" sz="1100" dirty="0">
                          <a:effectLst/>
                          <a:latin typeface="+mn-lt"/>
                        </a:rPr>
                        <a:t>rain rate</a:t>
                      </a:r>
                      <a:endParaRPr lang="ja-JP" sz="1100" dirty="0">
                        <a:effectLst/>
                        <a:latin typeface="+mn-lt"/>
                        <a:ea typeface="ＭＳ 明朝"/>
                      </a:endParaRPr>
                    </a:p>
                  </a:txBody>
                  <a:tcPr marL="10553" marR="10553" marT="0" marB="0"/>
                </a:tc>
                <a:tc>
                  <a:txBody>
                    <a:bodyPr/>
                    <a:lstStyle/>
                    <a:p>
                      <a:pPr>
                        <a:spcAft>
                          <a:spcPts val="0"/>
                        </a:spcAft>
                      </a:pPr>
                      <a:r>
                        <a:rPr lang="en-GB" sz="1100" dirty="0">
                          <a:effectLst/>
                          <a:latin typeface="+mn-lt"/>
                        </a:rPr>
                        <a:t>Orbit</a:t>
                      </a:r>
                      <a:endParaRPr lang="ja-JP" sz="1100" dirty="0">
                        <a:effectLst/>
                        <a:latin typeface="+mn-lt"/>
                        <a:ea typeface="ＭＳ 明朝"/>
                      </a:endParaRPr>
                    </a:p>
                  </a:txBody>
                  <a:tcPr marL="10553" marR="10553" marT="0" marB="0"/>
                </a:tc>
                <a:tc>
                  <a:txBody>
                    <a:bodyPr/>
                    <a:lstStyle/>
                    <a:p>
                      <a:pPr>
                        <a:spcAft>
                          <a:spcPts val="0"/>
                        </a:spcAft>
                      </a:pPr>
                      <a:r>
                        <a:rPr lang="en-GB" sz="1100" b="0" dirty="0" smtClean="0">
                          <a:solidFill>
                            <a:schemeClr val="tx1"/>
                          </a:solidFill>
                          <a:effectLst/>
                          <a:latin typeface="+mn-lt"/>
                        </a:rPr>
                        <a:t>245km/800km</a:t>
                      </a:r>
                      <a:r>
                        <a:rPr lang="en-US" sz="1100" b="0" baseline="0" dirty="0" smtClean="0">
                          <a:solidFill>
                            <a:schemeClr val="tx1"/>
                          </a:solidFill>
                          <a:effectLst/>
                          <a:latin typeface="+mn-lt"/>
                        </a:rPr>
                        <a:t> </a:t>
                      </a:r>
                      <a:r>
                        <a:rPr lang="en-GB" sz="1100" b="0" dirty="0" smtClean="0">
                          <a:solidFill>
                            <a:schemeClr val="tx1"/>
                          </a:solidFill>
                          <a:effectLst/>
                          <a:latin typeface="+mn-lt"/>
                        </a:rPr>
                        <a:t>(swath</a:t>
                      </a:r>
                      <a:r>
                        <a:rPr lang="en-GB" sz="1100" b="0" dirty="0">
                          <a:solidFill>
                            <a:schemeClr val="tx1"/>
                          </a:solidFill>
                          <a:effectLst/>
                          <a:latin typeface="+mn-lt"/>
                        </a:rPr>
                        <a:t>)</a:t>
                      </a:r>
                      <a:endParaRPr lang="ja-JP" sz="1100" b="0" dirty="0">
                        <a:solidFill>
                          <a:schemeClr val="tx1"/>
                        </a:solidFill>
                        <a:effectLst/>
                        <a:latin typeface="+mn-lt"/>
                        <a:ea typeface="ＭＳ 明朝"/>
                      </a:endParaRPr>
                    </a:p>
                  </a:txBody>
                  <a:tcPr marL="10553" marR="10553" marT="0" marB="0">
                    <a:solidFill>
                      <a:schemeClr val="accent5">
                        <a:lumMod val="60000"/>
                        <a:lumOff val="40000"/>
                      </a:schemeClr>
                    </a:solidFill>
                  </a:tcPr>
                </a:tc>
              </a:tr>
              <a:tr h="308934">
                <a:tc rowSpan="3">
                  <a:txBody>
                    <a:bodyPr/>
                    <a:lstStyle/>
                    <a:p>
                      <a:pPr>
                        <a:spcAft>
                          <a:spcPts val="0"/>
                        </a:spcAft>
                      </a:pPr>
                      <a:r>
                        <a:rPr lang="en-GB" sz="1100">
                          <a:effectLst/>
                          <a:latin typeface="+mn-lt"/>
                        </a:rPr>
                        <a:t>3</a:t>
                      </a:r>
                      <a:endParaRPr lang="ja-JP" sz="1100">
                        <a:effectLst/>
                        <a:latin typeface="+mn-lt"/>
                        <a:ea typeface="ＭＳ 明朝"/>
                      </a:endParaRPr>
                    </a:p>
                  </a:txBody>
                  <a:tcPr marL="10553" marR="10553" marT="0" marB="0"/>
                </a:tc>
                <a:tc>
                  <a:txBody>
                    <a:bodyPr/>
                    <a:lstStyle/>
                    <a:p>
                      <a:pPr>
                        <a:spcAft>
                          <a:spcPts val="0"/>
                        </a:spcAft>
                      </a:pPr>
                      <a:r>
                        <a:rPr lang="en-GB" sz="1100">
                          <a:effectLst/>
                          <a:latin typeface="+mn-lt"/>
                        </a:rPr>
                        <a:t>DPR algorithm</a:t>
                      </a:r>
                      <a:endParaRPr lang="ja-JP" sz="1100">
                        <a:effectLst/>
                        <a:latin typeface="+mn-lt"/>
                      </a:endParaRPr>
                    </a:p>
                    <a:p>
                      <a:pPr>
                        <a:spcAft>
                          <a:spcPts val="0"/>
                        </a:spcAft>
                      </a:pPr>
                      <a:r>
                        <a:rPr lang="en-GB" sz="1100">
                          <a:effectLst/>
                          <a:latin typeface="+mn-lt"/>
                        </a:rPr>
                        <a:t> (Japan-US joint)</a:t>
                      </a:r>
                      <a:endParaRPr lang="ja-JP" sz="1100">
                        <a:effectLst/>
                        <a:latin typeface="+mn-lt"/>
                        <a:ea typeface="ＭＳ 明朝"/>
                      </a:endParaRPr>
                    </a:p>
                  </a:txBody>
                  <a:tcPr marL="10553" marR="10553" marT="0" marB="0"/>
                </a:tc>
                <a:tc>
                  <a:txBody>
                    <a:bodyPr/>
                    <a:lstStyle/>
                    <a:p>
                      <a:pPr>
                        <a:spcAft>
                          <a:spcPts val="0"/>
                        </a:spcAft>
                      </a:pPr>
                      <a:r>
                        <a:rPr lang="en-GB" sz="1100">
                          <a:effectLst/>
                          <a:latin typeface="+mn-lt"/>
                        </a:rPr>
                        <a:t>Dual-frequency precipitation product</a:t>
                      </a:r>
                      <a:endParaRPr lang="ja-JP" sz="1100">
                        <a:effectLst/>
                        <a:latin typeface="+mn-lt"/>
                        <a:ea typeface="ＭＳ 明朝"/>
                      </a:endParaRPr>
                    </a:p>
                  </a:txBody>
                  <a:tcPr marL="10553" marR="10553" marT="0" marB="0"/>
                </a:tc>
                <a:tc>
                  <a:txBody>
                    <a:bodyPr/>
                    <a:lstStyle/>
                    <a:p>
                      <a:pPr>
                        <a:spcAft>
                          <a:spcPts val="0"/>
                        </a:spcAft>
                      </a:pPr>
                      <a:r>
                        <a:rPr lang="en-GB" sz="1100" dirty="0">
                          <a:effectLst/>
                          <a:latin typeface="+mn-lt"/>
                        </a:rPr>
                        <a:t>Mean </a:t>
                      </a:r>
                      <a:r>
                        <a:rPr lang="en-GB" sz="1100" dirty="0" smtClean="0">
                          <a:effectLst/>
                          <a:latin typeface="+mn-lt"/>
                        </a:rPr>
                        <a:t>rainfall,</a:t>
                      </a:r>
                      <a:r>
                        <a:rPr lang="en-US" sz="1100" baseline="0" dirty="0" smtClean="0">
                          <a:effectLst/>
                          <a:latin typeface="+mn-lt"/>
                        </a:rPr>
                        <a:t> </a:t>
                      </a:r>
                      <a:r>
                        <a:rPr lang="en-GB" sz="1100" dirty="0" smtClean="0">
                          <a:effectLst/>
                          <a:latin typeface="+mn-lt"/>
                        </a:rPr>
                        <a:t>observation </a:t>
                      </a:r>
                      <a:r>
                        <a:rPr lang="en-GB" sz="1100" dirty="0">
                          <a:effectLst/>
                          <a:latin typeface="+mn-lt"/>
                        </a:rPr>
                        <a:t>number, </a:t>
                      </a:r>
                      <a:endParaRPr lang="ja-JP" sz="1100" dirty="0">
                        <a:effectLst/>
                        <a:latin typeface="+mn-lt"/>
                      </a:endParaRPr>
                    </a:p>
                    <a:p>
                      <a:pPr>
                        <a:spcAft>
                          <a:spcPts val="0"/>
                        </a:spcAft>
                      </a:pPr>
                      <a:r>
                        <a:rPr lang="en-GB" sz="1100" dirty="0">
                          <a:effectLst/>
                          <a:latin typeface="+mn-lt"/>
                        </a:rPr>
                        <a:t>rain pixel number, </a:t>
                      </a:r>
                      <a:r>
                        <a:rPr lang="en-GB" sz="1100" dirty="0" smtClean="0">
                          <a:effectLst/>
                          <a:latin typeface="+mn-lt"/>
                        </a:rPr>
                        <a:t>mean </a:t>
                      </a:r>
                      <a:r>
                        <a:rPr lang="en-GB" sz="1100" dirty="0">
                          <a:effectLst/>
                          <a:latin typeface="+mn-lt"/>
                        </a:rPr>
                        <a:t>bright-band height, storm height </a:t>
                      </a:r>
                      <a:endParaRPr lang="ja-JP" sz="1100" dirty="0">
                        <a:effectLst/>
                        <a:latin typeface="+mn-lt"/>
                        <a:ea typeface="ＭＳ 明朝"/>
                      </a:endParaRPr>
                    </a:p>
                  </a:txBody>
                  <a:tcPr marL="10553" marR="10553" marT="0" marB="0"/>
                </a:tc>
                <a:tc>
                  <a:txBody>
                    <a:bodyPr/>
                    <a:lstStyle/>
                    <a:p>
                      <a:pPr>
                        <a:spcAft>
                          <a:spcPts val="0"/>
                        </a:spcAft>
                      </a:pPr>
                      <a:r>
                        <a:rPr lang="en-GB" sz="1100">
                          <a:effectLst/>
                          <a:latin typeface="+mn-lt"/>
                        </a:rPr>
                        <a:t>Monthly</a:t>
                      </a:r>
                      <a:endParaRPr lang="ja-JP" sz="1100">
                        <a:effectLst/>
                        <a:latin typeface="+mn-lt"/>
                        <a:ea typeface="ＭＳ 明朝"/>
                      </a:endParaRPr>
                    </a:p>
                  </a:txBody>
                  <a:tcPr marL="10553" marR="10553" marT="0" marB="0"/>
                </a:tc>
                <a:tc>
                  <a:txBody>
                    <a:bodyPr/>
                    <a:lstStyle/>
                    <a:p>
                      <a:pPr>
                        <a:spcAft>
                          <a:spcPts val="0"/>
                        </a:spcAft>
                      </a:pPr>
                      <a:r>
                        <a:rPr lang="en-GB" sz="1100" b="0" dirty="0">
                          <a:solidFill>
                            <a:schemeClr val="tx1"/>
                          </a:solidFill>
                          <a:effectLst/>
                          <a:latin typeface="+mn-lt"/>
                        </a:rPr>
                        <a:t>Global </a:t>
                      </a:r>
                      <a:br>
                        <a:rPr lang="en-GB" sz="1100" b="0" dirty="0">
                          <a:solidFill>
                            <a:schemeClr val="tx1"/>
                          </a:solidFill>
                          <a:effectLst/>
                          <a:latin typeface="+mn-lt"/>
                        </a:rPr>
                      </a:br>
                      <a:endParaRPr lang="ja-JP" sz="1100" b="0" dirty="0">
                        <a:solidFill>
                          <a:schemeClr val="tx1"/>
                        </a:solidFill>
                        <a:effectLst/>
                        <a:latin typeface="+mn-lt"/>
                        <a:ea typeface="ＭＳ 明朝"/>
                      </a:endParaRPr>
                    </a:p>
                  </a:txBody>
                  <a:tcPr marL="10553" marR="10553" marT="0" marB="0">
                    <a:solidFill>
                      <a:schemeClr val="accent5">
                        <a:lumMod val="60000"/>
                        <a:lumOff val="40000"/>
                      </a:schemeClr>
                    </a:solidFill>
                  </a:tcPr>
                </a:tc>
              </a:tr>
              <a:tr h="505192">
                <a:tc vMerge="1">
                  <a:txBody>
                    <a:bodyPr/>
                    <a:lstStyle/>
                    <a:p>
                      <a:endParaRPr kumimoji="1" lang="ja-JP" altLang="en-US"/>
                    </a:p>
                  </a:txBody>
                  <a:tcPr/>
                </a:tc>
                <a:tc>
                  <a:txBody>
                    <a:bodyPr/>
                    <a:lstStyle/>
                    <a:p>
                      <a:pPr>
                        <a:spcAft>
                          <a:spcPts val="0"/>
                        </a:spcAft>
                      </a:pPr>
                      <a:r>
                        <a:rPr lang="en-GB" sz="1100" dirty="0">
                          <a:effectLst/>
                          <a:latin typeface="+mn-lt"/>
                        </a:rPr>
                        <a:t>DPR/GMI combined algorithm (Japan-US joint)</a:t>
                      </a:r>
                      <a:endParaRPr lang="ja-JP" sz="1100" dirty="0">
                        <a:effectLst/>
                        <a:latin typeface="+mn-lt"/>
                        <a:ea typeface="ＭＳ 明朝"/>
                      </a:endParaRPr>
                    </a:p>
                  </a:txBody>
                  <a:tcPr marL="10553" marR="10553" marT="0" marB="0"/>
                </a:tc>
                <a:tc>
                  <a:txBody>
                    <a:bodyPr/>
                    <a:lstStyle/>
                    <a:p>
                      <a:pPr>
                        <a:spcAft>
                          <a:spcPts val="0"/>
                        </a:spcAft>
                      </a:pPr>
                      <a:r>
                        <a:rPr lang="en-GB" sz="1100">
                          <a:effectLst/>
                          <a:latin typeface="+mn-lt"/>
                        </a:rPr>
                        <a:t>DPR/GMI combined product</a:t>
                      </a:r>
                      <a:endParaRPr lang="ja-JP" sz="1100">
                        <a:effectLst/>
                        <a:latin typeface="+mn-lt"/>
                        <a:ea typeface="ＭＳ 明朝"/>
                      </a:endParaRPr>
                    </a:p>
                  </a:txBody>
                  <a:tcPr marL="10553" marR="10553" marT="0" marB="0"/>
                </a:tc>
                <a:tc>
                  <a:txBody>
                    <a:bodyPr/>
                    <a:lstStyle/>
                    <a:p>
                      <a:pPr>
                        <a:spcAft>
                          <a:spcPts val="0"/>
                        </a:spcAft>
                      </a:pPr>
                      <a:r>
                        <a:rPr lang="en-GB" sz="1100" dirty="0">
                          <a:effectLst/>
                          <a:latin typeface="+mn-lt"/>
                        </a:rPr>
                        <a:t>Mean rainfall, </a:t>
                      </a:r>
                      <a:r>
                        <a:rPr lang="en-GB" sz="1100" dirty="0" smtClean="0">
                          <a:effectLst/>
                          <a:latin typeface="+mn-lt"/>
                        </a:rPr>
                        <a:t>observation </a:t>
                      </a:r>
                      <a:r>
                        <a:rPr lang="en-GB" sz="1100" dirty="0">
                          <a:effectLst/>
                          <a:latin typeface="+mn-lt"/>
                        </a:rPr>
                        <a:t>number, </a:t>
                      </a:r>
                      <a:endParaRPr lang="ja-JP" sz="1100" dirty="0">
                        <a:effectLst/>
                        <a:latin typeface="+mn-lt"/>
                      </a:endParaRPr>
                    </a:p>
                    <a:p>
                      <a:pPr>
                        <a:spcAft>
                          <a:spcPts val="0"/>
                        </a:spcAft>
                      </a:pPr>
                      <a:r>
                        <a:rPr lang="en-GB" sz="1100" dirty="0">
                          <a:effectLst/>
                          <a:latin typeface="+mn-lt"/>
                        </a:rPr>
                        <a:t>rain pixel number,</a:t>
                      </a:r>
                      <a:endParaRPr lang="ja-JP" sz="1100" dirty="0">
                        <a:effectLst/>
                        <a:latin typeface="+mn-lt"/>
                        <a:ea typeface="ＭＳ 明朝"/>
                      </a:endParaRPr>
                    </a:p>
                  </a:txBody>
                  <a:tcPr marL="10553" marR="10553" marT="0" marB="0"/>
                </a:tc>
                <a:tc>
                  <a:txBody>
                    <a:bodyPr/>
                    <a:lstStyle/>
                    <a:p>
                      <a:pPr>
                        <a:spcAft>
                          <a:spcPts val="0"/>
                        </a:spcAft>
                      </a:pPr>
                      <a:r>
                        <a:rPr lang="en-GB" sz="1100" dirty="0">
                          <a:effectLst/>
                          <a:latin typeface="+mn-lt"/>
                        </a:rPr>
                        <a:t>Monthly</a:t>
                      </a:r>
                      <a:endParaRPr lang="ja-JP" sz="1100" dirty="0">
                        <a:effectLst/>
                        <a:latin typeface="+mn-lt"/>
                        <a:ea typeface="ＭＳ 明朝"/>
                      </a:endParaRPr>
                    </a:p>
                  </a:txBody>
                  <a:tcPr marL="10553" marR="10553" marT="0" marB="0"/>
                </a:tc>
                <a:tc>
                  <a:txBody>
                    <a:bodyPr/>
                    <a:lstStyle/>
                    <a:p>
                      <a:pPr>
                        <a:spcAft>
                          <a:spcPts val="0"/>
                        </a:spcAft>
                      </a:pPr>
                      <a:r>
                        <a:rPr lang="en-GB" sz="1100" b="0" dirty="0">
                          <a:solidFill>
                            <a:schemeClr val="tx1"/>
                          </a:solidFill>
                          <a:effectLst/>
                          <a:latin typeface="+mn-lt"/>
                        </a:rPr>
                        <a:t>Global </a:t>
                      </a:r>
                      <a:br>
                        <a:rPr lang="en-GB" sz="1100" b="0" dirty="0">
                          <a:solidFill>
                            <a:schemeClr val="tx1"/>
                          </a:solidFill>
                          <a:effectLst/>
                          <a:latin typeface="+mn-lt"/>
                        </a:rPr>
                      </a:br>
                      <a:endParaRPr lang="ja-JP" sz="1100" b="0" dirty="0">
                        <a:solidFill>
                          <a:schemeClr val="tx1"/>
                        </a:solidFill>
                        <a:effectLst/>
                        <a:latin typeface="+mn-lt"/>
                        <a:ea typeface="ＭＳ 明朝"/>
                      </a:endParaRPr>
                    </a:p>
                  </a:txBody>
                  <a:tcPr marL="10553" marR="10553" marT="0" marB="0">
                    <a:solidFill>
                      <a:schemeClr val="accent5">
                        <a:lumMod val="60000"/>
                        <a:lumOff val="40000"/>
                      </a:schemeClr>
                    </a:solidFill>
                  </a:tcPr>
                </a:tc>
              </a:tr>
              <a:tr h="648072">
                <a:tc vMerge="1">
                  <a:txBody>
                    <a:bodyPr/>
                    <a:lstStyle/>
                    <a:p>
                      <a:endParaRPr kumimoji="1" lang="ja-JP" altLang="en-US"/>
                    </a:p>
                  </a:txBody>
                  <a:tcPr/>
                </a:tc>
                <a:tc>
                  <a:txBody>
                    <a:bodyPr/>
                    <a:lstStyle/>
                    <a:p>
                      <a:pPr>
                        <a:spcAft>
                          <a:spcPts val="0"/>
                        </a:spcAft>
                      </a:pPr>
                      <a:r>
                        <a:rPr lang="en-GB" sz="1100" b="0" dirty="0">
                          <a:solidFill>
                            <a:schemeClr val="tx1"/>
                          </a:solidFill>
                          <a:effectLst/>
                          <a:latin typeface="+mn-lt"/>
                        </a:rPr>
                        <a:t>Global precipitation map algorithm</a:t>
                      </a:r>
                      <a:endParaRPr lang="ja-JP" sz="1100" b="0" dirty="0">
                        <a:solidFill>
                          <a:schemeClr val="tx1"/>
                        </a:solidFill>
                        <a:effectLst/>
                        <a:latin typeface="+mn-lt"/>
                        <a:ea typeface="ＭＳ 明朝"/>
                      </a:endParaRPr>
                    </a:p>
                  </a:txBody>
                  <a:tcPr marL="10553" marR="10553" marT="0" marB="0">
                    <a:solidFill>
                      <a:schemeClr val="accent5">
                        <a:lumMod val="60000"/>
                        <a:lumOff val="40000"/>
                      </a:schemeClr>
                    </a:solidFill>
                  </a:tcPr>
                </a:tc>
                <a:tc>
                  <a:txBody>
                    <a:bodyPr/>
                    <a:lstStyle/>
                    <a:p>
                      <a:pPr>
                        <a:spcAft>
                          <a:spcPts val="0"/>
                        </a:spcAft>
                      </a:pPr>
                      <a:r>
                        <a:rPr lang="en-GB" sz="1100" b="0" dirty="0">
                          <a:solidFill>
                            <a:schemeClr val="tx1"/>
                          </a:solidFill>
                          <a:effectLst/>
                          <a:latin typeface="+mn-lt"/>
                        </a:rPr>
                        <a:t>Global precipitation map product</a:t>
                      </a:r>
                      <a:endParaRPr lang="ja-JP" sz="1100" b="0" dirty="0">
                        <a:solidFill>
                          <a:schemeClr val="tx1"/>
                        </a:solidFill>
                        <a:effectLst/>
                        <a:latin typeface="+mn-lt"/>
                        <a:ea typeface="ＭＳ 明朝"/>
                      </a:endParaRPr>
                    </a:p>
                  </a:txBody>
                  <a:tcPr marL="10553" marR="10553" marT="0" marB="0">
                    <a:solidFill>
                      <a:schemeClr val="accent5">
                        <a:lumMod val="60000"/>
                        <a:lumOff val="40000"/>
                      </a:schemeClr>
                    </a:solidFill>
                  </a:tcPr>
                </a:tc>
                <a:tc>
                  <a:txBody>
                    <a:bodyPr/>
                    <a:lstStyle/>
                    <a:p>
                      <a:pPr>
                        <a:spcAft>
                          <a:spcPts val="0"/>
                        </a:spcAft>
                      </a:pPr>
                      <a:r>
                        <a:rPr lang="en-GB" sz="1100" b="0" dirty="0">
                          <a:solidFill>
                            <a:schemeClr val="tx1"/>
                          </a:solidFill>
                          <a:effectLst/>
                          <a:latin typeface="+mn-lt"/>
                        </a:rPr>
                        <a:t>Mean rainfall, observation number, </a:t>
                      </a:r>
                      <a:endParaRPr lang="ja-JP" sz="1100" b="0" dirty="0">
                        <a:solidFill>
                          <a:schemeClr val="tx1"/>
                        </a:solidFill>
                        <a:effectLst/>
                        <a:latin typeface="+mn-lt"/>
                      </a:endParaRPr>
                    </a:p>
                    <a:p>
                      <a:pPr>
                        <a:spcAft>
                          <a:spcPts val="0"/>
                        </a:spcAft>
                      </a:pPr>
                      <a:r>
                        <a:rPr lang="en-GB" sz="1100" b="0" dirty="0">
                          <a:solidFill>
                            <a:schemeClr val="tx1"/>
                          </a:solidFill>
                          <a:effectLst/>
                          <a:latin typeface="+mn-lt"/>
                        </a:rPr>
                        <a:t>rain pixel number</a:t>
                      </a:r>
                      <a:endParaRPr lang="ja-JP" sz="1100" b="0" dirty="0">
                        <a:solidFill>
                          <a:schemeClr val="tx1"/>
                        </a:solidFill>
                        <a:effectLst/>
                        <a:latin typeface="+mn-lt"/>
                        <a:ea typeface="ＭＳ 明朝"/>
                      </a:endParaRPr>
                    </a:p>
                  </a:txBody>
                  <a:tcPr marL="10553" marR="10553" marT="0" marB="0">
                    <a:solidFill>
                      <a:schemeClr val="accent5">
                        <a:lumMod val="60000"/>
                        <a:lumOff val="40000"/>
                      </a:schemeClr>
                    </a:solidFill>
                  </a:tcPr>
                </a:tc>
                <a:tc>
                  <a:txBody>
                    <a:bodyPr/>
                    <a:lstStyle/>
                    <a:p>
                      <a:pPr>
                        <a:spcAft>
                          <a:spcPts val="0"/>
                        </a:spcAft>
                      </a:pPr>
                      <a:r>
                        <a:rPr lang="en-GB" sz="1100" b="0" dirty="0">
                          <a:solidFill>
                            <a:schemeClr val="tx1"/>
                          </a:solidFill>
                          <a:effectLst/>
                          <a:latin typeface="+mn-lt"/>
                        </a:rPr>
                        <a:t>1-hr/</a:t>
                      </a:r>
                      <a:endParaRPr lang="ja-JP" sz="1100" b="0" dirty="0">
                        <a:solidFill>
                          <a:schemeClr val="tx1"/>
                        </a:solidFill>
                        <a:effectLst/>
                        <a:latin typeface="+mn-lt"/>
                      </a:endParaRPr>
                    </a:p>
                    <a:p>
                      <a:pPr>
                        <a:spcAft>
                          <a:spcPts val="0"/>
                        </a:spcAft>
                      </a:pPr>
                      <a:r>
                        <a:rPr lang="en-GB" sz="1100" b="0" dirty="0">
                          <a:solidFill>
                            <a:schemeClr val="tx1"/>
                          </a:solidFill>
                          <a:effectLst/>
                          <a:latin typeface="+mn-lt"/>
                        </a:rPr>
                        <a:t>monthly</a:t>
                      </a:r>
                      <a:endParaRPr lang="ja-JP" sz="1100" b="0" dirty="0">
                        <a:solidFill>
                          <a:schemeClr val="tx1"/>
                        </a:solidFill>
                        <a:effectLst/>
                        <a:latin typeface="+mn-lt"/>
                        <a:ea typeface="ＭＳ 明朝"/>
                      </a:endParaRPr>
                    </a:p>
                  </a:txBody>
                  <a:tcPr marL="10553" marR="10553" marT="0" marB="0">
                    <a:solidFill>
                      <a:schemeClr val="accent5">
                        <a:lumMod val="60000"/>
                        <a:lumOff val="40000"/>
                      </a:schemeClr>
                    </a:solidFill>
                  </a:tcPr>
                </a:tc>
                <a:tc>
                  <a:txBody>
                    <a:bodyPr/>
                    <a:lstStyle/>
                    <a:p>
                      <a:pPr>
                        <a:spcAft>
                          <a:spcPts val="0"/>
                        </a:spcAft>
                      </a:pPr>
                      <a:r>
                        <a:rPr lang="en-GB" sz="1100" b="0" dirty="0">
                          <a:solidFill>
                            <a:schemeClr val="tx1"/>
                          </a:solidFill>
                          <a:effectLst/>
                          <a:latin typeface="+mn-lt"/>
                        </a:rPr>
                        <a:t>Global </a:t>
                      </a:r>
                      <a:br>
                        <a:rPr lang="en-GB" sz="1100" b="0" dirty="0">
                          <a:solidFill>
                            <a:schemeClr val="tx1"/>
                          </a:solidFill>
                          <a:effectLst/>
                          <a:latin typeface="+mn-lt"/>
                        </a:rPr>
                      </a:br>
                      <a:r>
                        <a:rPr lang="en-GB" sz="1100" b="0" dirty="0">
                          <a:solidFill>
                            <a:schemeClr val="tx1"/>
                          </a:solidFill>
                          <a:effectLst/>
                          <a:latin typeface="+mn-lt"/>
                        </a:rPr>
                        <a:t>(Horizontal:  0.1º grid box)</a:t>
                      </a:r>
                      <a:endParaRPr lang="ja-JP" sz="1100" b="0" dirty="0">
                        <a:solidFill>
                          <a:schemeClr val="tx1"/>
                        </a:solidFill>
                        <a:effectLst/>
                        <a:latin typeface="+mn-lt"/>
                        <a:ea typeface="ＭＳ 明朝"/>
                      </a:endParaRPr>
                    </a:p>
                  </a:txBody>
                  <a:tcPr marL="10553" marR="10553" marT="0" marB="0">
                    <a:solidFill>
                      <a:schemeClr val="accent5">
                        <a:lumMod val="60000"/>
                        <a:lumOff val="40000"/>
                      </a:schemeClr>
                    </a:solidFill>
                  </a:tcPr>
                </a:tc>
              </a:tr>
            </a:tbl>
          </a:graphicData>
        </a:graphic>
      </p:graphicFrame>
    </p:spTree>
    <p:extLst>
      <p:ext uri="{BB962C8B-B14F-4D97-AF65-F5344CB8AC3E}">
        <p14:creationId xmlns:p14="http://schemas.microsoft.com/office/powerpoint/2010/main" val="654869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arthCAREwith_cloud_profiles_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4077072"/>
            <a:ext cx="3492500"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グループ化 11"/>
          <p:cNvGrpSpPr/>
          <p:nvPr/>
        </p:nvGrpSpPr>
        <p:grpSpPr>
          <a:xfrm>
            <a:off x="4286248" y="1714488"/>
            <a:ext cx="4572000" cy="2095500"/>
            <a:chOff x="4572000" y="800100"/>
            <a:chExt cx="4572000" cy="2095500"/>
          </a:xfrm>
        </p:grpSpPr>
        <p:pic>
          <p:nvPicPr>
            <p:cNvPr id="13" name="Picture 51" descr="EC_All_FOV_1"/>
            <p:cNvPicPr>
              <a:picLocks noChangeAspect="1" noChangeArrowheads="1"/>
            </p:cNvPicPr>
            <p:nvPr/>
          </p:nvPicPr>
          <p:blipFill>
            <a:blip r:embed="rId4" cstate="print"/>
            <a:srcRect/>
            <a:stretch>
              <a:fillRect/>
            </a:stretch>
          </p:blipFill>
          <p:spPr bwMode="auto">
            <a:xfrm>
              <a:off x="4572000" y="846138"/>
              <a:ext cx="4572000" cy="2049462"/>
            </a:xfrm>
            <a:prstGeom prst="rect">
              <a:avLst/>
            </a:prstGeom>
            <a:noFill/>
            <a:ln w="9525">
              <a:noFill/>
              <a:miter lim="800000"/>
              <a:headEnd/>
              <a:tailEnd/>
            </a:ln>
          </p:spPr>
        </p:pic>
        <p:sp>
          <p:nvSpPr>
            <p:cNvPr id="14" name="Text Box 53"/>
            <p:cNvSpPr txBox="1">
              <a:spLocks noChangeArrowheads="1"/>
            </p:cNvSpPr>
            <p:nvPr/>
          </p:nvSpPr>
          <p:spPr bwMode="auto">
            <a:xfrm>
              <a:off x="7886700" y="800100"/>
              <a:ext cx="533400" cy="304800"/>
            </a:xfrm>
            <a:prstGeom prst="rect">
              <a:avLst/>
            </a:prstGeom>
            <a:gradFill rotWithShape="1">
              <a:gsLst>
                <a:gs pos="0">
                  <a:srgbClr val="FFFFFF"/>
                </a:gs>
                <a:gs pos="100000">
                  <a:srgbClr val="FFCC99"/>
                </a:gs>
              </a:gsLst>
              <a:lin ang="2700000" scaled="1"/>
            </a:gradFill>
            <a:ln w="9525">
              <a:noFill/>
              <a:miter lim="800000"/>
              <a:headEnd/>
              <a:tailEnd/>
            </a:ln>
          </p:spPr>
          <p:txBody>
            <a:bodyPr lIns="18000" tIns="36000" rIns="18000" bIns="0"/>
            <a:lstStyle/>
            <a:p>
              <a:pPr algn="ctr" defTabSz="457200"/>
              <a:r>
                <a:rPr lang="en-GB" altLang="ja-JP" sz="1200" b="1">
                  <a:latin typeface="Times New Roman" pitchFamily="18" charset="0"/>
                  <a:ea typeface="ＭＳ 明朝" pitchFamily="17" charset="-128"/>
                </a:rPr>
                <a:t>CPR</a:t>
              </a:r>
              <a:endParaRPr lang="en-GB" altLang="ja-JP" sz="1200" b="1"/>
            </a:p>
          </p:txBody>
        </p:sp>
        <p:sp>
          <p:nvSpPr>
            <p:cNvPr id="15" name="Text Box 54"/>
            <p:cNvSpPr txBox="1">
              <a:spLocks noChangeArrowheads="1"/>
            </p:cNvSpPr>
            <p:nvPr/>
          </p:nvSpPr>
          <p:spPr bwMode="auto">
            <a:xfrm>
              <a:off x="7543800" y="2057400"/>
              <a:ext cx="762000" cy="228600"/>
            </a:xfrm>
            <a:prstGeom prst="rect">
              <a:avLst/>
            </a:prstGeom>
            <a:gradFill rotWithShape="1">
              <a:gsLst>
                <a:gs pos="0">
                  <a:srgbClr val="FFFFFF"/>
                </a:gs>
                <a:gs pos="100000">
                  <a:srgbClr val="FFCC99"/>
                </a:gs>
              </a:gsLst>
              <a:lin ang="2700000" scaled="1"/>
            </a:gradFill>
            <a:ln w="9525">
              <a:noFill/>
              <a:miter lim="800000"/>
              <a:headEnd/>
              <a:tailEnd/>
            </a:ln>
          </p:spPr>
          <p:txBody>
            <a:bodyPr lIns="18000" tIns="36000" rIns="18000" bIns="0"/>
            <a:lstStyle/>
            <a:p>
              <a:pPr algn="ctr" defTabSz="457200"/>
              <a:r>
                <a:rPr lang="en-GB" altLang="ja-JP" sz="1200" b="1">
                  <a:latin typeface="Times New Roman" pitchFamily="18" charset="0"/>
                  <a:ea typeface="ＭＳ 明朝" pitchFamily="17" charset="-128"/>
                </a:rPr>
                <a:t>ATLID</a:t>
              </a:r>
              <a:endParaRPr lang="en-GB" altLang="ja-JP" sz="1200" b="1"/>
            </a:p>
          </p:txBody>
        </p:sp>
        <p:sp>
          <p:nvSpPr>
            <p:cNvPr id="16" name="Text Box 55"/>
            <p:cNvSpPr txBox="1">
              <a:spLocks noChangeArrowheads="1"/>
            </p:cNvSpPr>
            <p:nvPr/>
          </p:nvSpPr>
          <p:spPr bwMode="auto">
            <a:xfrm>
              <a:off x="5943600" y="2057400"/>
              <a:ext cx="609600" cy="381000"/>
            </a:xfrm>
            <a:prstGeom prst="rect">
              <a:avLst/>
            </a:prstGeom>
            <a:gradFill rotWithShape="1">
              <a:gsLst>
                <a:gs pos="0">
                  <a:srgbClr val="FFFFFF"/>
                </a:gs>
                <a:gs pos="100000">
                  <a:srgbClr val="FFCC99"/>
                </a:gs>
              </a:gsLst>
              <a:lin ang="2700000" scaled="1"/>
            </a:gradFill>
            <a:ln w="9525">
              <a:noFill/>
              <a:miter lim="800000"/>
              <a:headEnd/>
              <a:tailEnd/>
            </a:ln>
          </p:spPr>
          <p:txBody>
            <a:bodyPr lIns="18000" tIns="0" rIns="18000" bIns="0"/>
            <a:lstStyle/>
            <a:p>
              <a:pPr algn="ctr" defTabSz="457200"/>
              <a:r>
                <a:rPr lang="en-GB" altLang="ja-JP" sz="1200" b="1">
                  <a:latin typeface="Times New Roman" pitchFamily="18" charset="0"/>
                  <a:ea typeface="ＭＳ 明朝" pitchFamily="17" charset="-128"/>
                </a:rPr>
                <a:t>BBR</a:t>
              </a:r>
            </a:p>
            <a:p>
              <a:pPr algn="ctr" defTabSz="457200"/>
              <a:r>
                <a:rPr lang="en-GB" altLang="ja-JP" sz="1200" b="1">
                  <a:latin typeface="Times New Roman" pitchFamily="18" charset="0"/>
                  <a:ea typeface="ＭＳ 明朝" pitchFamily="17" charset="-128"/>
                </a:rPr>
                <a:t>MSI</a:t>
              </a:r>
              <a:endParaRPr lang="en-GB" altLang="ja-JP" sz="1200" b="1"/>
            </a:p>
          </p:txBody>
        </p:sp>
      </p:grpSp>
      <p:sp>
        <p:nvSpPr>
          <p:cNvPr id="24578" name="Rectangle 2"/>
          <p:cNvSpPr>
            <a:spLocks noChangeArrowheads="1"/>
          </p:cNvSpPr>
          <p:nvPr/>
        </p:nvSpPr>
        <p:spPr bwMode="auto">
          <a:xfrm>
            <a:off x="357158" y="214290"/>
            <a:ext cx="7173913" cy="692150"/>
          </a:xfrm>
          <a:prstGeom prst="rect">
            <a:avLst/>
          </a:prstGeom>
          <a:noFill/>
          <a:ln w="9525">
            <a:noFill/>
            <a:miter lim="800000"/>
            <a:headEnd/>
            <a:tailEnd/>
          </a:ln>
        </p:spPr>
        <p:txBody>
          <a:bodyPr anchor="ctr"/>
          <a:lstStyle/>
          <a:p>
            <a:r>
              <a:rPr lang="en-US" altLang="ja-JP" sz="3200" dirty="0" err="1">
                <a:solidFill>
                  <a:srgbClr val="242450"/>
                </a:solidFill>
                <a:latin typeface="+mj-lt"/>
                <a:cs typeface="Times New Roman" pitchFamily="18" charset="0"/>
              </a:rPr>
              <a:t>EarthCARE</a:t>
            </a:r>
            <a:r>
              <a:rPr lang="en-US" altLang="ja-JP" sz="3200" dirty="0">
                <a:solidFill>
                  <a:srgbClr val="242450"/>
                </a:solidFill>
                <a:latin typeface="+mj-lt"/>
                <a:cs typeface="Times New Roman" pitchFamily="18" charset="0"/>
              </a:rPr>
              <a:t>/CPR</a:t>
            </a:r>
          </a:p>
        </p:txBody>
      </p:sp>
      <p:sp>
        <p:nvSpPr>
          <p:cNvPr id="116739" name="Rectangle 3"/>
          <p:cNvSpPr>
            <a:spLocks noChangeArrowheads="1"/>
          </p:cNvSpPr>
          <p:nvPr/>
        </p:nvSpPr>
        <p:spPr bwMode="auto">
          <a:xfrm>
            <a:off x="285720" y="1720900"/>
            <a:ext cx="4714908" cy="5208562"/>
          </a:xfrm>
          <a:prstGeom prst="rect">
            <a:avLst/>
          </a:prstGeom>
          <a:noFill/>
          <a:ln w="9525">
            <a:noFill/>
            <a:miter lim="800000"/>
            <a:headEnd/>
            <a:tailEnd/>
          </a:ln>
        </p:spPr>
        <p:txBody>
          <a:bodyPr/>
          <a:lstStyle/>
          <a:p>
            <a:pPr marL="342900" indent="-342900">
              <a:lnSpc>
                <a:spcPct val="90000"/>
              </a:lnSpc>
              <a:spcBef>
                <a:spcPct val="20000"/>
              </a:spcBef>
              <a:buFontTx/>
              <a:buChar char="•"/>
              <a:defRPr/>
            </a:pPr>
            <a:r>
              <a:rPr lang="en-US" altLang="ja-JP" sz="1600" b="1" dirty="0">
                <a:solidFill>
                  <a:srgbClr val="FF0000"/>
                </a:solidFill>
                <a:latin typeface="+mj-lt"/>
              </a:rPr>
              <a:t>Mission</a:t>
            </a:r>
          </a:p>
          <a:p>
            <a:pPr marL="742950" lvl="1" indent="-285750">
              <a:lnSpc>
                <a:spcPct val="90000"/>
              </a:lnSpc>
              <a:spcBef>
                <a:spcPct val="20000"/>
              </a:spcBef>
              <a:buFontTx/>
              <a:buChar char="–"/>
              <a:defRPr/>
            </a:pPr>
            <a:r>
              <a:rPr lang="en-US" altLang="ja-JP" sz="1600" dirty="0">
                <a:latin typeface="+mj-lt"/>
              </a:rPr>
              <a:t>Vertical profile of clouds, aerosol</a:t>
            </a:r>
          </a:p>
          <a:p>
            <a:pPr marL="742950" lvl="1" indent="-285750">
              <a:lnSpc>
                <a:spcPct val="90000"/>
              </a:lnSpc>
              <a:spcBef>
                <a:spcPct val="20000"/>
              </a:spcBef>
              <a:buFontTx/>
              <a:buChar char="–"/>
              <a:defRPr/>
            </a:pPr>
            <a:r>
              <a:rPr lang="en-US" altLang="ja-JP" sz="1600" dirty="0">
                <a:latin typeface="+mj-lt"/>
              </a:rPr>
              <a:t>Interaction between clouds and aerosol</a:t>
            </a:r>
          </a:p>
          <a:p>
            <a:pPr marL="742950" lvl="1" indent="-285750">
              <a:lnSpc>
                <a:spcPct val="90000"/>
              </a:lnSpc>
              <a:spcBef>
                <a:spcPct val="20000"/>
              </a:spcBef>
              <a:buFontTx/>
              <a:buChar char="–"/>
              <a:defRPr/>
            </a:pPr>
            <a:r>
              <a:rPr lang="en-US" altLang="ja-JP" sz="1600" dirty="0">
                <a:latin typeface="+mj-lt"/>
              </a:rPr>
              <a:t>Cloud stability and precipitation</a:t>
            </a:r>
          </a:p>
          <a:p>
            <a:pPr marL="342900" indent="-342900">
              <a:lnSpc>
                <a:spcPct val="90000"/>
              </a:lnSpc>
              <a:spcBef>
                <a:spcPct val="20000"/>
              </a:spcBef>
              <a:buFontTx/>
              <a:buChar char="•"/>
              <a:defRPr/>
            </a:pPr>
            <a:r>
              <a:rPr lang="en-US" altLang="ja-JP" sz="1600" b="1" dirty="0">
                <a:solidFill>
                  <a:srgbClr val="FF0000"/>
                </a:solidFill>
                <a:latin typeface="+mj-lt"/>
              </a:rPr>
              <a:t>Orbit</a:t>
            </a:r>
          </a:p>
          <a:p>
            <a:pPr marL="742950" lvl="1" indent="-285750">
              <a:lnSpc>
                <a:spcPct val="90000"/>
              </a:lnSpc>
              <a:spcBef>
                <a:spcPct val="20000"/>
              </a:spcBef>
              <a:buFontTx/>
              <a:buChar char="–"/>
              <a:defRPr/>
            </a:pPr>
            <a:r>
              <a:rPr lang="en-US" altLang="ja-JP" sz="1600" dirty="0">
                <a:latin typeface="+mj-lt"/>
              </a:rPr>
              <a:t>Sun synchronous</a:t>
            </a:r>
          </a:p>
          <a:p>
            <a:pPr marL="742950" lvl="1" indent="-285750">
              <a:lnSpc>
                <a:spcPct val="90000"/>
              </a:lnSpc>
              <a:spcBef>
                <a:spcPct val="20000"/>
              </a:spcBef>
              <a:buFontTx/>
              <a:buChar char="–"/>
              <a:defRPr/>
            </a:pPr>
            <a:r>
              <a:rPr lang="en-US" altLang="ja-JP" sz="1600" dirty="0">
                <a:latin typeface="+mj-lt"/>
              </a:rPr>
              <a:t>Equator crossing time</a:t>
            </a:r>
            <a:r>
              <a:rPr lang="ja-JP" altLang="en-US" sz="1600" dirty="0">
                <a:latin typeface="+mj-lt"/>
              </a:rPr>
              <a:t>　</a:t>
            </a:r>
            <a:r>
              <a:rPr lang="en-US" altLang="ja-JP" sz="1600" dirty="0">
                <a:latin typeface="+mj-lt"/>
              </a:rPr>
              <a:t>13:45</a:t>
            </a:r>
          </a:p>
          <a:p>
            <a:pPr marL="742950" lvl="1" indent="-285750">
              <a:lnSpc>
                <a:spcPct val="90000"/>
              </a:lnSpc>
              <a:spcBef>
                <a:spcPct val="20000"/>
              </a:spcBef>
              <a:buFontTx/>
              <a:buChar char="–"/>
              <a:defRPr/>
            </a:pPr>
            <a:r>
              <a:rPr lang="en-US" altLang="ja-JP" sz="1600" dirty="0">
                <a:latin typeface="+mj-lt"/>
              </a:rPr>
              <a:t>Altitude</a:t>
            </a:r>
            <a:r>
              <a:rPr lang="ja-JP" altLang="en-US" sz="1600" dirty="0">
                <a:latin typeface="+mj-lt"/>
              </a:rPr>
              <a:t>　</a:t>
            </a:r>
            <a:r>
              <a:rPr lang="en-US" altLang="ja-JP" sz="1600" dirty="0">
                <a:latin typeface="+mj-lt"/>
              </a:rPr>
              <a:t>400km</a:t>
            </a:r>
          </a:p>
          <a:p>
            <a:pPr marL="342900" indent="-342900">
              <a:lnSpc>
                <a:spcPct val="90000"/>
              </a:lnSpc>
              <a:spcBef>
                <a:spcPct val="20000"/>
              </a:spcBef>
              <a:buFontTx/>
              <a:buChar char="•"/>
              <a:defRPr/>
            </a:pPr>
            <a:r>
              <a:rPr lang="en-US" altLang="ja-JP" sz="1600" b="1" dirty="0">
                <a:solidFill>
                  <a:srgbClr val="FF0000"/>
                </a:solidFill>
                <a:latin typeface="+mj-lt"/>
              </a:rPr>
              <a:t>Instrument</a:t>
            </a:r>
          </a:p>
          <a:p>
            <a:pPr marL="742950" lvl="1" indent="-285750">
              <a:lnSpc>
                <a:spcPct val="90000"/>
              </a:lnSpc>
              <a:spcBef>
                <a:spcPct val="20000"/>
              </a:spcBef>
              <a:buFontTx/>
              <a:buChar char="–"/>
              <a:defRPr/>
            </a:pPr>
            <a:r>
              <a:rPr lang="en-US" altLang="ja-JP" sz="1600" dirty="0">
                <a:latin typeface="+mj-lt"/>
              </a:rPr>
              <a:t>CPR (Cloud Profile Radar)</a:t>
            </a:r>
          </a:p>
          <a:p>
            <a:pPr marL="742950" lvl="1" indent="-285750">
              <a:lnSpc>
                <a:spcPct val="90000"/>
              </a:lnSpc>
              <a:spcBef>
                <a:spcPct val="20000"/>
              </a:spcBef>
              <a:buFontTx/>
              <a:buChar char="–"/>
              <a:defRPr/>
            </a:pPr>
            <a:r>
              <a:rPr lang="en-US" altLang="ja-JP" sz="1600" dirty="0">
                <a:latin typeface="+mj-lt"/>
              </a:rPr>
              <a:t>ATLID (Atmospheric LIDAR)</a:t>
            </a:r>
          </a:p>
          <a:p>
            <a:pPr marL="742950" lvl="1" indent="-285750">
              <a:lnSpc>
                <a:spcPct val="90000"/>
              </a:lnSpc>
              <a:spcBef>
                <a:spcPct val="20000"/>
              </a:spcBef>
              <a:buFontTx/>
              <a:buChar char="–"/>
              <a:defRPr/>
            </a:pPr>
            <a:r>
              <a:rPr lang="en-US" altLang="ja-JP" sz="1600" dirty="0">
                <a:latin typeface="+mj-lt"/>
              </a:rPr>
              <a:t>MSI (Multi-Spectral Imager)</a:t>
            </a:r>
          </a:p>
          <a:p>
            <a:pPr marL="742950" lvl="1" indent="-285750">
              <a:lnSpc>
                <a:spcPct val="90000"/>
              </a:lnSpc>
              <a:spcBef>
                <a:spcPct val="20000"/>
              </a:spcBef>
              <a:buFontTx/>
              <a:buChar char="–"/>
              <a:defRPr/>
            </a:pPr>
            <a:r>
              <a:rPr lang="en-US" altLang="ja-JP" sz="1600" dirty="0">
                <a:latin typeface="+mj-lt"/>
              </a:rPr>
              <a:t>BBR (Broad Band Radiometer)</a:t>
            </a:r>
          </a:p>
          <a:p>
            <a:pPr marL="342900" indent="-342900">
              <a:lnSpc>
                <a:spcPct val="90000"/>
              </a:lnSpc>
              <a:spcBef>
                <a:spcPct val="20000"/>
              </a:spcBef>
              <a:buFontTx/>
              <a:buChar char="•"/>
              <a:defRPr/>
            </a:pPr>
            <a:r>
              <a:rPr lang="en-US" altLang="ja-JP" sz="1600" b="1" dirty="0">
                <a:solidFill>
                  <a:srgbClr val="FF0000"/>
                </a:solidFill>
                <a:latin typeface="+mj-lt"/>
              </a:rPr>
              <a:t>Task sharing</a:t>
            </a:r>
          </a:p>
          <a:p>
            <a:pPr marL="742950" lvl="1" indent="-285750">
              <a:lnSpc>
                <a:spcPct val="90000"/>
              </a:lnSpc>
              <a:spcBef>
                <a:spcPct val="20000"/>
              </a:spcBef>
              <a:buFontTx/>
              <a:buChar char="–"/>
              <a:defRPr/>
            </a:pPr>
            <a:r>
              <a:rPr lang="en-US" altLang="ja-JP" sz="1600" dirty="0">
                <a:latin typeface="+mj-lt"/>
              </a:rPr>
              <a:t>JAXA/NICT </a:t>
            </a:r>
            <a:r>
              <a:rPr lang="ja-JP" altLang="en-US" sz="1600" dirty="0">
                <a:latin typeface="+mj-lt"/>
              </a:rPr>
              <a:t>（</a:t>
            </a:r>
            <a:r>
              <a:rPr lang="en-US" altLang="ja-JP" sz="1600" dirty="0">
                <a:latin typeface="+mj-lt"/>
              </a:rPr>
              <a:t>CPR</a:t>
            </a:r>
            <a:r>
              <a:rPr lang="ja-JP" altLang="en-US" sz="1600" dirty="0">
                <a:latin typeface="+mj-lt"/>
              </a:rPr>
              <a:t>）</a:t>
            </a:r>
            <a:endParaRPr lang="en-US" altLang="ja-JP" sz="1600" dirty="0">
              <a:latin typeface="+mj-lt"/>
            </a:endParaRPr>
          </a:p>
          <a:p>
            <a:pPr marL="742950" lvl="1" indent="-285750">
              <a:lnSpc>
                <a:spcPct val="90000"/>
              </a:lnSpc>
              <a:spcBef>
                <a:spcPct val="20000"/>
              </a:spcBef>
              <a:buFontTx/>
              <a:buChar char="–"/>
              <a:defRPr/>
            </a:pPr>
            <a:r>
              <a:rPr lang="en-US" altLang="ja-JP" sz="1600" dirty="0">
                <a:latin typeface="+mj-lt"/>
              </a:rPr>
              <a:t>ESA </a:t>
            </a:r>
            <a:r>
              <a:rPr lang="ja-JP" altLang="en-US" sz="1600" dirty="0">
                <a:latin typeface="+mj-lt"/>
              </a:rPr>
              <a:t>（</a:t>
            </a:r>
            <a:r>
              <a:rPr lang="en-US" altLang="ja-JP" sz="1600" dirty="0">
                <a:latin typeface="+mj-lt"/>
              </a:rPr>
              <a:t>LIDAR, MSI, BBR, Spacecraft)</a:t>
            </a:r>
          </a:p>
          <a:p>
            <a:pPr marL="342900" indent="-342900">
              <a:lnSpc>
                <a:spcPct val="90000"/>
              </a:lnSpc>
              <a:spcBef>
                <a:spcPct val="20000"/>
              </a:spcBef>
              <a:buFontTx/>
              <a:buChar char="•"/>
              <a:defRPr/>
            </a:pPr>
            <a:r>
              <a:rPr lang="en-US" altLang="ja-JP" sz="1600" b="1" dirty="0">
                <a:solidFill>
                  <a:srgbClr val="FF0000"/>
                </a:solidFill>
                <a:latin typeface="+mj-lt"/>
              </a:rPr>
              <a:t>Launch target</a:t>
            </a:r>
          </a:p>
          <a:p>
            <a:pPr marL="742950" lvl="1" indent="-285750">
              <a:lnSpc>
                <a:spcPct val="90000"/>
              </a:lnSpc>
              <a:spcBef>
                <a:spcPct val="20000"/>
              </a:spcBef>
              <a:buFontTx/>
              <a:buChar char="–"/>
              <a:defRPr/>
            </a:pPr>
            <a:r>
              <a:rPr lang="en-US" altLang="ja-JP" sz="1600" dirty="0">
                <a:latin typeface="+mj-lt"/>
              </a:rPr>
              <a:t>JFY2013</a:t>
            </a:r>
          </a:p>
          <a:p>
            <a:pPr marL="742950" lvl="1" indent="-285750">
              <a:lnSpc>
                <a:spcPct val="90000"/>
              </a:lnSpc>
              <a:spcBef>
                <a:spcPct val="20000"/>
              </a:spcBef>
              <a:buFontTx/>
              <a:buChar char="–"/>
              <a:defRPr/>
            </a:pPr>
            <a:endParaRPr lang="ja-JP" altLang="en-US" sz="2000" dirty="0">
              <a:latin typeface="ＭＳ Ｐゴシック" pitchFamily="50" charset="-128"/>
            </a:endParaRPr>
          </a:p>
        </p:txBody>
      </p:sp>
      <p:sp>
        <p:nvSpPr>
          <p:cNvPr id="24580" name="Rectangle 4"/>
          <p:cNvSpPr>
            <a:spLocks noChangeArrowheads="1"/>
          </p:cNvSpPr>
          <p:nvPr/>
        </p:nvSpPr>
        <p:spPr bwMode="auto">
          <a:xfrm>
            <a:off x="1617663" y="228600"/>
            <a:ext cx="5767387" cy="762000"/>
          </a:xfrm>
          <a:prstGeom prst="rect">
            <a:avLst/>
          </a:prstGeom>
          <a:noFill/>
          <a:ln w="38100">
            <a:noFill/>
            <a:miter lim="800000"/>
            <a:headEnd/>
            <a:tailEnd/>
          </a:ln>
        </p:spPr>
        <p:txBody>
          <a:bodyPr wrap="none" anchor="ctr"/>
          <a:lstStyle/>
          <a:p>
            <a:pPr algn="ctr"/>
            <a:endParaRPr kumimoji="0" lang="ja-JP" altLang="en-US">
              <a:latin typeface="Times New Roman" pitchFamily="18" charset="0"/>
            </a:endParaRPr>
          </a:p>
        </p:txBody>
      </p:sp>
      <p:sp>
        <p:nvSpPr>
          <p:cNvPr id="24581" name="Text Box 5"/>
          <p:cNvSpPr txBox="1">
            <a:spLocks noChangeArrowheads="1"/>
          </p:cNvSpPr>
          <p:nvPr/>
        </p:nvSpPr>
        <p:spPr bwMode="auto">
          <a:xfrm>
            <a:off x="342900" y="892165"/>
            <a:ext cx="8572500" cy="1108075"/>
          </a:xfrm>
          <a:prstGeom prst="rect">
            <a:avLst/>
          </a:prstGeom>
          <a:noFill/>
          <a:ln w="12700">
            <a:noFill/>
            <a:miter lim="800000"/>
            <a:headEnd type="none" w="sm" len="sm"/>
            <a:tailEnd type="none" w="sm" len="sm"/>
          </a:ln>
        </p:spPr>
        <p:txBody>
          <a:bodyPr>
            <a:spAutoFit/>
          </a:bodyPr>
          <a:lstStyle/>
          <a:p>
            <a:pPr eaLnBrk="0" hangingPunct="0"/>
            <a:r>
              <a:rPr lang="en-US" altLang="ja-JP" sz="2400" b="1" dirty="0">
                <a:solidFill>
                  <a:schemeClr val="tx2"/>
                </a:solidFill>
                <a:cs typeface="Arial" pitchFamily="34" charset="0"/>
              </a:rPr>
              <a:t>Climate monitoring of earth radiation, cloud and aerosol</a:t>
            </a:r>
          </a:p>
          <a:p>
            <a:pPr eaLnBrk="0" hangingPunct="0"/>
            <a:r>
              <a:rPr lang="en-US" altLang="ja-JP" sz="2400" b="1" dirty="0">
                <a:solidFill>
                  <a:schemeClr val="tx2"/>
                </a:solidFill>
                <a:cs typeface="Arial" pitchFamily="34" charset="0"/>
              </a:rPr>
              <a:t>Cooperation between ESA and Japan (JAXA/NICT)</a:t>
            </a:r>
          </a:p>
          <a:p>
            <a:pPr eaLnBrk="0" hangingPunct="0"/>
            <a:endParaRPr lang="ja-JP" altLang="en-US" b="1" dirty="0">
              <a:solidFill>
                <a:schemeClr val="tx2"/>
              </a:solidFill>
              <a:cs typeface="Arial" pitchFamily="34" charset="0"/>
            </a:endParaRPr>
          </a:p>
        </p:txBody>
      </p:sp>
      <p:sp>
        <p:nvSpPr>
          <p:cNvPr id="24583" name="スライド番号プレースホルダ 6"/>
          <p:cNvSpPr txBox="1">
            <a:spLocks noGrp="1"/>
          </p:cNvSpPr>
          <p:nvPr/>
        </p:nvSpPr>
        <p:spPr bwMode="auto">
          <a:xfrm>
            <a:off x="6832600" y="6381750"/>
            <a:ext cx="2311400" cy="476250"/>
          </a:xfrm>
          <a:prstGeom prst="rect">
            <a:avLst/>
          </a:prstGeom>
          <a:noFill/>
          <a:ln w="9525">
            <a:noFill/>
            <a:miter lim="800000"/>
            <a:headEnd/>
            <a:tailEnd/>
          </a:ln>
        </p:spPr>
        <p:txBody>
          <a:bodyPr/>
          <a:lstStyle/>
          <a:p>
            <a:pPr algn="r"/>
            <a:fld id="{89FBB806-39FB-4EB3-BC59-67A71223A732}" type="slidenum">
              <a:rPr lang="en-US" altLang="ja-JP" sz="1400">
                <a:cs typeface="Arial" pitchFamily="34" charset="0"/>
              </a:rPr>
              <a:pPr algn="r"/>
              <a:t>11</a:t>
            </a:fld>
            <a:endParaRPr lang="en-US" altLang="ja-JP" sz="1400">
              <a:cs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4650" y="144116"/>
            <a:ext cx="7869758" cy="836612"/>
          </a:xfrm>
        </p:spPr>
        <p:txBody>
          <a:bodyPr/>
          <a:lstStyle/>
          <a:p>
            <a:r>
              <a:rPr lang="en-GB" altLang="ja-JP" sz="3200" dirty="0" err="1" smtClean="0"/>
              <a:t>EarthCARE</a:t>
            </a:r>
            <a:r>
              <a:rPr lang="en-GB" altLang="ja-JP" sz="3200" dirty="0" smtClean="0"/>
              <a:t> Japanese </a:t>
            </a:r>
            <a:r>
              <a:rPr lang="en-GB" altLang="ja-JP" sz="3200" dirty="0"/>
              <a:t>Standard Products  *Draft (1/2) </a:t>
            </a:r>
            <a:endParaRPr kumimoji="1" lang="ja-JP" altLang="en-US" sz="3200" dirty="0"/>
          </a:p>
        </p:txBody>
      </p:sp>
      <p:pic>
        <p:nvPicPr>
          <p:cNvPr id="3" name="図 2" descr="スクリーンショット（2010-09-30 15"/>
          <p:cNvPicPr/>
          <p:nvPr/>
        </p:nvPicPr>
        <p:blipFill>
          <a:blip r:embed="rId2" cstate="print"/>
          <a:srcRect/>
          <a:stretch>
            <a:fillRect/>
          </a:stretch>
        </p:blipFill>
        <p:spPr bwMode="auto">
          <a:xfrm>
            <a:off x="395536" y="945165"/>
            <a:ext cx="8569824" cy="5796203"/>
          </a:xfrm>
          <a:prstGeom prst="rect">
            <a:avLst/>
          </a:prstGeom>
          <a:noFill/>
          <a:ln w="9525">
            <a:noFill/>
            <a:miter lim="800000"/>
            <a:headEnd/>
            <a:tailEnd/>
          </a:ln>
        </p:spPr>
      </p:pic>
    </p:spTree>
    <p:extLst>
      <p:ext uri="{BB962C8B-B14F-4D97-AF65-F5344CB8AC3E}">
        <p14:creationId xmlns:p14="http://schemas.microsoft.com/office/powerpoint/2010/main" val="3872322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4650" y="71438"/>
            <a:ext cx="7797750" cy="836612"/>
          </a:xfrm>
        </p:spPr>
        <p:txBody>
          <a:bodyPr/>
          <a:lstStyle/>
          <a:p>
            <a:r>
              <a:rPr lang="en-GB" altLang="ja-JP" sz="3200" dirty="0" err="1"/>
              <a:t>EarthCARE</a:t>
            </a:r>
            <a:r>
              <a:rPr lang="en-GB" altLang="ja-JP" sz="3200" dirty="0"/>
              <a:t> Japanese Standard Products  *Draft </a:t>
            </a:r>
            <a:r>
              <a:rPr lang="en-GB" altLang="ja-JP" sz="3200" dirty="0" smtClean="0"/>
              <a:t>(2/2</a:t>
            </a:r>
            <a:r>
              <a:rPr lang="en-GB" altLang="ja-JP" sz="3200" dirty="0"/>
              <a:t>)</a:t>
            </a:r>
            <a:endParaRPr kumimoji="1" lang="ja-JP" altLang="en-US" sz="3200" dirty="0"/>
          </a:p>
        </p:txBody>
      </p:sp>
      <p:pic>
        <p:nvPicPr>
          <p:cNvPr id="3" name="図 2" descr="スクリーンショット（2010-09-30 15"/>
          <p:cNvPicPr/>
          <p:nvPr/>
        </p:nvPicPr>
        <p:blipFill>
          <a:blip r:embed="rId2" cstate="print"/>
          <a:srcRect/>
          <a:stretch>
            <a:fillRect/>
          </a:stretch>
        </p:blipFill>
        <p:spPr bwMode="auto">
          <a:xfrm>
            <a:off x="469452" y="980728"/>
            <a:ext cx="8495036" cy="4845338"/>
          </a:xfrm>
          <a:prstGeom prst="rect">
            <a:avLst/>
          </a:prstGeom>
          <a:noFill/>
          <a:ln w="9525">
            <a:noFill/>
            <a:miter lim="800000"/>
            <a:headEnd/>
            <a:tailEnd/>
          </a:ln>
        </p:spPr>
      </p:pic>
    </p:spTree>
    <p:extLst>
      <p:ext uri="{BB962C8B-B14F-4D97-AF65-F5344CB8AC3E}">
        <p14:creationId xmlns:p14="http://schemas.microsoft.com/office/powerpoint/2010/main" val="3605033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7" descr="fig1"/>
          <p:cNvPicPr>
            <a:picLocks noChangeAspect="1" noChangeArrowheads="1"/>
          </p:cNvPicPr>
          <p:nvPr/>
        </p:nvPicPr>
        <p:blipFill>
          <a:blip r:embed="rId3" cstate="print"/>
          <a:srcRect/>
          <a:stretch>
            <a:fillRect/>
          </a:stretch>
        </p:blipFill>
        <p:spPr bwMode="auto">
          <a:xfrm rot="900000">
            <a:off x="2868568" y="4288805"/>
            <a:ext cx="2331434" cy="1054698"/>
          </a:xfrm>
          <a:prstGeom prst="rect">
            <a:avLst/>
          </a:prstGeom>
          <a:noFill/>
          <a:ln w="9525">
            <a:noFill/>
            <a:miter lim="800000"/>
            <a:headEnd/>
            <a:tailEnd/>
          </a:ln>
        </p:spPr>
      </p:pic>
      <p:graphicFrame>
        <p:nvGraphicFramePr>
          <p:cNvPr id="16432" name="Group 48"/>
          <p:cNvGraphicFramePr>
            <a:graphicFrameLocks noGrp="1"/>
          </p:cNvGraphicFramePr>
          <p:nvPr>
            <p:extLst>
              <p:ext uri="{D42A27DB-BD31-4B8C-83A1-F6EECF244321}">
                <p14:modId xmlns:p14="http://schemas.microsoft.com/office/powerpoint/2010/main" val="1368443511"/>
              </p:ext>
            </p:extLst>
          </p:nvPr>
        </p:nvGraphicFramePr>
        <p:xfrm>
          <a:off x="827584" y="2996952"/>
          <a:ext cx="7560840" cy="3812286"/>
        </p:xfrm>
        <a:graphic>
          <a:graphicData uri="http://schemas.openxmlformats.org/drawingml/2006/table">
            <a:tbl>
              <a:tblPr/>
              <a:tblGrid>
                <a:gridCol w="1655415"/>
                <a:gridCol w="2881089"/>
                <a:gridCol w="3024336"/>
              </a:tblGrid>
              <a:tr h="216024">
                <a:tc>
                  <a:txBody>
                    <a:bodyPr/>
                    <a:lstStyle/>
                    <a:p>
                      <a:pPr marL="0" marR="0" lvl="0" indent="0" algn="ctr" defTabSz="914400" rtl="0" eaLnBrk="1" fontAlgn="base" latinLnBrk="0" hangingPunct="1">
                        <a:lnSpc>
                          <a:spcPct val="90000"/>
                        </a:lnSpc>
                        <a:spcBef>
                          <a:spcPct val="0"/>
                        </a:spcBef>
                        <a:spcAft>
                          <a:spcPct val="0"/>
                        </a:spcAft>
                        <a:buClr>
                          <a:srgbClr val="003366"/>
                        </a:buClr>
                        <a:buSzTx/>
                        <a:buFont typeface="Wingdings" pitchFamily="2" charset="2"/>
                        <a:buNone/>
                        <a:tabLst/>
                      </a:pPr>
                      <a:endParaRPr kumimoji="1" lang="ja-JP" altLang="ja-JP" sz="1200" b="1" i="0" u="none" strike="noStrike" cap="none" normalizeH="0" baseline="0" dirty="0" smtClean="0">
                        <a:ln>
                          <a:noFill/>
                        </a:ln>
                        <a:solidFill>
                          <a:schemeClr val="tx1"/>
                        </a:solidFill>
                        <a:effectLst/>
                        <a:latin typeface="Verdana" pitchFamily="34" charset="0"/>
                        <a:ea typeface="ＭＳ Ｐゴシック" pitchFamily="50" charset="-128"/>
                        <a:cs typeface="Arial" pitchFamily="34" charset="0"/>
                      </a:endParaRPr>
                    </a:p>
                  </a:txBody>
                  <a:tcPr anchor="ctr" anchorCtr="1"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90000"/>
                        </a:lnSpc>
                        <a:spcBef>
                          <a:spcPct val="0"/>
                        </a:spcBef>
                        <a:spcAft>
                          <a:spcPct val="0"/>
                        </a:spcAft>
                        <a:buClr>
                          <a:srgbClr val="003366"/>
                        </a:buClr>
                        <a:buSzTx/>
                        <a:buFont typeface="Wingdings" pitchFamily="2" charset="2"/>
                        <a:buNone/>
                        <a:tabLst/>
                      </a:pPr>
                      <a:r>
                        <a:rPr kumimoji="1" lang="en-US" altLang="ja-JP" sz="1200" b="1" i="0" u="none" strike="noStrike" cap="none" normalizeH="0" baseline="0" dirty="0" smtClean="0">
                          <a:ln>
                            <a:noFill/>
                          </a:ln>
                          <a:solidFill>
                            <a:schemeClr val="tx1"/>
                          </a:solidFill>
                          <a:effectLst/>
                          <a:latin typeface="Verdana" pitchFamily="34" charset="0"/>
                          <a:ea typeface="ＭＳ Ｐゴシック" pitchFamily="50" charset="-128"/>
                          <a:cs typeface="Arial" pitchFamily="34" charset="0"/>
                        </a:rPr>
                        <a:t>GCOM-W</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90000"/>
                        </a:lnSpc>
                        <a:spcBef>
                          <a:spcPct val="0"/>
                        </a:spcBef>
                        <a:spcAft>
                          <a:spcPct val="0"/>
                        </a:spcAft>
                        <a:buClr>
                          <a:srgbClr val="003366"/>
                        </a:buClr>
                        <a:buSzTx/>
                        <a:buFont typeface="Wingdings" pitchFamily="2" charset="2"/>
                        <a:buNone/>
                        <a:tabLst/>
                      </a:pPr>
                      <a:r>
                        <a:rPr kumimoji="1" lang="en-US" altLang="ja-JP" sz="1200" b="1" i="0" u="none" strike="noStrike" cap="none" normalizeH="0" baseline="0" dirty="0" smtClean="0">
                          <a:ln>
                            <a:noFill/>
                          </a:ln>
                          <a:solidFill>
                            <a:schemeClr val="tx1"/>
                          </a:solidFill>
                          <a:effectLst/>
                          <a:latin typeface="Verdana" pitchFamily="34" charset="0"/>
                          <a:ea typeface="ＭＳ Ｐゴシック" pitchFamily="50" charset="-128"/>
                          <a:cs typeface="Arial" pitchFamily="34" charset="0"/>
                        </a:rPr>
                        <a:t>GCOM-C</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CC"/>
                    </a:solidFill>
                  </a:tcPr>
                </a:tc>
              </a:tr>
              <a:tr h="1040112">
                <a:tc>
                  <a:txBody>
                    <a:bodyPr/>
                    <a:lstStyle/>
                    <a:p>
                      <a:pPr marL="0" marR="0" lvl="0" indent="0" algn="ctr" defTabSz="914400" rtl="0" eaLnBrk="1" fontAlgn="ctr" latinLnBrk="0" hangingPunct="1">
                        <a:lnSpc>
                          <a:spcPct val="90000"/>
                        </a:lnSpc>
                        <a:spcBef>
                          <a:spcPct val="0"/>
                        </a:spcBef>
                        <a:spcAft>
                          <a:spcPct val="0"/>
                        </a:spcAft>
                        <a:buClr>
                          <a:srgbClr val="003366"/>
                        </a:buClr>
                        <a:buSzTx/>
                        <a:buFont typeface="Wingdings" pitchFamily="2" charset="2"/>
                        <a:buNone/>
                        <a:tabLst/>
                      </a:pPr>
                      <a:r>
                        <a:rPr kumimoji="1" lang="en-US" altLang="ja-JP" sz="1200" b="1" i="0" u="none" strike="noStrike" cap="none" normalizeH="0" baseline="0" dirty="0" smtClean="0">
                          <a:ln>
                            <a:noFill/>
                          </a:ln>
                          <a:solidFill>
                            <a:schemeClr val="tx1"/>
                          </a:solidFill>
                          <a:effectLst/>
                          <a:latin typeface="Verdana" pitchFamily="34" charset="0"/>
                          <a:ea typeface="ＭＳ Ｐゴシック" pitchFamily="50" charset="-128"/>
                          <a:cs typeface="Arial" pitchFamily="34" charset="0"/>
                        </a:rPr>
                        <a:t>Orbit</a:t>
                      </a:r>
                    </a:p>
                  </a:txBody>
                  <a:tcPr anchor="ctr" anchorCtr="1"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ctr" latinLnBrk="0" hangingPunct="1">
                        <a:lnSpc>
                          <a:spcPct val="90000"/>
                        </a:lnSpc>
                        <a:spcBef>
                          <a:spcPct val="0"/>
                        </a:spcBef>
                        <a:spcAft>
                          <a:spcPct val="0"/>
                        </a:spcAft>
                        <a:buClr>
                          <a:srgbClr val="003366"/>
                        </a:buClr>
                        <a:buSzTx/>
                        <a:buFont typeface="Wingdings" pitchFamily="2" charset="2"/>
                        <a:buNone/>
                        <a:tabLst/>
                      </a:pPr>
                      <a:r>
                        <a:rPr kumimoji="1" lang="en-US" altLang="ja-JP" sz="1200" b="1" i="0" u="none" strike="noStrike" cap="none" normalizeH="0" baseline="0" dirty="0" smtClean="0">
                          <a:ln>
                            <a:noFill/>
                          </a:ln>
                          <a:solidFill>
                            <a:schemeClr val="tx1"/>
                          </a:solidFill>
                          <a:effectLst/>
                          <a:latin typeface="Verdana" pitchFamily="34" charset="0"/>
                          <a:ea typeface="ＭＳ Ｐゴシック" pitchFamily="50" charset="-128"/>
                          <a:cs typeface="Arial" pitchFamily="34" charset="0"/>
                        </a:rPr>
                        <a:t>Type : Sun-synchronous, sub-recurrent</a:t>
                      </a:r>
                    </a:p>
                    <a:p>
                      <a:pPr marL="0" marR="0" lvl="0" indent="0" algn="l" defTabSz="914400" rtl="0" eaLnBrk="1" fontAlgn="ctr" latinLnBrk="0" hangingPunct="1">
                        <a:lnSpc>
                          <a:spcPct val="90000"/>
                        </a:lnSpc>
                        <a:spcBef>
                          <a:spcPct val="0"/>
                        </a:spcBef>
                        <a:spcAft>
                          <a:spcPct val="0"/>
                        </a:spcAft>
                        <a:buClr>
                          <a:srgbClr val="003366"/>
                        </a:buClr>
                        <a:buSzTx/>
                        <a:buFont typeface="Wingdings" pitchFamily="2" charset="2"/>
                        <a:buNone/>
                        <a:tabLst/>
                      </a:pPr>
                      <a:r>
                        <a:rPr kumimoji="1" lang="en-US" altLang="ja-JP" sz="1200" b="1" i="0" u="none" strike="noStrike" cap="none" normalizeH="0" baseline="0" dirty="0" smtClean="0">
                          <a:ln>
                            <a:noFill/>
                          </a:ln>
                          <a:solidFill>
                            <a:schemeClr val="tx1"/>
                          </a:solidFill>
                          <a:effectLst/>
                          <a:latin typeface="Verdana" pitchFamily="34" charset="0"/>
                          <a:ea typeface="ＭＳ Ｐゴシック" pitchFamily="50" charset="-128"/>
                          <a:cs typeface="Arial" pitchFamily="34" charset="0"/>
                        </a:rPr>
                        <a:t>Altitude : Approx. 700 km</a:t>
                      </a:r>
                    </a:p>
                    <a:p>
                      <a:pPr marL="0" marR="0" lvl="0" indent="0" algn="l" defTabSz="914400" rtl="0" eaLnBrk="1" fontAlgn="ctr" latinLnBrk="0" hangingPunct="1">
                        <a:lnSpc>
                          <a:spcPct val="90000"/>
                        </a:lnSpc>
                        <a:spcBef>
                          <a:spcPct val="0"/>
                        </a:spcBef>
                        <a:spcAft>
                          <a:spcPct val="0"/>
                        </a:spcAft>
                        <a:buClr>
                          <a:srgbClr val="003366"/>
                        </a:buClr>
                        <a:buSzTx/>
                        <a:buFont typeface="Wingdings" pitchFamily="2" charset="2"/>
                        <a:buNone/>
                        <a:tabLst/>
                      </a:pPr>
                      <a:r>
                        <a:rPr kumimoji="1" lang="en-US" altLang="ja-JP" sz="1200" b="1" i="0" u="none" strike="noStrike" cap="none" normalizeH="0" baseline="0" dirty="0" smtClean="0">
                          <a:ln>
                            <a:noFill/>
                          </a:ln>
                          <a:solidFill>
                            <a:schemeClr val="tx1"/>
                          </a:solidFill>
                          <a:effectLst/>
                          <a:latin typeface="Verdana" pitchFamily="34" charset="0"/>
                          <a:ea typeface="ＭＳ Ｐゴシック" pitchFamily="50" charset="-128"/>
                          <a:cs typeface="Arial" pitchFamily="34" charset="0"/>
                        </a:rPr>
                        <a:t>Inclination : 98.19 degrees</a:t>
                      </a:r>
                    </a:p>
                    <a:p>
                      <a:pPr marL="0" marR="0" lvl="0" indent="0" algn="l" defTabSz="914400" rtl="0" eaLnBrk="1" fontAlgn="ctr" latinLnBrk="0" hangingPunct="1">
                        <a:lnSpc>
                          <a:spcPct val="90000"/>
                        </a:lnSpc>
                        <a:spcBef>
                          <a:spcPct val="0"/>
                        </a:spcBef>
                        <a:spcAft>
                          <a:spcPct val="0"/>
                        </a:spcAft>
                        <a:buClr>
                          <a:srgbClr val="003366"/>
                        </a:buClr>
                        <a:buSzTx/>
                        <a:buFont typeface="Wingdings" pitchFamily="2" charset="2"/>
                        <a:buNone/>
                        <a:tabLst/>
                      </a:pPr>
                      <a:r>
                        <a:rPr kumimoji="1" lang="en-US" altLang="ja-JP" sz="1200" b="1" i="0" u="none" strike="noStrike" cap="none" normalizeH="0" baseline="0" dirty="0" smtClean="0">
                          <a:ln>
                            <a:noFill/>
                          </a:ln>
                          <a:solidFill>
                            <a:schemeClr val="tx1"/>
                          </a:solidFill>
                          <a:effectLst/>
                          <a:latin typeface="Verdana" pitchFamily="34" charset="0"/>
                          <a:ea typeface="ＭＳ Ｐゴシック" pitchFamily="50" charset="-128"/>
                          <a:cs typeface="Arial" pitchFamily="34" charset="0"/>
                        </a:rPr>
                        <a:t>Local time of ascending node : 13:30  (Join in the “A-Train”)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3175" algn="l" defTabSz="914400" rtl="0" eaLnBrk="1" fontAlgn="ctr" latinLnBrk="0" hangingPunct="1">
                        <a:lnSpc>
                          <a:spcPct val="90000"/>
                        </a:lnSpc>
                        <a:spcBef>
                          <a:spcPct val="0"/>
                        </a:spcBef>
                        <a:spcAft>
                          <a:spcPct val="0"/>
                        </a:spcAft>
                        <a:buClr>
                          <a:srgbClr val="003366"/>
                        </a:buClr>
                        <a:buSzTx/>
                        <a:buFont typeface="Wingdings" pitchFamily="2" charset="2"/>
                        <a:buNone/>
                        <a:tabLst/>
                      </a:pPr>
                      <a:r>
                        <a:rPr kumimoji="1" lang="en-US" altLang="ja-JP" sz="1200" b="1" i="0" u="none" strike="noStrike" cap="none" normalizeH="0" baseline="0" dirty="0" smtClean="0">
                          <a:ln>
                            <a:noFill/>
                          </a:ln>
                          <a:solidFill>
                            <a:schemeClr val="tx1"/>
                          </a:solidFill>
                          <a:effectLst/>
                          <a:latin typeface="Verdana" pitchFamily="34" charset="0"/>
                          <a:ea typeface="ＭＳ Ｐゴシック" pitchFamily="50" charset="-128"/>
                          <a:cs typeface="Arial" pitchFamily="34" charset="0"/>
                        </a:rPr>
                        <a:t>Type : Sun-synchronous, sub-recurrent</a:t>
                      </a:r>
                    </a:p>
                    <a:p>
                      <a:pPr marL="0" marR="0" lvl="0" indent="3175" algn="l" defTabSz="914400" rtl="0" eaLnBrk="1" fontAlgn="ctr" latinLnBrk="0" hangingPunct="1">
                        <a:lnSpc>
                          <a:spcPct val="90000"/>
                        </a:lnSpc>
                        <a:spcBef>
                          <a:spcPct val="0"/>
                        </a:spcBef>
                        <a:spcAft>
                          <a:spcPct val="0"/>
                        </a:spcAft>
                        <a:buClr>
                          <a:srgbClr val="003366"/>
                        </a:buClr>
                        <a:buSzTx/>
                        <a:buFont typeface="Wingdings" pitchFamily="2" charset="2"/>
                        <a:buNone/>
                        <a:tabLst/>
                      </a:pPr>
                      <a:r>
                        <a:rPr kumimoji="1" lang="en-US" altLang="ja-JP" sz="1200" b="1" i="0" u="none" strike="noStrike" cap="none" normalizeH="0" baseline="0" dirty="0" smtClean="0">
                          <a:ln>
                            <a:noFill/>
                          </a:ln>
                          <a:solidFill>
                            <a:schemeClr val="tx1"/>
                          </a:solidFill>
                          <a:effectLst/>
                          <a:latin typeface="Verdana" pitchFamily="34" charset="0"/>
                          <a:ea typeface="ＭＳ Ｐゴシック" pitchFamily="50" charset="-128"/>
                          <a:cs typeface="Arial" pitchFamily="34" charset="0"/>
                        </a:rPr>
                        <a:t>Altitude : Approx. 800 km</a:t>
                      </a:r>
                    </a:p>
                    <a:p>
                      <a:pPr marL="0" marR="0" lvl="0" indent="3175" algn="l" defTabSz="914400" rtl="0" eaLnBrk="1" fontAlgn="ctr" latinLnBrk="0" hangingPunct="1">
                        <a:lnSpc>
                          <a:spcPct val="90000"/>
                        </a:lnSpc>
                        <a:spcBef>
                          <a:spcPct val="0"/>
                        </a:spcBef>
                        <a:spcAft>
                          <a:spcPct val="0"/>
                        </a:spcAft>
                        <a:buClr>
                          <a:srgbClr val="003366"/>
                        </a:buClr>
                        <a:buSzTx/>
                        <a:buFont typeface="Wingdings" pitchFamily="2" charset="2"/>
                        <a:buNone/>
                        <a:tabLst/>
                      </a:pPr>
                      <a:r>
                        <a:rPr kumimoji="1" lang="en-US" altLang="ja-JP" sz="1200" b="1" i="0" u="none" strike="noStrike" cap="none" normalizeH="0" baseline="0" dirty="0" smtClean="0">
                          <a:ln>
                            <a:noFill/>
                          </a:ln>
                          <a:solidFill>
                            <a:schemeClr val="tx1"/>
                          </a:solidFill>
                          <a:effectLst/>
                          <a:latin typeface="Verdana" pitchFamily="34" charset="0"/>
                          <a:ea typeface="ＭＳ Ｐゴシック" pitchFamily="50" charset="-128"/>
                          <a:cs typeface="Arial" pitchFamily="34" charset="0"/>
                        </a:rPr>
                        <a:t>Inclination : 98.6  degrees</a:t>
                      </a:r>
                    </a:p>
                    <a:p>
                      <a:pPr marL="0" marR="0" lvl="0" indent="3175" algn="l" defTabSz="914400" rtl="0" eaLnBrk="1" fontAlgn="ctr" latinLnBrk="0" hangingPunct="1">
                        <a:lnSpc>
                          <a:spcPct val="90000"/>
                        </a:lnSpc>
                        <a:spcBef>
                          <a:spcPct val="0"/>
                        </a:spcBef>
                        <a:spcAft>
                          <a:spcPct val="0"/>
                        </a:spcAft>
                        <a:buClr>
                          <a:srgbClr val="003366"/>
                        </a:buClr>
                        <a:buSzTx/>
                        <a:buFont typeface="Wingdings" pitchFamily="2" charset="2"/>
                        <a:buNone/>
                        <a:tabLst/>
                      </a:pPr>
                      <a:r>
                        <a:rPr kumimoji="1" lang="en-US" altLang="ja-JP" sz="1200" b="1" i="0" u="none" strike="noStrike" cap="none" normalizeH="0" baseline="0" dirty="0" smtClean="0">
                          <a:ln>
                            <a:noFill/>
                          </a:ln>
                          <a:solidFill>
                            <a:schemeClr val="tx1"/>
                          </a:solidFill>
                          <a:effectLst/>
                          <a:latin typeface="Verdana" pitchFamily="34" charset="0"/>
                          <a:ea typeface="ＭＳ Ｐゴシック" pitchFamily="50" charset="-128"/>
                          <a:cs typeface="Arial" pitchFamily="34" charset="0"/>
                        </a:rPr>
                        <a:t>Local time of descending node : 10:30</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23950">
                <a:tc>
                  <a:txBody>
                    <a:bodyPr/>
                    <a:lstStyle/>
                    <a:p>
                      <a:pPr marL="0" marR="0" lvl="0" indent="0" algn="ctr" defTabSz="914400" rtl="0" eaLnBrk="1" fontAlgn="ctr" latinLnBrk="0" hangingPunct="1">
                        <a:lnSpc>
                          <a:spcPct val="90000"/>
                        </a:lnSpc>
                        <a:spcBef>
                          <a:spcPct val="0"/>
                        </a:spcBef>
                        <a:spcAft>
                          <a:spcPct val="0"/>
                        </a:spcAft>
                        <a:buClr>
                          <a:srgbClr val="003366"/>
                        </a:buClr>
                        <a:buSzTx/>
                        <a:buFont typeface="Wingdings" pitchFamily="2" charset="2"/>
                        <a:buNone/>
                        <a:tabLst/>
                      </a:pPr>
                      <a:r>
                        <a:rPr kumimoji="1" lang="en-US" altLang="ja-JP" sz="1200" b="1" i="0" u="none" strike="noStrike" cap="none" normalizeH="0" baseline="0" dirty="0" smtClean="0">
                          <a:ln>
                            <a:noFill/>
                          </a:ln>
                          <a:solidFill>
                            <a:schemeClr val="tx1"/>
                          </a:solidFill>
                          <a:effectLst/>
                          <a:latin typeface="Verdana" pitchFamily="34" charset="0"/>
                          <a:ea typeface="ＭＳ Ｐゴシック" pitchFamily="50" charset="-128"/>
                          <a:cs typeface="Arial" pitchFamily="34" charset="0"/>
                        </a:rPr>
                        <a:t>Satellite overview</a:t>
                      </a:r>
                    </a:p>
                  </a:txBody>
                  <a:tcPr anchor="ctr" anchorCtr="1"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90000"/>
                        </a:lnSpc>
                        <a:spcBef>
                          <a:spcPct val="0"/>
                        </a:spcBef>
                        <a:spcAft>
                          <a:spcPct val="0"/>
                        </a:spcAft>
                        <a:buClr>
                          <a:srgbClr val="003366"/>
                        </a:buClr>
                        <a:buSzTx/>
                        <a:buFont typeface="Wingdings" pitchFamily="2" charset="2"/>
                        <a:buNone/>
                        <a:tabLst/>
                      </a:pPr>
                      <a:endParaRPr kumimoji="1" lang="ja-JP" altLang="ja-JP" sz="1200" b="1" i="0" u="none" strike="noStrike" cap="none" normalizeH="0" baseline="0" dirty="0" smtClean="0">
                        <a:ln>
                          <a:noFill/>
                        </a:ln>
                        <a:solidFill>
                          <a:schemeClr val="tx1"/>
                        </a:solidFill>
                        <a:effectLst/>
                        <a:latin typeface="Verdana" pitchFamily="34" charset="0"/>
                        <a:ea typeface="ＭＳ Ｐゴシック" pitchFamily="50" charset="-128"/>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endParaRPr kumimoji="1" lang="ja-JP" altLang="en-US"/>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0" marR="0" lvl="0" indent="0" algn="ctr" defTabSz="914400" rtl="0" eaLnBrk="1" fontAlgn="ctr" latinLnBrk="0" hangingPunct="1">
                        <a:lnSpc>
                          <a:spcPct val="90000"/>
                        </a:lnSpc>
                        <a:spcBef>
                          <a:spcPct val="0"/>
                        </a:spcBef>
                        <a:spcAft>
                          <a:spcPct val="0"/>
                        </a:spcAft>
                        <a:buClr>
                          <a:srgbClr val="003366"/>
                        </a:buClr>
                        <a:buSzTx/>
                        <a:buFont typeface="Wingdings" pitchFamily="2" charset="2"/>
                        <a:buNone/>
                        <a:tabLst/>
                      </a:pPr>
                      <a:r>
                        <a:rPr kumimoji="1" lang="en-US" altLang="ja-JP" sz="1200" b="1" i="0" u="none" strike="noStrike" cap="none" normalizeH="0" baseline="0" dirty="0" smtClean="0">
                          <a:ln>
                            <a:noFill/>
                          </a:ln>
                          <a:solidFill>
                            <a:schemeClr val="tx1"/>
                          </a:solidFill>
                          <a:effectLst/>
                          <a:latin typeface="Verdana" pitchFamily="34" charset="0"/>
                          <a:ea typeface="ＭＳ Ｐゴシック" pitchFamily="50" charset="-128"/>
                          <a:cs typeface="Arial" pitchFamily="34" charset="0"/>
                        </a:rPr>
                        <a:t>Mission life</a:t>
                      </a:r>
                    </a:p>
                  </a:txBody>
                  <a:tcPr anchor="ctr" anchorCtr="1"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gridSpan="2">
                  <a:txBody>
                    <a:bodyPr/>
                    <a:lstStyle/>
                    <a:p>
                      <a:pPr marL="0" marR="0" lvl="0" indent="0" algn="ctr" defTabSz="914400" rtl="0" eaLnBrk="1" fontAlgn="base" latinLnBrk="0" hangingPunct="1">
                        <a:lnSpc>
                          <a:spcPct val="90000"/>
                        </a:lnSpc>
                        <a:spcBef>
                          <a:spcPct val="0"/>
                        </a:spcBef>
                        <a:spcAft>
                          <a:spcPct val="0"/>
                        </a:spcAft>
                        <a:buClr>
                          <a:srgbClr val="003366"/>
                        </a:buClr>
                        <a:buSzTx/>
                        <a:buFont typeface="Wingdings" pitchFamily="2" charset="2"/>
                        <a:buNone/>
                        <a:tabLst/>
                      </a:pPr>
                      <a:r>
                        <a:rPr kumimoji="1" lang="en-US" altLang="ja-JP" sz="1200" b="1" i="0" u="none" strike="noStrike" cap="none" normalizeH="0" baseline="0" dirty="0" smtClean="0">
                          <a:ln>
                            <a:noFill/>
                          </a:ln>
                          <a:solidFill>
                            <a:schemeClr val="tx1"/>
                          </a:solidFill>
                          <a:effectLst/>
                          <a:latin typeface="Verdana" pitchFamily="34" charset="0"/>
                          <a:ea typeface="ＭＳ Ｐゴシック" pitchFamily="50" charset="-128"/>
                          <a:cs typeface="Arial" pitchFamily="34" charset="0"/>
                        </a:rPr>
                        <a:t>5 years</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r>
              <a:tr h="180975">
                <a:tc>
                  <a:txBody>
                    <a:bodyPr/>
                    <a:lstStyle/>
                    <a:p>
                      <a:pPr marL="0" marR="0" lvl="0" indent="0" algn="ctr" defTabSz="914400" rtl="0" eaLnBrk="1" fontAlgn="ctr" latinLnBrk="0" hangingPunct="1">
                        <a:lnSpc>
                          <a:spcPct val="90000"/>
                        </a:lnSpc>
                        <a:spcBef>
                          <a:spcPct val="0"/>
                        </a:spcBef>
                        <a:spcAft>
                          <a:spcPct val="0"/>
                        </a:spcAft>
                        <a:buClr>
                          <a:srgbClr val="003366"/>
                        </a:buClr>
                        <a:buSzTx/>
                        <a:buFont typeface="Wingdings" pitchFamily="2" charset="2"/>
                        <a:buNone/>
                        <a:tabLst/>
                      </a:pPr>
                      <a:r>
                        <a:rPr kumimoji="1" lang="en-US" altLang="ja-JP" sz="1200" b="1" i="0" u="none" strike="noStrike" cap="none" normalizeH="0" baseline="0" dirty="0" smtClean="0">
                          <a:ln>
                            <a:noFill/>
                          </a:ln>
                          <a:solidFill>
                            <a:schemeClr val="tx1"/>
                          </a:solidFill>
                          <a:effectLst/>
                          <a:latin typeface="Verdana" pitchFamily="34" charset="0"/>
                          <a:ea typeface="ＭＳ Ｐゴシック" pitchFamily="50" charset="-128"/>
                          <a:cs typeface="Arial" pitchFamily="34" charset="0"/>
                        </a:rPr>
                        <a:t>Launch vehicle</a:t>
                      </a:r>
                    </a:p>
                  </a:txBody>
                  <a:tcPr anchor="ctr" anchorCtr="1"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gridSpan="2">
                  <a:txBody>
                    <a:bodyPr/>
                    <a:lstStyle/>
                    <a:p>
                      <a:pPr marL="0" marR="0" lvl="0" indent="0" algn="ctr" defTabSz="914400" rtl="0" eaLnBrk="1" fontAlgn="ctr" latinLnBrk="0" hangingPunct="1">
                        <a:lnSpc>
                          <a:spcPct val="90000"/>
                        </a:lnSpc>
                        <a:spcBef>
                          <a:spcPct val="0"/>
                        </a:spcBef>
                        <a:spcAft>
                          <a:spcPct val="0"/>
                        </a:spcAft>
                        <a:buClr>
                          <a:srgbClr val="003366"/>
                        </a:buClr>
                        <a:buSzTx/>
                        <a:buFont typeface="Wingdings" pitchFamily="2" charset="2"/>
                        <a:buNone/>
                        <a:tabLst/>
                      </a:pPr>
                      <a:r>
                        <a:rPr kumimoji="1" lang="en-US" altLang="ja-JP" sz="1200" b="1" i="0" u="none" strike="noStrike" cap="none" normalizeH="0" baseline="0" dirty="0" smtClean="0">
                          <a:ln>
                            <a:noFill/>
                          </a:ln>
                          <a:solidFill>
                            <a:schemeClr val="tx1"/>
                          </a:solidFill>
                          <a:effectLst/>
                          <a:latin typeface="Verdana" pitchFamily="34" charset="0"/>
                          <a:ea typeface="ＭＳ Ｐゴシック" pitchFamily="50" charset="-128"/>
                          <a:cs typeface="Arial" pitchFamily="34" charset="0"/>
                        </a:rPr>
                        <a:t>H2A launch vehicle</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r>
              <a:tr h="201613">
                <a:tc>
                  <a:txBody>
                    <a:bodyPr/>
                    <a:lstStyle/>
                    <a:p>
                      <a:pPr marL="0" marR="0" lvl="0" indent="0" algn="ctr" defTabSz="914400" rtl="0" eaLnBrk="1" fontAlgn="ctr" latinLnBrk="0" hangingPunct="1">
                        <a:lnSpc>
                          <a:spcPct val="90000"/>
                        </a:lnSpc>
                        <a:spcBef>
                          <a:spcPct val="0"/>
                        </a:spcBef>
                        <a:spcAft>
                          <a:spcPct val="0"/>
                        </a:spcAft>
                        <a:buClr>
                          <a:srgbClr val="003366"/>
                        </a:buClr>
                        <a:buSzTx/>
                        <a:buFont typeface="Wingdings" pitchFamily="2" charset="2"/>
                        <a:buNone/>
                        <a:tabLst/>
                      </a:pPr>
                      <a:r>
                        <a:rPr kumimoji="1" lang="en-US" altLang="ja-JP" sz="1200" b="1" i="0" u="none" strike="noStrike" cap="none" normalizeH="0" baseline="0" dirty="0" smtClean="0">
                          <a:ln>
                            <a:noFill/>
                          </a:ln>
                          <a:solidFill>
                            <a:schemeClr val="tx1"/>
                          </a:solidFill>
                          <a:effectLst/>
                          <a:latin typeface="Verdana" pitchFamily="34" charset="0"/>
                          <a:ea typeface="ＭＳ Ｐゴシック" pitchFamily="50" charset="-128"/>
                          <a:cs typeface="Arial" pitchFamily="34" charset="0"/>
                        </a:rPr>
                        <a:t>Instrument</a:t>
                      </a:r>
                    </a:p>
                  </a:txBody>
                  <a:tcPr anchor="ctr" anchorCtr="1"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ctr" latinLnBrk="0" hangingPunct="1">
                        <a:lnSpc>
                          <a:spcPct val="90000"/>
                        </a:lnSpc>
                        <a:spcBef>
                          <a:spcPct val="0"/>
                        </a:spcBef>
                        <a:spcAft>
                          <a:spcPct val="0"/>
                        </a:spcAft>
                        <a:buClr>
                          <a:srgbClr val="003366"/>
                        </a:buClr>
                        <a:buSzTx/>
                        <a:buFont typeface="Wingdings" pitchFamily="2" charset="2"/>
                        <a:buNone/>
                        <a:tabLst/>
                      </a:pPr>
                      <a:r>
                        <a:rPr kumimoji="1" lang="en-US" altLang="ja-JP" sz="1200" b="1" i="0" u="none" strike="noStrike" cap="none" normalizeH="0" baseline="0" dirty="0" smtClean="0">
                          <a:ln>
                            <a:noFill/>
                          </a:ln>
                          <a:solidFill>
                            <a:schemeClr val="tx1"/>
                          </a:solidFill>
                          <a:effectLst/>
                          <a:latin typeface="Verdana" pitchFamily="34" charset="0"/>
                          <a:ea typeface="ＭＳ Ｐゴシック" pitchFamily="50" charset="-128"/>
                          <a:cs typeface="Arial" pitchFamily="34" charset="0"/>
                        </a:rPr>
                        <a:t>Advanced Microwave Scanning Radiometer 2 (AMSR2)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
                          <a:srgbClr val="003366"/>
                        </a:buClr>
                        <a:buSzTx/>
                        <a:buFont typeface="Wingdings" pitchFamily="2" charset="2"/>
                        <a:buNone/>
                        <a:tabLst/>
                      </a:pPr>
                      <a:r>
                        <a:rPr kumimoji="1" lang="en-US" altLang="ja-JP" sz="1200" b="1" i="0" u="none" strike="noStrike" cap="none" normalizeH="0" baseline="0" dirty="0" smtClean="0">
                          <a:ln>
                            <a:noFill/>
                          </a:ln>
                          <a:solidFill>
                            <a:schemeClr val="tx1"/>
                          </a:solidFill>
                          <a:effectLst/>
                          <a:latin typeface="Verdana" pitchFamily="34" charset="0"/>
                          <a:ea typeface="ＭＳ Ｐゴシック" pitchFamily="50" charset="-128"/>
                          <a:cs typeface="Arial" pitchFamily="34" charset="0"/>
                        </a:rPr>
                        <a:t>Second Generation Global Imager (SGLI)</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0" marR="0" lvl="0" indent="0" algn="ctr" defTabSz="914400" rtl="0" eaLnBrk="1" fontAlgn="ctr" latinLnBrk="0" hangingPunct="1">
                        <a:lnSpc>
                          <a:spcPct val="90000"/>
                        </a:lnSpc>
                        <a:spcBef>
                          <a:spcPct val="0"/>
                        </a:spcBef>
                        <a:spcAft>
                          <a:spcPct val="0"/>
                        </a:spcAft>
                        <a:buClr>
                          <a:srgbClr val="003366"/>
                        </a:buClr>
                        <a:buSzTx/>
                        <a:buFont typeface="Wingdings" pitchFamily="2" charset="2"/>
                        <a:buNone/>
                        <a:tabLst/>
                      </a:pPr>
                      <a:r>
                        <a:rPr kumimoji="1" lang="en-US" altLang="ja-JP" sz="1200" b="1" i="0" u="none" strike="noStrike" cap="none" normalizeH="0" baseline="0" dirty="0" smtClean="0">
                          <a:ln>
                            <a:noFill/>
                          </a:ln>
                          <a:solidFill>
                            <a:schemeClr val="tx1"/>
                          </a:solidFill>
                          <a:effectLst/>
                          <a:latin typeface="Verdana" pitchFamily="34" charset="0"/>
                          <a:ea typeface="ＭＳ Ｐゴシック" pitchFamily="50" charset="-128"/>
                          <a:cs typeface="Arial" pitchFamily="34" charset="0"/>
                        </a:rPr>
                        <a:t>Launch (target)</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ctr" latinLnBrk="0" hangingPunct="1">
                        <a:lnSpc>
                          <a:spcPct val="90000"/>
                        </a:lnSpc>
                        <a:spcBef>
                          <a:spcPct val="0"/>
                        </a:spcBef>
                        <a:spcAft>
                          <a:spcPct val="0"/>
                        </a:spcAft>
                        <a:buClr>
                          <a:srgbClr val="003366"/>
                        </a:buClr>
                        <a:buSzTx/>
                        <a:buFont typeface="Wingdings" pitchFamily="2" charset="2"/>
                        <a:buNone/>
                        <a:tabLst/>
                      </a:pPr>
                      <a:r>
                        <a:rPr kumimoji="1" lang="en-US" altLang="ja-JP" sz="1200" b="1" i="0" u="none" strike="noStrike" cap="none" normalizeH="0" baseline="0" dirty="0" smtClean="0">
                          <a:ln>
                            <a:noFill/>
                          </a:ln>
                          <a:solidFill>
                            <a:schemeClr val="tx1"/>
                          </a:solidFill>
                          <a:effectLst/>
                          <a:latin typeface="Verdana" pitchFamily="34" charset="0"/>
                          <a:ea typeface="ＭＳ 明朝" pitchFamily="17" charset="-128"/>
                          <a:cs typeface="Times New Roman" pitchFamily="18" charset="0"/>
                        </a:rPr>
                        <a:t>Japanese Fiscal Year (JFY) 2011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90000"/>
                        </a:lnSpc>
                        <a:spcBef>
                          <a:spcPct val="0"/>
                        </a:spcBef>
                        <a:spcAft>
                          <a:spcPct val="0"/>
                        </a:spcAft>
                        <a:buClr>
                          <a:srgbClr val="003366"/>
                        </a:buClr>
                        <a:buSzTx/>
                        <a:buFont typeface="Wingdings" pitchFamily="2" charset="2"/>
                        <a:buNone/>
                        <a:tabLst/>
                      </a:pPr>
                      <a:r>
                        <a:rPr kumimoji="1" lang="en-US" altLang="ja-JP" sz="1200" b="1" i="0" u="none" strike="noStrike" cap="none" normalizeH="0" baseline="0" dirty="0" smtClean="0">
                          <a:ln>
                            <a:noFill/>
                          </a:ln>
                          <a:solidFill>
                            <a:schemeClr val="tx1"/>
                          </a:solidFill>
                          <a:effectLst/>
                          <a:latin typeface="Verdana" pitchFamily="34" charset="0"/>
                          <a:ea typeface="ＭＳ Ｐゴシック" pitchFamily="50" charset="-128"/>
                          <a:cs typeface="Arial" pitchFamily="34" charset="0"/>
                        </a:rPr>
                        <a:t>JFY 2014 (TBD)</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8435" name="Rectangle 2"/>
          <p:cNvSpPr>
            <a:spLocks noGrp="1" noChangeArrowheads="1"/>
          </p:cNvSpPr>
          <p:nvPr>
            <p:ph type="title"/>
          </p:nvPr>
        </p:nvSpPr>
        <p:spPr/>
        <p:txBody>
          <a:bodyPr/>
          <a:lstStyle/>
          <a:p>
            <a:pPr eaLnBrk="1" hangingPunct="1"/>
            <a:r>
              <a:rPr lang="en-US" altLang="ja-JP" sz="3200" smtClean="0"/>
              <a:t>Concept of the Global Change </a:t>
            </a:r>
            <a:br>
              <a:rPr lang="en-US" altLang="ja-JP" sz="3200" smtClean="0"/>
            </a:br>
            <a:r>
              <a:rPr lang="en-US" altLang="ja-JP" sz="3200" smtClean="0"/>
              <a:t>Observation Mission (GCOM)</a:t>
            </a:r>
          </a:p>
        </p:txBody>
      </p:sp>
      <p:sp>
        <p:nvSpPr>
          <p:cNvPr id="18470" name="Rectangle 63"/>
          <p:cNvSpPr>
            <a:spLocks noGrp="1" noChangeArrowheads="1"/>
          </p:cNvSpPr>
          <p:nvPr>
            <p:ph type="body" idx="1"/>
          </p:nvPr>
        </p:nvSpPr>
        <p:spPr>
          <a:xfrm>
            <a:off x="395288" y="908720"/>
            <a:ext cx="8137152" cy="2049463"/>
          </a:xfrm>
        </p:spPr>
        <p:txBody>
          <a:bodyPr/>
          <a:lstStyle/>
          <a:p>
            <a:pPr eaLnBrk="1" hangingPunct="1">
              <a:lnSpc>
                <a:spcPct val="100000"/>
              </a:lnSpc>
            </a:pPr>
            <a:r>
              <a:rPr lang="en-US" altLang="ja-JP" sz="1800" dirty="0" smtClean="0"/>
              <a:t>GCOM aims to construct, use, and verify systems that enable continuous global-scale observations of effective geophysical parameters for elucidating global climate change and water circulation mechanisms. </a:t>
            </a:r>
          </a:p>
          <a:p>
            <a:pPr eaLnBrk="1" hangingPunct="1">
              <a:lnSpc>
                <a:spcPct val="100000"/>
              </a:lnSpc>
            </a:pPr>
            <a:r>
              <a:rPr lang="en-US" altLang="ja-JP" sz="1800" dirty="0" smtClean="0"/>
              <a:t>GCOM will consist of </a:t>
            </a:r>
            <a:r>
              <a:rPr lang="en-US" altLang="ja-JP" sz="1800" dirty="0" smtClean="0">
                <a:solidFill>
                  <a:srgbClr val="CC0000"/>
                </a:solidFill>
              </a:rPr>
              <a:t>2 satellite</a:t>
            </a:r>
            <a:r>
              <a:rPr lang="en-US" altLang="ja-JP" sz="1800" dirty="0" smtClean="0"/>
              <a:t> series (GCOM-W and C) spanning </a:t>
            </a:r>
            <a:r>
              <a:rPr lang="en-US" altLang="ja-JP" sz="1800" dirty="0" smtClean="0">
                <a:solidFill>
                  <a:srgbClr val="CC0000"/>
                </a:solidFill>
              </a:rPr>
              <a:t>3 generations</a:t>
            </a:r>
            <a:r>
              <a:rPr lang="en-US" altLang="ja-JP" sz="1800" dirty="0" smtClean="0"/>
              <a:t> in order to perform uniform and stable global observations for 13 years.</a:t>
            </a:r>
            <a:endParaRPr lang="en-US" altLang="ja-JP" dirty="0" smtClean="0"/>
          </a:p>
        </p:txBody>
      </p:sp>
      <p:pic>
        <p:nvPicPr>
          <p:cNvPr id="18471" name="Picture 2" descr="C1_Orbit_-Z-Up"/>
          <p:cNvPicPr>
            <a:picLocks noChangeAspect="1" noChangeArrowheads="1"/>
          </p:cNvPicPr>
          <p:nvPr/>
        </p:nvPicPr>
        <p:blipFill>
          <a:blip r:embed="rId4" cstate="print"/>
          <a:srcRect/>
          <a:stretch>
            <a:fillRect/>
          </a:stretch>
        </p:blipFill>
        <p:spPr bwMode="auto">
          <a:xfrm>
            <a:off x="5828743" y="4365104"/>
            <a:ext cx="2055625" cy="1135584"/>
          </a:xfrm>
          <a:prstGeom prst="rect">
            <a:avLst/>
          </a:prstGeom>
          <a:noFill/>
          <a:ln w="9525">
            <a:noFill/>
            <a:miter lim="800000"/>
            <a:headEnd/>
            <a:tailEnd/>
          </a:ln>
        </p:spPr>
      </p:pic>
      <p:pic>
        <p:nvPicPr>
          <p:cNvPr id="18473" name="Picture 50" descr="GCOMcolorTrans"/>
          <p:cNvPicPr>
            <a:picLocks noChangeAspect="1" noChangeArrowheads="1"/>
          </p:cNvPicPr>
          <p:nvPr/>
        </p:nvPicPr>
        <p:blipFill>
          <a:blip r:embed="rId5" cstate="print"/>
          <a:srcRect/>
          <a:stretch>
            <a:fillRect/>
          </a:stretch>
        </p:blipFill>
        <p:spPr bwMode="auto">
          <a:xfrm>
            <a:off x="7019925" y="0"/>
            <a:ext cx="1209675" cy="50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5"/>
          <p:cNvPicPr>
            <a:picLocks noChangeAspect="1" noChangeArrowheads="1"/>
          </p:cNvPicPr>
          <p:nvPr/>
        </p:nvPicPr>
        <p:blipFill>
          <a:blip r:embed="rId3" cstate="print"/>
          <a:srcRect l="29257" b="14874"/>
          <a:stretch>
            <a:fillRect/>
          </a:stretch>
        </p:blipFill>
        <p:spPr bwMode="auto">
          <a:xfrm>
            <a:off x="423863" y="1298575"/>
            <a:ext cx="1965325" cy="690563"/>
          </a:xfrm>
          <a:prstGeom prst="rect">
            <a:avLst/>
          </a:prstGeom>
          <a:noFill/>
          <a:ln w="9525">
            <a:noFill/>
            <a:miter lim="800000"/>
            <a:headEnd/>
            <a:tailEnd/>
          </a:ln>
        </p:spPr>
      </p:pic>
      <p:sp>
        <p:nvSpPr>
          <p:cNvPr id="19459" name="Rectangle 2"/>
          <p:cNvSpPr>
            <a:spLocks noGrp="1" noChangeArrowheads="1"/>
          </p:cNvSpPr>
          <p:nvPr>
            <p:ph type="title"/>
          </p:nvPr>
        </p:nvSpPr>
        <p:spPr/>
        <p:txBody>
          <a:bodyPr/>
          <a:lstStyle/>
          <a:p>
            <a:pPr eaLnBrk="1" hangingPunct="1"/>
            <a:r>
              <a:rPr lang="en-US" altLang="ja-JP" dirty="0" smtClean="0"/>
              <a:t>GCOM Observation Parameters</a:t>
            </a:r>
          </a:p>
        </p:txBody>
      </p:sp>
      <p:pic>
        <p:nvPicPr>
          <p:cNvPr id="19460" name="Picture 10"/>
          <p:cNvPicPr>
            <a:picLocks noChangeAspect="1" noChangeArrowheads="1"/>
          </p:cNvPicPr>
          <p:nvPr/>
        </p:nvPicPr>
        <p:blipFill>
          <a:blip r:embed="rId4" cstate="print"/>
          <a:srcRect/>
          <a:stretch>
            <a:fillRect/>
          </a:stretch>
        </p:blipFill>
        <p:spPr bwMode="auto">
          <a:xfrm>
            <a:off x="395288" y="1989138"/>
            <a:ext cx="2371725" cy="1871662"/>
          </a:xfrm>
          <a:prstGeom prst="rect">
            <a:avLst/>
          </a:prstGeom>
          <a:noFill/>
          <a:ln w="9525">
            <a:noFill/>
            <a:miter lim="800000"/>
            <a:headEnd/>
            <a:tailEnd/>
          </a:ln>
        </p:spPr>
      </p:pic>
      <p:pic>
        <p:nvPicPr>
          <p:cNvPr id="19461" name="Picture 11"/>
          <p:cNvPicPr>
            <a:picLocks noChangeAspect="1" noChangeArrowheads="1"/>
          </p:cNvPicPr>
          <p:nvPr/>
        </p:nvPicPr>
        <p:blipFill>
          <a:blip r:embed="rId5" cstate="print"/>
          <a:srcRect/>
          <a:stretch>
            <a:fillRect/>
          </a:stretch>
        </p:blipFill>
        <p:spPr bwMode="auto">
          <a:xfrm>
            <a:off x="2916238" y="2060575"/>
            <a:ext cx="2663825" cy="1827213"/>
          </a:xfrm>
          <a:prstGeom prst="rect">
            <a:avLst/>
          </a:prstGeom>
          <a:noFill/>
          <a:ln w="9525">
            <a:noFill/>
            <a:miter lim="800000"/>
            <a:headEnd/>
            <a:tailEnd/>
          </a:ln>
        </p:spPr>
      </p:pic>
      <p:pic>
        <p:nvPicPr>
          <p:cNvPr id="19462" name="Picture 12"/>
          <p:cNvPicPr>
            <a:picLocks noChangeAspect="1" noChangeArrowheads="1"/>
          </p:cNvPicPr>
          <p:nvPr/>
        </p:nvPicPr>
        <p:blipFill>
          <a:blip r:embed="rId6" cstate="print"/>
          <a:srcRect/>
          <a:stretch>
            <a:fillRect/>
          </a:stretch>
        </p:blipFill>
        <p:spPr bwMode="auto">
          <a:xfrm>
            <a:off x="3132138" y="4818063"/>
            <a:ext cx="2449512" cy="1851025"/>
          </a:xfrm>
          <a:prstGeom prst="rect">
            <a:avLst/>
          </a:prstGeom>
          <a:noFill/>
          <a:ln w="9525">
            <a:noFill/>
            <a:miter lim="800000"/>
            <a:headEnd/>
            <a:tailEnd/>
          </a:ln>
        </p:spPr>
      </p:pic>
      <p:pic>
        <p:nvPicPr>
          <p:cNvPr id="19463" name="Picture 13">
            <a:hlinkClick r:id="rId7" action="ppaction://hlinkfile"/>
          </p:cNvPr>
          <p:cNvPicPr>
            <a:picLocks noChangeAspect="1" noChangeArrowheads="1"/>
          </p:cNvPicPr>
          <p:nvPr/>
        </p:nvPicPr>
        <p:blipFill>
          <a:blip r:embed="rId8" cstate="print"/>
          <a:srcRect/>
          <a:stretch>
            <a:fillRect/>
          </a:stretch>
        </p:blipFill>
        <p:spPr bwMode="auto">
          <a:xfrm>
            <a:off x="323850" y="4797425"/>
            <a:ext cx="2706688" cy="1817688"/>
          </a:xfrm>
          <a:prstGeom prst="rect">
            <a:avLst/>
          </a:prstGeom>
          <a:noFill/>
          <a:ln w="9525">
            <a:noFill/>
            <a:miter lim="800000"/>
            <a:headEnd/>
            <a:tailEnd/>
          </a:ln>
        </p:spPr>
      </p:pic>
      <p:pic>
        <p:nvPicPr>
          <p:cNvPr id="19464" name="Picture 14"/>
          <p:cNvPicPr>
            <a:picLocks noChangeAspect="1" noChangeArrowheads="1"/>
          </p:cNvPicPr>
          <p:nvPr/>
        </p:nvPicPr>
        <p:blipFill>
          <a:blip r:embed="rId9" cstate="print"/>
          <a:srcRect r="34239" b="14786"/>
          <a:stretch>
            <a:fillRect/>
          </a:stretch>
        </p:blipFill>
        <p:spPr bwMode="auto">
          <a:xfrm>
            <a:off x="539750" y="4076700"/>
            <a:ext cx="1728788" cy="503238"/>
          </a:xfrm>
          <a:prstGeom prst="rect">
            <a:avLst/>
          </a:prstGeom>
          <a:noFill/>
          <a:ln w="9525">
            <a:noFill/>
            <a:miter lim="800000"/>
            <a:headEnd/>
            <a:tailEnd/>
          </a:ln>
        </p:spPr>
      </p:pic>
      <p:pic>
        <p:nvPicPr>
          <p:cNvPr id="19465" name="Picture 17"/>
          <p:cNvPicPr>
            <a:picLocks noChangeAspect="1" noChangeArrowheads="1"/>
          </p:cNvPicPr>
          <p:nvPr/>
        </p:nvPicPr>
        <p:blipFill>
          <a:blip r:embed="rId10"/>
          <a:srcRect/>
          <a:stretch>
            <a:fillRect/>
          </a:stretch>
        </p:blipFill>
        <p:spPr bwMode="auto">
          <a:xfrm>
            <a:off x="4572000" y="3430588"/>
            <a:ext cx="0" cy="0"/>
          </a:xfrm>
          <a:prstGeom prst="rect">
            <a:avLst/>
          </a:prstGeom>
          <a:noFill/>
          <a:ln w="9525">
            <a:noFill/>
            <a:miter lim="800000"/>
            <a:headEnd/>
            <a:tailEnd/>
          </a:ln>
        </p:spPr>
      </p:pic>
      <p:pic>
        <p:nvPicPr>
          <p:cNvPr id="19466" name="Picture 18"/>
          <p:cNvPicPr>
            <a:picLocks noChangeAspect="1" noChangeArrowheads="1"/>
          </p:cNvPicPr>
          <p:nvPr/>
        </p:nvPicPr>
        <p:blipFill>
          <a:blip r:embed="rId10"/>
          <a:srcRect/>
          <a:stretch>
            <a:fillRect/>
          </a:stretch>
        </p:blipFill>
        <p:spPr bwMode="auto">
          <a:xfrm>
            <a:off x="4787900" y="3646488"/>
            <a:ext cx="0" cy="0"/>
          </a:xfrm>
          <a:prstGeom prst="rect">
            <a:avLst/>
          </a:prstGeom>
          <a:noFill/>
          <a:ln w="9525">
            <a:noFill/>
            <a:miter lim="800000"/>
            <a:headEnd/>
            <a:tailEnd/>
          </a:ln>
        </p:spPr>
      </p:pic>
      <p:sp>
        <p:nvSpPr>
          <p:cNvPr id="19467" name="Line 21"/>
          <p:cNvSpPr>
            <a:spLocks noChangeShapeType="1"/>
          </p:cNvSpPr>
          <p:nvPr/>
        </p:nvSpPr>
        <p:spPr bwMode="auto">
          <a:xfrm>
            <a:off x="395288" y="4005263"/>
            <a:ext cx="8497887" cy="0"/>
          </a:xfrm>
          <a:prstGeom prst="line">
            <a:avLst/>
          </a:prstGeom>
          <a:noFill/>
          <a:ln w="38100" cmpd="dbl">
            <a:solidFill>
              <a:srgbClr val="003366"/>
            </a:solidFill>
            <a:round/>
            <a:headEnd/>
            <a:tailEnd/>
          </a:ln>
        </p:spPr>
        <p:txBody>
          <a:bodyPr/>
          <a:lstStyle/>
          <a:p>
            <a:endParaRPr lang="ja-JP" altLang="en-US"/>
          </a:p>
        </p:txBody>
      </p:sp>
      <p:sp>
        <p:nvSpPr>
          <p:cNvPr id="19468" name="Rectangle 16"/>
          <p:cNvSpPr>
            <a:spLocks noGrp="1" noChangeArrowheads="1"/>
          </p:cNvSpPr>
          <p:nvPr>
            <p:ph type="body" sz="half" idx="1"/>
          </p:nvPr>
        </p:nvSpPr>
        <p:spPr>
          <a:xfrm>
            <a:off x="5364163" y="1052513"/>
            <a:ext cx="3600450" cy="2881312"/>
          </a:xfrm>
        </p:spPr>
        <p:txBody>
          <a:bodyPr/>
          <a:lstStyle/>
          <a:p>
            <a:pPr>
              <a:lnSpc>
                <a:spcPct val="80000"/>
              </a:lnSpc>
            </a:pPr>
            <a:r>
              <a:rPr lang="en-US" altLang="ja-JP" sz="2000" smtClean="0"/>
              <a:t>Climate change observation will be performed by the SGLI on the GCOM-C satellite.</a:t>
            </a:r>
          </a:p>
          <a:p>
            <a:pPr>
              <a:lnSpc>
                <a:spcPct val="80000"/>
              </a:lnSpc>
            </a:pPr>
            <a:r>
              <a:rPr lang="en-US" altLang="ja-JP" sz="2000" smtClean="0"/>
              <a:t>GCOM-C sensors will observe clouds, aerosol, ocean color (marine organisms), vegetation, snow and ice.</a:t>
            </a:r>
            <a:endParaRPr lang="ja-JP" altLang="en-US" sz="2000" smtClean="0"/>
          </a:p>
        </p:txBody>
      </p:sp>
      <p:sp>
        <p:nvSpPr>
          <p:cNvPr id="19469" name="Rectangle 17"/>
          <p:cNvSpPr>
            <a:spLocks noGrp="1" noChangeArrowheads="1"/>
          </p:cNvSpPr>
          <p:nvPr>
            <p:ph type="body" sz="half" idx="2"/>
          </p:nvPr>
        </p:nvSpPr>
        <p:spPr>
          <a:xfrm>
            <a:off x="5507038" y="4149725"/>
            <a:ext cx="3529012" cy="2592388"/>
          </a:xfrm>
        </p:spPr>
        <p:txBody>
          <a:bodyPr/>
          <a:lstStyle/>
          <a:p>
            <a:pPr>
              <a:lnSpc>
                <a:spcPct val="80000"/>
              </a:lnSpc>
            </a:pPr>
            <a:r>
              <a:rPr lang="en-US" altLang="ja-JP" sz="1800" smtClean="0"/>
              <a:t>Water cycle variation will be observed by the AMSR2 on the GCOM-W satellite.</a:t>
            </a:r>
          </a:p>
          <a:p>
            <a:pPr>
              <a:lnSpc>
                <a:spcPct val="80000"/>
              </a:lnSpc>
            </a:pPr>
            <a:r>
              <a:rPr lang="en-US" altLang="ja-JP" sz="1800" smtClean="0"/>
              <a:t>GCOM-W will observe precipitation, water vapor, sea surface wind speed, sea water temperature, soil moisture, snow depth and etc… </a:t>
            </a:r>
            <a:endParaRPr lang="ja-JP" altLang="en-US" sz="1800" smtClean="0"/>
          </a:p>
        </p:txBody>
      </p:sp>
      <p:pic>
        <p:nvPicPr>
          <p:cNvPr id="19470" name="Picture 18" descr="GCOMcolorTrans"/>
          <p:cNvPicPr>
            <a:picLocks noChangeAspect="1" noChangeArrowheads="1"/>
          </p:cNvPicPr>
          <p:nvPr/>
        </p:nvPicPr>
        <p:blipFill>
          <a:blip r:embed="rId11" cstate="print"/>
          <a:srcRect/>
          <a:stretch>
            <a:fillRect/>
          </a:stretch>
        </p:blipFill>
        <p:spPr bwMode="auto">
          <a:xfrm>
            <a:off x="7019925" y="0"/>
            <a:ext cx="1209675" cy="50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23528" y="260648"/>
            <a:ext cx="7772400" cy="648072"/>
          </a:xfrm>
        </p:spPr>
        <p:txBody>
          <a:bodyPr/>
          <a:lstStyle/>
          <a:p>
            <a:r>
              <a:rPr lang="en-US" altLang="ja-JP" sz="3200" dirty="0" smtClean="0"/>
              <a:t>GCOM-W/AMSR2</a:t>
            </a:r>
            <a:r>
              <a:rPr lang="ja-JP" altLang="en-US" sz="3200" dirty="0" smtClean="0"/>
              <a:t> </a:t>
            </a:r>
            <a:r>
              <a:rPr lang="en-US" altLang="ja-JP" sz="3200" dirty="0" smtClean="0"/>
              <a:t>Standard Products</a:t>
            </a:r>
            <a:endParaRPr lang="ja-JP" altLang="en-US" sz="3200" dirty="0" smtClean="0"/>
          </a:p>
        </p:txBody>
      </p:sp>
      <p:graphicFrame>
        <p:nvGraphicFramePr>
          <p:cNvPr id="2" name="表 1"/>
          <p:cNvGraphicFramePr>
            <a:graphicFrameLocks noGrp="1"/>
          </p:cNvGraphicFramePr>
          <p:nvPr>
            <p:extLst>
              <p:ext uri="{D42A27DB-BD31-4B8C-83A1-F6EECF244321}">
                <p14:modId xmlns:p14="http://schemas.microsoft.com/office/powerpoint/2010/main" val="3778356364"/>
              </p:ext>
            </p:extLst>
          </p:nvPr>
        </p:nvGraphicFramePr>
        <p:xfrm>
          <a:off x="467544" y="1124744"/>
          <a:ext cx="8208912" cy="5465407"/>
        </p:xfrm>
        <a:graphic>
          <a:graphicData uri="http://schemas.openxmlformats.org/drawingml/2006/table">
            <a:tbl>
              <a:tblPr>
                <a:effectLst>
                  <a:outerShdw blurRad="50800" dist="50800" dir="5400000" algn="ctr" rotWithShape="0">
                    <a:schemeClr val="bg1"/>
                  </a:outerShdw>
                </a:effectLst>
                <a:tableStyleId>{5C22544A-7EE6-4342-B048-85BDC9FD1C3A}</a:tableStyleId>
              </a:tblPr>
              <a:tblGrid>
                <a:gridCol w="3096344"/>
                <a:gridCol w="1368152"/>
                <a:gridCol w="3744416"/>
              </a:tblGrid>
              <a:tr h="432048">
                <a:tc>
                  <a:txBody>
                    <a:bodyPr/>
                    <a:lstStyle/>
                    <a:p>
                      <a:pPr algn="ctr">
                        <a:spcAft>
                          <a:spcPts val="0"/>
                        </a:spcAft>
                      </a:pPr>
                      <a:r>
                        <a:rPr lang="en-GB" sz="1400" b="1" dirty="0">
                          <a:solidFill>
                            <a:schemeClr val="bg1">
                              <a:lumMod val="95000"/>
                            </a:schemeClr>
                          </a:solidFill>
                          <a:effectLst/>
                        </a:rPr>
                        <a:t>Product</a:t>
                      </a:r>
                      <a:endParaRPr lang="ja-JP" sz="1400" b="1" dirty="0">
                        <a:solidFill>
                          <a:schemeClr val="bg1">
                            <a:lumMod val="95000"/>
                          </a:schemeClr>
                        </a:solidFill>
                        <a:effectLst/>
                        <a:latin typeface="Times New Roman"/>
                        <a:ea typeface="ＭＳ 明朝"/>
                      </a:endParaRPr>
                    </a:p>
                  </a:txBody>
                  <a:tcPr marL="72130" marR="72130" marT="0" marB="0" anchor="ctr">
                    <a:solidFill>
                      <a:srgbClr val="0070C0"/>
                    </a:solidFill>
                  </a:tcPr>
                </a:tc>
                <a:tc>
                  <a:txBody>
                    <a:bodyPr/>
                    <a:lstStyle/>
                    <a:p>
                      <a:pPr algn="ctr">
                        <a:spcAft>
                          <a:spcPts val="0"/>
                        </a:spcAft>
                      </a:pPr>
                      <a:r>
                        <a:rPr lang="en-GB" sz="1400" b="1" dirty="0">
                          <a:solidFill>
                            <a:schemeClr val="bg1">
                              <a:lumMod val="95000"/>
                            </a:schemeClr>
                          </a:solidFill>
                          <a:effectLst/>
                        </a:rPr>
                        <a:t>Range</a:t>
                      </a:r>
                      <a:endParaRPr lang="ja-JP" sz="1400" b="1" dirty="0">
                        <a:solidFill>
                          <a:schemeClr val="bg1">
                            <a:lumMod val="95000"/>
                          </a:schemeClr>
                        </a:solidFill>
                        <a:effectLst/>
                        <a:latin typeface="Times New Roman"/>
                        <a:ea typeface="ＭＳ 明朝"/>
                      </a:endParaRPr>
                    </a:p>
                  </a:txBody>
                  <a:tcPr marL="72130" marR="72130" marT="0" marB="0" anchor="ctr">
                    <a:solidFill>
                      <a:srgbClr val="0070C0"/>
                    </a:solidFill>
                  </a:tcPr>
                </a:tc>
                <a:tc>
                  <a:txBody>
                    <a:bodyPr/>
                    <a:lstStyle/>
                    <a:p>
                      <a:pPr algn="ctr">
                        <a:spcAft>
                          <a:spcPts val="0"/>
                        </a:spcAft>
                      </a:pPr>
                      <a:r>
                        <a:rPr lang="en-GB" sz="1400" b="1" dirty="0">
                          <a:solidFill>
                            <a:schemeClr val="bg1">
                              <a:lumMod val="95000"/>
                            </a:schemeClr>
                          </a:solidFill>
                          <a:effectLst/>
                        </a:rPr>
                        <a:t>Comments</a:t>
                      </a:r>
                      <a:endParaRPr lang="ja-JP" sz="1400" b="1" dirty="0">
                        <a:solidFill>
                          <a:schemeClr val="bg1">
                            <a:lumMod val="95000"/>
                          </a:schemeClr>
                        </a:solidFill>
                        <a:effectLst/>
                        <a:latin typeface="Times New Roman"/>
                        <a:ea typeface="ＭＳ 明朝"/>
                      </a:endParaRPr>
                    </a:p>
                  </a:txBody>
                  <a:tcPr marL="72130" marR="72130" marT="0" marB="0" anchor="ctr">
                    <a:solidFill>
                      <a:srgbClr val="0070C0"/>
                    </a:solidFill>
                  </a:tcPr>
                </a:tc>
              </a:tr>
              <a:tr h="432048">
                <a:tc gridSpan="3">
                  <a:txBody>
                    <a:bodyPr/>
                    <a:lstStyle/>
                    <a:p>
                      <a:pPr algn="just">
                        <a:spcAft>
                          <a:spcPts val="0"/>
                        </a:spcAft>
                      </a:pPr>
                      <a:r>
                        <a:rPr lang="en-GB" sz="1400" dirty="0" smtClean="0">
                          <a:effectLst/>
                        </a:rPr>
                        <a:t> Brightness </a:t>
                      </a:r>
                      <a:r>
                        <a:rPr lang="en-GB" sz="1400" dirty="0">
                          <a:effectLst/>
                        </a:rPr>
                        <a:t>temperatures</a:t>
                      </a:r>
                      <a:endParaRPr lang="ja-JP" sz="1400" dirty="0">
                        <a:effectLst/>
                        <a:latin typeface="Times New Roman"/>
                        <a:ea typeface="ＭＳ 明朝"/>
                      </a:endParaRPr>
                    </a:p>
                  </a:txBody>
                  <a:tcPr marL="72130" marR="72130" marT="0" marB="0" anchor="ctr">
                    <a:solidFill>
                      <a:schemeClr val="accent3">
                        <a:lumMod val="65000"/>
                      </a:schemeClr>
                    </a:solidFill>
                  </a:tcPr>
                </a:tc>
                <a:tc hMerge="1">
                  <a:txBody>
                    <a:bodyPr/>
                    <a:lstStyle/>
                    <a:p>
                      <a:endParaRPr kumimoji="1" lang="ja-JP" altLang="en-US"/>
                    </a:p>
                  </a:txBody>
                  <a:tcPr/>
                </a:tc>
                <a:tc hMerge="1">
                  <a:txBody>
                    <a:bodyPr/>
                    <a:lstStyle/>
                    <a:p>
                      <a:endParaRPr kumimoji="1" lang="ja-JP" altLang="en-US"/>
                    </a:p>
                  </a:txBody>
                  <a:tcPr/>
                </a:tc>
              </a:tr>
              <a:tr h="439248">
                <a:tc>
                  <a:txBody>
                    <a:bodyPr/>
                    <a:lstStyle/>
                    <a:p>
                      <a:pPr indent="207010" algn="just">
                        <a:spcAft>
                          <a:spcPts val="0"/>
                        </a:spcAft>
                      </a:pPr>
                      <a:r>
                        <a:rPr lang="en-GB" sz="1400" dirty="0">
                          <a:effectLst/>
                        </a:rPr>
                        <a:t>Brightness temperatures</a:t>
                      </a:r>
                      <a:endParaRPr lang="ja-JP" sz="1400" dirty="0">
                        <a:effectLst/>
                        <a:latin typeface="Times New Roman"/>
                        <a:ea typeface="ＭＳ 明朝"/>
                      </a:endParaRPr>
                    </a:p>
                  </a:txBody>
                  <a:tcPr marL="72130" marR="72130" marT="0" marB="0" anchor="ctr">
                    <a:solidFill>
                      <a:schemeClr val="accent3">
                        <a:lumMod val="65000"/>
                      </a:schemeClr>
                    </a:solidFill>
                  </a:tcPr>
                </a:tc>
                <a:tc>
                  <a:txBody>
                    <a:bodyPr/>
                    <a:lstStyle/>
                    <a:p>
                      <a:pPr algn="ctr">
                        <a:spcAft>
                          <a:spcPts val="0"/>
                        </a:spcAft>
                      </a:pPr>
                      <a:r>
                        <a:rPr lang="en-GB" sz="1400" dirty="0">
                          <a:effectLst/>
                        </a:rPr>
                        <a:t>2.7-340K</a:t>
                      </a:r>
                      <a:endParaRPr lang="ja-JP" sz="1400" dirty="0">
                        <a:effectLst/>
                        <a:latin typeface="Times New Roman"/>
                        <a:ea typeface="ＭＳ 明朝"/>
                      </a:endParaRPr>
                    </a:p>
                  </a:txBody>
                  <a:tcPr marL="72130" marR="72130" marT="0" marB="0" anchor="ctr">
                    <a:solidFill>
                      <a:schemeClr val="accent6">
                        <a:lumMod val="40000"/>
                        <a:lumOff val="60000"/>
                      </a:schemeClr>
                    </a:solidFill>
                  </a:tcPr>
                </a:tc>
                <a:tc>
                  <a:txBody>
                    <a:bodyPr/>
                    <a:lstStyle/>
                    <a:p>
                      <a:pPr algn="l">
                        <a:spcAft>
                          <a:spcPts val="0"/>
                        </a:spcAft>
                      </a:pPr>
                      <a:r>
                        <a:rPr lang="en-GB" sz="1400" dirty="0">
                          <a:effectLst/>
                        </a:rPr>
                        <a:t>Global, 6 frequency with dual polarizations</a:t>
                      </a:r>
                      <a:endParaRPr lang="ja-JP" sz="1400" dirty="0">
                        <a:effectLst/>
                        <a:latin typeface="Times New Roman"/>
                        <a:ea typeface="ＭＳ 明朝"/>
                      </a:endParaRPr>
                    </a:p>
                  </a:txBody>
                  <a:tcPr marL="72130" marR="72130" marT="0" marB="0" anchor="ctr">
                    <a:solidFill>
                      <a:schemeClr val="accent6">
                        <a:lumMod val="40000"/>
                        <a:lumOff val="60000"/>
                      </a:schemeClr>
                    </a:solidFill>
                  </a:tcPr>
                </a:tc>
              </a:tr>
              <a:tr h="424848">
                <a:tc gridSpan="3">
                  <a:txBody>
                    <a:bodyPr/>
                    <a:lstStyle/>
                    <a:p>
                      <a:pPr algn="just">
                        <a:spcAft>
                          <a:spcPts val="0"/>
                        </a:spcAft>
                      </a:pPr>
                      <a:r>
                        <a:rPr lang="en-GB" sz="1400" dirty="0" smtClean="0">
                          <a:effectLst/>
                        </a:rPr>
                        <a:t> Geophysical </a:t>
                      </a:r>
                      <a:r>
                        <a:rPr lang="en-GB" sz="1400" dirty="0">
                          <a:effectLst/>
                        </a:rPr>
                        <a:t>parameters</a:t>
                      </a:r>
                      <a:endParaRPr lang="ja-JP" sz="1400" dirty="0">
                        <a:effectLst/>
                        <a:latin typeface="Times New Roman"/>
                        <a:ea typeface="ＭＳ 明朝"/>
                      </a:endParaRPr>
                    </a:p>
                  </a:txBody>
                  <a:tcPr marL="72130" marR="72130" marT="0" marB="0" anchor="ctr">
                    <a:solidFill>
                      <a:schemeClr val="accent3">
                        <a:lumMod val="65000"/>
                      </a:schemeClr>
                    </a:solidFill>
                  </a:tcPr>
                </a:tc>
                <a:tc hMerge="1">
                  <a:txBody>
                    <a:bodyPr/>
                    <a:lstStyle/>
                    <a:p>
                      <a:endParaRPr kumimoji="1" lang="ja-JP" altLang="en-US"/>
                    </a:p>
                  </a:txBody>
                  <a:tcPr/>
                </a:tc>
                <a:tc hMerge="1">
                  <a:txBody>
                    <a:bodyPr/>
                    <a:lstStyle/>
                    <a:p>
                      <a:endParaRPr kumimoji="1" lang="ja-JP" altLang="en-US"/>
                    </a:p>
                  </a:txBody>
                  <a:tcPr/>
                </a:tc>
              </a:tr>
              <a:tr h="432048">
                <a:tc>
                  <a:txBody>
                    <a:bodyPr/>
                    <a:lstStyle/>
                    <a:p>
                      <a:pPr indent="207010" algn="just">
                        <a:spcAft>
                          <a:spcPts val="0"/>
                        </a:spcAft>
                      </a:pPr>
                      <a:r>
                        <a:rPr lang="en-GB" sz="1400" dirty="0">
                          <a:effectLst/>
                        </a:rPr>
                        <a:t>Integrated water vapour</a:t>
                      </a:r>
                      <a:endParaRPr lang="ja-JP" sz="1400" dirty="0">
                        <a:effectLst/>
                        <a:latin typeface="Times New Roman"/>
                        <a:ea typeface="ＭＳ 明朝"/>
                      </a:endParaRPr>
                    </a:p>
                  </a:txBody>
                  <a:tcPr marL="72130" marR="72130" marT="0" marB="0" anchor="ctr">
                    <a:solidFill>
                      <a:schemeClr val="accent3">
                        <a:lumMod val="65000"/>
                      </a:schemeClr>
                    </a:solidFill>
                  </a:tcPr>
                </a:tc>
                <a:tc>
                  <a:txBody>
                    <a:bodyPr/>
                    <a:lstStyle/>
                    <a:p>
                      <a:pPr algn="ctr">
                        <a:spcAft>
                          <a:spcPts val="0"/>
                        </a:spcAft>
                      </a:pPr>
                      <a:r>
                        <a:rPr lang="en-GB" sz="1400" dirty="0">
                          <a:effectLst/>
                        </a:rPr>
                        <a:t>0 - 70kg/m</a:t>
                      </a:r>
                      <a:r>
                        <a:rPr lang="en-GB" sz="1400" baseline="30000" dirty="0">
                          <a:effectLst/>
                        </a:rPr>
                        <a:t>2</a:t>
                      </a:r>
                      <a:endParaRPr lang="ja-JP" sz="1400" dirty="0">
                        <a:effectLst/>
                        <a:latin typeface="Times New Roman"/>
                        <a:ea typeface="ＭＳ 明朝"/>
                      </a:endParaRPr>
                    </a:p>
                  </a:txBody>
                  <a:tcPr marL="72130" marR="72130" marT="0" marB="0" anchor="ctr">
                    <a:solidFill>
                      <a:schemeClr val="accent6">
                        <a:lumMod val="40000"/>
                        <a:lumOff val="60000"/>
                      </a:schemeClr>
                    </a:solidFill>
                  </a:tcPr>
                </a:tc>
                <a:tc>
                  <a:txBody>
                    <a:bodyPr/>
                    <a:lstStyle/>
                    <a:p>
                      <a:pPr algn="l">
                        <a:spcAft>
                          <a:spcPts val="0"/>
                        </a:spcAft>
                      </a:pPr>
                      <a:r>
                        <a:rPr lang="en-GB" sz="1400" dirty="0">
                          <a:effectLst/>
                        </a:rPr>
                        <a:t>Over global ocean</a:t>
                      </a:r>
                      <a:r>
                        <a:rPr lang="en-GB" sz="1400" baseline="30000" dirty="0">
                          <a:effectLst/>
                        </a:rPr>
                        <a:t>*</a:t>
                      </a:r>
                      <a:r>
                        <a:rPr lang="en-GB" sz="1400" dirty="0">
                          <a:effectLst/>
                        </a:rPr>
                        <a:t>, columnar integrated value</a:t>
                      </a:r>
                      <a:endParaRPr lang="ja-JP" sz="1400" dirty="0">
                        <a:effectLst/>
                        <a:latin typeface="Times New Roman"/>
                        <a:ea typeface="ＭＳ 明朝"/>
                      </a:endParaRPr>
                    </a:p>
                  </a:txBody>
                  <a:tcPr marL="72130" marR="72130" marT="0" marB="0" anchor="ctr">
                    <a:solidFill>
                      <a:schemeClr val="accent6">
                        <a:lumMod val="40000"/>
                        <a:lumOff val="60000"/>
                      </a:schemeClr>
                    </a:solidFill>
                  </a:tcPr>
                </a:tc>
              </a:tr>
              <a:tr h="576064">
                <a:tc>
                  <a:txBody>
                    <a:bodyPr/>
                    <a:lstStyle/>
                    <a:p>
                      <a:pPr indent="227330" algn="l">
                        <a:spcAft>
                          <a:spcPts val="0"/>
                        </a:spcAft>
                      </a:pPr>
                      <a:r>
                        <a:rPr lang="en-GB" sz="1400" dirty="0">
                          <a:effectLst/>
                        </a:rPr>
                        <a:t>Integrated cloud liquid water</a:t>
                      </a:r>
                      <a:endParaRPr lang="ja-JP" sz="1400" dirty="0">
                        <a:effectLst/>
                        <a:latin typeface="Times New Roman"/>
                        <a:ea typeface="ＭＳ 明朝"/>
                      </a:endParaRPr>
                    </a:p>
                  </a:txBody>
                  <a:tcPr marL="72130" marR="72130" marT="0" marB="0" anchor="ctr">
                    <a:solidFill>
                      <a:schemeClr val="accent3">
                        <a:lumMod val="65000"/>
                      </a:schemeClr>
                    </a:solidFill>
                  </a:tcPr>
                </a:tc>
                <a:tc>
                  <a:txBody>
                    <a:bodyPr/>
                    <a:lstStyle/>
                    <a:p>
                      <a:pPr algn="ctr">
                        <a:spcAft>
                          <a:spcPts val="0"/>
                        </a:spcAft>
                      </a:pPr>
                      <a:r>
                        <a:rPr lang="en-GB" sz="1400" dirty="0">
                          <a:effectLst/>
                        </a:rPr>
                        <a:t>0 - 1.0kg/m</a:t>
                      </a:r>
                      <a:r>
                        <a:rPr lang="en-GB" sz="1400" baseline="30000" dirty="0">
                          <a:effectLst/>
                        </a:rPr>
                        <a:t>2</a:t>
                      </a:r>
                      <a:endParaRPr lang="ja-JP" sz="1400" dirty="0">
                        <a:effectLst/>
                        <a:latin typeface="Times New Roman"/>
                        <a:ea typeface="ＭＳ 明朝"/>
                      </a:endParaRPr>
                    </a:p>
                  </a:txBody>
                  <a:tcPr marL="72130" marR="72130" marT="0" marB="0" anchor="ctr">
                    <a:solidFill>
                      <a:schemeClr val="accent6">
                        <a:lumMod val="40000"/>
                        <a:lumOff val="60000"/>
                      </a:schemeClr>
                    </a:solidFill>
                  </a:tcPr>
                </a:tc>
                <a:tc>
                  <a:txBody>
                    <a:bodyPr/>
                    <a:lstStyle/>
                    <a:p>
                      <a:pPr algn="l">
                        <a:spcAft>
                          <a:spcPts val="0"/>
                        </a:spcAft>
                      </a:pPr>
                      <a:r>
                        <a:rPr lang="en-GB" sz="1400" dirty="0">
                          <a:effectLst/>
                        </a:rPr>
                        <a:t>Over global ocean</a:t>
                      </a:r>
                      <a:r>
                        <a:rPr lang="en-GB" sz="1400" baseline="30000" dirty="0">
                          <a:effectLst/>
                        </a:rPr>
                        <a:t>*</a:t>
                      </a:r>
                      <a:r>
                        <a:rPr lang="en-GB" sz="1400" dirty="0">
                          <a:effectLst/>
                        </a:rPr>
                        <a:t>, columnar integrated value</a:t>
                      </a:r>
                      <a:endParaRPr lang="ja-JP" sz="1400" dirty="0">
                        <a:effectLst/>
                        <a:latin typeface="Times New Roman"/>
                        <a:ea typeface="ＭＳ 明朝"/>
                      </a:endParaRPr>
                    </a:p>
                  </a:txBody>
                  <a:tcPr marL="72130" marR="72130" marT="0" marB="0" anchor="ctr">
                    <a:solidFill>
                      <a:schemeClr val="accent6">
                        <a:lumMod val="40000"/>
                        <a:lumOff val="60000"/>
                      </a:schemeClr>
                    </a:solidFill>
                  </a:tcPr>
                </a:tc>
              </a:tr>
              <a:tr h="432048">
                <a:tc>
                  <a:txBody>
                    <a:bodyPr/>
                    <a:lstStyle/>
                    <a:p>
                      <a:pPr indent="207010" algn="just">
                        <a:spcAft>
                          <a:spcPts val="0"/>
                        </a:spcAft>
                      </a:pPr>
                      <a:r>
                        <a:rPr lang="en-GB" sz="1400" dirty="0">
                          <a:effectLst/>
                        </a:rPr>
                        <a:t>Precipitation</a:t>
                      </a:r>
                      <a:endParaRPr lang="ja-JP" sz="1400" dirty="0">
                        <a:effectLst/>
                        <a:latin typeface="Times New Roman"/>
                        <a:ea typeface="ＭＳ 明朝"/>
                      </a:endParaRPr>
                    </a:p>
                  </a:txBody>
                  <a:tcPr marL="72130" marR="72130" marT="0" marB="0" anchor="ctr">
                    <a:solidFill>
                      <a:schemeClr val="accent3">
                        <a:lumMod val="65000"/>
                      </a:schemeClr>
                    </a:solidFill>
                  </a:tcPr>
                </a:tc>
                <a:tc>
                  <a:txBody>
                    <a:bodyPr/>
                    <a:lstStyle/>
                    <a:p>
                      <a:pPr algn="ctr">
                        <a:spcAft>
                          <a:spcPts val="0"/>
                        </a:spcAft>
                      </a:pPr>
                      <a:r>
                        <a:rPr lang="en-GB" sz="1400">
                          <a:effectLst/>
                        </a:rPr>
                        <a:t>0 - 20mm/h</a:t>
                      </a:r>
                      <a:endParaRPr lang="ja-JP" sz="1400">
                        <a:effectLst/>
                        <a:latin typeface="Times New Roman"/>
                        <a:ea typeface="ＭＳ 明朝"/>
                      </a:endParaRPr>
                    </a:p>
                  </a:txBody>
                  <a:tcPr marL="72130" marR="72130" marT="0" marB="0" anchor="ctr">
                    <a:solidFill>
                      <a:schemeClr val="accent6">
                        <a:lumMod val="40000"/>
                        <a:lumOff val="60000"/>
                      </a:schemeClr>
                    </a:solidFill>
                  </a:tcPr>
                </a:tc>
                <a:tc>
                  <a:txBody>
                    <a:bodyPr/>
                    <a:lstStyle/>
                    <a:p>
                      <a:pPr algn="l">
                        <a:spcAft>
                          <a:spcPts val="0"/>
                        </a:spcAft>
                      </a:pPr>
                      <a:r>
                        <a:rPr lang="en-GB" sz="1400" dirty="0">
                          <a:effectLst/>
                        </a:rPr>
                        <a:t>Global (except over ice and snow), surface rain rate</a:t>
                      </a:r>
                      <a:endParaRPr lang="ja-JP" sz="1400" dirty="0">
                        <a:effectLst/>
                        <a:latin typeface="Times New Roman"/>
                        <a:ea typeface="ＭＳ 明朝"/>
                      </a:endParaRPr>
                    </a:p>
                  </a:txBody>
                  <a:tcPr marL="72130" marR="72130" marT="0" marB="0" anchor="ctr">
                    <a:solidFill>
                      <a:schemeClr val="accent6">
                        <a:lumMod val="40000"/>
                        <a:lumOff val="60000"/>
                      </a:schemeClr>
                    </a:solidFill>
                  </a:tcPr>
                </a:tc>
              </a:tr>
              <a:tr h="496855">
                <a:tc>
                  <a:txBody>
                    <a:bodyPr/>
                    <a:lstStyle/>
                    <a:p>
                      <a:pPr indent="207010" algn="just">
                        <a:spcAft>
                          <a:spcPts val="0"/>
                        </a:spcAft>
                      </a:pPr>
                      <a:r>
                        <a:rPr lang="en-GB" sz="1400" dirty="0">
                          <a:effectLst/>
                        </a:rPr>
                        <a:t>Sea surface temperature</a:t>
                      </a:r>
                      <a:endParaRPr lang="ja-JP" sz="1400" dirty="0">
                        <a:effectLst/>
                        <a:latin typeface="Times New Roman"/>
                        <a:ea typeface="ＭＳ 明朝"/>
                      </a:endParaRPr>
                    </a:p>
                  </a:txBody>
                  <a:tcPr marL="72130" marR="72130" marT="0" marB="0" anchor="ctr">
                    <a:solidFill>
                      <a:schemeClr val="accent3">
                        <a:lumMod val="65000"/>
                      </a:schemeClr>
                    </a:solidFill>
                  </a:tcPr>
                </a:tc>
                <a:tc>
                  <a:txBody>
                    <a:bodyPr/>
                    <a:lstStyle/>
                    <a:p>
                      <a:pPr algn="ctr">
                        <a:spcAft>
                          <a:spcPts val="0"/>
                        </a:spcAft>
                      </a:pPr>
                      <a:r>
                        <a:rPr lang="en-GB" sz="1400">
                          <a:effectLst/>
                        </a:rPr>
                        <a:t>-2 - 35℃</a:t>
                      </a:r>
                      <a:endParaRPr lang="ja-JP" sz="1400">
                        <a:effectLst/>
                        <a:latin typeface="Times New Roman"/>
                        <a:ea typeface="ＭＳ 明朝"/>
                      </a:endParaRPr>
                    </a:p>
                  </a:txBody>
                  <a:tcPr marL="72130" marR="72130" marT="0" marB="0" anchor="ctr">
                    <a:solidFill>
                      <a:schemeClr val="accent6">
                        <a:lumMod val="40000"/>
                        <a:lumOff val="60000"/>
                      </a:schemeClr>
                    </a:solidFill>
                  </a:tcPr>
                </a:tc>
                <a:tc>
                  <a:txBody>
                    <a:bodyPr/>
                    <a:lstStyle/>
                    <a:p>
                      <a:pPr algn="just">
                        <a:spcAft>
                          <a:spcPts val="0"/>
                        </a:spcAft>
                      </a:pPr>
                      <a:r>
                        <a:rPr lang="en-GB" sz="1400" dirty="0">
                          <a:effectLst/>
                        </a:rPr>
                        <a:t>Global ocean</a:t>
                      </a:r>
                      <a:r>
                        <a:rPr lang="en-GB" sz="1400" baseline="30000" dirty="0">
                          <a:effectLst/>
                        </a:rPr>
                        <a:t>*</a:t>
                      </a:r>
                      <a:endParaRPr lang="ja-JP" sz="1400" dirty="0">
                        <a:effectLst/>
                        <a:latin typeface="Times New Roman"/>
                        <a:ea typeface="ＭＳ 明朝"/>
                      </a:endParaRPr>
                    </a:p>
                  </a:txBody>
                  <a:tcPr marL="72130" marR="72130" marT="0" marB="0" anchor="ctr">
                    <a:solidFill>
                      <a:schemeClr val="accent6">
                        <a:lumMod val="40000"/>
                        <a:lumOff val="60000"/>
                      </a:schemeClr>
                    </a:solidFill>
                  </a:tcPr>
                </a:tc>
              </a:tr>
              <a:tr h="496855">
                <a:tc>
                  <a:txBody>
                    <a:bodyPr/>
                    <a:lstStyle/>
                    <a:p>
                      <a:pPr indent="207010" algn="just">
                        <a:spcAft>
                          <a:spcPts val="0"/>
                        </a:spcAft>
                      </a:pPr>
                      <a:r>
                        <a:rPr lang="en-GB" sz="1400" dirty="0">
                          <a:effectLst/>
                        </a:rPr>
                        <a:t>Sea surface wind speed</a:t>
                      </a:r>
                      <a:endParaRPr lang="ja-JP" sz="1400" dirty="0">
                        <a:effectLst/>
                        <a:latin typeface="Times New Roman"/>
                        <a:ea typeface="ＭＳ 明朝"/>
                      </a:endParaRPr>
                    </a:p>
                  </a:txBody>
                  <a:tcPr marL="72130" marR="72130" marT="0" marB="0" anchor="ctr">
                    <a:solidFill>
                      <a:schemeClr val="accent3">
                        <a:lumMod val="65000"/>
                      </a:schemeClr>
                    </a:solidFill>
                  </a:tcPr>
                </a:tc>
                <a:tc>
                  <a:txBody>
                    <a:bodyPr/>
                    <a:lstStyle/>
                    <a:p>
                      <a:pPr algn="ctr">
                        <a:spcAft>
                          <a:spcPts val="0"/>
                        </a:spcAft>
                      </a:pPr>
                      <a:r>
                        <a:rPr lang="en-GB" sz="1400">
                          <a:effectLst/>
                        </a:rPr>
                        <a:t>0 - 30m/s</a:t>
                      </a:r>
                      <a:endParaRPr lang="ja-JP" sz="1400">
                        <a:effectLst/>
                        <a:latin typeface="Times New Roman"/>
                        <a:ea typeface="ＭＳ 明朝"/>
                      </a:endParaRPr>
                    </a:p>
                  </a:txBody>
                  <a:tcPr marL="72130" marR="72130" marT="0" marB="0" anchor="ctr">
                    <a:solidFill>
                      <a:schemeClr val="accent6">
                        <a:lumMod val="40000"/>
                        <a:lumOff val="60000"/>
                      </a:schemeClr>
                    </a:solidFill>
                  </a:tcPr>
                </a:tc>
                <a:tc>
                  <a:txBody>
                    <a:bodyPr/>
                    <a:lstStyle/>
                    <a:p>
                      <a:pPr algn="just">
                        <a:spcAft>
                          <a:spcPts val="0"/>
                        </a:spcAft>
                      </a:pPr>
                      <a:r>
                        <a:rPr lang="en-GB" sz="1400" dirty="0">
                          <a:effectLst/>
                        </a:rPr>
                        <a:t>Global ocean</a:t>
                      </a:r>
                      <a:r>
                        <a:rPr lang="en-GB" sz="1400" baseline="30000" dirty="0">
                          <a:effectLst/>
                        </a:rPr>
                        <a:t>*</a:t>
                      </a:r>
                      <a:endParaRPr lang="ja-JP" sz="1400" dirty="0">
                        <a:effectLst/>
                        <a:latin typeface="Times New Roman"/>
                        <a:ea typeface="ＭＳ 明朝"/>
                      </a:endParaRPr>
                    </a:p>
                  </a:txBody>
                  <a:tcPr marL="72130" marR="72130" marT="0" marB="0" anchor="ctr">
                    <a:solidFill>
                      <a:schemeClr val="accent6">
                        <a:lumMod val="40000"/>
                        <a:lumOff val="60000"/>
                      </a:schemeClr>
                    </a:solidFill>
                  </a:tcPr>
                </a:tc>
              </a:tr>
              <a:tr h="374442">
                <a:tc>
                  <a:txBody>
                    <a:bodyPr/>
                    <a:lstStyle/>
                    <a:p>
                      <a:pPr indent="207010" algn="just">
                        <a:spcAft>
                          <a:spcPts val="0"/>
                        </a:spcAft>
                      </a:pPr>
                      <a:r>
                        <a:rPr lang="en-GB" sz="1400" dirty="0">
                          <a:effectLst/>
                        </a:rPr>
                        <a:t>Sea ice concentration</a:t>
                      </a:r>
                      <a:endParaRPr lang="ja-JP" sz="1400" dirty="0">
                        <a:effectLst/>
                        <a:latin typeface="Times New Roman"/>
                        <a:ea typeface="ＭＳ 明朝"/>
                      </a:endParaRPr>
                    </a:p>
                  </a:txBody>
                  <a:tcPr marL="72130" marR="72130" marT="0" marB="0" anchor="ctr">
                    <a:solidFill>
                      <a:schemeClr val="accent3">
                        <a:lumMod val="65000"/>
                      </a:schemeClr>
                    </a:solidFill>
                  </a:tcPr>
                </a:tc>
                <a:tc>
                  <a:txBody>
                    <a:bodyPr/>
                    <a:lstStyle/>
                    <a:p>
                      <a:pPr algn="ctr">
                        <a:spcAft>
                          <a:spcPts val="0"/>
                        </a:spcAft>
                      </a:pPr>
                      <a:r>
                        <a:rPr lang="en-GB" sz="1400">
                          <a:effectLst/>
                        </a:rPr>
                        <a:t>0 - 100%</a:t>
                      </a:r>
                      <a:endParaRPr lang="ja-JP" sz="1400">
                        <a:effectLst/>
                        <a:latin typeface="Times New Roman"/>
                        <a:ea typeface="ＭＳ 明朝"/>
                      </a:endParaRPr>
                    </a:p>
                  </a:txBody>
                  <a:tcPr marL="72130" marR="72130" marT="0" marB="0" anchor="ctr">
                    <a:solidFill>
                      <a:schemeClr val="accent6">
                        <a:lumMod val="40000"/>
                        <a:lumOff val="60000"/>
                      </a:schemeClr>
                    </a:solidFill>
                  </a:tcPr>
                </a:tc>
                <a:tc>
                  <a:txBody>
                    <a:bodyPr/>
                    <a:lstStyle/>
                    <a:p>
                      <a:pPr algn="just">
                        <a:spcAft>
                          <a:spcPts val="0"/>
                        </a:spcAft>
                      </a:pPr>
                      <a:r>
                        <a:rPr lang="en-GB" sz="1400" dirty="0">
                          <a:effectLst/>
                        </a:rPr>
                        <a:t>High latitude ocean areas</a:t>
                      </a:r>
                      <a:endParaRPr lang="ja-JP" sz="1400" dirty="0">
                        <a:effectLst/>
                        <a:latin typeface="Times New Roman"/>
                        <a:ea typeface="ＭＳ 明朝"/>
                      </a:endParaRPr>
                    </a:p>
                  </a:txBody>
                  <a:tcPr marL="72130" marR="72130" marT="0" marB="0" anchor="ctr">
                    <a:solidFill>
                      <a:schemeClr val="accent6">
                        <a:lumMod val="40000"/>
                        <a:lumOff val="60000"/>
                      </a:schemeClr>
                    </a:solidFill>
                  </a:tcPr>
                </a:tc>
              </a:tr>
              <a:tr h="432048">
                <a:tc>
                  <a:txBody>
                    <a:bodyPr/>
                    <a:lstStyle/>
                    <a:p>
                      <a:pPr indent="207010" algn="just">
                        <a:spcAft>
                          <a:spcPts val="0"/>
                        </a:spcAft>
                      </a:pPr>
                      <a:r>
                        <a:rPr lang="en-GB" sz="1400" dirty="0">
                          <a:effectLst/>
                        </a:rPr>
                        <a:t>Snow depth</a:t>
                      </a:r>
                      <a:endParaRPr lang="ja-JP" sz="1400" dirty="0">
                        <a:effectLst/>
                        <a:latin typeface="Times New Roman"/>
                        <a:ea typeface="ＭＳ 明朝"/>
                      </a:endParaRPr>
                    </a:p>
                  </a:txBody>
                  <a:tcPr marL="72130" marR="72130" marT="0" marB="0" anchor="ctr">
                    <a:solidFill>
                      <a:schemeClr val="accent3">
                        <a:lumMod val="65000"/>
                      </a:schemeClr>
                    </a:solidFill>
                  </a:tcPr>
                </a:tc>
                <a:tc>
                  <a:txBody>
                    <a:bodyPr/>
                    <a:lstStyle/>
                    <a:p>
                      <a:pPr algn="ctr">
                        <a:spcAft>
                          <a:spcPts val="0"/>
                        </a:spcAft>
                      </a:pPr>
                      <a:r>
                        <a:rPr lang="en-GB" sz="1400">
                          <a:effectLst/>
                        </a:rPr>
                        <a:t>0 - 100cm</a:t>
                      </a:r>
                      <a:endParaRPr lang="ja-JP" sz="1400">
                        <a:effectLst/>
                        <a:latin typeface="Times New Roman"/>
                        <a:ea typeface="ＭＳ 明朝"/>
                      </a:endParaRPr>
                    </a:p>
                  </a:txBody>
                  <a:tcPr marL="72130" marR="72130" marT="0" marB="0" anchor="ctr">
                    <a:solidFill>
                      <a:schemeClr val="accent6">
                        <a:lumMod val="40000"/>
                        <a:lumOff val="60000"/>
                      </a:schemeClr>
                    </a:solidFill>
                  </a:tcPr>
                </a:tc>
                <a:tc>
                  <a:txBody>
                    <a:bodyPr/>
                    <a:lstStyle/>
                    <a:p>
                      <a:pPr algn="l">
                        <a:spcAft>
                          <a:spcPts val="0"/>
                        </a:spcAft>
                      </a:pPr>
                      <a:r>
                        <a:rPr lang="en-GB" sz="1400" dirty="0">
                          <a:effectLst/>
                        </a:rPr>
                        <a:t>Land surface (except dense forest regions)</a:t>
                      </a:r>
                      <a:endParaRPr lang="ja-JP" sz="1400" dirty="0">
                        <a:effectLst/>
                        <a:latin typeface="Times New Roman"/>
                        <a:ea typeface="ＭＳ 明朝"/>
                      </a:endParaRPr>
                    </a:p>
                  </a:txBody>
                  <a:tcPr marL="72130" marR="72130" marT="0" marB="0" anchor="ctr">
                    <a:solidFill>
                      <a:schemeClr val="accent6">
                        <a:lumMod val="40000"/>
                        <a:lumOff val="60000"/>
                      </a:schemeClr>
                    </a:solidFill>
                  </a:tcPr>
                </a:tc>
              </a:tr>
              <a:tr h="496855">
                <a:tc>
                  <a:txBody>
                    <a:bodyPr/>
                    <a:lstStyle/>
                    <a:p>
                      <a:pPr indent="207010" algn="just">
                        <a:spcAft>
                          <a:spcPts val="0"/>
                        </a:spcAft>
                      </a:pPr>
                      <a:r>
                        <a:rPr lang="en-GB" sz="1400" dirty="0">
                          <a:effectLst/>
                        </a:rPr>
                        <a:t>Soil moisture</a:t>
                      </a:r>
                      <a:endParaRPr lang="ja-JP" sz="1400" dirty="0">
                        <a:effectLst/>
                        <a:latin typeface="Times New Roman"/>
                        <a:ea typeface="ＭＳ 明朝"/>
                      </a:endParaRPr>
                    </a:p>
                  </a:txBody>
                  <a:tcPr marL="72130" marR="72130" marT="0" marB="0" anchor="ctr">
                    <a:solidFill>
                      <a:schemeClr val="accent3">
                        <a:lumMod val="65000"/>
                      </a:schemeClr>
                    </a:solidFill>
                  </a:tcPr>
                </a:tc>
                <a:tc>
                  <a:txBody>
                    <a:bodyPr/>
                    <a:lstStyle/>
                    <a:p>
                      <a:pPr algn="ctr">
                        <a:spcAft>
                          <a:spcPts val="0"/>
                        </a:spcAft>
                      </a:pPr>
                      <a:r>
                        <a:rPr lang="en-GB" sz="1400">
                          <a:effectLst/>
                        </a:rPr>
                        <a:t>0 - 40%</a:t>
                      </a:r>
                      <a:endParaRPr lang="ja-JP" sz="1400">
                        <a:effectLst/>
                        <a:latin typeface="Times New Roman"/>
                        <a:ea typeface="ＭＳ 明朝"/>
                      </a:endParaRPr>
                    </a:p>
                  </a:txBody>
                  <a:tcPr marL="72130" marR="72130" marT="0" marB="0" anchor="ctr">
                    <a:solidFill>
                      <a:schemeClr val="accent6">
                        <a:lumMod val="40000"/>
                        <a:lumOff val="60000"/>
                      </a:schemeClr>
                    </a:solidFill>
                  </a:tcPr>
                </a:tc>
                <a:tc>
                  <a:txBody>
                    <a:bodyPr/>
                    <a:lstStyle/>
                    <a:p>
                      <a:pPr algn="l">
                        <a:spcAft>
                          <a:spcPts val="0"/>
                        </a:spcAft>
                      </a:pPr>
                      <a:r>
                        <a:rPr lang="en-GB" sz="1400" dirty="0">
                          <a:effectLst/>
                        </a:rPr>
                        <a:t>Land surface (except ice sheet and dense forest regions)</a:t>
                      </a:r>
                      <a:endParaRPr lang="ja-JP" sz="1400" dirty="0">
                        <a:effectLst/>
                        <a:latin typeface="Times New Roman"/>
                        <a:ea typeface="ＭＳ 明朝"/>
                      </a:endParaRPr>
                    </a:p>
                  </a:txBody>
                  <a:tcPr marL="72130" marR="72130" marT="0" marB="0" anchor="ctr">
                    <a:solidFill>
                      <a:schemeClr val="accent6">
                        <a:lumMod val="40000"/>
                        <a:lumOff val="60000"/>
                      </a:schemeClr>
                    </a:solidFill>
                  </a:tcPr>
                </a:tc>
              </a:tr>
            </a:tbl>
          </a:graphicData>
        </a:graphic>
      </p:graphicFrame>
    </p:spTree>
    <p:extLst>
      <p:ext uri="{BB962C8B-B14F-4D97-AF65-F5344CB8AC3E}">
        <p14:creationId xmlns:p14="http://schemas.microsoft.com/office/powerpoint/2010/main" val="3460098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17" name="Rectangle 99"/>
          <p:cNvSpPr>
            <a:spLocks noChangeArrowheads="1"/>
          </p:cNvSpPr>
          <p:nvPr/>
        </p:nvSpPr>
        <p:spPr bwMode="auto">
          <a:xfrm>
            <a:off x="261491" y="4341813"/>
            <a:ext cx="8677275"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82563" indent="-182563">
              <a:spcBef>
                <a:spcPct val="5000"/>
              </a:spcBef>
              <a:buFont typeface="Symbol" pitchFamily="18" charset="2"/>
              <a:buNone/>
            </a:pPr>
            <a:r>
              <a:rPr lang="en-US" altLang="ja-JP" sz="1000" dirty="0">
                <a:latin typeface="Trebuchet MS" pitchFamily="34" charset="0"/>
              </a:rPr>
              <a:t>Common note:</a:t>
            </a:r>
          </a:p>
          <a:p>
            <a:pPr marL="182563" indent="-182563">
              <a:spcBef>
                <a:spcPct val="5000"/>
              </a:spcBef>
              <a:buFont typeface="Symbol" pitchFamily="18" charset="2"/>
              <a:buNone/>
            </a:pPr>
            <a:r>
              <a:rPr lang="en-US" altLang="ja-JP" sz="1000" dirty="0">
                <a:latin typeface="Trebuchet MS" pitchFamily="34" charset="0"/>
              </a:rPr>
              <a:t>*1: The “r</a:t>
            </a:r>
            <a:r>
              <a:rPr lang="en-US" altLang="en-US" sz="1000" dirty="0">
                <a:latin typeface="Trebuchet MS" pitchFamily="34" charset="0"/>
              </a:rPr>
              <a:t>elease threshold</a:t>
            </a:r>
            <a:r>
              <a:rPr lang="en-US" altLang="ja-JP" sz="1000" dirty="0">
                <a:latin typeface="Trebuchet MS" pitchFamily="34" charset="0"/>
              </a:rPr>
              <a:t>”</a:t>
            </a:r>
            <a:r>
              <a:rPr lang="en-US" altLang="en-US" sz="1000" dirty="0">
                <a:latin typeface="Trebuchet MS" pitchFamily="34" charset="0"/>
              </a:rPr>
              <a:t> is minimum levels for the first data release at one year from launch</a:t>
            </a:r>
            <a:r>
              <a:rPr lang="en-US" altLang="ja-JP" sz="1000" dirty="0">
                <a:latin typeface="Trebuchet MS" pitchFamily="34" charset="0"/>
              </a:rPr>
              <a:t>. </a:t>
            </a:r>
            <a:r>
              <a:rPr lang="en-US" altLang="en-US" sz="1000" dirty="0">
                <a:latin typeface="Trebuchet MS" pitchFamily="34" charset="0"/>
              </a:rPr>
              <a:t>The "standard" and "research" accuracies correspond to full- and extra success criteria of the mission respectively</a:t>
            </a:r>
            <a:r>
              <a:rPr lang="en-US" altLang="ja-JP" sz="1000" dirty="0">
                <a:latin typeface="Trebuchet MS" pitchFamily="34" charset="0"/>
              </a:rPr>
              <a:t>. Accuracies are shown by RMSE basically.</a:t>
            </a:r>
          </a:p>
          <a:p>
            <a:pPr marL="182563" indent="-182563">
              <a:spcBef>
                <a:spcPct val="5000"/>
              </a:spcBef>
              <a:buFont typeface="Symbol" pitchFamily="18" charset="2"/>
              <a:buNone/>
            </a:pPr>
            <a:endParaRPr lang="en-US" altLang="ja-JP" sz="1000" dirty="0">
              <a:latin typeface="Trebuchet MS" pitchFamily="34" charset="0"/>
            </a:endParaRPr>
          </a:p>
          <a:p>
            <a:pPr marL="182563" indent="-182563">
              <a:spcBef>
                <a:spcPct val="5000"/>
              </a:spcBef>
              <a:buFont typeface="Symbol" pitchFamily="18" charset="2"/>
              <a:buNone/>
            </a:pPr>
            <a:r>
              <a:rPr lang="en-US" altLang="ja-JP" sz="1000" dirty="0">
                <a:latin typeface="Trebuchet MS" pitchFamily="34" charset="0"/>
              </a:rPr>
              <a:t>Radiance data note:</a:t>
            </a:r>
          </a:p>
          <a:p>
            <a:pPr marL="182563" indent="-182563">
              <a:spcBef>
                <a:spcPct val="5000"/>
              </a:spcBef>
              <a:buFont typeface="Symbol" pitchFamily="18" charset="2"/>
              <a:buNone/>
            </a:pPr>
            <a:r>
              <a:rPr lang="en-US" altLang="ja-JP" sz="1000" dirty="0">
                <a:latin typeface="Trebuchet MS" pitchFamily="34" charset="0"/>
              </a:rPr>
              <a:t>*2: TOA radiance is derived from sensor output with the sensor characteristics, and other products are physical parameters estimated using algorithms including knowledge of physical, biological and optical processes </a:t>
            </a:r>
          </a:p>
          <a:p>
            <a:pPr marL="182563" indent="-182563">
              <a:spcBef>
                <a:spcPct val="5000"/>
              </a:spcBef>
              <a:buFont typeface="Symbol" pitchFamily="18" charset="2"/>
              <a:buNone/>
            </a:pPr>
            <a:r>
              <a:rPr lang="en-US" altLang="ja-JP" sz="1000" dirty="0">
                <a:latin typeface="Trebuchet MS" pitchFamily="34" charset="0"/>
              </a:rPr>
              <a:t>*3: absolute error is defined as offset + noise</a:t>
            </a:r>
          </a:p>
          <a:p>
            <a:pPr marL="182563" indent="-182563">
              <a:spcBef>
                <a:spcPct val="5000"/>
              </a:spcBef>
              <a:buFont typeface="Symbol" pitchFamily="18" charset="2"/>
              <a:buNone/>
            </a:pPr>
            <a:r>
              <a:rPr lang="en-US" altLang="ja-JP" sz="1000" dirty="0">
                <a:latin typeface="Trebuchet MS" pitchFamily="34" charset="0"/>
              </a:rPr>
              <a:t>*4: relative error is defined as relative errors among channels, FOV, and so on. </a:t>
            </a:r>
          </a:p>
          <a:p>
            <a:pPr marL="182563" indent="-182563">
              <a:spcBef>
                <a:spcPct val="5000"/>
              </a:spcBef>
              <a:buFont typeface="Symbol" pitchFamily="18" charset="2"/>
              <a:buNone/>
            </a:pPr>
            <a:r>
              <a:rPr lang="en-US" altLang="ja-JP" sz="1000" dirty="0">
                <a:latin typeface="Trebuchet MS" pitchFamily="34" charset="0"/>
              </a:rPr>
              <a:t>*5: Release threshold of radiance is defined as estimated errors from vicarious, onboard solar diffuser, and onboard blackbody calibration because of lack of long-term moon samples</a:t>
            </a:r>
          </a:p>
          <a:p>
            <a:pPr marL="182563" indent="-182563">
              <a:spcBef>
                <a:spcPct val="5000"/>
              </a:spcBef>
              <a:buFont typeface="Symbol" pitchFamily="18" charset="2"/>
              <a:buNone/>
            </a:pPr>
            <a:endParaRPr lang="en-US" altLang="ja-JP" sz="1000" dirty="0">
              <a:latin typeface="Trebuchet MS" pitchFamily="34" charset="0"/>
            </a:endParaRPr>
          </a:p>
          <a:p>
            <a:pPr marL="182563" indent="-182563">
              <a:spcBef>
                <a:spcPct val="5000"/>
              </a:spcBef>
              <a:buFont typeface="Symbol" pitchFamily="18" charset="2"/>
              <a:buNone/>
            </a:pPr>
            <a:r>
              <a:rPr lang="en-US" altLang="ja-JP" sz="1000" dirty="0">
                <a:latin typeface="Trebuchet MS" pitchFamily="34" charset="0"/>
              </a:rPr>
              <a:t>Land data note:</a:t>
            </a:r>
          </a:p>
          <a:p>
            <a:pPr marL="182563" indent="-182563">
              <a:spcBef>
                <a:spcPct val="5000"/>
              </a:spcBef>
              <a:buFont typeface="Symbol" pitchFamily="18" charset="2"/>
              <a:buNone/>
            </a:pPr>
            <a:r>
              <a:rPr lang="en-US" altLang="ja-JP" sz="1000" dirty="0">
                <a:latin typeface="Trebuchet MS" pitchFamily="34" charset="0"/>
              </a:rPr>
              <a:t>*6: Defined as RMSD from GCP</a:t>
            </a:r>
          </a:p>
          <a:p>
            <a:pPr marL="182563" indent="-182563">
              <a:spcBef>
                <a:spcPct val="5000"/>
              </a:spcBef>
              <a:buFont typeface="Symbol" pitchFamily="18" charset="2"/>
              <a:buNone/>
            </a:pPr>
            <a:r>
              <a:rPr lang="en-US" altLang="ja-JP" sz="1000" dirty="0">
                <a:latin typeface="Trebuchet MS" pitchFamily="34" charset="0"/>
              </a:rPr>
              <a:t>*7: Defined with land reflectance~0.2, solar zenith&lt;30deg, and flat surface. Release threshold is defined with AOT@500nm&lt;0.25</a:t>
            </a:r>
          </a:p>
        </p:txBody>
      </p:sp>
      <p:graphicFrame>
        <p:nvGraphicFramePr>
          <p:cNvPr id="213154" name="Group 162"/>
          <p:cNvGraphicFramePr>
            <a:graphicFrameLocks noGrp="1"/>
          </p:cNvGraphicFramePr>
          <p:nvPr>
            <p:ph idx="4294967295"/>
            <p:extLst>
              <p:ext uri="{D42A27DB-BD31-4B8C-83A1-F6EECF244321}">
                <p14:modId xmlns:p14="http://schemas.microsoft.com/office/powerpoint/2010/main" val="2369028075"/>
              </p:ext>
            </p:extLst>
          </p:nvPr>
        </p:nvGraphicFramePr>
        <p:xfrm>
          <a:off x="251520" y="2181225"/>
          <a:ext cx="8807450" cy="2137438"/>
        </p:xfrm>
        <a:graphic>
          <a:graphicData uri="http://schemas.openxmlformats.org/drawingml/2006/table">
            <a:tbl>
              <a:tblPr/>
              <a:tblGrid>
                <a:gridCol w="301625"/>
                <a:gridCol w="449263"/>
                <a:gridCol w="1665287"/>
                <a:gridCol w="990600"/>
                <a:gridCol w="1125538"/>
                <a:gridCol w="1439862"/>
                <a:gridCol w="1439863"/>
                <a:gridCol w="1395412"/>
              </a:tblGrid>
              <a:tr h="139700">
                <a:tc rowSpan="9">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Arial" pitchFamily="34" charset="0"/>
                          <a:ea typeface="ＭＳ Ｐゴシック" pitchFamily="50" charset="-128"/>
                          <a:cs typeface="Times New Roman" pitchFamily="18" charset="0"/>
                        </a:rPr>
                        <a:t>Land</a:t>
                      </a:r>
                      <a:endParaRPr kumimoji="1" lang="en-US" altLang="ja-JP" sz="900" b="0" i="0" u="none" strike="noStrike" cap="none" normalizeH="0" baseline="0" dirty="0" smtClean="0">
                        <a:ln>
                          <a:noFill/>
                        </a:ln>
                        <a:solidFill>
                          <a:schemeClr val="tx1"/>
                        </a:solidFill>
                        <a:effectLst/>
                        <a:latin typeface="Arial" pitchFamily="34" charset="0"/>
                        <a:ea typeface="ＭＳ Ｐゴシック" pitchFamily="50" charset="-128"/>
                      </a:endParaRPr>
                    </a:p>
                  </a:txBody>
                  <a:tcPr marL="18000" marR="0" marT="18000" marB="1800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Surface reflectance</a:t>
                      </a:r>
                      <a:endPar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endParaRPr>
                    </a:p>
                  </a:txBody>
                  <a:tcPr marL="18000" marR="0" marT="18000" marB="1800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Precise geometric correction</a:t>
                      </a:r>
                      <a:endParaRPr kumimoji="1" lang="en-US" altLang="zh-TW" sz="900" b="0" i="0" u="none" strike="noStrike" cap="none" normalizeH="0" baseline="0" smtClean="0">
                        <a:ln>
                          <a:noFill/>
                        </a:ln>
                        <a:solidFill>
                          <a:schemeClr val="tx1"/>
                        </a:solidFill>
                        <a:effectLst/>
                        <a:latin typeface="Arial" pitchFamily="34" charset="0"/>
                        <a:ea typeface="ＭＳ Ｐゴシック" pitchFamily="50" charset="-128"/>
                      </a:endParaRP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both</a:t>
                      </a:r>
                      <a:endPar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endParaRP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250m</a:t>
                      </a:r>
                      <a:endPar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endParaRP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&lt;1pixel</a:t>
                      </a:r>
                      <a:r>
                        <a:rPr kumimoji="1" lang="en-US" altLang="ja-JP" sz="900" b="0" i="0" u="none" strike="noStrike" cap="none" normalizeH="0" baseline="30000" smtClean="0">
                          <a:ln>
                            <a:noFill/>
                          </a:ln>
                          <a:solidFill>
                            <a:schemeClr val="tx1"/>
                          </a:solidFill>
                          <a:effectLst/>
                          <a:latin typeface="Arial" pitchFamily="34" charset="0"/>
                          <a:ea typeface="ＭＳ Ｐゴシック" pitchFamily="50" charset="-128"/>
                          <a:cs typeface="Times New Roman" pitchFamily="18" charset="0"/>
                        </a:rPr>
                        <a:t>*6</a:t>
                      </a:r>
                      <a:endParaRPr kumimoji="1" lang="en-US" altLang="ja-JP" sz="900" b="0" i="0" u="none" strike="noStrike" cap="none" normalizeH="0" baseline="30000" smtClean="0">
                        <a:ln>
                          <a:noFill/>
                        </a:ln>
                        <a:solidFill>
                          <a:schemeClr val="tx1"/>
                        </a:solidFill>
                        <a:effectLst/>
                        <a:latin typeface="Arial" pitchFamily="34" charset="0"/>
                        <a:ea typeface="ＭＳ Ｐゴシック" pitchFamily="50" charset="-128"/>
                      </a:endParaRP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&lt;0.5pixel</a:t>
                      </a:r>
                      <a:r>
                        <a:rPr kumimoji="1" lang="en-US" altLang="ja-JP" sz="900" b="0" i="0" u="none" strike="noStrike" cap="none" normalizeH="0" baseline="30000" smtClean="0">
                          <a:ln>
                            <a:noFill/>
                          </a:ln>
                          <a:solidFill>
                            <a:schemeClr val="tx1"/>
                          </a:solidFill>
                          <a:effectLst/>
                          <a:latin typeface="Arial" pitchFamily="34" charset="0"/>
                          <a:ea typeface="ＭＳ Ｐゴシック" pitchFamily="50" charset="-128"/>
                          <a:cs typeface="Times New Roman" pitchFamily="18" charset="0"/>
                        </a:rPr>
                        <a:t>*6</a:t>
                      </a: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&lt;0.25pixel</a:t>
                      </a:r>
                      <a:r>
                        <a:rPr kumimoji="1" lang="en-US" altLang="ja-JP" sz="900" b="0" i="0" u="none" strike="noStrike" cap="none" normalizeH="0" baseline="30000" smtClean="0">
                          <a:ln>
                            <a:noFill/>
                          </a:ln>
                          <a:solidFill>
                            <a:schemeClr val="tx1"/>
                          </a:solidFill>
                          <a:effectLst/>
                          <a:latin typeface="Arial" pitchFamily="34" charset="0"/>
                          <a:ea typeface="ＭＳ Ｐゴシック" pitchFamily="50" charset="-128"/>
                          <a:cs typeface="Times New Roman" pitchFamily="18" charset="0"/>
                        </a:rPr>
                        <a:t>*6</a:t>
                      </a: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7838">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Atmospheric corrected reflectance (incl. cloud detection)</a:t>
                      </a:r>
                      <a:endPar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endParaRP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rowSpan="7">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Daytime</a:t>
                      </a:r>
                      <a:endPar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endParaRP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250m</a:t>
                      </a:r>
                      <a:endPar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endParaRP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Arial" pitchFamily="34" charset="0"/>
                          <a:ea typeface="ＭＳ Ｐゴシック" pitchFamily="50" charset="-128"/>
                          <a:cs typeface="Times New Roman" pitchFamily="18" charset="0"/>
                        </a:rPr>
                        <a:t>0.3 (&lt;=443nm),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Arial" pitchFamily="34" charset="0"/>
                          <a:ea typeface="ＭＳ Ｐゴシック" pitchFamily="50" charset="-128"/>
                          <a:cs typeface="Times New Roman" pitchFamily="18" charset="0"/>
                        </a:rPr>
                        <a:t>0.2 (&gt;443nm) (scene) </a:t>
                      </a:r>
                      <a:r>
                        <a:rPr kumimoji="1" lang="en-US" altLang="ja-JP" sz="900" b="0" i="0" u="none" strike="noStrike" cap="none" normalizeH="0" baseline="30000" dirty="0" smtClean="0">
                          <a:ln>
                            <a:noFill/>
                          </a:ln>
                          <a:solidFill>
                            <a:schemeClr val="tx1"/>
                          </a:solidFill>
                          <a:effectLst/>
                          <a:latin typeface="Arial" pitchFamily="34" charset="0"/>
                          <a:ea typeface="ＭＳ Ｐゴシック" pitchFamily="50" charset="-128"/>
                          <a:cs typeface="Times New Roman" pitchFamily="18" charset="0"/>
                        </a:rPr>
                        <a:t>*7</a:t>
                      </a: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0.1 (&lt;=443nm),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0.05 (&gt;443nm) (scene) </a:t>
                      </a:r>
                      <a:r>
                        <a:rPr kumimoji="1" lang="en-US" altLang="ja-JP" sz="900" b="0" i="0" u="none" strike="noStrike" cap="none" normalizeH="0" baseline="30000" smtClean="0">
                          <a:ln>
                            <a:noFill/>
                          </a:ln>
                          <a:solidFill>
                            <a:schemeClr val="tx1"/>
                          </a:solidFill>
                          <a:effectLst/>
                          <a:latin typeface="Arial" pitchFamily="34" charset="0"/>
                          <a:ea typeface="ＭＳ Ｐゴシック" pitchFamily="50" charset="-128"/>
                          <a:cs typeface="Times New Roman" pitchFamily="18" charset="0"/>
                        </a:rPr>
                        <a:t>*7</a:t>
                      </a: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Arial" pitchFamily="34" charset="0"/>
                          <a:ea typeface="ＭＳ Ｐゴシック" pitchFamily="50" charset="-128"/>
                          <a:cs typeface="Times New Roman" pitchFamily="18" charset="0"/>
                        </a:rPr>
                        <a:t>0.05 (&lt;=443nm),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Arial" pitchFamily="34" charset="0"/>
                          <a:ea typeface="ＭＳ Ｐゴシック" pitchFamily="50" charset="-128"/>
                          <a:cs typeface="Times New Roman" pitchFamily="18" charset="0"/>
                        </a:rPr>
                        <a:t>0.025 (&gt;443nm) (scene)</a:t>
                      </a:r>
                      <a:r>
                        <a:rPr kumimoji="1" lang="en-US" altLang="ja-JP" sz="900" b="0" i="0" u="none" strike="noStrike" cap="none" normalizeH="0" baseline="30000" dirty="0" smtClean="0">
                          <a:ln>
                            <a:noFill/>
                          </a:ln>
                          <a:solidFill>
                            <a:schemeClr val="tx1"/>
                          </a:solidFill>
                          <a:effectLst/>
                          <a:latin typeface="Arial" pitchFamily="34" charset="0"/>
                          <a:ea typeface="ＭＳ Ｐゴシック" pitchFamily="50" charset="-128"/>
                          <a:cs typeface="Times New Roman" pitchFamily="18" charset="0"/>
                        </a:rPr>
                        <a:t>*7</a:t>
                      </a: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9238">
                <a:tc vMerge="1">
                  <a:txBody>
                    <a:bodyPr/>
                    <a:lstStyle/>
                    <a:p>
                      <a:endParaRPr kumimoji="1" lang="ja-JP" altLang="en-US"/>
                    </a:p>
                  </a:txBody>
                  <a:tcPr/>
                </a:tc>
                <a:tc row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Vegetation and carbon cycle</a:t>
                      </a:r>
                      <a:endPar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endParaRPr>
                    </a:p>
                  </a:txBody>
                  <a:tcPr marL="18000" marR="0" marT="18000" marB="1800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Vegetation index</a:t>
                      </a:r>
                      <a:endPar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endParaRP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vMerge="1">
                  <a:txBody>
                    <a:bodyPr/>
                    <a:lstStyle/>
                    <a:p>
                      <a:endParaRPr kumimoji="1" lang="ja-JP" altLang="en-US"/>
                    </a:p>
                  </a:txBody>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250m</a:t>
                      </a:r>
                      <a:endPar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endParaRP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Grass:25%(scene), forest:20%(scene)</a:t>
                      </a: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Grass:20%(scene), forest:15%(scene)</a:t>
                      </a: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Grass:10%(scene), forest:10%(scene)</a:t>
                      </a: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9850">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Above-ground biomass</a:t>
                      </a:r>
                      <a:endPar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endParaRP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vMerge="1">
                  <a:txBody>
                    <a:bodyPr/>
                    <a:lstStyle/>
                    <a:p>
                      <a:endParaRPr kumimoji="1" lang="ja-JP" altLang="en-US"/>
                    </a:p>
                  </a:txBody>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1km</a:t>
                      </a:r>
                      <a:endPar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endParaRP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Grass:50%, forest: 100%</a:t>
                      </a: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Grass:30%, forest:50%</a:t>
                      </a: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Grass:10%, forest:20%</a:t>
                      </a: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9850">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Vegetation roughness index</a:t>
                      </a:r>
                      <a:endPar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endParaRP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vMerge="1">
                  <a:txBody>
                    <a:bodyPr/>
                    <a:lstStyle/>
                    <a:p>
                      <a:endParaRPr kumimoji="1" lang="ja-JP" altLang="en-US"/>
                    </a:p>
                  </a:txBody>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1km</a:t>
                      </a:r>
                      <a:endPar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endParaRP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Grass&amp;forest: 40% (scene)</a:t>
                      </a: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Grass&amp; forest:20% (scene)</a:t>
                      </a: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Grass&amp;forest:10% (scene)</a:t>
                      </a: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Shadow index</a:t>
                      </a:r>
                      <a:endParaRPr kumimoji="1" lang="it-IT" altLang="ja-JP" sz="900" b="0" i="0" u="none" strike="noStrike" cap="none" normalizeH="0" baseline="0" smtClean="0">
                        <a:ln>
                          <a:noFill/>
                        </a:ln>
                        <a:solidFill>
                          <a:schemeClr val="tx1"/>
                        </a:solidFill>
                        <a:effectLst/>
                        <a:latin typeface="Arial" pitchFamily="34" charset="0"/>
                        <a:ea typeface="ＭＳ Ｐゴシック" pitchFamily="50" charset="-128"/>
                      </a:endParaRP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vMerge="1">
                  <a:txBody>
                    <a:bodyPr/>
                    <a:lstStyle/>
                    <a:p>
                      <a:endParaRPr kumimoji="1" lang="ja-JP" altLang="en-US"/>
                    </a:p>
                  </a:txBody>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250m, 1km</a:t>
                      </a:r>
                      <a:endPar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endParaRP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Grass&amp;forest: 30% (scene)</a:t>
                      </a: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Grass&amp; forest:20% (scene)</a:t>
                      </a: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Grass&amp;forest:10% (scene)</a:t>
                      </a: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fAPAR</a:t>
                      </a:r>
                      <a:endPar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endParaRP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vMerge="1">
                  <a:txBody>
                    <a:bodyPr/>
                    <a:lstStyle/>
                    <a:p>
                      <a:endParaRPr kumimoji="1" lang="ja-JP" altLang="en-US"/>
                    </a:p>
                  </a:txBody>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250m</a:t>
                      </a:r>
                      <a:endPar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endParaRP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Grass:50%, forest: 50%</a:t>
                      </a: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Grass:30%, forest:20%</a:t>
                      </a: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Grass:20%, forest:10%</a:t>
                      </a: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Leaf area index</a:t>
                      </a:r>
                      <a:endPar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endParaRP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vMerge="1">
                  <a:txBody>
                    <a:bodyPr/>
                    <a:lstStyle/>
                    <a:p>
                      <a:endParaRPr kumimoji="1" lang="ja-JP" altLang="en-US"/>
                    </a:p>
                  </a:txBody>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250m</a:t>
                      </a:r>
                      <a:endPar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endParaRP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Grass:50%, forest: 50%</a:t>
                      </a: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Grass:30%, forest:30%</a:t>
                      </a: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Grass:20%, forest:20%</a:t>
                      </a: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9700">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temperature</a:t>
                      </a:r>
                      <a:endPar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endParaRP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Surface temperature</a:t>
                      </a:r>
                      <a:endPar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endParaRP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Arial" pitchFamily="34" charset="0"/>
                          <a:ea typeface="ＭＳ Ｐゴシック" pitchFamily="50" charset="-128"/>
                          <a:cs typeface="Times New Roman" pitchFamily="18" charset="0"/>
                        </a:rPr>
                        <a:t>Both</a:t>
                      </a:r>
                      <a:endParaRPr kumimoji="1" lang="en-US" altLang="ja-JP" sz="900" b="0" i="0" u="none" strike="noStrike" cap="none" normalizeH="0" baseline="0" dirty="0" smtClean="0">
                        <a:ln>
                          <a:noFill/>
                        </a:ln>
                        <a:solidFill>
                          <a:schemeClr val="tx1"/>
                        </a:solidFill>
                        <a:effectLst/>
                        <a:latin typeface="Arial" pitchFamily="34" charset="0"/>
                        <a:ea typeface="ＭＳ Ｐゴシック" pitchFamily="50" charset="-128"/>
                      </a:endParaRP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500m</a:t>
                      </a:r>
                      <a:endPar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endParaRP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rPr>
                        <a:t>&lt;3.0K (scene)</a:t>
                      </a: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&lt;2.5K </a:t>
                      </a:r>
                      <a:r>
                        <a:rPr kumimoji="1" lang="en-US" altLang="ja-JP" sz="900" b="0" i="0" u="none" strike="noStrike" cap="none" normalizeH="0" baseline="0" smtClean="0">
                          <a:ln>
                            <a:noFill/>
                          </a:ln>
                          <a:solidFill>
                            <a:schemeClr val="tx1"/>
                          </a:solidFill>
                          <a:effectLst/>
                          <a:latin typeface="Arial" pitchFamily="34" charset="0"/>
                          <a:ea typeface="ＭＳ Ｐゴシック" pitchFamily="50" charset="-128"/>
                        </a:rPr>
                        <a:t>(scene)</a:t>
                      </a: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Arial" pitchFamily="34" charset="0"/>
                          <a:ea typeface="ＭＳ Ｐゴシック" pitchFamily="50" charset="-128"/>
                          <a:cs typeface="Times New Roman" pitchFamily="18" charset="0"/>
                        </a:rPr>
                        <a:t>&lt;1.5K </a:t>
                      </a:r>
                      <a:r>
                        <a:rPr kumimoji="1" lang="en-US" altLang="ja-JP" sz="900" b="0" i="0" u="none" strike="noStrike" cap="none" normalizeH="0" baseline="0" dirty="0" smtClean="0">
                          <a:ln>
                            <a:noFill/>
                          </a:ln>
                          <a:solidFill>
                            <a:schemeClr val="tx1"/>
                          </a:solidFill>
                          <a:effectLst/>
                          <a:latin typeface="Arial" pitchFamily="34" charset="0"/>
                          <a:ea typeface="ＭＳ Ｐゴシック" pitchFamily="50" charset="-128"/>
                        </a:rPr>
                        <a:t>(scene)</a:t>
                      </a: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5618" name="Rectangle 108"/>
          <p:cNvSpPr>
            <a:spLocks noChangeArrowheads="1"/>
          </p:cNvSpPr>
          <p:nvPr/>
        </p:nvSpPr>
        <p:spPr bwMode="auto">
          <a:xfrm>
            <a:off x="323528" y="103857"/>
            <a:ext cx="79660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000" tIns="36000" rIns="54000" bIns="36000">
            <a:spAutoFit/>
          </a:bodyPr>
          <a:lstStyle/>
          <a:p>
            <a:r>
              <a:rPr lang="fr-FR" altLang="ja-JP" sz="2800" b="1" dirty="0" smtClean="0">
                <a:latin typeface="Calibri" pitchFamily="34" charset="0"/>
              </a:rPr>
              <a:t>GCOM-C/SGLI Products</a:t>
            </a:r>
            <a:endParaRPr lang="fr-FR" altLang="ja-JP" sz="2000" dirty="0">
              <a:latin typeface="Calibri" pitchFamily="34" charset="0"/>
            </a:endParaRPr>
          </a:p>
          <a:p>
            <a:r>
              <a:rPr lang="en-US" altLang="ja-JP" sz="2000" i="1" dirty="0">
                <a:solidFill>
                  <a:srgbClr val="0066FF"/>
                </a:solidFill>
                <a:latin typeface="Calibri" pitchFamily="34" charset="0"/>
              </a:rPr>
              <a:t>GCOM-C products accuracy targets (Standard-1)</a:t>
            </a:r>
          </a:p>
        </p:txBody>
      </p:sp>
      <p:graphicFrame>
        <p:nvGraphicFramePr>
          <p:cNvPr id="6" name="表 5"/>
          <p:cNvGraphicFramePr>
            <a:graphicFrameLocks noGrp="1"/>
          </p:cNvGraphicFramePr>
          <p:nvPr>
            <p:extLst>
              <p:ext uri="{D42A27DB-BD31-4B8C-83A1-F6EECF244321}">
                <p14:modId xmlns:p14="http://schemas.microsoft.com/office/powerpoint/2010/main" val="630949564"/>
              </p:ext>
            </p:extLst>
          </p:nvPr>
        </p:nvGraphicFramePr>
        <p:xfrm>
          <a:off x="251520" y="969963"/>
          <a:ext cx="8807450" cy="1169280"/>
        </p:xfrm>
        <a:graphic>
          <a:graphicData uri="http://schemas.openxmlformats.org/drawingml/2006/table">
            <a:tbl>
              <a:tblPr/>
              <a:tblGrid>
                <a:gridCol w="301625"/>
                <a:gridCol w="449263"/>
                <a:gridCol w="1665287"/>
                <a:gridCol w="990600"/>
                <a:gridCol w="1125538"/>
                <a:gridCol w="1439862"/>
                <a:gridCol w="1439863"/>
                <a:gridCol w="1395412"/>
              </a:tblGrid>
              <a:tr h="139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Area</a:t>
                      </a:r>
                      <a:endParaRPr kumimoji="1" lang="en-US" altLang="ja-JP" sz="900" b="1"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1"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group</a:t>
                      </a:r>
                      <a:endParaRPr kumimoji="1" lang="en-US" altLang="ja-JP" sz="900" b="1"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1"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Product</a:t>
                      </a:r>
                      <a:endParaRPr kumimoji="1" lang="en-US" altLang="ja-JP" sz="900" b="1"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1"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Day/night</a:t>
                      </a:r>
                      <a:endParaRPr kumimoji="1" lang="en-US" altLang="ja-JP" sz="900" b="1"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1"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Grid size</a:t>
                      </a:r>
                      <a:endParaRPr kumimoji="1" lang="en-US" altLang="ja-JP" sz="900" b="1"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1"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Release threshold</a:t>
                      </a:r>
                      <a:r>
                        <a:rPr kumimoji="1" lang="en-US" altLang="ja-JP" sz="900" b="1" i="0" u="none" strike="noStrike" cap="none" normalizeH="0" baseline="30000" smtClean="0">
                          <a:ln>
                            <a:noFill/>
                          </a:ln>
                          <a:solidFill>
                            <a:schemeClr val="tx1"/>
                          </a:solidFill>
                          <a:effectLst/>
                          <a:latin typeface="Trebuchet MS" pitchFamily="34" charset="0"/>
                          <a:ea typeface="ＭＳ Ｐゴシック" pitchFamily="50" charset="-128"/>
                          <a:cs typeface="Times New Roman" pitchFamily="18" charset="0"/>
                        </a:rPr>
                        <a:t>*1</a:t>
                      </a:r>
                      <a:endParaRPr kumimoji="1" lang="en-US" altLang="ja-JP" sz="900" b="1"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1"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Standard accuracy</a:t>
                      </a:r>
                      <a:r>
                        <a:rPr kumimoji="1" lang="en-US" altLang="ja-JP" sz="900" b="1" i="0" u="none" strike="noStrike" cap="none" normalizeH="0" baseline="30000" dirty="0" smtClean="0">
                          <a:ln>
                            <a:noFill/>
                          </a:ln>
                          <a:solidFill>
                            <a:schemeClr val="tx1"/>
                          </a:solidFill>
                          <a:effectLst/>
                          <a:latin typeface="Trebuchet MS" pitchFamily="34" charset="0"/>
                          <a:ea typeface="ＭＳ Ｐゴシック" pitchFamily="50" charset="-128"/>
                          <a:cs typeface="Times New Roman" pitchFamily="18" charset="0"/>
                        </a:rPr>
                        <a:t>*1</a:t>
                      </a:r>
                      <a:endParaRPr kumimoji="1" lang="en-US" altLang="ja-JP" sz="900" b="1"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1"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Target accuracy</a:t>
                      </a:r>
                      <a:r>
                        <a:rPr kumimoji="1" lang="en-US" altLang="ja-JP" sz="900" b="1" i="0" u="none" strike="noStrike" cap="none" normalizeH="0" baseline="30000" smtClean="0">
                          <a:ln>
                            <a:noFill/>
                          </a:ln>
                          <a:solidFill>
                            <a:schemeClr val="tx1"/>
                          </a:solidFill>
                          <a:effectLst/>
                          <a:latin typeface="Trebuchet MS" pitchFamily="34" charset="0"/>
                          <a:ea typeface="ＭＳ Ｐゴシック" pitchFamily="50" charset="-128"/>
                          <a:cs typeface="Times New Roman" pitchFamily="18" charset="0"/>
                        </a:rPr>
                        <a:t>*1</a:t>
                      </a:r>
                      <a:endParaRPr kumimoji="1" lang="en-US" altLang="ja-JP" sz="900" b="1"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485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Common</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1800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radiance</a:t>
                      </a:r>
                      <a:endParaRPr kumimoji="1" lang="en-US" altLang="ja-JP" sz="900" b="0" i="0" u="none" strike="noStrike" cap="none" normalizeH="0" baseline="30000" dirty="0" smtClean="0">
                        <a:ln>
                          <a:noFill/>
                        </a:ln>
                        <a:solidFill>
                          <a:schemeClr val="tx1"/>
                        </a:solidFill>
                        <a:effectLst/>
                        <a:latin typeface="Trebuchet MS" pitchFamily="34" charset="0"/>
                        <a:ea typeface="ＭＳ Ｐゴシック" pitchFamily="50" charset="-128"/>
                      </a:endParaRPr>
                    </a:p>
                  </a:txBody>
                  <a:tcPr marL="18000" marR="0" marT="18000" marB="1800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TOA radiance</a:t>
                      </a:r>
                      <a:r>
                        <a:rPr kumimoji="1" lang="en-US" altLang="ja-JP" sz="900" b="0" i="0" u="none" strike="noStrike" cap="none" normalizeH="0" baseline="0" dirty="0" smtClean="0">
                          <a:ln>
                            <a:noFill/>
                          </a:ln>
                          <a:solidFill>
                            <a:schemeClr val="tx1"/>
                          </a:solidFill>
                          <a:effectLst/>
                          <a:latin typeface="Trebuchet MS" pitchFamily="34" charset="0"/>
                          <a:ea typeface="ＭＳ Ｐゴシック" pitchFamily="50"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Trebuchet MS" pitchFamily="34" charset="0"/>
                          <a:ea typeface="ＭＳ Ｐゴシック" pitchFamily="50" charset="-128"/>
                        </a:rPr>
                        <a:t>(including system geometric correction)</a:t>
                      </a:r>
                      <a:endParaRPr kumimoji="1" lang="en-US" altLang="ja-JP" sz="9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endParaRP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TIR and land 2.2</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m</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 both</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Other </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VNR,SWI</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 daytime (+special operation)</a:t>
                      </a: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VNR,SWI</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Land/coast: 250m, </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offshore: 1km, </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polarimetory:1km</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TIR</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Land/coast: 500m, offshore: 1km</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Radiometric 5% (absolute</a:t>
                      </a:r>
                      <a:r>
                        <a:rPr kumimoji="1" lang="en-US" altLang="ja-JP" sz="900" b="0" i="0" u="none" strike="noStrike" cap="none" normalizeH="0" baseline="30000" smtClean="0">
                          <a:ln>
                            <a:noFill/>
                          </a:ln>
                          <a:solidFill>
                            <a:schemeClr val="tx1"/>
                          </a:solidFill>
                          <a:effectLst/>
                          <a:latin typeface="Trebuchet MS" pitchFamily="34" charset="0"/>
                          <a:ea typeface="ＭＳ Ｐゴシック" pitchFamily="50" charset="-128"/>
                          <a:cs typeface="Times New Roman" pitchFamily="18" charset="0"/>
                        </a:rPr>
                        <a:t>*3</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a:t>
                      </a:r>
                      <a:r>
                        <a:rPr kumimoji="1" lang="en-US" altLang="ja-JP" sz="900" b="0" i="0" u="none" strike="noStrike" cap="none" normalizeH="0" baseline="30000" smtClean="0">
                          <a:ln>
                            <a:noFill/>
                          </a:ln>
                          <a:solidFill>
                            <a:schemeClr val="tx1"/>
                          </a:solidFill>
                          <a:effectLst/>
                          <a:latin typeface="Trebuchet MS" pitchFamily="34" charset="0"/>
                          <a:ea typeface="ＭＳ Ｐゴシック" pitchFamily="50" charset="-128"/>
                          <a:cs typeface="Times New Roman" pitchFamily="18" charset="0"/>
                        </a:rPr>
                        <a:t>*5</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Geometric&lt;1pixel </a:t>
                      </a:r>
                    </a:p>
                  </a:txBody>
                  <a:tcPr marL="18000" marR="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533400" marR="0" lvl="0" indent="-53340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VNR,SWI: 5% (absolute</a:t>
                      </a:r>
                      <a:r>
                        <a:rPr kumimoji="1" lang="en-US" altLang="ja-JP" sz="900" b="0" i="0" u="none" strike="noStrike" cap="none" normalizeH="0" baseline="30000" smtClean="0">
                          <a:ln>
                            <a:noFill/>
                          </a:ln>
                          <a:solidFill>
                            <a:schemeClr val="tx1"/>
                          </a:solidFill>
                          <a:effectLst/>
                          <a:latin typeface="Trebuchet MS" pitchFamily="34" charset="0"/>
                          <a:ea typeface="ＭＳ Ｐゴシック" pitchFamily="50" charset="-128"/>
                          <a:cs typeface="Times New Roman" pitchFamily="18" charset="0"/>
                        </a:rPr>
                        <a:t>*3</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 1% (relative</a:t>
                      </a:r>
                      <a:r>
                        <a:rPr kumimoji="1" lang="en-US" altLang="ja-JP" sz="900" b="0" i="0" u="none" strike="noStrike" cap="none" normalizeH="0" baseline="30000" smtClean="0">
                          <a:ln>
                            <a:noFill/>
                          </a:ln>
                          <a:solidFill>
                            <a:schemeClr val="tx1"/>
                          </a:solidFill>
                          <a:effectLst/>
                          <a:latin typeface="Trebuchet MS" pitchFamily="34" charset="0"/>
                          <a:ea typeface="ＭＳ Ｐゴシック" pitchFamily="50" charset="-128"/>
                          <a:cs typeface="Times New Roman" pitchFamily="18" charset="0"/>
                        </a:rPr>
                        <a:t>*4</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p>
                      <a:pPr marL="533400" marR="0" lvl="0" indent="-533400" algn="l" defTabSz="914400" rtl="0" eaLnBrk="1" fontAlgn="base" latinLnBrk="0" hangingPunct="1">
                        <a:lnSpc>
                          <a:spcPct val="100000"/>
                        </a:lnSpc>
                        <a:spcBef>
                          <a:spcPct val="0"/>
                        </a:spcBef>
                        <a:spcAft>
                          <a:spcPct val="0"/>
                        </a:spcAft>
                        <a:buClrTx/>
                        <a:buSzTx/>
                        <a:buFontTx/>
                        <a:buNone/>
                        <a:tabLst/>
                      </a:pPr>
                      <a:r>
                        <a:rPr kumimoji="1" lang="pt-BR"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TIR: 0.5K (@300K)</a:t>
                      </a:r>
                      <a:endParaRPr kumimoji="1" lang="pt-BR"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p>
                      <a:pPr marL="533400" marR="0" lvl="0" indent="-53340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Geometric</a:t>
                      </a:r>
                      <a:r>
                        <a:rPr kumimoji="1" lang="pt-BR"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&lt;0.5pixel</a:t>
                      </a:r>
                    </a:p>
                  </a:txBody>
                  <a:tcPr marL="18000" marR="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442913" marR="0" lvl="0" indent="-442913"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VNR,SWI: </a:t>
                      </a:r>
                      <a:r>
                        <a:rPr kumimoji="1" lang="pt-BR" altLang="ja-JP" sz="9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3% (</a:t>
                      </a:r>
                      <a:r>
                        <a:rPr kumimoji="1" lang="en-US" altLang="ja-JP" sz="9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absolute</a:t>
                      </a:r>
                      <a:r>
                        <a:rPr kumimoji="1" lang="en-US" altLang="ja-JP" sz="900" b="0" i="0" u="none" strike="noStrike" cap="none" normalizeH="0" baseline="30000" dirty="0" smtClean="0">
                          <a:ln>
                            <a:noFill/>
                          </a:ln>
                          <a:solidFill>
                            <a:schemeClr val="tx1"/>
                          </a:solidFill>
                          <a:effectLst/>
                          <a:latin typeface="Trebuchet MS" pitchFamily="34" charset="0"/>
                          <a:ea typeface="ＭＳ Ｐゴシック" pitchFamily="50" charset="-128"/>
                          <a:cs typeface="Times New Roman" pitchFamily="18" charset="0"/>
                        </a:rPr>
                        <a:t>*3</a:t>
                      </a:r>
                      <a:r>
                        <a:rPr kumimoji="1" lang="pt-BR" altLang="ja-JP" sz="9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 0.5% (</a:t>
                      </a:r>
                      <a:r>
                        <a:rPr kumimoji="1" lang="en-US" altLang="ja-JP" sz="9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relative</a:t>
                      </a:r>
                      <a:r>
                        <a:rPr kumimoji="1" lang="en-US" altLang="ja-JP" sz="900" b="0" i="0" u="none" strike="noStrike" cap="none" normalizeH="0" baseline="30000" dirty="0" smtClean="0">
                          <a:ln>
                            <a:noFill/>
                          </a:ln>
                          <a:solidFill>
                            <a:schemeClr val="tx1"/>
                          </a:solidFill>
                          <a:effectLst/>
                          <a:latin typeface="Trebuchet MS" pitchFamily="34" charset="0"/>
                          <a:ea typeface="ＭＳ Ｐゴシック" pitchFamily="50" charset="-128"/>
                          <a:cs typeface="Times New Roman" pitchFamily="18" charset="0"/>
                        </a:rPr>
                        <a:t>*4</a:t>
                      </a:r>
                      <a:r>
                        <a:rPr kumimoji="1" lang="pt-BR" altLang="ja-JP" sz="9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 </a:t>
                      </a:r>
                      <a:endParaRPr kumimoji="1" lang="pt-BR" altLang="ja-JP" sz="900" b="0" i="0" u="none" strike="noStrike" cap="none" normalizeH="0" baseline="0" dirty="0" smtClean="0">
                        <a:ln>
                          <a:noFill/>
                        </a:ln>
                        <a:solidFill>
                          <a:schemeClr val="tx1"/>
                        </a:solidFill>
                        <a:effectLst/>
                        <a:latin typeface="Trebuchet MS" pitchFamily="34" charset="0"/>
                        <a:ea typeface="ＭＳ Ｐゴシック" pitchFamily="50" charset="-128"/>
                      </a:endParaRPr>
                    </a:p>
                    <a:p>
                      <a:pPr marL="442913" marR="0" lvl="0" indent="-442913" algn="l" defTabSz="914400" rtl="0" eaLnBrk="1" fontAlgn="base" latinLnBrk="0" hangingPunct="1">
                        <a:lnSpc>
                          <a:spcPct val="100000"/>
                        </a:lnSpc>
                        <a:spcBef>
                          <a:spcPct val="0"/>
                        </a:spcBef>
                        <a:spcAft>
                          <a:spcPct val="0"/>
                        </a:spcAft>
                        <a:buClrTx/>
                        <a:buSzTx/>
                        <a:buFontTx/>
                        <a:buNone/>
                        <a:tabLst/>
                      </a:pPr>
                      <a:r>
                        <a:rPr kumimoji="1" lang="pt-BR" altLang="ja-JP" sz="9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TIR: 0.5K (@300K) </a:t>
                      </a:r>
                      <a:endParaRPr kumimoji="1" lang="pt-BR" altLang="ja-JP" sz="900" b="0" i="0" u="none" strike="noStrike" cap="none" normalizeH="0" baseline="0" dirty="0" smtClean="0">
                        <a:ln>
                          <a:noFill/>
                        </a:ln>
                        <a:solidFill>
                          <a:schemeClr val="tx1"/>
                        </a:solidFill>
                        <a:effectLst/>
                        <a:latin typeface="Trebuchet MS" pitchFamily="34" charset="0"/>
                        <a:ea typeface="ＭＳ Ｐゴシック" pitchFamily="50" charset="-128"/>
                      </a:endParaRPr>
                    </a:p>
                    <a:p>
                      <a:pPr marL="442913" marR="0" lvl="0" indent="-442913"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Geometric</a:t>
                      </a:r>
                      <a:r>
                        <a:rPr kumimoji="1" lang="pt-BR" altLang="ja-JP" sz="9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&lt;0.3pixel</a:t>
                      </a:r>
                    </a:p>
                  </a:txBody>
                  <a:tcPr marL="18000" marR="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8" name="Picture 50" descr="GCOMcolorTrans"/>
          <p:cNvPicPr>
            <a:picLocks noChangeAspect="1" noChangeArrowheads="1"/>
          </p:cNvPicPr>
          <p:nvPr/>
        </p:nvPicPr>
        <p:blipFill>
          <a:blip r:embed="rId2" cstate="print"/>
          <a:srcRect/>
          <a:stretch>
            <a:fillRect/>
          </a:stretch>
        </p:blipFill>
        <p:spPr bwMode="auto">
          <a:xfrm>
            <a:off x="7019925" y="0"/>
            <a:ext cx="1209675" cy="50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4333" name="Group 317"/>
          <p:cNvGraphicFramePr>
            <a:graphicFrameLocks noGrp="1"/>
          </p:cNvGraphicFramePr>
          <p:nvPr>
            <p:extLst>
              <p:ext uri="{D42A27DB-BD31-4B8C-83A1-F6EECF244321}">
                <p14:modId xmlns:p14="http://schemas.microsoft.com/office/powerpoint/2010/main" val="3731863295"/>
              </p:ext>
            </p:extLst>
          </p:nvPr>
        </p:nvGraphicFramePr>
        <p:xfrm>
          <a:off x="269304" y="957263"/>
          <a:ext cx="8839200" cy="1396440"/>
        </p:xfrm>
        <a:graphic>
          <a:graphicData uri="http://schemas.openxmlformats.org/drawingml/2006/table">
            <a:tbl>
              <a:tblPr/>
              <a:tblGrid>
                <a:gridCol w="314325"/>
                <a:gridCol w="495300"/>
                <a:gridCol w="1800225"/>
                <a:gridCol w="585788"/>
                <a:gridCol w="809625"/>
                <a:gridCol w="1709737"/>
                <a:gridCol w="1620838"/>
                <a:gridCol w="1503362"/>
              </a:tblGrid>
              <a:tr h="153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1"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Area</a:t>
                      </a:r>
                      <a:endParaRPr kumimoji="1" lang="en-US" altLang="ja-JP" sz="900" b="1"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1"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Group</a:t>
                      </a:r>
                      <a:endParaRPr kumimoji="1" lang="en-US" altLang="ja-JP" sz="900" b="1"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1"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Product</a:t>
                      </a:r>
                      <a:endParaRPr kumimoji="1" lang="en-US" altLang="ja-JP" sz="900" b="1"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1"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Day/night</a:t>
                      </a:r>
                      <a:endParaRPr kumimoji="1" lang="en-US" altLang="ja-JP" sz="900" b="1"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1"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Grid size</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1"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Release threshold</a:t>
                      </a:r>
                      <a:r>
                        <a:rPr kumimoji="1" lang="en-US" altLang="ja-JP" sz="900" b="1" i="0" u="none" strike="noStrike" cap="none" normalizeH="0" baseline="30000" smtClean="0">
                          <a:ln>
                            <a:noFill/>
                          </a:ln>
                          <a:solidFill>
                            <a:schemeClr val="tx1"/>
                          </a:solidFill>
                          <a:effectLst/>
                          <a:latin typeface="Trebuchet MS" pitchFamily="34" charset="0"/>
                          <a:ea typeface="ＭＳ Ｐゴシック" pitchFamily="50" charset="-128"/>
                          <a:cs typeface="Times New Roman" pitchFamily="18" charset="0"/>
                        </a:rPr>
                        <a:t>*1</a:t>
                      </a:r>
                      <a:endParaRPr kumimoji="1" lang="en-US" altLang="ja-JP" sz="900" b="1"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1"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Standard accuracy</a:t>
                      </a:r>
                      <a:r>
                        <a:rPr kumimoji="1" lang="en-US" altLang="ja-JP" sz="900" b="1" i="0" u="none" strike="noStrike" cap="none" normalizeH="0" baseline="30000" smtClean="0">
                          <a:ln>
                            <a:noFill/>
                          </a:ln>
                          <a:solidFill>
                            <a:schemeClr val="tx1"/>
                          </a:solidFill>
                          <a:effectLst/>
                          <a:latin typeface="Trebuchet MS" pitchFamily="34" charset="0"/>
                          <a:ea typeface="ＭＳ Ｐゴシック" pitchFamily="50" charset="-128"/>
                          <a:cs typeface="Times New Roman" pitchFamily="18" charset="0"/>
                        </a:rPr>
                        <a:t>*1</a:t>
                      </a:r>
                      <a:endParaRPr kumimoji="1" lang="en-US" altLang="ja-JP" sz="900" b="1"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1"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Target accuracy</a:t>
                      </a:r>
                      <a:r>
                        <a:rPr kumimoji="1" lang="en-US" altLang="ja-JP" sz="900" b="1" i="0" u="none" strike="noStrike" cap="none" normalizeH="0" baseline="30000" smtClean="0">
                          <a:ln>
                            <a:noFill/>
                          </a:ln>
                          <a:solidFill>
                            <a:schemeClr val="tx1"/>
                          </a:solidFill>
                          <a:effectLst/>
                          <a:latin typeface="Trebuchet MS" pitchFamily="34" charset="0"/>
                          <a:ea typeface="ＭＳ Ｐゴシック" pitchFamily="50" charset="-128"/>
                          <a:cs typeface="Times New Roman" pitchFamily="18" charset="0"/>
                        </a:rPr>
                        <a:t>*1</a:t>
                      </a:r>
                      <a:endParaRPr kumimoji="1" lang="en-US" altLang="ja-JP" sz="900" b="1"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31763">
                <a:tc rowSpan="8">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Atmosphere</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row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Cloud</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Cloud flag/Classification </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Both</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1km</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10% (with whole-sky camera)</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Incl. below cloud amount</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Incl. below cloud amount</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3988">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Classified cloud fraction </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Daytime</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7">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1km (scene),</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0.1deg (global)</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20% (on solar irradiance)</a:t>
                      </a:r>
                      <a:r>
                        <a:rPr kumimoji="1" lang="en-US" altLang="ja-JP" sz="900" b="0" i="0" u="none" strike="noStrike" cap="none" normalizeH="0" baseline="30000" smtClean="0">
                          <a:ln>
                            <a:noFill/>
                          </a:ln>
                          <a:solidFill>
                            <a:schemeClr val="tx1"/>
                          </a:solidFill>
                          <a:effectLst/>
                          <a:latin typeface="Trebuchet MS" pitchFamily="34" charset="0"/>
                          <a:ea typeface="ＭＳ Ｐゴシック" pitchFamily="50" charset="-128"/>
                          <a:cs typeface="Times New Roman" pitchFamily="18" charset="0"/>
                        </a:rPr>
                        <a:t>*8</a:t>
                      </a:r>
                      <a:endParaRPr kumimoji="1" lang="en-US" altLang="ja-JP" sz="900" b="0" i="0" u="none" strike="noStrike" cap="none" normalizeH="0" baseline="3000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15%(on solar irradiance)</a:t>
                      </a:r>
                      <a:r>
                        <a:rPr kumimoji="1" lang="en-US" altLang="ja-JP" sz="900" b="0" i="0" u="none" strike="noStrike" cap="none" normalizeH="0" baseline="30000" smtClean="0">
                          <a:ln>
                            <a:noFill/>
                          </a:ln>
                          <a:solidFill>
                            <a:schemeClr val="tx1"/>
                          </a:solidFill>
                          <a:effectLst/>
                          <a:latin typeface="Trebuchet MS" pitchFamily="34" charset="0"/>
                          <a:ea typeface="ＭＳ Ｐゴシック" pitchFamily="50" charset="-128"/>
                          <a:cs typeface="Times New Roman" pitchFamily="18" charset="0"/>
                        </a:rPr>
                        <a:t>*8</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10%(on solar irradiance)</a:t>
                      </a:r>
                      <a:r>
                        <a:rPr kumimoji="1" lang="en-US" altLang="ja-JP" sz="900" b="0" i="0" u="none" strike="noStrike" cap="none" normalizeH="0" baseline="30000" smtClean="0">
                          <a:ln>
                            <a:noFill/>
                          </a:ln>
                          <a:solidFill>
                            <a:schemeClr val="tx1"/>
                          </a:solidFill>
                          <a:effectLst/>
                          <a:latin typeface="Trebuchet MS" pitchFamily="34" charset="0"/>
                          <a:ea typeface="ＭＳ Ｐゴシック" pitchFamily="50" charset="-128"/>
                          <a:cs typeface="Times New Roman" pitchFamily="18" charset="0"/>
                        </a:rPr>
                        <a:t>*8</a:t>
                      </a:r>
                      <a:endParaRPr kumimoji="1" lang="en-US" altLang="ja-JP" sz="900" b="0" i="0" u="none" strike="noStrike" cap="none" normalizeH="0" baseline="3000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3988">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Cloud top temp/height</a:t>
                      </a:r>
                      <a:endParaRPr kumimoji="1" lang="en-US" altLang="zh-TW"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Both</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1K</a:t>
                      </a:r>
                      <a:r>
                        <a:rPr kumimoji="1" lang="en-US" altLang="ja-JP" sz="900" b="0" i="0" u="none" strike="noStrike" cap="none" normalizeH="0" baseline="30000" smtClean="0">
                          <a:ln>
                            <a:noFill/>
                          </a:ln>
                          <a:solidFill>
                            <a:schemeClr val="tx1"/>
                          </a:solidFill>
                          <a:effectLst/>
                          <a:latin typeface="Trebuchet MS" pitchFamily="34" charset="0"/>
                          <a:ea typeface="ＭＳ Ｐゴシック" pitchFamily="50" charset="-128"/>
                          <a:cs typeface="Times New Roman" pitchFamily="18" charset="0"/>
                        </a:rPr>
                        <a:t>*9</a:t>
                      </a:r>
                      <a:endParaRPr kumimoji="1" lang="en-US" altLang="ja-JP" sz="900" b="0" i="0" u="none" strike="noStrike" cap="none" normalizeH="0" baseline="3000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3K/2km (top temp/height)</a:t>
                      </a:r>
                      <a:r>
                        <a:rPr kumimoji="1" lang="en-US" altLang="ja-JP" sz="900" b="0" i="0" u="none" strike="noStrike" cap="none" normalizeH="0" baseline="30000" smtClean="0">
                          <a:ln>
                            <a:noFill/>
                          </a:ln>
                          <a:solidFill>
                            <a:schemeClr val="tx1"/>
                          </a:solidFill>
                          <a:effectLst/>
                          <a:latin typeface="Trebuchet MS" pitchFamily="34" charset="0"/>
                          <a:ea typeface="ＭＳ Ｐゴシック" pitchFamily="50" charset="-128"/>
                          <a:cs typeface="Times New Roman" pitchFamily="18" charset="0"/>
                        </a:rPr>
                        <a:t>*10</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1.5K/1km (temp/height)</a:t>
                      </a:r>
                      <a:r>
                        <a:rPr kumimoji="1" lang="en-US" altLang="ja-JP" sz="900" b="0" i="0" u="none" strike="noStrike" cap="none" normalizeH="0" baseline="30000" smtClean="0">
                          <a:ln>
                            <a:noFill/>
                          </a:ln>
                          <a:solidFill>
                            <a:schemeClr val="tx1"/>
                          </a:solidFill>
                          <a:effectLst/>
                          <a:latin typeface="Trebuchet MS" pitchFamily="34" charset="0"/>
                          <a:ea typeface="ＭＳ Ｐゴシック" pitchFamily="50" charset="-128"/>
                          <a:cs typeface="Times New Roman" pitchFamily="18" charset="0"/>
                        </a:rPr>
                        <a:t>*10</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3988">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Water cloud OT/effective radius</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row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Daytime</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10%/30% (CloudOT/radius) </a:t>
                      </a:r>
                      <a:r>
                        <a:rPr kumimoji="1" lang="en-US" altLang="ja-JP" sz="900" b="0" i="0" u="none" strike="noStrike" cap="none" normalizeH="0" baseline="30000" smtClean="0">
                          <a:ln>
                            <a:noFill/>
                          </a:ln>
                          <a:solidFill>
                            <a:schemeClr val="tx1"/>
                          </a:solidFill>
                          <a:effectLst/>
                          <a:latin typeface="Trebuchet MS" pitchFamily="34" charset="0"/>
                          <a:ea typeface="ＭＳ Ｐゴシック" pitchFamily="50" charset="-128"/>
                          <a:cs typeface="Times New Roman" pitchFamily="18" charset="0"/>
                        </a:rPr>
                        <a:t>*11</a:t>
                      </a:r>
                      <a:endParaRPr kumimoji="1" lang="en-US" altLang="ja-JP" sz="900" b="0" i="0" u="none" strike="noStrike" cap="none" normalizeH="0" baseline="3000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100% (as cloud liquid water</a:t>
                      </a:r>
                      <a:r>
                        <a:rPr kumimoji="1" lang="en-US" altLang="ja-JP" sz="900" b="0" i="0" u="none" strike="noStrike" cap="none" normalizeH="0" baseline="30000" smtClean="0">
                          <a:ln>
                            <a:noFill/>
                          </a:ln>
                          <a:solidFill>
                            <a:schemeClr val="tx1"/>
                          </a:solidFill>
                          <a:effectLst/>
                          <a:latin typeface="Trebuchet MS" pitchFamily="34" charset="0"/>
                          <a:ea typeface="ＭＳ Ｐゴシック" pitchFamily="50" charset="-128"/>
                          <a:cs typeface="Times New Roman" pitchFamily="18" charset="0"/>
                        </a:rPr>
                        <a:t>*13</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50%</a:t>
                      </a:r>
                      <a:r>
                        <a:rPr kumimoji="1" lang="en-US" altLang="ja-JP" sz="900" b="0" i="0" u="none" strike="noStrike" cap="none" normalizeH="0" baseline="30000" smtClean="0">
                          <a:ln>
                            <a:noFill/>
                          </a:ln>
                          <a:solidFill>
                            <a:schemeClr val="tx1"/>
                          </a:solidFill>
                          <a:effectLst/>
                          <a:latin typeface="Trebuchet MS" pitchFamily="34" charset="0"/>
                          <a:ea typeface="ＭＳ Ｐゴシック" pitchFamily="50" charset="-128"/>
                          <a:cs typeface="Times New Roman" pitchFamily="18" charset="0"/>
                        </a:rPr>
                        <a:t>*12</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 / 20%</a:t>
                      </a:r>
                      <a:r>
                        <a:rPr kumimoji="1" lang="en-US" altLang="ja-JP" sz="900" b="0" i="0" u="none" strike="noStrike" cap="none" normalizeH="0" baseline="30000" smtClean="0">
                          <a:ln>
                            <a:noFill/>
                          </a:ln>
                          <a:solidFill>
                            <a:schemeClr val="tx1"/>
                          </a:solidFill>
                          <a:effectLst/>
                          <a:latin typeface="Trebuchet MS" pitchFamily="34" charset="0"/>
                          <a:ea typeface="ＭＳ Ｐゴシック" pitchFamily="50" charset="-128"/>
                          <a:cs typeface="Times New Roman" pitchFamily="18" charset="0"/>
                        </a:rPr>
                        <a:t>*13</a:t>
                      </a:r>
                      <a:endParaRPr kumimoji="1" lang="en-US" altLang="ja-JP" sz="900" b="0" i="0" u="none" strike="noStrike" cap="none" normalizeH="0" baseline="3000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3988">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Ice cloud optical thickness</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30%</a:t>
                      </a:r>
                      <a:r>
                        <a:rPr kumimoji="1" lang="en-US" altLang="ja-JP" sz="900" b="0" i="0" u="none" strike="noStrike" cap="none" normalizeH="0" baseline="30000" smtClean="0">
                          <a:ln>
                            <a:noFill/>
                          </a:ln>
                          <a:solidFill>
                            <a:schemeClr val="tx1"/>
                          </a:solidFill>
                          <a:effectLst/>
                          <a:latin typeface="Trebuchet MS" pitchFamily="34" charset="0"/>
                          <a:ea typeface="ＭＳ Ｐゴシック" pitchFamily="50" charset="-128"/>
                          <a:cs typeface="Times New Roman" pitchFamily="18" charset="0"/>
                        </a:rPr>
                        <a:t>*11</a:t>
                      </a:r>
                      <a:endParaRPr kumimoji="1" lang="en-US" altLang="ja-JP" sz="900" b="0" i="0" u="none" strike="noStrike" cap="none" normalizeH="0" baseline="3000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70%</a:t>
                      </a:r>
                      <a:r>
                        <a:rPr kumimoji="1" lang="en-US" altLang="ja-JP" sz="900" b="0" i="0" u="none" strike="noStrike" cap="none" normalizeH="0" baseline="30000" smtClean="0">
                          <a:ln>
                            <a:noFill/>
                          </a:ln>
                          <a:solidFill>
                            <a:schemeClr val="tx1"/>
                          </a:solidFill>
                          <a:effectLst/>
                          <a:latin typeface="Trebuchet MS" pitchFamily="34" charset="0"/>
                          <a:ea typeface="ＭＳ Ｐゴシック" pitchFamily="50" charset="-128"/>
                          <a:cs typeface="Times New Roman" pitchFamily="18" charset="0"/>
                        </a:rPr>
                        <a:t>*13</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20%</a:t>
                      </a:r>
                      <a:r>
                        <a:rPr kumimoji="1" lang="en-US" altLang="ja-JP" sz="900" b="0" i="0" u="none" strike="noStrike" cap="none" normalizeH="0" baseline="30000" smtClean="0">
                          <a:ln>
                            <a:noFill/>
                          </a:ln>
                          <a:solidFill>
                            <a:schemeClr val="tx1"/>
                          </a:solidFill>
                          <a:effectLst/>
                          <a:latin typeface="Trebuchet MS" pitchFamily="34" charset="0"/>
                          <a:ea typeface="ＭＳ Ｐゴシック" pitchFamily="50" charset="-128"/>
                          <a:cs typeface="Times New Roman" pitchFamily="18" charset="0"/>
                        </a:rPr>
                        <a:t>*13</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1125">
                <a:tc vMerge="1">
                  <a:txBody>
                    <a:bodyPr/>
                    <a:lstStyle/>
                    <a:p>
                      <a:endParaRPr kumimoji="1" lang="ja-JP" altLang="en-US"/>
                    </a:p>
                  </a:txBody>
                  <a:tcPr/>
                </a:tc>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aerosol</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Aerosol over the ocean </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0.1(Monthly </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a_670,865)</a:t>
                      </a:r>
                      <a:r>
                        <a:rPr kumimoji="1" lang="en-US" altLang="ja-JP" sz="900" b="0" i="0" u="none" strike="noStrike" cap="none" normalizeH="0" baseline="3000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*14</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0.1(scene </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a_670,865)*</a:t>
                      </a:r>
                      <a:r>
                        <a:rPr kumimoji="1" lang="en-US" altLang="ja-JP" sz="900" b="0" i="0" u="none" strike="noStrike" cap="none" normalizeH="0" baseline="3000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14</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0.05(scene </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a_670,865)</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3988">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Land aerosol by near ultra violet </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0.15(Monthly </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a_380)</a:t>
                      </a:r>
                      <a:r>
                        <a:rPr kumimoji="1" lang="en-US" altLang="ja-JP" sz="900" b="0" i="0" u="none" strike="noStrike" cap="none" normalizeH="0" baseline="3000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*14</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0.15(scene </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a_380)</a:t>
                      </a:r>
                      <a:r>
                        <a:rPr kumimoji="1" lang="en-US" altLang="ja-JP" sz="900" b="0" i="0" u="none" strike="noStrike" cap="none" normalizeH="0" baseline="3000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*14</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0.1(scene </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a_380 )</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3988">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chemeClr val="tx1"/>
                          </a:solidFill>
                          <a:effectLst/>
                          <a:latin typeface="Trebuchet MS" pitchFamily="34" charset="0"/>
                          <a:ea typeface="ＭＳ Ｐゴシック" pitchFamily="50" charset="-128"/>
                        </a:rPr>
                        <a:t>Ae</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r</a:t>
                      </a:r>
                      <a:r>
                        <a:rPr kumimoji="1" lang="ja-JP" altLang="ja-JP" sz="900" b="0" i="0" u="none" strike="noStrike" cap="none" normalizeH="0" baseline="0" smtClean="0">
                          <a:ln>
                            <a:noFill/>
                          </a:ln>
                          <a:solidFill>
                            <a:schemeClr val="tx1"/>
                          </a:solidFill>
                          <a:effectLst/>
                          <a:latin typeface="Trebuchet MS" pitchFamily="34" charset="0"/>
                          <a:ea typeface="ＭＳ Ｐゴシック" pitchFamily="50" charset="-128"/>
                        </a:rPr>
                        <a:t>osol by Polarization </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ECFF"/>
                    </a:solidFill>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0.15(Monthly</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a_670,865)</a:t>
                      </a:r>
                      <a:r>
                        <a:rPr kumimoji="1" lang="en-US" altLang="ja-JP" sz="900" b="0" i="0" u="none" strike="noStrike" cap="none" normalizeH="0" baseline="3000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*14</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0.15(scene </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a_670,865)</a:t>
                      </a:r>
                      <a:r>
                        <a:rPr kumimoji="1" lang="en-US" altLang="ja-JP" sz="900" b="0" i="0" u="none" strike="noStrike" cap="none" normalizeH="0" baseline="3000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*14</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0.1(scene </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a_670,865)</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14349" name="Group 333"/>
          <p:cNvGraphicFramePr>
            <a:graphicFrameLocks noGrp="1"/>
          </p:cNvGraphicFramePr>
          <p:nvPr>
            <p:extLst>
              <p:ext uri="{D42A27DB-BD31-4B8C-83A1-F6EECF244321}">
                <p14:modId xmlns:p14="http://schemas.microsoft.com/office/powerpoint/2010/main" val="2866561954"/>
              </p:ext>
            </p:extLst>
          </p:nvPr>
        </p:nvGraphicFramePr>
        <p:xfrm>
          <a:off x="269304" y="2349500"/>
          <a:ext cx="8836025" cy="2804040"/>
        </p:xfrm>
        <a:graphic>
          <a:graphicData uri="http://schemas.openxmlformats.org/drawingml/2006/table">
            <a:tbl>
              <a:tblPr/>
              <a:tblGrid>
                <a:gridCol w="314325"/>
                <a:gridCol w="495300"/>
                <a:gridCol w="1800225"/>
                <a:gridCol w="585788"/>
                <a:gridCol w="809625"/>
                <a:gridCol w="404812"/>
                <a:gridCol w="1304925"/>
                <a:gridCol w="1620838"/>
                <a:gridCol w="1500187"/>
              </a:tblGrid>
              <a:tr h="169863">
                <a:tc row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Ocean</a:t>
                      </a:r>
                    </a:p>
                  </a:txBody>
                  <a:tcPr marL="18000" marR="0" marT="1800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Ocean color</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Normalized water leaving radiance (incl. cloud detection)</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rowSpan="6">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Daytime</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6">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250m (coast)</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1km (offshore)</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4~9km (global)</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60% (443~565nm)</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pl-PL"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50% (&lt;600nm)</a:t>
                      </a:r>
                      <a:endParaRPr kumimoji="1" lang="pl-PL"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pl-PL"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0.5W/m</a:t>
                      </a:r>
                      <a:r>
                        <a:rPr kumimoji="1" lang="pl-PL" altLang="ja-JP" sz="900" b="0" i="0" u="none" strike="noStrike" cap="none" normalizeH="0" baseline="30000" smtClean="0">
                          <a:ln>
                            <a:noFill/>
                          </a:ln>
                          <a:solidFill>
                            <a:schemeClr val="tx1"/>
                          </a:solidFill>
                          <a:effectLst/>
                          <a:latin typeface="Trebuchet MS" pitchFamily="34" charset="0"/>
                          <a:ea typeface="ＭＳ Ｐゴシック" pitchFamily="50" charset="-128"/>
                          <a:cs typeface="Times New Roman" pitchFamily="18" charset="0"/>
                        </a:rPr>
                        <a:t>2</a:t>
                      </a:r>
                      <a:r>
                        <a:rPr kumimoji="1" lang="pl-PL"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/str/um (&gt;600nm)</a:t>
                      </a:r>
                      <a:endParaRPr kumimoji="1" lang="pl-PL"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pl-PL"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30% (&lt;600nm)</a:t>
                      </a:r>
                      <a:endParaRPr kumimoji="1" lang="pl-PL"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pl-PL"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0.25W/m</a:t>
                      </a:r>
                      <a:r>
                        <a:rPr kumimoji="1" lang="pl-PL" altLang="ja-JP" sz="900" b="0" i="0" u="none" strike="noStrike" cap="none" normalizeH="0" baseline="30000" smtClean="0">
                          <a:ln>
                            <a:noFill/>
                          </a:ln>
                          <a:solidFill>
                            <a:schemeClr val="tx1"/>
                          </a:solidFill>
                          <a:effectLst/>
                          <a:latin typeface="Trebuchet MS" pitchFamily="34" charset="0"/>
                          <a:ea typeface="ＭＳ Ｐゴシック" pitchFamily="50" charset="-128"/>
                          <a:cs typeface="Times New Roman" pitchFamily="18" charset="0"/>
                        </a:rPr>
                        <a:t>2</a:t>
                      </a:r>
                      <a:r>
                        <a:rPr kumimoji="1" lang="pl-PL"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/str/um (&gt;600nm)</a:t>
                      </a:r>
                      <a:endParaRPr kumimoji="1" lang="pl-PL"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5413">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Atmospheric correction param</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vMerge="1">
                  <a:txBody>
                    <a:bodyPr/>
                    <a:lstStyle/>
                    <a:p>
                      <a:endParaRPr kumimoji="1" lang="ja-JP" altLang="en-US"/>
                    </a:p>
                  </a:txBody>
                  <a:tcPr/>
                </a:tc>
                <a:tc vMerge="1">
                  <a:txBody>
                    <a:bodyPr/>
                    <a:lstStyle/>
                    <a:p>
                      <a:endParaRPr kumimoji="1" lang="ja-JP" alt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80% (</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AOT@865nm)</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50% (AOT@</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865nm)</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30% (AOT@</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865nm)</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8425">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Photosynthetically available radiatioin</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vMerge="1">
                  <a:txBody>
                    <a:bodyPr/>
                    <a:lstStyle/>
                    <a:p>
                      <a:endParaRPr kumimoji="1" lang="ja-JP" altLang="en-US"/>
                    </a:p>
                  </a:txBody>
                  <a:tcPr/>
                </a:tc>
                <a:tc vMerge="1">
                  <a:txBody>
                    <a:bodyPr/>
                    <a:lstStyle/>
                    <a:p>
                      <a:endParaRPr kumimoji="1" lang="ja-JP" alt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20% (10km/month)</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15% (10km/month)</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10% (10km/month)</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71450">
                <a:tc vMerge="1">
                  <a:txBody>
                    <a:bodyPr/>
                    <a:lstStyle/>
                    <a:p>
                      <a:endParaRPr kumimoji="1" lang="ja-JP" altLang="en-US"/>
                    </a:p>
                  </a:txBody>
                  <a:tcPr/>
                </a:tc>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In-water</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Chlorophyll-a concentration</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vMerge="1">
                  <a:txBody>
                    <a:bodyPr/>
                    <a:lstStyle/>
                    <a:p>
                      <a:endParaRPr kumimoji="1" lang="ja-JP" altLang="en-US"/>
                    </a:p>
                  </a:txBody>
                  <a:tcPr/>
                </a:tc>
                <a:tc vMerge="1">
                  <a:txBody>
                    <a:bodyPr/>
                    <a:lstStyle/>
                    <a:p>
                      <a:endParaRPr kumimoji="1" lang="ja-JP" alt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60~+150%</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 (offshore)</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60~+150%</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35~+50% (</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offshore), </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50~+100% (</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coast)</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0013">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Suspended solid concentration</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vMerge="1">
                  <a:txBody>
                    <a:bodyPr/>
                    <a:lstStyle/>
                    <a:p>
                      <a:endParaRPr kumimoji="1" lang="ja-JP" altLang="en-US"/>
                    </a:p>
                  </a:txBody>
                  <a:tcPr/>
                </a:tc>
                <a:tc vMerge="1">
                  <a:txBody>
                    <a:bodyPr/>
                    <a:lstStyle/>
                    <a:p>
                      <a:endParaRPr kumimoji="1" lang="ja-JP" alt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60~+150% (</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offshore)</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60~+150%</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50~+100%</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6838">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Colored dissolved organic matter</a:t>
                      </a:r>
                      <a:endParaRPr kumimoji="1" lang="en-US" altLang="zh-TW"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vMerge="1">
                  <a:txBody>
                    <a:bodyPr/>
                    <a:lstStyle/>
                    <a:p>
                      <a:endParaRPr kumimoji="1" lang="ja-JP" altLang="en-US"/>
                    </a:p>
                  </a:txBody>
                  <a:tcPr/>
                </a:tc>
                <a:tc vMerge="1">
                  <a:txBody>
                    <a:bodyPr/>
                    <a:lstStyle/>
                    <a:p>
                      <a:endParaRPr kumimoji="1" lang="ja-JP" alt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60~+150% (</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offshore)</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60~+150%</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50~+100%</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986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temperature</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Sea surface temperature</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Both</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500m (coast)</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1km (offshore)</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4~9km (global)</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0.8K (daytime)</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0.8K (day&amp;night time)</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0.6K (day&amp;night time)</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69863">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Cryosphere</a:t>
                      </a:r>
                    </a:p>
                  </a:txBody>
                  <a:tcPr marL="18000" marR="0" marT="1800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Area/ distribution</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Snow and Ice covered area (incl. cloud detection)</a:t>
                      </a:r>
                      <a:endParaRPr kumimoji="1" lang="it-IT"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row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Daytime</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250m (scene) </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1km (global)</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10%</a:t>
                      </a:r>
                    </a:p>
                  </a:txBody>
                  <a:tcPr marL="18000" marR="0" marT="18000" marB="0" anchor="ctr" horzOverflow="overflow">
                    <a:lnL w="12700" cap="flat" cmpd="sng" algn="ctr">
                      <a:solidFill>
                        <a:srgbClr val="000000"/>
                      </a:solidFill>
                      <a:prstDash val="solid"/>
                      <a:round/>
                      <a:headEnd type="none" w="med" len="med"/>
                      <a:tailEnd type="none" w="med" len="med"/>
                    </a:lnL>
                    <a:lnR>
                      <a:noFill/>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(vicarious val with other sat. data)</a:t>
                      </a:r>
                    </a:p>
                  </a:txBody>
                  <a:tcPr marL="18000" marR="0" marT="18000" marB="0" anchor="ctr" horzOverflow="overflow">
                    <a:lnL>
                      <a:noFill/>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7%</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5%</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0013">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OKhotsk sea-ice distribution</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250m</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10%</a:t>
                      </a:r>
                    </a:p>
                  </a:txBody>
                  <a:tcPr marL="18000" marR="0" marT="1800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5%</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3%</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9863">
                <a:tc vMerge="1">
                  <a:txBody>
                    <a:bodyPr/>
                    <a:lstStyle/>
                    <a:p>
                      <a:endParaRPr kumimoji="1" lang="ja-JP" altLang="en-US"/>
                    </a:p>
                  </a:txBody>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Surface properties</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Snow and ice surface Temperature</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500m (scene) </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1km (global)</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5K (vicarious val with other sat. data and climatology)</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2K</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1K</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9863">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Snow grain size of shallow layer</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ECFF"/>
                    </a:solidFill>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250m (scene) </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1km (global)</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100%(vicarious val with climatology between temp-size)</a:t>
                      </a: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50%</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30%</a:t>
                      </a:r>
                      <a:endParaRPr kumimoji="1" lang="en-US" altLang="ja-JP" sz="9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0" marT="180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6735" name="Rectangle 173"/>
          <p:cNvSpPr>
            <a:spLocks noChangeArrowheads="1"/>
          </p:cNvSpPr>
          <p:nvPr/>
        </p:nvSpPr>
        <p:spPr bwMode="auto">
          <a:xfrm>
            <a:off x="271338" y="5240338"/>
            <a:ext cx="8693150" cy="151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82563" indent="-182563">
              <a:spcBef>
                <a:spcPct val="5000"/>
              </a:spcBef>
              <a:buFont typeface="Symbol" pitchFamily="18" charset="2"/>
              <a:buNone/>
            </a:pPr>
            <a:r>
              <a:rPr lang="en-US" altLang="ja-JP" sz="1000">
                <a:latin typeface="Calibri" pitchFamily="34" charset="0"/>
              </a:rPr>
              <a:t>Atmosphere note:</a:t>
            </a:r>
          </a:p>
          <a:p>
            <a:pPr marL="182563" indent="-182563">
              <a:spcBef>
                <a:spcPct val="5000"/>
              </a:spcBef>
            </a:pPr>
            <a:r>
              <a:rPr lang="en-US" altLang="ja-JP" sz="1000">
                <a:latin typeface="Calibri" pitchFamily="34" charset="0"/>
              </a:rPr>
              <a:t>*8: Comparison with in-situ observation on monthly 0.1-degree</a:t>
            </a:r>
          </a:p>
          <a:p>
            <a:pPr marL="182563" indent="-182563">
              <a:spcBef>
                <a:spcPct val="5000"/>
              </a:spcBef>
            </a:pPr>
            <a:r>
              <a:rPr lang="en-US" altLang="ja-JP" sz="1000">
                <a:latin typeface="Calibri" pitchFamily="34" charset="0"/>
              </a:rPr>
              <a:t>*9: Vicarious val. on sea surface and comparison with objective analysis data</a:t>
            </a:r>
          </a:p>
          <a:p>
            <a:pPr marL="182563" indent="-182563">
              <a:spcBef>
                <a:spcPct val="5000"/>
              </a:spcBef>
            </a:pPr>
            <a:r>
              <a:rPr lang="en-US" altLang="ja-JP" sz="1000">
                <a:latin typeface="Calibri" pitchFamily="34" charset="0"/>
              </a:rPr>
              <a:t>*10: Inter comparison with airplane remote sensing on water clouds of middle optical thickness</a:t>
            </a:r>
          </a:p>
          <a:p>
            <a:pPr marL="182563" indent="-182563">
              <a:spcBef>
                <a:spcPct val="5000"/>
              </a:spcBef>
            </a:pPr>
            <a:r>
              <a:rPr lang="en-US" altLang="ja-JP" sz="1000">
                <a:latin typeface="Calibri" pitchFamily="34" charset="0"/>
              </a:rPr>
              <a:t>*11: Release threshold is defined by vicarious val with other satellite data (e.g., global monthly statistics in the mid-low latitudes)</a:t>
            </a:r>
          </a:p>
          <a:p>
            <a:pPr marL="182563" indent="-182563">
              <a:spcBef>
                <a:spcPct val="5000"/>
              </a:spcBef>
            </a:pPr>
            <a:r>
              <a:rPr lang="en-US" altLang="ja-JP" sz="1000">
                <a:latin typeface="Calibri" pitchFamily="34" charset="0"/>
              </a:rPr>
              <a:t>*12: Comparison with cloud liquid water by in-situ microwave radiometer</a:t>
            </a:r>
          </a:p>
          <a:p>
            <a:pPr marL="182563" indent="-182563">
              <a:spcBef>
                <a:spcPct val="5000"/>
              </a:spcBef>
            </a:pPr>
            <a:r>
              <a:rPr lang="en-US" altLang="ja-JP" sz="1000">
                <a:latin typeface="Calibri" pitchFamily="34" charset="0"/>
              </a:rPr>
              <a:t>*13: Comparison with optical thickness by sky-radiometer (the difference can be large due to time-space inconsistence and large error of the ground measurements)</a:t>
            </a:r>
          </a:p>
          <a:p>
            <a:pPr marL="182563" indent="-182563">
              <a:spcBef>
                <a:spcPct val="5000"/>
              </a:spcBef>
            </a:pPr>
            <a:r>
              <a:rPr lang="en-US" altLang="ja-JP" sz="1000">
                <a:latin typeface="Calibri" pitchFamily="34" charset="0"/>
              </a:rPr>
              <a:t>*14: Estimated by experience of aerosol products by GLI and POLDER </a:t>
            </a:r>
          </a:p>
        </p:txBody>
      </p:sp>
      <p:sp>
        <p:nvSpPr>
          <p:cNvPr id="66736" name="Rectangle 108"/>
          <p:cNvSpPr>
            <a:spLocks noChangeArrowheads="1"/>
          </p:cNvSpPr>
          <p:nvPr/>
        </p:nvSpPr>
        <p:spPr bwMode="auto">
          <a:xfrm>
            <a:off x="323528" y="50800"/>
            <a:ext cx="79660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000" tIns="36000" rIns="54000" bIns="36000">
            <a:spAutoFit/>
          </a:bodyPr>
          <a:lstStyle/>
          <a:p>
            <a:r>
              <a:rPr lang="fr-FR" altLang="ja-JP" sz="2800" b="1" dirty="0" smtClean="0">
                <a:latin typeface="Calibri" pitchFamily="34" charset="0"/>
              </a:rPr>
              <a:t>GCOM-C/SGLI Products</a:t>
            </a:r>
            <a:endParaRPr lang="fr-FR" altLang="ja-JP" sz="2000" dirty="0">
              <a:latin typeface="Calibri" pitchFamily="34" charset="0"/>
            </a:endParaRPr>
          </a:p>
          <a:p>
            <a:r>
              <a:rPr lang="en-US" altLang="ja-JP" sz="2000" i="1" dirty="0">
                <a:solidFill>
                  <a:srgbClr val="0066FF"/>
                </a:solidFill>
                <a:latin typeface="Calibri" pitchFamily="34" charset="0"/>
              </a:rPr>
              <a:t>GCOM-C products accuracy targets (Standard-2)</a:t>
            </a:r>
          </a:p>
        </p:txBody>
      </p:sp>
      <p:pic>
        <p:nvPicPr>
          <p:cNvPr id="7" name="Picture 50" descr="GCOMcolorTrans"/>
          <p:cNvPicPr>
            <a:picLocks noChangeAspect="1" noChangeArrowheads="1"/>
          </p:cNvPicPr>
          <p:nvPr/>
        </p:nvPicPr>
        <p:blipFill>
          <a:blip r:embed="rId2" cstate="print"/>
          <a:srcRect/>
          <a:stretch>
            <a:fillRect/>
          </a:stretch>
        </p:blipFill>
        <p:spPr bwMode="auto">
          <a:xfrm>
            <a:off x="7019925" y="0"/>
            <a:ext cx="1209675" cy="50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ChangeArrowheads="1"/>
          </p:cNvSpPr>
          <p:nvPr/>
        </p:nvSpPr>
        <p:spPr bwMode="auto">
          <a:xfrm>
            <a:off x="250825" y="5724525"/>
            <a:ext cx="6637338"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
              </a:spcBef>
            </a:pPr>
            <a:r>
              <a:rPr lang="en-US" altLang="ja-JP" sz="1000">
                <a:latin typeface="Trebuchet MS" pitchFamily="34" charset="0"/>
                <a:cs typeface="Times New Roman" pitchFamily="18" charset="0"/>
              </a:rPr>
              <a:t>Research product note:</a:t>
            </a:r>
          </a:p>
          <a:p>
            <a:pPr eaLnBrk="0" hangingPunct="0">
              <a:spcBef>
                <a:spcPct val="5000"/>
              </a:spcBef>
            </a:pPr>
            <a:r>
              <a:rPr lang="en-US" altLang="ja-JP" sz="1000">
                <a:latin typeface="Trebuchet MS" pitchFamily="34" charset="0"/>
                <a:cs typeface="Times New Roman" pitchFamily="18" charset="0"/>
              </a:rPr>
              <a:t>*15: Evaluate in semiarid regions (steppe climate etc.)</a:t>
            </a:r>
          </a:p>
          <a:p>
            <a:pPr eaLnBrk="0" hangingPunct="0">
              <a:spcBef>
                <a:spcPct val="5000"/>
              </a:spcBef>
            </a:pPr>
            <a:r>
              <a:rPr lang="en-US" altLang="ja-JP" sz="1000">
                <a:latin typeface="Trebuchet MS" pitchFamily="34" charset="0"/>
                <a:cs typeface="Times New Roman" pitchFamily="18" charset="0"/>
              </a:rPr>
              <a:t>*16: Fires &gt;1000K occupying &gt;1/1000 on 1km pixel at night (using 2.2um of 1 km and thermal infrared channels)</a:t>
            </a:r>
          </a:p>
        </p:txBody>
      </p:sp>
      <p:graphicFrame>
        <p:nvGraphicFramePr>
          <p:cNvPr id="215291" name="Group 251"/>
          <p:cNvGraphicFramePr>
            <a:graphicFrameLocks noGrp="1"/>
          </p:cNvGraphicFramePr>
          <p:nvPr>
            <p:extLst>
              <p:ext uri="{D42A27DB-BD31-4B8C-83A1-F6EECF244321}">
                <p14:modId xmlns:p14="http://schemas.microsoft.com/office/powerpoint/2010/main" val="3450966497"/>
              </p:ext>
            </p:extLst>
          </p:nvPr>
        </p:nvGraphicFramePr>
        <p:xfrm>
          <a:off x="349696" y="951127"/>
          <a:ext cx="8686800" cy="4717529"/>
        </p:xfrm>
        <a:graphic>
          <a:graphicData uri="http://schemas.openxmlformats.org/drawingml/2006/table">
            <a:tbl>
              <a:tblPr/>
              <a:tblGrid>
                <a:gridCol w="360363"/>
                <a:gridCol w="765175"/>
                <a:gridCol w="2339975"/>
                <a:gridCol w="858837"/>
                <a:gridCol w="1617663"/>
                <a:gridCol w="2744787"/>
              </a:tblGrid>
              <a:tr h="18099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Area</a:t>
                      </a:r>
                      <a:endParaRPr kumimoji="1" lang="en-US" altLang="ja-JP" sz="1000" b="1"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Group</a:t>
                      </a:r>
                      <a:endParaRPr kumimoji="1" lang="en-US" altLang="ja-JP" sz="1000" b="1"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Product</a:t>
                      </a:r>
                      <a:endParaRPr kumimoji="1" lang="en-US" altLang="ja-JP" sz="1000" b="1"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Day/night</a:t>
                      </a:r>
                      <a:endParaRPr kumimoji="1" lang="en-US" altLang="ja-JP" sz="1000" b="1"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Grid size</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Release threshold</a:t>
                      </a:r>
                      <a:r>
                        <a:rPr kumimoji="1" lang="en-US" altLang="ja-JP" sz="1000" b="1" i="0" u="none" strike="noStrike" cap="none" normalizeH="0" baseline="30000" dirty="0" smtClean="0">
                          <a:ln>
                            <a:noFill/>
                          </a:ln>
                          <a:solidFill>
                            <a:schemeClr val="tx1"/>
                          </a:solidFill>
                          <a:effectLst/>
                          <a:latin typeface="Trebuchet MS" pitchFamily="34" charset="0"/>
                          <a:ea typeface="ＭＳ Ｐゴシック" pitchFamily="50" charset="-128"/>
                          <a:cs typeface="Times New Roman" pitchFamily="18" charset="0"/>
                        </a:rPr>
                        <a:t>*1</a:t>
                      </a:r>
                      <a:endParaRPr kumimoji="1" lang="en-US" altLang="ja-JP" sz="1000" b="1"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79408">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Land</a:t>
                      </a:r>
                    </a:p>
                  </a:txBody>
                  <a:tcPr marL="18000" marR="0" marT="18002" marB="18002"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Application</a:t>
                      </a:r>
                      <a:endParaRPr kumimoji="1" lang="en-US" altLang="ja-JP" sz="9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Land net primary production</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Daytime</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1km</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30% (yearly)</a:t>
                      </a:r>
                      <a:endParaRPr kumimoji="1" lang="en-US" altLang="ja-JP" sz="9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73180">
                <a:tc vMerge="1">
                  <a:txBody>
                    <a:bodyPr/>
                    <a:lstStyle/>
                    <a:p>
                      <a:endParaRPr kumimoji="1" lang="ja-JP" altLang="en-US"/>
                    </a:p>
                  </a:txBody>
                  <a:tcPr/>
                </a:tc>
                <a:tc vMerge="1">
                  <a:txBody>
                    <a:bodyPr/>
                    <a:lstStyle/>
                    <a:p>
                      <a:endParaRPr kumimoji="1" lang="ja-JP" altLang="en-US"/>
                    </a:p>
                  </a:txBody>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Water stress trend</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N/A</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500m</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10% </a:t>
                      </a:r>
                      <a:r>
                        <a:rPr kumimoji="1" lang="en-US" altLang="ja-JP" sz="900" b="0" i="0" u="none" strike="noStrike" cap="none" normalizeH="0" baseline="30000" dirty="0" smtClean="0">
                          <a:ln>
                            <a:noFill/>
                          </a:ln>
                          <a:solidFill>
                            <a:schemeClr val="tx1"/>
                          </a:solidFill>
                          <a:effectLst/>
                          <a:latin typeface="Trebuchet MS" pitchFamily="34" charset="0"/>
                          <a:ea typeface="ＭＳ Ｐゴシック" pitchFamily="50" charset="-128"/>
                          <a:cs typeface="Times New Roman" pitchFamily="18" charset="0"/>
                        </a:rPr>
                        <a:t>*15</a:t>
                      </a:r>
                      <a:r>
                        <a:rPr kumimoji="1" lang="en-US" altLang="ja-JP" sz="9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 (error </a:t>
                      </a:r>
                      <a:r>
                        <a:rPr kumimoji="1" lang="en-US" altLang="ja-JP" sz="900" b="0" i="0" u="none" strike="noStrike" cap="none" normalizeH="0" baseline="0" dirty="0" smtClean="0">
                          <a:ln>
                            <a:noFill/>
                          </a:ln>
                          <a:solidFill>
                            <a:schemeClr val="tx1"/>
                          </a:solidFill>
                          <a:effectLst/>
                          <a:latin typeface="Trebuchet MS" pitchFamily="34" charset="0"/>
                          <a:ea typeface="ＭＳ Ｐゴシック" pitchFamily="50" charset="-128"/>
                        </a:rPr>
                        <a:t>judgment rate)</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73180">
                <a:tc vMerge="1">
                  <a:txBody>
                    <a:bodyPr/>
                    <a:lstStyle/>
                    <a:p>
                      <a:endParaRPr kumimoji="1" lang="ja-JP" altLang="en-US"/>
                    </a:p>
                  </a:txBody>
                  <a:tcPr/>
                </a:tc>
                <a:tc vMerge="1">
                  <a:txBody>
                    <a:bodyPr/>
                    <a:lstStyle/>
                    <a:p>
                      <a:endParaRPr kumimoji="1" lang="ja-JP" altLang="en-US"/>
                    </a:p>
                  </a:txBody>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Fire detection index</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Both</a:t>
                      </a:r>
                      <a:endParaRPr kumimoji="1" lang="en-US" altLang="ja-JP" sz="9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0" marT="18002" marB="18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500m</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20% </a:t>
                      </a:r>
                      <a:r>
                        <a:rPr kumimoji="1" lang="en-US" altLang="ja-JP" sz="900" b="0" i="0" u="none" strike="noStrike" cap="none" normalizeH="0" baseline="30000" dirty="0" smtClean="0">
                          <a:ln>
                            <a:noFill/>
                          </a:ln>
                          <a:solidFill>
                            <a:schemeClr val="tx1"/>
                          </a:solidFill>
                          <a:effectLst/>
                          <a:latin typeface="Trebuchet MS" pitchFamily="34" charset="0"/>
                          <a:ea typeface="ＭＳ Ｐゴシック" pitchFamily="50" charset="-128"/>
                          <a:cs typeface="Times New Roman" pitchFamily="18" charset="0"/>
                        </a:rPr>
                        <a:t>*16</a:t>
                      </a:r>
                      <a:r>
                        <a:rPr kumimoji="1" lang="en-US" altLang="ja-JP" sz="9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 (error judgment rate)</a:t>
                      </a:r>
                      <a:endParaRPr kumimoji="1" lang="en-US" altLang="ja-JP" sz="9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73180">
                <a:tc vMerge="1">
                  <a:txBody>
                    <a:bodyPr/>
                    <a:lstStyle/>
                    <a:p>
                      <a:endParaRPr kumimoji="1" lang="ja-JP" altLang="en-US"/>
                    </a:p>
                  </a:txBody>
                  <a:tcPr/>
                </a:tc>
                <a:tc vMerge="1">
                  <a:txBody>
                    <a:bodyPr/>
                    <a:lstStyle/>
                    <a:p>
                      <a:endParaRPr kumimoji="1" lang="ja-JP" altLang="en-US"/>
                    </a:p>
                  </a:txBody>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Land cover type</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rowSpan="2">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Daytime</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250m</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30% (error judgment rate)</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73180">
                <a:tc vMerge="1">
                  <a:txBody>
                    <a:bodyPr/>
                    <a:lstStyle/>
                    <a:p>
                      <a:endParaRPr kumimoji="1" lang="ja-JP" altLang="en-US"/>
                    </a:p>
                  </a:txBody>
                  <a:tcPr/>
                </a:tc>
                <a:tc vMerge="1">
                  <a:txBody>
                    <a:bodyPr/>
                    <a:lstStyle/>
                    <a:p>
                      <a:endParaRPr kumimoji="1" lang="ja-JP" altLang="en-US"/>
                    </a:p>
                  </a:txBody>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Land surface albedo</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vMerge="1">
                  <a:txBody>
                    <a:bodyPr/>
                    <a:lstStyle/>
                    <a:p>
                      <a:endParaRPr kumimoji="1" lang="ja-JP" altLang="en-US"/>
                    </a:p>
                  </a:txBody>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1km</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10%</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996">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err="1" smtClean="0">
                          <a:ln>
                            <a:noFill/>
                          </a:ln>
                          <a:solidFill>
                            <a:schemeClr val="tx1"/>
                          </a:solidFill>
                          <a:effectLst/>
                          <a:latin typeface="Trebuchet MS" pitchFamily="34" charset="0"/>
                          <a:ea typeface="ＭＳ Ｐゴシック" pitchFamily="50" charset="-128"/>
                          <a:cs typeface="Times New Roman" pitchFamily="18" charset="0"/>
                        </a:rPr>
                        <a:t>Atmos-phere</a:t>
                      </a:r>
                      <a:endParaRPr kumimoji="1" lang="en-US" altLang="ja-JP" sz="9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0" marT="18002" marB="18002"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Cloud</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Water cloud geometrical thickness</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rowSpan="3">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Daytime</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1km (scene), 0.1deg (global)</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300m</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96">
                <a:tc vMerge="1">
                  <a:txBody>
                    <a:bodyPr/>
                    <a:lstStyle/>
                    <a:p>
                      <a:endParaRPr kumimoji="1" lang="ja-JP" altLang="en-US"/>
                    </a:p>
                  </a:txBody>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Radiation budget</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Long-wave radiation flux </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kumimoji="1" lang="ja-JP" altLang="en-US"/>
                    </a:p>
                  </a:txBody>
                  <a:tcPr/>
                </a:tc>
                <a:tc vMerge="1">
                  <a:txBody>
                    <a:bodyPr/>
                    <a:lstStyle/>
                    <a:p>
                      <a:endParaRPr kumimoji="1" lang="ja-JP" altLang="en-US"/>
                    </a:p>
                  </a:txBody>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Downward 10W/m2, upward 15W/m2 (monthly)</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96">
                <a:tc vMerge="1">
                  <a:txBody>
                    <a:bodyPr/>
                    <a:lstStyle/>
                    <a:p>
                      <a:endParaRPr kumimoji="1" lang="ja-JP" altLang="en-US"/>
                    </a:p>
                  </a:txBody>
                  <a:tcPr/>
                </a:tc>
                <a:tc vMerge="1">
                  <a:txBody>
                    <a:bodyPr/>
                    <a:lstStyle/>
                    <a:p>
                      <a:endParaRPr kumimoji="1" lang="ja-JP" altLang="en-US"/>
                    </a:p>
                  </a:txBody>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Short-wave radiation flux </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kumimoji="1" lang="ja-JP" altLang="en-US"/>
                    </a:p>
                  </a:txBody>
                  <a:tcPr/>
                </a:tc>
                <a:tc vMerge="1">
                  <a:txBody>
                    <a:bodyPr/>
                    <a:lstStyle/>
                    <a:p>
                      <a:endParaRPr kumimoji="1" lang="ja-JP" altLang="en-US"/>
                    </a:p>
                  </a:txBody>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Downward 13W/m2, upward 10W/m2</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76233">
                <a:tc row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Ocean</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Ocean color</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Euphotic zone depth</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rowSpan="6">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Daytime</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chemeClr val="tx1"/>
                          </a:solidFill>
                          <a:effectLst/>
                          <a:latin typeface="Trebuchet MS" pitchFamily="34" charset="0"/>
                          <a:ea typeface="ＭＳ Ｐゴシック" pitchFamily="50" charset="-128"/>
                        </a:rPr>
                        <a:t>250m</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 (coast), </a:t>
                      </a:r>
                      <a:r>
                        <a:rPr kumimoji="1" lang="ja-JP" altLang="ja-JP" sz="900" b="0" i="0" u="none" strike="noStrike" cap="none" normalizeH="0" baseline="0" smtClean="0">
                          <a:ln>
                            <a:noFill/>
                          </a:ln>
                          <a:solidFill>
                            <a:schemeClr val="tx1"/>
                          </a:solidFill>
                          <a:effectLst/>
                          <a:latin typeface="Trebuchet MS" pitchFamily="34" charset="0"/>
                          <a:ea typeface="ＭＳ Ｐゴシック" pitchFamily="50" charset="-128"/>
                        </a:rPr>
                        <a:t>1km</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 (offshore), </a:t>
                      </a:r>
                      <a:r>
                        <a:rPr kumimoji="1" lang="ja-JP" altLang="ja-JP" sz="900" b="0" i="0" u="none" strike="noStrike" cap="none" normalizeH="0" baseline="0" smtClean="0">
                          <a:ln>
                            <a:noFill/>
                          </a:ln>
                          <a:solidFill>
                            <a:schemeClr val="tx1"/>
                          </a:solidFill>
                          <a:effectLst/>
                          <a:latin typeface="Trebuchet MS" pitchFamily="34" charset="0"/>
                          <a:ea typeface="ＭＳ Ｐゴシック" pitchFamily="50" charset="-128"/>
                        </a:rPr>
                        <a:t>4~9km</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 (global)</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30%</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96">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In-water</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Inherent optical properties</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kumimoji="1" lang="ja-JP" altLang="en-US"/>
                    </a:p>
                  </a:txBody>
                  <a:tcPr/>
                </a:tc>
                <a:tc vMerge="1">
                  <a:txBody>
                    <a:bodyPr/>
                    <a:lstStyle/>
                    <a:p>
                      <a:endParaRPr kumimoji="1" lang="ja-JP" altLang="en-US"/>
                    </a:p>
                  </a:txBody>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a(440): RMSE&lt;0.25, bbp(550): RMSE&lt;0.25</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0355">
                <a:tc vMerge="1">
                  <a:txBody>
                    <a:bodyPr/>
                    <a:lstStyle/>
                    <a:p>
                      <a:endParaRPr kumimoji="1" lang="ja-JP" altLang="en-US"/>
                    </a:p>
                  </a:txBody>
                  <a:tcPr/>
                </a:tc>
                <a:tc row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Application</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zh-TW" altLang="zh-TW" sz="900" b="0" i="0" u="none" strike="noStrike" cap="none" normalizeH="0" baseline="0" smtClean="0">
                          <a:ln>
                            <a:noFill/>
                          </a:ln>
                          <a:solidFill>
                            <a:schemeClr val="tx1"/>
                          </a:solidFill>
                          <a:effectLst/>
                          <a:latin typeface="Trebuchet MS" pitchFamily="34" charset="0"/>
                          <a:ea typeface="ＭＳ Ｐゴシック" pitchFamily="50" charset="-128"/>
                        </a:rPr>
                        <a:t>Ocean </a:t>
                      </a:r>
                      <a:r>
                        <a:rPr kumimoji="1" lang="zh-TW" altLang="en-US" sz="900" b="0" i="0" u="none" strike="noStrike" cap="none" normalizeH="0" baseline="0" smtClean="0">
                          <a:ln>
                            <a:noFill/>
                          </a:ln>
                          <a:solidFill>
                            <a:schemeClr val="tx1"/>
                          </a:solidFill>
                          <a:effectLst/>
                          <a:latin typeface="Trebuchet MS" pitchFamily="34" charset="0"/>
                          <a:ea typeface="ＭＳ Ｐゴシック" pitchFamily="50" charset="-128"/>
                        </a:rPr>
                        <a:t>n</a:t>
                      </a:r>
                      <a:r>
                        <a:rPr kumimoji="1" lang="zh-TW" altLang="zh-TW" sz="900" b="0" i="0" u="none" strike="noStrike" cap="none" normalizeH="0" baseline="0" smtClean="0">
                          <a:ln>
                            <a:noFill/>
                          </a:ln>
                          <a:solidFill>
                            <a:schemeClr val="tx1"/>
                          </a:solidFill>
                          <a:effectLst/>
                          <a:latin typeface="Trebuchet MS" pitchFamily="34" charset="0"/>
                          <a:ea typeface="ＭＳ Ｐゴシック" pitchFamily="50" charset="-128"/>
                        </a:rPr>
                        <a:t>et </a:t>
                      </a:r>
                      <a:r>
                        <a:rPr kumimoji="1" lang="zh-TW" altLang="en-US" sz="900" b="0" i="0" u="none" strike="noStrike" cap="none" normalizeH="0" baseline="0" smtClean="0">
                          <a:ln>
                            <a:noFill/>
                          </a:ln>
                          <a:solidFill>
                            <a:schemeClr val="tx1"/>
                          </a:solidFill>
                          <a:effectLst/>
                          <a:latin typeface="Trebuchet MS" pitchFamily="34" charset="0"/>
                          <a:ea typeface="ＭＳ Ｐゴシック" pitchFamily="50" charset="-128"/>
                        </a:rPr>
                        <a:t>p</a:t>
                      </a:r>
                      <a:r>
                        <a:rPr kumimoji="1" lang="zh-TW" altLang="zh-TW" sz="900" b="0" i="0" u="none" strike="noStrike" cap="none" normalizeH="0" baseline="0" smtClean="0">
                          <a:ln>
                            <a:noFill/>
                          </a:ln>
                          <a:solidFill>
                            <a:schemeClr val="tx1"/>
                          </a:solidFill>
                          <a:effectLst/>
                          <a:latin typeface="Trebuchet MS" pitchFamily="34" charset="0"/>
                          <a:ea typeface="ＭＳ Ｐゴシック" pitchFamily="50" charset="-128"/>
                        </a:rPr>
                        <a:t>rimary </a:t>
                      </a:r>
                      <a:r>
                        <a:rPr kumimoji="1" lang="zh-TW" altLang="en-US" sz="900" b="0" i="0" u="none" strike="noStrike" cap="none" normalizeH="0" baseline="0" smtClean="0">
                          <a:ln>
                            <a:noFill/>
                          </a:ln>
                          <a:solidFill>
                            <a:schemeClr val="tx1"/>
                          </a:solidFill>
                          <a:effectLst/>
                          <a:latin typeface="Trebuchet MS" pitchFamily="34" charset="0"/>
                          <a:ea typeface="ＭＳ Ｐゴシック" pitchFamily="50" charset="-128"/>
                        </a:rPr>
                        <a:t>p</a:t>
                      </a:r>
                      <a:r>
                        <a:rPr kumimoji="1" lang="zh-TW" altLang="zh-TW" sz="900" b="0" i="0" u="none" strike="noStrike" cap="none" normalizeH="0" baseline="0" smtClean="0">
                          <a:ln>
                            <a:noFill/>
                          </a:ln>
                          <a:solidFill>
                            <a:schemeClr val="tx1"/>
                          </a:solidFill>
                          <a:effectLst/>
                          <a:latin typeface="Trebuchet MS" pitchFamily="34" charset="0"/>
                          <a:ea typeface="ＭＳ Ｐゴシック" pitchFamily="50" charset="-128"/>
                        </a:rPr>
                        <a:t>roductivity</a:t>
                      </a:r>
                      <a:endParaRPr kumimoji="1" lang="en-US" altLang="zh-TW"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500m</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 (coast), </a:t>
                      </a:r>
                      <a:r>
                        <a:rPr kumimoji="1" lang="ja-JP" altLang="ja-JP" sz="900" b="0" i="0" u="none" strike="noStrike" cap="none" normalizeH="0" baseline="0" smtClean="0">
                          <a:ln>
                            <a:noFill/>
                          </a:ln>
                          <a:solidFill>
                            <a:schemeClr val="tx1"/>
                          </a:solidFill>
                          <a:effectLst/>
                          <a:latin typeface="Trebuchet MS" pitchFamily="34" charset="0"/>
                          <a:ea typeface="ＭＳ Ｐゴシック" pitchFamily="50" charset="-128"/>
                        </a:rPr>
                        <a:t>1km</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 (offshore), </a:t>
                      </a:r>
                      <a:r>
                        <a:rPr kumimoji="1" lang="ja-JP" altLang="ja-JP" sz="900" b="0" i="0" u="none" strike="noStrike" cap="none" normalizeH="0" baseline="0" smtClean="0">
                          <a:ln>
                            <a:noFill/>
                          </a:ln>
                          <a:solidFill>
                            <a:schemeClr val="tx1"/>
                          </a:solidFill>
                          <a:effectLst/>
                          <a:latin typeface="Trebuchet MS" pitchFamily="34" charset="0"/>
                          <a:ea typeface="ＭＳ Ｐゴシック" pitchFamily="50" charset="-128"/>
                        </a:rPr>
                        <a:t>4~9km</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 (global)</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70% (monthly)</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7531">
                <a:tc vMerge="1">
                  <a:txBody>
                    <a:bodyPr/>
                    <a:lstStyle/>
                    <a:p>
                      <a:endParaRPr kumimoji="1" lang="ja-JP" altLang="en-US"/>
                    </a:p>
                  </a:txBody>
                  <a:tcPr/>
                </a:tc>
                <a:tc vMerge="1">
                  <a:txBody>
                    <a:bodyPr/>
                    <a:lstStyle/>
                    <a:p>
                      <a:endParaRPr kumimoji="1" lang="ja-JP" altLang="en-US"/>
                    </a:p>
                  </a:txBody>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Phytoplankton functional type</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kumimoji="1" lang="ja-JP" altLang="en-US"/>
                    </a:p>
                  </a:txBody>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chemeClr val="tx1"/>
                          </a:solidFill>
                          <a:effectLst/>
                          <a:latin typeface="Trebuchet MS" pitchFamily="34" charset="0"/>
                          <a:ea typeface="ＭＳ Ｐゴシック" pitchFamily="50" charset="-128"/>
                        </a:rPr>
                        <a:t>250m</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 (coast), </a:t>
                      </a:r>
                      <a:r>
                        <a:rPr kumimoji="1" lang="ja-JP" altLang="ja-JP" sz="900" b="0" i="0" u="none" strike="noStrike" cap="none" normalizeH="0" baseline="0" smtClean="0">
                          <a:ln>
                            <a:noFill/>
                          </a:ln>
                          <a:solidFill>
                            <a:schemeClr val="tx1"/>
                          </a:solidFill>
                          <a:effectLst/>
                          <a:latin typeface="Trebuchet MS" pitchFamily="34" charset="0"/>
                          <a:ea typeface="ＭＳ Ｐゴシック" pitchFamily="50" charset="-128"/>
                        </a:rPr>
                        <a:t>1km</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 (offshore), </a:t>
                      </a:r>
                      <a:r>
                        <a:rPr kumimoji="1" lang="ja-JP" altLang="ja-JP" sz="900" b="0" i="0" u="none" strike="noStrike" cap="none" normalizeH="0" baseline="0" smtClean="0">
                          <a:ln>
                            <a:noFill/>
                          </a:ln>
                          <a:solidFill>
                            <a:schemeClr val="tx1"/>
                          </a:solidFill>
                          <a:effectLst/>
                          <a:latin typeface="Trebuchet MS" pitchFamily="34" charset="0"/>
                          <a:ea typeface="ＭＳ Ｐゴシック" pitchFamily="50" charset="-128"/>
                        </a:rPr>
                        <a:t>4~9km</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 (global)</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error judgment rate of large/ small phytoplankton dominance&lt;20%; or error judgment rate of the dominant phytoplankton functional group &lt;40%</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8934">
                <a:tc vMerge="1">
                  <a:txBody>
                    <a:bodyPr/>
                    <a:lstStyle/>
                    <a:p>
                      <a:endParaRPr kumimoji="1" lang="ja-JP" altLang="en-US"/>
                    </a:p>
                  </a:txBody>
                  <a:tcPr/>
                </a:tc>
                <a:tc vMerge="1">
                  <a:txBody>
                    <a:bodyPr/>
                    <a:lstStyle/>
                    <a:p>
                      <a:endParaRPr kumimoji="1" lang="ja-JP" altLang="en-US"/>
                    </a:p>
                  </a:txBody>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Redtide</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kumimoji="1" lang="ja-JP" altLang="en-US"/>
                    </a:p>
                  </a:txBody>
                  <a:tcPr/>
                </a:tc>
                <a:tc vMerge="1">
                  <a:txBody>
                    <a:bodyPr/>
                    <a:lstStyle/>
                    <a:p>
                      <a:endParaRPr kumimoji="1" lang="ja-JP" altLang="en-US"/>
                    </a:p>
                  </a:txBody>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error judgment rate &lt;20%</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96">
                <a:tc vMerge="1">
                  <a:txBody>
                    <a:bodyPr/>
                    <a:lstStyle/>
                    <a:p>
                      <a:endParaRPr kumimoji="1" lang="ja-JP" altLang="en-US"/>
                    </a:p>
                  </a:txBody>
                  <a:tcPr/>
                </a:tc>
                <a:tc vMerge="1">
                  <a:txBody>
                    <a:bodyPr/>
                    <a:lstStyle/>
                    <a:p>
                      <a:endParaRPr kumimoji="1" lang="ja-JP" altLang="en-US"/>
                    </a:p>
                  </a:txBody>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multi sensor merged ocean color</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kumimoji="1" lang="ja-JP" altLang="en-US"/>
                    </a:p>
                  </a:txBody>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250m</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 (coast),</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 1km (offshore)</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35~+50% (</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offshore), </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50~+100% (</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sym typeface="Symbol" pitchFamily="18" charset="2"/>
                        </a:rPr>
                        <a:t>coast)</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96">
                <a:tc vMerge="1">
                  <a:txBody>
                    <a:bodyPr/>
                    <a:lstStyle/>
                    <a:p>
                      <a:endParaRPr kumimoji="1" lang="ja-JP" altLang="en-US"/>
                    </a:p>
                  </a:txBody>
                  <a:tcPr/>
                </a:tc>
                <a:tc vMerge="1">
                  <a:txBody>
                    <a:bodyPr/>
                    <a:lstStyle/>
                    <a:p>
                      <a:endParaRPr kumimoji="1" lang="ja-JP" altLang="en-US"/>
                    </a:p>
                  </a:txBody>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multi sensor merged SST</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Both</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500m</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 (coast),</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 1km (offshore)</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0.8K (day&amp;night time)</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96">
                <a:tc rowSpan="8">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Cryosphere</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Area/ distribution</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zh-TW" altLang="zh-TW" sz="900" b="0" i="0" u="none" strike="noStrike" cap="none" normalizeH="0" baseline="0" smtClean="0">
                          <a:ln>
                            <a:noFill/>
                          </a:ln>
                          <a:solidFill>
                            <a:schemeClr val="tx1"/>
                          </a:solidFill>
                          <a:effectLst/>
                          <a:latin typeface="Trebuchet MS" pitchFamily="34" charset="0"/>
                          <a:ea typeface="ＭＳ Ｐゴシック" pitchFamily="50" charset="-128"/>
                        </a:rPr>
                        <a:t>Snow and </a:t>
                      </a:r>
                      <a:r>
                        <a:rPr kumimoji="1" lang="zh-TW" altLang="en-US" sz="900" b="0" i="0" u="none" strike="noStrike" cap="none" normalizeH="0" baseline="0" smtClean="0">
                          <a:ln>
                            <a:noFill/>
                          </a:ln>
                          <a:solidFill>
                            <a:schemeClr val="tx1"/>
                          </a:solidFill>
                          <a:effectLst/>
                          <a:latin typeface="Trebuchet MS" pitchFamily="34" charset="0"/>
                          <a:ea typeface="ＭＳ Ｐゴシック" pitchFamily="50" charset="-128"/>
                        </a:rPr>
                        <a:t>i</a:t>
                      </a:r>
                      <a:r>
                        <a:rPr kumimoji="1" lang="zh-TW" altLang="zh-TW" sz="900" b="0" i="0" u="none" strike="noStrike" cap="none" normalizeH="0" baseline="0" smtClean="0">
                          <a:ln>
                            <a:noFill/>
                          </a:ln>
                          <a:solidFill>
                            <a:schemeClr val="tx1"/>
                          </a:solidFill>
                          <a:effectLst/>
                          <a:latin typeface="Trebuchet MS" pitchFamily="34" charset="0"/>
                          <a:ea typeface="ＭＳ Ｐゴシック" pitchFamily="50" charset="-128"/>
                        </a:rPr>
                        <a:t>ce </a:t>
                      </a:r>
                      <a:r>
                        <a:rPr kumimoji="1" lang="en-US" altLang="zh-TW" sz="900" b="0" i="0" u="none" strike="noStrike" cap="none" normalizeH="0" baseline="0" smtClean="0">
                          <a:ln>
                            <a:noFill/>
                          </a:ln>
                          <a:solidFill>
                            <a:schemeClr val="tx1"/>
                          </a:solidFill>
                          <a:effectLst/>
                          <a:latin typeface="Trebuchet MS" pitchFamily="34" charset="0"/>
                          <a:ea typeface="ＭＳ Ｐゴシック" pitchFamily="50" charset="-128"/>
                        </a:rPr>
                        <a:t>c</a:t>
                      </a:r>
                      <a:r>
                        <a:rPr kumimoji="1" lang="zh-TW" altLang="zh-TW" sz="900" b="0" i="0" u="none" strike="noStrike" cap="none" normalizeH="0" baseline="0" smtClean="0">
                          <a:ln>
                            <a:noFill/>
                          </a:ln>
                          <a:solidFill>
                            <a:schemeClr val="tx1"/>
                          </a:solidFill>
                          <a:effectLst/>
                          <a:latin typeface="Trebuchet MS" pitchFamily="34" charset="0"/>
                          <a:ea typeface="ＭＳ Ｐゴシック" pitchFamily="50" charset="-128"/>
                        </a:rPr>
                        <a:t>lassification</a:t>
                      </a:r>
                      <a:endParaRPr kumimoji="1" lang="en-US" altLang="zh-TW"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N/A</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1km</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10%</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96">
                <a:tc vMerge="1">
                  <a:txBody>
                    <a:bodyPr/>
                    <a:lstStyle/>
                    <a:p>
                      <a:endParaRPr kumimoji="1" lang="ja-JP" altLang="en-US"/>
                    </a:p>
                  </a:txBody>
                  <a:tcPr/>
                </a:tc>
                <a:tc vMerge="1">
                  <a:txBody>
                    <a:bodyPr/>
                    <a:lstStyle/>
                    <a:p>
                      <a:endParaRPr kumimoji="1" lang="ja-JP" altLang="en-US"/>
                    </a:p>
                  </a:txBody>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Snow covered area in forest and mountain</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rowSpan="5">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Daytime</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250m</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30%</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96">
                <a:tc vMerge="1">
                  <a:txBody>
                    <a:bodyPr/>
                    <a:lstStyle/>
                    <a:p>
                      <a:endParaRPr kumimoji="1" lang="ja-JP" altLang="en-US"/>
                    </a:p>
                  </a:txBody>
                  <a:tcPr/>
                </a:tc>
                <a:tc row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Surface propaties</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smtClean="0">
                          <a:ln>
                            <a:noFill/>
                          </a:ln>
                          <a:solidFill>
                            <a:schemeClr val="tx1"/>
                          </a:solidFill>
                          <a:effectLst/>
                          <a:latin typeface="Trebuchet MS" pitchFamily="34" charset="0"/>
                          <a:ea typeface="ＭＳ Ｐゴシック" pitchFamily="50" charset="-128"/>
                        </a:rPr>
                        <a:t>S</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n</a:t>
                      </a:r>
                      <a:r>
                        <a:rPr kumimoji="1" lang="en-US" altLang="zh-TW" sz="900" b="0" i="0" u="none" strike="noStrike" cap="none" normalizeH="0" baseline="0" smtClean="0">
                          <a:ln>
                            <a:noFill/>
                          </a:ln>
                          <a:solidFill>
                            <a:schemeClr val="tx1"/>
                          </a:solidFill>
                          <a:effectLst/>
                          <a:latin typeface="Trebuchet MS" pitchFamily="34" charset="0"/>
                          <a:ea typeface="ＭＳ Ｐゴシック" pitchFamily="50" charset="-128"/>
                        </a:rPr>
                        <a:t>ow </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g</a:t>
                      </a:r>
                      <a:r>
                        <a:rPr kumimoji="1" lang="en-US" altLang="zh-TW" sz="900" b="0" i="0" u="none" strike="noStrike" cap="none" normalizeH="0" baseline="0" smtClean="0">
                          <a:ln>
                            <a:noFill/>
                          </a:ln>
                          <a:solidFill>
                            <a:schemeClr val="tx1"/>
                          </a:solidFill>
                          <a:effectLst/>
                          <a:latin typeface="Trebuchet MS" pitchFamily="34" charset="0"/>
                          <a:ea typeface="ＭＳ Ｐゴシック" pitchFamily="50" charset="-128"/>
                        </a:rPr>
                        <a:t>rain </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s</a:t>
                      </a:r>
                      <a:r>
                        <a:rPr kumimoji="1" lang="en-US" altLang="zh-TW" sz="900" b="0" i="0" u="none" strike="noStrike" cap="none" normalizeH="0" baseline="0" smtClean="0">
                          <a:ln>
                            <a:noFill/>
                          </a:ln>
                          <a:solidFill>
                            <a:schemeClr val="tx1"/>
                          </a:solidFill>
                          <a:effectLst/>
                          <a:latin typeface="Trebuchet MS" pitchFamily="34" charset="0"/>
                          <a:ea typeface="ＭＳ Ｐゴシック" pitchFamily="50" charset="-128"/>
                        </a:rPr>
                        <a:t>ize of </a:t>
                      </a: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s</a:t>
                      </a:r>
                      <a:r>
                        <a:rPr kumimoji="1" lang="en-US" altLang="zh-TW" sz="900" b="0" i="0" u="none" strike="noStrike" cap="none" normalizeH="0" baseline="0" smtClean="0">
                          <a:ln>
                            <a:noFill/>
                          </a:ln>
                          <a:solidFill>
                            <a:schemeClr val="tx1"/>
                          </a:solidFill>
                          <a:effectLst/>
                          <a:latin typeface="Trebuchet MS" pitchFamily="34" charset="0"/>
                          <a:ea typeface="ＭＳ Ｐゴシック" pitchFamily="50" charset="-128"/>
                        </a:rPr>
                        <a:t>ubsurface layer</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kumimoji="1" lang="ja-JP" altLang="en-US"/>
                    </a:p>
                  </a:txBody>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1km</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50%</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96">
                <a:tc vMerge="1">
                  <a:txBody>
                    <a:bodyPr/>
                    <a:lstStyle/>
                    <a:p>
                      <a:endParaRPr kumimoji="1" lang="ja-JP" altLang="en-US"/>
                    </a:p>
                  </a:txBody>
                  <a:tcPr/>
                </a:tc>
                <a:tc vMerge="1">
                  <a:txBody>
                    <a:bodyPr/>
                    <a:lstStyle/>
                    <a:p>
                      <a:endParaRPr kumimoji="1" lang="ja-JP" altLang="en-US"/>
                    </a:p>
                  </a:txBody>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Snow grain size of top layer</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kumimoji="1" lang="ja-JP" altLang="en-US"/>
                    </a:p>
                  </a:txBody>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250m( scene), 1km (global)</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50%</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96">
                <a:tc vMerge="1">
                  <a:txBody>
                    <a:bodyPr/>
                    <a:lstStyle/>
                    <a:p>
                      <a:endParaRPr kumimoji="1" lang="ja-JP" altLang="en-US"/>
                    </a:p>
                  </a:txBody>
                  <a:tcPr/>
                </a:tc>
                <a:tc vMerge="1">
                  <a:txBody>
                    <a:bodyPr/>
                    <a:lstStyle/>
                    <a:p>
                      <a:endParaRPr kumimoji="1" lang="ja-JP" altLang="en-US"/>
                    </a:p>
                  </a:txBody>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Snow and ice albedo</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kumimoji="1" lang="ja-JP" altLang="en-US"/>
                    </a:p>
                  </a:txBody>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1km</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7%</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96">
                <a:tc vMerge="1">
                  <a:txBody>
                    <a:bodyPr/>
                    <a:lstStyle/>
                    <a:p>
                      <a:endParaRPr kumimoji="1" lang="ja-JP" altLang="en-US"/>
                    </a:p>
                  </a:txBody>
                  <a:tcPr/>
                </a:tc>
                <a:tc vMerge="1">
                  <a:txBody>
                    <a:bodyPr/>
                    <a:lstStyle/>
                    <a:p>
                      <a:endParaRPr kumimoji="1" lang="ja-JP" altLang="en-US"/>
                    </a:p>
                  </a:txBody>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Snow impurity</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kumimoji="1" lang="ja-JP" altLang="en-US"/>
                    </a:p>
                  </a:txBody>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250m( scene), 1km (global)</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50%</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96">
                <a:tc vMerge="1">
                  <a:txBody>
                    <a:bodyPr/>
                    <a:lstStyle/>
                    <a:p>
                      <a:endParaRPr kumimoji="1" lang="ja-JP" altLang="en-US"/>
                    </a:p>
                  </a:txBody>
                  <a:tcPr/>
                </a:tc>
                <a:tc vMerge="1">
                  <a:txBody>
                    <a:bodyPr/>
                    <a:lstStyle/>
                    <a:p>
                      <a:endParaRPr kumimoji="1" lang="ja-JP" altLang="en-US"/>
                    </a:p>
                  </a:txBody>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Ice sheet surface roughness</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N/A</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1km</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0.05 (height/width)</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96">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Boundary</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rPr>
                        <a:t>Ice sheet boundary monitoring</a:t>
                      </a: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N/A</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rPr>
                        <a:t>250m</a:t>
                      </a:r>
                      <a:endParaRPr kumimoji="1" lang="en-US" altLang="ja-JP" sz="900" b="0" i="0" u="none" strike="noStrike" cap="none" normalizeH="0" baseline="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269875" marR="0" lvl="0" indent="-269875"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&lt;500m</a:t>
                      </a:r>
                      <a:endParaRPr kumimoji="1" lang="en-US" altLang="ja-JP" sz="9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0" marT="18002" marB="180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7749" name="Rectangle 108"/>
          <p:cNvSpPr>
            <a:spLocks noChangeArrowheads="1"/>
          </p:cNvSpPr>
          <p:nvPr/>
        </p:nvSpPr>
        <p:spPr bwMode="auto">
          <a:xfrm>
            <a:off x="350341" y="50800"/>
            <a:ext cx="79660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000" tIns="36000" rIns="54000" bIns="36000">
            <a:spAutoFit/>
          </a:bodyPr>
          <a:lstStyle/>
          <a:p>
            <a:r>
              <a:rPr lang="fr-FR" altLang="ja-JP" sz="2800" b="1" dirty="0" smtClean="0">
                <a:latin typeface="Calibri" pitchFamily="34" charset="0"/>
              </a:rPr>
              <a:t>GCOM-C/SGLI Products</a:t>
            </a:r>
            <a:endParaRPr lang="fr-FR" altLang="ja-JP" sz="2000" dirty="0">
              <a:latin typeface="Calibri" pitchFamily="34" charset="0"/>
            </a:endParaRPr>
          </a:p>
          <a:p>
            <a:r>
              <a:rPr lang="en-US" altLang="ja-JP" sz="2000" i="1" dirty="0">
                <a:solidFill>
                  <a:srgbClr val="0066FF"/>
                </a:solidFill>
                <a:latin typeface="Calibri" pitchFamily="34" charset="0"/>
              </a:rPr>
              <a:t>GCOM-C products accuracy targets (Research)</a:t>
            </a:r>
          </a:p>
        </p:txBody>
      </p:sp>
      <p:pic>
        <p:nvPicPr>
          <p:cNvPr id="6" name="Picture 50" descr="GCOMcolorTrans"/>
          <p:cNvPicPr>
            <a:picLocks noChangeAspect="1" noChangeArrowheads="1"/>
          </p:cNvPicPr>
          <p:nvPr/>
        </p:nvPicPr>
        <p:blipFill>
          <a:blip r:embed="rId2" cstate="print"/>
          <a:srcRect/>
          <a:stretch>
            <a:fillRect/>
          </a:stretch>
        </p:blipFill>
        <p:spPr bwMode="auto">
          <a:xfrm>
            <a:off x="7019925" y="0"/>
            <a:ext cx="1209675" cy="50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sz="3200" dirty="0" smtClean="0"/>
              <a:t>Long</a:t>
            </a:r>
            <a:r>
              <a:rPr lang="en-US" altLang="ja-JP" sz="3200" dirty="0" smtClean="0"/>
              <a:t>-</a:t>
            </a:r>
            <a:r>
              <a:rPr lang="en-US" altLang="en-US" sz="3200" dirty="0" smtClean="0"/>
              <a:t>Term Plan of </a:t>
            </a:r>
            <a:r>
              <a:rPr lang="en-US" altLang="ja-JP" sz="3200" dirty="0" smtClean="0"/>
              <a:t/>
            </a:r>
            <a:br>
              <a:rPr lang="en-US" altLang="ja-JP" sz="3200" dirty="0" smtClean="0"/>
            </a:br>
            <a:r>
              <a:rPr lang="en-US" altLang="en-US" sz="3200" dirty="0" smtClean="0"/>
              <a:t>Earth Observation</a:t>
            </a:r>
            <a:r>
              <a:rPr lang="en-US" altLang="ja-JP" sz="3200" dirty="0" smtClean="0"/>
              <a:t> by JAXA</a:t>
            </a:r>
          </a:p>
        </p:txBody>
      </p:sp>
      <p:graphicFrame>
        <p:nvGraphicFramePr>
          <p:cNvPr id="43012" name="Group 4"/>
          <p:cNvGraphicFramePr>
            <a:graphicFrameLocks noGrp="1"/>
          </p:cNvGraphicFramePr>
          <p:nvPr>
            <p:extLst>
              <p:ext uri="{D42A27DB-BD31-4B8C-83A1-F6EECF244321}">
                <p14:modId xmlns:p14="http://schemas.microsoft.com/office/powerpoint/2010/main" val="359162986"/>
              </p:ext>
            </p:extLst>
          </p:nvPr>
        </p:nvGraphicFramePr>
        <p:xfrm>
          <a:off x="539750" y="1408113"/>
          <a:ext cx="8218488" cy="5119689"/>
        </p:xfrm>
        <a:graphic>
          <a:graphicData uri="http://schemas.openxmlformats.org/drawingml/2006/table">
            <a:tbl>
              <a:tblPr/>
              <a:tblGrid>
                <a:gridCol w="1125538"/>
                <a:gridCol w="1619250"/>
                <a:gridCol w="417512"/>
                <a:gridCol w="412750"/>
                <a:gridCol w="436563"/>
                <a:gridCol w="412750"/>
                <a:gridCol w="412750"/>
                <a:gridCol w="412750"/>
                <a:gridCol w="412750"/>
                <a:gridCol w="460375"/>
                <a:gridCol w="419100"/>
                <a:gridCol w="419100"/>
                <a:gridCol w="419100"/>
                <a:gridCol w="419100"/>
                <a:gridCol w="419100"/>
              </a:tblGrid>
              <a:tr h="271463">
                <a:tc>
                  <a:txBody>
                    <a:bodyPr/>
                    <a:lstStyle/>
                    <a:p>
                      <a:pPr marL="84138" marR="0" lvl="0" indent="0" algn="l"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Targets</a:t>
                      </a:r>
                    </a:p>
                  </a:txBody>
                  <a:tcPr marL="18000" marR="18000" marT="18000" marB="18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~2005</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2006</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2007</a:t>
                      </a: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2008</a:t>
                      </a: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2009</a:t>
                      </a: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2010</a:t>
                      </a: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2011</a:t>
                      </a: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2012</a:t>
                      </a: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2013</a:t>
                      </a: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2014</a:t>
                      </a: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2015</a:t>
                      </a: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2016</a:t>
                      </a: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2017</a:t>
                      </a: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2018</a:t>
                      </a:r>
                    </a:p>
                  </a:txBody>
                  <a:tcPr marL="18000" marR="18000" marT="18000" marB="18000" anchor="ctr" horzOverflow="overflow">
                    <a:lnL w="1270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82700">
                <a:tc>
                  <a:txBody>
                    <a:bodyPr/>
                    <a:lstStyle/>
                    <a:p>
                      <a:pPr marL="84138" marR="0" lvl="0" indent="0" algn="ctr" defTabSz="914400" rtl="0" eaLnBrk="1" fontAlgn="base" latinLnBrk="0" hangingPunct="1">
                        <a:lnSpc>
                          <a:spcPct val="90000"/>
                        </a:lnSpc>
                        <a:spcBef>
                          <a:spcPct val="0"/>
                        </a:spcBef>
                        <a:spcAft>
                          <a:spcPct val="0"/>
                        </a:spcAft>
                        <a:buClr>
                          <a:srgbClr val="003366"/>
                        </a:buClr>
                        <a:buSzTx/>
                        <a:buFont typeface="Wingdings" pitchFamily="2" charset="2"/>
                        <a:buNone/>
                        <a:tabLst/>
                      </a:pPr>
                      <a:endParaRPr kumimoji="1" lang="en-US" altLang="ja-JP" sz="1200" b="1" i="0" u="none" strike="noStrike" cap="none" normalizeH="0" baseline="0" dirty="0" smtClean="0">
                        <a:ln>
                          <a:noFill/>
                        </a:ln>
                        <a:solidFill>
                          <a:srgbClr val="0066FF"/>
                        </a:solidFill>
                        <a:effectLst/>
                        <a:latin typeface="ＭＳ Ｐゴシック" pitchFamily="50" charset="-128"/>
                        <a:ea typeface="ＭＳ Ｐゴシック" pitchFamily="50" charset="-128"/>
                      </a:endParaRPr>
                    </a:p>
                    <a:p>
                      <a:pPr marL="84138" marR="0" lvl="0" indent="0" algn="l" defTabSz="914400" rtl="0" eaLnBrk="1" fontAlgn="base" latinLnBrk="0" hangingPunct="1">
                        <a:lnSpc>
                          <a:spcPct val="90000"/>
                        </a:lnSpc>
                        <a:spcBef>
                          <a:spcPct val="0"/>
                        </a:spcBef>
                        <a:spcAft>
                          <a:spcPct val="0"/>
                        </a:spcAft>
                        <a:buClr>
                          <a:srgbClr val="003366"/>
                        </a:buClr>
                        <a:buSzTx/>
                        <a:buFont typeface="Wingdings" pitchFamily="2" charset="2"/>
                        <a:buNone/>
                        <a:tabLst/>
                      </a:pPr>
                      <a:r>
                        <a:rPr kumimoji="1" lang="en-US" altLang="ja-JP" sz="1200" b="1" i="0" u="none" strike="noStrike" cap="none" normalizeH="0" baseline="0" dirty="0" smtClean="0">
                          <a:ln>
                            <a:noFill/>
                          </a:ln>
                          <a:solidFill>
                            <a:srgbClr val="0066FF"/>
                          </a:solidFill>
                          <a:effectLst/>
                          <a:latin typeface="ＭＳ Ｐゴシック" pitchFamily="50" charset="-128"/>
                          <a:ea typeface="ＭＳ Ｐゴシック" pitchFamily="50" charset="-128"/>
                        </a:rPr>
                        <a:t>Disasters &amp; Resources</a:t>
                      </a:r>
                    </a:p>
                  </a:txBody>
                  <a:tcPr marL="18000" marR="18000" marT="18000" marB="18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rgbClr val="003366"/>
                        </a:buClr>
                        <a:buSzTx/>
                        <a:buFont typeface="Wingdings" pitchFamily="2" charset="2"/>
                        <a:buNone/>
                        <a:tabLst/>
                      </a:pPr>
                      <a:r>
                        <a:rPr kumimoji="1" lang="en-US" altLang="ja-JP" sz="1000" b="1" i="0" u="none" strike="noStrike" cap="none" normalizeH="0" baseline="0" dirty="0" smtClean="0">
                          <a:ln>
                            <a:noFill/>
                          </a:ln>
                          <a:solidFill>
                            <a:schemeClr val="tx1"/>
                          </a:solidFill>
                          <a:effectLst/>
                          <a:latin typeface="Verdana" pitchFamily="34" charset="0"/>
                          <a:ea typeface="ＭＳ Ｐゴシック" pitchFamily="50" charset="-128"/>
                        </a:rPr>
                        <a:t>[Optical radiometer]</a:t>
                      </a:r>
                      <a:r>
                        <a:rPr kumimoji="1" lang="en-US" altLang="ja-JP" sz="1000" b="0" i="0" u="none" strike="noStrike" cap="none" normalizeH="0" baseline="0" dirty="0" smtClean="0">
                          <a:ln>
                            <a:noFill/>
                          </a:ln>
                          <a:solidFill>
                            <a:schemeClr val="tx1"/>
                          </a:solidFill>
                          <a:effectLst/>
                          <a:latin typeface="Verdana" pitchFamily="34" charset="0"/>
                          <a:ea typeface="ＭＳ Ｐゴシック" pitchFamily="50" charset="-128"/>
                        </a:rPr>
                        <a:t> </a:t>
                      </a:r>
                    </a:p>
                    <a:p>
                      <a:pPr marL="0" marR="0" lvl="0" indent="0" algn="ctr" defTabSz="914400" rtl="0" eaLnBrk="1" fontAlgn="base" latinLnBrk="0" hangingPunct="1">
                        <a:lnSpc>
                          <a:spcPct val="90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Verdana" pitchFamily="34" charset="0"/>
                          <a:ea typeface="ＭＳ Ｐゴシック" pitchFamily="50" charset="-128"/>
                        </a:rPr>
                        <a:t>MOS-1, ADEOS</a:t>
                      </a: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Verdana" pitchFamily="34" charset="0"/>
                          <a:ea typeface="ＭＳ Ｐゴシック" pitchFamily="50" charset="-128"/>
                        </a:rPr>
                        <a:t>(87~95) (96~97)</a:t>
                      </a: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endParaRPr kumimoji="1" lang="en-US" altLang="ja-JP" sz="700" b="1" i="0" u="none" strike="noStrike" cap="none" normalizeH="0" baseline="0" dirty="0" smtClean="0">
                        <a:ln>
                          <a:noFill/>
                        </a:ln>
                        <a:solidFill>
                          <a:schemeClr val="tx1"/>
                        </a:solidFill>
                        <a:effectLst/>
                        <a:latin typeface="Verdana" pitchFamily="34" charset="0"/>
                        <a:ea typeface="ＭＳ Ｐゴシック" pitchFamily="50" charset="-128"/>
                      </a:endParaRP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1" i="0" u="none" strike="noStrike" cap="none" normalizeH="0" baseline="0" dirty="0" smtClean="0">
                          <a:ln>
                            <a:noFill/>
                          </a:ln>
                          <a:solidFill>
                            <a:schemeClr val="tx1"/>
                          </a:solidFill>
                          <a:effectLst/>
                          <a:latin typeface="Verdana" pitchFamily="34" charset="0"/>
                          <a:ea typeface="ＭＳ Ｐゴシック" pitchFamily="50" charset="-128"/>
                        </a:rPr>
                        <a:t>[Optical sensor, Synthetic Aperture Rader]</a:t>
                      </a: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Verdana" pitchFamily="34" charset="0"/>
                          <a:ea typeface="ＭＳ Ｐゴシック" pitchFamily="50" charset="-128"/>
                        </a:rPr>
                        <a:t>JERS-1 (92~98)</a:t>
                      </a:r>
                    </a:p>
                  </a:txBody>
                  <a:tcPr marL="18000" marR="18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85888">
                <a:tc>
                  <a:txBody>
                    <a:bodyPr/>
                    <a:lstStyle/>
                    <a:p>
                      <a:pPr marL="84138" marR="0" lvl="0" indent="0" algn="l" defTabSz="914400" rtl="0" eaLnBrk="1" fontAlgn="base" latinLnBrk="0" hangingPunct="1">
                        <a:lnSpc>
                          <a:spcPct val="90000"/>
                        </a:lnSpc>
                        <a:spcBef>
                          <a:spcPct val="0"/>
                        </a:spcBef>
                        <a:spcAft>
                          <a:spcPct val="0"/>
                        </a:spcAft>
                        <a:buClr>
                          <a:srgbClr val="003366"/>
                        </a:buClr>
                        <a:buSzTx/>
                        <a:buFont typeface="Wingdings" pitchFamily="2" charset="2"/>
                        <a:buNone/>
                        <a:tabLst/>
                      </a:pPr>
                      <a:r>
                        <a:rPr kumimoji="1" lang="en-US" altLang="ja-JP" sz="1200" b="1" i="0" u="none" strike="noStrike" cap="none" normalizeH="0" baseline="0" dirty="0" smtClean="0">
                          <a:ln>
                            <a:noFill/>
                          </a:ln>
                          <a:solidFill>
                            <a:srgbClr val="0066FF"/>
                          </a:solidFill>
                          <a:effectLst/>
                          <a:latin typeface="ＭＳ Ｐゴシック" pitchFamily="50" charset="-128"/>
                          <a:ea typeface="ＭＳ Ｐゴシック" pitchFamily="50" charset="-128"/>
                        </a:rPr>
                        <a:t>Climate Change</a:t>
                      </a:r>
                    </a:p>
                    <a:p>
                      <a:pPr marL="84138" marR="0" lvl="0" indent="0" algn="l" defTabSz="914400" rtl="0" eaLnBrk="1" fontAlgn="base" latinLnBrk="0" hangingPunct="1">
                        <a:lnSpc>
                          <a:spcPct val="90000"/>
                        </a:lnSpc>
                        <a:spcBef>
                          <a:spcPct val="0"/>
                        </a:spcBef>
                        <a:spcAft>
                          <a:spcPct val="0"/>
                        </a:spcAft>
                        <a:buClr>
                          <a:srgbClr val="003366"/>
                        </a:buClr>
                        <a:buSzTx/>
                        <a:buFont typeface="Wingdings" pitchFamily="2" charset="2"/>
                        <a:buNone/>
                        <a:tabLst/>
                      </a:pPr>
                      <a:endParaRPr kumimoji="1" lang="en-US" altLang="ja-JP" sz="1200" b="1" i="0" u="none" strike="noStrike" cap="none" normalizeH="0" baseline="0" dirty="0" smtClean="0">
                        <a:ln>
                          <a:noFill/>
                        </a:ln>
                        <a:solidFill>
                          <a:srgbClr val="FFFF00"/>
                        </a:solidFill>
                        <a:effectLst/>
                        <a:latin typeface="Verdana" pitchFamily="34" charset="0"/>
                        <a:ea typeface="ＭＳ Ｐゴシック" pitchFamily="50" charset="-128"/>
                      </a:endParaRPr>
                    </a:p>
                    <a:p>
                      <a:pPr marL="84138" marR="0" lvl="0" indent="0" algn="l" defTabSz="914400" rtl="0" eaLnBrk="1" fontAlgn="base" latinLnBrk="0" hangingPunct="1">
                        <a:lnSpc>
                          <a:spcPct val="90000"/>
                        </a:lnSpc>
                        <a:spcBef>
                          <a:spcPct val="0"/>
                        </a:spcBef>
                        <a:spcAft>
                          <a:spcPct val="0"/>
                        </a:spcAft>
                        <a:buClr>
                          <a:srgbClr val="003366"/>
                        </a:buClr>
                        <a:buSzTx/>
                        <a:buFont typeface="Wingdings" pitchFamily="2" charset="2"/>
                        <a:buNone/>
                        <a:tabLst/>
                      </a:pPr>
                      <a:endParaRPr kumimoji="1" lang="en-US" altLang="ja-JP" sz="1200" b="1" i="0" u="none" strike="noStrike" cap="none" normalizeH="0" baseline="0" dirty="0" smtClean="0">
                        <a:ln>
                          <a:noFill/>
                        </a:ln>
                        <a:solidFill>
                          <a:srgbClr val="FFFF00"/>
                        </a:solidFill>
                        <a:effectLst/>
                        <a:latin typeface="Verdana" pitchFamily="34" charset="0"/>
                        <a:ea typeface="ＭＳ Ｐゴシック" pitchFamily="50" charset="-128"/>
                      </a:endParaRPr>
                    </a:p>
                    <a:p>
                      <a:pPr marL="84138" marR="0" lvl="0" indent="0" algn="l" defTabSz="914400" rtl="0" eaLnBrk="1" fontAlgn="base" latinLnBrk="0" hangingPunct="1">
                        <a:lnSpc>
                          <a:spcPct val="90000"/>
                        </a:lnSpc>
                        <a:spcBef>
                          <a:spcPct val="0"/>
                        </a:spcBef>
                        <a:spcAft>
                          <a:spcPct val="0"/>
                        </a:spcAft>
                        <a:buClr>
                          <a:srgbClr val="003366"/>
                        </a:buClr>
                        <a:buSzTx/>
                        <a:buFont typeface="Wingdings" pitchFamily="2" charset="2"/>
                        <a:buNone/>
                        <a:tabLst/>
                      </a:pPr>
                      <a:r>
                        <a:rPr kumimoji="1" lang="en-US" altLang="ja-JP" sz="1000" b="1" i="1" u="none" strike="noStrike" cap="none" normalizeH="0" baseline="0" dirty="0" smtClean="0">
                          <a:ln>
                            <a:noFill/>
                          </a:ln>
                          <a:solidFill>
                            <a:schemeClr val="tx1"/>
                          </a:solidFill>
                          <a:effectLst/>
                          <a:latin typeface="Verdana" pitchFamily="34" charset="0"/>
                          <a:ea typeface="ＭＳ Ｐゴシック" pitchFamily="50" charset="-128"/>
                        </a:rPr>
                        <a:t>Water Cycle</a:t>
                      </a:r>
                    </a:p>
                    <a:p>
                      <a:pPr marL="84138" marR="0" lvl="0" indent="0" algn="l" defTabSz="914400" rtl="0" eaLnBrk="1" fontAlgn="base" latinLnBrk="0" hangingPunct="1">
                        <a:lnSpc>
                          <a:spcPct val="90000"/>
                        </a:lnSpc>
                        <a:spcBef>
                          <a:spcPct val="0"/>
                        </a:spcBef>
                        <a:spcAft>
                          <a:spcPct val="0"/>
                        </a:spcAft>
                        <a:buClr>
                          <a:srgbClr val="003366"/>
                        </a:buClr>
                        <a:buSzTx/>
                        <a:buFont typeface="Wingdings" pitchFamily="2" charset="2"/>
                        <a:buNone/>
                        <a:tabLst/>
                      </a:pPr>
                      <a:endParaRPr kumimoji="1" lang="en-US" altLang="ja-JP" sz="1000" b="1" i="1" u="none" strike="noStrike" cap="none" normalizeH="0" baseline="0" dirty="0" smtClean="0">
                        <a:ln>
                          <a:noFill/>
                        </a:ln>
                        <a:solidFill>
                          <a:schemeClr val="tx1"/>
                        </a:solidFill>
                        <a:effectLst/>
                        <a:latin typeface="Verdana" pitchFamily="34" charset="0"/>
                        <a:ea typeface="ＭＳ Ｐゴシック" pitchFamily="50" charset="-128"/>
                      </a:endParaRPr>
                    </a:p>
                  </a:txBody>
                  <a:tcPr marL="18000" marR="18000" marT="18000" marB="18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endParaRPr kumimoji="1" lang="en-US" altLang="ja-JP" sz="1000" b="1" i="0" u="none" strike="noStrike" cap="none" normalizeH="0" baseline="0" dirty="0" smtClean="0">
                        <a:ln>
                          <a:noFill/>
                        </a:ln>
                        <a:solidFill>
                          <a:schemeClr val="tx1"/>
                        </a:solidFill>
                        <a:effectLst/>
                        <a:latin typeface="Verdana" pitchFamily="34" charset="0"/>
                        <a:ea typeface="ＭＳ Ｐゴシック" pitchFamily="50" charset="-128"/>
                      </a:endParaRP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1" i="0" u="none" strike="noStrike" cap="none" normalizeH="0" baseline="0" dirty="0" smtClean="0">
                          <a:ln>
                            <a:noFill/>
                          </a:ln>
                          <a:solidFill>
                            <a:schemeClr val="tx1"/>
                          </a:solidFill>
                          <a:effectLst/>
                          <a:latin typeface="Verdana" pitchFamily="34" charset="0"/>
                          <a:ea typeface="ＭＳ Ｐゴシック" pitchFamily="50" charset="-128"/>
                        </a:rPr>
                        <a:t>[Precipitation Rader]</a:t>
                      </a: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Verdana" pitchFamily="34" charset="0"/>
                          <a:ea typeface="ＭＳ Ｐゴシック" pitchFamily="50" charset="-128"/>
                        </a:rPr>
                        <a:t>PR (97~)</a:t>
                      </a: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endParaRPr kumimoji="1" lang="en-US" altLang="ja-JP" sz="1000" b="1" i="0" u="none" strike="noStrike" cap="none" normalizeH="0" baseline="0" dirty="0" smtClean="0">
                        <a:ln>
                          <a:noFill/>
                        </a:ln>
                        <a:solidFill>
                          <a:schemeClr val="tx1"/>
                        </a:solidFill>
                        <a:effectLst/>
                        <a:latin typeface="Verdana" pitchFamily="34" charset="0"/>
                        <a:ea typeface="ＭＳ Ｐゴシック" pitchFamily="50" charset="-128"/>
                      </a:endParaRP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1" i="0" u="none" strike="noStrike" cap="none" normalizeH="0" baseline="0" dirty="0" smtClean="0">
                          <a:ln>
                            <a:noFill/>
                          </a:ln>
                          <a:solidFill>
                            <a:schemeClr val="tx1"/>
                          </a:solidFill>
                          <a:effectLst/>
                          <a:latin typeface="Verdana" pitchFamily="34" charset="0"/>
                          <a:ea typeface="ＭＳ Ｐゴシック" pitchFamily="50" charset="-128"/>
                        </a:rPr>
                        <a:t>[Microwave radiometer]</a:t>
                      </a: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Verdana" pitchFamily="34" charset="0"/>
                          <a:ea typeface="ＭＳ Ｐゴシック" pitchFamily="50" charset="-128"/>
                        </a:rPr>
                        <a:t>MOS-1(87~95)</a:t>
                      </a: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Verdana" pitchFamily="34" charset="0"/>
                          <a:ea typeface="ＭＳ Ｐゴシック" pitchFamily="50" charset="-128"/>
                        </a:rPr>
                        <a:t>ADEOS2/AMSR(2003</a:t>
                      </a:r>
                    </a:p>
                  </a:txBody>
                  <a:tcPr marL="18000" marR="18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79525">
                <a:tc>
                  <a:txBody>
                    <a:bodyPr/>
                    <a:lstStyle/>
                    <a:p>
                      <a:pPr marL="84138" marR="0" lvl="0" indent="0" algn="l" defTabSz="914400" rtl="0" eaLnBrk="1" fontAlgn="base" latinLnBrk="0" hangingPunct="1">
                        <a:lnSpc>
                          <a:spcPct val="90000"/>
                        </a:lnSpc>
                        <a:spcBef>
                          <a:spcPct val="0"/>
                        </a:spcBef>
                        <a:spcAft>
                          <a:spcPct val="0"/>
                        </a:spcAft>
                        <a:buClr>
                          <a:srgbClr val="003366"/>
                        </a:buClr>
                        <a:buSzTx/>
                        <a:buFont typeface="Wingdings" pitchFamily="2" charset="2"/>
                        <a:buNone/>
                        <a:tabLst/>
                      </a:pPr>
                      <a:endParaRPr kumimoji="1" lang="en-US" altLang="ja-JP" sz="1000" b="1" i="1" u="none" strike="noStrike" cap="none" normalizeH="0" baseline="0" dirty="0" smtClean="0">
                        <a:ln>
                          <a:noFill/>
                        </a:ln>
                        <a:solidFill>
                          <a:schemeClr val="tx1"/>
                        </a:solidFill>
                        <a:effectLst/>
                        <a:latin typeface="Verdana" pitchFamily="34" charset="0"/>
                        <a:ea typeface="ＭＳ Ｐゴシック" pitchFamily="50" charset="-128"/>
                      </a:endParaRPr>
                    </a:p>
                    <a:p>
                      <a:pPr marL="84138" marR="0" lvl="0" indent="0" algn="l" defTabSz="914400" rtl="0" eaLnBrk="1" fontAlgn="base" latinLnBrk="0" hangingPunct="1">
                        <a:lnSpc>
                          <a:spcPct val="90000"/>
                        </a:lnSpc>
                        <a:spcBef>
                          <a:spcPct val="0"/>
                        </a:spcBef>
                        <a:spcAft>
                          <a:spcPct val="0"/>
                        </a:spcAft>
                        <a:buClr>
                          <a:srgbClr val="003366"/>
                        </a:buClr>
                        <a:buSzTx/>
                        <a:buFont typeface="Wingdings" pitchFamily="2" charset="2"/>
                        <a:buNone/>
                        <a:tabLst/>
                      </a:pPr>
                      <a:r>
                        <a:rPr kumimoji="1" lang="en-US" altLang="ja-JP" sz="1000" b="1" i="1" u="none" strike="noStrike" cap="none" normalizeH="0" baseline="0" dirty="0" smtClean="0">
                          <a:ln>
                            <a:noFill/>
                          </a:ln>
                          <a:solidFill>
                            <a:schemeClr val="tx1"/>
                          </a:solidFill>
                          <a:effectLst/>
                          <a:latin typeface="Verdana" pitchFamily="34" charset="0"/>
                          <a:ea typeface="ＭＳ Ｐゴシック" pitchFamily="50" charset="-128"/>
                        </a:rPr>
                        <a:t>Climate Change</a:t>
                      </a:r>
                    </a:p>
                  </a:txBody>
                  <a:tcPr marL="18000" marR="18000" marT="18000" marB="18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endParaRPr kumimoji="1" lang="en-US" altLang="ja-JP" sz="1000" b="1" i="0" u="none" strike="noStrike" cap="none" normalizeH="0" baseline="0" dirty="0" smtClean="0">
                        <a:ln>
                          <a:noFill/>
                        </a:ln>
                        <a:solidFill>
                          <a:schemeClr val="tx1"/>
                        </a:solidFill>
                        <a:effectLst/>
                        <a:latin typeface="Verdana" pitchFamily="34" charset="0"/>
                        <a:ea typeface="ＭＳ Ｐゴシック" pitchFamily="50" charset="-128"/>
                      </a:endParaRP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1" i="0" u="none" strike="noStrike" cap="none" normalizeH="0" baseline="0" dirty="0" smtClean="0">
                          <a:ln>
                            <a:noFill/>
                          </a:ln>
                          <a:solidFill>
                            <a:schemeClr val="tx1"/>
                          </a:solidFill>
                          <a:effectLst/>
                          <a:latin typeface="Verdana" pitchFamily="34" charset="0"/>
                          <a:ea typeface="ＭＳ Ｐゴシック" pitchFamily="50" charset="-128"/>
                        </a:rPr>
                        <a:t>[Optical radiometer]</a:t>
                      </a: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s-ES" altLang="ja-JP" sz="1000" b="0" i="0" u="none" strike="noStrike" cap="none" normalizeH="0" baseline="0" smtClean="0">
                          <a:ln>
                            <a:noFill/>
                          </a:ln>
                          <a:solidFill>
                            <a:schemeClr val="tx1"/>
                          </a:solidFill>
                          <a:effectLst/>
                          <a:latin typeface="Verdana" pitchFamily="34" charset="0"/>
                          <a:ea typeface="ＭＳ Ｐゴシック" pitchFamily="50" charset="-128"/>
                        </a:rPr>
                        <a:t>MOS-1, ADEOS</a:t>
                      </a: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s-ES" altLang="ja-JP" sz="1000" b="0" i="0" u="none" strike="noStrike" cap="none" normalizeH="0" baseline="0" smtClean="0">
                          <a:ln>
                            <a:noFill/>
                          </a:ln>
                          <a:solidFill>
                            <a:schemeClr val="tx1"/>
                          </a:solidFill>
                          <a:effectLst/>
                          <a:latin typeface="Verdana" pitchFamily="34" charset="0"/>
                          <a:ea typeface="ＭＳ Ｐゴシック" pitchFamily="50" charset="-128"/>
                        </a:rPr>
                        <a:t>(87~95)    (96~97)</a:t>
                      </a: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s-ES" altLang="ja-JP" sz="1000" b="0" i="0" u="none" strike="noStrike" cap="none" normalizeH="0" baseline="0" smtClean="0">
                          <a:ln>
                            <a:noFill/>
                          </a:ln>
                          <a:solidFill>
                            <a:schemeClr val="tx1"/>
                          </a:solidFill>
                          <a:effectLst/>
                          <a:latin typeface="Verdana" pitchFamily="34" charset="0"/>
                          <a:ea typeface="ＭＳ Ｐゴシック" pitchFamily="50" charset="-128"/>
                        </a:rPr>
                        <a:t>ADEOS2/GLI</a:t>
                      </a:r>
                      <a:endParaRPr kumimoji="1" lang="en-US" altLang="ja-JP" sz="1000" b="0" i="0" u="none" strike="noStrike" cap="none" normalizeH="0" baseline="0" dirty="0" smtClean="0">
                        <a:ln>
                          <a:noFill/>
                        </a:ln>
                        <a:solidFill>
                          <a:schemeClr val="tx1"/>
                        </a:solidFill>
                        <a:effectLst/>
                        <a:latin typeface="Verdana" pitchFamily="34" charset="0"/>
                        <a:ea typeface="ＭＳ Ｐゴシック" pitchFamily="50" charset="-128"/>
                      </a:endParaRP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endParaRPr kumimoji="1" lang="en-US" altLang="ja-JP" sz="1000" b="0" i="0" u="none" strike="noStrike" cap="none" normalizeH="0" baseline="0" dirty="0" smtClean="0">
                        <a:ln>
                          <a:noFill/>
                        </a:ln>
                        <a:solidFill>
                          <a:schemeClr val="tx1"/>
                        </a:solidFill>
                        <a:effectLst/>
                        <a:latin typeface="Verdana" pitchFamily="34" charset="0"/>
                        <a:ea typeface="ＭＳ Ｐゴシック" pitchFamily="50" charset="-128"/>
                      </a:endParaRP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1" i="0" u="none" strike="noStrike" cap="none" normalizeH="0" baseline="0" dirty="0" smtClean="0">
                          <a:ln>
                            <a:noFill/>
                          </a:ln>
                          <a:solidFill>
                            <a:schemeClr val="tx1"/>
                          </a:solidFill>
                          <a:effectLst/>
                          <a:latin typeface="Verdana" pitchFamily="34" charset="0"/>
                          <a:ea typeface="ＭＳ Ｐゴシック" pitchFamily="50" charset="-128"/>
                        </a:rPr>
                        <a:t>[Cloud profiling radar]</a:t>
                      </a: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endParaRPr kumimoji="1" lang="en-US" altLang="ja-JP" sz="1000" b="1" i="0" u="none" strike="noStrike" cap="none" normalizeH="0" baseline="0" dirty="0" smtClean="0">
                        <a:ln>
                          <a:noFill/>
                        </a:ln>
                        <a:solidFill>
                          <a:schemeClr val="tx1"/>
                        </a:solidFill>
                        <a:effectLst/>
                        <a:latin typeface="Verdana" pitchFamily="34" charset="0"/>
                        <a:ea typeface="ＭＳ Ｐゴシック" pitchFamily="50" charset="-128"/>
                      </a:endParaRPr>
                    </a:p>
                  </a:txBody>
                  <a:tcPr marL="18000" marR="18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0113">
                <a:tc>
                  <a:txBody>
                    <a:bodyPr/>
                    <a:lstStyle/>
                    <a:p>
                      <a:pPr marL="84138" marR="0" lvl="0" indent="0" algn="l" defTabSz="914400" rtl="0" eaLnBrk="1" fontAlgn="base" latinLnBrk="0" hangingPunct="1">
                        <a:lnSpc>
                          <a:spcPct val="90000"/>
                        </a:lnSpc>
                        <a:spcBef>
                          <a:spcPct val="0"/>
                        </a:spcBef>
                        <a:spcAft>
                          <a:spcPct val="0"/>
                        </a:spcAft>
                        <a:buClr>
                          <a:srgbClr val="003366"/>
                        </a:buClr>
                        <a:buSzTx/>
                        <a:buFont typeface="Wingdings" pitchFamily="2" charset="2"/>
                        <a:buNone/>
                        <a:tabLst/>
                      </a:pPr>
                      <a:r>
                        <a:rPr kumimoji="1" lang="en-US" altLang="ja-JP" sz="1000" b="1" i="1" u="none" strike="noStrike" cap="none" normalizeH="0" baseline="0" dirty="0" smtClean="0">
                          <a:ln>
                            <a:noFill/>
                          </a:ln>
                          <a:solidFill>
                            <a:schemeClr val="tx1"/>
                          </a:solidFill>
                          <a:effectLst/>
                          <a:latin typeface="Verdana" pitchFamily="34" charset="0"/>
                          <a:ea typeface="ＭＳ Ｐゴシック" pitchFamily="50" charset="-128"/>
                        </a:rPr>
                        <a:t>Greenhouse gases</a:t>
                      </a:r>
                    </a:p>
                    <a:p>
                      <a:pPr marL="84138" marR="0" lvl="0" indent="0" algn="l" defTabSz="914400" rtl="0" eaLnBrk="1" fontAlgn="base" latinLnBrk="0" hangingPunct="1">
                        <a:lnSpc>
                          <a:spcPct val="90000"/>
                        </a:lnSpc>
                        <a:spcBef>
                          <a:spcPct val="0"/>
                        </a:spcBef>
                        <a:spcAft>
                          <a:spcPct val="0"/>
                        </a:spcAft>
                        <a:buClr>
                          <a:srgbClr val="003366"/>
                        </a:buClr>
                        <a:buSzTx/>
                        <a:buFont typeface="Wingdings" pitchFamily="2" charset="2"/>
                        <a:buNone/>
                        <a:tabLst/>
                      </a:pPr>
                      <a:endParaRPr kumimoji="1" lang="en-US" altLang="ja-JP" sz="1000" b="1" i="1" u="none" strike="noStrike" cap="none" normalizeH="0" baseline="0" dirty="0" smtClean="0">
                        <a:ln>
                          <a:noFill/>
                        </a:ln>
                        <a:solidFill>
                          <a:schemeClr val="tx1"/>
                        </a:solidFill>
                        <a:effectLst/>
                        <a:latin typeface="Verdana" pitchFamily="34" charset="0"/>
                        <a:ea typeface="ＭＳ Ｐゴシック" pitchFamily="50" charset="-128"/>
                      </a:endParaRPr>
                    </a:p>
                  </a:txBody>
                  <a:tcPr marL="18000" marR="18000" marT="18000" marB="18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endParaRPr kumimoji="1" lang="en-US" altLang="ja-JP" sz="1000" b="1" i="0" u="none" strike="noStrike" cap="none" normalizeH="0" baseline="0" dirty="0" smtClean="0">
                        <a:ln>
                          <a:noFill/>
                        </a:ln>
                        <a:solidFill>
                          <a:schemeClr val="tx1"/>
                        </a:solidFill>
                        <a:effectLst/>
                        <a:latin typeface="Verdana" pitchFamily="34" charset="0"/>
                        <a:ea typeface="ＭＳ Ｐゴシック" pitchFamily="50" charset="-128"/>
                      </a:endParaRP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1" i="0" u="none" strike="noStrike" cap="none" normalizeH="0" baseline="0" dirty="0" smtClean="0">
                          <a:ln>
                            <a:noFill/>
                          </a:ln>
                          <a:solidFill>
                            <a:schemeClr val="tx1"/>
                          </a:solidFill>
                          <a:effectLst/>
                          <a:latin typeface="Verdana" pitchFamily="34" charset="0"/>
                          <a:ea typeface="ＭＳ Ｐゴシック" pitchFamily="50" charset="-128"/>
                        </a:rPr>
                        <a:t>[Spectrometer]</a:t>
                      </a: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ADEOS/ILAS</a:t>
                      </a: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(96~97)</a:t>
                      </a: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ADEOS2/ILAS2</a:t>
                      </a:r>
                    </a:p>
                  </a:txBody>
                  <a:tcPr marL="18000" marR="18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317" name="Rectangle 104"/>
          <p:cNvSpPr>
            <a:spLocks noChangeArrowheads="1"/>
          </p:cNvSpPr>
          <p:nvPr/>
        </p:nvSpPr>
        <p:spPr bwMode="auto">
          <a:xfrm>
            <a:off x="5014913" y="6591300"/>
            <a:ext cx="630237" cy="182563"/>
          </a:xfrm>
          <a:prstGeom prst="rect">
            <a:avLst/>
          </a:prstGeom>
          <a:noFill/>
          <a:ln w="9525">
            <a:noFill/>
            <a:miter lim="800000"/>
            <a:headEnd/>
            <a:tailEnd/>
          </a:ln>
        </p:spPr>
        <p:txBody>
          <a:bodyPr wrap="none" lIns="0" tIns="0" rIns="0" bIns="0">
            <a:spAutoFit/>
          </a:bodyPr>
          <a:lstStyle/>
          <a:p>
            <a:r>
              <a:rPr lang="ja-JP" altLang="en-US" sz="1200">
                <a:solidFill>
                  <a:srgbClr val="FF3300"/>
                </a:solidFill>
                <a:latin typeface="Trebuchet MS" pitchFamily="34" charset="0"/>
                <a:ea typeface="System"/>
                <a:cs typeface="System"/>
              </a:rPr>
              <a:t>　</a:t>
            </a:r>
            <a:r>
              <a:rPr lang="en-US" altLang="ja-JP" sz="1200">
                <a:solidFill>
                  <a:srgbClr val="FF3300"/>
                </a:solidFill>
                <a:latin typeface="Trebuchet MS" pitchFamily="34" charset="0"/>
                <a:ea typeface="System"/>
                <a:cs typeface="System"/>
              </a:rPr>
              <a:t>Phase A</a:t>
            </a:r>
            <a:endParaRPr lang="en-US" altLang="ja-JP" sz="1200" b="1">
              <a:solidFill>
                <a:srgbClr val="FF3300"/>
              </a:solidFill>
              <a:latin typeface="Trebuchet MS" pitchFamily="34" charset="0"/>
            </a:endParaRPr>
          </a:p>
        </p:txBody>
      </p:sp>
      <p:sp>
        <p:nvSpPr>
          <p:cNvPr id="9318" name="Rectangle 105"/>
          <p:cNvSpPr>
            <a:spLocks noChangeArrowheads="1"/>
          </p:cNvSpPr>
          <p:nvPr/>
        </p:nvSpPr>
        <p:spPr bwMode="auto">
          <a:xfrm>
            <a:off x="2506663" y="6597650"/>
            <a:ext cx="560387" cy="182563"/>
          </a:xfrm>
          <a:prstGeom prst="rect">
            <a:avLst/>
          </a:prstGeom>
          <a:noFill/>
          <a:ln w="9525">
            <a:noFill/>
            <a:miter lim="800000"/>
            <a:headEnd/>
            <a:tailEnd/>
          </a:ln>
        </p:spPr>
        <p:txBody>
          <a:bodyPr wrap="none" lIns="0" tIns="0" rIns="0" bIns="0">
            <a:spAutoFit/>
          </a:bodyPr>
          <a:lstStyle/>
          <a:p>
            <a:r>
              <a:rPr lang="en-US" altLang="ja-JP" sz="1200">
                <a:solidFill>
                  <a:srgbClr val="006600"/>
                </a:solidFill>
                <a:latin typeface="Trebuchet MS" pitchFamily="34" charset="0"/>
                <a:ea typeface="System"/>
                <a:cs typeface="System"/>
              </a:rPr>
              <a:t>On orbit</a:t>
            </a:r>
            <a:endParaRPr lang="en-US" altLang="ja-JP" sz="1200" b="1">
              <a:solidFill>
                <a:srgbClr val="006600"/>
              </a:solidFill>
              <a:latin typeface="Trebuchet MS" pitchFamily="34" charset="0"/>
            </a:endParaRPr>
          </a:p>
        </p:txBody>
      </p:sp>
      <p:sp>
        <p:nvSpPr>
          <p:cNvPr id="9319" name="Rectangle 106"/>
          <p:cNvSpPr>
            <a:spLocks noChangeArrowheads="1"/>
          </p:cNvSpPr>
          <p:nvPr/>
        </p:nvSpPr>
        <p:spPr bwMode="auto">
          <a:xfrm>
            <a:off x="6451600" y="6591300"/>
            <a:ext cx="652463" cy="182563"/>
          </a:xfrm>
          <a:prstGeom prst="rect">
            <a:avLst/>
          </a:prstGeom>
          <a:noFill/>
          <a:ln w="9525">
            <a:noFill/>
            <a:miter lim="800000"/>
            <a:headEnd/>
            <a:tailEnd/>
          </a:ln>
        </p:spPr>
        <p:txBody>
          <a:bodyPr wrap="none" lIns="0" tIns="0" rIns="0" bIns="0">
            <a:spAutoFit/>
          </a:bodyPr>
          <a:lstStyle/>
          <a:p>
            <a:r>
              <a:rPr lang="en-US" altLang="ja-JP" sz="1200">
                <a:latin typeface="Trebuchet MS" pitchFamily="34" charset="0"/>
                <a:ea typeface="System"/>
                <a:cs typeface="System"/>
              </a:rPr>
              <a:t>Extension</a:t>
            </a:r>
            <a:endParaRPr lang="en-US" altLang="ja-JP" sz="1200" b="1">
              <a:latin typeface="Trebuchet MS" pitchFamily="34" charset="0"/>
            </a:endParaRPr>
          </a:p>
        </p:txBody>
      </p:sp>
      <p:sp>
        <p:nvSpPr>
          <p:cNvPr id="9320" name="Text Box 107"/>
          <p:cNvSpPr txBox="1">
            <a:spLocks noChangeArrowheads="1"/>
          </p:cNvSpPr>
          <p:nvPr/>
        </p:nvSpPr>
        <p:spPr bwMode="auto">
          <a:xfrm>
            <a:off x="755650" y="6538913"/>
            <a:ext cx="1119188" cy="274637"/>
          </a:xfrm>
          <a:prstGeom prst="rect">
            <a:avLst/>
          </a:prstGeom>
          <a:noFill/>
          <a:ln w="9525" algn="ctr">
            <a:noFill/>
            <a:miter lim="800000"/>
            <a:headEnd/>
            <a:tailEnd/>
          </a:ln>
        </p:spPr>
        <p:txBody>
          <a:bodyPr wrap="none">
            <a:spAutoFit/>
          </a:bodyPr>
          <a:lstStyle/>
          <a:p>
            <a:pPr algn="ctr"/>
            <a:r>
              <a:rPr lang="en-US" altLang="ja-JP" sz="1200">
                <a:latin typeface="Trebuchet MS" pitchFamily="34" charset="0"/>
              </a:rPr>
              <a:t>Mission status</a:t>
            </a:r>
          </a:p>
        </p:txBody>
      </p:sp>
      <p:sp>
        <p:nvSpPr>
          <p:cNvPr id="9321" name="Line 108"/>
          <p:cNvSpPr>
            <a:spLocks noChangeShapeType="1"/>
          </p:cNvSpPr>
          <p:nvPr/>
        </p:nvSpPr>
        <p:spPr bwMode="auto">
          <a:xfrm>
            <a:off x="1946275" y="6689725"/>
            <a:ext cx="485775" cy="0"/>
          </a:xfrm>
          <a:prstGeom prst="line">
            <a:avLst/>
          </a:prstGeom>
          <a:noFill/>
          <a:ln w="152400">
            <a:solidFill>
              <a:srgbClr val="006600"/>
            </a:solidFill>
            <a:round/>
            <a:headEnd/>
            <a:tailEnd/>
          </a:ln>
        </p:spPr>
        <p:txBody>
          <a:bodyPr wrap="none" anchor="ctr"/>
          <a:lstStyle/>
          <a:p>
            <a:endParaRPr lang="ja-JP" altLang="en-US"/>
          </a:p>
        </p:txBody>
      </p:sp>
      <p:sp>
        <p:nvSpPr>
          <p:cNvPr id="9322" name="Line 109"/>
          <p:cNvSpPr>
            <a:spLocks noChangeShapeType="1"/>
          </p:cNvSpPr>
          <p:nvPr/>
        </p:nvSpPr>
        <p:spPr bwMode="auto">
          <a:xfrm>
            <a:off x="6005513" y="6699250"/>
            <a:ext cx="461962" cy="1588"/>
          </a:xfrm>
          <a:prstGeom prst="line">
            <a:avLst/>
          </a:prstGeom>
          <a:noFill/>
          <a:ln w="139700">
            <a:solidFill>
              <a:srgbClr val="5F5F5F"/>
            </a:solidFill>
            <a:prstDash val="sysDot"/>
            <a:round/>
            <a:headEnd/>
            <a:tailEnd/>
          </a:ln>
        </p:spPr>
        <p:txBody>
          <a:bodyPr wrap="none" anchor="ctr"/>
          <a:lstStyle/>
          <a:p>
            <a:endParaRPr lang="ja-JP" altLang="en-US"/>
          </a:p>
        </p:txBody>
      </p:sp>
      <p:sp>
        <p:nvSpPr>
          <p:cNvPr id="9323" name="Line 110"/>
          <p:cNvSpPr>
            <a:spLocks noChangeShapeType="1"/>
          </p:cNvSpPr>
          <p:nvPr/>
        </p:nvSpPr>
        <p:spPr bwMode="auto">
          <a:xfrm>
            <a:off x="4646613" y="6689725"/>
            <a:ext cx="442912" cy="0"/>
          </a:xfrm>
          <a:prstGeom prst="line">
            <a:avLst/>
          </a:prstGeom>
          <a:noFill/>
          <a:ln w="152400">
            <a:solidFill>
              <a:srgbClr val="FF3300">
                <a:alpha val="70195"/>
              </a:srgbClr>
            </a:solidFill>
            <a:round/>
            <a:headEnd/>
            <a:tailEnd/>
          </a:ln>
        </p:spPr>
        <p:txBody>
          <a:bodyPr wrap="none" anchor="ctr"/>
          <a:lstStyle/>
          <a:p>
            <a:endParaRPr lang="ja-JP" altLang="en-US"/>
          </a:p>
        </p:txBody>
      </p:sp>
      <p:sp>
        <p:nvSpPr>
          <p:cNvPr id="9324" name="Line 111"/>
          <p:cNvSpPr>
            <a:spLocks noChangeShapeType="1"/>
          </p:cNvSpPr>
          <p:nvPr/>
        </p:nvSpPr>
        <p:spPr bwMode="auto">
          <a:xfrm flipV="1">
            <a:off x="4660900" y="2308225"/>
            <a:ext cx="763587" cy="0"/>
          </a:xfrm>
          <a:prstGeom prst="line">
            <a:avLst/>
          </a:prstGeom>
          <a:noFill/>
          <a:ln w="139700">
            <a:solidFill>
              <a:srgbClr val="006600"/>
            </a:solidFill>
            <a:prstDash val="sysDot"/>
            <a:round/>
            <a:headEnd/>
            <a:tailEnd/>
          </a:ln>
        </p:spPr>
        <p:txBody>
          <a:bodyPr wrap="none" anchor="ctr"/>
          <a:lstStyle/>
          <a:p>
            <a:endParaRPr lang="ja-JP" altLang="en-US"/>
          </a:p>
        </p:txBody>
      </p:sp>
      <p:sp>
        <p:nvSpPr>
          <p:cNvPr id="9325" name="Line 112"/>
          <p:cNvSpPr>
            <a:spLocks noChangeShapeType="1"/>
          </p:cNvSpPr>
          <p:nvPr/>
        </p:nvSpPr>
        <p:spPr bwMode="auto">
          <a:xfrm>
            <a:off x="6969125" y="2492375"/>
            <a:ext cx="1768475" cy="1588"/>
          </a:xfrm>
          <a:prstGeom prst="line">
            <a:avLst/>
          </a:prstGeom>
          <a:noFill/>
          <a:ln w="152400">
            <a:solidFill>
              <a:srgbClr val="FF3300">
                <a:alpha val="70195"/>
              </a:srgbClr>
            </a:solidFill>
            <a:round/>
            <a:headEnd/>
            <a:tailEnd/>
          </a:ln>
        </p:spPr>
        <p:txBody>
          <a:bodyPr wrap="none" anchor="ctr"/>
          <a:lstStyle/>
          <a:p>
            <a:endParaRPr lang="ja-JP" altLang="en-US"/>
          </a:p>
        </p:txBody>
      </p:sp>
      <p:sp>
        <p:nvSpPr>
          <p:cNvPr id="9326" name="Rectangle 113"/>
          <p:cNvSpPr>
            <a:spLocks noChangeArrowheads="1"/>
          </p:cNvSpPr>
          <p:nvPr/>
        </p:nvSpPr>
        <p:spPr bwMode="auto">
          <a:xfrm>
            <a:off x="6889750" y="2146300"/>
            <a:ext cx="1795463" cy="152400"/>
          </a:xfrm>
          <a:prstGeom prst="rect">
            <a:avLst/>
          </a:prstGeom>
          <a:noFill/>
          <a:ln w="9525">
            <a:noFill/>
            <a:miter lim="800000"/>
            <a:headEnd/>
            <a:tailEnd/>
          </a:ln>
        </p:spPr>
        <p:txBody>
          <a:bodyPr wrap="none" lIns="0" tIns="0" rIns="0" bIns="0">
            <a:spAutoFit/>
          </a:bodyPr>
          <a:lstStyle/>
          <a:p>
            <a:pPr algn="ctr"/>
            <a:r>
              <a:rPr lang="en-US" altLang="ja-JP" sz="1000">
                <a:latin typeface="Trebuchet MS" pitchFamily="34" charset="0"/>
              </a:rPr>
              <a:t>[Land and Disaster monitoring] </a:t>
            </a:r>
          </a:p>
        </p:txBody>
      </p:sp>
      <p:sp>
        <p:nvSpPr>
          <p:cNvPr id="9327" name="Line 114"/>
          <p:cNvSpPr>
            <a:spLocks noChangeShapeType="1"/>
          </p:cNvSpPr>
          <p:nvPr/>
        </p:nvSpPr>
        <p:spPr bwMode="auto">
          <a:xfrm>
            <a:off x="3262313" y="3119438"/>
            <a:ext cx="2700337" cy="0"/>
          </a:xfrm>
          <a:prstGeom prst="line">
            <a:avLst/>
          </a:prstGeom>
          <a:noFill/>
          <a:ln w="139700">
            <a:solidFill>
              <a:srgbClr val="006600"/>
            </a:solidFill>
            <a:prstDash val="sysDot"/>
            <a:round/>
            <a:headEnd/>
            <a:tailEnd/>
          </a:ln>
        </p:spPr>
        <p:txBody>
          <a:bodyPr wrap="none" anchor="ctr"/>
          <a:lstStyle/>
          <a:p>
            <a:endParaRPr lang="ja-JP" altLang="en-US"/>
          </a:p>
        </p:txBody>
      </p:sp>
      <p:sp>
        <p:nvSpPr>
          <p:cNvPr id="9328" name="Line 115"/>
          <p:cNvSpPr>
            <a:spLocks noChangeShapeType="1"/>
          </p:cNvSpPr>
          <p:nvPr/>
        </p:nvSpPr>
        <p:spPr bwMode="auto">
          <a:xfrm flipV="1">
            <a:off x="6276975" y="3119438"/>
            <a:ext cx="1395413" cy="4762"/>
          </a:xfrm>
          <a:prstGeom prst="line">
            <a:avLst/>
          </a:prstGeom>
          <a:noFill/>
          <a:ln w="152400">
            <a:solidFill>
              <a:srgbClr val="0066FF">
                <a:alpha val="70195"/>
              </a:srgbClr>
            </a:solidFill>
            <a:round/>
            <a:headEnd/>
            <a:tailEnd/>
          </a:ln>
        </p:spPr>
        <p:txBody>
          <a:bodyPr wrap="none" anchor="ctr"/>
          <a:lstStyle/>
          <a:p>
            <a:endParaRPr lang="ja-JP" altLang="en-US"/>
          </a:p>
        </p:txBody>
      </p:sp>
      <p:sp>
        <p:nvSpPr>
          <p:cNvPr id="9329" name="Line 116"/>
          <p:cNvSpPr>
            <a:spLocks noChangeShapeType="1"/>
          </p:cNvSpPr>
          <p:nvPr/>
        </p:nvSpPr>
        <p:spPr bwMode="auto">
          <a:xfrm>
            <a:off x="7696200" y="3119438"/>
            <a:ext cx="809625" cy="0"/>
          </a:xfrm>
          <a:prstGeom prst="line">
            <a:avLst/>
          </a:prstGeom>
          <a:noFill/>
          <a:ln w="139700">
            <a:solidFill>
              <a:srgbClr val="0066FF">
                <a:alpha val="70195"/>
              </a:srgbClr>
            </a:solidFill>
            <a:prstDash val="sysDot"/>
            <a:round/>
            <a:headEnd/>
            <a:tailEnd/>
          </a:ln>
        </p:spPr>
        <p:txBody>
          <a:bodyPr wrap="none" anchor="ctr"/>
          <a:lstStyle/>
          <a:p>
            <a:endParaRPr lang="ja-JP" altLang="en-US"/>
          </a:p>
        </p:txBody>
      </p:sp>
      <p:sp>
        <p:nvSpPr>
          <p:cNvPr id="9330" name="Line 117"/>
          <p:cNvSpPr>
            <a:spLocks noChangeShapeType="1"/>
          </p:cNvSpPr>
          <p:nvPr/>
        </p:nvSpPr>
        <p:spPr bwMode="auto">
          <a:xfrm flipV="1">
            <a:off x="3284538" y="3819525"/>
            <a:ext cx="2182812" cy="0"/>
          </a:xfrm>
          <a:prstGeom prst="line">
            <a:avLst/>
          </a:prstGeom>
          <a:noFill/>
          <a:ln w="139700">
            <a:solidFill>
              <a:srgbClr val="006600"/>
            </a:solidFill>
            <a:prstDash val="sysDot"/>
            <a:round/>
            <a:headEnd/>
            <a:tailEnd/>
          </a:ln>
        </p:spPr>
        <p:txBody>
          <a:bodyPr wrap="none" anchor="ctr"/>
          <a:lstStyle/>
          <a:p>
            <a:endParaRPr lang="ja-JP" altLang="en-US"/>
          </a:p>
        </p:txBody>
      </p:sp>
      <p:sp>
        <p:nvSpPr>
          <p:cNvPr id="9331" name="Text Box 118"/>
          <p:cNvSpPr txBox="1">
            <a:spLocks noChangeArrowheads="1"/>
          </p:cNvSpPr>
          <p:nvPr/>
        </p:nvSpPr>
        <p:spPr bwMode="auto">
          <a:xfrm>
            <a:off x="6705600" y="3055938"/>
            <a:ext cx="547688" cy="152400"/>
          </a:xfrm>
          <a:prstGeom prst="rect">
            <a:avLst/>
          </a:prstGeom>
          <a:noFill/>
          <a:ln w="9525" algn="ctr">
            <a:noFill/>
            <a:miter lim="800000"/>
            <a:headEnd/>
            <a:tailEnd/>
          </a:ln>
        </p:spPr>
        <p:txBody>
          <a:bodyPr wrap="none" lIns="0" tIns="0" rIns="0" bIns="0">
            <a:spAutoFit/>
          </a:bodyPr>
          <a:lstStyle/>
          <a:p>
            <a:pPr algn="ctr"/>
            <a:r>
              <a:rPr lang="en-US" altLang="ja-JP" sz="1000">
                <a:latin typeface="Trebuchet MS" pitchFamily="34" charset="0"/>
              </a:rPr>
              <a:t>GPM/</a:t>
            </a:r>
            <a:r>
              <a:rPr lang="en-US" altLang="ja-JP" sz="1000" b="1">
                <a:latin typeface="Trebuchet MS" pitchFamily="34" charset="0"/>
              </a:rPr>
              <a:t>DPR</a:t>
            </a:r>
          </a:p>
        </p:txBody>
      </p:sp>
      <p:sp>
        <p:nvSpPr>
          <p:cNvPr id="9332" name="Text Box 119"/>
          <p:cNvSpPr txBox="1">
            <a:spLocks noChangeArrowheads="1"/>
          </p:cNvSpPr>
          <p:nvPr/>
        </p:nvSpPr>
        <p:spPr bwMode="auto">
          <a:xfrm>
            <a:off x="4095750" y="3595688"/>
            <a:ext cx="785813" cy="152400"/>
          </a:xfrm>
          <a:prstGeom prst="rect">
            <a:avLst/>
          </a:prstGeom>
          <a:noFill/>
          <a:ln w="9525" algn="ctr">
            <a:noFill/>
            <a:miter lim="800000"/>
            <a:headEnd/>
            <a:tailEnd/>
          </a:ln>
        </p:spPr>
        <p:txBody>
          <a:bodyPr wrap="none" lIns="0" tIns="0" rIns="0" bIns="0">
            <a:spAutoFit/>
          </a:bodyPr>
          <a:lstStyle/>
          <a:p>
            <a:pPr algn="ctr"/>
            <a:r>
              <a:rPr lang="en-US" altLang="ja-JP" sz="1000">
                <a:latin typeface="Trebuchet MS" pitchFamily="34" charset="0"/>
              </a:rPr>
              <a:t>Aqua/</a:t>
            </a:r>
            <a:r>
              <a:rPr lang="en-US" altLang="ja-JP" sz="1000" b="1">
                <a:latin typeface="Trebuchet MS" pitchFamily="34" charset="0"/>
              </a:rPr>
              <a:t>AMSR-E</a:t>
            </a:r>
          </a:p>
        </p:txBody>
      </p:sp>
      <p:sp>
        <p:nvSpPr>
          <p:cNvPr id="9333" name="Line 120"/>
          <p:cNvSpPr>
            <a:spLocks noChangeShapeType="1"/>
          </p:cNvSpPr>
          <p:nvPr/>
        </p:nvSpPr>
        <p:spPr bwMode="auto">
          <a:xfrm flipV="1">
            <a:off x="5803900" y="3838575"/>
            <a:ext cx="2116138" cy="0"/>
          </a:xfrm>
          <a:prstGeom prst="line">
            <a:avLst/>
          </a:prstGeom>
          <a:noFill/>
          <a:ln w="152400">
            <a:solidFill>
              <a:srgbClr val="0066FF">
                <a:alpha val="70195"/>
              </a:srgbClr>
            </a:solidFill>
            <a:round/>
            <a:headEnd/>
            <a:tailEnd/>
          </a:ln>
        </p:spPr>
        <p:txBody>
          <a:bodyPr wrap="none" anchor="ctr"/>
          <a:lstStyle/>
          <a:p>
            <a:endParaRPr lang="ja-JP" altLang="en-US"/>
          </a:p>
        </p:txBody>
      </p:sp>
      <p:sp>
        <p:nvSpPr>
          <p:cNvPr id="9334" name="Line 121"/>
          <p:cNvSpPr>
            <a:spLocks noChangeShapeType="1"/>
          </p:cNvSpPr>
          <p:nvPr/>
        </p:nvSpPr>
        <p:spPr bwMode="auto">
          <a:xfrm flipV="1">
            <a:off x="6681788" y="4557713"/>
            <a:ext cx="2093912" cy="6350"/>
          </a:xfrm>
          <a:prstGeom prst="line">
            <a:avLst/>
          </a:prstGeom>
          <a:noFill/>
          <a:ln w="152400">
            <a:solidFill>
              <a:srgbClr val="FF3300">
                <a:alpha val="70195"/>
              </a:srgbClr>
            </a:solidFill>
            <a:round/>
            <a:headEnd/>
            <a:tailEnd/>
          </a:ln>
        </p:spPr>
        <p:txBody>
          <a:bodyPr wrap="none" anchor="ctr"/>
          <a:lstStyle/>
          <a:p>
            <a:endParaRPr lang="ja-JP" altLang="en-US"/>
          </a:p>
        </p:txBody>
      </p:sp>
      <p:sp>
        <p:nvSpPr>
          <p:cNvPr id="9335" name="Rectangle 122"/>
          <p:cNvSpPr>
            <a:spLocks noChangeArrowheads="1"/>
          </p:cNvSpPr>
          <p:nvPr/>
        </p:nvSpPr>
        <p:spPr bwMode="auto">
          <a:xfrm>
            <a:off x="6806455" y="4468470"/>
            <a:ext cx="1149921" cy="184666"/>
          </a:xfrm>
          <a:prstGeom prst="rect">
            <a:avLst/>
          </a:prstGeom>
          <a:noFill/>
          <a:ln w="9525">
            <a:noFill/>
            <a:miter lim="800000"/>
            <a:headEnd/>
            <a:tailEnd/>
          </a:ln>
        </p:spPr>
        <p:txBody>
          <a:bodyPr wrap="none" lIns="36000" tIns="0" rIns="36000" bIns="0">
            <a:spAutoFit/>
          </a:bodyPr>
          <a:lstStyle/>
          <a:p>
            <a:pPr algn="ctr"/>
            <a:r>
              <a:rPr lang="en-US" altLang="ja-JP" sz="1200" b="1" dirty="0">
                <a:latin typeface="Trebuchet MS" pitchFamily="34" charset="0"/>
                <a:ea typeface="ＭＳ ゴシック" pitchFamily="49" charset="-128"/>
              </a:rPr>
              <a:t>GCOM-C1/ SGLI</a:t>
            </a:r>
            <a:endParaRPr lang="en-US" altLang="ja-JP" sz="1200" b="1" dirty="0">
              <a:latin typeface="Trebuchet MS" pitchFamily="34" charset="0"/>
            </a:endParaRPr>
          </a:p>
        </p:txBody>
      </p:sp>
      <p:sp>
        <p:nvSpPr>
          <p:cNvPr id="9336" name="Rectangle 123"/>
          <p:cNvSpPr>
            <a:spLocks noChangeArrowheads="1"/>
          </p:cNvSpPr>
          <p:nvPr/>
        </p:nvSpPr>
        <p:spPr bwMode="auto">
          <a:xfrm>
            <a:off x="5603875" y="4208463"/>
            <a:ext cx="2628900" cy="152400"/>
          </a:xfrm>
          <a:prstGeom prst="rect">
            <a:avLst/>
          </a:prstGeom>
          <a:noFill/>
          <a:ln w="9525">
            <a:noFill/>
            <a:miter lim="800000"/>
            <a:headEnd/>
            <a:tailEnd/>
          </a:ln>
        </p:spPr>
        <p:txBody>
          <a:bodyPr wrap="none" lIns="0" tIns="0" rIns="0" bIns="0">
            <a:spAutoFit/>
          </a:bodyPr>
          <a:lstStyle/>
          <a:p>
            <a:pPr algn="ctr"/>
            <a:r>
              <a:rPr lang="en-US" altLang="ja-JP" sz="1000">
                <a:latin typeface="Trebuchet MS" pitchFamily="34" charset="0"/>
                <a:ea typeface="ＭＳ ゴシック" pitchFamily="49" charset="-128"/>
              </a:rPr>
              <a:t>[Vegetation, aerosol, cloud, SST, ocean color]</a:t>
            </a:r>
            <a:endParaRPr lang="en-US" altLang="ja-JP" sz="1000" b="1">
              <a:latin typeface="Trebuchet MS" pitchFamily="34" charset="0"/>
            </a:endParaRPr>
          </a:p>
        </p:txBody>
      </p:sp>
      <p:sp>
        <p:nvSpPr>
          <p:cNvPr id="9337" name="Rectangle 124"/>
          <p:cNvSpPr>
            <a:spLocks noChangeArrowheads="1"/>
          </p:cNvSpPr>
          <p:nvPr/>
        </p:nvSpPr>
        <p:spPr bwMode="auto">
          <a:xfrm>
            <a:off x="5988050" y="4924425"/>
            <a:ext cx="1863725" cy="152400"/>
          </a:xfrm>
          <a:prstGeom prst="rect">
            <a:avLst/>
          </a:prstGeom>
          <a:noFill/>
          <a:ln w="9525">
            <a:noFill/>
            <a:miter lim="800000"/>
            <a:headEnd/>
            <a:tailEnd/>
          </a:ln>
        </p:spPr>
        <p:txBody>
          <a:bodyPr wrap="none" lIns="0" tIns="0" rIns="0" bIns="0">
            <a:spAutoFit/>
          </a:bodyPr>
          <a:lstStyle/>
          <a:p>
            <a:pPr algn="ctr"/>
            <a:r>
              <a:rPr lang="en-US" altLang="ja-JP" sz="1000">
                <a:latin typeface="Trebuchet MS" pitchFamily="34" charset="0"/>
                <a:ea typeface="ＭＳ ゴシック" pitchFamily="49" charset="-128"/>
              </a:rPr>
              <a:t>[Cloud and Aerosol 3D structure]</a:t>
            </a:r>
            <a:endParaRPr lang="en-US" altLang="ja-JP" sz="1000" b="1">
              <a:latin typeface="Trebuchet MS" pitchFamily="34" charset="0"/>
            </a:endParaRPr>
          </a:p>
        </p:txBody>
      </p:sp>
      <p:sp>
        <p:nvSpPr>
          <p:cNvPr id="9338" name="Line 125"/>
          <p:cNvSpPr>
            <a:spLocks noChangeShapeType="1"/>
          </p:cNvSpPr>
          <p:nvPr/>
        </p:nvSpPr>
        <p:spPr bwMode="auto">
          <a:xfrm>
            <a:off x="6232525" y="5195888"/>
            <a:ext cx="1349375" cy="0"/>
          </a:xfrm>
          <a:prstGeom prst="line">
            <a:avLst/>
          </a:prstGeom>
          <a:noFill/>
          <a:ln w="152400">
            <a:solidFill>
              <a:srgbClr val="0066FF">
                <a:alpha val="70195"/>
              </a:srgbClr>
            </a:solidFill>
            <a:round/>
            <a:headEnd/>
            <a:tailEnd/>
          </a:ln>
        </p:spPr>
        <p:txBody>
          <a:bodyPr wrap="none" anchor="ctr"/>
          <a:lstStyle/>
          <a:p>
            <a:endParaRPr lang="ja-JP" altLang="en-US"/>
          </a:p>
        </p:txBody>
      </p:sp>
      <p:sp>
        <p:nvSpPr>
          <p:cNvPr id="9339" name="Line 126"/>
          <p:cNvSpPr>
            <a:spLocks noChangeShapeType="1"/>
          </p:cNvSpPr>
          <p:nvPr/>
        </p:nvSpPr>
        <p:spPr bwMode="auto">
          <a:xfrm flipV="1">
            <a:off x="7605713" y="5189538"/>
            <a:ext cx="900112" cy="0"/>
          </a:xfrm>
          <a:prstGeom prst="line">
            <a:avLst/>
          </a:prstGeom>
          <a:noFill/>
          <a:ln w="139700">
            <a:solidFill>
              <a:srgbClr val="0066FF">
                <a:alpha val="70195"/>
              </a:srgbClr>
            </a:solidFill>
            <a:prstDash val="sysDot"/>
            <a:round/>
            <a:headEnd/>
            <a:tailEnd/>
          </a:ln>
        </p:spPr>
        <p:txBody>
          <a:bodyPr wrap="none" anchor="ctr"/>
          <a:lstStyle/>
          <a:p>
            <a:endParaRPr lang="ja-JP" altLang="en-US"/>
          </a:p>
        </p:txBody>
      </p:sp>
      <p:sp>
        <p:nvSpPr>
          <p:cNvPr id="9340" name="Rectangle 127"/>
          <p:cNvSpPr>
            <a:spLocks noChangeArrowheads="1"/>
          </p:cNvSpPr>
          <p:nvPr/>
        </p:nvSpPr>
        <p:spPr bwMode="auto">
          <a:xfrm>
            <a:off x="5000625" y="5910263"/>
            <a:ext cx="847725" cy="152400"/>
          </a:xfrm>
          <a:prstGeom prst="rect">
            <a:avLst/>
          </a:prstGeom>
          <a:noFill/>
          <a:ln w="9525">
            <a:noFill/>
            <a:miter lim="800000"/>
            <a:headEnd/>
            <a:tailEnd/>
          </a:ln>
        </p:spPr>
        <p:txBody>
          <a:bodyPr wrap="none" lIns="0" tIns="0" rIns="0" bIns="0">
            <a:spAutoFit/>
          </a:bodyPr>
          <a:lstStyle/>
          <a:p>
            <a:pPr algn="ctr"/>
            <a:r>
              <a:rPr lang="en-US" altLang="ja-JP" sz="1000">
                <a:latin typeface="Trebuchet MS" pitchFamily="34" charset="0"/>
                <a:ea typeface="ＭＳ ゴシック" pitchFamily="49" charset="-128"/>
              </a:rPr>
              <a:t>[CO</a:t>
            </a:r>
            <a:r>
              <a:rPr lang="en-US" altLang="ja-JP" sz="1000" baseline="-25000">
                <a:latin typeface="Trebuchet MS" pitchFamily="34" charset="0"/>
                <a:ea typeface="ＭＳ ゴシック" pitchFamily="49" charset="-128"/>
              </a:rPr>
              <a:t>2, </a:t>
            </a:r>
            <a:r>
              <a:rPr lang="en-US" altLang="ja-JP" sz="1000">
                <a:latin typeface="Trebuchet MS" pitchFamily="34" charset="0"/>
                <a:ea typeface="ＭＳ ゴシック" pitchFamily="49" charset="-128"/>
              </a:rPr>
              <a:t>Methane]</a:t>
            </a:r>
            <a:endParaRPr lang="en-US" altLang="ja-JP" sz="1000" b="1">
              <a:latin typeface="Trebuchet MS" pitchFamily="34" charset="0"/>
            </a:endParaRPr>
          </a:p>
        </p:txBody>
      </p:sp>
      <p:sp>
        <p:nvSpPr>
          <p:cNvPr id="9341" name="Text Box 128"/>
          <p:cNvSpPr txBox="1">
            <a:spLocks noChangeArrowheads="1"/>
          </p:cNvSpPr>
          <p:nvPr/>
        </p:nvSpPr>
        <p:spPr bwMode="auto">
          <a:xfrm>
            <a:off x="4222750" y="2895600"/>
            <a:ext cx="547688" cy="152400"/>
          </a:xfrm>
          <a:prstGeom prst="rect">
            <a:avLst/>
          </a:prstGeom>
          <a:noFill/>
          <a:ln w="9525" algn="ctr">
            <a:noFill/>
            <a:miter lim="800000"/>
            <a:headEnd/>
            <a:tailEnd/>
          </a:ln>
        </p:spPr>
        <p:txBody>
          <a:bodyPr wrap="none" lIns="0" tIns="0" rIns="0" bIns="0">
            <a:spAutoFit/>
          </a:bodyPr>
          <a:lstStyle/>
          <a:p>
            <a:pPr algn="ctr"/>
            <a:r>
              <a:rPr lang="en-US" altLang="ja-JP" sz="1000">
                <a:latin typeface="Trebuchet MS" pitchFamily="34" charset="0"/>
              </a:rPr>
              <a:t>TRMM/</a:t>
            </a:r>
            <a:r>
              <a:rPr lang="en-US" altLang="ja-JP" sz="1000" b="1">
                <a:latin typeface="Trebuchet MS" pitchFamily="34" charset="0"/>
              </a:rPr>
              <a:t>PR</a:t>
            </a:r>
          </a:p>
        </p:txBody>
      </p:sp>
      <p:sp>
        <p:nvSpPr>
          <p:cNvPr id="9342" name="Line 129"/>
          <p:cNvSpPr>
            <a:spLocks noChangeShapeType="1"/>
          </p:cNvSpPr>
          <p:nvPr/>
        </p:nvSpPr>
        <p:spPr bwMode="auto">
          <a:xfrm flipV="1">
            <a:off x="3328988" y="2308225"/>
            <a:ext cx="1260475" cy="0"/>
          </a:xfrm>
          <a:prstGeom prst="line">
            <a:avLst/>
          </a:prstGeom>
          <a:noFill/>
          <a:ln w="152400">
            <a:solidFill>
              <a:srgbClr val="006600"/>
            </a:solidFill>
            <a:round/>
            <a:headEnd/>
            <a:tailEnd/>
          </a:ln>
        </p:spPr>
        <p:txBody>
          <a:bodyPr wrap="none" anchor="ctr"/>
          <a:lstStyle/>
          <a:p>
            <a:endParaRPr lang="ja-JP" altLang="en-US"/>
          </a:p>
        </p:txBody>
      </p:sp>
      <p:sp>
        <p:nvSpPr>
          <p:cNvPr id="9343" name="Rectangle 130"/>
          <p:cNvSpPr>
            <a:spLocks noChangeArrowheads="1"/>
          </p:cNvSpPr>
          <p:nvPr/>
        </p:nvSpPr>
        <p:spPr bwMode="auto">
          <a:xfrm>
            <a:off x="5993370" y="3757613"/>
            <a:ext cx="1349848" cy="184666"/>
          </a:xfrm>
          <a:prstGeom prst="rect">
            <a:avLst/>
          </a:prstGeom>
          <a:noFill/>
          <a:ln w="9525">
            <a:noFill/>
            <a:miter lim="800000"/>
            <a:headEnd/>
            <a:tailEnd/>
          </a:ln>
        </p:spPr>
        <p:txBody>
          <a:bodyPr wrap="none" lIns="36000" tIns="0" rIns="36000" bIns="0">
            <a:spAutoFit/>
          </a:bodyPr>
          <a:lstStyle/>
          <a:p>
            <a:pPr algn="ctr"/>
            <a:r>
              <a:rPr lang="en-US" altLang="ja-JP" sz="1200" b="1" dirty="0">
                <a:latin typeface="Trebuchet MS" pitchFamily="34" charset="0"/>
                <a:ea typeface="ＭＳ ゴシック" pitchFamily="49" charset="-128"/>
              </a:rPr>
              <a:t>GCOM-W1/ AMSR2</a:t>
            </a:r>
            <a:endParaRPr lang="en-US" altLang="ja-JP" sz="1200" b="1" dirty="0">
              <a:latin typeface="Trebuchet MS" pitchFamily="34" charset="0"/>
            </a:endParaRPr>
          </a:p>
        </p:txBody>
      </p:sp>
      <p:sp>
        <p:nvSpPr>
          <p:cNvPr id="9344" name="Rectangle 131"/>
          <p:cNvSpPr>
            <a:spLocks noChangeArrowheads="1"/>
          </p:cNvSpPr>
          <p:nvPr/>
        </p:nvSpPr>
        <p:spPr bwMode="auto">
          <a:xfrm>
            <a:off x="5969000" y="3613150"/>
            <a:ext cx="1477963" cy="152400"/>
          </a:xfrm>
          <a:prstGeom prst="rect">
            <a:avLst/>
          </a:prstGeom>
          <a:noFill/>
          <a:ln w="9525">
            <a:noFill/>
            <a:miter lim="800000"/>
            <a:headEnd/>
            <a:tailEnd/>
          </a:ln>
        </p:spPr>
        <p:txBody>
          <a:bodyPr wrap="none" lIns="0" tIns="0" rIns="0" bIns="0">
            <a:spAutoFit/>
          </a:bodyPr>
          <a:lstStyle/>
          <a:p>
            <a:pPr algn="ctr"/>
            <a:r>
              <a:rPr lang="en-US" altLang="ja-JP" sz="1000">
                <a:latin typeface="Trebuchet MS" pitchFamily="34" charset="0"/>
                <a:ea typeface="ＭＳ ゴシック" pitchFamily="49" charset="-128"/>
              </a:rPr>
              <a:t>[Wind, SST , Water vapor]</a:t>
            </a:r>
          </a:p>
        </p:txBody>
      </p:sp>
      <p:pic>
        <p:nvPicPr>
          <p:cNvPr id="9345" name="Picture 132" descr="ADEOS2_CGs"/>
          <p:cNvPicPr>
            <a:picLocks noChangeAspect="1" noChangeArrowheads="1"/>
          </p:cNvPicPr>
          <p:nvPr/>
        </p:nvPicPr>
        <p:blipFill>
          <a:blip r:embed="rId3" cstate="print"/>
          <a:srcRect/>
          <a:stretch>
            <a:fillRect/>
          </a:stretch>
        </p:blipFill>
        <p:spPr bwMode="auto">
          <a:xfrm>
            <a:off x="3003550" y="5972175"/>
            <a:ext cx="585788" cy="314325"/>
          </a:xfrm>
          <a:prstGeom prst="rect">
            <a:avLst/>
          </a:prstGeom>
          <a:noFill/>
          <a:ln w="9525">
            <a:noFill/>
            <a:miter lim="800000"/>
            <a:headEnd/>
            <a:tailEnd/>
          </a:ln>
        </p:spPr>
      </p:pic>
      <p:sp>
        <p:nvSpPr>
          <p:cNvPr id="9346" name="Line 133"/>
          <p:cNvSpPr>
            <a:spLocks noChangeShapeType="1"/>
          </p:cNvSpPr>
          <p:nvPr/>
        </p:nvSpPr>
        <p:spPr bwMode="auto">
          <a:xfrm>
            <a:off x="3246438" y="6689725"/>
            <a:ext cx="485775" cy="0"/>
          </a:xfrm>
          <a:prstGeom prst="line">
            <a:avLst/>
          </a:prstGeom>
          <a:noFill/>
          <a:ln w="152400">
            <a:solidFill>
              <a:srgbClr val="0066FF">
                <a:alpha val="70195"/>
              </a:srgbClr>
            </a:solidFill>
            <a:round/>
            <a:headEnd/>
            <a:tailEnd/>
          </a:ln>
        </p:spPr>
        <p:txBody>
          <a:bodyPr wrap="none" anchor="ctr"/>
          <a:lstStyle/>
          <a:p>
            <a:endParaRPr lang="ja-JP" altLang="en-US"/>
          </a:p>
        </p:txBody>
      </p:sp>
      <p:sp>
        <p:nvSpPr>
          <p:cNvPr id="9347" name="Rectangle 134"/>
          <p:cNvSpPr>
            <a:spLocks noChangeArrowheads="1"/>
          </p:cNvSpPr>
          <p:nvPr/>
        </p:nvSpPr>
        <p:spPr bwMode="auto">
          <a:xfrm>
            <a:off x="3790950" y="6588125"/>
            <a:ext cx="603250" cy="182563"/>
          </a:xfrm>
          <a:prstGeom prst="rect">
            <a:avLst/>
          </a:prstGeom>
          <a:noFill/>
          <a:ln w="9525">
            <a:noFill/>
            <a:miter lim="800000"/>
            <a:headEnd/>
            <a:tailEnd/>
          </a:ln>
        </p:spPr>
        <p:txBody>
          <a:bodyPr wrap="none" lIns="0" tIns="0" rIns="0" bIns="0">
            <a:spAutoFit/>
          </a:bodyPr>
          <a:lstStyle/>
          <a:p>
            <a:r>
              <a:rPr lang="en-US" altLang="ja-JP" sz="1200">
                <a:solidFill>
                  <a:srgbClr val="0066FF"/>
                </a:solidFill>
                <a:latin typeface="Trebuchet MS" pitchFamily="34" charset="0"/>
                <a:ea typeface="System"/>
                <a:cs typeface="System"/>
              </a:rPr>
              <a:t>Phase B~</a:t>
            </a:r>
            <a:endParaRPr lang="en-US" altLang="ja-JP" sz="1200" b="1">
              <a:solidFill>
                <a:srgbClr val="0066FF"/>
              </a:solidFill>
              <a:latin typeface="Trebuchet MS" pitchFamily="34" charset="0"/>
            </a:endParaRPr>
          </a:p>
        </p:txBody>
      </p:sp>
      <p:pic>
        <p:nvPicPr>
          <p:cNvPr id="9348" name="Picture 135"/>
          <p:cNvPicPr>
            <a:picLocks noChangeAspect="1" noChangeArrowheads="1"/>
          </p:cNvPicPr>
          <p:nvPr/>
        </p:nvPicPr>
        <p:blipFill>
          <a:blip r:embed="rId4" cstate="print"/>
          <a:srcRect/>
          <a:stretch>
            <a:fillRect/>
          </a:stretch>
        </p:blipFill>
        <p:spPr bwMode="auto">
          <a:xfrm>
            <a:off x="4003675" y="5684838"/>
            <a:ext cx="630238" cy="263525"/>
          </a:xfrm>
          <a:prstGeom prst="rect">
            <a:avLst/>
          </a:prstGeom>
          <a:noFill/>
          <a:ln w="9525" algn="ctr">
            <a:noFill/>
            <a:miter lim="800000"/>
            <a:headEnd/>
            <a:tailEnd/>
          </a:ln>
        </p:spPr>
      </p:pic>
      <p:sp>
        <p:nvSpPr>
          <p:cNvPr id="9349" name="Rectangle 136"/>
          <p:cNvSpPr>
            <a:spLocks noChangeArrowheads="1"/>
          </p:cNvSpPr>
          <p:nvPr/>
        </p:nvSpPr>
        <p:spPr bwMode="auto">
          <a:xfrm>
            <a:off x="6659563" y="3208338"/>
            <a:ext cx="833437" cy="152400"/>
          </a:xfrm>
          <a:prstGeom prst="rect">
            <a:avLst/>
          </a:prstGeom>
          <a:noFill/>
          <a:ln w="9525">
            <a:noFill/>
            <a:miter lim="800000"/>
            <a:headEnd/>
            <a:tailEnd/>
          </a:ln>
        </p:spPr>
        <p:txBody>
          <a:bodyPr wrap="none" lIns="0" tIns="0" rIns="0" bIns="0">
            <a:spAutoFit/>
          </a:bodyPr>
          <a:lstStyle/>
          <a:p>
            <a:pPr algn="ctr"/>
            <a:r>
              <a:rPr lang="en-US" altLang="ja-JP" sz="1000">
                <a:latin typeface="Trebuchet MS" pitchFamily="34" charset="0"/>
                <a:ea typeface="ＭＳ ゴシック" pitchFamily="49" charset="-128"/>
              </a:rPr>
              <a:t>[Precipitation]</a:t>
            </a:r>
            <a:endParaRPr lang="en-US" altLang="ja-JP" sz="1000" b="1">
              <a:latin typeface="Trebuchet MS" pitchFamily="34" charset="0"/>
            </a:endParaRPr>
          </a:p>
        </p:txBody>
      </p:sp>
      <p:pic>
        <p:nvPicPr>
          <p:cNvPr id="9350" name="Picture 137"/>
          <p:cNvPicPr>
            <a:picLocks noChangeAspect="1" noChangeArrowheads="1"/>
          </p:cNvPicPr>
          <p:nvPr/>
        </p:nvPicPr>
        <p:blipFill>
          <a:blip r:embed="rId5" cstate="print"/>
          <a:srcRect/>
          <a:stretch>
            <a:fillRect/>
          </a:stretch>
        </p:blipFill>
        <p:spPr bwMode="auto">
          <a:xfrm>
            <a:off x="5849938" y="2849563"/>
            <a:ext cx="539750" cy="381000"/>
          </a:xfrm>
          <a:prstGeom prst="rect">
            <a:avLst/>
          </a:prstGeom>
          <a:noFill/>
          <a:ln w="9525">
            <a:noFill/>
            <a:round/>
            <a:headEnd/>
            <a:tailEnd/>
          </a:ln>
        </p:spPr>
      </p:pic>
      <p:pic>
        <p:nvPicPr>
          <p:cNvPr id="9351" name="Picture 138" descr="ALOS詳細"/>
          <p:cNvPicPr>
            <a:picLocks noChangeAspect="1" noChangeArrowheads="1"/>
          </p:cNvPicPr>
          <p:nvPr/>
        </p:nvPicPr>
        <p:blipFill>
          <a:blip r:embed="rId6" cstate="print"/>
          <a:srcRect/>
          <a:stretch>
            <a:fillRect/>
          </a:stretch>
        </p:blipFill>
        <p:spPr bwMode="auto">
          <a:xfrm>
            <a:off x="3262313" y="1679575"/>
            <a:ext cx="925512" cy="317500"/>
          </a:xfrm>
          <a:prstGeom prst="rect">
            <a:avLst/>
          </a:prstGeom>
          <a:noFill/>
          <a:ln w="9525">
            <a:noFill/>
            <a:miter lim="800000"/>
            <a:headEnd/>
            <a:tailEnd/>
          </a:ln>
        </p:spPr>
      </p:pic>
      <p:sp>
        <p:nvSpPr>
          <p:cNvPr id="9352" name="Line 139"/>
          <p:cNvSpPr>
            <a:spLocks noChangeShapeType="1"/>
          </p:cNvSpPr>
          <p:nvPr/>
        </p:nvSpPr>
        <p:spPr bwMode="auto">
          <a:xfrm>
            <a:off x="6657975" y="6089650"/>
            <a:ext cx="2071688" cy="1588"/>
          </a:xfrm>
          <a:prstGeom prst="line">
            <a:avLst/>
          </a:prstGeom>
          <a:noFill/>
          <a:ln w="152400">
            <a:solidFill>
              <a:srgbClr val="FF3300">
                <a:alpha val="70195"/>
              </a:srgbClr>
            </a:solidFill>
            <a:round/>
            <a:headEnd/>
            <a:tailEnd/>
          </a:ln>
        </p:spPr>
        <p:txBody>
          <a:bodyPr wrap="none" anchor="ctr"/>
          <a:lstStyle/>
          <a:p>
            <a:endParaRPr lang="ja-JP" altLang="en-US"/>
          </a:p>
        </p:txBody>
      </p:sp>
      <p:sp>
        <p:nvSpPr>
          <p:cNvPr id="9353" name="Rectangle 140"/>
          <p:cNvSpPr>
            <a:spLocks noChangeArrowheads="1"/>
          </p:cNvSpPr>
          <p:nvPr/>
        </p:nvSpPr>
        <p:spPr bwMode="auto">
          <a:xfrm>
            <a:off x="6846888" y="5848350"/>
            <a:ext cx="847725" cy="152400"/>
          </a:xfrm>
          <a:prstGeom prst="rect">
            <a:avLst/>
          </a:prstGeom>
          <a:noFill/>
          <a:ln w="9525">
            <a:noFill/>
            <a:miter lim="800000"/>
            <a:headEnd/>
            <a:tailEnd/>
          </a:ln>
        </p:spPr>
        <p:txBody>
          <a:bodyPr wrap="none" lIns="0" tIns="0" rIns="0" bIns="0">
            <a:spAutoFit/>
          </a:bodyPr>
          <a:lstStyle/>
          <a:p>
            <a:pPr algn="ctr"/>
            <a:r>
              <a:rPr lang="en-US" altLang="ja-JP" sz="1000">
                <a:latin typeface="Trebuchet MS" pitchFamily="34" charset="0"/>
                <a:ea typeface="ＭＳ ゴシック" pitchFamily="49" charset="-128"/>
              </a:rPr>
              <a:t>[CO</a:t>
            </a:r>
            <a:r>
              <a:rPr lang="en-US" altLang="ja-JP" sz="1000" baseline="-25000">
                <a:latin typeface="Trebuchet MS" pitchFamily="34" charset="0"/>
                <a:ea typeface="ＭＳ ゴシック" pitchFamily="49" charset="-128"/>
              </a:rPr>
              <a:t>2, </a:t>
            </a:r>
            <a:r>
              <a:rPr lang="en-US" altLang="ja-JP" sz="1000">
                <a:latin typeface="Trebuchet MS" pitchFamily="34" charset="0"/>
                <a:ea typeface="ＭＳ ゴシック" pitchFamily="49" charset="-128"/>
              </a:rPr>
              <a:t>Methane]</a:t>
            </a:r>
            <a:endParaRPr lang="en-US" altLang="ja-JP" sz="1000" b="1">
              <a:latin typeface="Trebuchet MS" pitchFamily="34" charset="0"/>
            </a:endParaRPr>
          </a:p>
        </p:txBody>
      </p:sp>
      <p:sp>
        <p:nvSpPr>
          <p:cNvPr id="9354" name="Line 141"/>
          <p:cNvSpPr>
            <a:spLocks noChangeShapeType="1"/>
          </p:cNvSpPr>
          <p:nvPr/>
        </p:nvSpPr>
        <p:spPr bwMode="auto">
          <a:xfrm flipV="1">
            <a:off x="7537450" y="3684588"/>
            <a:ext cx="1214438" cy="0"/>
          </a:xfrm>
          <a:prstGeom prst="line">
            <a:avLst/>
          </a:prstGeom>
          <a:noFill/>
          <a:ln w="152400">
            <a:solidFill>
              <a:srgbClr val="FF3300">
                <a:alpha val="70195"/>
              </a:srgbClr>
            </a:solidFill>
            <a:round/>
            <a:headEnd/>
            <a:tailEnd/>
          </a:ln>
        </p:spPr>
        <p:txBody>
          <a:bodyPr wrap="none" anchor="ctr"/>
          <a:lstStyle/>
          <a:p>
            <a:endParaRPr lang="ja-JP" altLang="en-US"/>
          </a:p>
        </p:txBody>
      </p:sp>
      <p:sp>
        <p:nvSpPr>
          <p:cNvPr id="9355" name="Rectangle 142"/>
          <p:cNvSpPr>
            <a:spLocks noChangeArrowheads="1"/>
          </p:cNvSpPr>
          <p:nvPr/>
        </p:nvSpPr>
        <p:spPr bwMode="auto">
          <a:xfrm>
            <a:off x="7851775" y="3622675"/>
            <a:ext cx="581025" cy="152400"/>
          </a:xfrm>
          <a:prstGeom prst="rect">
            <a:avLst/>
          </a:prstGeom>
          <a:noFill/>
          <a:ln w="9525">
            <a:noFill/>
            <a:miter lim="800000"/>
            <a:headEnd/>
            <a:tailEnd/>
          </a:ln>
        </p:spPr>
        <p:txBody>
          <a:bodyPr wrap="none" lIns="0" tIns="0" rIns="0" bIns="0">
            <a:spAutoFit/>
          </a:bodyPr>
          <a:lstStyle/>
          <a:p>
            <a:pPr algn="ctr"/>
            <a:r>
              <a:rPr lang="en-US" altLang="ja-JP" sz="1000" b="1">
                <a:latin typeface="Trebuchet MS" pitchFamily="34" charset="0"/>
                <a:ea typeface="ＭＳ ゴシック" pitchFamily="49" charset="-128"/>
              </a:rPr>
              <a:t>GCOM-W2</a:t>
            </a:r>
            <a:endParaRPr lang="en-US" altLang="ja-JP" sz="1000" b="1">
              <a:latin typeface="Trebuchet MS" pitchFamily="34" charset="0"/>
            </a:endParaRPr>
          </a:p>
        </p:txBody>
      </p:sp>
      <p:sp>
        <p:nvSpPr>
          <p:cNvPr id="9356" name="Rectangle 143"/>
          <p:cNvSpPr>
            <a:spLocks noChangeArrowheads="1"/>
          </p:cNvSpPr>
          <p:nvPr/>
        </p:nvSpPr>
        <p:spPr bwMode="auto">
          <a:xfrm>
            <a:off x="6478588" y="6027738"/>
            <a:ext cx="1395412" cy="152400"/>
          </a:xfrm>
          <a:prstGeom prst="rect">
            <a:avLst/>
          </a:prstGeom>
          <a:noFill/>
          <a:ln w="9525">
            <a:noFill/>
            <a:miter lim="800000"/>
            <a:headEnd/>
            <a:tailEnd/>
          </a:ln>
        </p:spPr>
        <p:txBody>
          <a:bodyPr lIns="0" tIns="0" rIns="0" bIns="0">
            <a:spAutoFit/>
          </a:bodyPr>
          <a:lstStyle/>
          <a:p>
            <a:pPr algn="ctr"/>
            <a:r>
              <a:rPr lang="en-US" altLang="ja-JP" sz="1000" b="1" i="1">
                <a:latin typeface="Trebuchet MS" pitchFamily="34" charset="0"/>
                <a:ea typeface="ＭＳ ゴシック" pitchFamily="49" charset="-128"/>
              </a:rPr>
              <a:t>GOSAT-2</a:t>
            </a:r>
            <a:endParaRPr lang="en-US" altLang="ja-JP" sz="1000" b="1" i="1">
              <a:latin typeface="Trebuchet MS" pitchFamily="34" charset="0"/>
            </a:endParaRPr>
          </a:p>
        </p:txBody>
      </p:sp>
      <p:sp>
        <p:nvSpPr>
          <p:cNvPr id="9357" name="Line 144"/>
          <p:cNvSpPr>
            <a:spLocks noChangeShapeType="1"/>
          </p:cNvSpPr>
          <p:nvPr/>
        </p:nvSpPr>
        <p:spPr bwMode="auto">
          <a:xfrm>
            <a:off x="6692900" y="2038350"/>
            <a:ext cx="2052638" cy="0"/>
          </a:xfrm>
          <a:prstGeom prst="line">
            <a:avLst/>
          </a:prstGeom>
          <a:noFill/>
          <a:ln w="152400">
            <a:solidFill>
              <a:srgbClr val="FF3300">
                <a:alpha val="70195"/>
              </a:srgbClr>
            </a:solidFill>
            <a:round/>
            <a:headEnd/>
            <a:tailEnd/>
          </a:ln>
        </p:spPr>
        <p:txBody>
          <a:bodyPr wrap="none" anchor="ctr"/>
          <a:lstStyle/>
          <a:p>
            <a:endParaRPr lang="ja-JP" altLang="en-US"/>
          </a:p>
        </p:txBody>
      </p:sp>
      <p:sp>
        <p:nvSpPr>
          <p:cNvPr id="9358" name="Text Box 145"/>
          <p:cNvSpPr txBox="1">
            <a:spLocks noChangeArrowheads="1"/>
          </p:cNvSpPr>
          <p:nvPr/>
        </p:nvSpPr>
        <p:spPr bwMode="auto">
          <a:xfrm>
            <a:off x="7164288" y="2430463"/>
            <a:ext cx="887412" cy="152400"/>
          </a:xfrm>
          <a:prstGeom prst="rect">
            <a:avLst/>
          </a:prstGeom>
          <a:noFill/>
          <a:ln w="9525" algn="ctr">
            <a:noFill/>
            <a:miter lim="800000"/>
            <a:headEnd/>
            <a:tailEnd/>
          </a:ln>
        </p:spPr>
        <p:txBody>
          <a:bodyPr wrap="none" lIns="0" tIns="0" rIns="0" bIns="0">
            <a:spAutoFit/>
          </a:bodyPr>
          <a:lstStyle/>
          <a:p>
            <a:pPr algn="ctr"/>
            <a:r>
              <a:rPr lang="en-US" altLang="ja-JP" sz="1000" b="1" dirty="0">
                <a:latin typeface="Trebuchet MS" pitchFamily="34" charset="0"/>
              </a:rPr>
              <a:t>ALOS-3 Optical</a:t>
            </a:r>
          </a:p>
        </p:txBody>
      </p:sp>
      <p:sp>
        <p:nvSpPr>
          <p:cNvPr id="9359" name="Text Box 146"/>
          <p:cNvSpPr txBox="1">
            <a:spLocks noChangeArrowheads="1"/>
          </p:cNvSpPr>
          <p:nvPr/>
        </p:nvSpPr>
        <p:spPr bwMode="auto">
          <a:xfrm>
            <a:off x="6897688" y="1968500"/>
            <a:ext cx="687387" cy="152400"/>
          </a:xfrm>
          <a:prstGeom prst="rect">
            <a:avLst/>
          </a:prstGeom>
          <a:noFill/>
          <a:ln w="9525" algn="ctr">
            <a:noFill/>
            <a:miter lim="800000"/>
            <a:headEnd/>
            <a:tailEnd/>
          </a:ln>
        </p:spPr>
        <p:txBody>
          <a:bodyPr wrap="none" lIns="0" tIns="0" rIns="0" bIns="0">
            <a:spAutoFit/>
          </a:bodyPr>
          <a:lstStyle/>
          <a:p>
            <a:pPr algn="ctr"/>
            <a:r>
              <a:rPr lang="en-US" altLang="ja-JP" sz="1000" b="1">
                <a:latin typeface="Trebuchet MS" pitchFamily="34" charset="0"/>
              </a:rPr>
              <a:t>ALOS-2 SAR</a:t>
            </a:r>
          </a:p>
        </p:txBody>
      </p:sp>
      <p:pic>
        <p:nvPicPr>
          <p:cNvPr id="9360" name="Picture 147" descr="次期陸域SAR20060531image"/>
          <p:cNvPicPr preferRelativeResize="0">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749010">
            <a:off x="6110288" y="1836738"/>
            <a:ext cx="709612" cy="280987"/>
          </a:xfrm>
          <a:prstGeom prst="rect">
            <a:avLst/>
          </a:prstGeom>
          <a:noFill/>
          <a:ln w="9525">
            <a:noFill/>
            <a:miter lim="800000"/>
            <a:headEnd/>
            <a:tailEnd/>
          </a:ln>
        </p:spPr>
      </p:pic>
      <p:sp>
        <p:nvSpPr>
          <p:cNvPr id="9361" name="Text Box 148"/>
          <p:cNvSpPr txBox="1">
            <a:spLocks noChangeArrowheads="1"/>
          </p:cNvSpPr>
          <p:nvPr/>
        </p:nvSpPr>
        <p:spPr bwMode="auto">
          <a:xfrm>
            <a:off x="3330575" y="2084388"/>
            <a:ext cx="803275" cy="152400"/>
          </a:xfrm>
          <a:prstGeom prst="rect">
            <a:avLst/>
          </a:prstGeom>
          <a:noFill/>
          <a:ln w="9525" algn="ctr">
            <a:noFill/>
            <a:miter lim="800000"/>
            <a:headEnd/>
            <a:tailEnd/>
          </a:ln>
        </p:spPr>
        <p:txBody>
          <a:bodyPr wrap="none" lIns="0" tIns="0" rIns="0" bIns="0">
            <a:spAutoFit/>
          </a:bodyPr>
          <a:lstStyle/>
          <a:p>
            <a:pPr algn="ctr"/>
            <a:r>
              <a:rPr lang="en-US" altLang="ja-JP" sz="1000" b="1">
                <a:latin typeface="Trebuchet MS" pitchFamily="34" charset="0"/>
              </a:rPr>
              <a:t>ALOS/PALSAR</a:t>
            </a:r>
          </a:p>
        </p:txBody>
      </p:sp>
      <p:sp>
        <p:nvSpPr>
          <p:cNvPr id="9362" name="Text Box 149"/>
          <p:cNvSpPr txBox="1">
            <a:spLocks noChangeArrowheads="1"/>
          </p:cNvSpPr>
          <p:nvPr/>
        </p:nvSpPr>
        <p:spPr bwMode="auto">
          <a:xfrm>
            <a:off x="3324225" y="2398713"/>
            <a:ext cx="1446213" cy="152400"/>
          </a:xfrm>
          <a:prstGeom prst="rect">
            <a:avLst/>
          </a:prstGeom>
          <a:noFill/>
          <a:ln w="9525" algn="ctr">
            <a:noFill/>
            <a:miter lim="800000"/>
            <a:headEnd/>
            <a:tailEnd/>
          </a:ln>
        </p:spPr>
        <p:txBody>
          <a:bodyPr lIns="0" tIns="0" rIns="0" bIns="0">
            <a:spAutoFit/>
          </a:bodyPr>
          <a:lstStyle/>
          <a:p>
            <a:r>
              <a:rPr lang="en-US" altLang="ja-JP" sz="1000" b="1">
                <a:latin typeface="Trebuchet MS" pitchFamily="34" charset="0"/>
              </a:rPr>
              <a:t>ALOS/PRISM AVNIR2</a:t>
            </a:r>
          </a:p>
        </p:txBody>
      </p:sp>
      <p:pic>
        <p:nvPicPr>
          <p:cNvPr id="9363" name="Picture 150" descr="EarhCARE5"/>
          <p:cNvPicPr>
            <a:picLocks noChangeAspect="1" noChangeArrowheads="1"/>
          </p:cNvPicPr>
          <p:nvPr/>
        </p:nvPicPr>
        <p:blipFill>
          <a:blip r:embed="rId8" cstate="print"/>
          <a:srcRect/>
          <a:stretch>
            <a:fillRect/>
          </a:stretch>
        </p:blipFill>
        <p:spPr bwMode="auto">
          <a:xfrm>
            <a:off x="5662613" y="5014913"/>
            <a:ext cx="503237" cy="400050"/>
          </a:xfrm>
          <a:prstGeom prst="rect">
            <a:avLst/>
          </a:prstGeom>
          <a:noFill/>
          <a:ln w="9525">
            <a:noFill/>
            <a:miter lim="800000"/>
            <a:headEnd/>
            <a:tailEnd/>
          </a:ln>
        </p:spPr>
      </p:pic>
      <p:sp>
        <p:nvSpPr>
          <p:cNvPr id="9364" name="Text Box 151"/>
          <p:cNvSpPr txBox="1">
            <a:spLocks noChangeArrowheads="1"/>
          </p:cNvSpPr>
          <p:nvPr/>
        </p:nvSpPr>
        <p:spPr bwMode="auto">
          <a:xfrm>
            <a:off x="3529013" y="2246313"/>
            <a:ext cx="831850" cy="152400"/>
          </a:xfrm>
          <a:prstGeom prst="rect">
            <a:avLst/>
          </a:prstGeom>
          <a:noFill/>
          <a:ln w="9525" algn="ctr">
            <a:noFill/>
            <a:miter lim="800000"/>
            <a:headEnd/>
            <a:tailEnd/>
          </a:ln>
        </p:spPr>
        <p:txBody>
          <a:bodyPr wrap="none" lIns="0" tIns="0" rIns="0" bIns="0">
            <a:spAutoFit/>
          </a:bodyPr>
          <a:lstStyle/>
          <a:p>
            <a:pPr algn="ctr"/>
            <a:r>
              <a:rPr lang="en-US" altLang="ja-JP" sz="1000" b="1">
                <a:solidFill>
                  <a:srgbClr val="CCFFCC"/>
                </a:solidFill>
                <a:latin typeface="Trebuchet MS" pitchFamily="34" charset="0"/>
              </a:rPr>
              <a:t>ALOS "DAICHI"</a:t>
            </a:r>
          </a:p>
        </p:txBody>
      </p:sp>
      <p:pic>
        <p:nvPicPr>
          <p:cNvPr id="9365" name="Picture 152" descr="次期陸域OPT"/>
          <p:cNvPicPr>
            <a:picLocks noChangeAspect="1" noChangeArrowheads="1"/>
          </p:cNvPicPr>
          <p:nvPr/>
        </p:nvPicPr>
        <p:blipFill>
          <a:blip r:embed="rId9" cstate="print"/>
          <a:srcRect/>
          <a:stretch>
            <a:fillRect/>
          </a:stretch>
        </p:blipFill>
        <p:spPr bwMode="auto">
          <a:xfrm>
            <a:off x="6397625" y="2354263"/>
            <a:ext cx="604838" cy="315912"/>
          </a:xfrm>
          <a:prstGeom prst="rect">
            <a:avLst/>
          </a:prstGeom>
          <a:noFill/>
          <a:ln w="9525">
            <a:noFill/>
            <a:miter lim="800000"/>
            <a:headEnd/>
            <a:tailEnd/>
          </a:ln>
        </p:spPr>
      </p:pic>
      <p:sp>
        <p:nvSpPr>
          <p:cNvPr id="9366" name="Rectangle 153"/>
          <p:cNvSpPr>
            <a:spLocks noChangeArrowheads="1"/>
          </p:cNvSpPr>
          <p:nvPr/>
        </p:nvSpPr>
        <p:spPr bwMode="auto">
          <a:xfrm>
            <a:off x="6507163" y="5132388"/>
            <a:ext cx="895350" cy="152400"/>
          </a:xfrm>
          <a:prstGeom prst="rect">
            <a:avLst/>
          </a:prstGeom>
          <a:noFill/>
          <a:ln w="9525">
            <a:noFill/>
            <a:miter lim="800000"/>
            <a:headEnd/>
            <a:tailEnd/>
          </a:ln>
        </p:spPr>
        <p:txBody>
          <a:bodyPr wrap="none" lIns="0" tIns="0" rIns="0" bIns="0">
            <a:spAutoFit/>
          </a:bodyPr>
          <a:lstStyle/>
          <a:p>
            <a:r>
              <a:rPr lang="en-US" altLang="ja-JP" sz="1000">
                <a:latin typeface="Trebuchet MS" pitchFamily="34" charset="0"/>
                <a:ea typeface="ＭＳ ゴシック" pitchFamily="49" charset="-128"/>
              </a:rPr>
              <a:t>EarthCARE/</a:t>
            </a:r>
            <a:r>
              <a:rPr lang="en-US" altLang="ja-JP" sz="1000" b="1">
                <a:latin typeface="Trebuchet MS" pitchFamily="34" charset="0"/>
                <a:ea typeface="ＭＳ ゴシック" pitchFamily="49" charset="-128"/>
              </a:rPr>
              <a:t>CPR</a:t>
            </a:r>
            <a:endParaRPr lang="en-US" altLang="ja-JP" sz="1000" b="1">
              <a:latin typeface="Trebuchet MS" pitchFamily="34" charset="0"/>
            </a:endParaRPr>
          </a:p>
        </p:txBody>
      </p:sp>
      <p:sp>
        <p:nvSpPr>
          <p:cNvPr id="9367" name="Rectangle 154"/>
          <p:cNvSpPr>
            <a:spLocks noChangeArrowheads="1"/>
          </p:cNvSpPr>
          <p:nvPr/>
        </p:nvSpPr>
        <p:spPr bwMode="auto">
          <a:xfrm>
            <a:off x="4327525" y="4557713"/>
            <a:ext cx="1838325" cy="152400"/>
          </a:xfrm>
          <a:prstGeom prst="rect">
            <a:avLst/>
          </a:prstGeom>
          <a:noFill/>
          <a:ln w="9525">
            <a:noFill/>
            <a:miter lim="800000"/>
            <a:headEnd/>
            <a:tailEnd/>
          </a:ln>
        </p:spPr>
        <p:txBody>
          <a:bodyPr wrap="none" lIns="0" tIns="0" rIns="0" bIns="0">
            <a:spAutoFit/>
          </a:bodyPr>
          <a:lstStyle/>
          <a:p>
            <a:pPr algn="ctr"/>
            <a:r>
              <a:rPr lang="en-US" altLang="ja-JP" sz="1000" i="1">
                <a:latin typeface="Trebuchet MS" pitchFamily="34" charset="0"/>
                <a:ea typeface="ＭＳ ゴシック" pitchFamily="49" charset="-128"/>
              </a:rPr>
              <a:t>250m, multi-angle, polarization</a:t>
            </a:r>
          </a:p>
        </p:txBody>
      </p:sp>
      <p:sp>
        <p:nvSpPr>
          <p:cNvPr id="9368" name="Line 155"/>
          <p:cNvSpPr>
            <a:spLocks noChangeShapeType="1"/>
          </p:cNvSpPr>
          <p:nvPr/>
        </p:nvSpPr>
        <p:spPr bwMode="auto">
          <a:xfrm>
            <a:off x="8324850" y="4378325"/>
            <a:ext cx="450850" cy="1588"/>
          </a:xfrm>
          <a:prstGeom prst="line">
            <a:avLst/>
          </a:prstGeom>
          <a:noFill/>
          <a:ln w="152400">
            <a:solidFill>
              <a:srgbClr val="FF3300">
                <a:alpha val="70195"/>
              </a:srgbClr>
            </a:solidFill>
            <a:round/>
            <a:headEnd/>
            <a:tailEnd/>
          </a:ln>
        </p:spPr>
        <p:txBody>
          <a:bodyPr wrap="none" anchor="ctr"/>
          <a:lstStyle/>
          <a:p>
            <a:endParaRPr lang="ja-JP" altLang="en-US"/>
          </a:p>
        </p:txBody>
      </p:sp>
      <p:sp>
        <p:nvSpPr>
          <p:cNvPr id="9369" name="Rectangle 156"/>
          <p:cNvSpPr>
            <a:spLocks noChangeArrowheads="1"/>
          </p:cNvSpPr>
          <p:nvPr/>
        </p:nvSpPr>
        <p:spPr bwMode="auto">
          <a:xfrm>
            <a:off x="8285163" y="4297363"/>
            <a:ext cx="546100" cy="152400"/>
          </a:xfrm>
          <a:prstGeom prst="rect">
            <a:avLst/>
          </a:prstGeom>
          <a:noFill/>
          <a:ln w="9525">
            <a:noFill/>
            <a:miter lim="800000"/>
            <a:headEnd/>
            <a:tailEnd/>
          </a:ln>
        </p:spPr>
        <p:txBody>
          <a:bodyPr wrap="none" lIns="0" tIns="0" rIns="0" bIns="0">
            <a:spAutoFit/>
          </a:bodyPr>
          <a:lstStyle/>
          <a:p>
            <a:pPr algn="ctr"/>
            <a:r>
              <a:rPr lang="en-US" altLang="ja-JP" sz="1000" b="1">
                <a:latin typeface="Trebuchet MS" pitchFamily="34" charset="0"/>
                <a:ea typeface="ＭＳ ゴシック" pitchFamily="49" charset="-128"/>
              </a:rPr>
              <a:t>GCOM-C2</a:t>
            </a:r>
            <a:endParaRPr lang="en-US" altLang="ja-JP" sz="1000" b="1">
              <a:latin typeface="Trebuchet MS" pitchFamily="34" charset="0"/>
            </a:endParaRPr>
          </a:p>
        </p:txBody>
      </p:sp>
      <p:sp>
        <p:nvSpPr>
          <p:cNvPr id="9370" name="Line 157"/>
          <p:cNvSpPr>
            <a:spLocks noChangeShapeType="1"/>
          </p:cNvSpPr>
          <p:nvPr/>
        </p:nvSpPr>
        <p:spPr bwMode="auto">
          <a:xfrm flipV="1">
            <a:off x="4591050" y="5819775"/>
            <a:ext cx="2114550" cy="0"/>
          </a:xfrm>
          <a:prstGeom prst="line">
            <a:avLst/>
          </a:prstGeom>
          <a:noFill/>
          <a:ln w="152400">
            <a:solidFill>
              <a:srgbClr val="006600"/>
            </a:solidFill>
            <a:round/>
            <a:headEnd/>
            <a:tailEnd/>
          </a:ln>
        </p:spPr>
        <p:txBody>
          <a:bodyPr wrap="none" anchor="ctr"/>
          <a:lstStyle/>
          <a:p>
            <a:endParaRPr lang="ja-JP" altLang="en-US"/>
          </a:p>
        </p:txBody>
      </p:sp>
      <p:sp>
        <p:nvSpPr>
          <p:cNvPr id="9371" name="Rectangle 158"/>
          <p:cNvSpPr>
            <a:spLocks noChangeArrowheads="1"/>
          </p:cNvSpPr>
          <p:nvPr/>
        </p:nvSpPr>
        <p:spPr bwMode="auto">
          <a:xfrm>
            <a:off x="4738688" y="5748338"/>
            <a:ext cx="838200" cy="152400"/>
          </a:xfrm>
          <a:prstGeom prst="rect">
            <a:avLst/>
          </a:prstGeom>
          <a:noFill/>
          <a:ln w="9525">
            <a:noFill/>
            <a:miter lim="800000"/>
            <a:headEnd/>
            <a:tailEnd/>
          </a:ln>
        </p:spPr>
        <p:txBody>
          <a:bodyPr wrap="none" lIns="0" tIns="0" rIns="0" bIns="0">
            <a:spAutoFit/>
          </a:bodyPr>
          <a:lstStyle/>
          <a:p>
            <a:pPr algn="ctr"/>
            <a:r>
              <a:rPr lang="en-US" altLang="ja-JP" sz="1000" b="1">
                <a:solidFill>
                  <a:schemeClr val="bg1"/>
                </a:solidFill>
                <a:latin typeface="Trebuchet MS" pitchFamily="34" charset="0"/>
                <a:ea typeface="ＭＳ ゴシック" pitchFamily="49" charset="-128"/>
              </a:rPr>
              <a:t>GOSAT "IBUKI"</a:t>
            </a:r>
            <a:endParaRPr lang="en-US" altLang="ja-JP" sz="1000" b="1">
              <a:solidFill>
                <a:schemeClr val="bg1"/>
              </a:solidFill>
              <a:latin typeface="Trebuchet MS" pitchFamily="34" charset="0"/>
            </a:endParaRPr>
          </a:p>
        </p:txBody>
      </p:sp>
      <p:pic>
        <p:nvPicPr>
          <p:cNvPr id="9372" name="Picture 159" descr="amsr2"/>
          <p:cNvPicPr>
            <a:picLocks noChangeAspect="1" noChangeArrowheads="1"/>
          </p:cNvPicPr>
          <p:nvPr/>
        </p:nvPicPr>
        <p:blipFill>
          <a:blip r:embed="rId10" cstate="print"/>
          <a:srcRect/>
          <a:stretch>
            <a:fillRect/>
          </a:stretch>
        </p:blipFill>
        <p:spPr bwMode="auto">
          <a:xfrm rot="1800000">
            <a:off x="5378450" y="3535363"/>
            <a:ext cx="873125" cy="393700"/>
          </a:xfrm>
          <a:prstGeom prst="rect">
            <a:avLst/>
          </a:prstGeom>
          <a:noFill/>
          <a:ln w="9525">
            <a:noFill/>
            <a:miter lim="800000"/>
            <a:headEnd/>
            <a:tailEnd/>
          </a:ln>
        </p:spPr>
      </p:pic>
      <p:pic>
        <p:nvPicPr>
          <p:cNvPr id="9373" name="Picture 2" descr="C1_Orbit_-Z-Up"/>
          <p:cNvPicPr>
            <a:picLocks noChangeAspect="1" noChangeArrowheads="1"/>
          </p:cNvPicPr>
          <p:nvPr/>
        </p:nvPicPr>
        <p:blipFill>
          <a:blip r:embed="rId11" cstate="print"/>
          <a:srcRect/>
          <a:stretch>
            <a:fillRect/>
          </a:stretch>
        </p:blipFill>
        <p:spPr bwMode="auto">
          <a:xfrm>
            <a:off x="6102350" y="4381500"/>
            <a:ext cx="869950" cy="482600"/>
          </a:xfrm>
          <a:prstGeom prst="rect">
            <a:avLst/>
          </a:prstGeom>
          <a:noFill/>
          <a:ln w="9525">
            <a:noFill/>
            <a:miter lim="800000"/>
            <a:headEnd/>
            <a:tailEnd/>
          </a:ln>
        </p:spPr>
      </p:pic>
      <p:sp>
        <p:nvSpPr>
          <p:cNvPr id="9374" name="Line 161"/>
          <p:cNvSpPr>
            <a:spLocks noChangeShapeType="1"/>
          </p:cNvSpPr>
          <p:nvPr/>
        </p:nvSpPr>
        <p:spPr bwMode="auto">
          <a:xfrm flipV="1">
            <a:off x="3298825" y="3821113"/>
            <a:ext cx="1512888" cy="0"/>
          </a:xfrm>
          <a:prstGeom prst="line">
            <a:avLst/>
          </a:prstGeom>
          <a:noFill/>
          <a:ln w="139700">
            <a:solidFill>
              <a:srgbClr val="006600"/>
            </a:solidFill>
            <a:round/>
            <a:headEnd/>
            <a:tailEnd/>
          </a:ln>
        </p:spPr>
        <p:txBody>
          <a:bodyPr wrap="none" anchor="ctr"/>
          <a:lstStyle/>
          <a:p>
            <a:endParaRPr lang="ja-JP" altLang="en-US"/>
          </a:p>
        </p:txBody>
      </p:sp>
      <p:sp>
        <p:nvSpPr>
          <p:cNvPr id="9375" name="Line 162"/>
          <p:cNvSpPr>
            <a:spLocks noChangeShapeType="1"/>
          </p:cNvSpPr>
          <p:nvPr/>
        </p:nvSpPr>
        <p:spPr bwMode="auto">
          <a:xfrm>
            <a:off x="3275013" y="3121025"/>
            <a:ext cx="1503362" cy="0"/>
          </a:xfrm>
          <a:prstGeom prst="line">
            <a:avLst/>
          </a:prstGeom>
          <a:noFill/>
          <a:ln w="139700">
            <a:solidFill>
              <a:srgbClr val="006600"/>
            </a:solidFill>
            <a:round/>
            <a:headEnd/>
            <a:tailEnd/>
          </a:ln>
        </p:spPr>
        <p:txBody>
          <a:bodyPr wrap="none" anchor="ctr"/>
          <a:lstStyle/>
          <a:p>
            <a:endParaRPr lang="ja-JP" altLang="en-US"/>
          </a:p>
        </p:txBody>
      </p:sp>
      <p:pic>
        <p:nvPicPr>
          <p:cNvPr id="9376" name="Picture 163"/>
          <p:cNvPicPr>
            <a:picLocks noChangeAspect="1" noChangeArrowheads="1"/>
          </p:cNvPicPr>
          <p:nvPr/>
        </p:nvPicPr>
        <p:blipFill>
          <a:blip r:embed="rId12" cstate="print"/>
          <a:srcRect/>
          <a:stretch>
            <a:fillRect/>
          </a:stretch>
        </p:blipFill>
        <p:spPr bwMode="auto">
          <a:xfrm>
            <a:off x="3306763" y="2714625"/>
            <a:ext cx="336550" cy="531813"/>
          </a:xfrm>
          <a:prstGeom prst="rect">
            <a:avLst/>
          </a:prstGeom>
          <a:noFill/>
          <a:ln w="9525">
            <a:noFill/>
            <a:miter lim="800000"/>
            <a:headEnd/>
            <a:tailEnd/>
          </a:ln>
        </p:spPr>
      </p:pic>
      <p:pic>
        <p:nvPicPr>
          <p:cNvPr id="9377" name="Picture 164" descr="aqua_sm"/>
          <p:cNvPicPr>
            <a:picLocks noChangeAspect="1" noChangeArrowheads="1"/>
          </p:cNvPicPr>
          <p:nvPr/>
        </p:nvPicPr>
        <p:blipFill>
          <a:blip r:embed="rId13" cstate="print"/>
          <a:srcRect/>
          <a:stretch>
            <a:fillRect/>
          </a:stretch>
        </p:blipFill>
        <p:spPr bwMode="auto">
          <a:xfrm>
            <a:off x="3375025" y="3479800"/>
            <a:ext cx="514350" cy="317500"/>
          </a:xfrm>
          <a:prstGeom prst="rect">
            <a:avLst/>
          </a:prstGeom>
          <a:noFill/>
          <a:ln w="9525">
            <a:noFill/>
            <a:miter lim="800000"/>
            <a:headEnd/>
            <a:tailEnd/>
          </a:ln>
        </p:spPr>
      </p:pic>
      <p:sp>
        <p:nvSpPr>
          <p:cNvPr id="9378" name="Text Box 165"/>
          <p:cNvSpPr txBox="1">
            <a:spLocks noChangeArrowheads="1"/>
          </p:cNvSpPr>
          <p:nvPr/>
        </p:nvSpPr>
        <p:spPr bwMode="auto">
          <a:xfrm>
            <a:off x="3762375" y="3035300"/>
            <a:ext cx="346075" cy="152400"/>
          </a:xfrm>
          <a:prstGeom prst="rect">
            <a:avLst/>
          </a:prstGeom>
          <a:noFill/>
          <a:ln w="9525" algn="ctr">
            <a:noFill/>
            <a:miter lim="800000"/>
            <a:headEnd/>
            <a:tailEnd/>
          </a:ln>
        </p:spPr>
        <p:txBody>
          <a:bodyPr wrap="none" lIns="0" tIns="0" rIns="0" bIns="0">
            <a:spAutoFit/>
          </a:bodyPr>
          <a:lstStyle/>
          <a:p>
            <a:pPr algn="ctr"/>
            <a:r>
              <a:rPr lang="en-US" altLang="ja-JP" sz="1000" b="1">
                <a:solidFill>
                  <a:srgbClr val="CCFFCC"/>
                </a:solidFill>
                <a:latin typeface="Trebuchet MS" pitchFamily="34" charset="0"/>
              </a:rPr>
              <a:t>TRMM</a:t>
            </a:r>
          </a:p>
        </p:txBody>
      </p:sp>
      <p:sp>
        <p:nvSpPr>
          <p:cNvPr id="9379" name="Text Box 166"/>
          <p:cNvSpPr txBox="1">
            <a:spLocks noChangeArrowheads="1"/>
          </p:cNvSpPr>
          <p:nvPr/>
        </p:nvSpPr>
        <p:spPr bwMode="auto">
          <a:xfrm>
            <a:off x="3771900" y="3735388"/>
            <a:ext cx="298450" cy="152400"/>
          </a:xfrm>
          <a:prstGeom prst="rect">
            <a:avLst/>
          </a:prstGeom>
          <a:noFill/>
          <a:ln w="9525" algn="ctr">
            <a:noFill/>
            <a:miter lim="800000"/>
            <a:headEnd/>
            <a:tailEnd/>
          </a:ln>
        </p:spPr>
        <p:txBody>
          <a:bodyPr wrap="none" lIns="0" tIns="0" rIns="0" bIns="0">
            <a:spAutoFit/>
          </a:bodyPr>
          <a:lstStyle/>
          <a:p>
            <a:pPr algn="ctr"/>
            <a:r>
              <a:rPr lang="en-US" altLang="ja-JP" sz="1000" b="1">
                <a:solidFill>
                  <a:srgbClr val="CCFFCC"/>
                </a:solidFill>
                <a:latin typeface="Trebuchet MS" pitchFamily="34" charset="0"/>
              </a:rPr>
              <a:t>Aqua</a:t>
            </a:r>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idx="4294967295"/>
          </p:nvPr>
        </p:nvSpPr>
        <p:spPr>
          <a:xfrm>
            <a:off x="403225" y="116631"/>
            <a:ext cx="7196931" cy="1056531"/>
          </a:xfrm>
        </p:spPr>
        <p:txBody>
          <a:bodyPr/>
          <a:lstStyle/>
          <a:p>
            <a:r>
              <a:rPr lang="en-US" altLang="ja-JP" sz="3200" dirty="0" smtClean="0">
                <a:solidFill>
                  <a:srgbClr val="242450"/>
                </a:solidFill>
                <a:ea typeface="ＭＳ Ｐゴシック" pitchFamily="50" charset="-128"/>
              </a:rPr>
              <a:t>JAXA Satellite Datasets on DIAS</a:t>
            </a:r>
            <a:r>
              <a:rPr lang="ja-JP" altLang="en-US" sz="3200" dirty="0" smtClean="0">
                <a:solidFill>
                  <a:srgbClr val="242450"/>
                </a:solidFill>
                <a:ea typeface="ＭＳ Ｐゴシック" pitchFamily="50" charset="-128"/>
              </a:rPr>
              <a:t/>
            </a:r>
            <a:br>
              <a:rPr lang="ja-JP" altLang="en-US" sz="3200" dirty="0" smtClean="0">
                <a:solidFill>
                  <a:srgbClr val="242450"/>
                </a:solidFill>
                <a:ea typeface="ＭＳ Ｐゴシック" pitchFamily="50" charset="-128"/>
              </a:rPr>
            </a:br>
            <a:r>
              <a:rPr lang="en-US" altLang="ja-JP" sz="1800" b="0" dirty="0">
                <a:solidFill>
                  <a:srgbClr val="CC0000"/>
                </a:solidFill>
                <a:ea typeface="ＭＳ Ｐゴシック" pitchFamily="50" charset="-128"/>
              </a:rPr>
              <a:t>http://www.editoria.u-tokyo.ac.jp/dias/link/portal/english_index.html</a:t>
            </a:r>
            <a:endParaRPr lang="en-US" altLang="ja-JP" sz="1800" b="0" dirty="0" smtClean="0">
              <a:solidFill>
                <a:srgbClr val="CC0000"/>
              </a:solidFill>
              <a:ea typeface="ＭＳ Ｐゴシック" pitchFamily="50" charset="-128"/>
            </a:endParaRPr>
          </a:p>
        </p:txBody>
      </p:sp>
      <p:sp>
        <p:nvSpPr>
          <p:cNvPr id="3076" name="Rectangle 3"/>
          <p:cNvSpPr>
            <a:spLocks noGrp="1" noChangeArrowheads="1"/>
          </p:cNvSpPr>
          <p:nvPr>
            <p:ph type="body" sz="half" idx="4294967295"/>
          </p:nvPr>
        </p:nvSpPr>
        <p:spPr>
          <a:xfrm>
            <a:off x="407988" y="1090613"/>
            <a:ext cx="5316537" cy="5507037"/>
          </a:xfrm>
        </p:spPr>
        <p:txBody>
          <a:bodyPr/>
          <a:lstStyle/>
          <a:p>
            <a:r>
              <a:rPr lang="en-US" altLang="ja-JP" sz="2400" b="1" smtClean="0">
                <a:solidFill>
                  <a:srgbClr val="242450"/>
                </a:solidFill>
                <a:ea typeface="ＭＳ Ｐゴシック" pitchFamily="50" charset="-128"/>
              </a:rPr>
              <a:t>Three Scales</a:t>
            </a:r>
          </a:p>
          <a:p>
            <a:pPr lvl="1"/>
            <a:r>
              <a:rPr lang="en-US" altLang="ja-JP" sz="1600" smtClean="0">
                <a:ea typeface="ＭＳ Ｐゴシック" pitchFamily="50" charset="-128"/>
              </a:rPr>
              <a:t>250km rectangular covering each Reference Sites, </a:t>
            </a:r>
          </a:p>
          <a:p>
            <a:pPr lvl="1"/>
            <a:r>
              <a:rPr lang="en-US" altLang="ja-JP" sz="1600" smtClean="0">
                <a:ea typeface="ＭＳ Ｐゴシック" pitchFamily="50" charset="-128"/>
              </a:rPr>
              <a:t>Monsoon Regional </a:t>
            </a:r>
          </a:p>
          <a:p>
            <a:pPr lvl="1"/>
            <a:r>
              <a:rPr lang="en-US" altLang="ja-JP" sz="1600" smtClean="0">
                <a:ea typeface="ＭＳ Ｐゴシック" pitchFamily="50" charset="-128"/>
              </a:rPr>
              <a:t>Global Area </a:t>
            </a:r>
          </a:p>
          <a:p>
            <a:r>
              <a:rPr lang="en-US" altLang="ja-JP" sz="2400" b="1" smtClean="0">
                <a:solidFill>
                  <a:srgbClr val="242450"/>
                </a:solidFill>
                <a:ea typeface="ＭＳ Ｐゴシック" pitchFamily="50" charset="-128"/>
              </a:rPr>
              <a:t>Product Levels</a:t>
            </a:r>
          </a:p>
          <a:p>
            <a:pPr lvl="1"/>
            <a:r>
              <a:rPr lang="en-US" altLang="ja-JP" sz="1600" b="1" smtClean="0">
                <a:ea typeface="ＭＳ Ｐゴシック" pitchFamily="50" charset="-128"/>
              </a:rPr>
              <a:t>Level-1b</a:t>
            </a:r>
            <a:r>
              <a:rPr lang="en-US" altLang="ja-JP" sz="1600" smtClean="0">
                <a:ea typeface="ＭＳ Ｐゴシック" pitchFamily="50" charset="-128"/>
              </a:rPr>
              <a:t>: Radiance product with full resolution at reference sites. </a:t>
            </a:r>
          </a:p>
          <a:p>
            <a:pPr lvl="1"/>
            <a:r>
              <a:rPr lang="en-US" altLang="ja-JP" sz="1600" b="1" smtClean="0">
                <a:ea typeface="ＭＳ Ｐゴシック" pitchFamily="50" charset="-128"/>
              </a:rPr>
              <a:t>Level-2</a:t>
            </a:r>
            <a:r>
              <a:rPr lang="en-US" altLang="ja-JP" sz="1600" smtClean="0">
                <a:ea typeface="ＭＳ Ｐゴシック" pitchFamily="50" charset="-128"/>
              </a:rPr>
              <a:t>: Geophysical product at the same resolution at reference sites and monsoon regions. </a:t>
            </a:r>
          </a:p>
          <a:p>
            <a:pPr lvl="1"/>
            <a:r>
              <a:rPr lang="en-US" altLang="ja-JP" sz="1600" b="1" smtClean="0">
                <a:ea typeface="ＭＳ Ｐゴシック" pitchFamily="50" charset="-128"/>
              </a:rPr>
              <a:t>Level-3</a:t>
            </a:r>
            <a:r>
              <a:rPr lang="en-US" altLang="ja-JP" sz="1600" smtClean="0">
                <a:ea typeface="ＭＳ Ｐゴシック" pitchFamily="50" charset="-128"/>
              </a:rPr>
              <a:t>: Statistical geophysical product in space and/or time at reference sites, monsoon regions and global. (example: Monthly mean rain rate at reference sites, etc.) </a:t>
            </a:r>
          </a:p>
          <a:p>
            <a:r>
              <a:rPr lang="en-US" altLang="ja-JP" sz="2400" b="1" smtClean="0">
                <a:solidFill>
                  <a:srgbClr val="242450"/>
                </a:solidFill>
                <a:ea typeface="ＭＳ Ｐゴシック" pitchFamily="50" charset="-128"/>
              </a:rPr>
              <a:t>Metadata</a:t>
            </a:r>
          </a:p>
          <a:p>
            <a:pPr lvl="1"/>
            <a:r>
              <a:rPr lang="en-US" altLang="ja-JP" sz="1600" smtClean="0">
                <a:ea typeface="ＭＳ Ｐゴシック" pitchFamily="50" charset="-128"/>
              </a:rPr>
              <a:t>Consist of an image element and a metadata part element that is compliant with the ISO-19115 metadata standard. </a:t>
            </a:r>
          </a:p>
          <a:p>
            <a:endParaRPr lang="en-US" altLang="ja-JP" sz="1600" smtClean="0">
              <a:ea typeface="ＭＳ Ｐゴシック" pitchFamily="50" charset="-128"/>
            </a:endParaRPr>
          </a:p>
        </p:txBody>
      </p:sp>
      <p:graphicFrame>
        <p:nvGraphicFramePr>
          <p:cNvPr id="3074" name="Object 4"/>
          <p:cNvGraphicFramePr>
            <a:graphicFrameLocks noGrp="1" noChangeAspect="1"/>
          </p:cNvGraphicFramePr>
          <p:nvPr>
            <p:ph sz="half" idx="4294967295"/>
          </p:nvPr>
        </p:nvGraphicFramePr>
        <p:xfrm>
          <a:off x="5364163" y="4994275"/>
          <a:ext cx="3617912" cy="1819275"/>
        </p:xfrm>
        <a:graphic>
          <a:graphicData uri="http://schemas.openxmlformats.org/presentationml/2006/ole">
            <mc:AlternateContent xmlns:mc="http://schemas.openxmlformats.org/markup-compatibility/2006">
              <mc:Choice xmlns:v="urn:schemas-microsoft-com:vml" Requires="v">
                <p:oleObj spid="_x0000_s3096" name="Image" r:id="rId4" imgW="18387302" imgH="9244444" progId="">
                  <p:embed/>
                </p:oleObj>
              </mc:Choice>
              <mc:Fallback>
                <p:oleObj name="Image" r:id="rId4" imgW="18387302" imgH="9244444"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163" y="4994275"/>
                        <a:ext cx="3617912"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77" name="Picture 15"/>
          <p:cNvPicPr>
            <a:picLocks noChangeAspect="1" noChangeArrowheads="1"/>
          </p:cNvPicPr>
          <p:nvPr/>
        </p:nvPicPr>
        <p:blipFill>
          <a:blip r:embed="rId6" cstate="print"/>
          <a:srcRect/>
          <a:stretch>
            <a:fillRect/>
          </a:stretch>
        </p:blipFill>
        <p:spPr bwMode="auto">
          <a:xfrm>
            <a:off x="7885113" y="1412875"/>
            <a:ext cx="1014412" cy="1014413"/>
          </a:xfrm>
          <a:prstGeom prst="rect">
            <a:avLst/>
          </a:prstGeom>
          <a:noFill/>
          <a:ln w="9525">
            <a:noFill/>
            <a:miter lim="800000"/>
            <a:headEnd/>
            <a:tailEnd/>
          </a:ln>
        </p:spPr>
      </p:pic>
      <p:pic>
        <p:nvPicPr>
          <p:cNvPr id="3078" name="Picture 14"/>
          <p:cNvPicPr>
            <a:picLocks noChangeAspect="1" noChangeArrowheads="1"/>
          </p:cNvPicPr>
          <p:nvPr/>
        </p:nvPicPr>
        <p:blipFill>
          <a:blip r:embed="rId7" cstate="print"/>
          <a:srcRect/>
          <a:stretch>
            <a:fillRect/>
          </a:stretch>
        </p:blipFill>
        <p:spPr bwMode="auto">
          <a:xfrm>
            <a:off x="7308850" y="1628775"/>
            <a:ext cx="1019175" cy="1020763"/>
          </a:xfrm>
          <a:prstGeom prst="rect">
            <a:avLst/>
          </a:prstGeom>
          <a:noFill/>
          <a:ln w="9525">
            <a:noFill/>
            <a:miter lim="800000"/>
            <a:headEnd/>
            <a:tailEnd/>
          </a:ln>
        </p:spPr>
      </p:pic>
      <p:pic>
        <p:nvPicPr>
          <p:cNvPr id="3079" name="Picture 12"/>
          <p:cNvPicPr>
            <a:picLocks noChangeAspect="1" noChangeArrowheads="1"/>
          </p:cNvPicPr>
          <p:nvPr/>
        </p:nvPicPr>
        <p:blipFill>
          <a:blip r:embed="rId8" cstate="print"/>
          <a:srcRect/>
          <a:stretch>
            <a:fillRect/>
          </a:stretch>
        </p:blipFill>
        <p:spPr bwMode="auto">
          <a:xfrm>
            <a:off x="6588125" y="1484313"/>
            <a:ext cx="1019175" cy="1019175"/>
          </a:xfrm>
          <a:prstGeom prst="rect">
            <a:avLst/>
          </a:prstGeom>
          <a:noFill/>
          <a:ln w="9525">
            <a:noFill/>
            <a:miter lim="800000"/>
            <a:headEnd/>
            <a:tailEnd/>
          </a:ln>
        </p:spPr>
      </p:pic>
      <p:pic>
        <p:nvPicPr>
          <p:cNvPr id="3080" name="Picture 13"/>
          <p:cNvPicPr>
            <a:picLocks noChangeAspect="1" noChangeArrowheads="1"/>
          </p:cNvPicPr>
          <p:nvPr/>
        </p:nvPicPr>
        <p:blipFill>
          <a:blip r:embed="rId9" cstate="print"/>
          <a:srcRect/>
          <a:stretch>
            <a:fillRect/>
          </a:stretch>
        </p:blipFill>
        <p:spPr bwMode="auto">
          <a:xfrm>
            <a:off x="5940425" y="1341438"/>
            <a:ext cx="1008063" cy="1008062"/>
          </a:xfrm>
          <a:prstGeom prst="rect">
            <a:avLst/>
          </a:prstGeom>
          <a:noFill/>
          <a:ln w="9525">
            <a:noFill/>
            <a:miter lim="800000"/>
            <a:headEnd/>
            <a:tailEnd/>
          </a:ln>
        </p:spPr>
      </p:pic>
      <p:pic>
        <p:nvPicPr>
          <p:cNvPr id="3081" name="Picture 8"/>
          <p:cNvPicPr>
            <a:picLocks noChangeAspect="1" noChangeArrowheads="1"/>
          </p:cNvPicPr>
          <p:nvPr/>
        </p:nvPicPr>
        <p:blipFill>
          <a:blip r:embed="rId10" cstate="print"/>
          <a:srcRect/>
          <a:stretch>
            <a:fillRect/>
          </a:stretch>
        </p:blipFill>
        <p:spPr bwMode="auto">
          <a:xfrm>
            <a:off x="6300788" y="3244850"/>
            <a:ext cx="2598737" cy="1408113"/>
          </a:xfrm>
          <a:prstGeom prst="rect">
            <a:avLst/>
          </a:prstGeom>
          <a:noFill/>
          <a:ln w="9525">
            <a:noFill/>
            <a:miter lim="800000"/>
            <a:headEnd/>
            <a:tailEnd/>
          </a:ln>
        </p:spPr>
      </p:pic>
      <p:pic>
        <p:nvPicPr>
          <p:cNvPr id="3082" name="Picture 7"/>
          <p:cNvPicPr>
            <a:picLocks noChangeAspect="1" noChangeArrowheads="1"/>
          </p:cNvPicPr>
          <p:nvPr/>
        </p:nvPicPr>
        <p:blipFill>
          <a:blip r:embed="rId11" cstate="print"/>
          <a:srcRect/>
          <a:stretch>
            <a:fillRect/>
          </a:stretch>
        </p:blipFill>
        <p:spPr bwMode="auto">
          <a:xfrm>
            <a:off x="5867400" y="2957513"/>
            <a:ext cx="2590800" cy="1416050"/>
          </a:xfrm>
          <a:prstGeom prst="rect">
            <a:avLst/>
          </a:prstGeom>
          <a:noFill/>
          <a:ln w="9525">
            <a:noFill/>
            <a:miter lim="800000"/>
            <a:headEnd/>
            <a:tailEnd/>
          </a:ln>
        </p:spPr>
      </p:pic>
      <p:sp>
        <p:nvSpPr>
          <p:cNvPr id="3083" name="Text Box 12"/>
          <p:cNvSpPr txBox="1">
            <a:spLocks noChangeArrowheads="1"/>
          </p:cNvSpPr>
          <p:nvPr/>
        </p:nvSpPr>
        <p:spPr bwMode="auto">
          <a:xfrm>
            <a:off x="6472238" y="1004888"/>
            <a:ext cx="1708150" cy="336550"/>
          </a:xfrm>
          <a:prstGeom prst="rect">
            <a:avLst/>
          </a:prstGeom>
          <a:noFill/>
          <a:ln w="9525">
            <a:noFill/>
            <a:miter lim="800000"/>
            <a:headEnd/>
            <a:tailEnd/>
          </a:ln>
        </p:spPr>
        <p:txBody>
          <a:bodyPr wrap="none">
            <a:spAutoFit/>
          </a:bodyPr>
          <a:lstStyle/>
          <a:p>
            <a:r>
              <a:rPr lang="en-US" altLang="ja-JP" sz="1600" b="1">
                <a:solidFill>
                  <a:srgbClr val="008000"/>
                </a:solidFill>
              </a:rPr>
              <a:t>Reference Sites</a:t>
            </a:r>
          </a:p>
        </p:txBody>
      </p:sp>
      <p:sp>
        <p:nvSpPr>
          <p:cNvPr id="3084" name="Text Box 13"/>
          <p:cNvSpPr txBox="1">
            <a:spLocks noChangeArrowheads="1"/>
          </p:cNvSpPr>
          <p:nvPr/>
        </p:nvSpPr>
        <p:spPr bwMode="auto">
          <a:xfrm>
            <a:off x="6300788" y="2636838"/>
            <a:ext cx="2000250" cy="336550"/>
          </a:xfrm>
          <a:prstGeom prst="rect">
            <a:avLst/>
          </a:prstGeom>
          <a:noFill/>
          <a:ln w="9525">
            <a:noFill/>
            <a:miter lim="800000"/>
            <a:headEnd/>
            <a:tailEnd/>
          </a:ln>
        </p:spPr>
        <p:txBody>
          <a:bodyPr wrap="none">
            <a:spAutoFit/>
          </a:bodyPr>
          <a:lstStyle/>
          <a:p>
            <a:r>
              <a:rPr lang="en-US" altLang="ja-JP" sz="1600" b="1">
                <a:solidFill>
                  <a:srgbClr val="008000"/>
                </a:solidFill>
              </a:rPr>
              <a:t>Monsoon Regional</a:t>
            </a:r>
          </a:p>
        </p:txBody>
      </p:sp>
      <p:sp>
        <p:nvSpPr>
          <p:cNvPr id="3085" name="Text Box 14"/>
          <p:cNvSpPr txBox="1">
            <a:spLocks noChangeArrowheads="1"/>
          </p:cNvSpPr>
          <p:nvPr/>
        </p:nvSpPr>
        <p:spPr bwMode="auto">
          <a:xfrm>
            <a:off x="6588125" y="4676775"/>
            <a:ext cx="1325563" cy="336550"/>
          </a:xfrm>
          <a:prstGeom prst="rect">
            <a:avLst/>
          </a:prstGeom>
          <a:noFill/>
          <a:ln w="9525">
            <a:noFill/>
            <a:miter lim="800000"/>
            <a:headEnd/>
            <a:tailEnd/>
          </a:ln>
        </p:spPr>
        <p:txBody>
          <a:bodyPr wrap="none">
            <a:spAutoFit/>
          </a:bodyPr>
          <a:lstStyle/>
          <a:p>
            <a:r>
              <a:rPr lang="en-US" altLang="ja-JP" sz="1600" b="1">
                <a:solidFill>
                  <a:srgbClr val="008000"/>
                </a:solidFill>
              </a:rPr>
              <a:t>Global Area</a:t>
            </a:r>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250825" y="260350"/>
            <a:ext cx="7624763" cy="600075"/>
          </a:xfrm>
        </p:spPr>
        <p:txBody>
          <a:bodyPr/>
          <a:lstStyle/>
          <a:p>
            <a:r>
              <a:rPr lang="en-US" altLang="ja-JP" sz="3200" smtClean="0">
                <a:solidFill>
                  <a:srgbClr val="242450"/>
                </a:solidFill>
                <a:ea typeface="ＭＳ Ｐゴシック" pitchFamily="50" charset="-128"/>
              </a:rPr>
              <a:t>Daichi (ALOS) Path-Mosaics for CEOP</a:t>
            </a:r>
          </a:p>
        </p:txBody>
      </p:sp>
      <p:sp>
        <p:nvSpPr>
          <p:cNvPr id="26627" name="Rectangle 3"/>
          <p:cNvSpPr>
            <a:spLocks noGrp="1" noChangeArrowheads="1"/>
          </p:cNvSpPr>
          <p:nvPr>
            <p:ph type="body" idx="4294967295"/>
          </p:nvPr>
        </p:nvSpPr>
        <p:spPr>
          <a:xfrm>
            <a:off x="407988" y="1090613"/>
            <a:ext cx="8397875" cy="1762125"/>
          </a:xfrm>
        </p:spPr>
        <p:txBody>
          <a:bodyPr/>
          <a:lstStyle/>
          <a:p>
            <a:r>
              <a:rPr kumimoji="1" lang="en-US" altLang="ja-JP" b="1" smtClean="0">
                <a:ea typeface="ＭＳ Ｐゴシック" pitchFamily="50" charset="-128"/>
              </a:rPr>
              <a:t>Produced with Level 1 products of three sensors: PRISM, AVNIR-2 and PALSAR</a:t>
            </a:r>
          </a:p>
          <a:p>
            <a:r>
              <a:rPr kumimoji="1" lang="en-US" altLang="ja-JP" b="1" smtClean="0">
                <a:ea typeface="ＭＳ Ｐゴシック" pitchFamily="50" charset="-128"/>
              </a:rPr>
              <a:t>Associate with CEOP Reference Sites and AWCI River Basins</a:t>
            </a:r>
          </a:p>
          <a:p>
            <a:r>
              <a:rPr kumimoji="1" lang="en-US" altLang="ja-JP" b="1" smtClean="0">
                <a:ea typeface="ＭＳ Ｐゴシック" pitchFamily="50" charset="-128"/>
              </a:rPr>
              <a:t>Path-mosaiced instead of subsets because of the original small scene size and the large data volumes</a:t>
            </a:r>
          </a:p>
          <a:p>
            <a:endParaRPr kumimoji="1" lang="en-US" altLang="ja-JP" b="1" smtClean="0">
              <a:ea typeface="ＭＳ Ｐゴシック" pitchFamily="50" charset="-128"/>
            </a:endParaRPr>
          </a:p>
          <a:p>
            <a:endParaRPr lang="ja-JP" altLang="en-US" smtClean="0">
              <a:ea typeface="ＭＳ Ｐゴシック" pitchFamily="50" charset="-128"/>
            </a:endParaRPr>
          </a:p>
        </p:txBody>
      </p:sp>
      <p:pic>
        <p:nvPicPr>
          <p:cNvPr id="26628" name="Picture 8"/>
          <p:cNvPicPr>
            <a:picLocks noChangeAspect="1" noChangeArrowheads="1"/>
          </p:cNvPicPr>
          <p:nvPr/>
        </p:nvPicPr>
        <p:blipFill>
          <a:blip r:embed="rId3" cstate="print"/>
          <a:srcRect/>
          <a:stretch>
            <a:fillRect/>
          </a:stretch>
        </p:blipFill>
        <p:spPr bwMode="auto">
          <a:xfrm>
            <a:off x="395288" y="3141663"/>
            <a:ext cx="2592387" cy="2598737"/>
          </a:xfrm>
          <a:prstGeom prst="rect">
            <a:avLst/>
          </a:prstGeom>
          <a:noFill/>
          <a:ln w="9525">
            <a:noFill/>
            <a:miter lim="800000"/>
            <a:headEnd/>
            <a:tailEnd/>
          </a:ln>
        </p:spPr>
      </p:pic>
      <p:pic>
        <p:nvPicPr>
          <p:cNvPr id="26629" name="Picture 9"/>
          <p:cNvPicPr>
            <a:picLocks noChangeAspect="1" noChangeArrowheads="1"/>
          </p:cNvPicPr>
          <p:nvPr/>
        </p:nvPicPr>
        <p:blipFill>
          <a:blip r:embed="rId4" cstate="print"/>
          <a:srcRect/>
          <a:stretch>
            <a:fillRect/>
          </a:stretch>
        </p:blipFill>
        <p:spPr bwMode="auto">
          <a:xfrm>
            <a:off x="3132138" y="4149725"/>
            <a:ext cx="2663825" cy="2430463"/>
          </a:xfrm>
          <a:prstGeom prst="rect">
            <a:avLst/>
          </a:prstGeom>
          <a:noFill/>
          <a:ln w="9525">
            <a:noFill/>
            <a:miter lim="800000"/>
            <a:headEnd/>
            <a:tailEnd/>
          </a:ln>
        </p:spPr>
      </p:pic>
      <p:pic>
        <p:nvPicPr>
          <p:cNvPr id="26630" name="Picture 8"/>
          <p:cNvPicPr>
            <a:picLocks noChangeArrowheads="1"/>
          </p:cNvPicPr>
          <p:nvPr/>
        </p:nvPicPr>
        <p:blipFill>
          <a:blip r:embed="rId5" cstate="print"/>
          <a:srcRect/>
          <a:stretch>
            <a:fillRect/>
          </a:stretch>
        </p:blipFill>
        <p:spPr bwMode="auto">
          <a:xfrm>
            <a:off x="5940425" y="2781300"/>
            <a:ext cx="2879725" cy="2428875"/>
          </a:xfrm>
          <a:prstGeom prst="rect">
            <a:avLst/>
          </a:prstGeom>
          <a:noFill/>
          <a:ln w="9525">
            <a:noFill/>
            <a:miter lim="800000"/>
            <a:headEnd/>
            <a:tailEnd/>
          </a:ln>
        </p:spPr>
      </p:pic>
      <p:sp>
        <p:nvSpPr>
          <p:cNvPr id="26631" name="Rectangle 7"/>
          <p:cNvSpPr>
            <a:spLocks noChangeArrowheads="1"/>
          </p:cNvSpPr>
          <p:nvPr/>
        </p:nvSpPr>
        <p:spPr bwMode="auto">
          <a:xfrm>
            <a:off x="250825" y="5734050"/>
            <a:ext cx="2862263" cy="825500"/>
          </a:xfrm>
          <a:prstGeom prst="rect">
            <a:avLst/>
          </a:prstGeom>
          <a:noFill/>
          <a:ln w="9525">
            <a:noFill/>
            <a:miter lim="800000"/>
            <a:headEnd/>
            <a:tailEnd/>
          </a:ln>
        </p:spPr>
        <p:txBody>
          <a:bodyPr>
            <a:spAutoFit/>
          </a:bodyPr>
          <a:lstStyle/>
          <a:p>
            <a:r>
              <a:rPr lang="en-US" altLang="ja-JP" sz="1600" b="1">
                <a:solidFill>
                  <a:srgbClr val="008000"/>
                </a:solidFill>
              </a:rPr>
              <a:t>Cruz Alta, Brazil</a:t>
            </a:r>
          </a:p>
          <a:p>
            <a:r>
              <a:rPr lang="en-US" altLang="ja-JP" sz="1600" b="1">
                <a:solidFill>
                  <a:srgbClr val="008000"/>
                </a:solidFill>
              </a:rPr>
              <a:t>AVNIR-2  R:G:B=4:3:2band</a:t>
            </a:r>
          </a:p>
          <a:p>
            <a:r>
              <a:rPr lang="en-US" altLang="ja-JP" sz="1600" b="1">
                <a:solidFill>
                  <a:srgbClr val="008000"/>
                </a:solidFill>
              </a:rPr>
              <a:t>6 paths of mosaic images</a:t>
            </a:r>
          </a:p>
        </p:txBody>
      </p:sp>
      <p:sp>
        <p:nvSpPr>
          <p:cNvPr id="26632" name="Text Box 8"/>
          <p:cNvSpPr txBox="1">
            <a:spLocks noChangeArrowheads="1"/>
          </p:cNvSpPr>
          <p:nvPr/>
        </p:nvSpPr>
        <p:spPr bwMode="auto">
          <a:xfrm>
            <a:off x="2987675" y="3068638"/>
            <a:ext cx="2519363" cy="1098550"/>
          </a:xfrm>
          <a:prstGeom prst="rect">
            <a:avLst/>
          </a:prstGeom>
          <a:noFill/>
          <a:ln w="9525">
            <a:noFill/>
            <a:miter lim="800000"/>
            <a:headEnd/>
            <a:tailEnd/>
          </a:ln>
        </p:spPr>
        <p:txBody>
          <a:bodyPr lIns="122200" tIns="61100" rIns="122200" bIns="61100">
            <a:spAutoFit/>
          </a:bodyPr>
          <a:lstStyle/>
          <a:p>
            <a:pPr defTabSz="1222375"/>
            <a:r>
              <a:rPr lang="en-US" altLang="ja-JP" sz="1600" b="1">
                <a:solidFill>
                  <a:srgbClr val="008000"/>
                </a:solidFill>
                <a:cs typeface="Arial" pitchFamily="34" charset="0"/>
              </a:rPr>
              <a:t>Seonath-river, India</a:t>
            </a:r>
          </a:p>
          <a:p>
            <a:pPr defTabSz="1222375"/>
            <a:r>
              <a:rPr lang="en-US" altLang="ja-JP" sz="1600" b="1">
                <a:solidFill>
                  <a:srgbClr val="008000"/>
                </a:solidFill>
                <a:cs typeface="Arial" pitchFamily="34" charset="0"/>
              </a:rPr>
              <a:t>PRISM</a:t>
            </a:r>
          </a:p>
          <a:p>
            <a:pPr defTabSz="1222375"/>
            <a:r>
              <a:rPr lang="en-US" altLang="ja-JP" sz="1600" b="1">
                <a:solidFill>
                  <a:srgbClr val="008000"/>
                </a:solidFill>
                <a:cs typeface="Arial" pitchFamily="34" charset="0"/>
              </a:rPr>
              <a:t>10 paths of Mosaic images</a:t>
            </a:r>
          </a:p>
        </p:txBody>
      </p:sp>
      <p:sp>
        <p:nvSpPr>
          <p:cNvPr id="26633" name="Rectangle 7"/>
          <p:cNvSpPr>
            <a:spLocks noChangeArrowheads="1"/>
          </p:cNvSpPr>
          <p:nvPr/>
        </p:nvSpPr>
        <p:spPr bwMode="auto">
          <a:xfrm>
            <a:off x="5867400" y="5157788"/>
            <a:ext cx="3059113" cy="825500"/>
          </a:xfrm>
          <a:prstGeom prst="rect">
            <a:avLst/>
          </a:prstGeom>
          <a:noFill/>
          <a:ln w="12700">
            <a:noFill/>
            <a:miter lim="800000"/>
            <a:headEnd/>
            <a:tailEnd/>
          </a:ln>
        </p:spPr>
        <p:txBody>
          <a:bodyPr>
            <a:spAutoFit/>
          </a:bodyPr>
          <a:lstStyle/>
          <a:p>
            <a:pPr eaLnBrk="0" hangingPunct="0"/>
            <a:r>
              <a:rPr lang="en-US" altLang="ja-JP" sz="1600" b="1">
                <a:solidFill>
                  <a:srgbClr val="008000"/>
                </a:solidFill>
              </a:rPr>
              <a:t>Sangker, Cambodia</a:t>
            </a:r>
          </a:p>
          <a:p>
            <a:pPr eaLnBrk="0" hangingPunct="0"/>
            <a:r>
              <a:rPr lang="en-US" altLang="ja-JP" sz="1600" b="1">
                <a:solidFill>
                  <a:srgbClr val="008000"/>
                </a:solidFill>
              </a:rPr>
              <a:t>PALSAR FBD(HH)</a:t>
            </a:r>
          </a:p>
          <a:p>
            <a:pPr eaLnBrk="0" hangingPunct="0"/>
            <a:r>
              <a:rPr lang="en-US" altLang="ja-JP" sz="1600" b="1">
                <a:solidFill>
                  <a:srgbClr val="008000"/>
                </a:solidFill>
              </a:rPr>
              <a:t>8 paths of mosaic images</a:t>
            </a:r>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408"/>
          <p:cNvSpPr>
            <a:spLocks noGrp="1" noChangeArrowheads="1"/>
          </p:cNvSpPr>
          <p:nvPr>
            <p:ph type="title" idx="4294967295"/>
          </p:nvPr>
        </p:nvSpPr>
        <p:spPr>
          <a:xfrm>
            <a:off x="403225" y="230188"/>
            <a:ext cx="7264400" cy="600075"/>
          </a:xfrm>
        </p:spPr>
        <p:txBody>
          <a:bodyPr/>
          <a:lstStyle/>
          <a:p>
            <a:pPr eaLnBrk="1" hangingPunct="1"/>
            <a:r>
              <a:rPr lang="en-US" altLang="ja-JP" sz="2900" smtClean="0">
                <a:solidFill>
                  <a:srgbClr val="242450"/>
                </a:solidFill>
                <a:ea typeface="ＭＳ Ｐゴシック" pitchFamily="50" charset="-128"/>
              </a:rPr>
              <a:t>Number of Processed Scenes for CEOP</a:t>
            </a:r>
          </a:p>
        </p:txBody>
      </p:sp>
      <p:graphicFrame>
        <p:nvGraphicFramePr>
          <p:cNvPr id="7" name="Group 158"/>
          <p:cNvGraphicFramePr>
            <a:graphicFrameLocks noGrp="1"/>
          </p:cNvGraphicFramePr>
          <p:nvPr>
            <p:extLst>
              <p:ext uri="{D42A27DB-BD31-4B8C-83A1-F6EECF244321}">
                <p14:modId xmlns:p14="http://schemas.microsoft.com/office/powerpoint/2010/main" val="88382238"/>
              </p:ext>
            </p:extLst>
          </p:nvPr>
        </p:nvGraphicFramePr>
        <p:xfrm>
          <a:off x="179512" y="1268760"/>
          <a:ext cx="8784976" cy="4896544"/>
        </p:xfrm>
        <a:graphic>
          <a:graphicData uri="http://schemas.openxmlformats.org/drawingml/2006/table">
            <a:tbl>
              <a:tblPr/>
              <a:tblGrid>
                <a:gridCol w="1002608"/>
                <a:gridCol w="966150"/>
                <a:gridCol w="905385"/>
                <a:gridCol w="902348"/>
                <a:gridCol w="906904"/>
                <a:gridCol w="1025396"/>
                <a:gridCol w="1026914"/>
                <a:gridCol w="1023876"/>
                <a:gridCol w="1025395"/>
              </a:tblGrid>
              <a:tr h="336336">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charset="0"/>
                          <a:ea typeface="ＭＳ Ｐゴシック" charset="-128"/>
                          <a:cs typeface="Arial" charset="0"/>
                        </a:rPr>
                        <a:t>S/C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alpha val="50195"/>
                      </a:schemeClr>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charset="0"/>
                          <a:ea typeface="ＭＳ Ｐゴシック" charset="-128"/>
                          <a:cs typeface="Arial" charset="0"/>
                        </a:rPr>
                        <a:t>Sensor</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alpha val="50195"/>
                      </a:schemeClr>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Arial" charset="0"/>
                          <a:ea typeface="ＭＳ Ｐゴシック" charset="-128"/>
                          <a:cs typeface="Arial" charset="0"/>
                        </a:rPr>
                        <a:t>EOP-3</a:t>
                      </a:r>
                      <a:r>
                        <a:rPr kumimoji="1" lang="en-US" altLang="ja-JP" sz="1200" b="1" i="0" u="none" strike="noStrike" cap="none" normalizeH="0" baseline="30000" dirty="0" smtClean="0">
                          <a:ln>
                            <a:noFill/>
                          </a:ln>
                          <a:solidFill>
                            <a:schemeClr val="tx1"/>
                          </a:solidFill>
                          <a:effectLst/>
                          <a:latin typeface="Arial" charset="0"/>
                          <a:ea typeface="ＭＳ Ｐゴシック" charset="-128"/>
                          <a:cs typeface="Arial" charset="0"/>
                        </a:rPr>
                        <a:t>※1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alpha val="50195"/>
                      </a:schemeClr>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Arial" charset="0"/>
                          <a:ea typeface="ＭＳ Ｐゴシック" charset="-128"/>
                          <a:cs typeface="Arial" charset="0"/>
                        </a:rPr>
                        <a:t>EOP-4</a:t>
                      </a:r>
                      <a:r>
                        <a:rPr kumimoji="1" lang="en-US" altLang="ja-JP" sz="1200" b="1" i="0" u="none" strike="noStrike" cap="none" normalizeH="0" baseline="30000" dirty="0" smtClean="0">
                          <a:ln>
                            <a:noFill/>
                          </a:ln>
                          <a:solidFill>
                            <a:schemeClr val="tx1"/>
                          </a:solidFill>
                          <a:effectLst/>
                          <a:latin typeface="Arial" charset="0"/>
                          <a:ea typeface="ＭＳ Ｐゴシック" charset="-128"/>
                          <a:cs typeface="Arial" charset="0"/>
                        </a:rPr>
                        <a:t>※2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alpha val="50195"/>
                      </a:schemeClr>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charset="0"/>
                          <a:ea typeface="ＭＳ Ｐゴシック" charset="-128"/>
                          <a:cs typeface="Arial" charset="0"/>
                        </a:rPr>
                        <a:t>2007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alpha val="50195"/>
                      </a:schemeClr>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charset="0"/>
                          <a:ea typeface="ＭＳ Ｐゴシック" charset="-128"/>
                          <a:cs typeface="Arial" charset="0"/>
                        </a:rPr>
                        <a:t>2008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alpha val="50195"/>
                      </a:schemeClr>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charset="0"/>
                          <a:ea typeface="ＭＳ Ｐゴシック" charset="-128"/>
                          <a:cs typeface="Arial" charset="0"/>
                        </a:rPr>
                        <a:t>2009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alpha val="50195"/>
                      </a:schemeClr>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charset="0"/>
                          <a:ea typeface="ＭＳ Ｐゴシック" charset="-128"/>
                          <a:cs typeface="Arial" charset="0"/>
                        </a:rPr>
                        <a:t>2010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alpha val="50195"/>
                      </a:schemeClr>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charset="0"/>
                          <a:ea typeface="ＭＳ Ｐゴシック" charset="-128"/>
                          <a:cs typeface="Arial" charset="0"/>
                        </a:rPr>
                        <a:t>Total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alpha val="50195"/>
                      </a:schemeClr>
                    </a:solidFill>
                  </a:tcPr>
                </a:tc>
              </a:tr>
              <a:tr h="336336">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DMSP</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cs typeface="Arial" charset="0"/>
                        </a:rPr>
                        <a:t>SSMI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cs typeface="Arial" charset="0"/>
                        </a:rPr>
                        <a:t>53,780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66,885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76,303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65,492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charset="0"/>
                          <a:ea typeface="ＭＳ Ｐゴシック" charset="-128"/>
                          <a:cs typeface="Arial" charset="0"/>
                        </a:rPr>
                        <a:t>45,000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0"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26,371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0"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333,831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6336">
                <a:tc rowSpan="2">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cs typeface="Arial" charset="0"/>
                        </a:rPr>
                        <a:t>Midori-II</a:t>
                      </a:r>
                    </a:p>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cs typeface="Arial" charset="0"/>
                        </a:rPr>
                        <a:t>(ADEOS-II)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cs typeface="Arial" charset="0"/>
                        </a:rPr>
                        <a:t>AMSR</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cs typeface="Arial" charset="0"/>
                        </a:rPr>
                        <a:t>103,590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a:t>
                      </a:r>
                      <a:endParaRPr kumimoji="0" lang="en-US" altLang="ja-JP" sz="14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charset="0"/>
                          <a:ea typeface="ＭＳ Ｐゴシック" charset="-128"/>
                          <a:cs typeface="Arial" charset="0"/>
                        </a:rPr>
                        <a:t>103,590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6336">
                <a:tc vMerge="1">
                  <a:txBody>
                    <a:bodyPr/>
                    <a:lstStyle/>
                    <a:p>
                      <a:endParaRPr kumimoji="1" lang="ja-JP" altLang="en-US"/>
                    </a:p>
                  </a:txBody>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GLI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cs typeface="Arial" charset="0"/>
                        </a:rPr>
                        <a:t>114,550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a:t>
                      </a:r>
                      <a:endParaRPr kumimoji="0" lang="en-US" altLang="ja-JP" sz="14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charset="0"/>
                          <a:ea typeface="ＭＳ Ｐゴシック" charset="-128"/>
                          <a:cs typeface="Arial" charset="0"/>
                        </a:rPr>
                        <a:t>114,550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6336">
                <a:tc rowSpan="2">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TRMM</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PR</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cs typeface="Arial" charset="0"/>
                        </a:rPr>
                        <a:t>22,291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27,851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cs typeface="Arial" charset="0"/>
                        </a:rPr>
                        <a:t>18,685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cs typeface="Arial" charset="0"/>
                        </a:rPr>
                        <a:t>23,478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charset="0"/>
                          <a:ea typeface="ＭＳ Ｐゴシック" charset="-128"/>
                          <a:cs typeface="Arial" charset="0"/>
                        </a:rPr>
                        <a:t>22,066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rPr>
                        <a:t>23,316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rPr>
                        <a:t>137,687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6336">
                <a:tc vMerge="1">
                  <a:txBody>
                    <a:bodyPr/>
                    <a:lstStyle/>
                    <a:p>
                      <a:endParaRPr kumimoji="1" lang="ja-JP" altLang="en-US"/>
                    </a:p>
                  </a:txBody>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TMI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cs typeface="Arial" charset="0"/>
                        </a:rPr>
                        <a:t>49,793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cs typeface="Arial" charset="0"/>
                        </a:rPr>
                        <a:t>62,385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49,503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cs typeface="Arial" charset="0"/>
                        </a:rPr>
                        <a:t>58,575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0" lang="en-US" altLang="ja-JP" sz="1400" b="0" i="0" u="none" strike="noStrike" cap="none" normalizeH="0" baseline="0" dirty="0" smtClean="0">
                          <a:ln>
                            <a:noFill/>
                          </a:ln>
                          <a:solidFill>
                            <a:schemeClr val="tx1"/>
                          </a:solidFill>
                          <a:effectLst/>
                          <a:latin typeface="Arial" charset="0"/>
                          <a:ea typeface="ＭＳ Ｐゴシック" charset="-128"/>
                          <a:cs typeface="Arial" charset="0"/>
                        </a:rPr>
                        <a:t>58,414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rPr>
                        <a:t>58,452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rPr>
                        <a:t>337,122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6336">
                <a:tc rowSpan="3">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Aqua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AMSR-E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230,607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cs typeface="Arial" charset="0"/>
                        </a:rPr>
                        <a:t>282,784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172,348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232,592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0" fontAlgn="base" latinLnBrk="0" hangingPunct="1">
                        <a:lnSpc>
                          <a:spcPct val="100000"/>
                        </a:lnSpc>
                        <a:spcBef>
                          <a:spcPct val="20000"/>
                        </a:spcBef>
                        <a:spcAft>
                          <a:spcPct val="0"/>
                        </a:spcAft>
                        <a:buClr>
                          <a:schemeClr val="accent1"/>
                        </a:buClr>
                        <a:buSzTx/>
                        <a:buFont typeface="Wingdings" pitchFamily="2" charset="2"/>
                        <a:buNone/>
                        <a:tabLst/>
                      </a:pPr>
                      <a:r>
                        <a:rPr kumimoji="0" lang="en-US" altLang="ja-JP" sz="1400" b="0" i="0" u="none" strike="noStrike" cap="none" normalizeH="0" baseline="0" dirty="0" smtClean="0">
                          <a:ln>
                            <a:noFill/>
                          </a:ln>
                          <a:solidFill>
                            <a:schemeClr val="tx1"/>
                          </a:solidFill>
                          <a:effectLst/>
                          <a:latin typeface="Arial" charset="0"/>
                          <a:ea typeface="ＭＳ Ｐゴシック" charset="-128"/>
                          <a:cs typeface="Arial" charset="0"/>
                        </a:rPr>
                        <a:t>231,956</a:t>
                      </a:r>
                      <a:endParaRPr kumimoji="1" lang="en-US" altLang="ja-JP" sz="1400" b="0" i="0" u="none" strike="noStrike" cap="none" normalizeH="0" baseline="0" dirty="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rPr>
                        <a:t>232,618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rPr>
                        <a:t>1,382,905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6336">
                <a:tc vMerge="1">
                  <a:txBody>
                    <a:bodyPr/>
                    <a:lstStyle/>
                    <a:p>
                      <a:endParaRPr kumimoji="1" lang="ja-JP" altLang="en-US"/>
                    </a:p>
                  </a:txBody>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MODIS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0" lang="en-US" altLang="ja-JP" sz="1400" b="0" i="0" u="none" strike="noStrike" cap="none" normalizeH="0" baseline="0" dirty="0" smtClean="0">
                          <a:ln>
                            <a:noFill/>
                          </a:ln>
                          <a:solidFill>
                            <a:schemeClr val="tx1"/>
                          </a:solidFill>
                          <a:effectLst/>
                          <a:latin typeface="Arial" charset="0"/>
                          <a:ea typeface="ＭＳ Ｐゴシック" charset="-128"/>
                          <a:cs typeface="Arial" charset="0"/>
                        </a:rPr>
                        <a:t>792,880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cs typeface="Arial" charset="0"/>
                        </a:rPr>
                        <a:t>-</a:t>
                      </a:r>
                      <a:endParaRPr kumimoji="0" lang="en-US" altLang="ja-JP" sz="1400" b="0" i="0" u="none" strike="noStrike" cap="none" normalizeH="0" baseline="0" dirty="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charset="0"/>
                          <a:ea typeface="ＭＳ Ｐゴシック" charset="-128"/>
                          <a:cs typeface="Arial" charset="0"/>
                        </a:rPr>
                        <a:t>792,880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6336">
                <a:tc vMerge="1">
                  <a:txBody>
                    <a:bodyPr/>
                    <a:lstStyle/>
                    <a:p>
                      <a:endParaRPr kumimoji="1" lang="ja-JP" altLang="en-US"/>
                    </a:p>
                  </a:txBody>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AIRS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72,972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cs typeface="Arial" charset="0"/>
                        </a:rPr>
                        <a:t>88,240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cs typeface="Arial"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161,212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6336">
                <a:tc rowSpan="3">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err="1" smtClean="0">
                          <a:ln>
                            <a:noFill/>
                          </a:ln>
                          <a:solidFill>
                            <a:schemeClr val="tx1"/>
                          </a:solidFill>
                          <a:effectLst/>
                          <a:latin typeface="Arial" charset="0"/>
                          <a:ea typeface="ＭＳ Ｐゴシック" charset="-128"/>
                          <a:cs typeface="Arial" charset="0"/>
                        </a:rPr>
                        <a:t>Daichi</a:t>
                      </a:r>
                      <a:endParaRPr kumimoji="1" lang="en-US" altLang="ja-JP" sz="1400" b="0" i="0" u="none" strike="noStrike" cap="none" normalizeH="0" baseline="0" dirty="0" smtClean="0">
                        <a:ln>
                          <a:noFill/>
                        </a:ln>
                        <a:solidFill>
                          <a:schemeClr val="tx1"/>
                        </a:solidFill>
                        <a:effectLst/>
                        <a:latin typeface="Arial" charset="0"/>
                        <a:ea typeface="ＭＳ Ｐゴシック" charset="-128"/>
                        <a:cs typeface="Arial" charset="0"/>
                      </a:endParaRPr>
                    </a:p>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cs typeface="Arial" charset="0"/>
                        </a:rPr>
                        <a:t>(ALOS)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PRISM</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cs typeface="Arial"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504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1410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charset="0"/>
                          <a:ea typeface="ＭＳ Ｐゴシック" charset="-128"/>
                          <a:cs typeface="Arial" charset="0"/>
                        </a:rPr>
                        <a:t>1,636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cs typeface="Arial" charset="0"/>
                        </a:rPr>
                        <a:t>1,454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5,004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6336">
                <a:tc vMerge="1">
                  <a:txBody>
                    <a:bodyPr/>
                    <a:lstStyle/>
                    <a:p>
                      <a:endParaRPr kumimoji="1" lang="ja-JP" altLang="en-US"/>
                    </a:p>
                  </a:txBody>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AVNIR-2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cs typeface="Arial"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276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644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0" fontAlgn="base" latinLnBrk="0" hangingPunct="1">
                        <a:lnSpc>
                          <a:spcPct val="100000"/>
                        </a:lnSpc>
                        <a:spcBef>
                          <a:spcPct val="20000"/>
                        </a:spcBef>
                        <a:spcAft>
                          <a:spcPct val="0"/>
                        </a:spcAft>
                        <a:buClr>
                          <a:schemeClr val="accent1"/>
                        </a:buClr>
                        <a:buSzTx/>
                        <a:buFont typeface="Wingdings" pitchFamily="2" charset="2"/>
                        <a:buNone/>
                        <a:tabLst/>
                      </a:pPr>
                      <a:r>
                        <a:rPr kumimoji="0" lang="en-US" altLang="ja-JP" sz="1400" b="0" i="0" u="none" strike="noStrike" cap="none" normalizeH="0" baseline="0" smtClean="0">
                          <a:ln>
                            <a:noFill/>
                          </a:ln>
                          <a:solidFill>
                            <a:schemeClr val="tx1"/>
                          </a:solidFill>
                          <a:effectLst/>
                          <a:latin typeface="Arial" charset="0"/>
                          <a:ea typeface="ＭＳ Ｐゴシック" charset="-128"/>
                          <a:cs typeface="Arial" charset="0"/>
                        </a:rPr>
                        <a:t>442</a:t>
                      </a:r>
                      <a:endPar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cs typeface="Arial" charset="0"/>
                        </a:rPr>
                        <a:t>522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1,884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6336">
                <a:tc vMerge="1">
                  <a:txBody>
                    <a:bodyPr/>
                    <a:lstStyle/>
                    <a:p>
                      <a:endParaRPr kumimoji="1" lang="ja-JP" altLang="en-US"/>
                    </a:p>
                  </a:txBody>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PALSAR</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cs typeface="Arial"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698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cs typeface="Arial" charset="0"/>
                        </a:rPr>
                        <a:t>1,437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0" lang="en-US" altLang="ja-JP" sz="1400" b="0" i="0" u="none" strike="noStrike" cap="none" normalizeH="0" baseline="0" dirty="0" smtClean="0">
                          <a:ln>
                            <a:noFill/>
                          </a:ln>
                          <a:solidFill>
                            <a:schemeClr val="tx1"/>
                          </a:solidFill>
                          <a:effectLst/>
                          <a:latin typeface="Arial" charset="0"/>
                          <a:ea typeface="ＭＳ Ｐゴシック" charset="-128"/>
                          <a:cs typeface="Arial" charset="0"/>
                        </a:rPr>
                        <a:t>1,120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cs typeface="Arial" charset="0"/>
                        </a:rPr>
                        <a:t>1,082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4,337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6336">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ja-JP" altLang="en-US" sz="1400" b="0" i="0" u="none" strike="noStrike" cap="none" normalizeH="0" baseline="0" smtClean="0">
                          <a:ln>
                            <a:noFill/>
                          </a:ln>
                          <a:solidFill>
                            <a:schemeClr val="tx1"/>
                          </a:solidFill>
                          <a:effectLst/>
                          <a:latin typeface="Arial" charset="0"/>
                          <a:ea typeface="ＭＳ Ｐゴシック" charset="-128"/>
                          <a:cs typeface="Arial" charset="0"/>
                        </a:rPr>
                        <a:t>T</a:t>
                      </a:r>
                      <a:r>
                        <a:rPr kumimoji="0" lang="en-US" altLang="ja-JP" sz="1400" b="0" i="0" u="none" strike="noStrike" cap="none" normalizeH="0" baseline="0" smtClean="0">
                          <a:ln>
                            <a:noFill/>
                          </a:ln>
                          <a:solidFill>
                            <a:schemeClr val="tx1"/>
                          </a:solidFill>
                          <a:effectLst/>
                          <a:latin typeface="Arial" charset="0"/>
                          <a:ea typeface="ＭＳ Ｐゴシック" charset="-128"/>
                          <a:cs typeface="Arial" charset="0"/>
                        </a:rPr>
                        <a:t>erra</a:t>
                      </a:r>
                      <a:endParaRPr kumimoji="0" lang="ja-JP" altLang="ja-JP" sz="14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ja-JP" altLang="en-US" sz="1400" b="0" i="0" u="none" strike="noStrike" cap="none" normalizeH="0" baseline="0" smtClean="0">
                          <a:ln>
                            <a:noFill/>
                          </a:ln>
                          <a:solidFill>
                            <a:schemeClr val="tx1"/>
                          </a:solidFill>
                          <a:effectLst/>
                          <a:latin typeface="Arial" charset="0"/>
                          <a:ea typeface="ＭＳ Ｐゴシック" charset="-128"/>
                          <a:cs typeface="Arial" charset="0"/>
                        </a:rPr>
                        <a:t>M</a:t>
                      </a:r>
                      <a:r>
                        <a:rPr kumimoji="0" lang="en-US" altLang="ja-JP" sz="1400" b="0" i="0" u="none" strike="noStrike" cap="none" normalizeH="0" baseline="0" smtClean="0">
                          <a:ln>
                            <a:noFill/>
                          </a:ln>
                          <a:solidFill>
                            <a:schemeClr val="tx1"/>
                          </a:solidFill>
                          <a:effectLst/>
                          <a:latin typeface="Arial" charset="0"/>
                          <a:ea typeface="ＭＳ Ｐゴシック" charset="-128"/>
                          <a:cs typeface="Arial" charset="0"/>
                        </a:rPr>
                        <a:t>ODIS</a:t>
                      </a:r>
                      <a:endParaRPr kumimoji="0" lang="ja-JP" altLang="ja-JP" sz="14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ja-JP" altLang="en-US" sz="1400" b="0" i="0" u="none" strike="noStrike" cap="none" normalizeH="0" baseline="0" smtClean="0">
                          <a:ln>
                            <a:noFill/>
                          </a:ln>
                          <a:solidFill>
                            <a:schemeClr val="tx1"/>
                          </a:solidFill>
                          <a:effectLst/>
                          <a:latin typeface="Arial" charset="0"/>
                          <a:ea typeface="ＭＳ Ｐゴシック" charset="-128"/>
                          <a:cs typeface="Arial" charset="0"/>
                        </a:rPr>
                        <a:t>6</a:t>
                      </a: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14,407</a:t>
                      </a:r>
                      <a:endParaRPr kumimoji="1" lang="ja-JP" altLang="ja-JP" sz="14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cs typeface="Arial" charset="0"/>
                        </a:rPr>
                        <a:t>791,403</a:t>
                      </a:r>
                      <a:endParaRPr kumimoji="1" lang="ja-JP" altLang="ja-JP" sz="1400" b="0" i="0" u="none" strike="noStrike" cap="none" normalizeH="0" baseline="0" dirty="0" smtClean="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cs typeface="Arial"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cs typeface="Arial"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90500" marR="0" lvl="0" indent="-190500" algn="r" defTabSz="914400" rtl="0" eaLnBrk="0"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ja-JP" sz="1400" b="0" i="0" u="none" strike="noStrike" cap="none" normalizeH="0" baseline="0" smtClean="0">
                          <a:ln>
                            <a:noFill/>
                          </a:ln>
                          <a:solidFill>
                            <a:schemeClr val="tx1"/>
                          </a:solidFill>
                          <a:effectLst/>
                          <a:latin typeface="Arial" charset="0"/>
                          <a:ea typeface="ＭＳ Ｐゴシック" charset="-128"/>
                          <a:cs typeface="Arial" charset="0"/>
                        </a:rPr>
                        <a:t>1,405,810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24176">
                <a:tc gridSpan="6">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400" b="1" i="0" u="none" strike="noStrike" cap="none" normalizeH="0" baseline="30000" dirty="0" smtClean="0">
                          <a:ln>
                            <a:noFill/>
                          </a:ln>
                          <a:solidFill>
                            <a:schemeClr val="tx1"/>
                          </a:solidFill>
                          <a:effectLst/>
                          <a:latin typeface="Arial" charset="0"/>
                          <a:ea typeface="ＭＳ Ｐゴシック" charset="-128"/>
                          <a:cs typeface="Arial" charset="0"/>
                        </a:rPr>
                        <a:t>※1 </a:t>
                      </a:r>
                      <a:r>
                        <a:rPr kumimoji="0" lang="en-US" altLang="ja-JP" sz="1400" b="0" i="0" u="none" strike="noStrike" cap="none" normalizeH="0" baseline="0" dirty="0" smtClean="0">
                          <a:ln>
                            <a:noFill/>
                          </a:ln>
                          <a:solidFill>
                            <a:schemeClr val="tx1"/>
                          </a:solidFill>
                          <a:effectLst/>
                          <a:latin typeface="ＭＳ Ｐゴシック" charset="-128"/>
                          <a:ea typeface="ＭＳ Ｐゴシック" charset="-128"/>
                        </a:rPr>
                        <a:t>EOP-3: 2002/10/1 – 2003/9/30</a:t>
                      </a:r>
                      <a:r>
                        <a:rPr kumimoji="0" lang="ja-JP" altLang="en-US" sz="1400" b="0" i="0" u="none" strike="noStrike" cap="none" normalizeH="0" baseline="0" dirty="0" smtClean="0">
                          <a:ln>
                            <a:noFill/>
                          </a:ln>
                          <a:solidFill>
                            <a:schemeClr val="tx1"/>
                          </a:solidFill>
                          <a:effectLst/>
                          <a:latin typeface="ＭＳ Ｐゴシック" charset="-128"/>
                          <a:ea typeface="ＭＳ Ｐゴシック" charset="-128"/>
                        </a:rPr>
                        <a:t>　　</a:t>
                      </a:r>
                      <a:endParaRPr kumimoji="0" lang="en-US" altLang="ja-JP" sz="1400" b="0" i="0" u="none" strike="noStrike" cap="none" normalizeH="0" baseline="0" dirty="0" smtClean="0">
                        <a:ln>
                          <a:noFill/>
                        </a:ln>
                        <a:solidFill>
                          <a:schemeClr val="tx1"/>
                        </a:solidFill>
                        <a:effectLst/>
                        <a:latin typeface="ＭＳ Ｐゴシック" charset="-128"/>
                        <a:ea typeface="ＭＳ Ｐゴシック"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400" b="1" i="0" u="none" strike="noStrike" cap="none" normalizeH="0" baseline="30000" dirty="0" smtClean="0">
                          <a:ln>
                            <a:noFill/>
                          </a:ln>
                          <a:solidFill>
                            <a:schemeClr val="tx1"/>
                          </a:solidFill>
                          <a:effectLst/>
                          <a:latin typeface="Arial" charset="0"/>
                          <a:ea typeface="ＭＳ Ｐゴシック" charset="-128"/>
                          <a:cs typeface="Arial" charset="0"/>
                        </a:rPr>
                        <a:t>※2 </a:t>
                      </a:r>
                      <a:r>
                        <a:rPr kumimoji="0" lang="en-US" altLang="ja-JP" sz="1400" b="0" i="0" u="none" strike="noStrike" cap="none" normalizeH="0" baseline="0" dirty="0" smtClean="0">
                          <a:ln>
                            <a:noFill/>
                          </a:ln>
                          <a:solidFill>
                            <a:schemeClr val="tx1"/>
                          </a:solidFill>
                          <a:effectLst/>
                          <a:latin typeface="ＭＳ Ｐゴシック" charset="-128"/>
                          <a:ea typeface="ＭＳ Ｐゴシック" charset="-128"/>
                        </a:rPr>
                        <a:t>EOP-4: 2003/10/1 – 2004/12/31</a:t>
                      </a: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endParaRPr kumimoji="1" lang="en-US" altLang="ja-JP" sz="1400" b="1" i="0" u="none" strike="noStrike" cap="none" normalizeH="0" baseline="0" dirty="0" smtClean="0">
                        <a:ln>
                          <a:noFill/>
                        </a:ln>
                        <a:solidFill>
                          <a:schemeClr val="tx1"/>
                        </a:solidFill>
                        <a:effectLst/>
                        <a:latin typeface="Arial" charset="0"/>
                        <a:ea typeface="ＭＳ Ｐゴシック" charset="-128"/>
                        <a:cs typeface="Arial" charset="0"/>
                      </a:endParaRP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charset="0"/>
                          <a:ea typeface="ＭＳ Ｐゴシック" charset="-128"/>
                          <a:cs typeface="Arial" charset="0"/>
                        </a:rPr>
                        <a:t>Total</a:t>
                      </a: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190500" marR="0" lvl="0" indent="-190500" algn="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charset="0"/>
                          <a:ea typeface="ＭＳ Ｐゴシック" charset="-128"/>
                          <a:cs typeface="Arial" charset="0"/>
                        </a:rPr>
                        <a:t>4,780,812</a:t>
                      </a:r>
                      <a:r>
                        <a:rPr kumimoji="1" lang="en-US" altLang="ja-JP" sz="1400" b="0" i="0" u="none" strike="noStrike" cap="none" normalizeH="0" baseline="0" dirty="0" smtClean="0">
                          <a:ln>
                            <a:noFill/>
                          </a:ln>
                          <a:solidFill>
                            <a:schemeClr val="tx1"/>
                          </a:solidFill>
                          <a:effectLst/>
                          <a:latin typeface="Arial" charset="0"/>
                          <a:ea typeface="ＭＳ Ｐゴシック" charset="-128"/>
                          <a:cs typeface="Arial" charset="0"/>
                        </a:rPr>
                        <a:t> </a:t>
                      </a: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bl>
          </a:graphicData>
        </a:graphic>
      </p:graphicFrame>
    </p:spTree>
    <p:extLst>
      <p:ext uri="{BB962C8B-B14F-4D97-AF65-F5344CB8AC3E}">
        <p14:creationId xmlns:p14="http://schemas.microsoft.com/office/powerpoint/2010/main" val="4084692444"/>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2" descr="GPM_concept"/>
          <p:cNvPicPr>
            <a:picLocks noChangeAspect="1" noChangeArrowheads="1"/>
          </p:cNvPicPr>
          <p:nvPr/>
        </p:nvPicPr>
        <p:blipFill>
          <a:blip r:embed="rId3" cstate="print"/>
          <a:srcRect/>
          <a:stretch>
            <a:fillRect/>
          </a:stretch>
        </p:blipFill>
        <p:spPr bwMode="auto">
          <a:xfrm>
            <a:off x="7235825" y="1989138"/>
            <a:ext cx="1041400" cy="777875"/>
          </a:xfrm>
          <a:prstGeom prst="rect">
            <a:avLst/>
          </a:prstGeom>
          <a:noFill/>
          <a:ln w="9525">
            <a:noFill/>
            <a:miter lim="800000"/>
            <a:headEnd/>
            <a:tailEnd/>
          </a:ln>
        </p:spPr>
      </p:pic>
      <p:sp>
        <p:nvSpPr>
          <p:cNvPr id="28675" name="Rectangle 2"/>
          <p:cNvSpPr>
            <a:spLocks noGrp="1" noChangeArrowheads="1"/>
          </p:cNvSpPr>
          <p:nvPr>
            <p:ph type="title"/>
          </p:nvPr>
        </p:nvSpPr>
        <p:spPr/>
        <p:txBody>
          <a:bodyPr/>
          <a:lstStyle/>
          <a:p>
            <a:pPr eaLnBrk="1" hangingPunct="1"/>
            <a:r>
              <a:rPr lang="en-US" altLang="ja-JP" sz="3200" smtClean="0"/>
              <a:t>Cross-Cutting/Interdisciplinary</a:t>
            </a:r>
            <a:br>
              <a:rPr lang="en-US" altLang="ja-JP" sz="3200" smtClean="0"/>
            </a:br>
            <a:r>
              <a:rPr lang="en-US" altLang="ja-JP" sz="3200" smtClean="0"/>
              <a:t>Science at JAXA/EORC</a:t>
            </a:r>
          </a:p>
        </p:txBody>
      </p:sp>
      <p:sp>
        <p:nvSpPr>
          <p:cNvPr id="28676" name="Text Box 50"/>
          <p:cNvSpPr txBox="1">
            <a:spLocks noChangeArrowheads="1"/>
          </p:cNvSpPr>
          <p:nvPr/>
        </p:nvSpPr>
        <p:spPr bwMode="auto">
          <a:xfrm>
            <a:off x="7594600" y="2781300"/>
            <a:ext cx="1441450" cy="304800"/>
          </a:xfrm>
          <a:prstGeom prst="rect">
            <a:avLst/>
          </a:prstGeom>
          <a:noFill/>
          <a:ln w="9525">
            <a:noFill/>
            <a:miter lim="800000"/>
            <a:headEnd/>
            <a:tailEnd/>
          </a:ln>
        </p:spPr>
        <p:txBody>
          <a:bodyPr lIns="0" rIns="0">
            <a:spAutoFit/>
          </a:bodyPr>
          <a:lstStyle/>
          <a:p>
            <a:pPr algn="ctr"/>
            <a:r>
              <a:rPr lang="en-US" altLang="ja-JP" sz="1400" b="1"/>
              <a:t>Other Satellites</a:t>
            </a:r>
          </a:p>
        </p:txBody>
      </p:sp>
      <p:sp>
        <p:nvSpPr>
          <p:cNvPr id="28677" name="Text Box 2"/>
          <p:cNvSpPr txBox="1">
            <a:spLocks noChangeArrowheads="1"/>
          </p:cNvSpPr>
          <p:nvPr/>
        </p:nvSpPr>
        <p:spPr bwMode="auto">
          <a:xfrm>
            <a:off x="468313" y="2708275"/>
            <a:ext cx="715962" cy="304800"/>
          </a:xfrm>
          <a:prstGeom prst="rect">
            <a:avLst/>
          </a:prstGeom>
          <a:noFill/>
          <a:ln w="9525">
            <a:noFill/>
            <a:miter lim="800000"/>
            <a:headEnd/>
            <a:tailEnd/>
          </a:ln>
        </p:spPr>
        <p:txBody>
          <a:bodyPr wrap="none">
            <a:spAutoFit/>
          </a:bodyPr>
          <a:lstStyle/>
          <a:p>
            <a:r>
              <a:rPr lang="en-US" altLang="ja-JP" sz="1400" b="1"/>
              <a:t>TRMM</a:t>
            </a:r>
          </a:p>
        </p:txBody>
      </p:sp>
      <p:sp>
        <p:nvSpPr>
          <p:cNvPr id="28678" name="Oval 3"/>
          <p:cNvSpPr>
            <a:spLocks noChangeArrowheads="1"/>
          </p:cNvSpPr>
          <p:nvPr/>
        </p:nvSpPr>
        <p:spPr bwMode="auto">
          <a:xfrm>
            <a:off x="1187450" y="2689225"/>
            <a:ext cx="6553200" cy="2035919"/>
          </a:xfrm>
          <a:prstGeom prst="ellipse">
            <a:avLst/>
          </a:prstGeom>
          <a:noFill/>
          <a:ln w="9525">
            <a:solidFill>
              <a:schemeClr val="tx1"/>
            </a:solidFill>
            <a:round/>
            <a:headEnd/>
            <a:tailEnd/>
          </a:ln>
        </p:spPr>
        <p:txBody>
          <a:bodyPr wrap="none" anchor="ctr"/>
          <a:lstStyle/>
          <a:p>
            <a:endParaRPr lang="ja-JP" altLang="ja-JP" b="1"/>
          </a:p>
        </p:txBody>
      </p:sp>
      <p:pic>
        <p:nvPicPr>
          <p:cNvPr id="28679" name="Picture 4"/>
          <p:cNvPicPr>
            <a:picLocks noChangeAspect="1" noChangeArrowheads="1"/>
          </p:cNvPicPr>
          <p:nvPr/>
        </p:nvPicPr>
        <p:blipFill>
          <a:blip r:embed="rId4" cstate="print"/>
          <a:srcRect/>
          <a:stretch>
            <a:fillRect/>
          </a:stretch>
        </p:blipFill>
        <p:spPr bwMode="auto">
          <a:xfrm>
            <a:off x="1908175" y="2708275"/>
            <a:ext cx="1895475" cy="620713"/>
          </a:xfrm>
          <a:prstGeom prst="rect">
            <a:avLst/>
          </a:prstGeom>
          <a:noFill/>
          <a:ln w="9525">
            <a:noFill/>
            <a:miter lim="800000"/>
            <a:headEnd/>
            <a:tailEnd/>
          </a:ln>
        </p:spPr>
      </p:pic>
      <p:pic>
        <p:nvPicPr>
          <p:cNvPr id="28680" name="Picture 5"/>
          <p:cNvPicPr>
            <a:picLocks noChangeAspect="1" noChangeArrowheads="1"/>
          </p:cNvPicPr>
          <p:nvPr/>
        </p:nvPicPr>
        <p:blipFill>
          <a:blip r:embed="rId5" cstate="print"/>
          <a:srcRect/>
          <a:stretch>
            <a:fillRect/>
          </a:stretch>
        </p:blipFill>
        <p:spPr bwMode="auto">
          <a:xfrm>
            <a:off x="4211638" y="3141663"/>
            <a:ext cx="1620837" cy="811212"/>
          </a:xfrm>
          <a:prstGeom prst="rect">
            <a:avLst/>
          </a:prstGeom>
          <a:noFill/>
          <a:ln w="9525">
            <a:noFill/>
            <a:miter lim="800000"/>
            <a:headEnd/>
            <a:tailEnd/>
          </a:ln>
        </p:spPr>
      </p:pic>
      <p:sp>
        <p:nvSpPr>
          <p:cNvPr id="28681" name="AutoShape 6"/>
          <p:cNvSpPr>
            <a:spLocks noChangeArrowheads="1"/>
          </p:cNvSpPr>
          <p:nvPr/>
        </p:nvSpPr>
        <p:spPr bwMode="auto">
          <a:xfrm rot="10800000">
            <a:off x="760413" y="5368925"/>
            <a:ext cx="7646987" cy="392113"/>
          </a:xfrm>
          <a:custGeom>
            <a:avLst/>
            <a:gdLst>
              <a:gd name="T0" fmla="*/ 2147483647 w 21600"/>
              <a:gd name="T1" fmla="*/ 71148787 h 21600"/>
              <a:gd name="T2" fmla="*/ 2147483647 w 21600"/>
              <a:gd name="T3" fmla="*/ 142297575 h 21600"/>
              <a:gd name="T4" fmla="*/ 2147483647 w 21600"/>
              <a:gd name="T5" fmla="*/ 71148787 h 21600"/>
              <a:gd name="T6" fmla="*/ 2147483647 w 21600"/>
              <a:gd name="T7" fmla="*/ 0 h 21600"/>
              <a:gd name="T8" fmla="*/ 0 60000 65536"/>
              <a:gd name="T9" fmla="*/ 0 60000 65536"/>
              <a:gd name="T10" fmla="*/ 0 60000 65536"/>
              <a:gd name="T11" fmla="*/ 0 60000 65536"/>
              <a:gd name="T12" fmla="*/ 3192 w 21600"/>
              <a:gd name="T13" fmla="*/ 3192 h 21600"/>
              <a:gd name="T14" fmla="*/ 18408 w 21600"/>
              <a:gd name="T15" fmla="*/ 18408 h 21600"/>
            </a:gdLst>
            <a:ahLst/>
            <a:cxnLst>
              <a:cxn ang="T8">
                <a:pos x="T0" y="T1"/>
              </a:cxn>
              <a:cxn ang="T9">
                <a:pos x="T2" y="T3"/>
              </a:cxn>
              <a:cxn ang="T10">
                <a:pos x="T4" y="T5"/>
              </a:cxn>
              <a:cxn ang="T11">
                <a:pos x="T6" y="T7"/>
              </a:cxn>
            </a:cxnLst>
            <a:rect l="T12" t="T13" r="T14" b="T15"/>
            <a:pathLst>
              <a:path w="21600" h="21600">
                <a:moveTo>
                  <a:pt x="0" y="0"/>
                </a:moveTo>
                <a:lnTo>
                  <a:pt x="2784" y="21600"/>
                </a:lnTo>
                <a:lnTo>
                  <a:pt x="18816" y="21600"/>
                </a:lnTo>
                <a:lnTo>
                  <a:pt x="21600" y="0"/>
                </a:lnTo>
                <a:close/>
              </a:path>
            </a:pathLst>
          </a:custGeom>
          <a:noFill/>
          <a:ln w="9525">
            <a:solidFill>
              <a:schemeClr val="tx1"/>
            </a:solidFill>
            <a:miter lim="800000"/>
            <a:headEnd/>
            <a:tailEnd/>
          </a:ln>
        </p:spPr>
        <p:txBody>
          <a:bodyPr rot="10800000" wrap="none" anchor="ctr"/>
          <a:lstStyle/>
          <a:p>
            <a:endParaRPr lang="ja-JP" altLang="en-US"/>
          </a:p>
        </p:txBody>
      </p:sp>
      <p:pic>
        <p:nvPicPr>
          <p:cNvPr id="28682" name="Picture 7"/>
          <p:cNvPicPr>
            <a:picLocks noChangeAspect="1" noChangeArrowheads="1"/>
          </p:cNvPicPr>
          <p:nvPr/>
        </p:nvPicPr>
        <p:blipFill>
          <a:blip r:embed="rId6" cstate="print"/>
          <a:srcRect/>
          <a:stretch>
            <a:fillRect/>
          </a:stretch>
        </p:blipFill>
        <p:spPr bwMode="auto">
          <a:xfrm>
            <a:off x="4114478" y="5214938"/>
            <a:ext cx="587375" cy="371475"/>
          </a:xfrm>
          <a:prstGeom prst="rect">
            <a:avLst/>
          </a:prstGeom>
          <a:noFill/>
          <a:ln w="9525">
            <a:noFill/>
            <a:miter lim="800000"/>
            <a:headEnd/>
            <a:tailEnd/>
          </a:ln>
        </p:spPr>
      </p:pic>
      <p:pic>
        <p:nvPicPr>
          <p:cNvPr id="28683" name="Picture 8"/>
          <p:cNvPicPr>
            <a:picLocks noChangeAspect="1" noChangeArrowheads="1"/>
          </p:cNvPicPr>
          <p:nvPr/>
        </p:nvPicPr>
        <p:blipFill>
          <a:blip r:embed="rId7" cstate="print"/>
          <a:srcRect/>
          <a:stretch>
            <a:fillRect/>
          </a:stretch>
        </p:blipFill>
        <p:spPr bwMode="auto">
          <a:xfrm>
            <a:off x="2938140" y="5276850"/>
            <a:ext cx="784225" cy="473075"/>
          </a:xfrm>
          <a:prstGeom prst="rect">
            <a:avLst/>
          </a:prstGeom>
          <a:noFill/>
          <a:ln w="9525">
            <a:noFill/>
            <a:miter lim="800000"/>
            <a:headEnd/>
            <a:tailEnd/>
          </a:ln>
        </p:spPr>
      </p:pic>
      <p:pic>
        <p:nvPicPr>
          <p:cNvPr id="28684" name="Picture 9"/>
          <p:cNvPicPr>
            <a:picLocks noChangeAspect="1" noChangeArrowheads="1"/>
          </p:cNvPicPr>
          <p:nvPr/>
        </p:nvPicPr>
        <p:blipFill>
          <a:blip r:embed="rId8" cstate="print"/>
          <a:srcRect/>
          <a:stretch>
            <a:fillRect/>
          </a:stretch>
        </p:blipFill>
        <p:spPr bwMode="auto">
          <a:xfrm>
            <a:off x="5290815" y="5302250"/>
            <a:ext cx="654050" cy="419100"/>
          </a:xfrm>
          <a:prstGeom prst="rect">
            <a:avLst/>
          </a:prstGeom>
          <a:noFill/>
          <a:ln w="9525">
            <a:noFill/>
            <a:miter lim="800000"/>
            <a:headEnd/>
            <a:tailEnd/>
          </a:ln>
        </p:spPr>
      </p:pic>
      <p:pic>
        <p:nvPicPr>
          <p:cNvPr id="28685" name="Picture 11"/>
          <p:cNvPicPr>
            <a:picLocks noChangeAspect="1" noChangeArrowheads="1"/>
          </p:cNvPicPr>
          <p:nvPr/>
        </p:nvPicPr>
        <p:blipFill>
          <a:blip r:embed="rId9" cstate="print"/>
          <a:srcRect/>
          <a:stretch>
            <a:fillRect/>
          </a:stretch>
        </p:blipFill>
        <p:spPr bwMode="auto">
          <a:xfrm>
            <a:off x="3108325" y="1341438"/>
            <a:ext cx="1065213" cy="655637"/>
          </a:xfrm>
          <a:prstGeom prst="rect">
            <a:avLst/>
          </a:prstGeom>
          <a:noFill/>
          <a:ln w="9525">
            <a:solidFill>
              <a:srgbClr val="C0C0C0"/>
            </a:solidFill>
            <a:miter lim="800000"/>
            <a:headEnd/>
            <a:tailEnd/>
          </a:ln>
        </p:spPr>
      </p:pic>
      <p:pic>
        <p:nvPicPr>
          <p:cNvPr id="28686" name="Picture 13"/>
          <p:cNvPicPr>
            <a:picLocks noChangeAspect="1" noChangeArrowheads="1"/>
          </p:cNvPicPr>
          <p:nvPr/>
        </p:nvPicPr>
        <p:blipFill>
          <a:blip r:embed="rId10" cstate="print"/>
          <a:srcRect/>
          <a:stretch>
            <a:fillRect/>
          </a:stretch>
        </p:blipFill>
        <p:spPr bwMode="auto">
          <a:xfrm>
            <a:off x="4572000" y="1268413"/>
            <a:ext cx="1003300" cy="719137"/>
          </a:xfrm>
          <a:prstGeom prst="rect">
            <a:avLst/>
          </a:prstGeom>
          <a:noFill/>
          <a:ln w="9525">
            <a:solidFill>
              <a:srgbClr val="C0C0C0"/>
            </a:solidFill>
            <a:miter lim="800000"/>
            <a:headEnd/>
            <a:tailEnd/>
          </a:ln>
        </p:spPr>
      </p:pic>
      <p:pic>
        <p:nvPicPr>
          <p:cNvPr id="28687" name="Picture 15"/>
          <p:cNvPicPr>
            <a:picLocks noChangeAspect="1" noChangeArrowheads="1"/>
          </p:cNvPicPr>
          <p:nvPr/>
        </p:nvPicPr>
        <p:blipFill>
          <a:blip r:embed="rId11" cstate="print"/>
          <a:srcRect/>
          <a:stretch>
            <a:fillRect/>
          </a:stretch>
        </p:blipFill>
        <p:spPr bwMode="auto">
          <a:xfrm>
            <a:off x="1730375" y="1465263"/>
            <a:ext cx="1101725" cy="714375"/>
          </a:xfrm>
          <a:prstGeom prst="rect">
            <a:avLst/>
          </a:prstGeom>
          <a:noFill/>
          <a:ln w="9525">
            <a:solidFill>
              <a:srgbClr val="C0C0C0"/>
            </a:solidFill>
            <a:miter lim="800000"/>
            <a:headEnd/>
            <a:tailEnd/>
          </a:ln>
        </p:spPr>
      </p:pic>
      <p:pic>
        <p:nvPicPr>
          <p:cNvPr id="28688" name="Picture 16"/>
          <p:cNvPicPr>
            <a:picLocks noChangeAspect="1" noChangeArrowheads="1"/>
          </p:cNvPicPr>
          <p:nvPr/>
        </p:nvPicPr>
        <p:blipFill>
          <a:blip r:embed="rId12" cstate="print"/>
          <a:srcRect/>
          <a:stretch>
            <a:fillRect/>
          </a:stretch>
        </p:blipFill>
        <p:spPr bwMode="auto">
          <a:xfrm>
            <a:off x="5580063" y="2924175"/>
            <a:ext cx="1700212" cy="560388"/>
          </a:xfrm>
          <a:prstGeom prst="rect">
            <a:avLst/>
          </a:prstGeom>
          <a:noFill/>
          <a:ln w="9525">
            <a:noFill/>
            <a:miter lim="800000"/>
            <a:headEnd/>
            <a:tailEnd/>
          </a:ln>
        </p:spPr>
      </p:pic>
      <p:sp>
        <p:nvSpPr>
          <p:cNvPr id="28689" name="Line 17"/>
          <p:cNvSpPr>
            <a:spLocks noChangeShapeType="1"/>
          </p:cNvSpPr>
          <p:nvPr/>
        </p:nvSpPr>
        <p:spPr bwMode="auto">
          <a:xfrm>
            <a:off x="2627313" y="2276475"/>
            <a:ext cx="215900" cy="431800"/>
          </a:xfrm>
          <a:prstGeom prst="line">
            <a:avLst/>
          </a:prstGeom>
          <a:noFill/>
          <a:ln w="9525">
            <a:solidFill>
              <a:schemeClr val="tx1"/>
            </a:solidFill>
            <a:round/>
            <a:headEnd/>
            <a:tailEnd type="triangle" w="med" len="med"/>
          </a:ln>
        </p:spPr>
        <p:txBody>
          <a:bodyPr/>
          <a:lstStyle/>
          <a:p>
            <a:endParaRPr lang="ja-JP" altLang="en-US"/>
          </a:p>
        </p:txBody>
      </p:sp>
      <p:sp>
        <p:nvSpPr>
          <p:cNvPr id="28690" name="Line 18"/>
          <p:cNvSpPr>
            <a:spLocks noChangeShapeType="1"/>
          </p:cNvSpPr>
          <p:nvPr/>
        </p:nvSpPr>
        <p:spPr bwMode="auto">
          <a:xfrm>
            <a:off x="3779838" y="2133600"/>
            <a:ext cx="144462" cy="503238"/>
          </a:xfrm>
          <a:prstGeom prst="line">
            <a:avLst/>
          </a:prstGeom>
          <a:noFill/>
          <a:ln w="9525">
            <a:solidFill>
              <a:schemeClr val="tx1"/>
            </a:solidFill>
            <a:round/>
            <a:headEnd/>
            <a:tailEnd type="triangle" w="med" len="med"/>
          </a:ln>
        </p:spPr>
        <p:txBody>
          <a:bodyPr/>
          <a:lstStyle/>
          <a:p>
            <a:endParaRPr lang="ja-JP" altLang="en-US"/>
          </a:p>
        </p:txBody>
      </p:sp>
      <p:sp>
        <p:nvSpPr>
          <p:cNvPr id="28691" name="Line 19"/>
          <p:cNvSpPr>
            <a:spLocks noChangeShapeType="1"/>
          </p:cNvSpPr>
          <p:nvPr/>
        </p:nvSpPr>
        <p:spPr bwMode="auto">
          <a:xfrm flipH="1">
            <a:off x="4716463" y="2276475"/>
            <a:ext cx="179387" cy="352425"/>
          </a:xfrm>
          <a:prstGeom prst="line">
            <a:avLst/>
          </a:prstGeom>
          <a:noFill/>
          <a:ln w="9525">
            <a:solidFill>
              <a:schemeClr val="tx1"/>
            </a:solidFill>
            <a:round/>
            <a:headEnd/>
            <a:tailEnd type="triangle" w="med" len="med"/>
          </a:ln>
        </p:spPr>
        <p:txBody>
          <a:bodyPr/>
          <a:lstStyle/>
          <a:p>
            <a:endParaRPr lang="ja-JP" altLang="en-US"/>
          </a:p>
        </p:txBody>
      </p:sp>
      <p:sp>
        <p:nvSpPr>
          <p:cNvPr id="28692" name="Line 20"/>
          <p:cNvSpPr>
            <a:spLocks noChangeShapeType="1"/>
          </p:cNvSpPr>
          <p:nvPr/>
        </p:nvSpPr>
        <p:spPr bwMode="auto">
          <a:xfrm flipH="1">
            <a:off x="5795963" y="2492375"/>
            <a:ext cx="503237" cy="249238"/>
          </a:xfrm>
          <a:prstGeom prst="line">
            <a:avLst/>
          </a:prstGeom>
          <a:noFill/>
          <a:ln w="9525">
            <a:solidFill>
              <a:schemeClr val="tx1"/>
            </a:solidFill>
            <a:round/>
            <a:headEnd/>
            <a:tailEnd type="triangle" w="med" len="med"/>
          </a:ln>
        </p:spPr>
        <p:txBody>
          <a:bodyPr/>
          <a:lstStyle/>
          <a:p>
            <a:endParaRPr lang="ja-JP" altLang="en-US"/>
          </a:p>
        </p:txBody>
      </p:sp>
      <p:sp>
        <p:nvSpPr>
          <p:cNvPr id="28693" name="Rectangle 21"/>
          <p:cNvSpPr>
            <a:spLocks noChangeArrowheads="1"/>
          </p:cNvSpPr>
          <p:nvPr/>
        </p:nvSpPr>
        <p:spPr bwMode="auto">
          <a:xfrm>
            <a:off x="1692275" y="2133600"/>
            <a:ext cx="885825" cy="517525"/>
          </a:xfrm>
          <a:prstGeom prst="rect">
            <a:avLst/>
          </a:prstGeom>
          <a:noFill/>
          <a:ln w="9525">
            <a:noFill/>
            <a:miter lim="800000"/>
            <a:headEnd/>
            <a:tailEnd/>
          </a:ln>
        </p:spPr>
        <p:txBody>
          <a:bodyPr wrap="none">
            <a:spAutoFit/>
          </a:bodyPr>
          <a:lstStyle/>
          <a:p>
            <a:r>
              <a:rPr lang="en-US" altLang="ja-JP" sz="1400" b="1"/>
              <a:t>Aqua/</a:t>
            </a:r>
          </a:p>
          <a:p>
            <a:r>
              <a:rPr lang="en-US" altLang="ja-JP" sz="1400" b="1"/>
              <a:t>AMSR-E</a:t>
            </a:r>
          </a:p>
        </p:txBody>
      </p:sp>
      <p:sp>
        <p:nvSpPr>
          <p:cNvPr id="28694" name="Rectangle 23"/>
          <p:cNvSpPr>
            <a:spLocks noChangeArrowheads="1"/>
          </p:cNvSpPr>
          <p:nvPr/>
        </p:nvSpPr>
        <p:spPr bwMode="auto">
          <a:xfrm>
            <a:off x="3059113" y="1989138"/>
            <a:ext cx="677862" cy="304800"/>
          </a:xfrm>
          <a:prstGeom prst="rect">
            <a:avLst/>
          </a:prstGeom>
          <a:noFill/>
          <a:ln w="9525">
            <a:noFill/>
            <a:miter lim="800000"/>
            <a:headEnd/>
            <a:tailEnd/>
          </a:ln>
        </p:spPr>
        <p:txBody>
          <a:bodyPr wrap="none">
            <a:spAutoFit/>
          </a:bodyPr>
          <a:lstStyle/>
          <a:p>
            <a:r>
              <a:rPr lang="en-US" altLang="ja-JP" sz="1400" b="1"/>
              <a:t>ALOS</a:t>
            </a:r>
          </a:p>
        </p:txBody>
      </p:sp>
      <p:sp>
        <p:nvSpPr>
          <p:cNvPr id="28695" name="Rectangle 24"/>
          <p:cNvSpPr>
            <a:spLocks noChangeArrowheads="1"/>
          </p:cNvSpPr>
          <p:nvPr/>
        </p:nvSpPr>
        <p:spPr bwMode="auto">
          <a:xfrm>
            <a:off x="4572000" y="1989138"/>
            <a:ext cx="815975" cy="304800"/>
          </a:xfrm>
          <a:prstGeom prst="rect">
            <a:avLst/>
          </a:prstGeom>
          <a:noFill/>
          <a:ln w="9525">
            <a:noFill/>
            <a:miter lim="800000"/>
            <a:headEnd/>
            <a:tailEnd/>
          </a:ln>
        </p:spPr>
        <p:txBody>
          <a:bodyPr wrap="none">
            <a:spAutoFit/>
          </a:bodyPr>
          <a:lstStyle/>
          <a:p>
            <a:r>
              <a:rPr lang="en-US" altLang="ja-JP" sz="1400" b="1"/>
              <a:t>GOSAT</a:t>
            </a:r>
          </a:p>
        </p:txBody>
      </p:sp>
      <p:sp>
        <p:nvSpPr>
          <p:cNvPr id="28696" name="AutoShape 26"/>
          <p:cNvSpPr>
            <a:spLocks noChangeArrowheads="1"/>
          </p:cNvSpPr>
          <p:nvPr/>
        </p:nvSpPr>
        <p:spPr bwMode="auto">
          <a:xfrm rot="5400000">
            <a:off x="4321969" y="5923757"/>
            <a:ext cx="457200" cy="392112"/>
          </a:xfrm>
          <a:custGeom>
            <a:avLst/>
            <a:gdLst>
              <a:gd name="T0" fmla="*/ 169098195 w 21600"/>
              <a:gd name="T1" fmla="*/ 0 h 21600"/>
              <a:gd name="T2" fmla="*/ 0 w 21600"/>
              <a:gd name="T3" fmla="*/ 71148424 h 21600"/>
              <a:gd name="T4" fmla="*/ 169098195 w 21600"/>
              <a:gd name="T5" fmla="*/ 142296849 h 21600"/>
              <a:gd name="T6" fmla="*/ 225464458 w 21600"/>
              <a:gd name="T7" fmla="*/ 71148424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0C0C0"/>
          </a:solidFill>
          <a:ln w="9525">
            <a:solidFill>
              <a:schemeClr val="tx1"/>
            </a:solidFill>
            <a:miter lim="800000"/>
            <a:headEnd/>
            <a:tailEnd/>
          </a:ln>
        </p:spPr>
        <p:txBody>
          <a:bodyPr rot="10800000" vert="eaVert" wrap="none" anchor="ctr"/>
          <a:lstStyle/>
          <a:p>
            <a:endParaRPr lang="ja-JP" altLang="en-US"/>
          </a:p>
        </p:txBody>
      </p:sp>
      <p:sp>
        <p:nvSpPr>
          <p:cNvPr id="28697" name="AutoShape 27"/>
          <p:cNvSpPr>
            <a:spLocks noChangeArrowheads="1"/>
          </p:cNvSpPr>
          <p:nvPr/>
        </p:nvSpPr>
        <p:spPr bwMode="auto">
          <a:xfrm>
            <a:off x="1828478" y="4454525"/>
            <a:ext cx="971550" cy="487363"/>
          </a:xfrm>
          <a:prstGeom prst="roundRect">
            <a:avLst>
              <a:gd name="adj" fmla="val 16667"/>
            </a:avLst>
          </a:prstGeom>
          <a:solidFill>
            <a:srgbClr val="FF6600"/>
          </a:solidFill>
          <a:ln w="9525">
            <a:solidFill>
              <a:schemeClr val="tx1"/>
            </a:solidFill>
            <a:round/>
            <a:headEnd/>
            <a:tailEnd/>
          </a:ln>
        </p:spPr>
        <p:txBody>
          <a:bodyPr wrap="none" anchor="ctr"/>
          <a:lstStyle/>
          <a:p>
            <a:endParaRPr lang="ja-JP" altLang="ja-JP"/>
          </a:p>
        </p:txBody>
      </p:sp>
      <p:sp>
        <p:nvSpPr>
          <p:cNvPr id="28698" name="Text Box 28"/>
          <p:cNvSpPr txBox="1">
            <a:spLocks noChangeArrowheads="1"/>
          </p:cNvSpPr>
          <p:nvPr/>
        </p:nvSpPr>
        <p:spPr bwMode="auto">
          <a:xfrm>
            <a:off x="1817365" y="4506913"/>
            <a:ext cx="1008063" cy="336550"/>
          </a:xfrm>
          <a:prstGeom prst="rect">
            <a:avLst/>
          </a:prstGeom>
          <a:noFill/>
          <a:ln w="9525">
            <a:noFill/>
            <a:miter lim="800000"/>
            <a:headEnd/>
            <a:tailEnd/>
          </a:ln>
        </p:spPr>
        <p:txBody>
          <a:bodyPr>
            <a:spAutoFit/>
          </a:bodyPr>
          <a:lstStyle/>
          <a:p>
            <a:r>
              <a:rPr lang="en-US" altLang="ja-JP" sz="1600" b="1"/>
              <a:t>Disaster</a:t>
            </a:r>
          </a:p>
        </p:txBody>
      </p:sp>
      <p:sp>
        <p:nvSpPr>
          <p:cNvPr id="28699" name="AutoShape 30"/>
          <p:cNvSpPr>
            <a:spLocks noChangeArrowheads="1"/>
          </p:cNvSpPr>
          <p:nvPr/>
        </p:nvSpPr>
        <p:spPr bwMode="auto">
          <a:xfrm>
            <a:off x="3330253" y="4437063"/>
            <a:ext cx="909637" cy="504825"/>
          </a:xfrm>
          <a:prstGeom prst="roundRect">
            <a:avLst>
              <a:gd name="adj" fmla="val 16667"/>
            </a:avLst>
          </a:prstGeom>
          <a:solidFill>
            <a:srgbClr val="99CC00"/>
          </a:solidFill>
          <a:ln w="9525">
            <a:solidFill>
              <a:schemeClr val="tx1"/>
            </a:solidFill>
            <a:round/>
            <a:headEnd/>
            <a:tailEnd/>
          </a:ln>
        </p:spPr>
        <p:txBody>
          <a:bodyPr wrap="none" anchor="ctr"/>
          <a:lstStyle/>
          <a:p>
            <a:endParaRPr lang="ja-JP" altLang="ja-JP"/>
          </a:p>
        </p:txBody>
      </p:sp>
      <p:sp>
        <p:nvSpPr>
          <p:cNvPr id="28700" name="Text Box 31"/>
          <p:cNvSpPr txBox="1">
            <a:spLocks noChangeArrowheads="1"/>
          </p:cNvSpPr>
          <p:nvPr/>
        </p:nvSpPr>
        <p:spPr bwMode="auto">
          <a:xfrm>
            <a:off x="3476303" y="4437063"/>
            <a:ext cx="908050" cy="488950"/>
          </a:xfrm>
          <a:prstGeom prst="rect">
            <a:avLst/>
          </a:prstGeom>
          <a:noFill/>
          <a:ln w="9525">
            <a:noFill/>
            <a:miter lim="800000"/>
            <a:headEnd/>
            <a:tailEnd/>
          </a:ln>
        </p:spPr>
        <p:txBody>
          <a:bodyPr lIns="0" tIns="0" rIns="0" bIns="0">
            <a:spAutoFit/>
          </a:bodyPr>
          <a:lstStyle/>
          <a:p>
            <a:r>
              <a:rPr lang="en-US" altLang="ja-JP" sz="1600" b="1" dirty="0"/>
              <a:t>Eco-system</a:t>
            </a:r>
          </a:p>
        </p:txBody>
      </p:sp>
      <p:sp>
        <p:nvSpPr>
          <p:cNvPr id="28701" name="AutoShape 33"/>
          <p:cNvSpPr>
            <a:spLocks noChangeArrowheads="1"/>
          </p:cNvSpPr>
          <p:nvPr/>
        </p:nvSpPr>
        <p:spPr bwMode="auto">
          <a:xfrm>
            <a:off x="4816153" y="4437063"/>
            <a:ext cx="849312" cy="487362"/>
          </a:xfrm>
          <a:prstGeom prst="roundRect">
            <a:avLst>
              <a:gd name="adj" fmla="val 16667"/>
            </a:avLst>
          </a:prstGeom>
          <a:solidFill>
            <a:schemeClr val="accent1"/>
          </a:solidFill>
          <a:ln w="9525">
            <a:solidFill>
              <a:schemeClr val="tx1"/>
            </a:solidFill>
            <a:round/>
            <a:headEnd/>
            <a:tailEnd/>
          </a:ln>
        </p:spPr>
        <p:txBody>
          <a:bodyPr wrap="none" anchor="ctr"/>
          <a:lstStyle/>
          <a:p>
            <a:endParaRPr lang="ja-JP" altLang="ja-JP"/>
          </a:p>
        </p:txBody>
      </p:sp>
      <p:sp>
        <p:nvSpPr>
          <p:cNvPr id="28702" name="Text Box 34"/>
          <p:cNvSpPr txBox="1">
            <a:spLocks noChangeArrowheads="1"/>
          </p:cNvSpPr>
          <p:nvPr/>
        </p:nvSpPr>
        <p:spPr bwMode="auto">
          <a:xfrm>
            <a:off x="4816153" y="4391025"/>
            <a:ext cx="863600" cy="581025"/>
          </a:xfrm>
          <a:prstGeom prst="rect">
            <a:avLst/>
          </a:prstGeom>
          <a:noFill/>
          <a:ln w="9525">
            <a:noFill/>
            <a:miter lim="800000"/>
            <a:headEnd/>
            <a:tailEnd/>
          </a:ln>
        </p:spPr>
        <p:txBody>
          <a:bodyPr>
            <a:spAutoFit/>
          </a:bodyPr>
          <a:lstStyle/>
          <a:p>
            <a:r>
              <a:rPr lang="en-US" altLang="ja-JP" sz="1600" b="1" dirty="0"/>
              <a:t>Water Cycle</a:t>
            </a:r>
          </a:p>
        </p:txBody>
      </p:sp>
      <p:pic>
        <p:nvPicPr>
          <p:cNvPr id="28703" name="Picture 35"/>
          <p:cNvPicPr>
            <a:picLocks noChangeAspect="1" noChangeArrowheads="1"/>
          </p:cNvPicPr>
          <p:nvPr/>
        </p:nvPicPr>
        <p:blipFill>
          <a:blip r:embed="rId13" cstate="print"/>
          <a:srcRect/>
          <a:stretch>
            <a:fillRect/>
          </a:stretch>
        </p:blipFill>
        <p:spPr bwMode="auto">
          <a:xfrm>
            <a:off x="3787453" y="5432425"/>
            <a:ext cx="439737" cy="439738"/>
          </a:xfrm>
          <a:prstGeom prst="rect">
            <a:avLst/>
          </a:prstGeom>
          <a:noFill/>
          <a:ln w="9525">
            <a:noFill/>
            <a:miter lim="800000"/>
            <a:headEnd/>
            <a:tailEnd/>
          </a:ln>
        </p:spPr>
      </p:pic>
      <p:pic>
        <p:nvPicPr>
          <p:cNvPr id="28704" name="Picture 36"/>
          <p:cNvPicPr>
            <a:picLocks noChangeAspect="1" noChangeArrowheads="1"/>
          </p:cNvPicPr>
          <p:nvPr/>
        </p:nvPicPr>
        <p:blipFill>
          <a:blip r:embed="rId14" cstate="print"/>
          <a:srcRect/>
          <a:stretch>
            <a:fillRect/>
          </a:stretch>
        </p:blipFill>
        <p:spPr bwMode="auto">
          <a:xfrm>
            <a:off x="1696715" y="5237163"/>
            <a:ext cx="849313" cy="514350"/>
          </a:xfrm>
          <a:prstGeom prst="rect">
            <a:avLst/>
          </a:prstGeom>
          <a:noFill/>
          <a:ln w="9525">
            <a:noFill/>
            <a:miter lim="800000"/>
            <a:headEnd/>
            <a:tailEnd/>
          </a:ln>
        </p:spPr>
      </p:pic>
      <p:pic>
        <p:nvPicPr>
          <p:cNvPr id="28705" name="Picture 37" descr="MCj03259820000[1]"/>
          <p:cNvPicPr>
            <a:picLocks noChangeAspect="1" noChangeArrowheads="1"/>
          </p:cNvPicPr>
          <p:nvPr/>
        </p:nvPicPr>
        <p:blipFill>
          <a:blip r:embed="rId15" cstate="print"/>
          <a:srcRect/>
          <a:stretch>
            <a:fillRect/>
          </a:stretch>
        </p:blipFill>
        <p:spPr bwMode="auto">
          <a:xfrm>
            <a:off x="1237928" y="5106988"/>
            <a:ext cx="520700" cy="520700"/>
          </a:xfrm>
          <a:prstGeom prst="rect">
            <a:avLst/>
          </a:prstGeom>
          <a:noFill/>
          <a:ln w="9525">
            <a:noFill/>
            <a:miter lim="800000"/>
            <a:headEnd/>
            <a:tailEnd/>
          </a:ln>
        </p:spPr>
      </p:pic>
      <p:sp>
        <p:nvSpPr>
          <p:cNvPr id="28706" name="Line 38"/>
          <p:cNvSpPr>
            <a:spLocks noChangeShapeType="1"/>
          </p:cNvSpPr>
          <p:nvPr/>
        </p:nvSpPr>
        <p:spPr bwMode="auto">
          <a:xfrm flipV="1">
            <a:off x="1761803" y="4846638"/>
            <a:ext cx="293687" cy="358775"/>
          </a:xfrm>
          <a:prstGeom prst="line">
            <a:avLst/>
          </a:prstGeom>
          <a:noFill/>
          <a:ln w="76200">
            <a:solidFill>
              <a:srgbClr val="FFCC00"/>
            </a:solidFill>
            <a:round/>
            <a:headEnd type="stealth" w="med" len="med"/>
            <a:tailEnd type="stealth" w="med" len="med"/>
          </a:ln>
        </p:spPr>
        <p:txBody>
          <a:bodyPr/>
          <a:lstStyle/>
          <a:p>
            <a:endParaRPr lang="ja-JP" altLang="en-US"/>
          </a:p>
        </p:txBody>
      </p:sp>
      <p:sp>
        <p:nvSpPr>
          <p:cNvPr id="28707" name="Line 39"/>
          <p:cNvSpPr>
            <a:spLocks noChangeShapeType="1"/>
          </p:cNvSpPr>
          <p:nvPr/>
        </p:nvSpPr>
        <p:spPr bwMode="auto">
          <a:xfrm rot="5400000" flipV="1">
            <a:off x="3575522" y="5144294"/>
            <a:ext cx="425450" cy="1587"/>
          </a:xfrm>
          <a:prstGeom prst="line">
            <a:avLst/>
          </a:prstGeom>
          <a:noFill/>
          <a:ln w="76200">
            <a:solidFill>
              <a:srgbClr val="FFCC00"/>
            </a:solidFill>
            <a:round/>
            <a:headEnd type="stealth" w="med" len="med"/>
            <a:tailEnd type="stealth" w="med" len="med"/>
          </a:ln>
        </p:spPr>
        <p:txBody>
          <a:bodyPr/>
          <a:lstStyle/>
          <a:p>
            <a:endParaRPr lang="ja-JP" altLang="en-US"/>
          </a:p>
        </p:txBody>
      </p:sp>
      <p:sp>
        <p:nvSpPr>
          <p:cNvPr id="28708" name="Line 40"/>
          <p:cNvSpPr>
            <a:spLocks noChangeShapeType="1"/>
          </p:cNvSpPr>
          <p:nvPr/>
        </p:nvSpPr>
        <p:spPr bwMode="auto">
          <a:xfrm>
            <a:off x="5422579" y="4813300"/>
            <a:ext cx="157534" cy="559916"/>
          </a:xfrm>
          <a:prstGeom prst="line">
            <a:avLst/>
          </a:prstGeom>
          <a:noFill/>
          <a:ln w="76200">
            <a:solidFill>
              <a:srgbClr val="FFCC00"/>
            </a:solidFill>
            <a:round/>
            <a:headEnd type="stealth" w="med" len="med"/>
            <a:tailEnd type="stealth" w="med" len="med"/>
          </a:ln>
        </p:spPr>
        <p:txBody>
          <a:bodyPr/>
          <a:lstStyle/>
          <a:p>
            <a:endParaRPr lang="ja-JP" altLang="en-US"/>
          </a:p>
        </p:txBody>
      </p:sp>
      <p:sp>
        <p:nvSpPr>
          <p:cNvPr id="28709" name="AutoShape 41"/>
          <p:cNvSpPr>
            <a:spLocks noChangeArrowheads="1"/>
          </p:cNvSpPr>
          <p:nvPr/>
        </p:nvSpPr>
        <p:spPr bwMode="auto">
          <a:xfrm rot="10800000">
            <a:off x="827088" y="6350000"/>
            <a:ext cx="7645400" cy="392113"/>
          </a:xfrm>
          <a:custGeom>
            <a:avLst/>
            <a:gdLst>
              <a:gd name="T0" fmla="*/ 2147483647 w 21600"/>
              <a:gd name="T1" fmla="*/ 71148787 h 21600"/>
              <a:gd name="T2" fmla="*/ 2147483647 w 21600"/>
              <a:gd name="T3" fmla="*/ 142297575 h 21600"/>
              <a:gd name="T4" fmla="*/ 2147483647 w 21600"/>
              <a:gd name="T5" fmla="*/ 71148787 h 21600"/>
              <a:gd name="T6" fmla="*/ 2147483647 w 21600"/>
              <a:gd name="T7" fmla="*/ 0 h 21600"/>
              <a:gd name="T8" fmla="*/ 0 60000 65536"/>
              <a:gd name="T9" fmla="*/ 0 60000 65536"/>
              <a:gd name="T10" fmla="*/ 0 60000 65536"/>
              <a:gd name="T11" fmla="*/ 0 60000 65536"/>
              <a:gd name="T12" fmla="*/ 3192 w 21600"/>
              <a:gd name="T13" fmla="*/ 3192 h 21600"/>
              <a:gd name="T14" fmla="*/ 18408 w 21600"/>
              <a:gd name="T15" fmla="*/ 18408 h 21600"/>
            </a:gdLst>
            <a:ahLst/>
            <a:cxnLst>
              <a:cxn ang="T8">
                <a:pos x="T0" y="T1"/>
              </a:cxn>
              <a:cxn ang="T9">
                <a:pos x="T2" y="T3"/>
              </a:cxn>
              <a:cxn ang="T10">
                <a:pos x="T4" y="T5"/>
              </a:cxn>
              <a:cxn ang="T11">
                <a:pos x="T6" y="T7"/>
              </a:cxn>
            </a:cxnLst>
            <a:rect l="T12" t="T13" r="T14" b="T15"/>
            <a:pathLst>
              <a:path w="21600" h="21600">
                <a:moveTo>
                  <a:pt x="0" y="0"/>
                </a:moveTo>
                <a:lnTo>
                  <a:pt x="2784" y="21600"/>
                </a:lnTo>
                <a:lnTo>
                  <a:pt x="18816" y="21600"/>
                </a:lnTo>
                <a:lnTo>
                  <a:pt x="21600" y="0"/>
                </a:lnTo>
                <a:close/>
              </a:path>
            </a:pathLst>
          </a:custGeom>
          <a:noFill/>
          <a:ln w="9525">
            <a:solidFill>
              <a:schemeClr val="tx1"/>
            </a:solidFill>
            <a:miter lim="800000"/>
            <a:headEnd/>
            <a:tailEnd/>
          </a:ln>
        </p:spPr>
        <p:txBody>
          <a:bodyPr rot="10800000" wrap="none" anchor="ctr"/>
          <a:lstStyle/>
          <a:p>
            <a:endParaRPr lang="ja-JP" altLang="en-US"/>
          </a:p>
        </p:txBody>
      </p:sp>
      <p:sp>
        <p:nvSpPr>
          <p:cNvPr id="28710" name="AutoShape 43"/>
          <p:cNvSpPr>
            <a:spLocks noChangeArrowheads="1"/>
          </p:cNvSpPr>
          <p:nvPr/>
        </p:nvSpPr>
        <p:spPr bwMode="auto">
          <a:xfrm rot="5400000">
            <a:off x="2101850" y="5857875"/>
            <a:ext cx="455613" cy="392113"/>
          </a:xfrm>
          <a:custGeom>
            <a:avLst/>
            <a:gdLst>
              <a:gd name="T0" fmla="*/ 167926277 w 21600"/>
              <a:gd name="T1" fmla="*/ 0 h 21600"/>
              <a:gd name="T2" fmla="*/ 0 w 21600"/>
              <a:gd name="T3" fmla="*/ 71148787 h 21600"/>
              <a:gd name="T4" fmla="*/ 167926277 w 21600"/>
              <a:gd name="T5" fmla="*/ 142297575 h 21600"/>
              <a:gd name="T6" fmla="*/ 223902069 w 21600"/>
              <a:gd name="T7" fmla="*/ 7114878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0C0C0"/>
          </a:solidFill>
          <a:ln w="9525">
            <a:solidFill>
              <a:schemeClr val="tx1"/>
            </a:solidFill>
            <a:miter lim="800000"/>
            <a:headEnd/>
            <a:tailEnd/>
          </a:ln>
        </p:spPr>
        <p:txBody>
          <a:bodyPr rot="10800000" vert="eaVert" wrap="none" anchor="ctr"/>
          <a:lstStyle/>
          <a:p>
            <a:endParaRPr lang="ja-JP" altLang="en-US"/>
          </a:p>
        </p:txBody>
      </p:sp>
      <p:sp>
        <p:nvSpPr>
          <p:cNvPr id="28711" name="AutoShape 44"/>
          <p:cNvSpPr>
            <a:spLocks noChangeArrowheads="1"/>
          </p:cNvSpPr>
          <p:nvPr/>
        </p:nvSpPr>
        <p:spPr bwMode="auto">
          <a:xfrm rot="5400000">
            <a:off x="6545262" y="5857876"/>
            <a:ext cx="455613" cy="392112"/>
          </a:xfrm>
          <a:custGeom>
            <a:avLst/>
            <a:gdLst>
              <a:gd name="T0" fmla="*/ 167926277 w 21600"/>
              <a:gd name="T1" fmla="*/ 0 h 21600"/>
              <a:gd name="T2" fmla="*/ 0 w 21600"/>
              <a:gd name="T3" fmla="*/ 71148424 h 21600"/>
              <a:gd name="T4" fmla="*/ 167926277 w 21600"/>
              <a:gd name="T5" fmla="*/ 142296849 h 21600"/>
              <a:gd name="T6" fmla="*/ 223902069 w 21600"/>
              <a:gd name="T7" fmla="*/ 71148424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0C0C0"/>
          </a:solidFill>
          <a:ln w="9525">
            <a:solidFill>
              <a:schemeClr val="tx1"/>
            </a:solidFill>
            <a:miter lim="800000"/>
            <a:headEnd/>
            <a:tailEnd/>
          </a:ln>
        </p:spPr>
        <p:txBody>
          <a:bodyPr rot="10800000" vert="eaVert" wrap="none" anchor="ctr"/>
          <a:lstStyle/>
          <a:p>
            <a:endParaRPr lang="ja-JP" altLang="en-US"/>
          </a:p>
        </p:txBody>
      </p:sp>
      <p:grpSp>
        <p:nvGrpSpPr>
          <p:cNvPr id="28712" name="Group 46"/>
          <p:cNvGrpSpPr>
            <a:grpSpLocks/>
          </p:cNvGrpSpPr>
          <p:nvPr/>
        </p:nvGrpSpPr>
        <p:grpSpPr bwMode="auto">
          <a:xfrm>
            <a:off x="7812088" y="3068638"/>
            <a:ext cx="1046162" cy="912812"/>
            <a:chOff x="4649" y="1933"/>
            <a:chExt cx="726" cy="634"/>
          </a:xfrm>
        </p:grpSpPr>
        <p:pic>
          <p:nvPicPr>
            <p:cNvPr id="28733" name="Picture 47"/>
            <p:cNvPicPr>
              <a:picLocks noChangeAspect="1" noChangeArrowheads="1"/>
            </p:cNvPicPr>
            <p:nvPr/>
          </p:nvPicPr>
          <p:blipFill>
            <a:blip r:embed="rId16" cstate="print"/>
            <a:srcRect/>
            <a:stretch>
              <a:fillRect/>
            </a:stretch>
          </p:blipFill>
          <p:spPr bwMode="auto">
            <a:xfrm>
              <a:off x="4649" y="2205"/>
              <a:ext cx="454" cy="362"/>
            </a:xfrm>
            <a:prstGeom prst="rect">
              <a:avLst/>
            </a:prstGeom>
            <a:noFill/>
            <a:ln w="9525">
              <a:noFill/>
              <a:miter lim="800000"/>
              <a:headEnd/>
              <a:tailEnd/>
            </a:ln>
          </p:spPr>
        </p:pic>
        <p:pic>
          <p:nvPicPr>
            <p:cNvPr id="28734" name="Picture 48"/>
            <p:cNvPicPr>
              <a:picLocks noChangeAspect="1" noChangeArrowheads="1"/>
            </p:cNvPicPr>
            <p:nvPr/>
          </p:nvPicPr>
          <p:blipFill>
            <a:blip r:embed="rId17" cstate="print"/>
            <a:srcRect/>
            <a:stretch>
              <a:fillRect/>
            </a:stretch>
          </p:blipFill>
          <p:spPr bwMode="auto">
            <a:xfrm>
              <a:off x="4876" y="1933"/>
              <a:ext cx="499" cy="420"/>
            </a:xfrm>
            <a:prstGeom prst="rect">
              <a:avLst/>
            </a:prstGeom>
            <a:noFill/>
            <a:ln w="9525">
              <a:noFill/>
              <a:miter lim="800000"/>
              <a:headEnd/>
              <a:tailEnd/>
            </a:ln>
          </p:spPr>
        </p:pic>
      </p:grpSp>
      <p:sp>
        <p:nvSpPr>
          <p:cNvPr id="28713" name="Line 49"/>
          <p:cNvSpPr>
            <a:spLocks noChangeShapeType="1"/>
          </p:cNvSpPr>
          <p:nvPr/>
        </p:nvSpPr>
        <p:spPr bwMode="auto">
          <a:xfrm flipH="1">
            <a:off x="7596188" y="3213100"/>
            <a:ext cx="458787" cy="66675"/>
          </a:xfrm>
          <a:prstGeom prst="line">
            <a:avLst/>
          </a:prstGeom>
          <a:noFill/>
          <a:ln w="9525">
            <a:solidFill>
              <a:schemeClr val="tx1"/>
            </a:solidFill>
            <a:prstDash val="sysDot"/>
            <a:round/>
            <a:headEnd/>
            <a:tailEnd type="triangle" w="med" len="med"/>
          </a:ln>
        </p:spPr>
        <p:txBody>
          <a:bodyPr/>
          <a:lstStyle/>
          <a:p>
            <a:endParaRPr lang="ja-JP" altLang="en-US"/>
          </a:p>
        </p:txBody>
      </p:sp>
      <p:pic>
        <p:nvPicPr>
          <p:cNvPr id="28714" name="Picture 51"/>
          <p:cNvPicPr>
            <a:picLocks noChangeAspect="1" noChangeArrowheads="1"/>
          </p:cNvPicPr>
          <p:nvPr/>
        </p:nvPicPr>
        <p:blipFill>
          <a:blip r:embed="rId18" cstate="print"/>
          <a:srcRect t="12215"/>
          <a:stretch>
            <a:fillRect/>
          </a:stretch>
        </p:blipFill>
        <p:spPr bwMode="auto">
          <a:xfrm>
            <a:off x="2627313" y="3141663"/>
            <a:ext cx="1409700" cy="862012"/>
          </a:xfrm>
          <a:prstGeom prst="rect">
            <a:avLst/>
          </a:prstGeom>
          <a:noFill/>
          <a:ln w="9525">
            <a:noFill/>
            <a:miter lim="800000"/>
            <a:headEnd/>
            <a:tailEnd/>
          </a:ln>
        </p:spPr>
      </p:pic>
      <p:sp>
        <p:nvSpPr>
          <p:cNvPr id="28715" name="Text Box 52"/>
          <p:cNvSpPr txBox="1">
            <a:spLocks noChangeArrowheads="1"/>
          </p:cNvSpPr>
          <p:nvPr/>
        </p:nvSpPr>
        <p:spPr bwMode="auto">
          <a:xfrm>
            <a:off x="2011363" y="3933825"/>
            <a:ext cx="4973637" cy="304800"/>
          </a:xfrm>
          <a:prstGeom prst="rect">
            <a:avLst/>
          </a:prstGeom>
          <a:noFill/>
          <a:ln w="9525">
            <a:noFill/>
            <a:miter lim="800000"/>
            <a:headEnd/>
            <a:tailEnd/>
          </a:ln>
        </p:spPr>
        <p:txBody>
          <a:bodyPr wrap="none">
            <a:spAutoFit/>
          </a:bodyPr>
          <a:lstStyle/>
          <a:p>
            <a:pPr algn="ctr"/>
            <a:r>
              <a:rPr lang="en-US" altLang="ja-JP" sz="1400" b="1"/>
              <a:t>Coordinated studies directly contribute to societal needs</a:t>
            </a:r>
          </a:p>
        </p:txBody>
      </p:sp>
      <p:sp>
        <p:nvSpPr>
          <p:cNvPr id="28716" name="Line 53"/>
          <p:cNvSpPr>
            <a:spLocks noChangeShapeType="1"/>
          </p:cNvSpPr>
          <p:nvPr/>
        </p:nvSpPr>
        <p:spPr bwMode="auto">
          <a:xfrm>
            <a:off x="1547813" y="2781300"/>
            <a:ext cx="287337" cy="142875"/>
          </a:xfrm>
          <a:prstGeom prst="line">
            <a:avLst/>
          </a:prstGeom>
          <a:noFill/>
          <a:ln w="9525">
            <a:solidFill>
              <a:schemeClr val="tx1"/>
            </a:solidFill>
            <a:round/>
            <a:headEnd/>
            <a:tailEnd type="triangle" w="med" len="med"/>
          </a:ln>
        </p:spPr>
        <p:txBody>
          <a:bodyPr/>
          <a:lstStyle/>
          <a:p>
            <a:endParaRPr lang="ja-JP" altLang="en-US"/>
          </a:p>
        </p:txBody>
      </p:sp>
      <p:sp>
        <p:nvSpPr>
          <p:cNvPr id="28717" name="Rectangle 54"/>
          <p:cNvSpPr>
            <a:spLocks noChangeArrowheads="1"/>
          </p:cNvSpPr>
          <p:nvPr/>
        </p:nvSpPr>
        <p:spPr bwMode="auto">
          <a:xfrm>
            <a:off x="7623175" y="4041775"/>
            <a:ext cx="766763" cy="304800"/>
          </a:xfrm>
          <a:prstGeom prst="rect">
            <a:avLst/>
          </a:prstGeom>
          <a:noFill/>
          <a:ln w="9525">
            <a:noFill/>
            <a:miter lim="800000"/>
            <a:headEnd/>
            <a:tailEnd/>
          </a:ln>
        </p:spPr>
        <p:txBody>
          <a:bodyPr wrap="none">
            <a:spAutoFit/>
          </a:bodyPr>
          <a:lstStyle/>
          <a:p>
            <a:r>
              <a:rPr lang="en-US" altLang="ja-JP" sz="1400" b="1"/>
              <a:t>MODIS</a:t>
            </a:r>
          </a:p>
        </p:txBody>
      </p:sp>
      <p:sp>
        <p:nvSpPr>
          <p:cNvPr id="28718" name="Oval 55"/>
          <p:cNvSpPr>
            <a:spLocks noChangeArrowheads="1"/>
          </p:cNvSpPr>
          <p:nvPr/>
        </p:nvSpPr>
        <p:spPr bwMode="auto">
          <a:xfrm>
            <a:off x="323528" y="4257675"/>
            <a:ext cx="8352928" cy="1633538"/>
          </a:xfrm>
          <a:prstGeom prst="ellipse">
            <a:avLst/>
          </a:prstGeom>
          <a:noFill/>
          <a:ln w="76200">
            <a:solidFill>
              <a:srgbClr val="FF0000"/>
            </a:solidFill>
            <a:round/>
            <a:headEnd/>
            <a:tailEnd/>
          </a:ln>
        </p:spPr>
        <p:txBody>
          <a:bodyPr wrap="none" anchor="ctr"/>
          <a:lstStyle/>
          <a:p>
            <a:endParaRPr lang="ja-JP" altLang="ja-JP"/>
          </a:p>
        </p:txBody>
      </p:sp>
      <p:sp>
        <p:nvSpPr>
          <p:cNvPr id="28719" name="Text Box 56"/>
          <p:cNvSpPr txBox="1">
            <a:spLocks noChangeArrowheads="1"/>
          </p:cNvSpPr>
          <p:nvPr/>
        </p:nvSpPr>
        <p:spPr bwMode="auto">
          <a:xfrm>
            <a:off x="910903" y="4846638"/>
            <a:ext cx="738187" cy="336550"/>
          </a:xfrm>
          <a:prstGeom prst="rect">
            <a:avLst/>
          </a:prstGeom>
          <a:noFill/>
          <a:ln w="9525">
            <a:noFill/>
            <a:miter lim="800000"/>
            <a:headEnd/>
            <a:tailEnd/>
          </a:ln>
        </p:spPr>
        <p:txBody>
          <a:bodyPr wrap="none">
            <a:spAutoFit/>
          </a:bodyPr>
          <a:lstStyle/>
          <a:p>
            <a:r>
              <a:rPr lang="en-US" altLang="ja-JP" sz="1600" b="1"/>
              <a:t>NILIM</a:t>
            </a:r>
          </a:p>
        </p:txBody>
      </p:sp>
      <p:sp>
        <p:nvSpPr>
          <p:cNvPr id="28720" name="Rectangle 57"/>
          <p:cNvSpPr>
            <a:spLocks noChangeArrowheads="1"/>
          </p:cNvSpPr>
          <p:nvPr/>
        </p:nvSpPr>
        <p:spPr bwMode="auto">
          <a:xfrm>
            <a:off x="1828478" y="5041900"/>
            <a:ext cx="847725" cy="336550"/>
          </a:xfrm>
          <a:prstGeom prst="rect">
            <a:avLst/>
          </a:prstGeom>
          <a:noFill/>
          <a:ln w="9525">
            <a:noFill/>
            <a:miter lim="800000"/>
            <a:headEnd/>
            <a:tailEnd/>
          </a:ln>
        </p:spPr>
        <p:txBody>
          <a:bodyPr>
            <a:spAutoFit/>
          </a:bodyPr>
          <a:lstStyle/>
          <a:p>
            <a:r>
              <a:rPr lang="en-US" altLang="ja-JP" sz="1600" b="1"/>
              <a:t>PWRI</a:t>
            </a:r>
          </a:p>
        </p:txBody>
      </p:sp>
      <p:sp>
        <p:nvSpPr>
          <p:cNvPr id="28721" name="Rectangle 58"/>
          <p:cNvSpPr>
            <a:spLocks noChangeArrowheads="1"/>
          </p:cNvSpPr>
          <p:nvPr/>
        </p:nvSpPr>
        <p:spPr bwMode="auto">
          <a:xfrm>
            <a:off x="650553" y="5106988"/>
            <a:ext cx="850900" cy="336550"/>
          </a:xfrm>
          <a:prstGeom prst="rect">
            <a:avLst/>
          </a:prstGeom>
          <a:noFill/>
          <a:ln w="9525">
            <a:noFill/>
            <a:miter lim="800000"/>
            <a:headEnd/>
            <a:tailEnd/>
          </a:ln>
        </p:spPr>
        <p:txBody>
          <a:bodyPr>
            <a:spAutoFit/>
          </a:bodyPr>
          <a:lstStyle/>
          <a:p>
            <a:r>
              <a:rPr lang="en-US" altLang="ja-JP" sz="1600" b="1"/>
              <a:t>MLIT</a:t>
            </a:r>
          </a:p>
        </p:txBody>
      </p:sp>
      <p:sp>
        <p:nvSpPr>
          <p:cNvPr id="28723" name="Text Box 63"/>
          <p:cNvSpPr txBox="1">
            <a:spLocks noChangeArrowheads="1"/>
          </p:cNvSpPr>
          <p:nvPr/>
        </p:nvSpPr>
        <p:spPr bwMode="auto">
          <a:xfrm>
            <a:off x="1692275" y="6286500"/>
            <a:ext cx="6110288" cy="517525"/>
          </a:xfrm>
          <a:prstGeom prst="rect">
            <a:avLst/>
          </a:prstGeom>
          <a:noFill/>
          <a:ln w="9525">
            <a:noFill/>
            <a:miter lim="800000"/>
            <a:headEnd/>
            <a:tailEnd/>
          </a:ln>
        </p:spPr>
        <p:txBody>
          <a:bodyPr wrap="none">
            <a:spAutoFit/>
          </a:bodyPr>
          <a:lstStyle/>
          <a:p>
            <a:r>
              <a:rPr lang="en-US" altLang="ja-JP" sz="1400" b="1"/>
              <a:t>For keep track of disaster status, improvement of prediction accuracy,</a:t>
            </a:r>
            <a:br>
              <a:rPr lang="en-US" altLang="ja-JP" sz="1400" b="1"/>
            </a:br>
            <a:r>
              <a:rPr lang="en-US" altLang="ja-JP" sz="1400" b="1"/>
              <a:t>and from real-time analysis to long-term prediction of variabilities</a:t>
            </a:r>
          </a:p>
        </p:txBody>
      </p:sp>
      <p:sp>
        <p:nvSpPr>
          <p:cNvPr id="28724" name="Text Box 64"/>
          <p:cNvSpPr txBox="1">
            <a:spLocks noChangeArrowheads="1"/>
          </p:cNvSpPr>
          <p:nvPr/>
        </p:nvSpPr>
        <p:spPr bwMode="auto">
          <a:xfrm>
            <a:off x="3995738" y="2636838"/>
            <a:ext cx="1225550" cy="366712"/>
          </a:xfrm>
          <a:prstGeom prst="rect">
            <a:avLst/>
          </a:prstGeom>
          <a:noFill/>
          <a:ln w="9525">
            <a:noFill/>
            <a:miter lim="800000"/>
            <a:headEnd/>
            <a:tailEnd/>
          </a:ln>
        </p:spPr>
        <p:txBody>
          <a:bodyPr wrap="none">
            <a:spAutoFit/>
          </a:bodyPr>
          <a:lstStyle/>
          <a:p>
            <a:r>
              <a:rPr lang="en-US" altLang="ja-JP" b="1"/>
              <a:t>Data Sets</a:t>
            </a:r>
          </a:p>
        </p:txBody>
      </p:sp>
      <p:pic>
        <p:nvPicPr>
          <p:cNvPr id="28725" name="Picture 47" descr="fig1"/>
          <p:cNvPicPr>
            <a:picLocks noChangeAspect="1" noChangeArrowheads="1"/>
          </p:cNvPicPr>
          <p:nvPr/>
        </p:nvPicPr>
        <p:blipFill>
          <a:blip r:embed="rId19" cstate="print"/>
          <a:srcRect/>
          <a:stretch>
            <a:fillRect/>
          </a:stretch>
        </p:blipFill>
        <p:spPr bwMode="auto">
          <a:xfrm rot="900000">
            <a:off x="5838825" y="1412875"/>
            <a:ext cx="1223963" cy="554038"/>
          </a:xfrm>
          <a:prstGeom prst="rect">
            <a:avLst/>
          </a:prstGeom>
          <a:noFill/>
          <a:ln w="9525">
            <a:noFill/>
            <a:miter lim="800000"/>
            <a:headEnd/>
            <a:tailEnd/>
          </a:ln>
        </p:spPr>
      </p:pic>
      <p:pic>
        <p:nvPicPr>
          <p:cNvPr id="28726" name="Picture 2" descr="C1_Orbit_-Z-Up"/>
          <p:cNvPicPr>
            <a:picLocks noChangeAspect="1" noChangeArrowheads="1"/>
          </p:cNvPicPr>
          <p:nvPr/>
        </p:nvPicPr>
        <p:blipFill>
          <a:blip r:embed="rId20" cstate="print"/>
          <a:srcRect/>
          <a:stretch>
            <a:fillRect/>
          </a:stretch>
        </p:blipFill>
        <p:spPr bwMode="auto">
          <a:xfrm>
            <a:off x="6516688" y="1268413"/>
            <a:ext cx="1152525" cy="636587"/>
          </a:xfrm>
          <a:prstGeom prst="rect">
            <a:avLst/>
          </a:prstGeom>
          <a:noFill/>
          <a:ln w="9525">
            <a:noFill/>
            <a:miter lim="800000"/>
            <a:headEnd/>
            <a:tailEnd/>
          </a:ln>
        </p:spPr>
      </p:pic>
      <p:sp>
        <p:nvSpPr>
          <p:cNvPr id="28727" name="Rectangle 22"/>
          <p:cNvSpPr>
            <a:spLocks noChangeArrowheads="1"/>
          </p:cNvSpPr>
          <p:nvPr/>
        </p:nvSpPr>
        <p:spPr bwMode="auto">
          <a:xfrm>
            <a:off x="5795963" y="1989138"/>
            <a:ext cx="1200150" cy="517525"/>
          </a:xfrm>
          <a:prstGeom prst="rect">
            <a:avLst/>
          </a:prstGeom>
          <a:noFill/>
          <a:ln w="9525">
            <a:noFill/>
            <a:miter lim="800000"/>
            <a:headEnd/>
            <a:tailEnd/>
          </a:ln>
        </p:spPr>
        <p:txBody>
          <a:bodyPr>
            <a:spAutoFit/>
          </a:bodyPr>
          <a:lstStyle/>
          <a:p>
            <a:r>
              <a:rPr lang="en-US" altLang="ja-JP" sz="1400" b="1"/>
              <a:t>GCOM-W</a:t>
            </a:r>
          </a:p>
          <a:p>
            <a:r>
              <a:rPr lang="en-US" altLang="ja-JP" sz="1400" b="1"/>
              <a:t>GCOM-C</a:t>
            </a:r>
          </a:p>
        </p:txBody>
      </p:sp>
      <p:sp>
        <p:nvSpPr>
          <p:cNvPr id="28728" name="Line 20"/>
          <p:cNvSpPr>
            <a:spLocks noChangeShapeType="1"/>
          </p:cNvSpPr>
          <p:nvPr/>
        </p:nvSpPr>
        <p:spPr bwMode="auto">
          <a:xfrm flipH="1">
            <a:off x="6948488" y="2636838"/>
            <a:ext cx="503237" cy="249237"/>
          </a:xfrm>
          <a:prstGeom prst="line">
            <a:avLst/>
          </a:prstGeom>
          <a:noFill/>
          <a:ln w="9525">
            <a:solidFill>
              <a:schemeClr val="tx1"/>
            </a:solidFill>
            <a:round/>
            <a:headEnd/>
            <a:tailEnd type="triangle" w="med" len="med"/>
          </a:ln>
        </p:spPr>
        <p:txBody>
          <a:bodyPr/>
          <a:lstStyle/>
          <a:p>
            <a:endParaRPr lang="ja-JP" altLang="en-US"/>
          </a:p>
        </p:txBody>
      </p:sp>
      <p:sp>
        <p:nvSpPr>
          <p:cNvPr id="28729" name="Rectangle 22"/>
          <p:cNvSpPr>
            <a:spLocks noChangeArrowheads="1"/>
          </p:cNvSpPr>
          <p:nvPr/>
        </p:nvSpPr>
        <p:spPr bwMode="auto">
          <a:xfrm>
            <a:off x="6877050" y="2349500"/>
            <a:ext cx="719138" cy="304800"/>
          </a:xfrm>
          <a:prstGeom prst="rect">
            <a:avLst/>
          </a:prstGeom>
          <a:noFill/>
          <a:ln w="9525">
            <a:noFill/>
            <a:miter lim="800000"/>
            <a:headEnd/>
            <a:tailEnd/>
          </a:ln>
        </p:spPr>
        <p:txBody>
          <a:bodyPr>
            <a:spAutoFit/>
          </a:bodyPr>
          <a:lstStyle/>
          <a:p>
            <a:r>
              <a:rPr lang="en-US" altLang="ja-JP" sz="1400" b="1"/>
              <a:t>GPM</a:t>
            </a:r>
          </a:p>
        </p:txBody>
      </p:sp>
      <p:pic>
        <p:nvPicPr>
          <p:cNvPr id="28730" name="Picture 65" descr="EarhCARE3"/>
          <p:cNvPicPr>
            <a:picLocks noChangeAspect="1" noChangeArrowheads="1"/>
          </p:cNvPicPr>
          <p:nvPr/>
        </p:nvPicPr>
        <p:blipFill>
          <a:blip r:embed="rId21" cstate="print"/>
          <a:srcRect/>
          <a:stretch>
            <a:fillRect/>
          </a:stretch>
        </p:blipFill>
        <p:spPr bwMode="auto">
          <a:xfrm>
            <a:off x="8243888" y="1557338"/>
            <a:ext cx="687387" cy="522287"/>
          </a:xfrm>
          <a:prstGeom prst="rect">
            <a:avLst/>
          </a:prstGeom>
          <a:noFill/>
          <a:ln w="9525">
            <a:noFill/>
            <a:miter lim="800000"/>
            <a:headEnd/>
            <a:tailEnd/>
          </a:ln>
        </p:spPr>
      </p:pic>
      <p:sp>
        <p:nvSpPr>
          <p:cNvPr id="28731" name="Rectangle 22"/>
          <p:cNvSpPr>
            <a:spLocks noChangeArrowheads="1"/>
          </p:cNvSpPr>
          <p:nvPr/>
        </p:nvSpPr>
        <p:spPr bwMode="auto">
          <a:xfrm>
            <a:off x="7740650" y="1255713"/>
            <a:ext cx="1152525" cy="517525"/>
          </a:xfrm>
          <a:prstGeom prst="rect">
            <a:avLst/>
          </a:prstGeom>
          <a:noFill/>
          <a:ln w="9525">
            <a:noFill/>
            <a:miter lim="800000"/>
            <a:headEnd/>
            <a:tailEnd/>
          </a:ln>
        </p:spPr>
        <p:txBody>
          <a:bodyPr>
            <a:spAutoFit/>
          </a:bodyPr>
          <a:lstStyle/>
          <a:p>
            <a:r>
              <a:rPr lang="en-US" altLang="ja-JP" sz="1400" b="1"/>
              <a:t>EarthCARE/CPR</a:t>
            </a:r>
          </a:p>
        </p:txBody>
      </p:sp>
      <p:pic>
        <p:nvPicPr>
          <p:cNvPr id="28732" name="Picture 68" descr="TRMM_渦巻き雲_s"/>
          <p:cNvPicPr>
            <a:picLocks noChangeAspect="1" noChangeArrowheads="1"/>
          </p:cNvPicPr>
          <p:nvPr/>
        </p:nvPicPr>
        <p:blipFill>
          <a:blip r:embed="rId22" cstate="print"/>
          <a:srcRect/>
          <a:stretch>
            <a:fillRect/>
          </a:stretch>
        </p:blipFill>
        <p:spPr bwMode="auto">
          <a:xfrm>
            <a:off x="395288" y="1916113"/>
            <a:ext cx="1152525" cy="830262"/>
          </a:xfrm>
          <a:prstGeom prst="rect">
            <a:avLst/>
          </a:prstGeom>
          <a:noFill/>
          <a:ln w="9525">
            <a:solidFill>
              <a:srgbClr val="C0C0C0"/>
            </a:solidFill>
            <a:miter lim="800000"/>
            <a:headEnd/>
            <a:tailEnd/>
          </a:ln>
        </p:spPr>
      </p:pic>
      <p:sp>
        <p:nvSpPr>
          <p:cNvPr id="64" name="AutoShape 30"/>
          <p:cNvSpPr>
            <a:spLocks noChangeArrowheads="1"/>
          </p:cNvSpPr>
          <p:nvPr/>
        </p:nvSpPr>
        <p:spPr bwMode="auto">
          <a:xfrm>
            <a:off x="6228184" y="4437112"/>
            <a:ext cx="1053653" cy="504825"/>
          </a:xfrm>
          <a:prstGeom prst="roundRect">
            <a:avLst>
              <a:gd name="adj" fmla="val 16667"/>
            </a:avLst>
          </a:prstGeom>
          <a:solidFill>
            <a:srgbClr val="99CC00"/>
          </a:solidFill>
          <a:ln w="9525">
            <a:solidFill>
              <a:schemeClr val="tx1"/>
            </a:solidFill>
            <a:round/>
            <a:headEnd/>
            <a:tailEnd/>
          </a:ln>
        </p:spPr>
        <p:txBody>
          <a:bodyPr wrap="none" anchor="ctr"/>
          <a:lstStyle/>
          <a:p>
            <a:r>
              <a:rPr lang="en-US" altLang="ja-JP" sz="1600" b="1" dirty="0" smtClean="0"/>
              <a:t>Climate </a:t>
            </a:r>
          </a:p>
          <a:p>
            <a:r>
              <a:rPr lang="en-US" altLang="ja-JP" sz="1600" b="1" dirty="0" smtClean="0"/>
              <a:t>Modeling</a:t>
            </a:r>
            <a:endParaRPr lang="ja-JP" altLang="ja-JP" sz="1600" b="1" dirty="0"/>
          </a:p>
        </p:txBody>
      </p:sp>
      <p:sp>
        <p:nvSpPr>
          <p:cNvPr id="65" name="Line 40"/>
          <p:cNvSpPr>
            <a:spLocks noChangeShapeType="1"/>
          </p:cNvSpPr>
          <p:nvPr/>
        </p:nvSpPr>
        <p:spPr bwMode="auto">
          <a:xfrm>
            <a:off x="6804248" y="4869160"/>
            <a:ext cx="144016" cy="504056"/>
          </a:xfrm>
          <a:prstGeom prst="line">
            <a:avLst/>
          </a:prstGeom>
          <a:noFill/>
          <a:ln w="76200">
            <a:solidFill>
              <a:srgbClr val="FFCC00"/>
            </a:solidFill>
            <a:round/>
            <a:headEnd type="stealth" w="med" len="med"/>
            <a:tailEnd type="stealth" w="med" len="med"/>
          </a:ln>
        </p:spPr>
        <p:txBody>
          <a:bodyPr/>
          <a:lstStyle/>
          <a:p>
            <a:endParaRPr lang="ja-JP" altLang="en-US"/>
          </a:p>
        </p:txBody>
      </p:sp>
      <p:sp>
        <p:nvSpPr>
          <p:cNvPr id="28722" name="Text Box 61"/>
          <p:cNvSpPr txBox="1">
            <a:spLocks noChangeArrowheads="1"/>
          </p:cNvSpPr>
          <p:nvPr/>
        </p:nvSpPr>
        <p:spPr bwMode="auto">
          <a:xfrm>
            <a:off x="6346006" y="5085184"/>
            <a:ext cx="2330450" cy="730250"/>
          </a:xfrm>
          <a:prstGeom prst="rect">
            <a:avLst/>
          </a:prstGeom>
          <a:noFill/>
          <a:ln w="9525">
            <a:noFill/>
            <a:miter lim="800000"/>
            <a:headEnd/>
            <a:tailEnd/>
          </a:ln>
        </p:spPr>
        <p:txBody>
          <a:bodyPr>
            <a:spAutoFit/>
          </a:bodyPr>
          <a:lstStyle/>
          <a:p>
            <a:r>
              <a:rPr lang="en-US" altLang="ja-JP" sz="1400" b="1" dirty="0"/>
              <a:t>Universities</a:t>
            </a:r>
          </a:p>
          <a:p>
            <a:r>
              <a:rPr lang="en-US" altLang="ja-JP" sz="1400" b="1" dirty="0"/>
              <a:t>Research Organizations</a:t>
            </a:r>
          </a:p>
          <a:p>
            <a:r>
              <a:rPr lang="en-US" altLang="ja-JP" sz="1400" b="1" dirty="0"/>
              <a:t>GEO/GEOSS</a:t>
            </a:r>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umezawa\Desktop\JASM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8" y="0"/>
            <a:ext cx="9166448" cy="7827664"/>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3995936" y="4509120"/>
            <a:ext cx="5040560" cy="1754326"/>
          </a:xfrm>
          <a:prstGeom prst="rect">
            <a:avLst/>
          </a:prstGeom>
          <a:noFill/>
        </p:spPr>
        <p:txBody>
          <a:bodyPr wrap="square" rtlCol="0">
            <a:spAutoFit/>
          </a:bodyPr>
          <a:lstStyle/>
          <a:p>
            <a:r>
              <a:rPr lang="en-US" altLang="ja-JP" dirty="0">
                <a:solidFill>
                  <a:schemeClr val="bg1"/>
                </a:solidFill>
                <a:hlinkClick r:id="rId3"/>
              </a:rPr>
              <a:t>http://</a:t>
            </a:r>
            <a:r>
              <a:rPr lang="en-US" altLang="ja-JP" dirty="0" smtClean="0">
                <a:solidFill>
                  <a:schemeClr val="bg1"/>
                </a:solidFill>
                <a:hlinkClick r:id="rId3"/>
              </a:rPr>
              <a:t>kuroshio.eorc.jaxa.jp/JASMES/index.html</a:t>
            </a:r>
            <a:endParaRPr lang="en-US" altLang="ja-JP" dirty="0" smtClean="0">
              <a:solidFill>
                <a:schemeClr val="bg1"/>
              </a:solidFill>
            </a:endParaRPr>
          </a:p>
          <a:p>
            <a:endParaRPr lang="en-US" altLang="ja-JP" dirty="0" smtClean="0">
              <a:solidFill>
                <a:schemeClr val="bg1"/>
              </a:solidFill>
            </a:endParaRPr>
          </a:p>
          <a:p>
            <a:pPr marL="285750" indent="-285750">
              <a:buFont typeface="Arial" pitchFamily="34" charset="0"/>
              <a:buChar char="•"/>
            </a:pPr>
            <a:r>
              <a:rPr lang="en-US" altLang="ja-JP" dirty="0" err="1" smtClean="0">
                <a:solidFill>
                  <a:schemeClr val="bg1"/>
                </a:solidFill>
              </a:rPr>
              <a:t>Photosynthetically</a:t>
            </a:r>
            <a:r>
              <a:rPr lang="en-US" altLang="ja-JP" dirty="0" smtClean="0">
                <a:solidFill>
                  <a:schemeClr val="bg1"/>
                </a:solidFill>
              </a:rPr>
              <a:t> </a:t>
            </a:r>
            <a:r>
              <a:rPr lang="en-US" altLang="ja-JP" dirty="0">
                <a:solidFill>
                  <a:schemeClr val="bg1"/>
                </a:solidFill>
              </a:rPr>
              <a:t>Available Radiation (PAR)</a:t>
            </a:r>
          </a:p>
          <a:p>
            <a:pPr marL="285750" indent="-285750">
              <a:buFont typeface="Arial" pitchFamily="34" charset="0"/>
              <a:buChar char="•"/>
            </a:pPr>
            <a:r>
              <a:rPr lang="en-US" altLang="ja-JP" dirty="0" smtClean="0">
                <a:solidFill>
                  <a:schemeClr val="bg1"/>
                </a:solidFill>
              </a:rPr>
              <a:t>Snow </a:t>
            </a:r>
            <a:r>
              <a:rPr lang="en-US" altLang="ja-JP" dirty="0">
                <a:solidFill>
                  <a:schemeClr val="bg1"/>
                </a:solidFill>
              </a:rPr>
              <a:t>Cover Extent (CSF)</a:t>
            </a:r>
          </a:p>
          <a:p>
            <a:pPr marL="285750" indent="-285750">
              <a:buFont typeface="Arial" pitchFamily="34" charset="0"/>
              <a:buChar char="•"/>
            </a:pPr>
            <a:r>
              <a:rPr lang="en-US" altLang="ja-JP" dirty="0" smtClean="0">
                <a:solidFill>
                  <a:schemeClr val="bg1"/>
                </a:solidFill>
              </a:rPr>
              <a:t>Water </a:t>
            </a:r>
            <a:r>
              <a:rPr lang="en-US" altLang="ja-JP" dirty="0">
                <a:solidFill>
                  <a:schemeClr val="bg1"/>
                </a:solidFill>
              </a:rPr>
              <a:t>Stress Trend (WST)</a:t>
            </a:r>
          </a:p>
          <a:p>
            <a:pPr marL="285750" indent="-285750">
              <a:buFont typeface="Arial" pitchFamily="34" charset="0"/>
              <a:buChar char="•"/>
            </a:pPr>
            <a:r>
              <a:rPr lang="en-US" altLang="ja-JP" dirty="0" smtClean="0">
                <a:solidFill>
                  <a:schemeClr val="bg1"/>
                </a:solidFill>
              </a:rPr>
              <a:t>Wild </a:t>
            </a:r>
            <a:r>
              <a:rPr lang="en-US" altLang="ja-JP" dirty="0">
                <a:solidFill>
                  <a:schemeClr val="bg1"/>
                </a:solidFill>
              </a:rPr>
              <a:t>Fire (WF)</a:t>
            </a:r>
            <a:endParaRPr kumimoji="1" lang="ja-JP" altLang="en-US" dirty="0">
              <a:solidFill>
                <a:schemeClr val="bg1"/>
              </a:solidFill>
            </a:endParaRPr>
          </a:p>
        </p:txBody>
      </p:sp>
    </p:spTree>
    <p:extLst>
      <p:ext uri="{BB962C8B-B14F-4D97-AF65-F5344CB8AC3E}">
        <p14:creationId xmlns:p14="http://schemas.microsoft.com/office/powerpoint/2010/main" val="19548954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noChangeArrowheads="1"/>
          </p:cNvPicPr>
          <p:nvPr/>
        </p:nvPicPr>
        <p:blipFill>
          <a:blip r:embed="rId2">
            <a:extLst>
              <a:ext uri="{28A0092B-C50C-407E-A947-70E740481C1C}">
                <a14:useLocalDpi xmlns:a14="http://schemas.microsoft.com/office/drawing/2010/main" val="0"/>
              </a:ext>
            </a:extLst>
          </a:blip>
          <a:srcRect l="11594" t="3125" r="13710" b="8366"/>
          <a:stretch>
            <a:fillRect/>
          </a:stretch>
        </p:blipFill>
        <p:spPr bwMode="auto">
          <a:xfrm>
            <a:off x="36513" y="720725"/>
            <a:ext cx="4895850"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13644" r="-517" b="-417"/>
          <a:stretch>
            <a:fillRect/>
          </a:stretch>
        </p:blipFill>
        <p:spPr bwMode="auto">
          <a:xfrm>
            <a:off x="5127625" y="730250"/>
            <a:ext cx="3836988"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4" name="グループ化 12"/>
          <p:cNvGrpSpPr>
            <a:grpSpLocks/>
          </p:cNvGrpSpPr>
          <p:nvPr/>
        </p:nvGrpSpPr>
        <p:grpSpPr bwMode="auto">
          <a:xfrm>
            <a:off x="5172075" y="3030538"/>
            <a:ext cx="3783013" cy="3665537"/>
            <a:chOff x="3443209" y="1828800"/>
            <a:chExt cx="5445297" cy="4796391"/>
          </a:xfrm>
        </p:grpSpPr>
        <p:pic>
          <p:nvPicPr>
            <p:cNvPr id="10247" name="図 10" descr="AMEWV020080000ALL.png"/>
            <p:cNvPicPr>
              <a:picLocks noChangeAspect="1"/>
            </p:cNvPicPr>
            <p:nvPr/>
          </p:nvPicPr>
          <p:blipFill>
            <a:blip r:embed="rId4">
              <a:extLst>
                <a:ext uri="{28A0092B-C50C-407E-A947-70E740481C1C}">
                  <a14:useLocalDpi xmlns:a14="http://schemas.microsoft.com/office/drawing/2010/main" val="0"/>
                </a:ext>
              </a:extLst>
            </a:blip>
            <a:srcRect l="2022" t="4758" r="6136" b="5000"/>
            <a:stretch>
              <a:fillRect/>
            </a:stretch>
          </p:blipFill>
          <p:spPr bwMode="auto">
            <a:xfrm>
              <a:off x="3449782" y="4017818"/>
              <a:ext cx="5307116" cy="2607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図 9" descr="AMESST20080000ALL.png"/>
            <p:cNvPicPr>
              <a:picLocks noChangeAspect="1"/>
            </p:cNvPicPr>
            <p:nvPr/>
          </p:nvPicPr>
          <p:blipFill>
            <a:blip r:embed="rId5">
              <a:extLst>
                <a:ext uri="{28A0092B-C50C-407E-A947-70E740481C1C}">
                  <a14:useLocalDpi xmlns:a14="http://schemas.microsoft.com/office/drawing/2010/main" val="0"/>
                </a:ext>
              </a:extLst>
            </a:blip>
            <a:srcRect l="2353" t="12646" r="3824" b="5293"/>
            <a:stretch>
              <a:fillRect/>
            </a:stretch>
          </p:blipFill>
          <p:spPr bwMode="auto">
            <a:xfrm>
              <a:off x="3443209" y="1828800"/>
              <a:ext cx="5445297"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2"/>
          <p:cNvSpPr txBox="1">
            <a:spLocks noChangeArrowheads="1"/>
          </p:cNvSpPr>
          <p:nvPr/>
        </p:nvSpPr>
        <p:spPr>
          <a:xfrm>
            <a:off x="308744" y="116632"/>
            <a:ext cx="7935664" cy="541610"/>
          </a:xfrm>
          <a:prstGeom prst="rect">
            <a:avLst/>
          </a:prstGeom>
        </p:spPr>
        <p:txBody>
          <a:bodyPr/>
          <a:lstStyle/>
          <a:p>
            <a:pPr>
              <a:defRPr/>
            </a:pPr>
            <a:r>
              <a:rPr lang="en-US" altLang="ja-JP" sz="3200" kern="0" dirty="0">
                <a:solidFill>
                  <a:srgbClr val="002060"/>
                </a:solidFill>
                <a:latin typeface="+mj-lt"/>
                <a:ea typeface="+mj-ea"/>
                <a:cs typeface="Arial" charset="0"/>
              </a:rPr>
              <a:t>Multi-Radiometer </a:t>
            </a:r>
            <a:r>
              <a:rPr lang="en-US" altLang="ja-JP" sz="3200" kern="0" dirty="0" smtClean="0">
                <a:solidFill>
                  <a:srgbClr val="002060"/>
                </a:solidFill>
                <a:latin typeface="+mj-lt"/>
                <a:ea typeface="+mj-ea"/>
                <a:cs typeface="Arial" charset="0"/>
              </a:rPr>
              <a:t>Processing</a:t>
            </a:r>
            <a:endParaRPr lang="en-US" altLang="ja-JP" sz="3200" kern="0" dirty="0">
              <a:solidFill>
                <a:srgbClr val="002060"/>
              </a:solidFill>
              <a:latin typeface="+mj-lt"/>
              <a:ea typeface="+mj-ea"/>
              <a:cs typeface="Arial" charset="0"/>
            </a:endParaRPr>
          </a:p>
        </p:txBody>
      </p:sp>
      <p:pic>
        <p:nvPicPr>
          <p:cNvPr id="4" name="Picture 4"/>
          <p:cNvPicPr>
            <a:picLocks noChangeAspect="1" noChangeArrowheads="1"/>
          </p:cNvPicPr>
          <p:nvPr/>
        </p:nvPicPr>
        <p:blipFill>
          <a:blip r:embed="rId6">
            <a:extLst>
              <a:ext uri="{28A0092B-C50C-407E-A947-70E740481C1C}">
                <a14:useLocalDpi xmlns:a14="http://schemas.microsoft.com/office/drawing/2010/main" val="0"/>
              </a:ext>
            </a:extLst>
          </a:blip>
          <a:srcRect t="4134" r="3125"/>
          <a:stretch>
            <a:fillRect/>
          </a:stretch>
        </p:blipFill>
        <p:spPr bwMode="auto">
          <a:xfrm>
            <a:off x="85725" y="3021013"/>
            <a:ext cx="4865688"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ja-JP" smtClean="0"/>
              <a:t>Summary</a:t>
            </a:r>
          </a:p>
        </p:txBody>
      </p:sp>
      <p:sp>
        <p:nvSpPr>
          <p:cNvPr id="33795" name="Rectangle 3"/>
          <p:cNvSpPr>
            <a:spLocks noGrp="1" noChangeArrowheads="1"/>
          </p:cNvSpPr>
          <p:nvPr>
            <p:ph type="body" idx="1"/>
          </p:nvPr>
        </p:nvSpPr>
        <p:spPr>
          <a:xfrm>
            <a:off x="395288" y="1052513"/>
            <a:ext cx="8445500" cy="5184775"/>
          </a:xfrm>
        </p:spPr>
        <p:txBody>
          <a:bodyPr/>
          <a:lstStyle/>
          <a:p>
            <a:pPr eaLnBrk="1" hangingPunct="1">
              <a:lnSpc>
                <a:spcPct val="95000"/>
              </a:lnSpc>
            </a:pPr>
            <a:r>
              <a:rPr lang="en-US" altLang="ja-JP" sz="2000" dirty="0" smtClean="0"/>
              <a:t>JAXA have been developing, operating, and providing data for the atmospheric research, climate change science communities and user organizations. </a:t>
            </a:r>
          </a:p>
          <a:p>
            <a:pPr eaLnBrk="1" hangingPunct="1">
              <a:lnSpc>
                <a:spcPct val="95000"/>
              </a:lnSpc>
            </a:pPr>
            <a:r>
              <a:rPr lang="en-US" altLang="ja-JP" sz="2000" dirty="0"/>
              <a:t>'DAICHI' (ALOS) </a:t>
            </a:r>
            <a:r>
              <a:rPr lang="en-US" altLang="ja-JP" sz="2000" dirty="0" smtClean="0"/>
              <a:t>operation was stopped by </a:t>
            </a:r>
            <a:r>
              <a:rPr lang="en-US" altLang="ja-JP" sz="2000" dirty="0"/>
              <a:t>p</a:t>
            </a:r>
            <a:r>
              <a:rPr lang="en-US" altLang="ja-JP" sz="2000" dirty="0" smtClean="0"/>
              <a:t>ower generation anomaly on April 22, 2011.</a:t>
            </a:r>
          </a:p>
          <a:p>
            <a:pPr eaLnBrk="1" hangingPunct="1">
              <a:lnSpc>
                <a:spcPct val="95000"/>
              </a:lnSpc>
            </a:pPr>
            <a:r>
              <a:rPr lang="en-US" altLang="ja-JP" sz="2000" dirty="0" smtClean="0"/>
              <a:t>Forthcoming satellite missions dedicated and/or contribute to monitor the global hydrological cycles are ahead.</a:t>
            </a:r>
          </a:p>
          <a:p>
            <a:pPr lvl="1" eaLnBrk="1" hangingPunct="1">
              <a:lnSpc>
                <a:spcPct val="95000"/>
              </a:lnSpc>
            </a:pPr>
            <a:r>
              <a:rPr lang="en-US" altLang="ja-JP" sz="1800" dirty="0" smtClean="0"/>
              <a:t>GCOM-W1 will be launched in JFY 2011.</a:t>
            </a:r>
          </a:p>
          <a:p>
            <a:pPr lvl="1" eaLnBrk="1" hangingPunct="1">
              <a:lnSpc>
                <a:spcPct val="95000"/>
              </a:lnSpc>
            </a:pPr>
            <a:r>
              <a:rPr lang="en-US" altLang="ja-JP" sz="1800" dirty="0" smtClean="0"/>
              <a:t>GPM/DPR, </a:t>
            </a:r>
            <a:r>
              <a:rPr lang="en-US" altLang="ja-JP" sz="1800" dirty="0" err="1" smtClean="0"/>
              <a:t>EarthCARE</a:t>
            </a:r>
            <a:r>
              <a:rPr lang="en-US" altLang="ja-JP" sz="1800" dirty="0" smtClean="0"/>
              <a:t>/CPR will be launched in JFY 2013.</a:t>
            </a:r>
          </a:p>
          <a:p>
            <a:pPr lvl="1" eaLnBrk="1" hangingPunct="1">
              <a:lnSpc>
                <a:spcPct val="95000"/>
              </a:lnSpc>
            </a:pPr>
            <a:r>
              <a:rPr lang="en-US" altLang="ja-JP" sz="1800" dirty="0" smtClean="0"/>
              <a:t>GCOM-C1 will be launched in JFY2014</a:t>
            </a:r>
          </a:p>
          <a:p>
            <a:pPr eaLnBrk="1" hangingPunct="1">
              <a:lnSpc>
                <a:spcPct val="95000"/>
              </a:lnSpc>
            </a:pPr>
            <a:r>
              <a:rPr lang="en-US" altLang="ja-JP" sz="2000" dirty="0" smtClean="0"/>
              <a:t>JAXA has been contributing to WCRP/GHP (former CEOP) by providing dedicated satellite datasets</a:t>
            </a:r>
            <a:r>
              <a:rPr lang="en-US" altLang="ja-JP" sz="2000" dirty="0"/>
              <a:t>.</a:t>
            </a:r>
            <a:endParaRPr lang="en-US" altLang="ja-JP" sz="2000" dirty="0" smtClean="0"/>
          </a:p>
          <a:p>
            <a:pPr lvl="1" eaLnBrk="1" hangingPunct="1">
              <a:lnSpc>
                <a:spcPct val="95000"/>
              </a:lnSpc>
            </a:pPr>
            <a:r>
              <a:rPr lang="en-US" altLang="ja-JP" sz="1800" dirty="0" smtClean="0"/>
              <a:t>Archived datasets are available via DIAS.</a:t>
            </a:r>
            <a:endParaRPr lang="ja-JP" altLang="en-US" sz="1800" dirty="0" smtClean="0"/>
          </a:p>
          <a:p>
            <a:pPr eaLnBrk="1" hangingPunct="1">
              <a:lnSpc>
                <a:spcPct val="95000"/>
              </a:lnSpc>
            </a:pPr>
            <a:r>
              <a:rPr lang="ja-JP" altLang="en-US" sz="2000" dirty="0" smtClean="0"/>
              <a:t>J</a:t>
            </a:r>
            <a:r>
              <a:rPr lang="en-US" altLang="ja-JP" sz="2000" dirty="0" smtClean="0"/>
              <a:t>AXA/EORC’s cross-cutting activities is </a:t>
            </a:r>
            <a:r>
              <a:rPr lang="en-US" altLang="ja-JP" sz="2000" smtClean="0"/>
              <a:t>going on.</a:t>
            </a:r>
            <a:endParaRPr lang="en-US" altLang="ja-JP" sz="2000" dirty="0" smtClean="0"/>
          </a:p>
          <a:p>
            <a:pPr lvl="1" eaLnBrk="1" hangingPunct="1">
              <a:lnSpc>
                <a:spcPct val="95000"/>
              </a:lnSpc>
            </a:pPr>
            <a:r>
              <a:rPr lang="en-US" altLang="ja-JP" sz="1800" dirty="0"/>
              <a:t>JASMES provides </a:t>
            </a:r>
            <a:r>
              <a:rPr lang="en-US" altLang="ja-JP" sz="1800" dirty="0" smtClean="0"/>
              <a:t>not </a:t>
            </a:r>
            <a:r>
              <a:rPr lang="en-US" altLang="ja-JP" sz="1800" dirty="0"/>
              <a:t>only satellite datasets but also information on the current status of the </a:t>
            </a:r>
            <a:r>
              <a:rPr lang="en-US" altLang="ja-JP" sz="1800" dirty="0" smtClean="0"/>
              <a:t>climate.</a:t>
            </a:r>
            <a:endParaRPr lang="en-US" altLang="ja-JP" sz="2000" dirty="0" smtClean="0"/>
          </a:p>
          <a:p>
            <a:pPr lvl="1" eaLnBrk="1" hangingPunct="1">
              <a:lnSpc>
                <a:spcPct val="95000"/>
              </a:lnSpc>
            </a:pPr>
            <a:endParaRPr lang="en-US" altLang="ja-JP" sz="1800" dirty="0" smtClean="0"/>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スライド番号プレースホルダー 3"/>
          <p:cNvSpPr>
            <a:spLocks noGrp="1"/>
          </p:cNvSpPr>
          <p:nvPr>
            <p:ph type="sldNum" sz="quarter" idx="4294967295"/>
          </p:nvPr>
        </p:nvSpPr>
        <p:spPr>
          <a:xfrm>
            <a:off x="6553200" y="6245225"/>
            <a:ext cx="2133600" cy="476250"/>
          </a:xfrm>
          <a:prstGeom prst="rect">
            <a:avLst/>
          </a:prstGeom>
        </p:spPr>
        <p:txBody>
          <a:bodyPr/>
          <a:lstStyle/>
          <a:p>
            <a:fld id="{C9B6117F-827E-4A56-86B1-704BBF936A01}" type="slidenum">
              <a:rPr lang="en-US" altLang="ja-JP"/>
              <a:pPr/>
              <a:t>3</a:t>
            </a:fld>
            <a:endParaRPr lang="en-US" altLang="ja-JP"/>
          </a:p>
        </p:txBody>
      </p:sp>
      <p:sp>
        <p:nvSpPr>
          <p:cNvPr id="6" name="正方形/長方形 5"/>
          <p:cNvSpPr/>
          <p:nvPr/>
        </p:nvSpPr>
        <p:spPr>
          <a:xfrm>
            <a:off x="71933" y="1988840"/>
            <a:ext cx="5364163" cy="338455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defRPr/>
            </a:pPr>
            <a:endParaRPr lang="ja-JP" altLang="en-US" sz="2400"/>
          </a:p>
        </p:txBody>
      </p:sp>
      <p:sp>
        <p:nvSpPr>
          <p:cNvPr id="78852" name="Rectangle 13"/>
          <p:cNvSpPr>
            <a:spLocks noChangeArrowheads="1"/>
          </p:cNvSpPr>
          <p:nvPr/>
        </p:nvSpPr>
        <p:spPr bwMode="auto">
          <a:xfrm>
            <a:off x="323529" y="34925"/>
            <a:ext cx="770485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kumimoji="0" lang="en-US" altLang="ja-JP" sz="2800" dirty="0">
                <a:solidFill>
                  <a:srgbClr val="002060"/>
                </a:solidFill>
                <a:latin typeface="+mj-lt"/>
              </a:rPr>
              <a:t>Greenhouse Gases Observing </a:t>
            </a:r>
            <a:r>
              <a:rPr kumimoji="0" lang="en-US" altLang="ja-JP" sz="2800" dirty="0" smtClean="0">
                <a:solidFill>
                  <a:srgbClr val="002060"/>
                </a:solidFill>
                <a:latin typeface="+mj-lt"/>
              </a:rPr>
              <a:t>Satellite (GOSAT</a:t>
            </a:r>
            <a:r>
              <a:rPr kumimoji="0" lang="en-US" altLang="ja-JP" sz="2800" dirty="0">
                <a:solidFill>
                  <a:srgbClr val="002060"/>
                </a:solidFill>
                <a:latin typeface="+mj-lt"/>
              </a:rPr>
              <a:t>)</a:t>
            </a:r>
          </a:p>
        </p:txBody>
      </p:sp>
      <p:pic>
        <p:nvPicPr>
          <p:cNvPr id="78853" name="Picture 3" descr="wdcgg_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6575" y="2366963"/>
            <a:ext cx="3357563"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854" name="Group 4"/>
          <p:cNvGrpSpPr>
            <a:grpSpLocks noChangeAspect="1"/>
          </p:cNvGrpSpPr>
          <p:nvPr/>
        </p:nvGrpSpPr>
        <p:grpSpPr bwMode="auto">
          <a:xfrm>
            <a:off x="5473700" y="4294188"/>
            <a:ext cx="3570288" cy="1873250"/>
            <a:chOff x="9" y="947"/>
            <a:chExt cx="6121" cy="3060"/>
          </a:xfrm>
        </p:grpSpPr>
        <p:pic>
          <p:nvPicPr>
            <p:cNvPr id="78855" name="Picture 5" descr="WldJ-8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 y="1028"/>
              <a:ext cx="5726" cy="2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Picture 6" descr="53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 y="947"/>
              <a:ext cx="6121" cy="3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8857" name="Rectangle 7"/>
          <p:cNvSpPr>
            <a:spLocks noChangeArrowheads="1"/>
          </p:cNvSpPr>
          <p:nvPr/>
        </p:nvSpPr>
        <p:spPr bwMode="auto">
          <a:xfrm>
            <a:off x="5544492" y="1844675"/>
            <a:ext cx="35995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kumimoji="0" lang="en-US" altLang="ja-JP" sz="1400" dirty="0"/>
              <a:t>Current Ground-based Observation Points </a:t>
            </a:r>
            <a:endParaRPr kumimoji="0" lang="en-US" altLang="ja-JP" sz="1400" dirty="0" smtClean="0"/>
          </a:p>
          <a:p>
            <a:r>
              <a:rPr kumimoji="0" lang="en-US" altLang="ja-JP" sz="1400" dirty="0" smtClean="0"/>
              <a:t>(</a:t>
            </a:r>
            <a:r>
              <a:rPr kumimoji="0" lang="en-US" altLang="ja-JP" sz="1400" dirty="0"/>
              <a:t>320pts</a:t>
            </a:r>
            <a:r>
              <a:rPr kumimoji="0" lang="en-US" altLang="ja-JP" sz="1400" dirty="0" smtClean="0"/>
              <a:t>)  </a:t>
            </a:r>
            <a:r>
              <a:rPr kumimoji="0" lang="en-US" altLang="ja-JP" sz="1400" i="1" dirty="0" smtClean="0"/>
              <a:t>Provided </a:t>
            </a:r>
            <a:r>
              <a:rPr kumimoji="0" lang="en-US" altLang="ja-JP" sz="1400" i="1" dirty="0"/>
              <a:t>by WMO WDCGG</a:t>
            </a:r>
          </a:p>
          <a:p>
            <a:endParaRPr kumimoji="0" lang="en-US" altLang="ja-JP" sz="1400" dirty="0"/>
          </a:p>
        </p:txBody>
      </p:sp>
      <p:sp>
        <p:nvSpPr>
          <p:cNvPr id="78858" name="AutoShape 8"/>
          <p:cNvSpPr>
            <a:spLocks noChangeArrowheads="1"/>
          </p:cNvSpPr>
          <p:nvPr/>
        </p:nvSpPr>
        <p:spPr bwMode="auto">
          <a:xfrm rot="5400000">
            <a:off x="7215981" y="3883819"/>
            <a:ext cx="395288" cy="711200"/>
          </a:xfrm>
          <a:prstGeom prst="rightArrow">
            <a:avLst>
              <a:gd name="adj1" fmla="val 46426"/>
              <a:gd name="adj2" fmla="val 47389"/>
            </a:avLst>
          </a:prstGeom>
          <a:solidFill>
            <a:srgbClr val="FF0000"/>
          </a:solidFill>
          <a:ln w="9525">
            <a:solidFill>
              <a:schemeClr val="tx1"/>
            </a:solidFill>
            <a:miter lim="800000"/>
            <a:headEnd/>
            <a:tailEnd/>
          </a:ln>
        </p:spPr>
        <p:txBody>
          <a:bodyPr rot="10800000" vert="eaVert" wrap="none" anchor="ctr"/>
          <a:lstStyle/>
          <a:p>
            <a:pPr algn="ctr"/>
            <a:endParaRPr kumimoji="0" lang="ja-JP" altLang="ja-JP">
              <a:latin typeface="Times New Roman" pitchFamily="18" charset="0"/>
            </a:endParaRPr>
          </a:p>
        </p:txBody>
      </p:sp>
      <p:sp>
        <p:nvSpPr>
          <p:cNvPr id="78860" name="Rectangle 12"/>
          <p:cNvSpPr>
            <a:spLocks noChangeArrowheads="1"/>
          </p:cNvSpPr>
          <p:nvPr/>
        </p:nvSpPr>
        <p:spPr bwMode="auto">
          <a:xfrm>
            <a:off x="5545138" y="6140450"/>
            <a:ext cx="34718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0" lang="en-US" altLang="ja-JP" sz="1400"/>
              <a:t>Increase of Observation Points using GOSAT (56,000pts)</a:t>
            </a:r>
          </a:p>
        </p:txBody>
      </p:sp>
      <p:sp>
        <p:nvSpPr>
          <p:cNvPr id="78861" name="Rectangle 15"/>
          <p:cNvSpPr>
            <a:spLocks noChangeArrowheads="1"/>
          </p:cNvSpPr>
          <p:nvPr/>
        </p:nvSpPr>
        <p:spPr bwMode="auto">
          <a:xfrm>
            <a:off x="323529" y="1131888"/>
            <a:ext cx="82809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0000"/>
              </a:lnSpc>
            </a:pPr>
            <a:r>
              <a:rPr kumimoji="0" lang="en-US" altLang="ja-JP" sz="2000" dirty="0"/>
              <a:t>GOSAT enables global (with 56,000 points)  and frequent (at every 3 days) monitoring CO2 and CH4 column</a:t>
            </a:r>
            <a:r>
              <a:rPr kumimoji="0" lang="en-US" altLang="ja-JP" sz="2000" dirty="0">
                <a:solidFill>
                  <a:srgbClr val="000000"/>
                </a:solidFill>
              </a:rPr>
              <a:t> density</a:t>
            </a:r>
            <a:r>
              <a:rPr kumimoji="0" lang="en-US" altLang="ja-JP" sz="2000" dirty="0"/>
              <a:t>. (Launched in Jan 2009)</a:t>
            </a:r>
          </a:p>
        </p:txBody>
      </p:sp>
      <p:pic>
        <p:nvPicPr>
          <p:cNvPr id="78862" name="Picture 1" descr="D:\GOSAT\GOSATクレジット入り.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932" y="3859361"/>
            <a:ext cx="5364239" cy="381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3" name="Picture 6"/>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2758" y="3068786"/>
            <a:ext cx="1049338"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4" name="Picture 5"/>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8171" y="2979886"/>
            <a:ext cx="1271587"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直線コネクタ 13"/>
          <p:cNvCxnSpPr/>
          <p:nvPr/>
        </p:nvCxnSpPr>
        <p:spPr>
          <a:xfrm rot="16200000" flipV="1">
            <a:off x="1223963" y="3968750"/>
            <a:ext cx="2232025" cy="201612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866" name="直線コネクタ 11"/>
          <p:cNvCxnSpPr>
            <a:cxnSpLocks noChangeShapeType="1"/>
          </p:cNvCxnSpPr>
          <p:nvPr/>
        </p:nvCxnSpPr>
        <p:spPr bwMode="auto">
          <a:xfrm flipH="1" flipV="1">
            <a:off x="3635375" y="4437063"/>
            <a:ext cx="73025" cy="1368425"/>
          </a:xfrm>
          <a:prstGeom prst="line">
            <a:avLst/>
          </a:prstGeom>
          <a:noFill/>
          <a:ln w="28575" algn="ctr">
            <a:solidFill>
              <a:schemeClr val="bg1"/>
            </a:solidFill>
            <a:round/>
            <a:headEnd/>
            <a:tailEnd/>
          </a:ln>
          <a:extLst>
            <a:ext uri="{909E8E84-426E-40DD-AFC4-6F175D3DCCD1}">
              <a14:hiddenFill xmlns:a14="http://schemas.microsoft.com/office/drawing/2010/main">
                <a:noFill/>
              </a14:hiddenFill>
            </a:ext>
          </a:extLst>
        </p:spPr>
      </p:cxnSp>
      <p:sp>
        <p:nvSpPr>
          <p:cNvPr id="8" name="Text Box 16"/>
          <p:cNvSpPr txBox="1">
            <a:spLocks noChangeArrowheads="1"/>
          </p:cNvSpPr>
          <p:nvPr/>
        </p:nvSpPr>
        <p:spPr bwMode="auto">
          <a:xfrm>
            <a:off x="106858" y="2060723"/>
            <a:ext cx="2257425" cy="971550"/>
          </a:xfrm>
          <a:prstGeom prst="rect">
            <a:avLst/>
          </a:prstGeom>
          <a:noFill/>
          <a:ln w="12700">
            <a:noFill/>
            <a:miter lim="800000"/>
            <a:headEnd/>
            <a:tailEnd/>
          </a:ln>
        </p:spPr>
        <p:txBody>
          <a:bodyPr>
            <a:spAutoFit/>
          </a:bodyPr>
          <a:lstStyle/>
          <a:p>
            <a:pPr>
              <a:spcBef>
                <a:spcPct val="20000"/>
              </a:spcBef>
              <a:buSzPct val="100000"/>
              <a:defRPr/>
            </a:pPr>
            <a:r>
              <a:rPr lang="en-US" altLang="ja-JP" b="1" dirty="0">
                <a:solidFill>
                  <a:schemeClr val="bg1"/>
                </a:solidFill>
                <a:effectLst>
                  <a:outerShdw blurRad="38100" dist="38100" dir="2700000" algn="tl">
                    <a:srgbClr val="C0C0C0"/>
                  </a:outerShdw>
                </a:effectLst>
                <a:latin typeface="Century Gothic" pitchFamily="34" charset="0"/>
                <a:ea typeface="HG丸ｺﾞｼｯｸM-PRO" pitchFamily="50" charset="-128"/>
                <a:cs typeface="Arial" pitchFamily="34" charset="0"/>
              </a:rPr>
              <a:t>TANSO-CAI</a:t>
            </a:r>
          </a:p>
          <a:p>
            <a:pPr>
              <a:spcBef>
                <a:spcPct val="20000"/>
              </a:spcBef>
              <a:buSzPct val="100000"/>
              <a:defRPr/>
            </a:pPr>
            <a:r>
              <a:rPr lang="en-US" altLang="ja-JP" b="1" dirty="0">
                <a:solidFill>
                  <a:schemeClr val="bg1"/>
                </a:solidFill>
                <a:effectLst>
                  <a:outerShdw blurRad="38100" dist="38100" dir="2700000" algn="tl">
                    <a:srgbClr val="C0C0C0"/>
                  </a:outerShdw>
                </a:effectLst>
                <a:latin typeface="Century Gothic" pitchFamily="34" charset="0"/>
                <a:ea typeface="HG丸ｺﾞｼｯｸM-PRO" pitchFamily="50" charset="-128"/>
                <a:cs typeface="Arial" pitchFamily="34" charset="0"/>
              </a:rPr>
              <a:t>(Cloud and Aerosol Imager)</a:t>
            </a:r>
          </a:p>
        </p:txBody>
      </p:sp>
      <p:sp>
        <p:nvSpPr>
          <p:cNvPr id="9" name="Text Box 15"/>
          <p:cNvSpPr txBox="1">
            <a:spLocks noChangeArrowheads="1"/>
          </p:cNvSpPr>
          <p:nvPr/>
        </p:nvSpPr>
        <p:spPr bwMode="auto">
          <a:xfrm>
            <a:off x="2943721" y="2021036"/>
            <a:ext cx="2420937" cy="915987"/>
          </a:xfrm>
          <a:prstGeom prst="rect">
            <a:avLst/>
          </a:prstGeom>
          <a:noFill/>
          <a:ln w="12700">
            <a:noFill/>
            <a:miter lim="800000"/>
            <a:headEnd/>
            <a:tailEnd/>
          </a:ln>
        </p:spPr>
        <p:txBody>
          <a:bodyPr>
            <a:spAutoFit/>
          </a:bodyPr>
          <a:lstStyle/>
          <a:p>
            <a:pPr>
              <a:spcBef>
                <a:spcPct val="20000"/>
              </a:spcBef>
              <a:buSzPct val="100000"/>
              <a:defRPr/>
            </a:pPr>
            <a:r>
              <a:rPr lang="en-US" altLang="ja-JP" b="1">
                <a:solidFill>
                  <a:schemeClr val="bg1"/>
                </a:solidFill>
                <a:effectLst>
                  <a:outerShdw blurRad="38100" dist="38100" dir="2700000" algn="tl">
                    <a:srgbClr val="C0C0C0"/>
                  </a:outerShdw>
                </a:effectLst>
                <a:latin typeface="Century Gothic" pitchFamily="34" charset="0"/>
                <a:ea typeface="HG丸ｺﾞｼｯｸM-PRO" pitchFamily="50" charset="-128"/>
              </a:rPr>
              <a:t>TANSO-FTS</a:t>
            </a:r>
            <a:br>
              <a:rPr lang="en-US" altLang="ja-JP" b="1">
                <a:solidFill>
                  <a:schemeClr val="bg1"/>
                </a:solidFill>
                <a:effectLst>
                  <a:outerShdw blurRad="38100" dist="38100" dir="2700000" algn="tl">
                    <a:srgbClr val="C0C0C0"/>
                  </a:outerShdw>
                </a:effectLst>
                <a:latin typeface="Century Gothic" pitchFamily="34" charset="0"/>
                <a:ea typeface="HG丸ｺﾞｼｯｸM-PRO" pitchFamily="50" charset="-128"/>
              </a:rPr>
            </a:br>
            <a:r>
              <a:rPr lang="en-US" altLang="ja-JP" b="1">
                <a:solidFill>
                  <a:schemeClr val="bg1"/>
                </a:solidFill>
                <a:effectLst>
                  <a:outerShdw blurRad="38100" dist="38100" dir="2700000" algn="tl">
                    <a:srgbClr val="C0C0C0"/>
                  </a:outerShdw>
                </a:effectLst>
                <a:latin typeface="Century Gothic" pitchFamily="34" charset="0"/>
                <a:ea typeface="HG丸ｺﾞｼｯｸM-PRO" pitchFamily="50" charset="-128"/>
              </a:rPr>
              <a:t>(Fourier Transform Spectrometer)</a:t>
            </a:r>
            <a:endParaRPr lang="en-US" altLang="ja-JP">
              <a:solidFill>
                <a:schemeClr val="bg1"/>
              </a:solidFill>
              <a:effectLst>
                <a:outerShdw blurRad="38100" dist="38100" dir="2700000" algn="tl">
                  <a:srgbClr val="C0C0C0"/>
                </a:outerShdw>
              </a:effectLst>
              <a:latin typeface="Century Gothic" pitchFamily="34" charset="0"/>
              <a:ea typeface="ＤＦＰ太丸ゴシック体"/>
              <a:cs typeface="ＤＦＰ太丸ゴシック体"/>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スライド番号プレースホルダー 5"/>
          <p:cNvSpPr>
            <a:spLocks noGrp="1"/>
          </p:cNvSpPr>
          <p:nvPr>
            <p:ph type="sldNum" sz="quarter" idx="4294967295"/>
          </p:nvPr>
        </p:nvSpPr>
        <p:spPr>
          <a:xfrm>
            <a:off x="6553200" y="6245225"/>
            <a:ext cx="2133600" cy="476250"/>
          </a:xfrm>
          <a:prstGeom prst="rect">
            <a:avLst/>
          </a:prstGeom>
        </p:spPr>
        <p:txBody>
          <a:bodyPr/>
          <a:lstStyle/>
          <a:p>
            <a:fld id="{BB30B8E6-8C09-40B1-B10D-2C1D38B6CE13}" type="slidenum">
              <a:rPr lang="en-US" altLang="ja-JP"/>
              <a:pPr/>
              <a:t>4</a:t>
            </a:fld>
            <a:endParaRPr lang="en-US" altLang="ja-JP"/>
          </a:p>
        </p:txBody>
      </p:sp>
      <p:sp>
        <p:nvSpPr>
          <p:cNvPr id="15362" name="Rectangle 2"/>
          <p:cNvSpPr>
            <a:spLocks noGrp="1" noChangeArrowheads="1"/>
          </p:cNvSpPr>
          <p:nvPr>
            <p:ph type="title"/>
          </p:nvPr>
        </p:nvSpPr>
        <p:spPr>
          <a:xfrm>
            <a:off x="323527" y="1"/>
            <a:ext cx="8066411" cy="1340767"/>
          </a:xfrm>
        </p:spPr>
        <p:txBody>
          <a:bodyPr/>
          <a:lstStyle/>
          <a:p>
            <a:r>
              <a:rPr lang="en-US" altLang="ja-JP" sz="3200" dirty="0"/>
              <a:t>Column-averaged volume mixing ratios of CO</a:t>
            </a:r>
            <a:r>
              <a:rPr lang="en-US" altLang="ja-JP" sz="3200" baseline="-25000" dirty="0"/>
              <a:t>2</a:t>
            </a:r>
            <a:r>
              <a:rPr lang="en-US" altLang="ja-JP" sz="2400" dirty="0"/>
              <a:t> </a:t>
            </a:r>
            <a:br>
              <a:rPr lang="en-US" altLang="ja-JP" sz="2400" dirty="0"/>
            </a:br>
            <a:r>
              <a:rPr lang="en-US" altLang="ja-JP" sz="2400" dirty="0"/>
              <a:t>April, July and November, 2009 and January, 2010</a:t>
            </a:r>
            <a:r>
              <a:rPr lang="en-US" altLang="ja-JP" dirty="0"/>
              <a:t> </a:t>
            </a:r>
          </a:p>
        </p:txBody>
      </p:sp>
      <p:sp>
        <p:nvSpPr>
          <p:cNvPr id="15363" name="Rectangle 3"/>
          <p:cNvSpPr>
            <a:spLocks noGrp="1" noChangeArrowheads="1"/>
          </p:cNvSpPr>
          <p:nvPr>
            <p:ph type="body" idx="1"/>
          </p:nvPr>
        </p:nvSpPr>
        <p:spPr>
          <a:xfrm>
            <a:off x="467742" y="5805488"/>
            <a:ext cx="8424738" cy="792162"/>
          </a:xfrm>
        </p:spPr>
        <p:txBody>
          <a:bodyPr/>
          <a:lstStyle/>
          <a:p>
            <a:pPr>
              <a:lnSpc>
                <a:spcPct val="90000"/>
              </a:lnSpc>
              <a:buFontTx/>
              <a:buNone/>
            </a:pPr>
            <a:r>
              <a:rPr lang="en-US" altLang="ja-JP" sz="1800" dirty="0"/>
              <a:t>Available from Website of NIES, </a:t>
            </a:r>
            <a:r>
              <a:rPr lang="en-US" altLang="en-US" sz="1800" dirty="0"/>
              <a:t>February 18, 2010</a:t>
            </a:r>
            <a:r>
              <a:rPr lang="en-US" altLang="ja-JP" sz="1800" dirty="0"/>
              <a:t>:</a:t>
            </a:r>
            <a:r>
              <a:rPr lang="en-US" altLang="en-US" sz="1800" dirty="0"/>
              <a:t> </a:t>
            </a:r>
            <a:r>
              <a:rPr lang="en-US" altLang="ja-JP" sz="1800" dirty="0"/>
              <a:t> </a:t>
            </a:r>
          </a:p>
          <a:p>
            <a:pPr>
              <a:lnSpc>
                <a:spcPct val="90000"/>
              </a:lnSpc>
              <a:buFontTx/>
              <a:buNone/>
            </a:pPr>
            <a:r>
              <a:rPr lang="en-US" altLang="ja-JP" sz="1800" dirty="0"/>
              <a:t>http://www.gosat.nies.go.jp/eng/related/download/GOSAT_20100216_en.pdf</a:t>
            </a:r>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557338"/>
            <a:ext cx="3743325"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557338"/>
            <a:ext cx="3673475" cy="190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3716338"/>
            <a:ext cx="3689350" cy="191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3716338"/>
            <a:ext cx="3673475" cy="187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8" name="Rectangle 8"/>
          <p:cNvSpPr>
            <a:spLocks noChangeArrowheads="1"/>
          </p:cNvSpPr>
          <p:nvPr/>
        </p:nvSpPr>
        <p:spPr bwMode="auto">
          <a:xfrm>
            <a:off x="971550" y="2708275"/>
            <a:ext cx="7048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b="1"/>
              <a:t>April</a:t>
            </a:r>
            <a:r>
              <a:rPr lang="en-US" altLang="ja-JP" sz="1600"/>
              <a:t> </a:t>
            </a:r>
          </a:p>
        </p:txBody>
      </p:sp>
      <p:sp>
        <p:nvSpPr>
          <p:cNvPr id="15369" name="Rectangle 9"/>
          <p:cNvSpPr>
            <a:spLocks noChangeArrowheads="1"/>
          </p:cNvSpPr>
          <p:nvPr/>
        </p:nvSpPr>
        <p:spPr bwMode="auto">
          <a:xfrm>
            <a:off x="971550" y="4868863"/>
            <a:ext cx="12398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b="1"/>
              <a:t>November</a:t>
            </a:r>
            <a:r>
              <a:rPr lang="en-US" altLang="ja-JP"/>
              <a:t> </a:t>
            </a:r>
          </a:p>
        </p:txBody>
      </p:sp>
      <p:sp>
        <p:nvSpPr>
          <p:cNvPr id="15370" name="Rectangle 10"/>
          <p:cNvSpPr>
            <a:spLocks noChangeArrowheads="1"/>
          </p:cNvSpPr>
          <p:nvPr/>
        </p:nvSpPr>
        <p:spPr bwMode="auto">
          <a:xfrm>
            <a:off x="5003800" y="2708275"/>
            <a:ext cx="654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b="1"/>
              <a:t>July</a:t>
            </a:r>
            <a:r>
              <a:rPr lang="en-US" altLang="ja-JP" b="1"/>
              <a:t> </a:t>
            </a:r>
          </a:p>
        </p:txBody>
      </p:sp>
      <p:sp>
        <p:nvSpPr>
          <p:cNvPr id="15371" name="Rectangle 11"/>
          <p:cNvSpPr>
            <a:spLocks noChangeArrowheads="1"/>
          </p:cNvSpPr>
          <p:nvPr/>
        </p:nvSpPr>
        <p:spPr bwMode="auto">
          <a:xfrm>
            <a:off x="5003800" y="4868863"/>
            <a:ext cx="10191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b="1"/>
              <a:t>January</a:t>
            </a:r>
            <a:r>
              <a:rPr lang="en-US" altLang="ja-JP" sz="1600"/>
              <a: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スライド番号プレースホルダー 5"/>
          <p:cNvSpPr>
            <a:spLocks noGrp="1"/>
          </p:cNvSpPr>
          <p:nvPr>
            <p:ph type="sldNum" sz="quarter" idx="4294967295"/>
          </p:nvPr>
        </p:nvSpPr>
        <p:spPr>
          <a:xfrm>
            <a:off x="6553200" y="6245225"/>
            <a:ext cx="2133600" cy="476250"/>
          </a:xfrm>
          <a:prstGeom prst="rect">
            <a:avLst/>
          </a:prstGeom>
        </p:spPr>
        <p:txBody>
          <a:bodyPr/>
          <a:lstStyle/>
          <a:p>
            <a:fld id="{3BF1C4E8-B00D-4C43-BEF3-6AC6F479077E}" type="slidenum">
              <a:rPr lang="en-US" altLang="ja-JP"/>
              <a:pPr/>
              <a:t>5</a:t>
            </a:fld>
            <a:endParaRPr lang="en-US" altLang="ja-JP"/>
          </a:p>
        </p:txBody>
      </p:sp>
      <p:sp>
        <p:nvSpPr>
          <p:cNvPr id="97282" name="Rectangle 2"/>
          <p:cNvSpPr>
            <a:spLocks noGrp="1" noChangeArrowheads="1"/>
          </p:cNvSpPr>
          <p:nvPr>
            <p:ph type="title"/>
          </p:nvPr>
        </p:nvSpPr>
        <p:spPr>
          <a:xfrm>
            <a:off x="307604" y="-27384"/>
            <a:ext cx="8224836" cy="1417638"/>
          </a:xfrm>
        </p:spPr>
        <p:txBody>
          <a:bodyPr/>
          <a:lstStyle/>
          <a:p>
            <a:r>
              <a:rPr lang="en-US" altLang="ja-JP" sz="3200" dirty="0"/>
              <a:t>Column-averaged volume mixing ratios of CH</a:t>
            </a:r>
            <a:r>
              <a:rPr lang="en-US" altLang="ja-JP" sz="3200" baseline="-25000" dirty="0"/>
              <a:t>4</a:t>
            </a:r>
            <a:r>
              <a:rPr lang="en-US" altLang="ja-JP" sz="2400" dirty="0"/>
              <a:t> </a:t>
            </a:r>
            <a:r>
              <a:rPr lang="en-US" altLang="ja-JP" sz="2400" dirty="0" smtClean="0"/>
              <a:t/>
            </a:r>
            <a:br>
              <a:rPr lang="en-US" altLang="ja-JP" sz="2400" dirty="0" smtClean="0"/>
            </a:br>
            <a:r>
              <a:rPr lang="en-US" altLang="ja-JP" sz="2400" dirty="0" smtClean="0"/>
              <a:t>April</a:t>
            </a:r>
            <a:r>
              <a:rPr lang="en-US" altLang="ja-JP" sz="2400" dirty="0"/>
              <a:t>, July and November, 2009 and January, 2010</a:t>
            </a:r>
            <a:r>
              <a:rPr lang="en-US" altLang="ja-JP" dirty="0"/>
              <a:t> </a:t>
            </a:r>
          </a:p>
        </p:txBody>
      </p:sp>
      <p:pic>
        <p:nvPicPr>
          <p:cNvPr id="9728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755650" y="1484313"/>
            <a:ext cx="3816350" cy="1963737"/>
          </a:xfrm>
          <a:noFill/>
          <a:ln/>
        </p:spPr>
      </p:pic>
      <p:pic>
        <p:nvPicPr>
          <p:cNvPr id="972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484313"/>
            <a:ext cx="3760787" cy="195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3789363"/>
            <a:ext cx="3816350" cy="198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789363"/>
            <a:ext cx="3816350"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87" name="Rectangle 7"/>
          <p:cNvSpPr>
            <a:spLocks noChangeArrowheads="1"/>
          </p:cNvSpPr>
          <p:nvPr/>
        </p:nvSpPr>
        <p:spPr bwMode="auto">
          <a:xfrm>
            <a:off x="539750" y="5949950"/>
            <a:ext cx="82296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90000"/>
              </a:lnSpc>
              <a:spcBef>
                <a:spcPct val="20000"/>
              </a:spcBef>
            </a:pPr>
            <a:r>
              <a:rPr lang="en-US" altLang="ja-JP" sz="1600"/>
              <a:t>Available from Website of NIES, </a:t>
            </a:r>
            <a:r>
              <a:rPr lang="en-US" altLang="en-US" sz="1600"/>
              <a:t>February 18, 2010</a:t>
            </a:r>
            <a:r>
              <a:rPr lang="en-US" altLang="ja-JP" sz="1600"/>
              <a:t>:</a:t>
            </a:r>
            <a:r>
              <a:rPr lang="en-US" altLang="en-US" sz="2400"/>
              <a:t> </a:t>
            </a:r>
            <a:endParaRPr lang="en-US" altLang="ja-JP" sz="2400"/>
          </a:p>
          <a:p>
            <a:pPr marL="342900" indent="-342900">
              <a:lnSpc>
                <a:spcPct val="90000"/>
              </a:lnSpc>
              <a:spcBef>
                <a:spcPct val="20000"/>
              </a:spcBef>
            </a:pPr>
            <a:r>
              <a:rPr lang="en-US" altLang="ja-JP"/>
              <a:t>http://www.gosat.nies.go.jp/eng/related/download/GOSAT_20100216_en.pdf</a:t>
            </a:r>
          </a:p>
        </p:txBody>
      </p:sp>
      <p:sp>
        <p:nvSpPr>
          <p:cNvPr id="97288" name="Rectangle 8"/>
          <p:cNvSpPr>
            <a:spLocks noChangeArrowheads="1"/>
          </p:cNvSpPr>
          <p:nvPr/>
        </p:nvSpPr>
        <p:spPr bwMode="auto">
          <a:xfrm>
            <a:off x="1042988" y="2660650"/>
            <a:ext cx="7048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b="1"/>
              <a:t>April</a:t>
            </a:r>
            <a:r>
              <a:rPr lang="en-US" altLang="ja-JP" sz="1600"/>
              <a:t> </a:t>
            </a:r>
          </a:p>
        </p:txBody>
      </p:sp>
      <p:sp>
        <p:nvSpPr>
          <p:cNvPr id="97289" name="Rectangle 9"/>
          <p:cNvSpPr>
            <a:spLocks noChangeArrowheads="1"/>
          </p:cNvSpPr>
          <p:nvPr/>
        </p:nvSpPr>
        <p:spPr bwMode="auto">
          <a:xfrm>
            <a:off x="4932363" y="2636838"/>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b="1"/>
              <a:t>July </a:t>
            </a:r>
          </a:p>
        </p:txBody>
      </p:sp>
      <p:sp>
        <p:nvSpPr>
          <p:cNvPr id="97290" name="Rectangle 10"/>
          <p:cNvSpPr>
            <a:spLocks noChangeArrowheads="1"/>
          </p:cNvSpPr>
          <p:nvPr/>
        </p:nvSpPr>
        <p:spPr bwMode="auto">
          <a:xfrm>
            <a:off x="1042988" y="5037138"/>
            <a:ext cx="12334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b="1"/>
              <a:t>November </a:t>
            </a:r>
          </a:p>
        </p:txBody>
      </p:sp>
      <p:sp>
        <p:nvSpPr>
          <p:cNvPr id="97291" name="Rectangle 11"/>
          <p:cNvSpPr>
            <a:spLocks noChangeArrowheads="1"/>
          </p:cNvSpPr>
          <p:nvPr/>
        </p:nvSpPr>
        <p:spPr bwMode="auto">
          <a:xfrm>
            <a:off x="4932363" y="5013325"/>
            <a:ext cx="1025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b="1"/>
              <a:t>January</a:t>
            </a:r>
            <a:r>
              <a:rPr lang="en-US" altLang="ja-JP"/>
              <a:t>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215900" y="63500"/>
            <a:ext cx="8259763" cy="579438"/>
          </a:xfrm>
        </p:spPr>
        <p:txBody>
          <a:bodyPr/>
          <a:lstStyle/>
          <a:p>
            <a:r>
              <a:rPr lang="en-US" altLang="ja-JP" smtClean="0">
                <a:solidFill>
                  <a:srgbClr val="242450"/>
                </a:solidFill>
                <a:latin typeface="Verdana" pitchFamily="34" charset="0"/>
              </a:rPr>
              <a:t>Tropical Rainfall Measuring Mission</a:t>
            </a:r>
          </a:p>
        </p:txBody>
      </p:sp>
      <p:sp>
        <p:nvSpPr>
          <p:cNvPr id="10243" name="Rectangle 3"/>
          <p:cNvSpPr>
            <a:spLocks noGrp="1" noChangeArrowheads="1"/>
          </p:cNvSpPr>
          <p:nvPr>
            <p:ph type="body" idx="4294967295"/>
          </p:nvPr>
        </p:nvSpPr>
        <p:spPr>
          <a:xfrm>
            <a:off x="0" y="735013"/>
            <a:ext cx="5591175" cy="6122987"/>
          </a:xfrm>
        </p:spPr>
        <p:txBody>
          <a:bodyPr/>
          <a:lstStyle/>
          <a:p>
            <a:pPr>
              <a:lnSpc>
                <a:spcPct val="80000"/>
              </a:lnSpc>
            </a:pPr>
            <a:r>
              <a:rPr lang="en-US" altLang="ja-JP" sz="2000" smtClean="0"/>
              <a:t>TRMM is ; </a:t>
            </a:r>
          </a:p>
          <a:p>
            <a:pPr lvl="1">
              <a:lnSpc>
                <a:spcPct val="80000"/>
              </a:lnSpc>
            </a:pPr>
            <a:r>
              <a:rPr lang="en-US" altLang="ja-JP" sz="1800" smtClean="0"/>
              <a:t>Japan-U.S. joint mission, flying since Nov. 1997</a:t>
            </a:r>
          </a:p>
          <a:p>
            <a:pPr lvl="1">
              <a:lnSpc>
                <a:spcPct val="80000"/>
              </a:lnSpc>
            </a:pPr>
            <a:r>
              <a:rPr lang="en-US" altLang="ja-JP" sz="1800" smtClean="0"/>
              <a:t>World‘s first and only space-borne precipitation radar (PR) on-board with microwave radiometer and visible-infrared sensor</a:t>
            </a:r>
          </a:p>
          <a:p>
            <a:pPr lvl="1">
              <a:lnSpc>
                <a:spcPct val="80000"/>
              </a:lnSpc>
            </a:pPr>
            <a:r>
              <a:rPr lang="en-US" altLang="ja-JP" sz="1800" smtClean="0"/>
              <a:t>Still operational, and continues to provide the data</a:t>
            </a:r>
          </a:p>
          <a:p>
            <a:pPr>
              <a:lnSpc>
                <a:spcPct val="80000"/>
              </a:lnSpc>
            </a:pPr>
            <a:r>
              <a:rPr lang="en-US" altLang="ja-JP" sz="2000" smtClean="0"/>
              <a:t>Results of the TRMM</a:t>
            </a:r>
          </a:p>
          <a:p>
            <a:pPr lvl="1">
              <a:lnSpc>
                <a:spcPct val="80000"/>
              </a:lnSpc>
            </a:pPr>
            <a:r>
              <a:rPr lang="en-US" altLang="ja-JP" sz="1800" smtClean="0"/>
              <a:t>Accurate and highly stable rain measurement in the tropical and sub-tropical region, over the land as well as the ocean</a:t>
            </a:r>
          </a:p>
          <a:p>
            <a:pPr lvl="1">
              <a:lnSpc>
                <a:spcPct val="80000"/>
              </a:lnSpc>
            </a:pPr>
            <a:r>
              <a:rPr lang="en-US" altLang="ja-JP" sz="1800" smtClean="0"/>
              <a:t>More than 10 years rain observation data archive</a:t>
            </a:r>
          </a:p>
          <a:p>
            <a:pPr lvl="1">
              <a:lnSpc>
                <a:spcPct val="80000"/>
              </a:lnSpc>
            </a:pPr>
            <a:r>
              <a:rPr lang="en-US" altLang="ja-JP" sz="1800" smtClean="0"/>
              <a:t>Proved that the radar (PR) and microwave radiometer (TMI) is a very good combination for rainfall measurement</a:t>
            </a:r>
          </a:p>
          <a:p>
            <a:pPr lvl="1">
              <a:lnSpc>
                <a:spcPct val="80000"/>
              </a:lnSpc>
            </a:pPr>
            <a:r>
              <a:rPr lang="en-US" altLang="ja-JP" sz="1800" smtClean="0"/>
              <a:t>PR greatly contribute to the improvement of the rainfall retrieval error by microwave radiometer</a:t>
            </a:r>
          </a:p>
          <a:p>
            <a:pPr lvl="1">
              <a:lnSpc>
                <a:spcPct val="80000"/>
              </a:lnSpc>
            </a:pPr>
            <a:r>
              <a:rPr lang="en-US" altLang="ja-JP" sz="1800" smtClean="0"/>
              <a:t>Precipitation system three dimensional structure, diurnal cycle, seasonal change, long term variation such as El-Nino and La-Nina observation</a:t>
            </a:r>
          </a:p>
          <a:p>
            <a:pPr lvl="1">
              <a:lnSpc>
                <a:spcPct val="80000"/>
              </a:lnSpc>
            </a:pPr>
            <a:r>
              <a:rPr lang="en-US" altLang="ja-JP" sz="1800" smtClean="0"/>
              <a:t>New products development such as latent heating, soil moisture, and sea surface temperature</a:t>
            </a:r>
          </a:p>
          <a:p>
            <a:pPr lvl="1">
              <a:lnSpc>
                <a:spcPct val="80000"/>
              </a:lnSpc>
            </a:pPr>
            <a:r>
              <a:rPr lang="en-US" altLang="ja-JP" sz="1800" smtClean="0"/>
              <a:t>Demonstrated that TRMM data is valuable for the operational use, such as flood prediction, numerical weather forecast, typhoon prediction</a:t>
            </a:r>
          </a:p>
        </p:txBody>
      </p:sp>
      <p:graphicFrame>
        <p:nvGraphicFramePr>
          <p:cNvPr id="62492" name="Group 28"/>
          <p:cNvGraphicFramePr>
            <a:graphicFrameLocks noGrp="1"/>
          </p:cNvGraphicFramePr>
          <p:nvPr/>
        </p:nvGraphicFramePr>
        <p:xfrm>
          <a:off x="5588000" y="2862263"/>
          <a:ext cx="3363913" cy="3657600"/>
        </p:xfrm>
        <a:graphic>
          <a:graphicData uri="http://schemas.openxmlformats.org/drawingml/2006/table">
            <a:tbl>
              <a:tblPr/>
              <a:tblGrid>
                <a:gridCol w="1058863"/>
                <a:gridCol w="2305050"/>
              </a:tblGrid>
              <a:tr h="2286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Times New Roman" pitchFamily="18" charset="0"/>
                          <a:ea typeface="ＭＳ Ｐゴシック" pitchFamily="50" charset="-128"/>
                        </a:rPr>
                        <a:t>Launch</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Times New Roman" pitchFamily="18" charset="0"/>
                          <a:ea typeface="ＭＳ Ｐゴシック" pitchFamily="50" charset="-128"/>
                        </a:rPr>
                        <a:t>28 Nov. 1997 (JST)</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3889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Times New Roman" pitchFamily="18" charset="0"/>
                          <a:ea typeface="ＭＳ Ｐゴシック" pitchFamily="50" charset="-128"/>
                        </a:rPr>
                        <a:t>Altitude</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Times New Roman" pitchFamily="18" charset="0"/>
                          <a:ea typeface="ＭＳ Ｐゴシック" pitchFamily="50" charset="-128"/>
                        </a:rPr>
                        <a:t>About 350km (since 2001, boosted to 402km to extend mission operation</a:t>
                      </a:r>
                      <a:r>
                        <a:rPr kumimoji="1" lang="ja-JP" altLang="en-US" sz="1400" b="0" i="0" u="none" strike="noStrike" cap="none" normalizeH="0" baseline="0" dirty="0" smtClean="0">
                          <a:ln>
                            <a:noFill/>
                          </a:ln>
                          <a:solidFill>
                            <a:schemeClr val="tx1"/>
                          </a:solidFill>
                          <a:effectLst/>
                          <a:latin typeface="Times New Roman" pitchFamily="18" charset="0"/>
                          <a:ea typeface="ＭＳ Ｐゴシック" pitchFamily="50" charset="-128"/>
                        </a:rPr>
                        <a:t>）</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4572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Times New Roman" pitchFamily="18" charset="0"/>
                          <a:ea typeface="ＭＳ Ｐゴシック" pitchFamily="50" charset="-128"/>
                        </a:rPr>
                        <a:t>Inc. angle</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Times New Roman" pitchFamily="18" charset="0"/>
                          <a:ea typeface="ＭＳ Ｐゴシック" pitchFamily="50" charset="-128"/>
                        </a:rPr>
                        <a:t>About 35 degree, non-sun-synchronous orbit</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286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Times New Roman" pitchFamily="18" charset="0"/>
                          <a:ea typeface="ＭＳ Ｐゴシック" pitchFamily="50" charset="-128"/>
                        </a:rPr>
                        <a:t>Design life</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Times New Roman" pitchFamily="18" charset="0"/>
                          <a:ea typeface="ＭＳ Ｐゴシック" pitchFamily="50" charset="-128"/>
                        </a:rPr>
                        <a:t>3-year and 2month (still operating)</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12827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Times New Roman" pitchFamily="18" charset="0"/>
                          <a:ea typeface="ＭＳ Ｐゴシック" pitchFamily="50" charset="-128"/>
                        </a:rPr>
                        <a:t>Instruments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rgbClr val="CC0000"/>
                          </a:solidFill>
                          <a:effectLst/>
                          <a:latin typeface="Times New Roman" pitchFamily="18" charset="0"/>
                          <a:ea typeface="ＭＳ Ｐゴシック" pitchFamily="50" charset="-128"/>
                        </a:rPr>
                        <a:t>Precipitation Radar (PR)</a:t>
                      </a: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rgbClr val="CC0000"/>
                          </a:solidFill>
                          <a:effectLst/>
                          <a:latin typeface="Times New Roman" pitchFamily="18" charset="0"/>
                          <a:ea typeface="ＭＳ Ｐゴシック" pitchFamily="50" charset="-128"/>
                        </a:rPr>
                        <a:t>TRMM Microwave Imager (TMI) Visible Infrared Scanner (VIRS)</a:t>
                      </a: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Times New Roman" pitchFamily="18" charset="0"/>
                          <a:ea typeface="ＭＳ Ｐゴシック" pitchFamily="50" charset="-128"/>
                        </a:rPr>
                        <a:t>Lightning Imaging Sensor (LIS)</a:t>
                      </a: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Times New Roman" pitchFamily="18" charset="0"/>
                          <a:ea typeface="ＭＳ Ｐゴシック" pitchFamily="50" charset="-128"/>
                        </a:rPr>
                        <a:t>CERES (not in operation)</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pic>
        <p:nvPicPr>
          <p:cNvPr id="10264" name="Picture 24" descr="trmm"/>
          <p:cNvPicPr>
            <a:picLocks noChangeAspect="1" noChangeArrowheads="1"/>
          </p:cNvPicPr>
          <p:nvPr/>
        </p:nvPicPr>
        <p:blipFill>
          <a:blip r:embed="rId3" cstate="print"/>
          <a:srcRect/>
          <a:stretch>
            <a:fillRect/>
          </a:stretch>
        </p:blipFill>
        <p:spPr bwMode="auto">
          <a:xfrm>
            <a:off x="5719763" y="960438"/>
            <a:ext cx="1981200" cy="1506537"/>
          </a:xfrm>
          <a:prstGeom prst="rect">
            <a:avLst/>
          </a:prstGeom>
          <a:noFill/>
          <a:ln w="9525">
            <a:noFill/>
            <a:miter lim="800000"/>
            <a:headEnd/>
            <a:tailEnd/>
          </a:ln>
        </p:spPr>
      </p:pic>
      <p:sp>
        <p:nvSpPr>
          <p:cNvPr id="10265" name="Text Box 25"/>
          <p:cNvSpPr txBox="1">
            <a:spLocks noChangeArrowheads="1"/>
          </p:cNvSpPr>
          <p:nvPr/>
        </p:nvSpPr>
        <p:spPr bwMode="auto">
          <a:xfrm>
            <a:off x="7650163" y="833438"/>
            <a:ext cx="1296987" cy="1736725"/>
          </a:xfrm>
          <a:prstGeom prst="rect">
            <a:avLst/>
          </a:prstGeom>
          <a:noFill/>
          <a:ln w="9525">
            <a:noFill/>
            <a:miter lim="800000"/>
            <a:headEnd/>
            <a:tailEnd/>
          </a:ln>
        </p:spPr>
        <p:txBody>
          <a:bodyPr>
            <a:spAutoFit/>
          </a:bodyPr>
          <a:lstStyle/>
          <a:p>
            <a:pPr marL="174625" indent="-174625">
              <a:spcBef>
                <a:spcPct val="50000"/>
              </a:spcBef>
            </a:pPr>
            <a:r>
              <a:rPr lang="en-US" altLang="ja-JP" sz="1200" b="1"/>
              <a:t>US-Japan joint mission</a:t>
            </a:r>
            <a:endParaRPr lang="en-US" altLang="ja-JP" sz="1200" b="1">
              <a:solidFill>
                <a:srgbClr val="CC0000"/>
              </a:solidFill>
            </a:endParaRPr>
          </a:p>
          <a:p>
            <a:pPr marL="174625" indent="-174625">
              <a:spcBef>
                <a:spcPct val="50000"/>
              </a:spcBef>
            </a:pPr>
            <a:r>
              <a:rPr lang="en-US" altLang="ja-JP" sz="1200" b="1">
                <a:solidFill>
                  <a:srgbClr val="CC0000"/>
                </a:solidFill>
              </a:rPr>
              <a:t>Japan: PR, launch</a:t>
            </a:r>
          </a:p>
          <a:p>
            <a:pPr marL="174625" indent="-174625">
              <a:spcBef>
                <a:spcPct val="50000"/>
              </a:spcBef>
            </a:pPr>
            <a:r>
              <a:rPr lang="en-US" altLang="ja-JP" sz="1200" b="1">
                <a:solidFill>
                  <a:srgbClr val="CC0000"/>
                </a:solidFill>
              </a:rPr>
              <a:t>US: satellite, TMI, VIRS, CERES, LIS, operation</a:t>
            </a:r>
            <a:endParaRPr lang="en-US" altLang="ja-JP" sz="1200" b="1"/>
          </a:p>
        </p:txBody>
      </p:sp>
      <p:sp>
        <p:nvSpPr>
          <p:cNvPr id="10266" name="Rectangle 26"/>
          <p:cNvSpPr>
            <a:spLocks noChangeArrowheads="1"/>
          </p:cNvSpPr>
          <p:nvPr/>
        </p:nvSpPr>
        <p:spPr bwMode="auto">
          <a:xfrm>
            <a:off x="5537200" y="701675"/>
            <a:ext cx="3414713" cy="2016125"/>
          </a:xfrm>
          <a:prstGeom prst="rect">
            <a:avLst/>
          </a:prstGeom>
          <a:noFill/>
          <a:ln w="28575">
            <a:solidFill>
              <a:schemeClr val="bg2"/>
            </a:solidFill>
            <a:miter lim="800000"/>
            <a:headEnd/>
            <a:tailEnd/>
          </a:ln>
        </p:spPr>
        <p:txBody>
          <a:bodyPr wrap="none" anchor="ctr"/>
          <a:lstStyle/>
          <a:p>
            <a:pPr algn="just"/>
            <a:endParaRPr lang="ja-JP" altLang="en-US" sz="1600"/>
          </a:p>
        </p:txBody>
      </p:sp>
      <p:sp>
        <p:nvSpPr>
          <p:cNvPr id="10267" name="スライド番号プレースホルダ 26"/>
          <p:cNvSpPr txBox="1">
            <a:spLocks noGrp="1"/>
          </p:cNvSpPr>
          <p:nvPr/>
        </p:nvSpPr>
        <p:spPr bwMode="auto">
          <a:xfrm>
            <a:off x="6832600" y="6381750"/>
            <a:ext cx="2311400" cy="476250"/>
          </a:xfrm>
          <a:prstGeom prst="rect">
            <a:avLst/>
          </a:prstGeom>
          <a:noFill/>
          <a:ln w="9525">
            <a:noFill/>
            <a:miter lim="800000"/>
            <a:headEnd/>
            <a:tailEnd/>
          </a:ln>
        </p:spPr>
        <p:txBody>
          <a:bodyPr/>
          <a:lstStyle/>
          <a:p>
            <a:pPr algn="r"/>
            <a:fld id="{985C8739-FCEE-4391-97AD-6C91169E2624}" type="slidenum">
              <a:rPr lang="en-US" altLang="ja-JP" sz="1400">
                <a:cs typeface="Arial" pitchFamily="34" charset="0"/>
              </a:rPr>
              <a:pPr algn="r"/>
              <a:t>6</a:t>
            </a:fld>
            <a:endParaRPr lang="en-US" altLang="ja-JP" sz="1400">
              <a:cs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ja-JP" smtClean="0"/>
              <a:t>Latent Heating by TRMM/PR</a:t>
            </a:r>
          </a:p>
        </p:txBody>
      </p:sp>
      <p:pic>
        <p:nvPicPr>
          <p:cNvPr id="11267" name="Picture 9"/>
          <p:cNvPicPr>
            <a:picLocks noChangeAspect="1" noChangeArrowheads="1"/>
          </p:cNvPicPr>
          <p:nvPr/>
        </p:nvPicPr>
        <p:blipFill>
          <a:blip r:embed="rId3" cstate="print"/>
          <a:srcRect l="1224" t="4709"/>
          <a:stretch>
            <a:fillRect/>
          </a:stretch>
        </p:blipFill>
        <p:spPr bwMode="auto">
          <a:xfrm>
            <a:off x="3348038" y="1700213"/>
            <a:ext cx="5761037" cy="3576637"/>
          </a:xfrm>
          <a:prstGeom prst="rect">
            <a:avLst/>
          </a:prstGeom>
          <a:noFill/>
          <a:ln w="9525">
            <a:noFill/>
            <a:miter lim="800000"/>
            <a:headEnd/>
            <a:tailEnd/>
          </a:ln>
        </p:spPr>
      </p:pic>
      <p:sp>
        <p:nvSpPr>
          <p:cNvPr id="11268" name="Text Box 10"/>
          <p:cNvSpPr txBox="1">
            <a:spLocks noChangeArrowheads="1"/>
          </p:cNvSpPr>
          <p:nvPr/>
        </p:nvSpPr>
        <p:spPr bwMode="auto">
          <a:xfrm>
            <a:off x="3381375" y="5376863"/>
            <a:ext cx="5616575" cy="942975"/>
          </a:xfrm>
          <a:prstGeom prst="rect">
            <a:avLst/>
          </a:prstGeom>
          <a:noFill/>
          <a:ln w="9525" algn="ctr">
            <a:noFill/>
            <a:miter lim="800000"/>
            <a:headEnd/>
            <a:tailEnd/>
          </a:ln>
        </p:spPr>
        <p:txBody>
          <a:bodyPr>
            <a:spAutoFit/>
          </a:bodyPr>
          <a:lstStyle/>
          <a:p>
            <a:r>
              <a:rPr lang="en-US" altLang="ja-JP" sz="1400"/>
              <a:t>Latent heat distribution during December, January, and February using TRMM PR 3D data between 1998 and 2007. The data can be utilized for evaluation of global water &amp; energy cycle and for improvement of climate models. </a:t>
            </a:r>
            <a:endParaRPr lang="en-US" altLang="ja-JP"/>
          </a:p>
        </p:txBody>
      </p:sp>
      <p:sp>
        <p:nvSpPr>
          <p:cNvPr id="11269" name="Text Box 11"/>
          <p:cNvSpPr txBox="1">
            <a:spLocks noChangeArrowheads="1"/>
          </p:cNvSpPr>
          <p:nvPr/>
        </p:nvSpPr>
        <p:spPr bwMode="auto">
          <a:xfrm>
            <a:off x="4216400" y="1341438"/>
            <a:ext cx="4321175" cy="366712"/>
          </a:xfrm>
          <a:prstGeom prst="rect">
            <a:avLst/>
          </a:prstGeom>
          <a:noFill/>
          <a:ln w="9525" algn="ctr">
            <a:noFill/>
            <a:miter lim="800000"/>
            <a:headEnd/>
            <a:tailEnd/>
          </a:ln>
        </p:spPr>
        <p:txBody>
          <a:bodyPr>
            <a:spAutoFit/>
          </a:bodyPr>
          <a:lstStyle/>
          <a:p>
            <a:r>
              <a:rPr lang="en-US" altLang="ja-JP" b="1"/>
              <a:t>(a) Latent heat at altitude of 7.5km</a:t>
            </a:r>
          </a:p>
        </p:txBody>
      </p:sp>
      <p:sp>
        <p:nvSpPr>
          <p:cNvPr id="11270" name="Text Box 12"/>
          <p:cNvSpPr txBox="1">
            <a:spLocks noChangeArrowheads="1"/>
          </p:cNvSpPr>
          <p:nvPr/>
        </p:nvSpPr>
        <p:spPr bwMode="auto">
          <a:xfrm>
            <a:off x="4203700" y="3197225"/>
            <a:ext cx="4464050" cy="366713"/>
          </a:xfrm>
          <a:prstGeom prst="rect">
            <a:avLst/>
          </a:prstGeom>
          <a:noFill/>
          <a:ln w="9525" algn="ctr">
            <a:noFill/>
            <a:miter lim="800000"/>
            <a:headEnd/>
            <a:tailEnd/>
          </a:ln>
        </p:spPr>
        <p:txBody>
          <a:bodyPr>
            <a:spAutoFit/>
          </a:bodyPr>
          <a:lstStyle/>
          <a:p>
            <a:r>
              <a:rPr lang="en-US" altLang="ja-JP" b="1"/>
              <a:t>(b) Latent heat at altitude of 2km</a:t>
            </a:r>
          </a:p>
        </p:txBody>
      </p:sp>
      <p:sp>
        <p:nvSpPr>
          <p:cNvPr id="11271" name="Rectangle 13"/>
          <p:cNvSpPr>
            <a:spLocks noChangeArrowheads="1"/>
          </p:cNvSpPr>
          <p:nvPr/>
        </p:nvSpPr>
        <p:spPr bwMode="auto">
          <a:xfrm>
            <a:off x="539750" y="6491288"/>
            <a:ext cx="8494713" cy="366712"/>
          </a:xfrm>
          <a:prstGeom prst="rect">
            <a:avLst/>
          </a:prstGeom>
          <a:noFill/>
          <a:ln w="9525" algn="ctr">
            <a:noFill/>
            <a:miter lim="800000"/>
            <a:headEnd/>
            <a:tailEnd/>
          </a:ln>
        </p:spPr>
        <p:txBody>
          <a:bodyPr>
            <a:spAutoFit/>
          </a:bodyPr>
          <a:lstStyle/>
          <a:p>
            <a:r>
              <a:rPr lang="en-US" altLang="ja-JP" b="1"/>
              <a:t>Latent Heat Research Product --</a:t>
            </a:r>
            <a:r>
              <a:rPr lang="en-US" altLang="ja-JP" b="1">
                <a:solidFill>
                  <a:srgbClr val="CC0000"/>
                </a:solidFill>
              </a:rPr>
              <a:t> http://www.eorc.jaxa.jp/TRMM/lh/index.html</a:t>
            </a:r>
            <a:r>
              <a:rPr lang="en-US" altLang="ja-JP" b="1"/>
              <a:t> </a:t>
            </a:r>
          </a:p>
        </p:txBody>
      </p:sp>
      <p:sp>
        <p:nvSpPr>
          <p:cNvPr id="11272" name="Rectangle 14"/>
          <p:cNvSpPr>
            <a:spLocks noGrp="1" noChangeArrowheads="1"/>
          </p:cNvSpPr>
          <p:nvPr>
            <p:ph type="body" idx="1"/>
          </p:nvPr>
        </p:nvSpPr>
        <p:spPr>
          <a:xfrm>
            <a:off x="395288" y="1403350"/>
            <a:ext cx="2952750" cy="5194300"/>
          </a:xfrm>
        </p:spPr>
        <p:txBody>
          <a:bodyPr/>
          <a:lstStyle/>
          <a:p>
            <a:pPr eaLnBrk="1" hangingPunct="1">
              <a:lnSpc>
                <a:spcPct val="85000"/>
              </a:lnSpc>
            </a:pPr>
            <a:r>
              <a:rPr lang="en-US" altLang="ja-JP" sz="1800" smtClean="0"/>
              <a:t>JAXA/EORC began to provide the Latent Heat Products estimated by SLH algorithm as research product via web page from May 2008.</a:t>
            </a:r>
          </a:p>
          <a:p>
            <a:pPr eaLnBrk="1" hangingPunct="1">
              <a:lnSpc>
                <a:spcPct val="85000"/>
              </a:lnSpc>
            </a:pPr>
            <a:r>
              <a:rPr lang="en-US" altLang="ja-JP" sz="1800" smtClean="0"/>
              <a:t>Level2 (NonGrid &amp; Gridded) and Level 3 LH data are available to download from launch to latest.</a:t>
            </a:r>
          </a:p>
          <a:p>
            <a:pPr eaLnBrk="1" hangingPunct="1">
              <a:lnSpc>
                <a:spcPct val="85000"/>
              </a:lnSpc>
            </a:pPr>
            <a:r>
              <a:rPr lang="en-US" altLang="ja-JP" sz="1800" smtClean="0"/>
              <a:t>Co-operative study with Prof. Y. N. Takayabu (Univ. Tokyo) and Dr. Shige (Osaka Pref. Univ).</a:t>
            </a:r>
          </a:p>
        </p:txBody>
      </p:sp>
      <p:pic>
        <p:nvPicPr>
          <p:cNvPr id="11273" name="Picture 11" descr="trmmlogo"/>
          <p:cNvPicPr>
            <a:picLocks noChangeAspect="1" noChangeArrowheads="1"/>
          </p:cNvPicPr>
          <p:nvPr/>
        </p:nvPicPr>
        <p:blipFill>
          <a:blip r:embed="rId4" cstate="print"/>
          <a:srcRect/>
          <a:stretch>
            <a:fillRect/>
          </a:stretch>
        </p:blipFill>
        <p:spPr bwMode="auto">
          <a:xfrm>
            <a:off x="7667625" y="44450"/>
            <a:ext cx="533400" cy="82073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ja-JP" sz="3200" smtClean="0"/>
              <a:t>Global Rainfall Map using TRMM </a:t>
            </a:r>
            <a:br>
              <a:rPr lang="en-US" altLang="ja-JP" sz="3200" smtClean="0"/>
            </a:br>
            <a:r>
              <a:rPr lang="en-US" altLang="ja-JP" sz="3200" smtClean="0"/>
              <a:t>and other satellite information</a:t>
            </a:r>
          </a:p>
        </p:txBody>
      </p:sp>
      <p:sp>
        <p:nvSpPr>
          <p:cNvPr id="12291" name="Rectangle 4"/>
          <p:cNvSpPr>
            <a:spLocks noGrp="1" noChangeArrowheads="1"/>
          </p:cNvSpPr>
          <p:nvPr>
            <p:ph type="body" idx="1"/>
          </p:nvPr>
        </p:nvSpPr>
        <p:spPr>
          <a:xfrm>
            <a:off x="323850" y="981075"/>
            <a:ext cx="5256213" cy="5545138"/>
          </a:xfrm>
        </p:spPr>
        <p:txBody>
          <a:bodyPr tIns="0"/>
          <a:lstStyle/>
          <a:p>
            <a:pPr eaLnBrk="1" hangingPunct="1">
              <a:lnSpc>
                <a:spcPct val="100000"/>
              </a:lnSpc>
            </a:pPr>
            <a:r>
              <a:rPr lang="en-US" altLang="ja-JP" sz="1800" smtClean="0"/>
              <a:t>GSMaP (Global Satellite Mapping for Precipitation) is originally funded by JST/CREST during 2002-2007, led by Prof. K. Okamoto. </a:t>
            </a:r>
          </a:p>
          <a:p>
            <a:pPr lvl="1" eaLnBrk="1" hangingPunct="1">
              <a:lnSpc>
                <a:spcPct val="100000"/>
              </a:lnSpc>
            </a:pPr>
            <a:r>
              <a:rPr lang="en-US" altLang="ja-JP" sz="1600" smtClean="0"/>
              <a:t>Development of reliable MWR algorithm consistent with TRMM/PR and precipitation physical model developed by using PR (Aonashi et al., 2009).</a:t>
            </a:r>
          </a:p>
          <a:p>
            <a:pPr lvl="1" eaLnBrk="1" hangingPunct="1">
              <a:lnSpc>
                <a:spcPct val="100000"/>
              </a:lnSpc>
            </a:pPr>
            <a:r>
              <a:rPr lang="en-US" altLang="ja-JP" sz="1600" smtClean="0"/>
              <a:t>Combination of microwave radiometer retrievals with GEO IR by the moving vector (like CMORPH) and new Kalman filtering method (Ushio et al., 2009).</a:t>
            </a:r>
          </a:p>
          <a:p>
            <a:pPr eaLnBrk="1" hangingPunct="1">
              <a:lnSpc>
                <a:spcPct val="100000"/>
              </a:lnSpc>
            </a:pPr>
            <a:r>
              <a:rPr lang="en-US" altLang="ja-JP" sz="1800" smtClean="0"/>
              <a:t>JAXA/EORC began to provide near-real-time version data of GSMaP (GSMaP_NRT) about 4-hour after observation via password protected ftp site since October 2008.</a:t>
            </a:r>
          </a:p>
          <a:p>
            <a:pPr eaLnBrk="1" hangingPunct="1">
              <a:lnSpc>
                <a:spcPct val="100000"/>
              </a:lnSpc>
            </a:pPr>
            <a:r>
              <a:rPr lang="en-US" altLang="ja-JP" sz="1800" smtClean="0"/>
              <a:t>Hourly browse images, kmz files for GoogleEarth, and 24-hour movies are also available from Web server.</a:t>
            </a:r>
          </a:p>
        </p:txBody>
      </p:sp>
      <p:sp>
        <p:nvSpPr>
          <p:cNvPr id="12292" name="Rectangle 9"/>
          <p:cNvSpPr>
            <a:spLocks noChangeArrowheads="1"/>
          </p:cNvSpPr>
          <p:nvPr/>
        </p:nvSpPr>
        <p:spPr bwMode="auto">
          <a:xfrm>
            <a:off x="900113" y="6538913"/>
            <a:ext cx="8029575" cy="274637"/>
          </a:xfrm>
          <a:prstGeom prst="rect">
            <a:avLst/>
          </a:prstGeom>
          <a:noFill/>
          <a:ln w="9525">
            <a:noFill/>
            <a:miter lim="800000"/>
            <a:headEnd/>
            <a:tailEnd/>
          </a:ln>
        </p:spPr>
        <p:txBody>
          <a:bodyPr lIns="0" tIns="0" rIns="0" bIns="0">
            <a:spAutoFit/>
          </a:bodyPr>
          <a:lstStyle/>
          <a:p>
            <a:pPr algn="ctr"/>
            <a:r>
              <a:rPr lang="en-US" altLang="ja-JP" b="1"/>
              <a:t>Global Rainfall Map in near-real-time --</a:t>
            </a:r>
            <a:r>
              <a:rPr lang="en-US" altLang="ja-JP" b="1">
                <a:solidFill>
                  <a:srgbClr val="CC0000"/>
                </a:solidFill>
              </a:rPr>
              <a:t> http://sharaku.eorc.jaxa.jp/GSMaP/</a:t>
            </a:r>
          </a:p>
        </p:txBody>
      </p:sp>
      <p:pic>
        <p:nvPicPr>
          <p:cNvPr id="12293" name="Picture 6"/>
          <p:cNvPicPr>
            <a:picLocks noChangeAspect="1" noChangeArrowheads="1"/>
          </p:cNvPicPr>
          <p:nvPr/>
        </p:nvPicPr>
        <p:blipFill>
          <a:blip r:embed="rId3" cstate="print"/>
          <a:srcRect l="12354" t="17513" r="11604" b="7681"/>
          <a:stretch>
            <a:fillRect/>
          </a:stretch>
        </p:blipFill>
        <p:spPr bwMode="auto">
          <a:xfrm>
            <a:off x="5753100" y="1382713"/>
            <a:ext cx="3211513" cy="2603500"/>
          </a:xfrm>
          <a:prstGeom prst="rect">
            <a:avLst/>
          </a:prstGeom>
          <a:noFill/>
          <a:ln w="9525">
            <a:solidFill>
              <a:schemeClr val="tx1"/>
            </a:solidFill>
            <a:miter lim="800000"/>
            <a:headEnd/>
            <a:tailEnd/>
          </a:ln>
        </p:spPr>
      </p:pic>
      <p:pic>
        <p:nvPicPr>
          <p:cNvPr id="12294" name="Picture 7" descr="gsmap_nargis_6hr"/>
          <p:cNvPicPr>
            <a:picLocks noChangeAspect="1" noChangeArrowheads="1" noCrop="1"/>
          </p:cNvPicPr>
          <p:nvPr/>
        </p:nvPicPr>
        <p:blipFill>
          <a:blip r:embed="rId4" cstate="print"/>
          <a:srcRect/>
          <a:stretch>
            <a:fillRect/>
          </a:stretch>
        </p:blipFill>
        <p:spPr bwMode="auto">
          <a:xfrm>
            <a:off x="5751513" y="4119563"/>
            <a:ext cx="3197225" cy="1973262"/>
          </a:xfrm>
          <a:prstGeom prst="rect">
            <a:avLst/>
          </a:prstGeom>
          <a:noFill/>
          <a:ln w="9525">
            <a:noFill/>
            <a:miter lim="800000"/>
            <a:headEnd/>
            <a:tailEnd/>
          </a:ln>
        </p:spPr>
      </p:pic>
      <p:sp>
        <p:nvSpPr>
          <p:cNvPr id="12295" name="Text Box 8"/>
          <p:cNvSpPr txBox="1">
            <a:spLocks noChangeArrowheads="1"/>
          </p:cNvSpPr>
          <p:nvPr/>
        </p:nvSpPr>
        <p:spPr bwMode="auto">
          <a:xfrm>
            <a:off x="5686425" y="6062663"/>
            <a:ext cx="3278188" cy="274637"/>
          </a:xfrm>
          <a:prstGeom prst="rect">
            <a:avLst/>
          </a:prstGeom>
          <a:noFill/>
          <a:ln w="9525">
            <a:noFill/>
            <a:miter lim="800000"/>
            <a:headEnd/>
            <a:tailEnd/>
          </a:ln>
        </p:spPr>
        <p:txBody>
          <a:bodyPr>
            <a:spAutoFit/>
          </a:bodyPr>
          <a:lstStyle/>
          <a:p>
            <a:pPr>
              <a:spcBef>
                <a:spcPct val="50000"/>
              </a:spcBef>
            </a:pPr>
            <a:r>
              <a:rPr lang="en-US" altLang="ja-JP" sz="1200"/>
              <a:t>Cyclone "NARGIS" attacked Myanmar</a:t>
            </a:r>
          </a:p>
        </p:txBody>
      </p:sp>
      <p:pic>
        <p:nvPicPr>
          <p:cNvPr id="12296" name="Picture 9" descr="trmmlogo"/>
          <p:cNvPicPr>
            <a:picLocks noChangeAspect="1" noChangeArrowheads="1"/>
          </p:cNvPicPr>
          <p:nvPr/>
        </p:nvPicPr>
        <p:blipFill>
          <a:blip r:embed="rId5" cstate="print"/>
          <a:srcRect/>
          <a:stretch>
            <a:fillRect/>
          </a:stretch>
        </p:blipFill>
        <p:spPr bwMode="auto">
          <a:xfrm>
            <a:off x="7667625" y="44450"/>
            <a:ext cx="533400" cy="82073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374650" y="187325"/>
            <a:ext cx="8445500" cy="576263"/>
          </a:xfrm>
        </p:spPr>
        <p:txBody>
          <a:bodyPr/>
          <a:lstStyle/>
          <a:p>
            <a:pPr eaLnBrk="1" hangingPunct="1"/>
            <a:r>
              <a:rPr lang="en-US" altLang="ja-JP" sz="2800" dirty="0" smtClean="0"/>
              <a:t>Global Precipitation Measurement (GPM)</a:t>
            </a:r>
          </a:p>
        </p:txBody>
      </p:sp>
      <p:sp>
        <p:nvSpPr>
          <p:cNvPr id="13315" name="Text Box 3"/>
          <p:cNvSpPr txBox="1">
            <a:spLocks noChangeArrowheads="1"/>
          </p:cNvSpPr>
          <p:nvPr/>
        </p:nvSpPr>
        <p:spPr bwMode="auto">
          <a:xfrm>
            <a:off x="395288" y="3402013"/>
            <a:ext cx="3363912" cy="1970087"/>
          </a:xfrm>
          <a:prstGeom prst="rect">
            <a:avLst/>
          </a:prstGeom>
          <a:noFill/>
          <a:ln w="9525">
            <a:noFill/>
            <a:miter lim="800000"/>
            <a:headEnd/>
            <a:tailEnd/>
          </a:ln>
        </p:spPr>
        <p:txBody>
          <a:bodyPr>
            <a:spAutoFit/>
          </a:bodyPr>
          <a:lstStyle/>
          <a:p>
            <a:pPr marL="115888" indent="-115888" eaLnBrk="0" hangingPunct="0">
              <a:lnSpc>
                <a:spcPct val="85000"/>
              </a:lnSpc>
              <a:spcBef>
                <a:spcPct val="15000"/>
              </a:spcBef>
            </a:pPr>
            <a:r>
              <a:rPr kumimoji="0" lang="en-US" altLang="ja-JP" sz="1600" b="1" u="sng">
                <a:solidFill>
                  <a:srgbClr val="CC0000"/>
                </a:solidFill>
              </a:rPr>
              <a:t>Core Satellite</a:t>
            </a:r>
            <a:endParaRPr kumimoji="0" lang="en-US" altLang="ja-JP" sz="1400" b="1" u="sng">
              <a:solidFill>
                <a:srgbClr val="CC0000"/>
              </a:solidFill>
            </a:endParaRPr>
          </a:p>
          <a:p>
            <a:pPr marL="115888" indent="-115888" eaLnBrk="0" hangingPunct="0">
              <a:lnSpc>
                <a:spcPct val="85000"/>
              </a:lnSpc>
              <a:spcBef>
                <a:spcPct val="15000"/>
              </a:spcBef>
              <a:buFontTx/>
              <a:buChar char="•"/>
            </a:pPr>
            <a:r>
              <a:rPr kumimoji="0" lang="en-US" altLang="ja-JP" sz="1400" b="1"/>
              <a:t>Joint mission between Japan &amp; U.S.</a:t>
            </a:r>
          </a:p>
          <a:p>
            <a:pPr marL="115888" indent="-115888" eaLnBrk="0" hangingPunct="0">
              <a:lnSpc>
                <a:spcPct val="85000"/>
              </a:lnSpc>
              <a:spcBef>
                <a:spcPct val="15000"/>
              </a:spcBef>
              <a:buFontTx/>
              <a:buChar char="•"/>
            </a:pPr>
            <a:r>
              <a:rPr kumimoji="0" lang="en-US" altLang="ja-JP" sz="1400" b="1"/>
              <a:t>Dual-frequency Precipitation Radar (JAXA and NICT)</a:t>
            </a:r>
          </a:p>
          <a:p>
            <a:pPr marL="115888" indent="-115888" eaLnBrk="0" hangingPunct="0">
              <a:lnSpc>
                <a:spcPct val="85000"/>
              </a:lnSpc>
              <a:spcBef>
                <a:spcPct val="15000"/>
              </a:spcBef>
              <a:buFontTx/>
              <a:buChar char="•"/>
            </a:pPr>
            <a:r>
              <a:rPr kumimoji="0" lang="en-US" altLang="ja-JP" sz="1400" b="1"/>
              <a:t>Multi-frequency Radiometer (NASA)</a:t>
            </a:r>
          </a:p>
          <a:p>
            <a:pPr marL="115888" indent="-115888" eaLnBrk="0" hangingPunct="0">
              <a:lnSpc>
                <a:spcPct val="85000"/>
              </a:lnSpc>
              <a:spcBef>
                <a:spcPct val="15000"/>
              </a:spcBef>
              <a:buFontTx/>
              <a:buChar char="•"/>
            </a:pPr>
            <a:r>
              <a:rPr kumimoji="0" lang="en-US" altLang="ja-JP" sz="1400" b="1"/>
              <a:t>July 2013, H2-A Launch</a:t>
            </a:r>
          </a:p>
          <a:p>
            <a:pPr marL="115888" indent="-115888" eaLnBrk="0" hangingPunct="0">
              <a:lnSpc>
                <a:spcPct val="85000"/>
              </a:lnSpc>
              <a:spcBef>
                <a:spcPct val="15000"/>
              </a:spcBef>
              <a:buFontTx/>
              <a:buChar char="•"/>
            </a:pPr>
            <a:r>
              <a:rPr kumimoji="0" lang="en-US" altLang="ja-JP" sz="1400" b="1"/>
              <a:t>Non-Sun Synchronous Orbit</a:t>
            </a:r>
          </a:p>
          <a:p>
            <a:pPr marL="115888" indent="-115888" eaLnBrk="0" hangingPunct="0">
              <a:lnSpc>
                <a:spcPct val="85000"/>
              </a:lnSpc>
              <a:spcBef>
                <a:spcPct val="15000"/>
              </a:spcBef>
              <a:buFontTx/>
              <a:buChar char="•"/>
            </a:pPr>
            <a:r>
              <a:rPr kumimoji="0" lang="en-US" altLang="ja-JP" sz="1400" b="1"/>
              <a:t>~65° Inclination</a:t>
            </a:r>
          </a:p>
          <a:p>
            <a:pPr marL="115888" indent="-115888" eaLnBrk="0" hangingPunct="0">
              <a:lnSpc>
                <a:spcPct val="85000"/>
              </a:lnSpc>
              <a:spcBef>
                <a:spcPct val="15000"/>
              </a:spcBef>
              <a:buFontTx/>
              <a:buChar char="•"/>
            </a:pPr>
            <a:r>
              <a:rPr kumimoji="0" lang="en-US" altLang="ja-JP" sz="1400" b="1"/>
              <a:t>~407 km Altitude</a:t>
            </a:r>
          </a:p>
        </p:txBody>
      </p:sp>
      <p:sp>
        <p:nvSpPr>
          <p:cNvPr id="13316" name="Text Box 4"/>
          <p:cNvSpPr txBox="1">
            <a:spLocks noChangeArrowheads="1"/>
          </p:cNvSpPr>
          <p:nvPr/>
        </p:nvSpPr>
        <p:spPr bwMode="auto">
          <a:xfrm>
            <a:off x="5862638" y="3455988"/>
            <a:ext cx="3133725" cy="2087562"/>
          </a:xfrm>
          <a:prstGeom prst="rect">
            <a:avLst/>
          </a:prstGeom>
          <a:noFill/>
          <a:ln w="9525">
            <a:noFill/>
            <a:miter lim="800000"/>
            <a:headEnd/>
            <a:tailEnd/>
          </a:ln>
        </p:spPr>
        <p:txBody>
          <a:bodyPr>
            <a:spAutoFit/>
          </a:bodyPr>
          <a:lstStyle/>
          <a:p>
            <a:pPr marL="115888" indent="-115888" eaLnBrk="0" hangingPunct="0">
              <a:lnSpc>
                <a:spcPct val="85000"/>
              </a:lnSpc>
              <a:spcBef>
                <a:spcPct val="15000"/>
              </a:spcBef>
            </a:pPr>
            <a:r>
              <a:rPr kumimoji="0" lang="en-US" altLang="ja-JP" sz="1600" b="1" u="sng">
                <a:solidFill>
                  <a:srgbClr val="CC0000"/>
                </a:solidFill>
              </a:rPr>
              <a:t>Constellation Satellites</a:t>
            </a:r>
            <a:endParaRPr kumimoji="0" lang="en-US" altLang="ja-JP" sz="1400" b="1">
              <a:solidFill>
                <a:srgbClr val="CC0000"/>
              </a:solidFill>
            </a:endParaRPr>
          </a:p>
          <a:p>
            <a:pPr marL="115888" indent="-115888" eaLnBrk="0" hangingPunct="0">
              <a:lnSpc>
                <a:spcPct val="85000"/>
              </a:lnSpc>
              <a:spcBef>
                <a:spcPct val="15000"/>
              </a:spcBef>
              <a:buFontTx/>
              <a:buChar char="•"/>
            </a:pPr>
            <a:r>
              <a:rPr kumimoji="0" lang="en-US" altLang="ja-JP" sz="1400" b="1"/>
              <a:t>Small Satellites with Microwave Radiometers</a:t>
            </a:r>
          </a:p>
          <a:p>
            <a:pPr marL="115888" indent="-115888" eaLnBrk="0" hangingPunct="0">
              <a:lnSpc>
                <a:spcPct val="85000"/>
              </a:lnSpc>
              <a:spcBef>
                <a:spcPct val="15000"/>
              </a:spcBef>
              <a:buFontTx/>
              <a:buChar char="•"/>
            </a:pPr>
            <a:r>
              <a:rPr kumimoji="0" lang="en-US" altLang="ja-JP" sz="1400" b="1"/>
              <a:t>Aggregate Revisit Time,  </a:t>
            </a:r>
            <a:br>
              <a:rPr kumimoji="0" lang="en-US" altLang="ja-JP" sz="1400" b="1"/>
            </a:br>
            <a:r>
              <a:rPr kumimoji="0" lang="en-US" altLang="ja-JP" sz="1400" b="1"/>
              <a:t>3 Hour goal</a:t>
            </a:r>
          </a:p>
          <a:p>
            <a:pPr marL="115888" indent="-115888" eaLnBrk="0" hangingPunct="0">
              <a:lnSpc>
                <a:spcPct val="85000"/>
              </a:lnSpc>
              <a:spcBef>
                <a:spcPct val="15000"/>
              </a:spcBef>
              <a:buFontTx/>
              <a:buChar char="•"/>
            </a:pPr>
            <a:r>
              <a:rPr kumimoji="0" lang="en-US" altLang="ja-JP" sz="1400" b="1"/>
              <a:t>Sun-Synchronous/Non-sun-synchronous orbit</a:t>
            </a:r>
          </a:p>
          <a:p>
            <a:pPr marL="115888" indent="-115888" eaLnBrk="0" hangingPunct="0">
              <a:lnSpc>
                <a:spcPct val="85000"/>
              </a:lnSpc>
              <a:spcBef>
                <a:spcPct val="15000"/>
              </a:spcBef>
              <a:buFontTx/>
              <a:buChar char="•"/>
            </a:pPr>
            <a:r>
              <a:rPr kumimoji="0" lang="en-US" altLang="ja-JP" sz="1400" b="1"/>
              <a:t>500~900 km Altitude</a:t>
            </a:r>
          </a:p>
          <a:p>
            <a:pPr marL="115888" indent="-115888" eaLnBrk="0" hangingPunct="0">
              <a:lnSpc>
                <a:spcPct val="85000"/>
              </a:lnSpc>
              <a:spcBef>
                <a:spcPct val="15000"/>
              </a:spcBef>
              <a:buFontTx/>
              <a:buChar char="•"/>
            </a:pPr>
            <a:r>
              <a:rPr kumimoji="0" lang="en-US" altLang="ja-JP" sz="1400" b="1"/>
              <a:t>International Partners; NOAA, NASA, JAXA, CNES/ISRO, etc.</a:t>
            </a:r>
          </a:p>
        </p:txBody>
      </p:sp>
      <p:grpSp>
        <p:nvGrpSpPr>
          <p:cNvPr id="13317" name="Group 5"/>
          <p:cNvGrpSpPr>
            <a:grpSpLocks/>
          </p:cNvGrpSpPr>
          <p:nvPr/>
        </p:nvGrpSpPr>
        <p:grpSpPr bwMode="auto">
          <a:xfrm>
            <a:off x="479425" y="1341438"/>
            <a:ext cx="8212138" cy="1852612"/>
            <a:chOff x="172" y="2804"/>
            <a:chExt cx="5461" cy="882"/>
          </a:xfrm>
        </p:grpSpPr>
        <p:sp>
          <p:nvSpPr>
            <p:cNvPr id="13322" name="Rectangle 6"/>
            <p:cNvSpPr>
              <a:spLocks noChangeArrowheads="1"/>
            </p:cNvSpPr>
            <p:nvPr/>
          </p:nvSpPr>
          <p:spPr bwMode="auto">
            <a:xfrm>
              <a:off x="172" y="2804"/>
              <a:ext cx="5461" cy="879"/>
            </a:xfrm>
            <a:prstGeom prst="rect">
              <a:avLst/>
            </a:prstGeom>
            <a:solidFill>
              <a:srgbClr val="99CCFF">
                <a:alpha val="50195"/>
              </a:srgbClr>
            </a:solidFill>
            <a:ln w="9525">
              <a:solidFill>
                <a:schemeClr val="tx1"/>
              </a:solidFill>
              <a:miter lim="800000"/>
              <a:headEnd/>
              <a:tailEnd/>
            </a:ln>
          </p:spPr>
          <p:txBody>
            <a:bodyPr wrap="none" anchor="ctr"/>
            <a:lstStyle/>
            <a:p>
              <a:endParaRPr lang="ja-JP" altLang="ja-JP"/>
            </a:p>
          </p:txBody>
        </p:sp>
        <p:sp>
          <p:nvSpPr>
            <p:cNvPr id="13323" name="Text Box 7"/>
            <p:cNvSpPr txBox="1">
              <a:spLocks noChangeArrowheads="1"/>
            </p:cNvSpPr>
            <p:nvPr/>
          </p:nvSpPr>
          <p:spPr bwMode="auto">
            <a:xfrm>
              <a:off x="226" y="2850"/>
              <a:ext cx="1763" cy="836"/>
            </a:xfrm>
            <a:prstGeom prst="rect">
              <a:avLst/>
            </a:prstGeom>
            <a:noFill/>
            <a:ln w="9525">
              <a:noFill/>
              <a:miter lim="800000"/>
              <a:headEnd/>
              <a:tailEnd/>
            </a:ln>
          </p:spPr>
          <p:txBody>
            <a:bodyPr>
              <a:spAutoFit/>
            </a:bodyPr>
            <a:lstStyle/>
            <a:p>
              <a:pPr marL="115888" indent="-115888" eaLnBrk="0" hangingPunct="0">
                <a:lnSpc>
                  <a:spcPct val="85000"/>
                </a:lnSpc>
                <a:spcBef>
                  <a:spcPct val="15000"/>
                </a:spcBef>
              </a:pPr>
              <a:r>
                <a:rPr kumimoji="0" lang="en-US" altLang="ja-JP" sz="1600" b="1"/>
                <a:t>OBJECTIVE:  Understand the Horizontal and Vertical Structure of Rainfall and Its Microphysical Element.  Provide Training for Constellation Radiometers.</a:t>
              </a:r>
            </a:p>
          </p:txBody>
        </p:sp>
        <p:sp>
          <p:nvSpPr>
            <p:cNvPr id="13324" name="Text Box 8"/>
            <p:cNvSpPr txBox="1">
              <a:spLocks noChangeArrowheads="1"/>
            </p:cNvSpPr>
            <p:nvPr/>
          </p:nvSpPr>
          <p:spPr bwMode="auto">
            <a:xfrm>
              <a:off x="3965" y="2850"/>
              <a:ext cx="1647" cy="737"/>
            </a:xfrm>
            <a:prstGeom prst="rect">
              <a:avLst/>
            </a:prstGeom>
            <a:noFill/>
            <a:ln w="9525">
              <a:noFill/>
              <a:miter lim="800000"/>
              <a:headEnd/>
              <a:tailEnd/>
            </a:ln>
          </p:spPr>
          <p:txBody>
            <a:bodyPr>
              <a:spAutoFit/>
            </a:bodyPr>
            <a:lstStyle/>
            <a:p>
              <a:pPr marL="115888" indent="-115888" eaLnBrk="0" hangingPunct="0">
                <a:lnSpc>
                  <a:spcPct val="85000"/>
                </a:lnSpc>
                <a:spcBef>
                  <a:spcPct val="15000"/>
                </a:spcBef>
              </a:pPr>
              <a:r>
                <a:rPr kumimoji="0" lang="en-US" altLang="ja-JP" sz="1600" b="1"/>
                <a:t>OBJECTIVE:  Provide Enough Sampling to Reduce Uncertainty in Short-term Rainfall Accumulations.  Extend Scientific and Societal Applications.</a:t>
              </a:r>
            </a:p>
          </p:txBody>
        </p:sp>
      </p:grpSp>
      <p:sp>
        <p:nvSpPr>
          <p:cNvPr id="13318" name="Text Box 9"/>
          <p:cNvSpPr txBox="1">
            <a:spLocks noChangeArrowheads="1"/>
          </p:cNvSpPr>
          <p:nvPr/>
        </p:nvSpPr>
        <p:spPr bwMode="auto">
          <a:xfrm>
            <a:off x="5043488" y="5703888"/>
            <a:ext cx="3128962" cy="1082675"/>
          </a:xfrm>
          <a:prstGeom prst="rect">
            <a:avLst/>
          </a:prstGeom>
          <a:noFill/>
          <a:ln w="9525">
            <a:noFill/>
            <a:miter lim="800000"/>
            <a:headEnd/>
            <a:tailEnd/>
          </a:ln>
        </p:spPr>
        <p:txBody>
          <a:bodyPr>
            <a:spAutoFit/>
          </a:bodyPr>
          <a:lstStyle/>
          <a:p>
            <a:pPr marL="115888" indent="-115888" eaLnBrk="0" hangingPunct="0">
              <a:lnSpc>
                <a:spcPct val="85000"/>
              </a:lnSpc>
              <a:spcBef>
                <a:spcPct val="15000"/>
              </a:spcBef>
            </a:pPr>
            <a:r>
              <a:rPr kumimoji="0" lang="en-US" altLang="ja-JP" sz="1600" b="1" u="sng">
                <a:solidFill>
                  <a:srgbClr val="CC0000"/>
                </a:solidFill>
              </a:rPr>
              <a:t>Global Precipitation Processing Centers</a:t>
            </a:r>
            <a:endParaRPr kumimoji="0" lang="en-US" altLang="ja-JP" sz="1400" b="1">
              <a:solidFill>
                <a:srgbClr val="CC0000"/>
              </a:solidFill>
            </a:endParaRPr>
          </a:p>
          <a:p>
            <a:pPr marL="115888" indent="-115888" eaLnBrk="0" hangingPunct="0">
              <a:lnSpc>
                <a:spcPct val="85000"/>
              </a:lnSpc>
              <a:spcBef>
                <a:spcPct val="15000"/>
              </a:spcBef>
              <a:buFontTx/>
              <a:buChar char="•"/>
            </a:pPr>
            <a:r>
              <a:rPr kumimoji="0" lang="en-US" altLang="ja-JP" sz="1400" b="1"/>
              <a:t>Capable of Producing Global Precipitation  Data Products as Defined by GPM Partners</a:t>
            </a:r>
          </a:p>
        </p:txBody>
      </p:sp>
      <p:sp>
        <p:nvSpPr>
          <p:cNvPr id="13319" name="Text Box 10"/>
          <p:cNvSpPr txBox="1">
            <a:spLocks noChangeArrowheads="1"/>
          </p:cNvSpPr>
          <p:nvPr/>
        </p:nvSpPr>
        <p:spPr bwMode="auto">
          <a:xfrm>
            <a:off x="1585913" y="5703888"/>
            <a:ext cx="3130550" cy="693737"/>
          </a:xfrm>
          <a:prstGeom prst="rect">
            <a:avLst/>
          </a:prstGeom>
          <a:noFill/>
          <a:ln w="9525">
            <a:noFill/>
            <a:miter lim="800000"/>
            <a:headEnd/>
            <a:tailEnd/>
          </a:ln>
        </p:spPr>
        <p:txBody>
          <a:bodyPr>
            <a:spAutoFit/>
          </a:bodyPr>
          <a:lstStyle/>
          <a:p>
            <a:pPr marL="115888" indent="-115888" eaLnBrk="0" hangingPunct="0">
              <a:lnSpc>
                <a:spcPct val="85000"/>
              </a:lnSpc>
              <a:spcBef>
                <a:spcPct val="15000"/>
              </a:spcBef>
            </a:pPr>
            <a:r>
              <a:rPr kumimoji="0" lang="en-US" altLang="ja-JP" sz="1600" b="1" u="sng">
                <a:solidFill>
                  <a:srgbClr val="CC0000"/>
                </a:solidFill>
              </a:rPr>
              <a:t>Precipitation Validation Sites</a:t>
            </a:r>
            <a:r>
              <a:rPr kumimoji="0" lang="en-US" altLang="ja-JP" sz="1600" b="1" u="sng">
                <a:solidFill>
                  <a:schemeClr val="accent2"/>
                </a:solidFill>
              </a:rPr>
              <a:t>  </a:t>
            </a:r>
            <a:endParaRPr kumimoji="0" lang="en-US" altLang="ja-JP" sz="1400" b="1"/>
          </a:p>
          <a:p>
            <a:pPr marL="115888" indent="-115888" eaLnBrk="0" hangingPunct="0">
              <a:lnSpc>
                <a:spcPct val="85000"/>
              </a:lnSpc>
              <a:spcBef>
                <a:spcPct val="15000"/>
              </a:spcBef>
              <a:buFontTx/>
              <a:buChar char="•"/>
            </a:pPr>
            <a:r>
              <a:rPr kumimoji="0" lang="en-US" altLang="ja-JP" sz="1400" b="1"/>
              <a:t>Global Ground Based Rain Measurement</a:t>
            </a:r>
          </a:p>
        </p:txBody>
      </p:sp>
      <p:pic>
        <p:nvPicPr>
          <p:cNvPr id="13320" name="Picture 11"/>
          <p:cNvPicPr>
            <a:picLocks noChangeAspect="1" noChangeArrowheads="1"/>
          </p:cNvPicPr>
          <p:nvPr/>
        </p:nvPicPr>
        <p:blipFill>
          <a:blip r:embed="rId3" cstate="print"/>
          <a:srcRect/>
          <a:stretch>
            <a:fillRect/>
          </a:stretch>
        </p:blipFill>
        <p:spPr bwMode="auto">
          <a:xfrm>
            <a:off x="2519363" y="1608138"/>
            <a:ext cx="3816350" cy="2852737"/>
          </a:xfrm>
          <a:prstGeom prst="rect">
            <a:avLst/>
          </a:prstGeom>
          <a:noFill/>
          <a:ln w="12700">
            <a:noFill/>
            <a:miter lim="800000"/>
            <a:headEnd/>
            <a:tailEnd/>
          </a:ln>
        </p:spPr>
      </p:pic>
      <p:pic>
        <p:nvPicPr>
          <p:cNvPr id="13321" name="Picture 12" descr="GPM_logo_s"/>
          <p:cNvPicPr>
            <a:picLocks noChangeAspect="1" noChangeArrowheads="1"/>
          </p:cNvPicPr>
          <p:nvPr/>
        </p:nvPicPr>
        <p:blipFill>
          <a:blip r:embed="rId4" cstate="print"/>
          <a:srcRect b="28683"/>
          <a:stretch>
            <a:fillRect/>
          </a:stretch>
        </p:blipFill>
        <p:spPr bwMode="auto">
          <a:xfrm>
            <a:off x="8137525" y="44450"/>
            <a:ext cx="971550" cy="8159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Level">
  <a:themeElements>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Level">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EOP08Geneva">
  <a:themeElements>
    <a:clrScheme name="CEOP08Geneva 1">
      <a:dk1>
        <a:srgbClr val="000000"/>
      </a:dk1>
      <a:lt1>
        <a:srgbClr val="FFFFFF"/>
      </a:lt1>
      <a:dk2>
        <a:srgbClr val="494949"/>
      </a:dk2>
      <a:lt2>
        <a:srgbClr val="3E7EA6"/>
      </a:lt2>
      <a:accent1>
        <a:srgbClr val="6E6E6E"/>
      </a:accent1>
      <a:accent2>
        <a:srgbClr val="9B9B9B"/>
      </a:accent2>
      <a:accent3>
        <a:srgbClr val="FFFFFF"/>
      </a:accent3>
      <a:accent4>
        <a:srgbClr val="000000"/>
      </a:accent4>
      <a:accent5>
        <a:srgbClr val="BABABA"/>
      </a:accent5>
      <a:accent6>
        <a:srgbClr val="8C8C8C"/>
      </a:accent6>
      <a:hlink>
        <a:srgbClr val="C1C1C1"/>
      </a:hlink>
      <a:folHlink>
        <a:srgbClr val="E6E6E6"/>
      </a:folHlink>
    </a:clrScheme>
    <a:fontScheme name="CEOP08Genev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EOP08Geneva 1">
        <a:dk1>
          <a:srgbClr val="000000"/>
        </a:dk1>
        <a:lt1>
          <a:srgbClr val="FFFFFF"/>
        </a:lt1>
        <a:dk2>
          <a:srgbClr val="494949"/>
        </a:dk2>
        <a:lt2>
          <a:srgbClr val="3E7EA6"/>
        </a:lt2>
        <a:accent1>
          <a:srgbClr val="6E6E6E"/>
        </a:accent1>
        <a:accent2>
          <a:srgbClr val="9B9B9B"/>
        </a:accent2>
        <a:accent3>
          <a:srgbClr val="FFFFFF"/>
        </a:accent3>
        <a:accent4>
          <a:srgbClr val="000000"/>
        </a:accent4>
        <a:accent5>
          <a:srgbClr val="BABABA"/>
        </a:accent5>
        <a:accent6>
          <a:srgbClr val="8C8C8C"/>
        </a:accent6>
        <a:hlink>
          <a:srgbClr val="C1C1C1"/>
        </a:hlink>
        <a:folHlink>
          <a:srgbClr val="E6E6E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EOP08Geneva">
  <a:themeElements>
    <a:clrScheme name="1_CEOP08Geneva 1">
      <a:dk1>
        <a:srgbClr val="000000"/>
      </a:dk1>
      <a:lt1>
        <a:srgbClr val="FFFFFF"/>
      </a:lt1>
      <a:dk2>
        <a:srgbClr val="494949"/>
      </a:dk2>
      <a:lt2>
        <a:srgbClr val="3E7EA6"/>
      </a:lt2>
      <a:accent1>
        <a:srgbClr val="6E6E6E"/>
      </a:accent1>
      <a:accent2>
        <a:srgbClr val="9B9B9B"/>
      </a:accent2>
      <a:accent3>
        <a:srgbClr val="FFFFFF"/>
      </a:accent3>
      <a:accent4>
        <a:srgbClr val="000000"/>
      </a:accent4>
      <a:accent5>
        <a:srgbClr val="BABABA"/>
      </a:accent5>
      <a:accent6>
        <a:srgbClr val="8C8C8C"/>
      </a:accent6>
      <a:hlink>
        <a:srgbClr val="C1C1C1"/>
      </a:hlink>
      <a:folHlink>
        <a:srgbClr val="E6E6E6"/>
      </a:folHlink>
    </a:clrScheme>
    <a:fontScheme name="1_CEOP08Genev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EOP08Geneva 1">
        <a:dk1>
          <a:srgbClr val="000000"/>
        </a:dk1>
        <a:lt1>
          <a:srgbClr val="FFFFFF"/>
        </a:lt1>
        <a:dk2>
          <a:srgbClr val="494949"/>
        </a:dk2>
        <a:lt2>
          <a:srgbClr val="3E7EA6"/>
        </a:lt2>
        <a:accent1>
          <a:srgbClr val="6E6E6E"/>
        </a:accent1>
        <a:accent2>
          <a:srgbClr val="9B9B9B"/>
        </a:accent2>
        <a:accent3>
          <a:srgbClr val="FFFFFF"/>
        </a:accent3>
        <a:accent4>
          <a:srgbClr val="000000"/>
        </a:accent4>
        <a:accent5>
          <a:srgbClr val="BABABA"/>
        </a:accent5>
        <a:accent6>
          <a:srgbClr val="8C8C8C"/>
        </a:accent6>
        <a:hlink>
          <a:srgbClr val="C1C1C1"/>
        </a:hlink>
        <a:folHlink>
          <a:srgbClr val="E6E6E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3478</TotalTime>
  <Words>3820</Words>
  <Application>Microsoft Office PowerPoint</Application>
  <PresentationFormat>画面に合わせる (4:3)</PresentationFormat>
  <Paragraphs>860</Paragraphs>
  <Slides>26</Slides>
  <Notes>15</Notes>
  <HiddenSlides>0</HiddenSlides>
  <MMClips>0</MMClips>
  <ScaleCrop>false</ScaleCrop>
  <HeadingPairs>
    <vt:vector size="6" baseType="variant">
      <vt:variant>
        <vt:lpstr>テーマ</vt:lpstr>
      </vt:variant>
      <vt:variant>
        <vt:i4>4</vt:i4>
      </vt:variant>
      <vt:variant>
        <vt:lpstr>埋め込まれた OLE サーバー</vt:lpstr>
      </vt:variant>
      <vt:variant>
        <vt:i4>1</vt:i4>
      </vt:variant>
      <vt:variant>
        <vt:lpstr>スライド タイトル</vt:lpstr>
      </vt:variant>
      <vt:variant>
        <vt:i4>26</vt:i4>
      </vt:variant>
    </vt:vector>
  </HeadingPairs>
  <TitlesOfParts>
    <vt:vector size="31" baseType="lpstr">
      <vt:lpstr>Level</vt:lpstr>
      <vt:lpstr>CEOP08Geneva</vt:lpstr>
      <vt:lpstr>標準デザイン</vt:lpstr>
      <vt:lpstr>1_CEOP08Geneva</vt:lpstr>
      <vt:lpstr>Image</vt:lpstr>
      <vt:lpstr>JAXA Earth Observation Satellite Programs associated with APSDEU</vt:lpstr>
      <vt:lpstr>Long-Term Plan of  Earth Observation by JAXA</vt:lpstr>
      <vt:lpstr>PowerPoint プレゼンテーション</vt:lpstr>
      <vt:lpstr>Column-averaged volume mixing ratios of CO2  April, July and November, 2009 and January, 2010 </vt:lpstr>
      <vt:lpstr>Column-averaged volume mixing ratios of CH4  April, July and November, 2009 and January, 2010 </vt:lpstr>
      <vt:lpstr>Tropical Rainfall Measuring Mission</vt:lpstr>
      <vt:lpstr>Latent Heating by TRMM/PR</vt:lpstr>
      <vt:lpstr>Global Rainfall Map using TRMM  and other satellite information</vt:lpstr>
      <vt:lpstr>Global Precipitation Measurement (GPM)</vt:lpstr>
      <vt:lpstr>Updated Plan of JAXA GPM Products</vt:lpstr>
      <vt:lpstr>PowerPoint プレゼンテーション</vt:lpstr>
      <vt:lpstr>EarthCARE Japanese Standard Products  *Draft (1/2) </vt:lpstr>
      <vt:lpstr>EarthCARE Japanese Standard Products  *Draft (2/2)</vt:lpstr>
      <vt:lpstr>Concept of the Global Change  Observation Mission (GCOM)</vt:lpstr>
      <vt:lpstr>GCOM Observation Parameters</vt:lpstr>
      <vt:lpstr>GCOM-W/AMSR2 Standard Products</vt:lpstr>
      <vt:lpstr>PowerPoint プレゼンテーション</vt:lpstr>
      <vt:lpstr>PowerPoint プレゼンテーション</vt:lpstr>
      <vt:lpstr>PowerPoint プレゼンテーション</vt:lpstr>
      <vt:lpstr>JAXA Satellite Datasets on DIAS http://www.editoria.u-tokyo.ac.jp/dias/link/portal/english_index.html</vt:lpstr>
      <vt:lpstr>Daichi (ALOS) Path-Mosaics for CEOP</vt:lpstr>
      <vt:lpstr>Number of Processed Scenes for CEOP</vt:lpstr>
      <vt:lpstr>Cross-Cutting/Interdisciplinary Science at JAXA/EORC</vt:lpstr>
      <vt:lpstr>PowerPoint プレゼンテーション</vt:lpstr>
      <vt:lpstr>PowerPoint プレゼンテーション</vt:lpstr>
      <vt:lpstr>Summary</vt:lpstr>
    </vt:vector>
  </TitlesOfParts>
  <Company>宇宙航空研究開発機構</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JAXA版全球陸面データ同化システム(GLDAS)による 水循環プロダクトの作成</dc:title>
  <dc:creator>kachi</dc:creator>
  <cp:lastModifiedBy>umezawa</cp:lastModifiedBy>
  <cp:revision>193</cp:revision>
  <dcterms:created xsi:type="dcterms:W3CDTF">2009-08-11T12:18:20Z</dcterms:created>
  <dcterms:modified xsi:type="dcterms:W3CDTF">2011-04-29T16:06:07Z</dcterms:modified>
</cp:coreProperties>
</file>