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8" r:id="rId2"/>
  </p:sldMasterIdLst>
  <p:notesMasterIdLst>
    <p:notesMasterId r:id="rId42"/>
  </p:notesMasterIdLst>
  <p:sldIdLst>
    <p:sldId id="258" r:id="rId3"/>
    <p:sldId id="309" r:id="rId4"/>
    <p:sldId id="306" r:id="rId5"/>
    <p:sldId id="261" r:id="rId6"/>
    <p:sldId id="308" r:id="rId7"/>
    <p:sldId id="268" r:id="rId8"/>
    <p:sldId id="269" r:id="rId9"/>
    <p:sldId id="262" r:id="rId10"/>
    <p:sldId id="264" r:id="rId11"/>
    <p:sldId id="280" r:id="rId12"/>
    <p:sldId id="265" r:id="rId13"/>
    <p:sldId id="276" r:id="rId14"/>
    <p:sldId id="277" r:id="rId15"/>
    <p:sldId id="278" r:id="rId16"/>
    <p:sldId id="266" r:id="rId17"/>
    <p:sldId id="267" r:id="rId18"/>
    <p:sldId id="274" r:id="rId19"/>
    <p:sldId id="270" r:id="rId20"/>
    <p:sldId id="304" r:id="rId21"/>
    <p:sldId id="271" r:id="rId22"/>
    <p:sldId id="281" r:id="rId23"/>
    <p:sldId id="282" r:id="rId24"/>
    <p:sldId id="284" r:id="rId25"/>
    <p:sldId id="286" r:id="rId26"/>
    <p:sldId id="288" r:id="rId27"/>
    <p:sldId id="299" r:id="rId28"/>
    <p:sldId id="297" r:id="rId29"/>
    <p:sldId id="296" r:id="rId30"/>
    <p:sldId id="305" r:id="rId31"/>
    <p:sldId id="301" r:id="rId32"/>
    <p:sldId id="291" r:id="rId33"/>
    <p:sldId id="290" r:id="rId34"/>
    <p:sldId id="292" r:id="rId35"/>
    <p:sldId id="293" r:id="rId36"/>
    <p:sldId id="303" r:id="rId37"/>
    <p:sldId id="272" r:id="rId38"/>
    <p:sldId id="273" r:id="rId39"/>
    <p:sldId id="307" r:id="rId40"/>
    <p:sldId id="294" r:id="rId41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CC0000"/>
    <a:srgbClr val="CC6600"/>
    <a:srgbClr val="CC00CC"/>
    <a:srgbClr val="496481"/>
    <a:srgbClr val="6D8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6" autoAdjust="0"/>
    <p:restoredTop sz="94647" autoAdjust="0"/>
  </p:normalViewPr>
  <p:slideViewPr>
    <p:cSldViewPr>
      <p:cViewPr>
        <p:scale>
          <a:sx n="100" d="100"/>
          <a:sy n="100" d="100"/>
        </p:scale>
        <p:origin x="-5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8F79EC0-9E3C-4CEF-A405-C6EF1757EFD7}" type="datetimeFigureOut">
              <a:rPr lang="en-US"/>
              <a:pPr>
                <a:defRPr/>
              </a:pPr>
              <a:t>5/2/2011</a:t>
            </a:fld>
            <a:endParaRPr 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en-US" noProof="0" smtClean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8950707-6B44-4D60-B310-2D21583BD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17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553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65DE94-E804-420D-A3A4-B68EAAF2BE8F}" type="slidenum">
              <a:rPr lang="en-US" altLang="ja-JP" smtClean="0"/>
              <a:pPr/>
              <a:t>5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11366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0B06AA6-7BA8-4EDD-829D-A5315EEACE6A}" type="slidenum">
              <a:rPr lang="en-US" altLang="ja-JP" smtClean="0"/>
              <a:pPr eaLnBrk="1" hangingPunct="1"/>
              <a:t>25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9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3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5C\デスクトップ\新しい画像.jpg"/>
          <p:cNvPicPr>
            <a:picLocks noChangeAspect="1" noChangeArrowheads="1"/>
          </p:cNvPicPr>
          <p:nvPr/>
        </p:nvPicPr>
        <p:blipFill>
          <a:blip r:embed="rId2" cstate="print"/>
          <a:srcRect l="275" t="954" r="275"/>
          <a:stretch>
            <a:fillRect/>
          </a:stretch>
        </p:blipFill>
        <p:spPr bwMode="auto">
          <a:xfrm>
            <a:off x="1588" y="0"/>
            <a:ext cx="914241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296144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B9A62-1E34-45B4-8BD9-9566EBF62A1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B2B6A-107A-4980-9A2D-CDC1DB1D55B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13DEB-6F96-4E7B-AA5A-CC83EACCB44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987C1-93AC-4071-8322-170071EC522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8697-4AE2-42C1-BB64-288C8DBD8A5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60FEA-66F4-4325-A3B9-606E39A040E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5C\デスクトップ\新しい画像.jpg"/>
          <p:cNvPicPr>
            <a:picLocks noChangeAspect="1" noChangeArrowheads="1"/>
          </p:cNvPicPr>
          <p:nvPr/>
        </p:nvPicPr>
        <p:blipFill>
          <a:blip r:embed="rId2" cstate="print"/>
          <a:srcRect l="275" t="954" r="275"/>
          <a:stretch>
            <a:fillRect/>
          </a:stretch>
        </p:blipFill>
        <p:spPr bwMode="auto">
          <a:xfrm>
            <a:off x="1588" y="0"/>
            <a:ext cx="914241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296144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36048-3F47-4A81-8449-62E23E9F92B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A3B3-37D4-4D9C-A05C-246F6AC09BA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1.JPG"/>
          <p:cNvPicPr>
            <a:picLocks noChangeArrowheads="1"/>
          </p:cNvPicPr>
          <p:nvPr/>
        </p:nvPicPr>
        <p:blipFill>
          <a:blip r:embed="rId2" cstate="print"/>
          <a:srcRect l="6076" r="49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43B722C-9FB3-414E-B92B-51EDE2E16BFB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2.JPG"/>
          <p:cNvPicPr>
            <a:picLocks noChangeArrowheads="1"/>
          </p:cNvPicPr>
          <p:nvPr/>
        </p:nvPicPr>
        <p:blipFill>
          <a:blip r:embed="rId2" cstate="print"/>
          <a:srcRect l="111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C7A5F1-E805-46C8-B67F-12EE3EE49D41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3.JPG"/>
          <p:cNvPicPr>
            <a:picLocks noChangeArrowheads="1"/>
          </p:cNvPicPr>
          <p:nvPr/>
        </p:nvPicPr>
        <p:blipFill>
          <a:blip r:embed="rId2" cstate="print"/>
          <a:srcRect l="111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C99AA9-80E0-48AC-B925-817826029DEB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50EF-ECDA-4ECE-8DA7-C6B35CBD466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1B641-90FF-4506-9A63-88F9156F4C6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FFC0A-922E-49BF-B27C-A1096B0F77B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C575-4982-47D4-BE14-0E0D8E88F53C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241B9-7389-4A95-9B4B-169ED59D7B86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6EFAD-FD09-4227-A511-2427B1BD5BCF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73D4F-9E50-47F7-9DCF-4AF299BBEEEF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2FA11-CDFE-4372-B4EE-E8EA764DC58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8B7A-E095-4C6D-8FFE-FA294E164056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3ED53-6D4D-48E7-89C2-16C25E47F37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A2E46-5745-4089-B316-7863E622670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1.JPG"/>
          <p:cNvPicPr>
            <a:picLocks noChangeArrowheads="1"/>
          </p:cNvPicPr>
          <p:nvPr/>
        </p:nvPicPr>
        <p:blipFill>
          <a:blip r:embed="rId2" cstate="print"/>
          <a:srcRect l="6076" r="49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CE5E5E9-1852-4C39-8493-00E30D94508B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2.JPG"/>
          <p:cNvPicPr>
            <a:picLocks noChangeArrowheads="1"/>
          </p:cNvPicPr>
          <p:nvPr/>
        </p:nvPicPr>
        <p:blipFill>
          <a:blip r:embed="rId2" cstate="print"/>
          <a:srcRect l="111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33DA48-C814-4300-A35E-1652EC6D97F6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3.JPG"/>
          <p:cNvPicPr>
            <a:picLocks noChangeArrowheads="1"/>
          </p:cNvPicPr>
          <p:nvPr/>
        </p:nvPicPr>
        <p:blipFill>
          <a:blip r:embed="rId2" cstate="print"/>
          <a:srcRect l="111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2411413" y="6381750"/>
            <a:ext cx="4321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101013" y="6381750"/>
            <a:ext cx="909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B1DA1D-AC6B-46AC-9A22-3F58419C256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D45F-CB8C-4AFE-831E-212F8161C2A0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CC30F-9608-4C5C-ADA7-C5CBBAF824A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6183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E213E-8A34-443A-8715-A6596AEBE34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3F0D8-8ADA-4B70-A11F-BA660F944981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">
              <a:schemeClr val="accent1">
                <a:lumMod val="40000"/>
                <a:lumOff val="60000"/>
              </a:schemeClr>
            </a:gs>
            <a:gs pos="25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C:\Documents and Settings\JMA3214\デスクトップ\図\下枠JM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625" y="5911850"/>
            <a:ext cx="90963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537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1028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96752"/>
            <a:ext cx="8229600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411413" y="6381750"/>
            <a:ext cx="4408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025" y="6381750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61D7E6F-8CFD-4309-83DF-4EFD1A913205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26" r:id="rId2"/>
    <p:sldLayoutId id="2147484747" r:id="rId3"/>
    <p:sldLayoutId id="2147484748" r:id="rId4"/>
    <p:sldLayoutId id="2147484749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  <p:sldLayoutId id="2147484733" r:id="rId12"/>
    <p:sldLayoutId id="2147484734" r:id="rId13"/>
    <p:sldLayoutId id="2147484735" r:id="rId14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">
              <a:schemeClr val="accent1">
                <a:lumMod val="40000"/>
                <a:lumOff val="60000"/>
              </a:schemeClr>
            </a:gs>
            <a:gs pos="25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:\Documents and Settings\JMA3214\デスクトップ\図\下枠数値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625" y="5911850"/>
            <a:ext cx="90963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67544" y="537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2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96752"/>
            <a:ext cx="8229600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411413" y="6381750"/>
            <a:ext cx="316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5580063" y="6381750"/>
            <a:ext cx="909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DECC9C-661C-4911-8232-4FEB5099A8DF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0" r:id="rId1"/>
    <p:sldLayoutId id="2147484736" r:id="rId2"/>
    <p:sldLayoutId id="2147484751" r:id="rId3"/>
    <p:sldLayoutId id="2147484752" r:id="rId4"/>
    <p:sldLayoutId id="2147484753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  <p:sldLayoutId id="2147484744" r:id="rId13"/>
    <p:sldLayoutId id="2147484745" r:id="rId14"/>
    <p:sldLayoutId id="2147484754" r:id="rId15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Recent activities on NWP and satellite data assimilation at JMA</a:t>
            </a:r>
          </a:p>
        </p:txBody>
      </p:sp>
      <p:sp>
        <p:nvSpPr>
          <p:cNvPr id="11267" name="サブタイトル 7"/>
          <p:cNvSpPr>
            <a:spLocks noGrp="1"/>
          </p:cNvSpPr>
          <p:nvPr>
            <p:ph type="subTitle" idx="1"/>
          </p:nvPr>
        </p:nvSpPr>
        <p:spPr>
          <a:xfrm>
            <a:off x="1371600" y="4292600"/>
            <a:ext cx="6400800" cy="1296988"/>
          </a:xfrm>
        </p:spPr>
        <p:txBody>
          <a:bodyPr/>
          <a:lstStyle/>
          <a:p>
            <a:r>
              <a:rPr lang="en-US" altLang="ja-JP" dirty="0" smtClean="0"/>
              <a:t>Yoshiaki Sato (JMA/NPD)</a:t>
            </a:r>
          </a:p>
          <a:p>
            <a:r>
              <a:rPr lang="en-US" altLang="ja-JP" dirty="0" smtClean="0"/>
              <a:t>and colleagues in JMA/NPD</a:t>
            </a:r>
          </a:p>
          <a:p>
            <a:endParaRPr lang="en-US" altLang="ja-JP" dirty="0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88F77E-4FCA-4C87-B48F-FC8F4B807336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0" y="5628495"/>
            <a:ext cx="914400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altLang="ja-JP" sz="1400" dirty="0" smtClean="0"/>
              <a:t>The Eleventh Asia-Pacific Satellite Data Exchange and Utilization (APSDEU-11)</a:t>
            </a:r>
          </a:p>
          <a:p>
            <a:pPr lvl="0" algn="ctr">
              <a:spcBef>
                <a:spcPct val="20000"/>
              </a:spcBef>
            </a:pPr>
            <a:r>
              <a:rPr lang="en-US" altLang="ja-JP" sz="1400" dirty="0" smtClean="0"/>
              <a:t>and The Twenty Third North-America Europe Data Exchange meeting(NAEDEX-23) </a:t>
            </a:r>
          </a:p>
          <a:p>
            <a:pPr lvl="0" algn="ctr">
              <a:spcBef>
                <a:spcPct val="20000"/>
              </a:spcBef>
            </a:pPr>
            <a:r>
              <a:rPr lang="en-US" altLang="ja-JP" sz="1400" dirty="0" smtClean="0"/>
              <a:t>2-6 May 2011, Boulder, Colorado,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コンテンツ プレースホルダ 5"/>
          <p:cNvSpPr txBox="1">
            <a:spLocks/>
          </p:cNvSpPr>
          <p:nvPr/>
        </p:nvSpPr>
        <p:spPr>
          <a:xfrm>
            <a:off x="468313" y="1052513"/>
            <a:ext cx="8424862" cy="532923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ja-JP" sz="2400" dirty="0">
                <a:latin typeface="+mn-lt"/>
                <a:ea typeface="+mn-ea"/>
              </a:rPr>
              <a:t>Specifications	</a:t>
            </a:r>
            <a:endParaRPr lang="ja-JP" altLang="en-US" sz="2400" dirty="0">
              <a:latin typeface="+mn-lt"/>
              <a:ea typeface="+mn-ea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>
                <a:latin typeface="+mn-lt"/>
                <a:ea typeface="+mn-ea"/>
              </a:rPr>
              <a:t>Horizontal resolution is 5km, 50 vertical layers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>
                <a:latin typeface="+mn-lt"/>
                <a:ea typeface="+mn-ea"/>
              </a:rPr>
              <a:t>Model domain: 2000km x 1500km (400x300grid)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>
                <a:latin typeface="+mn-lt"/>
                <a:ea typeface="+mn-ea"/>
              </a:rPr>
              <a:t>Analysis time: 00,03,06,09,12,15,18,21</a:t>
            </a:r>
            <a:r>
              <a:rPr lang="ja-JP" altLang="en-US" sz="2000" dirty="0">
                <a:latin typeface="+mn-lt"/>
                <a:ea typeface="+mn-ea"/>
              </a:rPr>
              <a:t>（</a:t>
            </a:r>
            <a:r>
              <a:rPr lang="en-US" altLang="ja-JP" sz="2000" dirty="0">
                <a:latin typeface="+mn-lt"/>
                <a:ea typeface="+mn-ea"/>
              </a:rPr>
              <a:t>UTC</a:t>
            </a:r>
            <a:r>
              <a:rPr lang="ja-JP" altLang="en-US" sz="2000" dirty="0">
                <a:latin typeface="+mn-lt"/>
                <a:ea typeface="+mn-ea"/>
              </a:rPr>
              <a:t>）</a:t>
            </a:r>
            <a:endParaRPr lang="en-US" altLang="ja-JP" sz="2000" dirty="0">
              <a:latin typeface="+mn-lt"/>
              <a:ea typeface="+mn-ea"/>
            </a:endParaRPr>
          </a:p>
          <a:p>
            <a:pPr marL="1200150" lvl="2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>
                <a:latin typeface="+mn-lt"/>
                <a:ea typeface="+mn-ea"/>
              </a:rPr>
              <a:t>hourly observation is assimilated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>
                <a:latin typeface="+mn-lt"/>
                <a:ea typeface="+mn-ea"/>
              </a:rPr>
              <a:t>Observation cut off time is 30 </a:t>
            </a:r>
            <a:r>
              <a:rPr lang="en-US" altLang="ja-JP" sz="2000" dirty="0" smtClean="0">
                <a:latin typeface="+mn-lt"/>
                <a:ea typeface="+mn-ea"/>
              </a:rPr>
              <a:t>minutes (Very Short!)</a:t>
            </a:r>
            <a:endParaRPr lang="en-US" altLang="ja-JP" sz="2000" dirty="0">
              <a:latin typeface="+mn-lt"/>
              <a:ea typeface="+mn-ea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>
                <a:latin typeface="+mn-lt"/>
                <a:ea typeface="+mn-ea"/>
              </a:rPr>
              <a:t>Data assimilation method: </a:t>
            </a:r>
            <a:r>
              <a:rPr lang="en-US" altLang="ja-JP" sz="2000" dirty="0" smtClean="0">
                <a:latin typeface="+mn-lt"/>
                <a:ea typeface="+mn-ea"/>
              </a:rPr>
              <a:t>3D-Var </a:t>
            </a:r>
            <a:r>
              <a:rPr lang="en-US" altLang="ja-JP" sz="2000" dirty="0">
                <a:latin typeface="+mn-lt"/>
                <a:ea typeface="+mn-ea"/>
              </a:rPr>
              <a:t>by Rapid Update Cycle (RUC)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>
                <a:latin typeface="+mn-lt"/>
                <a:ea typeface="+mn-ea"/>
              </a:rPr>
              <a:t>Assimilated observations:</a:t>
            </a:r>
          </a:p>
          <a:p>
            <a:pPr marL="1200150" lvl="2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>
                <a:solidFill>
                  <a:srgbClr val="FF0000"/>
                </a:solidFill>
                <a:latin typeface="+mn-lt"/>
                <a:ea typeface="+mn-ea"/>
              </a:rPr>
              <a:t>AWS (</a:t>
            </a:r>
            <a:r>
              <a:rPr lang="en-US" altLang="ja-JP" sz="2000" dirty="0" err="1">
                <a:solidFill>
                  <a:srgbClr val="FF0000"/>
                </a:solidFill>
                <a:latin typeface="+mn-lt"/>
                <a:ea typeface="+mn-ea"/>
              </a:rPr>
              <a:t>AMeDAS</a:t>
            </a:r>
            <a:r>
              <a:rPr lang="en-US" altLang="ja-JP" sz="2000" dirty="0">
                <a:solidFill>
                  <a:srgbClr val="FF0000"/>
                </a:solidFill>
                <a:latin typeface="+mn-lt"/>
                <a:ea typeface="+mn-ea"/>
              </a:rPr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 smtClean="0">
                <a:latin typeface="+mn-lt"/>
                <a:ea typeface="+mn-ea"/>
              </a:rPr>
              <a:t>Aircraft observations</a:t>
            </a:r>
            <a:endParaRPr lang="en-US" altLang="ja-JP" sz="2000" dirty="0">
              <a:latin typeface="+mn-lt"/>
              <a:ea typeface="+mn-ea"/>
            </a:endParaRPr>
          </a:p>
          <a:p>
            <a:pPr marL="1200150" lvl="2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 smtClean="0">
                <a:latin typeface="+mn-lt"/>
                <a:ea typeface="+mn-ea"/>
              </a:rPr>
              <a:t>WPR (Wind profiler)</a:t>
            </a:r>
            <a:endParaRPr lang="en-US" altLang="ja-JP" sz="2000" dirty="0">
              <a:latin typeface="+mn-lt"/>
              <a:ea typeface="+mn-ea"/>
            </a:endParaRPr>
          </a:p>
          <a:p>
            <a:pPr marL="1200150" lvl="2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>
                <a:latin typeface="+mn-lt"/>
                <a:ea typeface="+mn-ea"/>
              </a:rPr>
              <a:t>Doppler velocity</a:t>
            </a:r>
          </a:p>
          <a:p>
            <a:pPr marL="1200150" lvl="2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>
                <a:latin typeface="+mn-lt"/>
                <a:ea typeface="+mn-ea"/>
              </a:rPr>
              <a:t>Ground based GPS IPW</a:t>
            </a:r>
          </a:p>
          <a:p>
            <a:pPr marL="1657350" lvl="3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ja-JP" sz="2000" dirty="0">
                <a:latin typeface="+mn-lt"/>
                <a:ea typeface="+mn-ea"/>
              </a:rPr>
              <a:t>Under development: radar reflectivity</a:t>
            </a:r>
            <a:endParaRPr lang="en-US" altLang="ja-JP" sz="1200" dirty="0">
              <a:latin typeface="+mn-lt"/>
              <a:ea typeface="+mn-ea"/>
            </a:endParaRP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153167-CADD-421B-86DC-87D509D3CE17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  <p:grpSp>
        <p:nvGrpSpPr>
          <p:cNvPr id="20484" name="Group 12"/>
          <p:cNvGrpSpPr>
            <a:grpSpLocks/>
          </p:cNvGrpSpPr>
          <p:nvPr/>
        </p:nvGrpSpPr>
        <p:grpSpPr bwMode="auto">
          <a:xfrm>
            <a:off x="4067944" y="3716338"/>
            <a:ext cx="4606925" cy="2066925"/>
            <a:chOff x="-23" y="2215"/>
            <a:chExt cx="3756" cy="1521"/>
          </a:xfrm>
        </p:grpSpPr>
        <p:sp>
          <p:nvSpPr>
            <p:cNvPr id="20486" name="Text Box 13"/>
            <p:cNvSpPr txBox="1">
              <a:spLocks noChangeArrowheads="1"/>
            </p:cNvSpPr>
            <p:nvPr/>
          </p:nvSpPr>
          <p:spPr bwMode="auto">
            <a:xfrm>
              <a:off x="-23" y="2215"/>
              <a:ext cx="35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1400" b="1">
                  <a:latin typeface="ＭＳ Ｐゴシック" charset="-128"/>
                </a:rPr>
                <a:t>18</a:t>
              </a:r>
            </a:p>
          </p:txBody>
        </p:sp>
        <p:sp>
          <p:nvSpPr>
            <p:cNvPr id="20487" name="Text Box 14"/>
            <p:cNvSpPr txBox="1">
              <a:spLocks noChangeArrowheads="1"/>
            </p:cNvSpPr>
            <p:nvPr/>
          </p:nvSpPr>
          <p:spPr bwMode="auto">
            <a:xfrm>
              <a:off x="472" y="2215"/>
              <a:ext cx="35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1400" b="1">
                  <a:latin typeface="ＭＳ Ｐゴシック" charset="-128"/>
                </a:rPr>
                <a:t>21</a:t>
              </a:r>
            </a:p>
          </p:txBody>
        </p:sp>
        <p:sp>
          <p:nvSpPr>
            <p:cNvPr id="20488" name="Text Box 15"/>
            <p:cNvSpPr txBox="1">
              <a:spLocks noChangeArrowheads="1"/>
            </p:cNvSpPr>
            <p:nvPr/>
          </p:nvSpPr>
          <p:spPr bwMode="auto">
            <a:xfrm>
              <a:off x="916" y="2215"/>
              <a:ext cx="35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1400" b="1">
                  <a:latin typeface="ＭＳ Ｐゴシック" charset="-128"/>
                </a:rPr>
                <a:t>22</a:t>
              </a:r>
            </a:p>
          </p:txBody>
        </p:sp>
        <p:sp>
          <p:nvSpPr>
            <p:cNvPr id="20489" name="Text Box 16"/>
            <p:cNvSpPr txBox="1">
              <a:spLocks noChangeArrowheads="1"/>
            </p:cNvSpPr>
            <p:nvPr/>
          </p:nvSpPr>
          <p:spPr bwMode="auto">
            <a:xfrm>
              <a:off x="1357" y="2215"/>
              <a:ext cx="35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1400" b="1">
                  <a:latin typeface="ＭＳ Ｐゴシック" charset="-128"/>
                </a:rPr>
                <a:t>23</a:t>
              </a:r>
            </a:p>
          </p:txBody>
        </p:sp>
        <p:sp>
          <p:nvSpPr>
            <p:cNvPr id="20490" name="Text Box 17"/>
            <p:cNvSpPr txBox="1">
              <a:spLocks noChangeArrowheads="1"/>
            </p:cNvSpPr>
            <p:nvPr/>
          </p:nvSpPr>
          <p:spPr bwMode="auto">
            <a:xfrm>
              <a:off x="1795" y="2215"/>
              <a:ext cx="35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1400" b="1">
                  <a:latin typeface="ＭＳ Ｐゴシック" charset="-128"/>
                </a:rPr>
                <a:t>00</a:t>
              </a:r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119" y="2412"/>
              <a:ext cx="2708" cy="181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ja-JP" sz="1400" b="1" dirty="0">
                  <a:latin typeface="Arial Black" pitchFamily="34" charset="0"/>
                </a:rPr>
                <a:t>Operational </a:t>
              </a:r>
              <a:r>
                <a:rPr lang="en-US" altLang="ja-JP" sz="1400" b="1" dirty="0" smtClean="0">
                  <a:latin typeface="Arial Black" pitchFamily="34" charset="0"/>
                </a:rPr>
                <a:t>MSM forecast</a:t>
              </a:r>
              <a:endParaRPr lang="en-US" altLang="ja-JP" sz="1400" b="1" dirty="0">
                <a:latin typeface="Arial Black" pitchFamily="34" charset="0"/>
              </a:endParaRPr>
            </a:p>
          </p:txBody>
        </p:sp>
        <p:sp>
          <p:nvSpPr>
            <p:cNvPr id="20492" name="AutoShape 20"/>
            <p:cNvSpPr>
              <a:spLocks noChangeArrowheads="1"/>
            </p:cNvSpPr>
            <p:nvPr/>
          </p:nvSpPr>
          <p:spPr bwMode="auto">
            <a:xfrm>
              <a:off x="626" y="2614"/>
              <a:ext cx="72" cy="154"/>
            </a:xfrm>
            <a:prstGeom prst="downArrow">
              <a:avLst>
                <a:gd name="adj1" fmla="val 50000"/>
                <a:gd name="adj2" fmla="val 53472"/>
              </a:avLst>
            </a:prstGeom>
            <a:solidFill>
              <a:srgbClr val="CC6600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3" name="AutoShape 21"/>
            <p:cNvSpPr>
              <a:spLocks noChangeArrowheads="1"/>
            </p:cNvSpPr>
            <p:nvPr/>
          </p:nvSpPr>
          <p:spPr bwMode="auto">
            <a:xfrm>
              <a:off x="433" y="2787"/>
              <a:ext cx="387" cy="194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accent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ja-JP" sz="1000" b="1" dirty="0" smtClean="0">
                  <a:latin typeface="ＭＳ Ｐゴシック" charset="-128"/>
                </a:rPr>
                <a:t>3DVAR</a:t>
              </a:r>
              <a:endParaRPr lang="en-US" altLang="ja-JP" sz="1000" b="1" dirty="0">
                <a:latin typeface="ＭＳ Ｐゴシック" charset="-128"/>
              </a:endParaRPr>
            </a:p>
          </p:txBody>
        </p:sp>
        <p:sp>
          <p:nvSpPr>
            <p:cNvPr id="14" name="AutoShape 22"/>
            <p:cNvSpPr>
              <a:spLocks noChangeArrowheads="1"/>
            </p:cNvSpPr>
            <p:nvPr/>
          </p:nvSpPr>
          <p:spPr bwMode="auto">
            <a:xfrm>
              <a:off x="634" y="3166"/>
              <a:ext cx="449" cy="19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ja-JP" sz="1000" b="1" dirty="0">
                  <a:latin typeface="Arial Black" pitchFamily="34" charset="0"/>
                </a:rPr>
                <a:t>MSM</a:t>
              </a:r>
            </a:p>
          </p:txBody>
        </p:sp>
        <p:sp>
          <p:nvSpPr>
            <p:cNvPr id="20495" name="AutoShape 23"/>
            <p:cNvSpPr>
              <a:spLocks noChangeArrowheads="1"/>
            </p:cNvSpPr>
            <p:nvPr/>
          </p:nvSpPr>
          <p:spPr bwMode="auto">
            <a:xfrm>
              <a:off x="657" y="2999"/>
              <a:ext cx="72" cy="153"/>
            </a:xfrm>
            <a:prstGeom prst="downArrow">
              <a:avLst>
                <a:gd name="adj1" fmla="val 50000"/>
                <a:gd name="adj2" fmla="val 53125"/>
              </a:avLst>
            </a:prstGeom>
            <a:solidFill>
              <a:srgbClr val="CC00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solidFill>
                  <a:srgbClr val="CC0000"/>
                </a:solidFill>
                <a:latin typeface="Calibri" pitchFamily="34" charset="0"/>
              </a:endParaRPr>
            </a:p>
          </p:txBody>
        </p:sp>
        <p:sp>
          <p:nvSpPr>
            <p:cNvPr id="16" name="AutoShape 24"/>
            <p:cNvSpPr>
              <a:spLocks noChangeArrowheads="1"/>
            </p:cNvSpPr>
            <p:nvPr/>
          </p:nvSpPr>
          <p:spPr bwMode="auto">
            <a:xfrm>
              <a:off x="901" y="2787"/>
              <a:ext cx="388" cy="194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accent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ja-JP" sz="1000" b="1" dirty="0">
                  <a:latin typeface="ＭＳ Ｐゴシック" charset="-128"/>
                </a:rPr>
                <a:t>3DVAR</a:t>
              </a:r>
            </a:p>
          </p:txBody>
        </p:sp>
        <p:sp>
          <p:nvSpPr>
            <p:cNvPr id="20497" name="AutoShape 25"/>
            <p:cNvSpPr>
              <a:spLocks noChangeArrowheads="1"/>
            </p:cNvSpPr>
            <p:nvPr/>
          </p:nvSpPr>
          <p:spPr bwMode="auto">
            <a:xfrm flipV="1">
              <a:off x="1000" y="2996"/>
              <a:ext cx="70" cy="154"/>
            </a:xfrm>
            <a:prstGeom prst="downArrow">
              <a:avLst>
                <a:gd name="adj1" fmla="val 50000"/>
                <a:gd name="adj2" fmla="val 55000"/>
              </a:avLst>
            </a:prstGeom>
            <a:solidFill>
              <a:srgbClr val="CC6600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498" name="AutoShape 26"/>
            <p:cNvSpPr>
              <a:spLocks noChangeArrowheads="1"/>
            </p:cNvSpPr>
            <p:nvPr/>
          </p:nvSpPr>
          <p:spPr bwMode="auto">
            <a:xfrm>
              <a:off x="1114" y="2996"/>
              <a:ext cx="72" cy="154"/>
            </a:xfrm>
            <a:prstGeom prst="downArrow">
              <a:avLst>
                <a:gd name="adj1" fmla="val 50000"/>
                <a:gd name="adj2" fmla="val 53472"/>
              </a:avLst>
            </a:prstGeom>
            <a:solidFill>
              <a:srgbClr val="CC00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solidFill>
                  <a:srgbClr val="CC0000"/>
                </a:solidFill>
                <a:latin typeface="Calibri" pitchFamily="34" charset="0"/>
              </a:endParaRPr>
            </a:p>
          </p:txBody>
        </p:sp>
        <p:sp>
          <p:nvSpPr>
            <p:cNvPr id="19" name="AutoShape 27"/>
            <p:cNvSpPr>
              <a:spLocks noChangeArrowheads="1"/>
            </p:cNvSpPr>
            <p:nvPr/>
          </p:nvSpPr>
          <p:spPr bwMode="auto">
            <a:xfrm>
              <a:off x="1374" y="2787"/>
              <a:ext cx="388" cy="194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accent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ja-JP" sz="1000" b="1" dirty="0">
                  <a:latin typeface="ＭＳ Ｐゴシック" charset="-128"/>
                </a:rPr>
                <a:t>3DVAR</a:t>
              </a:r>
            </a:p>
          </p:txBody>
        </p:sp>
        <p:sp>
          <p:nvSpPr>
            <p:cNvPr id="20500" name="AutoShape 28"/>
            <p:cNvSpPr>
              <a:spLocks noChangeArrowheads="1"/>
            </p:cNvSpPr>
            <p:nvPr/>
          </p:nvSpPr>
          <p:spPr bwMode="auto">
            <a:xfrm flipV="1">
              <a:off x="1473" y="2996"/>
              <a:ext cx="71" cy="154"/>
            </a:xfrm>
            <a:prstGeom prst="downArrow">
              <a:avLst>
                <a:gd name="adj1" fmla="val 50000"/>
                <a:gd name="adj2" fmla="val 54225"/>
              </a:avLst>
            </a:prstGeom>
            <a:solidFill>
              <a:srgbClr val="CC6600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501" name="AutoShape 29"/>
            <p:cNvSpPr>
              <a:spLocks noChangeArrowheads="1"/>
            </p:cNvSpPr>
            <p:nvPr/>
          </p:nvSpPr>
          <p:spPr bwMode="auto">
            <a:xfrm>
              <a:off x="1583" y="2996"/>
              <a:ext cx="70" cy="154"/>
            </a:xfrm>
            <a:prstGeom prst="downArrow">
              <a:avLst>
                <a:gd name="adj1" fmla="val 50000"/>
                <a:gd name="adj2" fmla="val 55000"/>
              </a:avLst>
            </a:prstGeom>
            <a:solidFill>
              <a:srgbClr val="CC00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solidFill>
                  <a:srgbClr val="CC0000"/>
                </a:solidFill>
                <a:latin typeface="Calibri" pitchFamily="34" charset="0"/>
              </a:endParaRPr>
            </a:p>
          </p:txBody>
        </p:sp>
        <p:sp>
          <p:nvSpPr>
            <p:cNvPr id="22" name="AutoShape 30"/>
            <p:cNvSpPr>
              <a:spLocks noChangeArrowheads="1"/>
            </p:cNvSpPr>
            <p:nvPr/>
          </p:nvSpPr>
          <p:spPr bwMode="auto">
            <a:xfrm>
              <a:off x="1819" y="2787"/>
              <a:ext cx="388" cy="194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accent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ja-JP" sz="1000" b="1" dirty="0">
                  <a:latin typeface="ＭＳ Ｐゴシック" charset="-128"/>
                </a:rPr>
                <a:t>3DVAR</a:t>
              </a:r>
            </a:p>
          </p:txBody>
        </p:sp>
        <p:sp>
          <p:nvSpPr>
            <p:cNvPr id="20503" name="AutoShape 31"/>
            <p:cNvSpPr>
              <a:spLocks noChangeArrowheads="1"/>
            </p:cNvSpPr>
            <p:nvPr/>
          </p:nvSpPr>
          <p:spPr bwMode="auto">
            <a:xfrm flipV="1">
              <a:off x="1932" y="2996"/>
              <a:ext cx="70" cy="154"/>
            </a:xfrm>
            <a:prstGeom prst="downArrow">
              <a:avLst>
                <a:gd name="adj1" fmla="val 50000"/>
                <a:gd name="adj2" fmla="val 55000"/>
              </a:avLst>
            </a:prstGeom>
            <a:solidFill>
              <a:srgbClr val="CC6600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4" name="AutoShape 32"/>
            <p:cNvSpPr>
              <a:spLocks noChangeArrowheads="1"/>
            </p:cNvSpPr>
            <p:nvPr/>
          </p:nvSpPr>
          <p:spPr bwMode="auto">
            <a:xfrm>
              <a:off x="2032" y="3166"/>
              <a:ext cx="1265" cy="195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tIns="72000" bIns="0" anchor="ctr"/>
            <a:lstStyle/>
            <a:p>
              <a:pPr algn="ctr">
                <a:lnSpc>
                  <a:spcPct val="75000"/>
                </a:lnSpc>
                <a:defRPr/>
              </a:pPr>
              <a:r>
                <a:rPr lang="en-US" altLang="ja-JP" sz="1400" b="1" dirty="0">
                  <a:solidFill>
                    <a:schemeClr val="accent2"/>
                  </a:solidFill>
                  <a:latin typeface="Arial Black" pitchFamily="34" charset="0"/>
                </a:rPr>
                <a:t>LFM</a:t>
              </a:r>
              <a:endParaRPr lang="ja-JP" altLang="en-US" sz="1400" b="1" dirty="0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  <p:sp>
          <p:nvSpPr>
            <p:cNvPr id="25" name="AutoShape 33"/>
            <p:cNvSpPr>
              <a:spLocks noChangeArrowheads="1"/>
            </p:cNvSpPr>
            <p:nvPr/>
          </p:nvSpPr>
          <p:spPr bwMode="auto">
            <a:xfrm>
              <a:off x="634" y="3556"/>
              <a:ext cx="2661" cy="18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ja-JP" sz="1400" b="1" dirty="0">
                  <a:latin typeface="Arial Black" pitchFamily="34" charset="0"/>
                </a:rPr>
                <a:t>Operational </a:t>
              </a:r>
              <a:r>
                <a:rPr lang="en-US" altLang="ja-JP" sz="1400" b="1" dirty="0" smtClean="0">
                  <a:latin typeface="Arial Black" pitchFamily="34" charset="0"/>
                </a:rPr>
                <a:t>MSM forecast</a:t>
              </a:r>
              <a:endParaRPr lang="en-US" altLang="ja-JP" sz="1400" b="1" dirty="0">
                <a:latin typeface="Arial Black" pitchFamily="34" charset="0"/>
              </a:endParaRPr>
            </a:p>
          </p:txBody>
        </p:sp>
        <p:sp>
          <p:nvSpPr>
            <p:cNvPr id="26" name="AutoShape 34"/>
            <p:cNvSpPr>
              <a:spLocks noChangeArrowheads="1"/>
            </p:cNvSpPr>
            <p:nvPr/>
          </p:nvSpPr>
          <p:spPr bwMode="auto">
            <a:xfrm>
              <a:off x="1103" y="3166"/>
              <a:ext cx="448" cy="19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ja-JP" sz="1000" b="1">
                  <a:latin typeface="Arial Black" pitchFamily="34" charset="0"/>
                </a:rPr>
                <a:t>MSM</a:t>
              </a:r>
            </a:p>
          </p:txBody>
        </p:sp>
        <p:sp>
          <p:nvSpPr>
            <p:cNvPr id="27" name="AutoShape 35"/>
            <p:cNvSpPr>
              <a:spLocks noChangeArrowheads="1"/>
            </p:cNvSpPr>
            <p:nvPr/>
          </p:nvSpPr>
          <p:spPr bwMode="auto">
            <a:xfrm>
              <a:off x="1568" y="3166"/>
              <a:ext cx="449" cy="19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ja-JP" sz="1000" b="1">
                  <a:latin typeface="Arial Black" pitchFamily="34" charset="0"/>
                </a:rPr>
                <a:t>MSM</a:t>
              </a:r>
            </a:p>
          </p:txBody>
        </p:sp>
        <p:sp>
          <p:nvSpPr>
            <p:cNvPr id="20508" name="AutoShape 36"/>
            <p:cNvSpPr>
              <a:spLocks noChangeArrowheads="1"/>
            </p:cNvSpPr>
            <p:nvPr/>
          </p:nvSpPr>
          <p:spPr bwMode="auto">
            <a:xfrm flipV="1">
              <a:off x="2117" y="3382"/>
              <a:ext cx="71" cy="154"/>
            </a:xfrm>
            <a:prstGeom prst="downArrow">
              <a:avLst>
                <a:gd name="adj1" fmla="val 50000"/>
                <a:gd name="adj2" fmla="val 54225"/>
              </a:avLst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509" name="AutoShape 37"/>
            <p:cNvSpPr>
              <a:spLocks noChangeArrowheads="1"/>
            </p:cNvSpPr>
            <p:nvPr/>
          </p:nvSpPr>
          <p:spPr bwMode="auto">
            <a:xfrm flipV="1">
              <a:off x="2246" y="3382"/>
              <a:ext cx="72" cy="154"/>
            </a:xfrm>
            <a:prstGeom prst="downArrow">
              <a:avLst>
                <a:gd name="adj1" fmla="val 50000"/>
                <a:gd name="adj2" fmla="val 53472"/>
              </a:avLst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510" name="AutoShape 38"/>
            <p:cNvSpPr>
              <a:spLocks noChangeArrowheads="1"/>
            </p:cNvSpPr>
            <p:nvPr/>
          </p:nvSpPr>
          <p:spPr bwMode="auto">
            <a:xfrm flipV="1">
              <a:off x="2376" y="3382"/>
              <a:ext cx="70" cy="154"/>
            </a:xfrm>
            <a:prstGeom prst="downArrow">
              <a:avLst>
                <a:gd name="adj1" fmla="val 50000"/>
                <a:gd name="adj2" fmla="val 55000"/>
              </a:avLst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511" name="AutoShape 39"/>
            <p:cNvSpPr>
              <a:spLocks noChangeArrowheads="1"/>
            </p:cNvSpPr>
            <p:nvPr/>
          </p:nvSpPr>
          <p:spPr bwMode="auto">
            <a:xfrm flipV="1">
              <a:off x="2499" y="3382"/>
              <a:ext cx="72" cy="154"/>
            </a:xfrm>
            <a:prstGeom prst="downArrow">
              <a:avLst>
                <a:gd name="adj1" fmla="val 50000"/>
                <a:gd name="adj2" fmla="val 53472"/>
              </a:avLst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512" name="AutoShape 40"/>
            <p:cNvSpPr>
              <a:spLocks noChangeArrowheads="1"/>
            </p:cNvSpPr>
            <p:nvPr/>
          </p:nvSpPr>
          <p:spPr bwMode="auto">
            <a:xfrm flipV="1">
              <a:off x="2623" y="3382"/>
              <a:ext cx="71" cy="154"/>
            </a:xfrm>
            <a:prstGeom prst="downArrow">
              <a:avLst>
                <a:gd name="adj1" fmla="val 50000"/>
                <a:gd name="adj2" fmla="val 54225"/>
              </a:avLst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513" name="AutoShape 41"/>
            <p:cNvSpPr>
              <a:spLocks noChangeArrowheads="1"/>
            </p:cNvSpPr>
            <p:nvPr/>
          </p:nvSpPr>
          <p:spPr bwMode="auto">
            <a:xfrm flipV="1">
              <a:off x="2746" y="3382"/>
              <a:ext cx="72" cy="154"/>
            </a:xfrm>
            <a:prstGeom prst="downArrow">
              <a:avLst>
                <a:gd name="adj1" fmla="val 50000"/>
                <a:gd name="adj2" fmla="val 53472"/>
              </a:avLst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514" name="AutoShape 42"/>
            <p:cNvSpPr>
              <a:spLocks noChangeArrowheads="1"/>
            </p:cNvSpPr>
            <p:nvPr/>
          </p:nvSpPr>
          <p:spPr bwMode="auto">
            <a:xfrm flipV="1">
              <a:off x="2871" y="3382"/>
              <a:ext cx="71" cy="154"/>
            </a:xfrm>
            <a:prstGeom prst="downArrow">
              <a:avLst>
                <a:gd name="adj1" fmla="val 50000"/>
                <a:gd name="adj2" fmla="val 54225"/>
              </a:avLst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515" name="AutoShape 43"/>
            <p:cNvSpPr>
              <a:spLocks noChangeArrowheads="1"/>
            </p:cNvSpPr>
            <p:nvPr/>
          </p:nvSpPr>
          <p:spPr bwMode="auto">
            <a:xfrm flipV="1">
              <a:off x="2995" y="3382"/>
              <a:ext cx="70" cy="154"/>
            </a:xfrm>
            <a:prstGeom prst="downArrow">
              <a:avLst>
                <a:gd name="adj1" fmla="val 50000"/>
                <a:gd name="adj2" fmla="val 55000"/>
              </a:avLst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516" name="AutoShape 44"/>
            <p:cNvSpPr>
              <a:spLocks noChangeArrowheads="1"/>
            </p:cNvSpPr>
            <p:nvPr/>
          </p:nvSpPr>
          <p:spPr bwMode="auto">
            <a:xfrm flipV="1">
              <a:off x="3118" y="3382"/>
              <a:ext cx="71" cy="154"/>
            </a:xfrm>
            <a:prstGeom prst="downArrow">
              <a:avLst>
                <a:gd name="adj1" fmla="val 50000"/>
                <a:gd name="adj2" fmla="val 54225"/>
              </a:avLst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20517" name="AutoShape 48"/>
            <p:cNvSpPr>
              <a:spLocks noChangeArrowheads="1"/>
            </p:cNvSpPr>
            <p:nvPr/>
          </p:nvSpPr>
          <p:spPr bwMode="auto">
            <a:xfrm>
              <a:off x="2017" y="2996"/>
              <a:ext cx="71" cy="154"/>
            </a:xfrm>
            <a:prstGeom prst="downArrow">
              <a:avLst>
                <a:gd name="adj1" fmla="val 50000"/>
                <a:gd name="adj2" fmla="val 54225"/>
              </a:avLst>
            </a:prstGeom>
            <a:solidFill>
              <a:srgbClr val="CC00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solidFill>
                  <a:srgbClr val="CC0000"/>
                </a:solidFill>
                <a:latin typeface="Calibri" pitchFamily="34" charset="0"/>
              </a:endParaRPr>
            </a:p>
          </p:txBody>
        </p:sp>
        <p:sp>
          <p:nvSpPr>
            <p:cNvPr id="20518" name="Text Box 49"/>
            <p:cNvSpPr txBox="1">
              <a:spLocks noChangeArrowheads="1"/>
            </p:cNvSpPr>
            <p:nvPr/>
          </p:nvSpPr>
          <p:spPr bwMode="auto">
            <a:xfrm>
              <a:off x="2208" y="2215"/>
              <a:ext cx="35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1400" b="1">
                  <a:latin typeface="ＭＳ Ｐゴシック" charset="-128"/>
                </a:rPr>
                <a:t>03</a:t>
              </a:r>
            </a:p>
          </p:txBody>
        </p:sp>
        <p:sp>
          <p:nvSpPr>
            <p:cNvPr id="20519" name="Text Box 50"/>
            <p:cNvSpPr txBox="1">
              <a:spLocks noChangeArrowheads="1"/>
            </p:cNvSpPr>
            <p:nvPr/>
          </p:nvSpPr>
          <p:spPr bwMode="auto">
            <a:xfrm>
              <a:off x="2636" y="2215"/>
              <a:ext cx="35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1400" b="1">
                  <a:latin typeface="ＭＳ Ｐゴシック" charset="-128"/>
                </a:rPr>
                <a:t>06</a:t>
              </a:r>
            </a:p>
          </p:txBody>
        </p:sp>
        <p:sp>
          <p:nvSpPr>
            <p:cNvPr id="20520" name="Text Box 51"/>
            <p:cNvSpPr txBox="1">
              <a:spLocks noChangeArrowheads="1"/>
            </p:cNvSpPr>
            <p:nvPr/>
          </p:nvSpPr>
          <p:spPr bwMode="auto">
            <a:xfrm>
              <a:off x="3056" y="2215"/>
              <a:ext cx="677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1400" b="1">
                  <a:latin typeface="ＭＳ Ｐゴシック" charset="-128"/>
                </a:rPr>
                <a:t>09</a:t>
              </a:r>
              <a:r>
                <a:rPr lang="ja-JP" altLang="en-US" sz="1400" b="1">
                  <a:latin typeface="ＭＳ Ｐゴシック" charset="-128"/>
                </a:rPr>
                <a:t>ＵＴＣ</a:t>
              </a:r>
              <a:endParaRPr lang="en-US" altLang="ja-JP" sz="1400" b="1">
                <a:latin typeface="ＭＳ Ｐゴシック" charset="-128"/>
              </a:endParaRPr>
            </a:p>
          </p:txBody>
        </p:sp>
      </p:grpSp>
      <p:sp>
        <p:nvSpPr>
          <p:cNvPr id="45" name="タイトル 4"/>
          <p:cNvSpPr txBox="1">
            <a:spLocks/>
          </p:cNvSpPr>
          <p:nvPr/>
        </p:nvSpPr>
        <p:spPr>
          <a:xfrm>
            <a:off x="620713" y="1984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Local Analysis</a:t>
            </a:r>
            <a:endParaRPr lang="ja-JP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935456" y="4221088"/>
            <a:ext cx="1148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CC6600"/>
                </a:solidFill>
                <a:latin typeface="Arial Black" pitchFamily="34" charset="0"/>
              </a:rPr>
              <a:t>First Guess</a:t>
            </a:r>
            <a:endParaRPr kumimoji="1" lang="ja-JP" altLang="en-US" sz="1200" dirty="0">
              <a:solidFill>
                <a:srgbClr val="CC6600"/>
              </a:solidFill>
              <a:latin typeface="Arial Black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625299" y="4731520"/>
            <a:ext cx="899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CC0000"/>
                </a:solidFill>
                <a:latin typeface="Arial Black" pitchFamily="34" charset="0"/>
              </a:rPr>
              <a:t>Analysis</a:t>
            </a:r>
            <a:endParaRPr kumimoji="1" lang="ja-JP" altLang="en-US" sz="1200" dirty="0">
              <a:solidFill>
                <a:srgbClr val="CC0000"/>
              </a:solidFill>
              <a:latin typeface="Arial Black" pitchFamily="34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974217" y="5312241"/>
            <a:ext cx="990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CC00CC"/>
                </a:solidFill>
                <a:latin typeface="Arial Black" pitchFamily="34" charset="0"/>
              </a:rPr>
              <a:t>Boundary</a:t>
            </a:r>
            <a:endParaRPr kumimoji="1" lang="ja-JP" altLang="en-US" sz="1200" dirty="0">
              <a:solidFill>
                <a:srgbClr val="CC00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2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Observations assimilated at JMA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7152000" cy="570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下矢印吹き出し 7"/>
          <p:cNvSpPr/>
          <p:nvPr/>
        </p:nvSpPr>
        <p:spPr>
          <a:xfrm>
            <a:off x="6192688" y="4653136"/>
            <a:ext cx="2555776" cy="576064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accent2"/>
                </a:solidFill>
                <a:latin typeface="Arial Black" pitchFamily="34" charset="0"/>
              </a:rPr>
              <a:t>Radiance assimilation in MA was started in the last year.</a:t>
            </a:r>
            <a:endParaRPr kumimoji="1" lang="ja-JP" altLang="en-US" sz="1200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9" name="左矢印吹き出し 8"/>
          <p:cNvSpPr/>
          <p:nvPr/>
        </p:nvSpPr>
        <p:spPr>
          <a:xfrm>
            <a:off x="5796136" y="4149080"/>
            <a:ext cx="3024336" cy="288032"/>
          </a:xfrm>
          <a:prstGeom prst="leftArrowCallout">
            <a:avLst>
              <a:gd name="adj1" fmla="val 36869"/>
              <a:gd name="adj2" fmla="val 48736"/>
              <a:gd name="adj3" fmla="val 39835"/>
              <a:gd name="adj4" fmla="val 92537"/>
            </a:avLst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Will be assimilated near future.</a:t>
            </a:r>
            <a:endParaRPr kumimoji="1" lang="ja-JP" altLang="en-US" sz="1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72200" y="5991091"/>
            <a:ext cx="360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 smtClean="0">
                <a:latin typeface="Arial Black" pitchFamily="34" charset="0"/>
              </a:rPr>
              <a:t>M</a:t>
            </a:r>
            <a:endParaRPr kumimoji="1" lang="ja-JP" altLang="en-US" sz="1050" dirty="0">
              <a:latin typeface="Arial Black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17500" y="5991091"/>
            <a:ext cx="86409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Arial Black" pitchFamily="34" charset="0"/>
              </a:rPr>
              <a:t>G: GA</a:t>
            </a:r>
          </a:p>
          <a:p>
            <a:r>
              <a:rPr lang="en-US" altLang="ja-JP" sz="1400" dirty="0" smtClean="0">
                <a:latin typeface="Arial Black" pitchFamily="34" charset="0"/>
              </a:rPr>
              <a:t>M: MA</a:t>
            </a:r>
          </a:p>
          <a:p>
            <a:r>
              <a:rPr kumimoji="1" lang="en-US" altLang="ja-JP" sz="1400" dirty="0" smtClean="0">
                <a:latin typeface="Arial Black" pitchFamily="34" charset="0"/>
              </a:rPr>
              <a:t>L:  LA</a:t>
            </a:r>
            <a:endParaRPr kumimoji="1" lang="ja-JP" altLang="en-US" sz="1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Coverage Map (Early Analysis)</a:t>
            </a:r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D264D2-144D-455C-9690-F7134FAC0653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1700"/>
            <a:ext cx="401002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775"/>
          <a:stretch/>
        </p:blipFill>
        <p:spPr bwMode="auto">
          <a:xfrm>
            <a:off x="4643438" y="901700"/>
            <a:ext cx="401002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258888" y="2203450"/>
            <a:ext cx="129698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SYNOP:N=14825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58888" y="3500438"/>
            <a:ext cx="129698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TEMP:N=604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32138" y="2203450"/>
            <a:ext cx="12954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SHIP:N=2888</a:t>
            </a:r>
          </a:p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BUOY:N=6726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2138" y="3500438"/>
            <a:ext cx="12954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PILOT:N=293</a:t>
            </a:r>
          </a:p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WPROF:N=1405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76375" y="4795838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AVIA:N=18979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59113" y="4795838"/>
            <a:ext cx="129698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ASCAT:N=4198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42988" y="6315075"/>
            <a:ext cx="129698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ALL:N=7094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16238" y="6315075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ALL:N=14668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48263" y="2276475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ALL:N=5970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740650" y="2276475"/>
            <a:ext cx="10080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ALL:N=11805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76825" y="3571875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ALL:N=15944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96336" y="3751064"/>
            <a:ext cx="108108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ALL:N=20415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64163" y="4795838"/>
            <a:ext cx="10795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ALL:N=4088</a:t>
            </a:r>
            <a:endParaRPr lang="ja-JP" altLang="en-US" sz="1050" dirty="0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99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Coverage Map (Cycle Analysis)</a:t>
            </a:r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34BFD3-8BD8-4FBD-90C7-4225742F30D6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1700"/>
            <a:ext cx="401002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4"/>
          <a:stretch/>
        </p:blipFill>
        <p:spPr bwMode="auto">
          <a:xfrm>
            <a:off x="4643438" y="901700"/>
            <a:ext cx="401002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900113" y="2203450"/>
            <a:ext cx="16557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SYNOP:N=15396’(+4%)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58888" y="3500438"/>
            <a:ext cx="16573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TEMP:N=636(+5%)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32138" y="2203450"/>
            <a:ext cx="15113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SHIP:N=3378(+17%)</a:t>
            </a:r>
          </a:p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BUOY:N=9235(+37%)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2138" y="3500438"/>
            <a:ext cx="17272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PILOT:N=315(+8%)</a:t>
            </a:r>
          </a:p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WPROF:N=1618(+15%)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58888" y="4795838"/>
            <a:ext cx="151288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AVIA:N=22976(+25%)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59113" y="4795838"/>
            <a:ext cx="172878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ASCAT:N=5968(+42%)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42988" y="6315075"/>
            <a:ext cx="14414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ALL:N=9719(+37%)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16238" y="6315075"/>
            <a:ext cx="16557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ALL:N=16783(+15%)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48263" y="2276475"/>
            <a:ext cx="14398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ALL:N=8222(+38%)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596188" y="2276475"/>
            <a:ext cx="15478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ALL:N=13642(+30%)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76825" y="3571875"/>
            <a:ext cx="15113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ALL:N=23141(+45%)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96188" y="3751263"/>
            <a:ext cx="15478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ALL:N=29680(+45%)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64163" y="4795838"/>
            <a:ext cx="15113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ＭＳ Ｐゴシック" pitchFamily="50" charset="-128"/>
              </a:rPr>
              <a:t>ALL:N=6859(+68%)</a:t>
            </a:r>
            <a:endParaRPr lang="ja-JP" altLang="en-US" sz="1050" dirty="0">
              <a:ea typeface="ＭＳ Ｐゴシック" pitchFamily="50" charset="-128"/>
            </a:endParaRPr>
          </a:p>
        </p:txBody>
      </p:sp>
      <p:sp>
        <p:nvSpPr>
          <p:cNvPr id="42003" name="テキスト ボックス 19"/>
          <p:cNvSpPr txBox="1">
            <a:spLocks noChangeArrowheads="1"/>
          </p:cNvSpPr>
          <p:nvPr/>
        </p:nvSpPr>
        <p:spPr bwMode="auto">
          <a:xfrm>
            <a:off x="4716463" y="5084763"/>
            <a:ext cx="43195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/>
              <a:t>With the longer waiting time in DA, the available data number is much larger than </a:t>
            </a:r>
          </a:p>
          <a:p>
            <a:pPr eaLnBrk="1" hangingPunct="1"/>
            <a:r>
              <a:rPr lang="en-US" altLang="ja-JP" sz="1600"/>
              <a:t>the one in EA ! (Total+30%)</a:t>
            </a:r>
            <a:endParaRPr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113949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dirty="0" smtClean="0"/>
              <a:t>Coverage Map (Meso-scale Analysis)</a:t>
            </a:r>
            <a:endParaRPr lang="ja-JP" altLang="en-US" sz="40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E78CA3-397B-4E43-B558-11E6E6F48396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  <p:pic>
        <p:nvPicPr>
          <p:cNvPr id="43012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3"/>
          <a:stretch/>
        </p:blipFill>
        <p:spPr bwMode="auto">
          <a:xfrm>
            <a:off x="4643438" y="929977"/>
            <a:ext cx="40100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929977"/>
            <a:ext cx="4010025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テキスト ボックス 6"/>
          <p:cNvSpPr txBox="1">
            <a:spLocks noChangeArrowheads="1"/>
          </p:cNvSpPr>
          <p:nvPr/>
        </p:nvSpPr>
        <p:spPr bwMode="auto">
          <a:xfrm>
            <a:off x="1331913" y="4016077"/>
            <a:ext cx="2339975" cy="64611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Before Dec. 2010</a:t>
            </a:r>
          </a:p>
          <a:p>
            <a:pPr algn="ctr"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(retrieval assimilation)</a:t>
            </a:r>
            <a:endParaRPr lang="ja-JP" altLang="en-US" dirty="0">
              <a:latin typeface="+mn-lt"/>
              <a:ea typeface="ＭＳ Ｐゴシック" pitchFamily="50" charset="-128"/>
            </a:endParaRPr>
          </a:p>
        </p:txBody>
      </p:sp>
      <p:sp>
        <p:nvSpPr>
          <p:cNvPr id="31752" name="テキスト ボックス 7"/>
          <p:cNvSpPr txBox="1">
            <a:spLocks noChangeArrowheads="1"/>
          </p:cNvSpPr>
          <p:nvPr/>
        </p:nvSpPr>
        <p:spPr bwMode="auto">
          <a:xfrm>
            <a:off x="1763766" y="4746327"/>
            <a:ext cx="2300180" cy="646331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After Dec. 2010</a:t>
            </a:r>
          </a:p>
          <a:p>
            <a:pPr algn="ctr"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(radiance assimilation</a:t>
            </a:r>
            <a:r>
              <a:rPr lang="en-US" altLang="ja-JP" dirty="0" smtClean="0">
                <a:latin typeface="+mn-lt"/>
                <a:ea typeface="ＭＳ Ｐゴシック" pitchFamily="50" charset="-128"/>
              </a:rPr>
              <a:t>)</a:t>
            </a:r>
            <a:endParaRPr lang="en-US" altLang="ja-JP" dirty="0">
              <a:latin typeface="+mn-lt"/>
              <a:ea typeface="ＭＳ Ｐゴシック" pitchFamily="50" charset="-128"/>
            </a:endParaRPr>
          </a:p>
        </p:txBody>
      </p:sp>
      <p:cxnSp>
        <p:nvCxnSpPr>
          <p:cNvPr id="10" name="直線矢印コネクタ 9"/>
          <p:cNvCxnSpPr>
            <a:stCxn id="31751" idx="0"/>
          </p:cNvCxnSpPr>
          <p:nvPr/>
        </p:nvCxnSpPr>
        <p:spPr>
          <a:xfrm rot="16200000" flipV="1">
            <a:off x="2372518" y="3886696"/>
            <a:ext cx="252413" cy="6350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カギ線コネクタ 17"/>
          <p:cNvCxnSpPr>
            <a:stCxn id="31752" idx="3"/>
            <a:endCxn id="43012" idx="1"/>
          </p:cNvCxnSpPr>
          <p:nvPr/>
        </p:nvCxnSpPr>
        <p:spPr>
          <a:xfrm flipV="1">
            <a:off x="4063946" y="3673177"/>
            <a:ext cx="579492" cy="139631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49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Updates in JMA data assimilation </a:t>
            </a:r>
            <a:br>
              <a:rPr lang="en-US" altLang="ja-JP" dirty="0" smtClean="0"/>
            </a:br>
            <a:r>
              <a:rPr lang="en-US" altLang="ja-JP" sz="2800" dirty="0" smtClean="0"/>
              <a:t>after Feb 2010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 smtClean="0">
                <a:solidFill>
                  <a:schemeClr val="accent3"/>
                </a:solidFill>
              </a:rPr>
              <a:t>(G) Typhoon bogus scheme upgrade (Apr. 2010)</a:t>
            </a:r>
          </a:p>
          <a:p>
            <a:pPr lvl="1"/>
            <a:r>
              <a:rPr lang="en-US" altLang="ja-JP" sz="2000" dirty="0" smtClean="0">
                <a:solidFill>
                  <a:schemeClr val="accent3"/>
                </a:solidFill>
              </a:rPr>
              <a:t>Bogus number adjustment function was introduced</a:t>
            </a:r>
            <a:endParaRPr kumimoji="1" lang="en-US" altLang="ja-JP" sz="2000" dirty="0" smtClean="0">
              <a:solidFill>
                <a:schemeClr val="accent3"/>
              </a:solidFill>
            </a:endParaRPr>
          </a:p>
          <a:p>
            <a:r>
              <a:rPr lang="en-US" altLang="ja-JP" sz="2400" dirty="0" smtClean="0">
                <a:solidFill>
                  <a:schemeClr val="accent3"/>
                </a:solidFill>
              </a:rPr>
              <a:t>(G) Introduction of GOES-13/CSR, AMV (May 2010)</a:t>
            </a:r>
          </a:p>
          <a:p>
            <a:pPr lvl="1"/>
            <a:r>
              <a:rPr lang="en-US" altLang="ja-JP" sz="2000" dirty="0" smtClean="0">
                <a:solidFill>
                  <a:schemeClr val="accent3"/>
                </a:solidFill>
              </a:rPr>
              <a:t>as replacement of GOES-12/CSR,AMV</a:t>
            </a:r>
          </a:p>
          <a:p>
            <a:r>
              <a:rPr lang="en-US" altLang="ja-JP" sz="2400" dirty="0" smtClean="0">
                <a:solidFill>
                  <a:schemeClr val="accent3"/>
                </a:solidFill>
              </a:rPr>
              <a:t>(G) introduction of Brazilian RARS data (May 2010)</a:t>
            </a:r>
          </a:p>
          <a:p>
            <a:r>
              <a:rPr lang="en-US" altLang="ja-JP" sz="2400" dirty="0" smtClean="0"/>
              <a:t>(</a:t>
            </a:r>
            <a:r>
              <a:rPr lang="en-US" altLang="ja-JP" sz="2400" dirty="0" smtClean="0">
                <a:solidFill>
                  <a:schemeClr val="accent3"/>
                </a:solidFill>
              </a:rPr>
              <a:t>G</a:t>
            </a:r>
            <a:r>
              <a:rPr lang="en-US" altLang="ja-JP" sz="2400" dirty="0" smtClean="0"/>
              <a:t>,</a:t>
            </a:r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altLang="ja-JP" sz="2400" dirty="0" smtClean="0"/>
              <a:t>) Introduction of MTSAT-2/CSR, AMV (Aug. 2010)</a:t>
            </a:r>
          </a:p>
          <a:p>
            <a:pPr lvl="1"/>
            <a:r>
              <a:rPr lang="en-US" altLang="ja-JP" sz="2000" dirty="0" smtClean="0"/>
              <a:t>as replacement of MTSAT-1R/CSR,AMV</a:t>
            </a:r>
          </a:p>
          <a:p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(M) Introduction of Variational Quality Control (Sep. 2010)</a:t>
            </a:r>
          </a:p>
          <a:p>
            <a:r>
              <a:rPr kumimoji="1"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(M) Typhoon bogus scheme upgrade (Sep. 2010)</a:t>
            </a:r>
          </a:p>
          <a:p>
            <a:pPr lvl="1"/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Bogus number adjustment function was introduced</a:t>
            </a:r>
            <a:endParaRPr kumimoji="1" lang="en-US" altLang="ja-JP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(M) Addition of Doppler Velocity data (Oct. 2010)</a:t>
            </a:r>
          </a:p>
          <a:p>
            <a:pPr lvl="1"/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Four radar sites:  Hiroshima, </a:t>
            </a:r>
            <a:r>
              <a:rPr lang="en-US" altLang="ja-JP" sz="2000" dirty="0" err="1" smtClean="0">
                <a:solidFill>
                  <a:schemeClr val="accent6">
                    <a:lumMod val="75000"/>
                  </a:schemeClr>
                </a:solidFill>
              </a:rPr>
              <a:t>Ishigakijima</a:t>
            </a:r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, Fukui, Osaka</a:t>
            </a:r>
            <a:endParaRPr kumimoji="1" lang="ja-JP" alt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15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Updates in JMA data assimilation </a:t>
            </a:r>
            <a:br>
              <a:rPr lang="en-US" altLang="ja-JP" dirty="0" smtClean="0"/>
            </a:br>
            <a:r>
              <a:rPr lang="en-US" altLang="ja-JP" sz="2800" dirty="0" smtClean="0"/>
              <a:t>after Feb 2010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 smtClean="0">
                <a:solidFill>
                  <a:schemeClr val="accent3"/>
                </a:solidFill>
              </a:rPr>
              <a:t>(G) Introduction of COSMIC refractivity data (Nov. 2010)</a:t>
            </a:r>
          </a:p>
          <a:p>
            <a:r>
              <a:rPr kumimoji="1" lang="en-US" altLang="ja-JP" sz="2400" dirty="0" smtClean="0">
                <a:solidFill>
                  <a:schemeClr val="accent3"/>
                </a:solidFill>
              </a:rPr>
              <a:t>(G) Improvement on AMSU-A data usage (Nov. 2010)</a:t>
            </a:r>
          </a:p>
          <a:p>
            <a:pPr lvl="1"/>
            <a:r>
              <a:rPr lang="en-US" altLang="ja-JP" sz="2000" dirty="0" smtClean="0">
                <a:solidFill>
                  <a:schemeClr val="accent3"/>
                </a:solidFill>
              </a:rPr>
              <a:t>Channels 6, 7, 8 data are now assimilated over coastal area.</a:t>
            </a:r>
            <a:endParaRPr kumimoji="1" lang="en-US" altLang="ja-JP" sz="2000" dirty="0" smtClean="0">
              <a:solidFill>
                <a:schemeClr val="accent3"/>
              </a:solidFill>
            </a:endParaRPr>
          </a:p>
          <a:p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(M) Introduction of radiance data assimilation (Dec. 2010)</a:t>
            </a:r>
          </a:p>
          <a:p>
            <a:pPr lvl="1"/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As replacement of Temperature and IPW retrievals</a:t>
            </a:r>
          </a:p>
          <a:p>
            <a:pPr lvl="1"/>
            <a:r>
              <a:rPr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AMSU-[AB], SSMIS, AMSR-E, TMI, CSR</a:t>
            </a:r>
          </a:p>
          <a:p>
            <a:r>
              <a:rPr kumimoji="1" lang="en-US" altLang="ja-JP" sz="2400" dirty="0" smtClean="0">
                <a:solidFill>
                  <a:schemeClr val="accent3"/>
                </a:solidFill>
              </a:rPr>
              <a:t>(G) improvement on MODIS AMV usage (Feb. 2011)</a:t>
            </a:r>
          </a:p>
          <a:p>
            <a:pPr lvl="1"/>
            <a:r>
              <a:rPr lang="en-US" altLang="ja-JP" sz="2000" dirty="0" smtClean="0">
                <a:solidFill>
                  <a:schemeClr val="accent3"/>
                </a:solidFill>
              </a:rPr>
              <a:t>DB MODIS AMV and NESDIS MODIS AMV are now assimilated.</a:t>
            </a:r>
            <a:endParaRPr kumimoji="1" lang="en-US" altLang="ja-JP" sz="2000" dirty="0" smtClean="0">
              <a:solidFill>
                <a:schemeClr val="accent3"/>
              </a:solidFill>
            </a:endParaRPr>
          </a:p>
          <a:p>
            <a:r>
              <a:rPr lang="en-US" altLang="ja-JP" sz="2400" dirty="0" smtClean="0"/>
              <a:t>(</a:t>
            </a:r>
            <a:r>
              <a:rPr lang="en-US" altLang="ja-JP" sz="2400" dirty="0" smtClean="0">
                <a:solidFill>
                  <a:schemeClr val="accent3"/>
                </a:solidFill>
              </a:rPr>
              <a:t>G</a:t>
            </a:r>
            <a:r>
              <a:rPr lang="en-US" altLang="ja-JP" sz="2400" dirty="0" smtClean="0"/>
              <a:t>,</a:t>
            </a:r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altLang="ja-JP" sz="2400" dirty="0" smtClean="0"/>
              <a:t>) Introduction of Metop direct receiving AMSU-[AB] data  (Feb. 2011)</a:t>
            </a:r>
            <a:endParaRPr kumimoji="1"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16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772816"/>
            <a:ext cx="2160240" cy="152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772816"/>
            <a:ext cx="213990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Quality Control Issues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Low quality data contamination</a:t>
            </a:r>
          </a:p>
          <a:p>
            <a:pPr lvl="1"/>
            <a:r>
              <a:rPr lang="en-US" altLang="ja-JP" sz="2000" dirty="0" smtClean="0"/>
              <a:t>(</a:t>
            </a:r>
            <a:r>
              <a:rPr lang="en-US" altLang="ja-JP" sz="2000" dirty="0" smtClean="0">
                <a:solidFill>
                  <a:schemeClr val="accent3"/>
                </a:solidFill>
              </a:rPr>
              <a:t>G</a:t>
            </a:r>
            <a:r>
              <a:rPr lang="en-US" altLang="ja-JP" sz="2000" dirty="0" smtClean="0"/>
              <a:t>,</a:t>
            </a:r>
            <a:r>
              <a:rPr lang="en-US" altLang="ja-JP" sz="2000" dirty="0" smtClean="0">
                <a:solidFill>
                  <a:schemeClr val="accent6"/>
                </a:solidFill>
              </a:rPr>
              <a:t>M</a:t>
            </a:r>
            <a:r>
              <a:rPr lang="en-US" altLang="ja-JP" sz="2000" dirty="0" smtClean="0"/>
              <a:t>) Korean AMDAR data assimilation was stopped between May and September, 2010</a:t>
            </a:r>
          </a:p>
          <a:p>
            <a:r>
              <a:rPr lang="en-US" altLang="ja-JP" sz="2400" dirty="0" smtClean="0"/>
              <a:t>Stop using the data (quality degrade)</a:t>
            </a:r>
          </a:p>
          <a:p>
            <a:pPr lvl="1"/>
            <a:r>
              <a:rPr lang="en-US" altLang="ja-JP" sz="2000" dirty="0" smtClean="0">
                <a:solidFill>
                  <a:schemeClr val="accent3"/>
                </a:solidFill>
              </a:rPr>
              <a:t>(G) </a:t>
            </a:r>
            <a:r>
              <a:rPr lang="en-GB" altLang="ja-JP" sz="2000" dirty="0" smtClean="0">
                <a:solidFill>
                  <a:schemeClr val="accent3"/>
                </a:solidFill>
              </a:rPr>
              <a:t>NOAA-15/AMSU-B (Sep. 2010)</a:t>
            </a:r>
          </a:p>
          <a:p>
            <a:pPr lvl="1"/>
            <a:r>
              <a:rPr lang="en-GB" altLang="ja-JP" sz="2000" dirty="0" smtClean="0">
                <a:solidFill>
                  <a:schemeClr val="accent6"/>
                </a:solidFill>
              </a:rPr>
              <a:t>(M) NOAA-17/HIRS (Oct. 2010), </a:t>
            </a:r>
            <a:r>
              <a:rPr lang="en-GB" altLang="ja-JP" sz="1200" dirty="0" smtClean="0">
                <a:solidFill>
                  <a:schemeClr val="accent6"/>
                </a:solidFill>
              </a:rPr>
              <a:t>Note that ATOVS retrievals are assimilated “BEFORE” Dec. 2010</a:t>
            </a:r>
          </a:p>
          <a:p>
            <a:pPr lvl="1"/>
            <a:r>
              <a:rPr lang="en-GB" altLang="ja-JP" sz="2000" dirty="0" smtClean="0">
                <a:solidFill>
                  <a:schemeClr val="accent3"/>
                </a:solidFill>
              </a:rPr>
              <a:t>(G) DMSP-F16/SSMIS sounding channels (Oct. 2010)</a:t>
            </a:r>
          </a:p>
          <a:p>
            <a:pPr lvl="1"/>
            <a:r>
              <a:rPr lang="en-US" altLang="ja-JP" sz="2000" dirty="0" smtClean="0"/>
              <a:t>(</a:t>
            </a:r>
            <a:r>
              <a:rPr lang="en-US" altLang="ja-JP" sz="2000" dirty="0" smtClean="0">
                <a:solidFill>
                  <a:schemeClr val="accent3"/>
                </a:solidFill>
              </a:rPr>
              <a:t>G</a:t>
            </a:r>
            <a:r>
              <a:rPr lang="en-US" altLang="ja-JP" sz="2000" dirty="0" smtClean="0"/>
              <a:t>,</a:t>
            </a:r>
            <a:r>
              <a:rPr lang="en-US" altLang="ja-JP" sz="2000" dirty="0" smtClean="0">
                <a:solidFill>
                  <a:schemeClr val="accent6"/>
                </a:solidFill>
              </a:rPr>
              <a:t>M</a:t>
            </a:r>
            <a:r>
              <a:rPr lang="en-US" altLang="ja-JP" sz="2000" dirty="0" smtClean="0"/>
              <a:t>) </a:t>
            </a:r>
            <a:r>
              <a:rPr lang="en-GB" altLang="ja-JP" sz="2000" dirty="0" smtClean="0"/>
              <a:t>Aqua/AMSU-A/ch5, Feb. 2011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17</a:t>
            </a:fld>
            <a:endParaRPr lang="ja-JP" altLang="en-US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>
          <a:xfrm>
            <a:off x="5652071" y="6237734"/>
            <a:ext cx="909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8448B3A5-8A2D-466C-8AE0-96696C37AAA3}" type="slidenum">
              <a:rPr lang="ja-JP" altLang="en-US" smtClean="0"/>
              <a:pPr>
                <a:defRPr/>
              </a:pPr>
              <a:t>17</a:t>
            </a:fld>
            <a:endParaRPr lang="ja-JP" alt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7476" y="4221088"/>
            <a:ext cx="5628820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直線矢印コネクタ 6"/>
          <p:cNvCxnSpPr/>
          <p:nvPr/>
        </p:nvCxnSpPr>
        <p:spPr>
          <a:xfrm flipV="1">
            <a:off x="4283968" y="4638618"/>
            <a:ext cx="2808312" cy="360040"/>
          </a:xfrm>
          <a:prstGeom prst="straightConnector1">
            <a:avLst/>
          </a:prstGeom>
          <a:ln w="730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979712" y="481863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1"/>
                </a:solidFill>
                <a:latin typeface="Arial Black" pitchFamily="34" charset="0"/>
              </a:rPr>
              <a:t>Aqua/AMSU-A/ch5</a:t>
            </a:r>
            <a:endParaRPr kumimoji="1" lang="ja-JP" altLang="en-US" sz="1600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79712" y="5466710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2"/>
                </a:solidFill>
                <a:latin typeface="Arial Black" pitchFamily="34" charset="0"/>
              </a:rPr>
              <a:t>NOAA-18/AMSU-A/ch5</a:t>
            </a:r>
            <a:endParaRPr kumimoji="1" lang="ja-JP" altLang="en-US" sz="1600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7704" y="4221088"/>
            <a:ext cx="518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Arial Black" pitchFamily="34" charset="0"/>
              </a:rPr>
              <a:t>RMSE sequence</a:t>
            </a:r>
            <a:endParaRPr kumimoji="1" lang="ja-JP" altLang="en-US" sz="1600" dirty="0">
              <a:latin typeface="Arial Black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69150" y="2060848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5</a:t>
            </a:r>
            <a:r>
              <a:rPr kumimoji="1" lang="en-US" altLang="ja-JP" sz="1200" baseline="30000" dirty="0" smtClean="0"/>
              <a:t>th</a:t>
            </a:r>
            <a:r>
              <a:rPr kumimoji="1" lang="en-US" altLang="ja-JP" sz="1200" dirty="0" smtClean="0"/>
              <a:t> May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40198" y="2060848"/>
            <a:ext cx="706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5</a:t>
            </a:r>
            <a:r>
              <a:rPr kumimoji="1" lang="en-US" altLang="ja-JP" sz="1200" baseline="30000" dirty="0" smtClean="0"/>
              <a:t>th</a:t>
            </a:r>
            <a:r>
              <a:rPr kumimoji="1" lang="en-US" altLang="ja-JP" sz="1200" dirty="0" smtClean="0"/>
              <a:t> Aug.</a:t>
            </a:r>
            <a:endParaRPr kumimoji="1" lang="ja-JP" altLang="en-US" sz="1200" dirty="0"/>
          </a:p>
        </p:txBody>
      </p:sp>
      <p:sp>
        <p:nvSpPr>
          <p:cNvPr id="16" name="角丸四角形 15"/>
          <p:cNvSpPr/>
          <p:nvPr/>
        </p:nvSpPr>
        <p:spPr>
          <a:xfrm>
            <a:off x="5940152" y="2348880"/>
            <a:ext cx="2232248" cy="216024"/>
          </a:xfrm>
          <a:prstGeom prst="round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5940152" y="2996952"/>
            <a:ext cx="2232248" cy="216024"/>
          </a:xfrm>
          <a:prstGeom prst="roundRect">
            <a:avLst/>
          </a:prstGeom>
          <a:noFill/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144377" y="2636912"/>
            <a:ext cx="2036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Large O-B data were found</a:t>
            </a:r>
            <a:endParaRPr kumimoji="1" lang="ja-JP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Satellite data assimilation status</a:t>
            </a:r>
            <a:br>
              <a:rPr kumimoji="1" lang="en-US" altLang="ja-JP" dirty="0" smtClean="0"/>
            </a:br>
            <a:r>
              <a:rPr lang="en-US" altLang="ja-JP" sz="2400" dirty="0" smtClean="0">
                <a:solidFill>
                  <a:schemeClr val="accent2"/>
                </a:solidFill>
              </a:rPr>
              <a:t>[]: under investigation</a:t>
            </a:r>
            <a:endParaRPr kumimoji="1" lang="ja-JP" altLang="en-US" sz="2400" dirty="0">
              <a:solidFill>
                <a:schemeClr val="accent2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18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91680" y="6093296"/>
            <a:ext cx="59766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/>
              <a:t>CSR</a:t>
            </a:r>
            <a:r>
              <a:rPr lang="en-US" altLang="ja-JP" sz="1200" dirty="0" smtClean="0"/>
              <a:t>: Clear Sky Radiance on water vapor channels, </a:t>
            </a:r>
            <a:r>
              <a:rPr lang="en-US" altLang="ja-JP" sz="1200" b="1" dirty="0" smtClean="0"/>
              <a:t>AMV</a:t>
            </a:r>
            <a:r>
              <a:rPr lang="en-US" altLang="ja-JP" sz="1200" dirty="0" smtClean="0"/>
              <a:t>: Atmospheric Motion Vector,</a:t>
            </a:r>
          </a:p>
          <a:p>
            <a:r>
              <a:rPr lang="en-US" altLang="ja-JP" sz="1200" b="1" dirty="0" smtClean="0"/>
              <a:t>OSWV</a:t>
            </a:r>
            <a:r>
              <a:rPr lang="en-US" altLang="ja-JP" sz="1200" dirty="0" smtClean="0"/>
              <a:t>: Ocean Surface Wind Vectors, </a:t>
            </a:r>
            <a:r>
              <a:rPr lang="en-US" altLang="ja-JP" sz="1200" b="1" dirty="0" smtClean="0"/>
              <a:t>IPW</a:t>
            </a:r>
            <a:r>
              <a:rPr lang="en-US" altLang="ja-JP" sz="1200" dirty="0" smtClean="0"/>
              <a:t>: Integrated Precipitable Water Vapor</a:t>
            </a:r>
          </a:p>
          <a:p>
            <a:r>
              <a:rPr lang="en-US" altLang="ja-JP" sz="1200" b="1" dirty="0" smtClean="0"/>
              <a:t>GPS-RO</a:t>
            </a:r>
            <a:r>
              <a:rPr lang="en-US" altLang="ja-JP" sz="1200" dirty="0" smtClean="0"/>
              <a:t>: Global Positioning System – Radio Occultation</a:t>
            </a:r>
            <a:endParaRPr kumimoji="1" lang="ja-JP" altLang="en-US" sz="1200" dirty="0"/>
          </a:p>
        </p:txBody>
      </p:sp>
      <p:graphicFrame>
        <p:nvGraphicFramePr>
          <p:cNvPr id="10" name="コンテンツ プレースホルダ 9"/>
          <p:cNvGraphicFramePr>
            <a:graphicFrameLocks noGrp="1"/>
          </p:cNvGraphicFramePr>
          <p:nvPr>
            <p:ph idx="1"/>
          </p:nvPr>
        </p:nvGraphicFramePr>
        <p:xfrm>
          <a:off x="678656" y="1196970"/>
          <a:ext cx="7786688" cy="4929199"/>
        </p:xfrm>
        <a:graphic>
          <a:graphicData uri="http://schemas.openxmlformats.org/drawingml/2006/table">
            <a:tbl>
              <a:tblPr/>
              <a:tblGrid>
                <a:gridCol w="1820629"/>
                <a:gridCol w="1820629"/>
                <a:gridCol w="1381810"/>
                <a:gridCol w="1381810"/>
                <a:gridCol w="1381810"/>
              </a:tblGrid>
              <a:tr h="21431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Satellite/Instrument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GA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LA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14313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 MW Sounder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NOAA15,16,18,19/AMSU-A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chemeClr val="tx2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NOAA16,18,19/AMSU-B,MHS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chemeClr val="tx2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Aqua/AMSU-A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chemeClr val="tx2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Metop-A/AMSU-A,MHS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chemeClr val="tx2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DMSP-F18/SSMIS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431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2. IR Sounder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Aqua/AIRS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Metop/IASI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 MW Imager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TRMM/TMI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chemeClr val="tx2"/>
                          </a:solidFill>
                          <a:latin typeface="Arial"/>
                        </a:rPr>
                        <a:t>Radiance,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Rain Rate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Aqua/AMSR-E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chemeClr val="tx2"/>
                          </a:solidFill>
                          <a:latin typeface="Arial"/>
                        </a:rPr>
                        <a:t>Radiance,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Rain Rate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DMSP</a:t>
                      </a:r>
                      <a:r>
                        <a:rPr lang="en-GB" altLang="ja-JP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-F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16,17/SSMIS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Radiance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chemeClr val="tx2"/>
                          </a:solidFill>
                          <a:latin typeface="Arial"/>
                        </a:rPr>
                        <a:t>Radiance,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Rain Rate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DMSP</a:t>
                      </a:r>
                      <a:r>
                        <a:rPr lang="en-GB" altLang="ja-JP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-F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18/SSMIS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[Radiance, Rain Rate]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[Radiance]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4313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4. VIS/IR Imager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MTSAT-2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CSR, 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chemeClr val="tx2"/>
                          </a:solidFill>
                          <a:latin typeface="Arial"/>
                        </a:rPr>
                        <a:t>CSR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, 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[CSR], [AMV]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GOES-11,13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CSR, 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Meteosat-7,9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CSR, 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NOAA/AVHRR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[AMV]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Aqua,Terra/MODIS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AMV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 Scatterometer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Metop-A/ASCAT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OSWV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[OSWV]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[OSWV]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Oceansat-2/SCAT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[OSWV]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[OSWV]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[OSWV]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4313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 GPS-RO</a:t>
                      </a:r>
                    </a:p>
                  </a:txBody>
                  <a:tcPr marL="7654" marR="7654" marT="76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GRACE/Blackjack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C0504D"/>
                          </a:solidFill>
                          <a:latin typeface="Arial"/>
                        </a:rPr>
                        <a:t>[Refractivity]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(Under development)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(Under development)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Metop-A/GRAS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Refractivity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TerraSAR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-X/IGOR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C0504D"/>
                          </a:solidFill>
                          <a:latin typeface="Arial"/>
                        </a:rPr>
                        <a:t>[Refractivity]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14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COSMIC/IGOR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Refractivity</a:t>
                      </a:r>
                    </a:p>
                  </a:txBody>
                  <a:tcPr marL="7654" marR="7654" marT="76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6299" r="62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1676673"/>
            <a:ext cx="7772400" cy="1824335"/>
          </a:xfrm>
        </p:spPr>
        <p:txBody>
          <a:bodyPr/>
          <a:lstStyle/>
          <a:p>
            <a:r>
              <a:rPr lang="en-US" altLang="ja-JP" dirty="0" smtClean="0"/>
              <a:t>Updates</a:t>
            </a:r>
            <a:endParaRPr kumimoji="1" lang="ja-JP" altLang="en-US" dirty="0"/>
          </a:p>
        </p:txBody>
      </p:sp>
      <p:sp>
        <p:nvSpPr>
          <p:cNvPr id="17" name="テキスト プレースホルダ 1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19</a:t>
            </a:fld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61338" y="6597352"/>
            <a:ext cx="2531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  <a:latin typeface="+mn-lt"/>
              </a:rPr>
              <a:t>Hodo-san mountain shrine in Saitama</a:t>
            </a:r>
            <a:endParaRPr kumimoji="1" lang="ja-JP" altLang="en-US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JMA NWP Systems</a:t>
            </a:r>
          </a:p>
          <a:p>
            <a:r>
              <a:rPr kumimoji="1" lang="en-US" altLang="ja-JP" dirty="0" smtClean="0"/>
              <a:t>Updates</a:t>
            </a:r>
          </a:p>
          <a:p>
            <a:r>
              <a:rPr lang="en-US" altLang="ja-JP" dirty="0" smtClean="0"/>
              <a:t>Developments</a:t>
            </a:r>
          </a:p>
          <a:p>
            <a:r>
              <a:rPr lang="en-US" altLang="ja-JP" dirty="0" smtClean="0"/>
              <a:t>Super computer upgrades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883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Assimilated RARS sites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 smtClean="0"/>
              <a:t>AP-RARS data assimilation: started on 22 Feb. 2007</a:t>
            </a:r>
          </a:p>
          <a:p>
            <a:r>
              <a:rPr lang="en-US" altLang="ja-JP" sz="2400" dirty="0" smtClean="0"/>
              <a:t>EARS data assimilation: started on 2 Aug. 2007</a:t>
            </a:r>
          </a:p>
          <a:p>
            <a:r>
              <a:rPr kumimoji="1" lang="en-US" altLang="ja-JP" sz="2400" dirty="0" smtClean="0">
                <a:solidFill>
                  <a:schemeClr val="accent2"/>
                </a:solidFill>
              </a:rPr>
              <a:t>SA-RARS data assimilation: started on 18 May 2010</a:t>
            </a:r>
          </a:p>
          <a:p>
            <a:pPr lvl="1"/>
            <a:r>
              <a:rPr lang="en-US" altLang="ja-JP" sz="2000" dirty="0" smtClean="0">
                <a:solidFill>
                  <a:schemeClr val="accent2"/>
                </a:solidFill>
              </a:rPr>
              <a:t>The data are received via GTS through Washington.</a:t>
            </a:r>
            <a:endParaRPr kumimoji="1" lang="ja-JP" altLang="en-US" sz="2000" dirty="0">
              <a:solidFill>
                <a:schemeClr val="accent2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924944"/>
            <a:ext cx="7092315" cy="349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Doppler Radar Sites</a:t>
            </a:r>
            <a:r>
              <a:rPr kumimoji="1" lang="en-US" altLang="ja-JP" sz="2400" dirty="0" smtClean="0"/>
              <a:t> (Y. </a:t>
            </a:r>
            <a:r>
              <a:rPr lang="en-US" altLang="ja-JP" sz="2400" dirty="0" smtClean="0"/>
              <a:t>Ishikawa)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 smtClean="0"/>
              <a:t>Radial velocity observation function was added to </a:t>
            </a:r>
            <a:r>
              <a:rPr kumimoji="1" lang="en-US" altLang="ja-JP" sz="2400" dirty="0" smtClean="0">
                <a:solidFill>
                  <a:schemeClr val="accent5"/>
                </a:solidFill>
              </a:rPr>
              <a:t>some radar sites</a:t>
            </a:r>
            <a:r>
              <a:rPr kumimoji="1" lang="en-US" altLang="ja-JP" sz="2400" dirty="0" smtClean="0"/>
              <a:t>. The data are additionally ingested in MA.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4359318" y="6381750"/>
            <a:ext cx="909637" cy="365125"/>
          </a:xfrm>
        </p:spPr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21</a:t>
            </a:fld>
            <a:endParaRPr lang="ja-JP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535305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星 5 5"/>
          <p:cNvSpPr/>
          <p:nvPr/>
        </p:nvSpPr>
        <p:spPr>
          <a:xfrm>
            <a:off x="1276632" y="5500553"/>
            <a:ext cx="216024" cy="216024"/>
          </a:xfrm>
          <a:prstGeom prst="star5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星 5 11"/>
          <p:cNvSpPr/>
          <p:nvPr/>
        </p:nvSpPr>
        <p:spPr>
          <a:xfrm>
            <a:off x="3093557" y="4117077"/>
            <a:ext cx="216024" cy="216024"/>
          </a:xfrm>
          <a:prstGeom prst="star5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星 5 12"/>
          <p:cNvSpPr/>
          <p:nvPr/>
        </p:nvSpPr>
        <p:spPr>
          <a:xfrm>
            <a:off x="3717011" y="3891446"/>
            <a:ext cx="216024" cy="216024"/>
          </a:xfrm>
          <a:prstGeom prst="star5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星 5 13"/>
          <p:cNvSpPr/>
          <p:nvPr/>
        </p:nvSpPr>
        <p:spPr>
          <a:xfrm>
            <a:off x="3592320" y="4152703"/>
            <a:ext cx="216024" cy="216024"/>
          </a:xfrm>
          <a:prstGeom prst="star5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67273" y="4149080"/>
            <a:ext cx="29860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/>
              <a:t>Assimilated Radial Velocities,</a:t>
            </a:r>
          </a:p>
          <a:p>
            <a:pPr algn="ctr"/>
            <a:r>
              <a:rPr lang="en-US" altLang="ja-JP" sz="1400" dirty="0" smtClean="0"/>
              <a:t>accumulated between</a:t>
            </a:r>
          </a:p>
          <a:p>
            <a:pPr algn="ctr"/>
            <a:r>
              <a:rPr lang="en-US" altLang="ja-JP" sz="1200" dirty="0" smtClean="0"/>
              <a:t>18UTC 22nd and 21UTC 23rd April, 2011</a:t>
            </a:r>
          </a:p>
          <a:p>
            <a:pPr algn="ctr"/>
            <a:endParaRPr lang="en-US" altLang="ja-JP" sz="1200" dirty="0" smtClean="0"/>
          </a:p>
          <a:p>
            <a:pPr algn="ctr"/>
            <a:r>
              <a:rPr lang="en-US" altLang="ja-JP" sz="1200" dirty="0" smtClean="0"/>
              <a:t>Observation Range of DRAWs </a:t>
            </a:r>
          </a:p>
          <a:p>
            <a:pPr algn="ctr"/>
            <a:r>
              <a:rPr lang="en-US" altLang="ja-JP" sz="1200" dirty="0" smtClean="0"/>
              <a:t>is smaller than WDRs.</a:t>
            </a:r>
          </a:p>
          <a:p>
            <a:pPr algn="ctr"/>
            <a:r>
              <a:rPr lang="en-US" altLang="ja-JP" sz="1200" dirty="0" smtClean="0"/>
              <a:t>(R=120km/150km) </a:t>
            </a:r>
            <a:endParaRPr kumimoji="1"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89078" y="6032321"/>
            <a:ext cx="27510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r>
              <a:rPr lang="en-US" altLang="ja-JP" sz="1200" dirty="0" smtClean="0"/>
              <a:t>: Doppler Radar for Airport Weather</a:t>
            </a:r>
            <a:endParaRPr kumimoji="1" lang="ja-JP" altLang="en-US" sz="1200" dirty="0"/>
          </a:p>
        </p:txBody>
      </p:sp>
      <p:sp>
        <p:nvSpPr>
          <p:cNvPr id="19" name="正方形/長方形 18"/>
          <p:cNvSpPr/>
          <p:nvPr/>
        </p:nvSpPr>
        <p:spPr>
          <a:xfrm>
            <a:off x="4255456" y="4049011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0" name="正方形/長方形 19"/>
          <p:cNvSpPr/>
          <p:nvPr/>
        </p:nvSpPr>
        <p:spPr>
          <a:xfrm>
            <a:off x="4172189" y="4077072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1" name="正方形/長方形 20"/>
          <p:cNvSpPr/>
          <p:nvPr/>
        </p:nvSpPr>
        <p:spPr>
          <a:xfrm>
            <a:off x="3821866" y="4183811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2" name="正方形/長方形 21"/>
          <p:cNvSpPr/>
          <p:nvPr/>
        </p:nvSpPr>
        <p:spPr>
          <a:xfrm>
            <a:off x="3471907" y="4158157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3" name="正方形/長方形 22"/>
          <p:cNvSpPr/>
          <p:nvPr/>
        </p:nvSpPr>
        <p:spPr>
          <a:xfrm>
            <a:off x="3456109" y="4106624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4" name="正方形/長方形 23"/>
          <p:cNvSpPr/>
          <p:nvPr/>
        </p:nvSpPr>
        <p:spPr>
          <a:xfrm>
            <a:off x="4612049" y="2812661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5" name="正方形/長方形 24"/>
          <p:cNvSpPr/>
          <p:nvPr/>
        </p:nvSpPr>
        <p:spPr>
          <a:xfrm>
            <a:off x="2705612" y="4149755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6" name="正方形/長方形 25"/>
          <p:cNvSpPr/>
          <p:nvPr/>
        </p:nvSpPr>
        <p:spPr>
          <a:xfrm>
            <a:off x="1835696" y="5322947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27" name="正方形/長方形 26"/>
          <p:cNvSpPr/>
          <p:nvPr/>
        </p:nvSpPr>
        <p:spPr>
          <a:xfrm>
            <a:off x="2679455" y="4455716"/>
            <a:ext cx="336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sym typeface="Wingdings"/>
              </a:rPr>
              <a:t></a:t>
            </a:r>
            <a:endParaRPr lang="ja-JP" altLang="en-US" sz="12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716016" y="292494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/>
              <a:t>shin-</a:t>
            </a:r>
          </a:p>
          <a:p>
            <a:r>
              <a:rPr kumimoji="1" lang="en-US" altLang="ja-JP" sz="900" dirty="0" err="1" smtClean="0"/>
              <a:t>chitose</a:t>
            </a:r>
            <a:endParaRPr kumimoji="1" lang="ja-JP" altLang="en-US" sz="9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427984" y="414908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narita</a:t>
            </a:r>
            <a:endParaRPr kumimoji="1" lang="en-US" altLang="ja-JP" sz="900" dirty="0" smtClean="0"/>
          </a:p>
          <a:p>
            <a:r>
              <a:rPr lang="en-US" altLang="ja-JP" sz="900" dirty="0" err="1" smtClean="0"/>
              <a:t>haneda</a:t>
            </a:r>
            <a:endParaRPr kumimoji="1" lang="ja-JP" altLang="en-US" sz="9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779912" y="4365104"/>
            <a:ext cx="4988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chubu</a:t>
            </a:r>
            <a:endParaRPr kumimoji="1" lang="ja-JP" altLang="en-US" sz="9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151341" y="414908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err="1" smtClean="0"/>
              <a:t>osaka</a:t>
            </a:r>
            <a:endParaRPr lang="en-US" altLang="ja-JP" sz="900" dirty="0" smtClean="0"/>
          </a:p>
          <a:p>
            <a:r>
              <a:rPr kumimoji="1" lang="en-US" altLang="ja-JP" sz="900" dirty="0" err="1" smtClean="0"/>
              <a:t>kansai</a:t>
            </a:r>
            <a:endParaRPr kumimoji="1" lang="ja-JP" altLang="en-US" sz="9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555776" y="4005064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fukuoka</a:t>
            </a:r>
            <a:endParaRPr kumimoji="1" lang="ja-JP" altLang="en-US" sz="9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101297" y="4509120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kagoshima</a:t>
            </a:r>
            <a:endParaRPr kumimoji="1" lang="ja-JP" altLang="en-US" sz="9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610574" y="5301208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naha</a:t>
            </a:r>
            <a:endParaRPr kumimoji="1" lang="ja-JP" altLang="en-US" sz="900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132857"/>
            <a:ext cx="2500908" cy="19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51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COSMIC data assimilation</a:t>
            </a:r>
            <a:r>
              <a:rPr kumimoji="1" lang="en-US" altLang="ja-JP" sz="2400" dirty="0" smtClean="0"/>
              <a:t> (E. Ozawa)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800" dirty="0" smtClean="0"/>
              <a:t>The bias corrected refractivity data are assimilated.</a:t>
            </a:r>
          </a:p>
          <a:p>
            <a:r>
              <a:rPr lang="en-US" altLang="ja-JP" sz="2800" dirty="0" smtClean="0"/>
              <a:t>Pre-operational impact test results</a:t>
            </a:r>
          </a:p>
          <a:p>
            <a:pPr lvl="1"/>
            <a:r>
              <a:rPr lang="en-US" altLang="ja-JP" sz="2400" dirty="0" smtClean="0"/>
              <a:t>Zonal </a:t>
            </a:r>
            <a:r>
              <a:rPr lang="en-US" altLang="ja-JP" sz="2400" dirty="0"/>
              <a:t>mean </a:t>
            </a:r>
            <a:r>
              <a:rPr lang="en-US" altLang="ja-JP" sz="2400" dirty="0" smtClean="0"/>
              <a:t>improvement </a:t>
            </a:r>
            <a:r>
              <a:rPr lang="en-US" altLang="ja-JP" sz="2400" dirty="0"/>
              <a:t>rate for 72hrs </a:t>
            </a:r>
            <a:r>
              <a:rPr lang="en-US" altLang="ja-JP" sz="2400" dirty="0" smtClean="0"/>
              <a:t>GPH forecast</a:t>
            </a:r>
            <a:endParaRPr lang="en-US" altLang="ja-JP" sz="2400" dirty="0"/>
          </a:p>
          <a:p>
            <a:pPr lvl="2"/>
            <a:r>
              <a:rPr lang="en-US" altLang="ja-JP" sz="1800" dirty="0" smtClean="0"/>
              <a:t>Improvement rate: (</a:t>
            </a:r>
            <a:r>
              <a:rPr lang="en-US" altLang="ja-JP" sz="1800" dirty="0" err="1" smtClean="0"/>
              <a:t>RMSE</a:t>
            </a:r>
            <a:r>
              <a:rPr lang="en-US" altLang="ja-JP" sz="1800" baseline="-25000" dirty="0" err="1" smtClean="0"/>
              <a:t>cntl</a:t>
            </a:r>
            <a:r>
              <a:rPr lang="en-US" altLang="ja-JP" sz="1800" dirty="0" err="1" smtClean="0"/>
              <a:t>-RMSE</a:t>
            </a:r>
            <a:r>
              <a:rPr lang="en-US" altLang="ja-JP" sz="1800" baseline="-25000" dirty="0" err="1" smtClean="0"/>
              <a:t>test</a:t>
            </a:r>
            <a:r>
              <a:rPr lang="en-US" altLang="ja-JP" sz="1800" dirty="0"/>
              <a:t>)/</a:t>
            </a:r>
            <a:r>
              <a:rPr lang="en-US" altLang="ja-JP" sz="1800" dirty="0" err="1"/>
              <a:t>RMSE</a:t>
            </a:r>
            <a:r>
              <a:rPr lang="en-US" altLang="ja-JP" sz="1800" baseline="-25000" dirty="0" err="1"/>
              <a:t>cntl</a:t>
            </a:r>
            <a:endParaRPr lang="en-US" altLang="ja-JP" sz="1800" baseline="-25000" dirty="0"/>
          </a:p>
          <a:p>
            <a:pPr lvl="1"/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22</a:t>
            </a:fld>
            <a:endParaRPr lang="ja-JP" altLang="en-US" dirty="0"/>
          </a:p>
        </p:txBody>
      </p:sp>
      <p:pic>
        <p:nvPicPr>
          <p:cNvPr id="5" name="Picture 2" descr="http://npdkp4.naps.kishou.go.jp/~suuchi55/mets2/suuchi55/public_html/sample/H014_CTG_200901/rmse_z_cross_H014_CTG_200901_H012_AG2_2009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9" b="9448"/>
          <a:stretch>
            <a:fillRect/>
          </a:stretch>
        </p:blipFill>
        <p:spPr bwMode="auto">
          <a:xfrm>
            <a:off x="4356100" y="3131716"/>
            <a:ext cx="44640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npdkp4.naps.kishou.go.jp/~suuchi55/mets2/suuchi55/public_html/sample/H014_CTG_200909/rmse_z_cross_H014_CTG_200909_H014_200909_CN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9" b="9448"/>
          <a:stretch>
            <a:fillRect/>
          </a:stretch>
        </p:blipFill>
        <p:spPr bwMode="auto">
          <a:xfrm>
            <a:off x="179388" y="3131716"/>
            <a:ext cx="44640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 rot="16200000">
            <a:off x="-464344" y="4207247"/>
            <a:ext cx="1512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Height [hPa]</a:t>
            </a:r>
            <a:endParaRPr lang="ja-JP" altLang="en-US"/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2411413" y="6011441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dirty="0"/>
              <a:t>Red: Test is Better / </a:t>
            </a:r>
            <a:r>
              <a:rPr lang="en-US" altLang="ja-JP" dirty="0" smtClean="0"/>
              <a:t>Blue</a:t>
            </a:r>
            <a:r>
              <a:rPr lang="en-US" altLang="ja-JP" dirty="0"/>
              <a:t>: Test is </a:t>
            </a:r>
            <a:r>
              <a:rPr lang="en-US" altLang="ja-JP" dirty="0" smtClean="0"/>
              <a:t>Worse</a:t>
            </a:r>
            <a:endParaRPr lang="ja-JP" altLang="en-US" dirty="0"/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3348038" y="5579641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ja-JP"/>
              <a:t>SH</a:t>
            </a:r>
            <a:endParaRPr lang="ja-JP" altLang="en-US"/>
          </a:p>
        </p:txBody>
      </p:sp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539750" y="5579641"/>
            <a:ext cx="100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NH</a:t>
            </a:r>
            <a:endParaRPr lang="ja-JP" altLang="en-US"/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7524750" y="5579641"/>
            <a:ext cx="100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ja-JP"/>
              <a:t>SH</a:t>
            </a:r>
            <a:endParaRPr lang="ja-JP" altLang="en-US"/>
          </a:p>
        </p:txBody>
      </p:sp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4716463" y="5579641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NH</a:t>
            </a:r>
            <a:endParaRPr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7206436" y="3280039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Jan., 2009 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607348" y="3280039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Aug., 2009</a:t>
            </a:r>
          </a:p>
        </p:txBody>
      </p:sp>
    </p:spTree>
    <p:extLst>
      <p:ext uri="{BB962C8B-B14F-4D97-AF65-F5344CB8AC3E}">
        <p14:creationId xmlns:p14="http://schemas.microsoft.com/office/powerpoint/2010/main" val="266423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AMSU-A data usage</a:t>
            </a:r>
            <a:r>
              <a:rPr kumimoji="1" lang="en-US" altLang="ja-JP" sz="2400" dirty="0" smtClean="0"/>
              <a:t> (H. Murata)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23</a:t>
            </a:fld>
            <a:endParaRPr lang="ja-JP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198016"/>
            <a:ext cx="3038475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4211638" y="4509541"/>
            <a:ext cx="25206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dirty="0" smtClean="0"/>
              <a:t>These channels’ data are included in this modification.</a:t>
            </a:r>
            <a:endParaRPr lang="en-US" altLang="ja-JP" sz="1600" dirty="0"/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3157538" y="2293391"/>
            <a:ext cx="215900" cy="2159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3154363" y="2782341"/>
            <a:ext cx="215900" cy="2159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3144838" y="3263354"/>
            <a:ext cx="215900" cy="2159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3255963" y="3728491"/>
            <a:ext cx="215900" cy="2159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3475038" y="4112666"/>
            <a:ext cx="215900" cy="2159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Oval 19"/>
          <p:cNvSpPr>
            <a:spLocks noChangeArrowheads="1"/>
          </p:cNvSpPr>
          <p:nvPr/>
        </p:nvSpPr>
        <p:spPr bwMode="auto">
          <a:xfrm>
            <a:off x="3160713" y="4544466"/>
            <a:ext cx="215900" cy="2159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Oval 20"/>
          <p:cNvSpPr>
            <a:spLocks noChangeArrowheads="1"/>
          </p:cNvSpPr>
          <p:nvPr/>
        </p:nvSpPr>
        <p:spPr bwMode="auto">
          <a:xfrm>
            <a:off x="2997200" y="4814341"/>
            <a:ext cx="215900" cy="2159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" name="Oval 21"/>
          <p:cNvSpPr>
            <a:spLocks noChangeArrowheads="1"/>
          </p:cNvSpPr>
          <p:nvPr/>
        </p:nvSpPr>
        <p:spPr bwMode="auto">
          <a:xfrm>
            <a:off x="3097213" y="5077866"/>
            <a:ext cx="215900" cy="2159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3265488" y="5374729"/>
            <a:ext cx="215900" cy="2159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Oval 23"/>
          <p:cNvSpPr>
            <a:spLocks noChangeArrowheads="1"/>
          </p:cNvSpPr>
          <p:nvPr/>
        </p:nvSpPr>
        <p:spPr bwMode="auto">
          <a:xfrm>
            <a:off x="3524250" y="5592216"/>
            <a:ext cx="215900" cy="2159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568700" y="3277641"/>
            <a:ext cx="215900" cy="215900"/>
          </a:xfrm>
          <a:prstGeom prst="ellipse">
            <a:avLst/>
          </a:prstGeom>
          <a:noFill/>
          <a:ln w="254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3392488" y="2307679"/>
            <a:ext cx="215900" cy="2159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3389313" y="2796629"/>
            <a:ext cx="215900" cy="2159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3379788" y="3277641"/>
            <a:ext cx="215900" cy="2159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3490913" y="3742779"/>
            <a:ext cx="215900" cy="2159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3709988" y="4126954"/>
            <a:ext cx="215900" cy="2159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3395663" y="4558754"/>
            <a:ext cx="215900" cy="2159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3232150" y="4828629"/>
            <a:ext cx="215900" cy="2159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3332163" y="5092154"/>
            <a:ext cx="215900" cy="2159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Oval 14"/>
          <p:cNvSpPr>
            <a:spLocks noChangeArrowheads="1"/>
          </p:cNvSpPr>
          <p:nvPr/>
        </p:nvSpPr>
        <p:spPr bwMode="auto">
          <a:xfrm>
            <a:off x="3581400" y="2307679"/>
            <a:ext cx="215900" cy="215900"/>
          </a:xfrm>
          <a:prstGeom prst="ellipse">
            <a:avLst/>
          </a:prstGeom>
          <a:noFill/>
          <a:ln w="254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3578225" y="2796629"/>
            <a:ext cx="215900" cy="215900"/>
          </a:xfrm>
          <a:prstGeom prst="ellipse">
            <a:avLst/>
          </a:prstGeom>
          <a:noFill/>
          <a:ln w="254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" name="Oval 17"/>
          <p:cNvSpPr>
            <a:spLocks noChangeArrowheads="1"/>
          </p:cNvSpPr>
          <p:nvPr/>
        </p:nvSpPr>
        <p:spPr bwMode="auto">
          <a:xfrm>
            <a:off x="3679825" y="3742779"/>
            <a:ext cx="215900" cy="215900"/>
          </a:xfrm>
          <a:prstGeom prst="ellipse">
            <a:avLst/>
          </a:prstGeom>
          <a:noFill/>
          <a:ln w="254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Oval 18"/>
          <p:cNvSpPr>
            <a:spLocks noChangeArrowheads="1"/>
          </p:cNvSpPr>
          <p:nvPr/>
        </p:nvSpPr>
        <p:spPr bwMode="auto">
          <a:xfrm>
            <a:off x="3898900" y="4126954"/>
            <a:ext cx="215900" cy="215900"/>
          </a:xfrm>
          <a:prstGeom prst="ellipse">
            <a:avLst/>
          </a:prstGeom>
          <a:noFill/>
          <a:ln w="254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右中かっこ 29"/>
          <p:cNvSpPr/>
          <p:nvPr/>
        </p:nvSpPr>
        <p:spPr>
          <a:xfrm>
            <a:off x="3925888" y="4522241"/>
            <a:ext cx="214312" cy="785813"/>
          </a:xfrm>
          <a:prstGeom prst="rightBrace">
            <a:avLst/>
          </a:prstGeom>
          <a:ln w="15875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66FF"/>
              </a:solidFill>
            </a:endParaRPr>
          </a:p>
        </p:txBody>
      </p:sp>
      <p:sp>
        <p:nvSpPr>
          <p:cNvPr id="31" name="Oval 14"/>
          <p:cNvSpPr>
            <a:spLocks noChangeArrowheads="1"/>
          </p:cNvSpPr>
          <p:nvPr/>
        </p:nvSpPr>
        <p:spPr bwMode="auto">
          <a:xfrm>
            <a:off x="4354513" y="3283991"/>
            <a:ext cx="215900" cy="215900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4356100" y="3571329"/>
            <a:ext cx="215900" cy="2159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4356100" y="3860254"/>
            <a:ext cx="215900" cy="215900"/>
          </a:xfrm>
          <a:prstGeom prst="ellipse">
            <a:avLst/>
          </a:prstGeom>
          <a:noFill/>
          <a:ln w="2540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4570413" y="3214141"/>
            <a:ext cx="3170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/>
              <a:t>used over the Clear Sky Ocean 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4570413" y="3501479"/>
            <a:ext cx="2846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/>
              <a:t>used over the land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4570413" y="3790404"/>
            <a:ext cx="2846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/>
              <a:t>used over the coast</a:t>
            </a:r>
          </a:p>
        </p:txBody>
      </p:sp>
      <p:sp>
        <p:nvSpPr>
          <p:cNvPr id="37" name="テキスト ボックス 34"/>
          <p:cNvSpPr txBox="1">
            <a:spLocks noChangeArrowheads="1"/>
          </p:cNvSpPr>
          <p:nvPr/>
        </p:nvSpPr>
        <p:spPr bwMode="auto">
          <a:xfrm>
            <a:off x="2568575" y="4450804"/>
            <a:ext cx="642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ja-JP">
                <a:solidFill>
                  <a:srgbClr val="FF0000"/>
                </a:solidFill>
              </a:rPr>
              <a:t>ch8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38" name="テキスト ボックス 35"/>
          <p:cNvSpPr txBox="1">
            <a:spLocks noChangeArrowheads="1"/>
          </p:cNvSpPr>
          <p:nvPr/>
        </p:nvSpPr>
        <p:spPr bwMode="auto">
          <a:xfrm>
            <a:off x="2425700" y="4736554"/>
            <a:ext cx="642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ja-JP">
                <a:solidFill>
                  <a:srgbClr val="FF0000"/>
                </a:solidFill>
              </a:rPr>
              <a:t>ch7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39" name="テキスト ボックス 36"/>
          <p:cNvSpPr txBox="1">
            <a:spLocks noChangeArrowheads="1"/>
          </p:cNvSpPr>
          <p:nvPr/>
        </p:nvSpPr>
        <p:spPr bwMode="auto">
          <a:xfrm>
            <a:off x="2497138" y="5022304"/>
            <a:ext cx="642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ja-JP">
                <a:solidFill>
                  <a:srgbClr val="FF0000"/>
                </a:solidFill>
              </a:rPr>
              <a:t>ch6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40" name="テキスト ボックス 37"/>
          <p:cNvSpPr txBox="1">
            <a:spLocks noChangeArrowheads="1"/>
          </p:cNvSpPr>
          <p:nvPr/>
        </p:nvSpPr>
        <p:spPr bwMode="auto">
          <a:xfrm>
            <a:off x="3924300" y="1269454"/>
            <a:ext cx="42481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Each line shows the sensitivity functions for each channels in AMSU-A.</a:t>
            </a:r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en-US" altLang="ja-JP" dirty="0"/>
              <a:t>With some reasons,</a:t>
            </a:r>
          </a:p>
          <a:p>
            <a:pPr eaLnBrk="1" hangingPunct="1"/>
            <a:r>
              <a:rPr lang="en-US" altLang="ja-JP" dirty="0" smtClean="0"/>
              <a:t>We </a:t>
            </a:r>
            <a:r>
              <a:rPr lang="en-US" altLang="ja-JP" dirty="0"/>
              <a:t>did not use the lower channels’ data over the coast. But we found it </a:t>
            </a:r>
            <a:r>
              <a:rPr lang="en-US" altLang="ja-JP" dirty="0" smtClean="0"/>
              <a:t>brought </a:t>
            </a:r>
            <a:r>
              <a:rPr lang="en-US" altLang="ja-JP" dirty="0"/>
              <a:t>positive impact !</a:t>
            </a:r>
          </a:p>
        </p:txBody>
      </p:sp>
    </p:spTree>
    <p:extLst>
      <p:ext uri="{BB962C8B-B14F-4D97-AF65-F5344CB8AC3E}">
        <p14:creationId xmlns:p14="http://schemas.microsoft.com/office/powerpoint/2010/main" val="40374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タイトル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“Coast” data distribution</a:t>
            </a:r>
            <a:endParaRPr lang="ja-JP" altLang="en-US" dirty="0" smtClean="0"/>
          </a:p>
        </p:txBody>
      </p:sp>
      <p:sp>
        <p:nvSpPr>
          <p:cNvPr id="72707" name="テキスト ボックス 6"/>
          <p:cNvSpPr txBox="1">
            <a:spLocks noChangeArrowheads="1"/>
          </p:cNvSpPr>
          <p:nvPr/>
        </p:nvSpPr>
        <p:spPr bwMode="auto">
          <a:xfrm>
            <a:off x="0" y="8366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400"/>
              <a:t>The data numbers over </a:t>
            </a:r>
            <a:r>
              <a:rPr lang="en-US" altLang="ja-JP" sz="2400">
                <a:solidFill>
                  <a:srgbClr val="00FF00"/>
                </a:solidFill>
              </a:rPr>
              <a:t>“land” </a:t>
            </a:r>
            <a:r>
              <a:rPr lang="en-US" altLang="ja-JP" sz="2400"/>
              <a:t>and</a:t>
            </a:r>
            <a:r>
              <a:rPr lang="en-US" altLang="ja-JP" sz="2400">
                <a:solidFill>
                  <a:srgbClr val="00FF00"/>
                </a:solidFill>
              </a:rPr>
              <a:t> </a:t>
            </a:r>
            <a:r>
              <a:rPr lang="en-US" altLang="ja-JP" sz="2400">
                <a:solidFill>
                  <a:srgbClr val="FF00FF"/>
                </a:solidFill>
              </a:rPr>
              <a:t>“coast”</a:t>
            </a:r>
            <a:r>
              <a:rPr lang="en-US" altLang="ja-JP" sz="2400">
                <a:solidFill>
                  <a:srgbClr val="00FF00"/>
                </a:solidFill>
              </a:rPr>
              <a:t> </a:t>
            </a:r>
            <a:r>
              <a:rPr lang="en-US" altLang="ja-JP" sz="2400"/>
              <a:t>are almost same !</a:t>
            </a:r>
          </a:p>
          <a:p>
            <a:pPr algn="ctr" eaLnBrk="1" hangingPunct="1"/>
            <a:r>
              <a:rPr lang="en-US" altLang="ja-JP" sz="2400"/>
              <a:t>because there are many inland lakes in the world.</a:t>
            </a:r>
            <a:endParaRPr lang="ja-JP" altLang="en-US" sz="2400"/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695166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708275"/>
            <a:ext cx="2627312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テキスト ボックス 7"/>
          <p:cNvSpPr txBox="1">
            <a:spLocks noChangeArrowheads="1"/>
          </p:cNvSpPr>
          <p:nvPr/>
        </p:nvSpPr>
        <p:spPr bwMode="auto">
          <a:xfrm>
            <a:off x="8101013" y="3697288"/>
            <a:ext cx="792162" cy="73818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/>
              <a:t>clear ocean</a:t>
            </a:r>
          </a:p>
          <a:p>
            <a:pPr eaLnBrk="1" hangingPunct="1"/>
            <a:r>
              <a:rPr lang="en-US" altLang="ja-JP" sz="1400"/>
              <a:t>41%</a:t>
            </a:r>
            <a:endParaRPr lang="ja-JP" altLang="en-US" sz="1400"/>
          </a:p>
        </p:txBody>
      </p:sp>
      <p:sp>
        <p:nvSpPr>
          <p:cNvPr id="72711" name="テキスト ボックス 8"/>
          <p:cNvSpPr txBox="1">
            <a:spLocks noChangeArrowheads="1"/>
          </p:cNvSpPr>
          <p:nvPr/>
        </p:nvSpPr>
        <p:spPr bwMode="auto">
          <a:xfrm>
            <a:off x="7235825" y="3325813"/>
            <a:ext cx="649288" cy="461962"/>
          </a:xfrm>
          <a:prstGeom prst="rect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coast</a:t>
            </a:r>
          </a:p>
          <a:p>
            <a:pPr eaLnBrk="1" hangingPunct="1"/>
            <a:r>
              <a:rPr lang="en-US" altLang="ja-JP" sz="1200"/>
              <a:t>19%</a:t>
            </a:r>
            <a:endParaRPr lang="ja-JP" altLang="en-US" sz="1200"/>
          </a:p>
        </p:txBody>
      </p:sp>
      <p:sp>
        <p:nvSpPr>
          <p:cNvPr id="72712" name="テキスト ボックス 10"/>
          <p:cNvSpPr txBox="1">
            <a:spLocks noChangeArrowheads="1"/>
          </p:cNvSpPr>
          <p:nvPr/>
        </p:nvSpPr>
        <p:spPr bwMode="auto">
          <a:xfrm>
            <a:off x="6948488" y="4076700"/>
            <a:ext cx="647700" cy="4603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land</a:t>
            </a:r>
          </a:p>
          <a:p>
            <a:pPr eaLnBrk="1" hangingPunct="1"/>
            <a:r>
              <a:rPr lang="en-US" altLang="ja-JP" sz="1200"/>
              <a:t>19%</a:t>
            </a:r>
            <a:endParaRPr lang="ja-JP" altLang="en-US" sz="120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337550" y="5156200"/>
            <a:ext cx="627063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200" dirty="0">
                <a:ea typeface="ＭＳ Ｐゴシック" pitchFamily="50" charset="-128"/>
              </a:rPr>
              <a:t>cloudy</a:t>
            </a:r>
          </a:p>
          <a:p>
            <a:pPr>
              <a:defRPr/>
            </a:pPr>
            <a:r>
              <a:rPr lang="en-US" altLang="ja-JP" sz="1200" dirty="0">
                <a:ea typeface="ＭＳ Ｐゴシック" pitchFamily="50" charset="-128"/>
              </a:rPr>
              <a:t>ocean</a:t>
            </a:r>
            <a:endParaRPr lang="ja-JP" altLang="en-US" sz="1200" dirty="0">
              <a:ea typeface="ＭＳ Ｐゴシック" pitchFamily="50" charset="-128"/>
            </a:endParaRPr>
          </a:p>
        </p:txBody>
      </p:sp>
      <p:sp>
        <p:nvSpPr>
          <p:cNvPr id="72714" name="テキスト ボックス 12"/>
          <p:cNvSpPr txBox="1">
            <a:spLocks noChangeArrowheads="1"/>
          </p:cNvSpPr>
          <p:nvPr/>
        </p:nvSpPr>
        <p:spPr bwMode="auto">
          <a:xfrm>
            <a:off x="6851650" y="5156200"/>
            <a:ext cx="600075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Rainy</a:t>
            </a:r>
          </a:p>
          <a:p>
            <a:pPr eaLnBrk="1" hangingPunct="1"/>
            <a:r>
              <a:rPr lang="en-US" altLang="ja-JP" sz="1200"/>
              <a:t>ocean</a:t>
            </a:r>
            <a:endParaRPr lang="ja-JP" altLang="en-US" sz="1200"/>
          </a:p>
        </p:txBody>
      </p:sp>
      <p:sp>
        <p:nvSpPr>
          <p:cNvPr id="72715" name="テキスト ボックス 13"/>
          <p:cNvSpPr txBox="1">
            <a:spLocks noChangeArrowheads="1"/>
          </p:cNvSpPr>
          <p:nvPr/>
        </p:nvSpPr>
        <p:spPr bwMode="auto">
          <a:xfrm>
            <a:off x="6443663" y="4868863"/>
            <a:ext cx="706437" cy="276225"/>
          </a:xfrm>
          <a:prstGeom prst="rect">
            <a:avLst/>
          </a:prstGeom>
          <a:solidFill>
            <a:schemeClr val="bg1"/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Sea Ice</a:t>
            </a:r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28503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Z500 RMSE improvement rate</a:t>
            </a:r>
            <a:endParaRPr lang="ja-JP" altLang="en-US" smtClean="0"/>
          </a:p>
        </p:txBody>
      </p:sp>
      <p:sp>
        <p:nvSpPr>
          <p:cNvPr id="73731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ja-JP" sz="2800" dirty="0" smtClean="0"/>
              <a:t>OSE for this issue.</a:t>
            </a:r>
          </a:p>
          <a:p>
            <a:pPr lvl="1">
              <a:spcBef>
                <a:spcPct val="0"/>
              </a:spcBef>
            </a:pPr>
            <a:r>
              <a:rPr lang="en-US" altLang="ja-JP" sz="2400" dirty="0" err="1" smtClean="0"/>
              <a:t>Cntl</a:t>
            </a:r>
            <a:r>
              <a:rPr lang="en-US" altLang="ja-JP" sz="2400" dirty="0" smtClean="0"/>
              <a:t>: same as the past routine, </a:t>
            </a:r>
          </a:p>
          <a:p>
            <a:pPr lvl="1">
              <a:spcBef>
                <a:spcPct val="0"/>
              </a:spcBef>
            </a:pPr>
            <a:r>
              <a:rPr lang="en-US" altLang="ja-JP" sz="2400" dirty="0" smtClean="0"/>
              <a:t>Test: use the lower channels over the coast</a:t>
            </a:r>
          </a:p>
          <a:p>
            <a:pPr>
              <a:spcBef>
                <a:spcPct val="0"/>
              </a:spcBef>
            </a:pPr>
            <a:r>
              <a:rPr lang="en-US" altLang="ja-JP" sz="2800" dirty="0" smtClean="0"/>
              <a:t>improvement rate : (</a:t>
            </a:r>
            <a:r>
              <a:rPr lang="en-US" altLang="ja-JP" sz="2800" dirty="0" err="1" smtClean="0"/>
              <a:t>RMSE</a:t>
            </a:r>
            <a:r>
              <a:rPr lang="en-US" altLang="ja-JP" sz="2800" baseline="-25000" dirty="0" err="1" smtClean="0"/>
              <a:t>cntl</a:t>
            </a:r>
            <a:r>
              <a:rPr lang="en-US" altLang="ja-JP" sz="2800" dirty="0" err="1" smtClean="0"/>
              <a:t>-RMSE</a:t>
            </a:r>
            <a:r>
              <a:rPr lang="en-US" altLang="ja-JP" sz="2800" baseline="-25000" dirty="0" err="1" smtClean="0"/>
              <a:t>test</a:t>
            </a:r>
            <a:r>
              <a:rPr lang="en-US" altLang="ja-JP" sz="2800" dirty="0" smtClean="0"/>
              <a:t>)/</a:t>
            </a:r>
            <a:r>
              <a:rPr lang="en-US" altLang="ja-JP" sz="2800" dirty="0" err="1" smtClean="0"/>
              <a:t>RMSE</a:t>
            </a:r>
            <a:r>
              <a:rPr lang="en-US" altLang="ja-JP" sz="2800" baseline="-25000" dirty="0" err="1" smtClean="0"/>
              <a:t>cntl</a:t>
            </a:r>
            <a:endParaRPr lang="en-US" altLang="ja-JP" sz="2800" baseline="-25000" dirty="0" smtClean="0"/>
          </a:p>
          <a:p>
            <a:pPr lvl="1">
              <a:spcBef>
                <a:spcPct val="0"/>
              </a:spcBef>
            </a:pPr>
            <a:r>
              <a:rPr lang="en-US" altLang="ja-JP" sz="2400" dirty="0" smtClean="0"/>
              <a:t>against the own initial conditions</a:t>
            </a:r>
          </a:p>
          <a:p>
            <a:pPr lvl="1">
              <a:spcBef>
                <a:spcPct val="0"/>
              </a:spcBef>
            </a:pPr>
            <a:r>
              <a:rPr lang="en-US" altLang="ja-JP" sz="2400" dirty="0" smtClean="0"/>
              <a:t>The result show the positive impact mostly.</a:t>
            </a:r>
            <a:endParaRPr lang="ja-JP" altLang="en-US" sz="2400" baseline="-250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5580063" y="6237288"/>
            <a:ext cx="909637" cy="365125"/>
          </a:xfrm>
        </p:spPr>
        <p:txBody>
          <a:bodyPr/>
          <a:lstStyle/>
          <a:p>
            <a:pPr>
              <a:defRPr/>
            </a:pPr>
            <a:fld id="{ADB0BD16-E1CD-4281-AB02-56848715519A}" type="slidenum">
              <a:rPr lang="ja-JP" altLang="en-US" smtClean="0"/>
              <a:pPr>
                <a:defRPr/>
              </a:pPr>
              <a:t>25</a:t>
            </a:fld>
            <a:endParaRPr lang="ja-JP" altLang="en-US" dirty="0"/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3975100"/>
            <a:ext cx="2952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75100"/>
            <a:ext cx="2895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テキスト ボックス 7"/>
          <p:cNvSpPr txBox="1">
            <a:spLocks noChangeArrowheads="1"/>
          </p:cNvSpPr>
          <p:nvPr/>
        </p:nvSpPr>
        <p:spPr bwMode="auto">
          <a:xfrm>
            <a:off x="1773238" y="3749675"/>
            <a:ext cx="244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/>
              <a:t>Summer Test</a:t>
            </a:r>
            <a:endParaRPr lang="ja-JP" altLang="en-US"/>
          </a:p>
        </p:txBody>
      </p:sp>
      <p:sp>
        <p:nvSpPr>
          <p:cNvPr id="73736" name="テキスト ボックス 8"/>
          <p:cNvSpPr txBox="1">
            <a:spLocks noChangeArrowheads="1"/>
          </p:cNvSpPr>
          <p:nvPr/>
        </p:nvSpPr>
        <p:spPr bwMode="auto">
          <a:xfrm>
            <a:off x="4859338" y="3749675"/>
            <a:ext cx="2449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/>
              <a:t>Winter Test</a:t>
            </a:r>
            <a:endParaRPr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rot="5400000" flipH="1" flipV="1">
            <a:off x="946150" y="5019675"/>
            <a:ext cx="93503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8" name="テキスト ボックス 11"/>
          <p:cNvSpPr txBox="1">
            <a:spLocks noChangeArrowheads="1"/>
          </p:cNvSpPr>
          <p:nvPr/>
        </p:nvSpPr>
        <p:spPr bwMode="auto">
          <a:xfrm rot="-5400000">
            <a:off x="900113" y="4840288"/>
            <a:ext cx="800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Better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67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6731413" y="4068134"/>
            <a:ext cx="2341959" cy="1755000"/>
            <a:chOff x="4644008" y="2492896"/>
            <a:chExt cx="3122612" cy="2340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39" b="52695"/>
            <a:stretch/>
          </p:blipFill>
          <p:spPr bwMode="auto">
            <a:xfrm>
              <a:off x="4644008" y="2492896"/>
              <a:ext cx="3122612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テキスト ボックス 5"/>
            <p:cNvSpPr txBox="1">
              <a:spLocks noChangeArrowheads="1"/>
            </p:cNvSpPr>
            <p:nvPr/>
          </p:nvSpPr>
          <p:spPr bwMode="auto">
            <a:xfrm>
              <a:off x="6731571" y="2997721"/>
              <a:ext cx="859637" cy="6976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400"/>
                <a:t>ETS</a:t>
              </a:r>
            </a:p>
            <a:p>
              <a:pPr eaLnBrk="1" hangingPunct="1"/>
              <a:r>
                <a:rPr lang="en-US" altLang="ja-JP" sz="1400"/>
                <a:t>EXP1</a:t>
              </a:r>
              <a:endParaRPr lang="ja-JP" altLang="en-US" sz="1400"/>
            </a:p>
          </p:txBody>
        </p:sp>
      </p:grpSp>
      <p:sp>
        <p:nvSpPr>
          <p:cNvPr id="10035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Radiance assimilation in MA</a:t>
            </a:r>
            <a:br>
              <a:rPr lang="en-US" altLang="ja-JP" dirty="0" smtClean="0"/>
            </a:br>
            <a:r>
              <a:rPr lang="en-US" altLang="ja-JP" sz="2400" dirty="0" smtClean="0"/>
              <a:t>(M. </a:t>
            </a:r>
            <a:r>
              <a:rPr lang="en-US" altLang="ja-JP" sz="2400" dirty="0" err="1" smtClean="0"/>
              <a:t>Kazumori</a:t>
            </a:r>
            <a:r>
              <a:rPr lang="en-US" altLang="ja-JP" sz="2400" dirty="0" smtClean="0"/>
              <a:t>)</a:t>
            </a:r>
            <a:endParaRPr lang="ja-JP" altLang="en-US" sz="2400" dirty="0" smtClean="0"/>
          </a:p>
        </p:txBody>
      </p:sp>
      <p:sp>
        <p:nvSpPr>
          <p:cNvPr id="100355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ja-JP" sz="2400" dirty="0" smtClean="0"/>
              <a:t>Satellite radiance assimilation system was developed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 smtClean="0"/>
              <a:t>Preprocessor is the same module as the one used in GA.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 smtClean="0"/>
              <a:t>Data thinning interval is 45km.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 smtClean="0"/>
              <a:t>Above the model top, T and Q profiles are extrapolated.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 smtClean="0"/>
              <a:t>Employed RTM is RTTOV9.3.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 smtClean="0"/>
              <a:t>Bias correction coefficients are taken from GA.</a:t>
            </a:r>
            <a:endParaRPr lang="en-US" altLang="ja-JP" sz="2400" dirty="0" smtClean="0"/>
          </a:p>
          <a:p>
            <a:pPr>
              <a:spcBef>
                <a:spcPct val="0"/>
              </a:spcBef>
            </a:pPr>
            <a:r>
              <a:rPr lang="en-US" altLang="ja-JP" sz="2400" dirty="0" smtClean="0"/>
              <a:t>Data usage</a:t>
            </a:r>
            <a:endParaRPr lang="en-US" altLang="ja-JP" sz="2000" dirty="0" smtClean="0"/>
          </a:p>
          <a:p>
            <a:pPr lvl="1">
              <a:spcBef>
                <a:spcPct val="0"/>
              </a:spcBef>
            </a:pPr>
            <a:r>
              <a:rPr lang="en-US" altLang="ja-JP" sz="2000" dirty="0" smtClean="0"/>
              <a:t>ATOVS-T and MWR-PW are unused.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 smtClean="0"/>
              <a:t>ATOVS-Radiance, MWR-Radiance, SSMIS-Radiance, MTSAT/CSR are used.</a:t>
            </a:r>
          </a:p>
          <a:p>
            <a:pPr lvl="1">
              <a:spcBef>
                <a:spcPct val="0"/>
              </a:spcBef>
            </a:pPr>
            <a:endParaRPr lang="en-US" altLang="ja-JP" sz="2000" dirty="0" smtClean="0"/>
          </a:p>
          <a:p>
            <a:pPr>
              <a:defRPr/>
            </a:pPr>
            <a:r>
              <a:rPr lang="en-US" altLang="ja-JP" sz="2400" dirty="0"/>
              <a:t>The </a:t>
            </a:r>
            <a:r>
              <a:rPr lang="en-US" altLang="ja-JP" sz="2400" dirty="0" smtClean="0"/>
              <a:t>impacts</a:t>
            </a:r>
            <a:endParaRPr lang="en-US" altLang="ja-JP" sz="2400" dirty="0"/>
          </a:p>
          <a:p>
            <a:pPr lvl="1">
              <a:defRPr/>
            </a:pPr>
            <a:r>
              <a:rPr lang="en-US" altLang="ja-JP" sz="2000" dirty="0"/>
              <a:t>RMSE on temperature analysis </a:t>
            </a:r>
            <a:r>
              <a:rPr lang="en-US" altLang="ja-JP" sz="2000" dirty="0" smtClean="0"/>
              <a:t>against </a:t>
            </a:r>
            <a:r>
              <a:rPr lang="en-US" altLang="ja-JP" sz="2000" dirty="0" err="1" smtClean="0"/>
              <a:t>sonde</a:t>
            </a:r>
            <a:r>
              <a:rPr lang="en-US" altLang="ja-JP" sz="2000" dirty="0" smtClean="0"/>
              <a:t> is </a:t>
            </a:r>
            <a:r>
              <a:rPr lang="en-US" altLang="ja-JP" sz="2000" dirty="0"/>
              <a:t>reduced</a:t>
            </a:r>
            <a:r>
              <a:rPr lang="en-US" altLang="ja-JP" sz="2000" dirty="0" smtClean="0"/>
              <a:t>.</a:t>
            </a:r>
          </a:p>
          <a:p>
            <a:pPr lvl="1">
              <a:defRPr/>
            </a:pPr>
            <a:r>
              <a:rPr lang="en-US" altLang="ja-JP" sz="2000" dirty="0"/>
              <a:t>ETS against radar estimated rainfall </a:t>
            </a:r>
            <a:r>
              <a:rPr lang="en-US" altLang="ja-JP" sz="2000" dirty="0" smtClean="0"/>
              <a:t>data is improved mostly</a:t>
            </a:r>
            <a:endParaRPr lang="en-US" altLang="ja-JP" sz="2000" dirty="0"/>
          </a:p>
          <a:p>
            <a:pPr>
              <a:spcBef>
                <a:spcPct val="0"/>
              </a:spcBef>
            </a:pP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</a:rPr>
              <a:t>This system was introduced into </a:t>
            </a:r>
            <a:r>
              <a:rPr lang="en-US" altLang="ja-JP" sz="2400" dirty="0" smtClean="0">
                <a:solidFill>
                  <a:schemeClr val="accent2">
                    <a:lumMod val="75000"/>
                  </a:schemeClr>
                </a:solidFill>
              </a:rPr>
              <a:t>operation </a:t>
            </a:r>
            <a:r>
              <a:rPr lang="en-US" altLang="ja-JP" sz="2400" dirty="0">
                <a:solidFill>
                  <a:schemeClr val="accent2">
                    <a:lumMod val="75000"/>
                  </a:schemeClr>
                </a:solidFill>
              </a:rPr>
              <a:t>in Dec. 2010</a:t>
            </a:r>
          </a:p>
          <a:p>
            <a:pPr lvl="1">
              <a:spcBef>
                <a:spcPct val="0"/>
              </a:spcBef>
            </a:pPr>
            <a:endParaRPr lang="en-US" altLang="ja-JP" sz="20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79D36B-448C-43C7-8FC1-08EB10E065FF}" type="slidenum">
              <a:rPr lang="ja-JP" altLang="en-US" smtClean="0"/>
              <a:pPr>
                <a:defRPr/>
              </a:pPr>
              <a:t>26</a:t>
            </a:fld>
            <a:endParaRPr lang="ja-JP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5659" b="52836"/>
          <a:stretch/>
        </p:blipFill>
        <p:spPr bwMode="auto">
          <a:xfrm>
            <a:off x="7020387" y="1916832"/>
            <a:ext cx="208811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 flipV="1">
            <a:off x="5148064" y="3284984"/>
            <a:ext cx="1872323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5940152" y="5085184"/>
            <a:ext cx="576064" cy="547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24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The model top issue</a:t>
            </a:r>
            <a:endParaRPr lang="ja-JP" altLang="en-US" smtClean="0"/>
          </a:p>
        </p:txBody>
      </p:sp>
      <p:sp>
        <p:nvSpPr>
          <p:cNvPr id="72707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75E3C-9799-408C-AB69-58B28B6A9E4A}" type="slidenum">
              <a:rPr lang="ja-JP" altLang="en-US" smtClean="0"/>
              <a:pPr>
                <a:defRPr/>
              </a:pPr>
              <a:t>27</a:t>
            </a:fld>
            <a:endParaRPr lang="ja-JP" altLang="en-US" dirty="0"/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162050"/>
            <a:ext cx="76485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テキスト ボックス 5"/>
          <p:cNvSpPr txBox="1">
            <a:spLocks noChangeArrowheads="1"/>
          </p:cNvSpPr>
          <p:nvPr/>
        </p:nvSpPr>
        <p:spPr bwMode="auto">
          <a:xfrm>
            <a:off x="395288" y="2492375"/>
            <a:ext cx="960437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100" b="1" dirty="0">
                <a:solidFill>
                  <a:schemeClr val="bg1"/>
                </a:solidFill>
              </a:rPr>
              <a:t>MSM4D-Var</a:t>
            </a:r>
            <a:endParaRPr lang="ja-JP" altLang="en-US" sz="1100" b="1" dirty="0">
              <a:solidFill>
                <a:schemeClr val="bg1"/>
              </a:solidFill>
            </a:endParaRPr>
          </a:p>
        </p:txBody>
      </p:sp>
      <p:sp>
        <p:nvSpPr>
          <p:cNvPr id="72711" name="テキスト ボックス 6"/>
          <p:cNvSpPr txBox="1">
            <a:spLocks noChangeArrowheads="1"/>
          </p:cNvSpPr>
          <p:nvPr/>
        </p:nvSpPr>
        <p:spPr bwMode="auto">
          <a:xfrm>
            <a:off x="251520" y="3213100"/>
            <a:ext cx="994183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100" b="1" dirty="0" smtClean="0"/>
              <a:t>MSM4DVAR</a:t>
            </a:r>
            <a:endParaRPr lang="ja-JP" altLang="en-US" sz="1100" b="1" dirty="0"/>
          </a:p>
        </p:txBody>
      </p:sp>
      <p:sp>
        <p:nvSpPr>
          <p:cNvPr id="72712" name="テキスト ボックス 7"/>
          <p:cNvSpPr txBox="1">
            <a:spLocks noChangeArrowheads="1"/>
          </p:cNvSpPr>
          <p:nvPr/>
        </p:nvSpPr>
        <p:spPr bwMode="auto">
          <a:xfrm>
            <a:off x="4322763" y="3956050"/>
            <a:ext cx="935037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000"/>
              <a:t>These data cannot be used because of the model top issue !</a:t>
            </a:r>
            <a:endParaRPr lang="ja-JP" altLang="en-US" sz="1000"/>
          </a:p>
        </p:txBody>
      </p:sp>
      <p:sp>
        <p:nvSpPr>
          <p:cNvPr id="72713" name="テキスト ボックス 8"/>
          <p:cNvSpPr txBox="1">
            <a:spLocks noChangeArrowheads="1"/>
          </p:cNvSpPr>
          <p:nvPr/>
        </p:nvSpPr>
        <p:spPr bwMode="auto">
          <a:xfrm>
            <a:off x="4787900" y="5621338"/>
            <a:ext cx="42481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000" b="1">
                <a:solidFill>
                  <a:srgbClr val="C00000"/>
                </a:solidFill>
              </a:rPr>
              <a:t>O: The channel is used in Global Analysis and Meso-scale Analysis</a:t>
            </a:r>
          </a:p>
          <a:p>
            <a:pPr eaLnBrk="1" hangingPunct="1"/>
            <a:r>
              <a:rPr lang="en-US" altLang="ja-JP" sz="1000" b="1">
                <a:solidFill>
                  <a:srgbClr val="0070C0"/>
                </a:solidFill>
              </a:rPr>
              <a:t>O: The channel is used in Global Analysis only. </a:t>
            </a:r>
            <a:endParaRPr lang="ja-JP" altLang="en-US" sz="1000" b="1">
              <a:solidFill>
                <a:srgbClr val="0070C0"/>
              </a:solidFill>
            </a:endParaRPr>
          </a:p>
        </p:txBody>
      </p:sp>
      <p:sp>
        <p:nvSpPr>
          <p:cNvPr id="72714" name="テキスト ボックス 9"/>
          <p:cNvSpPr txBox="1">
            <a:spLocks noChangeArrowheads="1"/>
          </p:cNvSpPr>
          <p:nvPr/>
        </p:nvSpPr>
        <p:spPr bwMode="auto">
          <a:xfrm>
            <a:off x="611188" y="5661025"/>
            <a:ext cx="41052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The model top is around 40hPa.</a:t>
            </a:r>
          </a:p>
          <a:p>
            <a:pPr eaLnBrk="1" hangingPunct="1"/>
            <a:r>
              <a:rPr lang="en-US" altLang="ja-JP" sz="1200"/>
              <a:t>Channel 9 and 10 is not available because the weighting function shows the sensitivity extends to the higher levels. </a:t>
            </a:r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02394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Sample of the O-B histogram</a:t>
            </a:r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7DEB5-BBB1-4591-B429-3AF987AE96C6}" type="slidenum">
              <a:rPr lang="ja-JP" altLang="en-US" smtClean="0"/>
              <a:pPr>
                <a:defRPr/>
              </a:pPr>
              <a:t>28</a:t>
            </a:fld>
            <a:endParaRPr lang="ja-JP" altLang="en-US" dirty="0"/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341438"/>
            <a:ext cx="75247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テキスト ボックス 5"/>
          <p:cNvSpPr txBox="1">
            <a:spLocks noChangeArrowheads="1"/>
          </p:cNvSpPr>
          <p:nvPr/>
        </p:nvSpPr>
        <p:spPr bwMode="auto">
          <a:xfrm>
            <a:off x="1908175" y="981075"/>
            <a:ext cx="219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Red: GA</a:t>
            </a:r>
            <a:r>
              <a:rPr lang="en-US" altLang="ja-JP"/>
              <a:t>, </a:t>
            </a:r>
            <a:r>
              <a:rPr lang="en-US" altLang="ja-JP">
                <a:solidFill>
                  <a:srgbClr val="0070C0"/>
                </a:solidFill>
              </a:rPr>
              <a:t>Blue : MA</a:t>
            </a:r>
            <a:endParaRPr lang="ja-JP" altLang="en-US">
              <a:solidFill>
                <a:srgbClr val="0070C0"/>
              </a:solidFill>
            </a:endParaRPr>
          </a:p>
        </p:txBody>
      </p:sp>
      <p:sp>
        <p:nvSpPr>
          <p:cNvPr id="73734" name="テキスト ボックス 6"/>
          <p:cNvSpPr txBox="1">
            <a:spLocks noChangeArrowheads="1"/>
          </p:cNvSpPr>
          <p:nvPr/>
        </p:nvSpPr>
        <p:spPr bwMode="auto">
          <a:xfrm>
            <a:off x="755650" y="4437063"/>
            <a:ext cx="42481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dirty="0"/>
              <a:t>The histogram pattern is almost same in the channels 4-8. But the error in MA is much larger than GA in the channel 9. </a:t>
            </a:r>
            <a:r>
              <a:rPr lang="en-US" altLang="ja-JP" sz="1400" dirty="0">
                <a:sym typeface="Wingdings" pitchFamily="2" charset="2"/>
              </a:rPr>
              <a:t>The cause is the model top height.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en-US" altLang="ja-JP" sz="1400" dirty="0">
                <a:solidFill>
                  <a:srgbClr val="0070C0"/>
                </a:solidFill>
              </a:rPr>
              <a:t>We are requesting to the </a:t>
            </a:r>
            <a:r>
              <a:rPr lang="en-US" altLang="ja-JP" sz="1400" dirty="0" smtClean="0">
                <a:solidFill>
                  <a:srgbClr val="0070C0"/>
                </a:solidFill>
              </a:rPr>
              <a:t>MSM developers </a:t>
            </a:r>
            <a:r>
              <a:rPr lang="en-US" altLang="ja-JP" sz="1400" dirty="0">
                <a:solidFill>
                  <a:srgbClr val="0070C0"/>
                </a:solidFill>
              </a:rPr>
              <a:t>to raise </a:t>
            </a:r>
            <a:r>
              <a:rPr lang="en-US" altLang="ja-JP" sz="1400" dirty="0" smtClean="0">
                <a:solidFill>
                  <a:srgbClr val="0070C0"/>
                </a:solidFill>
              </a:rPr>
              <a:t>up the </a:t>
            </a:r>
            <a:r>
              <a:rPr lang="en-US" altLang="ja-JP" sz="1400" dirty="0">
                <a:solidFill>
                  <a:srgbClr val="0070C0"/>
                </a:solidFill>
              </a:rPr>
              <a:t>model top.</a:t>
            </a:r>
          </a:p>
        </p:txBody>
      </p:sp>
      <p:sp>
        <p:nvSpPr>
          <p:cNvPr id="73735" name="テキスト ボックス 7"/>
          <p:cNvSpPr txBox="1">
            <a:spLocks noChangeArrowheads="1"/>
          </p:cNvSpPr>
          <p:nvPr/>
        </p:nvSpPr>
        <p:spPr bwMode="auto">
          <a:xfrm>
            <a:off x="5219700" y="3141663"/>
            <a:ext cx="3024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/>
              <a:t>Averaged O-B, Oct. 2010</a:t>
            </a:r>
          </a:p>
        </p:txBody>
      </p:sp>
      <p:sp>
        <p:nvSpPr>
          <p:cNvPr id="73736" name="テキスト ボックス 8"/>
          <p:cNvSpPr txBox="1">
            <a:spLocks noChangeArrowheads="1"/>
          </p:cNvSpPr>
          <p:nvPr/>
        </p:nvSpPr>
        <p:spPr bwMode="auto">
          <a:xfrm>
            <a:off x="5292725" y="1322388"/>
            <a:ext cx="2808288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/>
              <a:t>O-B: Observation – Background</a:t>
            </a:r>
          </a:p>
          <a:p>
            <a:pPr algn="ctr" eaLnBrk="1" hangingPunct="1"/>
            <a:r>
              <a:rPr lang="en-US" altLang="ja-JP" sz="1400"/>
              <a:t>Background: The first guess</a:t>
            </a:r>
          </a:p>
        </p:txBody>
      </p:sp>
    </p:spTree>
    <p:extLst>
      <p:ext uri="{BB962C8B-B14F-4D97-AF65-F5344CB8AC3E}">
        <p14:creationId xmlns:p14="http://schemas.microsoft.com/office/powerpoint/2010/main" val="4497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/>
              <a:t>Start using MODIS DB Winds </a:t>
            </a:r>
            <a:br>
              <a:rPr lang="en-US" altLang="ja-JP" sz="3600" dirty="0" smtClean="0"/>
            </a:br>
            <a:r>
              <a:rPr lang="en-US" altLang="ja-JP" sz="3600" dirty="0" smtClean="0"/>
              <a:t>and NESDIS Winds</a:t>
            </a:r>
            <a:endParaRPr kumimoji="1" lang="ja-JP" altLang="en-US" sz="36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29</a:t>
            </a:fld>
            <a:endParaRPr lang="ja-JP" altLang="en-US" dirty="0"/>
          </a:p>
        </p:txBody>
      </p:sp>
      <p:pic>
        <p:nvPicPr>
          <p:cNvPr id="5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907083"/>
            <a:ext cx="4175125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46758"/>
            <a:ext cx="4189413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8"/>
          <p:cNvSpPr txBox="1">
            <a:spLocks noChangeArrowheads="1"/>
          </p:cNvSpPr>
          <p:nvPr/>
        </p:nvSpPr>
        <p:spPr bwMode="auto">
          <a:xfrm>
            <a:off x="1475656" y="5939556"/>
            <a:ext cx="172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3200" dirty="0" smtClean="0"/>
              <a:t>Old</a:t>
            </a:r>
            <a:endParaRPr lang="ja-JP" altLang="en-US" sz="3200" dirty="0"/>
          </a:p>
        </p:txBody>
      </p:sp>
      <p:sp>
        <p:nvSpPr>
          <p:cNvPr id="8" name="テキスト ボックス 9"/>
          <p:cNvSpPr txBox="1">
            <a:spLocks noChangeArrowheads="1"/>
          </p:cNvSpPr>
          <p:nvPr/>
        </p:nvSpPr>
        <p:spPr bwMode="auto">
          <a:xfrm>
            <a:off x="5939879" y="5939556"/>
            <a:ext cx="13684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C00000"/>
                </a:solidFill>
              </a:rPr>
              <a:t>New</a:t>
            </a:r>
            <a:endParaRPr lang="ja-JP" altLang="en-US" sz="3200" dirty="0">
              <a:solidFill>
                <a:srgbClr val="C00000"/>
              </a:solidFill>
            </a:endParaRPr>
          </a:p>
        </p:txBody>
      </p:sp>
      <p:sp>
        <p:nvSpPr>
          <p:cNvPr id="9" name="テキスト ボックス 12"/>
          <p:cNvSpPr txBox="1">
            <a:spLocks noChangeArrowheads="1"/>
          </p:cNvSpPr>
          <p:nvPr/>
        </p:nvSpPr>
        <p:spPr bwMode="auto">
          <a:xfrm>
            <a:off x="3492500" y="1762621"/>
            <a:ext cx="1584325" cy="369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CIMSS</a:t>
            </a:r>
            <a:r>
              <a:rPr lang="ja-JP" altLang="en-US" b="1">
                <a:solidFill>
                  <a:srgbClr val="0000FF"/>
                </a:solidFill>
              </a:rPr>
              <a:t>（</a:t>
            </a:r>
            <a:r>
              <a:rPr lang="en-US" altLang="ja-JP" b="1">
                <a:solidFill>
                  <a:srgbClr val="0000FF"/>
                </a:solidFill>
              </a:rPr>
              <a:t>Rtn</a:t>
            </a:r>
            <a:r>
              <a:rPr lang="ja-JP" altLang="en-US" b="1">
                <a:solidFill>
                  <a:srgbClr val="0000FF"/>
                </a:solidFill>
              </a:rPr>
              <a:t>）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 rot="5400000">
            <a:off x="3312319" y="2158702"/>
            <a:ext cx="863600" cy="79216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9" idx="2"/>
          </p:cNvCxnSpPr>
          <p:nvPr/>
        </p:nvCxnSpPr>
        <p:spPr>
          <a:xfrm rot="16200000" flipH="1">
            <a:off x="4468813" y="1948358"/>
            <a:ext cx="927100" cy="12954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9"/>
          <p:cNvSpPr txBox="1">
            <a:spLocks noChangeArrowheads="1"/>
          </p:cNvSpPr>
          <p:nvPr/>
        </p:nvSpPr>
        <p:spPr bwMode="auto">
          <a:xfrm>
            <a:off x="3779838" y="5723433"/>
            <a:ext cx="1439862" cy="3698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C00000"/>
                </a:solidFill>
              </a:rPr>
              <a:t>CIMSS</a:t>
            </a:r>
            <a:r>
              <a:rPr lang="ja-JP" altLang="en-US" b="1">
                <a:solidFill>
                  <a:srgbClr val="C00000"/>
                </a:solidFill>
              </a:rPr>
              <a:t>　</a:t>
            </a:r>
            <a:r>
              <a:rPr lang="en-US" altLang="ja-JP" b="1">
                <a:solidFill>
                  <a:srgbClr val="C00000"/>
                </a:solidFill>
              </a:rPr>
              <a:t>DB</a:t>
            </a:r>
            <a:endParaRPr lang="ja-JP" altLang="en-US" b="1">
              <a:solidFill>
                <a:srgbClr val="C0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4356100" y="5075733"/>
            <a:ext cx="1944688" cy="6477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25"/>
          <p:cNvSpPr txBox="1">
            <a:spLocks noChangeArrowheads="1"/>
          </p:cNvSpPr>
          <p:nvPr/>
        </p:nvSpPr>
        <p:spPr bwMode="auto">
          <a:xfrm>
            <a:off x="3924300" y="6155233"/>
            <a:ext cx="1079500" cy="3698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00B050"/>
                </a:solidFill>
              </a:rPr>
              <a:t>NESDIS</a:t>
            </a:r>
            <a:endParaRPr lang="ja-JP" altLang="en-US" b="1">
              <a:solidFill>
                <a:srgbClr val="00B050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6372225" y="4428033"/>
            <a:ext cx="720725" cy="719138"/>
          </a:xfrm>
          <a:prstGeom prst="ellipse">
            <a:avLst/>
          </a:prstGeom>
          <a:noFill/>
          <a:ln>
            <a:solidFill>
              <a:srgbClr val="C00000">
                <a:alpha val="4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380288" y="4067671"/>
            <a:ext cx="720725" cy="719137"/>
          </a:xfrm>
          <a:prstGeom prst="ellipse">
            <a:avLst/>
          </a:prstGeom>
          <a:noFill/>
          <a:ln>
            <a:solidFill>
              <a:srgbClr val="C00000">
                <a:alpha val="4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23504" y="1115452"/>
            <a:ext cx="6853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It makes the data coverage wider especially in the Early Analysis</a:t>
            </a:r>
            <a:r>
              <a:rPr lang="en-US" altLang="ja-JP" dirty="0" smtClean="0"/>
              <a:t>.</a:t>
            </a:r>
          </a:p>
          <a:p>
            <a:pPr algn="ctr"/>
            <a:r>
              <a:rPr kumimoji="1" lang="en-US" altLang="ja-JP" dirty="0" smtClean="0"/>
              <a:t>And the data thinning intervals are modified.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69" r="7924"/>
          <a:stretch>
            <a:fillRect/>
          </a:stretch>
        </p:blipFill>
        <p:spPr bwMode="auto">
          <a:xfrm>
            <a:off x="99" y="0"/>
            <a:ext cx="91439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683568" y="1676673"/>
            <a:ext cx="7772400" cy="182433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JMA NWP Systems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テキスト プレースホル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3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664259" y="6536377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lt"/>
              </a:rPr>
              <a:t>JMA HQ Building</a:t>
            </a:r>
            <a:endParaRPr kumimoji="1" lang="ja-JP" altLang="en-US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 l="6299" r="6299"/>
          <a:stretch>
            <a:fillRect/>
          </a:stretch>
        </p:blipFill>
        <p:spPr bwMode="auto">
          <a:xfrm>
            <a:off x="0" y="0"/>
            <a:ext cx="9144000" cy="684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1676673"/>
            <a:ext cx="7772400" cy="1824335"/>
          </a:xfrm>
        </p:spPr>
        <p:txBody>
          <a:bodyPr/>
          <a:lstStyle/>
          <a:p>
            <a:r>
              <a:rPr kumimoji="1" lang="en-US" altLang="ja-JP" dirty="0" smtClean="0"/>
              <a:t>Developments</a:t>
            </a:r>
            <a:endParaRPr kumimoji="1" lang="ja-JP" altLang="en-US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30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63819" y="6525344"/>
            <a:ext cx="2056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n-lt"/>
              </a:rPr>
              <a:t>A country side of Tohoku Area</a:t>
            </a:r>
            <a:endParaRPr kumimoji="1" lang="ja-JP" altLang="en-US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Radar Reflectivity </a:t>
            </a:r>
            <a:r>
              <a:rPr kumimoji="1" lang="en-US" altLang="ja-JP" sz="2400" dirty="0" smtClean="0"/>
              <a:t>(</a:t>
            </a:r>
            <a:r>
              <a:rPr kumimoji="1" lang="en-US" altLang="ja-JP" sz="2400" dirty="0" err="1" smtClean="0"/>
              <a:t>Y.Ikuta</a:t>
            </a:r>
            <a:r>
              <a:rPr kumimoji="1" lang="en-US" altLang="ja-JP" sz="2400" dirty="0" smtClean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 smtClean="0"/>
              <a:t>We have a plan to start assimilation of the pseudo-RH data retrieved from 3D radar reflectivity by Bayesian method near future. 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31</a:t>
            </a:fld>
            <a:endParaRPr lang="ja-JP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993" y="2422266"/>
            <a:ext cx="2311050" cy="271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363" y="2418242"/>
            <a:ext cx="2311050" cy="271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Image\Work_ma_cntl\sim_fze_0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422266"/>
            <a:ext cx="2311050" cy="271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G:\Image\Work_ma_cntl\sim_frh_00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13" y="3930839"/>
            <a:ext cx="1145549" cy="135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1037" y="3930839"/>
            <a:ext cx="1145549" cy="135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1184126" y="513068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The First Guess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51516" y="513068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Observation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74975" y="5128322"/>
            <a:ext cx="149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Analysis</a:t>
            </a:r>
            <a:endParaRPr kumimoji="1" lang="ja-JP" altLang="en-US" dirty="0"/>
          </a:p>
        </p:txBody>
      </p:sp>
      <p:sp>
        <p:nvSpPr>
          <p:cNvPr id="13" name="フリーフォーム 12"/>
          <p:cNvSpPr/>
          <p:nvPr/>
        </p:nvSpPr>
        <p:spPr>
          <a:xfrm>
            <a:off x="2725931" y="5415607"/>
            <a:ext cx="4176465" cy="472697"/>
          </a:xfrm>
          <a:custGeom>
            <a:avLst/>
            <a:gdLst>
              <a:gd name="connsiteX0" fmla="*/ 0 w 3846786"/>
              <a:gd name="connsiteY0" fmla="*/ 0 h 1250731"/>
              <a:gd name="connsiteX1" fmla="*/ 1734207 w 3846786"/>
              <a:gd name="connsiteY1" fmla="*/ 1245476 h 1250731"/>
              <a:gd name="connsiteX2" fmla="*/ 3846786 w 3846786"/>
              <a:gd name="connsiteY2" fmla="*/ 31531 h 1250731"/>
              <a:gd name="connsiteX0" fmla="*/ 0 w 3846786"/>
              <a:gd name="connsiteY0" fmla="*/ 0 h 1230014"/>
              <a:gd name="connsiteX1" fmla="*/ 1950231 w 3846786"/>
              <a:gd name="connsiteY1" fmla="*/ 1224759 h 1230014"/>
              <a:gd name="connsiteX2" fmla="*/ 3846786 w 3846786"/>
              <a:gd name="connsiteY2" fmla="*/ 31531 h 1230014"/>
              <a:gd name="connsiteX0" fmla="*/ 0 w 3984787"/>
              <a:gd name="connsiteY0" fmla="*/ 0 h 1229287"/>
              <a:gd name="connsiteX1" fmla="*/ 2088232 w 3984787"/>
              <a:gd name="connsiteY1" fmla="*/ 1224136 h 1229287"/>
              <a:gd name="connsiteX2" fmla="*/ 3984787 w 3984787"/>
              <a:gd name="connsiteY2" fmla="*/ 30908 h 1229287"/>
              <a:gd name="connsiteX0" fmla="*/ 0 w 4032449"/>
              <a:gd name="connsiteY0" fmla="*/ 0 h 1236137"/>
              <a:gd name="connsiteX1" fmla="*/ 2088232 w 4032449"/>
              <a:gd name="connsiteY1" fmla="*/ 1224136 h 1236137"/>
              <a:gd name="connsiteX2" fmla="*/ 4032449 w 4032449"/>
              <a:gd name="connsiteY2" fmla="*/ 72008 h 1236137"/>
              <a:gd name="connsiteX0" fmla="*/ 0 w 4032449"/>
              <a:gd name="connsiteY0" fmla="*/ 0 h 1236137"/>
              <a:gd name="connsiteX1" fmla="*/ 2088232 w 4032449"/>
              <a:gd name="connsiteY1" fmla="*/ 1224136 h 1236137"/>
              <a:gd name="connsiteX2" fmla="*/ 4032449 w 4032449"/>
              <a:gd name="connsiteY2" fmla="*/ 72008 h 1236137"/>
              <a:gd name="connsiteX0" fmla="*/ 0 w 4176465"/>
              <a:gd name="connsiteY0" fmla="*/ 72008 h 1308145"/>
              <a:gd name="connsiteX1" fmla="*/ 2088232 w 4176465"/>
              <a:gd name="connsiteY1" fmla="*/ 1296144 h 1308145"/>
              <a:gd name="connsiteX2" fmla="*/ 4176465 w 4176465"/>
              <a:gd name="connsiteY2" fmla="*/ 0 h 130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6465" h="1308145">
                <a:moveTo>
                  <a:pt x="0" y="72008"/>
                </a:moveTo>
                <a:cubicBezTo>
                  <a:pt x="546538" y="692118"/>
                  <a:pt x="1392155" y="1308145"/>
                  <a:pt x="2088232" y="1296144"/>
                </a:cubicBezTo>
                <a:cubicBezTo>
                  <a:pt x="2784309" y="1284143"/>
                  <a:pt x="3955444" y="310435"/>
                  <a:pt x="4176465" y="0"/>
                </a:cubicBezTo>
              </a:path>
            </a:pathLst>
          </a:cu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>
            <a:off x="5436096" y="5435932"/>
            <a:ext cx="1440160" cy="108012"/>
          </a:xfrm>
          <a:custGeom>
            <a:avLst/>
            <a:gdLst>
              <a:gd name="connsiteX0" fmla="*/ 0 w 3846786"/>
              <a:gd name="connsiteY0" fmla="*/ 0 h 1250731"/>
              <a:gd name="connsiteX1" fmla="*/ 1734207 w 3846786"/>
              <a:gd name="connsiteY1" fmla="*/ 1245476 h 1250731"/>
              <a:gd name="connsiteX2" fmla="*/ 3846786 w 3846786"/>
              <a:gd name="connsiteY2" fmla="*/ 31531 h 1250731"/>
              <a:gd name="connsiteX0" fmla="*/ 0 w 3846786"/>
              <a:gd name="connsiteY0" fmla="*/ 0 h 1230014"/>
              <a:gd name="connsiteX1" fmla="*/ 1950231 w 3846786"/>
              <a:gd name="connsiteY1" fmla="*/ 1224759 h 1230014"/>
              <a:gd name="connsiteX2" fmla="*/ 3846786 w 3846786"/>
              <a:gd name="connsiteY2" fmla="*/ 31531 h 1230014"/>
              <a:gd name="connsiteX0" fmla="*/ 0 w 3984787"/>
              <a:gd name="connsiteY0" fmla="*/ 0 h 1229287"/>
              <a:gd name="connsiteX1" fmla="*/ 2088232 w 3984787"/>
              <a:gd name="connsiteY1" fmla="*/ 1224136 h 1229287"/>
              <a:gd name="connsiteX2" fmla="*/ 3984787 w 3984787"/>
              <a:gd name="connsiteY2" fmla="*/ 30908 h 1229287"/>
              <a:gd name="connsiteX0" fmla="*/ 0 w 4032449"/>
              <a:gd name="connsiteY0" fmla="*/ 0 h 1236137"/>
              <a:gd name="connsiteX1" fmla="*/ 2088232 w 4032449"/>
              <a:gd name="connsiteY1" fmla="*/ 1224136 h 1236137"/>
              <a:gd name="connsiteX2" fmla="*/ 4032449 w 4032449"/>
              <a:gd name="connsiteY2" fmla="*/ 72008 h 1236137"/>
              <a:gd name="connsiteX0" fmla="*/ 0 w 4032449"/>
              <a:gd name="connsiteY0" fmla="*/ 0 h 1236137"/>
              <a:gd name="connsiteX1" fmla="*/ 2088232 w 4032449"/>
              <a:gd name="connsiteY1" fmla="*/ 1224136 h 1236137"/>
              <a:gd name="connsiteX2" fmla="*/ 4032449 w 4032449"/>
              <a:gd name="connsiteY2" fmla="*/ 72008 h 1236137"/>
              <a:gd name="connsiteX0" fmla="*/ 0 w 3360374"/>
              <a:gd name="connsiteY0" fmla="*/ 0 h 1224135"/>
              <a:gd name="connsiteX1" fmla="*/ 2088232 w 3360374"/>
              <a:gd name="connsiteY1" fmla="*/ 1224136 h 1224135"/>
              <a:gd name="connsiteX2" fmla="*/ 3360374 w 3360374"/>
              <a:gd name="connsiteY2" fmla="*/ 0 h 1224135"/>
              <a:gd name="connsiteX0" fmla="*/ 0 w 3360374"/>
              <a:gd name="connsiteY0" fmla="*/ 0 h 882957"/>
              <a:gd name="connsiteX1" fmla="*/ 1680187 w 3360374"/>
              <a:gd name="connsiteY1" fmla="*/ 882957 h 882957"/>
              <a:gd name="connsiteX2" fmla="*/ 3360374 w 3360374"/>
              <a:gd name="connsiteY2" fmla="*/ 0 h 88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0374" h="882957">
                <a:moveTo>
                  <a:pt x="0" y="0"/>
                </a:moveTo>
                <a:cubicBezTo>
                  <a:pt x="546538" y="620110"/>
                  <a:pt x="1120125" y="882957"/>
                  <a:pt x="1680187" y="882957"/>
                </a:cubicBezTo>
                <a:cubicBezTo>
                  <a:pt x="2240249" y="882957"/>
                  <a:pt x="3139353" y="310435"/>
                  <a:pt x="3360374" y="0"/>
                </a:cubicBezTo>
              </a:path>
            </a:pathLst>
          </a:cu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11960" y="5805264"/>
            <a:ext cx="3884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C00000"/>
                </a:solidFill>
              </a:rPr>
              <a:t>Pseudo-RH assimilation</a:t>
            </a:r>
          </a:p>
          <a:p>
            <a:r>
              <a:rPr kumimoji="1" lang="en-US" altLang="ja-JP" sz="1400" dirty="0" smtClean="0">
                <a:solidFill>
                  <a:srgbClr val="C00000"/>
                </a:solidFill>
              </a:rPr>
              <a:t>The echo position was relocated appropriately!</a:t>
            </a:r>
            <a:endParaRPr kumimoji="1" lang="ja-JP" alt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Scatterometer</a:t>
            </a:r>
            <a:r>
              <a:rPr kumimoji="1" lang="en-US" altLang="ja-JP" sz="2400" dirty="0" smtClean="0"/>
              <a:t> (M. Takahashi)</a:t>
            </a:r>
            <a:endParaRPr kumimoji="1" lang="ja-JP" altLang="en-US" sz="24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ASCAT data are assimilated operationally in GA,</a:t>
            </a:r>
          </a:p>
          <a:p>
            <a:pPr lvl="1"/>
            <a:r>
              <a:rPr kumimoji="1" lang="en-US" altLang="ja-JP" sz="2400" dirty="0" smtClean="0"/>
              <a:t>only under 15m/s because of the wind speed bias</a:t>
            </a:r>
          </a:p>
          <a:p>
            <a:pPr lvl="1"/>
            <a:r>
              <a:rPr lang="en-US" altLang="ja-JP" sz="2400" dirty="0" smtClean="0"/>
              <a:t>Use of NESDIS winds is under investigation.</a:t>
            </a:r>
          </a:p>
          <a:p>
            <a:pPr lvl="1"/>
            <a:r>
              <a:rPr lang="en-US" altLang="ja-JP" sz="2400" dirty="0" smtClean="0"/>
              <a:t>The assimilation in MA is also investigated.</a:t>
            </a:r>
            <a:endParaRPr kumimoji="1" lang="en-US" altLang="ja-JP" dirty="0" smtClean="0"/>
          </a:p>
          <a:p>
            <a:r>
              <a:rPr kumimoji="1" lang="en-US" altLang="ja-JP" sz="2800" dirty="0" smtClean="0"/>
              <a:t>Oceansat-2/SCAT</a:t>
            </a:r>
          </a:p>
          <a:p>
            <a:pPr lvl="1"/>
            <a:r>
              <a:rPr lang="en-US" altLang="ja-JP" sz="2000" dirty="0" smtClean="0"/>
              <a:t>Just start checking the data.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48B3A5-8A2D-466C-8AE0-96696C37AAA3}" type="slidenum">
              <a:rPr lang="ja-JP" altLang="en-US" smtClean="0"/>
              <a:pPr>
                <a:defRPr/>
              </a:pPr>
              <a:t>32</a:t>
            </a:fld>
            <a:endParaRPr lang="ja-JP" altLang="en-US" dirty="0"/>
          </a:p>
        </p:txBody>
      </p:sp>
      <p:sp>
        <p:nvSpPr>
          <p:cNvPr id="8" name="テキスト ボックス 8"/>
          <p:cNvSpPr txBox="1">
            <a:spLocks noChangeArrowheads="1"/>
          </p:cNvSpPr>
          <p:nvPr/>
        </p:nvSpPr>
        <p:spPr bwMode="auto">
          <a:xfrm>
            <a:off x="7236296" y="6391970"/>
            <a:ext cx="1402948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002060"/>
                </a:solidFill>
              </a:rPr>
              <a:t>NESDIS Winds</a:t>
            </a:r>
            <a:endParaRPr lang="en-US" altLang="ja-JP" sz="1400" dirty="0">
              <a:solidFill>
                <a:srgbClr val="002060"/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6736438" y="4467499"/>
            <a:ext cx="2065020" cy="1998878"/>
            <a:chOff x="6178377" y="4026746"/>
            <a:chExt cx="2581275" cy="2498598"/>
          </a:xfrm>
        </p:grpSpPr>
        <p:pic>
          <p:nvPicPr>
            <p:cNvPr id="6" name="Picture 7" descr="C:\Documents and Settings\JMA802B\デスクトップ\histscat_stat_ob_ASCAT_Da_G016_ASNES_201101_2011010100-2011013118.png"/>
            <p:cNvPicPr>
              <a:picLocks noChangeAspect="1" noChangeArrowheads="1"/>
            </p:cNvPicPr>
            <p:nvPr/>
          </p:nvPicPr>
          <p:blipFill>
            <a:blip r:embed="rId3" cstate="print"/>
            <a:srcRect t="2302"/>
            <a:stretch>
              <a:fillRect/>
            </a:stretch>
          </p:blipFill>
          <p:spPr bwMode="auto">
            <a:xfrm>
              <a:off x="6178377" y="4026746"/>
              <a:ext cx="2581275" cy="2498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円/楕円 8"/>
            <p:cNvSpPr/>
            <p:nvPr/>
          </p:nvSpPr>
          <p:spPr>
            <a:xfrm rot="2804661">
              <a:off x="7719046" y="4034333"/>
              <a:ext cx="827088" cy="1177925"/>
            </a:xfrm>
            <a:prstGeom prst="ellipse">
              <a:avLst/>
            </a:prstGeom>
            <a:noFill/>
            <a:ln w="603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15" name="グループ化 14"/>
          <p:cNvGrpSpPr>
            <a:grpSpLocks noChangeAspect="1"/>
          </p:cNvGrpSpPr>
          <p:nvPr/>
        </p:nvGrpSpPr>
        <p:grpSpPr>
          <a:xfrm>
            <a:off x="6709768" y="2132856"/>
            <a:ext cx="2118360" cy="2051050"/>
            <a:chOff x="8182140" y="1110590"/>
            <a:chExt cx="2647950" cy="2563812"/>
          </a:xfrm>
        </p:grpSpPr>
        <p:pic>
          <p:nvPicPr>
            <p:cNvPr id="5" name="Picture 6" descr="C:\Documents and Settings\JMA802B\デスクトップ\histscat_stat_ob_ASCAT_Da_G016_AS30_201101_2011010100-2011013118.png"/>
            <p:cNvPicPr>
              <a:picLocks noChangeAspect="1" noChangeArrowheads="1"/>
            </p:cNvPicPr>
            <p:nvPr/>
          </p:nvPicPr>
          <p:blipFill>
            <a:blip r:embed="rId4" cstate="print"/>
            <a:srcRect t="2282"/>
            <a:stretch>
              <a:fillRect/>
            </a:stretch>
          </p:blipFill>
          <p:spPr bwMode="auto">
            <a:xfrm>
              <a:off x="8182140" y="1152039"/>
              <a:ext cx="2647950" cy="2522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円/楕円 9"/>
            <p:cNvSpPr/>
            <p:nvPr/>
          </p:nvSpPr>
          <p:spPr>
            <a:xfrm rot="2004456">
              <a:off x="9801390" y="1110590"/>
              <a:ext cx="828675" cy="1177925"/>
            </a:xfrm>
            <a:prstGeom prst="ellipse">
              <a:avLst/>
            </a:prstGeom>
            <a:noFill/>
            <a:ln w="603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pic>
        <p:nvPicPr>
          <p:cNvPr id="12" name="Picture 4" descr="C:\Documents and Settings\JMA802B\デスクトップ\covmap_oascat.png"/>
          <p:cNvPicPr>
            <a:picLocks noChangeAspect="1" noChangeArrowheads="1"/>
          </p:cNvPicPr>
          <p:nvPr/>
        </p:nvPicPr>
        <p:blipFill>
          <a:blip r:embed="rId5" cstate="print"/>
          <a:srcRect l="4811" t="13341" r="7219" b="15508"/>
          <a:stretch>
            <a:fillRect/>
          </a:stretch>
        </p:blipFill>
        <p:spPr bwMode="auto">
          <a:xfrm>
            <a:off x="1058415" y="3948902"/>
            <a:ext cx="3225970" cy="201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Documents and Settings\JMA802B\デスクトップ\covmap_oscat.png.png"/>
          <p:cNvPicPr>
            <a:picLocks noChangeAspect="1" noChangeArrowheads="1"/>
          </p:cNvPicPr>
          <p:nvPr/>
        </p:nvPicPr>
        <p:blipFill>
          <a:blip r:embed="rId6" cstate="print"/>
          <a:srcRect l="4811" t="13177" r="7219" b="7666"/>
          <a:stretch>
            <a:fillRect/>
          </a:stretch>
        </p:blipFill>
        <p:spPr bwMode="auto">
          <a:xfrm>
            <a:off x="4345631" y="5010891"/>
            <a:ext cx="1843411" cy="12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Documents and Settings\JMA802B\デスクトップ\covmap_ascat.png"/>
          <p:cNvPicPr>
            <a:picLocks noChangeAspect="1" noChangeArrowheads="1"/>
          </p:cNvPicPr>
          <p:nvPr/>
        </p:nvPicPr>
        <p:blipFill>
          <a:blip r:embed="rId7" cstate="print"/>
          <a:srcRect l="5150" t="13341" r="7568" b="7503"/>
          <a:stretch>
            <a:fillRect/>
          </a:stretch>
        </p:blipFill>
        <p:spPr bwMode="auto">
          <a:xfrm>
            <a:off x="4345631" y="3729157"/>
            <a:ext cx="1828994" cy="128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テキスト ボックス 7"/>
          <p:cNvSpPr txBox="1">
            <a:spLocks noChangeArrowheads="1"/>
          </p:cNvSpPr>
          <p:nvPr/>
        </p:nvSpPr>
        <p:spPr bwMode="auto">
          <a:xfrm>
            <a:off x="7350706" y="4087714"/>
            <a:ext cx="11817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002060"/>
                </a:solidFill>
              </a:rPr>
              <a:t>KNMI </a:t>
            </a:r>
            <a:r>
              <a:rPr lang="en-US" altLang="ja-JP" sz="1400" dirty="0" smtClean="0">
                <a:solidFill>
                  <a:srgbClr val="002060"/>
                </a:solidFill>
              </a:rPr>
              <a:t>Winds</a:t>
            </a:r>
            <a:endParaRPr lang="ja-JP" alt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Ground-based GPS</a:t>
            </a:r>
            <a:r>
              <a:rPr kumimoji="1" lang="en-US" altLang="ja-JP" sz="2400" dirty="0" smtClean="0"/>
              <a:t> (K. Yoshimoto)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In Japan, GEONET </a:t>
            </a:r>
            <a:r>
              <a:rPr lang="en-US" altLang="ja-JP" sz="2400" dirty="0"/>
              <a:t>(operated by The Geospatial Information Authority of </a:t>
            </a:r>
            <a:r>
              <a:rPr lang="en-US" altLang="ja-JP" sz="2400" dirty="0" smtClean="0"/>
              <a:t>Japan) data are used for IPW retrievals.</a:t>
            </a:r>
          </a:p>
          <a:p>
            <a:pPr lvl="1"/>
            <a:r>
              <a:rPr lang="en-US" altLang="ja-JP" sz="2000" dirty="0" smtClean="0"/>
              <a:t>And the IPW data are assimilated in MA.</a:t>
            </a:r>
          </a:p>
          <a:p>
            <a:r>
              <a:rPr lang="en-US" altLang="ja-JP" sz="2400" dirty="0" smtClean="0"/>
              <a:t>IGS (International GNSS Service) data are investigated for GA.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33</a:t>
            </a:fld>
            <a:endParaRPr lang="ja-JP" altLang="en-US" dirty="0"/>
          </a:p>
        </p:txBody>
      </p:sp>
      <p:pic>
        <p:nvPicPr>
          <p:cNvPr id="5" name="Picture 4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40832"/>
            <a:ext cx="252120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913112"/>
            <a:ext cx="273067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グループ化 11"/>
          <p:cNvGrpSpPr/>
          <p:nvPr/>
        </p:nvGrpSpPr>
        <p:grpSpPr>
          <a:xfrm>
            <a:off x="6255430" y="4653136"/>
            <a:ext cx="2395527" cy="1771650"/>
            <a:chOff x="6074320" y="4738403"/>
            <a:chExt cx="2395527" cy="177165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9122" y="4738403"/>
              <a:ext cx="1990725" cy="177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直線矢印コネクタ 9"/>
            <p:cNvCxnSpPr/>
            <p:nvPr/>
          </p:nvCxnSpPr>
          <p:spPr>
            <a:xfrm flipV="1">
              <a:off x="6442620" y="5013176"/>
              <a:ext cx="1588" cy="62068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1"/>
            <p:cNvSpPr txBox="1">
              <a:spLocks noChangeArrowheads="1"/>
            </p:cNvSpPr>
            <p:nvPr/>
          </p:nvSpPr>
          <p:spPr bwMode="auto">
            <a:xfrm rot="-5400000">
              <a:off x="5858420" y="5139366"/>
              <a:ext cx="8001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/>
                <a:t>Better</a:t>
              </a:r>
              <a:endParaRPr lang="ja-JP" altLang="en-US" dirty="0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078067" y="5507940"/>
            <a:ext cx="169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GEONET sites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50026" y="399081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IGS sites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04248" y="5517232"/>
            <a:ext cx="1342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ja-JP" sz="1100" dirty="0" smtClean="0"/>
          </a:p>
          <a:p>
            <a:r>
              <a:rPr lang="en-US" altLang="ja-JP" sz="1100" dirty="0" smtClean="0"/>
              <a:t>Preliminary Test</a:t>
            </a:r>
          </a:p>
          <a:p>
            <a:r>
              <a:rPr kumimoji="1" lang="en-US" altLang="ja-JP" sz="1100" dirty="0" smtClean="0"/>
              <a:t>Improvement Rate</a:t>
            </a:r>
          </a:p>
          <a:p>
            <a:r>
              <a:rPr lang="en-US" altLang="ja-JP" sz="1100" dirty="0" smtClean="0"/>
              <a:t>for GPH forecast</a:t>
            </a:r>
            <a:endParaRPr kumimoji="1" lang="ja-JP" altLang="en-US" sz="11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1186" y="4634750"/>
            <a:ext cx="161925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4354257" y="6093296"/>
            <a:ext cx="7938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IGS-IPW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 rot="16200000">
            <a:off x="3272231" y="5152838"/>
            <a:ext cx="9701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Sonde-IPW</a:t>
            </a:r>
            <a:endParaRPr kumimoji="1" lang="ja-JP" alt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269" y="2780928"/>
            <a:ext cx="2806546" cy="19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6804248" y="4921423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rgbClr val="00B050"/>
                </a:solidFill>
              </a:rPr>
              <a:t>Global</a:t>
            </a:r>
            <a:r>
              <a:rPr lang="en-US" altLang="ja-JP" sz="1400" b="1" dirty="0" smtClean="0"/>
              <a:t>, </a:t>
            </a:r>
            <a:r>
              <a:rPr lang="en-US" altLang="ja-JP" sz="1400" b="1" dirty="0" smtClean="0">
                <a:solidFill>
                  <a:srgbClr val="FFC000"/>
                </a:solidFill>
              </a:rPr>
              <a:t>NH</a:t>
            </a:r>
            <a:r>
              <a:rPr lang="en-US" altLang="ja-JP" sz="1400" b="1" dirty="0" smtClean="0"/>
              <a:t>, </a:t>
            </a:r>
            <a:r>
              <a:rPr lang="en-US" altLang="ja-JP" sz="1400" b="1" dirty="0" smtClean="0">
                <a:solidFill>
                  <a:schemeClr val="accent5"/>
                </a:solidFill>
              </a:rPr>
              <a:t>SH</a:t>
            </a:r>
            <a:r>
              <a:rPr lang="en-US" altLang="ja-JP" sz="1400" b="1" dirty="0" smtClean="0"/>
              <a:t>, </a:t>
            </a:r>
            <a:r>
              <a:rPr lang="en-US" altLang="ja-JP" sz="1400" b="1" dirty="0" smtClean="0">
                <a:solidFill>
                  <a:srgbClr val="C00000"/>
                </a:solidFill>
              </a:rPr>
              <a:t>TR</a:t>
            </a:r>
            <a:endParaRPr kumimoji="1" lang="ja-JP" alt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5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LEOGEO-AMVs</a:t>
            </a:r>
            <a:r>
              <a:rPr kumimoji="1" lang="en-US" altLang="ja-JP" sz="2400" dirty="0" smtClean="0"/>
              <a:t> (M. </a:t>
            </a:r>
            <a:r>
              <a:rPr kumimoji="1" lang="en-US" altLang="ja-JP" sz="2400" dirty="0" err="1" smtClean="0"/>
              <a:t>Kazumori</a:t>
            </a:r>
            <a:r>
              <a:rPr kumimoji="1" lang="en-US" altLang="ja-JP" sz="2400" dirty="0" smtClean="0"/>
              <a:t> and K. Yamashita)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Just start getting LEOGEO-AMVs from Wisconsin Univ. It can complement the data blank between the GEO AMVs and the polar AMVs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34</a:t>
            </a:fld>
            <a:endParaRPr lang="ja-JP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0643" y="2885551"/>
            <a:ext cx="336613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243" y="2894052"/>
            <a:ext cx="3360420" cy="226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4908627" y="2565546"/>
            <a:ext cx="298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Addition of LEOGEO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AMVs</a:t>
            </a:r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1120243" y="4183352"/>
            <a:ext cx="3384376" cy="288032"/>
          </a:xfrm>
          <a:prstGeom prst="round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1120243" y="3194607"/>
            <a:ext cx="3384376" cy="216024"/>
          </a:xfrm>
          <a:prstGeom prst="round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15616" y="2565546"/>
            <a:ext cx="342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Operationally assimilated AMVs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081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6299" r="629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683568" y="1676673"/>
            <a:ext cx="7772400" cy="1824335"/>
          </a:xfrm>
        </p:spPr>
        <p:txBody>
          <a:bodyPr/>
          <a:lstStyle/>
          <a:p>
            <a:r>
              <a:rPr kumimoji="1" lang="en-US" altLang="ja-JP" dirty="0" smtClean="0"/>
              <a:t>Super Computer Upgrade</a:t>
            </a:r>
            <a:endParaRPr kumimoji="1" lang="ja-JP" altLang="en-US" dirty="0"/>
          </a:p>
        </p:txBody>
      </p:sp>
      <p:sp>
        <p:nvSpPr>
          <p:cNvPr id="6" name="テキスト プレースホル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35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020272" y="6536377"/>
            <a:ext cx="1703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n-lt"/>
              </a:rPr>
              <a:t>Tokyo station in Autumn</a:t>
            </a:r>
            <a:endParaRPr kumimoji="1" lang="ja-JP" altLang="en-US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JMA HPC upgrade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Upgrade “was” planned on March 2012</a:t>
            </a:r>
          </a:p>
          <a:p>
            <a:pPr lvl="1"/>
            <a:r>
              <a:rPr kumimoji="1" lang="en-US" altLang="ja-JP" dirty="0" smtClean="0"/>
              <a:t>The schedule </a:t>
            </a:r>
            <a:r>
              <a:rPr lang="en-US" altLang="ja-JP" dirty="0" smtClean="0"/>
              <a:t>must be changed later…</a:t>
            </a:r>
          </a:p>
          <a:p>
            <a:r>
              <a:rPr kumimoji="1" lang="en-US" altLang="ja-JP" dirty="0" smtClean="0"/>
              <a:t>Machine: HITACHI next SR series</a:t>
            </a:r>
          </a:p>
          <a:p>
            <a:pPr lvl="1"/>
            <a:r>
              <a:rPr lang="en-US" altLang="ja-JP" dirty="0" smtClean="0"/>
              <a:t>Peak performance: 829.4TFLOPS</a:t>
            </a:r>
          </a:p>
          <a:p>
            <a:pPr lvl="2"/>
            <a:r>
              <a:rPr kumimoji="1" lang="en-US" altLang="ja-JP" dirty="0" smtClean="0"/>
              <a:t>2 sub-systems: 414.7TFLOPS x 2</a:t>
            </a:r>
          </a:p>
          <a:p>
            <a:pPr lvl="3"/>
            <a:r>
              <a:rPr lang="en-US" altLang="ja-JP" dirty="0" smtClean="0"/>
              <a:t>Operation + Backup (Model Development)</a:t>
            </a:r>
          </a:p>
          <a:p>
            <a:pPr lvl="2"/>
            <a:r>
              <a:rPr kumimoji="1" lang="en-US" altLang="ja-JP" dirty="0" smtClean="0"/>
              <a:t>Memory: 108TB</a:t>
            </a:r>
          </a:p>
          <a:p>
            <a:pPr lvl="2"/>
            <a:r>
              <a:rPr lang="en-US" altLang="ja-JP" dirty="0" smtClean="0"/>
              <a:t>High-speed Storage: 348TB</a:t>
            </a:r>
          </a:p>
          <a:p>
            <a:pPr lvl="2"/>
            <a:r>
              <a:rPr kumimoji="1" lang="en-US" altLang="ja-JP" dirty="0" smtClean="0"/>
              <a:t>Data Storage: 3.7PB + Tape Library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36</a:t>
            </a:fld>
            <a:endParaRPr lang="ja-JP" altLang="en-US" dirty="0"/>
          </a:p>
        </p:txBody>
      </p:sp>
      <p:pic>
        <p:nvPicPr>
          <p:cNvPr id="6" name="図 3" descr="sr1600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1903" y="1893788"/>
            <a:ext cx="176053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4"/>
          <p:cNvSpPr txBox="1">
            <a:spLocks noChangeArrowheads="1"/>
          </p:cNvSpPr>
          <p:nvPr/>
        </p:nvSpPr>
        <p:spPr bwMode="auto">
          <a:xfrm>
            <a:off x="7138615" y="2458938"/>
            <a:ext cx="6492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9600">
                <a:solidFill>
                  <a:schemeClr val="bg1"/>
                </a:solidFill>
              </a:rPr>
              <a:t>?</a:t>
            </a:r>
            <a:endParaRPr lang="ja-JP" altLang="en-US" sz="9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/>
              <a:t>Current NWP model upgrade plan #1/2</a:t>
            </a:r>
            <a:endParaRPr kumimoji="1"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37</a:t>
            </a:fld>
            <a:endParaRPr lang="ja-JP" altLang="en-US" dirty="0"/>
          </a:p>
        </p:txBody>
      </p:sp>
      <p:graphicFrame>
        <p:nvGraphicFramePr>
          <p:cNvPr id="5" name="コンテンツ プレースホルダ 4"/>
          <p:cNvGraphicFramePr>
            <a:graphicFrameLocks/>
          </p:cNvGraphicFramePr>
          <p:nvPr/>
        </p:nvGraphicFramePr>
        <p:xfrm>
          <a:off x="395288" y="981075"/>
          <a:ext cx="8208912" cy="535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221"/>
                <a:gridCol w="2154809"/>
                <a:gridCol w="1994602"/>
                <a:gridCol w="252028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Model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Current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Planned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r>
                        <a:rPr kumimoji="1" lang="en-US" altLang="ja-JP" dirty="0" smtClean="0"/>
                        <a:t>GSM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G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lobal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S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pectral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odel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Resolution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TL959L60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TL959L100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Initial time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00,06,12,18UTC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-&gt;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Forecast period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216hour</a:t>
                      </a:r>
                      <a:r>
                        <a:rPr kumimoji="1" lang="en-US" altLang="ja-JP" baseline="0" dirty="0" smtClean="0"/>
                        <a:t> for 12utc</a:t>
                      </a:r>
                    </a:p>
                    <a:p>
                      <a:r>
                        <a:rPr kumimoji="1" lang="en-US" altLang="ja-JP" baseline="0" dirty="0" smtClean="0"/>
                        <a:t>84hour for else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-&gt;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Assimilation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4DVAR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4DVAR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r>
                        <a:rPr kumimoji="1" lang="en-US" altLang="ja-JP" dirty="0" smtClean="0"/>
                        <a:t>WEPS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One-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W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eek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E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nsemble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P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rediction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S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ystem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Resolution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TL319L60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TL479L100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Initial time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12UTC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00,12UTC</a:t>
                      </a:r>
                      <a:endParaRPr kumimoji="1" lang="ja-JP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Member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27 x 2</a:t>
                      </a:r>
                      <a:endParaRPr kumimoji="1" lang="ja-JP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Forecast period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216hour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432hour(13member)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216hour(14member)</a:t>
                      </a:r>
                      <a:endParaRPr kumimoji="1" lang="ja-JP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r>
                        <a:rPr kumimoji="1" lang="en-US" altLang="ja-JP" dirty="0" smtClean="0"/>
                        <a:t>TEPS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T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yphoon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E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nsemble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P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rediction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S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Resolution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TL319L60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TL479L100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Initial time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00,06,12,18UTC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-&gt;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Member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kumimoji="1" lang="ja-JP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Forecast period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132hour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-&gt;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38</a:t>
            </a:fld>
            <a:endParaRPr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/>
              <a:t>Current NWP model upgrade plan #2/2</a:t>
            </a:r>
            <a:endParaRPr kumimoji="1" lang="ja-JP" altLang="en-US" sz="3600" dirty="0"/>
          </a:p>
        </p:txBody>
      </p:sp>
      <p:graphicFrame>
        <p:nvGraphicFramePr>
          <p:cNvPr id="8" name="コンテンツ プレースホルダ 4"/>
          <p:cNvGraphicFramePr>
            <a:graphicFrameLocks/>
          </p:cNvGraphicFramePr>
          <p:nvPr/>
        </p:nvGraphicFramePr>
        <p:xfrm>
          <a:off x="323850" y="908050"/>
          <a:ext cx="8424936" cy="562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548"/>
                <a:gridCol w="1692788"/>
                <a:gridCol w="2736304"/>
                <a:gridCol w="2664296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Model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Current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Planned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r>
                        <a:rPr kumimoji="1" lang="en-US" altLang="ja-JP" dirty="0" smtClean="0"/>
                        <a:t>MSM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eso</a:t>
                      </a: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50" charset="-128"/>
                        <a:cs typeface="Arial Unicode MS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S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cale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odel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Resolution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5km(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721x577x50)</a:t>
                      </a: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5km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817x661x75)</a:t>
                      </a:r>
                      <a:endParaRPr lang="ja-JP" altLang="en-US" sz="1800" dirty="0" smtClean="0">
                        <a:solidFill>
                          <a:srgbClr val="FF0000"/>
                        </a:solidFill>
                        <a:latin typeface="+mn-lt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Initial time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00,03,06,09,</a:t>
                      </a:r>
                    </a:p>
                    <a:p>
                      <a:r>
                        <a:rPr kumimoji="1" lang="en-US" altLang="ja-JP" dirty="0" smtClean="0"/>
                        <a:t>12,15,18,21UTC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-&gt;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Forecast period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15hour for 00,06,12,18UTC</a:t>
                      </a:r>
                    </a:p>
                    <a:p>
                      <a:r>
                        <a:rPr kumimoji="1" lang="en-US" altLang="ja-JP" dirty="0" smtClean="0"/>
                        <a:t>33hour for 03,09,15,21UTC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36hour</a:t>
                      </a:r>
                      <a:endParaRPr kumimoji="1" lang="ja-JP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Analysis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4DVAR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4DVAR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r>
                        <a:rPr kumimoji="1" lang="en-US" altLang="ja-JP" dirty="0" smtClean="0"/>
                        <a:t>LFM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L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ocal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F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orecast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Resolution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2km(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800x550x60</a:t>
                      </a: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2km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altLang="ja-JP" sz="1800" dirty="0" smtClean="0">
                          <a:solidFill>
                            <a:srgbClr val="FF0000"/>
                          </a:solidFill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1581x1301x60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ja-JP" altLang="en-US" sz="1800" dirty="0" smtClean="0">
                        <a:solidFill>
                          <a:srgbClr val="FF0000"/>
                        </a:solidFill>
                        <a:latin typeface="+mn-lt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Initial time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00,03,06,09,</a:t>
                      </a:r>
                    </a:p>
                    <a:p>
                      <a:r>
                        <a:rPr kumimoji="1" lang="en-US" altLang="ja-JP" dirty="0" smtClean="0"/>
                        <a:t>12,15,18,21UTC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Hourly</a:t>
                      </a:r>
                      <a:endParaRPr kumimoji="1" lang="ja-JP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Forecast period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9hour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-&gt;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Assimilation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3DVAR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3DVAR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r>
                        <a:rPr kumimoji="1" lang="en-US" altLang="ja-JP" dirty="0" smtClean="0"/>
                        <a:t>MEPS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eso</a:t>
                      </a: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50" charset="-128"/>
                        <a:cs typeface="Arial Unicode MS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E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nsemble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P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rediction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S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50" charset="-128"/>
                          <a:cs typeface="Arial Unicode MS" pitchFamily="50" charset="-128"/>
                        </a:rPr>
                        <a:t>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Resolution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10km(409x331x60)</a:t>
                      </a:r>
                      <a:r>
                        <a:rPr kumimoji="1" lang="en-US" altLang="ja-JP" baseline="0" dirty="0" smtClean="0">
                          <a:solidFill>
                            <a:srgbClr val="FF0000"/>
                          </a:solidFill>
                        </a:rPr>
                        <a:t> (TBD)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Initial time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00,06,12,18UTC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Member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kumimoji="1" lang="en-US" altLang="ja-JP" baseline="0" dirty="0" smtClean="0">
                          <a:solidFill>
                            <a:srgbClr val="FF0000"/>
                          </a:solidFill>
                        </a:rPr>
                        <a:t> (TBD)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Forecast period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39hour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4" r="49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Thanks for your Attention</a:t>
            </a:r>
            <a:endParaRPr kumimoji="1" lang="ja-JP" altLang="en-US" dirty="0"/>
          </a:p>
        </p:txBody>
      </p:sp>
      <p:sp>
        <p:nvSpPr>
          <p:cNvPr id="7" name="テキスト プレースホル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39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63888" y="6536377"/>
            <a:ext cx="5266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n-lt"/>
              </a:rPr>
              <a:t>A rainbow observed near meteorological satellite center of JMA in 23</a:t>
            </a:r>
            <a:r>
              <a:rPr kumimoji="1" lang="en-US" altLang="ja-JP" sz="1200" baseline="30000" dirty="0" smtClean="0">
                <a:solidFill>
                  <a:schemeClr val="bg1"/>
                </a:solidFill>
                <a:latin typeface="+mn-lt"/>
              </a:rPr>
              <a:t>rd</a:t>
            </a:r>
            <a:r>
              <a:rPr kumimoji="1" lang="en-US" altLang="ja-JP" sz="1200" dirty="0" smtClean="0">
                <a:solidFill>
                  <a:schemeClr val="bg1"/>
                </a:solidFill>
                <a:latin typeface="+mn-lt"/>
              </a:rPr>
              <a:t> April 2011</a:t>
            </a:r>
            <a:endParaRPr kumimoji="1" lang="ja-JP" alt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898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49FC44-C0A9-4C67-9F04-672EB5326625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  <p:sp>
        <p:nvSpPr>
          <p:cNvPr id="12291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Current NWP models at JMA/NPD</a:t>
            </a:r>
            <a:br>
              <a:rPr lang="en-US" altLang="ja-JP" dirty="0" smtClean="0"/>
            </a:br>
            <a:r>
              <a:rPr lang="en-US" altLang="ja-JP" sz="2400" dirty="0" smtClean="0"/>
              <a:t>deterministic models only</a:t>
            </a:r>
            <a:endParaRPr lang="ja-JP" altLang="en-US" sz="2400" dirty="0" smtClean="0"/>
          </a:p>
        </p:txBody>
      </p:sp>
      <p:sp>
        <p:nvSpPr>
          <p:cNvPr id="12292" name="コンテンツ プレースホルダ 7"/>
          <p:cNvSpPr>
            <a:spLocks noGrp="1"/>
          </p:cNvSpPr>
          <p:nvPr>
            <p:ph idx="1"/>
          </p:nvPr>
        </p:nvSpPr>
        <p:spPr>
          <a:xfrm>
            <a:off x="457200" y="1259468"/>
            <a:ext cx="8229600" cy="4929411"/>
          </a:xfrm>
        </p:spPr>
        <p:txBody>
          <a:bodyPr/>
          <a:lstStyle/>
          <a:p>
            <a:endParaRPr lang="ja-JP" altLang="en-US" smtClean="0"/>
          </a:p>
        </p:txBody>
      </p:sp>
      <p:sp>
        <p:nvSpPr>
          <p:cNvPr id="5" name="角丸四角形 4"/>
          <p:cNvSpPr/>
          <p:nvPr/>
        </p:nvSpPr>
        <p:spPr>
          <a:xfrm>
            <a:off x="395536" y="1115452"/>
            <a:ext cx="8352928" cy="19442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3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395536" y="3131676"/>
            <a:ext cx="8352928" cy="158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395536" y="4787860"/>
            <a:ext cx="8352928" cy="18094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1560" y="1219185"/>
          <a:ext cx="1795462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ビットマップ イメージ" r:id="rId3" imgW="4533333" imgH="4466667" progId="PBrush">
                  <p:embed/>
                </p:oleObj>
              </mc:Choice>
              <mc:Fallback>
                <p:oleObj name="ビットマップ イメージ" r:id="rId3" imgW="4533333" imgH="4466667" progId="PBrush">
                  <p:embed/>
                  <p:pic>
                    <p:nvPicPr>
                      <p:cNvPr id="0" name="Picture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219185"/>
                        <a:ext cx="1795462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11560" y="3203684"/>
          <a:ext cx="1724025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ビットマップ イメージ" r:id="rId5" imgW="4334480" imgH="3457143" progId="PBrush">
                  <p:embed/>
                </p:oleObj>
              </mc:Choice>
              <mc:Fallback>
                <p:oleObj name="ビットマップ イメージ" r:id="rId5" imgW="4334480" imgH="3457143" progId="PBrush">
                  <p:embed/>
                  <p:pic>
                    <p:nvPicPr>
                      <p:cNvPr id="0" name="Picture 1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203684"/>
                        <a:ext cx="1724025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859868"/>
            <a:ext cx="1735931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2411760" y="1231592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GSM: Global Spectral Model</a:t>
            </a:r>
          </a:p>
          <a:p>
            <a:r>
              <a:rPr lang="en-US" altLang="ja-JP" dirty="0" smtClean="0"/>
              <a:t>    short- and medium-range forecast</a:t>
            </a:r>
          </a:p>
          <a:p>
            <a:r>
              <a:rPr kumimoji="1" lang="en-US" altLang="ja-JP" dirty="0" smtClean="0"/>
              <a:t>    TL959(0.1875deg.) / 60 Layers up to 0.1hPa</a:t>
            </a:r>
          </a:p>
          <a:p>
            <a:r>
              <a:rPr lang="en-US" altLang="ja-JP" dirty="0" smtClean="0"/>
              <a:t>    84-hours forecast at 00, 06, 18UTC, </a:t>
            </a:r>
          </a:p>
          <a:p>
            <a:r>
              <a:rPr lang="en-US" altLang="ja-JP" dirty="0" smtClean="0"/>
              <a:t>    216-hours forecast at 12UTC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11760" y="3203684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MSM: </a:t>
            </a:r>
            <a:r>
              <a:rPr kumimoji="1" lang="en-US" altLang="ja-JP" dirty="0" err="1" smtClean="0"/>
              <a:t>MesoScale</a:t>
            </a:r>
            <a:r>
              <a:rPr kumimoji="1" lang="en-US" altLang="ja-JP" dirty="0" smtClean="0"/>
              <a:t> Model</a:t>
            </a:r>
          </a:p>
          <a:p>
            <a:r>
              <a:rPr lang="en-US" altLang="ja-JP" dirty="0" smtClean="0"/>
              <a:t>    Disaster reduction, short-range forecast</a:t>
            </a:r>
          </a:p>
          <a:p>
            <a:r>
              <a:rPr kumimoji="1" lang="en-US" altLang="ja-JP" dirty="0" smtClean="0"/>
              <a:t>    5km (3600x2880km) / 50 Layers up to 22km</a:t>
            </a:r>
          </a:p>
          <a:p>
            <a:r>
              <a:rPr lang="en-US" altLang="ja-JP" dirty="0" smtClean="0"/>
              <a:t>    15-hours forecast at 00,06,12,18UTC, </a:t>
            </a:r>
          </a:p>
          <a:p>
            <a:r>
              <a:rPr lang="en-US" altLang="ja-JP" dirty="0" smtClean="0"/>
              <a:t>    33-hours forecast at 03,09,15,21UTC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11760" y="4859868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LFM: Local Forecast Model</a:t>
            </a:r>
          </a:p>
          <a:p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   Disaster prevention, Aviation forecast</a:t>
            </a:r>
          </a:p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   2km (1600x1100km) / 50 Layers up to 21km</a:t>
            </a:r>
          </a:p>
          <a:p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   9-hours forecast at 00,03,06,09,12,15,18,21UTC</a:t>
            </a:r>
            <a:endParaRPr kumimoji="1"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5536" y="601199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The LFM trial operation was started on Nov. 2010, However the operation was stopped on Mar. 2011. </a:t>
            </a:r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And the operation schedule is under consideration.</a:t>
            </a:r>
            <a:endParaRPr kumimoji="1"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爆発 1 14"/>
          <p:cNvSpPr/>
          <p:nvPr/>
        </p:nvSpPr>
        <p:spPr>
          <a:xfrm>
            <a:off x="7524328" y="4931876"/>
            <a:ext cx="936625" cy="503238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100" b="1" i="1" dirty="0">
                <a:solidFill>
                  <a:srgbClr val="FF0000"/>
                </a:solidFill>
              </a:rPr>
              <a:t>New</a:t>
            </a:r>
            <a:r>
              <a:rPr lang="en-US" altLang="ja-JP" sz="1100" b="1" i="1" dirty="0" smtClean="0">
                <a:solidFill>
                  <a:srgbClr val="FF0000"/>
                </a:solidFill>
              </a:rPr>
              <a:t>!</a:t>
            </a:r>
          </a:p>
          <a:p>
            <a:pPr algn="ctr">
              <a:defRPr/>
            </a:pPr>
            <a:r>
              <a:rPr lang="en-US" altLang="ja-JP" sz="1100" b="1" i="1" dirty="0" smtClean="0">
                <a:solidFill>
                  <a:srgbClr val="FF0000"/>
                </a:solidFill>
              </a:rPr>
              <a:t>But…</a:t>
            </a:r>
            <a:endParaRPr lang="ja-JP" altLang="en-US" sz="11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G:\MSM_kanto2.gif"/>
          <p:cNvPicPr>
            <a:picLocks noChangeAspect="1" noChangeArrowheads="1"/>
          </p:cNvPicPr>
          <p:nvPr/>
        </p:nvPicPr>
        <p:blipFill>
          <a:blip r:embed="rId3" cstate="print"/>
          <a:srcRect l="11549" t="18748"/>
          <a:stretch>
            <a:fillRect/>
          </a:stretch>
        </p:blipFill>
        <p:spPr bwMode="auto">
          <a:xfrm>
            <a:off x="4211960" y="3356992"/>
            <a:ext cx="478472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G:\LFM_kanto2.gif"/>
          <p:cNvPicPr>
            <a:picLocks noChangeAspect="1" noChangeArrowheads="1"/>
          </p:cNvPicPr>
          <p:nvPr/>
        </p:nvPicPr>
        <p:blipFill>
          <a:blip r:embed="rId4" cstate="print"/>
          <a:srcRect l="11549" t="18748"/>
          <a:stretch>
            <a:fillRect/>
          </a:stretch>
        </p:blipFill>
        <p:spPr bwMode="auto">
          <a:xfrm>
            <a:off x="148332" y="3356992"/>
            <a:ext cx="471170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6466210" y="3515742"/>
            <a:ext cx="1714500" cy="35718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chemeClr val="tx1"/>
                </a:solidFill>
              </a:rPr>
              <a:t>MSM(5km)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370832" y="3509392"/>
            <a:ext cx="1714500" cy="35718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chemeClr val="tx1"/>
                </a:solidFill>
              </a:rPr>
              <a:t>LFM(2km)</a:t>
            </a:r>
          </a:p>
        </p:txBody>
      </p:sp>
      <p:sp>
        <p:nvSpPr>
          <p:cNvPr id="17414" name="タイトル 9"/>
          <p:cNvSpPr>
            <a:spLocks noGrp="1"/>
          </p:cNvSpPr>
          <p:nvPr>
            <p:ph type="title"/>
          </p:nvPr>
        </p:nvSpPr>
        <p:spPr>
          <a:xfrm>
            <a:off x="161925" y="0"/>
            <a:ext cx="8839200" cy="1066800"/>
          </a:xfrm>
        </p:spPr>
        <p:txBody>
          <a:bodyPr/>
          <a:lstStyle/>
          <a:p>
            <a:pPr eaLnBrk="1" hangingPunct="1"/>
            <a:r>
              <a:rPr lang="en-US" altLang="ja-JP" smtClean="0"/>
              <a:t>Development of Local NWP System</a:t>
            </a:r>
            <a:endParaRPr lang="ja-JP" altLang="ja-JP" smtClean="0"/>
          </a:p>
        </p:txBody>
      </p:sp>
      <p:sp>
        <p:nvSpPr>
          <p:cNvPr id="17415" name="スライド番号プレースホルダ 4"/>
          <p:cNvSpPr>
            <a:spLocks noGrp="1"/>
          </p:cNvSpPr>
          <p:nvPr/>
        </p:nvSpPr>
        <p:spPr bwMode="auto">
          <a:xfrm>
            <a:off x="6773863" y="6370638"/>
            <a:ext cx="19177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93304FA6-7DBA-478B-818F-20AD44DF34DE}" type="slidenum">
              <a:rPr lang="en-US" altLang="ja-JP" sz="1200" b="1">
                <a:solidFill>
                  <a:srgbClr val="898989"/>
                </a:solidFill>
                <a:latin typeface="Calibri" pitchFamily="34" charset="0"/>
              </a:rPr>
              <a:pPr algn="r"/>
              <a:t>5</a:t>
            </a:fld>
            <a:endParaRPr lang="en-US" altLang="ja-JP" sz="1200" b="1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5368" name="テキスト ボックス 10"/>
          <p:cNvSpPr txBox="1">
            <a:spLocks noChangeArrowheads="1"/>
          </p:cNvSpPr>
          <p:nvPr/>
        </p:nvSpPr>
        <p:spPr bwMode="auto">
          <a:xfrm>
            <a:off x="468313" y="995363"/>
            <a:ext cx="460774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Official operation will be started </a:t>
            </a:r>
            <a:r>
              <a:rPr lang="en-US" altLang="ja-JP" dirty="0">
                <a:solidFill>
                  <a:srgbClr val="C00000"/>
                </a:solidFill>
                <a:latin typeface="+mn-lt"/>
                <a:ea typeface="ＭＳ Ｐゴシック" pitchFamily="50" charset="-128"/>
              </a:rPr>
              <a:t>in 2012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Planned specification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Horizontal resolution is 2km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60 vertical layers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Three-hourly 9 hours forecast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System enhancement is planned </a:t>
            </a:r>
            <a:r>
              <a:rPr lang="en-US" altLang="ja-JP" dirty="0">
                <a:solidFill>
                  <a:srgbClr val="C00000"/>
                </a:solidFill>
                <a:latin typeface="+mn-lt"/>
                <a:ea typeface="ＭＳ Ｐゴシック" pitchFamily="50" charset="-128"/>
              </a:rPr>
              <a:t>in 2013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ja-JP" dirty="0">
                <a:solidFill>
                  <a:srgbClr val="C00000"/>
                </a:solidFill>
                <a:latin typeface="+mn-lt"/>
                <a:ea typeface="ＭＳ Ｐゴシック" pitchFamily="50" charset="-128"/>
              </a:rPr>
              <a:t>Hourly</a:t>
            </a:r>
            <a:r>
              <a:rPr lang="en-US" altLang="ja-JP" dirty="0">
                <a:latin typeface="+mn-lt"/>
                <a:ea typeface="ＭＳ Ｐゴシック" pitchFamily="50" charset="-128"/>
              </a:rPr>
              <a:t> 9 hours forecast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Model domain </a:t>
            </a:r>
            <a:r>
              <a:rPr lang="en-US" altLang="ja-JP" dirty="0" smtClean="0">
                <a:solidFill>
                  <a:srgbClr val="C00000"/>
                </a:solidFill>
                <a:latin typeface="+mn-lt"/>
                <a:ea typeface="ＭＳ Ｐゴシック" pitchFamily="50" charset="-128"/>
              </a:rPr>
              <a:t>extension to cover Japan </a:t>
            </a:r>
            <a:endParaRPr lang="ja-JP" altLang="en-US" dirty="0">
              <a:solidFill>
                <a:srgbClr val="C00000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15369" name="テキスト ボックス 11"/>
          <p:cNvSpPr txBox="1">
            <a:spLocks noChangeArrowheads="1"/>
          </p:cNvSpPr>
          <p:nvPr/>
        </p:nvSpPr>
        <p:spPr bwMode="auto">
          <a:xfrm>
            <a:off x="4427538" y="981075"/>
            <a:ext cx="460851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+mn-lt"/>
                <a:ea typeface="ＭＳ Ｐゴシック" pitchFamily="50" charset="-128"/>
              </a:rPr>
              <a:t>Purpose of the operation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+mn-lt"/>
                <a:ea typeface="ＭＳ Ｐゴシック" pitchFamily="50" charset="-128"/>
              </a:rPr>
              <a:t>Very short range dynamical forecast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+mn-lt"/>
                <a:ea typeface="ＭＳ Ｐゴシック" pitchFamily="50" charset="-128"/>
              </a:rPr>
              <a:t>To predict heavy rain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+mn-lt"/>
                <a:ea typeface="ＭＳ Ｐゴシック" pitchFamily="50" charset="-128"/>
              </a:rPr>
              <a:t>Airport weather forecast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altLang="ja-JP" sz="2000" dirty="0">
                <a:latin typeface="+mn-lt"/>
                <a:ea typeface="ＭＳ Ｐゴシック" pitchFamily="50" charset="-128"/>
              </a:rPr>
              <a:t>To predict local phenomena, such as sudden change of the wind direction.</a:t>
            </a:r>
          </a:p>
        </p:txBody>
      </p:sp>
      <p:sp>
        <p:nvSpPr>
          <p:cNvPr id="10" name="爆発 1 9"/>
          <p:cNvSpPr/>
          <p:nvPr/>
        </p:nvSpPr>
        <p:spPr>
          <a:xfrm>
            <a:off x="3563888" y="1268760"/>
            <a:ext cx="1080120" cy="503238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altLang="ja-JP" sz="2400" b="1" i="1" dirty="0" smtClean="0">
                <a:solidFill>
                  <a:srgbClr val="FF0000"/>
                </a:solidFill>
              </a:rPr>
              <a:t>TBD</a:t>
            </a:r>
            <a:endParaRPr lang="ja-JP" altLang="en-US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Sample case of LFM forecast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  <p:pic>
        <p:nvPicPr>
          <p:cNvPr id="5" name="図 10" descr="r3_LFM_chubu_ft06.gif"/>
          <p:cNvPicPr>
            <a:picLocks noChangeAspect="1"/>
          </p:cNvPicPr>
          <p:nvPr/>
        </p:nvPicPr>
        <p:blipFill>
          <a:blip r:embed="rId3" cstate="print"/>
          <a:srcRect l="18588" t="15749" r="3098" b="22047"/>
          <a:stretch>
            <a:fillRect/>
          </a:stretch>
        </p:blipFill>
        <p:spPr bwMode="auto">
          <a:xfrm>
            <a:off x="1043608" y="1124744"/>
            <a:ext cx="3412679" cy="2666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図 11" descr="r3_MSM_chubu_ft06.gif"/>
          <p:cNvPicPr>
            <a:picLocks noChangeAspect="1"/>
          </p:cNvPicPr>
          <p:nvPr/>
        </p:nvPicPr>
        <p:blipFill>
          <a:blip r:embed="rId4" cstate="print"/>
          <a:srcRect l="18588" t="15749" r="3098" b="22047"/>
          <a:stretch>
            <a:fillRect/>
          </a:stretch>
        </p:blipFill>
        <p:spPr bwMode="auto">
          <a:xfrm>
            <a:off x="1043608" y="3794126"/>
            <a:ext cx="3412679" cy="2666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図 12" descr="r3_GSM_chubu_ft06.gif"/>
          <p:cNvPicPr>
            <a:picLocks noChangeAspect="1"/>
          </p:cNvPicPr>
          <p:nvPr/>
        </p:nvPicPr>
        <p:blipFill>
          <a:blip r:embed="rId5" cstate="print"/>
          <a:srcRect l="18588" t="15749" r="3098" b="22047"/>
          <a:stretch>
            <a:fillRect/>
          </a:stretch>
        </p:blipFill>
        <p:spPr bwMode="auto">
          <a:xfrm>
            <a:off x="4516439" y="3794126"/>
            <a:ext cx="3412679" cy="2666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図 9" descr="r3_RA_chubu_ft06.gif"/>
          <p:cNvPicPr>
            <a:picLocks noChangeAspect="1"/>
          </p:cNvPicPr>
          <p:nvPr/>
        </p:nvPicPr>
        <p:blipFill>
          <a:blip r:embed="rId6" cstate="print"/>
          <a:srcRect l="18588" t="15749" r="3098" b="22047"/>
          <a:stretch>
            <a:fillRect/>
          </a:stretch>
        </p:blipFill>
        <p:spPr bwMode="auto">
          <a:xfrm>
            <a:off x="4516439" y="1112573"/>
            <a:ext cx="3412679" cy="2666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1070512" y="1142559"/>
            <a:ext cx="2551290" cy="27699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 prstMaterial="powder">
            <a:bevelT/>
          </a:sp3d>
        </p:spPr>
        <p:txBody>
          <a:bodyPr lIns="72000" tIns="0" rIns="0" bIns="0">
            <a:spAutoFit/>
          </a:bodyPr>
          <a:lstStyle/>
          <a:p>
            <a:pPr>
              <a:defRPr/>
            </a:pPr>
            <a:r>
              <a:rPr lang="en-US" altLang="ja-JP" dirty="0">
                <a:latin typeface="Arial" charset="0"/>
                <a:ea typeface="ＭＳ Ｐゴシック" charset="-128"/>
              </a:rPr>
              <a:t>LFM(2km): 107mm/3hr</a:t>
            </a:r>
            <a:endParaRPr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33575" y="1124744"/>
            <a:ext cx="2551290" cy="27699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 prstMaterial="powder">
            <a:bevelT/>
          </a:sp3d>
        </p:spPr>
        <p:txBody>
          <a:bodyPr lIns="72000" tIns="0" rIns="0" bIns="0">
            <a:spAutoFit/>
          </a:bodyPr>
          <a:lstStyle/>
          <a:p>
            <a:pPr>
              <a:defRPr/>
            </a:pPr>
            <a:r>
              <a:rPr lang="en-US" altLang="ja-JP" dirty="0">
                <a:latin typeface="Arial" charset="0"/>
                <a:ea typeface="ＭＳ Ｐゴシック" charset="-128"/>
              </a:rPr>
              <a:t>OBS(2km): 240mm/3hr</a:t>
            </a:r>
            <a:endParaRPr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6157" y="3832578"/>
            <a:ext cx="2551290" cy="27699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 prstMaterial="powder">
            <a:bevelT/>
          </a:sp3d>
        </p:spPr>
        <p:txBody>
          <a:bodyPr lIns="72000" tIns="0" rIns="0" bIns="0">
            <a:spAutoFit/>
          </a:bodyPr>
          <a:lstStyle/>
          <a:p>
            <a:pPr>
              <a:defRPr/>
            </a:pPr>
            <a:r>
              <a:rPr lang="en-US" altLang="ja-JP" dirty="0">
                <a:latin typeface="Arial" charset="0"/>
                <a:ea typeface="ＭＳ Ｐゴシック" charset="-128"/>
              </a:rPr>
              <a:t>MSM(5km): 69mm/3hr</a:t>
            </a:r>
            <a:endParaRPr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44865" y="3821289"/>
            <a:ext cx="2551290" cy="27699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 prstMaterial="powder">
            <a:bevelT/>
          </a:sp3d>
        </p:spPr>
        <p:txBody>
          <a:bodyPr lIns="72000" tIns="0" rIns="0" bIns="0">
            <a:spAutoFit/>
          </a:bodyPr>
          <a:lstStyle/>
          <a:p>
            <a:pPr>
              <a:defRPr/>
            </a:pPr>
            <a:r>
              <a:rPr lang="en-US" altLang="ja-JP" dirty="0">
                <a:latin typeface="Arial" charset="0"/>
                <a:ea typeface="ＭＳ Ｐゴシック" charset="-128"/>
              </a:rPr>
              <a:t>GSM(20km): 35mm/3hr</a:t>
            </a:r>
            <a:endParaRPr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4288" y="6477000"/>
            <a:ext cx="647700" cy="2301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Rainfall Verification of LFM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Rain forecast characteristics of LFM in summer</a:t>
            </a:r>
          </a:p>
          <a:p>
            <a:pPr lvl="1"/>
            <a:r>
              <a:rPr lang="en-US" altLang="ja-JP" sz="2400" dirty="0" smtClean="0"/>
              <a:t>20km grid average: The larger bias in the larger threshold</a:t>
            </a:r>
          </a:p>
          <a:p>
            <a:pPr lvl="1"/>
            <a:r>
              <a:rPr lang="en-US" altLang="ja-JP" sz="2400" dirty="0" smtClean="0"/>
              <a:t>20km grid max.: The smaller bias than MSM</a:t>
            </a:r>
          </a:p>
          <a:p>
            <a:pPr lvl="1"/>
            <a:r>
              <a:rPr lang="en-US" altLang="ja-JP" sz="2400" dirty="0" smtClean="0"/>
              <a:t>The larger False Alert Ratio (FAR)</a:t>
            </a:r>
          </a:p>
          <a:p>
            <a:endParaRPr lang="en-US" altLang="ja-JP" sz="28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1A3B3-37D4-4D9C-A05C-246F6AC09BA2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  <p:pic>
        <p:nvPicPr>
          <p:cNvPr id="5" name="Picture 3" descr="verif_ra_2010060100to2010083118_ETS_mean"/>
          <p:cNvPicPr>
            <a:picLocks noChangeAspect="1" noChangeArrowheads="1"/>
          </p:cNvPicPr>
          <p:nvPr/>
        </p:nvPicPr>
        <p:blipFill>
          <a:blip r:embed="rId2" cstate="print"/>
          <a:srcRect t="14998"/>
          <a:stretch>
            <a:fillRect/>
          </a:stretch>
        </p:blipFill>
        <p:spPr bwMode="auto">
          <a:xfrm>
            <a:off x="3276600" y="3195092"/>
            <a:ext cx="257175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verif_ra_2010060100to2010083118_BS_mean"/>
          <p:cNvPicPr>
            <a:picLocks noChangeAspect="1" noChangeArrowheads="1"/>
          </p:cNvPicPr>
          <p:nvPr/>
        </p:nvPicPr>
        <p:blipFill>
          <a:blip r:embed="rId3" cstate="print"/>
          <a:srcRect t="14998"/>
          <a:stretch>
            <a:fillRect/>
          </a:stretch>
        </p:blipFill>
        <p:spPr bwMode="auto">
          <a:xfrm>
            <a:off x="755650" y="3195092"/>
            <a:ext cx="257175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verif_ra_2010060100to2010083118_FAR_mean"/>
          <p:cNvPicPr>
            <a:picLocks noChangeAspect="1" noChangeArrowheads="1"/>
          </p:cNvPicPr>
          <p:nvPr/>
        </p:nvPicPr>
        <p:blipFill>
          <a:blip r:embed="rId4" cstate="print"/>
          <a:srcRect t="14998"/>
          <a:stretch>
            <a:fillRect/>
          </a:stretch>
        </p:blipFill>
        <p:spPr bwMode="auto">
          <a:xfrm>
            <a:off x="5795963" y="3195092"/>
            <a:ext cx="257175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verif_ra_2010060100to2010083118_BS_max"/>
          <p:cNvPicPr>
            <a:picLocks noChangeAspect="1" noChangeArrowheads="1"/>
          </p:cNvPicPr>
          <p:nvPr/>
        </p:nvPicPr>
        <p:blipFill>
          <a:blip r:embed="rId5" cstate="print"/>
          <a:srcRect t="14998"/>
          <a:stretch>
            <a:fillRect/>
          </a:stretch>
        </p:blipFill>
        <p:spPr bwMode="auto">
          <a:xfrm>
            <a:off x="755650" y="4634954"/>
            <a:ext cx="257175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verif_ra_2010060100to2010083118_ETS_max"/>
          <p:cNvPicPr>
            <a:picLocks noChangeAspect="1" noChangeArrowheads="1"/>
          </p:cNvPicPr>
          <p:nvPr/>
        </p:nvPicPr>
        <p:blipFill>
          <a:blip r:embed="rId6" cstate="print"/>
          <a:srcRect t="14998"/>
          <a:stretch>
            <a:fillRect/>
          </a:stretch>
        </p:blipFill>
        <p:spPr bwMode="auto">
          <a:xfrm>
            <a:off x="3276600" y="4634954"/>
            <a:ext cx="257175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verif_ra_2010060100to2010083118_FAR_max"/>
          <p:cNvPicPr>
            <a:picLocks noChangeAspect="1" noChangeArrowheads="1"/>
          </p:cNvPicPr>
          <p:nvPr/>
        </p:nvPicPr>
        <p:blipFill>
          <a:blip r:embed="rId7" cstate="print"/>
          <a:srcRect t="14998"/>
          <a:stretch>
            <a:fillRect/>
          </a:stretch>
        </p:blipFill>
        <p:spPr bwMode="auto">
          <a:xfrm>
            <a:off x="5795963" y="4634954"/>
            <a:ext cx="257175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22"/>
          <p:cNvSpPr txBox="1">
            <a:spLocks noChangeArrowheads="1"/>
          </p:cNvSpPr>
          <p:nvPr/>
        </p:nvSpPr>
        <p:spPr bwMode="auto">
          <a:xfrm>
            <a:off x="6300788" y="2906167"/>
            <a:ext cx="1871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dirty="0">
                <a:latin typeface="+mn-lt"/>
              </a:rPr>
              <a:t>FAR</a:t>
            </a:r>
          </a:p>
        </p:txBody>
      </p:sp>
      <p:sp>
        <p:nvSpPr>
          <p:cNvPr id="12" name="テキスト ボックス 22"/>
          <p:cNvSpPr txBox="1">
            <a:spLocks noChangeArrowheads="1"/>
          </p:cNvSpPr>
          <p:nvPr/>
        </p:nvSpPr>
        <p:spPr bwMode="auto">
          <a:xfrm>
            <a:off x="3779838" y="2906167"/>
            <a:ext cx="1871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dirty="0">
                <a:latin typeface="+mn-lt"/>
              </a:rPr>
              <a:t>ETS</a:t>
            </a:r>
          </a:p>
        </p:txBody>
      </p:sp>
      <p:sp>
        <p:nvSpPr>
          <p:cNvPr id="13" name="テキスト ボックス 22"/>
          <p:cNvSpPr txBox="1">
            <a:spLocks noChangeArrowheads="1"/>
          </p:cNvSpPr>
          <p:nvPr/>
        </p:nvSpPr>
        <p:spPr bwMode="auto">
          <a:xfrm>
            <a:off x="1258888" y="2906167"/>
            <a:ext cx="1873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dirty="0">
                <a:latin typeface="+mn-lt"/>
              </a:rPr>
              <a:t>Bias</a:t>
            </a:r>
          </a:p>
        </p:txBody>
      </p:sp>
      <p:sp>
        <p:nvSpPr>
          <p:cNvPr id="14" name="下矢印 13"/>
          <p:cNvSpPr/>
          <p:nvPr/>
        </p:nvSpPr>
        <p:spPr>
          <a:xfrm flipV="1">
            <a:off x="2916238" y="3771354"/>
            <a:ext cx="144462" cy="360363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2555875" y="3266529"/>
            <a:ext cx="719138" cy="6461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6372225" y="4706392"/>
            <a:ext cx="2016125" cy="7207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1908175" y="5211217"/>
            <a:ext cx="1295400" cy="647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3995738" y="5354092"/>
            <a:ext cx="1800225" cy="5762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テキスト ボックス 22"/>
          <p:cNvSpPr txBox="1">
            <a:spLocks noChangeArrowheads="1"/>
          </p:cNvSpPr>
          <p:nvPr/>
        </p:nvSpPr>
        <p:spPr bwMode="auto">
          <a:xfrm>
            <a:off x="7667625" y="2690267"/>
            <a:ext cx="12827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rgbClr val="3333FF"/>
                </a:solidFill>
                <a:latin typeface="+mn-lt"/>
                <a:cs typeface="Arial" pitchFamily="34" charset="0"/>
              </a:rPr>
              <a:t>MSM</a:t>
            </a:r>
            <a:r>
              <a:rPr lang="en-US" altLang="ja-JP" dirty="0">
                <a:latin typeface="+mn-lt"/>
                <a:cs typeface="Arial" pitchFamily="34" charset="0"/>
              </a:rPr>
              <a:t>/</a:t>
            </a:r>
            <a:r>
              <a:rPr lang="en-US" altLang="ja-JP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LFM</a:t>
            </a:r>
            <a:endParaRPr lang="ja-JP" altLang="en-US" dirty="0">
              <a:latin typeface="+mn-lt"/>
              <a:cs typeface="Arial" pitchFamily="34" charset="0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6372225" y="3266529"/>
            <a:ext cx="2016125" cy="7207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1" name="テキスト ボックス 56"/>
          <p:cNvSpPr txBox="1">
            <a:spLocks noChangeArrowheads="1"/>
          </p:cNvSpPr>
          <p:nvPr/>
        </p:nvSpPr>
        <p:spPr bwMode="auto">
          <a:xfrm flipH="1" flipV="1">
            <a:off x="611188" y="3122067"/>
            <a:ext cx="431800" cy="1368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lang="en-US" altLang="ja-JP" sz="1600"/>
              <a:t>Grid average</a:t>
            </a:r>
            <a:endParaRPr lang="ja-JP" altLang="en-US" sz="1600"/>
          </a:p>
        </p:txBody>
      </p:sp>
      <p:sp>
        <p:nvSpPr>
          <p:cNvPr id="22" name="テキスト ボックス 57"/>
          <p:cNvSpPr txBox="1">
            <a:spLocks noChangeArrowheads="1"/>
          </p:cNvSpPr>
          <p:nvPr/>
        </p:nvSpPr>
        <p:spPr bwMode="auto">
          <a:xfrm flipH="1" flipV="1">
            <a:off x="612775" y="4634954"/>
            <a:ext cx="430213" cy="1223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lang="en-US" altLang="ja-JP" sz="1600"/>
              <a:t>Grid max.</a:t>
            </a:r>
            <a:endParaRPr lang="ja-JP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49FC44-C0A9-4C67-9F04-672EB5326625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  <p:sp>
        <p:nvSpPr>
          <p:cNvPr id="12291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Current DA systems at JMA/NPD</a:t>
            </a:r>
            <a:endParaRPr lang="ja-JP" altLang="en-US" sz="2400" dirty="0" smtClean="0"/>
          </a:p>
        </p:txBody>
      </p:sp>
      <p:sp>
        <p:nvSpPr>
          <p:cNvPr id="12292" name="コンテンツ プレースホルダ 7"/>
          <p:cNvSpPr>
            <a:spLocks noGrp="1"/>
          </p:cNvSpPr>
          <p:nvPr>
            <p:ph idx="1"/>
          </p:nvPr>
        </p:nvSpPr>
        <p:spPr>
          <a:xfrm>
            <a:off x="457200" y="1259468"/>
            <a:ext cx="8229600" cy="4929411"/>
          </a:xfrm>
        </p:spPr>
        <p:txBody>
          <a:bodyPr/>
          <a:lstStyle/>
          <a:p>
            <a:endParaRPr lang="ja-JP" altLang="en-US" smtClean="0"/>
          </a:p>
        </p:txBody>
      </p:sp>
      <p:sp>
        <p:nvSpPr>
          <p:cNvPr id="5" name="角丸四角形 4"/>
          <p:cNvSpPr/>
          <p:nvPr/>
        </p:nvSpPr>
        <p:spPr>
          <a:xfrm>
            <a:off x="395536" y="1115452"/>
            <a:ext cx="8352928" cy="19442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395536" y="3131676"/>
            <a:ext cx="8352928" cy="158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395536" y="4787860"/>
            <a:ext cx="8352928" cy="18094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1560" y="1219185"/>
          <a:ext cx="1795462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" name="ビットマップ イメージ" r:id="rId3" imgW="4533333" imgH="4466667" progId="PBrush">
                  <p:embed/>
                </p:oleObj>
              </mc:Choice>
              <mc:Fallback>
                <p:oleObj name="ビットマップ イメージ" r:id="rId3" imgW="4533333" imgH="4466667" progId="PBrush">
                  <p:embed/>
                  <p:pic>
                    <p:nvPicPr>
                      <p:cNvPr id="0" name="Picture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219185"/>
                        <a:ext cx="1795462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11560" y="3203684"/>
          <a:ext cx="1724025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ビットマップ イメージ" r:id="rId5" imgW="4334480" imgH="3457143" progId="PBrush">
                  <p:embed/>
                </p:oleObj>
              </mc:Choice>
              <mc:Fallback>
                <p:oleObj name="ビットマップ イメージ" r:id="rId5" imgW="4334480" imgH="3457143" progId="PBrush">
                  <p:embed/>
                  <p:pic>
                    <p:nvPicPr>
                      <p:cNvPr id="0" name="Picture 1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203684"/>
                        <a:ext cx="1724025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859868"/>
            <a:ext cx="1735931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2411760" y="1242626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GA: Global Analysis (4DVAR)</a:t>
            </a:r>
          </a:p>
          <a:p>
            <a:r>
              <a:rPr lang="en-US" altLang="ja-JP" dirty="0" smtClean="0"/>
              <a:t>    Model resolution: Outer: TL959 / Inner: T159</a:t>
            </a:r>
          </a:p>
          <a:p>
            <a:r>
              <a:rPr kumimoji="1" lang="en-US" altLang="ja-JP" dirty="0" smtClean="0"/>
              <a:t>    Data cut off time </a:t>
            </a:r>
          </a:p>
          <a:p>
            <a:r>
              <a:rPr lang="en-US" altLang="ja-JP" dirty="0" smtClean="0"/>
              <a:t>        </a:t>
            </a:r>
            <a:r>
              <a:rPr kumimoji="1" lang="en-US" altLang="ja-JP" dirty="0" smtClean="0"/>
              <a:t>for Early Analysis: +2h20m</a:t>
            </a:r>
          </a:p>
          <a:p>
            <a:r>
              <a:rPr lang="en-US" altLang="ja-JP" dirty="0" smtClean="0"/>
              <a:t>        for Cycle Analysis: +11h35m(00,12), 5h35m(06,18)</a:t>
            </a:r>
          </a:p>
          <a:p>
            <a:r>
              <a:rPr kumimoji="1" lang="en-US" altLang="ja-JP" dirty="0" smtClean="0"/>
              <a:t>    Assimilation Window: -3h to +3h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11760" y="3203684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MA: Mesoscale Analysis (4DVAR)</a:t>
            </a:r>
          </a:p>
          <a:p>
            <a:r>
              <a:rPr lang="en-US" altLang="ja-JP" dirty="0" smtClean="0"/>
              <a:t>    Model resolution: Outer: 5km / Inner: 15km</a:t>
            </a:r>
          </a:p>
          <a:p>
            <a:r>
              <a:rPr lang="en-US" altLang="ja-JP" dirty="0" smtClean="0"/>
              <a:t>    Data cut off time: +50min.</a:t>
            </a:r>
          </a:p>
          <a:p>
            <a:r>
              <a:rPr kumimoji="1" lang="en-US" altLang="ja-JP" dirty="0" smtClean="0"/>
              <a:t>    Assimilation Window: -3h to Analysis ti</a:t>
            </a:r>
            <a:r>
              <a:rPr lang="en-US" altLang="ja-JP" dirty="0" smtClean="0"/>
              <a:t>me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11760" y="4859868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LA: Local Analysis (3DVAR Rapid Update Cycle)</a:t>
            </a:r>
          </a:p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   Resolution: 5km</a:t>
            </a:r>
          </a:p>
          <a:p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   Data cut off time: +30min.</a:t>
            </a:r>
          </a:p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   Assimilation Window: -30min. to +30min.</a:t>
            </a:r>
            <a:endParaRPr kumimoji="1"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爆発 1 14"/>
          <p:cNvSpPr/>
          <p:nvPr/>
        </p:nvSpPr>
        <p:spPr>
          <a:xfrm>
            <a:off x="7524328" y="4931876"/>
            <a:ext cx="936625" cy="503238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100" b="1" i="1" dirty="0">
                <a:solidFill>
                  <a:srgbClr val="FF0000"/>
                </a:solidFill>
              </a:rPr>
              <a:t>New</a:t>
            </a:r>
            <a:r>
              <a:rPr lang="en-US" altLang="ja-JP" sz="1100" b="1" i="1" dirty="0" smtClean="0">
                <a:solidFill>
                  <a:srgbClr val="FF0000"/>
                </a:solidFill>
              </a:rPr>
              <a:t>!</a:t>
            </a:r>
          </a:p>
          <a:p>
            <a:pPr algn="ctr">
              <a:defRPr/>
            </a:pPr>
            <a:r>
              <a:rPr lang="en-US" altLang="ja-JP" sz="1100" b="1" i="1" dirty="0" smtClean="0">
                <a:solidFill>
                  <a:srgbClr val="FF0000"/>
                </a:solidFill>
              </a:rPr>
              <a:t>But…</a:t>
            </a:r>
            <a:endParaRPr lang="ja-JP" altLang="en-US" sz="1100" b="1" i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5536" y="601199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The LA trial operation was started on Nov. 2010, However the operation was stopped on Mar. 2011. </a:t>
            </a:r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And the operation schedule is under consideration.</a:t>
            </a:r>
            <a:endParaRPr kumimoji="1"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Operation of GSM/MSM</a:t>
            </a:r>
            <a:endParaRPr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8E4D26-C011-456B-912A-51B5584B1B33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1406" y="4307811"/>
            <a:ext cx="2201757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Arial" charset="0"/>
              </a:rPr>
              <a:t>Data Cutoff Time</a:t>
            </a:r>
          </a:p>
          <a:p>
            <a:pPr>
              <a:defRPr/>
            </a:pPr>
            <a:r>
              <a:rPr lang="ja-JP" altLang="en-US" dirty="0">
                <a:latin typeface="Arial" charset="0"/>
              </a:rPr>
              <a:t>　　</a:t>
            </a:r>
            <a:r>
              <a:rPr lang="en-US" altLang="ja-JP" dirty="0">
                <a:latin typeface="Arial" charset="0"/>
              </a:rPr>
              <a:t>Da00/12: 11</a:t>
            </a:r>
            <a:r>
              <a:rPr lang="en-US" altLang="ja-JP" baseline="30000" dirty="0">
                <a:latin typeface="Arial" charset="0"/>
              </a:rPr>
              <a:t>h</a:t>
            </a:r>
            <a:r>
              <a:rPr lang="en-US" altLang="ja-JP" dirty="0">
                <a:latin typeface="Arial" charset="0"/>
              </a:rPr>
              <a:t>35</a:t>
            </a:r>
            <a:r>
              <a:rPr lang="en-US" altLang="ja-JP" baseline="30000" dirty="0">
                <a:latin typeface="Arial" charset="0"/>
              </a:rPr>
              <a:t>m</a:t>
            </a:r>
          </a:p>
          <a:p>
            <a:pPr>
              <a:defRPr/>
            </a:pPr>
            <a:r>
              <a:rPr lang="ja-JP" altLang="en-US" dirty="0">
                <a:latin typeface="Arial" charset="0"/>
              </a:rPr>
              <a:t>　　</a:t>
            </a:r>
            <a:r>
              <a:rPr lang="en-US" altLang="ja-JP" dirty="0">
                <a:latin typeface="Arial" charset="0"/>
              </a:rPr>
              <a:t>Da06/18: 05</a:t>
            </a:r>
            <a:r>
              <a:rPr lang="en-US" altLang="ja-JP" baseline="30000" dirty="0">
                <a:latin typeface="Arial" charset="0"/>
              </a:rPr>
              <a:t>h</a:t>
            </a:r>
            <a:r>
              <a:rPr lang="en-US" altLang="ja-JP" dirty="0">
                <a:latin typeface="Arial" charset="0"/>
              </a:rPr>
              <a:t>35</a:t>
            </a:r>
            <a:r>
              <a:rPr lang="en-US" altLang="ja-JP" baseline="30000" dirty="0">
                <a:latin typeface="Arial" charset="0"/>
              </a:rPr>
              <a:t>m</a:t>
            </a:r>
            <a:endParaRPr lang="ja-JP" altLang="en-US" baseline="30000" dirty="0">
              <a:latin typeface="Arial" charset="0"/>
            </a:endParaRPr>
          </a:p>
          <a:p>
            <a:pPr>
              <a:defRPr/>
            </a:pPr>
            <a:r>
              <a:rPr lang="ja-JP" altLang="en-US" dirty="0">
                <a:latin typeface="Arial" charset="0"/>
              </a:rPr>
              <a:t>　　</a:t>
            </a:r>
            <a:r>
              <a:rPr lang="en-US" altLang="ja-JP" dirty="0">
                <a:latin typeface="Arial" charset="0"/>
              </a:rPr>
              <a:t>Ea: 2</a:t>
            </a:r>
            <a:r>
              <a:rPr lang="en-US" altLang="ja-JP" baseline="30000" dirty="0">
                <a:latin typeface="Arial" charset="0"/>
              </a:rPr>
              <a:t>h</a:t>
            </a:r>
            <a:r>
              <a:rPr lang="en-US" altLang="ja-JP" dirty="0">
                <a:latin typeface="Arial" charset="0"/>
              </a:rPr>
              <a:t>20</a:t>
            </a:r>
            <a:r>
              <a:rPr lang="en-US" altLang="ja-JP" baseline="30000" dirty="0">
                <a:latin typeface="Arial" charset="0"/>
              </a:rPr>
              <a:t>m</a:t>
            </a:r>
            <a:endParaRPr lang="ja-JP" altLang="en-US" baseline="30000" dirty="0">
              <a:latin typeface="Arial" charset="0"/>
            </a:endParaRPr>
          </a:p>
          <a:p>
            <a:pPr>
              <a:defRPr/>
            </a:pPr>
            <a:r>
              <a:rPr lang="ja-JP" altLang="en-US" dirty="0">
                <a:latin typeface="Arial" charset="0"/>
              </a:rPr>
              <a:t>　　</a:t>
            </a:r>
            <a:r>
              <a:rPr lang="en-US" altLang="ja-JP" dirty="0">
                <a:latin typeface="Arial" charset="0"/>
              </a:rPr>
              <a:t>Ma: 0</a:t>
            </a:r>
            <a:r>
              <a:rPr lang="en-US" altLang="ja-JP" baseline="30000" dirty="0">
                <a:latin typeface="Arial" charset="0"/>
              </a:rPr>
              <a:t>h</a:t>
            </a:r>
            <a:r>
              <a:rPr lang="en-US" altLang="ja-JP" dirty="0">
                <a:latin typeface="Arial" charset="0"/>
              </a:rPr>
              <a:t>50</a:t>
            </a:r>
            <a:r>
              <a:rPr lang="en-US" altLang="ja-JP" baseline="30000" dirty="0">
                <a:latin typeface="Arial" charset="0"/>
              </a:rPr>
              <a:t>m</a:t>
            </a:r>
            <a:endParaRPr lang="ja-JP" altLang="en-US" baseline="30000" dirty="0">
              <a:latin typeface="Arial" charset="0"/>
            </a:endParaRPr>
          </a:p>
        </p:txBody>
      </p:sp>
      <p:grpSp>
        <p:nvGrpSpPr>
          <p:cNvPr id="2" name="グループ化 58"/>
          <p:cNvGrpSpPr>
            <a:grpSpLocks/>
          </p:cNvGrpSpPr>
          <p:nvPr/>
        </p:nvGrpSpPr>
        <p:grpSpPr bwMode="auto">
          <a:xfrm>
            <a:off x="539750" y="811213"/>
            <a:ext cx="8604250" cy="5857875"/>
            <a:chOff x="142875" y="1000125"/>
            <a:chExt cx="8604573" cy="5857875"/>
          </a:xfrm>
        </p:grpSpPr>
        <p:sp>
          <p:nvSpPr>
            <p:cNvPr id="5" name="円/楕円 4"/>
            <p:cNvSpPr/>
            <p:nvPr/>
          </p:nvSpPr>
          <p:spPr>
            <a:xfrm>
              <a:off x="3357684" y="2071687"/>
              <a:ext cx="3714889" cy="37147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cxnSp>
          <p:nvCxnSpPr>
            <p:cNvPr id="6" name="直線コネクタ 5"/>
            <p:cNvCxnSpPr>
              <a:stCxn id="11" idx="0"/>
              <a:endCxn id="11" idx="4"/>
            </p:cNvCxnSpPr>
            <p:nvPr/>
          </p:nvCxnSpPr>
          <p:spPr>
            <a:xfrm rot="16200000" flipH="1">
              <a:off x="2500503" y="3929062"/>
              <a:ext cx="54292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>
              <a:stCxn id="11" idx="2"/>
              <a:endCxn id="11" idx="6"/>
            </p:cNvCxnSpPr>
            <p:nvPr/>
          </p:nvCxnSpPr>
          <p:spPr>
            <a:xfrm rot="10800000" flipH="1">
              <a:off x="2500401" y="3929062"/>
              <a:ext cx="54294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>
              <a:stCxn id="11" idx="1"/>
              <a:endCxn id="11" idx="5"/>
            </p:cNvCxnSpPr>
            <p:nvPr/>
          </p:nvCxnSpPr>
          <p:spPr>
            <a:xfrm rot="16200000" flipH="1">
              <a:off x="3295840" y="2009703"/>
              <a:ext cx="3838575" cy="38387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>
              <a:stCxn id="11" idx="3"/>
              <a:endCxn id="11" idx="7"/>
            </p:cNvCxnSpPr>
            <p:nvPr/>
          </p:nvCxnSpPr>
          <p:spPr>
            <a:xfrm rot="5400000" flipH="1" flipV="1">
              <a:off x="3295840" y="2009703"/>
              <a:ext cx="3838575" cy="38387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円/楕円 9"/>
            <p:cNvSpPr/>
            <p:nvPr/>
          </p:nvSpPr>
          <p:spPr>
            <a:xfrm>
              <a:off x="4072085" y="2786062"/>
              <a:ext cx="2286086" cy="2286000"/>
            </a:xfrm>
            <a:prstGeom prst="ellipse">
              <a:avLst/>
            </a:prstGeom>
            <a:noFill/>
            <a:ln w="1270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2500401" y="1214437"/>
              <a:ext cx="5429454" cy="5429250"/>
            </a:xfrm>
            <a:prstGeom prst="ellipse">
              <a:avLst/>
            </a:prstGeom>
            <a:noFill/>
            <a:ln w="1270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572166" y="2928937"/>
              <a:ext cx="857282" cy="36988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 Black" pitchFamily="34" charset="0"/>
                </a:rPr>
                <a:t>Da12</a:t>
              </a:r>
              <a:endParaRPr lang="ja-JP" altLang="en-US" dirty="0">
                <a:latin typeface="Arial Black" pitchFamily="34" charset="0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000807" y="4572000"/>
              <a:ext cx="857282" cy="3698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 Black" pitchFamily="34" charset="0"/>
                </a:rPr>
                <a:t>Da00</a:t>
              </a:r>
              <a:endParaRPr lang="ja-JP" altLang="en-US" dirty="0">
                <a:latin typeface="Arial Black" pitchFamily="34" charset="0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262918" y="4857750"/>
              <a:ext cx="831881" cy="36988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 Black" pitchFamily="34" charset="0"/>
                </a:rPr>
                <a:t>Ea06</a:t>
              </a:r>
              <a:endParaRPr lang="ja-JP" altLang="en-US" dirty="0">
                <a:latin typeface="Arial Black" pitchFamily="34" charset="0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325932" y="2643187"/>
              <a:ext cx="849344" cy="36988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 Black" pitchFamily="34" charset="0"/>
                </a:rPr>
                <a:t>Ea18</a:t>
              </a:r>
              <a:endParaRPr lang="ja-JP" altLang="en-US" dirty="0">
                <a:latin typeface="Arial Black" pitchFamily="34" charset="0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679958" y="5214937"/>
              <a:ext cx="855695" cy="36988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 Black" pitchFamily="34" charset="0"/>
                </a:rPr>
                <a:t>Ea12</a:t>
              </a:r>
              <a:endParaRPr lang="ja-JP" altLang="en-US" dirty="0">
                <a:latin typeface="Arial Black" pitchFamily="34" charset="0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904129" y="2286000"/>
              <a:ext cx="836643" cy="36988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 Black" pitchFamily="34" charset="0"/>
                </a:rPr>
                <a:t>Ea00</a:t>
              </a:r>
              <a:endParaRPr lang="ja-JP" altLang="en-US" dirty="0">
                <a:latin typeface="Arial Black" pitchFamily="34" charset="0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500889" y="1071562"/>
              <a:ext cx="785841" cy="3698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" charset="0"/>
                </a:rPr>
                <a:t>Ma00</a:t>
              </a:r>
              <a:endParaRPr lang="ja-JP" altLang="en-US" dirty="0">
                <a:latin typeface="Arial" charset="0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7144013" y="2357437"/>
              <a:ext cx="785842" cy="3698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" charset="0"/>
                </a:rPr>
                <a:t>Ma03</a:t>
              </a:r>
              <a:endParaRPr lang="ja-JP" altLang="en-US" dirty="0">
                <a:latin typeface="Arial" charset="0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7501214" y="4429125"/>
              <a:ext cx="785841" cy="3698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" charset="0"/>
                </a:rPr>
                <a:t>Ma06</a:t>
              </a:r>
              <a:endParaRPr lang="ja-JP" altLang="en-US" dirty="0">
                <a:latin typeface="Arial" charset="0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143850" y="6072187"/>
              <a:ext cx="785842" cy="3698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" charset="0"/>
                </a:rPr>
                <a:t>Ma09</a:t>
              </a:r>
              <a:endParaRPr lang="ja-JP" altLang="en-US" dirty="0">
                <a:latin typeface="Arial" charset="0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072085" y="6357937"/>
              <a:ext cx="785841" cy="3698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" charset="0"/>
                </a:rPr>
                <a:t>Ma12</a:t>
              </a:r>
              <a:endParaRPr lang="ja-JP" altLang="en-US" dirty="0">
                <a:latin typeface="Arial" charset="0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428961" y="5072062"/>
              <a:ext cx="785842" cy="3698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" charset="0"/>
                </a:rPr>
                <a:t>Ma15</a:t>
              </a:r>
              <a:endParaRPr lang="ja-JP" altLang="en-US" dirty="0">
                <a:latin typeface="Arial" charset="0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143200" y="3071812"/>
              <a:ext cx="785842" cy="3698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" charset="0"/>
                </a:rPr>
                <a:t>Ma18</a:t>
              </a:r>
              <a:endParaRPr lang="ja-JP" altLang="en-US" dirty="0">
                <a:latin typeface="Arial" charset="0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429123" y="1357312"/>
              <a:ext cx="785842" cy="3698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" charset="0"/>
                </a:rPr>
                <a:t>Ma21</a:t>
              </a:r>
              <a:endParaRPr lang="ja-JP" altLang="en-US" dirty="0">
                <a:latin typeface="Arial" charset="0"/>
              </a:endParaRPr>
            </a:p>
          </p:txBody>
        </p:sp>
        <p:sp>
          <p:nvSpPr>
            <p:cNvPr id="26" name="テキスト ボックス 47"/>
            <p:cNvSpPr txBox="1">
              <a:spLocks noChangeArrowheads="1"/>
            </p:cNvSpPr>
            <p:nvPr/>
          </p:nvSpPr>
          <p:spPr bwMode="auto">
            <a:xfrm>
              <a:off x="4715047" y="2071687"/>
              <a:ext cx="1000163" cy="64611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00</a:t>
              </a:r>
              <a:endParaRPr lang="ja-JP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7" name="テキスト ボックス 49"/>
            <p:cNvSpPr txBox="1">
              <a:spLocks noChangeArrowheads="1"/>
            </p:cNvSpPr>
            <p:nvPr/>
          </p:nvSpPr>
          <p:spPr bwMode="auto">
            <a:xfrm>
              <a:off x="4715047" y="5143500"/>
              <a:ext cx="1000163" cy="64611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3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12</a:t>
              </a:r>
              <a:endParaRPr lang="ja-JP" alt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8" name="テキスト ボックス 50"/>
            <p:cNvSpPr txBox="1">
              <a:spLocks noChangeArrowheads="1"/>
            </p:cNvSpPr>
            <p:nvPr/>
          </p:nvSpPr>
          <p:spPr bwMode="auto">
            <a:xfrm>
              <a:off x="6286731" y="3571875"/>
              <a:ext cx="928723" cy="64611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3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06</a:t>
              </a:r>
              <a:endParaRPr lang="ja-JP" alt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9" name="テキスト ボックス 51"/>
            <p:cNvSpPr txBox="1">
              <a:spLocks noChangeArrowheads="1"/>
            </p:cNvSpPr>
            <p:nvPr/>
          </p:nvSpPr>
          <p:spPr bwMode="auto">
            <a:xfrm>
              <a:off x="3214803" y="3571875"/>
              <a:ext cx="928722" cy="64611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3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18</a:t>
              </a:r>
              <a:endParaRPr lang="ja-JP" alt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cxnSp>
          <p:nvCxnSpPr>
            <p:cNvPr id="30" name="直線矢印コネクタ 29"/>
            <p:cNvCxnSpPr>
              <a:stCxn id="32" idx="0"/>
            </p:cNvCxnSpPr>
            <p:nvPr/>
          </p:nvCxnSpPr>
          <p:spPr>
            <a:xfrm rot="5400000" flipH="1" flipV="1">
              <a:off x="5500892" y="2214549"/>
              <a:ext cx="142875" cy="71440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>
              <a:stCxn id="33" idx="2"/>
              <a:endCxn id="16" idx="3"/>
            </p:cNvCxnSpPr>
            <p:nvPr/>
          </p:nvCxnSpPr>
          <p:spPr>
            <a:xfrm rot="5400000">
              <a:off x="4789666" y="4973624"/>
              <a:ext cx="171450" cy="679476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4786487" y="2643187"/>
              <a:ext cx="857282" cy="36988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 Black" pitchFamily="34" charset="0"/>
                </a:rPr>
                <a:t>Da18</a:t>
              </a:r>
              <a:endParaRPr lang="ja-JP" altLang="en-US" dirty="0">
                <a:latin typeface="Arial Black" pitchFamily="34" charset="0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786487" y="4857750"/>
              <a:ext cx="857282" cy="3698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dirty="0">
                  <a:latin typeface="Arial Black" pitchFamily="34" charset="0"/>
                </a:rPr>
                <a:t>Da06</a:t>
              </a:r>
              <a:endParaRPr lang="ja-JP" altLang="en-US" dirty="0">
                <a:latin typeface="Arial Black" pitchFamily="34" charset="0"/>
              </a:endParaRPr>
            </a:p>
          </p:txBody>
        </p:sp>
        <p:sp>
          <p:nvSpPr>
            <p:cNvPr id="34" name="円弧 33"/>
            <p:cNvSpPr/>
            <p:nvPr/>
          </p:nvSpPr>
          <p:spPr>
            <a:xfrm>
              <a:off x="3357684" y="2071687"/>
              <a:ext cx="3714889" cy="3714750"/>
            </a:xfrm>
            <a:prstGeom prst="arc">
              <a:avLst>
                <a:gd name="adj1" fmla="val 19084279"/>
                <a:gd name="adj2" fmla="val 1787738"/>
              </a:avLst>
            </a:prstGeom>
            <a:ln w="76200">
              <a:solidFill>
                <a:srgbClr val="00B05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円弧 34"/>
            <p:cNvSpPr/>
            <p:nvPr/>
          </p:nvSpPr>
          <p:spPr>
            <a:xfrm>
              <a:off x="3357684" y="2071687"/>
              <a:ext cx="3714889" cy="3714750"/>
            </a:xfrm>
            <a:prstGeom prst="arc">
              <a:avLst>
                <a:gd name="adj1" fmla="val 8348940"/>
                <a:gd name="adj2" fmla="val 12559193"/>
              </a:avLst>
            </a:prstGeom>
            <a:ln w="7620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36" name="直線矢印コネクタ 35"/>
            <p:cNvCxnSpPr>
              <a:endCxn id="25" idx="2"/>
            </p:cNvCxnSpPr>
            <p:nvPr/>
          </p:nvCxnSpPr>
          <p:spPr>
            <a:xfrm rot="5400000" flipH="1" flipV="1">
              <a:off x="3060032" y="1810530"/>
              <a:ext cx="844550" cy="677888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>
              <a:endCxn id="18" idx="2"/>
            </p:cNvCxnSpPr>
            <p:nvPr/>
          </p:nvCxnSpPr>
          <p:spPr>
            <a:xfrm flipV="1">
              <a:off x="3143363" y="1441450"/>
              <a:ext cx="2751241" cy="1130300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>
              <a:endCxn id="19" idx="1"/>
            </p:cNvCxnSpPr>
            <p:nvPr/>
          </p:nvCxnSpPr>
          <p:spPr>
            <a:xfrm>
              <a:off x="6572491" y="2071687"/>
              <a:ext cx="571521" cy="469900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>
              <a:endCxn id="20" idx="0"/>
            </p:cNvCxnSpPr>
            <p:nvPr/>
          </p:nvCxnSpPr>
          <p:spPr>
            <a:xfrm rot="16200000" flipH="1">
              <a:off x="6054991" y="2589187"/>
              <a:ext cx="2357438" cy="1322438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>
              <a:endCxn id="21" idx="0"/>
            </p:cNvCxnSpPr>
            <p:nvPr/>
          </p:nvCxnSpPr>
          <p:spPr>
            <a:xfrm rot="5400000">
              <a:off x="6519323" y="5304617"/>
              <a:ext cx="785812" cy="749328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>
              <a:endCxn id="22" idx="0"/>
            </p:cNvCxnSpPr>
            <p:nvPr/>
          </p:nvCxnSpPr>
          <p:spPr>
            <a:xfrm rot="10800000" flipV="1">
              <a:off x="4465800" y="5286375"/>
              <a:ext cx="2821093" cy="1071562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/>
            <p:cNvCxnSpPr>
              <a:endCxn id="23" idx="3"/>
            </p:cNvCxnSpPr>
            <p:nvPr/>
          </p:nvCxnSpPr>
          <p:spPr>
            <a:xfrm rot="16200000" flipV="1">
              <a:off x="3128294" y="5342722"/>
              <a:ext cx="673100" cy="500081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>
            <a:xfrm rot="16200000" flipV="1">
              <a:off x="1985288" y="4199716"/>
              <a:ext cx="2673350" cy="785841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曲折矢印 43"/>
            <p:cNvSpPr/>
            <p:nvPr/>
          </p:nvSpPr>
          <p:spPr>
            <a:xfrm>
              <a:off x="6286731" y="1785937"/>
              <a:ext cx="1857445" cy="428625"/>
            </a:xfrm>
            <a:prstGeom prst="bentArrow">
              <a:avLst>
                <a:gd name="adj1" fmla="val 50000"/>
                <a:gd name="adj2" fmla="val 25000"/>
                <a:gd name="adj3" fmla="val 25000"/>
                <a:gd name="adj4" fmla="val 4375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曲折矢印 44"/>
            <p:cNvSpPr/>
            <p:nvPr/>
          </p:nvSpPr>
          <p:spPr>
            <a:xfrm rot="10800000">
              <a:off x="142875" y="5643562"/>
              <a:ext cx="4000650" cy="714375"/>
            </a:xfrm>
            <a:prstGeom prst="bentArrow">
              <a:avLst>
                <a:gd name="adj1" fmla="val 50000"/>
                <a:gd name="adj2" fmla="val 26979"/>
                <a:gd name="adj3" fmla="val 25000"/>
                <a:gd name="adj4" fmla="val 4375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曲折矢印 45"/>
            <p:cNvSpPr/>
            <p:nvPr/>
          </p:nvSpPr>
          <p:spPr>
            <a:xfrm rot="16200000">
              <a:off x="2143235" y="1714492"/>
              <a:ext cx="1857375" cy="428641"/>
            </a:xfrm>
            <a:prstGeom prst="bentArrow">
              <a:avLst>
                <a:gd name="adj1" fmla="val 50000"/>
                <a:gd name="adj2" fmla="val 25000"/>
                <a:gd name="adj3" fmla="val 25000"/>
                <a:gd name="adj4" fmla="val 4375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987" name="テキスト ボックス 124"/>
            <p:cNvSpPr txBox="1">
              <a:spLocks noChangeArrowheads="1"/>
            </p:cNvSpPr>
            <p:nvPr/>
          </p:nvSpPr>
          <p:spPr bwMode="auto">
            <a:xfrm>
              <a:off x="6515100" y="1701800"/>
              <a:ext cx="14859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Ef00(~FT84)</a:t>
              </a:r>
              <a:endParaRPr lang="ja-JP" altLang="en-US"/>
            </a:p>
          </p:txBody>
        </p:sp>
        <p:sp>
          <p:nvSpPr>
            <p:cNvPr id="39988" name="テキスト ボックス 126"/>
            <p:cNvSpPr txBox="1">
              <a:spLocks noChangeArrowheads="1"/>
            </p:cNvSpPr>
            <p:nvPr/>
          </p:nvSpPr>
          <p:spPr bwMode="auto">
            <a:xfrm rot="-5400000">
              <a:off x="2228057" y="1701006"/>
              <a:ext cx="14859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Ef18(~FT84)</a:t>
              </a:r>
              <a:endParaRPr lang="ja-JP" altLang="en-US"/>
            </a:p>
          </p:txBody>
        </p:sp>
        <p:sp>
          <p:nvSpPr>
            <p:cNvPr id="39989" name="テキスト ボックス 127"/>
            <p:cNvSpPr txBox="1">
              <a:spLocks noChangeArrowheads="1"/>
            </p:cNvSpPr>
            <p:nvPr/>
          </p:nvSpPr>
          <p:spPr bwMode="auto">
            <a:xfrm>
              <a:off x="1000125" y="6000750"/>
              <a:ext cx="16144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Ef12</a:t>
              </a:r>
              <a:r>
                <a:rPr lang="en-US" altLang="ja-JP" b="1"/>
                <a:t>(~FT216)</a:t>
              </a:r>
              <a:endParaRPr lang="ja-JP" altLang="en-US" b="1"/>
            </a:p>
          </p:txBody>
        </p:sp>
        <p:cxnSp>
          <p:nvCxnSpPr>
            <p:cNvPr id="51" name="直線矢印コネクタ 50"/>
            <p:cNvCxnSpPr>
              <a:stCxn id="39991" idx="1"/>
            </p:cNvCxnSpPr>
            <p:nvPr/>
          </p:nvCxnSpPr>
          <p:spPr>
            <a:xfrm rot="10800000" flipV="1">
              <a:off x="7344045" y="3076575"/>
              <a:ext cx="144468" cy="252412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91" name="テキスト ボックス 140"/>
            <p:cNvSpPr txBox="1">
              <a:spLocks noChangeArrowheads="1"/>
            </p:cNvSpPr>
            <p:nvPr/>
          </p:nvSpPr>
          <p:spPr bwMode="auto">
            <a:xfrm>
              <a:off x="7488561" y="2753544"/>
              <a:ext cx="1258887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/>
                <a:t>Boundary Condition</a:t>
              </a:r>
              <a:endParaRPr lang="ja-JP" altLang="en-US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5143688" y="3273425"/>
              <a:ext cx="1571684" cy="646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Cycle Analysis</a:t>
              </a:r>
              <a:endParaRPr lang="ja-JP" alt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5" name="テキスト ボックス 149"/>
            <p:cNvSpPr txBox="1">
              <a:spLocks noChangeArrowheads="1"/>
            </p:cNvSpPr>
            <p:nvPr/>
          </p:nvSpPr>
          <p:spPr bwMode="auto">
            <a:xfrm>
              <a:off x="5929530" y="2643187"/>
              <a:ext cx="1214483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Early Analysis</a:t>
              </a:r>
              <a:endParaRPr lang="ja-JP" alt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6" name="テキスト ボックス 150"/>
            <p:cNvSpPr txBox="1">
              <a:spLocks noChangeArrowheads="1"/>
            </p:cNvSpPr>
            <p:nvPr/>
          </p:nvSpPr>
          <p:spPr bwMode="auto">
            <a:xfrm>
              <a:off x="6732835" y="1052512"/>
              <a:ext cx="1214483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Meso Analysis</a:t>
              </a:r>
              <a:endParaRPr lang="ja-JP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7" name="曲折矢印 56"/>
            <p:cNvSpPr/>
            <p:nvPr/>
          </p:nvSpPr>
          <p:spPr>
            <a:xfrm rot="5400000">
              <a:off x="6450285" y="5714992"/>
              <a:ext cx="1857375" cy="428641"/>
            </a:xfrm>
            <a:prstGeom prst="bentArrow">
              <a:avLst>
                <a:gd name="adj1" fmla="val 50000"/>
                <a:gd name="adj2" fmla="val 25000"/>
                <a:gd name="adj3" fmla="val 25000"/>
                <a:gd name="adj4" fmla="val 4375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996" name="テキスト ボックス 125"/>
            <p:cNvSpPr txBox="1">
              <a:spLocks noChangeArrowheads="1"/>
            </p:cNvSpPr>
            <p:nvPr/>
          </p:nvSpPr>
          <p:spPr bwMode="auto">
            <a:xfrm rot="5400000">
              <a:off x="6728619" y="5772944"/>
              <a:ext cx="14859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Ef06(~FT84)</a:t>
              </a:r>
              <a:endParaRPr lang="ja-JP" altLang="en-US"/>
            </a:p>
          </p:txBody>
        </p:sp>
      </p:grpSp>
      <p:sp>
        <p:nvSpPr>
          <p:cNvPr id="39944" name="テキスト ボックス 57"/>
          <p:cNvSpPr txBox="1">
            <a:spLocks noChangeArrowheads="1"/>
          </p:cNvSpPr>
          <p:nvPr/>
        </p:nvSpPr>
        <p:spPr bwMode="auto">
          <a:xfrm>
            <a:off x="107950" y="1052513"/>
            <a:ext cx="3024188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latin typeface="Arial" charset="0"/>
              </a:rPr>
              <a:t>For Global Analysis,</a:t>
            </a:r>
          </a:p>
          <a:p>
            <a:pPr>
              <a:defRPr/>
            </a:pPr>
            <a:r>
              <a:rPr lang="en-US" altLang="ja-JP" dirty="0">
                <a:latin typeface="Arial" charset="0"/>
              </a:rPr>
              <a:t>We have two systems: </a:t>
            </a:r>
          </a:p>
          <a:p>
            <a:pPr>
              <a:defRPr/>
            </a:pPr>
            <a:r>
              <a:rPr lang="en-US" altLang="ja-JP" dirty="0">
                <a:latin typeface="Arial" charset="0"/>
              </a:rPr>
              <a:t>  </a:t>
            </a:r>
            <a:r>
              <a:rPr lang="en-US" altLang="ja-JP" dirty="0">
                <a:solidFill>
                  <a:srgbClr val="00B050"/>
                </a:solidFill>
                <a:latin typeface="Arial" charset="0"/>
              </a:rPr>
              <a:t>Early Analysis (</a:t>
            </a:r>
            <a:r>
              <a:rPr lang="en-US" altLang="ja-JP" dirty="0">
                <a:solidFill>
                  <a:srgbClr val="00B050"/>
                </a:solidFill>
                <a:latin typeface="Arial Black" pitchFamily="34" charset="0"/>
              </a:rPr>
              <a:t>EA</a:t>
            </a:r>
            <a:r>
              <a:rPr lang="en-US" altLang="ja-JP" dirty="0">
                <a:solidFill>
                  <a:srgbClr val="00B050"/>
                </a:solidFill>
                <a:latin typeface="Arial" charset="0"/>
              </a:rPr>
              <a:t>)</a:t>
            </a:r>
          </a:p>
          <a:p>
            <a:pPr>
              <a:defRPr/>
            </a:pPr>
            <a:r>
              <a:rPr lang="en-US" altLang="ja-JP" dirty="0">
                <a:latin typeface="Arial" charset="0"/>
              </a:rPr>
              <a:t>    for weather forecast</a:t>
            </a:r>
          </a:p>
          <a:p>
            <a:pPr>
              <a:defRPr/>
            </a:pPr>
            <a:r>
              <a:rPr lang="en-US" altLang="ja-JP" dirty="0">
                <a:latin typeface="Arial" charset="0"/>
              </a:rPr>
              <a:t>  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Cycle Analysis (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DA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)</a:t>
            </a:r>
          </a:p>
          <a:p>
            <a:pPr>
              <a:defRPr/>
            </a:pPr>
            <a:r>
              <a:rPr lang="en-US" altLang="ja-JP" dirty="0">
                <a:latin typeface="Arial" charset="0"/>
              </a:rPr>
              <a:t>    for the better analysis</a:t>
            </a:r>
          </a:p>
          <a:p>
            <a:pPr>
              <a:defRPr/>
            </a:pPr>
            <a:endParaRPr lang="en-US" altLang="ja-JP" dirty="0">
              <a:latin typeface="Arial" charset="0"/>
            </a:endParaRPr>
          </a:p>
          <a:p>
            <a:pPr>
              <a:defRPr/>
            </a:pPr>
            <a:r>
              <a:rPr lang="en-US" altLang="ja-JP" dirty="0" err="1">
                <a:solidFill>
                  <a:srgbClr val="C00000"/>
                </a:solidFill>
                <a:latin typeface="Arial" charset="0"/>
              </a:rPr>
              <a:t>Meso</a:t>
            </a:r>
            <a:r>
              <a:rPr lang="en-US" altLang="ja-JP" dirty="0">
                <a:solidFill>
                  <a:srgbClr val="C00000"/>
                </a:solidFill>
                <a:latin typeface="Arial" charset="0"/>
              </a:rPr>
              <a:t> Analysis (MA)</a:t>
            </a:r>
          </a:p>
          <a:p>
            <a:pPr>
              <a:defRPr/>
            </a:pPr>
            <a:r>
              <a:rPr lang="en-US" altLang="ja-JP" dirty="0">
                <a:latin typeface="Arial" charset="0"/>
              </a:rPr>
              <a:t>is mostly independent of the Global systems,</a:t>
            </a:r>
          </a:p>
          <a:p>
            <a:pPr>
              <a:defRPr/>
            </a:pPr>
            <a:r>
              <a:rPr lang="en-US" altLang="ja-JP" sz="1400" dirty="0">
                <a:latin typeface="Arial" charset="0"/>
              </a:rPr>
              <a:t>except for the boundary condition </a:t>
            </a:r>
          </a:p>
          <a:p>
            <a:pPr>
              <a:defRPr/>
            </a:pPr>
            <a:r>
              <a:rPr lang="en-US" altLang="ja-JP" sz="1400" dirty="0">
                <a:latin typeface="Arial" charset="0"/>
              </a:rPr>
              <a:t>and bias the correction coefficients.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数値予報課標準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標準テンプレート</Template>
  <TotalTime>680</TotalTime>
  <Words>2488</Words>
  <Application>Microsoft Office PowerPoint</Application>
  <PresentationFormat>画面に合わせる (4:3)</PresentationFormat>
  <Paragraphs>675</Paragraphs>
  <Slides>39</Slides>
  <Notes>6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2" baseType="lpstr">
      <vt:lpstr>標準テンプレート</vt:lpstr>
      <vt:lpstr>数値予報課標準テンプレート</vt:lpstr>
      <vt:lpstr>ビットマップ イメージ</vt:lpstr>
      <vt:lpstr>Recent activities on NWP and satellite data assimilation at JMA</vt:lpstr>
      <vt:lpstr>Contents</vt:lpstr>
      <vt:lpstr>JMA NWP Systems</vt:lpstr>
      <vt:lpstr>Current NWP models at JMA/NPD deterministic models only</vt:lpstr>
      <vt:lpstr>Development of Local NWP System</vt:lpstr>
      <vt:lpstr>Sample case of LFM forecast</vt:lpstr>
      <vt:lpstr>Rainfall Verification of LFM</vt:lpstr>
      <vt:lpstr>Current DA systems at JMA/NPD</vt:lpstr>
      <vt:lpstr>Operation of GSM/MSM</vt:lpstr>
      <vt:lpstr>PowerPoint プレゼンテーション</vt:lpstr>
      <vt:lpstr>Observations assimilated at JMA</vt:lpstr>
      <vt:lpstr>Coverage Map (Early Analysis)</vt:lpstr>
      <vt:lpstr>Coverage Map (Cycle Analysis)</vt:lpstr>
      <vt:lpstr>Coverage Map (Meso-scale Analysis)</vt:lpstr>
      <vt:lpstr>Updates in JMA data assimilation  after Feb 2010</vt:lpstr>
      <vt:lpstr>Updates in JMA data assimilation  after Feb 2010</vt:lpstr>
      <vt:lpstr>Quality Control Issues</vt:lpstr>
      <vt:lpstr>Satellite data assimilation status []: under investigation</vt:lpstr>
      <vt:lpstr>Updates</vt:lpstr>
      <vt:lpstr>Assimilated RARS sites</vt:lpstr>
      <vt:lpstr>Doppler Radar Sites (Y. Ishikawa)</vt:lpstr>
      <vt:lpstr>COSMIC data assimilation (E. Ozawa)</vt:lpstr>
      <vt:lpstr>AMSU-A data usage (H. Murata)</vt:lpstr>
      <vt:lpstr>“Coast” data distribution</vt:lpstr>
      <vt:lpstr>Z500 RMSE improvement rate</vt:lpstr>
      <vt:lpstr>Radiance assimilation in MA (M. Kazumori)</vt:lpstr>
      <vt:lpstr>The model top issue</vt:lpstr>
      <vt:lpstr>Sample of the O-B histogram</vt:lpstr>
      <vt:lpstr>Start using MODIS DB Winds  and NESDIS Winds</vt:lpstr>
      <vt:lpstr>Developments</vt:lpstr>
      <vt:lpstr>Radar Reflectivity (Y.Ikuta)</vt:lpstr>
      <vt:lpstr>Scatterometer (M. Takahashi)</vt:lpstr>
      <vt:lpstr>Ground-based GPS (K. Yoshimoto)</vt:lpstr>
      <vt:lpstr>LEOGEO-AMVs (M. Kazumori and K. Yamashita)</vt:lpstr>
      <vt:lpstr>Super Computer Upgrade</vt:lpstr>
      <vt:lpstr>JMA HPC upgrade</vt:lpstr>
      <vt:lpstr>Current NWP model upgrade plan #1/2</vt:lpstr>
      <vt:lpstr>Current NWP model upgrade plan #2/2</vt:lpstr>
      <vt:lpstr>Thanks for your Attention</vt:lpstr>
    </vt:vector>
  </TitlesOfParts>
  <Company>気象庁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activities of NWP and satellite data assimilation at JMA</dc:title>
  <dc:creator>Y.SATO</dc:creator>
  <cp:lastModifiedBy>saty</cp:lastModifiedBy>
  <cp:revision>239</cp:revision>
  <dcterms:created xsi:type="dcterms:W3CDTF">2011-04-22T09:09:25Z</dcterms:created>
  <dcterms:modified xsi:type="dcterms:W3CDTF">2011-05-02T13:36:39Z</dcterms:modified>
</cp:coreProperties>
</file>