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Default Extension="fntdata" ContentType="application/x-fontdata"/>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embedTrueTypeFonts="1">
  <p:sldMasterIdLst>
    <p:sldMasterId id="2147483649" r:id="rId1"/>
  </p:sldMasterIdLst>
  <p:notesMasterIdLst>
    <p:notesMasterId r:id="rId5"/>
  </p:notesMasterIdLst>
  <p:handoutMasterIdLst>
    <p:handoutMasterId r:id="rId6"/>
  </p:handoutMasterIdLst>
  <p:sldIdLst>
    <p:sldId id="412" r:id="rId2"/>
    <p:sldId id="413" r:id="rId3"/>
    <p:sldId id="414" r:id="rId4"/>
  </p:sldIdLst>
  <p:sldSz cx="9144000" cy="6858000" type="screen4x3"/>
  <p:notesSz cx="6997700" cy="9283700"/>
  <p:embeddedFontLst>
    <p:embeddedFont>
      <p:font typeface="Webdings" pitchFamily="18" charset="2"/>
      <p:regular r:id="rId7"/>
    </p:embeddedFont>
    <p:embeddedFont>
      <p:font typeface="Wingdings 2" pitchFamily="18" charset="2"/>
      <p:regular r:id="rId8"/>
    </p:embeddedFont>
    <p:embeddedFont>
      <p:font typeface="Times" pitchFamily="18" charset="0"/>
      <p:regular r:id="rId9"/>
      <p:bold r:id="rId10"/>
      <p:italic r:id="rId11"/>
      <p:boldItalic r:id="rId12"/>
    </p:embeddedFont>
  </p:embeddedFontLst>
  <p:defaultTextStyle>
    <a:defPPr>
      <a:defRPr lang="en-US"/>
    </a:defPPr>
    <a:lvl1pPr algn="l" rtl="0" fontAlgn="base">
      <a:spcBef>
        <a:spcPct val="0"/>
      </a:spcBef>
      <a:spcAft>
        <a:spcPct val="0"/>
      </a:spcAft>
      <a:defRPr b="1" kern="1200">
        <a:solidFill>
          <a:schemeClr val="tx1"/>
        </a:solidFill>
        <a:latin typeface="Arial" pitchFamily="34" charset="0"/>
        <a:ea typeface="+mn-ea"/>
        <a:cs typeface="+mn-cs"/>
      </a:defRPr>
    </a:lvl1pPr>
    <a:lvl2pPr marL="457200" algn="l" rtl="0" fontAlgn="base">
      <a:spcBef>
        <a:spcPct val="0"/>
      </a:spcBef>
      <a:spcAft>
        <a:spcPct val="0"/>
      </a:spcAft>
      <a:defRPr b="1" kern="1200">
        <a:solidFill>
          <a:schemeClr val="tx1"/>
        </a:solidFill>
        <a:latin typeface="Arial" pitchFamily="34" charset="0"/>
        <a:ea typeface="+mn-ea"/>
        <a:cs typeface="+mn-cs"/>
      </a:defRPr>
    </a:lvl2pPr>
    <a:lvl3pPr marL="914400" algn="l" rtl="0" fontAlgn="base">
      <a:spcBef>
        <a:spcPct val="0"/>
      </a:spcBef>
      <a:spcAft>
        <a:spcPct val="0"/>
      </a:spcAft>
      <a:defRPr b="1" kern="1200">
        <a:solidFill>
          <a:schemeClr val="tx1"/>
        </a:solidFill>
        <a:latin typeface="Arial" pitchFamily="34" charset="0"/>
        <a:ea typeface="+mn-ea"/>
        <a:cs typeface="+mn-cs"/>
      </a:defRPr>
    </a:lvl3pPr>
    <a:lvl4pPr marL="1371600" algn="l" rtl="0" fontAlgn="base">
      <a:spcBef>
        <a:spcPct val="0"/>
      </a:spcBef>
      <a:spcAft>
        <a:spcPct val="0"/>
      </a:spcAft>
      <a:defRPr b="1" kern="1200">
        <a:solidFill>
          <a:schemeClr val="tx1"/>
        </a:solidFill>
        <a:latin typeface="Arial" pitchFamily="34" charset="0"/>
        <a:ea typeface="+mn-ea"/>
        <a:cs typeface="+mn-cs"/>
      </a:defRPr>
    </a:lvl4pPr>
    <a:lvl5pPr marL="1828800" algn="l" rtl="0" fontAlgn="base">
      <a:spcBef>
        <a:spcPct val="0"/>
      </a:spcBef>
      <a:spcAft>
        <a:spcPct val="0"/>
      </a:spcAft>
      <a:defRPr b="1" kern="1200">
        <a:solidFill>
          <a:schemeClr val="tx1"/>
        </a:solidFill>
        <a:latin typeface="Arial" pitchFamily="34" charset="0"/>
        <a:ea typeface="+mn-ea"/>
        <a:cs typeface="+mn-cs"/>
      </a:defRPr>
    </a:lvl5pPr>
    <a:lvl6pPr marL="2286000" algn="l" defTabSz="914400" rtl="0" eaLnBrk="1" latinLnBrk="0" hangingPunct="1">
      <a:defRPr b="1" kern="1200">
        <a:solidFill>
          <a:schemeClr val="tx1"/>
        </a:solidFill>
        <a:latin typeface="Arial" pitchFamily="34" charset="0"/>
        <a:ea typeface="+mn-ea"/>
        <a:cs typeface="+mn-cs"/>
      </a:defRPr>
    </a:lvl6pPr>
    <a:lvl7pPr marL="2743200" algn="l" defTabSz="914400" rtl="0" eaLnBrk="1" latinLnBrk="0" hangingPunct="1">
      <a:defRPr b="1" kern="1200">
        <a:solidFill>
          <a:schemeClr val="tx1"/>
        </a:solidFill>
        <a:latin typeface="Arial" pitchFamily="34" charset="0"/>
        <a:ea typeface="+mn-ea"/>
        <a:cs typeface="+mn-cs"/>
      </a:defRPr>
    </a:lvl7pPr>
    <a:lvl8pPr marL="3200400" algn="l" defTabSz="914400" rtl="0" eaLnBrk="1" latinLnBrk="0" hangingPunct="1">
      <a:defRPr b="1" kern="1200">
        <a:solidFill>
          <a:schemeClr val="tx1"/>
        </a:solidFill>
        <a:latin typeface="Arial" pitchFamily="34" charset="0"/>
        <a:ea typeface="+mn-ea"/>
        <a:cs typeface="+mn-cs"/>
      </a:defRPr>
    </a:lvl8pPr>
    <a:lvl9pPr marL="3657600" algn="l" defTabSz="914400" rtl="0" eaLnBrk="1" latinLnBrk="0" hangingPunct="1">
      <a:defRPr b="1" kern="1200">
        <a:solidFill>
          <a:schemeClr val="tx1"/>
        </a:solidFill>
        <a:latin typeface="Arial"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00FF00"/>
    <a:srgbClr val="66FF66"/>
    <a:srgbClr val="FFFF00"/>
    <a:srgbClr val="000000"/>
    <a:srgbClr val="6699FF"/>
    <a:srgbClr val="333399"/>
    <a:srgbClr val="3399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9548" autoAdjust="0"/>
    <p:restoredTop sz="92427" autoAdjust="0"/>
  </p:normalViewPr>
  <p:slideViewPr>
    <p:cSldViewPr>
      <p:cViewPr varScale="1">
        <p:scale>
          <a:sx n="110" d="100"/>
          <a:sy n="110" d="100"/>
        </p:scale>
        <p:origin x="-594" y="-96"/>
      </p:cViewPr>
      <p:guideLst>
        <p:guide orient="horz" pos="2160"/>
        <p:guide pos="2832"/>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100" d="100"/>
          <a:sy n="100" d="100"/>
        </p:scale>
        <p:origin x="-1386" y="1362"/>
      </p:cViewPr>
      <p:guideLst>
        <p:guide orient="horz" pos="2924"/>
        <p:guide pos="2204"/>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font" Target="fonts/font2.fntdata"/><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font" Target="fonts/font1.fntdata"/><Relationship Id="rId12" Type="http://schemas.openxmlformats.org/officeDocument/2006/relationships/font" Target="fonts/font6.fntdata"/><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11" Type="http://schemas.openxmlformats.org/officeDocument/2006/relationships/font" Target="fonts/font5.fntdata"/><Relationship Id="rId5" Type="http://schemas.openxmlformats.org/officeDocument/2006/relationships/notesMaster" Target="notesMasters/notesMaster1.xml"/><Relationship Id="rId15" Type="http://schemas.openxmlformats.org/officeDocument/2006/relationships/theme" Target="theme/theme1.xml"/><Relationship Id="rId10" Type="http://schemas.openxmlformats.org/officeDocument/2006/relationships/font" Target="fonts/font4.fntdata"/><Relationship Id="rId4" Type="http://schemas.openxmlformats.org/officeDocument/2006/relationships/slide" Target="slides/slide3.xml"/><Relationship Id="rId9" Type="http://schemas.openxmlformats.org/officeDocument/2006/relationships/font" Target="fonts/font3.fntdata"/><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bwMode="auto">
          <a:xfrm>
            <a:off x="0" y="0"/>
            <a:ext cx="3032125" cy="465138"/>
          </a:xfrm>
          <a:prstGeom prst="rect">
            <a:avLst/>
          </a:prstGeom>
          <a:noFill/>
          <a:ln w="9525">
            <a:noFill/>
            <a:miter lim="800000"/>
            <a:headEnd/>
            <a:tailEnd/>
          </a:ln>
        </p:spPr>
        <p:txBody>
          <a:bodyPr vert="horz" wrap="square" lIns="92996" tIns="46498" rIns="92996" bIns="46498" numCol="1" anchor="t" anchorCtr="0" compatLnSpc="1">
            <a:prstTxWarp prst="textNoShape">
              <a:avLst/>
            </a:prstTxWarp>
          </a:bodyPr>
          <a:lstStyle>
            <a:lvl1pPr defTabSz="927100">
              <a:defRPr sz="1200" b="0">
                <a:latin typeface="Times" pitchFamily="18" charset="0"/>
              </a:defRPr>
            </a:lvl1pPr>
          </a:lstStyle>
          <a:p>
            <a:pPr>
              <a:defRPr/>
            </a:pPr>
            <a:endParaRPr lang="en-US"/>
          </a:p>
        </p:txBody>
      </p:sp>
      <p:sp>
        <p:nvSpPr>
          <p:cNvPr id="34819" name="Rectangle 3"/>
          <p:cNvSpPr>
            <a:spLocks noGrp="1" noChangeArrowheads="1"/>
          </p:cNvSpPr>
          <p:nvPr>
            <p:ph type="dt" sz="quarter" idx="1"/>
          </p:nvPr>
        </p:nvSpPr>
        <p:spPr bwMode="auto">
          <a:xfrm>
            <a:off x="3965575" y="0"/>
            <a:ext cx="3032125" cy="465138"/>
          </a:xfrm>
          <a:prstGeom prst="rect">
            <a:avLst/>
          </a:prstGeom>
          <a:noFill/>
          <a:ln w="9525">
            <a:noFill/>
            <a:miter lim="800000"/>
            <a:headEnd/>
            <a:tailEnd/>
          </a:ln>
        </p:spPr>
        <p:txBody>
          <a:bodyPr vert="horz" wrap="square" lIns="92996" tIns="46498" rIns="92996" bIns="46498" numCol="1" anchor="t" anchorCtr="0" compatLnSpc="1">
            <a:prstTxWarp prst="textNoShape">
              <a:avLst/>
            </a:prstTxWarp>
          </a:bodyPr>
          <a:lstStyle>
            <a:lvl1pPr algn="r" defTabSz="927100">
              <a:defRPr sz="1200" b="0">
                <a:latin typeface="Times" pitchFamily="18" charset="0"/>
              </a:defRPr>
            </a:lvl1pPr>
          </a:lstStyle>
          <a:p>
            <a:pPr>
              <a:defRPr/>
            </a:pPr>
            <a:endParaRPr lang="en-US"/>
          </a:p>
        </p:txBody>
      </p:sp>
      <p:sp>
        <p:nvSpPr>
          <p:cNvPr id="34820" name="Rectangle 4"/>
          <p:cNvSpPr>
            <a:spLocks noGrp="1" noChangeArrowheads="1"/>
          </p:cNvSpPr>
          <p:nvPr>
            <p:ph type="ftr" sz="quarter" idx="2"/>
          </p:nvPr>
        </p:nvSpPr>
        <p:spPr bwMode="auto">
          <a:xfrm>
            <a:off x="0" y="8818563"/>
            <a:ext cx="3032125" cy="465137"/>
          </a:xfrm>
          <a:prstGeom prst="rect">
            <a:avLst/>
          </a:prstGeom>
          <a:noFill/>
          <a:ln w="9525">
            <a:noFill/>
            <a:miter lim="800000"/>
            <a:headEnd/>
            <a:tailEnd/>
          </a:ln>
        </p:spPr>
        <p:txBody>
          <a:bodyPr vert="horz" wrap="square" lIns="92996" tIns="46498" rIns="92996" bIns="46498" numCol="1" anchor="b" anchorCtr="0" compatLnSpc="1">
            <a:prstTxWarp prst="textNoShape">
              <a:avLst/>
            </a:prstTxWarp>
          </a:bodyPr>
          <a:lstStyle>
            <a:lvl1pPr defTabSz="927100">
              <a:defRPr sz="1200" b="0">
                <a:latin typeface="Times" pitchFamily="18" charset="0"/>
              </a:defRPr>
            </a:lvl1pPr>
          </a:lstStyle>
          <a:p>
            <a:pPr>
              <a:defRPr/>
            </a:pPr>
            <a:endParaRPr lang="en-US"/>
          </a:p>
        </p:txBody>
      </p:sp>
      <p:sp>
        <p:nvSpPr>
          <p:cNvPr id="34821" name="Rectangle 5"/>
          <p:cNvSpPr>
            <a:spLocks noGrp="1" noChangeArrowheads="1"/>
          </p:cNvSpPr>
          <p:nvPr>
            <p:ph type="sldNum" sz="quarter" idx="3"/>
          </p:nvPr>
        </p:nvSpPr>
        <p:spPr bwMode="auto">
          <a:xfrm>
            <a:off x="3965575" y="8818563"/>
            <a:ext cx="3032125" cy="465137"/>
          </a:xfrm>
          <a:prstGeom prst="rect">
            <a:avLst/>
          </a:prstGeom>
          <a:noFill/>
          <a:ln w="9525">
            <a:noFill/>
            <a:miter lim="800000"/>
            <a:headEnd/>
            <a:tailEnd/>
          </a:ln>
        </p:spPr>
        <p:txBody>
          <a:bodyPr vert="horz" wrap="square" lIns="92996" tIns="46498" rIns="92996" bIns="46498" numCol="1" anchor="b" anchorCtr="0" compatLnSpc="1">
            <a:prstTxWarp prst="textNoShape">
              <a:avLst/>
            </a:prstTxWarp>
          </a:bodyPr>
          <a:lstStyle>
            <a:lvl1pPr algn="r" defTabSz="927100">
              <a:defRPr sz="1200" b="0">
                <a:latin typeface="Times" pitchFamily="18" charset="0"/>
              </a:defRPr>
            </a:lvl1pPr>
          </a:lstStyle>
          <a:p>
            <a:pPr>
              <a:defRPr/>
            </a:pPr>
            <a:fld id="{5978AAB9-A77D-4FDC-96DA-EFFDA06AD68E}"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3032125" cy="465138"/>
          </a:xfrm>
          <a:prstGeom prst="rect">
            <a:avLst/>
          </a:prstGeom>
          <a:noFill/>
          <a:ln w="9525">
            <a:noFill/>
            <a:miter lim="800000"/>
            <a:headEnd/>
            <a:tailEnd/>
          </a:ln>
        </p:spPr>
        <p:txBody>
          <a:bodyPr vert="horz" wrap="square" lIns="92996" tIns="46498" rIns="92996" bIns="46498" numCol="1" anchor="t" anchorCtr="0" compatLnSpc="1">
            <a:prstTxWarp prst="textNoShape">
              <a:avLst/>
            </a:prstTxWarp>
          </a:bodyPr>
          <a:lstStyle>
            <a:lvl1pPr defTabSz="927100">
              <a:defRPr sz="1200" b="0">
                <a:latin typeface="Times" pitchFamily="18" charset="0"/>
              </a:defRPr>
            </a:lvl1pPr>
          </a:lstStyle>
          <a:p>
            <a:pPr>
              <a:defRPr/>
            </a:pPr>
            <a:endParaRPr lang="en-US"/>
          </a:p>
        </p:txBody>
      </p:sp>
      <p:sp>
        <p:nvSpPr>
          <p:cNvPr id="4099" name="Rectangle 3"/>
          <p:cNvSpPr>
            <a:spLocks noGrp="1" noChangeArrowheads="1"/>
          </p:cNvSpPr>
          <p:nvPr>
            <p:ph type="dt" idx="1"/>
          </p:nvPr>
        </p:nvSpPr>
        <p:spPr bwMode="auto">
          <a:xfrm>
            <a:off x="3965575" y="0"/>
            <a:ext cx="3032125" cy="465138"/>
          </a:xfrm>
          <a:prstGeom prst="rect">
            <a:avLst/>
          </a:prstGeom>
          <a:noFill/>
          <a:ln w="9525">
            <a:noFill/>
            <a:miter lim="800000"/>
            <a:headEnd/>
            <a:tailEnd/>
          </a:ln>
        </p:spPr>
        <p:txBody>
          <a:bodyPr vert="horz" wrap="square" lIns="92996" tIns="46498" rIns="92996" bIns="46498" numCol="1" anchor="t" anchorCtr="0" compatLnSpc="1">
            <a:prstTxWarp prst="textNoShape">
              <a:avLst/>
            </a:prstTxWarp>
          </a:bodyPr>
          <a:lstStyle>
            <a:lvl1pPr algn="r" defTabSz="927100">
              <a:defRPr sz="1200" b="0">
                <a:latin typeface="Times" pitchFamily="18" charset="0"/>
              </a:defRPr>
            </a:lvl1pPr>
          </a:lstStyle>
          <a:p>
            <a:pPr>
              <a:defRPr/>
            </a:pPr>
            <a:endParaRPr lang="en-US"/>
          </a:p>
        </p:txBody>
      </p:sp>
      <p:sp>
        <p:nvSpPr>
          <p:cNvPr id="5124" name="Rectangle 4"/>
          <p:cNvSpPr>
            <a:spLocks noGrp="1" noRot="1" noChangeAspect="1" noChangeArrowheads="1" noTextEdit="1"/>
          </p:cNvSpPr>
          <p:nvPr>
            <p:ph type="sldImg" idx="2"/>
          </p:nvPr>
        </p:nvSpPr>
        <p:spPr bwMode="auto">
          <a:xfrm>
            <a:off x="1177925" y="695325"/>
            <a:ext cx="4641850" cy="3481388"/>
          </a:xfrm>
          <a:prstGeom prst="rect">
            <a:avLst/>
          </a:prstGeom>
          <a:noFill/>
          <a:ln w="9525">
            <a:solidFill>
              <a:srgbClr val="000000"/>
            </a:solidFill>
            <a:miter lim="800000"/>
            <a:headEnd/>
            <a:tailEnd/>
          </a:ln>
        </p:spPr>
      </p:sp>
      <p:sp>
        <p:nvSpPr>
          <p:cNvPr id="4101" name="Rectangle 5"/>
          <p:cNvSpPr>
            <a:spLocks noGrp="1" noChangeArrowheads="1"/>
          </p:cNvSpPr>
          <p:nvPr>
            <p:ph type="body" sz="quarter" idx="3"/>
          </p:nvPr>
        </p:nvSpPr>
        <p:spPr bwMode="auto">
          <a:xfrm>
            <a:off x="933450" y="4410075"/>
            <a:ext cx="5130800" cy="4178300"/>
          </a:xfrm>
          <a:prstGeom prst="rect">
            <a:avLst/>
          </a:prstGeom>
          <a:noFill/>
          <a:ln w="9525">
            <a:solidFill>
              <a:schemeClr val="tx1"/>
            </a:solidFill>
            <a:miter lim="800000"/>
            <a:headEnd/>
            <a:tailEnd/>
          </a:ln>
        </p:spPr>
        <p:txBody>
          <a:bodyPr vert="horz" wrap="square" lIns="92996" tIns="46498" rIns="92996" bIns="4649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4102" name="Rectangle 6"/>
          <p:cNvSpPr>
            <a:spLocks noGrp="1" noChangeArrowheads="1"/>
          </p:cNvSpPr>
          <p:nvPr>
            <p:ph type="ftr" sz="quarter" idx="4"/>
          </p:nvPr>
        </p:nvSpPr>
        <p:spPr bwMode="auto">
          <a:xfrm>
            <a:off x="0" y="8818563"/>
            <a:ext cx="3032125" cy="465137"/>
          </a:xfrm>
          <a:prstGeom prst="rect">
            <a:avLst/>
          </a:prstGeom>
          <a:noFill/>
          <a:ln w="9525">
            <a:noFill/>
            <a:miter lim="800000"/>
            <a:headEnd/>
            <a:tailEnd/>
          </a:ln>
        </p:spPr>
        <p:txBody>
          <a:bodyPr vert="horz" wrap="square" lIns="92996" tIns="46498" rIns="92996" bIns="46498" numCol="1" anchor="b" anchorCtr="0" compatLnSpc="1">
            <a:prstTxWarp prst="textNoShape">
              <a:avLst/>
            </a:prstTxWarp>
          </a:bodyPr>
          <a:lstStyle>
            <a:lvl1pPr defTabSz="927100">
              <a:defRPr sz="1200" b="0">
                <a:latin typeface="Times" pitchFamily="18" charset="0"/>
              </a:defRPr>
            </a:lvl1pPr>
          </a:lstStyle>
          <a:p>
            <a:pPr>
              <a:defRPr/>
            </a:pPr>
            <a:endParaRPr lang="en-US"/>
          </a:p>
        </p:txBody>
      </p:sp>
      <p:sp>
        <p:nvSpPr>
          <p:cNvPr id="4103" name="Rectangle 7"/>
          <p:cNvSpPr>
            <a:spLocks noGrp="1" noChangeArrowheads="1"/>
          </p:cNvSpPr>
          <p:nvPr>
            <p:ph type="sldNum" sz="quarter" idx="5"/>
          </p:nvPr>
        </p:nvSpPr>
        <p:spPr bwMode="auto">
          <a:xfrm>
            <a:off x="3965575" y="8818563"/>
            <a:ext cx="3032125" cy="465137"/>
          </a:xfrm>
          <a:prstGeom prst="rect">
            <a:avLst/>
          </a:prstGeom>
          <a:noFill/>
          <a:ln w="9525">
            <a:noFill/>
            <a:miter lim="800000"/>
            <a:headEnd/>
            <a:tailEnd/>
          </a:ln>
        </p:spPr>
        <p:txBody>
          <a:bodyPr vert="horz" wrap="square" lIns="92996" tIns="46498" rIns="92996" bIns="46498" numCol="1" anchor="b" anchorCtr="0" compatLnSpc="1">
            <a:prstTxWarp prst="textNoShape">
              <a:avLst/>
            </a:prstTxWarp>
          </a:bodyPr>
          <a:lstStyle>
            <a:lvl1pPr algn="r" defTabSz="927100">
              <a:defRPr sz="1200" b="0">
                <a:latin typeface="Times" pitchFamily="18" charset="0"/>
              </a:defRPr>
            </a:lvl1pPr>
          </a:lstStyle>
          <a:p>
            <a:pPr>
              <a:defRPr/>
            </a:pPr>
            <a:fld id="{14F304C9-F5A9-4E7A-8BB7-6311476EF323}"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Rot="1" noChangeAspect="1" noChangeArrowheads="1" noTextEdit="1"/>
          </p:cNvSpPr>
          <p:nvPr>
            <p:ph type="sldImg"/>
          </p:nvPr>
        </p:nvSpPr>
        <p:spPr>
          <a:xfrm>
            <a:off x="1177925" y="696913"/>
            <a:ext cx="4641850" cy="3481387"/>
          </a:xfrm>
          <a:ln/>
        </p:spPr>
      </p:sp>
      <p:sp>
        <p:nvSpPr>
          <p:cNvPr id="6147" name="Rectangle 3"/>
          <p:cNvSpPr>
            <a:spLocks noGrp="1" noChangeArrowheads="1"/>
          </p:cNvSpPr>
          <p:nvPr>
            <p:ph type="body" idx="1"/>
          </p:nvPr>
        </p:nvSpPr>
        <p:spPr>
          <a:xfrm>
            <a:off x="700088" y="4410075"/>
            <a:ext cx="5597525" cy="4176713"/>
          </a:xfrm>
          <a:noFill/>
        </p:spPr>
        <p:txBody>
          <a:bodyPr lIns="92153" tIns="46077" rIns="92153" bIns="46077"/>
          <a:lstStyle/>
          <a:p>
            <a:r>
              <a:rPr lang="en-US" smtClean="0"/>
              <a:t>Note that the phasing has been updated, reflects NPP operational production effort.  Any tailoring of these XDRs will be via the tools developed by NDE’s Development team as part of Product Generation Subsystem.  The TBC products need to be connected with expanding user communities.</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Rot="1" noChangeAspect="1" noChangeArrowheads="1" noTextEdit="1"/>
          </p:cNvSpPr>
          <p:nvPr>
            <p:ph type="sldImg"/>
          </p:nvPr>
        </p:nvSpPr>
        <p:spPr>
          <a:xfrm>
            <a:off x="1177925" y="696913"/>
            <a:ext cx="4641850" cy="3481387"/>
          </a:xfrm>
          <a:ln/>
        </p:spPr>
      </p:sp>
      <p:sp>
        <p:nvSpPr>
          <p:cNvPr id="7171" name="Rectangle 3"/>
          <p:cNvSpPr>
            <a:spLocks noGrp="1" noChangeArrowheads="1"/>
          </p:cNvSpPr>
          <p:nvPr>
            <p:ph type="body" idx="1"/>
          </p:nvPr>
        </p:nvSpPr>
        <p:spPr>
          <a:xfrm>
            <a:off x="700088" y="4410075"/>
            <a:ext cx="5597525" cy="4176713"/>
          </a:xfrm>
          <a:noFill/>
        </p:spPr>
        <p:txBody>
          <a:bodyPr lIns="92153" tIns="46077" rIns="92153" bIns="46077"/>
          <a:lstStyle/>
          <a:p>
            <a:r>
              <a:rPr lang="en-US" smtClean="0"/>
              <a:t>Tom notes that all of the product development efforts are currently funded, but dependent on the provision of OSD Ground Systems Division support. </a:t>
            </a:r>
          </a:p>
          <a:p>
            <a:pPr>
              <a:buFontTx/>
              <a:buChar char="•"/>
            </a:pPr>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Rot="1" noChangeAspect="1" noChangeArrowheads="1" noTextEdit="1"/>
          </p:cNvSpPr>
          <p:nvPr>
            <p:ph type="sldImg"/>
          </p:nvPr>
        </p:nvSpPr>
        <p:spPr>
          <a:xfrm>
            <a:off x="1177925" y="696913"/>
            <a:ext cx="4641850" cy="3481387"/>
          </a:xfrm>
          <a:ln/>
        </p:spPr>
      </p:sp>
      <p:sp>
        <p:nvSpPr>
          <p:cNvPr id="8195" name="Rectangle 3"/>
          <p:cNvSpPr>
            <a:spLocks noGrp="1" noChangeArrowheads="1"/>
          </p:cNvSpPr>
          <p:nvPr>
            <p:ph type="body" idx="1"/>
          </p:nvPr>
        </p:nvSpPr>
        <p:spPr>
          <a:xfrm>
            <a:off x="700088" y="4410075"/>
            <a:ext cx="5597525" cy="4176713"/>
          </a:xfrm>
          <a:noFill/>
        </p:spPr>
        <p:txBody>
          <a:bodyPr lIns="92153" tIns="46077" rIns="92153" bIns="46077"/>
          <a:lstStyle/>
          <a:p>
            <a:r>
              <a:rPr lang="en-US" smtClean="0"/>
              <a:t>To be addressed (developed) beginning in FY11, also pending support from OSD/GSD</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DRAFT</a:t>
            </a:r>
          </a:p>
        </p:txBody>
      </p:sp>
      <p:sp>
        <p:nvSpPr>
          <p:cNvPr id="6" name="Rectangle 6"/>
          <p:cNvSpPr>
            <a:spLocks noGrp="1" noChangeArrowheads="1"/>
          </p:cNvSpPr>
          <p:nvPr>
            <p:ph type="sldNum" sz="quarter" idx="12"/>
          </p:nvPr>
        </p:nvSpPr>
        <p:spPr>
          <a:ln/>
        </p:spPr>
        <p:txBody>
          <a:bodyPr/>
          <a:lstStyle>
            <a:lvl1pPr>
              <a:defRPr/>
            </a:lvl1pPr>
          </a:lstStyle>
          <a:p>
            <a:pPr>
              <a:defRPr/>
            </a:pPr>
            <a:fld id="{C4928B84-2853-4694-8E7B-ADAADC2A4C98}" type="slidenum">
              <a:rPr lang="en-US"/>
              <a:pPr>
                <a:defRPr/>
              </a:pPr>
              <a:t>‹#›</a:t>
            </a:fld>
            <a:endParaRPr lang="en-US"/>
          </a:p>
        </p:txBody>
      </p:sp>
    </p:spTree>
  </p:cSld>
  <p:clrMapOvr>
    <a:masterClrMapping/>
  </p:clrMapOvr>
  <p:transition>
    <p:dissolv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0"/>
            <a:ext cx="2286000" cy="6553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0" y="0"/>
            <a:ext cx="6705600" cy="6553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DRAFT</a:t>
            </a:r>
          </a:p>
        </p:txBody>
      </p:sp>
      <p:sp>
        <p:nvSpPr>
          <p:cNvPr id="6" name="Rectangle 6"/>
          <p:cNvSpPr>
            <a:spLocks noGrp="1" noChangeArrowheads="1"/>
          </p:cNvSpPr>
          <p:nvPr>
            <p:ph type="sldNum" sz="quarter" idx="12"/>
          </p:nvPr>
        </p:nvSpPr>
        <p:spPr>
          <a:ln/>
        </p:spPr>
        <p:txBody>
          <a:bodyPr/>
          <a:lstStyle>
            <a:lvl1pPr>
              <a:defRPr/>
            </a:lvl1pPr>
          </a:lstStyle>
          <a:p>
            <a:pPr>
              <a:defRPr/>
            </a:pPr>
            <a:fld id="{1A23E445-1344-4C0A-8C6F-9F10A00970F0}" type="slidenum">
              <a:rPr lang="en-US"/>
              <a:pPr>
                <a:defRPr/>
              </a:pPr>
              <a:t>‹#›</a:t>
            </a:fld>
            <a:endParaRPr lang="en-US"/>
          </a:p>
        </p:txBody>
      </p:sp>
    </p:spTree>
  </p:cSld>
  <p:clrMapOvr>
    <a:masterClrMapping/>
  </p:clrMapOvr>
  <p:transition>
    <p:dissolv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fourObj" preserve="1">
  <p:cSld name="Title and 4 Content">
    <p:spTree>
      <p:nvGrpSpPr>
        <p:cNvPr id="1" name=""/>
        <p:cNvGrpSpPr/>
        <p:nvPr/>
      </p:nvGrpSpPr>
      <p:grpSpPr>
        <a:xfrm>
          <a:off x="0" y="0"/>
          <a:ext cx="0" cy="0"/>
          <a:chOff x="0" y="0"/>
          <a:chExt cx="0" cy="0"/>
        </a:xfrm>
      </p:grpSpPr>
      <p:sp>
        <p:nvSpPr>
          <p:cNvPr id="2" name="Title 1"/>
          <p:cNvSpPr>
            <a:spLocks noGrp="1"/>
          </p:cNvSpPr>
          <p:nvPr>
            <p:ph type="title" sz="quarter"/>
          </p:nvPr>
        </p:nvSpPr>
        <p:spPr>
          <a:xfrm>
            <a:off x="0" y="0"/>
            <a:ext cx="9144000" cy="1143000"/>
          </a:xfrm>
        </p:spPr>
        <p:txBody>
          <a:bodyPr/>
          <a:lstStyle/>
          <a:p>
            <a:r>
              <a:rPr lang="en-US" smtClean="0"/>
              <a:t>Click to edit Master title style</a:t>
            </a:r>
            <a:endParaRPr lang="en-US"/>
          </a:p>
        </p:txBody>
      </p:sp>
      <p:sp>
        <p:nvSpPr>
          <p:cNvPr id="3" name="Content Placeholder 2"/>
          <p:cNvSpPr>
            <a:spLocks noGrp="1"/>
          </p:cNvSpPr>
          <p:nvPr>
            <p:ph sz="quarter" idx="1"/>
          </p:nvPr>
        </p:nvSpPr>
        <p:spPr>
          <a:xfrm>
            <a:off x="609600" y="1600200"/>
            <a:ext cx="3810000" cy="24003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572000" y="1600200"/>
            <a:ext cx="3810000" cy="24003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609600" y="4152900"/>
            <a:ext cx="3810000" cy="24003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572000" y="4152900"/>
            <a:ext cx="3810000" cy="24003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r>
              <a:rPr lang="en-US"/>
              <a:t>DRAFT</a:t>
            </a:r>
          </a:p>
        </p:txBody>
      </p:sp>
      <p:sp>
        <p:nvSpPr>
          <p:cNvPr id="9" name="Rectangle 6"/>
          <p:cNvSpPr>
            <a:spLocks noGrp="1" noChangeArrowheads="1"/>
          </p:cNvSpPr>
          <p:nvPr>
            <p:ph type="sldNum" sz="quarter" idx="12"/>
          </p:nvPr>
        </p:nvSpPr>
        <p:spPr>
          <a:ln/>
        </p:spPr>
        <p:txBody>
          <a:bodyPr/>
          <a:lstStyle>
            <a:lvl1pPr>
              <a:defRPr/>
            </a:lvl1pPr>
          </a:lstStyle>
          <a:p>
            <a:pPr>
              <a:defRPr/>
            </a:pPr>
            <a:fld id="{AF830CC2-01C6-4414-A848-9B62AAAEE882}" type="slidenum">
              <a:rPr lang="en-US"/>
              <a:pPr>
                <a:defRPr/>
              </a:pPr>
              <a:t>‹#›</a:t>
            </a:fld>
            <a:endParaRPr lang="en-US"/>
          </a:p>
        </p:txBody>
      </p:sp>
    </p:spTree>
  </p:cSld>
  <p:clrMapOvr>
    <a:masterClrMapping/>
  </p:clrMapOvr>
  <p:transition>
    <p:dissolv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DRAFT</a:t>
            </a:r>
          </a:p>
        </p:txBody>
      </p:sp>
      <p:sp>
        <p:nvSpPr>
          <p:cNvPr id="6" name="Rectangle 6"/>
          <p:cNvSpPr>
            <a:spLocks noGrp="1" noChangeArrowheads="1"/>
          </p:cNvSpPr>
          <p:nvPr>
            <p:ph type="sldNum" sz="quarter" idx="12"/>
          </p:nvPr>
        </p:nvSpPr>
        <p:spPr>
          <a:ln/>
        </p:spPr>
        <p:txBody>
          <a:bodyPr/>
          <a:lstStyle>
            <a:lvl1pPr>
              <a:defRPr/>
            </a:lvl1pPr>
          </a:lstStyle>
          <a:p>
            <a:pPr>
              <a:defRPr/>
            </a:pPr>
            <a:fld id="{63789FD1-014F-4618-87D9-2F0385E5ABDC}" type="slidenum">
              <a:rPr lang="en-US"/>
              <a:pPr>
                <a:defRPr/>
              </a:pPr>
              <a:t>‹#›</a:t>
            </a:fld>
            <a:endParaRPr lang="en-US"/>
          </a:p>
        </p:txBody>
      </p:sp>
    </p:spTree>
  </p:cSld>
  <p:clrMapOvr>
    <a:masterClrMapping/>
  </p:clrMapOvr>
  <p:transition>
    <p:dissolv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DRAFT</a:t>
            </a:r>
          </a:p>
        </p:txBody>
      </p:sp>
      <p:sp>
        <p:nvSpPr>
          <p:cNvPr id="6" name="Rectangle 6"/>
          <p:cNvSpPr>
            <a:spLocks noGrp="1" noChangeArrowheads="1"/>
          </p:cNvSpPr>
          <p:nvPr>
            <p:ph type="sldNum" sz="quarter" idx="12"/>
          </p:nvPr>
        </p:nvSpPr>
        <p:spPr>
          <a:ln/>
        </p:spPr>
        <p:txBody>
          <a:bodyPr/>
          <a:lstStyle>
            <a:lvl1pPr>
              <a:defRPr/>
            </a:lvl1pPr>
          </a:lstStyle>
          <a:p>
            <a:pPr>
              <a:defRPr/>
            </a:pPr>
            <a:fld id="{0DBE2C25-19FC-4677-9204-B0DE923E83FA}" type="slidenum">
              <a:rPr lang="en-US"/>
              <a:pPr>
                <a:defRPr/>
              </a:pPr>
              <a:t>‹#›</a:t>
            </a:fld>
            <a:endParaRPr lang="en-US"/>
          </a:p>
        </p:txBody>
      </p:sp>
    </p:spTree>
  </p:cSld>
  <p:clrMapOvr>
    <a:masterClrMapping/>
  </p:clrMapOvr>
  <p:transition>
    <p:dissolv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600200"/>
            <a:ext cx="3810000" cy="4953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572000" y="1600200"/>
            <a:ext cx="3810000" cy="4953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DRAFT</a:t>
            </a:r>
          </a:p>
        </p:txBody>
      </p:sp>
      <p:sp>
        <p:nvSpPr>
          <p:cNvPr id="7" name="Rectangle 6"/>
          <p:cNvSpPr>
            <a:spLocks noGrp="1" noChangeArrowheads="1"/>
          </p:cNvSpPr>
          <p:nvPr>
            <p:ph type="sldNum" sz="quarter" idx="12"/>
          </p:nvPr>
        </p:nvSpPr>
        <p:spPr>
          <a:ln/>
        </p:spPr>
        <p:txBody>
          <a:bodyPr/>
          <a:lstStyle>
            <a:lvl1pPr>
              <a:defRPr/>
            </a:lvl1pPr>
          </a:lstStyle>
          <a:p>
            <a:pPr>
              <a:defRPr/>
            </a:pPr>
            <a:fld id="{0209973A-EAF4-4248-8D46-A50154AD9565}" type="slidenum">
              <a:rPr lang="en-US"/>
              <a:pPr>
                <a:defRPr/>
              </a:pPr>
              <a:t>‹#›</a:t>
            </a:fld>
            <a:endParaRPr lang="en-US"/>
          </a:p>
        </p:txBody>
      </p:sp>
    </p:spTree>
  </p:cSld>
  <p:clrMapOvr>
    <a:masterClrMapping/>
  </p:clrMapOvr>
  <p:transition>
    <p:dissolv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r>
              <a:rPr lang="en-US"/>
              <a:t>DRAFT</a:t>
            </a:r>
          </a:p>
        </p:txBody>
      </p:sp>
      <p:sp>
        <p:nvSpPr>
          <p:cNvPr id="9" name="Rectangle 6"/>
          <p:cNvSpPr>
            <a:spLocks noGrp="1" noChangeArrowheads="1"/>
          </p:cNvSpPr>
          <p:nvPr>
            <p:ph type="sldNum" sz="quarter" idx="12"/>
          </p:nvPr>
        </p:nvSpPr>
        <p:spPr>
          <a:ln/>
        </p:spPr>
        <p:txBody>
          <a:bodyPr/>
          <a:lstStyle>
            <a:lvl1pPr>
              <a:defRPr/>
            </a:lvl1pPr>
          </a:lstStyle>
          <a:p>
            <a:pPr>
              <a:defRPr/>
            </a:pPr>
            <a:fld id="{68F0202D-73D8-411A-9E25-B80E0D5EB6E2}" type="slidenum">
              <a:rPr lang="en-US"/>
              <a:pPr>
                <a:defRPr/>
              </a:pPr>
              <a:t>‹#›</a:t>
            </a:fld>
            <a:endParaRPr lang="en-US"/>
          </a:p>
        </p:txBody>
      </p:sp>
    </p:spTree>
  </p:cSld>
  <p:clrMapOvr>
    <a:masterClrMapping/>
  </p:clrMapOvr>
  <p:transition>
    <p:dissolv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r>
              <a:rPr lang="en-US"/>
              <a:t>DRAFT</a:t>
            </a:r>
          </a:p>
        </p:txBody>
      </p:sp>
      <p:sp>
        <p:nvSpPr>
          <p:cNvPr id="5" name="Rectangle 6"/>
          <p:cNvSpPr>
            <a:spLocks noGrp="1" noChangeArrowheads="1"/>
          </p:cNvSpPr>
          <p:nvPr>
            <p:ph type="sldNum" sz="quarter" idx="12"/>
          </p:nvPr>
        </p:nvSpPr>
        <p:spPr>
          <a:ln/>
        </p:spPr>
        <p:txBody>
          <a:bodyPr/>
          <a:lstStyle>
            <a:lvl1pPr>
              <a:defRPr/>
            </a:lvl1pPr>
          </a:lstStyle>
          <a:p>
            <a:pPr>
              <a:defRPr/>
            </a:pPr>
            <a:fld id="{608C7DEF-1B78-4CFC-95F4-C0D6C066F3EE}" type="slidenum">
              <a:rPr lang="en-US"/>
              <a:pPr>
                <a:defRPr/>
              </a:pPr>
              <a:t>‹#›</a:t>
            </a:fld>
            <a:endParaRPr lang="en-US"/>
          </a:p>
        </p:txBody>
      </p:sp>
    </p:spTree>
  </p:cSld>
  <p:clrMapOvr>
    <a:masterClrMapping/>
  </p:clrMapOvr>
  <p:transition>
    <p:dissolv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r>
              <a:rPr lang="en-US"/>
              <a:t>DRAFT</a:t>
            </a:r>
          </a:p>
        </p:txBody>
      </p:sp>
      <p:sp>
        <p:nvSpPr>
          <p:cNvPr id="4" name="Rectangle 6"/>
          <p:cNvSpPr>
            <a:spLocks noGrp="1" noChangeArrowheads="1"/>
          </p:cNvSpPr>
          <p:nvPr>
            <p:ph type="sldNum" sz="quarter" idx="12"/>
          </p:nvPr>
        </p:nvSpPr>
        <p:spPr>
          <a:ln/>
        </p:spPr>
        <p:txBody>
          <a:bodyPr/>
          <a:lstStyle>
            <a:lvl1pPr>
              <a:defRPr/>
            </a:lvl1pPr>
          </a:lstStyle>
          <a:p>
            <a:pPr>
              <a:defRPr/>
            </a:pPr>
            <a:fld id="{0750B7FF-FA9C-4B08-BEA3-A8A075EED4A1}" type="slidenum">
              <a:rPr lang="en-US"/>
              <a:pPr>
                <a:defRPr/>
              </a:pPr>
              <a:t>‹#›</a:t>
            </a:fld>
            <a:endParaRPr lang="en-US"/>
          </a:p>
        </p:txBody>
      </p:sp>
    </p:spTree>
  </p:cSld>
  <p:clrMapOvr>
    <a:masterClrMapping/>
  </p:clrMapOvr>
  <p:transition>
    <p:dissolv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DRAFT</a:t>
            </a:r>
          </a:p>
        </p:txBody>
      </p:sp>
      <p:sp>
        <p:nvSpPr>
          <p:cNvPr id="7" name="Rectangle 6"/>
          <p:cNvSpPr>
            <a:spLocks noGrp="1" noChangeArrowheads="1"/>
          </p:cNvSpPr>
          <p:nvPr>
            <p:ph type="sldNum" sz="quarter" idx="12"/>
          </p:nvPr>
        </p:nvSpPr>
        <p:spPr>
          <a:ln/>
        </p:spPr>
        <p:txBody>
          <a:bodyPr/>
          <a:lstStyle>
            <a:lvl1pPr>
              <a:defRPr/>
            </a:lvl1pPr>
          </a:lstStyle>
          <a:p>
            <a:pPr>
              <a:defRPr/>
            </a:pPr>
            <a:fld id="{63730B46-1AF8-40F5-A3FE-CDE691DE446C}" type="slidenum">
              <a:rPr lang="en-US"/>
              <a:pPr>
                <a:defRPr/>
              </a:pPr>
              <a:t>‹#›</a:t>
            </a:fld>
            <a:endParaRPr lang="en-US"/>
          </a:p>
        </p:txBody>
      </p:sp>
    </p:spTree>
  </p:cSld>
  <p:clrMapOvr>
    <a:masterClrMapping/>
  </p:clrMapOvr>
  <p:transition>
    <p:dissolv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DRAFT</a:t>
            </a:r>
          </a:p>
        </p:txBody>
      </p:sp>
      <p:sp>
        <p:nvSpPr>
          <p:cNvPr id="7" name="Rectangle 6"/>
          <p:cNvSpPr>
            <a:spLocks noGrp="1" noChangeArrowheads="1"/>
          </p:cNvSpPr>
          <p:nvPr>
            <p:ph type="sldNum" sz="quarter" idx="12"/>
          </p:nvPr>
        </p:nvSpPr>
        <p:spPr>
          <a:ln/>
        </p:spPr>
        <p:txBody>
          <a:bodyPr/>
          <a:lstStyle>
            <a:lvl1pPr>
              <a:defRPr/>
            </a:lvl1pPr>
          </a:lstStyle>
          <a:p>
            <a:pPr>
              <a:defRPr/>
            </a:pPr>
            <a:fld id="{81688827-FF67-47A6-834A-7B75B72E0E76}" type="slidenum">
              <a:rPr lang="en-US"/>
              <a:pPr>
                <a:defRPr/>
              </a:pPr>
              <a:t>‹#›</a:t>
            </a:fld>
            <a:endParaRPr lang="en-US"/>
          </a:p>
        </p:txBody>
      </p:sp>
    </p:spTree>
  </p:cSld>
  <p:clrMapOvr>
    <a:masterClrMapping/>
  </p:clrMapOvr>
  <p:transition>
    <p:dissolv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DRAFT</a:t>
            </a:r>
          </a:p>
        </p:txBody>
      </p:sp>
      <p:sp>
        <p:nvSpPr>
          <p:cNvPr id="6" name="Rectangle 6"/>
          <p:cNvSpPr>
            <a:spLocks noGrp="1" noChangeArrowheads="1"/>
          </p:cNvSpPr>
          <p:nvPr>
            <p:ph type="sldNum" sz="quarter" idx="12"/>
          </p:nvPr>
        </p:nvSpPr>
        <p:spPr>
          <a:ln/>
        </p:spPr>
        <p:txBody>
          <a:bodyPr/>
          <a:lstStyle>
            <a:lvl1pPr>
              <a:defRPr/>
            </a:lvl1pPr>
          </a:lstStyle>
          <a:p>
            <a:pPr>
              <a:defRPr/>
            </a:pPr>
            <a:fld id="{9813635E-4C07-43AB-9243-D002F344D4FC}" type="slidenum">
              <a:rPr lang="en-US"/>
              <a:pPr>
                <a:defRPr/>
              </a:pPr>
              <a:t>‹#›</a:t>
            </a:fld>
            <a:endParaRPr lang="en-US"/>
          </a:p>
        </p:txBody>
      </p:sp>
    </p:spTree>
  </p:cSld>
  <p:clrMapOvr>
    <a:masterClrMapping/>
  </p:clrMapOvr>
  <p:transition>
    <p:dissolv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4" cstate="print"/>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0" y="0"/>
            <a:ext cx="9144000" cy="1143000"/>
          </a:xfrm>
          <a:prstGeom prst="rect">
            <a:avLst/>
          </a:prstGeom>
          <a:noFill/>
          <a:ln w="9525">
            <a:noFill/>
            <a:miter lim="800000"/>
            <a:headEnd/>
            <a:tailEnd/>
          </a:ln>
        </p:spPr>
        <p:txBody>
          <a:bodyPr vert="horz" wrap="square" lIns="2011680" tIns="0" rIns="182880" bIns="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09600" y="1600200"/>
            <a:ext cx="7772400" cy="4953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38916"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b="0">
                <a:latin typeface="Arial" pitchFamily="34" charset="0"/>
              </a:defRPr>
            </a:lvl1pPr>
          </a:lstStyle>
          <a:p>
            <a:pPr>
              <a:defRPr/>
            </a:pPr>
            <a:endParaRPr lang="en-US"/>
          </a:p>
        </p:txBody>
      </p:sp>
      <p:sp>
        <p:nvSpPr>
          <p:cNvPr id="38917" name="Rectangle 5"/>
          <p:cNvSpPr>
            <a:spLocks noGrp="1" noChangeArrowheads="1"/>
          </p:cNvSpPr>
          <p:nvPr>
            <p:ph type="ftr" sz="quarter" idx="3"/>
          </p:nvPr>
        </p:nvSpPr>
        <p:spPr bwMode="auto">
          <a:xfrm>
            <a:off x="0" y="6553200"/>
            <a:ext cx="1905000"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b="0">
                <a:latin typeface="Arial" charset="0"/>
              </a:defRPr>
            </a:lvl1pPr>
          </a:lstStyle>
          <a:p>
            <a:pPr>
              <a:defRPr/>
            </a:pPr>
            <a:r>
              <a:rPr lang="en-US"/>
              <a:t>DRAFT</a:t>
            </a:r>
          </a:p>
        </p:txBody>
      </p:sp>
      <p:sp>
        <p:nvSpPr>
          <p:cNvPr id="38918" name="Rectangle 6"/>
          <p:cNvSpPr>
            <a:spLocks noGrp="1" noChangeArrowheads="1"/>
          </p:cNvSpPr>
          <p:nvPr>
            <p:ph type="sldNum" sz="quarter" idx="4"/>
          </p:nvPr>
        </p:nvSpPr>
        <p:spPr bwMode="auto">
          <a:xfrm>
            <a:off x="7010400" y="6553200"/>
            <a:ext cx="2133600"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b="0">
                <a:latin typeface="Arial" charset="0"/>
              </a:defRPr>
            </a:lvl1pPr>
          </a:lstStyle>
          <a:p>
            <a:pPr>
              <a:defRPr/>
            </a:pPr>
            <a:fld id="{050EBD5B-847A-4C6A-BEAD-04B5F50B9A4F}" type="slidenum">
              <a:rPr lang="en-US"/>
              <a:pPr>
                <a:defRPr/>
              </a:pPr>
              <a:t>‹#›</a:t>
            </a:fld>
            <a:endParaRPr lang="en-US"/>
          </a:p>
        </p:txBody>
      </p:sp>
      <p:pic>
        <p:nvPicPr>
          <p:cNvPr id="1031" name="Picture 7" descr="Dept of Commerce Seal"/>
          <p:cNvPicPr>
            <a:picLocks noChangeAspect="1" noChangeArrowheads="1"/>
          </p:cNvPicPr>
          <p:nvPr/>
        </p:nvPicPr>
        <p:blipFill>
          <a:blip r:embed="rId15" cstate="print"/>
          <a:srcRect/>
          <a:stretch>
            <a:fillRect/>
          </a:stretch>
        </p:blipFill>
        <p:spPr bwMode="auto">
          <a:xfrm>
            <a:off x="8272463" y="6521450"/>
            <a:ext cx="338137" cy="336550"/>
          </a:xfrm>
          <a:prstGeom prst="rect">
            <a:avLst/>
          </a:prstGeom>
          <a:noFill/>
          <a:ln w="9525">
            <a:noFill/>
            <a:miter lim="800000"/>
            <a:headEnd/>
            <a:tailEnd/>
          </a:ln>
        </p:spPr>
      </p:pic>
      <p:pic>
        <p:nvPicPr>
          <p:cNvPr id="1032" name="Picture 8" descr="NOAA"/>
          <p:cNvPicPr>
            <a:picLocks noChangeAspect="1" noChangeArrowheads="1"/>
          </p:cNvPicPr>
          <p:nvPr/>
        </p:nvPicPr>
        <p:blipFill>
          <a:blip r:embed="rId16" cstate="print"/>
          <a:srcRect/>
          <a:stretch>
            <a:fillRect/>
          </a:stretch>
        </p:blipFill>
        <p:spPr bwMode="auto">
          <a:xfrm>
            <a:off x="7815263" y="6519863"/>
            <a:ext cx="338137" cy="338137"/>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 id="2147483661" r:id="rId12"/>
  </p:sldLayoutIdLst>
  <p:transition>
    <p:dissolve/>
  </p:transition>
  <p:hf sldNum="0" hdr="0" ftr="0" dt="0"/>
  <p:txStyles>
    <p:titleStyle>
      <a:lvl1pPr algn="l" rtl="0" eaLnBrk="0" fontAlgn="base" hangingPunct="0">
        <a:lnSpc>
          <a:spcPct val="80000"/>
        </a:lnSpc>
        <a:spcBef>
          <a:spcPct val="0"/>
        </a:spcBef>
        <a:spcAft>
          <a:spcPct val="0"/>
        </a:spcAft>
        <a:defRPr sz="4800">
          <a:solidFill>
            <a:schemeClr val="bg1"/>
          </a:solidFill>
          <a:latin typeface="Arial" charset="0"/>
          <a:ea typeface="+mj-ea"/>
          <a:cs typeface="+mj-cs"/>
        </a:defRPr>
      </a:lvl1pPr>
      <a:lvl2pPr algn="l" rtl="0" eaLnBrk="0" fontAlgn="base" hangingPunct="0">
        <a:lnSpc>
          <a:spcPct val="80000"/>
        </a:lnSpc>
        <a:spcBef>
          <a:spcPct val="0"/>
        </a:spcBef>
        <a:spcAft>
          <a:spcPct val="0"/>
        </a:spcAft>
        <a:defRPr sz="4800">
          <a:solidFill>
            <a:schemeClr val="bg1"/>
          </a:solidFill>
          <a:latin typeface="Arial" charset="0"/>
        </a:defRPr>
      </a:lvl2pPr>
      <a:lvl3pPr algn="l" rtl="0" eaLnBrk="0" fontAlgn="base" hangingPunct="0">
        <a:lnSpc>
          <a:spcPct val="80000"/>
        </a:lnSpc>
        <a:spcBef>
          <a:spcPct val="0"/>
        </a:spcBef>
        <a:spcAft>
          <a:spcPct val="0"/>
        </a:spcAft>
        <a:defRPr sz="4800">
          <a:solidFill>
            <a:schemeClr val="bg1"/>
          </a:solidFill>
          <a:latin typeface="Arial" charset="0"/>
        </a:defRPr>
      </a:lvl3pPr>
      <a:lvl4pPr algn="l" rtl="0" eaLnBrk="0" fontAlgn="base" hangingPunct="0">
        <a:lnSpc>
          <a:spcPct val="80000"/>
        </a:lnSpc>
        <a:spcBef>
          <a:spcPct val="0"/>
        </a:spcBef>
        <a:spcAft>
          <a:spcPct val="0"/>
        </a:spcAft>
        <a:defRPr sz="4800">
          <a:solidFill>
            <a:schemeClr val="bg1"/>
          </a:solidFill>
          <a:latin typeface="Arial" charset="0"/>
        </a:defRPr>
      </a:lvl4pPr>
      <a:lvl5pPr algn="l" rtl="0" eaLnBrk="0" fontAlgn="base" hangingPunct="0">
        <a:lnSpc>
          <a:spcPct val="80000"/>
        </a:lnSpc>
        <a:spcBef>
          <a:spcPct val="0"/>
        </a:spcBef>
        <a:spcAft>
          <a:spcPct val="0"/>
        </a:spcAft>
        <a:defRPr sz="4800">
          <a:solidFill>
            <a:schemeClr val="bg1"/>
          </a:solidFill>
          <a:latin typeface="Arial" charset="0"/>
        </a:defRPr>
      </a:lvl5pPr>
      <a:lvl6pPr marL="457200" algn="l" rtl="0" fontAlgn="base">
        <a:lnSpc>
          <a:spcPct val="80000"/>
        </a:lnSpc>
        <a:spcBef>
          <a:spcPct val="0"/>
        </a:spcBef>
        <a:spcAft>
          <a:spcPct val="0"/>
        </a:spcAft>
        <a:defRPr sz="4800">
          <a:solidFill>
            <a:schemeClr val="bg1"/>
          </a:solidFill>
          <a:latin typeface="TradeGothicBold" pitchFamily="2" charset="0"/>
        </a:defRPr>
      </a:lvl6pPr>
      <a:lvl7pPr marL="914400" algn="l" rtl="0" fontAlgn="base">
        <a:lnSpc>
          <a:spcPct val="80000"/>
        </a:lnSpc>
        <a:spcBef>
          <a:spcPct val="0"/>
        </a:spcBef>
        <a:spcAft>
          <a:spcPct val="0"/>
        </a:spcAft>
        <a:defRPr sz="4800">
          <a:solidFill>
            <a:schemeClr val="bg1"/>
          </a:solidFill>
          <a:latin typeface="TradeGothicBold" pitchFamily="2" charset="0"/>
        </a:defRPr>
      </a:lvl7pPr>
      <a:lvl8pPr marL="1371600" algn="l" rtl="0" fontAlgn="base">
        <a:lnSpc>
          <a:spcPct val="80000"/>
        </a:lnSpc>
        <a:spcBef>
          <a:spcPct val="0"/>
        </a:spcBef>
        <a:spcAft>
          <a:spcPct val="0"/>
        </a:spcAft>
        <a:defRPr sz="4800">
          <a:solidFill>
            <a:schemeClr val="bg1"/>
          </a:solidFill>
          <a:latin typeface="TradeGothicBold" pitchFamily="2" charset="0"/>
        </a:defRPr>
      </a:lvl8pPr>
      <a:lvl9pPr marL="1828800" algn="l" rtl="0" fontAlgn="base">
        <a:lnSpc>
          <a:spcPct val="80000"/>
        </a:lnSpc>
        <a:spcBef>
          <a:spcPct val="0"/>
        </a:spcBef>
        <a:spcAft>
          <a:spcPct val="0"/>
        </a:spcAft>
        <a:defRPr sz="4800">
          <a:solidFill>
            <a:schemeClr val="bg1"/>
          </a:solidFill>
          <a:latin typeface="TradeGothicBold" pitchFamily="2" charset="0"/>
        </a:defRPr>
      </a:lvl9pPr>
    </p:titleStyle>
    <p:bodyStyle>
      <a:lvl1pPr marL="342900" indent="-342900" algn="l" rtl="0" eaLnBrk="0" fontAlgn="base" hangingPunct="0">
        <a:spcBef>
          <a:spcPct val="50000"/>
        </a:spcBef>
        <a:spcAft>
          <a:spcPct val="0"/>
        </a:spcAft>
        <a:buClr>
          <a:srgbClr val="000066"/>
        </a:buClr>
        <a:buSzPct val="70000"/>
        <a:buFont typeface="Webdings" pitchFamily="18" charset="2"/>
        <a:defRPr sz="2800">
          <a:solidFill>
            <a:schemeClr val="tx1"/>
          </a:solidFill>
          <a:latin typeface="Arial" charset="0"/>
          <a:ea typeface="+mn-ea"/>
          <a:cs typeface="+mn-cs"/>
        </a:defRPr>
      </a:lvl1pPr>
      <a:lvl2pPr marL="914400" indent="-457200" algn="l" rtl="0" eaLnBrk="0" fontAlgn="base" hangingPunct="0">
        <a:spcBef>
          <a:spcPct val="20000"/>
        </a:spcBef>
        <a:spcAft>
          <a:spcPct val="0"/>
        </a:spcAft>
        <a:buClr>
          <a:srgbClr val="333399"/>
        </a:buClr>
        <a:buSzPct val="85000"/>
        <a:buFont typeface="Webdings" pitchFamily="18" charset="2"/>
        <a:buChar char="ü"/>
        <a:defRPr sz="2400">
          <a:solidFill>
            <a:schemeClr val="tx1"/>
          </a:solidFill>
          <a:latin typeface="Arial" charset="0"/>
        </a:defRPr>
      </a:lvl2pPr>
      <a:lvl3pPr marL="1377950" indent="-349250" algn="l" rtl="0" eaLnBrk="0" fontAlgn="base" hangingPunct="0">
        <a:spcBef>
          <a:spcPct val="20000"/>
        </a:spcBef>
        <a:spcAft>
          <a:spcPct val="0"/>
        </a:spcAft>
        <a:buClr>
          <a:schemeClr val="accent2"/>
        </a:buClr>
        <a:buSzPct val="75000"/>
        <a:buFont typeface="Webdings" pitchFamily="18" charset="2"/>
        <a:buChar char="þ"/>
        <a:defRPr sz="2000">
          <a:solidFill>
            <a:schemeClr val="tx1"/>
          </a:solidFill>
          <a:latin typeface="Arial" charset="0"/>
        </a:defRPr>
      </a:lvl3pPr>
      <a:lvl4pPr marL="1828800" indent="-336550" algn="l" rtl="0" eaLnBrk="0" fontAlgn="base" hangingPunct="0">
        <a:spcBef>
          <a:spcPct val="20000"/>
        </a:spcBef>
        <a:spcAft>
          <a:spcPct val="0"/>
        </a:spcAft>
        <a:buClr>
          <a:srgbClr val="3366FF"/>
        </a:buClr>
        <a:buSzPct val="85000"/>
        <a:buFont typeface="Wingdings 2" pitchFamily="18" charset="2"/>
        <a:buChar char=""/>
        <a:defRPr>
          <a:solidFill>
            <a:schemeClr val="tx1"/>
          </a:solidFill>
          <a:latin typeface="Arial" charset="0"/>
        </a:defRPr>
      </a:lvl4pPr>
      <a:lvl5pPr marL="2292350" indent="-349250" algn="l" rtl="0" eaLnBrk="0" fontAlgn="base" hangingPunct="0">
        <a:spcBef>
          <a:spcPct val="20000"/>
        </a:spcBef>
        <a:spcAft>
          <a:spcPct val="0"/>
        </a:spcAft>
        <a:buSzPct val="90000"/>
        <a:buFont typeface="Wingdings 2" pitchFamily="18" charset="2"/>
        <a:buChar char="·"/>
        <a:defRPr>
          <a:solidFill>
            <a:schemeClr val="tx1"/>
          </a:solidFill>
          <a:latin typeface="Arial" charset="0"/>
        </a:defRPr>
      </a:lvl5pPr>
      <a:lvl6pPr marL="2749550" indent="-349250" algn="l" rtl="0" fontAlgn="base">
        <a:spcBef>
          <a:spcPct val="20000"/>
        </a:spcBef>
        <a:spcAft>
          <a:spcPct val="0"/>
        </a:spcAft>
        <a:buSzPct val="90000"/>
        <a:buFont typeface="Wingdings 2" pitchFamily="18" charset="2"/>
        <a:buChar char="·"/>
        <a:defRPr>
          <a:solidFill>
            <a:schemeClr val="tx1"/>
          </a:solidFill>
          <a:latin typeface="TradeGothicCondEighteen" pitchFamily="2" charset="0"/>
        </a:defRPr>
      </a:lvl6pPr>
      <a:lvl7pPr marL="3206750" indent="-349250" algn="l" rtl="0" fontAlgn="base">
        <a:spcBef>
          <a:spcPct val="20000"/>
        </a:spcBef>
        <a:spcAft>
          <a:spcPct val="0"/>
        </a:spcAft>
        <a:buSzPct val="90000"/>
        <a:buFont typeface="Wingdings 2" pitchFamily="18" charset="2"/>
        <a:buChar char="·"/>
        <a:defRPr>
          <a:solidFill>
            <a:schemeClr val="tx1"/>
          </a:solidFill>
          <a:latin typeface="TradeGothicCondEighteen" pitchFamily="2" charset="0"/>
        </a:defRPr>
      </a:lvl7pPr>
      <a:lvl8pPr marL="3663950" indent="-349250" algn="l" rtl="0" fontAlgn="base">
        <a:spcBef>
          <a:spcPct val="20000"/>
        </a:spcBef>
        <a:spcAft>
          <a:spcPct val="0"/>
        </a:spcAft>
        <a:buSzPct val="90000"/>
        <a:buFont typeface="Wingdings 2" pitchFamily="18" charset="2"/>
        <a:buChar char="·"/>
        <a:defRPr>
          <a:solidFill>
            <a:schemeClr val="tx1"/>
          </a:solidFill>
          <a:latin typeface="TradeGothicCondEighteen" pitchFamily="2" charset="0"/>
        </a:defRPr>
      </a:lvl8pPr>
      <a:lvl9pPr marL="4121150" indent="-349250" algn="l" rtl="0" fontAlgn="base">
        <a:spcBef>
          <a:spcPct val="20000"/>
        </a:spcBef>
        <a:spcAft>
          <a:spcPct val="0"/>
        </a:spcAft>
        <a:buSzPct val="90000"/>
        <a:buFont typeface="Wingdings 2" pitchFamily="18" charset="2"/>
        <a:buChar char="·"/>
        <a:defRPr>
          <a:solidFill>
            <a:schemeClr val="tx1"/>
          </a:solidFill>
          <a:latin typeface="TradeGothicCondEighteen" pitchFamily="2"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idx="4294967295"/>
          </p:nvPr>
        </p:nvSpPr>
        <p:spPr>
          <a:xfrm>
            <a:off x="2057400" y="381000"/>
            <a:ext cx="6465888" cy="762000"/>
          </a:xfrm>
        </p:spPr>
        <p:txBody>
          <a:bodyPr lIns="91440" tIns="45720" rIns="91440" bIns="45720"/>
          <a:lstStyle/>
          <a:p>
            <a:r>
              <a:rPr lang="en-US" sz="2800" smtClean="0">
                <a:latin typeface="Arial" pitchFamily="34" charset="0"/>
              </a:rPr>
              <a:t>NPP/Follow-On Phase 1</a:t>
            </a:r>
            <a:br>
              <a:rPr lang="en-US" sz="2800" smtClean="0">
                <a:latin typeface="Arial" pitchFamily="34" charset="0"/>
              </a:rPr>
            </a:br>
            <a:r>
              <a:rPr lang="en-US" sz="2800" smtClean="0">
                <a:latin typeface="Arial" pitchFamily="34" charset="0"/>
              </a:rPr>
              <a:t>3-20 months after NPP Launch</a:t>
            </a:r>
            <a:r>
              <a:rPr lang="en-US" sz="4400" smtClean="0">
                <a:latin typeface="Arial" pitchFamily="34" charset="0"/>
              </a:rPr>
              <a:t/>
            </a:r>
            <a:br>
              <a:rPr lang="en-US" sz="4400" smtClean="0">
                <a:latin typeface="Arial" pitchFamily="34" charset="0"/>
              </a:rPr>
            </a:br>
            <a:endParaRPr lang="en-US" sz="4400" smtClean="0">
              <a:latin typeface="Arial" pitchFamily="34" charset="0"/>
            </a:endParaRPr>
          </a:p>
        </p:txBody>
      </p:sp>
      <p:sp>
        <p:nvSpPr>
          <p:cNvPr id="2051" name="Rectangle 108"/>
          <p:cNvSpPr>
            <a:spLocks noGrp="1" noChangeArrowheads="1"/>
          </p:cNvSpPr>
          <p:nvPr>
            <p:ph type="body" idx="4294967295"/>
          </p:nvPr>
        </p:nvSpPr>
        <p:spPr>
          <a:xfrm>
            <a:off x="0" y="1295400"/>
            <a:ext cx="8610600" cy="1066800"/>
          </a:xfrm>
        </p:spPr>
        <p:txBody>
          <a:bodyPr/>
          <a:lstStyle/>
          <a:p>
            <a:pPr lvl="1" eaLnBrk="1" hangingPunct="1"/>
            <a:r>
              <a:rPr lang="en-US" sz="1800" b="1" i="1" smtClean="0">
                <a:solidFill>
                  <a:srgbClr val="0017F6"/>
                </a:solidFill>
                <a:latin typeface="Arial" pitchFamily="34" charset="0"/>
              </a:rPr>
              <a:t>JPSS contractor delivered xDRs </a:t>
            </a:r>
          </a:p>
          <a:p>
            <a:pPr lvl="2" eaLnBrk="1" hangingPunct="1"/>
            <a:r>
              <a:rPr lang="en-US" sz="1600" b="1" i="1" smtClean="0">
                <a:solidFill>
                  <a:srgbClr val="0017F6"/>
                </a:solidFill>
                <a:latin typeface="Arial" pitchFamily="34" charset="0"/>
              </a:rPr>
              <a:t>xDRs with To Be Confirmed </a:t>
            </a:r>
            <a:r>
              <a:rPr lang="en-US" sz="1600" b="1" i="1" smtClean="0">
                <a:solidFill>
                  <a:srgbClr val="FF0000"/>
                </a:solidFill>
                <a:latin typeface="Arial" pitchFamily="34" charset="0"/>
              </a:rPr>
              <a:t>(TBC)</a:t>
            </a:r>
            <a:r>
              <a:rPr lang="en-US" sz="1600" b="1" i="1" smtClean="0">
                <a:solidFill>
                  <a:srgbClr val="0017F6"/>
                </a:solidFill>
                <a:latin typeface="Arial" pitchFamily="34" charset="0"/>
              </a:rPr>
              <a:t> are products not currently provided to users from legacy systems</a:t>
            </a:r>
          </a:p>
          <a:p>
            <a:pPr eaLnBrk="1" hangingPunct="1"/>
            <a:endParaRPr lang="en-US" sz="2000" i="1" smtClean="0">
              <a:solidFill>
                <a:srgbClr val="0017F6"/>
              </a:solidFill>
              <a:latin typeface="Arial" pitchFamily="34" charset="0"/>
            </a:endParaRPr>
          </a:p>
        </p:txBody>
      </p:sp>
      <p:graphicFrame>
        <p:nvGraphicFramePr>
          <p:cNvPr id="80979" name="Group 83"/>
          <p:cNvGraphicFramePr>
            <a:graphicFrameLocks noGrp="1"/>
          </p:cNvGraphicFramePr>
          <p:nvPr>
            <p:ph idx="4294967295"/>
          </p:nvPr>
        </p:nvGraphicFramePr>
        <p:xfrm>
          <a:off x="228600" y="2362200"/>
          <a:ext cx="8712200" cy="3962399"/>
        </p:xfrm>
        <a:graphic>
          <a:graphicData uri="http://schemas.openxmlformats.org/drawingml/2006/table">
            <a:tbl>
              <a:tblPr/>
              <a:tblGrid>
                <a:gridCol w="2616200"/>
                <a:gridCol w="2514600"/>
                <a:gridCol w="3581400"/>
              </a:tblGrid>
              <a:tr h="292822">
                <a:tc>
                  <a:txBody>
                    <a:bodyPr/>
                    <a:lstStyle/>
                    <a:p>
                      <a:pPr marL="0" marR="0" lvl="0" indent="0" algn="l" defTabSz="914400" rtl="0" eaLnBrk="1" fontAlgn="base" latinLnBrk="0" hangingPunct="1">
                        <a:lnSpc>
                          <a:spcPct val="100000"/>
                        </a:lnSpc>
                        <a:spcBef>
                          <a:spcPct val="0"/>
                        </a:spcBef>
                        <a:spcAft>
                          <a:spcPct val="0"/>
                        </a:spcAft>
                        <a:buClr>
                          <a:srgbClr val="000066"/>
                        </a:buClr>
                        <a:buSzPct val="70000"/>
                        <a:buFont typeface="Webdings" pitchFamily="18" charset="2"/>
                        <a:buNone/>
                        <a:tabLst/>
                      </a:pPr>
                      <a:r>
                        <a:rPr kumimoji="0" lang="en-US" sz="1000" b="1" i="0" u="none" strike="noStrike" cap="none" normalizeH="0" baseline="0" dirty="0" smtClean="0">
                          <a:ln>
                            <a:noFill/>
                          </a:ln>
                          <a:solidFill>
                            <a:schemeClr val="tx1"/>
                          </a:solidFill>
                          <a:effectLst/>
                          <a:latin typeface="Arial" charset="0"/>
                          <a:cs typeface="Times New Roman" pitchFamily="18" charset="0"/>
                        </a:rPr>
                        <a:t>ATMS Radiances</a:t>
                      </a:r>
                      <a:endParaRPr kumimoji="0" lang="en-US" sz="1000" b="1" i="0" u="none" strike="noStrike" cap="none" normalizeH="0" baseline="0" dirty="0" smtClean="0">
                        <a:ln>
                          <a:noFill/>
                        </a:ln>
                        <a:solidFill>
                          <a:schemeClr val="tx1"/>
                        </a:solidFill>
                        <a:effectLst/>
                        <a:latin typeface="Arial" charset="0"/>
                      </a:endParaRPr>
                    </a:p>
                  </a:txBody>
                  <a:tcPr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66FFFF">
                        <a:alpha val="50195"/>
                      </a:srgbClr>
                    </a:solidFill>
                  </a:tcPr>
                </a:tc>
                <a:tc>
                  <a:txBody>
                    <a:bodyPr/>
                    <a:lstStyle/>
                    <a:p>
                      <a:pPr marL="0" marR="0" lvl="0" indent="0" algn="l" defTabSz="914400" rtl="0" eaLnBrk="1" fontAlgn="base" latinLnBrk="0" hangingPunct="1">
                        <a:lnSpc>
                          <a:spcPct val="100000"/>
                        </a:lnSpc>
                        <a:spcBef>
                          <a:spcPct val="0"/>
                        </a:spcBef>
                        <a:spcAft>
                          <a:spcPct val="0"/>
                        </a:spcAft>
                        <a:buClr>
                          <a:srgbClr val="000066"/>
                        </a:buClr>
                        <a:buSzPct val="70000"/>
                        <a:buFont typeface="Webdings" pitchFamily="18" charset="2"/>
                        <a:buNone/>
                        <a:tabLst/>
                      </a:pPr>
                      <a:r>
                        <a:rPr kumimoji="0" lang="en-US" sz="1000" b="1" i="0" u="none" strike="noStrike" cap="none" normalizeH="0" baseline="0" smtClean="0">
                          <a:ln>
                            <a:noFill/>
                          </a:ln>
                          <a:solidFill>
                            <a:schemeClr val="tx1"/>
                          </a:solidFill>
                          <a:effectLst/>
                          <a:latin typeface="Arial" charset="0"/>
                          <a:cs typeface="Times New Roman" pitchFamily="18" charset="0"/>
                        </a:rPr>
                        <a:t>Vegetation Index</a:t>
                      </a:r>
                      <a:endParaRPr kumimoji="0" lang="en-US" sz="1000" b="1"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66FFFF">
                        <a:alpha val="50195"/>
                      </a:srgbClr>
                    </a:solidFill>
                  </a:tcPr>
                </a:tc>
                <a:tc>
                  <a:txBody>
                    <a:bodyPr/>
                    <a:lstStyle/>
                    <a:p>
                      <a:pPr marL="0" marR="0" lvl="0" indent="0" algn="l" defTabSz="914400" rtl="0" eaLnBrk="1" fontAlgn="base" latinLnBrk="0" hangingPunct="1">
                        <a:lnSpc>
                          <a:spcPct val="100000"/>
                        </a:lnSpc>
                        <a:spcBef>
                          <a:spcPct val="0"/>
                        </a:spcBef>
                        <a:spcAft>
                          <a:spcPct val="0"/>
                        </a:spcAft>
                        <a:buClr>
                          <a:srgbClr val="000066"/>
                        </a:buClr>
                        <a:buSzPct val="70000"/>
                        <a:buFont typeface="Webdings" pitchFamily="18" charset="2"/>
                        <a:buNone/>
                        <a:tabLst/>
                      </a:pPr>
                      <a:r>
                        <a:rPr kumimoji="0" lang="en-US" sz="1000" b="1" i="0" u="none" strike="noStrike" cap="none" normalizeH="0" baseline="0" smtClean="0">
                          <a:ln>
                            <a:noFill/>
                          </a:ln>
                          <a:solidFill>
                            <a:schemeClr val="tx1"/>
                          </a:solidFill>
                          <a:effectLst/>
                          <a:latin typeface="Arial" charset="0"/>
                          <a:cs typeface="Times New Roman" pitchFamily="18" charset="0"/>
                        </a:rPr>
                        <a:t>Cloud Effective Particle Size</a:t>
                      </a:r>
                      <a:endParaRPr kumimoji="0" lang="en-US" sz="1000" b="1"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66FFFF">
                        <a:alpha val="50195"/>
                      </a:srgbClr>
                    </a:solidFill>
                  </a:tcPr>
                </a:tc>
              </a:tr>
              <a:tr h="335136">
                <a:tc>
                  <a:txBody>
                    <a:bodyPr/>
                    <a:lstStyle/>
                    <a:p>
                      <a:pPr marL="0" marR="0" lvl="0" indent="0" algn="l" defTabSz="914400" rtl="0" eaLnBrk="1" fontAlgn="base" latinLnBrk="0" hangingPunct="1">
                        <a:lnSpc>
                          <a:spcPct val="100000"/>
                        </a:lnSpc>
                        <a:spcBef>
                          <a:spcPct val="0"/>
                        </a:spcBef>
                        <a:spcAft>
                          <a:spcPct val="0"/>
                        </a:spcAft>
                        <a:buClr>
                          <a:srgbClr val="000066"/>
                        </a:buClr>
                        <a:buSzPct val="70000"/>
                        <a:buFont typeface="Webdings" pitchFamily="18" charset="2"/>
                        <a:buNone/>
                        <a:tabLst/>
                      </a:pPr>
                      <a:r>
                        <a:rPr kumimoji="0" lang="en-US" sz="1000" b="1" i="0" u="none" strike="noStrike" cap="none" normalizeH="0" baseline="0" smtClean="0">
                          <a:ln>
                            <a:noFill/>
                          </a:ln>
                          <a:solidFill>
                            <a:schemeClr val="tx1"/>
                          </a:solidFill>
                          <a:effectLst/>
                          <a:latin typeface="Arial" charset="0"/>
                          <a:cs typeface="Times New Roman" pitchFamily="18" charset="0"/>
                        </a:rPr>
                        <a:t>CrIS Radiances</a:t>
                      </a:r>
                      <a:endParaRPr kumimoji="0" lang="en-US" sz="1000" b="1" i="0" u="none" strike="noStrike" cap="none" normalizeH="0" baseline="0" smtClean="0">
                        <a:ln>
                          <a:noFill/>
                        </a:ln>
                        <a:solidFill>
                          <a:schemeClr val="tx1"/>
                        </a:solidFill>
                        <a:effectLst/>
                        <a:latin typeface="Arial" charset="0"/>
                      </a:endParaRPr>
                    </a:p>
                  </a:txBody>
                  <a:tcPr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66FFFF">
                        <a:alpha val="50195"/>
                      </a:srgbClr>
                    </a:solidFill>
                  </a:tcPr>
                </a:tc>
                <a:tc>
                  <a:txBody>
                    <a:bodyPr/>
                    <a:lstStyle/>
                    <a:p>
                      <a:pPr marL="0" marR="0" lvl="0" indent="0" algn="l" defTabSz="914400" rtl="0" eaLnBrk="1" fontAlgn="base" latinLnBrk="0" hangingPunct="1">
                        <a:lnSpc>
                          <a:spcPct val="100000"/>
                        </a:lnSpc>
                        <a:spcBef>
                          <a:spcPct val="0"/>
                        </a:spcBef>
                        <a:spcAft>
                          <a:spcPct val="0"/>
                        </a:spcAft>
                        <a:buClr>
                          <a:srgbClr val="000066"/>
                        </a:buClr>
                        <a:buSzPct val="70000"/>
                        <a:buFont typeface="Webdings" pitchFamily="18" charset="2"/>
                        <a:buNone/>
                        <a:tabLst/>
                      </a:pPr>
                      <a:r>
                        <a:rPr kumimoji="0" lang="en-US" sz="1000" b="1" i="0" u="none" strike="noStrike" cap="none" normalizeH="0" baseline="0" smtClean="0">
                          <a:ln>
                            <a:noFill/>
                          </a:ln>
                          <a:solidFill>
                            <a:schemeClr val="tx1"/>
                          </a:solidFill>
                          <a:effectLst/>
                          <a:latin typeface="Arial" charset="0"/>
                          <a:cs typeface="Times New Roman" pitchFamily="18" charset="0"/>
                        </a:rPr>
                        <a:t>Active Fires</a:t>
                      </a:r>
                      <a:endParaRPr kumimoji="0" lang="en-US" sz="16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66FFFF">
                        <a:alpha val="50195"/>
                      </a:srgbClr>
                    </a:solidFill>
                  </a:tcPr>
                </a:tc>
                <a:tc>
                  <a:txBody>
                    <a:bodyPr/>
                    <a:lstStyle/>
                    <a:p>
                      <a:pPr marL="0" marR="0" lvl="0" indent="0" algn="l" defTabSz="914400" rtl="0" eaLnBrk="1" fontAlgn="base" latinLnBrk="0" hangingPunct="1">
                        <a:lnSpc>
                          <a:spcPct val="100000"/>
                        </a:lnSpc>
                        <a:spcBef>
                          <a:spcPct val="0"/>
                        </a:spcBef>
                        <a:spcAft>
                          <a:spcPct val="0"/>
                        </a:spcAft>
                        <a:buClr>
                          <a:srgbClr val="000066"/>
                        </a:buClr>
                        <a:buSzPct val="70000"/>
                        <a:buFont typeface="Webdings" pitchFamily="18" charset="2"/>
                        <a:buNone/>
                        <a:tabLst/>
                      </a:pPr>
                      <a:r>
                        <a:rPr kumimoji="0" lang="en-US" sz="1000" b="1" i="0" u="none" strike="noStrike" cap="none" normalizeH="0" baseline="0" smtClean="0">
                          <a:ln>
                            <a:noFill/>
                          </a:ln>
                          <a:solidFill>
                            <a:schemeClr val="tx1"/>
                          </a:solidFill>
                          <a:effectLst/>
                          <a:latin typeface="Arial" charset="0"/>
                          <a:cs typeface="Times New Roman" pitchFamily="18" charset="0"/>
                        </a:rPr>
                        <a:t>Cloud Optical Thickness</a:t>
                      </a:r>
                      <a:endParaRPr kumimoji="0" lang="en-US" sz="1000" b="1"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66FFFF">
                        <a:alpha val="50195"/>
                      </a:srgbClr>
                    </a:solidFill>
                  </a:tcPr>
                </a:tc>
              </a:tr>
              <a:tr h="487471">
                <a:tc>
                  <a:txBody>
                    <a:bodyPr/>
                    <a:lstStyle/>
                    <a:p>
                      <a:pPr marL="0" marR="0" lvl="0" indent="0" algn="l" defTabSz="914400" rtl="0" eaLnBrk="1" fontAlgn="base" latinLnBrk="0" hangingPunct="1">
                        <a:lnSpc>
                          <a:spcPct val="100000"/>
                        </a:lnSpc>
                        <a:spcBef>
                          <a:spcPct val="0"/>
                        </a:spcBef>
                        <a:spcAft>
                          <a:spcPct val="0"/>
                        </a:spcAft>
                        <a:buClr>
                          <a:srgbClr val="000066"/>
                        </a:buClr>
                        <a:buSzPct val="70000"/>
                        <a:buFont typeface="Webdings" pitchFamily="18" charset="2"/>
                        <a:buNone/>
                        <a:tabLst/>
                      </a:pPr>
                      <a:r>
                        <a:rPr kumimoji="0" lang="en-US" sz="1000" b="1" i="0" u="none" strike="noStrike" cap="none" normalizeH="0" baseline="0" smtClean="0">
                          <a:ln>
                            <a:noFill/>
                          </a:ln>
                          <a:solidFill>
                            <a:schemeClr val="tx1"/>
                          </a:solidFill>
                          <a:effectLst/>
                          <a:latin typeface="Arial" charset="0"/>
                          <a:cs typeface="Times New Roman" pitchFamily="18" charset="0"/>
                        </a:rPr>
                        <a:t>VIIRS Radiances</a:t>
                      </a:r>
                      <a:endParaRPr kumimoji="0" lang="en-US" sz="1000" b="1" i="0" u="none" strike="noStrike" cap="none" normalizeH="0" baseline="0" smtClean="0">
                        <a:ln>
                          <a:noFill/>
                        </a:ln>
                        <a:solidFill>
                          <a:schemeClr val="tx1"/>
                        </a:solidFill>
                        <a:effectLst/>
                        <a:latin typeface="Arial" charset="0"/>
                      </a:endParaRPr>
                    </a:p>
                  </a:txBody>
                  <a:tcPr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66FFFF">
                        <a:alpha val="50195"/>
                      </a:srgbClr>
                    </a:solidFill>
                  </a:tcPr>
                </a:tc>
                <a:tc>
                  <a:txBody>
                    <a:bodyPr/>
                    <a:lstStyle/>
                    <a:p>
                      <a:pPr marL="0" marR="0" lvl="0" indent="0" algn="l" defTabSz="914400" rtl="0" eaLnBrk="1" fontAlgn="base" latinLnBrk="0" hangingPunct="1">
                        <a:lnSpc>
                          <a:spcPct val="100000"/>
                        </a:lnSpc>
                        <a:spcBef>
                          <a:spcPct val="0"/>
                        </a:spcBef>
                        <a:spcAft>
                          <a:spcPct val="0"/>
                        </a:spcAft>
                        <a:buClr>
                          <a:srgbClr val="000066"/>
                        </a:buClr>
                        <a:buSzPct val="70000"/>
                        <a:buFont typeface="Webdings" pitchFamily="18" charset="2"/>
                        <a:buNone/>
                        <a:tabLst/>
                      </a:pPr>
                      <a:r>
                        <a:rPr kumimoji="0" lang="en-US" sz="1000" b="1" i="0" u="none" strike="noStrike" cap="none" normalizeH="0" baseline="0" dirty="0" smtClean="0">
                          <a:ln>
                            <a:noFill/>
                          </a:ln>
                          <a:solidFill>
                            <a:schemeClr val="tx1"/>
                          </a:solidFill>
                          <a:effectLst/>
                          <a:latin typeface="Arial" charset="0"/>
                          <a:cs typeface="Times New Roman" pitchFamily="18" charset="0"/>
                        </a:rPr>
                        <a:t>Atmospheric Temperature Profile</a:t>
                      </a:r>
                      <a:endParaRPr kumimoji="0" lang="en-US" sz="1000" b="1" i="0" u="none" strike="noStrike" cap="none" normalizeH="0" baseline="0" dirty="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66FFFF">
                        <a:alpha val="50195"/>
                      </a:srgbClr>
                    </a:solidFill>
                  </a:tcPr>
                </a:tc>
                <a:tc>
                  <a:txBody>
                    <a:bodyPr/>
                    <a:lstStyle/>
                    <a:p>
                      <a:pPr marL="0" marR="0" lvl="0" indent="0" algn="l" defTabSz="914400" rtl="0" eaLnBrk="1" fontAlgn="base" latinLnBrk="0" hangingPunct="1">
                        <a:lnSpc>
                          <a:spcPct val="100000"/>
                        </a:lnSpc>
                        <a:spcBef>
                          <a:spcPct val="0"/>
                        </a:spcBef>
                        <a:spcAft>
                          <a:spcPct val="0"/>
                        </a:spcAft>
                        <a:buClr>
                          <a:srgbClr val="000066"/>
                        </a:buClr>
                        <a:buSzPct val="70000"/>
                        <a:buFont typeface="Webdings" pitchFamily="18" charset="2"/>
                        <a:buNone/>
                        <a:tabLst/>
                      </a:pPr>
                      <a:r>
                        <a:rPr kumimoji="0" lang="en-US" sz="1000" b="1" i="0" u="none" strike="noStrike" cap="none" normalizeH="0" baseline="0" smtClean="0">
                          <a:ln>
                            <a:noFill/>
                          </a:ln>
                          <a:solidFill>
                            <a:schemeClr val="tx1"/>
                          </a:solidFill>
                          <a:effectLst/>
                          <a:latin typeface="Arial" charset="0"/>
                          <a:cs typeface="Times New Roman" pitchFamily="18" charset="0"/>
                        </a:rPr>
                        <a:t>Cloud Top Height (VIIRS)</a:t>
                      </a:r>
                      <a:endParaRPr kumimoji="0" lang="en-US" sz="1000" b="1"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66FFFF">
                        <a:alpha val="50195"/>
                      </a:srgbClr>
                    </a:solidFill>
                  </a:tcPr>
                </a:tc>
              </a:tr>
              <a:tr h="335136">
                <a:tc>
                  <a:txBody>
                    <a:bodyPr/>
                    <a:lstStyle/>
                    <a:p>
                      <a:pPr marL="0" marR="0" lvl="0" indent="0" algn="l" defTabSz="914400" rtl="0" eaLnBrk="1" fontAlgn="base" latinLnBrk="0" hangingPunct="1">
                        <a:lnSpc>
                          <a:spcPct val="100000"/>
                        </a:lnSpc>
                        <a:spcBef>
                          <a:spcPct val="0"/>
                        </a:spcBef>
                        <a:spcAft>
                          <a:spcPct val="0"/>
                        </a:spcAft>
                        <a:buClr>
                          <a:srgbClr val="000066"/>
                        </a:buClr>
                        <a:buSzPct val="70000"/>
                        <a:buFont typeface="Webdings" pitchFamily="18" charset="2"/>
                        <a:buNone/>
                        <a:tabLst/>
                      </a:pPr>
                      <a:r>
                        <a:rPr kumimoji="0" lang="en-US" sz="1000" b="1" i="0" u="none" strike="noStrike" cap="none" normalizeH="0" baseline="0" smtClean="0">
                          <a:ln>
                            <a:noFill/>
                          </a:ln>
                          <a:solidFill>
                            <a:schemeClr val="tx1"/>
                          </a:solidFill>
                          <a:effectLst/>
                          <a:latin typeface="Arial" charset="0"/>
                          <a:cs typeface="Times New Roman" pitchFamily="18" charset="0"/>
                        </a:rPr>
                        <a:t>OMPS Radiances</a:t>
                      </a:r>
                      <a:endParaRPr kumimoji="0" lang="en-US" sz="1000" b="1" i="0" u="none" strike="noStrike" cap="none" normalizeH="0" baseline="0" smtClean="0">
                        <a:ln>
                          <a:noFill/>
                        </a:ln>
                        <a:solidFill>
                          <a:schemeClr val="tx1"/>
                        </a:solidFill>
                        <a:effectLst/>
                        <a:latin typeface="Arial" charset="0"/>
                      </a:endParaRPr>
                    </a:p>
                  </a:txBody>
                  <a:tcPr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66FFFF">
                        <a:alpha val="50195"/>
                      </a:srgbClr>
                    </a:solidFill>
                  </a:tcPr>
                </a:tc>
                <a:tc>
                  <a:txBody>
                    <a:bodyPr/>
                    <a:lstStyle/>
                    <a:p>
                      <a:pPr marL="0" marR="0" lvl="0" indent="0" algn="l" defTabSz="914400" rtl="0" eaLnBrk="1" fontAlgn="base" latinLnBrk="0" hangingPunct="1">
                        <a:lnSpc>
                          <a:spcPct val="100000"/>
                        </a:lnSpc>
                        <a:spcBef>
                          <a:spcPct val="0"/>
                        </a:spcBef>
                        <a:spcAft>
                          <a:spcPct val="0"/>
                        </a:spcAft>
                        <a:buClr>
                          <a:srgbClr val="000066"/>
                        </a:buClr>
                        <a:buSzPct val="70000"/>
                        <a:buFont typeface="Webdings" pitchFamily="18" charset="2"/>
                        <a:buNone/>
                        <a:tabLst/>
                      </a:pPr>
                      <a:r>
                        <a:rPr kumimoji="0" lang="en-US" sz="1000" b="1" i="0" u="none" strike="noStrike" cap="none" normalizeH="0" baseline="0" smtClean="0">
                          <a:ln>
                            <a:noFill/>
                          </a:ln>
                          <a:solidFill>
                            <a:schemeClr val="tx1"/>
                          </a:solidFill>
                          <a:effectLst/>
                          <a:latin typeface="Arial" charset="0"/>
                          <a:cs typeface="Times New Roman" pitchFamily="18" charset="0"/>
                        </a:rPr>
                        <a:t>Atmospheric Moisture Profile</a:t>
                      </a:r>
                      <a:endParaRPr kumimoji="0" lang="en-US" sz="1000" b="1"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66FFFF">
                        <a:alpha val="50195"/>
                      </a:srgbClr>
                    </a:solidFill>
                  </a:tcPr>
                </a:tc>
                <a:tc>
                  <a:txBody>
                    <a:bodyPr/>
                    <a:lstStyle/>
                    <a:p>
                      <a:pPr marL="0" marR="0" lvl="0" indent="0" algn="l" defTabSz="914400" rtl="0" eaLnBrk="1" fontAlgn="base" latinLnBrk="0" hangingPunct="1">
                        <a:lnSpc>
                          <a:spcPct val="100000"/>
                        </a:lnSpc>
                        <a:spcBef>
                          <a:spcPct val="0"/>
                        </a:spcBef>
                        <a:spcAft>
                          <a:spcPct val="0"/>
                        </a:spcAft>
                        <a:buClr>
                          <a:srgbClr val="000066"/>
                        </a:buClr>
                        <a:buSzPct val="70000"/>
                        <a:buFont typeface="Webdings" pitchFamily="18" charset="2"/>
                        <a:buNone/>
                        <a:tabLst/>
                      </a:pPr>
                      <a:r>
                        <a:rPr kumimoji="0" lang="en-US" sz="1000" b="1" i="0" u="none" strike="noStrike" cap="none" normalizeH="0" baseline="0" smtClean="0">
                          <a:ln>
                            <a:noFill/>
                          </a:ln>
                          <a:solidFill>
                            <a:schemeClr val="tx1"/>
                          </a:solidFill>
                          <a:effectLst/>
                          <a:latin typeface="Arial" charset="0"/>
                          <a:cs typeface="Times New Roman" pitchFamily="18" charset="0"/>
                        </a:rPr>
                        <a:t>Suspended Matter </a:t>
                      </a:r>
                      <a:r>
                        <a:rPr kumimoji="0" lang="en-US" sz="1000" b="1" i="0" u="none" strike="noStrike" cap="none" normalizeH="0" baseline="0" smtClean="0">
                          <a:ln>
                            <a:noFill/>
                          </a:ln>
                          <a:solidFill>
                            <a:srgbClr val="FF0000"/>
                          </a:solidFill>
                          <a:effectLst/>
                          <a:latin typeface="Arial" charset="0"/>
                          <a:cs typeface="Times New Roman" pitchFamily="18" charset="0"/>
                        </a:rPr>
                        <a:t>[TBC]</a:t>
                      </a:r>
                      <a:endParaRPr kumimoji="0" lang="en-US" sz="1000" b="1" i="0" u="none" strike="noStrike" cap="none" normalizeH="0" baseline="0" smtClean="0">
                        <a:ln>
                          <a:noFill/>
                        </a:ln>
                        <a:solidFill>
                          <a:srgbClr val="FF0000"/>
                        </a:solidFill>
                        <a:effectLst/>
                        <a:latin typeface="Arial" charset="0"/>
                      </a:endParaRPr>
                    </a:p>
                  </a:txBody>
                  <a:tcPr marR="45720"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66FFFF">
                        <a:alpha val="50195"/>
                      </a:srgbClr>
                    </a:solidFill>
                  </a:tcPr>
                </a:tc>
              </a:tr>
              <a:tr h="372374">
                <a:tc>
                  <a:txBody>
                    <a:bodyPr/>
                    <a:lstStyle/>
                    <a:p>
                      <a:pPr marL="0" marR="0" lvl="0" indent="0" algn="l" defTabSz="914400" rtl="0" eaLnBrk="1" fontAlgn="base" latinLnBrk="0" hangingPunct="1">
                        <a:lnSpc>
                          <a:spcPct val="100000"/>
                        </a:lnSpc>
                        <a:spcBef>
                          <a:spcPct val="0"/>
                        </a:spcBef>
                        <a:spcAft>
                          <a:spcPct val="0"/>
                        </a:spcAft>
                        <a:buClr>
                          <a:srgbClr val="000066"/>
                        </a:buClr>
                        <a:buSzPct val="70000"/>
                        <a:buFont typeface="Webdings" pitchFamily="18" charset="2"/>
                        <a:buNone/>
                        <a:tabLst/>
                      </a:pPr>
                      <a:r>
                        <a:rPr kumimoji="0" lang="en-US" sz="1000" b="1" i="0" u="none" strike="noStrike" cap="none" normalizeH="0" baseline="0" smtClean="0">
                          <a:ln>
                            <a:noFill/>
                          </a:ln>
                          <a:solidFill>
                            <a:schemeClr val="tx1"/>
                          </a:solidFill>
                          <a:effectLst/>
                          <a:latin typeface="Arial" charset="0"/>
                          <a:cs typeface="Times New Roman" pitchFamily="18" charset="0"/>
                        </a:rPr>
                        <a:t>Cloud Mask</a:t>
                      </a:r>
                      <a:endParaRPr kumimoji="0" lang="en-US" sz="1000" b="1" i="0" u="none" strike="noStrike" cap="none" normalizeH="0" baseline="0" smtClean="0">
                        <a:ln>
                          <a:noFill/>
                        </a:ln>
                        <a:solidFill>
                          <a:schemeClr val="tx1"/>
                        </a:solidFill>
                        <a:effectLst/>
                        <a:latin typeface="Arial" charset="0"/>
                      </a:endParaRPr>
                    </a:p>
                  </a:txBody>
                  <a:tcPr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66FFFF">
                        <a:alpha val="50195"/>
                      </a:srgbClr>
                    </a:solidFill>
                  </a:tcPr>
                </a:tc>
                <a:tc>
                  <a:txBody>
                    <a:bodyPr/>
                    <a:lstStyle/>
                    <a:p>
                      <a:pPr marL="0" marR="0" lvl="0" indent="0" algn="l" defTabSz="914400" rtl="0" eaLnBrk="1" fontAlgn="base" latinLnBrk="0" hangingPunct="1">
                        <a:lnSpc>
                          <a:spcPct val="100000"/>
                        </a:lnSpc>
                        <a:spcBef>
                          <a:spcPct val="0"/>
                        </a:spcBef>
                        <a:spcAft>
                          <a:spcPct val="0"/>
                        </a:spcAft>
                        <a:buClr>
                          <a:srgbClr val="000066"/>
                        </a:buClr>
                        <a:buSzPct val="70000"/>
                        <a:buFont typeface="Webdings" pitchFamily="18" charset="2"/>
                        <a:buNone/>
                        <a:tabLst/>
                      </a:pPr>
                      <a:r>
                        <a:rPr kumimoji="0" lang="en-US" sz="1000" b="1" i="0" u="none" strike="noStrike" cap="none" normalizeH="0" baseline="0" smtClean="0">
                          <a:ln>
                            <a:noFill/>
                          </a:ln>
                          <a:solidFill>
                            <a:schemeClr val="tx1"/>
                          </a:solidFill>
                          <a:effectLst/>
                          <a:latin typeface="Arial" charset="0"/>
                          <a:cs typeface="Times New Roman" pitchFamily="18" charset="0"/>
                        </a:rPr>
                        <a:t>Aerosol Optical Thickness</a:t>
                      </a:r>
                      <a:endParaRPr kumimoji="0" lang="en-US" sz="1000" b="1"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66FFFF">
                        <a:alpha val="50195"/>
                      </a:srgbClr>
                    </a:solidFill>
                  </a:tcPr>
                </a:tc>
                <a:tc>
                  <a:txBody>
                    <a:bodyPr/>
                    <a:lstStyle/>
                    <a:p>
                      <a:pPr marL="0" marR="0" lvl="0" indent="0" algn="l" defTabSz="914400" rtl="0" eaLnBrk="1" fontAlgn="base" latinLnBrk="0" hangingPunct="1">
                        <a:lnSpc>
                          <a:spcPct val="100000"/>
                        </a:lnSpc>
                        <a:spcBef>
                          <a:spcPct val="0"/>
                        </a:spcBef>
                        <a:spcAft>
                          <a:spcPct val="0"/>
                        </a:spcAft>
                        <a:buClr>
                          <a:srgbClr val="000066"/>
                        </a:buClr>
                        <a:buSzPct val="70000"/>
                        <a:buFont typeface="Webdings" pitchFamily="18" charset="2"/>
                        <a:buNone/>
                        <a:tabLst/>
                      </a:pPr>
                      <a:r>
                        <a:rPr kumimoji="0" lang="en-US" sz="1000" b="1" i="0" u="none" strike="noStrike" cap="none" normalizeH="0" baseline="0" smtClean="0">
                          <a:ln>
                            <a:noFill/>
                          </a:ln>
                          <a:solidFill>
                            <a:schemeClr val="tx1"/>
                          </a:solidFill>
                          <a:effectLst/>
                          <a:latin typeface="Arial" charset="0"/>
                          <a:cs typeface="Times New Roman" pitchFamily="18" charset="0"/>
                        </a:rPr>
                        <a:t>Land Surface Temperature (VIIRS) </a:t>
                      </a:r>
                      <a:r>
                        <a:rPr kumimoji="0" lang="en-US" sz="1000" b="1" i="0" u="none" strike="noStrike" cap="none" normalizeH="0" baseline="0" smtClean="0">
                          <a:ln>
                            <a:noFill/>
                          </a:ln>
                          <a:solidFill>
                            <a:srgbClr val="FF0000"/>
                          </a:solidFill>
                          <a:effectLst/>
                          <a:latin typeface="Arial" charset="0"/>
                          <a:cs typeface="Times New Roman" pitchFamily="18" charset="0"/>
                        </a:rPr>
                        <a:t>[TBC]</a:t>
                      </a:r>
                      <a:endParaRPr kumimoji="0" lang="en-US" sz="1000" b="1" i="0" u="none" strike="noStrike" cap="none" normalizeH="0" baseline="0" smtClean="0">
                        <a:ln>
                          <a:noFill/>
                        </a:ln>
                        <a:solidFill>
                          <a:srgbClr val="FF0000"/>
                        </a:solidFill>
                        <a:effectLst/>
                        <a:latin typeface="Arial" charset="0"/>
                      </a:endParaRPr>
                    </a:p>
                  </a:txBody>
                  <a:tcPr marR="45720"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66FFFF">
                        <a:alpha val="50195"/>
                      </a:srgbClr>
                    </a:solidFill>
                  </a:tcPr>
                </a:tc>
              </a:tr>
              <a:tr h="336830">
                <a:tc>
                  <a:txBody>
                    <a:bodyPr/>
                    <a:lstStyle/>
                    <a:p>
                      <a:pPr marL="0" marR="0" lvl="0" indent="0" algn="l" defTabSz="914400" rtl="0" eaLnBrk="1" fontAlgn="base" latinLnBrk="0" hangingPunct="1">
                        <a:lnSpc>
                          <a:spcPct val="100000"/>
                        </a:lnSpc>
                        <a:spcBef>
                          <a:spcPct val="0"/>
                        </a:spcBef>
                        <a:spcAft>
                          <a:spcPct val="0"/>
                        </a:spcAft>
                        <a:buClr>
                          <a:srgbClr val="000066"/>
                        </a:buClr>
                        <a:buSzPct val="70000"/>
                        <a:buFont typeface="Webdings" pitchFamily="18" charset="2"/>
                        <a:buNone/>
                        <a:tabLst/>
                      </a:pPr>
                      <a:r>
                        <a:rPr kumimoji="0" lang="en-US" sz="1000" b="1" i="0" u="none" strike="noStrike" cap="none" normalizeH="0" baseline="0" smtClean="0">
                          <a:ln>
                            <a:noFill/>
                          </a:ln>
                          <a:solidFill>
                            <a:schemeClr val="tx1"/>
                          </a:solidFill>
                          <a:effectLst/>
                          <a:latin typeface="Arial" charset="0"/>
                          <a:cs typeface="Times New Roman" pitchFamily="18" charset="0"/>
                        </a:rPr>
                        <a:t>Sea Surface Temperature (SST)</a:t>
                      </a:r>
                    </a:p>
                  </a:txBody>
                  <a:tcPr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66FFFF">
                        <a:alpha val="50195"/>
                      </a:srgbClr>
                    </a:solidFill>
                  </a:tcPr>
                </a:tc>
                <a:tc>
                  <a:txBody>
                    <a:bodyPr/>
                    <a:lstStyle/>
                    <a:p>
                      <a:pPr marL="0" marR="0" lvl="0" indent="0" algn="l" defTabSz="914400" rtl="0" eaLnBrk="1" fontAlgn="base" latinLnBrk="0" hangingPunct="1">
                        <a:lnSpc>
                          <a:spcPct val="100000"/>
                        </a:lnSpc>
                        <a:spcBef>
                          <a:spcPct val="0"/>
                        </a:spcBef>
                        <a:spcAft>
                          <a:spcPct val="0"/>
                        </a:spcAft>
                        <a:buClr>
                          <a:srgbClr val="000066"/>
                        </a:buClr>
                        <a:buSzPct val="70000"/>
                        <a:buFont typeface="Webdings" pitchFamily="18" charset="2"/>
                        <a:buNone/>
                        <a:tabLst/>
                      </a:pPr>
                      <a:r>
                        <a:rPr kumimoji="0" lang="en-US" sz="1000" b="1" i="0" u="none" strike="noStrike" cap="none" normalizeH="0" baseline="0" dirty="0" smtClean="0">
                          <a:ln>
                            <a:noFill/>
                          </a:ln>
                          <a:solidFill>
                            <a:schemeClr val="tx1"/>
                          </a:solidFill>
                          <a:effectLst/>
                          <a:latin typeface="Arial" charset="0"/>
                          <a:cs typeface="Times New Roman" pitchFamily="18" charset="0"/>
                        </a:rPr>
                        <a:t>Land Surface Type</a:t>
                      </a:r>
                      <a:endParaRPr kumimoji="0" lang="en-US" sz="1000" b="1" i="0" u="none" strike="noStrike" cap="none" normalizeH="0" baseline="0" dirty="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66FFFF">
                        <a:alpha val="50195"/>
                      </a:srgbClr>
                    </a:solidFill>
                  </a:tcPr>
                </a:tc>
                <a:tc>
                  <a:txBody>
                    <a:bodyPr/>
                    <a:lstStyle/>
                    <a:p>
                      <a:pPr marL="0" marR="0" lvl="0" indent="0" algn="l" defTabSz="914400" rtl="0" eaLnBrk="1" fontAlgn="base" latinLnBrk="0" hangingPunct="1">
                        <a:lnSpc>
                          <a:spcPct val="100000"/>
                        </a:lnSpc>
                        <a:spcBef>
                          <a:spcPct val="0"/>
                        </a:spcBef>
                        <a:spcAft>
                          <a:spcPct val="0"/>
                        </a:spcAft>
                        <a:buClr>
                          <a:srgbClr val="000066"/>
                        </a:buClr>
                        <a:buSzPct val="70000"/>
                        <a:buFont typeface="Webdings" pitchFamily="18" charset="2"/>
                        <a:buNone/>
                        <a:tabLst/>
                      </a:pPr>
                      <a:r>
                        <a:rPr kumimoji="0" lang="en-US" sz="1000" b="1" i="0" u="none" strike="noStrike" cap="none" normalizeH="0" baseline="0" smtClean="0">
                          <a:ln>
                            <a:noFill/>
                          </a:ln>
                          <a:solidFill>
                            <a:schemeClr val="tx1"/>
                          </a:solidFill>
                          <a:effectLst/>
                          <a:latin typeface="Arial" charset="0"/>
                          <a:cs typeface="Times New Roman" pitchFamily="18" charset="0"/>
                        </a:rPr>
                        <a:t>Cloud Base Height </a:t>
                      </a:r>
                      <a:r>
                        <a:rPr kumimoji="0" lang="en-US" sz="1000" b="1" i="0" u="none" strike="noStrike" cap="none" normalizeH="0" baseline="0" smtClean="0">
                          <a:ln>
                            <a:noFill/>
                          </a:ln>
                          <a:solidFill>
                            <a:srgbClr val="FF0000"/>
                          </a:solidFill>
                          <a:effectLst/>
                          <a:latin typeface="Arial" charset="0"/>
                          <a:cs typeface="Times New Roman" pitchFamily="18" charset="0"/>
                        </a:rPr>
                        <a:t>[TBC]</a:t>
                      </a:r>
                      <a:endParaRPr kumimoji="0" lang="en-US" sz="1000" b="1" i="0" u="none" strike="noStrike" cap="none" normalizeH="0" baseline="0" smtClean="0">
                        <a:ln>
                          <a:noFill/>
                        </a:ln>
                        <a:solidFill>
                          <a:srgbClr val="FF0000"/>
                        </a:solidFill>
                        <a:effectLst/>
                        <a:latin typeface="Arial" charset="0"/>
                      </a:endParaRPr>
                    </a:p>
                  </a:txBody>
                  <a:tcPr marR="45720"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66FFFF">
                        <a:alpha val="50195"/>
                      </a:srgbClr>
                    </a:solidFill>
                  </a:tcPr>
                </a:tc>
              </a:tr>
              <a:tr h="335136">
                <a:tc>
                  <a:txBody>
                    <a:bodyPr/>
                    <a:lstStyle/>
                    <a:p>
                      <a:pPr marL="0" marR="0" lvl="0" indent="0" algn="l" defTabSz="914400" rtl="0" eaLnBrk="1" fontAlgn="base" latinLnBrk="0" hangingPunct="1">
                        <a:lnSpc>
                          <a:spcPct val="100000"/>
                        </a:lnSpc>
                        <a:spcBef>
                          <a:spcPct val="0"/>
                        </a:spcBef>
                        <a:spcAft>
                          <a:spcPct val="0"/>
                        </a:spcAft>
                        <a:buClr>
                          <a:srgbClr val="000066"/>
                        </a:buClr>
                        <a:buSzPct val="70000"/>
                        <a:buFont typeface="Webdings" pitchFamily="18" charset="2"/>
                        <a:buNone/>
                        <a:tabLst/>
                      </a:pPr>
                      <a:r>
                        <a:rPr kumimoji="0" lang="en-US" sz="1000" b="1" i="0" u="none" strike="noStrike" cap="none" normalizeH="0" baseline="0" smtClean="0">
                          <a:ln>
                            <a:noFill/>
                          </a:ln>
                          <a:solidFill>
                            <a:schemeClr val="tx1"/>
                          </a:solidFill>
                          <a:effectLst/>
                          <a:latin typeface="Arial" charset="0"/>
                          <a:cs typeface="Times New Roman" pitchFamily="18" charset="0"/>
                        </a:rPr>
                        <a:t>Nadir Profile Ozone </a:t>
                      </a:r>
                      <a:endParaRPr kumimoji="0" lang="en-US" sz="1000" b="1" i="0" u="none" strike="noStrike" cap="none" normalizeH="0" baseline="0" smtClean="0">
                        <a:ln>
                          <a:noFill/>
                        </a:ln>
                        <a:solidFill>
                          <a:schemeClr val="tx1"/>
                        </a:solidFill>
                        <a:effectLst/>
                        <a:latin typeface="Arial" charset="0"/>
                      </a:endParaRPr>
                    </a:p>
                  </a:txBody>
                  <a:tcPr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66FFFF">
                        <a:alpha val="50195"/>
                      </a:srgbClr>
                    </a:solidFill>
                  </a:tcPr>
                </a:tc>
                <a:tc>
                  <a:txBody>
                    <a:bodyPr/>
                    <a:lstStyle/>
                    <a:p>
                      <a:pPr marL="0" marR="0" lvl="0" indent="0" algn="l" defTabSz="914400" rtl="0" eaLnBrk="1" fontAlgn="base" latinLnBrk="0" hangingPunct="1">
                        <a:lnSpc>
                          <a:spcPct val="100000"/>
                        </a:lnSpc>
                        <a:spcBef>
                          <a:spcPct val="0"/>
                        </a:spcBef>
                        <a:spcAft>
                          <a:spcPct val="0"/>
                        </a:spcAft>
                        <a:buClr>
                          <a:srgbClr val="000066"/>
                        </a:buClr>
                        <a:buSzPct val="70000"/>
                        <a:buFont typeface="Webdings" pitchFamily="18" charset="2"/>
                        <a:buNone/>
                        <a:tabLst/>
                      </a:pPr>
                      <a:r>
                        <a:rPr kumimoji="0" lang="en-US" sz="1000" b="1" i="0" u="none" strike="noStrike" cap="none" normalizeH="0" baseline="0" smtClean="0">
                          <a:ln>
                            <a:noFill/>
                          </a:ln>
                          <a:solidFill>
                            <a:schemeClr val="tx1"/>
                          </a:solidFill>
                          <a:effectLst/>
                          <a:latin typeface="Arial" charset="0"/>
                          <a:cs typeface="Times New Roman" pitchFamily="18" charset="0"/>
                        </a:rPr>
                        <a:t>Surface Albedo</a:t>
                      </a:r>
                      <a:endParaRPr kumimoji="0" lang="en-US" sz="1000" b="1"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66FFFF">
                        <a:alpha val="50195"/>
                      </a:srgbClr>
                    </a:solidFill>
                  </a:tcPr>
                </a:tc>
                <a:tc>
                  <a:txBody>
                    <a:bodyPr/>
                    <a:lstStyle/>
                    <a:p>
                      <a:pPr marL="0" marR="0" lvl="0" indent="0" algn="l" defTabSz="914400" rtl="0" eaLnBrk="1" fontAlgn="base" latinLnBrk="0" hangingPunct="1">
                        <a:lnSpc>
                          <a:spcPct val="100000"/>
                        </a:lnSpc>
                        <a:spcBef>
                          <a:spcPct val="0"/>
                        </a:spcBef>
                        <a:spcAft>
                          <a:spcPct val="0"/>
                        </a:spcAft>
                        <a:buClr>
                          <a:srgbClr val="000066"/>
                        </a:buClr>
                        <a:buSzPct val="70000"/>
                        <a:buFont typeface="Webdings" pitchFamily="18" charset="2"/>
                        <a:buNone/>
                        <a:tabLst/>
                      </a:pPr>
                      <a:r>
                        <a:rPr kumimoji="0" lang="en-US" sz="1000" b="1" i="0" u="none" strike="noStrike" cap="none" normalizeH="0" baseline="0" smtClean="0">
                          <a:ln>
                            <a:noFill/>
                          </a:ln>
                          <a:solidFill>
                            <a:schemeClr val="tx1"/>
                          </a:solidFill>
                          <a:effectLst/>
                          <a:latin typeface="Arial" charset="0"/>
                          <a:cs typeface="Times New Roman" pitchFamily="18" charset="0"/>
                        </a:rPr>
                        <a:t>Ice Surface Temperature </a:t>
                      </a:r>
                      <a:r>
                        <a:rPr kumimoji="0" lang="en-US" sz="1000" b="1" i="0" u="none" strike="noStrike" cap="none" normalizeH="0" baseline="0" smtClean="0">
                          <a:ln>
                            <a:noFill/>
                          </a:ln>
                          <a:solidFill>
                            <a:srgbClr val="FF0000"/>
                          </a:solidFill>
                          <a:effectLst/>
                          <a:latin typeface="Arial" charset="0"/>
                          <a:cs typeface="Times New Roman" pitchFamily="18" charset="0"/>
                        </a:rPr>
                        <a:t>[TBC]</a:t>
                      </a:r>
                      <a:endParaRPr kumimoji="0" lang="en-US" sz="1000" b="1" i="0" u="none" strike="noStrike" cap="none" normalizeH="0" baseline="0" smtClean="0">
                        <a:ln>
                          <a:noFill/>
                        </a:ln>
                        <a:solidFill>
                          <a:srgbClr val="FF0000"/>
                        </a:solidFill>
                        <a:effectLst/>
                        <a:latin typeface="Arial" charset="0"/>
                      </a:endParaRPr>
                    </a:p>
                  </a:txBody>
                  <a:tcPr marR="45720"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66FFFF">
                        <a:alpha val="50195"/>
                      </a:srgbClr>
                    </a:solidFill>
                  </a:tcPr>
                </a:tc>
              </a:tr>
              <a:tr h="377452">
                <a:tc>
                  <a:txBody>
                    <a:bodyPr/>
                    <a:lstStyle/>
                    <a:p>
                      <a:pPr marL="0" marR="0" lvl="0" indent="0" algn="l" defTabSz="914400" rtl="0" eaLnBrk="1" fontAlgn="base" latinLnBrk="0" hangingPunct="1">
                        <a:lnSpc>
                          <a:spcPct val="100000"/>
                        </a:lnSpc>
                        <a:spcBef>
                          <a:spcPct val="0"/>
                        </a:spcBef>
                        <a:spcAft>
                          <a:spcPct val="0"/>
                        </a:spcAft>
                        <a:buClr>
                          <a:srgbClr val="000066"/>
                        </a:buClr>
                        <a:buSzPct val="70000"/>
                        <a:buFont typeface="Webdings" pitchFamily="18" charset="2"/>
                        <a:buNone/>
                        <a:tabLst/>
                      </a:pPr>
                      <a:r>
                        <a:rPr kumimoji="0" lang="en-US" sz="1000" b="1" i="0" u="none" strike="noStrike" cap="none" normalizeH="0" baseline="0" smtClean="0">
                          <a:ln>
                            <a:noFill/>
                          </a:ln>
                          <a:solidFill>
                            <a:schemeClr val="tx1"/>
                          </a:solidFill>
                          <a:effectLst/>
                          <a:latin typeface="Arial" charset="0"/>
                          <a:cs typeface="Times New Roman" pitchFamily="18" charset="0"/>
                        </a:rPr>
                        <a:t>Ozone Total Column</a:t>
                      </a:r>
                      <a:endParaRPr kumimoji="0" lang="en-US" sz="1000" b="1" i="0" u="none" strike="noStrike" cap="none" normalizeH="0" baseline="0" smtClean="0">
                        <a:ln>
                          <a:noFill/>
                        </a:ln>
                        <a:solidFill>
                          <a:schemeClr val="tx1"/>
                        </a:solidFill>
                        <a:effectLst/>
                        <a:latin typeface="Arial" charset="0"/>
                      </a:endParaRPr>
                    </a:p>
                  </a:txBody>
                  <a:tcPr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66FFFF">
                        <a:alpha val="50195"/>
                      </a:srgbClr>
                    </a:solidFill>
                  </a:tcPr>
                </a:tc>
                <a:tc>
                  <a:txBody>
                    <a:bodyPr/>
                    <a:lstStyle/>
                    <a:p>
                      <a:pPr marL="0" marR="0" lvl="0" indent="0" algn="l" defTabSz="914400" rtl="0" eaLnBrk="1" fontAlgn="base" latinLnBrk="0" hangingPunct="1">
                        <a:lnSpc>
                          <a:spcPct val="100000"/>
                        </a:lnSpc>
                        <a:spcBef>
                          <a:spcPct val="0"/>
                        </a:spcBef>
                        <a:spcAft>
                          <a:spcPct val="0"/>
                        </a:spcAft>
                        <a:buClr>
                          <a:srgbClr val="000066"/>
                        </a:buClr>
                        <a:buSzPct val="70000"/>
                        <a:buFont typeface="Webdings" pitchFamily="18" charset="2"/>
                        <a:buNone/>
                        <a:tabLst/>
                      </a:pPr>
                      <a:r>
                        <a:rPr kumimoji="0" lang="en-US" sz="1000" b="1" i="0" u="none" strike="noStrike" cap="none" normalizeH="0" baseline="0" smtClean="0">
                          <a:ln>
                            <a:noFill/>
                          </a:ln>
                          <a:solidFill>
                            <a:schemeClr val="tx1"/>
                          </a:solidFill>
                          <a:effectLst/>
                          <a:latin typeface="Arial" charset="0"/>
                          <a:cs typeface="Times New Roman" pitchFamily="18" charset="0"/>
                        </a:rPr>
                        <a:t>Cloud Cover/Layers</a:t>
                      </a:r>
                      <a:endParaRPr kumimoji="0" lang="en-US" sz="1000" b="1"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66FFFF">
                        <a:alpha val="50195"/>
                      </a:srgbClr>
                    </a:solidFill>
                  </a:tcPr>
                </a:tc>
                <a:tc>
                  <a:txBody>
                    <a:bodyPr/>
                    <a:lstStyle/>
                    <a:p>
                      <a:pPr marL="0" marR="0" lvl="0" indent="0" algn="l" defTabSz="914400" rtl="0" eaLnBrk="1" fontAlgn="base" latinLnBrk="0" hangingPunct="1">
                        <a:lnSpc>
                          <a:spcPct val="100000"/>
                        </a:lnSpc>
                        <a:spcBef>
                          <a:spcPct val="0"/>
                        </a:spcBef>
                        <a:spcAft>
                          <a:spcPct val="0"/>
                        </a:spcAft>
                        <a:buClr>
                          <a:srgbClr val="000066"/>
                        </a:buClr>
                        <a:buSzPct val="70000"/>
                        <a:buFont typeface="Webdings" pitchFamily="18" charset="2"/>
                        <a:buNone/>
                        <a:tabLst/>
                      </a:pPr>
                      <a:r>
                        <a:rPr kumimoji="0" lang="en-US" sz="1000" b="1" i="0" u="none" strike="noStrike" cap="none" normalizeH="0" baseline="0" smtClean="0">
                          <a:ln>
                            <a:noFill/>
                          </a:ln>
                          <a:solidFill>
                            <a:schemeClr val="tx1"/>
                          </a:solidFill>
                          <a:effectLst/>
                          <a:latin typeface="Arial" charset="0"/>
                          <a:cs typeface="Times New Roman" pitchFamily="18" charset="0"/>
                        </a:rPr>
                        <a:t>Sea Ice Characterization (VIIRS) </a:t>
                      </a:r>
                      <a:r>
                        <a:rPr kumimoji="0" lang="en-US" sz="1000" b="1" i="0" u="none" strike="noStrike" cap="none" normalizeH="0" baseline="0" smtClean="0">
                          <a:ln>
                            <a:noFill/>
                          </a:ln>
                          <a:solidFill>
                            <a:srgbClr val="FF0000"/>
                          </a:solidFill>
                          <a:effectLst/>
                          <a:latin typeface="Arial" charset="0"/>
                          <a:cs typeface="Times New Roman" pitchFamily="18" charset="0"/>
                        </a:rPr>
                        <a:t>[TBC]</a:t>
                      </a:r>
                      <a:endParaRPr kumimoji="0" lang="en-US" sz="1000" b="1" i="0" u="none" strike="noStrike" cap="none" normalizeH="0" baseline="0" smtClean="0">
                        <a:ln>
                          <a:noFill/>
                        </a:ln>
                        <a:solidFill>
                          <a:srgbClr val="FF0000"/>
                        </a:solidFill>
                        <a:effectLst/>
                        <a:latin typeface="Arial" charset="0"/>
                      </a:endParaRPr>
                    </a:p>
                  </a:txBody>
                  <a:tcPr marR="45720"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66FFFF">
                        <a:alpha val="50195"/>
                      </a:srgbClr>
                    </a:solidFill>
                  </a:tcPr>
                </a:tc>
              </a:tr>
              <a:tr h="336830">
                <a:tc>
                  <a:txBody>
                    <a:bodyPr/>
                    <a:lstStyle/>
                    <a:p>
                      <a:pPr marL="0" marR="0" lvl="0" indent="0" algn="l" defTabSz="914400" rtl="0" eaLnBrk="1" fontAlgn="base" latinLnBrk="0" hangingPunct="1">
                        <a:lnSpc>
                          <a:spcPct val="100000"/>
                        </a:lnSpc>
                        <a:spcBef>
                          <a:spcPct val="0"/>
                        </a:spcBef>
                        <a:spcAft>
                          <a:spcPct val="0"/>
                        </a:spcAft>
                        <a:buClr>
                          <a:srgbClr val="000066"/>
                        </a:buClr>
                        <a:buSzPct val="70000"/>
                        <a:buFont typeface="Webdings" pitchFamily="18" charset="2"/>
                        <a:buNone/>
                        <a:tabLst/>
                      </a:pPr>
                      <a:r>
                        <a:rPr kumimoji="0" lang="en-US" sz="1000" b="1" i="0" u="none" strike="noStrike" cap="none" normalizeH="0" baseline="0" smtClean="0">
                          <a:ln>
                            <a:noFill/>
                          </a:ln>
                          <a:solidFill>
                            <a:schemeClr val="tx1"/>
                          </a:solidFill>
                          <a:effectLst/>
                          <a:latin typeface="Arial" charset="0"/>
                          <a:cs typeface="Times New Roman" pitchFamily="18" charset="0"/>
                        </a:rPr>
                        <a:t>Snow Cover and Depth</a:t>
                      </a:r>
                      <a:endParaRPr kumimoji="0" lang="en-US" sz="1000" b="1" i="0" u="none" strike="noStrike" cap="none" normalizeH="0" baseline="0" smtClean="0">
                        <a:ln>
                          <a:noFill/>
                        </a:ln>
                        <a:solidFill>
                          <a:schemeClr val="tx1"/>
                        </a:solidFill>
                        <a:effectLst/>
                        <a:latin typeface="Arial" charset="0"/>
                      </a:endParaRPr>
                    </a:p>
                  </a:txBody>
                  <a:tcPr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66FFFF">
                        <a:alpha val="50195"/>
                      </a:srgbClr>
                    </a:solidFill>
                  </a:tcPr>
                </a:tc>
                <a:tc>
                  <a:txBody>
                    <a:bodyPr/>
                    <a:lstStyle/>
                    <a:p>
                      <a:pPr marL="0" marR="0" lvl="0" indent="0" algn="l" defTabSz="914400" rtl="0" eaLnBrk="1" fontAlgn="base" latinLnBrk="0" hangingPunct="1">
                        <a:lnSpc>
                          <a:spcPct val="100000"/>
                        </a:lnSpc>
                        <a:spcBef>
                          <a:spcPct val="0"/>
                        </a:spcBef>
                        <a:spcAft>
                          <a:spcPct val="0"/>
                        </a:spcAft>
                        <a:buClr>
                          <a:srgbClr val="000066"/>
                        </a:buClr>
                        <a:buSzPct val="70000"/>
                        <a:buFont typeface="Webdings" pitchFamily="18" charset="2"/>
                        <a:buNone/>
                        <a:tabLst/>
                      </a:pPr>
                      <a:r>
                        <a:rPr kumimoji="0" lang="en-US" sz="1000" b="1" i="0" u="none" strike="noStrike" cap="none" normalizeH="0" baseline="0" smtClean="0">
                          <a:ln>
                            <a:noFill/>
                          </a:ln>
                          <a:solidFill>
                            <a:schemeClr val="tx1"/>
                          </a:solidFill>
                          <a:effectLst/>
                          <a:latin typeface="Arial" charset="0"/>
                          <a:cs typeface="Times New Roman" pitchFamily="18" charset="0"/>
                        </a:rPr>
                        <a:t>Aerosol Particle Size</a:t>
                      </a:r>
                      <a:endParaRPr kumimoji="0" lang="en-US" sz="1000" b="1"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66FFFF">
                        <a:alpha val="50195"/>
                      </a:srgbClr>
                    </a:solidFill>
                  </a:tcPr>
                </a:tc>
                <a:tc>
                  <a:txBody>
                    <a:bodyPr/>
                    <a:lstStyle/>
                    <a:p>
                      <a:pPr marL="0" marR="0" lvl="0" indent="0" algn="l" defTabSz="914400" rtl="0" eaLnBrk="1" fontAlgn="base" latinLnBrk="0" hangingPunct="1">
                        <a:lnSpc>
                          <a:spcPct val="100000"/>
                        </a:lnSpc>
                        <a:spcBef>
                          <a:spcPct val="0"/>
                        </a:spcBef>
                        <a:spcAft>
                          <a:spcPct val="0"/>
                        </a:spcAft>
                        <a:buClr>
                          <a:srgbClr val="000066"/>
                        </a:buClr>
                        <a:buSzPct val="70000"/>
                        <a:buFont typeface="Webdings" pitchFamily="18" charset="2"/>
                        <a:buNone/>
                        <a:tabLst/>
                      </a:pPr>
                      <a:r>
                        <a:rPr kumimoji="0" lang="en-US" sz="1000" b="1" i="0" u="none" strike="noStrike" cap="none" normalizeH="0" baseline="0" smtClean="0">
                          <a:ln>
                            <a:noFill/>
                          </a:ln>
                          <a:solidFill>
                            <a:schemeClr val="tx1"/>
                          </a:solidFill>
                          <a:effectLst/>
                          <a:latin typeface="Arial" charset="0"/>
                          <a:cs typeface="Times New Roman" pitchFamily="18" charset="0"/>
                        </a:rPr>
                        <a:t>Atmospheric Pressure Profile </a:t>
                      </a:r>
                      <a:r>
                        <a:rPr kumimoji="0" lang="en-US" sz="1000" b="1" i="0" u="none" strike="noStrike" cap="none" normalizeH="0" baseline="0" smtClean="0">
                          <a:ln>
                            <a:noFill/>
                          </a:ln>
                          <a:solidFill>
                            <a:srgbClr val="FF0000"/>
                          </a:solidFill>
                          <a:effectLst/>
                          <a:latin typeface="Arial" charset="0"/>
                          <a:cs typeface="Times New Roman" pitchFamily="18" charset="0"/>
                        </a:rPr>
                        <a:t>[TBC]</a:t>
                      </a:r>
                      <a:endParaRPr kumimoji="0" lang="en-US" sz="1000" b="1" i="0" u="none" strike="noStrike" cap="none" normalizeH="0" baseline="0" smtClean="0">
                        <a:ln>
                          <a:noFill/>
                        </a:ln>
                        <a:solidFill>
                          <a:srgbClr val="FF0000"/>
                        </a:solidFill>
                        <a:effectLst/>
                        <a:latin typeface="Arial" charset="0"/>
                      </a:endParaRPr>
                    </a:p>
                  </a:txBody>
                  <a:tcPr marR="45720"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66FFFF">
                        <a:alpha val="50195"/>
                      </a:srgbClr>
                    </a:solidFill>
                  </a:tcPr>
                </a:tc>
              </a:tr>
              <a:tr h="416382">
                <a:tc>
                  <a:txBody>
                    <a:bodyPr/>
                    <a:lstStyle/>
                    <a:p>
                      <a:pPr marL="0" marR="0" lvl="0" indent="0" algn="l" defTabSz="914400" rtl="0" eaLnBrk="1" fontAlgn="base" latinLnBrk="0" hangingPunct="1">
                        <a:lnSpc>
                          <a:spcPct val="100000"/>
                        </a:lnSpc>
                        <a:spcBef>
                          <a:spcPct val="0"/>
                        </a:spcBef>
                        <a:spcAft>
                          <a:spcPct val="0"/>
                        </a:spcAft>
                        <a:buClr>
                          <a:srgbClr val="000066"/>
                        </a:buClr>
                        <a:buSzPct val="70000"/>
                        <a:buFont typeface="Webdings" pitchFamily="18" charset="2"/>
                        <a:buNone/>
                        <a:tabLst/>
                      </a:pPr>
                      <a:r>
                        <a:rPr kumimoji="0" lang="en-US" sz="1000" b="1" i="0" u="none" strike="noStrike" cap="none" normalizeH="0" baseline="0" smtClean="0">
                          <a:ln>
                            <a:noFill/>
                          </a:ln>
                          <a:solidFill>
                            <a:schemeClr val="tx1"/>
                          </a:solidFill>
                          <a:effectLst/>
                          <a:latin typeface="Arial" charset="0"/>
                          <a:cs typeface="Times New Roman" pitchFamily="18" charset="0"/>
                        </a:rPr>
                        <a:t>Imagery</a:t>
                      </a:r>
                      <a:endParaRPr kumimoji="0" lang="en-US" sz="1000" b="1" i="0" u="none" strike="noStrike" cap="none" normalizeH="0" baseline="0" smtClean="0">
                        <a:ln>
                          <a:noFill/>
                        </a:ln>
                        <a:solidFill>
                          <a:schemeClr val="tx1"/>
                        </a:solidFill>
                        <a:effectLst/>
                        <a:latin typeface="Arial" charset="0"/>
                      </a:endParaRPr>
                    </a:p>
                  </a:txBody>
                  <a:tcPr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66FFFF">
                        <a:alpha val="50195"/>
                      </a:srgbClr>
                    </a:solidFill>
                  </a:tcPr>
                </a:tc>
                <a:tc>
                  <a:txBody>
                    <a:bodyPr/>
                    <a:lstStyle/>
                    <a:p>
                      <a:pPr marL="0" marR="0" lvl="0" indent="0" algn="l" defTabSz="914400" rtl="0" eaLnBrk="1" fontAlgn="base" latinLnBrk="0" hangingPunct="1">
                        <a:lnSpc>
                          <a:spcPct val="100000"/>
                        </a:lnSpc>
                        <a:spcBef>
                          <a:spcPct val="0"/>
                        </a:spcBef>
                        <a:spcAft>
                          <a:spcPct val="0"/>
                        </a:spcAft>
                        <a:buClr>
                          <a:srgbClr val="000066"/>
                        </a:buClr>
                        <a:buSzPct val="70000"/>
                        <a:buFont typeface="Webdings" pitchFamily="18" charset="2"/>
                        <a:buNone/>
                        <a:tabLst/>
                      </a:pPr>
                      <a:r>
                        <a:rPr kumimoji="0" lang="en-US" sz="1000" b="1" i="0" u="none" strike="noStrike" cap="none" normalizeH="0" baseline="0" smtClean="0">
                          <a:ln>
                            <a:noFill/>
                          </a:ln>
                          <a:solidFill>
                            <a:schemeClr val="tx1"/>
                          </a:solidFill>
                          <a:effectLst/>
                          <a:latin typeface="Arial" charset="0"/>
                          <a:cs typeface="Times New Roman" pitchFamily="18" charset="0"/>
                        </a:rPr>
                        <a:t>Cloud Top Temperature</a:t>
                      </a:r>
                      <a:endParaRPr kumimoji="0" lang="en-US" sz="1000" b="1"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66FFFF">
                        <a:alpha val="50195"/>
                      </a:srgbClr>
                    </a:solidFill>
                  </a:tcPr>
                </a:tc>
                <a:tc>
                  <a:txBody>
                    <a:bodyPr/>
                    <a:lstStyle/>
                    <a:p>
                      <a:pPr marL="0" marR="0" lvl="0" indent="0" algn="l" defTabSz="914400" rtl="0" eaLnBrk="1" fontAlgn="base" latinLnBrk="0" hangingPunct="1">
                        <a:lnSpc>
                          <a:spcPct val="100000"/>
                        </a:lnSpc>
                        <a:spcBef>
                          <a:spcPct val="0"/>
                        </a:spcBef>
                        <a:spcAft>
                          <a:spcPct val="0"/>
                        </a:spcAft>
                        <a:buClr>
                          <a:srgbClr val="000066"/>
                        </a:buClr>
                        <a:buSzPct val="70000"/>
                        <a:buFont typeface="Webdings" pitchFamily="18" charset="2"/>
                        <a:buNone/>
                        <a:tabLst/>
                      </a:pPr>
                      <a:r>
                        <a:rPr kumimoji="0" lang="en-US" sz="1000" b="1" i="0" u="none" strike="noStrike" cap="none" normalizeH="0" baseline="0" smtClean="0">
                          <a:ln>
                            <a:noFill/>
                          </a:ln>
                          <a:solidFill>
                            <a:schemeClr val="tx1"/>
                          </a:solidFill>
                          <a:effectLst/>
                          <a:latin typeface="Arial" charset="0"/>
                        </a:rPr>
                        <a:t>Quarterly Surface Type Gridded </a:t>
                      </a:r>
                      <a:r>
                        <a:rPr kumimoji="0" lang="en-US" sz="1000" b="1" i="0" u="none" strike="noStrike" cap="none" normalizeH="0" baseline="0" smtClean="0">
                          <a:ln>
                            <a:noFill/>
                          </a:ln>
                          <a:solidFill>
                            <a:srgbClr val="FF0000"/>
                          </a:solidFill>
                          <a:effectLst/>
                          <a:latin typeface="Arial" charset="0"/>
                        </a:rPr>
                        <a:t>[TBC]</a:t>
                      </a:r>
                    </a:p>
                  </a:txBody>
                  <a:tcPr marR="45720"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66FFFF">
                        <a:alpha val="50195"/>
                      </a:srgbClr>
                    </a:solidFill>
                  </a:tcPr>
                </a:tc>
              </a:tr>
              <a:tr h="336830">
                <a:tc>
                  <a:txBody>
                    <a:bodyPr/>
                    <a:lstStyle/>
                    <a:p>
                      <a:pPr marL="0" marR="0" lvl="0" indent="0" algn="l" defTabSz="914400" rtl="0" eaLnBrk="1" fontAlgn="base" latinLnBrk="0" hangingPunct="1">
                        <a:lnSpc>
                          <a:spcPct val="100000"/>
                        </a:lnSpc>
                        <a:spcBef>
                          <a:spcPct val="0"/>
                        </a:spcBef>
                        <a:spcAft>
                          <a:spcPct val="0"/>
                        </a:spcAft>
                        <a:buClr>
                          <a:srgbClr val="000066"/>
                        </a:buClr>
                        <a:buSzPct val="70000"/>
                        <a:buFont typeface="Webdings" pitchFamily="18" charset="2"/>
                        <a:buNone/>
                        <a:tabLst/>
                      </a:pPr>
                      <a:r>
                        <a:rPr kumimoji="0" lang="en-US" sz="1000" b="1" i="0" u="none" strike="noStrike" cap="none" normalizeH="0" baseline="0" smtClean="0">
                          <a:ln>
                            <a:noFill/>
                          </a:ln>
                          <a:solidFill>
                            <a:schemeClr val="tx1"/>
                          </a:solidFill>
                          <a:effectLst/>
                          <a:latin typeface="Arial" charset="0"/>
                          <a:cs typeface="Times New Roman" pitchFamily="18" charset="0"/>
                        </a:rPr>
                        <a:t>Ocean Color/Chlorophyll</a:t>
                      </a:r>
                      <a:endParaRPr kumimoji="0" lang="en-US" sz="1000" b="1" i="0" u="none" strike="noStrike" cap="none" normalizeH="0" baseline="0" smtClean="0">
                        <a:ln>
                          <a:noFill/>
                        </a:ln>
                        <a:solidFill>
                          <a:schemeClr val="tx1"/>
                        </a:solidFill>
                        <a:effectLst/>
                        <a:latin typeface="Arial" charset="0"/>
                      </a:endParaRPr>
                    </a:p>
                  </a:txBody>
                  <a:tcPr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rgbClr val="66FFFF">
                        <a:alpha val="50195"/>
                      </a:srgbClr>
                    </a:solidFill>
                  </a:tcPr>
                </a:tc>
                <a:tc>
                  <a:txBody>
                    <a:bodyPr/>
                    <a:lstStyle/>
                    <a:p>
                      <a:pPr marL="0" marR="0" lvl="0" indent="0" algn="l" defTabSz="914400" rtl="0" eaLnBrk="1" fontAlgn="base" latinLnBrk="0" hangingPunct="1">
                        <a:lnSpc>
                          <a:spcPct val="100000"/>
                        </a:lnSpc>
                        <a:spcBef>
                          <a:spcPct val="0"/>
                        </a:spcBef>
                        <a:spcAft>
                          <a:spcPct val="0"/>
                        </a:spcAft>
                        <a:buClr>
                          <a:srgbClr val="000066"/>
                        </a:buClr>
                        <a:buSzPct val="70000"/>
                        <a:buFont typeface="Webdings" pitchFamily="18" charset="2"/>
                        <a:buNone/>
                        <a:tabLst/>
                      </a:pPr>
                      <a:r>
                        <a:rPr kumimoji="0" lang="en-US" sz="1000" b="1" i="0" u="none" strike="noStrike" cap="none" normalizeH="0" baseline="0" smtClean="0">
                          <a:ln>
                            <a:noFill/>
                          </a:ln>
                          <a:solidFill>
                            <a:schemeClr val="tx1"/>
                          </a:solidFill>
                          <a:effectLst/>
                          <a:latin typeface="Arial" charset="0"/>
                          <a:cs typeface="Times New Roman" pitchFamily="18" charset="0"/>
                        </a:rPr>
                        <a:t>Cloud Top Pressure</a:t>
                      </a:r>
                      <a:endParaRPr kumimoji="0" lang="en-US" sz="1000" b="1"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rgbClr val="66FFFF">
                        <a:alpha val="50195"/>
                      </a:srgbClr>
                    </a:solidFill>
                  </a:tcPr>
                </a:tc>
                <a:tc>
                  <a:txBody>
                    <a:bodyPr/>
                    <a:lstStyle/>
                    <a:p>
                      <a:pPr marL="0" marR="0" lvl="0" indent="0" algn="l" defTabSz="914400" rtl="0" eaLnBrk="1" fontAlgn="base" latinLnBrk="0" hangingPunct="1">
                        <a:lnSpc>
                          <a:spcPct val="100000"/>
                        </a:lnSpc>
                        <a:spcBef>
                          <a:spcPct val="0"/>
                        </a:spcBef>
                        <a:spcAft>
                          <a:spcPct val="0"/>
                        </a:spcAft>
                        <a:buClr>
                          <a:srgbClr val="000066"/>
                        </a:buClr>
                        <a:buSzPct val="70000"/>
                        <a:buFont typeface="Webdings" pitchFamily="18" charset="2"/>
                        <a:buNone/>
                        <a:tabLst/>
                      </a:pPr>
                      <a:endParaRPr kumimoji="0" lang="en-US" sz="1000" b="1" i="0" u="none" strike="noStrike" cap="none" normalizeH="0" baseline="0" dirty="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rgbClr val="66FFFF">
                        <a:alpha val="50195"/>
                      </a:srgbClr>
                    </a:solidFill>
                  </a:tcPr>
                </a:tc>
              </a:tr>
            </a:tbl>
          </a:graphicData>
        </a:graphic>
      </p:graphicFrame>
      <p:graphicFrame>
        <p:nvGraphicFramePr>
          <p:cNvPr id="299062" name="Group 54"/>
          <p:cNvGraphicFramePr>
            <a:graphicFrameLocks noGrp="1"/>
          </p:cNvGraphicFramePr>
          <p:nvPr>
            <p:ph idx="4294967295"/>
          </p:nvPr>
        </p:nvGraphicFramePr>
        <p:xfrm>
          <a:off x="2057400" y="6400800"/>
          <a:ext cx="5257800" cy="271780"/>
        </p:xfrm>
        <a:graphic>
          <a:graphicData uri="http://schemas.openxmlformats.org/drawingml/2006/table">
            <a:tbl>
              <a:tblPr/>
              <a:tblGrid>
                <a:gridCol w="446088"/>
                <a:gridCol w="4811712"/>
              </a:tblGrid>
              <a:tr h="271463">
                <a:tc>
                  <a:txBody>
                    <a:bodyPr/>
                    <a:lstStyle/>
                    <a:p>
                      <a:pPr marL="0" marR="0" lvl="0" indent="0" algn="ctr" defTabSz="793750" rtl="0" eaLnBrk="1" fontAlgn="base" latinLnBrk="0" hangingPunct="1">
                        <a:lnSpc>
                          <a:spcPct val="100000"/>
                        </a:lnSpc>
                        <a:spcBef>
                          <a:spcPct val="50000"/>
                        </a:spcBef>
                        <a:spcAft>
                          <a:spcPct val="0"/>
                        </a:spcAft>
                        <a:buClr>
                          <a:srgbClr val="000066"/>
                        </a:buClr>
                        <a:buSzPct val="70000"/>
                        <a:buFont typeface="Webdings" pitchFamily="18" charset="2"/>
                        <a:buNone/>
                        <a:tabLst/>
                      </a:pPr>
                      <a:r>
                        <a:rPr kumimoji="0" lang="en-US" sz="1000" b="1" i="0" u="none" strike="noStrike" cap="none" normalizeH="0" baseline="0" dirty="0" smtClean="0">
                          <a:ln>
                            <a:noFill/>
                          </a:ln>
                          <a:solidFill>
                            <a:schemeClr val="tx1"/>
                          </a:solidFill>
                          <a:effectLst/>
                          <a:latin typeface="Arial" charset="0"/>
                        </a:rPr>
                        <a:t>B</a:t>
                      </a:r>
                    </a:p>
                  </a:txBody>
                  <a:tcPr marL="90488" marR="90488" marT="44450" marB="4445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66FFFF">
                        <a:alpha val="50195"/>
                      </a:srgbClr>
                    </a:solidFill>
                  </a:tcPr>
                </a:tc>
                <a:tc>
                  <a:txBody>
                    <a:bodyPr/>
                    <a:lstStyle/>
                    <a:p>
                      <a:pPr marL="0" marR="0" lvl="0" indent="0" algn="ctr" defTabSz="793750" rtl="0" eaLnBrk="1" fontAlgn="base" latinLnBrk="0" hangingPunct="1">
                        <a:lnSpc>
                          <a:spcPct val="100000"/>
                        </a:lnSpc>
                        <a:spcBef>
                          <a:spcPct val="50000"/>
                        </a:spcBef>
                        <a:spcAft>
                          <a:spcPct val="0"/>
                        </a:spcAft>
                        <a:buClr>
                          <a:srgbClr val="000066"/>
                        </a:buClr>
                        <a:buSzPct val="70000"/>
                        <a:buFont typeface="Webdings" pitchFamily="18" charset="2"/>
                        <a:buNone/>
                        <a:tabLst/>
                      </a:pPr>
                      <a:r>
                        <a:rPr kumimoji="0" lang="en-US" sz="1200" b="1" i="0" u="none" strike="noStrike" cap="none" normalizeH="0" baseline="0" dirty="0" smtClean="0">
                          <a:ln>
                            <a:noFill/>
                          </a:ln>
                          <a:solidFill>
                            <a:schemeClr val="tx1"/>
                          </a:solidFill>
                          <a:effectLst/>
                          <a:latin typeface="Arial" charset="0"/>
                        </a:rPr>
                        <a:t>JPSS Delivered </a:t>
                      </a:r>
                      <a:r>
                        <a:rPr kumimoji="0" lang="en-US" sz="1200" b="1" i="0" u="none" strike="noStrike" cap="none" normalizeH="0" baseline="0" dirty="0" err="1" smtClean="0">
                          <a:ln>
                            <a:noFill/>
                          </a:ln>
                          <a:solidFill>
                            <a:schemeClr val="tx1"/>
                          </a:solidFill>
                          <a:effectLst/>
                          <a:latin typeface="Arial" charset="0"/>
                        </a:rPr>
                        <a:t>xDRs</a:t>
                      </a:r>
                      <a:r>
                        <a:rPr kumimoji="0" lang="en-US" sz="1200" b="1" i="0" u="none" strike="noStrike" cap="none" normalizeH="0" baseline="0" dirty="0" smtClean="0">
                          <a:ln>
                            <a:noFill/>
                          </a:ln>
                          <a:solidFill>
                            <a:schemeClr val="tx1"/>
                          </a:solidFill>
                          <a:effectLst/>
                          <a:latin typeface="Arial" charset="0"/>
                        </a:rPr>
                        <a:t> (SDR, TDR, EDR, ARP, IP)</a:t>
                      </a:r>
                    </a:p>
                  </a:txBody>
                  <a:tcPr marL="90488" marR="90488" marT="44450" marB="4445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r>
            </a:tbl>
          </a:graphicData>
        </a:graphic>
      </p:graphicFrame>
    </p:spTree>
  </p:cSld>
  <p:clrMapOvr>
    <a:masterClrMapping/>
  </p:clrMapOvr>
  <p:transition>
    <p:dissolv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3"/>
          <p:cNvSpPr>
            <a:spLocks noGrp="1" noChangeArrowheads="1"/>
          </p:cNvSpPr>
          <p:nvPr>
            <p:ph type="title" idx="4294967295"/>
          </p:nvPr>
        </p:nvSpPr>
        <p:spPr>
          <a:xfrm>
            <a:off x="2057400" y="0"/>
            <a:ext cx="6465888" cy="1219200"/>
          </a:xfrm>
        </p:spPr>
        <p:txBody>
          <a:bodyPr lIns="91440" tIns="45720" rIns="91440" bIns="45720"/>
          <a:lstStyle/>
          <a:p>
            <a:r>
              <a:rPr lang="en-US" sz="3200" smtClean="0">
                <a:latin typeface="Arial" pitchFamily="34" charset="0"/>
              </a:rPr>
              <a:t/>
            </a:r>
            <a:br>
              <a:rPr lang="en-US" sz="3200" smtClean="0">
                <a:latin typeface="Arial" pitchFamily="34" charset="0"/>
              </a:rPr>
            </a:br>
            <a:r>
              <a:rPr lang="en-US" sz="3200" smtClean="0">
                <a:latin typeface="Arial" pitchFamily="34" charset="0"/>
              </a:rPr>
              <a:t>NPP/Follow-On Phase 1</a:t>
            </a:r>
            <a:br>
              <a:rPr lang="en-US" sz="3200" smtClean="0">
                <a:latin typeface="Arial" pitchFamily="34" charset="0"/>
              </a:rPr>
            </a:br>
            <a:r>
              <a:rPr lang="en-US" sz="3200" smtClean="0">
                <a:latin typeface="Arial" pitchFamily="34" charset="0"/>
              </a:rPr>
              <a:t>3-20 months after NPP Launch</a:t>
            </a:r>
            <a:r>
              <a:rPr lang="en-US" sz="4400" smtClean="0">
                <a:latin typeface="Arial" pitchFamily="34" charset="0"/>
              </a:rPr>
              <a:t/>
            </a:r>
            <a:br>
              <a:rPr lang="en-US" sz="4400" smtClean="0">
                <a:latin typeface="Arial" pitchFamily="34" charset="0"/>
              </a:rPr>
            </a:br>
            <a:endParaRPr lang="en-US" sz="4400" smtClean="0">
              <a:latin typeface="Arial" pitchFamily="34" charset="0"/>
            </a:endParaRPr>
          </a:p>
        </p:txBody>
      </p:sp>
      <p:sp>
        <p:nvSpPr>
          <p:cNvPr id="3075" name="Rectangle 108"/>
          <p:cNvSpPr>
            <a:spLocks noGrp="1" noChangeArrowheads="1"/>
          </p:cNvSpPr>
          <p:nvPr>
            <p:ph type="body" idx="4294967295"/>
          </p:nvPr>
        </p:nvSpPr>
        <p:spPr>
          <a:xfrm>
            <a:off x="0" y="1447800"/>
            <a:ext cx="8610600" cy="1066800"/>
          </a:xfrm>
        </p:spPr>
        <p:txBody>
          <a:bodyPr/>
          <a:lstStyle/>
          <a:p>
            <a:pPr lvl="1" eaLnBrk="1" hangingPunct="1"/>
            <a:r>
              <a:rPr lang="en-US" sz="1800" b="1" i="1" smtClean="0">
                <a:solidFill>
                  <a:srgbClr val="0017F6"/>
                </a:solidFill>
                <a:latin typeface="Arial" pitchFamily="34" charset="0"/>
              </a:rPr>
              <a:t>Legacy mission continuity</a:t>
            </a:r>
            <a:r>
              <a:rPr lang="en-US" sz="1800" smtClean="0">
                <a:latin typeface="Arial" pitchFamily="34" charset="0"/>
              </a:rPr>
              <a:t> </a:t>
            </a:r>
            <a:r>
              <a:rPr lang="en-US" sz="1800" b="1" i="1" smtClean="0">
                <a:solidFill>
                  <a:srgbClr val="0017F6"/>
                </a:solidFill>
                <a:latin typeface="Arial" pitchFamily="34" charset="0"/>
              </a:rPr>
              <a:t>replacement products comprised of currently funded NOAA Unique Products (NUPs) </a:t>
            </a:r>
          </a:p>
          <a:p>
            <a:pPr eaLnBrk="1" hangingPunct="1"/>
            <a:endParaRPr lang="en-US" sz="2000" i="1" smtClean="0">
              <a:solidFill>
                <a:srgbClr val="0017F6"/>
              </a:solidFill>
              <a:latin typeface="Arial" pitchFamily="34" charset="0"/>
            </a:endParaRPr>
          </a:p>
        </p:txBody>
      </p:sp>
      <p:graphicFrame>
        <p:nvGraphicFramePr>
          <p:cNvPr id="301060" name="Group 4"/>
          <p:cNvGraphicFramePr>
            <a:graphicFrameLocks noGrp="1"/>
          </p:cNvGraphicFramePr>
          <p:nvPr>
            <p:ph idx="4294967295"/>
          </p:nvPr>
        </p:nvGraphicFramePr>
        <p:xfrm>
          <a:off x="228600" y="2438400"/>
          <a:ext cx="8483600" cy="3535680"/>
        </p:xfrm>
        <a:graphic>
          <a:graphicData uri="http://schemas.openxmlformats.org/drawingml/2006/table">
            <a:tbl>
              <a:tblPr/>
              <a:tblGrid>
                <a:gridCol w="3302000"/>
                <a:gridCol w="2743200"/>
                <a:gridCol w="2438400"/>
              </a:tblGrid>
              <a:tr h="315913">
                <a:tc>
                  <a:txBody>
                    <a:bodyPr/>
                    <a:lstStyle/>
                    <a:p>
                      <a:pPr marL="0" marR="0" lvl="0" indent="0" algn="l" defTabSz="914400" rtl="0" eaLnBrk="1" fontAlgn="base" latinLnBrk="0" hangingPunct="1">
                        <a:lnSpc>
                          <a:spcPct val="100000"/>
                        </a:lnSpc>
                        <a:spcBef>
                          <a:spcPct val="0"/>
                        </a:spcBef>
                        <a:spcAft>
                          <a:spcPct val="0"/>
                        </a:spcAft>
                        <a:buClr>
                          <a:srgbClr val="000066"/>
                        </a:buClr>
                        <a:buSzPct val="70000"/>
                        <a:buFont typeface="Webdings" pitchFamily="18" charset="2"/>
                        <a:buNone/>
                        <a:tabLst/>
                      </a:pPr>
                      <a:r>
                        <a:rPr kumimoji="0" lang="en-US" sz="1000" b="1" i="0" u="none" strike="noStrike" cap="none" normalizeH="0" baseline="0" dirty="0" err="1" smtClean="0">
                          <a:ln>
                            <a:noFill/>
                          </a:ln>
                          <a:solidFill>
                            <a:schemeClr val="tx1"/>
                          </a:solidFill>
                          <a:effectLst/>
                          <a:latin typeface="Arial" charset="0"/>
                          <a:cs typeface="Times New Roman" pitchFamily="18" charset="0"/>
                        </a:rPr>
                        <a:t>CrIS</a:t>
                      </a:r>
                      <a:r>
                        <a:rPr kumimoji="0" lang="en-US" sz="1000" b="1" i="0" u="none" strike="noStrike" cap="none" normalizeH="0" baseline="0" dirty="0" smtClean="0">
                          <a:ln>
                            <a:noFill/>
                          </a:ln>
                          <a:solidFill>
                            <a:schemeClr val="tx1"/>
                          </a:solidFill>
                          <a:effectLst/>
                          <a:latin typeface="Arial" charset="0"/>
                          <a:cs typeface="Times New Roman" pitchFamily="18" charset="0"/>
                        </a:rPr>
                        <a:t> Thinned Radiances</a:t>
                      </a:r>
                      <a:endParaRPr kumimoji="0" lang="en-US" sz="1000" b="1" i="0" u="none" strike="noStrike" cap="none" normalizeH="0" baseline="0" dirty="0" smtClean="0">
                        <a:ln>
                          <a:noFill/>
                        </a:ln>
                        <a:solidFill>
                          <a:schemeClr val="tx1"/>
                        </a:solidFill>
                        <a:effectLst/>
                        <a:latin typeface="Arial" charset="0"/>
                      </a:endParaRPr>
                    </a:p>
                  </a:txBody>
                  <a:tcPr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
                          <a:srgbClr val="000066"/>
                        </a:buClr>
                        <a:buSzPct val="70000"/>
                        <a:buFont typeface="Webdings" pitchFamily="18" charset="2"/>
                        <a:buNone/>
                        <a:tabLst/>
                      </a:pPr>
                      <a:r>
                        <a:rPr kumimoji="0" lang="en-US" sz="1000" b="1" i="0" u="none" strike="noStrike" cap="none" normalizeH="0" baseline="0" dirty="0" smtClean="0">
                          <a:ln>
                            <a:noFill/>
                          </a:ln>
                          <a:solidFill>
                            <a:schemeClr val="tx1"/>
                          </a:solidFill>
                          <a:effectLst/>
                          <a:latin typeface="Arial" charset="0"/>
                          <a:cs typeface="Times New Roman" pitchFamily="18" charset="0"/>
                        </a:rPr>
                        <a:t>Land Surface Temperature (ATMS)</a:t>
                      </a:r>
                      <a:endParaRPr kumimoji="0" lang="en-US" sz="1000" b="1" i="0" u="none" strike="noStrike" cap="none" normalizeH="0" baseline="0" dirty="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
                          <a:srgbClr val="000066"/>
                        </a:buClr>
                        <a:buSzPct val="70000"/>
                        <a:buFont typeface="Webdings" pitchFamily="18" charset="2"/>
                        <a:buNone/>
                        <a:tabLst/>
                      </a:pPr>
                      <a:r>
                        <a:rPr kumimoji="0" lang="en-US" sz="1000" b="1" i="0" u="none" strike="noStrike" cap="none" normalizeH="0" baseline="0" dirty="0" smtClean="0">
                          <a:ln>
                            <a:noFill/>
                          </a:ln>
                          <a:solidFill>
                            <a:schemeClr val="tx1"/>
                          </a:solidFill>
                          <a:effectLst/>
                          <a:latin typeface="Arial" charset="0"/>
                          <a:cs typeface="Times New Roman" pitchFamily="18" charset="0"/>
                        </a:rPr>
                        <a:t>Trace Gases (Carbon)</a:t>
                      </a:r>
                      <a:endParaRPr kumimoji="0" lang="en-US" sz="1000" b="1" i="0" u="none" strike="noStrike" cap="none" normalizeH="0" baseline="0" dirty="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r>
              <a:tr h="314325">
                <a:tc>
                  <a:txBody>
                    <a:bodyPr/>
                    <a:lstStyle/>
                    <a:p>
                      <a:pPr marL="0" marR="0" lvl="0" indent="0" algn="l" defTabSz="914400" rtl="0" eaLnBrk="1" fontAlgn="base" latinLnBrk="0" hangingPunct="1">
                        <a:lnSpc>
                          <a:spcPct val="100000"/>
                        </a:lnSpc>
                        <a:spcBef>
                          <a:spcPct val="0"/>
                        </a:spcBef>
                        <a:spcAft>
                          <a:spcPct val="0"/>
                        </a:spcAft>
                        <a:buClr>
                          <a:srgbClr val="000066"/>
                        </a:buClr>
                        <a:buSzPct val="70000"/>
                        <a:buFont typeface="Webdings" pitchFamily="18" charset="2"/>
                        <a:buNone/>
                        <a:tabLst/>
                      </a:pPr>
                      <a:r>
                        <a:rPr kumimoji="0" lang="en-US" sz="1000" b="1" i="0" u="none" strike="noStrike" cap="none" normalizeH="0" baseline="0" smtClean="0">
                          <a:ln>
                            <a:noFill/>
                          </a:ln>
                          <a:solidFill>
                            <a:schemeClr val="tx1"/>
                          </a:solidFill>
                          <a:effectLst/>
                          <a:latin typeface="Arial" charset="0"/>
                          <a:cs typeface="Times New Roman" pitchFamily="18" charset="0"/>
                        </a:rPr>
                        <a:t>CrIS Cloud Cleared Radiances</a:t>
                      </a:r>
                    </a:p>
                  </a:txBody>
                  <a:tcPr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
                          <a:srgbClr val="000066"/>
                        </a:buClr>
                        <a:buSzPct val="70000"/>
                        <a:buFont typeface="Webdings" pitchFamily="18" charset="2"/>
                        <a:buNone/>
                        <a:tabLst/>
                      </a:pPr>
                      <a:r>
                        <a:rPr kumimoji="0" lang="en-US" sz="1000" b="1" i="0" u="none" strike="noStrike" cap="none" normalizeH="0" baseline="0" smtClean="0">
                          <a:ln>
                            <a:noFill/>
                          </a:ln>
                          <a:solidFill>
                            <a:schemeClr val="tx1"/>
                          </a:solidFill>
                          <a:effectLst/>
                          <a:latin typeface="Arial" charset="0"/>
                          <a:cs typeface="Times New Roman" pitchFamily="18" charset="0"/>
                        </a:rPr>
                        <a:t>Temperature Profiles (ATMS)</a:t>
                      </a:r>
                      <a:endParaRPr kumimoji="0" lang="en-US" sz="1000" b="1"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
                          <a:srgbClr val="000066"/>
                        </a:buClr>
                        <a:buSzPct val="70000"/>
                        <a:buFont typeface="Webdings" pitchFamily="18" charset="2"/>
                        <a:buNone/>
                        <a:tabLst/>
                      </a:pPr>
                      <a:r>
                        <a:rPr kumimoji="0" lang="en-US" sz="1000" b="1" i="0" u="none" strike="noStrike" cap="none" normalizeH="0" baseline="0" dirty="0" smtClean="0">
                          <a:ln>
                            <a:noFill/>
                          </a:ln>
                          <a:solidFill>
                            <a:schemeClr val="tx1"/>
                          </a:solidFill>
                          <a:effectLst/>
                          <a:latin typeface="Arial" charset="0"/>
                          <a:cs typeface="Times New Roman" pitchFamily="18" charset="0"/>
                        </a:rPr>
                        <a:t>SST (AVHRR-like)</a:t>
                      </a:r>
                      <a:endParaRPr kumimoji="0" lang="en-US" sz="1000" b="1" i="0" u="none" strike="noStrike" cap="none" normalizeH="0" baseline="0" dirty="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r>
              <a:tr h="315913">
                <a:tc>
                  <a:txBody>
                    <a:bodyPr/>
                    <a:lstStyle/>
                    <a:p>
                      <a:pPr marL="0" marR="0" lvl="0" indent="0" algn="l" defTabSz="914400" rtl="0" eaLnBrk="1" fontAlgn="base" latinLnBrk="0" hangingPunct="1">
                        <a:lnSpc>
                          <a:spcPct val="100000"/>
                        </a:lnSpc>
                        <a:spcBef>
                          <a:spcPct val="0"/>
                        </a:spcBef>
                        <a:spcAft>
                          <a:spcPct val="0"/>
                        </a:spcAft>
                        <a:buClr>
                          <a:srgbClr val="000066"/>
                        </a:buClr>
                        <a:buSzPct val="70000"/>
                        <a:buFont typeface="Webdings" pitchFamily="18" charset="2"/>
                        <a:buNone/>
                        <a:tabLst/>
                      </a:pPr>
                      <a:r>
                        <a:rPr kumimoji="0" lang="en-US" sz="1000" b="1" i="0" u="none" strike="noStrike" cap="none" normalizeH="0" baseline="0" smtClean="0">
                          <a:ln>
                            <a:noFill/>
                          </a:ln>
                          <a:solidFill>
                            <a:schemeClr val="tx1"/>
                          </a:solidFill>
                          <a:effectLst/>
                          <a:latin typeface="Arial" charset="0"/>
                          <a:cs typeface="Times New Roman" pitchFamily="18" charset="0"/>
                        </a:rPr>
                        <a:t>Total Precipitable Water (ATMS)</a:t>
                      </a:r>
                      <a:endParaRPr kumimoji="0" lang="en-US" sz="1000" b="1" i="0" u="none" strike="noStrike" cap="none" normalizeH="0" baseline="0" smtClean="0">
                        <a:ln>
                          <a:noFill/>
                        </a:ln>
                        <a:solidFill>
                          <a:schemeClr val="tx1"/>
                        </a:solidFill>
                        <a:effectLst/>
                        <a:latin typeface="Arial" charset="0"/>
                      </a:endParaRPr>
                    </a:p>
                  </a:txBody>
                  <a:tcPr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
                          <a:srgbClr val="000066"/>
                        </a:buClr>
                        <a:buSzPct val="70000"/>
                        <a:buFont typeface="Webdings" pitchFamily="18" charset="2"/>
                        <a:buNone/>
                        <a:tabLst/>
                      </a:pPr>
                      <a:r>
                        <a:rPr kumimoji="0" lang="en-US" sz="1000" b="1" i="0" u="none" strike="noStrike" cap="none" normalizeH="0" baseline="0" smtClean="0">
                          <a:ln>
                            <a:noFill/>
                          </a:ln>
                          <a:solidFill>
                            <a:schemeClr val="tx1"/>
                          </a:solidFill>
                          <a:effectLst/>
                          <a:latin typeface="Arial" charset="0"/>
                          <a:cs typeface="Times New Roman" pitchFamily="18" charset="0"/>
                        </a:rPr>
                        <a:t>Moisture Profiles (ATMS)</a:t>
                      </a:r>
                      <a:endParaRPr kumimoji="0" lang="en-US" sz="1000" b="1"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
                          <a:srgbClr val="000066"/>
                        </a:buClr>
                        <a:buSzPct val="70000"/>
                        <a:buFont typeface="Webdings" pitchFamily="18" charset="2"/>
                        <a:buNone/>
                        <a:tabLst/>
                      </a:pPr>
                      <a:r>
                        <a:rPr kumimoji="0" lang="en-US" sz="1000" b="1" i="0" u="none" strike="noStrike" cap="none" normalizeH="0" baseline="0" dirty="0" smtClean="0">
                          <a:ln>
                            <a:noFill/>
                          </a:ln>
                          <a:solidFill>
                            <a:schemeClr val="tx1"/>
                          </a:solidFill>
                          <a:effectLst/>
                          <a:latin typeface="Arial" charset="0"/>
                          <a:cs typeface="Times New Roman" pitchFamily="18" charset="0"/>
                        </a:rPr>
                        <a:t>Aerosol (AVHRR-like)</a:t>
                      </a:r>
                      <a:endParaRPr kumimoji="0" lang="en-US" sz="1000" b="1" i="0" u="none" strike="noStrike" cap="none" normalizeH="0" baseline="0" dirty="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r>
              <a:tr h="314325">
                <a:tc>
                  <a:txBody>
                    <a:bodyPr/>
                    <a:lstStyle/>
                    <a:p>
                      <a:pPr marL="0" marR="0" lvl="0" indent="0" algn="l" defTabSz="914400" rtl="0" eaLnBrk="1" fontAlgn="base" latinLnBrk="0" hangingPunct="1">
                        <a:lnSpc>
                          <a:spcPct val="100000"/>
                        </a:lnSpc>
                        <a:spcBef>
                          <a:spcPct val="0"/>
                        </a:spcBef>
                        <a:spcAft>
                          <a:spcPct val="0"/>
                        </a:spcAft>
                        <a:buClr>
                          <a:srgbClr val="000066"/>
                        </a:buClr>
                        <a:buSzPct val="70000"/>
                        <a:buFont typeface="Webdings" pitchFamily="18" charset="2"/>
                        <a:buNone/>
                        <a:tabLst/>
                      </a:pPr>
                      <a:r>
                        <a:rPr kumimoji="0" lang="en-US" sz="1000" b="1" i="0" u="none" strike="noStrike" cap="none" normalizeH="0" baseline="0" smtClean="0">
                          <a:ln>
                            <a:noFill/>
                          </a:ln>
                          <a:solidFill>
                            <a:schemeClr val="tx1"/>
                          </a:solidFill>
                          <a:effectLst/>
                          <a:latin typeface="Arial" charset="0"/>
                          <a:cs typeface="Times New Roman" pitchFamily="18" charset="0"/>
                        </a:rPr>
                        <a:t>Snow Cover (ATMS)</a:t>
                      </a:r>
                      <a:endParaRPr kumimoji="0" lang="en-US" sz="1000" b="1" i="0" u="none" strike="noStrike" cap="none" normalizeH="0" baseline="0" smtClean="0">
                        <a:ln>
                          <a:noFill/>
                        </a:ln>
                        <a:solidFill>
                          <a:schemeClr val="tx1"/>
                        </a:solidFill>
                        <a:effectLst/>
                        <a:latin typeface="Arial" charset="0"/>
                      </a:endParaRPr>
                    </a:p>
                  </a:txBody>
                  <a:tcPr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
                          <a:srgbClr val="000066"/>
                        </a:buClr>
                        <a:buSzPct val="70000"/>
                        <a:buFont typeface="Webdings" pitchFamily="18" charset="2"/>
                        <a:buNone/>
                        <a:tabLst/>
                      </a:pPr>
                      <a:r>
                        <a:rPr kumimoji="0" lang="en-US" sz="1000" b="1" i="0" u="none" strike="noStrike" cap="none" normalizeH="0" baseline="0" smtClean="0">
                          <a:ln>
                            <a:noFill/>
                          </a:ln>
                          <a:solidFill>
                            <a:schemeClr val="tx1"/>
                          </a:solidFill>
                          <a:effectLst/>
                          <a:latin typeface="Arial" charset="0"/>
                          <a:cs typeface="Times New Roman" pitchFamily="18" charset="0"/>
                        </a:rPr>
                        <a:t>Rain Water Path (ATMS)</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
                          <a:srgbClr val="000066"/>
                        </a:buClr>
                        <a:buSzPct val="70000"/>
                        <a:buFont typeface="Webdings" pitchFamily="18" charset="2"/>
                        <a:buNone/>
                        <a:tabLst/>
                      </a:pPr>
                      <a:r>
                        <a:rPr kumimoji="0" lang="en-US" sz="1000" b="1" i="0" u="none" strike="noStrike" cap="none" normalizeH="0" baseline="0" dirty="0" smtClean="0">
                          <a:ln>
                            <a:noFill/>
                          </a:ln>
                          <a:solidFill>
                            <a:schemeClr val="tx1"/>
                          </a:solidFill>
                          <a:effectLst/>
                          <a:latin typeface="Arial" charset="0"/>
                          <a:cs typeface="Arial" charset="0"/>
                        </a:rPr>
                        <a:t>Cloud Top Fraction (</a:t>
                      </a:r>
                      <a:r>
                        <a:rPr kumimoji="0" lang="en-US" sz="1000" b="1" i="0" u="none" strike="noStrike" cap="none" normalizeH="0" baseline="0" dirty="0" err="1" smtClean="0">
                          <a:ln>
                            <a:noFill/>
                          </a:ln>
                          <a:solidFill>
                            <a:schemeClr val="tx1"/>
                          </a:solidFill>
                          <a:effectLst/>
                          <a:latin typeface="Arial" charset="0"/>
                          <a:cs typeface="Arial" charset="0"/>
                        </a:rPr>
                        <a:t>CrIS</a:t>
                      </a:r>
                      <a:r>
                        <a:rPr kumimoji="0" lang="en-US" sz="1000" b="1" i="0" u="none" strike="noStrike" cap="none" normalizeH="0" baseline="0" dirty="0" smtClean="0">
                          <a:ln>
                            <a:noFill/>
                          </a:ln>
                          <a:solidFill>
                            <a:schemeClr val="tx1"/>
                          </a:solidFill>
                          <a:effectLst/>
                          <a:latin typeface="Arial" charset="0"/>
                          <a:cs typeface="Arial" charset="0"/>
                        </a:rPr>
                        <a:t>)</a:t>
                      </a:r>
                    </a:p>
                  </a:txBody>
                  <a:tcPr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r>
              <a:tr h="349250">
                <a:tc>
                  <a:txBody>
                    <a:bodyPr/>
                    <a:lstStyle/>
                    <a:p>
                      <a:pPr marL="0" marR="0" lvl="0" indent="0" algn="l" defTabSz="914400" rtl="0" eaLnBrk="1" fontAlgn="base" latinLnBrk="0" hangingPunct="1">
                        <a:lnSpc>
                          <a:spcPct val="100000"/>
                        </a:lnSpc>
                        <a:spcBef>
                          <a:spcPct val="0"/>
                        </a:spcBef>
                        <a:spcAft>
                          <a:spcPct val="0"/>
                        </a:spcAft>
                        <a:buClr>
                          <a:srgbClr val="000066"/>
                        </a:buClr>
                        <a:buSzPct val="70000"/>
                        <a:buFont typeface="Webdings" pitchFamily="18" charset="2"/>
                        <a:buNone/>
                        <a:tabLst/>
                      </a:pPr>
                      <a:r>
                        <a:rPr kumimoji="0" lang="en-US" sz="1000" b="1" i="0" u="none" strike="noStrike" cap="none" normalizeH="0" baseline="0" smtClean="0">
                          <a:ln>
                            <a:noFill/>
                          </a:ln>
                          <a:solidFill>
                            <a:schemeClr val="tx1"/>
                          </a:solidFill>
                          <a:effectLst/>
                          <a:latin typeface="Arial" charset="0"/>
                          <a:cs typeface="Times New Roman" pitchFamily="18" charset="0"/>
                        </a:rPr>
                        <a:t>Precipitation Rate (ATMS)</a:t>
                      </a:r>
                      <a:endParaRPr kumimoji="0" lang="en-US" sz="1000" b="1" i="0" u="none" strike="noStrike" cap="none" normalizeH="0" baseline="0" smtClean="0">
                        <a:ln>
                          <a:noFill/>
                        </a:ln>
                        <a:solidFill>
                          <a:schemeClr val="tx1"/>
                        </a:solidFill>
                        <a:effectLst/>
                        <a:latin typeface="Arial" charset="0"/>
                      </a:endParaRPr>
                    </a:p>
                  </a:txBody>
                  <a:tcPr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
                          <a:srgbClr val="000066"/>
                        </a:buClr>
                        <a:buSzPct val="70000"/>
                        <a:buFont typeface="Webdings" pitchFamily="18" charset="2"/>
                        <a:buNone/>
                        <a:tabLst/>
                      </a:pPr>
                      <a:r>
                        <a:rPr kumimoji="0" lang="en-US" sz="1000" b="1" i="0" u="none" strike="noStrike" cap="none" normalizeH="0" baseline="0" smtClean="0">
                          <a:ln>
                            <a:noFill/>
                          </a:ln>
                          <a:solidFill>
                            <a:schemeClr val="tx1"/>
                          </a:solidFill>
                          <a:effectLst/>
                          <a:latin typeface="Arial" charset="0"/>
                          <a:cs typeface="Times New Roman" pitchFamily="18" charset="0"/>
                        </a:rPr>
                        <a:t>Blended SST</a:t>
                      </a:r>
                      <a:endParaRPr kumimoji="0" lang="en-US" sz="1000" b="1"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
                          <a:srgbClr val="000066"/>
                        </a:buClr>
                        <a:buSzPct val="70000"/>
                        <a:buFont typeface="Webdings" pitchFamily="18" charset="2"/>
                        <a:buNone/>
                        <a:tabLst/>
                      </a:pPr>
                      <a:r>
                        <a:rPr kumimoji="0" lang="en-US" sz="1000" b="1" i="0" u="none" strike="noStrike" cap="none" normalizeH="0" baseline="0" dirty="0" smtClean="0">
                          <a:ln>
                            <a:noFill/>
                          </a:ln>
                          <a:solidFill>
                            <a:schemeClr val="tx1"/>
                          </a:solidFill>
                          <a:effectLst/>
                          <a:latin typeface="Arial" charset="0"/>
                          <a:cs typeface="Arial" charset="0"/>
                        </a:rPr>
                        <a:t>Cloud Top Pressure (</a:t>
                      </a:r>
                      <a:r>
                        <a:rPr kumimoji="0" lang="en-US" sz="1000" b="1" i="0" u="none" strike="noStrike" cap="none" normalizeH="0" baseline="0" dirty="0" err="1" smtClean="0">
                          <a:ln>
                            <a:noFill/>
                          </a:ln>
                          <a:solidFill>
                            <a:schemeClr val="tx1"/>
                          </a:solidFill>
                          <a:effectLst/>
                          <a:latin typeface="Arial" charset="0"/>
                          <a:cs typeface="Arial" charset="0"/>
                        </a:rPr>
                        <a:t>CrIS</a:t>
                      </a:r>
                      <a:r>
                        <a:rPr kumimoji="0" lang="en-US" sz="1000" b="1" i="0" u="none" strike="noStrike" cap="none" normalizeH="0" baseline="0" dirty="0" smtClean="0">
                          <a:ln>
                            <a:noFill/>
                          </a:ln>
                          <a:solidFill>
                            <a:schemeClr val="tx1"/>
                          </a:solidFill>
                          <a:effectLst/>
                          <a:latin typeface="Arial" charset="0"/>
                          <a:cs typeface="Arial" charset="0"/>
                        </a:rPr>
                        <a:t>)</a:t>
                      </a:r>
                    </a:p>
                  </a:txBody>
                  <a:tcPr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r>
              <a:tr h="315913">
                <a:tc>
                  <a:txBody>
                    <a:bodyPr/>
                    <a:lstStyle/>
                    <a:p>
                      <a:pPr marL="0" marR="0" lvl="0" indent="0" algn="l" defTabSz="914400" rtl="0" eaLnBrk="1" fontAlgn="base" latinLnBrk="0" hangingPunct="1">
                        <a:lnSpc>
                          <a:spcPct val="100000"/>
                        </a:lnSpc>
                        <a:spcBef>
                          <a:spcPct val="0"/>
                        </a:spcBef>
                        <a:spcAft>
                          <a:spcPct val="0"/>
                        </a:spcAft>
                        <a:buClr>
                          <a:srgbClr val="000066"/>
                        </a:buClr>
                        <a:buSzPct val="70000"/>
                        <a:buFont typeface="Webdings" pitchFamily="18" charset="2"/>
                        <a:buNone/>
                        <a:tabLst/>
                      </a:pPr>
                      <a:r>
                        <a:rPr kumimoji="0" lang="en-US" sz="1000" b="1" i="0" u="none" strike="noStrike" cap="none" normalizeH="0" baseline="0" smtClean="0">
                          <a:ln>
                            <a:noFill/>
                          </a:ln>
                          <a:solidFill>
                            <a:schemeClr val="tx1"/>
                          </a:solidFill>
                          <a:effectLst/>
                          <a:latin typeface="Arial" charset="0"/>
                          <a:cs typeface="Times New Roman" pitchFamily="18" charset="0"/>
                        </a:rPr>
                        <a:t>Land Surface Emissivity (ATMS)</a:t>
                      </a:r>
                      <a:endParaRPr kumimoji="0" lang="en-US" sz="1000" b="1" i="0" u="none" strike="noStrike" cap="none" normalizeH="0" baseline="0" smtClean="0">
                        <a:ln>
                          <a:noFill/>
                        </a:ln>
                        <a:solidFill>
                          <a:schemeClr val="tx1"/>
                        </a:solidFill>
                        <a:effectLst/>
                        <a:latin typeface="Arial" charset="0"/>
                      </a:endParaRPr>
                    </a:p>
                  </a:txBody>
                  <a:tcPr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
                          <a:srgbClr val="000066"/>
                        </a:buClr>
                        <a:buSzPct val="70000"/>
                        <a:buFont typeface="Webdings" pitchFamily="18" charset="2"/>
                        <a:buNone/>
                        <a:tabLst/>
                      </a:pPr>
                      <a:r>
                        <a:rPr kumimoji="0" lang="en-US" sz="1000" b="1" i="0" u="none" strike="noStrike" cap="none" normalizeH="0" baseline="0" dirty="0" smtClean="0">
                          <a:ln>
                            <a:noFill/>
                          </a:ln>
                          <a:solidFill>
                            <a:schemeClr val="tx1"/>
                          </a:solidFill>
                          <a:effectLst/>
                          <a:latin typeface="Arial" charset="0"/>
                          <a:cs typeface="Times New Roman" pitchFamily="18" charset="0"/>
                        </a:rPr>
                        <a:t>SST Anomalies</a:t>
                      </a:r>
                      <a:endParaRPr kumimoji="0" lang="en-US" sz="1000" b="1" i="0" u="none" strike="noStrike" cap="none" normalizeH="0" baseline="0" dirty="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
                          <a:srgbClr val="000066"/>
                        </a:buClr>
                        <a:buSzPct val="70000"/>
                        <a:buFont typeface="Webdings" pitchFamily="18" charset="2"/>
                        <a:buNone/>
                        <a:tabLst/>
                      </a:pPr>
                      <a:r>
                        <a:rPr kumimoji="0" lang="en-US" sz="1000" b="1" i="0" u="none" strike="noStrike" cap="none" normalizeH="0" baseline="0" dirty="0" smtClean="0">
                          <a:ln>
                            <a:noFill/>
                          </a:ln>
                          <a:solidFill>
                            <a:schemeClr val="tx1"/>
                          </a:solidFill>
                          <a:effectLst/>
                          <a:latin typeface="Arial" charset="0"/>
                          <a:cs typeface="Arial" charset="0"/>
                        </a:rPr>
                        <a:t>Stability Products (</a:t>
                      </a:r>
                      <a:r>
                        <a:rPr kumimoji="0" lang="en-US" sz="1000" b="1" i="0" u="none" strike="noStrike" cap="none" normalizeH="0" baseline="0" dirty="0" err="1" smtClean="0">
                          <a:ln>
                            <a:noFill/>
                          </a:ln>
                          <a:solidFill>
                            <a:schemeClr val="tx1"/>
                          </a:solidFill>
                          <a:effectLst/>
                          <a:latin typeface="Arial" charset="0"/>
                          <a:cs typeface="Arial" charset="0"/>
                        </a:rPr>
                        <a:t>CrIS</a:t>
                      </a:r>
                      <a:r>
                        <a:rPr kumimoji="0" lang="en-US" sz="1000" b="1" i="0" u="none" strike="noStrike" cap="none" normalizeH="0" baseline="0" dirty="0" smtClean="0">
                          <a:ln>
                            <a:noFill/>
                          </a:ln>
                          <a:solidFill>
                            <a:schemeClr val="tx1"/>
                          </a:solidFill>
                          <a:effectLst/>
                          <a:latin typeface="Arial" charset="0"/>
                          <a:cs typeface="Arial" charset="0"/>
                        </a:rPr>
                        <a:t>)</a:t>
                      </a:r>
                    </a:p>
                  </a:txBody>
                  <a:tcPr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r>
              <a:tr h="314325">
                <a:tc>
                  <a:txBody>
                    <a:bodyPr/>
                    <a:lstStyle/>
                    <a:p>
                      <a:pPr marL="0" marR="0" lvl="0" indent="0" algn="l" defTabSz="914400" rtl="0" eaLnBrk="1" fontAlgn="base" latinLnBrk="0" hangingPunct="1">
                        <a:lnSpc>
                          <a:spcPct val="100000"/>
                        </a:lnSpc>
                        <a:spcBef>
                          <a:spcPct val="0"/>
                        </a:spcBef>
                        <a:spcAft>
                          <a:spcPct val="0"/>
                        </a:spcAft>
                        <a:buClr>
                          <a:srgbClr val="000066"/>
                        </a:buClr>
                        <a:buSzPct val="70000"/>
                        <a:buFont typeface="Webdings" pitchFamily="18" charset="2"/>
                        <a:buNone/>
                        <a:tabLst/>
                      </a:pPr>
                      <a:r>
                        <a:rPr kumimoji="0" lang="en-US" sz="1000" b="1" i="0" u="none" strike="noStrike" cap="none" normalizeH="0" baseline="0" smtClean="0">
                          <a:ln>
                            <a:noFill/>
                          </a:ln>
                          <a:solidFill>
                            <a:schemeClr val="tx1"/>
                          </a:solidFill>
                          <a:effectLst/>
                          <a:latin typeface="Arial" charset="0"/>
                          <a:cs typeface="Times New Roman" pitchFamily="18" charset="0"/>
                        </a:rPr>
                        <a:t>Cloud Liquid Water (ATMS)</a:t>
                      </a:r>
                      <a:endParaRPr kumimoji="0" lang="en-US" sz="1000" b="1" i="0" u="none" strike="noStrike" cap="none" normalizeH="0" baseline="0" smtClean="0">
                        <a:ln>
                          <a:noFill/>
                        </a:ln>
                        <a:solidFill>
                          <a:schemeClr val="tx1"/>
                        </a:solidFill>
                        <a:effectLst/>
                        <a:latin typeface="Arial" charset="0"/>
                      </a:endParaRPr>
                    </a:p>
                  </a:txBody>
                  <a:tcPr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
                          <a:srgbClr val="000066"/>
                        </a:buClr>
                        <a:buSzPct val="70000"/>
                        <a:buFont typeface="Webdings" pitchFamily="18" charset="2"/>
                        <a:buNone/>
                        <a:tabLst/>
                      </a:pPr>
                      <a:r>
                        <a:rPr kumimoji="0" lang="en-US" sz="1000" b="1" i="0" u="none" strike="noStrike" cap="none" normalizeH="0" baseline="0" smtClean="0">
                          <a:ln>
                            <a:noFill/>
                          </a:ln>
                          <a:solidFill>
                            <a:schemeClr val="tx1"/>
                          </a:solidFill>
                          <a:effectLst/>
                          <a:latin typeface="Arial" charset="0"/>
                          <a:cs typeface="Times New Roman" pitchFamily="18" charset="0"/>
                        </a:rPr>
                        <a:t>SST Degree Heating Weeks</a:t>
                      </a:r>
                      <a:endParaRPr kumimoji="0" lang="en-US" sz="1000" b="1"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
                          <a:srgbClr val="000066"/>
                        </a:buClr>
                        <a:buSzPct val="70000"/>
                        <a:buFont typeface="Webdings" pitchFamily="18" charset="2"/>
                        <a:buNone/>
                        <a:tabLst/>
                      </a:pPr>
                      <a:r>
                        <a:rPr kumimoji="0" lang="en-US" sz="1000" b="1" i="0" u="none" strike="noStrike" cap="none" normalizeH="0" baseline="0" dirty="0" smtClean="0">
                          <a:ln>
                            <a:noFill/>
                          </a:ln>
                          <a:solidFill>
                            <a:schemeClr val="tx1"/>
                          </a:solidFill>
                          <a:effectLst/>
                          <a:latin typeface="Arial" charset="0"/>
                          <a:cs typeface="Times New Roman" pitchFamily="18" charset="0"/>
                        </a:rPr>
                        <a:t>Polar Winds (VIIRS)</a:t>
                      </a:r>
                      <a:endParaRPr kumimoji="0" lang="en-US" sz="1000" b="1" i="0" u="none" strike="noStrike" cap="none" normalizeH="0" baseline="0" dirty="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r>
              <a:tr h="354013">
                <a:tc>
                  <a:txBody>
                    <a:bodyPr/>
                    <a:lstStyle/>
                    <a:p>
                      <a:pPr marL="0" marR="0" lvl="0" indent="0" algn="l" defTabSz="914400" rtl="0" eaLnBrk="1" fontAlgn="base" latinLnBrk="0" hangingPunct="1">
                        <a:lnSpc>
                          <a:spcPct val="100000"/>
                        </a:lnSpc>
                        <a:spcBef>
                          <a:spcPct val="0"/>
                        </a:spcBef>
                        <a:spcAft>
                          <a:spcPct val="0"/>
                        </a:spcAft>
                        <a:buClr>
                          <a:srgbClr val="000066"/>
                        </a:buClr>
                        <a:buSzPct val="70000"/>
                        <a:buFont typeface="Webdings" pitchFamily="18" charset="2"/>
                        <a:buNone/>
                        <a:tabLst/>
                      </a:pPr>
                      <a:r>
                        <a:rPr kumimoji="0" lang="en-US" sz="1000" b="1" i="0" u="none" strike="noStrike" cap="none" normalizeH="0" baseline="0" smtClean="0">
                          <a:ln>
                            <a:noFill/>
                          </a:ln>
                          <a:solidFill>
                            <a:schemeClr val="tx1"/>
                          </a:solidFill>
                          <a:effectLst/>
                          <a:latin typeface="Arial" charset="0"/>
                          <a:cs typeface="Times New Roman" pitchFamily="18" charset="0"/>
                        </a:rPr>
                        <a:t>Sea Ice Concentration (ATMS)</a:t>
                      </a:r>
                      <a:endParaRPr kumimoji="0" lang="en-US" sz="1000" b="1" i="0" u="none" strike="noStrike" cap="none" normalizeH="0" baseline="0" smtClean="0">
                        <a:ln>
                          <a:noFill/>
                        </a:ln>
                        <a:solidFill>
                          <a:schemeClr val="tx1"/>
                        </a:solidFill>
                        <a:effectLst/>
                        <a:latin typeface="Arial" charset="0"/>
                      </a:endParaRPr>
                    </a:p>
                  </a:txBody>
                  <a:tcPr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
                          <a:srgbClr val="000066"/>
                        </a:buClr>
                        <a:buSzPct val="70000"/>
                        <a:buFont typeface="Webdings" pitchFamily="18" charset="2"/>
                        <a:buNone/>
                        <a:tabLst/>
                      </a:pPr>
                      <a:r>
                        <a:rPr kumimoji="0" lang="en-US" sz="1000" b="1" i="0" u="none" strike="noStrike" cap="none" normalizeH="0" baseline="0" smtClean="0">
                          <a:ln>
                            <a:noFill/>
                          </a:ln>
                          <a:solidFill>
                            <a:schemeClr val="tx1"/>
                          </a:solidFill>
                          <a:effectLst/>
                          <a:latin typeface="Arial" charset="0"/>
                          <a:cs typeface="Times New Roman" pitchFamily="18" charset="0"/>
                        </a:rPr>
                        <a:t>SST Hot Spots</a:t>
                      </a:r>
                      <a:endParaRPr kumimoji="0" lang="en-US" sz="1000" b="1"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
                          <a:srgbClr val="000066"/>
                        </a:buClr>
                        <a:buSzPct val="70000"/>
                        <a:buFont typeface="Webdings" pitchFamily="18" charset="2"/>
                        <a:buNone/>
                        <a:tabLst/>
                      </a:pPr>
                      <a:r>
                        <a:rPr kumimoji="0" lang="en-US" sz="1000" b="1" i="0" u="none" strike="noStrike" cap="none" normalizeH="0" baseline="0" dirty="0" smtClean="0">
                          <a:ln>
                            <a:noFill/>
                          </a:ln>
                          <a:solidFill>
                            <a:schemeClr val="tx1"/>
                          </a:solidFill>
                          <a:effectLst/>
                          <a:latin typeface="Arial" charset="0"/>
                        </a:rPr>
                        <a:t>Green Vegetation Fraction</a:t>
                      </a:r>
                    </a:p>
                  </a:txBody>
                  <a:tcPr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r>
              <a:tr h="606423">
                <a:tc>
                  <a:txBody>
                    <a:bodyPr/>
                    <a:lstStyle/>
                    <a:p>
                      <a:pPr marL="0" marR="0" lvl="0" indent="0" algn="l" defTabSz="914400" rtl="0" eaLnBrk="1" fontAlgn="base" latinLnBrk="0" hangingPunct="1">
                        <a:lnSpc>
                          <a:spcPct val="100000"/>
                        </a:lnSpc>
                        <a:spcBef>
                          <a:spcPct val="0"/>
                        </a:spcBef>
                        <a:spcAft>
                          <a:spcPct val="0"/>
                        </a:spcAft>
                        <a:buClr>
                          <a:srgbClr val="000066"/>
                        </a:buClr>
                        <a:buSzPct val="70000"/>
                        <a:buFont typeface="Webdings" pitchFamily="18" charset="2"/>
                        <a:buNone/>
                        <a:tabLst/>
                      </a:pPr>
                      <a:r>
                        <a:rPr kumimoji="0" lang="en-US" sz="1000" b="1" i="0" u="none" strike="noStrike" cap="none" normalizeH="0" baseline="0" smtClean="0">
                          <a:ln>
                            <a:noFill/>
                          </a:ln>
                          <a:solidFill>
                            <a:schemeClr val="tx1"/>
                          </a:solidFill>
                          <a:effectLst/>
                          <a:latin typeface="Arial" charset="0"/>
                          <a:cs typeface="Times New Roman" pitchFamily="18" charset="0"/>
                        </a:rPr>
                        <a:t>Snow Water Equivalent (ATMS)</a:t>
                      </a:r>
                      <a:endParaRPr kumimoji="0" lang="en-US" sz="1000" b="1" i="0" u="none" strike="noStrike" cap="none" normalizeH="0" baseline="0" smtClean="0">
                        <a:ln>
                          <a:noFill/>
                        </a:ln>
                        <a:solidFill>
                          <a:schemeClr val="tx1"/>
                        </a:solidFill>
                        <a:effectLst/>
                        <a:latin typeface="Arial" charset="0"/>
                      </a:endParaRPr>
                    </a:p>
                  </a:txBody>
                  <a:tcPr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
                          <a:srgbClr val="000066"/>
                        </a:buClr>
                        <a:buSzPct val="70000"/>
                        <a:buFont typeface="Webdings" pitchFamily="18" charset="2"/>
                        <a:buNone/>
                        <a:tabLst/>
                      </a:pPr>
                      <a:r>
                        <a:rPr kumimoji="0" lang="en-US" sz="1000" b="1" i="0" u="none" strike="noStrike" cap="none" normalizeH="0" baseline="0" smtClean="0">
                          <a:ln>
                            <a:noFill/>
                          </a:ln>
                          <a:solidFill>
                            <a:schemeClr val="tx1"/>
                          </a:solidFill>
                          <a:effectLst/>
                          <a:latin typeface="Arial" charset="0"/>
                        </a:rPr>
                        <a:t>Coral Reef Bleaching Indices/Alerts</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
                          <a:srgbClr val="000066"/>
                        </a:buClr>
                        <a:buSzPct val="70000"/>
                        <a:buFont typeface="Webdings" pitchFamily="18" charset="2"/>
                        <a:buNone/>
                        <a:tabLst/>
                      </a:pPr>
                      <a:r>
                        <a:rPr kumimoji="0" lang="en-US" sz="1000" b="1" i="0" u="none" strike="noStrike" cap="none" normalizeH="0" baseline="0" dirty="0" smtClean="0">
                          <a:ln>
                            <a:noFill/>
                          </a:ln>
                          <a:solidFill>
                            <a:schemeClr val="tx1"/>
                          </a:solidFill>
                          <a:effectLst/>
                          <a:latin typeface="Arial" charset="0"/>
                        </a:rPr>
                        <a:t>Blended Total </a:t>
                      </a:r>
                      <a:r>
                        <a:rPr kumimoji="0" lang="en-US" sz="1000" b="1" i="0" u="none" strike="noStrike" cap="none" normalizeH="0" baseline="0" dirty="0" err="1" smtClean="0">
                          <a:ln>
                            <a:noFill/>
                          </a:ln>
                          <a:solidFill>
                            <a:schemeClr val="tx1"/>
                          </a:solidFill>
                          <a:effectLst/>
                          <a:latin typeface="Arial" charset="0"/>
                        </a:rPr>
                        <a:t>Precipitable</a:t>
                      </a:r>
                      <a:r>
                        <a:rPr kumimoji="0" lang="en-US" sz="1000" b="1" i="0" u="none" strike="noStrike" cap="none" normalizeH="0" baseline="0" dirty="0" smtClean="0">
                          <a:ln>
                            <a:noFill/>
                          </a:ln>
                          <a:solidFill>
                            <a:schemeClr val="tx1"/>
                          </a:solidFill>
                          <a:effectLst/>
                          <a:latin typeface="Arial" charset="0"/>
                        </a:rPr>
                        <a:t> Water</a:t>
                      </a:r>
                    </a:p>
                  </a:txBody>
                  <a:tcPr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r>
              <a:tr h="320675">
                <a:tc>
                  <a:txBody>
                    <a:bodyPr/>
                    <a:lstStyle/>
                    <a:p>
                      <a:pPr marL="0" marR="0" lvl="0" indent="0" algn="l" defTabSz="914400" rtl="0" eaLnBrk="1" fontAlgn="base" latinLnBrk="0" hangingPunct="1">
                        <a:lnSpc>
                          <a:spcPct val="100000"/>
                        </a:lnSpc>
                        <a:spcBef>
                          <a:spcPct val="0"/>
                        </a:spcBef>
                        <a:spcAft>
                          <a:spcPct val="0"/>
                        </a:spcAft>
                        <a:buClr>
                          <a:srgbClr val="000066"/>
                        </a:buClr>
                        <a:buSzPct val="70000"/>
                        <a:buFont typeface="Webdings" pitchFamily="18" charset="2"/>
                        <a:buNone/>
                        <a:tabLst/>
                      </a:pPr>
                      <a:r>
                        <a:rPr kumimoji="0" lang="en-US" sz="1000" b="1" i="0" u="none" strike="noStrike" cap="none" normalizeH="0" baseline="0" smtClean="0">
                          <a:ln>
                            <a:noFill/>
                          </a:ln>
                          <a:solidFill>
                            <a:schemeClr val="tx1"/>
                          </a:solidFill>
                          <a:effectLst/>
                          <a:latin typeface="Arial" charset="0"/>
                          <a:cs typeface="Times New Roman" pitchFamily="18" charset="0"/>
                        </a:rPr>
                        <a:t>Ice Water Path (ATMS)</a:t>
                      </a:r>
                      <a:endParaRPr kumimoji="0" lang="en-US" sz="1000" b="1" i="0" u="none" strike="noStrike" cap="none" normalizeH="0" baseline="0" smtClean="0">
                        <a:ln>
                          <a:noFill/>
                        </a:ln>
                        <a:solidFill>
                          <a:schemeClr val="tx1"/>
                        </a:solidFill>
                        <a:effectLst/>
                        <a:latin typeface="Arial" charset="0"/>
                      </a:endParaRPr>
                    </a:p>
                  </a:txBody>
                  <a:tcPr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
                          <a:srgbClr val="000066"/>
                        </a:buClr>
                        <a:buSzPct val="70000"/>
                        <a:buFont typeface="Webdings" pitchFamily="18" charset="2"/>
                        <a:buNone/>
                        <a:tabLst/>
                      </a:pPr>
                      <a:r>
                        <a:rPr kumimoji="0" lang="en-US" sz="1000" b="1" i="0" u="none" strike="noStrike" cap="none" normalizeH="0" baseline="0" smtClean="0">
                          <a:ln>
                            <a:noFill/>
                          </a:ln>
                          <a:solidFill>
                            <a:schemeClr val="tx1"/>
                          </a:solidFill>
                          <a:effectLst/>
                          <a:latin typeface="Arial" charset="0"/>
                          <a:cs typeface="Times New Roman" pitchFamily="18" charset="0"/>
                        </a:rPr>
                        <a:t>Total Ozone (CrIS)</a:t>
                      </a:r>
                      <a:endParaRPr kumimoji="0" lang="en-US" sz="1000" b="1"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
                          <a:srgbClr val="000066"/>
                        </a:buClr>
                        <a:buSzPct val="70000"/>
                        <a:buFont typeface="Webdings" pitchFamily="18" charset="2"/>
                        <a:buNone/>
                        <a:tabLst/>
                      </a:pPr>
                      <a:endParaRPr kumimoji="0" lang="en-US" sz="1600" b="0" i="0" u="none" strike="noStrike" cap="none" normalizeH="0" baseline="0" dirty="0" smtClean="0">
                        <a:ln>
                          <a:noFill/>
                        </a:ln>
                        <a:solidFill>
                          <a:schemeClr val="tx1"/>
                        </a:solidFill>
                        <a:effectLst/>
                        <a:latin typeface="Arial" charset="0"/>
                      </a:endParaRPr>
                    </a:p>
                  </a:txBody>
                  <a:tcPr marL="45720" marR="45720"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rgbClr val="FFFF00"/>
                    </a:solidFill>
                  </a:tcPr>
                </a:tc>
              </a:tr>
            </a:tbl>
          </a:graphicData>
        </a:graphic>
      </p:graphicFrame>
      <p:graphicFrame>
        <p:nvGraphicFramePr>
          <p:cNvPr id="66627" name="Group 67"/>
          <p:cNvGraphicFramePr>
            <a:graphicFrameLocks noGrp="1"/>
          </p:cNvGraphicFramePr>
          <p:nvPr/>
        </p:nvGraphicFramePr>
        <p:xfrm>
          <a:off x="2667000" y="6172200"/>
          <a:ext cx="3810000" cy="304800"/>
        </p:xfrm>
        <a:graphic>
          <a:graphicData uri="http://schemas.openxmlformats.org/drawingml/2006/table">
            <a:tbl>
              <a:tblPr/>
              <a:tblGrid>
                <a:gridCol w="601663"/>
                <a:gridCol w="3208337"/>
              </a:tblGrid>
              <a:tr h="304800">
                <a:tc>
                  <a:txBody>
                    <a:bodyPr/>
                    <a:lstStyle/>
                    <a:p>
                      <a:pPr marL="0" marR="0" lvl="0" indent="0" algn="ctr" defTabSz="793750" rtl="0" eaLnBrk="1" fontAlgn="base" latinLnBrk="0" hangingPunct="1">
                        <a:lnSpc>
                          <a:spcPct val="100000"/>
                        </a:lnSpc>
                        <a:spcBef>
                          <a:spcPct val="50000"/>
                        </a:spcBef>
                        <a:spcAft>
                          <a:spcPct val="0"/>
                        </a:spcAft>
                        <a:buClr>
                          <a:srgbClr val="000066"/>
                        </a:buClr>
                        <a:buSzPct val="70000"/>
                        <a:buFont typeface="Webdings" pitchFamily="18" charset="2"/>
                        <a:buNone/>
                        <a:tabLst/>
                      </a:pPr>
                      <a:r>
                        <a:rPr kumimoji="0" lang="en-US" sz="1000" b="1" i="0" u="none" strike="noStrike" cap="none" normalizeH="0" baseline="0" dirty="0" smtClean="0">
                          <a:ln>
                            <a:noFill/>
                          </a:ln>
                          <a:solidFill>
                            <a:schemeClr val="tx1"/>
                          </a:solidFill>
                          <a:effectLst/>
                          <a:latin typeface="Arial" charset="0"/>
                        </a:rPr>
                        <a:t>Y</a:t>
                      </a:r>
                    </a:p>
                  </a:txBody>
                  <a:tcPr marL="90488" marR="90488" marT="44450" marB="4445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793750" rtl="0" eaLnBrk="1" fontAlgn="base" latinLnBrk="0" hangingPunct="1">
                        <a:lnSpc>
                          <a:spcPct val="100000"/>
                        </a:lnSpc>
                        <a:spcBef>
                          <a:spcPct val="50000"/>
                        </a:spcBef>
                        <a:spcAft>
                          <a:spcPct val="0"/>
                        </a:spcAft>
                        <a:buClr>
                          <a:srgbClr val="000066"/>
                        </a:buClr>
                        <a:buSzPct val="70000"/>
                        <a:buFont typeface="Webdings" pitchFamily="18" charset="2"/>
                        <a:buNone/>
                        <a:tabLst/>
                      </a:pPr>
                      <a:r>
                        <a:rPr kumimoji="0" lang="en-US" sz="1200" b="1" i="0" u="none" strike="noStrike" cap="none" normalizeH="0" baseline="0" dirty="0" smtClean="0">
                          <a:ln>
                            <a:noFill/>
                          </a:ln>
                          <a:solidFill>
                            <a:schemeClr val="tx1"/>
                          </a:solidFill>
                          <a:effectLst/>
                          <a:latin typeface="Arial" charset="0"/>
                        </a:rPr>
                        <a:t>NOAA Unique Products (NUPs)</a:t>
                      </a:r>
                    </a:p>
                  </a:txBody>
                  <a:tcPr marL="90488" marR="90488" marT="44450" marB="4445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r>
            </a:tbl>
          </a:graphicData>
        </a:graphic>
      </p:graphicFrame>
    </p:spTree>
  </p:cSld>
  <p:clrMapOvr>
    <a:masterClrMapping/>
  </p:clrMapOvr>
  <p:transition>
    <p:dissolv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4"/>
          <p:cNvSpPr txBox="1">
            <a:spLocks noGrp="1"/>
          </p:cNvSpPr>
          <p:nvPr/>
        </p:nvSpPr>
        <p:spPr bwMode="auto">
          <a:xfrm>
            <a:off x="6934200" y="6400800"/>
            <a:ext cx="1905000" cy="457200"/>
          </a:xfrm>
          <a:prstGeom prst="rect">
            <a:avLst/>
          </a:prstGeom>
          <a:noFill/>
          <a:ln w="9525">
            <a:noFill/>
            <a:miter lim="800000"/>
            <a:headEnd/>
            <a:tailEnd/>
          </a:ln>
        </p:spPr>
        <p:txBody>
          <a:bodyPr/>
          <a:lstStyle/>
          <a:p>
            <a:pPr algn="r"/>
            <a:endParaRPr lang="en-US" sz="1200"/>
          </a:p>
        </p:txBody>
      </p:sp>
      <p:sp>
        <p:nvSpPr>
          <p:cNvPr id="4099" name="Rectangle 2"/>
          <p:cNvSpPr>
            <a:spLocks noGrp="1" noChangeArrowheads="1"/>
          </p:cNvSpPr>
          <p:nvPr>
            <p:ph type="title" idx="4294967295"/>
          </p:nvPr>
        </p:nvSpPr>
        <p:spPr>
          <a:xfrm>
            <a:off x="1905000" y="228600"/>
            <a:ext cx="6616700" cy="762000"/>
          </a:xfrm>
        </p:spPr>
        <p:txBody>
          <a:bodyPr lIns="91440" tIns="45720" rIns="91440" bIns="45720"/>
          <a:lstStyle/>
          <a:p>
            <a:r>
              <a:rPr lang="en-US" sz="3200" smtClean="0">
                <a:latin typeface="Arial" pitchFamily="34" charset="0"/>
              </a:rPr>
              <a:t>NPP/Follow-ON Phase 2 Products</a:t>
            </a:r>
          </a:p>
        </p:txBody>
      </p:sp>
      <p:sp>
        <p:nvSpPr>
          <p:cNvPr id="4100" name="Rectangle 90"/>
          <p:cNvSpPr>
            <a:spLocks noGrp="1" noChangeArrowheads="1"/>
          </p:cNvSpPr>
          <p:nvPr>
            <p:ph type="body" idx="4294967295"/>
          </p:nvPr>
        </p:nvSpPr>
        <p:spPr>
          <a:xfrm>
            <a:off x="228600" y="1219200"/>
            <a:ext cx="8610600" cy="838200"/>
          </a:xfrm>
        </p:spPr>
        <p:txBody>
          <a:bodyPr/>
          <a:lstStyle/>
          <a:p>
            <a:pPr lvl="1" eaLnBrk="1" hangingPunct="1"/>
            <a:r>
              <a:rPr lang="en-US" sz="2000" b="1" i="1" smtClean="0">
                <a:solidFill>
                  <a:srgbClr val="0017F6"/>
                </a:solidFill>
                <a:latin typeface="Arial" pitchFamily="34" charset="0"/>
              </a:rPr>
              <a:t>Unfunded NOAA Unique Products (NUPs)</a:t>
            </a:r>
          </a:p>
        </p:txBody>
      </p:sp>
      <p:graphicFrame>
        <p:nvGraphicFramePr>
          <p:cNvPr id="303109" name="Group 5"/>
          <p:cNvGraphicFramePr>
            <a:graphicFrameLocks noGrp="1"/>
          </p:cNvGraphicFramePr>
          <p:nvPr>
            <p:ph idx="4294967295"/>
          </p:nvPr>
        </p:nvGraphicFramePr>
        <p:xfrm>
          <a:off x="152400" y="1676400"/>
          <a:ext cx="8763000" cy="4452307"/>
        </p:xfrm>
        <a:graphic>
          <a:graphicData uri="http://schemas.openxmlformats.org/drawingml/2006/table">
            <a:tbl>
              <a:tblPr/>
              <a:tblGrid>
                <a:gridCol w="2438400"/>
                <a:gridCol w="3657600"/>
                <a:gridCol w="2667000"/>
              </a:tblGrid>
              <a:tr h="304800">
                <a:tc>
                  <a:txBody>
                    <a:bodyPr/>
                    <a:lstStyle/>
                    <a:p>
                      <a:pPr marL="0" marR="0" lvl="0" indent="0" algn="l" defTabSz="914400" rtl="0" eaLnBrk="1" fontAlgn="base" latinLnBrk="0" hangingPunct="1">
                        <a:lnSpc>
                          <a:spcPct val="100000"/>
                        </a:lnSpc>
                        <a:spcBef>
                          <a:spcPct val="0"/>
                        </a:spcBef>
                        <a:spcAft>
                          <a:spcPct val="0"/>
                        </a:spcAft>
                        <a:buClr>
                          <a:srgbClr val="000066"/>
                        </a:buClr>
                        <a:buSzPct val="70000"/>
                        <a:buFont typeface="Webdings" pitchFamily="18" charset="2"/>
                        <a:buNone/>
                        <a:tabLst/>
                      </a:pPr>
                      <a:r>
                        <a:rPr kumimoji="0" lang="en-US" sz="1000" b="1" i="0" u="none" strike="noStrike" cap="none" normalizeH="0" baseline="0" dirty="0" smtClean="0">
                          <a:ln>
                            <a:noFill/>
                          </a:ln>
                          <a:solidFill>
                            <a:schemeClr val="tx1"/>
                          </a:solidFill>
                          <a:effectLst/>
                          <a:latin typeface="Arial" charset="0"/>
                        </a:rPr>
                        <a:t>Limb Profile Ozone </a:t>
                      </a:r>
                    </a:p>
                  </a:txBody>
                  <a:tcPr marL="45720" marR="45720"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
                          <a:srgbClr val="000066"/>
                        </a:buClr>
                        <a:buSzPct val="70000"/>
                        <a:buFont typeface="Webdings" pitchFamily="18" charset="2"/>
                        <a:buNone/>
                        <a:tabLst/>
                      </a:pPr>
                      <a:r>
                        <a:rPr kumimoji="0" lang="en-US" sz="1000" b="1" i="0" u="none" strike="noStrike" cap="none" normalizeH="0" baseline="0" dirty="0" smtClean="0">
                          <a:ln>
                            <a:noFill/>
                          </a:ln>
                          <a:solidFill>
                            <a:schemeClr val="tx1"/>
                          </a:solidFill>
                          <a:effectLst/>
                          <a:latin typeface="Arial" charset="0"/>
                          <a:cs typeface="Times New Roman" pitchFamily="18" charset="0"/>
                        </a:rPr>
                        <a:t>Integrated </a:t>
                      </a:r>
                      <a:r>
                        <a:rPr kumimoji="0" lang="en-US" sz="1000" b="1" i="0" u="none" strike="noStrike" cap="none" normalizeH="0" baseline="0" dirty="0" err="1" smtClean="0">
                          <a:ln>
                            <a:noFill/>
                          </a:ln>
                          <a:solidFill>
                            <a:schemeClr val="tx1"/>
                          </a:solidFill>
                          <a:effectLst/>
                          <a:latin typeface="Arial" charset="0"/>
                          <a:cs typeface="Times New Roman" pitchFamily="18" charset="0"/>
                        </a:rPr>
                        <a:t>xDRs</a:t>
                      </a:r>
                      <a:r>
                        <a:rPr kumimoji="0" lang="en-US" sz="1000" b="1" i="0" u="none" strike="noStrike" cap="none" normalizeH="0" baseline="0" dirty="0" smtClean="0">
                          <a:ln>
                            <a:noFill/>
                          </a:ln>
                          <a:solidFill>
                            <a:schemeClr val="tx1"/>
                          </a:solidFill>
                          <a:effectLst/>
                          <a:latin typeface="Arial" charset="0"/>
                          <a:cs typeface="Times New Roman" pitchFamily="18" charset="0"/>
                        </a:rPr>
                        <a:t> at </a:t>
                      </a:r>
                      <a:r>
                        <a:rPr kumimoji="0" lang="en-US" sz="1000" b="1" i="0" u="none" strike="noStrike" cap="none" normalizeH="0" baseline="0" dirty="0" err="1" smtClean="0">
                          <a:ln>
                            <a:noFill/>
                          </a:ln>
                          <a:solidFill>
                            <a:schemeClr val="tx1"/>
                          </a:solidFill>
                          <a:effectLst/>
                          <a:latin typeface="Arial" charset="0"/>
                          <a:cs typeface="Times New Roman" pitchFamily="18" charset="0"/>
                        </a:rPr>
                        <a:t>CrIS</a:t>
                      </a:r>
                      <a:r>
                        <a:rPr kumimoji="0" lang="en-US" sz="1000" b="1" i="0" u="none" strike="noStrike" cap="none" normalizeH="0" baseline="0" dirty="0" smtClean="0">
                          <a:ln>
                            <a:noFill/>
                          </a:ln>
                          <a:solidFill>
                            <a:schemeClr val="tx1"/>
                          </a:solidFill>
                          <a:effectLst/>
                          <a:latin typeface="Arial" charset="0"/>
                          <a:cs typeface="Times New Roman" pitchFamily="18" charset="0"/>
                        </a:rPr>
                        <a:t> Resolution</a:t>
                      </a:r>
                      <a:endParaRPr kumimoji="0" lang="en-US" sz="1000" b="0" i="0" u="none" strike="noStrike" cap="none" normalizeH="0" baseline="0" dirty="0" smtClean="0">
                        <a:ln>
                          <a:noFill/>
                        </a:ln>
                        <a:solidFill>
                          <a:schemeClr val="tx1"/>
                        </a:solidFill>
                        <a:effectLst/>
                        <a:latin typeface="Arial" charset="0"/>
                      </a:endParaRPr>
                    </a:p>
                  </a:txBody>
                  <a:tcPr marL="45720" marR="4572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
                          <a:srgbClr val="000066"/>
                        </a:buClr>
                        <a:buSzPct val="70000"/>
                        <a:buFont typeface="Webdings" pitchFamily="18" charset="2"/>
                        <a:buNone/>
                        <a:tabLst/>
                      </a:pPr>
                      <a:r>
                        <a:rPr kumimoji="0" lang="en-US" sz="1000" b="1" i="0" u="none" strike="noStrike" cap="none" normalizeH="0" baseline="0" dirty="0" err="1" smtClean="0">
                          <a:ln>
                            <a:noFill/>
                          </a:ln>
                          <a:solidFill>
                            <a:schemeClr val="tx1"/>
                          </a:solidFill>
                          <a:effectLst/>
                          <a:latin typeface="Arial" charset="0"/>
                          <a:cs typeface="Arial" charset="0"/>
                        </a:rPr>
                        <a:t>Emiliania</a:t>
                      </a:r>
                      <a:r>
                        <a:rPr kumimoji="0" lang="en-US" sz="1000" b="1" i="0" u="none" strike="noStrike" cap="none" normalizeH="0" baseline="0" dirty="0" smtClean="0">
                          <a:ln>
                            <a:noFill/>
                          </a:ln>
                          <a:solidFill>
                            <a:schemeClr val="tx1"/>
                          </a:solidFill>
                          <a:effectLst/>
                          <a:latin typeface="Arial" charset="0"/>
                          <a:cs typeface="Arial" charset="0"/>
                        </a:rPr>
                        <a:t> </a:t>
                      </a:r>
                      <a:r>
                        <a:rPr kumimoji="0" lang="en-US" sz="1000" b="1" i="0" u="none" strike="noStrike" cap="none" normalizeH="0" baseline="0" dirty="0" err="1" smtClean="0">
                          <a:ln>
                            <a:noFill/>
                          </a:ln>
                          <a:solidFill>
                            <a:schemeClr val="tx1"/>
                          </a:solidFill>
                          <a:effectLst/>
                          <a:latin typeface="Arial" charset="0"/>
                          <a:cs typeface="Arial" charset="0"/>
                        </a:rPr>
                        <a:t>Huxleyi</a:t>
                      </a:r>
                      <a:r>
                        <a:rPr kumimoji="0" lang="en-US" sz="1000" b="1" i="0" u="none" strike="noStrike" cap="none" normalizeH="0" baseline="0" dirty="0" smtClean="0">
                          <a:ln>
                            <a:noFill/>
                          </a:ln>
                          <a:solidFill>
                            <a:schemeClr val="tx1"/>
                          </a:solidFill>
                          <a:effectLst/>
                          <a:latin typeface="Arial" charset="0"/>
                          <a:cs typeface="Arial" charset="0"/>
                        </a:rPr>
                        <a:t> Blooms</a:t>
                      </a:r>
                    </a:p>
                  </a:txBody>
                  <a:tcPr marL="45720" marR="45720"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r>
              <a:tr h="274638">
                <a:tc>
                  <a:txBody>
                    <a:bodyPr/>
                    <a:lstStyle/>
                    <a:p>
                      <a:pPr marL="0" marR="0" lvl="0" indent="0" algn="l" defTabSz="914400" rtl="0" eaLnBrk="1" fontAlgn="base" latinLnBrk="0" hangingPunct="1">
                        <a:lnSpc>
                          <a:spcPct val="100000"/>
                        </a:lnSpc>
                        <a:spcBef>
                          <a:spcPct val="0"/>
                        </a:spcBef>
                        <a:spcAft>
                          <a:spcPct val="0"/>
                        </a:spcAft>
                        <a:buClr>
                          <a:srgbClr val="000066"/>
                        </a:buClr>
                        <a:buSzPct val="70000"/>
                        <a:buFont typeface="Webdings" pitchFamily="18" charset="2"/>
                        <a:buNone/>
                        <a:tabLst/>
                      </a:pPr>
                      <a:r>
                        <a:rPr kumimoji="0" lang="en-US" sz="1000" b="1" i="0" u="none" strike="noStrike" cap="none" normalizeH="0" baseline="0" dirty="0" smtClean="0">
                          <a:ln>
                            <a:noFill/>
                          </a:ln>
                          <a:solidFill>
                            <a:schemeClr val="tx1"/>
                          </a:solidFill>
                          <a:effectLst/>
                          <a:latin typeface="Arial" charset="0"/>
                        </a:rPr>
                        <a:t>Blended Snow Cover</a:t>
                      </a:r>
                    </a:p>
                  </a:txBody>
                  <a:tcPr marL="45720" marR="45720"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
                          <a:srgbClr val="000066"/>
                        </a:buClr>
                        <a:buSzPct val="70000"/>
                        <a:buFont typeface="Webdings" pitchFamily="18" charset="2"/>
                        <a:buNone/>
                        <a:tabLst/>
                      </a:pPr>
                      <a:r>
                        <a:rPr kumimoji="0" lang="en-US" sz="1000" b="1" i="0" u="none" strike="noStrike" cap="none" normalizeH="0" baseline="0" smtClean="0">
                          <a:ln>
                            <a:noFill/>
                          </a:ln>
                          <a:solidFill>
                            <a:schemeClr val="tx1"/>
                          </a:solidFill>
                          <a:effectLst/>
                          <a:latin typeface="Arial" charset="0"/>
                          <a:cs typeface="Times New Roman" pitchFamily="18" charset="0"/>
                        </a:rPr>
                        <a:t>Cloud Liquid Water Path (VIIRS)</a:t>
                      </a:r>
                      <a:endParaRPr kumimoji="0" lang="en-US" sz="1000" b="1" i="0" u="none" strike="noStrike" cap="none" normalizeH="0" baseline="0" smtClean="0">
                        <a:ln>
                          <a:noFill/>
                        </a:ln>
                        <a:solidFill>
                          <a:schemeClr val="tx1"/>
                        </a:solidFill>
                        <a:effectLst/>
                        <a:latin typeface="Arial" charset="0"/>
                      </a:endParaRPr>
                    </a:p>
                  </a:txBody>
                  <a:tcPr marL="45720" marR="4572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
                          <a:srgbClr val="000066"/>
                        </a:buClr>
                        <a:buSzPct val="70000"/>
                        <a:buFont typeface="Webdings" pitchFamily="18" charset="2"/>
                        <a:buNone/>
                        <a:tabLst/>
                      </a:pPr>
                      <a:r>
                        <a:rPr kumimoji="0" lang="en-US" sz="1000" b="1" i="0" u="none" strike="noStrike" cap="none" normalizeH="0" baseline="0" dirty="0" smtClean="0">
                          <a:ln>
                            <a:noFill/>
                          </a:ln>
                          <a:solidFill>
                            <a:schemeClr val="tx1"/>
                          </a:solidFill>
                          <a:effectLst/>
                          <a:latin typeface="Arial" charset="0"/>
                          <a:cs typeface="Arial" charset="0"/>
                        </a:rPr>
                        <a:t>Rainfall Prediction (ATMS)</a:t>
                      </a:r>
                      <a:endParaRPr kumimoji="0" lang="en-US" sz="1000" b="0" i="0" u="none" strike="noStrike" cap="none" normalizeH="0" baseline="0" dirty="0" smtClean="0">
                        <a:ln>
                          <a:noFill/>
                        </a:ln>
                        <a:solidFill>
                          <a:schemeClr val="tx1"/>
                        </a:solidFill>
                        <a:effectLst/>
                        <a:latin typeface="Arial" charset="0"/>
                      </a:endParaRPr>
                    </a:p>
                  </a:txBody>
                  <a:tcPr marL="45720" marR="45720"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r>
              <a:tr h="274638">
                <a:tc>
                  <a:txBody>
                    <a:bodyPr/>
                    <a:lstStyle/>
                    <a:p>
                      <a:pPr marL="0" marR="0" lvl="0" indent="0" algn="l" defTabSz="914400" rtl="0" eaLnBrk="1" fontAlgn="base" latinLnBrk="0" hangingPunct="1">
                        <a:lnSpc>
                          <a:spcPct val="100000"/>
                        </a:lnSpc>
                        <a:spcBef>
                          <a:spcPct val="0"/>
                        </a:spcBef>
                        <a:spcAft>
                          <a:spcPct val="0"/>
                        </a:spcAft>
                        <a:buClr>
                          <a:srgbClr val="000066"/>
                        </a:buClr>
                        <a:buSzPct val="70000"/>
                        <a:buFont typeface="Webdings" pitchFamily="18" charset="2"/>
                        <a:buNone/>
                        <a:tabLst/>
                      </a:pPr>
                      <a:r>
                        <a:rPr kumimoji="0" lang="en-US" sz="1000" b="1" i="0" u="none" strike="noStrike" cap="none" normalizeH="0" baseline="0" dirty="0" smtClean="0">
                          <a:ln>
                            <a:noFill/>
                          </a:ln>
                          <a:solidFill>
                            <a:schemeClr val="tx1"/>
                          </a:solidFill>
                          <a:effectLst/>
                          <a:latin typeface="Arial" charset="0"/>
                        </a:rPr>
                        <a:t>Tropical Rainfall Potential</a:t>
                      </a:r>
                    </a:p>
                  </a:txBody>
                  <a:tcPr marL="45720" marR="45720"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
                          <a:srgbClr val="000066"/>
                        </a:buClr>
                        <a:buSzPct val="70000"/>
                        <a:buFont typeface="Webdings" pitchFamily="18" charset="2"/>
                        <a:buNone/>
                        <a:tabLst/>
                      </a:pPr>
                      <a:r>
                        <a:rPr kumimoji="0" lang="en-US" sz="1000" b="1" i="0" u="none" strike="noStrike" cap="none" normalizeH="0" baseline="0" smtClean="0">
                          <a:ln>
                            <a:noFill/>
                          </a:ln>
                          <a:solidFill>
                            <a:schemeClr val="tx1"/>
                          </a:solidFill>
                          <a:effectLst/>
                          <a:latin typeface="Arial" charset="0"/>
                          <a:cs typeface="Times New Roman" pitchFamily="18" charset="0"/>
                        </a:rPr>
                        <a:t>Cloud Ice Water Path (VIIRS)</a:t>
                      </a:r>
                      <a:endParaRPr kumimoji="0" lang="en-US" sz="1000" b="1" i="0" u="none" strike="noStrike" cap="none" normalizeH="0" baseline="0" smtClean="0">
                        <a:ln>
                          <a:noFill/>
                        </a:ln>
                        <a:solidFill>
                          <a:schemeClr val="tx1"/>
                        </a:solidFill>
                        <a:effectLst/>
                        <a:latin typeface="Arial" charset="0"/>
                      </a:endParaRPr>
                    </a:p>
                  </a:txBody>
                  <a:tcPr marL="45720" marR="4572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0" fontAlgn="base" latinLnBrk="0" hangingPunct="0">
                        <a:lnSpc>
                          <a:spcPct val="100000"/>
                        </a:lnSpc>
                        <a:spcBef>
                          <a:spcPct val="0"/>
                        </a:spcBef>
                        <a:spcAft>
                          <a:spcPct val="0"/>
                        </a:spcAft>
                        <a:buClr>
                          <a:srgbClr val="000066"/>
                        </a:buClr>
                        <a:buSzPct val="70000"/>
                        <a:buFont typeface="Webdings" pitchFamily="18" charset="2"/>
                        <a:buNone/>
                        <a:tabLst/>
                      </a:pPr>
                      <a:r>
                        <a:rPr kumimoji="0" lang="en-US" sz="1000" b="1" i="0" u="none" strike="noStrike" cap="none" normalizeH="0" baseline="0" dirty="0" smtClean="0">
                          <a:ln>
                            <a:noFill/>
                          </a:ln>
                          <a:solidFill>
                            <a:schemeClr val="tx1"/>
                          </a:solidFill>
                          <a:effectLst/>
                          <a:latin typeface="Arial" charset="0"/>
                          <a:cs typeface="Arial" charset="0"/>
                        </a:rPr>
                        <a:t>Tropical Cyclone Intensity (ATMS)</a:t>
                      </a:r>
                    </a:p>
                  </a:txBody>
                  <a:tcPr marL="45720" marR="45720"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r>
              <a:tr h="288925">
                <a:tc>
                  <a:txBody>
                    <a:bodyPr/>
                    <a:lstStyle/>
                    <a:p>
                      <a:pPr marL="0" marR="0" lvl="0" indent="0" algn="l" defTabSz="914400" rtl="0" eaLnBrk="1" fontAlgn="base" latinLnBrk="0" hangingPunct="1">
                        <a:lnSpc>
                          <a:spcPct val="100000"/>
                        </a:lnSpc>
                        <a:spcBef>
                          <a:spcPct val="0"/>
                        </a:spcBef>
                        <a:spcAft>
                          <a:spcPct val="0"/>
                        </a:spcAft>
                        <a:buClr>
                          <a:srgbClr val="000066"/>
                        </a:buClr>
                        <a:buSzPct val="70000"/>
                        <a:buFont typeface="Webdings" pitchFamily="18" charset="2"/>
                        <a:buNone/>
                        <a:tabLst/>
                      </a:pPr>
                      <a:r>
                        <a:rPr kumimoji="0" lang="en-US" sz="1000" b="1" i="0" u="none" strike="noStrike" cap="none" normalizeH="0" baseline="0" dirty="0" smtClean="0">
                          <a:ln>
                            <a:noFill/>
                          </a:ln>
                          <a:solidFill>
                            <a:schemeClr val="tx1"/>
                          </a:solidFill>
                          <a:effectLst/>
                          <a:latin typeface="Arial" charset="0"/>
                        </a:rPr>
                        <a:t>Blended Ozone</a:t>
                      </a:r>
                    </a:p>
                  </a:txBody>
                  <a:tcPr marL="45720" marR="45720"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
                          <a:srgbClr val="000066"/>
                        </a:buClr>
                        <a:buSzPct val="70000"/>
                        <a:buFont typeface="Webdings" pitchFamily="18" charset="2"/>
                        <a:buNone/>
                        <a:tabLst/>
                      </a:pPr>
                      <a:r>
                        <a:rPr kumimoji="0" lang="en-US" sz="1000" b="1" i="0" u="none" strike="noStrike" cap="none" normalizeH="0" baseline="0" dirty="0" smtClean="0">
                          <a:ln>
                            <a:noFill/>
                          </a:ln>
                          <a:solidFill>
                            <a:schemeClr val="tx1"/>
                          </a:solidFill>
                          <a:effectLst/>
                          <a:latin typeface="Arial" charset="0"/>
                          <a:cs typeface="Times New Roman" pitchFamily="18" charset="0"/>
                        </a:rPr>
                        <a:t>Cloud Top Temperature (VIIRS)</a:t>
                      </a:r>
                      <a:endParaRPr kumimoji="0" lang="en-US" sz="1000" b="1" i="0" u="none" strike="noStrike" cap="none" normalizeH="0" baseline="0" dirty="0" smtClean="0">
                        <a:ln>
                          <a:noFill/>
                        </a:ln>
                        <a:solidFill>
                          <a:schemeClr val="tx1"/>
                        </a:solidFill>
                        <a:effectLst/>
                        <a:latin typeface="Arial" charset="0"/>
                      </a:endParaRPr>
                    </a:p>
                  </a:txBody>
                  <a:tcPr marL="45720" marR="4572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0" fontAlgn="base" latinLnBrk="0" hangingPunct="0">
                        <a:lnSpc>
                          <a:spcPct val="100000"/>
                        </a:lnSpc>
                        <a:spcBef>
                          <a:spcPct val="0"/>
                        </a:spcBef>
                        <a:spcAft>
                          <a:spcPct val="0"/>
                        </a:spcAft>
                        <a:buClr>
                          <a:srgbClr val="000066"/>
                        </a:buClr>
                        <a:buSzPct val="70000"/>
                        <a:buFont typeface="Webdings" pitchFamily="18" charset="2"/>
                        <a:buNone/>
                        <a:tabLst/>
                      </a:pPr>
                      <a:r>
                        <a:rPr kumimoji="0" lang="en-US" sz="1000" b="1" i="0" u="none" strike="noStrike" cap="none" normalizeH="0" baseline="0" dirty="0" smtClean="0">
                          <a:ln>
                            <a:noFill/>
                          </a:ln>
                          <a:solidFill>
                            <a:schemeClr val="tx1"/>
                          </a:solidFill>
                          <a:effectLst/>
                          <a:latin typeface="Arial" charset="0"/>
                          <a:cs typeface="Arial" charset="0"/>
                        </a:rPr>
                        <a:t>Volcanic Ash (VIIRS)</a:t>
                      </a:r>
                    </a:p>
                  </a:txBody>
                  <a:tcPr marL="45720" marR="45720"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r>
              <a:tr h="274638">
                <a:tc>
                  <a:txBody>
                    <a:bodyPr/>
                    <a:lstStyle/>
                    <a:p>
                      <a:pPr marL="0" marR="0" lvl="0" indent="0" algn="l" defTabSz="914400" rtl="0" eaLnBrk="1" fontAlgn="base" latinLnBrk="0" hangingPunct="1">
                        <a:lnSpc>
                          <a:spcPct val="100000"/>
                        </a:lnSpc>
                        <a:spcBef>
                          <a:spcPct val="0"/>
                        </a:spcBef>
                        <a:spcAft>
                          <a:spcPct val="0"/>
                        </a:spcAft>
                        <a:buClr>
                          <a:srgbClr val="000066"/>
                        </a:buClr>
                        <a:buSzPct val="70000"/>
                        <a:buFont typeface="Webdings" pitchFamily="18" charset="2"/>
                        <a:buNone/>
                        <a:tabLst/>
                      </a:pPr>
                      <a:r>
                        <a:rPr kumimoji="0" lang="en-US" sz="1000" b="1" i="0" u="none" strike="noStrike" cap="none" normalizeH="0" baseline="0" dirty="0" smtClean="0">
                          <a:ln>
                            <a:noFill/>
                          </a:ln>
                          <a:solidFill>
                            <a:schemeClr val="tx1"/>
                          </a:solidFill>
                          <a:effectLst/>
                          <a:latin typeface="Arial" charset="0"/>
                          <a:cs typeface="Times New Roman" pitchFamily="18" charset="0"/>
                        </a:rPr>
                        <a:t>Vegetation Health</a:t>
                      </a:r>
                      <a:endParaRPr kumimoji="0" lang="en-US" sz="1000" b="1" i="0" u="none" strike="noStrike" cap="none" normalizeH="0" baseline="0" dirty="0" smtClean="0">
                        <a:ln>
                          <a:noFill/>
                        </a:ln>
                        <a:solidFill>
                          <a:schemeClr val="tx1"/>
                        </a:solidFill>
                        <a:effectLst/>
                        <a:latin typeface="Arial" charset="0"/>
                      </a:endParaRPr>
                    </a:p>
                  </a:txBody>
                  <a:tcPr marL="45720" marR="45720"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
                          <a:srgbClr val="000066"/>
                        </a:buClr>
                        <a:buSzPct val="70000"/>
                        <a:buFont typeface="Webdings" pitchFamily="18" charset="2"/>
                        <a:buNone/>
                        <a:tabLst/>
                      </a:pPr>
                      <a:r>
                        <a:rPr kumimoji="0" lang="en-US" sz="1000" b="1" i="0" u="none" strike="noStrike" cap="none" normalizeH="0" baseline="0" dirty="0" smtClean="0">
                          <a:ln>
                            <a:noFill/>
                          </a:ln>
                          <a:solidFill>
                            <a:schemeClr val="tx1"/>
                          </a:solidFill>
                          <a:effectLst/>
                          <a:latin typeface="Arial" charset="0"/>
                          <a:cs typeface="Arial" charset="0"/>
                        </a:rPr>
                        <a:t>Net Solar Radiation at TOA (CERES)</a:t>
                      </a:r>
                    </a:p>
                  </a:txBody>
                  <a:tcPr marR="4572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0" fontAlgn="base" latinLnBrk="0" hangingPunct="0">
                        <a:lnSpc>
                          <a:spcPct val="100000"/>
                        </a:lnSpc>
                        <a:spcBef>
                          <a:spcPct val="0"/>
                        </a:spcBef>
                        <a:spcAft>
                          <a:spcPct val="0"/>
                        </a:spcAft>
                        <a:buClr>
                          <a:srgbClr val="000066"/>
                        </a:buClr>
                        <a:buSzPct val="70000"/>
                        <a:buFont typeface="Webdings" pitchFamily="18" charset="2"/>
                        <a:buNone/>
                        <a:tabLst/>
                      </a:pPr>
                      <a:r>
                        <a:rPr kumimoji="0" lang="en-US" sz="1000" b="1" i="0" u="none" strike="noStrike" cap="none" normalizeH="0" baseline="0" dirty="0" smtClean="0">
                          <a:ln>
                            <a:noFill/>
                          </a:ln>
                          <a:solidFill>
                            <a:schemeClr val="tx1"/>
                          </a:solidFill>
                          <a:effectLst/>
                          <a:latin typeface="Arial" charset="0"/>
                          <a:cs typeface="Arial" charset="0"/>
                        </a:rPr>
                        <a:t>Hazard Support (Tropical) (VIIRS) </a:t>
                      </a:r>
                    </a:p>
                  </a:txBody>
                  <a:tcPr marL="45720" marR="45720"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r>
              <a:tr h="274638">
                <a:tc>
                  <a:txBody>
                    <a:bodyPr/>
                    <a:lstStyle/>
                    <a:p>
                      <a:pPr marL="0" marR="0" lvl="0" indent="0" algn="l" defTabSz="914400" rtl="0" eaLnBrk="1" fontAlgn="base" latinLnBrk="0" hangingPunct="1">
                        <a:lnSpc>
                          <a:spcPct val="100000"/>
                        </a:lnSpc>
                        <a:spcBef>
                          <a:spcPct val="0"/>
                        </a:spcBef>
                        <a:spcAft>
                          <a:spcPct val="0"/>
                        </a:spcAft>
                        <a:buClr>
                          <a:srgbClr val="000066"/>
                        </a:buClr>
                        <a:buSzPct val="70000"/>
                        <a:buFont typeface="Webdings" pitchFamily="18" charset="2"/>
                        <a:buNone/>
                        <a:tabLst/>
                      </a:pPr>
                      <a:r>
                        <a:rPr kumimoji="0" lang="en-US" sz="1000" b="1" i="0" u="none" strike="noStrike" cap="none" normalizeH="0" baseline="0" dirty="0" smtClean="0">
                          <a:ln>
                            <a:noFill/>
                          </a:ln>
                          <a:solidFill>
                            <a:schemeClr val="tx1"/>
                          </a:solidFill>
                          <a:effectLst/>
                          <a:latin typeface="Arial" charset="0"/>
                          <a:cs typeface="Times New Roman" pitchFamily="18" charset="0"/>
                        </a:rPr>
                        <a:t>Vegetation Moisture</a:t>
                      </a:r>
                      <a:endParaRPr kumimoji="0" lang="en-US" sz="1000" b="1" i="0" u="none" strike="noStrike" cap="none" normalizeH="0" baseline="0" dirty="0" smtClean="0">
                        <a:ln>
                          <a:noFill/>
                        </a:ln>
                        <a:solidFill>
                          <a:schemeClr val="tx1"/>
                        </a:solidFill>
                        <a:effectLst/>
                        <a:latin typeface="Arial" charset="0"/>
                      </a:endParaRPr>
                    </a:p>
                  </a:txBody>
                  <a:tcPr marL="45720" marR="45720"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
                          <a:srgbClr val="000066"/>
                        </a:buClr>
                        <a:buSzPct val="70000"/>
                        <a:buFont typeface="Webdings" pitchFamily="18" charset="2"/>
                        <a:buNone/>
                        <a:tabLst/>
                      </a:pPr>
                      <a:r>
                        <a:rPr kumimoji="0" lang="en-US" sz="1000" b="1" i="0" u="none" strike="noStrike" cap="none" normalizeH="0" baseline="0" smtClean="0">
                          <a:ln>
                            <a:noFill/>
                          </a:ln>
                          <a:solidFill>
                            <a:schemeClr val="tx1"/>
                          </a:solidFill>
                          <a:effectLst/>
                          <a:latin typeface="Arial" charset="0"/>
                          <a:cs typeface="Arial" charset="0"/>
                        </a:rPr>
                        <a:t>Outgoing Longwave Radiation at TOA (CERES)</a:t>
                      </a:r>
                    </a:p>
                  </a:txBody>
                  <a:tcPr marR="4572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0" fontAlgn="base" latinLnBrk="0" hangingPunct="0">
                        <a:lnSpc>
                          <a:spcPct val="100000"/>
                        </a:lnSpc>
                        <a:spcBef>
                          <a:spcPct val="0"/>
                        </a:spcBef>
                        <a:spcAft>
                          <a:spcPct val="0"/>
                        </a:spcAft>
                        <a:buClr>
                          <a:srgbClr val="000066"/>
                        </a:buClr>
                        <a:buSzPct val="70000"/>
                        <a:buFont typeface="Webdings" pitchFamily="18" charset="2"/>
                        <a:buNone/>
                        <a:tabLst/>
                      </a:pPr>
                      <a:r>
                        <a:rPr kumimoji="0" lang="en-US" sz="1000" b="1" i="0" u="none" strike="noStrike" cap="none" normalizeH="0" baseline="0" dirty="0" smtClean="0">
                          <a:ln>
                            <a:noFill/>
                          </a:ln>
                          <a:solidFill>
                            <a:schemeClr val="tx1"/>
                          </a:solidFill>
                          <a:effectLst/>
                          <a:latin typeface="Arial" charset="0"/>
                          <a:cs typeface="Arial" charset="0"/>
                        </a:rPr>
                        <a:t>Fire Burn Scars (VIIRS)</a:t>
                      </a:r>
                    </a:p>
                  </a:txBody>
                  <a:tcPr marL="45720" marR="45720"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r>
              <a:tr h="212725">
                <a:tc>
                  <a:txBody>
                    <a:bodyPr/>
                    <a:lstStyle/>
                    <a:p>
                      <a:pPr marL="0" marR="0" lvl="0" indent="0" algn="l" defTabSz="914400" rtl="0" eaLnBrk="1" fontAlgn="base" latinLnBrk="0" hangingPunct="1">
                        <a:lnSpc>
                          <a:spcPct val="100000"/>
                        </a:lnSpc>
                        <a:spcBef>
                          <a:spcPct val="0"/>
                        </a:spcBef>
                        <a:spcAft>
                          <a:spcPct val="0"/>
                        </a:spcAft>
                        <a:buClr>
                          <a:srgbClr val="000066"/>
                        </a:buClr>
                        <a:buSzPct val="70000"/>
                        <a:buFont typeface="Webdings" pitchFamily="18" charset="2"/>
                        <a:buNone/>
                        <a:tabLst/>
                      </a:pPr>
                      <a:r>
                        <a:rPr kumimoji="0" lang="en-US" sz="1000" b="1" i="0" u="none" strike="noStrike" cap="none" normalizeH="0" baseline="0" dirty="0" smtClean="0">
                          <a:ln>
                            <a:noFill/>
                          </a:ln>
                          <a:solidFill>
                            <a:schemeClr val="tx1"/>
                          </a:solidFill>
                          <a:effectLst/>
                          <a:latin typeface="Arial" charset="0"/>
                          <a:cs typeface="Times New Roman" pitchFamily="18" charset="0"/>
                        </a:rPr>
                        <a:t>Drought Indices</a:t>
                      </a:r>
                      <a:endParaRPr kumimoji="0" lang="en-US" sz="1000" b="1" i="0" u="none" strike="noStrike" cap="none" normalizeH="0" baseline="0" dirty="0" smtClean="0">
                        <a:ln>
                          <a:noFill/>
                        </a:ln>
                        <a:solidFill>
                          <a:schemeClr val="tx1"/>
                        </a:solidFill>
                        <a:effectLst/>
                        <a:latin typeface="Arial" charset="0"/>
                      </a:endParaRPr>
                    </a:p>
                  </a:txBody>
                  <a:tcPr marL="45720" marR="45720"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0" fontAlgn="base" latinLnBrk="0" hangingPunct="0">
                        <a:lnSpc>
                          <a:spcPct val="100000"/>
                        </a:lnSpc>
                        <a:spcBef>
                          <a:spcPct val="0"/>
                        </a:spcBef>
                        <a:spcAft>
                          <a:spcPct val="0"/>
                        </a:spcAft>
                        <a:buClr>
                          <a:srgbClr val="000066"/>
                        </a:buClr>
                        <a:buSzPct val="70000"/>
                        <a:buFont typeface="Webdings" pitchFamily="18" charset="2"/>
                        <a:buNone/>
                        <a:tabLst/>
                      </a:pPr>
                      <a:r>
                        <a:rPr kumimoji="0" lang="en-US" sz="1000" b="1" i="0" u="none" strike="noStrike" cap="none" normalizeH="0" baseline="0" smtClean="0">
                          <a:ln>
                            <a:noFill/>
                          </a:ln>
                          <a:solidFill>
                            <a:schemeClr val="tx1"/>
                          </a:solidFill>
                          <a:effectLst/>
                          <a:latin typeface="Arial" charset="0"/>
                          <a:cs typeface="Arial" charset="0"/>
                        </a:rPr>
                        <a:t>Downward Longwave Radiation at TOA (CERES)</a:t>
                      </a:r>
                    </a:p>
                  </a:txBody>
                  <a:tcPr marL="45720" marR="4572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0" fontAlgn="base" latinLnBrk="0" hangingPunct="0">
                        <a:lnSpc>
                          <a:spcPct val="100000"/>
                        </a:lnSpc>
                        <a:spcBef>
                          <a:spcPct val="0"/>
                        </a:spcBef>
                        <a:spcAft>
                          <a:spcPct val="0"/>
                        </a:spcAft>
                        <a:buClr>
                          <a:srgbClr val="000066"/>
                        </a:buClr>
                        <a:buSzPct val="70000"/>
                        <a:buFont typeface="Webdings" pitchFamily="18" charset="2"/>
                        <a:buNone/>
                        <a:tabLst/>
                      </a:pPr>
                      <a:r>
                        <a:rPr kumimoji="0" lang="en-US" sz="1000" b="1" i="0" u="none" strike="noStrike" cap="none" normalizeH="0" baseline="0" dirty="0" smtClean="0">
                          <a:ln>
                            <a:noFill/>
                          </a:ln>
                          <a:solidFill>
                            <a:schemeClr val="tx1"/>
                          </a:solidFill>
                          <a:effectLst/>
                          <a:latin typeface="Arial" charset="0"/>
                          <a:cs typeface="Arial" charset="0"/>
                        </a:rPr>
                        <a:t>Cloud Types (AVHRR-like)</a:t>
                      </a:r>
                    </a:p>
                  </a:txBody>
                  <a:tcPr marL="45720" marR="45720"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r>
              <a:tr h="274638">
                <a:tc>
                  <a:txBody>
                    <a:bodyPr/>
                    <a:lstStyle/>
                    <a:p>
                      <a:pPr marL="0" marR="0" lvl="0" indent="0" algn="l" defTabSz="914400" rtl="0" eaLnBrk="1" fontAlgn="base" latinLnBrk="0" hangingPunct="1">
                        <a:lnSpc>
                          <a:spcPct val="100000"/>
                        </a:lnSpc>
                        <a:spcBef>
                          <a:spcPct val="0"/>
                        </a:spcBef>
                        <a:spcAft>
                          <a:spcPct val="0"/>
                        </a:spcAft>
                        <a:buClr>
                          <a:srgbClr val="000066"/>
                        </a:buClr>
                        <a:buSzPct val="70000"/>
                        <a:buFont typeface="Webdings" pitchFamily="18" charset="2"/>
                        <a:buNone/>
                        <a:tabLst/>
                      </a:pPr>
                      <a:r>
                        <a:rPr kumimoji="0" lang="en-US" sz="1000" b="1" i="0" u="none" strike="noStrike" cap="none" normalizeH="0" baseline="0" dirty="0" smtClean="0">
                          <a:ln>
                            <a:noFill/>
                          </a:ln>
                          <a:solidFill>
                            <a:schemeClr val="tx1"/>
                          </a:solidFill>
                          <a:effectLst/>
                          <a:latin typeface="Arial" charset="0"/>
                          <a:cs typeface="Times New Roman" pitchFamily="18" charset="0"/>
                        </a:rPr>
                        <a:t>Vegetation Thermal Conditions</a:t>
                      </a:r>
                      <a:endParaRPr kumimoji="0" lang="en-US" sz="1000" b="1" i="0" u="none" strike="noStrike" cap="none" normalizeH="0" baseline="0" dirty="0" smtClean="0">
                        <a:ln>
                          <a:noFill/>
                        </a:ln>
                        <a:solidFill>
                          <a:schemeClr val="tx1"/>
                        </a:solidFill>
                        <a:effectLst/>
                        <a:latin typeface="Arial" charset="0"/>
                      </a:endParaRPr>
                    </a:p>
                  </a:txBody>
                  <a:tcPr marL="45720" marR="45720"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0" fontAlgn="base" latinLnBrk="0" hangingPunct="0">
                        <a:lnSpc>
                          <a:spcPct val="100000"/>
                        </a:lnSpc>
                        <a:spcBef>
                          <a:spcPct val="0"/>
                        </a:spcBef>
                        <a:spcAft>
                          <a:spcPct val="0"/>
                        </a:spcAft>
                        <a:buClr>
                          <a:srgbClr val="000066"/>
                        </a:buClr>
                        <a:buSzPct val="70000"/>
                        <a:buFont typeface="Webdings" pitchFamily="18" charset="2"/>
                        <a:buNone/>
                        <a:tabLst/>
                      </a:pPr>
                      <a:r>
                        <a:rPr kumimoji="0" lang="en-US" sz="1000" b="1" i="0" u="none" strike="noStrike" cap="none" normalizeH="0" baseline="0" smtClean="0">
                          <a:ln>
                            <a:noFill/>
                          </a:ln>
                          <a:solidFill>
                            <a:schemeClr val="tx1"/>
                          </a:solidFill>
                          <a:effectLst/>
                          <a:latin typeface="Arial" charset="0"/>
                          <a:cs typeface="Arial" charset="0"/>
                        </a:rPr>
                        <a:t>Downward Shortwave Radiation at TOA (CERES)</a:t>
                      </a:r>
                    </a:p>
                  </a:txBody>
                  <a:tcPr marL="45720" marR="45720"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0" fontAlgn="base" latinLnBrk="0" hangingPunct="0">
                        <a:lnSpc>
                          <a:spcPct val="100000"/>
                        </a:lnSpc>
                        <a:spcBef>
                          <a:spcPct val="0"/>
                        </a:spcBef>
                        <a:spcAft>
                          <a:spcPct val="0"/>
                        </a:spcAft>
                        <a:buClr>
                          <a:srgbClr val="000066"/>
                        </a:buClr>
                        <a:buSzPct val="70000"/>
                        <a:buFont typeface="Webdings" pitchFamily="18" charset="2"/>
                        <a:buNone/>
                        <a:tabLst/>
                      </a:pPr>
                      <a:r>
                        <a:rPr kumimoji="0" lang="en-US" sz="1000" b="1" i="0" u="none" strike="noStrike" cap="none" normalizeH="0" baseline="0" dirty="0" smtClean="0">
                          <a:ln>
                            <a:noFill/>
                          </a:ln>
                          <a:solidFill>
                            <a:schemeClr val="tx1"/>
                          </a:solidFill>
                          <a:effectLst/>
                          <a:latin typeface="Arial" charset="0"/>
                          <a:cs typeface="Arial" charset="0"/>
                        </a:rPr>
                        <a:t>Inversion Strength and Height (</a:t>
                      </a:r>
                      <a:r>
                        <a:rPr kumimoji="0" lang="en-US" sz="1000" b="1" i="0" u="none" strike="noStrike" cap="none" normalizeH="0" baseline="0" dirty="0" err="1" smtClean="0">
                          <a:ln>
                            <a:noFill/>
                          </a:ln>
                          <a:solidFill>
                            <a:schemeClr val="tx1"/>
                          </a:solidFill>
                          <a:effectLst/>
                          <a:latin typeface="Arial" charset="0"/>
                          <a:cs typeface="Arial" charset="0"/>
                        </a:rPr>
                        <a:t>CrIS</a:t>
                      </a:r>
                      <a:r>
                        <a:rPr kumimoji="0" lang="en-US" sz="1000" b="1" i="0" u="none" strike="noStrike" cap="none" normalizeH="0" baseline="0" dirty="0" smtClean="0">
                          <a:ln>
                            <a:noFill/>
                          </a:ln>
                          <a:solidFill>
                            <a:schemeClr val="tx1"/>
                          </a:solidFill>
                          <a:effectLst/>
                          <a:latin typeface="Arial" charset="0"/>
                          <a:cs typeface="Arial" charset="0"/>
                        </a:rPr>
                        <a:t>)</a:t>
                      </a:r>
                    </a:p>
                  </a:txBody>
                  <a:tcPr marL="45720" marR="45720" horzOverflow="overflow">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r>
              <a:tr h="457200">
                <a:tc>
                  <a:txBody>
                    <a:bodyPr/>
                    <a:lstStyle/>
                    <a:p>
                      <a:pPr marL="0" marR="0" lvl="0" indent="0" algn="l" defTabSz="914400" rtl="0" eaLnBrk="1" fontAlgn="base" latinLnBrk="0" hangingPunct="1">
                        <a:lnSpc>
                          <a:spcPct val="100000"/>
                        </a:lnSpc>
                        <a:spcBef>
                          <a:spcPct val="0"/>
                        </a:spcBef>
                        <a:spcAft>
                          <a:spcPct val="0"/>
                        </a:spcAft>
                        <a:buClr>
                          <a:srgbClr val="000066"/>
                        </a:buClr>
                        <a:buSzPct val="70000"/>
                        <a:buFont typeface="Webdings" pitchFamily="18" charset="2"/>
                        <a:buNone/>
                        <a:tabLst/>
                      </a:pPr>
                      <a:r>
                        <a:rPr kumimoji="0" lang="en-US" sz="1000" b="1" i="0" u="none" strike="noStrike" cap="none" normalizeH="0" baseline="0" dirty="0" smtClean="0">
                          <a:ln>
                            <a:noFill/>
                          </a:ln>
                          <a:solidFill>
                            <a:schemeClr val="tx1"/>
                          </a:solidFill>
                          <a:effectLst/>
                          <a:latin typeface="Arial" charset="0"/>
                          <a:cs typeface="Times New Roman" pitchFamily="18" charset="0"/>
                        </a:rPr>
                        <a:t>Leaf Area Index</a:t>
                      </a:r>
                      <a:endParaRPr kumimoji="0" lang="en-US" sz="1000" b="1" i="0" u="none" strike="noStrike" cap="none" normalizeH="0" baseline="0" dirty="0" smtClean="0">
                        <a:ln>
                          <a:noFill/>
                        </a:ln>
                        <a:solidFill>
                          <a:schemeClr val="tx1"/>
                        </a:solidFill>
                        <a:effectLst/>
                        <a:latin typeface="Arial" charset="0"/>
                      </a:endParaRPr>
                    </a:p>
                  </a:txBody>
                  <a:tcPr marL="45720" marR="45720"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0" fontAlgn="base" latinLnBrk="0" hangingPunct="0">
                        <a:lnSpc>
                          <a:spcPct val="100000"/>
                        </a:lnSpc>
                        <a:spcBef>
                          <a:spcPct val="0"/>
                        </a:spcBef>
                        <a:spcAft>
                          <a:spcPct val="0"/>
                        </a:spcAft>
                        <a:buClr>
                          <a:srgbClr val="000066"/>
                        </a:buClr>
                        <a:buSzPct val="70000"/>
                        <a:buFont typeface="Webdings" pitchFamily="18" charset="2"/>
                        <a:buNone/>
                        <a:tabLst/>
                      </a:pPr>
                      <a:r>
                        <a:rPr kumimoji="0" lang="en-US" sz="1000" b="1" i="0" u="none" strike="noStrike" cap="none" normalizeH="0" baseline="0" smtClean="0">
                          <a:ln>
                            <a:noFill/>
                          </a:ln>
                          <a:solidFill>
                            <a:schemeClr val="tx1"/>
                          </a:solidFill>
                          <a:effectLst/>
                          <a:latin typeface="Arial" charset="0"/>
                          <a:cs typeface="Arial" charset="0"/>
                        </a:rPr>
                        <a:t>Cloud Products (CERES)</a:t>
                      </a:r>
                    </a:p>
                  </a:txBody>
                  <a:tcPr marL="45720" marR="4572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0" fontAlgn="base" latinLnBrk="0" hangingPunct="0">
                        <a:lnSpc>
                          <a:spcPct val="100000"/>
                        </a:lnSpc>
                        <a:spcBef>
                          <a:spcPct val="0"/>
                        </a:spcBef>
                        <a:spcAft>
                          <a:spcPct val="0"/>
                        </a:spcAft>
                        <a:buClr>
                          <a:srgbClr val="000066"/>
                        </a:buClr>
                        <a:buSzPct val="70000"/>
                        <a:buFont typeface="Webdings" pitchFamily="18" charset="2"/>
                        <a:buNone/>
                        <a:tabLst/>
                      </a:pPr>
                      <a:r>
                        <a:rPr kumimoji="0" lang="en-US" sz="1000" b="1" i="0" u="none" strike="noStrike" cap="none" normalizeH="0" baseline="0" dirty="0" smtClean="0">
                          <a:ln>
                            <a:noFill/>
                          </a:ln>
                          <a:solidFill>
                            <a:schemeClr val="tx1"/>
                          </a:solidFill>
                          <a:effectLst/>
                          <a:latin typeface="Arial" charset="0"/>
                          <a:cs typeface="Arial" charset="0"/>
                        </a:rPr>
                        <a:t>CO2 Slicing Derived Cloud Top Pressure (</a:t>
                      </a:r>
                      <a:r>
                        <a:rPr kumimoji="0" lang="en-US" sz="1000" b="1" i="0" u="none" strike="noStrike" cap="none" normalizeH="0" baseline="0" dirty="0" err="1" smtClean="0">
                          <a:ln>
                            <a:noFill/>
                          </a:ln>
                          <a:solidFill>
                            <a:schemeClr val="tx1"/>
                          </a:solidFill>
                          <a:effectLst/>
                          <a:latin typeface="Arial" charset="0"/>
                          <a:cs typeface="Arial" charset="0"/>
                        </a:rPr>
                        <a:t>CrIS</a:t>
                      </a:r>
                      <a:r>
                        <a:rPr kumimoji="0" lang="en-US" sz="1000" b="1" i="0" u="none" strike="noStrike" cap="none" normalizeH="0" baseline="0" dirty="0" smtClean="0">
                          <a:ln>
                            <a:noFill/>
                          </a:ln>
                          <a:solidFill>
                            <a:schemeClr val="tx1"/>
                          </a:solidFill>
                          <a:effectLst/>
                          <a:latin typeface="Arial" charset="0"/>
                          <a:cs typeface="Arial" charset="0"/>
                        </a:rPr>
                        <a:t>)</a:t>
                      </a:r>
                    </a:p>
                  </a:txBody>
                  <a:tcPr marL="45720" marR="45720" horzOverflow="overflow">
                    <a:lnL w="12700" cap="flat" cmpd="sng" algn="ctr">
                      <a:solidFill>
                        <a:srgbClr val="000000"/>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r>
              <a:tr h="274638">
                <a:tc>
                  <a:txBody>
                    <a:bodyPr/>
                    <a:lstStyle/>
                    <a:p>
                      <a:pPr marL="0" marR="0" lvl="0" indent="0" algn="l" defTabSz="914400" rtl="0" eaLnBrk="1" fontAlgn="base" latinLnBrk="0" hangingPunct="1">
                        <a:lnSpc>
                          <a:spcPct val="100000"/>
                        </a:lnSpc>
                        <a:spcBef>
                          <a:spcPct val="0"/>
                        </a:spcBef>
                        <a:spcAft>
                          <a:spcPct val="0"/>
                        </a:spcAft>
                        <a:buClr>
                          <a:srgbClr val="000066"/>
                        </a:buClr>
                        <a:buSzPct val="70000"/>
                        <a:buFont typeface="Webdings" pitchFamily="18" charset="2"/>
                        <a:buNone/>
                        <a:tabLst/>
                      </a:pPr>
                      <a:r>
                        <a:rPr kumimoji="0" lang="en-US" sz="1000" b="1" i="0" u="none" strike="noStrike" cap="none" normalizeH="0" baseline="0" dirty="0" smtClean="0">
                          <a:ln>
                            <a:noFill/>
                          </a:ln>
                          <a:solidFill>
                            <a:schemeClr val="tx1"/>
                          </a:solidFill>
                          <a:effectLst/>
                          <a:latin typeface="Arial" charset="0"/>
                          <a:cs typeface="Times New Roman" pitchFamily="18" charset="0"/>
                        </a:rPr>
                        <a:t>Fire Potential/Risk</a:t>
                      </a:r>
                    </a:p>
                  </a:txBody>
                  <a:tcPr marL="45720" marR="45720"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0" fontAlgn="base" latinLnBrk="0" hangingPunct="0">
                        <a:lnSpc>
                          <a:spcPct val="100000"/>
                        </a:lnSpc>
                        <a:spcBef>
                          <a:spcPct val="0"/>
                        </a:spcBef>
                        <a:spcAft>
                          <a:spcPct val="0"/>
                        </a:spcAft>
                        <a:buClr>
                          <a:srgbClr val="000066"/>
                        </a:buClr>
                        <a:buSzPct val="70000"/>
                        <a:buFont typeface="Webdings" pitchFamily="18" charset="2"/>
                        <a:buNone/>
                        <a:tabLst/>
                      </a:pPr>
                      <a:r>
                        <a:rPr kumimoji="0" lang="en-US" sz="1000" b="1" i="0" u="none" strike="noStrike" cap="none" normalizeH="0" baseline="0" smtClean="0">
                          <a:ln>
                            <a:noFill/>
                          </a:ln>
                          <a:solidFill>
                            <a:schemeClr val="tx1"/>
                          </a:solidFill>
                          <a:effectLst/>
                          <a:latin typeface="Arial" charset="0"/>
                          <a:cs typeface="Arial" charset="0"/>
                        </a:rPr>
                        <a:t>Outgoing Longwave Radiation TOA (VIIRS)</a:t>
                      </a:r>
                    </a:p>
                  </a:txBody>
                  <a:tcPr marL="45720" marR="45720"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
                          <a:srgbClr val="000066"/>
                        </a:buClr>
                        <a:buSzPct val="70000"/>
                        <a:buFont typeface="Webdings" pitchFamily="18" charset="2"/>
                        <a:buNone/>
                        <a:tabLst/>
                      </a:pPr>
                      <a:r>
                        <a:rPr kumimoji="0" lang="en-US" sz="1000" b="1" i="0" u="none" strike="noStrike" cap="none" normalizeH="0" baseline="0" dirty="0" smtClean="0">
                          <a:ln>
                            <a:noFill/>
                          </a:ln>
                          <a:solidFill>
                            <a:schemeClr val="tx1"/>
                          </a:solidFill>
                          <a:effectLst/>
                          <a:latin typeface="Arial" charset="0"/>
                          <a:cs typeface="Arial" charset="0"/>
                        </a:rPr>
                        <a:t>Cloud Amount</a:t>
                      </a:r>
                    </a:p>
                  </a:txBody>
                  <a:tcPr marR="45720" horzOverflow="overflow">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r>
              <a:tr h="304800">
                <a:tc>
                  <a:txBody>
                    <a:bodyPr/>
                    <a:lstStyle/>
                    <a:p>
                      <a:pPr marL="0" marR="0" lvl="0" indent="0" algn="l" defTabSz="914400" rtl="0" eaLnBrk="1" fontAlgn="base" latinLnBrk="0" hangingPunct="1">
                        <a:lnSpc>
                          <a:spcPct val="100000"/>
                        </a:lnSpc>
                        <a:spcBef>
                          <a:spcPct val="0"/>
                        </a:spcBef>
                        <a:spcAft>
                          <a:spcPct val="0"/>
                        </a:spcAft>
                        <a:buClr>
                          <a:srgbClr val="000066"/>
                        </a:buClr>
                        <a:buSzPct val="70000"/>
                        <a:buFont typeface="Webdings" pitchFamily="18" charset="2"/>
                        <a:buNone/>
                        <a:tabLst/>
                      </a:pPr>
                      <a:r>
                        <a:rPr kumimoji="0" lang="en-US" sz="1000" b="1" i="0" u="none" strike="noStrike" cap="none" normalizeH="0" baseline="0" dirty="0" smtClean="0">
                          <a:ln>
                            <a:noFill/>
                          </a:ln>
                          <a:solidFill>
                            <a:schemeClr val="tx1"/>
                          </a:solidFill>
                          <a:effectLst/>
                          <a:latin typeface="Arial" charset="0"/>
                        </a:rPr>
                        <a:t>Fire &amp; Smoke Analysis</a:t>
                      </a:r>
                    </a:p>
                  </a:txBody>
                  <a:tcPr marL="45720" marR="45720"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0" fontAlgn="base" latinLnBrk="0" hangingPunct="0">
                        <a:lnSpc>
                          <a:spcPct val="100000"/>
                        </a:lnSpc>
                        <a:spcBef>
                          <a:spcPct val="0"/>
                        </a:spcBef>
                        <a:spcAft>
                          <a:spcPct val="0"/>
                        </a:spcAft>
                        <a:buClr>
                          <a:srgbClr val="000066"/>
                        </a:buClr>
                        <a:buSzPct val="70000"/>
                        <a:buFont typeface="Webdings" pitchFamily="18" charset="2"/>
                        <a:buNone/>
                        <a:tabLst/>
                      </a:pPr>
                      <a:r>
                        <a:rPr kumimoji="0" lang="en-US" sz="1000" b="1" i="0" u="none" strike="noStrike" cap="none" normalizeH="0" baseline="0" smtClean="0">
                          <a:ln>
                            <a:noFill/>
                          </a:ln>
                          <a:solidFill>
                            <a:schemeClr val="tx1"/>
                          </a:solidFill>
                          <a:effectLst/>
                          <a:latin typeface="Arial" charset="0"/>
                          <a:cs typeface="Arial" charset="0"/>
                        </a:rPr>
                        <a:t>Outgoing Longwave Radiation (CrIS)</a:t>
                      </a:r>
                    </a:p>
                  </a:txBody>
                  <a:tcPr marL="45720" marR="4572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
                          <a:srgbClr val="000066"/>
                        </a:buClr>
                        <a:buSzPct val="70000"/>
                        <a:buFont typeface="Webdings" pitchFamily="18" charset="2"/>
                        <a:buNone/>
                        <a:tabLst/>
                      </a:pPr>
                      <a:r>
                        <a:rPr kumimoji="0" lang="en-US" sz="1000" b="1" i="0" u="none" strike="noStrike" cap="none" normalizeH="0" baseline="0" dirty="0" smtClean="0">
                          <a:ln>
                            <a:noFill/>
                          </a:ln>
                          <a:solidFill>
                            <a:schemeClr val="tx1"/>
                          </a:solidFill>
                          <a:effectLst/>
                          <a:latin typeface="Arial" charset="0"/>
                          <a:cs typeface="Arial" charset="0"/>
                        </a:rPr>
                        <a:t>Cloud Ice Water Path</a:t>
                      </a:r>
                    </a:p>
                  </a:txBody>
                  <a:tcPr marR="45720" horzOverflow="overflow">
                    <a:lnL w="12700" cap="flat" cmpd="sng" algn="ctr">
                      <a:solidFill>
                        <a:srgbClr val="000000"/>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r>
              <a:tr h="304800">
                <a:tc>
                  <a:txBody>
                    <a:bodyPr/>
                    <a:lstStyle/>
                    <a:p>
                      <a:pPr marL="0" marR="0" lvl="0" indent="0" algn="l" defTabSz="914400" rtl="0" eaLnBrk="1" fontAlgn="base" latinLnBrk="0" hangingPunct="1">
                        <a:lnSpc>
                          <a:spcPct val="100000"/>
                        </a:lnSpc>
                        <a:spcBef>
                          <a:spcPct val="0"/>
                        </a:spcBef>
                        <a:spcAft>
                          <a:spcPct val="0"/>
                        </a:spcAft>
                        <a:buClr>
                          <a:srgbClr val="000066"/>
                        </a:buClr>
                        <a:buSzPct val="70000"/>
                        <a:buFont typeface="Webdings" pitchFamily="18" charset="2"/>
                        <a:buNone/>
                        <a:tabLst/>
                      </a:pPr>
                      <a:r>
                        <a:rPr kumimoji="0" lang="en-US" sz="1000" b="1" i="0" u="none" strike="noStrike" cap="none" normalizeH="0" baseline="0" dirty="0" smtClean="0">
                          <a:ln>
                            <a:noFill/>
                          </a:ln>
                          <a:solidFill>
                            <a:schemeClr val="tx1"/>
                          </a:solidFill>
                          <a:effectLst/>
                          <a:latin typeface="Arial" charset="0"/>
                        </a:rPr>
                        <a:t>Near Coast Ocean Color</a:t>
                      </a:r>
                    </a:p>
                  </a:txBody>
                  <a:tcPr marL="45720" marR="45720"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
                          <a:srgbClr val="000066"/>
                        </a:buClr>
                        <a:buSzPct val="70000"/>
                        <a:buFont typeface="Webdings" pitchFamily="18" charset="2"/>
                        <a:buNone/>
                        <a:tabLst/>
                      </a:pPr>
                      <a:r>
                        <a:rPr kumimoji="0" lang="en-US" sz="1000" b="1" i="0" u="none" strike="noStrike" cap="none" normalizeH="0" baseline="0" smtClean="0">
                          <a:ln>
                            <a:noFill/>
                          </a:ln>
                          <a:solidFill>
                            <a:schemeClr val="tx1"/>
                          </a:solidFill>
                          <a:effectLst/>
                          <a:latin typeface="Arial" charset="0"/>
                          <a:cs typeface="Arial" charset="0"/>
                        </a:rPr>
                        <a:t>Downward Shortwave Radiation TOA (VIIRS)</a:t>
                      </a:r>
                    </a:p>
                  </a:txBody>
                  <a:tcPr marL="45720" marR="45720"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
                          <a:srgbClr val="000066"/>
                        </a:buClr>
                        <a:buSzPct val="70000"/>
                        <a:buFont typeface="Webdings" pitchFamily="18" charset="2"/>
                        <a:buNone/>
                        <a:tabLst/>
                      </a:pPr>
                      <a:r>
                        <a:rPr kumimoji="0" lang="en-US" sz="1000" b="1" i="0" u="none" strike="noStrike" cap="none" normalizeH="0" baseline="0" dirty="0" smtClean="0">
                          <a:ln>
                            <a:noFill/>
                          </a:ln>
                          <a:solidFill>
                            <a:schemeClr val="tx1"/>
                          </a:solidFill>
                          <a:effectLst/>
                          <a:latin typeface="Arial" charset="0"/>
                          <a:cs typeface="Arial" charset="0"/>
                        </a:rPr>
                        <a:t>Cloud Liquid Water Path</a:t>
                      </a:r>
                    </a:p>
                  </a:txBody>
                  <a:tcPr marR="45720" horzOverflow="overflow">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r>
              <a:tr h="274638">
                <a:tc>
                  <a:txBody>
                    <a:bodyPr/>
                    <a:lstStyle/>
                    <a:p>
                      <a:pPr marL="0" marR="0" lvl="0" indent="0" algn="l" defTabSz="914400" rtl="0" eaLnBrk="1" fontAlgn="base" latinLnBrk="0" hangingPunct="1">
                        <a:lnSpc>
                          <a:spcPct val="100000"/>
                        </a:lnSpc>
                        <a:spcBef>
                          <a:spcPct val="0"/>
                        </a:spcBef>
                        <a:spcAft>
                          <a:spcPct val="0"/>
                        </a:spcAft>
                        <a:buClr>
                          <a:srgbClr val="000066"/>
                        </a:buClr>
                        <a:buSzPct val="70000"/>
                        <a:buFont typeface="Webdings" pitchFamily="18" charset="2"/>
                        <a:buNone/>
                        <a:tabLst/>
                      </a:pPr>
                      <a:r>
                        <a:rPr kumimoji="0" lang="en-US" sz="1000" b="1" i="0" u="none" strike="noStrike" cap="none" normalizeH="0" baseline="0" dirty="0" smtClean="0">
                          <a:ln>
                            <a:noFill/>
                          </a:ln>
                          <a:solidFill>
                            <a:schemeClr val="tx1"/>
                          </a:solidFill>
                          <a:effectLst/>
                          <a:latin typeface="Arial" charset="0"/>
                        </a:rPr>
                        <a:t>Harmful Algal Blooms (VIIRS)</a:t>
                      </a:r>
                    </a:p>
                  </a:txBody>
                  <a:tcPr marL="45720" marR="45720"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0" fontAlgn="base" latinLnBrk="0" hangingPunct="0">
                        <a:lnSpc>
                          <a:spcPct val="100000"/>
                        </a:lnSpc>
                        <a:spcBef>
                          <a:spcPct val="0"/>
                        </a:spcBef>
                        <a:spcAft>
                          <a:spcPct val="0"/>
                        </a:spcAft>
                        <a:buClr>
                          <a:srgbClr val="000066"/>
                        </a:buClr>
                        <a:buSzPct val="70000"/>
                        <a:buFont typeface="Webdings" pitchFamily="18" charset="2"/>
                        <a:buNone/>
                        <a:tabLst/>
                      </a:pPr>
                      <a:r>
                        <a:rPr kumimoji="0" lang="en-US" sz="1000" b="1" i="0" u="none" strike="noStrike" cap="none" normalizeH="0" baseline="0" smtClean="0">
                          <a:ln>
                            <a:noFill/>
                          </a:ln>
                          <a:solidFill>
                            <a:schemeClr val="tx1"/>
                          </a:solidFill>
                          <a:effectLst/>
                          <a:latin typeface="Arial" charset="0"/>
                          <a:cs typeface="Arial" charset="0"/>
                        </a:rPr>
                        <a:t>Ocean Optimized Cloud Mask</a:t>
                      </a:r>
                    </a:p>
                  </a:txBody>
                  <a:tcPr marL="45720" marR="4572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
                          <a:srgbClr val="000066"/>
                        </a:buClr>
                        <a:buSzPct val="70000"/>
                        <a:buFont typeface="Webdings" pitchFamily="18" charset="2"/>
                        <a:buNone/>
                        <a:tabLst/>
                      </a:pPr>
                      <a:r>
                        <a:rPr kumimoji="0" lang="en-US" sz="1000" b="1" i="0" u="none" strike="noStrike" cap="none" normalizeH="0" baseline="0" dirty="0" smtClean="0">
                          <a:ln>
                            <a:noFill/>
                          </a:ln>
                          <a:solidFill>
                            <a:schemeClr val="tx1"/>
                          </a:solidFill>
                          <a:effectLst/>
                          <a:latin typeface="Arial" charset="0"/>
                          <a:cs typeface="Arial" charset="0"/>
                        </a:rPr>
                        <a:t>Cloud Type</a:t>
                      </a:r>
                    </a:p>
                  </a:txBody>
                  <a:tcPr marR="45720" horzOverflow="overflow">
                    <a:lnL w="12700" cap="flat" cmpd="sng" algn="ctr">
                      <a:solidFill>
                        <a:srgbClr val="000000"/>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r>
              <a:tr h="274638">
                <a:tc>
                  <a:txBody>
                    <a:bodyPr/>
                    <a:lstStyle/>
                    <a:p>
                      <a:pPr marL="0" marR="0" lvl="0" indent="0" algn="l" defTabSz="914400" rtl="0" eaLnBrk="1" fontAlgn="base" latinLnBrk="0" hangingPunct="1">
                        <a:lnSpc>
                          <a:spcPct val="100000"/>
                        </a:lnSpc>
                        <a:spcBef>
                          <a:spcPct val="0"/>
                        </a:spcBef>
                        <a:spcAft>
                          <a:spcPct val="0"/>
                        </a:spcAft>
                        <a:buClr>
                          <a:srgbClr val="000066"/>
                        </a:buClr>
                        <a:buSzPct val="70000"/>
                        <a:buFont typeface="Webdings" pitchFamily="18" charset="2"/>
                        <a:buNone/>
                        <a:tabLst/>
                      </a:pPr>
                      <a:r>
                        <a:rPr kumimoji="0" lang="en-US" sz="1000" b="1" i="0" u="none" strike="noStrike" cap="none" normalizeH="0" baseline="0" dirty="0" smtClean="0">
                          <a:ln>
                            <a:noFill/>
                          </a:ln>
                          <a:solidFill>
                            <a:schemeClr val="tx1"/>
                          </a:solidFill>
                          <a:effectLst/>
                          <a:latin typeface="Arial" charset="0"/>
                          <a:cs typeface="Times New Roman" pitchFamily="18" charset="0"/>
                        </a:rPr>
                        <a:t>Clear Sky Radiances (VIIRS)</a:t>
                      </a:r>
                      <a:endParaRPr kumimoji="0" lang="en-US" sz="1000" b="1" i="0" u="none" strike="noStrike" cap="none" normalizeH="0" baseline="0" dirty="0" smtClean="0">
                        <a:ln>
                          <a:noFill/>
                        </a:ln>
                        <a:solidFill>
                          <a:schemeClr val="tx1"/>
                        </a:solidFill>
                        <a:effectLst/>
                        <a:latin typeface="Arial" charset="0"/>
                      </a:endParaRPr>
                    </a:p>
                  </a:txBody>
                  <a:tcPr marL="45720" marR="45720"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0" fontAlgn="base" latinLnBrk="0" hangingPunct="0">
                        <a:lnSpc>
                          <a:spcPct val="100000"/>
                        </a:lnSpc>
                        <a:spcBef>
                          <a:spcPct val="0"/>
                        </a:spcBef>
                        <a:spcAft>
                          <a:spcPct val="0"/>
                        </a:spcAft>
                        <a:buClr>
                          <a:srgbClr val="000066"/>
                        </a:buClr>
                        <a:buSzPct val="70000"/>
                        <a:buFont typeface="Webdings" pitchFamily="18" charset="2"/>
                        <a:buNone/>
                        <a:tabLst/>
                      </a:pPr>
                      <a:r>
                        <a:rPr kumimoji="0" lang="en-US" sz="1000" b="1" i="0" u="none" strike="noStrike" cap="none" normalizeH="0" baseline="0" smtClean="0">
                          <a:ln>
                            <a:noFill/>
                          </a:ln>
                          <a:solidFill>
                            <a:schemeClr val="tx1"/>
                          </a:solidFill>
                          <a:effectLst/>
                          <a:latin typeface="Arial" charset="0"/>
                          <a:cs typeface="Arial" charset="0"/>
                        </a:rPr>
                        <a:t>Chesapeake Bay Ocean Color</a:t>
                      </a:r>
                    </a:p>
                  </a:txBody>
                  <a:tcPr marL="45720" marR="4572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
                          <a:srgbClr val="000066"/>
                        </a:buClr>
                        <a:buSzPct val="70000"/>
                        <a:buFont typeface="Webdings" pitchFamily="18" charset="2"/>
                        <a:buNone/>
                        <a:tabLst/>
                      </a:pPr>
                      <a:r>
                        <a:rPr kumimoji="0" lang="en-US" sz="1000" b="1" i="0" u="none" strike="noStrike" cap="none" normalizeH="0" baseline="0" dirty="0" smtClean="0">
                          <a:ln>
                            <a:noFill/>
                          </a:ln>
                          <a:solidFill>
                            <a:schemeClr val="tx1"/>
                          </a:solidFill>
                          <a:effectLst/>
                          <a:latin typeface="Arial" charset="0"/>
                          <a:cs typeface="Arial" charset="0"/>
                        </a:rPr>
                        <a:t>Cloud Fraction</a:t>
                      </a:r>
                    </a:p>
                  </a:txBody>
                  <a:tcPr marR="45720" horzOverflow="overflow">
                    <a:lnL w="12700" cap="flat" cmpd="sng" algn="ctr">
                      <a:solidFill>
                        <a:srgbClr val="000000"/>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r>
              <a:tr h="350838">
                <a:tc>
                  <a:txBody>
                    <a:bodyPr/>
                    <a:lstStyle/>
                    <a:p>
                      <a:pPr marL="0" marR="0" lvl="0" indent="0" algn="l" defTabSz="914400" rtl="0" eaLnBrk="1" fontAlgn="base" latinLnBrk="0" hangingPunct="1">
                        <a:lnSpc>
                          <a:spcPct val="100000"/>
                        </a:lnSpc>
                        <a:spcBef>
                          <a:spcPct val="0"/>
                        </a:spcBef>
                        <a:spcAft>
                          <a:spcPct val="0"/>
                        </a:spcAft>
                        <a:buClr>
                          <a:srgbClr val="000066"/>
                        </a:buClr>
                        <a:buSzPct val="70000"/>
                        <a:buFont typeface="Webdings" pitchFamily="18" charset="2"/>
                        <a:buNone/>
                        <a:tabLst/>
                      </a:pPr>
                      <a:endParaRPr kumimoji="0" lang="en-US" sz="1000" b="1" i="0" u="none" strike="noStrike" cap="none" normalizeH="0" baseline="0" dirty="0" smtClean="0">
                        <a:ln>
                          <a:noFill/>
                        </a:ln>
                        <a:solidFill>
                          <a:schemeClr val="tx1"/>
                        </a:solidFill>
                        <a:effectLst/>
                        <a:latin typeface="Arial" charset="0"/>
                      </a:endParaRPr>
                    </a:p>
                  </a:txBody>
                  <a:tcPr marL="45720" marR="45720"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0" fontAlgn="base" latinLnBrk="0" hangingPunct="0">
                        <a:lnSpc>
                          <a:spcPct val="100000"/>
                        </a:lnSpc>
                        <a:spcBef>
                          <a:spcPct val="0"/>
                        </a:spcBef>
                        <a:spcAft>
                          <a:spcPct val="0"/>
                        </a:spcAft>
                        <a:buClr>
                          <a:srgbClr val="000066"/>
                        </a:buClr>
                        <a:buSzPct val="70000"/>
                        <a:buFont typeface="Webdings" pitchFamily="18" charset="2"/>
                        <a:buNone/>
                        <a:tabLst/>
                      </a:pPr>
                      <a:endParaRPr kumimoji="0" lang="en-US" sz="1000" b="1" i="0" u="none" strike="noStrike" cap="none" normalizeH="0" baseline="0" dirty="0" smtClean="0">
                        <a:ln>
                          <a:noFill/>
                        </a:ln>
                        <a:solidFill>
                          <a:schemeClr val="tx1"/>
                        </a:solidFill>
                        <a:effectLst/>
                        <a:latin typeface="Arial" charset="0"/>
                        <a:cs typeface="Arial" charset="0"/>
                      </a:endParaRPr>
                    </a:p>
                  </a:txBody>
                  <a:tcPr marL="45720" marR="4572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
                          <a:srgbClr val="000066"/>
                        </a:buClr>
                        <a:buSzPct val="70000"/>
                        <a:buFont typeface="Webdings" pitchFamily="18" charset="2"/>
                        <a:buNone/>
                        <a:tabLst/>
                      </a:pPr>
                      <a:r>
                        <a:rPr kumimoji="0" lang="en-US" sz="1000" b="1" i="0" u="none" strike="noStrike" cap="none" normalizeH="0" baseline="0" dirty="0" smtClean="0">
                          <a:ln>
                            <a:noFill/>
                          </a:ln>
                          <a:solidFill>
                            <a:schemeClr val="tx1"/>
                          </a:solidFill>
                          <a:effectLst/>
                          <a:latin typeface="Arial" charset="0"/>
                          <a:cs typeface="Arial" charset="0"/>
                        </a:rPr>
                        <a:t>Cloud Emissivity</a:t>
                      </a:r>
                    </a:p>
                  </a:txBody>
                  <a:tcPr marR="45720" horzOverflow="overflow">
                    <a:lnL w="12700" cap="flat" cmpd="sng" algn="ctr">
                      <a:solidFill>
                        <a:srgbClr val="000000"/>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rgbClr val="000000"/>
                      </a:solidFill>
                      <a:prstDash val="solid"/>
                      <a:round/>
                      <a:headEnd type="none" w="med" len="med"/>
                      <a:tailEnd type="none" w="med" len="med"/>
                    </a:lnB>
                    <a:lnTlToBr>
                      <a:noFill/>
                    </a:lnTlToBr>
                    <a:lnBlToTr>
                      <a:noFill/>
                    </a:lnBlToTr>
                    <a:solidFill>
                      <a:srgbClr val="FFFF00"/>
                    </a:solidFill>
                  </a:tcPr>
                </a:tc>
              </a:tr>
            </a:tbl>
          </a:graphicData>
        </a:graphic>
      </p:graphicFrame>
      <p:graphicFrame>
        <p:nvGraphicFramePr>
          <p:cNvPr id="303190" name="Group 86"/>
          <p:cNvGraphicFramePr>
            <a:graphicFrameLocks noGrp="1"/>
          </p:cNvGraphicFramePr>
          <p:nvPr/>
        </p:nvGraphicFramePr>
        <p:xfrm>
          <a:off x="228600" y="6172200"/>
          <a:ext cx="3657600" cy="304800"/>
        </p:xfrm>
        <a:graphic>
          <a:graphicData uri="http://schemas.openxmlformats.org/drawingml/2006/table">
            <a:tbl>
              <a:tblPr/>
              <a:tblGrid>
                <a:gridCol w="519113"/>
                <a:gridCol w="3138487"/>
              </a:tblGrid>
              <a:tr h="304800">
                <a:tc>
                  <a:txBody>
                    <a:bodyPr/>
                    <a:lstStyle/>
                    <a:p>
                      <a:pPr marL="0" marR="0" lvl="0" indent="0" algn="ctr" defTabSz="793750" rtl="0" eaLnBrk="1" fontAlgn="base" latinLnBrk="0" hangingPunct="1">
                        <a:lnSpc>
                          <a:spcPct val="100000"/>
                        </a:lnSpc>
                        <a:spcBef>
                          <a:spcPct val="50000"/>
                        </a:spcBef>
                        <a:spcAft>
                          <a:spcPct val="0"/>
                        </a:spcAft>
                        <a:buClr>
                          <a:srgbClr val="000066"/>
                        </a:buClr>
                        <a:buSzPct val="70000"/>
                        <a:buFont typeface="Webdings" pitchFamily="18" charset="2"/>
                        <a:buNone/>
                        <a:tabLst/>
                      </a:pPr>
                      <a:r>
                        <a:rPr kumimoji="0" lang="en-US" sz="1000" b="1" i="0" u="none" strike="noStrike" cap="none" normalizeH="0" baseline="0" dirty="0" smtClean="0">
                          <a:ln>
                            <a:noFill/>
                          </a:ln>
                          <a:solidFill>
                            <a:schemeClr val="tx1"/>
                          </a:solidFill>
                          <a:effectLst/>
                          <a:latin typeface="Arial" charset="0"/>
                        </a:rPr>
                        <a:t>Y</a:t>
                      </a:r>
                    </a:p>
                  </a:txBody>
                  <a:tcPr marL="90488" marR="90488" marT="44450" marB="4445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793750" rtl="0" eaLnBrk="1" fontAlgn="base" latinLnBrk="0" hangingPunct="1">
                        <a:lnSpc>
                          <a:spcPct val="100000"/>
                        </a:lnSpc>
                        <a:spcBef>
                          <a:spcPct val="50000"/>
                        </a:spcBef>
                        <a:spcAft>
                          <a:spcPct val="0"/>
                        </a:spcAft>
                        <a:buClr>
                          <a:srgbClr val="000066"/>
                        </a:buClr>
                        <a:buSzPct val="70000"/>
                        <a:buFont typeface="Webdings" pitchFamily="18" charset="2"/>
                        <a:buNone/>
                        <a:tabLst/>
                      </a:pPr>
                      <a:r>
                        <a:rPr kumimoji="0" lang="en-US" sz="1200" b="1" i="0" u="none" strike="noStrike" cap="none" normalizeH="0" baseline="0" dirty="0" smtClean="0">
                          <a:ln>
                            <a:noFill/>
                          </a:ln>
                          <a:solidFill>
                            <a:schemeClr val="tx1"/>
                          </a:solidFill>
                          <a:effectLst/>
                          <a:latin typeface="Arial" charset="0"/>
                        </a:rPr>
                        <a:t>NOAA Unique Products (NUPs)</a:t>
                      </a:r>
                    </a:p>
                  </a:txBody>
                  <a:tcPr marL="90488" marR="90488" marT="44450" marB="4445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r>
            </a:tbl>
          </a:graphicData>
        </a:graphic>
      </p:graphicFrame>
      <p:sp>
        <p:nvSpPr>
          <p:cNvPr id="4190" name="TextBox 6"/>
          <p:cNvSpPr txBox="1">
            <a:spLocks noChangeArrowheads="1"/>
          </p:cNvSpPr>
          <p:nvPr/>
        </p:nvSpPr>
        <p:spPr bwMode="auto">
          <a:xfrm>
            <a:off x="4191000" y="6172200"/>
            <a:ext cx="4648200" cy="369888"/>
          </a:xfrm>
          <a:prstGeom prst="rect">
            <a:avLst/>
          </a:prstGeom>
          <a:noFill/>
          <a:ln w="9525">
            <a:noFill/>
            <a:miter lim="800000"/>
            <a:headEnd/>
            <a:tailEnd/>
          </a:ln>
        </p:spPr>
        <p:txBody>
          <a:bodyPr>
            <a:spAutoFit/>
          </a:bodyPr>
          <a:lstStyle/>
          <a:p>
            <a:r>
              <a:rPr lang="en-US"/>
              <a:t>NESDIS is seeking your requirements!</a:t>
            </a:r>
          </a:p>
        </p:txBody>
      </p:sp>
    </p:spTree>
  </p:cSld>
  <p:clrMapOvr>
    <a:masterClrMapping/>
  </p:clrMapOvr>
  <p:transition>
    <p:dissolve/>
  </p:transition>
  <p:timing>
    <p:tnLst>
      <p:par>
        <p:cTn id="1" dur="indefinite" restart="never" nodeType="tmRoot"/>
      </p:par>
    </p:tnLst>
  </p:timing>
</p:sld>
</file>

<file path=ppt/theme/theme1.xml><?xml version="1.0" encoding="utf-8"?>
<a:theme xmlns:a="http://schemas.openxmlformats.org/drawingml/2006/main" name="BasicGlobal">
  <a:themeElements>
    <a:clrScheme name="BasicGlobal 13">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0066"/>
      </a:hlink>
      <a:folHlink>
        <a:srgbClr val="99CC00"/>
      </a:folHlink>
    </a:clrScheme>
    <a:fontScheme name="BasicGlobal">
      <a:majorFont>
        <a:latin typeface="TradeGothicBold"/>
        <a:ea typeface=""/>
        <a:cs typeface=""/>
      </a:majorFont>
      <a:minorFont>
        <a:latin typeface="TradeGothic"/>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BasicGlobal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asicGlobal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asicGlobal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asicGlobal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asicGlobal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asicGlobal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asicGlobal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asicGlobal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asicGlobal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asicGlobal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asicGlobal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asicGlobal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BasicGlobal 13">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0066"/>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6050</TotalTime>
  <Words>635</Words>
  <Application>Microsoft Office PowerPoint</Application>
  <PresentationFormat>On-screen Show (4:3)</PresentationFormat>
  <Paragraphs>121</Paragraphs>
  <Slides>3</Slides>
  <Notes>3</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3</vt:i4>
      </vt:variant>
    </vt:vector>
  </HeadingPairs>
  <TitlesOfParts>
    <vt:vector size="11" baseType="lpstr">
      <vt:lpstr>Arial</vt:lpstr>
      <vt:lpstr>Webdings</vt:lpstr>
      <vt:lpstr>Wingdings 2</vt:lpstr>
      <vt:lpstr>Times New Roman</vt:lpstr>
      <vt:lpstr>TradeGothicCondEighteen</vt:lpstr>
      <vt:lpstr>TradeGothicBold</vt:lpstr>
      <vt:lpstr>Times</vt:lpstr>
      <vt:lpstr>BasicGlobal</vt:lpstr>
      <vt:lpstr>NPP/Follow-On Phase 1 3-20 months after NPP Launch </vt:lpstr>
      <vt:lpstr> NPP/Follow-On Phase 1 3-20 months after NPP Launch </vt:lpstr>
      <vt:lpstr>NPP/Follow-ON Phase 2 Products</vt:lpstr>
    </vt:vector>
  </TitlesOfParts>
  <Company>NOAA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Toward An Enhanced Partnership In Earth Observation -- WMO Regional Association III Meeting</dc:title>
  <dc:creator>CSullivan/K.Turner</dc:creator>
  <cp:lastModifiedBy>john.paquette</cp:lastModifiedBy>
  <cp:revision>549</cp:revision>
  <dcterms:created xsi:type="dcterms:W3CDTF">2005-03-25T16:40:13Z</dcterms:created>
  <dcterms:modified xsi:type="dcterms:W3CDTF">2010-08-19T17:10:02Z</dcterms:modified>
</cp:coreProperties>
</file>