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 id="2147483676" r:id="rId3"/>
  </p:sldMasterIdLst>
  <p:notesMasterIdLst>
    <p:notesMasterId r:id="rId35"/>
  </p:notesMasterIdLst>
  <p:handoutMasterIdLst>
    <p:handoutMasterId r:id="rId36"/>
  </p:handoutMasterIdLst>
  <p:sldIdLst>
    <p:sldId id="408" r:id="rId4"/>
    <p:sldId id="274" r:id="rId5"/>
    <p:sldId id="413" r:id="rId6"/>
    <p:sldId id="434" r:id="rId7"/>
    <p:sldId id="456" r:id="rId8"/>
    <p:sldId id="468" r:id="rId9"/>
    <p:sldId id="469" r:id="rId10"/>
    <p:sldId id="470" r:id="rId11"/>
    <p:sldId id="471" r:id="rId12"/>
    <p:sldId id="472" r:id="rId13"/>
    <p:sldId id="473" r:id="rId14"/>
    <p:sldId id="474" r:id="rId15"/>
    <p:sldId id="475" r:id="rId16"/>
    <p:sldId id="467" r:id="rId17"/>
    <p:sldId id="436" r:id="rId18"/>
    <p:sldId id="443" r:id="rId19"/>
    <p:sldId id="442" r:id="rId20"/>
    <p:sldId id="444" r:id="rId21"/>
    <p:sldId id="420" r:id="rId22"/>
    <p:sldId id="433" r:id="rId23"/>
    <p:sldId id="416" r:id="rId24"/>
    <p:sldId id="438" r:id="rId25"/>
    <p:sldId id="439" r:id="rId26"/>
    <p:sldId id="370" r:id="rId27"/>
    <p:sldId id="445" r:id="rId28"/>
    <p:sldId id="446" r:id="rId29"/>
    <p:sldId id="447" r:id="rId30"/>
    <p:sldId id="464" r:id="rId31"/>
    <p:sldId id="465" r:id="rId32"/>
    <p:sldId id="466" r:id="rId33"/>
    <p:sldId id="463" r:id="rId34"/>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450"/>
    <a:srgbClr val="5F5F5F"/>
    <a:srgbClr val="CC0000"/>
    <a:srgbClr val="666633"/>
    <a:srgbClr val="003366"/>
    <a:srgbClr val="333333"/>
    <a:srgbClr val="3A3A50"/>
    <a:srgbClr val="FFCCCC"/>
    <a:srgbClr val="0066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717" autoAdjust="0"/>
    <p:restoredTop sz="36396" autoAdjust="0"/>
  </p:normalViewPr>
  <p:slideViewPr>
    <p:cSldViewPr>
      <p:cViewPr varScale="1">
        <p:scale>
          <a:sx n="70" d="100"/>
          <a:sy n="70" d="100"/>
        </p:scale>
        <p:origin x="-1068" y="-108"/>
      </p:cViewPr>
      <p:guideLst>
        <p:guide orient="horz" pos="2160"/>
        <p:guide pos="2880"/>
      </p:guideLst>
    </p:cSldViewPr>
  </p:slideViewPr>
  <p:outlineViewPr>
    <p:cViewPr>
      <p:scale>
        <a:sx n="33" d="100"/>
        <a:sy n="33" d="100"/>
      </p:scale>
      <p:origin x="54" y="14628"/>
    </p:cViewPr>
    <p:sldLst>
      <p:sld r:id="rId1" collapse="1"/>
    </p:sldLst>
  </p:outlineViewPr>
  <p:notesTextViewPr>
    <p:cViewPr>
      <p:scale>
        <a:sx n="140" d="100"/>
        <a:sy n="140" d="100"/>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dirty="0"/>
            </a:lvl1pPr>
          </a:lstStyle>
          <a:p>
            <a:pPr>
              <a:defRPr/>
            </a:pPr>
            <a:endParaRPr lang="en-US" altLang="ja-JP"/>
          </a:p>
        </p:txBody>
      </p:sp>
      <p:sp>
        <p:nvSpPr>
          <p:cNvPr id="288771"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3FAD2638-B833-4656-B5CD-BED3B6F824E9}" type="datetimeFigureOut">
              <a:rPr lang="ja-JP" altLang="en-US"/>
              <a:pPr>
                <a:defRPr/>
              </a:pPr>
              <a:t>2012/10/22</a:t>
            </a:fld>
            <a:endParaRPr lang="en-US" altLang="ja-JP" dirty="0"/>
          </a:p>
        </p:txBody>
      </p:sp>
      <p:sp>
        <p:nvSpPr>
          <p:cNvPr id="288772" name="Rectangle 4"/>
          <p:cNvSpPr>
            <a:spLocks noGrp="1" noChangeArrowheads="1"/>
          </p:cNvSpPr>
          <p:nvPr>
            <p:ph type="ftr" sz="quarter" idx="2"/>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dirty="0"/>
            </a:lvl1pPr>
          </a:lstStyle>
          <a:p>
            <a:pPr>
              <a:defRPr/>
            </a:pPr>
            <a:endParaRPr lang="en-US" altLang="ja-JP"/>
          </a:p>
        </p:txBody>
      </p:sp>
      <p:sp>
        <p:nvSpPr>
          <p:cNvPr id="288773"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48B5B9D-335B-4BDE-85BB-007DA80E836B}" type="slidenum">
              <a:rPr lang="ja-JP" altLang="en-US"/>
              <a:pPr>
                <a:defRPr/>
              </a:pPr>
              <a:t>‹#›</a:t>
            </a:fld>
            <a:endParaRPr lang="en-US" altLang="ja-JP" dirty="0"/>
          </a:p>
        </p:txBody>
      </p:sp>
    </p:spTree>
    <p:extLst>
      <p:ext uri="{BB962C8B-B14F-4D97-AF65-F5344CB8AC3E}">
        <p14:creationId xmlns:p14="http://schemas.microsoft.com/office/powerpoint/2010/main" val="3358879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lvl1pPr>
          </a:lstStyle>
          <a:p>
            <a:pPr>
              <a:defRPr/>
            </a:pPr>
            <a:endParaRPr lang="en-US" altLang="ja-JP"/>
          </a:p>
        </p:txBody>
      </p:sp>
      <p:sp>
        <p:nvSpPr>
          <p:cNvPr id="9219"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vl1pPr>
          </a:lstStyle>
          <a:p>
            <a:pPr>
              <a:defRPr/>
            </a:pPr>
            <a:endParaRPr lang="en-US" altLang="ja-JP"/>
          </a:p>
        </p:txBody>
      </p:sp>
      <p:sp>
        <p:nvSpPr>
          <p:cNvPr id="34820"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73100" y="4686300"/>
            <a:ext cx="5389563" cy="44402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9222" name="Rectangle 6"/>
          <p:cNvSpPr>
            <a:spLocks noGrp="1" noChangeArrowheads="1"/>
          </p:cNvSpPr>
          <p:nvPr>
            <p:ph type="ftr" sz="quarter" idx="4"/>
          </p:nvPr>
        </p:nvSpPr>
        <p:spPr bwMode="auto">
          <a:xfrm>
            <a:off x="0" y="9371013"/>
            <a:ext cx="2919413"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lvl1pPr>
          </a:lstStyle>
          <a:p>
            <a:pPr>
              <a:defRPr/>
            </a:pPr>
            <a:endParaRPr lang="en-US" altLang="ja-JP"/>
          </a:p>
        </p:txBody>
      </p:sp>
      <p:sp>
        <p:nvSpPr>
          <p:cNvPr id="9223"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ADA2EC2-E5B9-4007-9583-42138E30E096}" type="slidenum">
              <a:rPr lang="en-US" altLang="ja-JP"/>
              <a:pPr>
                <a:defRPr/>
              </a:pPr>
              <a:t>‹#›</a:t>
            </a:fld>
            <a:endParaRPr lang="en-US" altLang="ja-JP" dirty="0"/>
          </a:p>
        </p:txBody>
      </p:sp>
    </p:spTree>
    <p:extLst>
      <p:ext uri="{BB962C8B-B14F-4D97-AF65-F5344CB8AC3E}">
        <p14:creationId xmlns:p14="http://schemas.microsoft.com/office/powerpoint/2010/main" val="692957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p:cNvSpPr>
            <a:spLocks noGrp="1" noRot="1" noChangeAspect="1" noTextEdit="1"/>
          </p:cNvSpPr>
          <p:nvPr>
            <p:ph type="sldImg"/>
          </p:nvPr>
        </p:nvSpPr>
        <p:spPr>
          <a:xfrm>
            <a:off x="901700" y="739775"/>
            <a:ext cx="4932363" cy="3700463"/>
          </a:xfrm>
          <a:ln/>
        </p:spPr>
      </p:sp>
      <p:sp>
        <p:nvSpPr>
          <p:cNvPr id="35843" name="ノート プレースホルダ 2"/>
          <p:cNvSpPr>
            <a:spLocks noGrp="1"/>
          </p:cNvSpPr>
          <p:nvPr>
            <p:ph type="body" idx="1"/>
          </p:nvPr>
        </p:nvSpPr>
        <p:spPr>
          <a:noFill/>
          <a:ln/>
        </p:spPr>
        <p:txBody>
          <a:bodyPr/>
          <a:lstStyle/>
          <a:p>
            <a:pPr eaLnBrk="1" hangingPunct="1"/>
            <a:r>
              <a:rPr lang="en-US" altLang="ja-JP" dirty="0" smtClean="0"/>
              <a:t>My talk is titled “JAXA Earth Observation Satellite Programs associated with GEWEX”.</a:t>
            </a:r>
          </a:p>
          <a:p>
            <a:pPr eaLnBrk="1" hangingPunct="1"/>
            <a:endParaRPr lang="en-US" altLang="ja-JP" dirty="0" smtClean="0"/>
          </a:p>
          <a:p>
            <a:pPr eaLnBrk="1" hangingPunct="1"/>
            <a:r>
              <a:rPr lang="en-US" altLang="ja-JP" dirty="0" smtClean="0"/>
              <a:t>In this presentation, I will talk about not only the status of the satellite programs but also related activities especially associated GEWEX.</a:t>
            </a:r>
          </a:p>
          <a:p>
            <a:pPr eaLnBrk="1" hangingPunct="1"/>
            <a:endParaRPr lang="en-US" altLang="ja-JP" dirty="0" smtClean="0"/>
          </a:p>
          <a:p>
            <a:pPr eaLnBrk="1" hangingPunct="1"/>
            <a:r>
              <a:rPr lang="en-US" altLang="ja-JP" dirty="0" smtClean="0"/>
              <a:t>Namely, it includes JAXA’s contribution to CEOP by producing satellite datasets, and EORC crosscutting, interdisciplinary science.</a:t>
            </a:r>
            <a:endParaRPr lang="ja-JP" altLang="en-US" dirty="0" smtClean="0"/>
          </a:p>
        </p:txBody>
      </p:sp>
      <p:sp>
        <p:nvSpPr>
          <p:cNvPr id="35844" name="スライド番号プレースホルダ 3"/>
          <p:cNvSpPr txBox="1">
            <a:spLocks noGrp="1"/>
          </p:cNvSpPr>
          <p:nvPr/>
        </p:nvSpPr>
        <p:spPr bwMode="auto">
          <a:xfrm>
            <a:off x="3815373" y="9371412"/>
            <a:ext cx="2918831" cy="493316"/>
          </a:xfrm>
          <a:prstGeom prst="rect">
            <a:avLst/>
          </a:prstGeom>
          <a:noFill/>
          <a:ln w="9525">
            <a:noFill/>
            <a:miter lim="800000"/>
            <a:headEnd/>
            <a:tailEnd/>
          </a:ln>
        </p:spPr>
        <p:txBody>
          <a:bodyPr lIns="91434" tIns="45718" rIns="91434" bIns="45718" anchor="b"/>
          <a:lstStyle/>
          <a:p>
            <a:pPr algn="r"/>
            <a:fld id="{64807D74-A16F-4A59-AF3A-5ABC208C45D1}" type="slidenum">
              <a:rPr lang="en-US" altLang="ja-JP" sz="1200"/>
              <a:pPr algn="r"/>
              <a:t>1</a:t>
            </a:fld>
            <a:endParaRPr lang="en-US" altLang="ja-JP"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1A6651-2DE2-401D-84E2-169EE165C1CC}" type="slidenum">
              <a:rPr lang="en-US" altLang="ja-JP" smtClean="0"/>
              <a:pPr fontAlgn="base">
                <a:spcBef>
                  <a:spcPct val="0"/>
                </a:spcBef>
                <a:spcAft>
                  <a:spcPct val="0"/>
                </a:spcAft>
                <a:defRPr/>
              </a:pPr>
              <a:t>28</a:t>
            </a:fld>
            <a:endParaRPr lang="en-US" altLang="ja-JP" smtClean="0"/>
          </a:p>
        </p:txBody>
      </p:sp>
      <p:sp>
        <p:nvSpPr>
          <p:cNvPr id="22531" name="Rectangle 2"/>
          <p:cNvSpPr>
            <a:spLocks noGrp="1" noRot="1" noChangeAspect="1" noChangeArrowheads="1" noTextEdit="1"/>
          </p:cNvSpPr>
          <p:nvPr>
            <p:ph type="sldImg"/>
          </p:nvPr>
        </p:nvSpPr>
        <p:spPr bwMode="auto">
          <a:xfrm>
            <a:off x="901700" y="739775"/>
            <a:ext cx="4933950" cy="3700463"/>
          </a:xfrm>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EDF98E-956E-4839-AFEA-6AAC8306F225}" type="slidenum">
              <a:rPr lang="en-US" altLang="ja-JP" smtClean="0"/>
              <a:pPr fontAlgn="base">
                <a:spcBef>
                  <a:spcPct val="0"/>
                </a:spcBef>
                <a:spcAft>
                  <a:spcPct val="0"/>
                </a:spcAft>
                <a:defRPr/>
              </a:pPr>
              <a:t>30</a:t>
            </a:fld>
            <a:endParaRPr lang="en-US" altLang="ja-JP" dirty="0"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903288" y="741363"/>
            <a:ext cx="4929187" cy="3698875"/>
          </a:xfrm>
          <a:noFill/>
          <a:ln>
            <a:solidFill>
              <a:srgbClr val="000000"/>
            </a:solidFill>
            <a:miter lim="800000"/>
            <a:headEnd/>
            <a:tailEnd/>
          </a:ln>
        </p:spPr>
      </p:sp>
      <p:sp>
        <p:nvSpPr>
          <p:cNvPr id="3686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marL="0" lvl="1"/>
            <a:r>
              <a:rPr lang="en-US" altLang="ja-JP" sz="1900" smtClean="0"/>
              <a:t>Feasibility study to accommodate US scatterometer is ongoing, as well as summarizing research and operational users requirements with NOAA and NASA.</a:t>
            </a:r>
          </a:p>
          <a:p>
            <a:endParaRPr lang="ja-JP" altLang="en-US" smtClean="0"/>
          </a:p>
        </p:txBody>
      </p:sp>
      <p:sp>
        <p:nvSpPr>
          <p:cNvPr id="11268" name="スライド番号プレースホルダ 3"/>
          <p:cNvSpPr>
            <a:spLocks noGrp="1"/>
          </p:cNvSpPr>
          <p:nvPr>
            <p:ph type="sldNum" sz="quarter" idx="5"/>
          </p:nvPr>
        </p:nvSpPr>
        <p:spPr/>
        <p:txBody>
          <a:bodyPr/>
          <a:lstStyle/>
          <a:p>
            <a:pPr>
              <a:defRPr/>
            </a:pPr>
            <a:fld id="{093FDEB0-134B-4C8C-8C57-6D02452C5F86}" type="slidenum">
              <a:rPr lang="en-US" altLang="ja-JP" smtClean="0"/>
              <a:pPr>
                <a:defRPr/>
              </a:pPr>
              <a:t>14</a:t>
            </a:fld>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eaLnBrk="1" hangingPunct="1">
              <a:spcBef>
                <a:spcPct val="0"/>
              </a:spcBef>
            </a:pPr>
            <a:fld id="{01776A6D-D897-4C3F-A468-54241F543E41}" type="slidenum">
              <a:rPr lang="en-US" altLang="ja-JP" sz="1200" smtClean="0">
                <a:solidFill>
                  <a:srgbClr val="000000"/>
                </a:solidFill>
              </a:rPr>
              <a:pPr eaLnBrk="1" hangingPunct="1">
                <a:spcBef>
                  <a:spcPct val="0"/>
                </a:spcBef>
              </a:pPr>
              <a:t>17</a:t>
            </a:fld>
            <a:endParaRPr lang="en-US" altLang="ja-JP" sz="1200" smtClean="0">
              <a:solidFill>
                <a:srgbClr val="000000"/>
              </a:solidFill>
            </a:endParaRPr>
          </a:p>
        </p:txBody>
      </p:sp>
      <p:sp>
        <p:nvSpPr>
          <p:cNvPr id="62467" name="Rectangle 7"/>
          <p:cNvSpPr txBox="1">
            <a:spLocks noGrp="1" noChangeArrowheads="1"/>
          </p:cNvSpPr>
          <p:nvPr/>
        </p:nvSpPr>
        <p:spPr bwMode="auto">
          <a:xfrm>
            <a:off x="3815742" y="9371533"/>
            <a:ext cx="2918468" cy="49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nchor="b"/>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algn="r" eaLnBrk="1" hangingPunct="1"/>
            <a:fld id="{82D40A86-8584-46D8-B89D-39FF64C7FD8F}" type="slidenum">
              <a:rPr lang="en-US" altLang="ja-JP" sz="1200">
                <a:solidFill>
                  <a:srgbClr val="000000"/>
                </a:solidFill>
              </a:rPr>
              <a:pPr algn="r" eaLnBrk="1" hangingPunct="1"/>
              <a:t>17</a:t>
            </a:fld>
            <a:endParaRPr lang="en-US" altLang="ja-JP" sz="1200">
              <a:solidFill>
                <a:srgbClr val="000000"/>
              </a:solidFill>
            </a:endParaRPr>
          </a:p>
        </p:txBody>
      </p:sp>
      <p:sp>
        <p:nvSpPr>
          <p:cNvPr id="62468" name="Rectangle 2"/>
          <p:cNvSpPr>
            <a:spLocks noGrp="1" noRot="1" noChangeAspect="1" noChangeArrowheads="1" noTextEdit="1"/>
          </p:cNvSpPr>
          <p:nvPr>
            <p:ph type="sldImg"/>
          </p:nvPr>
        </p:nvSpPr>
        <p:spPr>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ja-JP" smtClean="0">
              <a:latin typeface="Arial" pitchFamily="34" charset="0"/>
              <a:ea typeface="ＭＳ Ｐゴシック"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17295" y="9374788"/>
            <a:ext cx="2918468" cy="49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63" tIns="48731" rIns="97463" bIns="48731" anchor="b"/>
          <a:lstStyle>
            <a:lvl1pPr defTabSz="974725" eaLnBrk="0" hangingPunct="0">
              <a:defRPr kumimoji="1" sz="2700">
                <a:solidFill>
                  <a:schemeClr val="tx1"/>
                </a:solidFill>
                <a:latin typeface="Arial" pitchFamily="34" charset="0"/>
                <a:ea typeface="ＭＳ Ｐゴシック" pitchFamily="50" charset="-128"/>
              </a:defRPr>
            </a:lvl1pPr>
            <a:lvl2pPr marL="742950" indent="-285750" defTabSz="974725" eaLnBrk="0" hangingPunct="0">
              <a:defRPr kumimoji="1" sz="2700">
                <a:solidFill>
                  <a:schemeClr val="tx1"/>
                </a:solidFill>
                <a:latin typeface="Arial" pitchFamily="34" charset="0"/>
                <a:ea typeface="ＭＳ Ｐゴシック" pitchFamily="50" charset="-128"/>
              </a:defRPr>
            </a:lvl2pPr>
            <a:lvl3pPr marL="1143000" indent="-228600" defTabSz="974725" eaLnBrk="0" hangingPunct="0">
              <a:defRPr kumimoji="1" sz="2700">
                <a:solidFill>
                  <a:schemeClr val="tx1"/>
                </a:solidFill>
                <a:latin typeface="Arial" pitchFamily="34" charset="0"/>
                <a:ea typeface="ＭＳ Ｐゴシック" pitchFamily="50" charset="-128"/>
              </a:defRPr>
            </a:lvl3pPr>
            <a:lvl4pPr marL="1600200" indent="-228600" defTabSz="974725" eaLnBrk="0" hangingPunct="0">
              <a:defRPr kumimoji="1" sz="2700">
                <a:solidFill>
                  <a:schemeClr val="tx1"/>
                </a:solidFill>
                <a:latin typeface="Arial" pitchFamily="34" charset="0"/>
                <a:ea typeface="ＭＳ Ｐゴシック" pitchFamily="50" charset="-128"/>
              </a:defRPr>
            </a:lvl4pPr>
            <a:lvl5pPr marL="2057400" indent="-228600" defTabSz="974725" eaLnBrk="0" hangingPunct="0">
              <a:defRPr kumimoji="1" sz="2700">
                <a:solidFill>
                  <a:schemeClr val="tx1"/>
                </a:solidFill>
                <a:latin typeface="Arial" pitchFamily="34" charset="0"/>
                <a:ea typeface="ＭＳ Ｐゴシック" pitchFamily="50" charset="-128"/>
              </a:defRPr>
            </a:lvl5pPr>
            <a:lvl6pPr marL="2514600" indent="-228600" defTabSz="974725"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defTabSz="974725"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defTabSz="974725"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defTabSz="974725"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algn="r" eaLnBrk="1" hangingPunct="1"/>
            <a:fld id="{B953558B-8A66-491B-B30B-AF606AC5A4C5}" type="slidenum">
              <a:rPr lang="ja-JP" altLang="en-US" sz="1200">
                <a:latin typeface="Times New Roman" pitchFamily="18" charset="0"/>
              </a:rPr>
              <a:pPr algn="r" eaLnBrk="1" hangingPunct="1"/>
              <a:t>18</a:t>
            </a:fld>
            <a:endParaRPr lang="en-US" altLang="ja-JP" sz="1200">
              <a:latin typeface="Times New Roman" pitchFamily="18" charset="0"/>
            </a:endParaRPr>
          </a:p>
        </p:txBody>
      </p:sp>
      <p:sp>
        <p:nvSpPr>
          <p:cNvPr id="63491" name="スライド イメージ プレースホルダ 1"/>
          <p:cNvSpPr>
            <a:spLocks noGrp="1" noRot="1" noChangeAspect="1" noTextEdit="1"/>
          </p:cNvSpPr>
          <p:nvPr>
            <p:ph type="sldImg"/>
          </p:nvPr>
        </p:nvSpPr>
        <p:spPr>
          <a:xfrm>
            <a:off x="904875" y="744538"/>
            <a:ext cx="4926013" cy="3695700"/>
          </a:xfrm>
          <a:ln/>
        </p:spPr>
      </p:sp>
      <p:sp>
        <p:nvSpPr>
          <p:cNvPr id="63492" name="ノート プレースホルダ 2"/>
          <p:cNvSpPr>
            <a:spLocks noGrp="1"/>
          </p:cNvSpPr>
          <p:nvPr>
            <p:ph type="body" idx="1"/>
          </p:nvPr>
        </p:nvSpPr>
        <p:spPr>
          <a:xfrm>
            <a:off x="673732" y="4685767"/>
            <a:ext cx="5388300" cy="44383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33" tIns="50767" rIns="101533" bIns="50767"/>
          <a:lstStyle/>
          <a:p>
            <a:pPr>
              <a:spcBef>
                <a:spcPct val="0"/>
              </a:spcBef>
            </a:pPr>
            <a:endParaRPr lang="ja-JP" altLang="ja-JP" smtClean="0">
              <a:latin typeface="Times New Roman" pitchFamily="18" charset="0"/>
              <a:ea typeface="ＭＳ Ｐゴシック" pitchFamily="50" charset="-128"/>
            </a:endParaRPr>
          </a:p>
        </p:txBody>
      </p:sp>
      <p:sp>
        <p:nvSpPr>
          <p:cNvPr id="63493" name="スライド番号プレースホルダ 3"/>
          <p:cNvSpPr txBox="1">
            <a:spLocks noGrp="1"/>
          </p:cNvSpPr>
          <p:nvPr/>
        </p:nvSpPr>
        <p:spPr bwMode="auto">
          <a:xfrm>
            <a:off x="3815742" y="9373161"/>
            <a:ext cx="2918468" cy="49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33" tIns="50767" rIns="101533" bIns="50767" anchor="b"/>
          <a:lstStyle>
            <a:lvl1pPr defTabSz="1014413" eaLnBrk="0" hangingPunct="0">
              <a:defRPr kumimoji="1" sz="2700">
                <a:solidFill>
                  <a:schemeClr val="tx1"/>
                </a:solidFill>
                <a:latin typeface="Arial" pitchFamily="34" charset="0"/>
                <a:ea typeface="ＭＳ Ｐゴシック" pitchFamily="50" charset="-128"/>
              </a:defRPr>
            </a:lvl1pPr>
            <a:lvl2pPr marL="742950" indent="-285750" defTabSz="1014413" eaLnBrk="0" hangingPunct="0">
              <a:defRPr kumimoji="1" sz="2700">
                <a:solidFill>
                  <a:schemeClr val="tx1"/>
                </a:solidFill>
                <a:latin typeface="Arial" pitchFamily="34" charset="0"/>
                <a:ea typeface="ＭＳ Ｐゴシック" pitchFamily="50" charset="-128"/>
              </a:defRPr>
            </a:lvl2pPr>
            <a:lvl3pPr marL="1143000" indent="-228600" defTabSz="1014413" eaLnBrk="0" hangingPunct="0">
              <a:defRPr kumimoji="1" sz="2700">
                <a:solidFill>
                  <a:schemeClr val="tx1"/>
                </a:solidFill>
                <a:latin typeface="Arial" pitchFamily="34" charset="0"/>
                <a:ea typeface="ＭＳ Ｐゴシック" pitchFamily="50" charset="-128"/>
              </a:defRPr>
            </a:lvl3pPr>
            <a:lvl4pPr marL="1600200" indent="-228600" defTabSz="1014413" eaLnBrk="0" hangingPunct="0">
              <a:defRPr kumimoji="1" sz="2700">
                <a:solidFill>
                  <a:schemeClr val="tx1"/>
                </a:solidFill>
                <a:latin typeface="Arial" pitchFamily="34" charset="0"/>
                <a:ea typeface="ＭＳ Ｐゴシック" pitchFamily="50" charset="-128"/>
              </a:defRPr>
            </a:lvl4pPr>
            <a:lvl5pPr marL="2057400" indent="-228600" defTabSz="1014413" eaLnBrk="0" hangingPunct="0">
              <a:defRPr kumimoji="1" sz="2700">
                <a:solidFill>
                  <a:schemeClr val="tx1"/>
                </a:solidFill>
                <a:latin typeface="Arial" pitchFamily="34" charset="0"/>
                <a:ea typeface="ＭＳ Ｐゴシック" pitchFamily="50" charset="-128"/>
              </a:defRPr>
            </a:lvl5pPr>
            <a:lvl6pPr marL="2514600" indent="-228600" defTabSz="1014413"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defTabSz="1014413"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defTabSz="1014413"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defTabSz="1014413"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algn="r" eaLnBrk="1" hangingPunct="1"/>
            <a:fld id="{71498C95-ADF6-42DE-9071-56FA29E9958F}" type="slidenum">
              <a:rPr lang="ja-JP" altLang="en-US" sz="1200" b="1">
                <a:latin typeface="Calibri" pitchFamily="34" charset="0"/>
              </a:rPr>
              <a:pPr algn="r" eaLnBrk="1" hangingPunct="1"/>
              <a:t>18</a:t>
            </a:fld>
            <a:endParaRPr lang="en-US" altLang="ja-JP" sz="1200" b="1">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921DC4-A870-4DD9-BC6D-B0BAC41F6F0E}" type="slidenum">
              <a:rPr lang="en-US" altLang="ja-JP"/>
              <a:pPr/>
              <a:t>19</a:t>
            </a:fld>
            <a:endParaRPr lang="en-US" altLang="ja-JP"/>
          </a:p>
        </p:txBody>
      </p:sp>
      <p:sp>
        <p:nvSpPr>
          <p:cNvPr id="79874" name="Rectangle 2"/>
          <p:cNvSpPr>
            <a:spLocks noGrp="1" noRot="1" noChangeAspect="1" noChangeArrowheads="1" noTextEdit="1"/>
          </p:cNvSpPr>
          <p:nvPr>
            <p:ph type="sldImg"/>
          </p:nvPr>
        </p:nvSpPr>
        <p:spPr>
          <a:xfrm>
            <a:off x="901700" y="739775"/>
            <a:ext cx="4935538" cy="3702050"/>
          </a:xfrm>
          <a:ln/>
        </p:spPr>
      </p:sp>
      <p:sp>
        <p:nvSpPr>
          <p:cNvPr id="79875" name="Rectangle 3"/>
          <p:cNvSpPr>
            <a:spLocks noGrp="1" noChangeArrowheads="1"/>
          </p:cNvSpPr>
          <p:nvPr>
            <p:ph type="body" idx="1"/>
          </p:nvPr>
        </p:nvSpPr>
        <p:spPr>
          <a:xfrm>
            <a:off x="898525" y="4687888"/>
            <a:ext cx="4938713" cy="4438650"/>
          </a:xfrm>
        </p:spPr>
        <p:txBody>
          <a:bodyPr/>
          <a:lstStyle/>
          <a:p>
            <a:r>
              <a:rPr lang="en-US" altLang="ja-JP"/>
              <a:t>Environmental problems, such as global climate change, irregular water cycles, and environmental pollution, are now recognized destabilizing factors in the quest for peace and prosperity worldwide. </a:t>
            </a:r>
          </a:p>
          <a:p>
            <a:r>
              <a:rPr lang="en-US" altLang="ja-JP"/>
              <a:t>These factors are exacerbated by the explosive increase of populations and economic activities. </a:t>
            </a:r>
          </a:p>
          <a:p>
            <a:r>
              <a:rPr lang="en-US" altLang="ja-JP"/>
              <a:t>Clearly, future human society cannot achieve sustainable development without overcoming these environmental problems. </a:t>
            </a:r>
          </a:p>
          <a:p>
            <a:r>
              <a:rPr lang="en-US" altLang="ja-JP"/>
              <a:t>This is especially critical in the Asian region because of its large population and rapid economic growth. </a:t>
            </a:r>
          </a:p>
          <a:p>
            <a:r>
              <a:rPr lang="en-US" altLang="ja-JP"/>
              <a:t>Therefore, it is important for policy makers in all countries to know and understand the exact status of such environmental situations in order to provide the proper guidance to protect our peaceful planet Earth.</a:t>
            </a:r>
          </a:p>
          <a:p>
            <a:r>
              <a:rPr lang="en-GB" altLang="ja-JP"/>
              <a:t>JAXA has a powerful tool for observation of climate change and global warming such as AMSR-E, TRMM, GPM, GCOM and GOSAT</a:t>
            </a:r>
            <a:r>
              <a:rPr lang="en-US" altLang="ja-JP" sz="1000"/>
              <a:t>.</a:t>
            </a:r>
          </a:p>
          <a:p>
            <a:r>
              <a:rPr lang="en-US" altLang="ja-JP" sz="1000"/>
              <a:t>To promote the implementation of an integral Earth observation system, JAXA is contributing to developing the GEOSS.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itchFamily="34" charset="0"/>
            </a:endParaRP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defRPr>
                <a:solidFill>
                  <a:schemeClr val="tx1"/>
                </a:solidFill>
                <a:latin typeface="Arial" pitchFamily="34" charset="0"/>
                <a:ea typeface="ＭＳ Ｐゴシック" pitchFamily="50" charset="-128"/>
              </a:defRPr>
            </a:lvl1pPr>
            <a:lvl2pPr marL="742950" indent="-285750" defTabSz="949325">
              <a:defRPr>
                <a:solidFill>
                  <a:schemeClr val="tx1"/>
                </a:solidFill>
                <a:latin typeface="Arial" pitchFamily="34" charset="0"/>
                <a:ea typeface="ＭＳ Ｐゴシック" pitchFamily="50" charset="-128"/>
              </a:defRPr>
            </a:lvl2pPr>
            <a:lvl3pPr marL="1143000" indent="-228600" defTabSz="949325">
              <a:defRPr>
                <a:solidFill>
                  <a:schemeClr val="tx1"/>
                </a:solidFill>
                <a:latin typeface="Arial" pitchFamily="34" charset="0"/>
                <a:ea typeface="ＭＳ Ｐゴシック" pitchFamily="50" charset="-128"/>
              </a:defRPr>
            </a:lvl3pPr>
            <a:lvl4pPr marL="1600200" indent="-228600" defTabSz="949325">
              <a:defRPr>
                <a:solidFill>
                  <a:schemeClr val="tx1"/>
                </a:solidFill>
                <a:latin typeface="Arial" pitchFamily="34" charset="0"/>
                <a:ea typeface="ＭＳ Ｐゴシック" pitchFamily="50" charset="-128"/>
              </a:defRPr>
            </a:lvl4pPr>
            <a:lvl5pPr marL="2057400" indent="-228600" defTabSz="949325">
              <a:defRPr>
                <a:solidFill>
                  <a:schemeClr val="tx1"/>
                </a:solidFill>
                <a:latin typeface="Arial" pitchFamily="34" charset="0"/>
                <a:ea typeface="ＭＳ Ｐゴシック" pitchFamily="50" charset="-128"/>
              </a:defRPr>
            </a:lvl5pPr>
            <a:lvl6pPr marL="2514600" indent="-228600" defTabSz="949325"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defTabSz="949325"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defTabSz="949325"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defTabSz="949325" eaLnBrk="0" fontAlgn="base" hangingPunct="0">
              <a:spcBef>
                <a:spcPct val="0"/>
              </a:spcBef>
              <a:spcAft>
                <a:spcPct val="0"/>
              </a:spcAft>
              <a:defRPr>
                <a:solidFill>
                  <a:schemeClr val="tx1"/>
                </a:solidFill>
                <a:latin typeface="Arial" pitchFamily="34" charset="0"/>
                <a:ea typeface="ＭＳ Ｐゴシック" pitchFamily="50" charset="-128"/>
              </a:defRPr>
            </a:lvl9pPr>
          </a:lstStyle>
          <a:p>
            <a:fld id="{4D1DE63E-F0C4-4D00-8C00-8F4B52F49E62}" type="slidenum">
              <a:rPr lang="en-US" altLang="ja-JP" smtClean="0"/>
              <a:pPr/>
              <a:t>20</a:t>
            </a:fld>
            <a:endParaRPr lang="en-US" altLang="ja-JP"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675285" y="4687394"/>
            <a:ext cx="5386747" cy="444000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smtClean="0">
              <a:latin typeface="Times New Roman" pitchFamily="18" charset="0"/>
              <a:ea typeface="ＭＳ Ｐゴシック"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 1"/>
          <p:cNvSpPr>
            <a:spLocks noGrp="1" noRot="1" noChangeAspect="1" noTextEdit="1"/>
          </p:cNvSpPr>
          <p:nvPr>
            <p:ph type="sldImg"/>
          </p:nvPr>
        </p:nvSpPr>
        <p:spPr>
          <a:ln/>
        </p:spPr>
      </p:sp>
      <p:sp>
        <p:nvSpPr>
          <p:cNvPr id="53251" name="ノート プレースホルダ 2"/>
          <p:cNvSpPr>
            <a:spLocks noGrp="1"/>
          </p:cNvSpPr>
          <p:nvPr>
            <p:ph type="body" idx="1"/>
          </p:nvPr>
        </p:nvSpPr>
        <p:spPr>
          <a:noFill/>
          <a:ln/>
        </p:spPr>
        <p:txBody>
          <a:bodyPr/>
          <a:lstStyle/>
          <a:p>
            <a:endParaRPr lang="ja-JP" altLang="en-US" smtClean="0"/>
          </a:p>
        </p:txBody>
      </p:sp>
      <p:sp>
        <p:nvSpPr>
          <p:cNvPr id="53252"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anchor="b"/>
          <a:lstStyle/>
          <a:p>
            <a:pPr algn="r"/>
            <a:fld id="{46BEEE78-3C8F-48D4-936F-711177E55222}" type="slidenum">
              <a:rPr lang="en-US" altLang="ja-JP" sz="1200"/>
              <a:pPr algn="r"/>
              <a:t>24</a:t>
            </a:fld>
            <a:endParaRPr lang="en-US" altLang="ja-JP"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sldNum" sz="quarter" idx="10"/>
          </p:nvPr>
        </p:nvSpPr>
        <p:spPr>
          <a:ln/>
        </p:spPr>
        <p:txBody>
          <a:bodyPr/>
          <a:lstStyle>
            <a:lvl1pPr>
              <a:defRPr/>
            </a:lvl1pPr>
          </a:lstStyle>
          <a:p>
            <a:pPr>
              <a:defRPr/>
            </a:pPr>
            <a:fld id="{1E4EC8AF-21DE-4E7E-A16F-C56A316FAA08}" type="slidenum">
              <a:rPr lang="en-US" altLang="ja-JP"/>
              <a:pPr>
                <a:defRPr/>
              </a:pPr>
              <a:t>‹#›</a:t>
            </a:fld>
            <a:endParaRPr lang="en-US" altLang="ja-JP"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29413" y="115888"/>
            <a:ext cx="2111375" cy="648176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95288" y="115888"/>
            <a:ext cx="6181725" cy="648176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sldNum" sz="quarter" idx="10"/>
          </p:nvPr>
        </p:nvSpPr>
        <p:spPr>
          <a:ln/>
        </p:spPr>
        <p:txBody>
          <a:bodyPr/>
          <a:lstStyle>
            <a:lvl1pPr>
              <a:defRPr/>
            </a:lvl1pPr>
          </a:lstStyle>
          <a:p>
            <a:pPr>
              <a:defRPr/>
            </a:pPr>
            <a:fld id="{5BEBC24C-502C-40F4-853B-36E3C63FAC3F}" type="slidenum">
              <a:rPr lang="en-US" altLang="ja-JP"/>
              <a:pPr>
                <a:defRPr/>
              </a:pPr>
              <a:t>‹#›</a:t>
            </a:fld>
            <a:endParaRPr lang="en-US" altLang="ja-JP"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703263" y="76200"/>
            <a:ext cx="7772400" cy="6096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85800" y="990600"/>
            <a:ext cx="7772400" cy="5499100"/>
          </a:xfrm>
        </p:spPr>
        <p:txBody>
          <a:bodyPr/>
          <a:lstStyle/>
          <a:p>
            <a:pPr lvl="0"/>
            <a:endParaRPr lang="ja-JP" altLang="en-US" noProof="0" smtClean="0"/>
          </a:p>
        </p:txBody>
      </p:sp>
    </p:spTree>
    <p:extLst>
      <p:ext uri="{BB962C8B-B14F-4D97-AF65-F5344CB8AC3E}">
        <p14:creationId xmlns:p14="http://schemas.microsoft.com/office/powerpoint/2010/main" val="269742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DA272EB4-4E51-4F02-842A-0672B7A40BA1}" type="slidenum">
              <a:rPr lang="de-DE" altLang="ja-JP" sz="1400" b="1"/>
              <a:pPr>
                <a:defRPr/>
              </a:pPr>
              <a:t>‹#›</a:t>
            </a:fld>
            <a:endParaRPr lang="de-DE" altLang="ja-JP" sz="1400" b="1"/>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0E2FFE37-6743-4147-AF59-D3BA5E76DE58}" type="slidenum">
              <a:rPr lang="de-DE" altLang="ja-JP" sz="1400" b="1"/>
              <a:pPr>
                <a:defRPr/>
              </a:pPr>
              <a:t>‹#›</a:t>
            </a:fld>
            <a:endParaRPr lang="de-DE" altLang="ja-JP" sz="1400" b="1"/>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1FC3FBA1-61A9-4C79-8D5B-F5C65946CB7A}" type="slidenum">
              <a:rPr lang="de-DE" altLang="ja-JP" sz="1400" b="1"/>
              <a:pPr>
                <a:defRPr/>
              </a:pPr>
              <a:t>‹#›</a:t>
            </a:fld>
            <a:endParaRPr lang="de-DE" altLang="ja-JP" sz="1400" b="1"/>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07988" y="1090613"/>
            <a:ext cx="4122737"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3125" y="1090613"/>
            <a:ext cx="4122738"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ftr" sz="quarter" idx="10"/>
          </p:nvPr>
        </p:nvSpPr>
        <p:spPr>
          <a:ln/>
        </p:spPr>
        <p:txBody>
          <a:bodyPr/>
          <a:lstStyle>
            <a:lvl1pPr>
              <a:defRPr/>
            </a:lvl1pPr>
          </a:lstStyle>
          <a:p>
            <a:pPr>
              <a:defRPr/>
            </a:pPr>
            <a:r>
              <a:rPr lang="de-DE" altLang="ja-JP"/>
              <a:t>Page </a:t>
            </a:r>
            <a:fld id="{CB45231F-788A-4C2C-BD00-6671FA006FAE}" type="slidenum">
              <a:rPr lang="de-DE" altLang="ja-JP" sz="1400" b="1"/>
              <a:pPr>
                <a:defRPr/>
              </a:pPr>
              <a:t>‹#›</a:t>
            </a:fld>
            <a:endParaRPr lang="de-DE" altLang="ja-JP" sz="1400" b="1"/>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ftr" sz="quarter" idx="10"/>
          </p:nvPr>
        </p:nvSpPr>
        <p:spPr>
          <a:ln/>
        </p:spPr>
        <p:txBody>
          <a:bodyPr/>
          <a:lstStyle>
            <a:lvl1pPr>
              <a:defRPr/>
            </a:lvl1pPr>
          </a:lstStyle>
          <a:p>
            <a:pPr>
              <a:defRPr/>
            </a:pPr>
            <a:r>
              <a:rPr lang="de-DE" altLang="ja-JP"/>
              <a:t>Page </a:t>
            </a:r>
            <a:fld id="{8E477B61-1E22-4FE4-8C63-FE8B81705D47}" type="slidenum">
              <a:rPr lang="de-DE" altLang="ja-JP" sz="1400" b="1"/>
              <a:pPr>
                <a:defRPr/>
              </a:pPr>
              <a:t>‹#›</a:t>
            </a:fld>
            <a:endParaRPr lang="de-DE" altLang="ja-JP" sz="1400" b="1"/>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6"/>
          <p:cNvSpPr>
            <a:spLocks noGrp="1" noChangeArrowheads="1"/>
          </p:cNvSpPr>
          <p:nvPr>
            <p:ph type="ftr" sz="quarter" idx="10"/>
          </p:nvPr>
        </p:nvSpPr>
        <p:spPr>
          <a:ln/>
        </p:spPr>
        <p:txBody>
          <a:bodyPr/>
          <a:lstStyle>
            <a:lvl1pPr>
              <a:defRPr/>
            </a:lvl1pPr>
          </a:lstStyle>
          <a:p>
            <a:pPr>
              <a:defRPr/>
            </a:pPr>
            <a:r>
              <a:rPr lang="de-DE" altLang="ja-JP"/>
              <a:t>Page </a:t>
            </a:r>
            <a:fld id="{3DC0C2F1-3983-4D66-AB66-2B8B41D0B30A}" type="slidenum">
              <a:rPr lang="de-DE" altLang="ja-JP" sz="1400" b="1"/>
              <a:pPr>
                <a:defRPr/>
              </a:pPr>
              <a:t>‹#›</a:t>
            </a:fld>
            <a:endParaRPr lang="de-DE" altLang="ja-JP" sz="1400" b="1"/>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r>
              <a:rPr lang="de-DE" altLang="ja-JP"/>
              <a:t>Page </a:t>
            </a:r>
            <a:fld id="{9E7B1699-A43B-4A8D-829F-5BD821BCDC20}" type="slidenum">
              <a:rPr lang="de-DE" altLang="ja-JP" sz="1400" b="1"/>
              <a:pPr>
                <a:defRPr/>
              </a:pPr>
              <a:t>‹#›</a:t>
            </a:fld>
            <a:endParaRPr lang="de-DE" altLang="ja-JP" sz="1400" b="1"/>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ftr" sz="quarter" idx="10"/>
          </p:nvPr>
        </p:nvSpPr>
        <p:spPr>
          <a:ln/>
        </p:spPr>
        <p:txBody>
          <a:bodyPr/>
          <a:lstStyle>
            <a:lvl1pPr>
              <a:defRPr/>
            </a:lvl1pPr>
          </a:lstStyle>
          <a:p>
            <a:pPr>
              <a:defRPr/>
            </a:pPr>
            <a:r>
              <a:rPr lang="de-DE" altLang="ja-JP"/>
              <a:t>Page </a:t>
            </a:r>
            <a:fld id="{65A6FBA4-38FA-4B8C-9EC1-3084F369F545}" type="slidenum">
              <a:rPr lang="de-DE" altLang="ja-JP" sz="1400" b="1"/>
              <a:pPr>
                <a:defRPr/>
              </a:pPr>
              <a:t>‹#›</a:t>
            </a:fld>
            <a:endParaRPr lang="de-DE" altLang="ja-JP" sz="1400" b="1"/>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sldNum" sz="quarter" idx="10"/>
          </p:nvPr>
        </p:nvSpPr>
        <p:spPr>
          <a:ln/>
        </p:spPr>
        <p:txBody>
          <a:bodyPr/>
          <a:lstStyle>
            <a:lvl1pPr>
              <a:defRPr/>
            </a:lvl1pPr>
          </a:lstStyle>
          <a:p>
            <a:pPr>
              <a:defRPr/>
            </a:pPr>
            <a:fld id="{FC96170D-07DE-4BBE-833D-86DE4E0FA79C}" type="slidenum">
              <a:rPr lang="en-US" altLang="ja-JP"/>
              <a:pPr>
                <a:defRPr/>
              </a:pPr>
              <a:t>‹#›</a:t>
            </a:fld>
            <a:endParaRPr lang="en-US" altLang="ja-JP"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6"/>
          <p:cNvSpPr>
            <a:spLocks noGrp="1" noChangeArrowheads="1"/>
          </p:cNvSpPr>
          <p:nvPr>
            <p:ph type="ftr" sz="quarter" idx="10"/>
          </p:nvPr>
        </p:nvSpPr>
        <p:spPr>
          <a:ln/>
        </p:spPr>
        <p:txBody>
          <a:bodyPr/>
          <a:lstStyle>
            <a:lvl1pPr>
              <a:defRPr/>
            </a:lvl1pPr>
          </a:lstStyle>
          <a:p>
            <a:pPr>
              <a:defRPr/>
            </a:pPr>
            <a:r>
              <a:rPr lang="de-DE" altLang="ja-JP"/>
              <a:t>Page </a:t>
            </a:r>
            <a:fld id="{18CE81D6-3E79-49B4-BC15-5D6947AB1346}" type="slidenum">
              <a:rPr lang="de-DE" altLang="ja-JP" sz="1400" b="1"/>
              <a:pPr>
                <a:defRPr/>
              </a:pPr>
              <a:t>‹#›</a:t>
            </a:fld>
            <a:endParaRPr lang="de-DE" altLang="ja-JP" sz="1400" b="1"/>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EE88AF49-5DE0-46E0-8999-C1DE39FECDEB}" type="slidenum">
              <a:rPr lang="de-DE" altLang="ja-JP" sz="1400" b="1"/>
              <a:pPr>
                <a:defRPr/>
              </a:pPr>
              <a:t>‹#›</a:t>
            </a:fld>
            <a:endParaRPr lang="de-DE" altLang="ja-JP" sz="1400" b="1"/>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5600" y="230188"/>
            <a:ext cx="2100263" cy="56594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03225" y="230188"/>
            <a:ext cx="6149975" cy="56594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ftr" sz="quarter" idx="10"/>
          </p:nvPr>
        </p:nvSpPr>
        <p:spPr>
          <a:ln/>
        </p:spPr>
        <p:txBody>
          <a:bodyPr/>
          <a:lstStyle>
            <a:lvl1pPr>
              <a:defRPr/>
            </a:lvl1pPr>
          </a:lstStyle>
          <a:p>
            <a:pPr>
              <a:defRPr/>
            </a:pPr>
            <a:r>
              <a:rPr lang="de-DE" altLang="ja-JP"/>
              <a:t>Page </a:t>
            </a:r>
            <a:fld id="{D08CBC48-71EA-426E-8C5D-8DF2F1457740}" type="slidenum">
              <a:rPr lang="de-DE" altLang="ja-JP" sz="1400" b="1"/>
              <a:pPr>
                <a:defRPr/>
              </a:pPr>
              <a:t>‹#›</a:t>
            </a:fld>
            <a:endParaRPr lang="de-DE" altLang="ja-JP" sz="1400" b="1"/>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07988" y="1090613"/>
            <a:ext cx="4122737"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3125" y="1090613"/>
            <a:ext cx="4122738"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95288" y="1341438"/>
            <a:ext cx="41465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94238" y="1341438"/>
            <a:ext cx="414655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sldNum" sz="quarter" idx="10"/>
          </p:nvPr>
        </p:nvSpPr>
        <p:spPr>
          <a:ln/>
        </p:spPr>
        <p:txBody>
          <a:bodyPr/>
          <a:lstStyle>
            <a:lvl1pPr>
              <a:defRPr/>
            </a:lvl1pPr>
          </a:lstStyle>
          <a:p>
            <a:pPr>
              <a:defRPr/>
            </a:pPr>
            <a:fld id="{1EDA8AFA-0863-422C-9ED0-8990F21E8295}" type="slidenum">
              <a:rPr lang="en-US" altLang="ja-JP"/>
              <a:pPr>
                <a:defRPr/>
              </a:pPr>
              <a:t>‹#›</a:t>
            </a:fld>
            <a:endParaRPr lang="en-US" altLang="ja-JP"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05600" y="230188"/>
            <a:ext cx="2100263" cy="56594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03225" y="230188"/>
            <a:ext cx="6149975" cy="56594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sldNum" sz="quarter" idx="10"/>
          </p:nvPr>
        </p:nvSpPr>
        <p:spPr>
          <a:ln/>
        </p:spPr>
        <p:txBody>
          <a:bodyPr/>
          <a:lstStyle>
            <a:lvl1pPr>
              <a:defRPr/>
            </a:lvl1pPr>
          </a:lstStyle>
          <a:p>
            <a:pPr>
              <a:defRPr/>
            </a:pPr>
            <a:fld id="{B020E002-AD35-4188-8FB4-8C82ECCC97AE}" type="slidenum">
              <a:rPr lang="en-US" altLang="ja-JP"/>
              <a:pPr>
                <a:defRPr/>
              </a:pPr>
              <a:t>‹#›</a:t>
            </a:fld>
            <a:endParaRPr lang="en-US" altLang="ja-JP"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sldNum" sz="quarter" idx="10"/>
          </p:nvPr>
        </p:nvSpPr>
        <p:spPr>
          <a:ln/>
        </p:spPr>
        <p:txBody>
          <a:bodyPr/>
          <a:lstStyle>
            <a:lvl1pPr>
              <a:defRPr/>
            </a:lvl1pPr>
          </a:lstStyle>
          <a:p>
            <a:pPr>
              <a:defRPr/>
            </a:pPr>
            <a:fld id="{92054D70-DF56-4883-BAA3-471DD489CF25}" type="slidenum">
              <a:rPr lang="en-US" altLang="ja-JP"/>
              <a:pPr>
                <a:defRPr/>
              </a:pPr>
              <a:t>‹#›</a:t>
            </a:fld>
            <a:endParaRPr lang="en-US" altLang="ja-JP"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4D67865A-31E9-41AD-A674-FF138A1C6253}" type="slidenum">
              <a:rPr lang="en-US" altLang="ja-JP"/>
              <a:pPr>
                <a:defRPr/>
              </a:pPr>
              <a:t>‹#›</a:t>
            </a:fld>
            <a:endParaRPr lang="en-US" altLang="ja-JP"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sldNum" sz="quarter" idx="10"/>
          </p:nvPr>
        </p:nvSpPr>
        <p:spPr>
          <a:ln/>
        </p:spPr>
        <p:txBody>
          <a:bodyPr/>
          <a:lstStyle>
            <a:lvl1pPr>
              <a:defRPr/>
            </a:lvl1pPr>
          </a:lstStyle>
          <a:p>
            <a:pPr>
              <a:defRPr/>
            </a:pPr>
            <a:fld id="{A194ABD7-369B-4E34-A383-2B331D74A27F}" type="slidenum">
              <a:rPr lang="en-US" altLang="ja-JP"/>
              <a:pPr>
                <a:defRPr/>
              </a:pPr>
              <a:t>‹#›</a:t>
            </a:fld>
            <a:endParaRPr lang="en-US" altLang="ja-JP"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sldNum" sz="quarter" idx="10"/>
          </p:nvPr>
        </p:nvSpPr>
        <p:spPr>
          <a:ln/>
        </p:spPr>
        <p:txBody>
          <a:bodyPr/>
          <a:lstStyle>
            <a:lvl1pPr>
              <a:defRPr/>
            </a:lvl1pPr>
          </a:lstStyle>
          <a:p>
            <a:pPr>
              <a:defRPr/>
            </a:pPr>
            <a:fld id="{9F8862DF-F854-4651-A57A-4B4D1D8A7005}" type="slidenum">
              <a:rPr lang="en-US" altLang="ja-JP"/>
              <a:pPr>
                <a:defRPr/>
              </a:pPr>
              <a:t>‹#›</a:t>
            </a:fld>
            <a:endParaRPr lang="en-US" altLang="ja-JP"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sldNum" sz="quarter" idx="10"/>
          </p:nvPr>
        </p:nvSpPr>
        <p:spPr>
          <a:ln/>
        </p:spPr>
        <p:txBody>
          <a:bodyPr/>
          <a:lstStyle>
            <a:lvl1pPr>
              <a:defRPr/>
            </a:lvl1pPr>
          </a:lstStyle>
          <a:p>
            <a:pPr>
              <a:defRPr/>
            </a:pPr>
            <a:fld id="{C9640CE4-62E2-4B80-987A-BE99E4DDF59E}" type="slidenum">
              <a:rPr lang="en-US" altLang="ja-JP"/>
              <a:pPr>
                <a:defRPr/>
              </a:pPr>
              <a:t>‹#›</a:t>
            </a:fld>
            <a:endParaRPr lang="en-US" altLang="ja-JP"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16"/>
          <p:cNvGraphicFramePr>
            <a:graphicFrameLocks noChangeAspect="1"/>
          </p:cNvGraphicFramePr>
          <p:nvPr/>
        </p:nvGraphicFramePr>
        <p:xfrm>
          <a:off x="-3175" y="0"/>
          <a:ext cx="288925" cy="6858000"/>
        </p:xfrm>
        <a:graphic>
          <a:graphicData uri="http://schemas.openxmlformats.org/presentationml/2006/ole">
            <mc:AlternateContent xmlns:mc="http://schemas.openxmlformats.org/markup-compatibility/2006">
              <mc:Choice xmlns:v="urn:schemas-microsoft-com:vml" Requires="v">
                <p:oleObj spid="_x0000_s1147" name="Image" r:id="rId14" imgW="10184127" imgH="7771429" progId="">
                  <p:embed/>
                </p:oleObj>
              </mc:Choice>
              <mc:Fallback>
                <p:oleObj name="Image" r:id="rId14" imgW="10184127" imgH="7771429" progId="">
                  <p:embed/>
                  <p:pic>
                    <p:nvPicPr>
                      <p:cNvPr id="0" name="Object 16"/>
                      <p:cNvPicPr>
                        <a:picLocks noChangeAspect="1" noChangeArrowheads="1"/>
                      </p:cNvPicPr>
                      <p:nvPr/>
                    </p:nvPicPr>
                    <p:blipFill>
                      <a:blip r:embed="rId15">
                        <a:extLst>
                          <a:ext uri="{28A0092B-C50C-407E-A947-70E740481C1C}">
                            <a14:useLocalDpi xmlns:a14="http://schemas.microsoft.com/office/drawing/2010/main" val="0"/>
                          </a:ext>
                        </a:extLst>
                      </a:blip>
                      <a:srcRect l="19273" t="1320" r="77567" b="386"/>
                      <a:stretch>
                        <a:fillRect/>
                      </a:stretch>
                    </p:blipFill>
                    <p:spPr bwMode="auto">
                      <a:xfrm>
                        <a:off x="-3175" y="0"/>
                        <a:ext cx="288925" cy="6858000"/>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666600"/>
                              </a:outerShdw>
                            </a:effectLst>
                          </a14:hiddenEffects>
                        </a:ext>
                      </a:extLst>
                    </p:spPr>
                  </p:pic>
                </p:oleObj>
              </mc:Fallback>
            </mc:AlternateContent>
          </a:graphicData>
        </a:graphic>
      </p:graphicFrame>
      <p:sp>
        <p:nvSpPr>
          <p:cNvPr id="1028" name="Rectangle 2"/>
          <p:cNvSpPr>
            <a:spLocks noGrp="1" noChangeArrowheads="1"/>
          </p:cNvSpPr>
          <p:nvPr>
            <p:ph type="title"/>
          </p:nvPr>
        </p:nvSpPr>
        <p:spPr bwMode="auto">
          <a:xfrm>
            <a:off x="374650" y="71438"/>
            <a:ext cx="8445500" cy="8366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1029" name="Rectangle 3"/>
          <p:cNvSpPr>
            <a:spLocks noGrp="1" noChangeArrowheads="1"/>
          </p:cNvSpPr>
          <p:nvPr>
            <p:ph type="body" idx="1"/>
          </p:nvPr>
        </p:nvSpPr>
        <p:spPr bwMode="auto">
          <a:xfrm>
            <a:off x="395288" y="1052513"/>
            <a:ext cx="8445500" cy="5545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100" name="Rectangle 4"/>
          <p:cNvSpPr>
            <a:spLocks noGrp="1" noChangeArrowheads="1"/>
          </p:cNvSpPr>
          <p:nvPr>
            <p:ph type="sldNum" sz="quarter" idx="4"/>
          </p:nvPr>
        </p:nvSpPr>
        <p:spPr bwMode="auto">
          <a:xfrm>
            <a:off x="8629650" y="6669088"/>
            <a:ext cx="514350" cy="1889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000">
                <a:latin typeface="+mn-lt"/>
              </a:defRPr>
            </a:lvl1pPr>
          </a:lstStyle>
          <a:p>
            <a:pPr>
              <a:defRPr/>
            </a:pPr>
            <a:fld id="{2A259918-87CB-41A6-8A0A-B4CB1D84AEF8}" type="slidenum">
              <a:rPr lang="en-US" altLang="ja-JP"/>
              <a:pPr>
                <a:defRPr/>
              </a:pPr>
              <a:t>‹#›</a:t>
            </a:fld>
            <a:endParaRPr lang="en-US" altLang="ja-JP" dirty="0"/>
          </a:p>
        </p:txBody>
      </p:sp>
      <p:sp>
        <p:nvSpPr>
          <p:cNvPr id="4102" name="Line 6"/>
          <p:cNvSpPr>
            <a:spLocks noChangeShapeType="1"/>
          </p:cNvSpPr>
          <p:nvPr/>
        </p:nvSpPr>
        <p:spPr bwMode="auto">
          <a:xfrm>
            <a:off x="0" y="908050"/>
            <a:ext cx="8172450" cy="0"/>
          </a:xfrm>
          <a:prstGeom prst="line">
            <a:avLst/>
          </a:prstGeom>
          <a:noFill/>
          <a:ln w="28575">
            <a:solidFill>
              <a:srgbClr val="003366"/>
            </a:solidFill>
            <a:round/>
            <a:headEnd/>
            <a:tailEnd/>
          </a:ln>
          <a:effectLst/>
        </p:spPr>
        <p:txBody>
          <a:bodyPr/>
          <a:lstStyle/>
          <a:p>
            <a:pPr>
              <a:defRPr/>
            </a:pPr>
            <a:endParaRPr lang="ja-JP" altLang="en-US" dirty="0"/>
          </a:p>
        </p:txBody>
      </p:sp>
      <p:pic>
        <p:nvPicPr>
          <p:cNvPr id="1032" name="Picture 10" descr="JAXA_tomei"/>
          <p:cNvPicPr>
            <a:picLocks noChangeAspect="1" noChangeArrowheads="1"/>
          </p:cNvPicPr>
          <p:nvPr userDrawn="1"/>
        </p:nvPicPr>
        <p:blipFill>
          <a:blip r:embed="rId16" cstate="print"/>
          <a:srcRect l="12944" t="16553" r="12660" b="12698"/>
          <a:stretch>
            <a:fillRect/>
          </a:stretch>
        </p:blipFill>
        <p:spPr bwMode="auto">
          <a:xfrm>
            <a:off x="8243888" y="44450"/>
            <a:ext cx="830262" cy="495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720" r:id="rId11"/>
  </p:sldLayoutIdLst>
  <p:transition spd="med">
    <p:fade/>
  </p:transition>
  <p:timing>
    <p:tnLst>
      <p:par>
        <p:cTn id="1" dur="indefinite" restart="never" nodeType="tmRoot"/>
      </p:par>
    </p:tnLst>
  </p:timing>
  <p:txStyles>
    <p:titleStyle>
      <a:lvl1pPr algn="l" rtl="0" eaLnBrk="0" fontAlgn="base" hangingPunct="0">
        <a:lnSpc>
          <a:spcPct val="85000"/>
        </a:lnSpc>
        <a:spcBef>
          <a:spcPct val="0"/>
        </a:spcBef>
        <a:spcAft>
          <a:spcPct val="0"/>
        </a:spcAft>
        <a:defRPr kumimoji="1" sz="3600">
          <a:solidFill>
            <a:srgbClr val="003366"/>
          </a:solidFill>
          <a:latin typeface="+mj-lt"/>
          <a:ea typeface="+mj-ea"/>
          <a:cs typeface="+mj-cs"/>
        </a:defRPr>
      </a:lvl1pPr>
      <a:lvl2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2pPr>
      <a:lvl3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3pPr>
      <a:lvl4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4pPr>
      <a:lvl5pPr algn="l" rtl="0" eaLnBrk="0" fontAlgn="base" hangingPunct="0">
        <a:lnSpc>
          <a:spcPct val="85000"/>
        </a:lnSpc>
        <a:spcBef>
          <a:spcPct val="0"/>
        </a:spcBef>
        <a:spcAft>
          <a:spcPct val="0"/>
        </a:spcAft>
        <a:defRPr kumimoji="1" sz="3600">
          <a:solidFill>
            <a:srgbClr val="003366"/>
          </a:solidFill>
          <a:latin typeface="Verdana" pitchFamily="34" charset="0"/>
          <a:ea typeface="ＭＳ Ｐゴシック" pitchFamily="50" charset="-128"/>
        </a:defRPr>
      </a:lvl5pPr>
      <a:lvl6pPr marL="4572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6pPr>
      <a:lvl7pPr marL="9144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7pPr>
      <a:lvl8pPr marL="13716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8pPr>
      <a:lvl9pPr marL="1828800" algn="l" rtl="0" fontAlgn="base">
        <a:lnSpc>
          <a:spcPct val="85000"/>
        </a:lnSpc>
        <a:spcBef>
          <a:spcPct val="0"/>
        </a:spcBef>
        <a:spcAft>
          <a:spcPct val="0"/>
        </a:spcAft>
        <a:defRPr kumimoji="1" sz="3600">
          <a:solidFill>
            <a:srgbClr val="003366"/>
          </a:solidFill>
          <a:latin typeface="Verdana" pitchFamily="34" charset="0"/>
          <a:ea typeface="ＭＳ Ｐゴシック" pitchFamily="50" charset="-128"/>
        </a:defRPr>
      </a:lvl9pPr>
    </p:titleStyle>
    <p:bodyStyle>
      <a:lvl1pPr marL="342900" indent="-342900" algn="l" rtl="0" eaLnBrk="0" fontAlgn="base" hangingPunct="0">
        <a:lnSpc>
          <a:spcPct val="90000"/>
        </a:lnSpc>
        <a:spcBef>
          <a:spcPct val="20000"/>
        </a:spcBef>
        <a:spcAft>
          <a:spcPct val="0"/>
        </a:spcAft>
        <a:buClr>
          <a:srgbClr val="003366"/>
        </a:buClr>
        <a:buFont typeface="Wingdings" pitchFamily="2" charset="2"/>
        <a:buChar char="p"/>
        <a:defRPr kumimoji="1" sz="2800">
          <a:solidFill>
            <a:schemeClr val="tx1"/>
          </a:solidFill>
          <a:latin typeface="+mn-lt"/>
          <a:ea typeface="+mn-ea"/>
          <a:cs typeface="+mn-cs"/>
        </a:defRPr>
      </a:lvl1pPr>
      <a:lvl2pPr marL="742950" indent="-285750" algn="l" rtl="0" eaLnBrk="0" fontAlgn="base" hangingPunct="0">
        <a:lnSpc>
          <a:spcPct val="90000"/>
        </a:lnSpc>
        <a:spcBef>
          <a:spcPct val="20000"/>
        </a:spcBef>
        <a:spcAft>
          <a:spcPct val="0"/>
        </a:spcAft>
        <a:buClr>
          <a:schemeClr val="accent2"/>
        </a:buClr>
        <a:buFont typeface="Wingdings" pitchFamily="2" charset="2"/>
        <a:buChar char="n"/>
        <a:defRPr kumimoji="1" sz="24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rgbClr val="336699"/>
        </a:buClr>
        <a:buFont typeface="Wingdings" pitchFamily="2" charset="2"/>
        <a:buChar char="p"/>
        <a:defRPr kumimoji="1" sz="20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rgbClr val="C0C0C0"/>
        </a:buClr>
        <a:buFont typeface="Wingdings" pitchFamily="2" charset="2"/>
        <a:buChar char="n"/>
        <a:defRPr kumimoji="1">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65000"/>
        <a:buFont typeface="Wingdings" pitchFamily="2" charset="2"/>
        <a:buChar char="p"/>
        <a:defRPr kumimoji="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1003300"/>
            <a:ext cx="9144000" cy="5346700"/>
          </a:xfrm>
          <a:prstGeom prst="rect">
            <a:avLst/>
          </a:prstGeom>
          <a:solidFill>
            <a:schemeClr val="folHlink"/>
          </a:solidFill>
          <a:ln w="12700">
            <a:noFill/>
            <a:miter lim="800000"/>
            <a:headEnd/>
            <a:tailEnd/>
          </a:ln>
          <a:effectLst/>
        </p:spPr>
        <p:txBody>
          <a:bodyPr wrap="none" anchor="ctr"/>
          <a:lstStyle/>
          <a:p>
            <a:pPr eaLnBrk="0" hangingPunct="0">
              <a:defRPr/>
            </a:pPr>
            <a:endParaRPr kumimoji="0" lang="ja-JP" altLang="en-US" dirty="0">
              <a:latin typeface="Arial" charset="0"/>
              <a:ea typeface="ＭＳ Ｐゴシック" charset="-128"/>
            </a:endParaRPr>
          </a:p>
        </p:txBody>
      </p:sp>
      <p:pic>
        <p:nvPicPr>
          <p:cNvPr id="5123" name="Picture 3" descr="Hintergrund"/>
          <p:cNvPicPr>
            <a:picLocks noChangeAspect="1" noChangeArrowheads="1"/>
          </p:cNvPicPr>
          <p:nvPr/>
        </p:nvPicPr>
        <p:blipFill>
          <a:blip r:embed="rId13" cstate="print"/>
          <a:srcRect b="92570"/>
          <a:stretch>
            <a:fillRect/>
          </a:stretch>
        </p:blipFill>
        <p:spPr bwMode="auto">
          <a:xfrm>
            <a:off x="0" y="6362700"/>
            <a:ext cx="9144000" cy="509588"/>
          </a:xfrm>
          <a:prstGeom prst="rect">
            <a:avLst/>
          </a:prstGeom>
          <a:noFill/>
          <a:ln w="9525">
            <a:noFill/>
            <a:miter lim="800000"/>
            <a:headEnd/>
            <a:tailEnd/>
          </a:ln>
        </p:spPr>
      </p:pic>
      <p:sp>
        <p:nvSpPr>
          <p:cNvPr id="5124" name="Rectangle 4"/>
          <p:cNvSpPr>
            <a:spLocks noGrp="1" noChangeArrowheads="1"/>
          </p:cNvSpPr>
          <p:nvPr>
            <p:ph type="title"/>
          </p:nvPr>
        </p:nvSpPr>
        <p:spPr bwMode="auto">
          <a:xfrm>
            <a:off x="403225" y="230188"/>
            <a:ext cx="5945188" cy="60007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ltLang="ja-JP" smtClean="0"/>
              <a:t>Click to edit Master title style</a:t>
            </a:r>
            <a:endParaRPr lang="de-DE" altLang="ja-JP" smtClean="0"/>
          </a:p>
        </p:txBody>
      </p:sp>
      <p:sp>
        <p:nvSpPr>
          <p:cNvPr id="5125" name="Rectangle 5"/>
          <p:cNvSpPr>
            <a:spLocks noGrp="1" noChangeArrowheads="1"/>
          </p:cNvSpPr>
          <p:nvPr>
            <p:ph type="body" idx="1"/>
          </p:nvPr>
        </p:nvSpPr>
        <p:spPr bwMode="auto">
          <a:xfrm>
            <a:off x="407988" y="1090613"/>
            <a:ext cx="8397875" cy="4799012"/>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
        <p:nvSpPr>
          <p:cNvPr id="13318" name="Rectangle 6"/>
          <p:cNvSpPr>
            <a:spLocks noGrp="1" noChangeArrowheads="1"/>
          </p:cNvSpPr>
          <p:nvPr>
            <p:ph type="ftr" sz="quarter" idx="3"/>
          </p:nvPr>
        </p:nvSpPr>
        <p:spPr bwMode="auto">
          <a:xfrm>
            <a:off x="8045450" y="6464300"/>
            <a:ext cx="10668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solidFill>
                  <a:schemeClr val="bg1"/>
                </a:solidFill>
                <a:latin typeface="+mn-lt"/>
                <a:ea typeface="ＭＳ Ｐゴシック" charset="-128"/>
              </a:defRPr>
            </a:lvl1pPr>
          </a:lstStyle>
          <a:p>
            <a:pPr>
              <a:defRPr/>
            </a:pPr>
            <a:r>
              <a:rPr lang="de-DE" altLang="ja-JP"/>
              <a:t>Page </a:t>
            </a:r>
            <a:fld id="{5CB01F1D-F96D-40D0-AF01-BCEDE2800464}" type="slidenum">
              <a:rPr lang="de-DE" altLang="ja-JP" sz="1400" b="1"/>
              <a:pPr>
                <a:defRPr/>
              </a:pPr>
              <a:t>‹#›</a:t>
            </a:fld>
            <a:endParaRPr lang="de-DE" altLang="ja-JP" sz="1400" b="1"/>
          </a:p>
        </p:txBody>
      </p:sp>
      <p:pic>
        <p:nvPicPr>
          <p:cNvPr id="5127" name="Picture 7" descr="schatten"/>
          <p:cNvPicPr>
            <a:picLocks noChangeAspect="1" noChangeArrowheads="1"/>
          </p:cNvPicPr>
          <p:nvPr/>
        </p:nvPicPr>
        <p:blipFill>
          <a:blip r:embed="rId14" cstate="print">
            <a:lum bright="36000"/>
          </a:blip>
          <a:srcRect/>
          <a:stretch>
            <a:fillRect/>
          </a:stretch>
        </p:blipFill>
        <p:spPr bwMode="auto">
          <a:xfrm>
            <a:off x="0" y="6243638"/>
            <a:ext cx="9144000" cy="120650"/>
          </a:xfrm>
          <a:prstGeom prst="rect">
            <a:avLst/>
          </a:prstGeom>
          <a:noFill/>
          <a:ln w="9525">
            <a:noFill/>
            <a:miter lim="800000"/>
            <a:headEnd/>
            <a:tailEnd/>
          </a:ln>
        </p:spPr>
      </p:pic>
      <p:sp>
        <p:nvSpPr>
          <p:cNvPr id="13320" name="Rectangle 8"/>
          <p:cNvSpPr>
            <a:spLocks noChangeArrowheads="1"/>
          </p:cNvSpPr>
          <p:nvPr/>
        </p:nvSpPr>
        <p:spPr bwMode="auto">
          <a:xfrm>
            <a:off x="1876425" y="6464300"/>
            <a:ext cx="5376863" cy="247650"/>
          </a:xfrm>
          <a:prstGeom prst="rect">
            <a:avLst/>
          </a:prstGeom>
          <a:noFill/>
          <a:ln w="9525">
            <a:noFill/>
            <a:miter lim="800000"/>
            <a:headEnd/>
            <a:tailEnd/>
          </a:ln>
          <a:effectLst/>
        </p:spPr>
        <p:txBody>
          <a:bodyPr/>
          <a:lstStyle/>
          <a:p>
            <a:pPr algn="ctr">
              <a:defRPr/>
            </a:pPr>
            <a:endParaRPr kumimoji="0" lang="de-DE" altLang="ja-JP" sz="1200">
              <a:latin typeface="Arial" charset="0"/>
              <a:ea typeface="ＭＳ Ｐゴシック" charset="-128"/>
            </a:endParaRPr>
          </a:p>
        </p:txBody>
      </p:sp>
      <p:pic>
        <p:nvPicPr>
          <p:cNvPr id="5129" name="Picture 11"/>
          <p:cNvPicPr>
            <a:picLocks noChangeAspect="1" noChangeArrowheads="1"/>
          </p:cNvPicPr>
          <p:nvPr/>
        </p:nvPicPr>
        <p:blipFill>
          <a:blip r:embed="rId15" cstate="print"/>
          <a:srcRect/>
          <a:stretch>
            <a:fillRect/>
          </a:stretch>
        </p:blipFill>
        <p:spPr bwMode="auto">
          <a:xfrm>
            <a:off x="7380288" y="0"/>
            <a:ext cx="1763712" cy="1212850"/>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med">
    <p:fade/>
  </p:transition>
  <p:hf sldNum="0" hdr="0" dt="0"/>
  <p:txStyles>
    <p:titleStyle>
      <a:lvl1pPr algn="l" rtl="0" eaLnBrk="0" fontAlgn="base" hangingPunct="0">
        <a:spcBef>
          <a:spcPct val="0"/>
        </a:spcBef>
        <a:spcAft>
          <a:spcPct val="0"/>
        </a:spcAft>
        <a:defRPr sz="2200" b="1">
          <a:solidFill>
            <a:schemeClr val="tx1"/>
          </a:solidFill>
          <a:latin typeface="+mj-lt"/>
          <a:ea typeface="+mj-ea"/>
          <a:cs typeface="+mj-cs"/>
        </a:defRPr>
      </a:lvl1pPr>
      <a:lvl2pPr algn="l" rtl="0" eaLnBrk="0" fontAlgn="base" hangingPunct="0">
        <a:spcBef>
          <a:spcPct val="0"/>
        </a:spcBef>
        <a:spcAft>
          <a:spcPct val="0"/>
        </a:spcAft>
        <a:defRPr sz="2200" b="1">
          <a:solidFill>
            <a:schemeClr val="tx1"/>
          </a:solidFill>
          <a:latin typeface="Arial" pitchFamily="34" charset="0"/>
        </a:defRPr>
      </a:lvl2pPr>
      <a:lvl3pPr algn="l" rtl="0" eaLnBrk="0" fontAlgn="base" hangingPunct="0">
        <a:spcBef>
          <a:spcPct val="0"/>
        </a:spcBef>
        <a:spcAft>
          <a:spcPct val="0"/>
        </a:spcAft>
        <a:defRPr sz="2200" b="1">
          <a:solidFill>
            <a:schemeClr val="tx1"/>
          </a:solidFill>
          <a:latin typeface="Arial" pitchFamily="34" charset="0"/>
        </a:defRPr>
      </a:lvl3pPr>
      <a:lvl4pPr algn="l" rtl="0" eaLnBrk="0" fontAlgn="base" hangingPunct="0">
        <a:spcBef>
          <a:spcPct val="0"/>
        </a:spcBef>
        <a:spcAft>
          <a:spcPct val="0"/>
        </a:spcAft>
        <a:defRPr sz="2200" b="1">
          <a:solidFill>
            <a:schemeClr val="tx1"/>
          </a:solidFill>
          <a:latin typeface="Arial" pitchFamily="34" charset="0"/>
        </a:defRPr>
      </a:lvl4pPr>
      <a:lvl5pPr algn="l" rtl="0" eaLnBrk="0" fontAlgn="base" hangingPunct="0">
        <a:spcBef>
          <a:spcPct val="0"/>
        </a:spcBef>
        <a:spcAft>
          <a:spcPct val="0"/>
        </a:spcAft>
        <a:defRPr sz="2200" b="1">
          <a:solidFill>
            <a:schemeClr val="tx1"/>
          </a:solidFill>
          <a:latin typeface="Arial" pitchFamily="34" charset="0"/>
        </a:defRPr>
      </a:lvl5pPr>
      <a:lvl6pPr marL="457200" algn="l" rtl="0" eaLnBrk="0" fontAlgn="base" hangingPunct="0">
        <a:spcBef>
          <a:spcPct val="0"/>
        </a:spcBef>
        <a:spcAft>
          <a:spcPct val="0"/>
        </a:spcAft>
        <a:defRPr sz="2200" b="1">
          <a:solidFill>
            <a:schemeClr val="tx1"/>
          </a:solidFill>
          <a:latin typeface="Arial" pitchFamily="34" charset="0"/>
        </a:defRPr>
      </a:lvl6pPr>
      <a:lvl7pPr marL="914400" algn="l" rtl="0" eaLnBrk="0" fontAlgn="base" hangingPunct="0">
        <a:spcBef>
          <a:spcPct val="0"/>
        </a:spcBef>
        <a:spcAft>
          <a:spcPct val="0"/>
        </a:spcAft>
        <a:defRPr sz="2200" b="1">
          <a:solidFill>
            <a:schemeClr val="tx1"/>
          </a:solidFill>
          <a:latin typeface="Arial" pitchFamily="34" charset="0"/>
        </a:defRPr>
      </a:lvl7pPr>
      <a:lvl8pPr marL="1371600" algn="l" rtl="0" eaLnBrk="0" fontAlgn="base" hangingPunct="0">
        <a:spcBef>
          <a:spcPct val="0"/>
        </a:spcBef>
        <a:spcAft>
          <a:spcPct val="0"/>
        </a:spcAft>
        <a:defRPr sz="2200" b="1">
          <a:solidFill>
            <a:schemeClr val="tx1"/>
          </a:solidFill>
          <a:latin typeface="Arial" pitchFamily="34" charset="0"/>
        </a:defRPr>
      </a:lvl8pPr>
      <a:lvl9pPr marL="1828800" algn="l" rtl="0" eaLnBrk="0" fontAlgn="base" hangingPunct="0">
        <a:spcBef>
          <a:spcPct val="0"/>
        </a:spcBef>
        <a:spcAft>
          <a:spcPct val="0"/>
        </a:spcAft>
        <a:defRPr sz="2200" b="1">
          <a:solidFill>
            <a:schemeClr val="tx1"/>
          </a:solidFill>
          <a:latin typeface="Arial" pitchFamily="34" charset="0"/>
        </a:defRPr>
      </a:lvl9pPr>
    </p:titleStyle>
    <p:bodyStyle>
      <a:lvl1pPr marL="190500" indent="-1905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0" fontAlgn="base" hangingPunct="0">
        <a:spcBef>
          <a:spcPct val="20000"/>
        </a:spcBef>
        <a:spcAft>
          <a:spcPct val="0"/>
        </a:spcAft>
        <a:buClr>
          <a:schemeClr val="accent1"/>
        </a:buClr>
        <a:buChar char="-"/>
        <a:defRPr sz="2800">
          <a:solidFill>
            <a:schemeClr val="tx1"/>
          </a:solidFill>
          <a:latin typeface="+mn-lt"/>
        </a:defRPr>
      </a:lvl2pPr>
      <a:lvl3pPr marL="561975" indent="-179388" algn="l" rtl="0" eaLnBrk="0" fontAlgn="base" hangingPunct="0">
        <a:spcBef>
          <a:spcPct val="20000"/>
        </a:spcBef>
        <a:spcAft>
          <a:spcPct val="0"/>
        </a:spcAft>
        <a:buClr>
          <a:schemeClr val="accent1"/>
        </a:buClr>
        <a:buChar char="-"/>
        <a:defRPr sz="2400">
          <a:solidFill>
            <a:schemeClr val="tx1"/>
          </a:solidFill>
          <a:latin typeface="+mn-lt"/>
        </a:defRPr>
      </a:lvl3pPr>
      <a:lvl4pPr marL="752475" indent="-188913" algn="l" rtl="0" eaLnBrk="0" fontAlgn="base" hangingPunct="0">
        <a:spcBef>
          <a:spcPct val="20000"/>
        </a:spcBef>
        <a:spcAft>
          <a:spcPct val="0"/>
        </a:spcAft>
        <a:buClr>
          <a:schemeClr val="accent1"/>
        </a:buClr>
        <a:buChar char="-"/>
        <a:defRPr sz="2000">
          <a:solidFill>
            <a:schemeClr val="tx1"/>
          </a:solidFill>
          <a:latin typeface="+mn-lt"/>
        </a:defRPr>
      </a:lvl4pPr>
      <a:lvl5pPr marL="9620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14192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6pPr>
      <a:lvl7pPr marL="18764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7pPr>
      <a:lvl8pPr marL="23336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8pPr>
      <a:lvl9pPr marL="27908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Hintergrund"/>
          <p:cNvPicPr>
            <a:picLocks noChangeAspect="1" noChangeArrowheads="1"/>
          </p:cNvPicPr>
          <p:nvPr/>
        </p:nvPicPr>
        <p:blipFill>
          <a:blip r:embed="rId13" cstate="print"/>
          <a:srcRect/>
          <a:stretch>
            <a:fillRect/>
          </a:stretch>
        </p:blipFill>
        <p:spPr bwMode="auto">
          <a:xfrm>
            <a:off x="0" y="0"/>
            <a:ext cx="9144000" cy="6859588"/>
          </a:xfrm>
          <a:prstGeom prst="rect">
            <a:avLst/>
          </a:prstGeom>
          <a:noFill/>
          <a:ln w="9525">
            <a:noFill/>
            <a:miter lim="800000"/>
            <a:headEnd/>
            <a:tailEnd/>
          </a:ln>
        </p:spPr>
      </p:pic>
      <p:pic>
        <p:nvPicPr>
          <p:cNvPr id="7171" name="Picture 3" descr="Himmel2"/>
          <p:cNvPicPr>
            <a:picLocks noChangeAspect="1" noChangeArrowheads="1"/>
          </p:cNvPicPr>
          <p:nvPr/>
        </p:nvPicPr>
        <p:blipFill>
          <a:blip r:embed="rId14" cstate="print"/>
          <a:srcRect/>
          <a:stretch>
            <a:fillRect/>
          </a:stretch>
        </p:blipFill>
        <p:spPr bwMode="auto">
          <a:xfrm>
            <a:off x="0" y="3765550"/>
            <a:ext cx="9144000" cy="2114550"/>
          </a:xfrm>
          <a:prstGeom prst="rect">
            <a:avLst/>
          </a:prstGeom>
          <a:noFill/>
          <a:ln w="9525">
            <a:noFill/>
            <a:miter lim="800000"/>
            <a:headEnd/>
            <a:tailEnd/>
          </a:ln>
        </p:spPr>
      </p:pic>
      <p:pic>
        <p:nvPicPr>
          <p:cNvPr id="7172" name="Picture 6" descr="schatten"/>
          <p:cNvPicPr>
            <a:picLocks noChangeAspect="1" noChangeArrowheads="1"/>
          </p:cNvPicPr>
          <p:nvPr/>
        </p:nvPicPr>
        <p:blipFill>
          <a:blip r:embed="rId15" cstate="print"/>
          <a:srcRect/>
          <a:stretch>
            <a:fillRect/>
          </a:stretch>
        </p:blipFill>
        <p:spPr bwMode="auto">
          <a:xfrm>
            <a:off x="0" y="3765550"/>
            <a:ext cx="9144000" cy="120650"/>
          </a:xfrm>
          <a:prstGeom prst="rect">
            <a:avLst/>
          </a:prstGeom>
          <a:noFill/>
          <a:ln w="9525">
            <a:noFill/>
            <a:miter lim="800000"/>
            <a:headEnd/>
            <a:tailEnd/>
          </a:ln>
        </p:spPr>
      </p:pic>
      <p:pic>
        <p:nvPicPr>
          <p:cNvPr id="7173" name="Picture 8"/>
          <p:cNvPicPr>
            <a:picLocks noChangeAspect="1" noChangeArrowheads="1"/>
          </p:cNvPicPr>
          <p:nvPr/>
        </p:nvPicPr>
        <p:blipFill>
          <a:blip r:embed="rId16" cstate="print"/>
          <a:srcRect/>
          <a:stretch>
            <a:fillRect/>
          </a:stretch>
        </p:blipFill>
        <p:spPr bwMode="auto">
          <a:xfrm>
            <a:off x="7380288" y="0"/>
            <a:ext cx="1763712" cy="1212850"/>
          </a:xfrm>
          <a:prstGeom prst="rect">
            <a:avLst/>
          </a:prstGeom>
          <a:noFill/>
          <a:ln w="9525">
            <a:noFill/>
            <a:round/>
            <a:headEnd/>
            <a:tailEnd/>
          </a:ln>
        </p:spPr>
      </p:pic>
      <p:sp>
        <p:nvSpPr>
          <p:cNvPr id="7174" name="Rectangle 4"/>
          <p:cNvSpPr>
            <a:spLocks noGrp="1" noChangeArrowheads="1"/>
          </p:cNvSpPr>
          <p:nvPr>
            <p:ph type="title"/>
          </p:nvPr>
        </p:nvSpPr>
        <p:spPr bwMode="auto">
          <a:xfrm>
            <a:off x="403225" y="230188"/>
            <a:ext cx="5945188" cy="60007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r>
              <a:rPr lang="en-US" altLang="ja-JP" smtClean="0"/>
              <a:t>Click to edit Master title style</a:t>
            </a:r>
            <a:endParaRPr lang="de-DE" altLang="ja-JP" smtClean="0"/>
          </a:p>
        </p:txBody>
      </p:sp>
      <p:sp>
        <p:nvSpPr>
          <p:cNvPr id="7175" name="Rectangle 5"/>
          <p:cNvSpPr>
            <a:spLocks noGrp="1" noChangeArrowheads="1"/>
          </p:cNvSpPr>
          <p:nvPr>
            <p:ph type="body" idx="1"/>
          </p:nvPr>
        </p:nvSpPr>
        <p:spPr bwMode="auto">
          <a:xfrm>
            <a:off x="407988" y="1090613"/>
            <a:ext cx="8397875" cy="4799012"/>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med">
    <p:fade/>
  </p:transition>
  <p:hf sldNum="0" hdr="0" dt="0"/>
  <p:txStyles>
    <p:titleStyle>
      <a:lvl1pPr algn="l" rtl="0" eaLnBrk="0" fontAlgn="base" hangingPunct="0">
        <a:spcBef>
          <a:spcPct val="0"/>
        </a:spcBef>
        <a:spcAft>
          <a:spcPct val="0"/>
        </a:spcAft>
        <a:defRPr sz="2200" b="1">
          <a:solidFill>
            <a:schemeClr val="tx1"/>
          </a:solidFill>
          <a:latin typeface="+mj-lt"/>
          <a:ea typeface="+mj-ea"/>
          <a:cs typeface="+mj-cs"/>
        </a:defRPr>
      </a:lvl1pPr>
      <a:lvl2pPr algn="l" rtl="0" eaLnBrk="0" fontAlgn="base" hangingPunct="0">
        <a:spcBef>
          <a:spcPct val="0"/>
        </a:spcBef>
        <a:spcAft>
          <a:spcPct val="0"/>
        </a:spcAft>
        <a:defRPr sz="2200" b="1">
          <a:solidFill>
            <a:schemeClr val="tx1"/>
          </a:solidFill>
          <a:latin typeface="Arial" pitchFamily="34" charset="0"/>
        </a:defRPr>
      </a:lvl2pPr>
      <a:lvl3pPr algn="l" rtl="0" eaLnBrk="0" fontAlgn="base" hangingPunct="0">
        <a:spcBef>
          <a:spcPct val="0"/>
        </a:spcBef>
        <a:spcAft>
          <a:spcPct val="0"/>
        </a:spcAft>
        <a:defRPr sz="2200" b="1">
          <a:solidFill>
            <a:schemeClr val="tx1"/>
          </a:solidFill>
          <a:latin typeface="Arial" pitchFamily="34" charset="0"/>
        </a:defRPr>
      </a:lvl3pPr>
      <a:lvl4pPr algn="l" rtl="0" eaLnBrk="0" fontAlgn="base" hangingPunct="0">
        <a:spcBef>
          <a:spcPct val="0"/>
        </a:spcBef>
        <a:spcAft>
          <a:spcPct val="0"/>
        </a:spcAft>
        <a:defRPr sz="2200" b="1">
          <a:solidFill>
            <a:schemeClr val="tx1"/>
          </a:solidFill>
          <a:latin typeface="Arial" pitchFamily="34" charset="0"/>
        </a:defRPr>
      </a:lvl4pPr>
      <a:lvl5pPr algn="l" rtl="0" eaLnBrk="0" fontAlgn="base" hangingPunct="0">
        <a:spcBef>
          <a:spcPct val="0"/>
        </a:spcBef>
        <a:spcAft>
          <a:spcPct val="0"/>
        </a:spcAft>
        <a:defRPr sz="2200" b="1">
          <a:solidFill>
            <a:schemeClr val="tx1"/>
          </a:solidFill>
          <a:latin typeface="Arial" pitchFamily="34" charset="0"/>
        </a:defRPr>
      </a:lvl5pPr>
      <a:lvl6pPr marL="457200" algn="l" rtl="0" eaLnBrk="0" fontAlgn="base" hangingPunct="0">
        <a:spcBef>
          <a:spcPct val="0"/>
        </a:spcBef>
        <a:spcAft>
          <a:spcPct val="0"/>
        </a:spcAft>
        <a:defRPr sz="2200" b="1">
          <a:solidFill>
            <a:schemeClr val="tx1"/>
          </a:solidFill>
          <a:latin typeface="Arial" pitchFamily="34" charset="0"/>
        </a:defRPr>
      </a:lvl6pPr>
      <a:lvl7pPr marL="914400" algn="l" rtl="0" eaLnBrk="0" fontAlgn="base" hangingPunct="0">
        <a:spcBef>
          <a:spcPct val="0"/>
        </a:spcBef>
        <a:spcAft>
          <a:spcPct val="0"/>
        </a:spcAft>
        <a:defRPr sz="2200" b="1">
          <a:solidFill>
            <a:schemeClr val="tx1"/>
          </a:solidFill>
          <a:latin typeface="Arial" pitchFamily="34" charset="0"/>
        </a:defRPr>
      </a:lvl7pPr>
      <a:lvl8pPr marL="1371600" algn="l" rtl="0" eaLnBrk="0" fontAlgn="base" hangingPunct="0">
        <a:spcBef>
          <a:spcPct val="0"/>
        </a:spcBef>
        <a:spcAft>
          <a:spcPct val="0"/>
        </a:spcAft>
        <a:defRPr sz="2200" b="1">
          <a:solidFill>
            <a:schemeClr val="tx1"/>
          </a:solidFill>
          <a:latin typeface="Arial" pitchFamily="34" charset="0"/>
        </a:defRPr>
      </a:lvl8pPr>
      <a:lvl9pPr marL="1828800" algn="l" rtl="0" eaLnBrk="0" fontAlgn="base" hangingPunct="0">
        <a:spcBef>
          <a:spcPct val="0"/>
        </a:spcBef>
        <a:spcAft>
          <a:spcPct val="0"/>
        </a:spcAft>
        <a:defRPr sz="2200" b="1">
          <a:solidFill>
            <a:schemeClr val="tx1"/>
          </a:solidFill>
          <a:latin typeface="Arial" pitchFamily="34" charset="0"/>
        </a:defRPr>
      </a:lvl9pPr>
    </p:titleStyle>
    <p:bodyStyle>
      <a:lvl1pPr marL="190500" indent="-1905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ea typeface="+mn-ea"/>
          <a:cs typeface="+mn-cs"/>
        </a:defRPr>
      </a:lvl1pPr>
      <a:lvl2pPr marL="381000" indent="-188913" algn="l" rtl="0" eaLnBrk="0" fontAlgn="base" hangingPunct="0">
        <a:spcBef>
          <a:spcPct val="20000"/>
        </a:spcBef>
        <a:spcAft>
          <a:spcPct val="0"/>
        </a:spcAft>
        <a:buClr>
          <a:schemeClr val="accent1"/>
        </a:buClr>
        <a:buChar char="-"/>
        <a:defRPr sz="2800">
          <a:solidFill>
            <a:schemeClr val="tx1"/>
          </a:solidFill>
          <a:latin typeface="+mn-lt"/>
        </a:defRPr>
      </a:lvl2pPr>
      <a:lvl3pPr marL="561975" indent="-179388" algn="l" rtl="0" eaLnBrk="0" fontAlgn="base" hangingPunct="0">
        <a:spcBef>
          <a:spcPct val="20000"/>
        </a:spcBef>
        <a:spcAft>
          <a:spcPct val="0"/>
        </a:spcAft>
        <a:buClr>
          <a:schemeClr val="accent1"/>
        </a:buClr>
        <a:buChar char="-"/>
        <a:defRPr sz="2400">
          <a:solidFill>
            <a:schemeClr val="tx1"/>
          </a:solidFill>
          <a:latin typeface="+mn-lt"/>
        </a:defRPr>
      </a:lvl3pPr>
      <a:lvl4pPr marL="752475" indent="-188913" algn="l" rtl="0" eaLnBrk="0" fontAlgn="base" hangingPunct="0">
        <a:spcBef>
          <a:spcPct val="20000"/>
        </a:spcBef>
        <a:spcAft>
          <a:spcPct val="0"/>
        </a:spcAft>
        <a:buClr>
          <a:schemeClr val="accent1"/>
        </a:buClr>
        <a:buChar char="-"/>
        <a:defRPr sz="2000">
          <a:solidFill>
            <a:schemeClr val="tx1"/>
          </a:solidFill>
          <a:latin typeface="+mn-lt"/>
        </a:defRPr>
      </a:lvl4pPr>
      <a:lvl5pPr marL="9620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14192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6pPr>
      <a:lvl7pPr marL="18764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7pPr>
      <a:lvl8pPr marL="23336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8pPr>
      <a:lvl9pPr marL="2790825" indent="-207963"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3.gi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5.gif"/></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emf"/><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idx="4294967295"/>
          </p:nvPr>
        </p:nvSpPr>
        <p:spPr>
          <a:xfrm>
            <a:off x="727075" y="1260475"/>
            <a:ext cx="7445375" cy="1143000"/>
          </a:xfrm>
        </p:spPr>
        <p:txBody>
          <a:bodyPr lIns="91440" rIns="91440" anchor="b"/>
          <a:lstStyle/>
          <a:p>
            <a:pPr eaLnBrk="1" hangingPunct="1">
              <a:defRPr/>
            </a:pPr>
            <a:r>
              <a:rPr lang="en-US" altLang="ja-JP" sz="3200" dirty="0">
                <a:solidFill>
                  <a:srgbClr val="242450"/>
                </a:solidFill>
                <a:effectLst>
                  <a:outerShdw blurRad="38100" dist="38100" dir="2700000" algn="tl">
                    <a:srgbClr val="C0C0C0"/>
                  </a:outerShdw>
                </a:effectLst>
                <a:ea typeface="ＭＳ Ｐゴシック" pitchFamily="50" charset="-128"/>
              </a:rPr>
              <a:t>JAXA Earth Observation Satellite Programs associated with APSDEU</a:t>
            </a:r>
            <a:endParaRPr lang="en-US" altLang="ja-JP" sz="3200" dirty="0" smtClean="0">
              <a:solidFill>
                <a:srgbClr val="242450"/>
              </a:solidFill>
              <a:effectLst>
                <a:outerShdw blurRad="38100" dist="38100" dir="2700000" algn="tl">
                  <a:srgbClr val="C0C0C0"/>
                </a:outerShdw>
              </a:effectLst>
              <a:ea typeface="ＭＳ Ｐゴシック" pitchFamily="50" charset="-128"/>
            </a:endParaRPr>
          </a:p>
        </p:txBody>
      </p:sp>
      <p:sp>
        <p:nvSpPr>
          <p:cNvPr id="8195" name="Rectangle 3"/>
          <p:cNvSpPr>
            <a:spLocks noGrp="1" noChangeArrowheads="1"/>
          </p:cNvSpPr>
          <p:nvPr>
            <p:ph type="subTitle" idx="4294967295"/>
          </p:nvPr>
        </p:nvSpPr>
        <p:spPr>
          <a:xfrm>
            <a:off x="727075" y="2727325"/>
            <a:ext cx="7229475" cy="773113"/>
          </a:xfrm>
        </p:spPr>
        <p:txBody>
          <a:bodyPr lIns="91440" rIns="91440"/>
          <a:lstStyle/>
          <a:p>
            <a:pPr marL="0" indent="0" eaLnBrk="1" hangingPunct="1">
              <a:buFont typeface="Wingdings" pitchFamily="2" charset="2"/>
              <a:buNone/>
            </a:pPr>
            <a:r>
              <a:rPr lang="en-US" altLang="ja-JP" sz="2200" b="1" smtClean="0">
                <a:solidFill>
                  <a:srgbClr val="242450"/>
                </a:solidFill>
                <a:ea typeface="ＭＳ Ｐゴシック" pitchFamily="50" charset="-128"/>
              </a:rPr>
              <a:t>Kazuo Umezawa</a:t>
            </a:r>
          </a:p>
          <a:p>
            <a:pPr marL="0" indent="0" eaLnBrk="1" hangingPunct="1">
              <a:buFont typeface="Wingdings" pitchFamily="2" charset="2"/>
              <a:buNone/>
            </a:pPr>
            <a:r>
              <a:rPr lang="en-US" altLang="ja-JP" sz="2200" b="1" smtClean="0">
                <a:solidFill>
                  <a:srgbClr val="242450"/>
                </a:solidFill>
                <a:ea typeface="ＭＳ Ｐゴシック" pitchFamily="50" charset="-128"/>
              </a:rPr>
              <a:t>JAXA/EORC</a:t>
            </a:r>
          </a:p>
        </p:txBody>
      </p:sp>
      <p:sp>
        <p:nvSpPr>
          <p:cNvPr id="291844" name="Text Box 4"/>
          <p:cNvSpPr txBox="1">
            <a:spLocks noChangeArrowheads="1"/>
          </p:cNvSpPr>
          <p:nvPr/>
        </p:nvSpPr>
        <p:spPr bwMode="auto">
          <a:xfrm>
            <a:off x="755576" y="5949280"/>
            <a:ext cx="7920880" cy="769441"/>
          </a:xfrm>
          <a:prstGeom prst="rect">
            <a:avLst/>
          </a:prstGeom>
          <a:noFill/>
          <a:ln w="9525">
            <a:noFill/>
            <a:miter lim="800000"/>
            <a:headEnd/>
            <a:tailEnd/>
          </a:ln>
          <a:effectLst/>
        </p:spPr>
        <p:txBody>
          <a:bodyPr wrap="square">
            <a:spAutoFit/>
          </a:bodyPr>
          <a:lstStyle/>
          <a:p>
            <a:pPr>
              <a:defRPr/>
            </a:pPr>
            <a:r>
              <a:rPr kumimoji="0" lang="en-US" altLang="ja-JP" sz="2200" dirty="0">
                <a:solidFill>
                  <a:srgbClr val="242450"/>
                </a:solidFill>
                <a:effectLst>
                  <a:outerShdw blurRad="38100" dist="38100" dir="2700000" algn="tl">
                    <a:srgbClr val="C0C0C0"/>
                  </a:outerShdw>
                </a:effectLst>
              </a:rPr>
              <a:t>22-26 October 2012, APSDEU-12/ </a:t>
            </a:r>
            <a:r>
              <a:rPr kumimoji="0" lang="en-US" altLang="ja-JP" sz="2200" dirty="0" smtClean="0">
                <a:solidFill>
                  <a:srgbClr val="242450"/>
                </a:solidFill>
                <a:effectLst>
                  <a:outerShdw blurRad="38100" dist="38100" dir="2700000" algn="tl">
                    <a:srgbClr val="C0C0C0"/>
                  </a:outerShdw>
                </a:effectLst>
              </a:rPr>
              <a:t>NAEDEX-24 Meeting</a:t>
            </a:r>
          </a:p>
          <a:p>
            <a:pPr>
              <a:defRPr/>
            </a:pPr>
            <a:r>
              <a:rPr kumimoji="0" lang="en-US" altLang="ja-JP" sz="2200" dirty="0">
                <a:solidFill>
                  <a:srgbClr val="242450"/>
                </a:solidFill>
                <a:effectLst>
                  <a:outerShdw blurRad="38100" dist="38100" dir="2700000" algn="tl">
                    <a:srgbClr val="C0C0C0"/>
                  </a:outerShdw>
                </a:effectLst>
              </a:rPr>
              <a:t>Met Office, Exeter, U.K.</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W1A2120725D.dat.png"/>
          <p:cNvPicPr>
            <a:picLocks noChangeAspect="1"/>
          </p:cNvPicPr>
          <p:nvPr/>
        </p:nvPicPr>
        <p:blipFill>
          <a:blip r:embed="rId2" cstate="print"/>
          <a:srcRect t="13046"/>
          <a:stretch>
            <a:fillRect/>
          </a:stretch>
        </p:blipFill>
        <p:spPr>
          <a:xfrm>
            <a:off x="1240625" y="1040080"/>
            <a:ext cx="6662749" cy="4476819"/>
          </a:xfrm>
          <a:prstGeom prst="rect">
            <a:avLst/>
          </a:prstGeom>
        </p:spPr>
      </p:pic>
      <p:sp>
        <p:nvSpPr>
          <p:cNvPr id="4" name="スライド番号プレースホルダ 5"/>
          <p:cNvSpPr>
            <a:spLocks noGrp="1"/>
          </p:cNvSpPr>
          <p:nvPr>
            <p:ph type="sldNum" sz="quarter" idx="4294967295"/>
          </p:nvPr>
        </p:nvSpPr>
        <p:spPr>
          <a:xfrm>
            <a:off x="8727140" y="6755080"/>
            <a:ext cx="416859"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z="1600" smtClean="0">
                <a:solidFill>
                  <a:schemeClr val="tx1"/>
                </a:solidFill>
                <a:latin typeface="Arial Narrow" pitchFamily="34" charset="0"/>
                <a:cs typeface="Arial" pitchFamily="34" charset="0"/>
              </a:rPr>
              <a:pPr/>
              <a:t>10</a:t>
            </a:fld>
            <a:endParaRPr kumimoji="1" lang="ja-JP" altLang="en-US" sz="1600" dirty="0">
              <a:solidFill>
                <a:schemeClr val="tx1"/>
              </a:solidFill>
              <a:latin typeface="Arial Narrow" pitchFamily="34" charset="0"/>
              <a:cs typeface="Arial" pitchFamily="34" charset="0"/>
            </a:endParaRPr>
          </a:p>
        </p:txBody>
      </p:sp>
      <p:sp>
        <p:nvSpPr>
          <p:cNvPr id="8" name="コンテンツ プレースホルダ 2"/>
          <p:cNvSpPr>
            <a:spLocks noGrp="1"/>
          </p:cNvSpPr>
          <p:nvPr>
            <p:ph idx="1"/>
          </p:nvPr>
        </p:nvSpPr>
        <p:spPr>
          <a:xfrm>
            <a:off x="322326" y="5273752"/>
            <a:ext cx="8499348" cy="1673352"/>
          </a:xfrm>
          <a:solidFill>
            <a:schemeClr val="bg1"/>
          </a:solidFill>
        </p:spPr>
        <p:txBody>
          <a:bodyPr>
            <a:noAutofit/>
          </a:bodyPr>
          <a:lstStyle/>
          <a:p>
            <a:pPr algn="just"/>
            <a:r>
              <a:rPr lang="en-US" altLang="ja-JP" sz="1400" dirty="0" smtClean="0">
                <a:latin typeface="Arial" pitchFamily="34" charset="0"/>
                <a:cs typeface="Arial" pitchFamily="34" charset="0"/>
              </a:rPr>
              <a:t>Brightness temperatures at C-band channels should be handled with care for radio-frequency interference (RFI). RFI at 6.9GHz channels are similar to those of AMSR-E, while those at 7.3GHz channels seem to be more widespread.</a:t>
            </a:r>
          </a:p>
          <a:p>
            <a:pPr algn="just"/>
            <a:r>
              <a:rPr lang="en-US" altLang="ja-JP" sz="1400" dirty="0" smtClean="0">
                <a:latin typeface="Arial" pitchFamily="34" charset="0"/>
                <a:cs typeface="Arial" pitchFamily="34" charset="0"/>
              </a:rPr>
              <a:t>Over land, 7.3GHz RFI signatures are evident over Southeast Asia, Eastern Europe, Russia, and so forth. Also, frequency of occurrences of 7.3GHz RFI are higher over ocean too.</a:t>
            </a:r>
          </a:p>
          <a:p>
            <a:pPr algn="just"/>
            <a:r>
              <a:rPr lang="en-US" altLang="ja-JP" sz="1400" dirty="0" smtClean="0">
                <a:latin typeface="Arial" pitchFamily="34" charset="0"/>
                <a:cs typeface="Arial" pitchFamily="34" charset="0"/>
              </a:rPr>
              <a:t>There are still many regions with small TB difference between 6.9 and 7.3 GHz channels. Simple RFI identification based on the TB difference will be tested and implemented as RFI-flag if effective.</a:t>
            </a:r>
          </a:p>
        </p:txBody>
      </p:sp>
      <p:sp>
        <p:nvSpPr>
          <p:cNvPr id="9" name="テキスト ボックス 8"/>
          <p:cNvSpPr txBox="1"/>
          <p:nvPr/>
        </p:nvSpPr>
        <p:spPr>
          <a:xfrm>
            <a:off x="2212848" y="873945"/>
            <a:ext cx="4718304" cy="276999"/>
          </a:xfrm>
          <a:prstGeom prst="rect">
            <a:avLst/>
          </a:prstGeom>
          <a:noFill/>
        </p:spPr>
        <p:txBody>
          <a:bodyPr wrap="square" rtlCol="0">
            <a:spAutoFit/>
          </a:bodyPr>
          <a:lstStyle/>
          <a:p>
            <a:pPr algn="ctr"/>
            <a:r>
              <a:rPr lang="en-US" altLang="ja-JP" sz="1200" b="1" dirty="0" smtClean="0">
                <a:latin typeface="Arial" pitchFamily="34" charset="0"/>
                <a:cs typeface="Arial" pitchFamily="34" charset="0"/>
              </a:rPr>
              <a:t>TB</a:t>
            </a:r>
            <a:r>
              <a:rPr lang="en-US" altLang="ja-JP" sz="1200" b="1" baseline="-25000" dirty="0" smtClean="0">
                <a:latin typeface="Arial" pitchFamily="34" charset="0"/>
                <a:cs typeface="Arial" pitchFamily="34" charset="0"/>
              </a:rPr>
              <a:t>6.9V</a:t>
            </a:r>
            <a:r>
              <a:rPr lang="en-US" altLang="ja-JP" sz="1200" b="1" dirty="0" smtClean="0">
                <a:latin typeface="Arial" pitchFamily="34" charset="0"/>
                <a:cs typeface="Arial" pitchFamily="34" charset="0"/>
              </a:rPr>
              <a:t>-TB</a:t>
            </a:r>
            <a:r>
              <a:rPr lang="en-US" altLang="ja-JP" sz="1200" b="1" baseline="-25000" dirty="0" smtClean="0">
                <a:latin typeface="Arial" pitchFamily="34" charset="0"/>
                <a:cs typeface="Arial" pitchFamily="34" charset="0"/>
              </a:rPr>
              <a:t>7.3V</a:t>
            </a:r>
            <a:r>
              <a:rPr lang="en-US" altLang="ja-JP" sz="1200" b="1" dirty="0" smtClean="0">
                <a:latin typeface="Arial" pitchFamily="34" charset="0"/>
                <a:cs typeface="Arial" pitchFamily="34" charset="0"/>
              </a:rPr>
              <a:t> , Descending daily passes on July 25, 2012</a:t>
            </a:r>
            <a:endParaRPr kumimoji="1" lang="en-US" altLang="ja-JP" sz="1200" b="1" dirty="0" smtClean="0">
              <a:latin typeface="Arial" pitchFamily="34" charset="0"/>
              <a:cs typeface="Arial" pitchFamily="34" charset="0"/>
            </a:endParaRPr>
          </a:p>
        </p:txBody>
      </p:sp>
      <p:sp>
        <p:nvSpPr>
          <p:cNvPr id="10" name="テキスト ボックス 9"/>
          <p:cNvSpPr txBox="1"/>
          <p:nvPr/>
        </p:nvSpPr>
        <p:spPr>
          <a:xfrm>
            <a:off x="7644384" y="1310957"/>
            <a:ext cx="1325880" cy="646331"/>
          </a:xfrm>
          <a:prstGeom prst="rect">
            <a:avLst/>
          </a:prstGeom>
          <a:noFill/>
        </p:spPr>
        <p:txBody>
          <a:bodyPr wrap="square" rtlCol="0">
            <a:spAutoFit/>
          </a:bodyPr>
          <a:lstStyle/>
          <a:p>
            <a:r>
              <a:rPr kumimoji="1" lang="en-US" altLang="ja-JP" sz="1200" dirty="0" smtClean="0">
                <a:solidFill>
                  <a:srgbClr val="FF0000"/>
                </a:solidFill>
                <a:latin typeface="Arial Narrow" pitchFamily="34" charset="0"/>
              </a:rPr>
              <a:t>Red areas probably  indicate 6.9GHz RFI signatures.</a:t>
            </a:r>
            <a:endParaRPr kumimoji="1" lang="ja-JP" altLang="en-US" sz="1200" dirty="0">
              <a:solidFill>
                <a:srgbClr val="FF0000"/>
              </a:solidFill>
              <a:latin typeface="Arial Narrow" pitchFamily="34" charset="0"/>
            </a:endParaRPr>
          </a:p>
        </p:txBody>
      </p:sp>
      <p:sp>
        <p:nvSpPr>
          <p:cNvPr id="11" name="テキスト ボックス 10"/>
          <p:cNvSpPr txBox="1"/>
          <p:nvPr/>
        </p:nvSpPr>
        <p:spPr>
          <a:xfrm>
            <a:off x="0" y="2679432"/>
            <a:ext cx="1325880" cy="646331"/>
          </a:xfrm>
          <a:prstGeom prst="rect">
            <a:avLst/>
          </a:prstGeom>
          <a:noFill/>
        </p:spPr>
        <p:txBody>
          <a:bodyPr wrap="square" rtlCol="0">
            <a:spAutoFit/>
          </a:bodyPr>
          <a:lstStyle/>
          <a:p>
            <a:r>
              <a:rPr lang="en-US" altLang="ja-JP" sz="1200" dirty="0" smtClean="0">
                <a:solidFill>
                  <a:srgbClr val="0070C0"/>
                </a:solidFill>
                <a:latin typeface="Arial Narrow" pitchFamily="34" charset="0"/>
              </a:rPr>
              <a:t>Blue </a:t>
            </a:r>
            <a:r>
              <a:rPr kumimoji="1" lang="en-US" altLang="ja-JP" sz="1200" dirty="0" smtClean="0">
                <a:solidFill>
                  <a:srgbClr val="0070C0"/>
                </a:solidFill>
                <a:latin typeface="Arial Narrow" pitchFamily="34" charset="0"/>
              </a:rPr>
              <a:t>areas probably  indicate 7.3GHz RFI signatures.</a:t>
            </a:r>
            <a:endParaRPr kumimoji="1" lang="ja-JP" altLang="en-US" sz="1200" dirty="0">
              <a:solidFill>
                <a:srgbClr val="0070C0"/>
              </a:solidFill>
              <a:latin typeface="Arial Narrow" pitchFamily="34" charset="0"/>
            </a:endParaRPr>
          </a:p>
        </p:txBody>
      </p:sp>
      <p:cxnSp>
        <p:nvCxnSpPr>
          <p:cNvPr id="14" name="直線矢印コネクタ 13"/>
          <p:cNvCxnSpPr>
            <a:stCxn id="10" idx="1"/>
          </p:cNvCxnSpPr>
          <p:nvPr/>
        </p:nvCxnSpPr>
        <p:spPr>
          <a:xfrm flipH="1">
            <a:off x="6254496" y="1634123"/>
            <a:ext cx="1389888" cy="503237"/>
          </a:xfrm>
          <a:prstGeom prst="straightConnector1">
            <a:avLst/>
          </a:prstGeom>
          <a:ln>
            <a:solidFill>
              <a:srgbClr val="C0000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stCxn id="11" idx="3"/>
          </p:cNvCxnSpPr>
          <p:nvPr/>
        </p:nvCxnSpPr>
        <p:spPr>
          <a:xfrm flipV="1">
            <a:off x="1325880" y="2942032"/>
            <a:ext cx="1965960" cy="60566"/>
          </a:xfrm>
          <a:prstGeom prst="straightConnector1">
            <a:avLst/>
          </a:prstGeom>
          <a:ln>
            <a:solidFill>
              <a:srgbClr val="0070C0"/>
            </a:solidFill>
            <a:tailEnd type="triangle" w="sm"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stCxn id="11" idx="3"/>
          </p:cNvCxnSpPr>
          <p:nvPr/>
        </p:nvCxnSpPr>
        <p:spPr>
          <a:xfrm flipV="1">
            <a:off x="1325880" y="2429968"/>
            <a:ext cx="3922776" cy="572630"/>
          </a:xfrm>
          <a:prstGeom prst="straightConnector1">
            <a:avLst/>
          </a:prstGeom>
          <a:ln>
            <a:solidFill>
              <a:srgbClr val="0070C0"/>
            </a:solidFill>
            <a:tailEnd type="triangle" w="sm" len="lg"/>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641336" y="3913949"/>
            <a:ext cx="1475232" cy="1015663"/>
          </a:xfrm>
          <a:prstGeom prst="rect">
            <a:avLst/>
          </a:prstGeom>
          <a:noFill/>
        </p:spPr>
        <p:txBody>
          <a:bodyPr wrap="square" rtlCol="0">
            <a:spAutoFit/>
          </a:bodyPr>
          <a:lstStyle/>
          <a:p>
            <a:r>
              <a:rPr lang="en-US" altLang="ja-JP" sz="1200" dirty="0" smtClean="0">
                <a:latin typeface="Arial Narrow" pitchFamily="34" charset="0"/>
              </a:rPr>
              <a:t>Likely natural signals are also seen such as ice sheet, precipitation, and so forth in Tb differences.</a:t>
            </a:r>
          </a:p>
        </p:txBody>
      </p:sp>
      <p:cxnSp>
        <p:nvCxnSpPr>
          <p:cNvPr id="27" name="直線矢印コネクタ 26"/>
          <p:cNvCxnSpPr>
            <a:stCxn id="26" idx="1"/>
          </p:cNvCxnSpPr>
          <p:nvPr/>
        </p:nvCxnSpPr>
        <p:spPr>
          <a:xfrm flipH="1">
            <a:off x="4023360" y="4421781"/>
            <a:ext cx="3617976" cy="202750"/>
          </a:xfrm>
          <a:prstGeom prst="straightConnector1">
            <a:avLst/>
          </a:prstGeom>
          <a:ln>
            <a:solidFill>
              <a:schemeClr val="tx1"/>
            </a:solidFill>
            <a:tailEnd type="triangle" w="sm" len="lg"/>
          </a:ln>
        </p:spPr>
        <p:style>
          <a:lnRef idx="1">
            <a:schemeClr val="accent1"/>
          </a:lnRef>
          <a:fillRef idx="0">
            <a:schemeClr val="accent1"/>
          </a:fillRef>
          <a:effectRef idx="0">
            <a:schemeClr val="accent1"/>
          </a:effectRef>
          <a:fontRef idx="minor">
            <a:schemeClr val="tx1"/>
          </a:fontRef>
        </p:style>
      </p:cxnSp>
      <p:sp>
        <p:nvSpPr>
          <p:cNvPr id="16" name="Rectangle 2"/>
          <p:cNvSpPr>
            <a:spLocks noChangeArrowheads="1"/>
          </p:cNvSpPr>
          <p:nvPr/>
        </p:nvSpPr>
        <p:spPr bwMode="auto">
          <a:xfrm>
            <a:off x="2486353" y="188640"/>
            <a:ext cx="4168128"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242450"/>
                </a:solidFill>
                <a:effectLst>
                  <a:outerShdw blurRad="38100" dist="38100" dir="2700000" algn="tl">
                    <a:srgbClr val="000000">
                      <a:alpha val="43137"/>
                    </a:srgbClr>
                  </a:outerShdw>
                </a:effectLst>
                <a:ea typeface="HGS創英角ｺﾞｼｯｸUB" pitchFamily="50" charset="-128"/>
                <a:cs typeface="Arial" charset="0"/>
              </a:rPr>
              <a:t>C-Band RFI Status</a:t>
            </a:r>
            <a:endParaRPr lang="en-US" altLang="ja-JP" sz="3700" dirty="0">
              <a:solidFill>
                <a:srgbClr val="242450"/>
              </a:solidFill>
              <a:effectLst>
                <a:outerShdw blurRad="38100" dist="38100" dir="2700000" algn="tl">
                  <a:srgbClr val="000000">
                    <a:alpha val="43137"/>
                  </a:srgbClr>
                </a:outerShdw>
              </a:effectLst>
              <a:ea typeface="HGS創英角ｺﾞｼｯｸUB" pitchFamily="50" charset="-128"/>
              <a:cs typeface="Arial"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135285"/>
            <a:ext cx="8229600" cy="5547903"/>
          </a:xfrm>
        </p:spPr>
        <p:txBody>
          <a:bodyPr>
            <a:normAutofit fontScale="85000" lnSpcReduction="10000"/>
          </a:bodyPr>
          <a:lstStyle/>
          <a:p>
            <a:r>
              <a:rPr lang="en-US" altLang="ja-JP" dirty="0" smtClean="0">
                <a:latin typeface="Arial" pitchFamily="34" charset="0"/>
                <a:cs typeface="Arial" pitchFamily="34" charset="0"/>
              </a:rPr>
              <a:t>Global assessment with computed TB</a:t>
            </a:r>
          </a:p>
          <a:p>
            <a:pPr lvl="1"/>
            <a:r>
              <a:rPr lang="en-US" altLang="ja-JP" dirty="0" smtClean="0">
                <a:latin typeface="Arial" pitchFamily="34" charset="0"/>
                <a:cs typeface="Arial" pitchFamily="34" charset="0"/>
              </a:rPr>
              <a:t>Compute brightness temperature (</a:t>
            </a:r>
            <a:r>
              <a:rPr lang="en-US" altLang="ja-JP" dirty="0" err="1" smtClean="0">
                <a:latin typeface="Arial" pitchFamily="34" charset="0"/>
                <a:cs typeface="Arial" pitchFamily="34" charset="0"/>
              </a:rPr>
              <a:t>SimTB</a:t>
            </a:r>
            <a:r>
              <a:rPr lang="en-US" altLang="ja-JP" dirty="0" smtClean="0">
                <a:latin typeface="Arial" pitchFamily="34" charset="0"/>
                <a:cs typeface="Arial" pitchFamily="34" charset="0"/>
              </a:rPr>
              <a:t>) by using </a:t>
            </a:r>
            <a:r>
              <a:rPr lang="en-US" altLang="ja-JP" dirty="0" err="1" smtClean="0">
                <a:latin typeface="Arial" pitchFamily="34" charset="0"/>
                <a:cs typeface="Arial" pitchFamily="34" charset="0"/>
              </a:rPr>
              <a:t>radiative</a:t>
            </a:r>
            <a:r>
              <a:rPr lang="en-US" altLang="ja-JP" dirty="0" smtClean="0">
                <a:latin typeface="Arial" pitchFamily="34" charset="0"/>
                <a:cs typeface="Arial" pitchFamily="34" charset="0"/>
              </a:rPr>
              <a:t> transfer calculation with inputs from JMA’s global analysis and MGDSST (merged global SST).</a:t>
            </a:r>
          </a:p>
          <a:p>
            <a:pPr lvl="1"/>
            <a:r>
              <a:rPr lang="en-US" altLang="ja-JP" dirty="0" smtClean="0">
                <a:latin typeface="Arial" pitchFamily="34" charset="0"/>
                <a:cs typeface="Arial" pitchFamily="34" charset="0"/>
              </a:rPr>
              <a:t>Assess </a:t>
            </a:r>
            <a:r>
              <a:rPr lang="en-US" altLang="ja-JP" dirty="0" err="1" smtClean="0">
                <a:latin typeface="Arial" pitchFamily="34" charset="0"/>
                <a:cs typeface="Arial" pitchFamily="34" charset="0"/>
              </a:rPr>
              <a:t>ObsTB</a:t>
            </a:r>
            <a:r>
              <a:rPr lang="en-US" altLang="ja-JP" dirty="0" smtClean="0">
                <a:latin typeface="Arial" pitchFamily="34" charset="0"/>
                <a:cs typeface="Arial" pitchFamily="34" charset="0"/>
              </a:rPr>
              <a:t> – </a:t>
            </a:r>
            <a:r>
              <a:rPr lang="en-US" altLang="ja-JP" dirty="0" err="1" smtClean="0">
                <a:latin typeface="Arial" pitchFamily="34" charset="0"/>
                <a:cs typeface="Arial" pitchFamily="34" charset="0"/>
              </a:rPr>
              <a:t>SimTB</a:t>
            </a:r>
            <a:r>
              <a:rPr lang="en-US" altLang="ja-JP" dirty="0" smtClean="0">
                <a:latin typeface="Arial" pitchFamily="34" charset="0"/>
                <a:cs typeface="Arial" pitchFamily="34" charset="0"/>
              </a:rPr>
              <a:t> for potential intra-orbit variation.</a:t>
            </a:r>
          </a:p>
          <a:p>
            <a:r>
              <a:rPr lang="en-US" altLang="ja-JP" dirty="0" smtClean="0">
                <a:latin typeface="Arial" pitchFamily="34" charset="0"/>
                <a:cs typeface="Arial" pitchFamily="34" charset="0"/>
              </a:rPr>
              <a:t>Cross-calibration with AMSR-E</a:t>
            </a:r>
          </a:p>
          <a:p>
            <a:pPr lvl="1"/>
            <a:r>
              <a:rPr lang="en-US" altLang="ja-JP" dirty="0" smtClean="0">
                <a:latin typeface="Arial" pitchFamily="34" charset="0"/>
                <a:cs typeface="Arial" pitchFamily="34" charset="0"/>
              </a:rPr>
              <a:t>Direct comparison with AMSR2 and AMSR-E (under discussion).</a:t>
            </a:r>
          </a:p>
          <a:p>
            <a:pPr lvl="1"/>
            <a:r>
              <a:rPr lang="en-US" altLang="ja-JP" dirty="0" smtClean="0">
                <a:latin typeface="Arial" pitchFamily="34" charset="0"/>
                <a:cs typeface="Arial" pitchFamily="34" charset="0"/>
              </a:rPr>
              <a:t>Compute </a:t>
            </a:r>
            <a:r>
              <a:rPr lang="en-US" altLang="ja-JP" dirty="0" err="1" smtClean="0">
                <a:latin typeface="Arial" pitchFamily="34" charset="0"/>
                <a:cs typeface="Arial" pitchFamily="34" charset="0"/>
              </a:rPr>
              <a:t>ObsTB-SimTB</a:t>
            </a:r>
            <a:r>
              <a:rPr lang="en-US" altLang="ja-JP" dirty="0" smtClean="0">
                <a:latin typeface="Arial" pitchFamily="34" charset="0"/>
                <a:cs typeface="Arial" pitchFamily="34" charset="0"/>
              </a:rPr>
              <a:t> for both AMSR2 and AMSR-E, and further create double difference </a:t>
            </a:r>
            <a:r>
              <a:rPr kumimoji="1" lang="en-US" altLang="ja-JP" dirty="0" smtClean="0">
                <a:latin typeface="Arial" pitchFamily="34" charset="0"/>
                <a:cs typeface="Arial" pitchFamily="34" charset="0"/>
              </a:rPr>
              <a:t>(this roughly cancels out differences in year, but not perfect).</a:t>
            </a:r>
          </a:p>
          <a:p>
            <a:r>
              <a:rPr lang="en-US" altLang="ja-JP" dirty="0" smtClean="0">
                <a:latin typeface="Arial" pitchFamily="34" charset="0"/>
                <a:cs typeface="Arial" pitchFamily="34" charset="0"/>
              </a:rPr>
              <a:t>Cross-calibration using TMI as a transfer radiometer</a:t>
            </a:r>
          </a:p>
          <a:p>
            <a:pPr lvl="1"/>
            <a:r>
              <a:rPr lang="en-US" altLang="ja-JP" dirty="0" smtClean="0">
                <a:latin typeface="Arial" pitchFamily="34" charset="0"/>
                <a:cs typeface="Arial" pitchFamily="34" charset="0"/>
              </a:rPr>
              <a:t>Create space/time matchup dataset between AMSR2 and TMI.</a:t>
            </a:r>
          </a:p>
          <a:p>
            <a:pPr lvl="1"/>
            <a:r>
              <a:rPr lang="en-US" altLang="ja-JP" dirty="0" smtClean="0">
                <a:latin typeface="Arial" pitchFamily="34" charset="0"/>
                <a:cs typeface="Arial" pitchFamily="34" charset="0"/>
              </a:rPr>
              <a:t>Compute </a:t>
            </a:r>
            <a:r>
              <a:rPr lang="en-US" altLang="ja-JP" dirty="0" err="1" smtClean="0">
                <a:latin typeface="Arial" pitchFamily="34" charset="0"/>
                <a:cs typeface="Arial" pitchFamily="34" charset="0"/>
              </a:rPr>
              <a:t>ObsTB-SimTB</a:t>
            </a:r>
            <a:r>
              <a:rPr lang="en-US" altLang="ja-JP" dirty="0" smtClean="0">
                <a:latin typeface="Arial" pitchFamily="34" charset="0"/>
                <a:cs typeface="Arial" pitchFamily="34" charset="0"/>
              </a:rPr>
              <a:t> for both AMSR2 and TMI, and further create double difference (this cancels out differences such as in center-frequency and incidence angle).</a:t>
            </a:r>
          </a:p>
          <a:p>
            <a:pPr lvl="1"/>
            <a:r>
              <a:rPr lang="en-US" altLang="ja-JP" dirty="0" smtClean="0">
                <a:latin typeface="Arial" pitchFamily="34" charset="0"/>
                <a:cs typeface="Arial" pitchFamily="34" charset="0"/>
              </a:rPr>
              <a:t>Consistent with GPM X-CAL team method.</a:t>
            </a:r>
          </a:p>
          <a:p>
            <a:pPr lvl="1"/>
            <a:r>
              <a:rPr lang="en-US" altLang="ja-JP" dirty="0" smtClean="0">
                <a:latin typeface="Arial" pitchFamily="34" charset="0"/>
                <a:cs typeface="Arial" pitchFamily="34" charset="0"/>
              </a:rPr>
              <a:t>Also applied for other radiometers (e.g., </a:t>
            </a:r>
            <a:r>
              <a:rPr lang="en-US" altLang="ja-JP" dirty="0" err="1" smtClean="0">
                <a:latin typeface="Arial" pitchFamily="34" charset="0"/>
                <a:cs typeface="Arial" pitchFamily="34" charset="0"/>
              </a:rPr>
              <a:t>WindSat</a:t>
            </a:r>
            <a:r>
              <a:rPr lang="en-US" altLang="ja-JP" dirty="0" smtClean="0">
                <a:latin typeface="Arial" pitchFamily="34" charset="0"/>
                <a:cs typeface="Arial" pitchFamily="34" charset="0"/>
              </a:rPr>
              <a:t>, SSMIS).</a:t>
            </a:r>
            <a:endParaRPr kumimoji="1" lang="en-US" altLang="ja-JP" dirty="0" smtClean="0">
              <a:latin typeface="Arial" pitchFamily="34" charset="0"/>
              <a:cs typeface="Arial" pitchFamily="34" charset="0"/>
            </a:endParaRPr>
          </a:p>
          <a:p>
            <a:r>
              <a:rPr lang="en-US" altLang="ja-JP" dirty="0" smtClean="0">
                <a:latin typeface="Arial" pitchFamily="34" charset="0"/>
                <a:cs typeface="Arial" pitchFamily="34" charset="0"/>
              </a:rPr>
              <a:t>Comparison over dense forest and polar regions.</a:t>
            </a:r>
            <a:endParaRPr kumimoji="1" lang="en-US" altLang="ja-JP" dirty="0" smtClean="0">
              <a:latin typeface="Arial" pitchFamily="34" charset="0"/>
              <a:cs typeface="Arial" pitchFamily="34" charset="0"/>
            </a:endParaRPr>
          </a:p>
        </p:txBody>
      </p:sp>
      <p:sp>
        <p:nvSpPr>
          <p:cNvPr id="4" name="スライド番号プレースホルダ 5"/>
          <p:cNvSpPr>
            <a:spLocks noGrp="1"/>
          </p:cNvSpPr>
          <p:nvPr>
            <p:ph type="sldNum" sz="quarter" idx="4294967295"/>
          </p:nvPr>
        </p:nvSpPr>
        <p:spPr>
          <a:xfrm>
            <a:off x="8727140" y="6583680"/>
            <a:ext cx="416859"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z="1600" smtClean="0">
                <a:solidFill>
                  <a:schemeClr val="tx1"/>
                </a:solidFill>
                <a:latin typeface="Arial Narrow" pitchFamily="34" charset="0"/>
                <a:cs typeface="Arial" pitchFamily="34" charset="0"/>
              </a:rPr>
              <a:pPr/>
              <a:t>11</a:t>
            </a:fld>
            <a:endParaRPr kumimoji="1" lang="ja-JP" altLang="en-US" sz="1600" dirty="0">
              <a:solidFill>
                <a:schemeClr val="tx1"/>
              </a:solidFill>
              <a:latin typeface="Arial Narrow" pitchFamily="34" charset="0"/>
              <a:cs typeface="Arial" pitchFamily="34" charset="0"/>
            </a:endParaRPr>
          </a:p>
        </p:txBody>
      </p:sp>
      <p:sp>
        <p:nvSpPr>
          <p:cNvPr id="6" name="Rectangle 2"/>
          <p:cNvSpPr>
            <a:spLocks noChangeArrowheads="1"/>
          </p:cNvSpPr>
          <p:nvPr/>
        </p:nvSpPr>
        <p:spPr bwMode="auto">
          <a:xfrm>
            <a:off x="1374672" y="174992"/>
            <a:ext cx="6391493"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242450"/>
                </a:solidFill>
                <a:effectLst>
                  <a:outerShdw blurRad="38100" dist="38100" dir="2700000" algn="tl">
                    <a:srgbClr val="000000">
                      <a:alpha val="43137"/>
                    </a:srgbClr>
                  </a:outerShdw>
                </a:effectLst>
                <a:ea typeface="HGS創英角ｺﾞｼｯｸUB" pitchFamily="50" charset="-128"/>
                <a:cs typeface="Arial" charset="0"/>
              </a:rPr>
              <a:t>Cross-Calibration in Progress</a:t>
            </a:r>
            <a:endParaRPr lang="en-US" altLang="ja-JP" sz="3700" dirty="0">
              <a:solidFill>
                <a:srgbClr val="242450"/>
              </a:solidFill>
              <a:effectLst>
                <a:outerShdw blurRad="38100" dist="38100" dir="2700000" algn="tl">
                  <a:srgbClr val="000000">
                    <a:alpha val="43137"/>
                  </a:srgbClr>
                </a:outerShdw>
              </a:effectLst>
              <a:ea typeface="HGS創英角ｺﾞｼｯｸUB" pitchFamily="50" charset="-128"/>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92"/>
          <p:cNvGraphicFramePr>
            <a:graphicFrameLocks noGrp="1"/>
          </p:cNvGraphicFramePr>
          <p:nvPr>
            <p:extLst>
              <p:ext uri="{D42A27DB-BD31-4B8C-83A1-F6EECF244321}">
                <p14:modId xmlns:p14="http://schemas.microsoft.com/office/powerpoint/2010/main" val="3947309695"/>
              </p:ext>
            </p:extLst>
          </p:nvPr>
        </p:nvGraphicFramePr>
        <p:xfrm>
          <a:off x="367282" y="1268760"/>
          <a:ext cx="8651875" cy="4472948"/>
        </p:xfrm>
        <a:graphic>
          <a:graphicData uri="http://schemas.openxmlformats.org/drawingml/2006/table">
            <a:tbl>
              <a:tblPr/>
              <a:tblGrid>
                <a:gridCol w="222250"/>
                <a:gridCol w="1276350"/>
                <a:gridCol w="1171575"/>
                <a:gridCol w="748352"/>
                <a:gridCol w="1394773"/>
                <a:gridCol w="1409700"/>
                <a:gridCol w="1412685"/>
                <a:gridCol w="1016190"/>
              </a:tblGrid>
              <a:tr h="247650">
                <a:tc rowSpan="2"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Products</a:t>
                      </a:r>
                      <a:endParaRPr kumimoji="1" lang="en-US" altLang="ja-JP" sz="1400" b="1" i="0" u="none" strike="noStrike" cap="none" normalizeH="0" baseline="30000" dirty="0" smtClean="0">
                        <a:ln>
                          <a:noFill/>
                        </a:ln>
                        <a:solidFill>
                          <a:schemeClr val="bg1"/>
                        </a:solidFill>
                        <a:effectLst/>
                        <a:latin typeface="Arial" pitchFamily="34"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rowSpan="2" hMerge="1">
                  <a:txBody>
                    <a:bodyPr/>
                    <a:lstStyle/>
                    <a:p>
                      <a:endParaRPr kumimoji="1" lang="ja-JP" alt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Areas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Res.</a:t>
                      </a:r>
                      <a:endParaRPr kumimoji="1" lang="ja-JP" altLang="en-US" sz="1400" b="1" i="0" u="none" strike="noStrike" cap="none" normalizeH="0" baseline="0" dirty="0" smtClean="0">
                        <a:ln>
                          <a:noFill/>
                        </a:ln>
                        <a:solidFill>
                          <a:schemeClr val="bg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DDDDD"/>
                    </a:solidFill>
                  </a:tcPr>
                </a:tc>
                <a:tc hMerge="1">
                  <a:txBody>
                    <a:bodyPr/>
                    <a:lstStyle/>
                    <a:p>
                      <a:endParaRPr kumimoji="1" lang="ja-JP" altLang="en-US"/>
                    </a:p>
                  </a:txBody>
                  <a:tcPr/>
                </a:tc>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46063">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Release</a:t>
                      </a:r>
                      <a:endParaRPr kumimoji="1" lang="en-US" altLang="ja-JP" sz="1400" b="1" i="0" u="none" strike="noStrike" cap="none" normalizeH="0" baseline="30000" dirty="0" smtClean="0">
                        <a:ln>
                          <a:noFill/>
                        </a:ln>
                        <a:solidFill>
                          <a:schemeClr val="bg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Standard</a:t>
                      </a:r>
                      <a:endParaRPr kumimoji="1" lang="en-US" altLang="ja-JP" sz="1400" b="1" i="0" u="none" strike="noStrike" cap="none" normalizeH="0" baseline="30000" dirty="0" smtClean="0">
                        <a:ln>
                          <a:noFill/>
                        </a:ln>
                        <a:solidFill>
                          <a:schemeClr val="bg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Arial" pitchFamily="34" charset="0"/>
                          <a:ea typeface="ＭＳ Ｐゴシック" pitchFamily="50" charset="-128"/>
                        </a:rPr>
                        <a:t>Goal</a:t>
                      </a:r>
                      <a:endParaRPr kumimoji="1" lang="en-US" altLang="ja-JP" sz="1400" b="1" i="0" u="none" strike="noStrike" cap="none" normalizeH="0" baseline="30000" dirty="0" smtClean="0">
                        <a:ln>
                          <a:noFill/>
                        </a:ln>
                        <a:solidFill>
                          <a:schemeClr val="bg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vMerge="1">
                  <a:txBody>
                    <a:bodyPr/>
                    <a:lstStyle/>
                    <a:p>
                      <a:endParaRPr kumimoji="1" lang="ja-JP" altLang="en-US"/>
                    </a:p>
                  </a:txBody>
                  <a:tcPr/>
                </a:tc>
              </a:tr>
              <a:tr h="40322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Brightness Temperature</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Global</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5-50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 </a:t>
                      </a:r>
                      <a:r>
                        <a:rPr kumimoji="1" lang="en-US" altLang="ja-JP" sz="1050" b="0" i="0" u="none" strike="noStrike" cap="none" normalizeH="0" baseline="0" dirty="0" smtClean="0">
                          <a:ln>
                            <a:noFill/>
                          </a:ln>
                          <a:solidFill>
                            <a:schemeClr val="tx1"/>
                          </a:solidFill>
                          <a:effectLst/>
                          <a:latin typeface="Arial" pitchFamily="34" charset="0"/>
                          <a:ea typeface="ＭＳ Ｐゴシック" pitchFamily="50" charset="-128"/>
                        </a:rPr>
                        <a:t>(systematic)</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±0.3K </a:t>
                      </a:r>
                      <a:r>
                        <a:rPr kumimoji="1" lang="en-US" altLang="ja-JP" sz="1050" b="0" i="0" u="none" strike="noStrike" cap="none" normalizeH="0" baseline="0" dirty="0" smtClean="0">
                          <a:ln>
                            <a:noFill/>
                          </a:ln>
                          <a:solidFill>
                            <a:schemeClr val="tx1"/>
                          </a:solidFill>
                          <a:effectLst/>
                          <a:latin typeface="Arial" pitchFamily="34" charset="0"/>
                          <a:ea typeface="ＭＳ Ｐゴシック" pitchFamily="50" charset="-128"/>
                        </a:rPr>
                        <a:t>(random)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2.7-340K</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3063">
                <a:tc row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GEO</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Integrated water vapor</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Global, over ocean</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15km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±3.5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kg/m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±3.5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kg/m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±2.0 </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kg/m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0-70kg/m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0988">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Integrated cloud liquid water</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Global, over ocean</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15km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10kg/ 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±0.05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kg/ 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±0.02</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kg/ 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0-1.0kg/m</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2</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3225">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Precipitation</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Global, except cold latitude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Ocean </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50%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Land </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120%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Ocean </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50%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Land </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120%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en-US" sz="1200" b="0" i="0" u="none" strike="noStrike" cap="none" normalizeH="0" baseline="0" dirty="0" smtClean="0">
                          <a:ln>
                            <a:noFill/>
                          </a:ln>
                          <a:solidFill>
                            <a:schemeClr val="tx1"/>
                          </a:solidFill>
                          <a:effectLst/>
                          <a:latin typeface="Arial" pitchFamily="34" charset="0"/>
                          <a:ea typeface="ＭＳ Ｐゴシック" pitchFamily="50" charset="-128"/>
                        </a:rPr>
                        <a:t>Ocean </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en-US" sz="1200" b="0" i="0" u="none" strike="noStrike" cap="none" normalizeH="0" baseline="0" dirty="0" smtClean="0">
                          <a:ln>
                            <a:noFill/>
                          </a:ln>
                          <a:solidFill>
                            <a:schemeClr val="tx1"/>
                          </a:solidFill>
                          <a:effectLst/>
                          <a:latin typeface="Arial" pitchFamily="34" charset="0"/>
                          <a:ea typeface="ＭＳ Ｐゴシック" pitchFamily="50" charset="-128"/>
                        </a:rPr>
                        <a:t>20%</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en-US" sz="1200" b="0" i="0" u="none" strike="noStrike" cap="none" normalizeH="0" baseline="0" dirty="0" smtClean="0">
                          <a:ln>
                            <a:noFill/>
                          </a:ln>
                          <a:solidFill>
                            <a:schemeClr val="tx1"/>
                          </a:solidFill>
                          <a:effectLst/>
                          <a:latin typeface="Arial" pitchFamily="34" charset="0"/>
                          <a:ea typeface="ＭＳ Ｐゴシック" pitchFamily="50" charset="-128"/>
                        </a:rPr>
                        <a:t>Land </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en-US" altLang="en-US" sz="1200" b="0" i="0" u="none" strike="noStrike" cap="none" normalizeH="0" baseline="0" dirty="0" smtClean="0">
                          <a:ln>
                            <a:noFill/>
                          </a:ln>
                          <a:solidFill>
                            <a:schemeClr val="tx1"/>
                          </a:solidFill>
                          <a:effectLst/>
                          <a:latin typeface="Arial" pitchFamily="34" charset="0"/>
                          <a:ea typeface="ＭＳ Ｐゴシック" pitchFamily="50" charset="-128"/>
                        </a:rPr>
                        <a:t>80%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0-20mm h</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-1</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9400">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Sea surface temperature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Global, over ocean</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50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a:t>
                      </a:r>
                      <a:r>
                        <a:rPr kumimoji="1" lang="ja-JP" altLang="en-US" sz="1200" b="0" i="0" u="none" strike="noStrike" cap="none" normalizeH="0" baseline="0" smtClean="0">
                          <a:ln>
                            <a:noFill/>
                          </a:ln>
                          <a:solidFill>
                            <a:schemeClr val="tx1"/>
                          </a:solidFill>
                          <a:effectLst/>
                          <a:latin typeface="Arial" pitchFamily="34" charset="0"/>
                          <a:ea typeface="ＭＳ Ｐゴシック" pitchFamily="50" charset="-128"/>
                        </a:rPr>
                        <a:t>0.</a:t>
                      </a:r>
                      <a:r>
                        <a:rPr kumimoji="1" lang="en-US" altLang="ja-JP" sz="1200" b="0" i="0" u="none" strike="noStrike" cap="none" normalizeH="0" baseline="0" smtClean="0">
                          <a:ln>
                            <a:noFill/>
                          </a:ln>
                          <a:solidFill>
                            <a:schemeClr val="tx1"/>
                          </a:solidFill>
                          <a:effectLst/>
                          <a:latin typeface="Arial" pitchFamily="34" charset="0"/>
                          <a:ea typeface="ＭＳ Ｐゴシック" pitchFamily="50" charset="-128"/>
                        </a:rPr>
                        <a:t>8</a:t>
                      </a:r>
                      <a:r>
                        <a:rPr kumimoji="1" lang="ja-JP" altLang="en-US" sz="1200" b="0" i="0" u="none" strike="noStrike" cap="none" normalizeH="0" baseline="0" smtClean="0">
                          <a:ln>
                            <a:noFill/>
                          </a:ln>
                          <a:solidFill>
                            <a:schemeClr val="tx1"/>
                          </a:solidFill>
                          <a:effectLst/>
                          <a:latin typeface="Arial" pitchFamily="34" charset="0"/>
                          <a:ea typeface="ＭＳ Ｐゴシック" pitchFamily="50" charset="-128"/>
                        </a:rPr>
                        <a:t>℃</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±0.5℃</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±0.2℃</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-2-35℃</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0988">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Sea surface wind speed</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Global, over ocean</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5m s</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m s</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m s</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-1</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0-30m s</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rPr>
                        <a:t>-1</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9400">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Sea ice concentration</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Polar region, over ocean</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15</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±5%</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0-100%</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7338">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Snow depth</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Land</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30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±20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cm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±20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cm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cm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smtClean="0">
                          <a:ln>
                            <a:noFill/>
                          </a:ln>
                          <a:solidFill>
                            <a:schemeClr val="tx1"/>
                          </a:solidFill>
                          <a:effectLst/>
                          <a:latin typeface="Arial" pitchFamily="34" charset="0"/>
                          <a:ea typeface="ＭＳ Ｐゴシック" pitchFamily="50" charset="-128"/>
                        </a:rPr>
                        <a:t>0-100 cm</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7338">
                <a:tc v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Soil moisture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200" b="0" i="0" u="none" strike="noStrike" cap="none" normalizeH="0" baseline="0" dirty="0" smtClean="0">
                          <a:ln>
                            <a:noFill/>
                          </a:ln>
                          <a:solidFill>
                            <a:schemeClr val="tx1"/>
                          </a:solidFill>
                          <a:effectLst/>
                          <a:latin typeface="Arial" pitchFamily="34" charset="0"/>
                          <a:ea typeface="ＭＳ Ｐゴシック" pitchFamily="50" charset="-128"/>
                        </a:rPr>
                        <a:t>Land</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50</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rPr>
                        <a:t>km</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±10%</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rPr>
                        <a:t>±5%</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pt-BR" altLang="ja-JP" sz="1200" b="0" i="0" u="none" strike="noStrike" cap="none" normalizeH="0" baseline="0" dirty="0" smtClean="0">
                          <a:ln>
                            <a:noFill/>
                          </a:ln>
                          <a:solidFill>
                            <a:schemeClr val="tx1"/>
                          </a:solidFill>
                          <a:effectLst/>
                          <a:latin typeface="Arial" pitchFamily="34" charset="0"/>
                          <a:ea typeface="ＭＳ Ｐゴシック" pitchFamily="50" charset="-128"/>
                        </a:rPr>
                        <a:t>0-40%</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8528" name="Rectangle 2"/>
          <p:cNvSpPr>
            <a:spLocks noGrp="1" noChangeArrowheads="1"/>
          </p:cNvSpPr>
          <p:nvPr>
            <p:ph type="title" idx="4294967295"/>
          </p:nvPr>
        </p:nvSpPr>
        <p:spPr>
          <a:xfrm>
            <a:off x="945132" y="238075"/>
            <a:ext cx="7493000" cy="579438"/>
          </a:xfrm>
        </p:spPr>
        <p:txBody>
          <a:bodyPr>
            <a:normAutofit/>
          </a:bodyPr>
          <a:lstStyle/>
          <a:p>
            <a:pPr algn="ctr" eaLnBrk="1" hangingPunct="1">
              <a:defRPr/>
            </a:pPr>
            <a:r>
              <a:rPr lang="en-US" altLang="ja-JP" smtClean="0">
                <a:latin typeface="Arial" charset="0"/>
                <a:cs typeface="Arial" charset="0"/>
              </a:rPr>
              <a:t>GCOM-W1 Data Products</a:t>
            </a:r>
          </a:p>
        </p:txBody>
      </p:sp>
      <p:sp>
        <p:nvSpPr>
          <p:cNvPr id="14433" name="テキスト ボックス 8"/>
          <p:cNvSpPr txBox="1">
            <a:spLocks noChangeArrowheads="1"/>
          </p:cNvSpPr>
          <p:nvPr/>
        </p:nvSpPr>
        <p:spPr bwMode="auto">
          <a:xfrm>
            <a:off x="441895" y="5805264"/>
            <a:ext cx="8472487" cy="1016000"/>
          </a:xfrm>
          <a:prstGeom prst="rect">
            <a:avLst/>
          </a:prstGeom>
          <a:solidFill>
            <a:schemeClr val="bg1"/>
          </a:solidFill>
          <a:ln w="9525">
            <a:noFill/>
            <a:miter lim="800000"/>
            <a:headEnd/>
            <a:tailEnd/>
          </a:ln>
        </p:spPr>
        <p:txBody>
          <a:bodyPr>
            <a:spAutoFit/>
          </a:bodyPr>
          <a:lstStyle/>
          <a:p>
            <a:r>
              <a:rPr lang="en-US" altLang="ja-JP" sz="2000" b="1">
                <a:solidFill>
                  <a:srgbClr val="C00000"/>
                </a:solidFill>
              </a:rPr>
              <a:t>Research Products</a:t>
            </a:r>
            <a:r>
              <a:rPr lang="en-US" altLang="ja-JP" sz="2000"/>
              <a:t>: Potential candidates include all-weather sea surface wind speed, sea ice moving vector, sea ice thickness, land hydrological assimilated products, and so forth.</a:t>
            </a:r>
            <a:endParaRPr lang="ja-JP" altLang="en-US" sz="2000"/>
          </a:p>
        </p:txBody>
      </p:sp>
      <p:sp>
        <p:nvSpPr>
          <p:cNvPr id="14434" name="テキスト ボックス 9"/>
          <p:cNvSpPr txBox="1">
            <a:spLocks noChangeArrowheads="1"/>
          </p:cNvSpPr>
          <p:nvPr/>
        </p:nvSpPr>
        <p:spPr bwMode="auto">
          <a:xfrm>
            <a:off x="433957" y="904825"/>
            <a:ext cx="8470900" cy="400050"/>
          </a:xfrm>
          <a:prstGeom prst="rect">
            <a:avLst/>
          </a:prstGeom>
          <a:noFill/>
          <a:ln w="9525">
            <a:noFill/>
            <a:miter lim="800000"/>
            <a:headEnd/>
            <a:tailEnd/>
          </a:ln>
        </p:spPr>
        <p:txBody>
          <a:bodyPr>
            <a:spAutoFit/>
          </a:bodyPr>
          <a:lstStyle/>
          <a:p>
            <a:r>
              <a:rPr lang="en-US" altLang="ja-JP" sz="2000" b="1">
                <a:solidFill>
                  <a:srgbClr val="C00000"/>
                </a:solidFill>
              </a:rPr>
              <a:t>Standard Products</a:t>
            </a:r>
            <a:endParaRPr lang="ja-JP" altLang="en-US" sz="2000" b="1">
              <a:solidFill>
                <a:srgbClr val="C00000"/>
              </a:solidFill>
            </a:endParaRPr>
          </a:p>
        </p:txBody>
      </p:sp>
      <p:sp>
        <p:nvSpPr>
          <p:cNvPr id="14435" name="スライド番号プレースホルダ 6"/>
          <p:cNvSpPr txBox="1">
            <a:spLocks/>
          </p:cNvSpPr>
          <p:nvPr/>
        </p:nvSpPr>
        <p:spPr bwMode="auto">
          <a:xfrm>
            <a:off x="8861995" y="6637114"/>
            <a:ext cx="390525" cy="268287"/>
          </a:xfrm>
          <a:prstGeom prst="rect">
            <a:avLst/>
          </a:prstGeom>
          <a:noFill/>
          <a:ln w="9525">
            <a:noFill/>
            <a:miter lim="800000"/>
            <a:headEnd/>
            <a:tailEnd/>
          </a:ln>
        </p:spPr>
        <p:txBody>
          <a:bodyPr/>
          <a:lstStyle/>
          <a:p>
            <a:pPr algn="r"/>
            <a:fld id="{5C8CD8B8-8B8A-405B-B16B-4F04FAB0028D}" type="slidenum">
              <a:rPr lang="en-US" altLang="ja-JP" sz="1400">
                <a:cs typeface="Arial" charset="0"/>
              </a:rPr>
              <a:pPr algn="r"/>
              <a:t>12</a:t>
            </a:fld>
            <a:endParaRPr lang="en-US" altLang="ja-JP" sz="1400">
              <a:cs typeface="Arial"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14" descr="W1A2_CLW.png"/>
          <p:cNvPicPr>
            <a:picLocks noChangeAspect="1"/>
          </p:cNvPicPr>
          <p:nvPr/>
        </p:nvPicPr>
        <p:blipFill>
          <a:blip r:embed="rId2" cstate="print"/>
          <a:srcRect/>
          <a:stretch>
            <a:fillRect/>
          </a:stretch>
        </p:blipFill>
        <p:spPr bwMode="auto">
          <a:xfrm>
            <a:off x="4572000" y="3549650"/>
            <a:ext cx="4191000" cy="3238500"/>
          </a:xfrm>
          <a:prstGeom prst="rect">
            <a:avLst/>
          </a:prstGeom>
          <a:noFill/>
          <a:ln w="9525">
            <a:noFill/>
            <a:miter lim="800000"/>
            <a:headEnd/>
            <a:tailEnd/>
          </a:ln>
        </p:spPr>
      </p:pic>
      <p:pic>
        <p:nvPicPr>
          <p:cNvPr id="22531" name="図 13" descr="W1A2_TPW.png"/>
          <p:cNvPicPr>
            <a:picLocks noChangeAspect="1"/>
          </p:cNvPicPr>
          <p:nvPr/>
        </p:nvPicPr>
        <p:blipFill>
          <a:blip r:embed="rId3" cstate="print"/>
          <a:srcRect/>
          <a:stretch>
            <a:fillRect/>
          </a:stretch>
        </p:blipFill>
        <p:spPr bwMode="auto">
          <a:xfrm>
            <a:off x="381000" y="3549650"/>
            <a:ext cx="4191000" cy="3238500"/>
          </a:xfrm>
          <a:prstGeom prst="rect">
            <a:avLst/>
          </a:prstGeom>
          <a:noFill/>
          <a:ln w="9525">
            <a:noFill/>
            <a:miter lim="800000"/>
            <a:headEnd/>
            <a:tailEnd/>
          </a:ln>
        </p:spPr>
      </p:pic>
      <p:pic>
        <p:nvPicPr>
          <p:cNvPr id="22532" name="図 7" descr="W1A2_SST.png"/>
          <p:cNvPicPr>
            <a:picLocks noChangeAspect="1"/>
          </p:cNvPicPr>
          <p:nvPr/>
        </p:nvPicPr>
        <p:blipFill>
          <a:blip r:embed="rId4" cstate="print"/>
          <a:srcRect/>
          <a:stretch>
            <a:fillRect/>
          </a:stretch>
        </p:blipFill>
        <p:spPr bwMode="auto">
          <a:xfrm>
            <a:off x="381000" y="654050"/>
            <a:ext cx="4191000" cy="3238500"/>
          </a:xfrm>
          <a:prstGeom prst="rect">
            <a:avLst/>
          </a:prstGeom>
          <a:noFill/>
          <a:ln w="9525">
            <a:noFill/>
            <a:miter lim="800000"/>
            <a:headEnd/>
            <a:tailEnd/>
          </a:ln>
        </p:spPr>
      </p:pic>
      <p:pic>
        <p:nvPicPr>
          <p:cNvPr id="22533" name="図 15" descr="W1A2_SSW.png"/>
          <p:cNvPicPr>
            <a:picLocks noChangeAspect="1"/>
          </p:cNvPicPr>
          <p:nvPr/>
        </p:nvPicPr>
        <p:blipFill>
          <a:blip r:embed="rId5" cstate="print"/>
          <a:srcRect/>
          <a:stretch>
            <a:fillRect/>
          </a:stretch>
        </p:blipFill>
        <p:spPr bwMode="auto">
          <a:xfrm>
            <a:off x="4572000" y="647700"/>
            <a:ext cx="4191000" cy="3238500"/>
          </a:xfrm>
          <a:prstGeom prst="rect">
            <a:avLst/>
          </a:prstGeom>
          <a:noFill/>
          <a:ln w="9525">
            <a:noFill/>
            <a:miter lim="800000"/>
            <a:headEnd/>
            <a:tailEnd/>
          </a:ln>
        </p:spPr>
      </p:pic>
      <p:sp>
        <p:nvSpPr>
          <p:cNvPr id="22534" name="テキスト ボックス 16"/>
          <p:cNvSpPr txBox="1">
            <a:spLocks noChangeArrowheads="1"/>
          </p:cNvSpPr>
          <p:nvPr/>
        </p:nvSpPr>
        <p:spPr bwMode="auto">
          <a:xfrm>
            <a:off x="973138" y="762000"/>
            <a:ext cx="3100387" cy="400050"/>
          </a:xfrm>
          <a:prstGeom prst="rect">
            <a:avLst/>
          </a:prstGeom>
          <a:noFill/>
          <a:ln w="9525">
            <a:noFill/>
            <a:miter lim="800000"/>
            <a:headEnd/>
            <a:tailEnd/>
          </a:ln>
        </p:spPr>
        <p:txBody>
          <a:bodyPr wrap="none">
            <a:spAutoFit/>
          </a:bodyPr>
          <a:lstStyle/>
          <a:p>
            <a:pPr algn="ctr"/>
            <a:r>
              <a:rPr lang="en-US" altLang="ja-JP" sz="2000">
                <a:solidFill>
                  <a:schemeClr val="bg1"/>
                </a:solidFill>
              </a:rPr>
              <a:t>Sea Surface Temperature</a:t>
            </a:r>
            <a:endParaRPr lang="ja-JP" altLang="en-US" sz="2000">
              <a:solidFill>
                <a:schemeClr val="bg1"/>
              </a:solidFill>
            </a:endParaRPr>
          </a:p>
        </p:txBody>
      </p:sp>
      <p:sp>
        <p:nvSpPr>
          <p:cNvPr id="22535" name="テキスト ボックス 17"/>
          <p:cNvSpPr txBox="1">
            <a:spLocks noChangeArrowheads="1"/>
          </p:cNvSpPr>
          <p:nvPr/>
        </p:nvSpPr>
        <p:spPr bwMode="auto">
          <a:xfrm>
            <a:off x="1058863" y="3660775"/>
            <a:ext cx="2884487" cy="400050"/>
          </a:xfrm>
          <a:prstGeom prst="rect">
            <a:avLst/>
          </a:prstGeom>
          <a:noFill/>
          <a:ln w="9525">
            <a:noFill/>
            <a:miter lim="800000"/>
            <a:headEnd/>
            <a:tailEnd/>
          </a:ln>
        </p:spPr>
        <p:txBody>
          <a:bodyPr wrap="none">
            <a:spAutoFit/>
          </a:bodyPr>
          <a:lstStyle/>
          <a:p>
            <a:pPr algn="ctr"/>
            <a:r>
              <a:rPr lang="en-US" altLang="ja-JP" sz="2000">
                <a:solidFill>
                  <a:schemeClr val="bg1"/>
                </a:solidFill>
              </a:rPr>
              <a:t>Total Precipitable Water</a:t>
            </a:r>
            <a:endParaRPr lang="ja-JP" altLang="en-US" sz="2000">
              <a:solidFill>
                <a:schemeClr val="bg1"/>
              </a:solidFill>
            </a:endParaRPr>
          </a:p>
        </p:txBody>
      </p:sp>
      <p:sp>
        <p:nvSpPr>
          <p:cNvPr id="22536" name="テキスト ボックス 18"/>
          <p:cNvSpPr txBox="1">
            <a:spLocks noChangeArrowheads="1"/>
          </p:cNvSpPr>
          <p:nvPr/>
        </p:nvSpPr>
        <p:spPr bwMode="auto">
          <a:xfrm>
            <a:off x="5535613" y="3660775"/>
            <a:ext cx="2357437" cy="400050"/>
          </a:xfrm>
          <a:prstGeom prst="rect">
            <a:avLst/>
          </a:prstGeom>
          <a:noFill/>
          <a:ln w="9525">
            <a:noFill/>
            <a:miter lim="800000"/>
            <a:headEnd/>
            <a:tailEnd/>
          </a:ln>
        </p:spPr>
        <p:txBody>
          <a:bodyPr wrap="none">
            <a:spAutoFit/>
          </a:bodyPr>
          <a:lstStyle/>
          <a:p>
            <a:pPr algn="ctr"/>
            <a:r>
              <a:rPr lang="en-US" altLang="ja-JP" sz="2000">
                <a:solidFill>
                  <a:schemeClr val="bg1"/>
                </a:solidFill>
              </a:rPr>
              <a:t>Cloud Liquid Water</a:t>
            </a:r>
            <a:endParaRPr lang="ja-JP" altLang="en-US" sz="2000">
              <a:solidFill>
                <a:schemeClr val="bg1"/>
              </a:solidFill>
            </a:endParaRPr>
          </a:p>
        </p:txBody>
      </p:sp>
      <p:sp>
        <p:nvSpPr>
          <p:cNvPr id="22537" name="テキスト ボックス 19"/>
          <p:cNvSpPr txBox="1">
            <a:spLocks noChangeArrowheads="1"/>
          </p:cNvSpPr>
          <p:nvPr/>
        </p:nvSpPr>
        <p:spPr bwMode="auto">
          <a:xfrm>
            <a:off x="5151438" y="762000"/>
            <a:ext cx="3063875" cy="400050"/>
          </a:xfrm>
          <a:prstGeom prst="rect">
            <a:avLst/>
          </a:prstGeom>
          <a:noFill/>
          <a:ln w="9525">
            <a:noFill/>
            <a:miter lim="800000"/>
            <a:headEnd/>
            <a:tailEnd/>
          </a:ln>
        </p:spPr>
        <p:txBody>
          <a:bodyPr wrap="none">
            <a:spAutoFit/>
          </a:bodyPr>
          <a:lstStyle/>
          <a:p>
            <a:pPr algn="ctr"/>
            <a:r>
              <a:rPr lang="en-US" altLang="ja-JP" sz="2000">
                <a:solidFill>
                  <a:schemeClr val="bg1"/>
                </a:solidFill>
              </a:rPr>
              <a:t>Sea Surface Wind Speed</a:t>
            </a:r>
            <a:endParaRPr lang="ja-JP" altLang="en-US" sz="2000">
              <a:solidFill>
                <a:schemeClr val="bg1"/>
              </a:solidFill>
            </a:endParaRPr>
          </a:p>
        </p:txBody>
      </p:sp>
      <p:sp>
        <p:nvSpPr>
          <p:cNvPr id="22538" name="テキスト ボックス 11"/>
          <p:cNvSpPr txBox="1">
            <a:spLocks noChangeArrowheads="1"/>
          </p:cNvSpPr>
          <p:nvPr/>
        </p:nvSpPr>
        <p:spPr bwMode="auto">
          <a:xfrm>
            <a:off x="2433638" y="6519863"/>
            <a:ext cx="4257675" cy="338137"/>
          </a:xfrm>
          <a:prstGeom prst="rect">
            <a:avLst/>
          </a:prstGeom>
          <a:noFill/>
          <a:ln w="9525">
            <a:noFill/>
            <a:miter lim="800000"/>
            <a:headEnd/>
            <a:tailEnd/>
          </a:ln>
        </p:spPr>
        <p:txBody>
          <a:bodyPr wrap="none">
            <a:spAutoFit/>
          </a:bodyPr>
          <a:lstStyle/>
          <a:p>
            <a:pPr algn="ctr"/>
            <a:r>
              <a:rPr lang="en-US" altLang="ja-JP" sz="1600">
                <a:solidFill>
                  <a:schemeClr val="bg1"/>
                </a:solidFill>
              </a:rPr>
              <a:t>Monthly average (July 15 – August 14, 2012)</a:t>
            </a:r>
            <a:endParaRPr lang="ja-JP" altLang="en-US" sz="1600">
              <a:solidFill>
                <a:schemeClr val="bg1"/>
              </a:solidFill>
            </a:endParaRPr>
          </a:p>
        </p:txBody>
      </p:sp>
      <p:sp>
        <p:nvSpPr>
          <p:cNvPr id="14" name="タイトル 1"/>
          <p:cNvSpPr>
            <a:spLocks noGrp="1"/>
          </p:cNvSpPr>
          <p:nvPr>
            <p:ph type="title"/>
          </p:nvPr>
        </p:nvSpPr>
        <p:spPr>
          <a:xfrm>
            <a:off x="160781" y="63500"/>
            <a:ext cx="8822451" cy="579438"/>
          </a:xfrm>
        </p:spPr>
        <p:txBody>
          <a:bodyPr>
            <a:normAutofit/>
          </a:bodyPr>
          <a:lstStyle/>
          <a:p>
            <a:pPr algn="ctr">
              <a:defRPr/>
            </a:pPr>
            <a:r>
              <a:rPr lang="en-US" altLang="ja-JP" dirty="0" smtClean="0">
                <a:solidFill>
                  <a:srgbClr val="242450"/>
                </a:solidFill>
                <a:effectLst>
                  <a:outerShdw blurRad="38100" dist="38100" dir="2700000" algn="tl">
                    <a:srgbClr val="000000">
                      <a:alpha val="43137"/>
                    </a:srgbClr>
                  </a:outerShdw>
                </a:effectLst>
                <a:latin typeface="Arial" charset="0"/>
                <a:cs typeface="Arial" charset="0"/>
              </a:rPr>
              <a:t>Monthly AMSR2 Images (</a:t>
            </a:r>
            <a:r>
              <a:rPr lang="en-US" altLang="ja-JP" dirty="0" err="1" smtClean="0">
                <a:solidFill>
                  <a:srgbClr val="242450"/>
                </a:solidFill>
                <a:effectLst>
                  <a:outerShdw blurRad="38100" dist="38100" dir="2700000" algn="tl">
                    <a:srgbClr val="000000">
                      <a:alpha val="43137"/>
                    </a:srgbClr>
                  </a:outerShdw>
                </a:effectLst>
                <a:latin typeface="Arial" charset="0"/>
                <a:cs typeface="Arial" charset="0"/>
              </a:rPr>
              <a:t>unvalidated</a:t>
            </a:r>
            <a:r>
              <a:rPr lang="en-US" altLang="ja-JP" dirty="0" smtClean="0">
                <a:solidFill>
                  <a:srgbClr val="242450"/>
                </a:solidFill>
                <a:effectLst>
                  <a:outerShdw blurRad="38100" dist="38100" dir="2700000" algn="tl">
                    <a:srgbClr val="000000">
                      <a:alpha val="43137"/>
                    </a:srgbClr>
                  </a:outerShdw>
                </a:effectLst>
                <a:latin typeface="Arial" charset="0"/>
                <a:cs typeface="Arial" charset="0"/>
              </a:rPr>
              <a:t>)</a:t>
            </a:r>
            <a:endParaRPr lang="ja-JP" altLang="en-US" dirty="0" smtClean="0">
              <a:solidFill>
                <a:srgbClr val="242450"/>
              </a:solidFill>
              <a:effectLst>
                <a:outerShdw blurRad="38100" dist="38100" dir="2700000" algn="tl">
                  <a:srgbClr val="000000">
                    <a:alpha val="43137"/>
                  </a:srgbClr>
                </a:outerShdw>
              </a:effectLst>
              <a:latin typeface="Arial" charset="0"/>
              <a:cs typeface="Arial" charset="0"/>
            </a:endParaRPr>
          </a:p>
        </p:txBody>
      </p:sp>
      <p:sp>
        <p:nvSpPr>
          <p:cNvPr id="22540" name="スライド番号プレースホルダ 6"/>
          <p:cNvSpPr txBox="1">
            <a:spLocks/>
          </p:cNvSpPr>
          <p:nvPr/>
        </p:nvSpPr>
        <p:spPr bwMode="auto">
          <a:xfrm>
            <a:off x="8742363" y="6586538"/>
            <a:ext cx="390525" cy="268287"/>
          </a:xfrm>
          <a:prstGeom prst="rect">
            <a:avLst/>
          </a:prstGeom>
          <a:noFill/>
          <a:ln w="9525">
            <a:noFill/>
            <a:miter lim="800000"/>
            <a:headEnd/>
            <a:tailEnd/>
          </a:ln>
        </p:spPr>
        <p:txBody>
          <a:bodyPr/>
          <a:lstStyle/>
          <a:p>
            <a:pPr algn="r"/>
            <a:fld id="{BEB4D897-EC54-4596-A51E-B586B4F8F6B6}" type="slidenum">
              <a:rPr lang="en-US" altLang="ja-JP" sz="1400">
                <a:solidFill>
                  <a:schemeClr val="bg1"/>
                </a:solidFill>
                <a:cs typeface="Arial" charset="0"/>
              </a:rPr>
              <a:pPr algn="r"/>
              <a:t>13</a:t>
            </a:fld>
            <a:endParaRPr lang="en-US" altLang="ja-JP" sz="1400">
              <a:solidFill>
                <a:schemeClr val="bg1"/>
              </a:solidFill>
              <a:cs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38200" y="180504"/>
            <a:ext cx="7493000" cy="584200"/>
          </a:xfrm>
        </p:spPr>
        <p:txBody>
          <a:bodyPr>
            <a:normAutofit/>
          </a:bodyPr>
          <a:lstStyle/>
          <a:p>
            <a:pPr algn="ctr" eaLnBrk="1" hangingPunct="1">
              <a:defRPr/>
            </a:pPr>
            <a:r>
              <a:rPr lang="en-US" altLang="ja-JP" dirty="0" smtClean="0">
                <a:latin typeface="Arial" charset="0"/>
                <a:cs typeface="Arial" charset="0"/>
              </a:rPr>
              <a:t>GCOM-W1 “</a:t>
            </a:r>
            <a:r>
              <a:rPr lang="en-US" altLang="ja-JP" dirty="0" err="1" smtClean="0">
                <a:latin typeface="Arial" charset="0"/>
                <a:cs typeface="Arial" charset="0"/>
              </a:rPr>
              <a:t>Shizuku</a:t>
            </a:r>
            <a:r>
              <a:rPr lang="en-US" altLang="ja-JP" dirty="0" smtClean="0">
                <a:latin typeface="Arial" charset="0"/>
                <a:cs typeface="Arial" charset="0"/>
              </a:rPr>
              <a:t>” Status</a:t>
            </a:r>
          </a:p>
        </p:txBody>
      </p:sp>
      <p:sp>
        <p:nvSpPr>
          <p:cNvPr id="12291" name="コンテンツ プレースホルダ 10"/>
          <p:cNvSpPr>
            <a:spLocks noGrp="1"/>
          </p:cNvSpPr>
          <p:nvPr>
            <p:ph idx="1"/>
          </p:nvPr>
        </p:nvSpPr>
        <p:spPr>
          <a:xfrm>
            <a:off x="430213" y="711201"/>
            <a:ext cx="8258175" cy="5454103"/>
          </a:xfrm>
        </p:spPr>
        <p:txBody>
          <a:bodyPr/>
          <a:lstStyle/>
          <a:p>
            <a:pPr algn="just" eaLnBrk="1" hangingPunct="1"/>
            <a:endParaRPr lang="en-US" altLang="ja-JP" sz="2400" dirty="0" smtClean="0">
              <a:latin typeface="Arial" charset="0"/>
              <a:cs typeface="Arial" charset="0"/>
            </a:endParaRPr>
          </a:p>
          <a:p>
            <a:pPr eaLnBrk="1" hangingPunct="1"/>
            <a:r>
              <a:rPr lang="en-US" altLang="ja-JP" dirty="0" smtClean="0">
                <a:latin typeface="Arial" charset="0"/>
                <a:cs typeface="Arial" charset="0"/>
              </a:rPr>
              <a:t>Successfully launched on 18 May 2012.</a:t>
            </a:r>
          </a:p>
          <a:p>
            <a:pPr eaLnBrk="1" hangingPunct="1"/>
            <a:r>
              <a:rPr lang="en-US" altLang="ja-JP" dirty="0" smtClean="0">
                <a:latin typeface="Arial" charset="0"/>
                <a:cs typeface="Arial" charset="0"/>
              </a:rPr>
              <a:t>Joined A-Train constellation on 29 June 2012.</a:t>
            </a:r>
          </a:p>
          <a:p>
            <a:pPr eaLnBrk="1" hangingPunct="1"/>
            <a:r>
              <a:rPr lang="en-US" altLang="ja-JP" dirty="0" smtClean="0">
                <a:latin typeface="Arial" charset="0"/>
                <a:cs typeface="Arial" charset="0"/>
              </a:rPr>
              <a:t>Started continuous observation on 3 July 2012.</a:t>
            </a:r>
          </a:p>
          <a:p>
            <a:pPr eaLnBrk="1" hangingPunct="1"/>
            <a:r>
              <a:rPr lang="en-US" altLang="ja-JP" dirty="0" smtClean="0">
                <a:latin typeface="Arial" charset="0"/>
                <a:cs typeface="Arial" charset="0"/>
              </a:rPr>
              <a:t>Completed the initial checkout phase on 10 August 2012.</a:t>
            </a:r>
          </a:p>
          <a:p>
            <a:pPr eaLnBrk="1" hangingPunct="1"/>
            <a:r>
              <a:rPr lang="en-US" altLang="ja-JP" dirty="0" smtClean="0">
                <a:latin typeface="Arial" charset="0"/>
                <a:cs typeface="Arial" charset="0"/>
              </a:rPr>
              <a:t>Calibration and validation activities are ongoing.</a:t>
            </a:r>
          </a:p>
          <a:p>
            <a:pPr eaLnBrk="1" hangingPunct="1"/>
            <a:r>
              <a:rPr lang="en-US" altLang="ja-JP" dirty="0" smtClean="0">
                <a:latin typeface="Arial" charset="0"/>
                <a:cs typeface="Arial" charset="0"/>
              </a:rPr>
              <a:t>Public product release will be January 2013 (L+8 months) and May 2013 (L+12 months) for brightness temperatures and geophysical parameters respectively.</a:t>
            </a:r>
          </a:p>
          <a:p>
            <a:pPr eaLnBrk="1" hangingPunct="1"/>
            <a:r>
              <a:rPr lang="en-US" altLang="ja-JP" dirty="0" smtClean="0">
                <a:latin typeface="Arial" charset="0"/>
                <a:cs typeface="Arial" charset="0"/>
              </a:rPr>
              <a:t>GCOM Data Providing Service at: 	</a:t>
            </a:r>
            <a:r>
              <a:rPr lang="en-US" altLang="ja-JP" dirty="0" smtClean="0">
                <a:solidFill>
                  <a:srgbClr val="242450"/>
                </a:solidFill>
                <a:latin typeface="Arial" charset="0"/>
                <a:cs typeface="Arial" charset="0"/>
              </a:rPr>
              <a:t>http://gcom-w1.jaxa.jp</a:t>
            </a:r>
            <a:r>
              <a:rPr lang="en-US" altLang="ja-JP" dirty="0">
                <a:latin typeface="Arial" charset="0"/>
                <a:cs typeface="Arial" charset="0"/>
              </a:rPr>
              <a:t>/</a:t>
            </a:r>
            <a:endParaRPr lang="en-US" altLang="ja-JP" dirty="0" smtClean="0">
              <a:latin typeface="Arial" charset="0"/>
              <a:cs typeface="Arial" charset="0"/>
            </a:endParaRPr>
          </a:p>
          <a:p>
            <a:pPr marL="457200" lvl="1" indent="0" eaLnBrk="1" hangingPunct="1">
              <a:buNone/>
            </a:pPr>
            <a:endParaRPr lang="en-US" altLang="ja-JP" sz="2800" dirty="0" smtClean="0">
              <a:latin typeface="Arial" charset="0"/>
              <a:cs typeface="Arial" charset="0"/>
            </a:endParaRPr>
          </a:p>
        </p:txBody>
      </p:sp>
      <p:pic>
        <p:nvPicPr>
          <p:cNvPr id="12292" name="図 5" descr="B-logo.bmp"/>
          <p:cNvPicPr>
            <a:picLocks noChangeAspect="1"/>
          </p:cNvPicPr>
          <p:nvPr/>
        </p:nvPicPr>
        <p:blipFill>
          <a:blip r:embed="rId3" cstate="print"/>
          <a:srcRect/>
          <a:stretch>
            <a:fillRect/>
          </a:stretch>
        </p:blipFill>
        <p:spPr bwMode="auto">
          <a:xfrm>
            <a:off x="30163" y="71438"/>
            <a:ext cx="1260475" cy="534987"/>
          </a:xfrm>
          <a:prstGeom prst="rect">
            <a:avLst/>
          </a:prstGeom>
          <a:noFill/>
          <a:ln w="9525">
            <a:noFill/>
            <a:miter lim="800000"/>
            <a:headEnd/>
            <a:tailEnd/>
          </a:ln>
        </p:spPr>
      </p:pic>
      <p:sp>
        <p:nvSpPr>
          <p:cNvPr id="12293" name="スライド番号プレースホルダ 6"/>
          <p:cNvSpPr txBox="1">
            <a:spLocks/>
          </p:cNvSpPr>
          <p:nvPr/>
        </p:nvSpPr>
        <p:spPr bwMode="auto">
          <a:xfrm>
            <a:off x="8742363" y="6586538"/>
            <a:ext cx="390525" cy="268287"/>
          </a:xfrm>
          <a:prstGeom prst="rect">
            <a:avLst/>
          </a:prstGeom>
          <a:noFill/>
          <a:ln w="9525">
            <a:noFill/>
            <a:miter lim="800000"/>
            <a:headEnd/>
            <a:tailEnd/>
          </a:ln>
        </p:spPr>
        <p:txBody>
          <a:bodyPr/>
          <a:lstStyle/>
          <a:p>
            <a:pPr algn="r"/>
            <a:fld id="{A348F433-A70C-4163-8886-A47B39273567}" type="slidenum">
              <a:rPr lang="en-US" altLang="ja-JP" sz="1400">
                <a:cs typeface="Arial" charset="0"/>
              </a:rPr>
              <a:pPr algn="r"/>
              <a:t>14</a:t>
            </a:fld>
            <a:endParaRPr lang="en-US" altLang="ja-JP" sz="140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altLang="ja-JP" sz="3200" smtClean="0"/>
              <a:t>Tropical Rainfall Measuring Mission (TRMM)</a:t>
            </a:r>
          </a:p>
        </p:txBody>
      </p:sp>
      <p:sp>
        <p:nvSpPr>
          <p:cNvPr id="29699" name="Rectangle 3"/>
          <p:cNvSpPr>
            <a:spLocks noGrp="1" noChangeArrowheads="1"/>
          </p:cNvSpPr>
          <p:nvPr>
            <p:ph type="body" idx="1"/>
          </p:nvPr>
        </p:nvSpPr>
        <p:spPr>
          <a:xfrm>
            <a:off x="290314" y="1153120"/>
            <a:ext cx="4785742" cy="5156200"/>
          </a:xfrm>
        </p:spPr>
        <p:txBody>
          <a:bodyPr/>
          <a:lstStyle/>
          <a:p>
            <a:pPr eaLnBrk="1" hangingPunct="1">
              <a:lnSpc>
                <a:spcPct val="80000"/>
              </a:lnSpc>
            </a:pPr>
            <a:r>
              <a:rPr lang="en-US" altLang="ja-JP" sz="2000" dirty="0" smtClean="0"/>
              <a:t>Major characteristics</a:t>
            </a:r>
          </a:p>
          <a:p>
            <a:pPr lvl="1" eaLnBrk="1" hangingPunct="1">
              <a:lnSpc>
                <a:spcPct val="80000"/>
              </a:lnSpc>
            </a:pPr>
            <a:r>
              <a:rPr lang="en-US" altLang="ja-JP" sz="1600" dirty="0" smtClean="0">
                <a:solidFill>
                  <a:srgbClr val="CC0000"/>
                </a:solidFill>
              </a:rPr>
              <a:t>Focused on rainfall observation. </a:t>
            </a:r>
            <a:r>
              <a:rPr lang="en-US" altLang="ja-JP" sz="1600" dirty="0" smtClean="0"/>
              <a:t>First instantaneous rainfall observation by three different sensors (PR, TMI, VIRS). </a:t>
            </a:r>
            <a:r>
              <a:rPr lang="en-US" altLang="ja-JP" sz="1600" dirty="0" smtClean="0">
                <a:solidFill>
                  <a:srgbClr val="CC0000"/>
                </a:solidFill>
              </a:rPr>
              <a:t>PR, active sensor, can observe 3D structure of rainfall</a:t>
            </a:r>
            <a:r>
              <a:rPr lang="en-US" altLang="ja-JP" sz="1600" dirty="0" smtClean="0"/>
              <a:t>.</a:t>
            </a:r>
          </a:p>
          <a:p>
            <a:pPr lvl="1" eaLnBrk="1" hangingPunct="1">
              <a:lnSpc>
                <a:spcPct val="80000"/>
              </a:lnSpc>
            </a:pPr>
            <a:r>
              <a:rPr lang="en-US" altLang="ja-JP" sz="1600" dirty="0" smtClean="0"/>
              <a:t>Targeting tropical and subtropical region, and chose non-sun-synchronous orbit (</a:t>
            </a:r>
            <a:r>
              <a:rPr lang="en-US" altLang="ja-JP" sz="1600" dirty="0" err="1" smtClean="0"/>
              <a:t>inc.</a:t>
            </a:r>
            <a:r>
              <a:rPr lang="en-US" altLang="ja-JP" sz="1600" dirty="0" smtClean="0"/>
              <a:t> angle 35 degree) to observe diurnal variation.</a:t>
            </a:r>
          </a:p>
          <a:p>
            <a:pPr eaLnBrk="1" hangingPunct="1">
              <a:lnSpc>
                <a:spcPct val="80000"/>
              </a:lnSpc>
            </a:pPr>
            <a:r>
              <a:rPr lang="en-US" altLang="ja-JP" sz="2000" dirty="0" smtClean="0"/>
              <a:t>Major achievement in Japan</a:t>
            </a:r>
          </a:p>
          <a:p>
            <a:pPr lvl="1" eaLnBrk="1" hangingPunct="1">
              <a:lnSpc>
                <a:spcPct val="80000"/>
              </a:lnSpc>
            </a:pPr>
            <a:r>
              <a:rPr lang="en-US" altLang="ja-JP" sz="1600" dirty="0" smtClean="0"/>
              <a:t>Demonstration of high quality and high reliability of a satellite onboard precipitation radar</a:t>
            </a:r>
            <a:r>
              <a:rPr lang="en-US" altLang="ja-JP" sz="1600" b="1" dirty="0" smtClean="0"/>
              <a:t> </a:t>
            </a:r>
          </a:p>
          <a:p>
            <a:pPr lvl="1" eaLnBrk="1" hangingPunct="1">
              <a:lnSpc>
                <a:spcPct val="80000"/>
              </a:lnSpc>
            </a:pPr>
            <a:r>
              <a:rPr lang="en-US" altLang="ja-JP" sz="1600" dirty="0" smtClean="0"/>
              <a:t>Improvement of MWR precipitation retrieval by PR 3D observation</a:t>
            </a:r>
            <a:r>
              <a:rPr lang="en-US" altLang="ja-JP" sz="1600" b="1" dirty="0" smtClean="0"/>
              <a:t> </a:t>
            </a:r>
          </a:p>
          <a:p>
            <a:pPr lvl="1" eaLnBrk="1" hangingPunct="1">
              <a:lnSpc>
                <a:spcPct val="80000"/>
              </a:lnSpc>
            </a:pPr>
            <a:r>
              <a:rPr lang="en-US" altLang="ja-JP" sz="1600" dirty="0" smtClean="0"/>
              <a:t>Pioneering precipitation system climatology by PR observation</a:t>
            </a:r>
            <a:endParaRPr lang="en-US" altLang="ja-JP" sz="1600" b="1" dirty="0" smtClean="0"/>
          </a:p>
          <a:p>
            <a:pPr lvl="1" eaLnBrk="1" hangingPunct="1">
              <a:lnSpc>
                <a:spcPct val="80000"/>
              </a:lnSpc>
            </a:pPr>
            <a:r>
              <a:rPr lang="en-US" altLang="ja-JP" sz="1600" dirty="0" smtClean="0"/>
              <a:t>Operational use in NWP etc.</a:t>
            </a:r>
            <a:endParaRPr lang="en-US" altLang="ja-JP" sz="1600" b="1" dirty="0" smtClean="0"/>
          </a:p>
          <a:p>
            <a:pPr lvl="1" eaLnBrk="1" hangingPunct="1">
              <a:lnSpc>
                <a:spcPct val="80000"/>
              </a:lnSpc>
            </a:pPr>
            <a:r>
              <a:rPr lang="en-US" altLang="ja-JP" sz="1600" dirty="0" smtClean="0"/>
              <a:t>New products including all-weather SST, global soil moisture</a:t>
            </a:r>
          </a:p>
          <a:p>
            <a:pPr eaLnBrk="1" hangingPunct="1">
              <a:lnSpc>
                <a:spcPct val="80000"/>
              </a:lnSpc>
            </a:pPr>
            <a:r>
              <a:rPr lang="en-US" altLang="ja-JP" sz="2000" dirty="0" smtClean="0"/>
              <a:t>Version 7 standard products were released in Jul. 2011.</a:t>
            </a:r>
          </a:p>
        </p:txBody>
      </p:sp>
      <p:graphicFrame>
        <p:nvGraphicFramePr>
          <p:cNvPr id="9220" name="Group 4"/>
          <p:cNvGraphicFramePr>
            <a:graphicFrameLocks noGrp="1"/>
          </p:cNvGraphicFramePr>
          <p:nvPr>
            <p:ph idx="4294967295"/>
          </p:nvPr>
        </p:nvGraphicFramePr>
        <p:xfrm>
          <a:off x="5148263" y="3284538"/>
          <a:ext cx="3887787" cy="3230740"/>
        </p:xfrm>
        <a:graphic>
          <a:graphicData uri="http://schemas.openxmlformats.org/drawingml/2006/table">
            <a:tbl>
              <a:tblPr/>
              <a:tblGrid>
                <a:gridCol w="1171575"/>
                <a:gridCol w="2716212"/>
              </a:tblGrid>
              <a:tr h="304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Launch</a:t>
                      </a:r>
                    </a:p>
                  </a:txBody>
                  <a:tcPr marT="45706" marB="4570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28 Nov. 1997 (JST)</a:t>
                      </a:r>
                    </a:p>
                  </a:txBody>
                  <a:tcPr marT="45706" marB="4570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73145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Altitude</a:t>
                      </a:r>
                    </a:p>
                  </a:txBody>
                  <a:tcPr marT="45706" marB="4570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About 350km (since 2001, boosted to 402km to extend mission operation</a:t>
                      </a:r>
                      <a:r>
                        <a:rPr kumimoji="1" lang="ja-JP" altLang="en-US" sz="1400" b="0" i="0" u="none" strike="noStrike" cap="none" normalizeH="0" baseline="0" smtClean="0">
                          <a:ln>
                            <a:noFill/>
                          </a:ln>
                          <a:solidFill>
                            <a:schemeClr val="tx1"/>
                          </a:solidFill>
                          <a:effectLst/>
                          <a:latin typeface="Arial" pitchFamily="34" charset="0"/>
                          <a:ea typeface="ＭＳ Ｐゴシック" pitchFamily="50" charset="-128"/>
                        </a:rPr>
                        <a:t>）</a:t>
                      </a:r>
                    </a:p>
                  </a:txBody>
                  <a:tcPr marT="45706" marB="4570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8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Inc. angle</a:t>
                      </a:r>
                    </a:p>
                  </a:txBody>
                  <a:tcPr marT="45706" marB="4570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About 35 degree, non-sun-synchronous orbit</a:t>
                      </a:r>
                    </a:p>
                  </a:txBody>
                  <a:tcPr marT="45706" marB="4570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8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Design life</a:t>
                      </a:r>
                    </a:p>
                  </a:txBody>
                  <a:tcPr marT="45706" marB="4570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3-year and 2month (still operating)</a:t>
                      </a:r>
                    </a:p>
                  </a:txBody>
                  <a:tcPr marT="45706" marB="4570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115814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Instruments</a:t>
                      </a:r>
                    </a:p>
                  </a:txBody>
                  <a:tcPr marT="45706" marB="45706"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CC0000"/>
                          </a:solidFill>
                          <a:effectLst/>
                          <a:latin typeface="Arial" pitchFamily="34" charset="0"/>
                          <a:ea typeface="ＭＳ Ｐゴシック" pitchFamily="50" charset="-128"/>
                        </a:rPr>
                        <a:t>Precipitation Radar (PR)</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rgbClr val="CC0000"/>
                          </a:solidFill>
                          <a:effectLst/>
                          <a:latin typeface="Arial" pitchFamily="34" charset="0"/>
                          <a:ea typeface="ＭＳ Ｐゴシック" pitchFamily="50" charset="-128"/>
                        </a:rPr>
                        <a:t>TRMM Microwave Imager (TMI) Visible Infrared Scanner (VIRS)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Lightning Imaging Sensor (LIS)</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Arial" pitchFamily="34" charset="0"/>
                          <a:ea typeface="ＭＳ Ｐゴシック" pitchFamily="50" charset="-128"/>
                        </a:rPr>
                        <a:t>CERES (not in operation)</a:t>
                      </a:r>
                    </a:p>
                  </a:txBody>
                  <a:tcPr marT="45706" marB="45706"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pic>
        <p:nvPicPr>
          <p:cNvPr id="29720" name="Picture 24" descr="trm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322388"/>
            <a:ext cx="223202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p:cNvSpPr txBox="1">
            <a:spLocks noChangeArrowheads="1"/>
          </p:cNvSpPr>
          <p:nvPr/>
        </p:nvSpPr>
        <p:spPr bwMode="auto">
          <a:xfrm>
            <a:off x="7399338" y="1196975"/>
            <a:ext cx="1655762"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eaLnBrk="1" hangingPunct="1">
              <a:spcBef>
                <a:spcPct val="50000"/>
              </a:spcBef>
            </a:pPr>
            <a:r>
              <a:rPr lang="en-US" altLang="ja-JP" sz="1400" b="1">
                <a:solidFill>
                  <a:srgbClr val="000000"/>
                </a:solidFill>
              </a:rPr>
              <a:t>US-Japan joint mission</a:t>
            </a:r>
            <a:r>
              <a:rPr lang="en-US" altLang="ja-JP" sz="1400" b="1">
                <a:solidFill>
                  <a:srgbClr val="CC0000"/>
                </a:solidFill>
              </a:rPr>
              <a:t/>
            </a:r>
            <a:br>
              <a:rPr lang="en-US" altLang="ja-JP" sz="1400" b="1">
                <a:solidFill>
                  <a:srgbClr val="CC0000"/>
                </a:solidFill>
              </a:rPr>
            </a:br>
            <a:r>
              <a:rPr lang="en-US" altLang="ja-JP" sz="1400" b="1">
                <a:solidFill>
                  <a:srgbClr val="CC0000"/>
                </a:solidFill>
              </a:rPr>
              <a:t/>
            </a:r>
            <a:br>
              <a:rPr lang="en-US" altLang="ja-JP" sz="1400" b="1">
                <a:solidFill>
                  <a:srgbClr val="CC0000"/>
                </a:solidFill>
              </a:rPr>
            </a:br>
            <a:r>
              <a:rPr lang="en-US" altLang="ja-JP" sz="1400" b="1">
                <a:solidFill>
                  <a:srgbClr val="CC0000"/>
                </a:solidFill>
              </a:rPr>
              <a:t>Japan: PR, launch</a:t>
            </a:r>
          </a:p>
          <a:p>
            <a:pPr eaLnBrk="1" hangingPunct="1">
              <a:spcBef>
                <a:spcPct val="50000"/>
              </a:spcBef>
            </a:pPr>
            <a:r>
              <a:rPr lang="en-US" altLang="ja-JP" sz="1400" b="1">
                <a:solidFill>
                  <a:srgbClr val="CC0000"/>
                </a:solidFill>
              </a:rPr>
              <a:t>US: satellite, TMI, VIRS, CERES, LIS, operation</a:t>
            </a:r>
            <a:endParaRPr lang="en-US" altLang="ja-JP" sz="1400" b="1">
              <a:solidFill>
                <a:srgbClr val="000000"/>
              </a:solidFill>
            </a:endParaRPr>
          </a:p>
        </p:txBody>
      </p:sp>
      <p:sp>
        <p:nvSpPr>
          <p:cNvPr id="29722" name="Rectangle 26"/>
          <p:cNvSpPr>
            <a:spLocks noChangeArrowheads="1"/>
          </p:cNvSpPr>
          <p:nvPr/>
        </p:nvSpPr>
        <p:spPr bwMode="auto">
          <a:xfrm>
            <a:off x="5148263" y="1196975"/>
            <a:ext cx="3887787" cy="1943100"/>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71438" y="1412875"/>
            <a:ext cx="6229350" cy="2592388"/>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sz="2000" b="1">
              <a:latin typeface="Calibri" pitchFamily="34" charset="0"/>
            </a:endParaRPr>
          </a:p>
        </p:txBody>
      </p:sp>
      <p:sp>
        <p:nvSpPr>
          <p:cNvPr id="37891" name="Rectangle 6"/>
          <p:cNvSpPr>
            <a:spLocks noChangeArrowheads="1"/>
          </p:cNvSpPr>
          <p:nvPr/>
        </p:nvSpPr>
        <p:spPr bwMode="auto">
          <a:xfrm>
            <a:off x="6372225" y="2349500"/>
            <a:ext cx="2724150" cy="41751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ja-JP" sz="1400" b="1">
              <a:latin typeface="Calibri" pitchFamily="34" charset="0"/>
            </a:endParaRPr>
          </a:p>
        </p:txBody>
      </p:sp>
      <p:pic>
        <p:nvPicPr>
          <p:cNvPr id="37892" name="Picture 8" descr="gms_5_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565400"/>
            <a:ext cx="1439863"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uzutrmm"/>
          <p:cNvPicPr>
            <a:picLocks noChangeAspect="1" noChangeArrowheads="1"/>
          </p:cNvPicPr>
          <p:nvPr/>
        </p:nvPicPr>
        <p:blipFill>
          <a:blip r:embed="rId3">
            <a:extLst>
              <a:ext uri="{28A0092B-C50C-407E-A947-70E740481C1C}">
                <a14:useLocalDpi xmlns:a14="http://schemas.microsoft.com/office/drawing/2010/main" val="0"/>
              </a:ext>
            </a:extLst>
          </a:blip>
          <a:srcRect t="17575" b="2180"/>
          <a:stretch>
            <a:fillRect/>
          </a:stretch>
        </p:blipFill>
        <p:spPr bwMode="auto">
          <a:xfrm>
            <a:off x="179388" y="1819275"/>
            <a:ext cx="14398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aqua_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863" y="1819275"/>
            <a:ext cx="14398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1" descr="dmsps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819275"/>
            <a:ext cx="143986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12"/>
          <p:cNvSpPr>
            <a:spLocks noChangeArrowheads="1"/>
          </p:cNvSpPr>
          <p:nvPr/>
        </p:nvSpPr>
        <p:spPr bwMode="auto">
          <a:xfrm>
            <a:off x="179388" y="2749550"/>
            <a:ext cx="1439862" cy="576263"/>
          </a:xfrm>
          <a:prstGeom prst="rect">
            <a:avLst/>
          </a:prstGeom>
          <a:solidFill>
            <a:srgbClr val="FFFFCC"/>
          </a:solidFill>
          <a:ln w="9525">
            <a:solidFill>
              <a:schemeClr val="tx1"/>
            </a:solidFill>
            <a:miter lim="800000"/>
            <a:headEnd/>
            <a:tailEnd/>
          </a:ln>
        </p:spPr>
        <p:txBody>
          <a:bodyPr wrap="none" anchor="ctr"/>
          <a:lstStyle/>
          <a:p>
            <a:pPr algn="ctr"/>
            <a:r>
              <a:rPr lang="en-US" altLang="ja-JP" sz="1600" b="1">
                <a:latin typeface="Calibri" pitchFamily="34" charset="0"/>
              </a:rPr>
              <a:t>TRMM</a:t>
            </a:r>
          </a:p>
          <a:p>
            <a:pPr algn="ctr"/>
            <a:r>
              <a:rPr lang="en-US" altLang="ja-JP" sz="1600" b="1">
                <a:latin typeface="Calibri" pitchFamily="34" charset="0"/>
              </a:rPr>
              <a:t>TMI</a:t>
            </a:r>
          </a:p>
        </p:txBody>
      </p:sp>
      <p:sp>
        <p:nvSpPr>
          <p:cNvPr id="37897" name="Rectangle 13"/>
          <p:cNvSpPr>
            <a:spLocks noChangeArrowheads="1"/>
          </p:cNvSpPr>
          <p:nvPr/>
        </p:nvSpPr>
        <p:spPr bwMode="auto">
          <a:xfrm>
            <a:off x="1692275" y="2749550"/>
            <a:ext cx="1439863" cy="576263"/>
          </a:xfrm>
          <a:prstGeom prst="rect">
            <a:avLst/>
          </a:prstGeom>
          <a:solidFill>
            <a:srgbClr val="FFFFCC"/>
          </a:solidFill>
          <a:ln w="9525">
            <a:solidFill>
              <a:schemeClr val="tx1"/>
            </a:solidFill>
            <a:miter lim="800000"/>
            <a:headEnd/>
            <a:tailEnd/>
          </a:ln>
        </p:spPr>
        <p:txBody>
          <a:bodyPr wrap="none" anchor="ctr"/>
          <a:lstStyle/>
          <a:p>
            <a:pPr algn="ctr"/>
            <a:r>
              <a:rPr lang="en-US" altLang="ja-JP" sz="1600" b="1">
                <a:latin typeface="Calibri" pitchFamily="34" charset="0"/>
              </a:rPr>
              <a:t>Aqua</a:t>
            </a:r>
          </a:p>
          <a:p>
            <a:pPr algn="ctr"/>
            <a:r>
              <a:rPr lang="en-US" altLang="ja-JP" sz="1600" b="1">
                <a:latin typeface="Calibri" pitchFamily="34" charset="0"/>
              </a:rPr>
              <a:t>AMSR-E</a:t>
            </a:r>
          </a:p>
        </p:txBody>
      </p:sp>
      <p:sp>
        <p:nvSpPr>
          <p:cNvPr id="37898" name="Rectangle 15"/>
          <p:cNvSpPr>
            <a:spLocks noChangeArrowheads="1"/>
          </p:cNvSpPr>
          <p:nvPr/>
        </p:nvSpPr>
        <p:spPr bwMode="auto">
          <a:xfrm>
            <a:off x="7086600" y="3429000"/>
            <a:ext cx="1439863" cy="504825"/>
          </a:xfrm>
          <a:prstGeom prst="rect">
            <a:avLst/>
          </a:prstGeom>
          <a:solidFill>
            <a:srgbClr val="FFFFCC"/>
          </a:solidFill>
          <a:ln w="9525">
            <a:solidFill>
              <a:schemeClr val="tx1"/>
            </a:solidFill>
            <a:miter lim="800000"/>
            <a:headEnd/>
            <a:tailEnd/>
          </a:ln>
        </p:spPr>
        <p:txBody>
          <a:bodyPr wrap="none" anchor="ctr"/>
          <a:lstStyle/>
          <a:p>
            <a:pPr algn="ctr"/>
            <a:r>
              <a:rPr lang="en-US" altLang="ja-JP" sz="1600" b="1">
                <a:latin typeface="Calibri" pitchFamily="34" charset="0"/>
              </a:rPr>
              <a:t>Geostationary </a:t>
            </a:r>
            <a:br>
              <a:rPr lang="en-US" altLang="ja-JP" sz="1600" b="1">
                <a:latin typeface="Calibri" pitchFamily="34" charset="0"/>
              </a:rPr>
            </a:br>
            <a:r>
              <a:rPr lang="en-US" altLang="ja-JP" sz="1600" b="1">
                <a:latin typeface="Calibri" pitchFamily="34" charset="0"/>
              </a:rPr>
              <a:t>Satellite</a:t>
            </a:r>
          </a:p>
        </p:txBody>
      </p:sp>
      <p:sp>
        <p:nvSpPr>
          <p:cNvPr id="37899" name="AutoShape 24"/>
          <p:cNvSpPr>
            <a:spLocks noChangeArrowheads="1"/>
          </p:cNvSpPr>
          <p:nvPr/>
        </p:nvSpPr>
        <p:spPr bwMode="auto">
          <a:xfrm>
            <a:off x="6588125" y="5238750"/>
            <a:ext cx="2435225" cy="1143000"/>
          </a:xfrm>
          <a:prstGeom prst="foldedCorner">
            <a:avLst>
              <a:gd name="adj" fmla="val 12500"/>
            </a:avLst>
          </a:prstGeom>
          <a:solidFill>
            <a:srgbClr val="CCCCFF"/>
          </a:solidFill>
          <a:ln w="9525">
            <a:solidFill>
              <a:schemeClr val="tx1"/>
            </a:solidFill>
            <a:round/>
            <a:headEnd/>
            <a:tailEnd/>
          </a:ln>
        </p:spPr>
        <p:txBody>
          <a:bodyPr wrap="none" anchor="ctr"/>
          <a:lstStyle/>
          <a:p>
            <a:pPr algn="ctr">
              <a:spcBef>
                <a:spcPct val="25000"/>
              </a:spcBef>
            </a:pPr>
            <a:r>
              <a:rPr lang="en-US" altLang="ja-JP" sz="2400" b="1">
                <a:latin typeface="Calibri" pitchFamily="34" charset="0"/>
              </a:rPr>
              <a:t>GSMaP rainfall</a:t>
            </a:r>
            <a:br>
              <a:rPr lang="en-US" altLang="ja-JP" sz="2400" b="1">
                <a:latin typeface="Calibri" pitchFamily="34" charset="0"/>
              </a:rPr>
            </a:br>
            <a:r>
              <a:rPr lang="en-US" altLang="ja-JP" sz="2400" b="1">
                <a:latin typeface="Calibri" pitchFamily="34" charset="0"/>
              </a:rPr>
              <a:t>in 0.1-deg grid </a:t>
            </a:r>
            <a:br>
              <a:rPr lang="en-US" altLang="ja-JP" sz="2400" b="1">
                <a:latin typeface="Calibri" pitchFamily="34" charset="0"/>
              </a:rPr>
            </a:br>
            <a:r>
              <a:rPr lang="en-US" altLang="ja-JP" sz="2400" b="1">
                <a:latin typeface="Calibri" pitchFamily="34" charset="0"/>
              </a:rPr>
              <a:t>and hourly</a:t>
            </a:r>
          </a:p>
        </p:txBody>
      </p:sp>
      <p:sp>
        <p:nvSpPr>
          <p:cNvPr id="37900" name="AutoShape 32"/>
          <p:cNvSpPr>
            <a:spLocks noChangeArrowheads="1"/>
          </p:cNvSpPr>
          <p:nvPr/>
        </p:nvSpPr>
        <p:spPr bwMode="auto">
          <a:xfrm>
            <a:off x="1930400" y="4149725"/>
            <a:ext cx="3705225" cy="1150938"/>
          </a:xfrm>
          <a:prstGeom prst="foldedCorner">
            <a:avLst>
              <a:gd name="adj" fmla="val 12500"/>
            </a:avLst>
          </a:prstGeom>
          <a:solidFill>
            <a:srgbClr val="FFCCFF"/>
          </a:solidFill>
          <a:ln w="9525">
            <a:solidFill>
              <a:schemeClr val="tx1"/>
            </a:solidFill>
            <a:round/>
            <a:headEnd/>
            <a:tailEnd/>
          </a:ln>
        </p:spPr>
        <p:txBody>
          <a:bodyPr wrap="none" anchor="ctr"/>
          <a:lstStyle/>
          <a:p>
            <a:pPr algn="ctr"/>
            <a:r>
              <a:rPr lang="en-US" altLang="ja-JP" sz="2400" b="1">
                <a:latin typeface="Calibri" pitchFamily="34" charset="0"/>
              </a:rPr>
              <a:t>Rainfall data retrieved </a:t>
            </a:r>
            <a:br>
              <a:rPr lang="en-US" altLang="ja-JP" sz="2400" b="1">
                <a:latin typeface="Calibri" pitchFamily="34" charset="0"/>
              </a:rPr>
            </a:br>
            <a:r>
              <a:rPr lang="en-US" altLang="ja-JP" sz="2400" b="1">
                <a:latin typeface="Calibri" pitchFamily="34" charset="0"/>
              </a:rPr>
              <a:t>from each microwave </a:t>
            </a:r>
            <a:br>
              <a:rPr lang="en-US" altLang="ja-JP" sz="2400" b="1">
                <a:latin typeface="Calibri" pitchFamily="34" charset="0"/>
              </a:rPr>
            </a:br>
            <a:r>
              <a:rPr lang="en-US" altLang="ja-JP" sz="2400" b="1">
                <a:latin typeface="Calibri" pitchFamily="34" charset="0"/>
              </a:rPr>
              <a:t>imager and/or sounder</a:t>
            </a:r>
          </a:p>
        </p:txBody>
      </p:sp>
      <p:pic>
        <p:nvPicPr>
          <p:cNvPr id="37901" name="Picture 38" descr="poesSpacecraf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7900" y="1819275"/>
            <a:ext cx="1368425" cy="962025"/>
          </a:xfrm>
          <a:prstGeom prst="rect">
            <a:avLst/>
          </a:prstGeom>
          <a:solidFill>
            <a:schemeClr val="bg1"/>
          </a:solidFill>
          <a:ln w="9525">
            <a:solidFill>
              <a:schemeClr val="tx1"/>
            </a:solidFill>
            <a:miter lim="800000"/>
            <a:headEnd/>
            <a:tailEnd/>
          </a:ln>
        </p:spPr>
      </p:pic>
      <p:sp>
        <p:nvSpPr>
          <p:cNvPr id="37902" name="Rectangle 14"/>
          <p:cNvSpPr>
            <a:spLocks noChangeArrowheads="1"/>
          </p:cNvSpPr>
          <p:nvPr/>
        </p:nvSpPr>
        <p:spPr bwMode="auto">
          <a:xfrm>
            <a:off x="3203575" y="2749550"/>
            <a:ext cx="1439863" cy="576263"/>
          </a:xfrm>
          <a:prstGeom prst="rect">
            <a:avLst/>
          </a:prstGeom>
          <a:solidFill>
            <a:srgbClr val="FFFFCC"/>
          </a:solidFill>
          <a:ln w="9525">
            <a:solidFill>
              <a:schemeClr val="tx1"/>
            </a:solidFill>
            <a:miter lim="800000"/>
            <a:headEnd/>
            <a:tailEnd/>
          </a:ln>
        </p:spPr>
        <p:txBody>
          <a:bodyPr wrap="none" anchor="ctr"/>
          <a:lstStyle/>
          <a:p>
            <a:pPr algn="ctr"/>
            <a:r>
              <a:rPr lang="en-US" altLang="ja-JP" sz="1600" b="1">
                <a:latin typeface="Calibri" pitchFamily="34" charset="0"/>
              </a:rPr>
              <a:t>DMSP</a:t>
            </a:r>
          </a:p>
          <a:p>
            <a:pPr algn="ctr"/>
            <a:r>
              <a:rPr lang="en-US" altLang="ja-JP" sz="1600" b="1">
                <a:latin typeface="Calibri" pitchFamily="34" charset="0"/>
              </a:rPr>
              <a:t>SSM/I, SSMIS</a:t>
            </a:r>
          </a:p>
        </p:txBody>
      </p:sp>
      <p:cxnSp>
        <p:nvCxnSpPr>
          <p:cNvPr id="37903" name="カギ線コネクタ 47"/>
          <p:cNvCxnSpPr>
            <a:cxnSpLocks noChangeShapeType="1"/>
            <a:stCxn id="37909" idx="3"/>
            <a:endCxn id="37912" idx="2"/>
          </p:cNvCxnSpPr>
          <p:nvPr/>
        </p:nvCxnSpPr>
        <p:spPr bwMode="auto">
          <a:xfrm flipV="1">
            <a:off x="5635625" y="4652963"/>
            <a:ext cx="1054100" cy="1547812"/>
          </a:xfrm>
          <a:prstGeom prst="bentConnector3">
            <a:avLst>
              <a:gd name="adj1" fmla="val 50000"/>
            </a:avLst>
          </a:prstGeom>
          <a:noFill/>
          <a:ln w="38100" algn="ctr">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37904" name="タイトル 57"/>
          <p:cNvSpPr>
            <a:spLocks noGrp="1"/>
          </p:cNvSpPr>
          <p:nvPr>
            <p:ph type="title" idx="4294967295"/>
          </p:nvPr>
        </p:nvSpPr>
        <p:spPr>
          <a:xfrm>
            <a:off x="323528" y="188640"/>
            <a:ext cx="8445500" cy="836612"/>
          </a:xfrm>
        </p:spPr>
        <p:txBody>
          <a:bodyPr anchor="b"/>
          <a:lstStyle/>
          <a:p>
            <a:r>
              <a:rPr lang="en-US" altLang="ja-JP" dirty="0" smtClean="0"/>
              <a:t>Production of “</a:t>
            </a:r>
            <a:r>
              <a:rPr lang="en-US" altLang="ja-JP" dirty="0" err="1" smtClean="0"/>
              <a:t>GSMaP</a:t>
            </a:r>
            <a:r>
              <a:rPr lang="en-US" altLang="ja-JP" dirty="0" smtClean="0"/>
              <a:t>” from Multi-satellite Data</a:t>
            </a:r>
          </a:p>
        </p:txBody>
      </p:sp>
      <p:cxnSp>
        <p:nvCxnSpPr>
          <p:cNvPr id="37905" name="AutoShape 27"/>
          <p:cNvCxnSpPr>
            <a:cxnSpLocks noChangeShapeType="1"/>
            <a:stCxn id="37896" idx="2"/>
            <a:endCxn id="37900" idx="0"/>
          </p:cNvCxnSpPr>
          <p:nvPr/>
        </p:nvCxnSpPr>
        <p:spPr bwMode="auto">
          <a:xfrm rot="16200000" flipH="1">
            <a:off x="1928813" y="2295525"/>
            <a:ext cx="823912" cy="2884488"/>
          </a:xfrm>
          <a:prstGeom prst="bentConnector3">
            <a:avLst>
              <a:gd name="adj1" fmla="val 50000"/>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37906" name="AutoShape 28"/>
          <p:cNvCxnSpPr>
            <a:cxnSpLocks noChangeShapeType="1"/>
            <a:stCxn id="37897" idx="2"/>
            <a:endCxn id="37900" idx="0"/>
          </p:cNvCxnSpPr>
          <p:nvPr/>
        </p:nvCxnSpPr>
        <p:spPr bwMode="auto">
          <a:xfrm rot="16200000" flipH="1">
            <a:off x="2685257" y="3051969"/>
            <a:ext cx="823912" cy="1371600"/>
          </a:xfrm>
          <a:prstGeom prst="bentConnector3">
            <a:avLst>
              <a:gd name="adj1" fmla="val 50000"/>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7907" name="AutoShape 29"/>
          <p:cNvCxnSpPr>
            <a:cxnSpLocks noChangeShapeType="1"/>
            <a:stCxn id="37902" idx="2"/>
            <a:endCxn id="37900" idx="0"/>
          </p:cNvCxnSpPr>
          <p:nvPr/>
        </p:nvCxnSpPr>
        <p:spPr bwMode="auto">
          <a:xfrm rot="5400000">
            <a:off x="3441701" y="3667125"/>
            <a:ext cx="823912" cy="141287"/>
          </a:xfrm>
          <a:prstGeom prst="bentConnector3">
            <a:avLst>
              <a:gd name="adj1" fmla="val 50000"/>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37908" name="AutoShape 30"/>
          <p:cNvCxnSpPr>
            <a:cxnSpLocks noChangeShapeType="1"/>
            <a:stCxn id="37915" idx="2"/>
            <a:endCxn id="37900" idx="0"/>
          </p:cNvCxnSpPr>
          <p:nvPr/>
        </p:nvCxnSpPr>
        <p:spPr bwMode="auto">
          <a:xfrm rot="5400000">
            <a:off x="4214813" y="2894013"/>
            <a:ext cx="823912" cy="1687512"/>
          </a:xfrm>
          <a:prstGeom prst="bentConnector3">
            <a:avLst>
              <a:gd name="adj1" fmla="val 49903"/>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sp>
        <p:nvSpPr>
          <p:cNvPr id="37909" name="AutoShape 32"/>
          <p:cNvSpPr>
            <a:spLocks noChangeArrowheads="1"/>
          </p:cNvSpPr>
          <p:nvPr/>
        </p:nvSpPr>
        <p:spPr bwMode="auto">
          <a:xfrm>
            <a:off x="1930400" y="5732463"/>
            <a:ext cx="3705225" cy="936625"/>
          </a:xfrm>
          <a:prstGeom prst="foldedCorner">
            <a:avLst>
              <a:gd name="adj" fmla="val 12500"/>
            </a:avLst>
          </a:prstGeom>
          <a:solidFill>
            <a:srgbClr val="FFCCFF"/>
          </a:solidFill>
          <a:ln w="9525">
            <a:solidFill>
              <a:schemeClr val="tx1"/>
            </a:solidFill>
            <a:round/>
            <a:headEnd/>
            <a:tailEnd/>
          </a:ln>
        </p:spPr>
        <p:txBody>
          <a:bodyPr wrap="none" anchor="ctr"/>
          <a:lstStyle/>
          <a:p>
            <a:pPr algn="ctr"/>
            <a:r>
              <a:rPr lang="en-US" altLang="ja-JP" sz="2400" b="1">
                <a:latin typeface="Calibri" pitchFamily="34" charset="0"/>
              </a:rPr>
              <a:t>Hourly merged microwave </a:t>
            </a:r>
            <a:br>
              <a:rPr lang="en-US" altLang="ja-JP" sz="2400" b="1">
                <a:latin typeface="Calibri" pitchFamily="34" charset="0"/>
              </a:rPr>
            </a:br>
            <a:r>
              <a:rPr lang="en-US" altLang="ja-JP" sz="2400" b="1">
                <a:latin typeface="Calibri" pitchFamily="34" charset="0"/>
              </a:rPr>
              <a:t>rainfall map</a:t>
            </a:r>
          </a:p>
        </p:txBody>
      </p:sp>
      <p:cxnSp>
        <p:nvCxnSpPr>
          <p:cNvPr id="37910" name="AutoShape 32"/>
          <p:cNvCxnSpPr>
            <a:cxnSpLocks noChangeShapeType="1"/>
            <a:stCxn id="37900" idx="2"/>
            <a:endCxn id="37909" idx="0"/>
          </p:cNvCxnSpPr>
          <p:nvPr/>
        </p:nvCxnSpPr>
        <p:spPr bwMode="auto">
          <a:xfrm rot="5400000">
            <a:off x="3566319" y="5517356"/>
            <a:ext cx="431800" cy="1588"/>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911" name="AutoShape 33"/>
          <p:cNvCxnSpPr>
            <a:cxnSpLocks noChangeShapeType="1"/>
            <a:stCxn id="37898" idx="2"/>
            <a:endCxn id="37899" idx="0"/>
          </p:cNvCxnSpPr>
          <p:nvPr/>
        </p:nvCxnSpPr>
        <p:spPr bwMode="auto">
          <a:xfrm flipH="1">
            <a:off x="7805738" y="3933825"/>
            <a:ext cx="1587" cy="1304925"/>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912" name="Oval 23"/>
          <p:cNvSpPr>
            <a:spLocks noChangeArrowheads="1"/>
          </p:cNvSpPr>
          <p:nvPr/>
        </p:nvSpPr>
        <p:spPr bwMode="auto">
          <a:xfrm>
            <a:off x="6689725" y="4292600"/>
            <a:ext cx="2233613" cy="720725"/>
          </a:xfrm>
          <a:prstGeom prst="ellipse">
            <a:avLst/>
          </a:prstGeom>
          <a:solidFill>
            <a:srgbClr val="CCFF99"/>
          </a:solidFill>
          <a:ln w="9525">
            <a:solidFill>
              <a:schemeClr val="tx1"/>
            </a:solidFill>
            <a:round/>
            <a:headEnd/>
            <a:tailEnd/>
          </a:ln>
        </p:spPr>
        <p:txBody>
          <a:bodyPr wrap="none" anchor="ctr"/>
          <a:lstStyle/>
          <a:p>
            <a:pPr algn="ctr"/>
            <a:r>
              <a:rPr lang="en-US" altLang="ja-JP" sz="1800" b="1">
                <a:latin typeface="Calibri" pitchFamily="34" charset="0"/>
              </a:rPr>
              <a:t>Calculate cloud </a:t>
            </a:r>
            <a:br>
              <a:rPr lang="en-US" altLang="ja-JP" sz="1800" b="1">
                <a:latin typeface="Calibri" pitchFamily="34" charset="0"/>
              </a:rPr>
            </a:br>
            <a:r>
              <a:rPr lang="en-US" altLang="ja-JP" sz="1800" b="1">
                <a:latin typeface="Calibri" pitchFamily="34" charset="0"/>
              </a:rPr>
              <a:t>moving vectors</a:t>
            </a:r>
          </a:p>
        </p:txBody>
      </p:sp>
      <p:sp>
        <p:nvSpPr>
          <p:cNvPr id="37913" name="AutoShape 32"/>
          <p:cNvSpPr>
            <a:spLocks noChangeArrowheads="1"/>
          </p:cNvSpPr>
          <p:nvPr/>
        </p:nvSpPr>
        <p:spPr bwMode="auto">
          <a:xfrm>
            <a:off x="184150" y="4149725"/>
            <a:ext cx="1543050" cy="1439863"/>
          </a:xfrm>
          <a:prstGeom prst="foldedCorner">
            <a:avLst>
              <a:gd name="adj" fmla="val 8269"/>
            </a:avLst>
          </a:prstGeom>
          <a:solidFill>
            <a:srgbClr val="FFFF99"/>
          </a:solidFill>
          <a:ln w="9525">
            <a:solidFill>
              <a:schemeClr val="tx1"/>
            </a:solidFill>
            <a:round/>
            <a:headEnd/>
            <a:tailEnd/>
          </a:ln>
        </p:spPr>
        <p:txBody>
          <a:bodyPr anchor="ctr"/>
          <a:lstStyle/>
          <a:p>
            <a:pPr algn="ctr"/>
            <a:r>
              <a:rPr lang="en-US" altLang="ja-JP" sz="1800" b="1">
                <a:latin typeface="Calibri" pitchFamily="34" charset="0"/>
              </a:rPr>
              <a:t>Rain models developed from PR observations</a:t>
            </a:r>
          </a:p>
        </p:txBody>
      </p:sp>
      <p:sp>
        <p:nvSpPr>
          <p:cNvPr id="28" name="右矢印 27"/>
          <p:cNvSpPr/>
          <p:nvPr/>
        </p:nvSpPr>
        <p:spPr>
          <a:xfrm>
            <a:off x="1647825" y="4581525"/>
            <a:ext cx="398463"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400" b="1"/>
          </a:p>
        </p:txBody>
      </p:sp>
      <p:sp>
        <p:nvSpPr>
          <p:cNvPr id="37915" name="Rectangle 14"/>
          <p:cNvSpPr>
            <a:spLocks noChangeArrowheads="1"/>
          </p:cNvSpPr>
          <p:nvPr/>
        </p:nvSpPr>
        <p:spPr bwMode="auto">
          <a:xfrm>
            <a:off x="4787900" y="2749550"/>
            <a:ext cx="1363663" cy="576263"/>
          </a:xfrm>
          <a:prstGeom prst="rect">
            <a:avLst/>
          </a:prstGeom>
          <a:solidFill>
            <a:srgbClr val="FFFFCC"/>
          </a:solidFill>
          <a:ln w="9525">
            <a:solidFill>
              <a:schemeClr val="tx1"/>
            </a:solidFill>
            <a:miter lim="800000"/>
            <a:headEnd/>
            <a:tailEnd/>
          </a:ln>
        </p:spPr>
        <p:txBody>
          <a:bodyPr wrap="none" anchor="ctr"/>
          <a:lstStyle/>
          <a:p>
            <a:pPr algn="ctr"/>
            <a:r>
              <a:rPr lang="en-US" altLang="ja-JP" sz="1600" b="1">
                <a:latin typeface="Calibri" pitchFamily="34" charset="0"/>
              </a:rPr>
              <a:t>NOAA&amp;MetOp</a:t>
            </a:r>
            <a:br>
              <a:rPr lang="en-US" altLang="ja-JP" sz="1600" b="1">
                <a:latin typeface="Calibri" pitchFamily="34" charset="0"/>
              </a:rPr>
            </a:br>
            <a:r>
              <a:rPr lang="en-US" altLang="ja-JP" sz="1600" b="1">
                <a:latin typeface="Calibri" pitchFamily="34" charset="0"/>
              </a:rPr>
              <a:t>AMSU-A/MHS</a:t>
            </a:r>
          </a:p>
        </p:txBody>
      </p:sp>
      <p:sp>
        <p:nvSpPr>
          <p:cNvPr id="37916" name="Text Box 28"/>
          <p:cNvSpPr txBox="1">
            <a:spLocks noChangeArrowheads="1"/>
          </p:cNvSpPr>
          <p:nvPr/>
        </p:nvSpPr>
        <p:spPr bwMode="auto">
          <a:xfrm>
            <a:off x="179388" y="981075"/>
            <a:ext cx="87137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eaLnBrk="1" hangingPunct="1">
              <a:spcBef>
                <a:spcPct val="50000"/>
              </a:spcBef>
            </a:pPr>
            <a:r>
              <a:rPr lang="en-US" altLang="ja-JP" sz="2000" b="1">
                <a:latin typeface="Calibri" pitchFamily="34" charset="0"/>
              </a:rPr>
              <a:t>GSMaP: Global Satellite Mapping of Precipitation</a:t>
            </a:r>
          </a:p>
        </p:txBody>
      </p:sp>
      <p:sp>
        <p:nvSpPr>
          <p:cNvPr id="2" name="AutoShape 2" descr="data:image/jpeg;base64,/9j/4AAQSkZJRgABAQAAAQABAAD/2wCEAAkGBhQSEBQUERQUFBUWFRQVFRcVFRUVFxQUFRUVFRUVFxgYGyYeGBwnGRQXHy8gJScpLC0sFh4xNTAqNSYrLCkBCQoKDgwOGg8PGiwkHyQsLCwsLCwsLCwpLCwsLCwsLCwsLCwsLCwsLCwsLCwsLCwsLCksLCwsKSksKSwsLCwsLP/AABEIAMIBAwMBIgACEQEDEQH/xAAbAAABBQEBAAAAAAAAAAAAAAAEAAECAwUGB//EADkQAAIBAgQEBAQFAwQCAwAAAAECEQADBBIhMQVBUWETInGBBjKRsUJSocHwFCPRYnLh8TOCB3Oi/8QAGgEAAgMBAQAAAAAAAAAAAAAAAAECAwQFBv/EAC8RAAICAQQBAgQFBAMAAAAAAAABAhEDBBIhMUETUSJxsdEFYYHw8RQyUpEjQuH/2gAMAwEAAhEDEQA/ANXhH/xoojPLetdfw/4RRBooFb5uAbVBr9at8mct+mu+Suzw5F5VeIGwqhr1V+OOtLa32QedLoKN6oG/Qb4n+GKofGVNYzPPUs0Gv1BsWB0rKfF96pbF96tWEoeokarY08tPSqTi/WsxsbHf1H/Iqo8R6x/PQVYsP5EXOUu2azXG6MfaKqvX47eprHu4pSfw+us1U2Lj+D96sWFidGq+J6sPaT9qofFjqfpWTcxlUNi6vjhK2vY1mxtVHHd6yrmII3qlsV7+lWLEiKizaOOJ/ET12qp74/Nr0NYrYmoNiCNNfSpenXROr7NV8ZVZxdY7Yuopi1B80kf6SAf1FWbUkQ9M1DjKgcbQxxmFI1N+2eXlFwe+XWhnxFoareBPLysP0YfaaSnF/wAE/wCnaD2xhqs42h1+KbyiP7N1e63J9Pnj9KoPEFuaC34R3k3Fy+gBBP604yf/AGjRJ4F4YemILGBJPbWmOJPf7VmspXXxgn+25loW7fPM5u5OaferFy+CPpUbBxp/7monG+3vWM2Jpv6mraF6Rs/1lOuNjcn2NYv9VVlvEA0nQLEbIxR5H6VIY1up/Q/oaBwhRmgvE9/2onHRbHlD5fzggiemrVneSN0T9B1YV/UH/T9KVY/9Z/MgP2alTF6J7F4s1S+LXkZ/nv8AtWc+Lnue/wDNaouXj2Pbzf4rkLES3mjcxvSR9P3oa5jjzJP1oC5cIEkwOkRP70M2L01iO8/tV0cKItyZoHEydKpe8Zjn03oL+u6E+y7/ALxVmcR8y9gNTry6A1OlElHFuCUJJiP8/Qa1VjCUPT71RiroVYWR2BJ+tZbXIEx9dzTh8TsseNRVeQ/+pJ61Q+J7/Y0G+NMR5QOZ3J7VS90DWfar0iOwNfEnt+tUPiDz/n1oN745GKHe/U0h7A/x/T3P/NG25dIJQsPlUMokdfLua55r1Vm73+9KUW+icYpdm3iLpjIzAkdSwIPSTpHes+5iCNj9CCKzLnELgJzMFQbHSI9v3q5uLMUEOjqJIKhOmuqiuTP8Uhgm4Ti/9f8ApvjoJZIqUWi+5iTz+0UyY4AQwJGm0mPaayRxu2D50Y95IorDYqxdOj5dz6RrEGK1w/EdPk4uvmVS0eWHguu4kch96rGNjkPprQmJvCdNuQmh2v10VyjPsNE40dADy0+9OeKaaoh94PtpWU16oG9RtJKIfcxYJ0BHuKpOI70KLlIsJ3+5H6Cf0qVoewv8QdqX9T3P7fShQ2vP2H+SKg9wTpPuAPsTTtD2BZvU3jGhAx5SfTWoG51/ntT3BsDTeNQ8ahfEH5v0NRL09wbA04kxEmKS4sgRJjoTQPiUvEoqI9oYb3YfSlQfi0qlaFsPYWxhjQ/Q0M+NnSW/nas65jP5v9arGJ1k6+v80rFsMSTND+uB0KyeRnX3mZ/SoXsUAdx6Zp19VEAdhQdy+hEAEHnoWEeoIj3FUtcIEjQesfXc/So0vBbtfkKuXyd9Z9dfrvUVvMDov15dz/isvG8Vt20zXLhjbQHXsJgn7dSKDwfxnagA21SRKF2EESRJK/K0g6GPU1VPNji9rfJfDBOS3JHQX+JMDLIvTRmEj0kT9qou40tqZjuBC+kbUkZghYWlEiQxadOoB1Yd6zcTeb8RPpsPYbVOCT6G0/IXdxUD/ED/ALoRr9Cm7UGu1clQtoS16oNdoU3agbtMltCDdqDXqHNyq2uUEtpdcuafzlrVH9OpOiiTuRofWRUTc60wbX2J19NKzZoRldrx9P5LoWuis4JSZFy4o5hiHH2zAfWqbvA7h8yFWXmROnrHy+4FbfDPhrEYoM2HtsyjmYA9FZiAx7UFj+GX8Of71q5aOsZlKz6HY7jbrWF6XTST2qn7efr9zQsuVPlgli4conf+c6RuVLEYmTrqAIG0x+HWNYXKPaKHLa710tO6xxTXS+hnmrk2WG5TLeg1HwGOwzaT5dYHtVBarrI7S43KiXqovTTRY9pYblMbtVFu0VMWeug5mjcOhzc+v6/Wm8XmdexJE+9QaORP0qsnvRY6NAXLD6Brlk6R4mVknmC67fSqr1l7cEgrIlSNVYdQdiKEJFRQgctKim15DaXG5SL9/wBqpnpTE1ZuDaX56VD5qejcG09LW4d2A9XJK/pTtjtIVwBqTCqpPpOprJu4gH5s2b8z9OgUbVUbw5ye5OnpFVONmJRoLe+WOgMz1J161gcQ+LApi0S52zT5R6T8/wBvWpcXstdOhzIPmtFsmfuG6zrB25dK5S5I8rCCCZkQ2sb8+XPrXM1epyReyKr8zo6fTwa3PkIxdxrjFi5udWO/pHIculVK2ZpYxO5CjTTfKI09P1pvDIIynNoDKZtJ0jYGZ0+kTNaf9LbSDitGgRatwGbTQ3I0Qenm7VyOWb+i3gd+8iyhIUNu+llR+KWkMjSV0XfN9eku/EYuOFR3UMBlN0EeJyYozTIzBgNQTG1cdxDH3GAGi24hUtmLYU6xodToCc2vpQVxxpAiBB1JBPXXaen/AEL8eeWPrn5lc8UZ9neXrzqdZ75lH3ImhnxXZfYffWuewnFbiAq7hgoEIxLTPJHUFRprrp0rcQrCkypInISPEUciw5TrHPQyBXXw6uGTjpmOeBxCbItH/wAl0oP/AK2aD00q04BGBNu6GA6Kw+4oG1YB3e2vTM6gn2mi8PwfNJDIxG4tvm06yKvlKn2V7Qa7Yjr1mKoL1o3+C3Ncodsu+gGn11qu3wgxLT1AAkR67UlljdXyS2OrozTc/kTWnwSyHZSQMssHJ0Chh5STIgTp23FUtwdmIyKYPYn9qnwfFCxcdLoDBhlZZBA7N0O2n2rJr8iWFu/30XYIOU6SO8wuFfCArhMMzXbiAG8vim2YEAopbIf90tynpWbxzid5LFixjGTEXfFa4UcK+VQgtrbfXUku2p2kc4rc4T8QYcpn8RbLZXlbTMfOzAAm2y+YTHUCTqK8yxfHmDG45AYmHImSIPkQT3jsDyrznrbrcTcsbumB8Rtslwi4AH8uZdobKJqkYVzqisw6gEj611rcIt3sOrG00wh8S34JKrJzHJ4pZzBJy6Ex2Fc7ieC3FBPnCzpMAkcpCkgdYkxtNeh0Wpc4KEotNe5jz4lF2mn8gXC417ZJGYSCpjofvVJk7GRv099dqLscPcGWJHoYn3qrE4RuSk+mulb7VlAKEJnUadSB9Kl/TNJ2EakkqBHWZqoA69fcGpWVY6Rtt5S3tpTbY6NDA8JNwwrW/XxUj7zWhguFbh7dxhOhXKBPTM5ii+DGxaBGJFnMySFNtnZTuCSRAHaszinE2Unw7lvK3K0Mg02lYGvtVDnKTpDo08ZhbKwMpnmiZDcG+4ViKEvcJlT5FB3EeZo9evasTD410Ia28MDOm/uKOxnG7l0BpQONgAQfYbU1uQtpn4nClSRqY9RVKj/ST+36a0Tj8ddaPEMOD0yn3AqpbzN8xJPooq1SdDoHdfpUM1GrhS0ga9RtH1oRrfepbgI5qVRpqdjo7a7xBcuRLYUfmJLOf8CqkfYGJnSTuOfp70+JwPhWwXkMTBH5PUdaCRRlLEkCcoOUkkxJgVJNVwZdobcwxnzmBvOh06761ZxLhtm7bChZymBdJyuZ6DYL2M0HbvWwN2bkWgqI6ZeZPrRHD8twxbCqwkjNMiNo6k1RlSmql0WRuLtAPEMM1hs6eIZH93EZAXUxqBbBAVSQPNzGp10rmGuhgxac5adIy67yBEH007CvSRw9UKu10Mc0Mo2z7xpEgCNB6Vk/EnwvbY57dtrBMnUDwzGnyjVden0NcjLpv8OTbDL/AJHFKxHodNtDHLXQ0ThsJ4uiAhhJaT5AORn8PvvoB0Jh4QwhnGS2CBlFzPnYBQxH5A3MnbYTEDVw6BcqkeGohipBECB5yDJOh+Y8u1V4tO5vnhE55FHohhODC0haRP5zodCDFsbjWPNv/t1FXlxbX+2ykmDK2l8o7OQGXU6kDtzqfFsXaLBLIJWYU7eIZIzd9ZAHastL06iN4GmbzbgADUnpXSjHHCHBme6T5NBMOmSSYPOdj6dKt4b8PG+3knLqB5fPcI/Ci89dCxhVnUjYz4JgUe8BiM5kZlHyBwCZJdwQqiNdPpXtGFwmFwFlbnldiP7eSSG00FsEkAd9Bry2rHqtdtuGN/N+F8vf6GjFp+nL9F7mX8MfANnC2WfFrbCxmZWMqum7Md42HeSAJ0o+NFe+tsjCqluStu4/kvQqk58oOdUgQEysTuQCArD8V+JXuXUd1MW3DJbIDgRpJtrmUkSTnJLDL5VWZHRXjgr1lrl1lxOcakSzADWFG9tRuToOZNcRZFO9j59338zdscK3L9PB5tjPh3FfJeOLVWXMFtoCQrTDXGWZ0Hy7jaKF+GeJLw+9etLbsYmUPmdCHTcFWZhCrEEjUGd50rpsZYIZcPZC3Px5bp8VUYoCLZkKGgZSS0wssYlVbL+LOK4W1h1sXXtXWtoFRba+ZrokNckKq24OwzNAGoJ0ql6nJN137Pz+/wBCz04R+37+5wvGuPhbjNbVQxZTlVMttSdYCkk7T95NY4utdc3X3JJ0ECTqYHSr8d4tlbd8houkupuWyVusDFwSRDwdJnX3oqxjrajW1m7Zyg33Eb+ldj8PwRct78GXVZX/AGoDiNedF2eNXlXKHJXkrSQPSDNQxeKVj5AwA2DMW/5FDm52A/neu7UX4OeaV74luuuVxby7eVWUj/8AWvvUrfxHenMRbJHPIIK7ZSu0frWRmpC4RsaWxBQZf4oW1CIvoNvSnw/HLtsyjwYjRV26TE0CRUTToKLXxTEkkkkmSTrNQZ53Ov3qE000xk1/mtPcQRt771EMKs8VcohTmnmZH0iiwD8imyZYhhEZhpB5CfrppQBuQdx/6iP2qNzFEiDtMgCQB7bVTNJBRe94sZO/YR9qquGr04ncClQRB38qz6BomKhaynV83qACD23kUWBTlpVeLi9D+v8AmlTsDp8dglKrcQO1uB8x82bpPP6ULiUcAKbeQEDKIJJ7nSST102oPhyk3Blfw+WfMVgc9f2q/EXrakm3de48mGZcvYEkkmedTtrgoolcy/KAgYCWOYzP5RJ+1RtcScEZSV6ZQMwnp35TQZAHysW9iPpzps+WdNYgzy9KdWuSSR0vDcS+ePKp1lWBAE6+ZkIaYkkgU/Ebge4VuOqhdoYkQNtJM/Xasbh+PKsqqFMEn+58hB/MBqYij8Hx201yb1m0WJjNDKiCNGyg66xy2rO407olQycF/tG64BXkTzHI61nJYRpkCey/aulxl4v4btds3BMFLZOQCNJ1gn2oDE4MoxHhgBgfNvAOpM8vSiLT5YGNZwYcwgk9IGtegcX4Pg7WEW49pUutbAQmc2eNSQDAMA61wGHZRcmdFBJOo9Nq1OOfFBxCJMqyjKByiIJnmT+gFRyRcmkuiSB8Txa7bZLtq++ciGEglQdCmm6kKsqRHLXersP8Q4h7huCDm1ZUACj0VIyidY6+tc9cfTsPtOv6TVmCxzWLy3bea26N5CNMxB+aI1G2nSuDr9LCEtsFw0dXTZW47pcnb4Li6kEDVwsyyp4kiJRZBzA7BAOckHWt3FrcJt2bgW2gIu3s91GcW7ea6RcRQqxmcKFaBNyIrm/ir4kw2PsLeRPBxSkC6AIF1Y/8gjeDvz8w9sLjHxffuBmYIWfKC0Gc40L5ZyF9oYqYjTXWuR/T2+O7NjyXHdR1PxJ8b2rIYWhmdpCoLjEanM1286sDczEyF0zGWaAEB8xx2Oe85uXWLM2pJj2AA0A5ADQdqqS8ZzTrvJ1kzM96WMxL3HZ7hLO7FmPViZJgV0cWFY/uYJz3kLuYgBmOWSQsyATAJjkTA17CtFdhVGEwwKsxdAVKjKSc7ZpkqIggZddfxDerhXY0CfxPwZcxKKnFQzRtSV+tdGygd2G1VlqdhUTRYCpqVKixipUqVKwGpUqVMBU0UqVIBUxpUqYDZaVPSpDNTEWlBAV83XQ5R7/i9qYIEMOA3ZW59JHOicVxE3IZkVTvOU6j1P22oV2KmFyzEyNYG+8aaVamymi6V0EZeZiMyxy80fSmTEzoqKI1zkHMPUzH6c6HFuYnXSdNDqeZPOjbvDH8MlFOhHiQZW3PyrM+Y6yelJsdBGDxCIuZw6AiMyoH8QmQwzEjKOwqkxci1aSJbysQQSO8z+mlV4nikW1srlyg5jCxLDTcnWiMJxclg7QW0C9NOw3ioc9joNx/B/Bw4W4QlwtmUEDM4jXUa86M4Zw7E38O0hyq7hTqRGwFWWMB/cW/jHkTmM81APy8hyqnDfFwt2WVDBuPMAf+NdZiee1UuTrjsZy2J/2lR3HPnVaXYOuv+K6nhtlMTfi/ZxBBQm3lYkmOZLEAjsKzeL4HCpcIW5ctz+F7ZOX/ANp11qz1F0xmM8axt3psHw5rlzJbGdyBlXm0DYdSB9qlfthTAYMN5E/vsajaulWDKSrKQyspgqw1BBGoI61n1On9aPDpl2LJsfJPFYG7bco4CEEiDGhI2mdRFQ4Zxu9YLG02XMrW3EKwKmJBDAjcA9iAeVHcV4/exJBxB8RhoGAVW05mAATr/wAVklNTPMk/rNcJ4skF/wAkfsdHdCX9jNRxavqG0a6IkwEeZ1NxNrqSYlIeNTNZ3EOFtbAIOaNHhX/tGSFDMygSQs6E79dAPjsHcs3WtOpS4p8wO4kAjUdiD710PAPiV7Fq5ZMKt3S5dS2hv5ZnKS5y3FmSUMTO9Tx4Zy5jyiiWRdMwMNZj3q+uqxfArN5Bcssq7Bntq5s5ssk3rcF8JrpPmQwSMorBxXB7ttlV0ILDMmoIuLEhrbCVuDupNdjTZcbjsj37Pv8Af0Mk0+2BTSJp49ZpysVqsgRmmpw1MaQCpUqagBUqVKgBU1PSosBqVKlQA1KnilTAalSpUAH3cSzZS7ljpAJ+Ufaqrl/fUnl66zr1rUxnA92Vg5n5bamAsaAbx3mhc1u3bgrnuydyciDlAG7etWWiBDhjIG84YzOgOXSNSSO3KmxvF7tzRnOUfKoOgGw9dOtPcxCooCquoltQzE8gTHl9KCRqXDGWWbJbt+9bvDOEeIpdQAqlVJY7tucskaftWPnyqY+Yx00B5daJvY3LZRQxkhvKICqGMFj1YgR2FKTfgAn4i+IDeukLHhrCpAgQoiR60P8AD+IspfVsSCUEmBzYfLMcqyxWtwnDWrqXEhvGCs6kEQQokgDrUKSjQwnjfxE+Kvr4aC2Aw8MKeewJ5TVHFOEXrRi4QSNCcykBvmgGdTBn3rNbNbaRodCD66g1C9iWdizEkkyekncxQo7egGJpppoppqVjJTTi4Rr02qFKoSSkmmNOnaI27QHrU5ppqYiOc/of8VGMVBUgbb5ZPC4x7bh7bMjDZlMHuO46jY11nw/8Z4dXuHHYc3VdTK22AtNdgRcNltEfSM6EROi1xtPVWbBDKvi/2uGNSaNPiuHtrczW7iEMviZV8VlUnU2lZhLFZAlokz60G+LlI3kkRlMiIgzHcjc7GQNJrz+WCW0MqPwyfmO+h8q7DWOwqVtxzGnaJqUFJKr6EyDKA0TpG+V4nLMbTv5dt+2tSygpmnzZoyZWkiJzTGWJ0iZ7UdnVrUZJYMYaYOUjQEAakVRZteVmditpSAxAEsx1CJ1Yx6AAk6Cm3StsFyRTAM1vOsEZgsTDFyuYhVOrxzKzuOooaoYrFeLdEKxtqYS2vzC2CWIG/mOrFtZMmp3eIqXYed7c+Rnyi8F5Zishj6z2IrPHU8/ETcBUqsW2GEocwGpEQyj/AFL+4kd6rrUpJq0QFSp6UVIRGlFSilFAEYpqlFKiwFTU8UqANDiHGy4CW18NNyqsTLSdZ3NBoIhgRM89QvrO9RsMqwzqTrttIjkeVXHLcYAL4SAaSSxPcnv9Ks6ERxCm4xYAkTG3TTloKawqs6h2yrPmMTlHOI3rUxGIsiyEtAu0SzsMoUdgD9xQJxKraChBmmc2skH8Bnl3FKxDY24pjJAUDpBJkiWI1JjrQ08zqad7kjXViZ9un86VVQSJEzV1u4U8ykqwgqRuDSwwXMM85dSYidp5099ywEKAgmNpnmSdyaT9gC+HXLd3+3dbISP7TkEhWJ+VuinrGhrOu2ipgiI0prbQZ0061fiL/iEt5Vn8ImPaaQA4NPlqNOaAHpU00qQD0qVKkAqVKlQBZaaD8zKDoxXU5TuIkZh2nWpWbgGv8PaqhWn/AE73i9+665dGu3SIh2JhAoUZnMEgDQ/mGpFcpKPLHVi4e487XdLSxnMwdZhUH4nMGB2JMAEgDFYoYl1UEWgPLbV3/tqDuS5HzGJLEanoAqiviOPN0KAuS2hYINSZeJLnZnOXeBtA0VQo13DFQplSGXMMrBvUGDKkdDB9taxZMjm/yLIxoiVZG5qw1BBgjoQR+hFRJkkkySZJOpJPOrbd0gQYK9D+3MH0q7D4E3WC2QWY7JpmJ30Ozbdj2qtRJWVnCuqLcBGWRDKwJRtYDRqjQCRMTymj2IPhgst1rgEGyD4isTlyOhADNO0amQZO1ZpTr/11rq+HYO1Ytq94C3cOZJ/uHdQQhUSytDDxGX5EYADxH8tkbjyhOjLx3CXtfNBUiQyMGESVkwdPMrDXcgxI1oOKJXFg3Lr3WueIR/be0VVQw0jKV1t5QFCgrAA0IEVFLit84yn8yjT/ANkG3qsf7TWyGS+ypooilFXXcMVE6FToGXVSek8j2MHtUUPWY5x96tEVxTRVy2wZ8wHSZE9hpUMhoAhFKpUqAB85IAnQTpyFENbULqc1xogQYHr1PSqcPAMtqBynU/8AFGHVs9yV2MCASeschH7VYBG1fa1JWA40MwwE9tp9aou3SzdZ59aa9dDMSFhZ0HQchURd0idP5t9KQUWOqz5ZIgSSI15x2pm/kc6dsT0EaQI5d/XvUGEUARLGlSorh+BN1wo5ncmKQwzgGDV2c3ASioxJGkGNPedqzLiwdNe/Wu14vatWbItWvDBI84Gpcbg66/brXIXUAjL5p3HTtI/aop2IHp6dwOX/AFUaBj0qVKgB6VKlSAVKlT0AO1sjcETt39KstYpl2PIiDqCDupB0I7EUsNeymYBH5W1BneJ0B71pNwxPBa6ty3H4UZx4oP5SBvSddMQIjko62nNkXABct5yLV0AhgJJ8uoBhpGnzAaVmXcOyEqwKkciIPaiIoi3ifKFcZ0GwOhX/AGNun2PMGqJYF3EmpA2EwivILqhjy5gcrHmCw+X1IjqRualStXBYK3nDQ122PnRWCXlXmRoQYGuYAj8wG1HcD4eCWdkRrUMALgmcsHOWWGVUlSzLGaVQAlwBWoUOxcHwYVPGv7KAyEgFlEkK8HR2JUi2rSCVZjCIcwmPzX3LL5lAhVWT4aSTBB1mSSWM5mZiSSTRnGcULpTIzFAJIZArZ4AZzlJUyFAAEBVVUAAUEh2EZTKkg9QSPXUVohibK3IHwjsjZljYghlVlIO4KsCCP53p2tSSQoWSTAmBPISSY9Sa0rdkN8wyn8yjT3X9x9DUjw8iDuDsRqD7/tvWiOErczPs5l+U8tRvI6EHRh2NGY3g+Uw2VGIBBVhctMCJEMhbLvyn0WKLS22QpPlJDZSAROmonYxpIiRptVtvAKqNcuGLaZc0fM2YwFSRGYnr3MEK1TeLarfQlPwjncRhWQgMIkSNiGEkSpGhEgiR0PSqoorHYw3XLtA2CqPlRRoqL2A+upOpJoeKpLSMUqlFKgAZbkMDoYM7CCekdKe9iSefMn1J3PaqBSIqYxAmnApUqQErJAMnX96nduliSQBPQQPYVfwnGeFdVyAwEyrbMCIIrYxDWLoBJ8NQScqLsPyyTJpWJnPrbJBIG2/ajbIyrKtDcgP19KJw2ARg5ZWVZADlgAPVYkmOQom5/T4Yyh/qCQCsqUUa6zJk+1JsDPwWLNu4GaWPeZ12ii7seDnXy3J+bTM8/NAB5enOszGY03GzER2FWk5VB130+msUAVG6Skab7wJPvVMUmeaU0hipUqVACp6UUqAHpUhTgUAKKuwd/wANwwVD1DIGB9jVcU4FKgLXZWOuhOsgQsntyqN2yVJB3FTw2HzsFG5MD3o7iGEa0cr22kAAlzzGkiKYjNQwQRoRqCNweoPKtdONtct+FeJiQQ6hc0DUK4EZ1DFmGoILs3mJrKFSU0qA3b1oG2gCW/KCPEtzFzUnzT+LWNgYA0HMi4WuAZ4JGmaPORAADH8URoTJ77VgYXFvbMoYncaFWHRlOhHrXScL4tauQrRabuf7bejH5fRj/wCx2rVhnDqXBTOL8EUwXajMPhSNvcHY+o51vYHhrZxEKRJliqgQCfxabcjvNEjh866CddIAE9hoBW74E6M9sxU4d4h0ARjJiYWIkmT8oA1100JkVynHuJi4wS0f7SE5TqPEY6NdI77AclA5lp6L414qLWbDWz5zpfIM5RuLII66FvZfzCuLiufmyqbqPRpxwrl9lcUoqcUoqktK4pVZFKgDLNNTU9SGKnpqVIY4oi3cAiT7UOBViqOdAG9huO+EhGRWkQMyggd9ax8Zj3utmuMSfYADkABoBSIEan2Gv1PKh4qIqLbKTSv3czEn/j2pWCJ1pXlEyDIoArmnpgKlQMVPTCnoAUU9PSikAgKkBSVas8OgRCnFSKRSigBis0aeJOyhbhzQIDGSY5T1oQCpAUUIaKkBTgVICmBECpAVICnC0AbHA/im7h4X/wAlsfgY7D/Q26emo7V2OO+PrC4XPhyfHPlVHXW23O434WA5QTJiRAIrzfLUstHNVYnFN2RYkkkkkkkkkySTqSTzM00VPLT5aBleWmy1blpstAFeWlVmWlQBiUqalUhjxT0qVIZbaFPGopqVAiI3qxxTUqQyK86alSpAHY5AFswAJtydNzmbWgzSpU2JDgU4pUqQyUU8UqVAiS1ew8tPSoERvb1EClSoAcCpgUqVAEopwKVKgCcU4FPSoAcCnimpUASilFKlTAUUopUqAGpUqVAH/9k="/>
          <p:cNvSpPr>
            <a:spLocks noChangeAspect="1" noChangeArrowheads="1"/>
          </p:cNvSpPr>
          <p:nvPr/>
        </p:nvSpPr>
        <p:spPr bwMode="auto">
          <a:xfrm>
            <a:off x="155575" y="-8842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AutoShape 4" descr="data:image/jpeg;base64,/9j/4AAQSkZJRgABAQAAAQABAAD/2wCEAAkGBhQSEBQUERQUFBUWFRQVFRcVFRUVFxQUFRUVFRUVFxgYGyYeGBwnGRQXHy8gJScpLC0sFh4xNTAqNSYrLCkBCQoKDgwOGg8PGiwkHyQsLCwsLCwsLCwpLCwsLCwsLCwsLCwsLCwsLCwsLCwsLCwsLCksLCwsKSksKSwsLCwsLP/AABEIAMIBAwMBIgACEQEDEQH/xAAbAAABBQEBAAAAAAAAAAAAAAAEAAECAwUGB//EADkQAAIBAgQEBAQFAwQCAwAAAAECEQADBBIhMQVBUWETInGBBjKRsUJSocHwFCPRYnLh8TOCB3Oi/8QAGgEAAgMBAQAAAAAAAAAAAAAAAAECAwQFBv/EAC8RAAICAQQBAgQFBAMAAAAAAAABAhEDBBIhMUETUSJxsdEFYYHw8RQyUpEjQuH/2gAMAwEAAhEDEQA/ANXhH/xoojPLetdfw/4RRBooFb5uAbVBr9at8mct+mu+Suzw5F5VeIGwqhr1V+OOtLa32QedLoKN6oG/Qb4n+GKofGVNYzPPUs0Gv1BsWB0rKfF96pbF96tWEoeokarY08tPSqTi/WsxsbHf1H/Iqo8R6x/PQVYsP5EXOUu2azXG6MfaKqvX47eprHu4pSfw+us1U2Lj+D96sWFidGq+J6sPaT9qofFjqfpWTcxlUNi6vjhK2vY1mxtVHHd6yrmII3qlsV7+lWLEiKizaOOJ/ET12qp74/Nr0NYrYmoNiCNNfSpenXROr7NV8ZVZxdY7Yuopi1B80kf6SAf1FWbUkQ9M1DjKgcbQxxmFI1N+2eXlFwe+XWhnxFoareBPLysP0YfaaSnF/wAE/wCnaD2xhqs42h1+KbyiP7N1e63J9Pnj9KoPEFuaC34R3k3Fy+gBBP604yf/AGjRJ4F4YemILGBJPbWmOJPf7VmspXXxgn+25loW7fPM5u5OaferFy+CPpUbBxp/7monG+3vWM2Jpv6mraF6Rs/1lOuNjcn2NYv9VVlvEA0nQLEbIxR5H6VIY1up/Q/oaBwhRmgvE9/2onHRbHlD5fzggiemrVneSN0T9B1YV/UH/T9KVY/9Z/MgP2alTF6J7F4s1S+LXkZ/nv8AtWc+Lnue/wDNaouXj2Pbzf4rkLES3mjcxvSR9P3oa5jjzJP1oC5cIEkwOkRP70M2L01iO8/tV0cKItyZoHEydKpe8Zjn03oL+u6E+y7/ALxVmcR8y9gNTry6A1OlElHFuCUJJiP8/Qa1VjCUPT71RiroVYWR2BJ+tZbXIEx9dzTh8TsseNRVeQ/+pJ61Q+J7/Y0G+NMR5QOZ3J7VS90DWfar0iOwNfEnt+tUPiDz/n1oN745GKHe/U0h7A/x/T3P/NG25dIJQsPlUMokdfLua55r1Vm73+9KUW+icYpdm3iLpjIzAkdSwIPSTpHes+5iCNj9CCKzLnELgJzMFQbHSI9v3q5uLMUEOjqJIKhOmuqiuTP8Uhgm4Ti/9f8ApvjoJZIqUWi+5iTz+0UyY4AQwJGm0mPaayRxu2D50Y95IorDYqxdOj5dz6RrEGK1w/EdPk4uvmVS0eWHguu4kch96rGNjkPprQmJvCdNuQmh2v10VyjPsNE40dADy0+9OeKaaoh94PtpWU16oG9RtJKIfcxYJ0BHuKpOI70KLlIsJ3+5H6Cf0qVoewv8QdqX9T3P7fShQ2vP2H+SKg9wTpPuAPsTTtD2BZvU3jGhAx5SfTWoG51/ntT3BsDTeNQ8ahfEH5v0NRL09wbA04kxEmKS4sgRJjoTQPiUvEoqI9oYb3YfSlQfi0qlaFsPYWxhjQ/Q0M+NnSW/nas65jP5v9arGJ1k6+v80rFsMSTND+uB0KyeRnX3mZ/SoXsUAdx6Zp19VEAdhQdy+hEAEHnoWEeoIj3FUtcIEjQesfXc/So0vBbtfkKuXyd9Z9dfrvUVvMDov15dz/isvG8Vt20zXLhjbQHXsJgn7dSKDwfxnagA21SRKF2EESRJK/K0g6GPU1VPNji9rfJfDBOS3JHQX+JMDLIvTRmEj0kT9qou40tqZjuBC+kbUkZghYWlEiQxadOoB1Yd6zcTeb8RPpsPYbVOCT6G0/IXdxUD/ED/ALoRr9Cm7UGu1clQtoS16oNdoU3agbtMltCDdqDXqHNyq2uUEtpdcuafzlrVH9OpOiiTuRofWRUTc60wbX2J19NKzZoRldrx9P5LoWuis4JSZFy4o5hiHH2zAfWqbvA7h8yFWXmROnrHy+4FbfDPhrEYoM2HtsyjmYA9FZiAx7UFj+GX8Of71q5aOsZlKz6HY7jbrWF6XTST2qn7efr9zQsuVPlgli4conf+c6RuVLEYmTrqAIG0x+HWNYXKPaKHLa710tO6xxTXS+hnmrk2WG5TLeg1HwGOwzaT5dYHtVBarrI7S43KiXqovTTRY9pYblMbtVFu0VMWeug5mjcOhzc+v6/Wm8XmdexJE+9QaORP0qsnvRY6NAXLD6Brlk6R4mVknmC67fSqr1l7cEgrIlSNVYdQdiKEJFRQgctKim15DaXG5SL9/wBqpnpTE1ZuDaX56VD5qejcG09LW4d2A9XJK/pTtjtIVwBqTCqpPpOprJu4gH5s2b8z9OgUbVUbw5ye5OnpFVONmJRoLe+WOgMz1J161gcQ+LApi0S52zT5R6T8/wBvWpcXstdOhzIPmtFsmfuG6zrB25dK5S5I8rCCCZkQ2sb8+XPrXM1epyReyKr8zo6fTwa3PkIxdxrjFi5udWO/pHIculVK2ZpYxO5CjTTfKI09P1pvDIIynNoDKZtJ0jYGZ0+kTNaf9LbSDitGgRatwGbTQ3I0Qenm7VyOWb+i3gd+8iyhIUNu+llR+KWkMjSV0XfN9eku/EYuOFR3UMBlN0EeJyYozTIzBgNQTG1cdxDH3GAGi24hUtmLYU6xodToCc2vpQVxxpAiBB1JBPXXaen/AEL8eeWPrn5lc8UZ9neXrzqdZ75lH3ImhnxXZfYffWuewnFbiAq7hgoEIxLTPJHUFRprrp0rcQrCkypInISPEUciw5TrHPQyBXXw6uGTjpmOeBxCbItH/wAl0oP/AK2aD00q04BGBNu6GA6Kw+4oG1YB3e2vTM6gn2mi8PwfNJDIxG4tvm06yKvlKn2V7Qa7Yjr1mKoL1o3+C3Ncodsu+gGn11qu3wgxLT1AAkR67UlljdXyS2OrozTc/kTWnwSyHZSQMssHJ0Chh5STIgTp23FUtwdmIyKYPYn9qnwfFCxcdLoDBhlZZBA7N0O2n2rJr8iWFu/30XYIOU6SO8wuFfCArhMMzXbiAG8vim2YEAopbIf90tynpWbxzid5LFixjGTEXfFa4UcK+VQgtrbfXUku2p2kc4rc4T8QYcpn8RbLZXlbTMfOzAAm2y+YTHUCTqK8yxfHmDG45AYmHImSIPkQT3jsDyrznrbrcTcsbumB8Rtslwi4AH8uZdobKJqkYVzqisw6gEj611rcIt3sOrG00wh8S34JKrJzHJ4pZzBJy6Ex2Fc7ieC3FBPnCzpMAkcpCkgdYkxtNeh0Wpc4KEotNe5jz4lF2mn8gXC417ZJGYSCpjofvVJk7GRv099dqLscPcGWJHoYn3qrE4RuSk+mulb7VlAKEJnUadSB9Kl/TNJ2EakkqBHWZqoA69fcGpWVY6Rtt5S3tpTbY6NDA8JNwwrW/XxUj7zWhguFbh7dxhOhXKBPTM5ii+DGxaBGJFnMySFNtnZTuCSRAHaszinE2Unw7lvK3K0Mg02lYGvtVDnKTpDo08ZhbKwMpnmiZDcG+4ViKEvcJlT5FB3EeZo9evasTD410Ia28MDOm/uKOxnG7l0BpQONgAQfYbU1uQtpn4nClSRqY9RVKj/ST+36a0Tj8ddaPEMOD0yn3AqpbzN8xJPooq1SdDoHdfpUM1GrhS0ga9RtH1oRrfepbgI5qVRpqdjo7a7xBcuRLYUfmJLOf8CqkfYGJnSTuOfp70+JwPhWwXkMTBH5PUdaCRRlLEkCcoOUkkxJgVJNVwZdobcwxnzmBvOh06761ZxLhtm7bChZymBdJyuZ6DYL2M0HbvWwN2bkWgqI6ZeZPrRHD8twxbCqwkjNMiNo6k1RlSmql0WRuLtAPEMM1hs6eIZH93EZAXUxqBbBAVSQPNzGp10rmGuhgxac5adIy67yBEH007CvSRw9UKu10Mc0Mo2z7xpEgCNB6Vk/EnwvbY57dtrBMnUDwzGnyjVden0NcjLpv8OTbDL/AJHFKxHodNtDHLXQ0ThsJ4uiAhhJaT5AORn8PvvoB0Jh4QwhnGS2CBlFzPnYBQxH5A3MnbYTEDVw6BcqkeGohipBECB5yDJOh+Y8u1V4tO5vnhE55FHohhODC0haRP5zodCDFsbjWPNv/t1FXlxbX+2ykmDK2l8o7OQGXU6kDtzqfFsXaLBLIJWYU7eIZIzd9ZAHastL06iN4GmbzbgADUnpXSjHHCHBme6T5NBMOmSSYPOdj6dKt4b8PG+3knLqB5fPcI/Ci89dCxhVnUjYz4JgUe8BiM5kZlHyBwCZJdwQqiNdPpXtGFwmFwFlbnldiP7eSSG00FsEkAd9Bry2rHqtdtuGN/N+F8vf6GjFp+nL9F7mX8MfANnC2WfFrbCxmZWMqum7Md42HeSAJ0o+NFe+tsjCqluStu4/kvQqk58oOdUgQEysTuQCArD8V+JXuXUd1MW3DJbIDgRpJtrmUkSTnJLDL5VWZHRXjgr1lrl1lxOcakSzADWFG9tRuToOZNcRZFO9j59338zdscK3L9PB5tjPh3FfJeOLVWXMFtoCQrTDXGWZ0Hy7jaKF+GeJLw+9etLbsYmUPmdCHTcFWZhCrEEjUGd50rpsZYIZcPZC3Px5bp8VUYoCLZkKGgZSS0wssYlVbL+LOK4W1h1sXXtXWtoFRba+ZrokNckKq24OwzNAGoJ0ql6nJN137Pz+/wBCz04R+37+5wvGuPhbjNbVQxZTlVMttSdYCkk7T95NY4utdc3X3JJ0ECTqYHSr8d4tlbd8houkupuWyVusDFwSRDwdJnX3oqxjrajW1m7Zyg33Eb+ldj8PwRct78GXVZX/AGoDiNedF2eNXlXKHJXkrSQPSDNQxeKVj5AwA2DMW/5FDm52A/neu7UX4OeaV74luuuVxby7eVWUj/8AWvvUrfxHenMRbJHPIIK7ZSu0frWRmpC4RsaWxBQZf4oW1CIvoNvSnw/HLtsyjwYjRV26TE0CRUTToKLXxTEkkkkmSTrNQZ53Ov3qE000xk1/mtPcQRt771EMKs8VcohTmnmZH0iiwD8imyZYhhEZhpB5CfrppQBuQdx/6iP2qNzFEiDtMgCQB7bVTNJBRe94sZO/YR9qquGr04ncClQRB38qz6BomKhaynV83qACD23kUWBTlpVeLi9D+v8AmlTsDp8dglKrcQO1uB8x82bpPP6ULiUcAKbeQEDKIJJ7nSST102oPhyk3Blfw+WfMVgc9f2q/EXrakm3de48mGZcvYEkkmedTtrgoolcy/KAgYCWOYzP5RJ+1RtcScEZSV6ZQMwnp35TQZAHysW9iPpzps+WdNYgzy9KdWuSSR0vDcS+ePKp1lWBAE6+ZkIaYkkgU/Ebge4VuOqhdoYkQNtJM/Xasbh+PKsqqFMEn+58hB/MBqYij8Hx201yb1m0WJjNDKiCNGyg66xy2rO407olQycF/tG64BXkTzHI61nJYRpkCey/aulxl4v4btds3BMFLZOQCNJ1gn2oDE4MoxHhgBgfNvAOpM8vSiLT5YGNZwYcwgk9IGtegcX4Pg7WEW49pUutbAQmc2eNSQDAMA61wGHZRcmdFBJOo9Nq1OOfFBxCJMqyjKByiIJnmT+gFRyRcmkuiSB8Txa7bZLtq++ciGEglQdCmm6kKsqRHLXersP8Q4h7huCDm1ZUACj0VIyidY6+tc9cfTsPtOv6TVmCxzWLy3bea26N5CNMxB+aI1G2nSuDr9LCEtsFw0dXTZW47pcnb4Li6kEDVwsyyp4kiJRZBzA7BAOckHWt3FrcJt2bgW2gIu3s91GcW7ea6RcRQqxmcKFaBNyIrm/ir4kw2PsLeRPBxSkC6AIF1Y/8gjeDvz8w9sLjHxffuBmYIWfKC0Gc40L5ZyF9oYqYjTXWuR/T2+O7NjyXHdR1PxJ8b2rIYWhmdpCoLjEanM1286sDczEyF0zGWaAEB8xx2Oe85uXWLM2pJj2AA0A5ADQdqqS8ZzTrvJ1kzM96WMxL3HZ7hLO7FmPViZJgV0cWFY/uYJz3kLuYgBmOWSQsyATAJjkTA17CtFdhVGEwwKsxdAVKjKSc7ZpkqIggZddfxDerhXY0CfxPwZcxKKnFQzRtSV+tdGygd2G1VlqdhUTRYCpqVKixipUqVKwGpUqVMBU0UqVIBUxpUqYDZaVPSpDNTEWlBAV83XQ5R7/i9qYIEMOA3ZW59JHOicVxE3IZkVTvOU6j1P22oV2KmFyzEyNYG+8aaVamymi6V0EZeZiMyxy80fSmTEzoqKI1zkHMPUzH6c6HFuYnXSdNDqeZPOjbvDH8MlFOhHiQZW3PyrM+Y6yelJsdBGDxCIuZw6AiMyoH8QmQwzEjKOwqkxci1aSJbysQQSO8z+mlV4nikW1srlyg5jCxLDTcnWiMJxclg7QW0C9NOw3ioc9joNx/B/Bw4W4QlwtmUEDM4jXUa86M4Zw7E38O0hyq7hTqRGwFWWMB/cW/jHkTmM81APy8hyqnDfFwt2WVDBuPMAf+NdZiee1UuTrjsZy2J/2lR3HPnVaXYOuv+K6nhtlMTfi/ZxBBQm3lYkmOZLEAjsKzeL4HCpcIW5ctz+F7ZOX/ANp11qz1F0xmM8axt3psHw5rlzJbGdyBlXm0DYdSB9qlfthTAYMN5E/vsajaulWDKSrKQyspgqw1BBGoI61n1On9aPDpl2LJsfJPFYG7bco4CEEiDGhI2mdRFQ4Zxu9YLG02XMrW3EKwKmJBDAjcA9iAeVHcV4/exJBxB8RhoGAVW05mAATr/wAVklNTPMk/rNcJ4skF/wAkfsdHdCX9jNRxavqG0a6IkwEeZ1NxNrqSYlIeNTNZ3EOFtbAIOaNHhX/tGSFDMygSQs6E79dAPjsHcs3WtOpS4p8wO4kAjUdiD710PAPiV7Fq5ZMKt3S5dS2hv5ZnKS5y3FmSUMTO9Tx4Zy5jyiiWRdMwMNZj3q+uqxfArN5Bcssq7Bntq5s5ssk3rcF8JrpPmQwSMorBxXB7ttlV0ILDMmoIuLEhrbCVuDupNdjTZcbjsj37Pv8Af0Mk0+2BTSJp49ZpysVqsgRmmpw1MaQCpUqagBUqVKgBU1PSosBqVKlQA1KnilTAalSpUAH3cSzZS7ljpAJ+Ufaqrl/fUnl66zr1rUxnA92Vg5n5bamAsaAbx3mhc1u3bgrnuydyciDlAG7etWWiBDhjIG84YzOgOXSNSSO3KmxvF7tzRnOUfKoOgGw9dOtPcxCooCquoltQzE8gTHl9KCRqXDGWWbJbt+9bvDOEeIpdQAqlVJY7tucskaftWPnyqY+Yx00B5daJvY3LZRQxkhvKICqGMFj1YgR2FKTfgAn4i+IDeukLHhrCpAgQoiR60P8AD+IspfVsSCUEmBzYfLMcqyxWtwnDWrqXEhvGCs6kEQQokgDrUKSjQwnjfxE+Kvr4aC2Aw8MKeewJ5TVHFOEXrRi4QSNCcykBvmgGdTBn3rNbNbaRodCD66g1C9iWdizEkkyekncxQo7egGJpppoppqVjJTTi4Rr02qFKoSSkmmNOnaI27QHrU5ppqYiOc/of8VGMVBUgbb5ZPC4x7bh7bMjDZlMHuO46jY11nw/8Z4dXuHHYc3VdTK22AtNdgRcNltEfSM6EROi1xtPVWbBDKvi/2uGNSaNPiuHtrczW7iEMviZV8VlUnU2lZhLFZAlokz60G+LlI3kkRlMiIgzHcjc7GQNJrz+WCW0MqPwyfmO+h8q7DWOwqVtxzGnaJqUFJKr6EyDKA0TpG+V4nLMbTv5dt+2tSygpmnzZoyZWkiJzTGWJ0iZ7UdnVrUZJYMYaYOUjQEAakVRZteVmditpSAxAEsx1CJ1Yx6AAk6Cm3StsFyRTAM1vOsEZgsTDFyuYhVOrxzKzuOooaoYrFeLdEKxtqYS2vzC2CWIG/mOrFtZMmp3eIqXYed7c+Rnyi8F5Zishj6z2IrPHU8/ETcBUqsW2GEocwGpEQyj/AFL+4kd6rrUpJq0QFSp6UVIRGlFSilFAEYpqlFKiwFTU8UqANDiHGy4CW18NNyqsTLSdZ3NBoIhgRM89QvrO9RsMqwzqTrttIjkeVXHLcYAL4SAaSSxPcnv9Ks6ERxCm4xYAkTG3TTloKawqs6h2yrPmMTlHOI3rUxGIsiyEtAu0SzsMoUdgD9xQJxKraChBmmc2skH8Bnl3FKxDY24pjJAUDpBJkiWI1JjrQ08zqad7kjXViZ9un86VVQSJEzV1u4U8ykqwgqRuDSwwXMM85dSYidp5099ywEKAgmNpnmSdyaT9gC+HXLd3+3dbISP7TkEhWJ+VuinrGhrOu2ipgiI0prbQZ0061fiL/iEt5Vn8ImPaaQA4NPlqNOaAHpU00qQD0qVKkAqVKlQBZaaD8zKDoxXU5TuIkZh2nWpWbgGv8PaqhWn/AE73i9+665dGu3SIh2JhAoUZnMEgDQ/mGpFcpKPLHVi4e487XdLSxnMwdZhUH4nMGB2JMAEgDFYoYl1UEWgPLbV3/tqDuS5HzGJLEanoAqiviOPN0KAuS2hYINSZeJLnZnOXeBtA0VQo13DFQplSGXMMrBvUGDKkdDB9taxZMjm/yLIxoiVZG5qw1BBgjoQR+hFRJkkkySZJOpJPOrbd0gQYK9D+3MH0q7D4E3WC2QWY7JpmJ30Ozbdj2qtRJWVnCuqLcBGWRDKwJRtYDRqjQCRMTymj2IPhgst1rgEGyD4isTlyOhADNO0amQZO1ZpTr/11rq+HYO1Ytq94C3cOZJ/uHdQQhUSytDDxGX5EYADxH8tkbjyhOjLx3CXtfNBUiQyMGESVkwdPMrDXcgxI1oOKJXFg3Lr3WueIR/be0VVQw0jKV1t5QFCgrAA0IEVFLit84yn8yjT/ANkG3qsf7TWyGS+ypooilFXXcMVE6FToGXVSek8j2MHtUUPWY5x96tEVxTRVy2wZ8wHSZE9hpUMhoAhFKpUqAB85IAnQTpyFENbULqc1xogQYHr1PSqcPAMtqBynU/8AFGHVs9yV2MCASeschH7VYBG1fa1JWA40MwwE9tp9aou3SzdZ59aa9dDMSFhZ0HQchURd0idP5t9KQUWOqz5ZIgSSI15x2pm/kc6dsT0EaQI5d/XvUGEUARLGlSorh+BN1wo5ncmKQwzgGDV2c3ASioxJGkGNPedqzLiwdNe/Wu14vatWbItWvDBI84Gpcbg66/brXIXUAjL5p3HTtI/aop2IHp6dwOX/AFUaBj0qVKgB6VKlSAVKlT0AO1sjcETt39KstYpl2PIiDqCDupB0I7EUsNeymYBH5W1BneJ0B71pNwxPBa6ty3H4UZx4oP5SBvSddMQIjko62nNkXABct5yLV0AhgJJ8uoBhpGnzAaVmXcOyEqwKkciIPaiIoi3ifKFcZ0GwOhX/AGNun2PMGqJYF3EmpA2EwivILqhjy5gcrHmCw+X1IjqRualStXBYK3nDQ122PnRWCXlXmRoQYGuYAj8wG1HcD4eCWdkRrUMALgmcsHOWWGVUlSzLGaVQAlwBWoUOxcHwYVPGv7KAyEgFlEkK8HR2JUi2rSCVZjCIcwmPzX3LL5lAhVWT4aSTBB1mSSWM5mZiSSTRnGcULpTIzFAJIZArZ4AZzlJUyFAAEBVVUAAUEh2EZTKkg9QSPXUVohibK3IHwjsjZljYghlVlIO4KsCCP53p2tSSQoWSTAmBPISSY9Sa0rdkN8wyn8yjT3X9x9DUjw8iDuDsRqD7/tvWiOErczPs5l+U8tRvI6EHRh2NGY3g+Uw2VGIBBVhctMCJEMhbLvyn0WKLS22QpPlJDZSAROmonYxpIiRptVtvAKqNcuGLaZc0fM2YwFSRGYnr3MEK1TeLarfQlPwjncRhWQgMIkSNiGEkSpGhEgiR0PSqoorHYw3XLtA2CqPlRRoqL2A+upOpJoeKpLSMUqlFKgAZbkMDoYM7CCekdKe9iSefMn1J3PaqBSIqYxAmnApUqQErJAMnX96nduliSQBPQQPYVfwnGeFdVyAwEyrbMCIIrYxDWLoBJ8NQScqLsPyyTJpWJnPrbJBIG2/ajbIyrKtDcgP19KJw2ARg5ZWVZADlgAPVYkmOQom5/T4Yyh/qCQCsqUUa6zJk+1JsDPwWLNu4GaWPeZ12ii7seDnXy3J+bTM8/NAB5enOszGY03GzER2FWk5VB130+msUAVG6Skab7wJPvVMUmeaU0hipUqVACp6UUqAHpUhTgUAKKuwd/wANwwVD1DIGB9jVcU4FKgLXZWOuhOsgQsntyqN2yVJB3FTw2HzsFG5MD3o7iGEa0cr22kAAlzzGkiKYjNQwQRoRqCNweoPKtdONtct+FeJiQQ6hc0DUK4EZ1DFmGoILs3mJrKFSU0qA3b1oG2gCW/KCPEtzFzUnzT+LWNgYA0HMi4WuAZ4JGmaPORAADH8URoTJ77VgYXFvbMoYncaFWHRlOhHrXScL4tauQrRabuf7bejH5fRj/wCx2rVhnDqXBTOL8EUwXajMPhSNvcHY+o51vYHhrZxEKRJliqgQCfxabcjvNEjh866CddIAE9hoBW74E6M9sxU4d4h0ARjJiYWIkmT8oA1100JkVynHuJi4wS0f7SE5TqPEY6NdI77AclA5lp6L414qLWbDWz5zpfIM5RuLII66FvZfzCuLiufmyqbqPRpxwrl9lcUoqcUoqktK4pVZFKgDLNNTU9SGKnpqVIY4oi3cAiT7UOBViqOdAG9huO+EhGRWkQMyggd9ax8Zj3utmuMSfYADkABoBSIEan2Gv1PKh4qIqLbKTSv3czEn/j2pWCJ1pXlEyDIoArmnpgKlQMVPTCnoAUU9PSikAgKkBSVas8OgRCnFSKRSigBis0aeJOyhbhzQIDGSY5T1oQCpAUUIaKkBTgVICmBECpAVICnC0AbHA/im7h4X/wAlsfgY7D/Q26emo7V2OO+PrC4XPhyfHPlVHXW23O434WA5QTJiRAIrzfLUstHNVYnFN2RYkkkkkkkkkySTqSTzM00VPLT5aBleWmy1blpstAFeWlVmWlQBiUqalUhjxT0qVIZbaFPGopqVAiI3qxxTUqQyK86alSpAHY5AFswAJtydNzmbWgzSpU2JDgU4pUqQyUU8UqVAiS1ew8tPSoERvb1EClSoAcCpgUqVAEopwKVKgCcU4FPSoAcCnimpUASilFKlTAUUopUqAGpUqVAH/9k="/>
          <p:cNvSpPr>
            <a:spLocks noChangeAspect="1" noChangeArrowheads="1"/>
          </p:cNvSpPr>
          <p:nvPr/>
        </p:nvSpPr>
        <p:spPr bwMode="auto">
          <a:xfrm>
            <a:off x="307975" y="-731838"/>
            <a:ext cx="2466975"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4" name="グループ化 3"/>
          <p:cNvGrpSpPr/>
          <p:nvPr/>
        </p:nvGrpSpPr>
        <p:grpSpPr>
          <a:xfrm>
            <a:off x="1691680" y="1833348"/>
            <a:ext cx="1440458" cy="1492464"/>
            <a:chOff x="1691680" y="1833348"/>
            <a:chExt cx="1440458" cy="1492464"/>
          </a:xfrm>
        </p:grpSpPr>
        <p:pic>
          <p:nvPicPr>
            <p:cNvPr id="6150" name="Picture 6" descr="http://sc-smn.jst.go.jp/contents/prg/N117362-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7761" y="1833348"/>
              <a:ext cx="1414377" cy="105857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13"/>
            <p:cNvSpPr>
              <a:spLocks noChangeArrowheads="1"/>
            </p:cNvSpPr>
            <p:nvPr/>
          </p:nvSpPr>
          <p:spPr bwMode="auto">
            <a:xfrm>
              <a:off x="1691680" y="2749549"/>
              <a:ext cx="1439863" cy="576263"/>
            </a:xfrm>
            <a:prstGeom prst="rect">
              <a:avLst/>
            </a:prstGeom>
            <a:solidFill>
              <a:srgbClr val="FFFFCC"/>
            </a:solidFill>
            <a:ln w="9525">
              <a:solidFill>
                <a:schemeClr val="tx1"/>
              </a:solidFill>
              <a:miter lim="800000"/>
              <a:headEnd/>
              <a:tailEnd/>
            </a:ln>
          </p:spPr>
          <p:txBody>
            <a:bodyPr wrap="none" anchor="ctr"/>
            <a:lstStyle/>
            <a:p>
              <a:pPr algn="ctr"/>
              <a:r>
                <a:rPr lang="en-US" altLang="ja-JP" sz="1600" b="1" dirty="0" smtClean="0">
                  <a:latin typeface="Calibri" pitchFamily="34" charset="0"/>
                </a:rPr>
                <a:t>SHIZUKU</a:t>
              </a:r>
              <a:endParaRPr lang="en-US" altLang="ja-JP" sz="1600" b="1" dirty="0">
                <a:latin typeface="Calibri" pitchFamily="34" charset="0"/>
              </a:endParaRPr>
            </a:p>
            <a:p>
              <a:pPr algn="ctr"/>
              <a:r>
                <a:rPr lang="en-US" altLang="ja-JP" sz="1600" b="1" dirty="0" smtClean="0">
                  <a:latin typeface="Calibri" pitchFamily="34" charset="0"/>
                </a:rPr>
                <a:t>AMSR2</a:t>
              </a:r>
              <a:endParaRPr lang="en-US" altLang="ja-JP" sz="1600" b="1" dirty="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lIns="91440" tIns="45720" rIns="91440" bIns="45720"/>
          <a:lstStyle/>
          <a:p>
            <a:pPr eaLnBrk="1" hangingPunct="1"/>
            <a:r>
              <a:rPr lang="en-US" altLang="ja-JP" sz="3200" dirty="0" smtClean="0"/>
              <a:t>Global Rainfall Map in Near-Real-Time</a:t>
            </a:r>
          </a:p>
        </p:txBody>
      </p:sp>
      <p:sp>
        <p:nvSpPr>
          <p:cNvPr id="36867" name="Rectangle 4"/>
          <p:cNvSpPr>
            <a:spLocks noGrp="1" noChangeArrowheads="1"/>
          </p:cNvSpPr>
          <p:nvPr>
            <p:ph idx="1"/>
          </p:nvPr>
        </p:nvSpPr>
        <p:spPr>
          <a:xfrm>
            <a:off x="266700" y="980728"/>
            <a:ext cx="5818188" cy="5221288"/>
          </a:xfrm>
        </p:spPr>
        <p:txBody>
          <a:bodyPr/>
          <a:lstStyle/>
          <a:p>
            <a:pPr eaLnBrk="1" hangingPunct="1"/>
            <a:r>
              <a:rPr lang="en-US" altLang="ja-JP" sz="2000" dirty="0" err="1" smtClean="0"/>
              <a:t>GSMaP</a:t>
            </a:r>
            <a:r>
              <a:rPr lang="en-US" altLang="ja-JP" sz="2000" dirty="0" smtClean="0"/>
              <a:t> (Global Satellite Mapping for Precipitation)</a:t>
            </a:r>
          </a:p>
          <a:p>
            <a:pPr lvl="1" eaLnBrk="1" hangingPunct="1"/>
            <a:r>
              <a:rPr lang="en-US" altLang="ja-JP" sz="2000" u="sng" dirty="0" smtClean="0">
                <a:solidFill>
                  <a:srgbClr val="C00000"/>
                </a:solidFill>
              </a:rPr>
              <a:t>0.1-deg</a:t>
            </a:r>
            <a:r>
              <a:rPr lang="en-US" altLang="ja-JP" sz="2000" dirty="0" smtClean="0"/>
              <a:t> and </a:t>
            </a:r>
            <a:r>
              <a:rPr lang="en-US" altLang="ja-JP" sz="2000" u="sng" dirty="0" smtClean="0">
                <a:solidFill>
                  <a:srgbClr val="C00000"/>
                </a:solidFill>
              </a:rPr>
              <a:t>hourly</a:t>
            </a:r>
            <a:r>
              <a:rPr lang="en-US" altLang="ja-JP" sz="2000" dirty="0" smtClean="0"/>
              <a:t> global rainfall product </a:t>
            </a:r>
          </a:p>
          <a:p>
            <a:pPr lvl="1" eaLnBrk="1" hangingPunct="1"/>
            <a:r>
              <a:rPr lang="en-US" altLang="ja-JP" sz="2000" dirty="0" smtClean="0"/>
              <a:t>Rainfall retrievals from available MWRs are merged, and moving vector information from five GEO IR data with </a:t>
            </a:r>
            <a:r>
              <a:rPr lang="en-US" altLang="ja-JP" sz="2000" dirty="0" err="1" smtClean="0"/>
              <a:t>Kalman</a:t>
            </a:r>
            <a:r>
              <a:rPr lang="en-US" altLang="ja-JP" sz="2000" dirty="0" smtClean="0"/>
              <a:t> filtering techniques is combined to fill temporal gaps.</a:t>
            </a:r>
          </a:p>
          <a:p>
            <a:pPr eaLnBrk="1" hangingPunct="1"/>
            <a:r>
              <a:rPr lang="en-US" altLang="ja-JP" sz="2000" dirty="0" err="1" smtClean="0"/>
              <a:t>GSMaP_NRT</a:t>
            </a:r>
            <a:r>
              <a:rPr lang="en-US" altLang="ja-JP" sz="2000" dirty="0" smtClean="0"/>
              <a:t> is distributed via internet</a:t>
            </a:r>
          </a:p>
          <a:p>
            <a:pPr lvl="1" eaLnBrk="1" hangingPunct="1"/>
            <a:r>
              <a:rPr lang="en-US" altLang="ja-JP" sz="2000" dirty="0" smtClean="0"/>
              <a:t>Hourly browse images are available from Web server, </a:t>
            </a:r>
            <a:r>
              <a:rPr lang="en-US" altLang="ja-JP" sz="2000" u="sng" dirty="0" smtClean="0">
                <a:solidFill>
                  <a:srgbClr val="C00000"/>
                </a:solidFill>
              </a:rPr>
              <a:t>4-hour after observation</a:t>
            </a:r>
            <a:r>
              <a:rPr lang="en-US" altLang="ja-JP" sz="2000" dirty="0" smtClean="0"/>
              <a:t>.</a:t>
            </a:r>
            <a:endParaRPr lang="en-US" altLang="ja-JP" sz="1800" dirty="0" smtClean="0"/>
          </a:p>
          <a:p>
            <a:pPr lvl="1" eaLnBrk="1" hangingPunct="1">
              <a:lnSpc>
                <a:spcPct val="90000"/>
              </a:lnSpc>
            </a:pPr>
            <a:r>
              <a:rPr lang="en-US" altLang="ja-JP" sz="2000" dirty="0" smtClean="0"/>
              <a:t>Binary data (and text files) has been available via password protected ftp site.</a:t>
            </a:r>
          </a:p>
          <a:p>
            <a:pPr eaLnBrk="1" hangingPunct="1">
              <a:lnSpc>
                <a:spcPct val="90000"/>
              </a:lnSpc>
            </a:pPr>
            <a:r>
              <a:rPr lang="en-US" altLang="ja-JP" sz="2000" dirty="0" smtClean="0"/>
              <a:t>Reprocessing data from Mar. 2000 to Nov. 2010 has been distributed to NRT users. </a:t>
            </a:r>
          </a:p>
        </p:txBody>
      </p:sp>
      <p:pic>
        <p:nvPicPr>
          <p:cNvPr id="3686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2354" t="17513" r="11604" b="15999"/>
          <a:stretch>
            <a:fillRect/>
          </a:stretch>
        </p:blipFill>
        <p:spPr bwMode="auto">
          <a:xfrm>
            <a:off x="6011863" y="1125538"/>
            <a:ext cx="2924175" cy="2106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10" descr="gsmap_anim_3h_090925_1014_s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3357563"/>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正方形/長方形 9"/>
          <p:cNvSpPr>
            <a:spLocks noChangeArrowheads="1"/>
          </p:cNvSpPr>
          <p:nvPr/>
        </p:nvSpPr>
        <p:spPr bwMode="auto">
          <a:xfrm>
            <a:off x="5940425" y="5805488"/>
            <a:ext cx="3059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400">
                <a:solidFill>
                  <a:srgbClr val="000000"/>
                </a:solidFill>
              </a:rPr>
              <a:t>3-hourly animation of three typhoons (No.17-19) in 2009 by GSMaP_NRT.</a:t>
            </a:r>
          </a:p>
        </p:txBody>
      </p:sp>
      <p:sp>
        <p:nvSpPr>
          <p:cNvPr id="36871" name="正方形/長方形 6"/>
          <p:cNvSpPr>
            <a:spLocks noChangeArrowheads="1"/>
          </p:cNvSpPr>
          <p:nvPr/>
        </p:nvSpPr>
        <p:spPr bwMode="auto">
          <a:xfrm>
            <a:off x="2555875" y="6381750"/>
            <a:ext cx="6192838" cy="466725"/>
          </a:xfrm>
          <a:prstGeom prst="rect">
            <a:avLst/>
          </a:prstGeom>
          <a:solidFill>
            <a:schemeClr val="bg1"/>
          </a:solidFill>
          <a:ln w="9525">
            <a:solidFill>
              <a:schemeClr val="tx1"/>
            </a:solidFill>
            <a:miter lim="800000"/>
            <a:headEnd/>
            <a:tailEnd/>
          </a:ln>
        </p:spPr>
        <p:txBody>
          <a:bodyPr>
            <a:spAutoFit/>
          </a:bodyPr>
          <a:lstStyle/>
          <a:p>
            <a:pPr algn="ctr"/>
            <a:r>
              <a:rPr lang="en-US" altLang="ja-JP" sz="2400" b="1">
                <a:solidFill>
                  <a:srgbClr val="CC0000"/>
                </a:solidFill>
              </a:rPr>
              <a:t>http://sharaku.eorc.jaxa.jp/GSMaP/</a:t>
            </a:r>
            <a:endParaRPr lang="ja-JP" altLang="en-US" sz="2400" b="1">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idx="4294967295"/>
          </p:nvPr>
        </p:nvSpPr>
        <p:spPr/>
        <p:txBody>
          <a:bodyPr anchor="b"/>
          <a:lstStyle/>
          <a:p>
            <a:r>
              <a:rPr lang="en-US" altLang="ja-JP" dirty="0" smtClean="0"/>
              <a:t>JAXA/EORC Global Rainfall Watch</a:t>
            </a:r>
          </a:p>
        </p:txBody>
      </p:sp>
      <p:sp>
        <p:nvSpPr>
          <p:cNvPr id="38915" name="Text Box 8"/>
          <p:cNvSpPr txBox="1">
            <a:spLocks noChangeArrowheads="1"/>
          </p:cNvSpPr>
          <p:nvPr/>
        </p:nvSpPr>
        <p:spPr bwMode="auto">
          <a:xfrm>
            <a:off x="361503" y="1196975"/>
            <a:ext cx="8963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eaLnBrk="1" hangingPunct="1">
              <a:spcBef>
                <a:spcPct val="50000"/>
              </a:spcBef>
            </a:pPr>
            <a:r>
              <a:rPr lang="en-US" altLang="ja-JP" sz="1600" b="1" dirty="0">
                <a:latin typeface="Calibri" pitchFamily="34" charset="0"/>
              </a:rPr>
              <a:t>1-8 August 2011 (6-hourly) - Typhoon No.9 in 2011 “MUIFA” can be seen near Okinawa, Japan.</a:t>
            </a:r>
          </a:p>
        </p:txBody>
      </p:sp>
      <p:pic>
        <p:nvPicPr>
          <p:cNvPr id="38916" name="Picture 16" descr="color_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313" y="4656138"/>
            <a:ext cx="46799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テキスト ボックス 9"/>
          <p:cNvSpPr txBox="1">
            <a:spLocks noChangeArrowheads="1"/>
          </p:cNvSpPr>
          <p:nvPr/>
        </p:nvSpPr>
        <p:spPr bwMode="auto">
          <a:xfrm>
            <a:off x="1403350" y="5157788"/>
            <a:ext cx="6840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700">
                <a:solidFill>
                  <a:schemeClr val="tx1"/>
                </a:solidFill>
                <a:latin typeface="Arial" pitchFamily="34" charset="0"/>
                <a:ea typeface="ＭＳ Ｐゴシック" pitchFamily="50" charset="-128"/>
              </a:defRPr>
            </a:lvl1pPr>
            <a:lvl2pPr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marL="0" lvl="1" algn="ctr" eaLnBrk="1" hangingPunct="1"/>
            <a:r>
              <a:rPr lang="en-US" altLang="ja-JP" sz="2400" b="1" u="sng">
                <a:solidFill>
                  <a:srgbClr val="C00000"/>
                </a:solidFill>
                <a:latin typeface="Calibri" pitchFamily="34" charset="0"/>
              </a:rPr>
              <a:t>0.1-deg</a:t>
            </a:r>
            <a:r>
              <a:rPr lang="en-US" altLang="ja-JP" sz="2400" b="1">
                <a:latin typeface="Calibri" pitchFamily="34" charset="0"/>
              </a:rPr>
              <a:t> and </a:t>
            </a:r>
            <a:r>
              <a:rPr lang="en-US" altLang="ja-JP" sz="2400" b="1" u="sng">
                <a:solidFill>
                  <a:srgbClr val="C00000"/>
                </a:solidFill>
                <a:latin typeface="Calibri" pitchFamily="34" charset="0"/>
              </a:rPr>
              <a:t>hourly</a:t>
            </a:r>
            <a:r>
              <a:rPr lang="en-US" altLang="ja-JP" sz="2400" b="1">
                <a:latin typeface="Calibri" pitchFamily="34" charset="0"/>
              </a:rPr>
              <a:t> global rainfall product</a:t>
            </a:r>
          </a:p>
          <a:p>
            <a:pPr marL="0" lvl="1" algn="ctr" eaLnBrk="1" hangingPunct="1"/>
            <a:r>
              <a:rPr lang="en-US" altLang="ja-JP" sz="2400" b="1">
                <a:latin typeface="Calibri" pitchFamily="34" charset="0"/>
              </a:rPr>
              <a:t>available </a:t>
            </a:r>
            <a:r>
              <a:rPr lang="en-US" altLang="ja-JP" sz="2400" b="1" u="sng">
                <a:solidFill>
                  <a:srgbClr val="C00000"/>
                </a:solidFill>
                <a:latin typeface="Calibri" pitchFamily="34" charset="0"/>
              </a:rPr>
              <a:t>4-hour after observation</a:t>
            </a:r>
            <a:r>
              <a:rPr lang="en-US" altLang="ja-JP" sz="2400" b="1">
                <a:latin typeface="Calibri" pitchFamily="34" charset="0"/>
              </a:rPr>
              <a:t> via internet.</a:t>
            </a:r>
          </a:p>
          <a:p>
            <a:pPr algn="ctr" eaLnBrk="1" hangingPunct="1"/>
            <a:endParaRPr lang="ja-JP" altLang="en-US" sz="1600" b="1">
              <a:latin typeface="Calibri" pitchFamily="34" charset="0"/>
            </a:endParaRPr>
          </a:p>
        </p:txBody>
      </p:sp>
      <p:sp>
        <p:nvSpPr>
          <p:cNvPr id="38918" name="正方形/長方形 6"/>
          <p:cNvSpPr>
            <a:spLocks noChangeArrowheads="1"/>
          </p:cNvSpPr>
          <p:nvPr/>
        </p:nvSpPr>
        <p:spPr bwMode="auto">
          <a:xfrm>
            <a:off x="1908175" y="6308725"/>
            <a:ext cx="5327650" cy="466725"/>
          </a:xfrm>
          <a:prstGeom prst="rect">
            <a:avLst/>
          </a:prstGeom>
          <a:solidFill>
            <a:schemeClr val="bg1"/>
          </a:solidFill>
          <a:ln w="9525">
            <a:solidFill>
              <a:schemeClr val="tx1"/>
            </a:solidFill>
            <a:miter lim="800000"/>
            <a:headEnd/>
            <a:tailEnd/>
          </a:ln>
        </p:spPr>
        <p:txBody>
          <a:bodyPr>
            <a:spAutoFit/>
          </a:bodyPr>
          <a:lstStyle/>
          <a:p>
            <a:pPr algn="ctr"/>
            <a:r>
              <a:rPr lang="en-US" altLang="ja-JP" sz="2400" b="1">
                <a:solidFill>
                  <a:srgbClr val="CC0000"/>
                </a:solidFill>
                <a:latin typeface="Calibri" pitchFamily="34" charset="0"/>
              </a:rPr>
              <a:t>http://sharaku.eorc.jaxa.jp/GSMaP/</a:t>
            </a:r>
            <a:endParaRPr lang="en-US" altLang="ja-JP" sz="2400" b="1">
              <a:solidFill>
                <a:srgbClr val="000000"/>
              </a:solidFill>
              <a:latin typeface="Calibri" pitchFamily="34" charset="0"/>
            </a:endParaRPr>
          </a:p>
        </p:txBody>
      </p:sp>
      <p:pic>
        <p:nvPicPr>
          <p:cNvPr id="38919" name="Picture 7" descr="gsmap_20110801_0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651000"/>
            <a:ext cx="8572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3"/>
          <p:cNvSpPr>
            <a:spLocks noGrp="1"/>
          </p:cNvSpPr>
          <p:nvPr>
            <p:ph type="sldNum" sz="quarter" idx="4294967295"/>
          </p:nvPr>
        </p:nvSpPr>
        <p:spPr>
          <a:xfrm>
            <a:off x="6553200" y="6245225"/>
            <a:ext cx="2133600" cy="476250"/>
          </a:xfrm>
          <a:prstGeom prst="rect">
            <a:avLst/>
          </a:prstGeom>
        </p:spPr>
        <p:txBody>
          <a:bodyPr/>
          <a:lstStyle/>
          <a:p>
            <a:fld id="{C9B6117F-827E-4A56-86B1-704BBF936A01}" type="slidenum">
              <a:rPr lang="en-US" altLang="ja-JP"/>
              <a:pPr/>
              <a:t>19</a:t>
            </a:fld>
            <a:endParaRPr lang="en-US" altLang="ja-JP"/>
          </a:p>
        </p:txBody>
      </p:sp>
      <p:sp>
        <p:nvSpPr>
          <p:cNvPr id="6" name="正方形/長方形 5"/>
          <p:cNvSpPr/>
          <p:nvPr/>
        </p:nvSpPr>
        <p:spPr>
          <a:xfrm>
            <a:off x="71933" y="1988840"/>
            <a:ext cx="5364163" cy="338455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ja-JP" altLang="en-US" sz="2400"/>
          </a:p>
        </p:txBody>
      </p:sp>
      <p:sp>
        <p:nvSpPr>
          <p:cNvPr id="78852" name="Rectangle 13"/>
          <p:cNvSpPr>
            <a:spLocks noChangeArrowheads="1"/>
          </p:cNvSpPr>
          <p:nvPr/>
        </p:nvSpPr>
        <p:spPr bwMode="auto">
          <a:xfrm>
            <a:off x="323529" y="34925"/>
            <a:ext cx="77048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altLang="ja-JP" sz="2800" dirty="0">
                <a:solidFill>
                  <a:srgbClr val="002060"/>
                </a:solidFill>
                <a:latin typeface="+mj-lt"/>
              </a:rPr>
              <a:t>Greenhouse Gases Observing </a:t>
            </a:r>
            <a:r>
              <a:rPr kumimoji="0" lang="en-US" altLang="ja-JP" sz="2800" dirty="0" smtClean="0">
                <a:solidFill>
                  <a:srgbClr val="002060"/>
                </a:solidFill>
                <a:latin typeface="+mj-lt"/>
              </a:rPr>
              <a:t>Satellite (GOSAT), </a:t>
            </a:r>
            <a:r>
              <a:rPr kumimoji="0" lang="en-US" altLang="ja-JP" sz="2800" dirty="0" err="1" smtClean="0">
                <a:solidFill>
                  <a:srgbClr val="002060"/>
                </a:solidFill>
                <a:latin typeface="+mj-lt"/>
              </a:rPr>
              <a:t>Ibuki</a:t>
            </a:r>
            <a:endParaRPr kumimoji="0" lang="en-US" altLang="ja-JP" sz="2800" dirty="0">
              <a:solidFill>
                <a:srgbClr val="002060"/>
              </a:solidFill>
              <a:latin typeface="+mj-lt"/>
            </a:endParaRPr>
          </a:p>
        </p:txBody>
      </p:sp>
      <p:pic>
        <p:nvPicPr>
          <p:cNvPr id="78853" name="Picture 3" descr="wdcgg_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575" y="2366963"/>
            <a:ext cx="3357563"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4" name="Group 4"/>
          <p:cNvGrpSpPr>
            <a:grpSpLocks noChangeAspect="1"/>
          </p:cNvGrpSpPr>
          <p:nvPr/>
        </p:nvGrpSpPr>
        <p:grpSpPr bwMode="auto">
          <a:xfrm>
            <a:off x="5473700" y="4294188"/>
            <a:ext cx="3570288" cy="1873250"/>
            <a:chOff x="9" y="947"/>
            <a:chExt cx="6121" cy="3060"/>
          </a:xfrm>
        </p:grpSpPr>
        <p:pic>
          <p:nvPicPr>
            <p:cNvPr id="78855" name="Picture 5" descr="WldJ-8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 y="1028"/>
              <a:ext cx="5726" cy="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6" descr="53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 y="947"/>
              <a:ext cx="6121" cy="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857" name="Rectangle 7"/>
          <p:cNvSpPr>
            <a:spLocks noChangeArrowheads="1"/>
          </p:cNvSpPr>
          <p:nvPr/>
        </p:nvSpPr>
        <p:spPr bwMode="auto">
          <a:xfrm>
            <a:off x="5544492" y="1844675"/>
            <a:ext cx="35995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altLang="ja-JP" sz="1400" dirty="0"/>
              <a:t>Current Ground-based Observation Points </a:t>
            </a:r>
            <a:endParaRPr kumimoji="0" lang="en-US" altLang="ja-JP" sz="1400" dirty="0" smtClean="0"/>
          </a:p>
          <a:p>
            <a:r>
              <a:rPr kumimoji="0" lang="en-US" altLang="ja-JP" sz="1400" dirty="0" smtClean="0"/>
              <a:t>(</a:t>
            </a:r>
            <a:r>
              <a:rPr kumimoji="0" lang="en-US" altLang="ja-JP" sz="1400" dirty="0"/>
              <a:t>320pts</a:t>
            </a:r>
            <a:r>
              <a:rPr kumimoji="0" lang="en-US" altLang="ja-JP" sz="1400" dirty="0" smtClean="0"/>
              <a:t>)  </a:t>
            </a:r>
            <a:r>
              <a:rPr kumimoji="0" lang="en-US" altLang="ja-JP" sz="1400" i="1" dirty="0" smtClean="0"/>
              <a:t>Provided </a:t>
            </a:r>
            <a:r>
              <a:rPr kumimoji="0" lang="en-US" altLang="ja-JP" sz="1400" i="1" dirty="0"/>
              <a:t>by WMO WDCGG</a:t>
            </a:r>
          </a:p>
          <a:p>
            <a:endParaRPr kumimoji="0" lang="en-US" altLang="ja-JP" sz="1400" dirty="0"/>
          </a:p>
        </p:txBody>
      </p:sp>
      <p:sp>
        <p:nvSpPr>
          <p:cNvPr id="78858" name="AutoShape 8"/>
          <p:cNvSpPr>
            <a:spLocks noChangeArrowheads="1"/>
          </p:cNvSpPr>
          <p:nvPr/>
        </p:nvSpPr>
        <p:spPr bwMode="auto">
          <a:xfrm rot="5400000">
            <a:off x="7215981" y="3883819"/>
            <a:ext cx="395288" cy="711200"/>
          </a:xfrm>
          <a:prstGeom prst="rightArrow">
            <a:avLst>
              <a:gd name="adj1" fmla="val 46426"/>
              <a:gd name="adj2" fmla="val 47389"/>
            </a:avLst>
          </a:prstGeom>
          <a:solidFill>
            <a:srgbClr val="FF0000"/>
          </a:solidFill>
          <a:ln w="9525">
            <a:solidFill>
              <a:schemeClr val="tx1"/>
            </a:solidFill>
            <a:miter lim="800000"/>
            <a:headEnd/>
            <a:tailEnd/>
          </a:ln>
        </p:spPr>
        <p:txBody>
          <a:bodyPr rot="10800000" vert="eaVert" wrap="none" anchor="ctr"/>
          <a:lstStyle/>
          <a:p>
            <a:pPr algn="ctr"/>
            <a:endParaRPr kumimoji="0" lang="ja-JP" altLang="ja-JP">
              <a:latin typeface="Times New Roman" pitchFamily="18" charset="0"/>
            </a:endParaRPr>
          </a:p>
        </p:txBody>
      </p:sp>
      <p:sp>
        <p:nvSpPr>
          <p:cNvPr id="78860" name="Rectangle 12"/>
          <p:cNvSpPr>
            <a:spLocks noChangeArrowheads="1"/>
          </p:cNvSpPr>
          <p:nvPr/>
        </p:nvSpPr>
        <p:spPr bwMode="auto">
          <a:xfrm>
            <a:off x="5545138" y="6140450"/>
            <a:ext cx="34718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ja-JP" sz="1400"/>
              <a:t>Increase of Observation Points using GOSAT (56,000pts)</a:t>
            </a:r>
          </a:p>
        </p:txBody>
      </p:sp>
      <p:sp>
        <p:nvSpPr>
          <p:cNvPr id="78861" name="Rectangle 15"/>
          <p:cNvSpPr>
            <a:spLocks noChangeArrowheads="1"/>
          </p:cNvSpPr>
          <p:nvPr/>
        </p:nvSpPr>
        <p:spPr bwMode="auto">
          <a:xfrm>
            <a:off x="323529" y="1131888"/>
            <a:ext cx="82809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kumimoji="0" lang="en-US" altLang="ja-JP" sz="2000" dirty="0"/>
              <a:t>GOSAT enables global (with 56,000 points)  and frequent (at every 3 days) monitoring CO2 and CH4 column</a:t>
            </a:r>
            <a:r>
              <a:rPr kumimoji="0" lang="en-US" altLang="ja-JP" sz="2000" dirty="0">
                <a:solidFill>
                  <a:srgbClr val="000000"/>
                </a:solidFill>
              </a:rPr>
              <a:t> density</a:t>
            </a:r>
            <a:r>
              <a:rPr kumimoji="0" lang="en-US" altLang="ja-JP" sz="2000" dirty="0"/>
              <a:t>. (Launched in Jan 2009)</a:t>
            </a:r>
          </a:p>
        </p:txBody>
      </p:sp>
      <p:pic>
        <p:nvPicPr>
          <p:cNvPr id="78862" name="Picture 1" descr="D:\GOSAT\GOSATクレジット入り.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32" y="3859361"/>
            <a:ext cx="5364239"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758" y="3068786"/>
            <a:ext cx="1049338"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5"/>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8171" y="2979886"/>
            <a:ext cx="1271587"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直線コネクタ 13"/>
          <p:cNvCxnSpPr/>
          <p:nvPr/>
        </p:nvCxnSpPr>
        <p:spPr>
          <a:xfrm rot="16200000" flipV="1">
            <a:off x="1223963" y="3968750"/>
            <a:ext cx="2232025" cy="20161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866" name="直線コネクタ 11"/>
          <p:cNvCxnSpPr>
            <a:cxnSpLocks noChangeShapeType="1"/>
          </p:cNvCxnSpPr>
          <p:nvPr/>
        </p:nvCxnSpPr>
        <p:spPr bwMode="auto">
          <a:xfrm flipH="1" flipV="1">
            <a:off x="3635375" y="4437063"/>
            <a:ext cx="73025" cy="1368425"/>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sp>
        <p:nvSpPr>
          <p:cNvPr id="8" name="Text Box 16"/>
          <p:cNvSpPr txBox="1">
            <a:spLocks noChangeArrowheads="1"/>
          </p:cNvSpPr>
          <p:nvPr/>
        </p:nvSpPr>
        <p:spPr bwMode="auto">
          <a:xfrm>
            <a:off x="106858" y="2060723"/>
            <a:ext cx="2257425" cy="971550"/>
          </a:xfrm>
          <a:prstGeom prst="rect">
            <a:avLst/>
          </a:prstGeom>
          <a:noFill/>
          <a:ln w="12700">
            <a:noFill/>
            <a:miter lim="800000"/>
            <a:headEnd/>
            <a:tailEnd/>
          </a:ln>
        </p:spPr>
        <p:txBody>
          <a:bodyPr>
            <a:spAutoFit/>
          </a:bodyPr>
          <a:lstStyle/>
          <a:p>
            <a:pPr>
              <a:spcBef>
                <a:spcPct val="20000"/>
              </a:spcBef>
              <a:buSzPct val="100000"/>
              <a:defRPr/>
            </a:pPr>
            <a:r>
              <a:rPr lang="en-US" altLang="ja-JP" b="1" dirty="0">
                <a:solidFill>
                  <a:schemeClr val="bg1"/>
                </a:solidFill>
                <a:effectLst>
                  <a:outerShdw blurRad="38100" dist="38100" dir="2700000" algn="tl">
                    <a:srgbClr val="C0C0C0"/>
                  </a:outerShdw>
                </a:effectLst>
                <a:latin typeface="Century Gothic" pitchFamily="34" charset="0"/>
                <a:ea typeface="HG丸ｺﾞｼｯｸM-PRO" pitchFamily="50" charset="-128"/>
                <a:cs typeface="Arial" pitchFamily="34" charset="0"/>
              </a:rPr>
              <a:t>TANSO-CAI</a:t>
            </a:r>
          </a:p>
          <a:p>
            <a:pPr>
              <a:spcBef>
                <a:spcPct val="20000"/>
              </a:spcBef>
              <a:buSzPct val="100000"/>
              <a:defRPr/>
            </a:pPr>
            <a:r>
              <a:rPr lang="en-US" altLang="ja-JP" b="1" dirty="0">
                <a:solidFill>
                  <a:schemeClr val="bg1"/>
                </a:solidFill>
                <a:effectLst>
                  <a:outerShdw blurRad="38100" dist="38100" dir="2700000" algn="tl">
                    <a:srgbClr val="C0C0C0"/>
                  </a:outerShdw>
                </a:effectLst>
                <a:latin typeface="Century Gothic" pitchFamily="34" charset="0"/>
                <a:ea typeface="HG丸ｺﾞｼｯｸM-PRO" pitchFamily="50" charset="-128"/>
                <a:cs typeface="Arial" pitchFamily="34" charset="0"/>
              </a:rPr>
              <a:t>(Cloud and Aerosol Imager)</a:t>
            </a:r>
          </a:p>
        </p:txBody>
      </p:sp>
      <p:sp>
        <p:nvSpPr>
          <p:cNvPr id="9" name="Text Box 15"/>
          <p:cNvSpPr txBox="1">
            <a:spLocks noChangeArrowheads="1"/>
          </p:cNvSpPr>
          <p:nvPr/>
        </p:nvSpPr>
        <p:spPr bwMode="auto">
          <a:xfrm>
            <a:off x="2943721" y="2021036"/>
            <a:ext cx="2420937" cy="915987"/>
          </a:xfrm>
          <a:prstGeom prst="rect">
            <a:avLst/>
          </a:prstGeom>
          <a:noFill/>
          <a:ln w="12700">
            <a:noFill/>
            <a:miter lim="800000"/>
            <a:headEnd/>
            <a:tailEnd/>
          </a:ln>
        </p:spPr>
        <p:txBody>
          <a:bodyPr>
            <a:spAutoFit/>
          </a:bodyPr>
          <a:lstStyle/>
          <a:p>
            <a:pPr>
              <a:spcBef>
                <a:spcPct val="20000"/>
              </a:spcBef>
              <a:buSzPct val="100000"/>
              <a:defRPr/>
            </a:pPr>
            <a:r>
              <a:rPr lang="en-US" altLang="ja-JP" b="1">
                <a:solidFill>
                  <a:schemeClr val="bg1"/>
                </a:solidFill>
                <a:effectLst>
                  <a:outerShdw blurRad="38100" dist="38100" dir="2700000" algn="tl">
                    <a:srgbClr val="C0C0C0"/>
                  </a:outerShdw>
                </a:effectLst>
                <a:latin typeface="Century Gothic" pitchFamily="34" charset="0"/>
                <a:ea typeface="HG丸ｺﾞｼｯｸM-PRO" pitchFamily="50" charset="-128"/>
              </a:rPr>
              <a:t>TANSO-FTS</a:t>
            </a:r>
            <a:br>
              <a:rPr lang="en-US" altLang="ja-JP" b="1">
                <a:solidFill>
                  <a:schemeClr val="bg1"/>
                </a:solidFill>
                <a:effectLst>
                  <a:outerShdw blurRad="38100" dist="38100" dir="2700000" algn="tl">
                    <a:srgbClr val="C0C0C0"/>
                  </a:outerShdw>
                </a:effectLst>
                <a:latin typeface="Century Gothic" pitchFamily="34" charset="0"/>
                <a:ea typeface="HG丸ｺﾞｼｯｸM-PRO" pitchFamily="50" charset="-128"/>
              </a:rPr>
            </a:br>
            <a:r>
              <a:rPr lang="en-US" altLang="ja-JP" b="1">
                <a:solidFill>
                  <a:schemeClr val="bg1"/>
                </a:solidFill>
                <a:effectLst>
                  <a:outerShdw blurRad="38100" dist="38100" dir="2700000" algn="tl">
                    <a:srgbClr val="C0C0C0"/>
                  </a:outerShdw>
                </a:effectLst>
                <a:latin typeface="Century Gothic" pitchFamily="34" charset="0"/>
                <a:ea typeface="HG丸ｺﾞｼｯｸM-PRO" pitchFamily="50" charset="-128"/>
              </a:rPr>
              <a:t>(Fourier Transform Spectrometer)</a:t>
            </a:r>
            <a:endParaRPr lang="en-US" altLang="ja-JP">
              <a:solidFill>
                <a:schemeClr val="bg1"/>
              </a:solidFill>
              <a:effectLst>
                <a:outerShdw blurRad="38100" dist="38100" dir="2700000" algn="tl">
                  <a:srgbClr val="C0C0C0"/>
                </a:outerShdw>
              </a:effectLst>
              <a:latin typeface="Century Gothic" pitchFamily="34" charset="0"/>
              <a:ea typeface="ＤＦＰ太丸ゴシック体"/>
              <a:cs typeface="ＤＦＰ太丸ゴシック体"/>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200" dirty="0" smtClean="0"/>
              <a:t>Long</a:t>
            </a:r>
            <a:r>
              <a:rPr lang="en-US" altLang="ja-JP" sz="3200" dirty="0" smtClean="0"/>
              <a:t>-</a:t>
            </a:r>
            <a:r>
              <a:rPr lang="en-US" altLang="en-US" sz="3200" dirty="0" smtClean="0"/>
              <a:t>Term Plan of </a:t>
            </a:r>
            <a:r>
              <a:rPr lang="en-US" altLang="ja-JP" sz="3200" dirty="0" smtClean="0"/>
              <a:t/>
            </a:r>
            <a:br>
              <a:rPr lang="en-US" altLang="ja-JP" sz="3200" dirty="0" smtClean="0"/>
            </a:br>
            <a:r>
              <a:rPr lang="en-US" altLang="en-US" sz="3200" dirty="0" smtClean="0"/>
              <a:t>Earth Observation</a:t>
            </a:r>
            <a:r>
              <a:rPr lang="en-US" altLang="ja-JP" sz="3200" dirty="0" smtClean="0"/>
              <a:t> by JAXA</a:t>
            </a:r>
          </a:p>
        </p:txBody>
      </p:sp>
      <p:graphicFrame>
        <p:nvGraphicFramePr>
          <p:cNvPr id="43012" name="Group 4"/>
          <p:cNvGraphicFramePr>
            <a:graphicFrameLocks noGrp="1"/>
          </p:cNvGraphicFramePr>
          <p:nvPr>
            <p:extLst>
              <p:ext uri="{D42A27DB-BD31-4B8C-83A1-F6EECF244321}">
                <p14:modId xmlns:p14="http://schemas.microsoft.com/office/powerpoint/2010/main" val="2066587195"/>
              </p:ext>
            </p:extLst>
          </p:nvPr>
        </p:nvGraphicFramePr>
        <p:xfrm>
          <a:off x="539750" y="1408113"/>
          <a:ext cx="8218488" cy="5119689"/>
        </p:xfrm>
        <a:graphic>
          <a:graphicData uri="http://schemas.openxmlformats.org/drawingml/2006/table">
            <a:tbl>
              <a:tblPr/>
              <a:tblGrid>
                <a:gridCol w="1125538"/>
                <a:gridCol w="1619250"/>
                <a:gridCol w="417512"/>
                <a:gridCol w="412750"/>
                <a:gridCol w="436563"/>
                <a:gridCol w="412750"/>
                <a:gridCol w="412750"/>
                <a:gridCol w="412750"/>
                <a:gridCol w="412750"/>
                <a:gridCol w="460375"/>
                <a:gridCol w="419100"/>
                <a:gridCol w="419100"/>
                <a:gridCol w="419100"/>
                <a:gridCol w="419100"/>
                <a:gridCol w="419100"/>
              </a:tblGrid>
              <a:tr h="271463">
                <a:tc>
                  <a:txBody>
                    <a:bodyPr/>
                    <a:lstStyle/>
                    <a:p>
                      <a:pPr marL="84138" marR="0" lvl="0" indent="0" algn="l"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Targets</a:t>
                      </a: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~2005</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2006</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2007</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2008</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2009</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2010</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2011</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2012</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2013</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2014</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2015</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2016</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2017</a:t>
                      </a: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2018</a:t>
                      </a: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82700">
                <a:tc>
                  <a:txBody>
                    <a:bodyPr/>
                    <a:lstStyle/>
                    <a:p>
                      <a:pPr marL="84138"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200" b="1" i="0" u="none" strike="noStrike" cap="none" normalizeH="0" baseline="0" dirty="0" smtClean="0">
                        <a:ln>
                          <a:noFill/>
                        </a:ln>
                        <a:solidFill>
                          <a:srgbClr val="0066FF"/>
                        </a:solidFill>
                        <a:effectLst/>
                        <a:latin typeface="ＭＳ Ｐゴシック" pitchFamily="50" charset="-128"/>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rgbClr val="0066FF"/>
                          </a:solidFill>
                          <a:effectLst/>
                          <a:latin typeface="ＭＳ Ｐゴシック" pitchFamily="50" charset="-128"/>
                          <a:ea typeface="ＭＳ Ｐゴシック" pitchFamily="50" charset="-128"/>
                        </a:rPr>
                        <a:t>Disasters &amp; Resources</a:t>
                      </a:r>
                    </a:p>
                  </a:txBody>
                  <a:tcPr marL="18000" marR="18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[Optical radiometer]</a:t>
                      </a: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 </a:t>
                      </a:r>
                    </a:p>
                    <a:p>
                      <a:pPr marL="0" marR="0" lvl="0" indent="0" algn="ctr"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MOS-1, ADEOS</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(87~95) (96~97)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7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[Optical sensor, Synthetic Aperture Rader]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JERS-1 (92~98)</a:t>
                      </a: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5888">
                <a:tc>
                  <a:txBody>
                    <a:bodyPr/>
                    <a:lstStyle/>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200" b="1" i="0" u="none" strike="noStrike" cap="none" normalizeH="0" baseline="0" dirty="0" smtClean="0">
                          <a:ln>
                            <a:noFill/>
                          </a:ln>
                          <a:solidFill>
                            <a:srgbClr val="0066FF"/>
                          </a:solidFill>
                          <a:effectLst/>
                          <a:latin typeface="ＭＳ Ｐゴシック" pitchFamily="50" charset="-128"/>
                          <a:ea typeface="ＭＳ Ｐゴシック" pitchFamily="50" charset="-128"/>
                        </a:rPr>
                        <a:t>Climate Change</a:t>
                      </a: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200" b="1" i="0" u="none" strike="noStrike" cap="none" normalizeH="0" baseline="0" dirty="0" smtClean="0">
                        <a:ln>
                          <a:noFill/>
                        </a:ln>
                        <a:solidFill>
                          <a:srgbClr val="FFFF00"/>
                        </a:solidFill>
                        <a:effectLst/>
                        <a:latin typeface="Verdana" pitchFamily="34" charset="0"/>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200" b="1" i="0" u="none" strike="noStrike" cap="none" normalizeH="0" baseline="0" dirty="0" smtClean="0">
                        <a:ln>
                          <a:noFill/>
                        </a:ln>
                        <a:solidFill>
                          <a:srgbClr val="FFFF00"/>
                        </a:solidFill>
                        <a:effectLst/>
                        <a:latin typeface="Verdana" pitchFamily="34" charset="0"/>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rPr>
                        <a:t>Water Cycle</a:t>
                      </a: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endParaRP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[Precipitation Rader]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PR (97~)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[Microwave radiometer]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MOS-1(87~95)</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rPr>
                        <a:t>ADEOS2/AMSR(2003</a:t>
                      </a: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9525">
                <a:tc>
                  <a:txBody>
                    <a:bodyPr/>
                    <a:lstStyle/>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endParaRP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rPr>
                        <a:t>Climate Change</a:t>
                      </a: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[Optical radiometer]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s-ES" altLang="ja-JP" sz="1000" b="0" i="0" u="none" strike="noStrike" cap="none" normalizeH="0" baseline="0" smtClean="0">
                          <a:ln>
                            <a:noFill/>
                          </a:ln>
                          <a:solidFill>
                            <a:schemeClr val="tx1"/>
                          </a:solidFill>
                          <a:effectLst/>
                          <a:latin typeface="Verdana" pitchFamily="34" charset="0"/>
                          <a:ea typeface="ＭＳ Ｐゴシック" pitchFamily="50" charset="-128"/>
                        </a:rPr>
                        <a:t>MOS-1, ADEOS</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s-ES" altLang="ja-JP" sz="1000" b="0" i="0" u="none" strike="noStrike" cap="none" normalizeH="0" baseline="0" smtClean="0">
                          <a:ln>
                            <a:noFill/>
                          </a:ln>
                          <a:solidFill>
                            <a:schemeClr val="tx1"/>
                          </a:solidFill>
                          <a:effectLst/>
                          <a:latin typeface="Verdana" pitchFamily="34" charset="0"/>
                          <a:ea typeface="ＭＳ Ｐゴシック" pitchFamily="50" charset="-128"/>
                        </a:rPr>
                        <a:t>(87~95)    (96~97)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s-ES" altLang="ja-JP" sz="1000" b="0" i="0" u="none" strike="noStrike" cap="none" normalizeH="0" baseline="0" smtClean="0">
                          <a:ln>
                            <a:noFill/>
                          </a:ln>
                          <a:solidFill>
                            <a:schemeClr val="tx1"/>
                          </a:solidFill>
                          <a:effectLst/>
                          <a:latin typeface="Verdana" pitchFamily="34" charset="0"/>
                          <a:ea typeface="ＭＳ Ｐゴシック" pitchFamily="50" charset="-128"/>
                        </a:rPr>
                        <a:t>ADEOS2/GLI</a:t>
                      </a:r>
                      <a:endPar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0"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[Cloud profiling radar]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0113">
                <a:tc>
                  <a:txBody>
                    <a:bodyPr/>
                    <a:lstStyle/>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r>
                        <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rPr>
                        <a:t>Greenhouse gases</a:t>
                      </a:r>
                    </a:p>
                    <a:p>
                      <a:pPr marL="84138" marR="0" lvl="0" indent="0" algn="l" defTabSz="914400" rtl="0" eaLnBrk="1" fontAlgn="base" latinLnBrk="0" hangingPunct="1">
                        <a:lnSpc>
                          <a:spcPct val="90000"/>
                        </a:lnSpc>
                        <a:spcBef>
                          <a:spcPct val="0"/>
                        </a:spcBef>
                        <a:spcAft>
                          <a:spcPct val="0"/>
                        </a:spcAft>
                        <a:buClr>
                          <a:srgbClr val="003366"/>
                        </a:buClr>
                        <a:buSzTx/>
                        <a:buFont typeface="Wingdings" pitchFamily="2" charset="2"/>
                        <a:buNone/>
                        <a:tabLst/>
                      </a:pPr>
                      <a:endParaRPr kumimoji="1" lang="en-US" altLang="ja-JP" sz="1000" b="1" i="1" u="none" strike="noStrike" cap="none" normalizeH="0" baseline="0" dirty="0" smtClean="0">
                        <a:ln>
                          <a:noFill/>
                        </a:ln>
                        <a:solidFill>
                          <a:schemeClr val="tx1"/>
                        </a:solidFill>
                        <a:effectLst/>
                        <a:latin typeface="Verdana" pitchFamily="34" charset="0"/>
                        <a:ea typeface="ＭＳ Ｐゴシック" pitchFamily="50" charset="-128"/>
                      </a:endParaRPr>
                    </a:p>
                  </a:txBody>
                  <a:tcPr marL="18000" marR="18000" marT="18000" marB="180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endPar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endParaRP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1" i="0" u="none" strike="noStrike" cap="none" normalizeH="0" baseline="0" dirty="0" smtClean="0">
                          <a:ln>
                            <a:noFill/>
                          </a:ln>
                          <a:solidFill>
                            <a:schemeClr val="tx1"/>
                          </a:solidFill>
                          <a:effectLst/>
                          <a:latin typeface="Verdana" pitchFamily="34" charset="0"/>
                          <a:ea typeface="ＭＳ Ｐゴシック" pitchFamily="50" charset="-128"/>
                        </a:rPr>
                        <a:t>[Spectrometer]</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ADEOS/ILAS</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(96~97)</a:t>
                      </a:r>
                    </a:p>
                    <a:p>
                      <a:pPr marL="0" marR="0" lvl="0" indent="0" algn="ctr" defTabSz="914400" rtl="0" eaLnBrk="1" fontAlgn="base" latinLnBrk="0" hangingPunct="1">
                        <a:lnSpc>
                          <a:spcPct val="85000"/>
                        </a:lnSpc>
                        <a:spcBef>
                          <a:spcPct val="0"/>
                        </a:spcBef>
                        <a:spcAft>
                          <a:spcPct val="0"/>
                        </a:spcAft>
                        <a:buClr>
                          <a:srgbClr val="003366"/>
                        </a:buClr>
                        <a:buSzTx/>
                        <a:buFont typeface="Wingdings" pitchFamily="2" charset="2"/>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ADEOS2/ILAS2</a:t>
                      </a:r>
                    </a:p>
                  </a:txBody>
                  <a:tcPr marL="18000" marR="18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rgbClr val="003366"/>
                        </a:buClr>
                        <a:buSzTx/>
                        <a:buFont typeface="Wingdings" pitchFamily="2" charset="2"/>
                        <a:buNone/>
                        <a:tabLst/>
                      </a:pPr>
                      <a:endPar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317" name="Rectangle 104"/>
          <p:cNvSpPr>
            <a:spLocks noChangeArrowheads="1"/>
          </p:cNvSpPr>
          <p:nvPr/>
        </p:nvSpPr>
        <p:spPr bwMode="auto">
          <a:xfrm>
            <a:off x="5014913" y="6591300"/>
            <a:ext cx="630237" cy="182563"/>
          </a:xfrm>
          <a:prstGeom prst="rect">
            <a:avLst/>
          </a:prstGeom>
          <a:noFill/>
          <a:ln w="9525">
            <a:noFill/>
            <a:miter lim="800000"/>
            <a:headEnd/>
            <a:tailEnd/>
          </a:ln>
        </p:spPr>
        <p:txBody>
          <a:bodyPr wrap="none" lIns="0" tIns="0" rIns="0" bIns="0">
            <a:spAutoFit/>
          </a:bodyPr>
          <a:lstStyle/>
          <a:p>
            <a:r>
              <a:rPr lang="ja-JP" altLang="en-US" sz="1200">
                <a:solidFill>
                  <a:srgbClr val="FF3300"/>
                </a:solidFill>
                <a:latin typeface="Trebuchet MS" pitchFamily="34" charset="0"/>
                <a:ea typeface="System"/>
                <a:cs typeface="System"/>
              </a:rPr>
              <a:t>　</a:t>
            </a:r>
            <a:r>
              <a:rPr lang="en-US" altLang="ja-JP" sz="1200">
                <a:solidFill>
                  <a:srgbClr val="FF3300"/>
                </a:solidFill>
                <a:latin typeface="Trebuchet MS" pitchFamily="34" charset="0"/>
                <a:ea typeface="System"/>
                <a:cs typeface="System"/>
              </a:rPr>
              <a:t>Phase A</a:t>
            </a:r>
            <a:endParaRPr lang="en-US" altLang="ja-JP" sz="1200" b="1">
              <a:solidFill>
                <a:srgbClr val="FF3300"/>
              </a:solidFill>
              <a:latin typeface="Trebuchet MS" pitchFamily="34" charset="0"/>
            </a:endParaRPr>
          </a:p>
        </p:txBody>
      </p:sp>
      <p:sp>
        <p:nvSpPr>
          <p:cNvPr id="9318" name="Rectangle 105"/>
          <p:cNvSpPr>
            <a:spLocks noChangeArrowheads="1"/>
          </p:cNvSpPr>
          <p:nvPr/>
        </p:nvSpPr>
        <p:spPr bwMode="auto">
          <a:xfrm>
            <a:off x="2506663" y="6597650"/>
            <a:ext cx="560387" cy="182563"/>
          </a:xfrm>
          <a:prstGeom prst="rect">
            <a:avLst/>
          </a:prstGeom>
          <a:noFill/>
          <a:ln w="9525">
            <a:noFill/>
            <a:miter lim="800000"/>
            <a:headEnd/>
            <a:tailEnd/>
          </a:ln>
        </p:spPr>
        <p:txBody>
          <a:bodyPr wrap="none" lIns="0" tIns="0" rIns="0" bIns="0">
            <a:spAutoFit/>
          </a:bodyPr>
          <a:lstStyle/>
          <a:p>
            <a:r>
              <a:rPr lang="en-US" altLang="ja-JP" sz="1200">
                <a:solidFill>
                  <a:srgbClr val="006600"/>
                </a:solidFill>
                <a:latin typeface="Trebuchet MS" pitchFamily="34" charset="0"/>
                <a:ea typeface="System"/>
                <a:cs typeface="System"/>
              </a:rPr>
              <a:t>On orbit</a:t>
            </a:r>
            <a:endParaRPr lang="en-US" altLang="ja-JP" sz="1200" b="1">
              <a:solidFill>
                <a:srgbClr val="006600"/>
              </a:solidFill>
              <a:latin typeface="Trebuchet MS" pitchFamily="34" charset="0"/>
            </a:endParaRPr>
          </a:p>
        </p:txBody>
      </p:sp>
      <p:sp>
        <p:nvSpPr>
          <p:cNvPr id="9319" name="Rectangle 106"/>
          <p:cNvSpPr>
            <a:spLocks noChangeArrowheads="1"/>
          </p:cNvSpPr>
          <p:nvPr/>
        </p:nvSpPr>
        <p:spPr bwMode="auto">
          <a:xfrm>
            <a:off x="6511825" y="6591300"/>
            <a:ext cx="652463" cy="182563"/>
          </a:xfrm>
          <a:prstGeom prst="rect">
            <a:avLst/>
          </a:prstGeom>
          <a:noFill/>
          <a:ln w="9525">
            <a:noFill/>
            <a:miter lim="800000"/>
            <a:headEnd/>
            <a:tailEnd/>
          </a:ln>
        </p:spPr>
        <p:txBody>
          <a:bodyPr wrap="none" lIns="0" tIns="0" rIns="0" bIns="0">
            <a:spAutoFit/>
          </a:bodyPr>
          <a:lstStyle/>
          <a:p>
            <a:r>
              <a:rPr lang="en-US" altLang="ja-JP" sz="1200" dirty="0">
                <a:latin typeface="Trebuchet MS" pitchFamily="34" charset="0"/>
                <a:ea typeface="System"/>
                <a:cs typeface="System"/>
              </a:rPr>
              <a:t>Extension</a:t>
            </a:r>
            <a:endParaRPr lang="en-US" altLang="ja-JP" sz="1200" b="1" dirty="0">
              <a:latin typeface="Trebuchet MS" pitchFamily="34" charset="0"/>
            </a:endParaRPr>
          </a:p>
        </p:txBody>
      </p:sp>
      <p:sp>
        <p:nvSpPr>
          <p:cNvPr id="9320" name="Text Box 107"/>
          <p:cNvSpPr txBox="1">
            <a:spLocks noChangeArrowheads="1"/>
          </p:cNvSpPr>
          <p:nvPr/>
        </p:nvSpPr>
        <p:spPr bwMode="auto">
          <a:xfrm>
            <a:off x="755650" y="6538913"/>
            <a:ext cx="1119188" cy="274637"/>
          </a:xfrm>
          <a:prstGeom prst="rect">
            <a:avLst/>
          </a:prstGeom>
          <a:noFill/>
          <a:ln w="9525" algn="ctr">
            <a:noFill/>
            <a:miter lim="800000"/>
            <a:headEnd/>
            <a:tailEnd/>
          </a:ln>
        </p:spPr>
        <p:txBody>
          <a:bodyPr wrap="none">
            <a:spAutoFit/>
          </a:bodyPr>
          <a:lstStyle/>
          <a:p>
            <a:pPr algn="ctr"/>
            <a:r>
              <a:rPr lang="en-US" altLang="ja-JP" sz="1200">
                <a:latin typeface="Trebuchet MS" pitchFamily="34" charset="0"/>
              </a:rPr>
              <a:t>Mission status</a:t>
            </a:r>
          </a:p>
        </p:txBody>
      </p:sp>
      <p:sp>
        <p:nvSpPr>
          <p:cNvPr id="9321" name="Line 108"/>
          <p:cNvSpPr>
            <a:spLocks noChangeShapeType="1"/>
          </p:cNvSpPr>
          <p:nvPr/>
        </p:nvSpPr>
        <p:spPr bwMode="auto">
          <a:xfrm>
            <a:off x="1946275" y="6689725"/>
            <a:ext cx="485775" cy="0"/>
          </a:xfrm>
          <a:prstGeom prst="line">
            <a:avLst/>
          </a:prstGeom>
          <a:noFill/>
          <a:ln w="152400">
            <a:solidFill>
              <a:srgbClr val="006600"/>
            </a:solidFill>
            <a:round/>
            <a:headEnd/>
            <a:tailEnd/>
          </a:ln>
        </p:spPr>
        <p:txBody>
          <a:bodyPr wrap="none" anchor="ctr"/>
          <a:lstStyle/>
          <a:p>
            <a:endParaRPr lang="ja-JP" altLang="en-US"/>
          </a:p>
        </p:txBody>
      </p:sp>
      <p:sp>
        <p:nvSpPr>
          <p:cNvPr id="9322" name="Line 109"/>
          <p:cNvSpPr>
            <a:spLocks noChangeShapeType="1"/>
          </p:cNvSpPr>
          <p:nvPr/>
        </p:nvSpPr>
        <p:spPr bwMode="auto">
          <a:xfrm>
            <a:off x="6005513" y="6688800"/>
            <a:ext cx="461962" cy="1588"/>
          </a:xfrm>
          <a:prstGeom prst="line">
            <a:avLst/>
          </a:prstGeom>
          <a:noFill/>
          <a:ln w="139700">
            <a:solidFill>
              <a:srgbClr val="5F5F5F"/>
            </a:solidFill>
            <a:prstDash val="sysDot"/>
            <a:round/>
            <a:headEnd/>
            <a:tailEnd/>
          </a:ln>
        </p:spPr>
        <p:txBody>
          <a:bodyPr wrap="none" anchor="ctr"/>
          <a:lstStyle/>
          <a:p>
            <a:endParaRPr lang="ja-JP" altLang="en-US"/>
          </a:p>
        </p:txBody>
      </p:sp>
      <p:sp>
        <p:nvSpPr>
          <p:cNvPr id="9323" name="Line 110"/>
          <p:cNvSpPr>
            <a:spLocks noChangeShapeType="1"/>
          </p:cNvSpPr>
          <p:nvPr/>
        </p:nvSpPr>
        <p:spPr bwMode="auto">
          <a:xfrm>
            <a:off x="4646613" y="6689725"/>
            <a:ext cx="442912"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24" name="Line 111"/>
          <p:cNvSpPr>
            <a:spLocks noChangeShapeType="1"/>
          </p:cNvSpPr>
          <p:nvPr/>
        </p:nvSpPr>
        <p:spPr bwMode="auto">
          <a:xfrm flipV="1">
            <a:off x="4660900" y="2308225"/>
            <a:ext cx="763587" cy="0"/>
          </a:xfrm>
          <a:prstGeom prst="line">
            <a:avLst/>
          </a:prstGeom>
          <a:noFill/>
          <a:ln w="139700">
            <a:solidFill>
              <a:srgbClr val="006600"/>
            </a:solidFill>
            <a:prstDash val="sysDot"/>
            <a:round/>
            <a:headEnd/>
            <a:tailEnd/>
          </a:ln>
        </p:spPr>
        <p:txBody>
          <a:bodyPr wrap="none" anchor="ctr"/>
          <a:lstStyle/>
          <a:p>
            <a:endParaRPr lang="ja-JP" altLang="en-US"/>
          </a:p>
        </p:txBody>
      </p:sp>
      <p:sp>
        <p:nvSpPr>
          <p:cNvPr id="9325" name="Line 112"/>
          <p:cNvSpPr>
            <a:spLocks noChangeShapeType="1"/>
          </p:cNvSpPr>
          <p:nvPr/>
        </p:nvSpPr>
        <p:spPr bwMode="auto">
          <a:xfrm>
            <a:off x="7268021" y="2492375"/>
            <a:ext cx="1483867"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26" name="Rectangle 113"/>
          <p:cNvSpPr>
            <a:spLocks noChangeArrowheads="1"/>
          </p:cNvSpPr>
          <p:nvPr/>
        </p:nvSpPr>
        <p:spPr bwMode="auto">
          <a:xfrm>
            <a:off x="6889750" y="2146300"/>
            <a:ext cx="1795463"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rPr>
              <a:t>[Land and Disaster monitoring] </a:t>
            </a:r>
          </a:p>
        </p:txBody>
      </p:sp>
      <p:sp>
        <p:nvSpPr>
          <p:cNvPr id="9327" name="Line 114"/>
          <p:cNvSpPr>
            <a:spLocks noChangeShapeType="1"/>
          </p:cNvSpPr>
          <p:nvPr/>
        </p:nvSpPr>
        <p:spPr bwMode="auto">
          <a:xfrm>
            <a:off x="3262313" y="3140968"/>
            <a:ext cx="2974181" cy="0"/>
          </a:xfrm>
          <a:prstGeom prst="line">
            <a:avLst/>
          </a:prstGeom>
          <a:noFill/>
          <a:ln w="139700">
            <a:solidFill>
              <a:srgbClr val="006600"/>
            </a:solidFill>
            <a:prstDash val="sysDot"/>
            <a:round/>
            <a:headEnd/>
            <a:tailEnd/>
          </a:ln>
        </p:spPr>
        <p:txBody>
          <a:bodyPr wrap="none" anchor="ctr"/>
          <a:lstStyle/>
          <a:p>
            <a:endParaRPr lang="ja-JP" altLang="en-US"/>
          </a:p>
        </p:txBody>
      </p:sp>
      <p:sp>
        <p:nvSpPr>
          <p:cNvPr id="9328" name="Line 115"/>
          <p:cNvSpPr>
            <a:spLocks noChangeShapeType="1"/>
          </p:cNvSpPr>
          <p:nvPr/>
        </p:nvSpPr>
        <p:spPr bwMode="auto">
          <a:xfrm flipV="1">
            <a:off x="6704979" y="3124200"/>
            <a:ext cx="2046909" cy="0"/>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29" name="Line 116"/>
          <p:cNvSpPr>
            <a:spLocks noChangeShapeType="1"/>
          </p:cNvSpPr>
          <p:nvPr/>
        </p:nvSpPr>
        <p:spPr bwMode="auto">
          <a:xfrm>
            <a:off x="8082855" y="3119438"/>
            <a:ext cx="809625" cy="0"/>
          </a:xfrm>
          <a:prstGeom prst="line">
            <a:avLst/>
          </a:prstGeom>
          <a:noFill/>
          <a:ln w="139700">
            <a:solidFill>
              <a:srgbClr val="0066FF">
                <a:alpha val="70195"/>
              </a:srgbClr>
            </a:solidFill>
            <a:prstDash val="sysDot"/>
            <a:round/>
            <a:headEnd/>
            <a:tailEnd/>
          </a:ln>
        </p:spPr>
        <p:txBody>
          <a:bodyPr wrap="none" anchor="ctr"/>
          <a:lstStyle/>
          <a:p>
            <a:endParaRPr lang="ja-JP" altLang="en-US"/>
          </a:p>
        </p:txBody>
      </p:sp>
      <p:sp>
        <p:nvSpPr>
          <p:cNvPr id="9330" name="Line 117"/>
          <p:cNvSpPr>
            <a:spLocks noChangeShapeType="1"/>
          </p:cNvSpPr>
          <p:nvPr/>
        </p:nvSpPr>
        <p:spPr bwMode="auto">
          <a:xfrm flipV="1">
            <a:off x="3284537" y="3819525"/>
            <a:ext cx="2363787" cy="0"/>
          </a:xfrm>
          <a:prstGeom prst="line">
            <a:avLst/>
          </a:prstGeom>
          <a:noFill/>
          <a:ln w="139700">
            <a:solidFill>
              <a:srgbClr val="006600"/>
            </a:solidFill>
            <a:prstDash val="sysDot"/>
            <a:round/>
            <a:headEnd/>
            <a:tailEnd/>
          </a:ln>
        </p:spPr>
        <p:txBody>
          <a:bodyPr wrap="none" anchor="ctr"/>
          <a:lstStyle/>
          <a:p>
            <a:endParaRPr lang="ja-JP" altLang="en-US"/>
          </a:p>
        </p:txBody>
      </p:sp>
      <p:sp>
        <p:nvSpPr>
          <p:cNvPr id="9331" name="Text Box 118"/>
          <p:cNvSpPr txBox="1">
            <a:spLocks noChangeArrowheads="1"/>
          </p:cNvSpPr>
          <p:nvPr/>
        </p:nvSpPr>
        <p:spPr bwMode="auto">
          <a:xfrm>
            <a:off x="6705600" y="3055938"/>
            <a:ext cx="547688" cy="152400"/>
          </a:xfrm>
          <a:prstGeom prst="rect">
            <a:avLst/>
          </a:prstGeom>
          <a:noFill/>
          <a:ln w="9525" algn="ctr">
            <a:noFill/>
            <a:miter lim="800000"/>
            <a:headEnd/>
            <a:tailEnd/>
          </a:ln>
        </p:spPr>
        <p:txBody>
          <a:bodyPr wrap="none" lIns="0" tIns="0" rIns="0" bIns="0">
            <a:spAutoFit/>
          </a:bodyPr>
          <a:lstStyle/>
          <a:p>
            <a:pPr algn="ctr"/>
            <a:r>
              <a:rPr lang="en-US" altLang="ja-JP" sz="1000" dirty="0">
                <a:latin typeface="Trebuchet MS" pitchFamily="34" charset="0"/>
              </a:rPr>
              <a:t>GPM/</a:t>
            </a:r>
            <a:r>
              <a:rPr lang="en-US" altLang="ja-JP" sz="1000" b="1" dirty="0">
                <a:latin typeface="Trebuchet MS" pitchFamily="34" charset="0"/>
              </a:rPr>
              <a:t>DPR</a:t>
            </a:r>
          </a:p>
        </p:txBody>
      </p:sp>
      <p:sp>
        <p:nvSpPr>
          <p:cNvPr id="9332" name="Text Box 119"/>
          <p:cNvSpPr txBox="1">
            <a:spLocks noChangeArrowheads="1"/>
          </p:cNvSpPr>
          <p:nvPr/>
        </p:nvSpPr>
        <p:spPr bwMode="auto">
          <a:xfrm>
            <a:off x="4095750" y="3595688"/>
            <a:ext cx="785813" cy="152400"/>
          </a:xfrm>
          <a:prstGeom prst="rect">
            <a:avLst/>
          </a:prstGeom>
          <a:noFill/>
          <a:ln w="9525" algn="ctr">
            <a:noFill/>
            <a:miter lim="800000"/>
            <a:headEnd/>
            <a:tailEnd/>
          </a:ln>
        </p:spPr>
        <p:txBody>
          <a:bodyPr wrap="none" lIns="0" tIns="0" rIns="0" bIns="0">
            <a:spAutoFit/>
          </a:bodyPr>
          <a:lstStyle/>
          <a:p>
            <a:pPr algn="ctr"/>
            <a:r>
              <a:rPr lang="en-US" altLang="ja-JP" sz="1000">
                <a:latin typeface="Trebuchet MS" pitchFamily="34" charset="0"/>
              </a:rPr>
              <a:t>Aqua/</a:t>
            </a:r>
            <a:r>
              <a:rPr lang="en-US" altLang="ja-JP" sz="1000" b="1">
                <a:latin typeface="Trebuchet MS" pitchFamily="34" charset="0"/>
              </a:rPr>
              <a:t>AMSR-E</a:t>
            </a:r>
          </a:p>
        </p:txBody>
      </p:sp>
      <p:sp>
        <p:nvSpPr>
          <p:cNvPr id="9333" name="Line 120"/>
          <p:cNvSpPr>
            <a:spLocks noChangeShapeType="1"/>
          </p:cNvSpPr>
          <p:nvPr/>
        </p:nvSpPr>
        <p:spPr bwMode="auto">
          <a:xfrm flipV="1">
            <a:off x="5803900" y="3861048"/>
            <a:ext cx="2116138" cy="0"/>
          </a:xfrm>
          <a:prstGeom prst="line">
            <a:avLst/>
          </a:prstGeom>
          <a:noFill/>
          <a:ln w="152400">
            <a:solidFill>
              <a:srgbClr val="0066FF">
                <a:alpha val="69804"/>
              </a:srgbClr>
            </a:solidFill>
            <a:round/>
            <a:headEnd/>
            <a:tailEnd/>
          </a:ln>
        </p:spPr>
        <p:txBody>
          <a:bodyPr wrap="none" anchor="ctr"/>
          <a:lstStyle/>
          <a:p>
            <a:endParaRPr lang="ja-JP" altLang="en-US"/>
          </a:p>
        </p:txBody>
      </p:sp>
      <p:sp>
        <p:nvSpPr>
          <p:cNvPr id="9334" name="Line 121"/>
          <p:cNvSpPr>
            <a:spLocks noChangeShapeType="1"/>
          </p:cNvSpPr>
          <p:nvPr/>
        </p:nvSpPr>
        <p:spPr bwMode="auto">
          <a:xfrm flipV="1">
            <a:off x="7164288" y="4564063"/>
            <a:ext cx="1587600" cy="0"/>
          </a:xfrm>
          <a:prstGeom prst="line">
            <a:avLst/>
          </a:prstGeom>
          <a:noFill/>
          <a:ln w="152400">
            <a:solidFill>
              <a:srgbClr val="0066FF">
                <a:alpha val="70000"/>
              </a:srgbClr>
            </a:solidFill>
            <a:round/>
            <a:headEnd/>
            <a:tailEnd/>
          </a:ln>
        </p:spPr>
        <p:txBody>
          <a:bodyPr wrap="none" anchor="ctr"/>
          <a:lstStyle/>
          <a:p>
            <a:endParaRPr lang="ja-JP" altLang="en-US"/>
          </a:p>
        </p:txBody>
      </p:sp>
      <p:sp>
        <p:nvSpPr>
          <p:cNvPr id="9335" name="Rectangle 122"/>
          <p:cNvSpPr>
            <a:spLocks noChangeArrowheads="1"/>
          </p:cNvSpPr>
          <p:nvPr/>
        </p:nvSpPr>
        <p:spPr bwMode="auto">
          <a:xfrm>
            <a:off x="7238503" y="4468470"/>
            <a:ext cx="1149921" cy="184666"/>
          </a:xfrm>
          <a:prstGeom prst="rect">
            <a:avLst/>
          </a:prstGeom>
          <a:noFill/>
          <a:ln w="9525">
            <a:noFill/>
            <a:miter lim="800000"/>
            <a:headEnd/>
            <a:tailEnd/>
          </a:ln>
        </p:spPr>
        <p:txBody>
          <a:bodyPr wrap="none" lIns="36000" tIns="0" rIns="36000" bIns="0">
            <a:spAutoFit/>
          </a:bodyPr>
          <a:lstStyle/>
          <a:p>
            <a:pPr algn="ctr"/>
            <a:r>
              <a:rPr lang="en-US" altLang="ja-JP" sz="1200" b="1" dirty="0">
                <a:latin typeface="Trebuchet MS" pitchFamily="34" charset="0"/>
                <a:ea typeface="ＭＳ ゴシック" pitchFamily="49" charset="-128"/>
              </a:rPr>
              <a:t>GCOM-C1/ SGLI</a:t>
            </a:r>
            <a:endParaRPr lang="en-US" altLang="ja-JP" sz="1200" b="1" dirty="0">
              <a:latin typeface="Trebuchet MS" pitchFamily="34" charset="0"/>
            </a:endParaRPr>
          </a:p>
        </p:txBody>
      </p:sp>
      <p:sp>
        <p:nvSpPr>
          <p:cNvPr id="9336" name="Rectangle 123"/>
          <p:cNvSpPr>
            <a:spLocks noChangeArrowheads="1"/>
          </p:cNvSpPr>
          <p:nvPr/>
        </p:nvSpPr>
        <p:spPr bwMode="auto">
          <a:xfrm>
            <a:off x="5603875" y="4208463"/>
            <a:ext cx="2628900" cy="152400"/>
          </a:xfrm>
          <a:prstGeom prst="rect">
            <a:avLst/>
          </a:prstGeom>
          <a:noFill/>
          <a:ln w="9525">
            <a:noFill/>
            <a:miter lim="800000"/>
            <a:headEnd/>
            <a:tailEnd/>
          </a:ln>
        </p:spPr>
        <p:txBody>
          <a:bodyPr wrap="none" lIns="0" tIns="0" rIns="0" bIns="0">
            <a:spAutoFit/>
          </a:bodyPr>
          <a:lstStyle/>
          <a:p>
            <a:pPr algn="ctr"/>
            <a:r>
              <a:rPr lang="en-US" altLang="ja-JP" sz="1000" dirty="0">
                <a:latin typeface="Trebuchet MS" pitchFamily="34" charset="0"/>
                <a:ea typeface="ＭＳ ゴシック" pitchFamily="49" charset="-128"/>
              </a:rPr>
              <a:t>[Vegetation, aerosol, cloud, SST, ocean color]</a:t>
            </a:r>
            <a:endParaRPr lang="en-US" altLang="ja-JP" sz="1000" b="1" dirty="0">
              <a:latin typeface="Trebuchet MS" pitchFamily="34" charset="0"/>
            </a:endParaRPr>
          </a:p>
        </p:txBody>
      </p:sp>
      <p:sp>
        <p:nvSpPr>
          <p:cNvPr id="9337" name="Rectangle 124"/>
          <p:cNvSpPr>
            <a:spLocks noChangeArrowheads="1"/>
          </p:cNvSpPr>
          <p:nvPr/>
        </p:nvSpPr>
        <p:spPr bwMode="auto">
          <a:xfrm>
            <a:off x="6884739" y="4924425"/>
            <a:ext cx="1863725" cy="152400"/>
          </a:xfrm>
          <a:prstGeom prst="rect">
            <a:avLst/>
          </a:prstGeom>
          <a:noFill/>
          <a:ln w="9525">
            <a:noFill/>
            <a:miter lim="800000"/>
            <a:headEnd/>
            <a:tailEnd/>
          </a:ln>
        </p:spPr>
        <p:txBody>
          <a:bodyPr wrap="none" lIns="0" tIns="0" rIns="0" bIns="0">
            <a:spAutoFit/>
          </a:bodyPr>
          <a:lstStyle/>
          <a:p>
            <a:pPr algn="ctr"/>
            <a:r>
              <a:rPr lang="en-US" altLang="ja-JP" sz="1000" dirty="0">
                <a:latin typeface="Trebuchet MS" pitchFamily="34" charset="0"/>
                <a:ea typeface="ＭＳ ゴシック" pitchFamily="49" charset="-128"/>
              </a:rPr>
              <a:t>[Cloud and Aerosol 3D structure]</a:t>
            </a:r>
            <a:endParaRPr lang="en-US" altLang="ja-JP" sz="1000" b="1" dirty="0">
              <a:latin typeface="Trebuchet MS" pitchFamily="34" charset="0"/>
            </a:endParaRPr>
          </a:p>
        </p:txBody>
      </p:sp>
      <p:sp>
        <p:nvSpPr>
          <p:cNvPr id="9338" name="Line 125"/>
          <p:cNvSpPr>
            <a:spLocks noChangeShapeType="1"/>
          </p:cNvSpPr>
          <p:nvPr/>
        </p:nvSpPr>
        <p:spPr bwMode="auto">
          <a:xfrm flipV="1">
            <a:off x="7236296" y="5157192"/>
            <a:ext cx="1450504" cy="0"/>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39" name="Line 126"/>
          <p:cNvSpPr>
            <a:spLocks noChangeShapeType="1"/>
          </p:cNvSpPr>
          <p:nvPr/>
        </p:nvSpPr>
        <p:spPr bwMode="auto">
          <a:xfrm flipV="1">
            <a:off x="7848352" y="5157192"/>
            <a:ext cx="900112" cy="0"/>
          </a:xfrm>
          <a:prstGeom prst="line">
            <a:avLst/>
          </a:prstGeom>
          <a:noFill/>
          <a:ln w="139700">
            <a:solidFill>
              <a:srgbClr val="0066FF">
                <a:alpha val="70195"/>
              </a:srgbClr>
            </a:solidFill>
            <a:prstDash val="sysDot"/>
            <a:round/>
            <a:headEnd/>
            <a:tailEnd/>
          </a:ln>
        </p:spPr>
        <p:txBody>
          <a:bodyPr wrap="none" anchor="ctr"/>
          <a:lstStyle/>
          <a:p>
            <a:endParaRPr lang="ja-JP" altLang="en-US"/>
          </a:p>
        </p:txBody>
      </p:sp>
      <p:sp>
        <p:nvSpPr>
          <p:cNvPr id="9340" name="Rectangle 127"/>
          <p:cNvSpPr>
            <a:spLocks noChangeArrowheads="1"/>
          </p:cNvSpPr>
          <p:nvPr/>
        </p:nvSpPr>
        <p:spPr bwMode="auto">
          <a:xfrm>
            <a:off x="5000625" y="5910263"/>
            <a:ext cx="847725"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[CO</a:t>
            </a:r>
            <a:r>
              <a:rPr lang="en-US" altLang="ja-JP" sz="1000" baseline="-25000">
                <a:latin typeface="Trebuchet MS" pitchFamily="34" charset="0"/>
                <a:ea typeface="ＭＳ ゴシック" pitchFamily="49" charset="-128"/>
              </a:rPr>
              <a:t>2, </a:t>
            </a:r>
            <a:r>
              <a:rPr lang="en-US" altLang="ja-JP" sz="1000">
                <a:latin typeface="Trebuchet MS" pitchFamily="34" charset="0"/>
                <a:ea typeface="ＭＳ ゴシック" pitchFamily="49" charset="-128"/>
              </a:rPr>
              <a:t>Methane]</a:t>
            </a:r>
            <a:endParaRPr lang="en-US" altLang="ja-JP" sz="1000" b="1">
              <a:latin typeface="Trebuchet MS" pitchFamily="34" charset="0"/>
            </a:endParaRPr>
          </a:p>
        </p:txBody>
      </p:sp>
      <p:sp>
        <p:nvSpPr>
          <p:cNvPr id="9341" name="Text Box 128"/>
          <p:cNvSpPr txBox="1">
            <a:spLocks noChangeArrowheads="1"/>
          </p:cNvSpPr>
          <p:nvPr/>
        </p:nvSpPr>
        <p:spPr bwMode="auto">
          <a:xfrm>
            <a:off x="4222750" y="2895600"/>
            <a:ext cx="547688" cy="152400"/>
          </a:xfrm>
          <a:prstGeom prst="rect">
            <a:avLst/>
          </a:prstGeom>
          <a:noFill/>
          <a:ln w="9525" algn="ctr">
            <a:noFill/>
            <a:miter lim="800000"/>
            <a:headEnd/>
            <a:tailEnd/>
          </a:ln>
        </p:spPr>
        <p:txBody>
          <a:bodyPr wrap="none" lIns="0" tIns="0" rIns="0" bIns="0">
            <a:spAutoFit/>
          </a:bodyPr>
          <a:lstStyle/>
          <a:p>
            <a:pPr algn="ctr"/>
            <a:r>
              <a:rPr lang="en-US" altLang="ja-JP" sz="1000">
                <a:latin typeface="Trebuchet MS" pitchFamily="34" charset="0"/>
              </a:rPr>
              <a:t>TRMM/</a:t>
            </a:r>
            <a:r>
              <a:rPr lang="en-US" altLang="ja-JP" sz="1000" b="1">
                <a:latin typeface="Trebuchet MS" pitchFamily="34" charset="0"/>
              </a:rPr>
              <a:t>PR</a:t>
            </a:r>
          </a:p>
        </p:txBody>
      </p:sp>
      <p:sp>
        <p:nvSpPr>
          <p:cNvPr id="9342" name="Line 129"/>
          <p:cNvSpPr>
            <a:spLocks noChangeShapeType="1"/>
          </p:cNvSpPr>
          <p:nvPr/>
        </p:nvSpPr>
        <p:spPr bwMode="auto">
          <a:xfrm flipV="1">
            <a:off x="3328988" y="2308225"/>
            <a:ext cx="1260475" cy="0"/>
          </a:xfrm>
          <a:prstGeom prst="line">
            <a:avLst/>
          </a:prstGeom>
          <a:noFill/>
          <a:ln w="152400">
            <a:solidFill>
              <a:srgbClr val="006600"/>
            </a:solidFill>
            <a:round/>
            <a:headEnd/>
            <a:tailEnd/>
          </a:ln>
        </p:spPr>
        <p:txBody>
          <a:bodyPr wrap="none" anchor="ctr"/>
          <a:lstStyle/>
          <a:p>
            <a:endParaRPr lang="ja-JP" altLang="en-US"/>
          </a:p>
        </p:txBody>
      </p:sp>
      <p:sp>
        <p:nvSpPr>
          <p:cNvPr id="9343" name="Rectangle 130"/>
          <p:cNvSpPr>
            <a:spLocks noChangeArrowheads="1"/>
          </p:cNvSpPr>
          <p:nvPr/>
        </p:nvSpPr>
        <p:spPr bwMode="auto">
          <a:xfrm>
            <a:off x="5993370" y="3757613"/>
            <a:ext cx="1349848" cy="184666"/>
          </a:xfrm>
          <a:prstGeom prst="rect">
            <a:avLst/>
          </a:prstGeom>
          <a:noFill/>
          <a:ln w="9525">
            <a:noFill/>
            <a:miter lim="800000"/>
            <a:headEnd/>
            <a:tailEnd/>
          </a:ln>
        </p:spPr>
        <p:txBody>
          <a:bodyPr wrap="none" lIns="36000" tIns="0" rIns="36000" bIns="0">
            <a:spAutoFit/>
          </a:bodyPr>
          <a:lstStyle/>
          <a:p>
            <a:pPr algn="ctr"/>
            <a:r>
              <a:rPr lang="en-US" altLang="ja-JP" sz="1200" b="1" dirty="0">
                <a:latin typeface="Trebuchet MS" pitchFamily="34" charset="0"/>
                <a:ea typeface="ＭＳ ゴシック" pitchFamily="49" charset="-128"/>
              </a:rPr>
              <a:t>GCOM-W1/ AMSR2</a:t>
            </a:r>
            <a:endParaRPr lang="en-US" altLang="ja-JP" sz="1200" b="1" dirty="0">
              <a:latin typeface="Trebuchet MS" pitchFamily="34" charset="0"/>
            </a:endParaRPr>
          </a:p>
        </p:txBody>
      </p:sp>
      <p:sp>
        <p:nvSpPr>
          <p:cNvPr id="9344" name="Rectangle 131"/>
          <p:cNvSpPr>
            <a:spLocks noChangeArrowheads="1"/>
          </p:cNvSpPr>
          <p:nvPr/>
        </p:nvSpPr>
        <p:spPr bwMode="auto">
          <a:xfrm>
            <a:off x="5969000" y="3613150"/>
            <a:ext cx="1477963" cy="152400"/>
          </a:xfrm>
          <a:prstGeom prst="rect">
            <a:avLst/>
          </a:prstGeom>
          <a:noFill/>
          <a:ln w="9525">
            <a:noFill/>
            <a:miter lim="800000"/>
            <a:headEnd/>
            <a:tailEnd/>
          </a:ln>
        </p:spPr>
        <p:txBody>
          <a:bodyPr wrap="none" lIns="0" tIns="0" rIns="0" bIns="0">
            <a:spAutoFit/>
          </a:bodyPr>
          <a:lstStyle/>
          <a:p>
            <a:pPr algn="ctr"/>
            <a:r>
              <a:rPr lang="en-US" altLang="ja-JP" sz="1000">
                <a:latin typeface="Trebuchet MS" pitchFamily="34" charset="0"/>
                <a:ea typeface="ＭＳ ゴシック" pitchFamily="49" charset="-128"/>
              </a:rPr>
              <a:t>[Wind, SST , Water vapor]</a:t>
            </a:r>
          </a:p>
        </p:txBody>
      </p:sp>
      <p:pic>
        <p:nvPicPr>
          <p:cNvPr id="9345" name="Picture 132" descr="ADEOS2_CGs"/>
          <p:cNvPicPr>
            <a:picLocks noChangeAspect="1" noChangeArrowheads="1"/>
          </p:cNvPicPr>
          <p:nvPr/>
        </p:nvPicPr>
        <p:blipFill>
          <a:blip r:embed="rId3" cstate="print"/>
          <a:srcRect/>
          <a:stretch>
            <a:fillRect/>
          </a:stretch>
        </p:blipFill>
        <p:spPr bwMode="auto">
          <a:xfrm>
            <a:off x="3003550" y="5972175"/>
            <a:ext cx="585788" cy="314325"/>
          </a:xfrm>
          <a:prstGeom prst="rect">
            <a:avLst/>
          </a:prstGeom>
          <a:noFill/>
          <a:ln w="9525">
            <a:noFill/>
            <a:miter lim="800000"/>
            <a:headEnd/>
            <a:tailEnd/>
          </a:ln>
        </p:spPr>
      </p:pic>
      <p:sp>
        <p:nvSpPr>
          <p:cNvPr id="9346" name="Line 133"/>
          <p:cNvSpPr>
            <a:spLocks noChangeShapeType="1"/>
          </p:cNvSpPr>
          <p:nvPr/>
        </p:nvSpPr>
        <p:spPr bwMode="auto">
          <a:xfrm>
            <a:off x="3246438" y="6689725"/>
            <a:ext cx="485775" cy="0"/>
          </a:xfrm>
          <a:prstGeom prst="line">
            <a:avLst/>
          </a:prstGeom>
          <a:noFill/>
          <a:ln w="152400">
            <a:solidFill>
              <a:srgbClr val="0066FF">
                <a:alpha val="70195"/>
              </a:srgbClr>
            </a:solidFill>
            <a:round/>
            <a:headEnd/>
            <a:tailEnd/>
          </a:ln>
        </p:spPr>
        <p:txBody>
          <a:bodyPr wrap="none" anchor="ctr"/>
          <a:lstStyle/>
          <a:p>
            <a:endParaRPr lang="ja-JP" altLang="en-US"/>
          </a:p>
        </p:txBody>
      </p:sp>
      <p:sp>
        <p:nvSpPr>
          <p:cNvPr id="9347" name="Rectangle 134"/>
          <p:cNvSpPr>
            <a:spLocks noChangeArrowheads="1"/>
          </p:cNvSpPr>
          <p:nvPr/>
        </p:nvSpPr>
        <p:spPr bwMode="auto">
          <a:xfrm>
            <a:off x="3790950" y="6588125"/>
            <a:ext cx="603250" cy="182563"/>
          </a:xfrm>
          <a:prstGeom prst="rect">
            <a:avLst/>
          </a:prstGeom>
          <a:noFill/>
          <a:ln w="9525">
            <a:noFill/>
            <a:miter lim="800000"/>
            <a:headEnd/>
            <a:tailEnd/>
          </a:ln>
        </p:spPr>
        <p:txBody>
          <a:bodyPr wrap="none" lIns="0" tIns="0" rIns="0" bIns="0">
            <a:spAutoFit/>
          </a:bodyPr>
          <a:lstStyle/>
          <a:p>
            <a:r>
              <a:rPr lang="en-US" altLang="ja-JP" sz="1200">
                <a:solidFill>
                  <a:srgbClr val="0066FF"/>
                </a:solidFill>
                <a:latin typeface="Trebuchet MS" pitchFamily="34" charset="0"/>
                <a:ea typeface="System"/>
                <a:cs typeface="System"/>
              </a:rPr>
              <a:t>Phase B~</a:t>
            </a:r>
            <a:endParaRPr lang="en-US" altLang="ja-JP" sz="1200" b="1">
              <a:solidFill>
                <a:srgbClr val="0066FF"/>
              </a:solidFill>
              <a:latin typeface="Trebuchet MS" pitchFamily="34" charset="0"/>
            </a:endParaRPr>
          </a:p>
        </p:txBody>
      </p:sp>
      <p:pic>
        <p:nvPicPr>
          <p:cNvPr id="9348" name="Picture 135"/>
          <p:cNvPicPr>
            <a:picLocks noChangeAspect="1" noChangeArrowheads="1"/>
          </p:cNvPicPr>
          <p:nvPr/>
        </p:nvPicPr>
        <p:blipFill>
          <a:blip r:embed="rId4" cstate="print"/>
          <a:srcRect/>
          <a:stretch>
            <a:fillRect/>
          </a:stretch>
        </p:blipFill>
        <p:spPr bwMode="auto">
          <a:xfrm>
            <a:off x="4003675" y="5684838"/>
            <a:ext cx="630238" cy="263525"/>
          </a:xfrm>
          <a:prstGeom prst="rect">
            <a:avLst/>
          </a:prstGeom>
          <a:noFill/>
          <a:ln w="9525" algn="ctr">
            <a:noFill/>
            <a:miter lim="800000"/>
            <a:headEnd/>
            <a:tailEnd/>
          </a:ln>
        </p:spPr>
      </p:pic>
      <p:sp>
        <p:nvSpPr>
          <p:cNvPr id="9349" name="Rectangle 136"/>
          <p:cNvSpPr>
            <a:spLocks noChangeArrowheads="1"/>
          </p:cNvSpPr>
          <p:nvPr/>
        </p:nvSpPr>
        <p:spPr bwMode="auto">
          <a:xfrm>
            <a:off x="6762899" y="3208338"/>
            <a:ext cx="833437" cy="152400"/>
          </a:xfrm>
          <a:prstGeom prst="rect">
            <a:avLst/>
          </a:prstGeom>
          <a:noFill/>
          <a:ln w="9525">
            <a:noFill/>
            <a:miter lim="800000"/>
            <a:headEnd/>
            <a:tailEnd/>
          </a:ln>
        </p:spPr>
        <p:txBody>
          <a:bodyPr wrap="none" lIns="0" tIns="0" rIns="0" bIns="0">
            <a:spAutoFit/>
          </a:bodyPr>
          <a:lstStyle/>
          <a:p>
            <a:pPr algn="ctr"/>
            <a:r>
              <a:rPr lang="en-US" altLang="ja-JP" sz="1000" dirty="0">
                <a:latin typeface="Trebuchet MS" pitchFamily="34" charset="0"/>
                <a:ea typeface="ＭＳ ゴシック" pitchFamily="49" charset="-128"/>
              </a:rPr>
              <a:t>[Precipitation]</a:t>
            </a:r>
            <a:endParaRPr lang="en-US" altLang="ja-JP" sz="1000" b="1" dirty="0">
              <a:latin typeface="Trebuchet MS" pitchFamily="34" charset="0"/>
            </a:endParaRPr>
          </a:p>
        </p:txBody>
      </p:sp>
      <p:pic>
        <p:nvPicPr>
          <p:cNvPr id="9350" name="Picture 137"/>
          <p:cNvPicPr>
            <a:picLocks noChangeAspect="1" noChangeArrowheads="1"/>
          </p:cNvPicPr>
          <p:nvPr/>
        </p:nvPicPr>
        <p:blipFill>
          <a:blip r:embed="rId5" cstate="print"/>
          <a:srcRect/>
          <a:stretch>
            <a:fillRect/>
          </a:stretch>
        </p:blipFill>
        <p:spPr bwMode="auto">
          <a:xfrm>
            <a:off x="6192490" y="2849563"/>
            <a:ext cx="539750" cy="381000"/>
          </a:xfrm>
          <a:prstGeom prst="rect">
            <a:avLst/>
          </a:prstGeom>
          <a:noFill/>
          <a:ln w="9525">
            <a:noFill/>
            <a:round/>
            <a:headEnd/>
            <a:tailEnd/>
          </a:ln>
        </p:spPr>
      </p:pic>
      <p:pic>
        <p:nvPicPr>
          <p:cNvPr id="9351" name="Picture 138" descr="ALOS詳細"/>
          <p:cNvPicPr>
            <a:picLocks noChangeAspect="1" noChangeArrowheads="1"/>
          </p:cNvPicPr>
          <p:nvPr/>
        </p:nvPicPr>
        <p:blipFill>
          <a:blip r:embed="rId6" cstate="print"/>
          <a:srcRect/>
          <a:stretch>
            <a:fillRect/>
          </a:stretch>
        </p:blipFill>
        <p:spPr bwMode="auto">
          <a:xfrm>
            <a:off x="3262313" y="1679575"/>
            <a:ext cx="925512" cy="317500"/>
          </a:xfrm>
          <a:prstGeom prst="rect">
            <a:avLst/>
          </a:prstGeom>
          <a:noFill/>
          <a:ln w="9525">
            <a:noFill/>
            <a:miter lim="800000"/>
            <a:headEnd/>
            <a:tailEnd/>
          </a:ln>
        </p:spPr>
      </p:pic>
      <p:sp>
        <p:nvSpPr>
          <p:cNvPr id="9352" name="Line 139"/>
          <p:cNvSpPr>
            <a:spLocks noChangeShapeType="1"/>
          </p:cNvSpPr>
          <p:nvPr/>
        </p:nvSpPr>
        <p:spPr bwMode="auto">
          <a:xfrm>
            <a:off x="7694613" y="6091238"/>
            <a:ext cx="1035050"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53" name="Rectangle 140"/>
          <p:cNvSpPr>
            <a:spLocks noChangeArrowheads="1"/>
          </p:cNvSpPr>
          <p:nvPr/>
        </p:nvSpPr>
        <p:spPr bwMode="auto">
          <a:xfrm>
            <a:off x="7740352" y="5848350"/>
            <a:ext cx="847725" cy="152400"/>
          </a:xfrm>
          <a:prstGeom prst="rect">
            <a:avLst/>
          </a:prstGeom>
          <a:noFill/>
          <a:ln w="9525">
            <a:noFill/>
            <a:miter lim="800000"/>
            <a:headEnd/>
            <a:tailEnd/>
          </a:ln>
        </p:spPr>
        <p:txBody>
          <a:bodyPr wrap="none" lIns="0" tIns="0" rIns="0" bIns="0">
            <a:spAutoFit/>
          </a:bodyPr>
          <a:lstStyle/>
          <a:p>
            <a:pPr algn="ctr"/>
            <a:r>
              <a:rPr lang="en-US" altLang="ja-JP" sz="1000" dirty="0">
                <a:latin typeface="Trebuchet MS" pitchFamily="34" charset="0"/>
                <a:ea typeface="ＭＳ ゴシック" pitchFamily="49" charset="-128"/>
              </a:rPr>
              <a:t>[CO</a:t>
            </a:r>
            <a:r>
              <a:rPr lang="en-US" altLang="ja-JP" sz="1000" baseline="-25000" dirty="0">
                <a:latin typeface="Trebuchet MS" pitchFamily="34" charset="0"/>
                <a:ea typeface="ＭＳ ゴシック" pitchFamily="49" charset="-128"/>
              </a:rPr>
              <a:t>2, </a:t>
            </a:r>
            <a:r>
              <a:rPr lang="en-US" altLang="ja-JP" sz="1000" dirty="0">
                <a:latin typeface="Trebuchet MS" pitchFamily="34" charset="0"/>
                <a:ea typeface="ＭＳ ゴシック" pitchFamily="49" charset="-128"/>
              </a:rPr>
              <a:t>Methane]</a:t>
            </a:r>
            <a:endParaRPr lang="en-US" altLang="ja-JP" sz="1000" b="1" dirty="0">
              <a:latin typeface="Trebuchet MS" pitchFamily="34" charset="0"/>
            </a:endParaRPr>
          </a:p>
        </p:txBody>
      </p:sp>
      <p:sp>
        <p:nvSpPr>
          <p:cNvPr id="9354" name="Line 141"/>
          <p:cNvSpPr>
            <a:spLocks noChangeShapeType="1"/>
          </p:cNvSpPr>
          <p:nvPr/>
        </p:nvSpPr>
        <p:spPr bwMode="auto">
          <a:xfrm flipV="1">
            <a:off x="7537450" y="3684588"/>
            <a:ext cx="1214438" cy="0"/>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55" name="Rectangle 142"/>
          <p:cNvSpPr>
            <a:spLocks noChangeArrowheads="1"/>
          </p:cNvSpPr>
          <p:nvPr/>
        </p:nvSpPr>
        <p:spPr bwMode="auto">
          <a:xfrm>
            <a:off x="7851775" y="3622675"/>
            <a:ext cx="581025" cy="152400"/>
          </a:xfrm>
          <a:prstGeom prst="rect">
            <a:avLst/>
          </a:prstGeom>
          <a:noFill/>
          <a:ln w="9525">
            <a:noFill/>
            <a:miter lim="800000"/>
            <a:headEnd/>
            <a:tailEnd/>
          </a:ln>
        </p:spPr>
        <p:txBody>
          <a:bodyPr wrap="none" lIns="0" tIns="0" rIns="0" bIns="0">
            <a:spAutoFit/>
          </a:bodyPr>
          <a:lstStyle/>
          <a:p>
            <a:pPr algn="ctr"/>
            <a:r>
              <a:rPr lang="en-US" altLang="ja-JP" sz="1000" b="1">
                <a:latin typeface="Trebuchet MS" pitchFamily="34" charset="0"/>
                <a:ea typeface="ＭＳ ゴシック" pitchFamily="49" charset="-128"/>
              </a:rPr>
              <a:t>GCOM-W2</a:t>
            </a:r>
            <a:endParaRPr lang="en-US" altLang="ja-JP" sz="1000" b="1">
              <a:latin typeface="Trebuchet MS" pitchFamily="34" charset="0"/>
            </a:endParaRPr>
          </a:p>
        </p:txBody>
      </p:sp>
      <p:sp>
        <p:nvSpPr>
          <p:cNvPr id="9356" name="Rectangle 143"/>
          <p:cNvSpPr>
            <a:spLocks noChangeArrowheads="1"/>
          </p:cNvSpPr>
          <p:nvPr/>
        </p:nvSpPr>
        <p:spPr bwMode="auto">
          <a:xfrm>
            <a:off x="7353052" y="6027738"/>
            <a:ext cx="1395412" cy="152400"/>
          </a:xfrm>
          <a:prstGeom prst="rect">
            <a:avLst/>
          </a:prstGeom>
          <a:noFill/>
          <a:ln w="9525">
            <a:noFill/>
            <a:miter lim="800000"/>
            <a:headEnd/>
            <a:tailEnd/>
          </a:ln>
        </p:spPr>
        <p:txBody>
          <a:bodyPr lIns="0" tIns="0" rIns="0" bIns="0">
            <a:spAutoFit/>
          </a:bodyPr>
          <a:lstStyle/>
          <a:p>
            <a:pPr algn="ctr"/>
            <a:r>
              <a:rPr lang="en-US" altLang="ja-JP" sz="1000" b="1" i="1" dirty="0">
                <a:latin typeface="Trebuchet MS" pitchFamily="34" charset="0"/>
                <a:ea typeface="ＭＳ ゴシック" pitchFamily="49" charset="-128"/>
              </a:rPr>
              <a:t>GOSAT-2</a:t>
            </a:r>
            <a:endParaRPr lang="en-US" altLang="ja-JP" sz="1000" b="1" i="1" dirty="0">
              <a:latin typeface="Trebuchet MS" pitchFamily="34" charset="0"/>
            </a:endParaRPr>
          </a:p>
        </p:txBody>
      </p:sp>
      <p:sp>
        <p:nvSpPr>
          <p:cNvPr id="9357" name="Line 144"/>
          <p:cNvSpPr>
            <a:spLocks noChangeShapeType="1"/>
          </p:cNvSpPr>
          <p:nvPr/>
        </p:nvSpPr>
        <p:spPr bwMode="auto">
          <a:xfrm>
            <a:off x="6444208" y="2060848"/>
            <a:ext cx="2103214" cy="0"/>
          </a:xfrm>
          <a:prstGeom prst="line">
            <a:avLst/>
          </a:prstGeom>
          <a:noFill/>
          <a:ln w="152400">
            <a:solidFill>
              <a:srgbClr val="0066FF">
                <a:alpha val="70000"/>
              </a:srgbClr>
            </a:solidFill>
            <a:round/>
            <a:headEnd/>
            <a:tailEnd/>
          </a:ln>
        </p:spPr>
        <p:txBody>
          <a:bodyPr wrap="none" anchor="ctr"/>
          <a:lstStyle/>
          <a:p>
            <a:endParaRPr lang="ja-JP" altLang="en-US"/>
          </a:p>
        </p:txBody>
      </p:sp>
      <p:sp>
        <p:nvSpPr>
          <p:cNvPr id="9358" name="Text Box 145"/>
          <p:cNvSpPr txBox="1">
            <a:spLocks noChangeArrowheads="1"/>
          </p:cNvSpPr>
          <p:nvPr/>
        </p:nvSpPr>
        <p:spPr bwMode="auto">
          <a:xfrm>
            <a:off x="7429004" y="2430463"/>
            <a:ext cx="887412" cy="152400"/>
          </a:xfrm>
          <a:prstGeom prst="rect">
            <a:avLst/>
          </a:prstGeom>
          <a:noFill/>
          <a:ln w="9525" algn="ctr">
            <a:noFill/>
            <a:miter lim="800000"/>
            <a:headEnd/>
            <a:tailEnd/>
          </a:ln>
        </p:spPr>
        <p:txBody>
          <a:bodyPr wrap="none" lIns="0" tIns="0" rIns="0" bIns="0">
            <a:spAutoFit/>
          </a:bodyPr>
          <a:lstStyle/>
          <a:p>
            <a:pPr algn="ctr"/>
            <a:r>
              <a:rPr lang="en-US" altLang="ja-JP" sz="1000" b="1" dirty="0">
                <a:latin typeface="Trebuchet MS" pitchFamily="34" charset="0"/>
              </a:rPr>
              <a:t>ALOS-3 Optical</a:t>
            </a:r>
          </a:p>
        </p:txBody>
      </p:sp>
      <p:sp>
        <p:nvSpPr>
          <p:cNvPr id="9359" name="Text Box 146"/>
          <p:cNvSpPr txBox="1">
            <a:spLocks noChangeArrowheads="1"/>
          </p:cNvSpPr>
          <p:nvPr/>
        </p:nvSpPr>
        <p:spPr bwMode="auto">
          <a:xfrm>
            <a:off x="6897688" y="1968500"/>
            <a:ext cx="687387" cy="152400"/>
          </a:xfrm>
          <a:prstGeom prst="rect">
            <a:avLst/>
          </a:prstGeom>
          <a:noFill/>
          <a:ln w="9525" algn="ctr">
            <a:noFill/>
            <a:miter lim="800000"/>
            <a:headEnd/>
            <a:tailEnd/>
          </a:ln>
        </p:spPr>
        <p:txBody>
          <a:bodyPr wrap="none" lIns="0" tIns="0" rIns="0" bIns="0">
            <a:spAutoFit/>
          </a:bodyPr>
          <a:lstStyle/>
          <a:p>
            <a:pPr algn="ctr"/>
            <a:r>
              <a:rPr lang="en-US" altLang="ja-JP" sz="1000" b="1">
                <a:latin typeface="Trebuchet MS" pitchFamily="34" charset="0"/>
              </a:rPr>
              <a:t>ALOS-2 SAR</a:t>
            </a:r>
          </a:p>
        </p:txBody>
      </p:sp>
      <p:pic>
        <p:nvPicPr>
          <p:cNvPr id="9360" name="Picture 147" descr="次期陸域SAR20060531image"/>
          <p:cNvPicPr preferRelativeResize="0">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749010">
            <a:off x="6072655" y="1836738"/>
            <a:ext cx="709612" cy="280987"/>
          </a:xfrm>
          <a:prstGeom prst="rect">
            <a:avLst/>
          </a:prstGeom>
          <a:noFill/>
          <a:ln w="9525">
            <a:noFill/>
            <a:miter lim="800000"/>
            <a:headEnd/>
            <a:tailEnd/>
          </a:ln>
        </p:spPr>
      </p:pic>
      <p:sp>
        <p:nvSpPr>
          <p:cNvPr id="9361" name="Text Box 148"/>
          <p:cNvSpPr txBox="1">
            <a:spLocks noChangeArrowheads="1"/>
          </p:cNvSpPr>
          <p:nvPr/>
        </p:nvSpPr>
        <p:spPr bwMode="auto">
          <a:xfrm>
            <a:off x="3330575" y="2084388"/>
            <a:ext cx="803275" cy="152400"/>
          </a:xfrm>
          <a:prstGeom prst="rect">
            <a:avLst/>
          </a:prstGeom>
          <a:noFill/>
          <a:ln w="9525" algn="ctr">
            <a:noFill/>
            <a:miter lim="800000"/>
            <a:headEnd/>
            <a:tailEnd/>
          </a:ln>
        </p:spPr>
        <p:txBody>
          <a:bodyPr wrap="none" lIns="0" tIns="0" rIns="0" bIns="0">
            <a:spAutoFit/>
          </a:bodyPr>
          <a:lstStyle/>
          <a:p>
            <a:pPr algn="ctr"/>
            <a:r>
              <a:rPr lang="en-US" altLang="ja-JP" sz="1000" b="1">
                <a:latin typeface="Trebuchet MS" pitchFamily="34" charset="0"/>
              </a:rPr>
              <a:t>ALOS/PALSAR</a:t>
            </a:r>
          </a:p>
        </p:txBody>
      </p:sp>
      <p:sp>
        <p:nvSpPr>
          <p:cNvPr id="9362" name="Text Box 149"/>
          <p:cNvSpPr txBox="1">
            <a:spLocks noChangeArrowheads="1"/>
          </p:cNvSpPr>
          <p:nvPr/>
        </p:nvSpPr>
        <p:spPr bwMode="auto">
          <a:xfrm>
            <a:off x="3324225" y="2398713"/>
            <a:ext cx="1446213" cy="152400"/>
          </a:xfrm>
          <a:prstGeom prst="rect">
            <a:avLst/>
          </a:prstGeom>
          <a:noFill/>
          <a:ln w="9525" algn="ctr">
            <a:noFill/>
            <a:miter lim="800000"/>
            <a:headEnd/>
            <a:tailEnd/>
          </a:ln>
        </p:spPr>
        <p:txBody>
          <a:bodyPr lIns="0" tIns="0" rIns="0" bIns="0">
            <a:spAutoFit/>
          </a:bodyPr>
          <a:lstStyle/>
          <a:p>
            <a:r>
              <a:rPr lang="en-US" altLang="ja-JP" sz="1000" b="1">
                <a:latin typeface="Trebuchet MS" pitchFamily="34" charset="0"/>
              </a:rPr>
              <a:t>ALOS/PRISM AVNIR2</a:t>
            </a:r>
          </a:p>
        </p:txBody>
      </p:sp>
      <p:pic>
        <p:nvPicPr>
          <p:cNvPr id="9363" name="Picture 150" descr="EarhCARE5"/>
          <p:cNvPicPr>
            <a:picLocks noChangeAspect="1" noChangeArrowheads="1"/>
          </p:cNvPicPr>
          <p:nvPr/>
        </p:nvPicPr>
        <p:blipFill>
          <a:blip r:embed="rId8" cstate="print"/>
          <a:srcRect/>
          <a:stretch>
            <a:fillRect/>
          </a:stretch>
        </p:blipFill>
        <p:spPr bwMode="auto">
          <a:xfrm>
            <a:off x="6660232" y="5014913"/>
            <a:ext cx="503237" cy="400050"/>
          </a:xfrm>
          <a:prstGeom prst="rect">
            <a:avLst/>
          </a:prstGeom>
          <a:noFill/>
          <a:ln w="9525">
            <a:noFill/>
            <a:miter lim="800000"/>
            <a:headEnd/>
            <a:tailEnd/>
          </a:ln>
        </p:spPr>
      </p:pic>
      <p:sp>
        <p:nvSpPr>
          <p:cNvPr id="9364" name="Text Box 151"/>
          <p:cNvSpPr txBox="1">
            <a:spLocks noChangeArrowheads="1"/>
          </p:cNvSpPr>
          <p:nvPr/>
        </p:nvSpPr>
        <p:spPr bwMode="auto">
          <a:xfrm>
            <a:off x="3529013" y="2246313"/>
            <a:ext cx="831850" cy="152400"/>
          </a:xfrm>
          <a:prstGeom prst="rect">
            <a:avLst/>
          </a:prstGeom>
          <a:noFill/>
          <a:ln w="9525" algn="ctr">
            <a:noFill/>
            <a:miter lim="800000"/>
            <a:headEnd/>
            <a:tailEnd/>
          </a:ln>
        </p:spPr>
        <p:txBody>
          <a:bodyPr wrap="none" lIns="0" tIns="0" rIns="0" bIns="0">
            <a:spAutoFit/>
          </a:bodyPr>
          <a:lstStyle/>
          <a:p>
            <a:pPr algn="ctr"/>
            <a:r>
              <a:rPr lang="en-US" altLang="ja-JP" sz="1000" b="1">
                <a:solidFill>
                  <a:srgbClr val="CCFFCC"/>
                </a:solidFill>
                <a:latin typeface="Trebuchet MS" pitchFamily="34" charset="0"/>
              </a:rPr>
              <a:t>ALOS "DAICHI"</a:t>
            </a:r>
          </a:p>
        </p:txBody>
      </p:sp>
      <p:pic>
        <p:nvPicPr>
          <p:cNvPr id="9365" name="Picture 152" descr="次期陸域OPT"/>
          <p:cNvPicPr>
            <a:picLocks noChangeAspect="1" noChangeArrowheads="1"/>
          </p:cNvPicPr>
          <p:nvPr/>
        </p:nvPicPr>
        <p:blipFill>
          <a:blip r:embed="rId9" cstate="print"/>
          <a:srcRect/>
          <a:stretch>
            <a:fillRect/>
          </a:stretch>
        </p:blipFill>
        <p:spPr bwMode="auto">
          <a:xfrm>
            <a:off x="6703466" y="2354263"/>
            <a:ext cx="604838" cy="315912"/>
          </a:xfrm>
          <a:prstGeom prst="rect">
            <a:avLst/>
          </a:prstGeom>
          <a:noFill/>
          <a:ln w="9525">
            <a:noFill/>
            <a:miter lim="800000"/>
            <a:headEnd/>
            <a:tailEnd/>
          </a:ln>
        </p:spPr>
      </p:pic>
      <p:sp>
        <p:nvSpPr>
          <p:cNvPr id="9366" name="Rectangle 153"/>
          <p:cNvSpPr>
            <a:spLocks noChangeArrowheads="1"/>
          </p:cNvSpPr>
          <p:nvPr/>
        </p:nvSpPr>
        <p:spPr bwMode="auto">
          <a:xfrm>
            <a:off x="7349058" y="5085184"/>
            <a:ext cx="895350" cy="152400"/>
          </a:xfrm>
          <a:prstGeom prst="rect">
            <a:avLst/>
          </a:prstGeom>
          <a:noFill/>
          <a:ln w="9525">
            <a:noFill/>
            <a:miter lim="800000"/>
            <a:headEnd/>
            <a:tailEnd/>
          </a:ln>
        </p:spPr>
        <p:txBody>
          <a:bodyPr wrap="none" lIns="0" tIns="0" rIns="0" bIns="0">
            <a:spAutoFit/>
          </a:bodyPr>
          <a:lstStyle/>
          <a:p>
            <a:r>
              <a:rPr lang="en-US" altLang="ja-JP" sz="1000" dirty="0" err="1">
                <a:latin typeface="Trebuchet MS" pitchFamily="34" charset="0"/>
                <a:ea typeface="ＭＳ ゴシック" pitchFamily="49" charset="-128"/>
              </a:rPr>
              <a:t>EarthCARE</a:t>
            </a:r>
            <a:r>
              <a:rPr lang="en-US" altLang="ja-JP" sz="1000" dirty="0">
                <a:latin typeface="Trebuchet MS" pitchFamily="34" charset="0"/>
                <a:ea typeface="ＭＳ ゴシック" pitchFamily="49" charset="-128"/>
              </a:rPr>
              <a:t>/</a:t>
            </a:r>
            <a:r>
              <a:rPr lang="en-US" altLang="ja-JP" sz="1000" b="1" dirty="0">
                <a:latin typeface="Trebuchet MS" pitchFamily="34" charset="0"/>
                <a:ea typeface="ＭＳ ゴシック" pitchFamily="49" charset="-128"/>
              </a:rPr>
              <a:t>CPR</a:t>
            </a:r>
            <a:endParaRPr lang="en-US" altLang="ja-JP" sz="1000" b="1" dirty="0">
              <a:latin typeface="Trebuchet MS" pitchFamily="34" charset="0"/>
            </a:endParaRPr>
          </a:p>
        </p:txBody>
      </p:sp>
      <p:sp>
        <p:nvSpPr>
          <p:cNvPr id="9367" name="Rectangle 154"/>
          <p:cNvSpPr>
            <a:spLocks noChangeArrowheads="1"/>
          </p:cNvSpPr>
          <p:nvPr/>
        </p:nvSpPr>
        <p:spPr bwMode="auto">
          <a:xfrm>
            <a:off x="4327525" y="4557713"/>
            <a:ext cx="1838325" cy="152400"/>
          </a:xfrm>
          <a:prstGeom prst="rect">
            <a:avLst/>
          </a:prstGeom>
          <a:noFill/>
          <a:ln w="9525">
            <a:noFill/>
            <a:miter lim="800000"/>
            <a:headEnd/>
            <a:tailEnd/>
          </a:ln>
        </p:spPr>
        <p:txBody>
          <a:bodyPr wrap="none" lIns="0" tIns="0" rIns="0" bIns="0">
            <a:spAutoFit/>
          </a:bodyPr>
          <a:lstStyle/>
          <a:p>
            <a:pPr algn="ctr"/>
            <a:r>
              <a:rPr lang="en-US" altLang="ja-JP" sz="1000" i="1">
                <a:latin typeface="Trebuchet MS" pitchFamily="34" charset="0"/>
                <a:ea typeface="ＭＳ ゴシック" pitchFamily="49" charset="-128"/>
              </a:rPr>
              <a:t>250m, multi-angle, polarization</a:t>
            </a:r>
          </a:p>
        </p:txBody>
      </p:sp>
      <p:sp>
        <p:nvSpPr>
          <p:cNvPr id="9368" name="Line 155"/>
          <p:cNvSpPr>
            <a:spLocks noChangeShapeType="1"/>
          </p:cNvSpPr>
          <p:nvPr/>
        </p:nvSpPr>
        <p:spPr bwMode="auto">
          <a:xfrm>
            <a:off x="8324850" y="4378325"/>
            <a:ext cx="450850" cy="1588"/>
          </a:xfrm>
          <a:prstGeom prst="line">
            <a:avLst/>
          </a:prstGeom>
          <a:noFill/>
          <a:ln w="152400">
            <a:solidFill>
              <a:srgbClr val="FF3300">
                <a:alpha val="70195"/>
              </a:srgbClr>
            </a:solidFill>
            <a:round/>
            <a:headEnd/>
            <a:tailEnd/>
          </a:ln>
        </p:spPr>
        <p:txBody>
          <a:bodyPr wrap="none" anchor="ctr"/>
          <a:lstStyle/>
          <a:p>
            <a:endParaRPr lang="ja-JP" altLang="en-US"/>
          </a:p>
        </p:txBody>
      </p:sp>
      <p:sp>
        <p:nvSpPr>
          <p:cNvPr id="9369" name="Rectangle 156"/>
          <p:cNvSpPr>
            <a:spLocks noChangeArrowheads="1"/>
          </p:cNvSpPr>
          <p:nvPr/>
        </p:nvSpPr>
        <p:spPr bwMode="auto">
          <a:xfrm>
            <a:off x="8346380" y="4297363"/>
            <a:ext cx="546100" cy="152400"/>
          </a:xfrm>
          <a:prstGeom prst="rect">
            <a:avLst/>
          </a:prstGeom>
          <a:noFill/>
          <a:ln w="9525">
            <a:noFill/>
            <a:miter lim="800000"/>
            <a:headEnd/>
            <a:tailEnd/>
          </a:ln>
        </p:spPr>
        <p:txBody>
          <a:bodyPr wrap="none" lIns="0" tIns="0" rIns="0" bIns="0">
            <a:spAutoFit/>
          </a:bodyPr>
          <a:lstStyle/>
          <a:p>
            <a:pPr algn="ctr"/>
            <a:r>
              <a:rPr lang="en-US" altLang="ja-JP" sz="1000" b="1" dirty="0">
                <a:latin typeface="Trebuchet MS" pitchFamily="34" charset="0"/>
                <a:ea typeface="ＭＳ ゴシック" pitchFamily="49" charset="-128"/>
              </a:rPr>
              <a:t>GCOM-C2</a:t>
            </a:r>
            <a:endParaRPr lang="en-US" altLang="ja-JP" sz="1000" b="1" dirty="0">
              <a:latin typeface="Trebuchet MS" pitchFamily="34" charset="0"/>
            </a:endParaRPr>
          </a:p>
        </p:txBody>
      </p:sp>
      <p:sp>
        <p:nvSpPr>
          <p:cNvPr id="9370" name="Line 157"/>
          <p:cNvSpPr>
            <a:spLocks noChangeShapeType="1"/>
          </p:cNvSpPr>
          <p:nvPr/>
        </p:nvSpPr>
        <p:spPr bwMode="auto">
          <a:xfrm flipV="1">
            <a:off x="4591050" y="5819775"/>
            <a:ext cx="2114550" cy="0"/>
          </a:xfrm>
          <a:prstGeom prst="line">
            <a:avLst/>
          </a:prstGeom>
          <a:noFill/>
          <a:ln w="152400">
            <a:solidFill>
              <a:srgbClr val="006600"/>
            </a:solidFill>
            <a:round/>
            <a:headEnd/>
            <a:tailEnd/>
          </a:ln>
        </p:spPr>
        <p:txBody>
          <a:bodyPr wrap="none" anchor="ctr"/>
          <a:lstStyle/>
          <a:p>
            <a:endParaRPr lang="ja-JP" altLang="en-US"/>
          </a:p>
        </p:txBody>
      </p:sp>
      <p:sp>
        <p:nvSpPr>
          <p:cNvPr id="9371" name="Rectangle 158"/>
          <p:cNvSpPr>
            <a:spLocks noChangeArrowheads="1"/>
          </p:cNvSpPr>
          <p:nvPr/>
        </p:nvSpPr>
        <p:spPr bwMode="auto">
          <a:xfrm>
            <a:off x="4738688" y="5748338"/>
            <a:ext cx="838200" cy="152400"/>
          </a:xfrm>
          <a:prstGeom prst="rect">
            <a:avLst/>
          </a:prstGeom>
          <a:noFill/>
          <a:ln w="9525">
            <a:noFill/>
            <a:miter lim="800000"/>
            <a:headEnd/>
            <a:tailEnd/>
          </a:ln>
        </p:spPr>
        <p:txBody>
          <a:bodyPr wrap="none" lIns="0" tIns="0" rIns="0" bIns="0">
            <a:spAutoFit/>
          </a:bodyPr>
          <a:lstStyle/>
          <a:p>
            <a:pPr algn="ctr"/>
            <a:r>
              <a:rPr lang="en-US" altLang="ja-JP" sz="1000" b="1">
                <a:solidFill>
                  <a:schemeClr val="bg1"/>
                </a:solidFill>
                <a:latin typeface="Trebuchet MS" pitchFamily="34" charset="0"/>
                <a:ea typeface="ＭＳ ゴシック" pitchFamily="49" charset="-128"/>
              </a:rPr>
              <a:t>GOSAT "IBUKI"</a:t>
            </a:r>
            <a:endParaRPr lang="en-US" altLang="ja-JP" sz="1000" b="1">
              <a:solidFill>
                <a:schemeClr val="bg1"/>
              </a:solidFill>
              <a:latin typeface="Trebuchet MS" pitchFamily="34" charset="0"/>
            </a:endParaRPr>
          </a:p>
        </p:txBody>
      </p:sp>
      <p:pic>
        <p:nvPicPr>
          <p:cNvPr id="9372" name="Picture 159" descr="amsr2"/>
          <p:cNvPicPr>
            <a:picLocks noChangeAspect="1" noChangeArrowheads="1"/>
          </p:cNvPicPr>
          <p:nvPr/>
        </p:nvPicPr>
        <p:blipFill>
          <a:blip r:embed="rId10" cstate="print"/>
          <a:srcRect/>
          <a:stretch>
            <a:fillRect/>
          </a:stretch>
        </p:blipFill>
        <p:spPr bwMode="auto">
          <a:xfrm rot="1800000">
            <a:off x="5378450" y="3535363"/>
            <a:ext cx="873125" cy="393700"/>
          </a:xfrm>
          <a:prstGeom prst="rect">
            <a:avLst/>
          </a:prstGeom>
          <a:noFill/>
          <a:ln w="9525">
            <a:noFill/>
            <a:miter lim="800000"/>
            <a:headEnd/>
            <a:tailEnd/>
          </a:ln>
        </p:spPr>
      </p:pic>
      <p:pic>
        <p:nvPicPr>
          <p:cNvPr id="9373" name="Picture 2" descr="C1_Orbit_-Z-Up"/>
          <p:cNvPicPr>
            <a:picLocks noChangeAspect="1" noChangeArrowheads="1"/>
          </p:cNvPicPr>
          <p:nvPr/>
        </p:nvPicPr>
        <p:blipFill>
          <a:blip r:embed="rId11" cstate="print"/>
          <a:srcRect/>
          <a:stretch>
            <a:fillRect/>
          </a:stretch>
        </p:blipFill>
        <p:spPr bwMode="auto">
          <a:xfrm>
            <a:off x="6462390" y="4381500"/>
            <a:ext cx="869950" cy="482600"/>
          </a:xfrm>
          <a:prstGeom prst="rect">
            <a:avLst/>
          </a:prstGeom>
          <a:noFill/>
          <a:ln w="9525">
            <a:noFill/>
            <a:miter lim="800000"/>
            <a:headEnd/>
            <a:tailEnd/>
          </a:ln>
        </p:spPr>
      </p:pic>
      <p:sp>
        <p:nvSpPr>
          <p:cNvPr id="9374" name="Line 161"/>
          <p:cNvSpPr>
            <a:spLocks noChangeShapeType="1"/>
          </p:cNvSpPr>
          <p:nvPr/>
        </p:nvSpPr>
        <p:spPr bwMode="auto">
          <a:xfrm flipV="1">
            <a:off x="3298825" y="3821113"/>
            <a:ext cx="1512888" cy="0"/>
          </a:xfrm>
          <a:prstGeom prst="line">
            <a:avLst/>
          </a:prstGeom>
          <a:noFill/>
          <a:ln w="139700">
            <a:solidFill>
              <a:srgbClr val="006600"/>
            </a:solidFill>
            <a:round/>
            <a:headEnd/>
            <a:tailEnd/>
          </a:ln>
        </p:spPr>
        <p:txBody>
          <a:bodyPr wrap="none" anchor="ctr"/>
          <a:lstStyle/>
          <a:p>
            <a:endParaRPr lang="ja-JP" altLang="en-US"/>
          </a:p>
        </p:txBody>
      </p:sp>
      <p:sp>
        <p:nvSpPr>
          <p:cNvPr id="9375" name="Line 162"/>
          <p:cNvSpPr>
            <a:spLocks noChangeShapeType="1"/>
          </p:cNvSpPr>
          <p:nvPr/>
        </p:nvSpPr>
        <p:spPr bwMode="auto">
          <a:xfrm>
            <a:off x="3275013" y="3140968"/>
            <a:ext cx="1503362" cy="0"/>
          </a:xfrm>
          <a:prstGeom prst="line">
            <a:avLst/>
          </a:prstGeom>
          <a:noFill/>
          <a:ln w="139700">
            <a:solidFill>
              <a:srgbClr val="006600"/>
            </a:solidFill>
            <a:round/>
            <a:headEnd/>
            <a:tailEnd/>
          </a:ln>
        </p:spPr>
        <p:txBody>
          <a:bodyPr wrap="none" anchor="ctr"/>
          <a:lstStyle/>
          <a:p>
            <a:endParaRPr lang="ja-JP" altLang="en-US"/>
          </a:p>
        </p:txBody>
      </p:sp>
      <p:pic>
        <p:nvPicPr>
          <p:cNvPr id="9376" name="Picture 163"/>
          <p:cNvPicPr>
            <a:picLocks noChangeAspect="1" noChangeArrowheads="1"/>
          </p:cNvPicPr>
          <p:nvPr/>
        </p:nvPicPr>
        <p:blipFill>
          <a:blip r:embed="rId12" cstate="print"/>
          <a:srcRect/>
          <a:stretch>
            <a:fillRect/>
          </a:stretch>
        </p:blipFill>
        <p:spPr bwMode="auto">
          <a:xfrm>
            <a:off x="3306763" y="2714625"/>
            <a:ext cx="336550" cy="531813"/>
          </a:xfrm>
          <a:prstGeom prst="rect">
            <a:avLst/>
          </a:prstGeom>
          <a:noFill/>
          <a:ln w="9525">
            <a:noFill/>
            <a:miter lim="800000"/>
            <a:headEnd/>
            <a:tailEnd/>
          </a:ln>
        </p:spPr>
      </p:pic>
      <p:pic>
        <p:nvPicPr>
          <p:cNvPr id="9377" name="Picture 164" descr="aqua_sm"/>
          <p:cNvPicPr>
            <a:picLocks noChangeAspect="1" noChangeArrowheads="1"/>
          </p:cNvPicPr>
          <p:nvPr/>
        </p:nvPicPr>
        <p:blipFill>
          <a:blip r:embed="rId13" cstate="print"/>
          <a:srcRect/>
          <a:stretch>
            <a:fillRect/>
          </a:stretch>
        </p:blipFill>
        <p:spPr bwMode="auto">
          <a:xfrm>
            <a:off x="3375025" y="3479800"/>
            <a:ext cx="514350" cy="317500"/>
          </a:xfrm>
          <a:prstGeom prst="rect">
            <a:avLst/>
          </a:prstGeom>
          <a:noFill/>
          <a:ln w="9525">
            <a:noFill/>
            <a:miter lim="800000"/>
            <a:headEnd/>
            <a:tailEnd/>
          </a:ln>
        </p:spPr>
      </p:pic>
      <p:sp>
        <p:nvSpPr>
          <p:cNvPr id="9378" name="Text Box 165"/>
          <p:cNvSpPr txBox="1">
            <a:spLocks noChangeArrowheads="1"/>
          </p:cNvSpPr>
          <p:nvPr/>
        </p:nvSpPr>
        <p:spPr bwMode="auto">
          <a:xfrm>
            <a:off x="3762375" y="3035300"/>
            <a:ext cx="346075" cy="152400"/>
          </a:xfrm>
          <a:prstGeom prst="rect">
            <a:avLst/>
          </a:prstGeom>
          <a:noFill/>
          <a:ln w="9525" algn="ctr">
            <a:noFill/>
            <a:miter lim="800000"/>
            <a:headEnd/>
            <a:tailEnd/>
          </a:ln>
        </p:spPr>
        <p:txBody>
          <a:bodyPr wrap="none" lIns="0" tIns="0" rIns="0" bIns="0">
            <a:spAutoFit/>
          </a:bodyPr>
          <a:lstStyle/>
          <a:p>
            <a:pPr algn="ctr"/>
            <a:r>
              <a:rPr lang="en-US" altLang="ja-JP" sz="1000" b="1">
                <a:solidFill>
                  <a:srgbClr val="CCFFCC"/>
                </a:solidFill>
                <a:latin typeface="Trebuchet MS" pitchFamily="34" charset="0"/>
              </a:rPr>
              <a:t>TRMM</a:t>
            </a:r>
          </a:p>
        </p:txBody>
      </p:sp>
      <p:sp>
        <p:nvSpPr>
          <p:cNvPr id="9379" name="Text Box 166"/>
          <p:cNvSpPr txBox="1">
            <a:spLocks noChangeArrowheads="1"/>
          </p:cNvSpPr>
          <p:nvPr/>
        </p:nvSpPr>
        <p:spPr bwMode="auto">
          <a:xfrm>
            <a:off x="3771900" y="3735388"/>
            <a:ext cx="298450" cy="152400"/>
          </a:xfrm>
          <a:prstGeom prst="rect">
            <a:avLst/>
          </a:prstGeom>
          <a:noFill/>
          <a:ln w="9525" algn="ctr">
            <a:noFill/>
            <a:miter lim="800000"/>
            <a:headEnd/>
            <a:tailEnd/>
          </a:ln>
        </p:spPr>
        <p:txBody>
          <a:bodyPr wrap="none" lIns="0" tIns="0" rIns="0" bIns="0">
            <a:spAutoFit/>
          </a:bodyPr>
          <a:lstStyle/>
          <a:p>
            <a:pPr algn="ctr"/>
            <a:r>
              <a:rPr lang="en-US" altLang="ja-JP" sz="1000" b="1">
                <a:solidFill>
                  <a:srgbClr val="CCFFCC"/>
                </a:solidFill>
                <a:latin typeface="Trebuchet MS" pitchFamily="34" charset="0"/>
              </a:rPr>
              <a:t>Aqua</a:t>
            </a:r>
          </a:p>
        </p:txBody>
      </p:sp>
      <p:sp>
        <p:nvSpPr>
          <p:cNvPr id="2" name="円/楕円 1"/>
          <p:cNvSpPr/>
          <p:nvPr/>
        </p:nvSpPr>
        <p:spPr>
          <a:xfrm>
            <a:off x="366026" y="4788693"/>
            <a:ext cx="1080120" cy="576263"/>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491335" y="3613150"/>
            <a:ext cx="1080120" cy="576263"/>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467544" y="5733057"/>
            <a:ext cx="1080120" cy="576263"/>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Line 116"/>
          <p:cNvSpPr>
            <a:spLocks noChangeShapeType="1"/>
          </p:cNvSpPr>
          <p:nvPr/>
        </p:nvSpPr>
        <p:spPr bwMode="auto">
          <a:xfrm>
            <a:off x="8010847" y="3861048"/>
            <a:ext cx="809625" cy="0"/>
          </a:xfrm>
          <a:prstGeom prst="line">
            <a:avLst/>
          </a:prstGeom>
          <a:noFill/>
          <a:ln w="139700">
            <a:solidFill>
              <a:srgbClr val="0066FF">
                <a:alpha val="70195"/>
              </a:srgbClr>
            </a:solidFill>
            <a:prstDash val="sysDot"/>
            <a:round/>
            <a:headEnd/>
            <a:tailEnd/>
          </a:ln>
        </p:spPr>
        <p:txBody>
          <a:bodyPr wrap="none" anchor="ctr"/>
          <a:lstStyle/>
          <a:p>
            <a:endParaRPr lang="ja-JP" altLang="en-US"/>
          </a:p>
        </p:txBody>
      </p:sp>
      <p:sp>
        <p:nvSpPr>
          <p:cNvPr id="74" name="Line 116"/>
          <p:cNvSpPr>
            <a:spLocks noChangeShapeType="1"/>
          </p:cNvSpPr>
          <p:nvPr/>
        </p:nvSpPr>
        <p:spPr bwMode="auto">
          <a:xfrm>
            <a:off x="8100392" y="2060848"/>
            <a:ext cx="809625" cy="0"/>
          </a:xfrm>
          <a:prstGeom prst="line">
            <a:avLst/>
          </a:prstGeom>
          <a:noFill/>
          <a:ln w="139700">
            <a:solidFill>
              <a:srgbClr val="0066FF">
                <a:alpha val="70195"/>
              </a:srgbClr>
            </a:solidFill>
            <a:prstDash val="sysDot"/>
            <a:round/>
            <a:headEnd/>
            <a:tailEnd/>
          </a:ln>
        </p:spPr>
        <p:txBody>
          <a:bodyPr wrap="none" anchor="ctr"/>
          <a:lstStyle/>
          <a:p>
            <a:endParaRPr lang="ja-JP" altLang="en-US"/>
          </a:p>
        </p:txBody>
      </p:sp>
      <p:sp>
        <p:nvSpPr>
          <p:cNvPr id="72" name="Line 117"/>
          <p:cNvSpPr>
            <a:spLocks noChangeShapeType="1"/>
          </p:cNvSpPr>
          <p:nvPr/>
        </p:nvSpPr>
        <p:spPr bwMode="auto">
          <a:xfrm flipV="1">
            <a:off x="5376565" y="5821200"/>
            <a:ext cx="2363787" cy="0"/>
          </a:xfrm>
          <a:prstGeom prst="line">
            <a:avLst/>
          </a:prstGeom>
          <a:noFill/>
          <a:ln w="139700">
            <a:solidFill>
              <a:srgbClr val="006600"/>
            </a:solidFill>
            <a:prstDash val="sysDot"/>
            <a:round/>
            <a:headEnd/>
            <a:tailEnd/>
          </a:ln>
        </p:spPr>
        <p:txBody>
          <a:bodyPr wrap="none" anchor="ctr"/>
          <a:lstStyle/>
          <a:p>
            <a:endParaRPr lang="ja-JP"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p:txBody>
          <a:bodyPr/>
          <a:lstStyle/>
          <a:p>
            <a:r>
              <a:rPr lang="en-US" altLang="ja-JP" sz="3600" dirty="0" smtClean="0"/>
              <a:t>GOSAT  “IBUKI” Status</a:t>
            </a:r>
            <a:endParaRPr lang="ja-JP" altLang="en-US" sz="3600" dirty="0" smtClean="0"/>
          </a:p>
        </p:txBody>
      </p:sp>
      <p:sp>
        <p:nvSpPr>
          <p:cNvPr id="36867" name="コンテンツ プレースホルダー 1"/>
          <p:cNvSpPr>
            <a:spLocks noGrp="1"/>
          </p:cNvSpPr>
          <p:nvPr>
            <p:ph idx="1"/>
          </p:nvPr>
        </p:nvSpPr>
        <p:spPr>
          <a:xfrm>
            <a:off x="324544" y="1156295"/>
            <a:ext cx="8639944" cy="5153025"/>
          </a:xfrm>
        </p:spPr>
        <p:txBody>
          <a:bodyPr/>
          <a:lstStyle/>
          <a:p>
            <a:r>
              <a:rPr lang="en-US" altLang="ja-JP" sz="2400" dirty="0" smtClean="0"/>
              <a:t>Radiometric calibration on orbit in 3 years</a:t>
            </a:r>
          </a:p>
          <a:p>
            <a:pPr lvl="1"/>
            <a:r>
              <a:rPr lang="en-US" altLang="ja-JP" sz="2000" dirty="0" smtClean="0"/>
              <a:t>Inter-comparison attempt with other TIR sensors of IASI and AIRS</a:t>
            </a:r>
          </a:p>
          <a:p>
            <a:pPr lvl="1"/>
            <a:r>
              <a:rPr lang="en-US" altLang="ja-JP" sz="2000" dirty="0" smtClean="0"/>
              <a:t>Vicarious calibration field campaign with in-situ measurements and aircraft over-flight collaborated with NASA ACOS research</a:t>
            </a:r>
          </a:p>
          <a:p>
            <a:pPr lvl="1"/>
            <a:r>
              <a:rPr lang="en-US" altLang="ja-JP" sz="2000" dirty="0" smtClean="0"/>
              <a:t>Annual degradation monitoring at uniform desert sites</a:t>
            </a:r>
          </a:p>
          <a:p>
            <a:r>
              <a:rPr lang="en-US" altLang="ja-JP" sz="2400" dirty="0" smtClean="0"/>
              <a:t>Data distribution</a:t>
            </a:r>
          </a:p>
          <a:p>
            <a:pPr lvl="1"/>
            <a:r>
              <a:rPr lang="en-US" altLang="ja-JP" sz="2000" dirty="0"/>
              <a:t>D</a:t>
            </a:r>
            <a:r>
              <a:rPr lang="en-US" altLang="ja-JP" sz="2000" dirty="0" smtClean="0"/>
              <a:t>ata </a:t>
            </a:r>
            <a:r>
              <a:rPr lang="en-US" altLang="ja-JP" sz="2000" dirty="0"/>
              <a:t>products are distributed through the GOSAT User Interface Gateway (</a:t>
            </a:r>
            <a:r>
              <a:rPr lang="en-US" altLang="ja-JP" sz="2000" dirty="0" smtClean="0"/>
              <a:t>GUIG), </a:t>
            </a:r>
            <a:r>
              <a:rPr lang="en-US" altLang="ja-JP" sz="2000" dirty="0"/>
              <a:t>a website for GOSAT data </a:t>
            </a:r>
            <a:r>
              <a:rPr lang="en-US" altLang="ja-JP" sz="2000" dirty="0" smtClean="0"/>
              <a:t>distribution</a:t>
            </a:r>
          </a:p>
          <a:p>
            <a:pPr lvl="1"/>
            <a:r>
              <a:rPr lang="en-US" altLang="ja-JP" sz="2000" dirty="0" smtClean="0"/>
              <a:t>Prior </a:t>
            </a:r>
            <a:r>
              <a:rPr lang="en-US" altLang="ja-JP" sz="2000" dirty="0"/>
              <a:t>user registration is required for accessing the data products and can be done on "user authentication" page reached from "product &amp; service" page on </a:t>
            </a:r>
            <a:r>
              <a:rPr lang="en-US" altLang="ja-JP" sz="2000" dirty="0" smtClean="0"/>
              <a:t>GUIG.</a:t>
            </a:r>
          </a:p>
          <a:p>
            <a:pPr lvl="2"/>
            <a:r>
              <a:rPr lang="en-US" altLang="ja-JP" sz="1600" dirty="0" smtClean="0"/>
              <a:t>https</a:t>
            </a:r>
            <a:r>
              <a:rPr lang="en-US" altLang="ja-JP" sz="1600" dirty="0"/>
              <a:t>://data.gosat.nies.go.jp/GosatUserInterfaceGateway/guig/GuigPage/open.do;jsessionid=0F6497855D3B130F97D71E3D2BEC9323?lang=en</a:t>
            </a:r>
            <a:endParaRPr lang="ja-JP" altLang="ja-JP" sz="1600" dirty="0"/>
          </a:p>
        </p:txBody>
      </p:sp>
      <p:sp>
        <p:nvSpPr>
          <p:cNvPr id="36868" name="スライド番号プレースホルダ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50" charset="-128"/>
              </a:defRPr>
            </a:lvl1pPr>
            <a:lvl2pPr marL="742950" indent="-285750">
              <a:defRPr>
                <a:solidFill>
                  <a:schemeClr val="tx1"/>
                </a:solidFill>
                <a:latin typeface="Arial" pitchFamily="34" charset="0"/>
                <a:ea typeface="ＭＳ Ｐゴシック" pitchFamily="50" charset="-128"/>
              </a:defRPr>
            </a:lvl2pPr>
            <a:lvl3pPr marL="1143000" indent="-228600">
              <a:defRPr>
                <a:solidFill>
                  <a:schemeClr val="tx1"/>
                </a:solidFill>
                <a:latin typeface="Arial" pitchFamily="34" charset="0"/>
                <a:ea typeface="ＭＳ Ｐゴシック" pitchFamily="50" charset="-128"/>
              </a:defRPr>
            </a:lvl3pPr>
            <a:lvl4pPr marL="1600200" indent="-228600">
              <a:defRPr>
                <a:solidFill>
                  <a:schemeClr val="tx1"/>
                </a:solidFill>
                <a:latin typeface="Arial" pitchFamily="34" charset="0"/>
                <a:ea typeface="ＭＳ Ｐゴシック" pitchFamily="50" charset="-128"/>
              </a:defRPr>
            </a:lvl4pPr>
            <a:lvl5pPr marL="2057400" indent="-228600">
              <a:defRPr>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50" charset="-128"/>
              </a:defRPr>
            </a:lvl9pPr>
          </a:lstStyle>
          <a:p>
            <a:fld id="{C1F9E87F-6F61-4E2B-A352-1CB75D1DB2E4}" type="slidenum">
              <a:rPr lang="en-US" altLang="ja-JP" smtClean="0"/>
              <a:pPr/>
              <a:t>20</a:t>
            </a:fld>
            <a:endParaRPr lang="en-US" altLang="ja-JP" smtClean="0"/>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pPr algn="ctr"/>
            <a:r>
              <a:rPr kumimoji="1" lang="en-US" altLang="ja-JP" sz="4400" b="1" dirty="0" smtClean="0">
                <a:solidFill>
                  <a:srgbClr val="002060"/>
                </a:solidFill>
                <a:latin typeface="+mj-lt"/>
              </a:rPr>
              <a:t>FUTURE                EARTH OBSERVATION PROGRAMS</a:t>
            </a:r>
          </a:p>
        </p:txBody>
      </p:sp>
    </p:spTree>
    <p:extLst>
      <p:ext uri="{BB962C8B-B14F-4D97-AF65-F5344CB8AC3E}">
        <p14:creationId xmlns:p14="http://schemas.microsoft.com/office/powerpoint/2010/main" val="3477376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ChangeArrowheads="1"/>
          </p:cNvSpPr>
          <p:nvPr/>
        </p:nvSpPr>
        <p:spPr bwMode="auto">
          <a:xfrm>
            <a:off x="179388" y="1052513"/>
            <a:ext cx="8785225" cy="4392612"/>
          </a:xfrm>
          <a:prstGeom prst="rect">
            <a:avLst/>
          </a:prstGeom>
          <a:solidFill>
            <a:srgbClr val="CCFFFF"/>
          </a:solidFill>
          <a:ln w="12700">
            <a:solidFill>
              <a:schemeClr val="tx1"/>
            </a:solidFill>
            <a:miter lim="800000"/>
            <a:headEnd type="none" w="sm" len="sm"/>
            <a:tailEnd type="none" w="sm" len="sm"/>
          </a:ln>
        </p:spPr>
        <p:txBody>
          <a:bodyPr wrap="none" anchor="ctr"/>
          <a:lstStyle/>
          <a:p>
            <a:endParaRPr lang="ja-JP" altLang="en-US">
              <a:solidFill>
                <a:srgbClr val="000000"/>
              </a:solidFill>
            </a:endParaRPr>
          </a:p>
        </p:txBody>
      </p:sp>
      <p:sp>
        <p:nvSpPr>
          <p:cNvPr id="31747" name="Rectangle 2"/>
          <p:cNvSpPr>
            <a:spLocks noGrp="1" noChangeArrowheads="1"/>
          </p:cNvSpPr>
          <p:nvPr>
            <p:ph type="title"/>
          </p:nvPr>
        </p:nvSpPr>
        <p:spPr/>
        <p:txBody>
          <a:bodyPr/>
          <a:lstStyle/>
          <a:p>
            <a:pPr eaLnBrk="1" hangingPunct="1"/>
            <a:r>
              <a:rPr lang="en-US" altLang="ja-JP" sz="3200" dirty="0" smtClean="0"/>
              <a:t>Global Precipitation Measurement</a:t>
            </a:r>
            <a:r>
              <a:rPr lang="ja-JP" altLang="en-US" sz="3200" dirty="0" smtClean="0"/>
              <a:t> </a:t>
            </a:r>
            <a:r>
              <a:rPr lang="en-US" altLang="ja-JP" sz="3200" dirty="0" smtClean="0"/>
              <a:t>(GPM)</a:t>
            </a:r>
          </a:p>
        </p:txBody>
      </p:sp>
      <p:sp>
        <p:nvSpPr>
          <p:cNvPr id="31748" name="Text Box 6"/>
          <p:cNvSpPr txBox="1">
            <a:spLocks noChangeArrowheads="1"/>
          </p:cNvSpPr>
          <p:nvPr/>
        </p:nvSpPr>
        <p:spPr bwMode="auto">
          <a:xfrm>
            <a:off x="250825" y="1125538"/>
            <a:ext cx="352901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a:lnSpc>
                <a:spcPct val="95000"/>
              </a:lnSpc>
              <a:spcBef>
                <a:spcPct val="15000"/>
              </a:spcBef>
            </a:pPr>
            <a:r>
              <a:rPr kumimoji="0" lang="en-US" altLang="ja-JP" sz="1600" b="1" u="sng">
                <a:solidFill>
                  <a:srgbClr val="000000"/>
                </a:solidFill>
                <a:cs typeface="Arial" pitchFamily="34" charset="0"/>
              </a:rPr>
              <a:t>GPM Core Observatory</a:t>
            </a:r>
          </a:p>
          <a:p>
            <a:pPr>
              <a:lnSpc>
                <a:spcPct val="95000"/>
              </a:lnSpc>
              <a:spcBef>
                <a:spcPct val="15000"/>
              </a:spcBef>
            </a:pPr>
            <a:r>
              <a:rPr kumimoji="0" lang="en-US" altLang="ja-JP" sz="1600">
                <a:solidFill>
                  <a:srgbClr val="000000"/>
                </a:solidFill>
                <a:cs typeface="Arial" pitchFamily="34" charset="0"/>
              </a:rPr>
              <a:t>Objective: </a:t>
            </a:r>
          </a:p>
          <a:p>
            <a:pPr>
              <a:lnSpc>
                <a:spcPct val="95000"/>
              </a:lnSpc>
              <a:spcBef>
                <a:spcPct val="15000"/>
              </a:spcBef>
              <a:buFont typeface="Wingdings" pitchFamily="2" charset="2"/>
              <a:buChar char="Ø"/>
            </a:pPr>
            <a:r>
              <a:rPr kumimoji="0" lang="en-US" altLang="ja-JP" sz="1600">
                <a:solidFill>
                  <a:srgbClr val="000000"/>
                </a:solidFill>
                <a:cs typeface="Arial" pitchFamily="34" charset="0"/>
              </a:rPr>
              <a:t> Understanding the horizontal and vertical structure of precipitation </a:t>
            </a:r>
            <a:br>
              <a:rPr kumimoji="0" lang="en-US" altLang="ja-JP" sz="1600">
                <a:solidFill>
                  <a:srgbClr val="000000"/>
                </a:solidFill>
                <a:cs typeface="Arial" pitchFamily="34" charset="0"/>
              </a:rPr>
            </a:br>
            <a:r>
              <a:rPr kumimoji="0" lang="en-US" altLang="ja-JP" sz="1600">
                <a:solidFill>
                  <a:srgbClr val="000000"/>
                </a:solidFill>
                <a:cs typeface="Arial" pitchFamily="34" charset="0"/>
              </a:rPr>
              <a:t>system</a:t>
            </a:r>
          </a:p>
          <a:p>
            <a:pPr>
              <a:lnSpc>
                <a:spcPct val="95000"/>
              </a:lnSpc>
              <a:spcBef>
                <a:spcPct val="15000"/>
              </a:spcBef>
              <a:buFont typeface="Wingdings" pitchFamily="2" charset="2"/>
              <a:buChar char="Ø"/>
            </a:pPr>
            <a:r>
              <a:rPr kumimoji="0" lang="en-US" altLang="ja-JP" sz="1600">
                <a:solidFill>
                  <a:srgbClr val="000000"/>
                </a:solidFill>
                <a:cs typeface="Arial" pitchFamily="34" charset="0"/>
              </a:rPr>
              <a:t> Drop size distribution measurement</a:t>
            </a:r>
          </a:p>
          <a:p>
            <a:pPr>
              <a:lnSpc>
                <a:spcPct val="95000"/>
              </a:lnSpc>
              <a:spcBef>
                <a:spcPct val="15000"/>
              </a:spcBef>
              <a:buFont typeface="Wingdings" pitchFamily="2" charset="2"/>
              <a:buChar char="Ø"/>
            </a:pPr>
            <a:r>
              <a:rPr kumimoji="0" lang="en-US" altLang="ja-JP" sz="1600">
                <a:solidFill>
                  <a:srgbClr val="000000"/>
                </a:solidFill>
                <a:cs typeface="Arial" pitchFamily="34" charset="0"/>
              </a:rPr>
              <a:t> Improvement of precipitation rate accuracy with constellation satellites</a:t>
            </a:r>
            <a:endParaRPr kumimoji="0" lang="en-US" altLang="ja-JP" sz="1600" u="sng">
              <a:solidFill>
                <a:srgbClr val="CC0099"/>
              </a:solidFill>
              <a:cs typeface="Arial" pitchFamily="34" charset="0"/>
            </a:endParaRPr>
          </a:p>
          <a:p>
            <a:pPr>
              <a:lnSpc>
                <a:spcPct val="95000"/>
              </a:lnSpc>
              <a:spcBef>
                <a:spcPct val="15000"/>
              </a:spcBef>
              <a:buFontTx/>
              <a:buChar char="•"/>
            </a:pPr>
            <a:r>
              <a:rPr kumimoji="0" lang="en-US" altLang="ja-JP" sz="1600">
                <a:solidFill>
                  <a:srgbClr val="CC0000"/>
                </a:solidFill>
                <a:cs typeface="Arial" pitchFamily="34" charset="0"/>
              </a:rPr>
              <a:t>DPR</a:t>
            </a:r>
            <a:r>
              <a:rPr kumimoji="0" lang="ja-JP" altLang="en-US" sz="1600">
                <a:solidFill>
                  <a:srgbClr val="CC0000"/>
                </a:solidFill>
                <a:cs typeface="Arial" pitchFamily="34" charset="0"/>
              </a:rPr>
              <a:t> </a:t>
            </a:r>
            <a:r>
              <a:rPr kumimoji="0" lang="en-US" altLang="ja-JP" sz="1600">
                <a:solidFill>
                  <a:srgbClr val="CC0000"/>
                </a:solidFill>
                <a:cs typeface="Arial" pitchFamily="34" charset="0"/>
              </a:rPr>
              <a:t>(JAXA, NICT)</a:t>
            </a:r>
            <a:r>
              <a:rPr kumimoji="0" lang="ja-JP" altLang="en-US" sz="1600">
                <a:solidFill>
                  <a:srgbClr val="CC0000"/>
                </a:solidFill>
                <a:cs typeface="Arial" pitchFamily="34" charset="0"/>
              </a:rPr>
              <a:t>  </a:t>
            </a:r>
            <a:r>
              <a:rPr kumimoji="0" lang="en-US" altLang="ja-JP" sz="1600">
                <a:solidFill>
                  <a:srgbClr val="CC0000"/>
                </a:solidFill>
                <a:cs typeface="Arial" pitchFamily="34" charset="0"/>
              </a:rPr>
              <a:t>(13.6, 35.5 GHz)</a:t>
            </a:r>
          </a:p>
          <a:p>
            <a:pPr>
              <a:lnSpc>
                <a:spcPct val="95000"/>
              </a:lnSpc>
              <a:spcBef>
                <a:spcPct val="15000"/>
              </a:spcBef>
              <a:buFontTx/>
              <a:buChar char="•"/>
            </a:pPr>
            <a:r>
              <a:rPr kumimoji="0" lang="en-US" altLang="ja-JP" sz="1600">
                <a:solidFill>
                  <a:srgbClr val="000000"/>
                </a:solidFill>
                <a:cs typeface="Arial" pitchFamily="34" charset="0"/>
              </a:rPr>
              <a:t>GMI </a:t>
            </a:r>
            <a:r>
              <a:rPr kumimoji="0" lang="ja-JP" altLang="en-US" sz="1600">
                <a:solidFill>
                  <a:srgbClr val="000000"/>
                </a:solidFill>
                <a:cs typeface="Arial" pitchFamily="34" charset="0"/>
              </a:rPr>
              <a:t>（</a:t>
            </a:r>
            <a:r>
              <a:rPr kumimoji="0" lang="en-US" altLang="ja-JP" sz="1600">
                <a:solidFill>
                  <a:srgbClr val="000000"/>
                </a:solidFill>
                <a:cs typeface="Arial" pitchFamily="34" charset="0"/>
              </a:rPr>
              <a:t>NASA</a:t>
            </a:r>
            <a:r>
              <a:rPr kumimoji="0" lang="ja-JP" altLang="en-US" sz="1600">
                <a:solidFill>
                  <a:srgbClr val="000000"/>
                </a:solidFill>
                <a:cs typeface="Arial" pitchFamily="34" charset="0"/>
              </a:rPr>
              <a:t>）</a:t>
            </a:r>
          </a:p>
          <a:p>
            <a:pPr>
              <a:lnSpc>
                <a:spcPct val="95000"/>
              </a:lnSpc>
              <a:spcBef>
                <a:spcPct val="15000"/>
              </a:spcBef>
              <a:buFontTx/>
              <a:buChar char="•"/>
            </a:pPr>
            <a:r>
              <a:rPr kumimoji="0" lang="en-US" altLang="ja-JP" sz="1600">
                <a:solidFill>
                  <a:srgbClr val="CC0000"/>
                </a:solidFill>
                <a:cs typeface="Arial" pitchFamily="34" charset="0"/>
              </a:rPr>
              <a:t>Launch in early 2014 by H-IIA</a:t>
            </a:r>
          </a:p>
          <a:p>
            <a:pPr>
              <a:lnSpc>
                <a:spcPct val="95000"/>
              </a:lnSpc>
              <a:spcBef>
                <a:spcPct val="15000"/>
              </a:spcBef>
              <a:buFontTx/>
              <a:buChar char="•"/>
            </a:pPr>
            <a:r>
              <a:rPr kumimoji="0" lang="en-US" altLang="ja-JP" sz="1600">
                <a:solidFill>
                  <a:srgbClr val="000000"/>
                </a:solidFill>
                <a:cs typeface="Arial" pitchFamily="34" charset="0"/>
              </a:rPr>
              <a:t>Non-Sun-synchronous orbit, inclination: 65deg., altitude: 407 km</a:t>
            </a:r>
          </a:p>
        </p:txBody>
      </p:sp>
      <p:sp>
        <p:nvSpPr>
          <p:cNvPr id="31749" name="Text Box 7"/>
          <p:cNvSpPr txBox="1">
            <a:spLocks noChangeArrowheads="1"/>
          </p:cNvSpPr>
          <p:nvPr/>
        </p:nvSpPr>
        <p:spPr bwMode="auto">
          <a:xfrm>
            <a:off x="6084888" y="1085850"/>
            <a:ext cx="2808287" cy="428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5888" indent="-115888"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a:lnSpc>
                <a:spcPct val="95000"/>
              </a:lnSpc>
              <a:spcBef>
                <a:spcPct val="15000"/>
              </a:spcBef>
            </a:pPr>
            <a:r>
              <a:rPr kumimoji="0" lang="en-US" altLang="ja-JP" sz="1600" b="1" u="sng">
                <a:solidFill>
                  <a:srgbClr val="000000"/>
                </a:solidFill>
                <a:cs typeface="Arial" pitchFamily="34" charset="0"/>
              </a:rPr>
              <a:t>Constellation Satellites</a:t>
            </a:r>
            <a:endParaRPr kumimoji="0" lang="en-US" altLang="ja-JP" sz="1600" b="1">
              <a:solidFill>
                <a:srgbClr val="000000"/>
              </a:solidFill>
              <a:cs typeface="Arial" pitchFamily="34" charset="0"/>
            </a:endParaRPr>
          </a:p>
          <a:p>
            <a:pPr>
              <a:lnSpc>
                <a:spcPct val="95000"/>
              </a:lnSpc>
              <a:spcBef>
                <a:spcPct val="15000"/>
              </a:spcBef>
            </a:pPr>
            <a:r>
              <a:rPr kumimoji="0" lang="en-US" altLang="ja-JP" sz="1600">
                <a:solidFill>
                  <a:srgbClr val="000000"/>
                </a:solidFill>
                <a:cs typeface="Arial" pitchFamily="34" charset="0"/>
              </a:rPr>
              <a:t>Objectives:</a:t>
            </a:r>
          </a:p>
          <a:p>
            <a:pPr>
              <a:lnSpc>
                <a:spcPct val="95000"/>
              </a:lnSpc>
              <a:spcBef>
                <a:spcPct val="15000"/>
              </a:spcBef>
              <a:buFont typeface="Wingdings" pitchFamily="2" charset="2"/>
              <a:buChar char="Ø"/>
            </a:pPr>
            <a:r>
              <a:rPr kumimoji="0" lang="en-US" altLang="ja-JP" sz="1600">
                <a:solidFill>
                  <a:srgbClr val="000000"/>
                </a:solidFill>
                <a:cs typeface="Arial" pitchFamily="34" charset="0"/>
              </a:rPr>
              <a:t> Observation frequency</a:t>
            </a:r>
          </a:p>
          <a:p>
            <a:pPr>
              <a:lnSpc>
                <a:spcPct val="95000"/>
              </a:lnSpc>
              <a:spcBef>
                <a:spcPct val="15000"/>
              </a:spcBef>
              <a:buFont typeface="Wingdings" pitchFamily="2" charset="2"/>
              <a:buChar char="Ø"/>
            </a:pPr>
            <a:r>
              <a:rPr kumimoji="0" lang="en-US" altLang="ja-JP" sz="1600">
                <a:solidFill>
                  <a:srgbClr val="000000"/>
                </a:solidFill>
                <a:cs typeface="Arial" pitchFamily="34" charset="0"/>
              </a:rPr>
              <a:t> Science, social applications</a:t>
            </a:r>
          </a:p>
          <a:p>
            <a:pPr>
              <a:lnSpc>
                <a:spcPct val="95000"/>
              </a:lnSpc>
              <a:spcBef>
                <a:spcPct val="15000"/>
              </a:spcBef>
              <a:buFontTx/>
              <a:buChar char="•"/>
            </a:pPr>
            <a:r>
              <a:rPr kumimoji="0" lang="en-US" altLang="ja-JP" sz="1600">
                <a:solidFill>
                  <a:srgbClr val="000000"/>
                </a:solidFill>
                <a:cs typeface="Arial" pitchFamily="34" charset="0"/>
              </a:rPr>
              <a:t>Cooperation with constellation providers; JAXA</a:t>
            </a:r>
            <a:r>
              <a:rPr kumimoji="0" lang="ja-JP" altLang="en-US" sz="1600">
                <a:solidFill>
                  <a:srgbClr val="000000"/>
                </a:solidFill>
                <a:cs typeface="Arial" pitchFamily="34" charset="0"/>
              </a:rPr>
              <a:t> </a:t>
            </a:r>
            <a:r>
              <a:rPr kumimoji="0" lang="en-US" altLang="ja-JP" sz="1600">
                <a:solidFill>
                  <a:srgbClr val="000000"/>
                </a:solidFill>
                <a:cs typeface="Arial" pitchFamily="34" charset="0"/>
              </a:rPr>
              <a:t>(GCOM-W), CNES/ISRO (Megha-Tropiques), NOAA, etc.</a:t>
            </a:r>
          </a:p>
          <a:p>
            <a:pPr>
              <a:lnSpc>
                <a:spcPct val="95000"/>
              </a:lnSpc>
              <a:spcBef>
                <a:spcPct val="15000"/>
              </a:spcBef>
              <a:buFontTx/>
              <a:buChar char="•"/>
            </a:pPr>
            <a:r>
              <a:rPr kumimoji="0" lang="en-US" altLang="ja-JP" sz="1600">
                <a:solidFill>
                  <a:srgbClr val="000000"/>
                </a:solidFill>
                <a:cs typeface="Arial" pitchFamily="34" charset="0"/>
              </a:rPr>
              <a:t>3 hourly observation of 80% of the globe.</a:t>
            </a:r>
            <a:r>
              <a:rPr kumimoji="0" lang="ja-JP" altLang="en-US" sz="1600">
                <a:solidFill>
                  <a:srgbClr val="000000"/>
                </a:solidFill>
                <a:cs typeface="Arial" pitchFamily="34" charset="0"/>
              </a:rPr>
              <a:t>　</a:t>
            </a:r>
          </a:p>
          <a:p>
            <a:pPr>
              <a:lnSpc>
                <a:spcPct val="95000"/>
              </a:lnSpc>
              <a:spcBef>
                <a:spcPct val="15000"/>
              </a:spcBef>
              <a:buFontTx/>
              <a:buChar char="•"/>
            </a:pPr>
            <a:r>
              <a:rPr kumimoji="0" lang="en-US" altLang="ja-JP" sz="1600">
                <a:solidFill>
                  <a:srgbClr val="000000"/>
                </a:solidFill>
                <a:cs typeface="Arial" pitchFamily="34" charset="0"/>
              </a:rPr>
              <a:t>Launch around 2013 by each organization</a:t>
            </a:r>
          </a:p>
          <a:p>
            <a:pPr>
              <a:lnSpc>
                <a:spcPct val="95000"/>
              </a:lnSpc>
              <a:spcBef>
                <a:spcPct val="15000"/>
              </a:spcBef>
              <a:buFontTx/>
              <a:buChar char="•"/>
            </a:pPr>
            <a:r>
              <a:rPr kumimoji="0" lang="en-US" altLang="ja-JP" sz="1600">
                <a:solidFill>
                  <a:srgbClr val="000000"/>
                </a:solidFill>
                <a:cs typeface="Arial" pitchFamily="34" charset="0"/>
              </a:rPr>
              <a:t>Mainly sun-synchronous orbit with altitude 600~800 km</a:t>
            </a:r>
          </a:p>
        </p:txBody>
      </p:sp>
      <p:pic>
        <p:nvPicPr>
          <p:cNvPr id="3175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557838"/>
            <a:ext cx="3527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AutoShape 9"/>
          <p:cNvSpPr>
            <a:spLocks noChangeArrowheads="1"/>
          </p:cNvSpPr>
          <p:nvPr/>
        </p:nvSpPr>
        <p:spPr bwMode="auto">
          <a:xfrm>
            <a:off x="4286250" y="4868863"/>
            <a:ext cx="1108075" cy="720725"/>
          </a:xfrm>
          <a:prstGeom prst="downArrow">
            <a:avLst>
              <a:gd name="adj1" fmla="val 50000"/>
              <a:gd name="adj2" fmla="val 25000"/>
            </a:avLst>
          </a:prstGeom>
          <a:solidFill>
            <a:srgbClr val="002060"/>
          </a:solidFill>
          <a:ln w="9525">
            <a:solidFill>
              <a:schemeClr val="tx1"/>
            </a:solidFill>
            <a:miter lim="800000"/>
            <a:headEnd/>
            <a:tailEnd/>
          </a:ln>
        </p:spPr>
        <p:txBody>
          <a:bodyPr vert="eaVert" wrap="none" anchor="ctr"/>
          <a:lstStyle/>
          <a:p>
            <a:endParaRPr lang="ja-JP" altLang="en-US">
              <a:solidFill>
                <a:srgbClr val="000000"/>
              </a:solidFill>
            </a:endParaRPr>
          </a:p>
        </p:txBody>
      </p:sp>
      <p:sp>
        <p:nvSpPr>
          <p:cNvPr id="31752" name="Text Box 10"/>
          <p:cNvSpPr txBox="1">
            <a:spLocks noChangeArrowheads="1"/>
          </p:cNvSpPr>
          <p:nvPr/>
        </p:nvSpPr>
        <p:spPr bwMode="auto">
          <a:xfrm>
            <a:off x="4572000" y="5589588"/>
            <a:ext cx="45720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eaLnBrk="1" hangingPunct="1">
              <a:lnSpc>
                <a:spcPct val="85000"/>
              </a:lnSpc>
            </a:pPr>
            <a:r>
              <a:rPr lang="en-US" altLang="ja-JP" sz="2000">
                <a:solidFill>
                  <a:srgbClr val="CC0000"/>
                </a:solidFill>
                <a:cs typeface="Arial" pitchFamily="34" charset="0"/>
              </a:rPr>
              <a:t>Generation and dissemination of global map of precipitation rate with high frequency and accuracy</a:t>
            </a:r>
          </a:p>
        </p:txBody>
      </p:sp>
      <p:pic>
        <p:nvPicPr>
          <p:cNvPr id="3175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2420938"/>
            <a:ext cx="304958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4" name="Picture 12" descr="GPM_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1196975"/>
            <a:ext cx="19208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374650" y="144116"/>
            <a:ext cx="8445500" cy="836612"/>
          </a:xfrm>
        </p:spPr>
        <p:txBody>
          <a:bodyPr/>
          <a:lstStyle/>
          <a:p>
            <a:r>
              <a:rPr lang="en-US" altLang="ja-JP" sz="3200" dirty="0" smtClean="0"/>
              <a:t>Role of DPR on the GPM Core Observatory</a:t>
            </a:r>
          </a:p>
        </p:txBody>
      </p:sp>
      <p:pic>
        <p:nvPicPr>
          <p:cNvPr id="32771" name="Picture 4" descr="Concept_of_GPM_BGw_RG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925" y="2708275"/>
            <a:ext cx="867568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コンテンツ プレースホルダ 10"/>
          <p:cNvSpPr>
            <a:spLocks/>
          </p:cNvSpPr>
          <p:nvPr/>
        </p:nvSpPr>
        <p:spPr bwMode="auto">
          <a:xfrm>
            <a:off x="179388" y="1125538"/>
            <a:ext cx="87804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4" tIns="0" rIns="95784" bIns="47892"/>
          <a:lstStyle/>
          <a:p>
            <a:pPr marL="357188" indent="-357188" eaLnBrk="0" hangingPunct="0">
              <a:spcBef>
                <a:spcPct val="20000"/>
              </a:spcBef>
              <a:buFontTx/>
              <a:buBlip>
                <a:blip r:embed="rId3"/>
              </a:buBlip>
            </a:pPr>
            <a:r>
              <a:rPr lang="en-US" altLang="ja-JP" sz="2000" dirty="0">
                <a:latin typeface="Trebuchet MS" pitchFamily="34" charset="0"/>
                <a:ea typeface="小塚ゴシック Pro M" pitchFamily="34" charset="-128"/>
              </a:rPr>
              <a:t>Core satellite and several satellites will make formation flight to realize global precipitation frequent observation with high accuracy.</a:t>
            </a:r>
          </a:p>
          <a:p>
            <a:pPr marL="357188" indent="-357188" eaLnBrk="0" hangingPunct="0">
              <a:spcBef>
                <a:spcPct val="20000"/>
              </a:spcBef>
              <a:buFontTx/>
              <a:buBlip>
                <a:blip r:embed="rId3"/>
              </a:buBlip>
            </a:pPr>
            <a:r>
              <a:rPr lang="en-US" altLang="ja-JP" sz="2000" dirty="0">
                <a:latin typeface="Trebuchet MS" pitchFamily="34" charset="0"/>
                <a:ea typeface="小塚ゴシック Pro M" pitchFamily="34" charset="-128"/>
              </a:rPr>
              <a:t>Dual-frequency Precipitation Radar (DPR) onboard core satellite and microwave radiometers onboard constellation satellites will measure precipitation rate.</a:t>
            </a:r>
          </a:p>
          <a:p>
            <a:pPr marL="357188" indent="-357188" eaLnBrk="0" hangingPunct="0">
              <a:spcBef>
                <a:spcPct val="20000"/>
              </a:spcBef>
              <a:buFontTx/>
              <a:buBlip>
                <a:blip r:embed="rId3"/>
              </a:buBlip>
            </a:pPr>
            <a:endParaRPr lang="ja-JP" altLang="en-US" sz="2000" dirty="0">
              <a:latin typeface="Trebuchet MS" pitchFamily="34" charset="0"/>
              <a:ea typeface="小塚ゴシック Pro M"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arthCAREwith_cloud_profile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077072"/>
            <a:ext cx="34925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グループ化 11"/>
          <p:cNvGrpSpPr/>
          <p:nvPr/>
        </p:nvGrpSpPr>
        <p:grpSpPr>
          <a:xfrm>
            <a:off x="4286248" y="1714488"/>
            <a:ext cx="4572000" cy="2095500"/>
            <a:chOff x="4572000" y="800100"/>
            <a:chExt cx="4572000" cy="2095500"/>
          </a:xfrm>
        </p:grpSpPr>
        <p:pic>
          <p:nvPicPr>
            <p:cNvPr id="13" name="Picture 51" descr="EC_All_FOV_1"/>
            <p:cNvPicPr>
              <a:picLocks noChangeAspect="1" noChangeArrowheads="1"/>
            </p:cNvPicPr>
            <p:nvPr/>
          </p:nvPicPr>
          <p:blipFill>
            <a:blip r:embed="rId4" cstate="print"/>
            <a:srcRect/>
            <a:stretch>
              <a:fillRect/>
            </a:stretch>
          </p:blipFill>
          <p:spPr bwMode="auto">
            <a:xfrm>
              <a:off x="4572000" y="846138"/>
              <a:ext cx="4572000" cy="2049462"/>
            </a:xfrm>
            <a:prstGeom prst="rect">
              <a:avLst/>
            </a:prstGeom>
            <a:noFill/>
            <a:ln w="9525">
              <a:noFill/>
              <a:miter lim="800000"/>
              <a:headEnd/>
              <a:tailEnd/>
            </a:ln>
          </p:spPr>
        </p:pic>
        <p:sp>
          <p:nvSpPr>
            <p:cNvPr id="14" name="Text Box 53"/>
            <p:cNvSpPr txBox="1">
              <a:spLocks noChangeArrowheads="1"/>
            </p:cNvSpPr>
            <p:nvPr/>
          </p:nvSpPr>
          <p:spPr bwMode="auto">
            <a:xfrm>
              <a:off x="7886700" y="800100"/>
              <a:ext cx="533400" cy="304800"/>
            </a:xfrm>
            <a:prstGeom prst="rect">
              <a:avLst/>
            </a:prstGeom>
            <a:gradFill rotWithShape="1">
              <a:gsLst>
                <a:gs pos="0">
                  <a:srgbClr val="FFFFFF"/>
                </a:gs>
                <a:gs pos="100000">
                  <a:srgbClr val="FFCC99"/>
                </a:gs>
              </a:gsLst>
              <a:lin ang="2700000" scaled="1"/>
            </a:gradFill>
            <a:ln w="9525">
              <a:noFill/>
              <a:miter lim="800000"/>
              <a:headEnd/>
              <a:tailEnd/>
            </a:ln>
          </p:spPr>
          <p:txBody>
            <a:bodyPr lIns="18000" tIns="36000" rIns="18000" bIns="0"/>
            <a:lstStyle/>
            <a:p>
              <a:pPr algn="ctr" defTabSz="457200"/>
              <a:r>
                <a:rPr lang="en-GB" altLang="ja-JP" sz="1200" b="1">
                  <a:latin typeface="Times New Roman" pitchFamily="18" charset="0"/>
                  <a:ea typeface="ＭＳ 明朝" pitchFamily="17" charset="-128"/>
                </a:rPr>
                <a:t>CPR</a:t>
              </a:r>
              <a:endParaRPr lang="en-GB" altLang="ja-JP" sz="1200" b="1"/>
            </a:p>
          </p:txBody>
        </p:sp>
        <p:sp>
          <p:nvSpPr>
            <p:cNvPr id="15" name="Text Box 54"/>
            <p:cNvSpPr txBox="1">
              <a:spLocks noChangeArrowheads="1"/>
            </p:cNvSpPr>
            <p:nvPr/>
          </p:nvSpPr>
          <p:spPr bwMode="auto">
            <a:xfrm>
              <a:off x="7543800" y="2057400"/>
              <a:ext cx="762000" cy="228600"/>
            </a:xfrm>
            <a:prstGeom prst="rect">
              <a:avLst/>
            </a:prstGeom>
            <a:gradFill rotWithShape="1">
              <a:gsLst>
                <a:gs pos="0">
                  <a:srgbClr val="FFFFFF"/>
                </a:gs>
                <a:gs pos="100000">
                  <a:srgbClr val="FFCC99"/>
                </a:gs>
              </a:gsLst>
              <a:lin ang="2700000" scaled="1"/>
            </a:gradFill>
            <a:ln w="9525">
              <a:noFill/>
              <a:miter lim="800000"/>
              <a:headEnd/>
              <a:tailEnd/>
            </a:ln>
          </p:spPr>
          <p:txBody>
            <a:bodyPr lIns="18000" tIns="36000" rIns="18000" bIns="0"/>
            <a:lstStyle/>
            <a:p>
              <a:pPr algn="ctr" defTabSz="457200"/>
              <a:r>
                <a:rPr lang="en-GB" altLang="ja-JP" sz="1200" b="1">
                  <a:latin typeface="Times New Roman" pitchFamily="18" charset="0"/>
                  <a:ea typeface="ＭＳ 明朝" pitchFamily="17" charset="-128"/>
                </a:rPr>
                <a:t>ATLID</a:t>
              </a:r>
              <a:endParaRPr lang="en-GB" altLang="ja-JP" sz="1200" b="1"/>
            </a:p>
          </p:txBody>
        </p:sp>
        <p:sp>
          <p:nvSpPr>
            <p:cNvPr id="16" name="Text Box 55"/>
            <p:cNvSpPr txBox="1">
              <a:spLocks noChangeArrowheads="1"/>
            </p:cNvSpPr>
            <p:nvPr/>
          </p:nvSpPr>
          <p:spPr bwMode="auto">
            <a:xfrm>
              <a:off x="5943600" y="2057400"/>
              <a:ext cx="609600" cy="381000"/>
            </a:xfrm>
            <a:prstGeom prst="rect">
              <a:avLst/>
            </a:prstGeom>
            <a:gradFill rotWithShape="1">
              <a:gsLst>
                <a:gs pos="0">
                  <a:srgbClr val="FFFFFF"/>
                </a:gs>
                <a:gs pos="100000">
                  <a:srgbClr val="FFCC99"/>
                </a:gs>
              </a:gsLst>
              <a:lin ang="2700000" scaled="1"/>
            </a:gradFill>
            <a:ln w="9525">
              <a:noFill/>
              <a:miter lim="800000"/>
              <a:headEnd/>
              <a:tailEnd/>
            </a:ln>
          </p:spPr>
          <p:txBody>
            <a:bodyPr lIns="18000" tIns="0" rIns="18000" bIns="0"/>
            <a:lstStyle/>
            <a:p>
              <a:pPr algn="ctr" defTabSz="457200"/>
              <a:r>
                <a:rPr lang="en-GB" altLang="ja-JP" sz="1200" b="1">
                  <a:latin typeface="Times New Roman" pitchFamily="18" charset="0"/>
                  <a:ea typeface="ＭＳ 明朝" pitchFamily="17" charset="-128"/>
                </a:rPr>
                <a:t>BBR</a:t>
              </a:r>
            </a:p>
            <a:p>
              <a:pPr algn="ctr" defTabSz="457200"/>
              <a:r>
                <a:rPr lang="en-GB" altLang="ja-JP" sz="1200" b="1">
                  <a:latin typeface="Times New Roman" pitchFamily="18" charset="0"/>
                  <a:ea typeface="ＭＳ 明朝" pitchFamily="17" charset="-128"/>
                </a:rPr>
                <a:t>MSI</a:t>
              </a:r>
              <a:endParaRPr lang="en-GB" altLang="ja-JP" sz="1200" b="1"/>
            </a:p>
          </p:txBody>
        </p:sp>
      </p:grpSp>
      <p:sp>
        <p:nvSpPr>
          <p:cNvPr id="24578" name="Rectangle 2"/>
          <p:cNvSpPr>
            <a:spLocks noChangeArrowheads="1"/>
          </p:cNvSpPr>
          <p:nvPr/>
        </p:nvSpPr>
        <p:spPr bwMode="auto">
          <a:xfrm>
            <a:off x="357158" y="214290"/>
            <a:ext cx="7173913" cy="692150"/>
          </a:xfrm>
          <a:prstGeom prst="rect">
            <a:avLst/>
          </a:prstGeom>
          <a:noFill/>
          <a:ln w="9525">
            <a:noFill/>
            <a:miter lim="800000"/>
            <a:headEnd/>
            <a:tailEnd/>
          </a:ln>
        </p:spPr>
        <p:txBody>
          <a:bodyPr anchor="ctr"/>
          <a:lstStyle/>
          <a:p>
            <a:r>
              <a:rPr lang="en-US" altLang="ja-JP" sz="3200" dirty="0" err="1">
                <a:solidFill>
                  <a:srgbClr val="242450"/>
                </a:solidFill>
                <a:latin typeface="+mj-lt"/>
                <a:cs typeface="Times New Roman" pitchFamily="18" charset="0"/>
              </a:rPr>
              <a:t>EarthCARE</a:t>
            </a:r>
            <a:r>
              <a:rPr lang="en-US" altLang="ja-JP" sz="3200" dirty="0">
                <a:solidFill>
                  <a:srgbClr val="242450"/>
                </a:solidFill>
                <a:latin typeface="+mj-lt"/>
                <a:cs typeface="Times New Roman" pitchFamily="18" charset="0"/>
              </a:rPr>
              <a:t>/CPR</a:t>
            </a:r>
          </a:p>
        </p:txBody>
      </p:sp>
      <p:sp>
        <p:nvSpPr>
          <p:cNvPr id="116739" name="Rectangle 3"/>
          <p:cNvSpPr>
            <a:spLocks noChangeArrowheads="1"/>
          </p:cNvSpPr>
          <p:nvPr/>
        </p:nvSpPr>
        <p:spPr bwMode="auto">
          <a:xfrm>
            <a:off x="285720" y="1720900"/>
            <a:ext cx="4714908" cy="5208562"/>
          </a:xfrm>
          <a:prstGeom prst="rect">
            <a:avLst/>
          </a:prstGeom>
          <a:noFill/>
          <a:ln w="9525">
            <a:noFill/>
            <a:miter lim="800000"/>
            <a:headEnd/>
            <a:tailEnd/>
          </a:ln>
        </p:spPr>
        <p:txBody>
          <a:bodyPr/>
          <a:lstStyle/>
          <a:p>
            <a:pPr marL="342900" indent="-342900">
              <a:lnSpc>
                <a:spcPct val="90000"/>
              </a:lnSpc>
              <a:spcBef>
                <a:spcPct val="20000"/>
              </a:spcBef>
              <a:buFontTx/>
              <a:buChar char="•"/>
              <a:defRPr/>
            </a:pPr>
            <a:r>
              <a:rPr lang="en-US" altLang="ja-JP" sz="1600" b="1" dirty="0">
                <a:solidFill>
                  <a:srgbClr val="FF0000"/>
                </a:solidFill>
                <a:latin typeface="+mj-lt"/>
              </a:rPr>
              <a:t>Mission</a:t>
            </a:r>
          </a:p>
          <a:p>
            <a:pPr marL="742950" lvl="1" indent="-285750">
              <a:lnSpc>
                <a:spcPct val="90000"/>
              </a:lnSpc>
              <a:spcBef>
                <a:spcPct val="20000"/>
              </a:spcBef>
              <a:buFontTx/>
              <a:buChar char="–"/>
              <a:defRPr/>
            </a:pPr>
            <a:r>
              <a:rPr lang="en-US" altLang="ja-JP" sz="1600" dirty="0">
                <a:latin typeface="+mj-lt"/>
              </a:rPr>
              <a:t>Vertical profile of clouds, aerosol</a:t>
            </a:r>
          </a:p>
          <a:p>
            <a:pPr marL="742950" lvl="1" indent="-285750">
              <a:lnSpc>
                <a:spcPct val="90000"/>
              </a:lnSpc>
              <a:spcBef>
                <a:spcPct val="20000"/>
              </a:spcBef>
              <a:buFontTx/>
              <a:buChar char="–"/>
              <a:defRPr/>
            </a:pPr>
            <a:r>
              <a:rPr lang="en-US" altLang="ja-JP" sz="1600" dirty="0">
                <a:latin typeface="+mj-lt"/>
              </a:rPr>
              <a:t>Interaction between clouds and aerosol</a:t>
            </a:r>
          </a:p>
          <a:p>
            <a:pPr marL="742950" lvl="1" indent="-285750">
              <a:lnSpc>
                <a:spcPct val="90000"/>
              </a:lnSpc>
              <a:spcBef>
                <a:spcPct val="20000"/>
              </a:spcBef>
              <a:buFontTx/>
              <a:buChar char="–"/>
              <a:defRPr/>
            </a:pPr>
            <a:r>
              <a:rPr lang="en-US" altLang="ja-JP" sz="1600" dirty="0">
                <a:latin typeface="+mj-lt"/>
              </a:rPr>
              <a:t>Cloud stability and precipitation</a:t>
            </a:r>
          </a:p>
          <a:p>
            <a:pPr marL="342900" indent="-342900">
              <a:lnSpc>
                <a:spcPct val="90000"/>
              </a:lnSpc>
              <a:spcBef>
                <a:spcPct val="20000"/>
              </a:spcBef>
              <a:buFontTx/>
              <a:buChar char="•"/>
              <a:defRPr/>
            </a:pPr>
            <a:r>
              <a:rPr lang="en-US" altLang="ja-JP" sz="1600" b="1" dirty="0">
                <a:solidFill>
                  <a:srgbClr val="FF0000"/>
                </a:solidFill>
                <a:latin typeface="+mj-lt"/>
              </a:rPr>
              <a:t>Orbit</a:t>
            </a:r>
          </a:p>
          <a:p>
            <a:pPr marL="742950" lvl="1" indent="-285750">
              <a:lnSpc>
                <a:spcPct val="90000"/>
              </a:lnSpc>
              <a:spcBef>
                <a:spcPct val="20000"/>
              </a:spcBef>
              <a:buFontTx/>
              <a:buChar char="–"/>
              <a:defRPr/>
            </a:pPr>
            <a:r>
              <a:rPr lang="en-US" altLang="ja-JP" sz="1600" dirty="0">
                <a:latin typeface="+mj-lt"/>
              </a:rPr>
              <a:t>Sun synchronous</a:t>
            </a:r>
          </a:p>
          <a:p>
            <a:pPr marL="742950" lvl="1" indent="-285750">
              <a:lnSpc>
                <a:spcPct val="90000"/>
              </a:lnSpc>
              <a:spcBef>
                <a:spcPct val="20000"/>
              </a:spcBef>
              <a:buFontTx/>
              <a:buChar char="–"/>
              <a:defRPr/>
            </a:pPr>
            <a:r>
              <a:rPr lang="en-US" altLang="ja-JP" sz="1600" dirty="0">
                <a:latin typeface="+mj-lt"/>
              </a:rPr>
              <a:t>Equator crossing time</a:t>
            </a:r>
            <a:r>
              <a:rPr lang="ja-JP" altLang="en-US" sz="1600" dirty="0">
                <a:latin typeface="+mj-lt"/>
              </a:rPr>
              <a:t>　</a:t>
            </a:r>
            <a:r>
              <a:rPr lang="en-US" altLang="ja-JP" sz="1600" dirty="0">
                <a:latin typeface="+mj-lt"/>
              </a:rPr>
              <a:t>13:45</a:t>
            </a:r>
          </a:p>
          <a:p>
            <a:pPr marL="742950" lvl="1" indent="-285750">
              <a:lnSpc>
                <a:spcPct val="90000"/>
              </a:lnSpc>
              <a:spcBef>
                <a:spcPct val="20000"/>
              </a:spcBef>
              <a:buFontTx/>
              <a:buChar char="–"/>
              <a:defRPr/>
            </a:pPr>
            <a:r>
              <a:rPr lang="en-US" altLang="ja-JP" sz="1600" dirty="0">
                <a:latin typeface="+mj-lt"/>
              </a:rPr>
              <a:t>Altitude</a:t>
            </a:r>
            <a:r>
              <a:rPr lang="ja-JP" altLang="en-US" sz="1600" dirty="0">
                <a:latin typeface="+mj-lt"/>
              </a:rPr>
              <a:t>　</a:t>
            </a:r>
            <a:r>
              <a:rPr lang="en-US" altLang="ja-JP" sz="1600" dirty="0">
                <a:latin typeface="+mj-lt"/>
              </a:rPr>
              <a:t>400km</a:t>
            </a:r>
          </a:p>
          <a:p>
            <a:pPr marL="342900" indent="-342900">
              <a:lnSpc>
                <a:spcPct val="90000"/>
              </a:lnSpc>
              <a:spcBef>
                <a:spcPct val="20000"/>
              </a:spcBef>
              <a:buFontTx/>
              <a:buChar char="•"/>
              <a:defRPr/>
            </a:pPr>
            <a:r>
              <a:rPr lang="en-US" altLang="ja-JP" sz="1600" b="1" dirty="0">
                <a:solidFill>
                  <a:srgbClr val="FF0000"/>
                </a:solidFill>
                <a:latin typeface="+mj-lt"/>
              </a:rPr>
              <a:t>Instrument</a:t>
            </a:r>
          </a:p>
          <a:p>
            <a:pPr marL="742950" lvl="1" indent="-285750">
              <a:lnSpc>
                <a:spcPct val="90000"/>
              </a:lnSpc>
              <a:spcBef>
                <a:spcPct val="20000"/>
              </a:spcBef>
              <a:buFontTx/>
              <a:buChar char="–"/>
              <a:defRPr/>
            </a:pPr>
            <a:r>
              <a:rPr lang="en-US" altLang="ja-JP" sz="1600" dirty="0">
                <a:latin typeface="+mj-lt"/>
              </a:rPr>
              <a:t>CPR (Cloud Profile Radar)</a:t>
            </a:r>
          </a:p>
          <a:p>
            <a:pPr marL="742950" lvl="1" indent="-285750">
              <a:lnSpc>
                <a:spcPct val="90000"/>
              </a:lnSpc>
              <a:spcBef>
                <a:spcPct val="20000"/>
              </a:spcBef>
              <a:buFontTx/>
              <a:buChar char="–"/>
              <a:defRPr/>
            </a:pPr>
            <a:r>
              <a:rPr lang="en-US" altLang="ja-JP" sz="1600" dirty="0">
                <a:latin typeface="+mj-lt"/>
              </a:rPr>
              <a:t>ATLID (Atmospheric LIDAR)</a:t>
            </a:r>
          </a:p>
          <a:p>
            <a:pPr marL="742950" lvl="1" indent="-285750">
              <a:lnSpc>
                <a:spcPct val="90000"/>
              </a:lnSpc>
              <a:spcBef>
                <a:spcPct val="20000"/>
              </a:spcBef>
              <a:buFontTx/>
              <a:buChar char="–"/>
              <a:defRPr/>
            </a:pPr>
            <a:r>
              <a:rPr lang="en-US" altLang="ja-JP" sz="1600" dirty="0">
                <a:latin typeface="+mj-lt"/>
              </a:rPr>
              <a:t>MSI (Multi-Spectral Imager)</a:t>
            </a:r>
          </a:p>
          <a:p>
            <a:pPr marL="742950" lvl="1" indent="-285750">
              <a:lnSpc>
                <a:spcPct val="90000"/>
              </a:lnSpc>
              <a:spcBef>
                <a:spcPct val="20000"/>
              </a:spcBef>
              <a:buFontTx/>
              <a:buChar char="–"/>
              <a:defRPr/>
            </a:pPr>
            <a:r>
              <a:rPr lang="en-US" altLang="ja-JP" sz="1600" dirty="0">
                <a:latin typeface="+mj-lt"/>
              </a:rPr>
              <a:t>BBR (Broad Band Radiometer)</a:t>
            </a:r>
          </a:p>
          <a:p>
            <a:pPr marL="342900" indent="-342900">
              <a:lnSpc>
                <a:spcPct val="90000"/>
              </a:lnSpc>
              <a:spcBef>
                <a:spcPct val="20000"/>
              </a:spcBef>
              <a:buFontTx/>
              <a:buChar char="•"/>
              <a:defRPr/>
            </a:pPr>
            <a:r>
              <a:rPr lang="en-US" altLang="ja-JP" sz="1600" b="1" dirty="0">
                <a:solidFill>
                  <a:srgbClr val="FF0000"/>
                </a:solidFill>
                <a:latin typeface="+mj-lt"/>
              </a:rPr>
              <a:t>Task sharing</a:t>
            </a:r>
          </a:p>
          <a:p>
            <a:pPr marL="742950" lvl="1" indent="-285750">
              <a:lnSpc>
                <a:spcPct val="90000"/>
              </a:lnSpc>
              <a:spcBef>
                <a:spcPct val="20000"/>
              </a:spcBef>
              <a:buFontTx/>
              <a:buChar char="–"/>
              <a:defRPr/>
            </a:pPr>
            <a:r>
              <a:rPr lang="en-US" altLang="ja-JP" sz="1600" dirty="0">
                <a:latin typeface="+mj-lt"/>
              </a:rPr>
              <a:t>JAXA/NICT </a:t>
            </a:r>
            <a:r>
              <a:rPr lang="ja-JP" altLang="en-US" sz="1600" dirty="0">
                <a:latin typeface="+mj-lt"/>
              </a:rPr>
              <a:t>（</a:t>
            </a:r>
            <a:r>
              <a:rPr lang="en-US" altLang="ja-JP" sz="1600" dirty="0">
                <a:latin typeface="+mj-lt"/>
              </a:rPr>
              <a:t>CPR</a:t>
            </a:r>
            <a:r>
              <a:rPr lang="ja-JP" altLang="en-US" sz="1600" dirty="0">
                <a:latin typeface="+mj-lt"/>
              </a:rPr>
              <a:t>）</a:t>
            </a:r>
            <a:endParaRPr lang="en-US" altLang="ja-JP" sz="1600" dirty="0">
              <a:latin typeface="+mj-lt"/>
            </a:endParaRPr>
          </a:p>
          <a:p>
            <a:pPr marL="742950" lvl="1" indent="-285750">
              <a:lnSpc>
                <a:spcPct val="90000"/>
              </a:lnSpc>
              <a:spcBef>
                <a:spcPct val="20000"/>
              </a:spcBef>
              <a:buFontTx/>
              <a:buChar char="–"/>
              <a:defRPr/>
            </a:pPr>
            <a:r>
              <a:rPr lang="en-US" altLang="ja-JP" sz="1600" dirty="0">
                <a:latin typeface="+mj-lt"/>
              </a:rPr>
              <a:t>ESA </a:t>
            </a:r>
            <a:r>
              <a:rPr lang="ja-JP" altLang="en-US" sz="1600" dirty="0">
                <a:latin typeface="+mj-lt"/>
              </a:rPr>
              <a:t>（</a:t>
            </a:r>
            <a:r>
              <a:rPr lang="en-US" altLang="ja-JP" sz="1600" dirty="0">
                <a:latin typeface="+mj-lt"/>
              </a:rPr>
              <a:t>LIDAR, MSI, BBR, Spacecraft)</a:t>
            </a:r>
          </a:p>
          <a:p>
            <a:pPr marL="342900" indent="-342900">
              <a:lnSpc>
                <a:spcPct val="90000"/>
              </a:lnSpc>
              <a:spcBef>
                <a:spcPct val="20000"/>
              </a:spcBef>
              <a:buFontTx/>
              <a:buChar char="•"/>
              <a:defRPr/>
            </a:pPr>
            <a:r>
              <a:rPr lang="en-US" altLang="ja-JP" sz="1600" b="1" dirty="0">
                <a:solidFill>
                  <a:srgbClr val="FF0000"/>
                </a:solidFill>
                <a:latin typeface="+mj-lt"/>
              </a:rPr>
              <a:t>Launch target</a:t>
            </a:r>
          </a:p>
          <a:p>
            <a:pPr marL="742950" lvl="1" indent="-285750">
              <a:lnSpc>
                <a:spcPct val="90000"/>
              </a:lnSpc>
              <a:spcBef>
                <a:spcPct val="20000"/>
              </a:spcBef>
              <a:buFontTx/>
              <a:buChar char="–"/>
              <a:defRPr/>
            </a:pPr>
            <a:r>
              <a:rPr lang="en-US" altLang="ja-JP" sz="1600" dirty="0">
                <a:latin typeface="+mj-lt"/>
              </a:rPr>
              <a:t>JFY2013</a:t>
            </a:r>
          </a:p>
          <a:p>
            <a:pPr marL="742950" lvl="1" indent="-285750">
              <a:lnSpc>
                <a:spcPct val="90000"/>
              </a:lnSpc>
              <a:spcBef>
                <a:spcPct val="20000"/>
              </a:spcBef>
              <a:buFontTx/>
              <a:buChar char="–"/>
              <a:defRPr/>
            </a:pPr>
            <a:endParaRPr lang="ja-JP" altLang="en-US" sz="2000" dirty="0">
              <a:latin typeface="ＭＳ Ｐゴシック" pitchFamily="50" charset="-128"/>
            </a:endParaRPr>
          </a:p>
        </p:txBody>
      </p:sp>
      <p:sp>
        <p:nvSpPr>
          <p:cNvPr id="24580" name="Rectangle 4"/>
          <p:cNvSpPr>
            <a:spLocks noChangeArrowheads="1"/>
          </p:cNvSpPr>
          <p:nvPr/>
        </p:nvSpPr>
        <p:spPr bwMode="auto">
          <a:xfrm>
            <a:off x="1617663" y="228600"/>
            <a:ext cx="5767387" cy="762000"/>
          </a:xfrm>
          <a:prstGeom prst="rect">
            <a:avLst/>
          </a:prstGeom>
          <a:noFill/>
          <a:ln w="38100">
            <a:noFill/>
            <a:miter lim="800000"/>
            <a:headEnd/>
            <a:tailEnd/>
          </a:ln>
        </p:spPr>
        <p:txBody>
          <a:bodyPr wrap="none" anchor="ctr"/>
          <a:lstStyle/>
          <a:p>
            <a:pPr algn="ctr"/>
            <a:endParaRPr kumimoji="0" lang="ja-JP" altLang="en-US">
              <a:latin typeface="Times New Roman" pitchFamily="18" charset="0"/>
            </a:endParaRPr>
          </a:p>
        </p:txBody>
      </p:sp>
      <p:sp>
        <p:nvSpPr>
          <p:cNvPr id="24581" name="Text Box 5"/>
          <p:cNvSpPr txBox="1">
            <a:spLocks noChangeArrowheads="1"/>
          </p:cNvSpPr>
          <p:nvPr/>
        </p:nvSpPr>
        <p:spPr bwMode="auto">
          <a:xfrm>
            <a:off x="342900" y="892165"/>
            <a:ext cx="8572500" cy="1108075"/>
          </a:xfrm>
          <a:prstGeom prst="rect">
            <a:avLst/>
          </a:prstGeom>
          <a:noFill/>
          <a:ln w="12700">
            <a:noFill/>
            <a:miter lim="800000"/>
            <a:headEnd type="none" w="sm" len="sm"/>
            <a:tailEnd type="none" w="sm" len="sm"/>
          </a:ln>
        </p:spPr>
        <p:txBody>
          <a:bodyPr>
            <a:spAutoFit/>
          </a:bodyPr>
          <a:lstStyle/>
          <a:p>
            <a:pPr eaLnBrk="0" hangingPunct="0"/>
            <a:r>
              <a:rPr lang="en-US" altLang="ja-JP" sz="2400" b="1" dirty="0">
                <a:solidFill>
                  <a:schemeClr val="tx2"/>
                </a:solidFill>
                <a:cs typeface="Arial" pitchFamily="34" charset="0"/>
              </a:rPr>
              <a:t>Climate monitoring of earth radiation, cloud and aerosol</a:t>
            </a:r>
          </a:p>
          <a:p>
            <a:pPr eaLnBrk="0" hangingPunct="0"/>
            <a:r>
              <a:rPr lang="en-US" altLang="ja-JP" sz="2400" b="1" dirty="0">
                <a:solidFill>
                  <a:schemeClr val="tx2"/>
                </a:solidFill>
                <a:cs typeface="Arial" pitchFamily="34" charset="0"/>
              </a:rPr>
              <a:t>Cooperation between ESA and Japan (JAXA/NICT)</a:t>
            </a:r>
          </a:p>
          <a:p>
            <a:pPr eaLnBrk="0" hangingPunct="0"/>
            <a:endParaRPr lang="ja-JP" altLang="en-US" b="1" dirty="0">
              <a:solidFill>
                <a:schemeClr val="tx2"/>
              </a:solidFill>
              <a:cs typeface="Arial" pitchFamily="34" charset="0"/>
            </a:endParaRPr>
          </a:p>
        </p:txBody>
      </p:sp>
      <p:sp>
        <p:nvSpPr>
          <p:cNvPr id="24583" name="スライド番号プレースホルダ 6"/>
          <p:cNvSpPr txBox="1">
            <a:spLocks noGrp="1"/>
          </p:cNvSpPr>
          <p:nvPr/>
        </p:nvSpPr>
        <p:spPr bwMode="auto">
          <a:xfrm>
            <a:off x="6832600" y="6381750"/>
            <a:ext cx="2311400" cy="476250"/>
          </a:xfrm>
          <a:prstGeom prst="rect">
            <a:avLst/>
          </a:prstGeom>
          <a:noFill/>
          <a:ln w="9525">
            <a:noFill/>
            <a:miter lim="800000"/>
            <a:headEnd/>
            <a:tailEnd/>
          </a:ln>
        </p:spPr>
        <p:txBody>
          <a:bodyPr/>
          <a:lstStyle/>
          <a:p>
            <a:pPr algn="r"/>
            <a:fld id="{89FBB806-39FB-4EB3-BC59-67A71223A732}" type="slidenum">
              <a:rPr lang="en-US" altLang="ja-JP" sz="1400">
                <a:cs typeface="Arial" pitchFamily="34" charset="0"/>
              </a:rPr>
              <a:pPr algn="r"/>
              <a:t>24</a:t>
            </a:fld>
            <a:endParaRPr lang="en-US" altLang="ja-JP" sz="140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2225" y="3759200"/>
            <a:ext cx="40417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5"/>
          <p:cNvSpPr txBox="1">
            <a:spLocks noChangeArrowheads="1"/>
          </p:cNvSpPr>
          <p:nvPr/>
        </p:nvSpPr>
        <p:spPr bwMode="auto">
          <a:xfrm>
            <a:off x="5491163" y="5961063"/>
            <a:ext cx="271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algn="ctr" eaLnBrk="1" hangingPunct="1"/>
            <a:r>
              <a:rPr lang="en-US" altLang="ja-JP">
                <a:solidFill>
                  <a:schemeClr val="tx1"/>
                </a:solidFill>
                <a:ea typeface="ＭＳ ゴシック" pitchFamily="49" charset="-128"/>
              </a:rPr>
              <a:t>ALOS-3: Optical Sensor Satellite</a:t>
            </a:r>
          </a:p>
        </p:txBody>
      </p:sp>
      <p:sp>
        <p:nvSpPr>
          <p:cNvPr id="83972" name="Text Box 4"/>
          <p:cNvSpPr txBox="1">
            <a:spLocks noChangeArrowheads="1"/>
          </p:cNvSpPr>
          <p:nvPr/>
        </p:nvSpPr>
        <p:spPr bwMode="auto">
          <a:xfrm>
            <a:off x="5994400" y="3794125"/>
            <a:ext cx="1947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algn="ctr" eaLnBrk="1" hangingPunct="1"/>
            <a:r>
              <a:rPr lang="en-US" altLang="ja-JP">
                <a:solidFill>
                  <a:schemeClr val="tx1"/>
                </a:solidFill>
                <a:ea typeface="ＭＳ ゴシック" pitchFamily="49" charset="-128"/>
              </a:rPr>
              <a:t>ALOS-2: SAR Satellite</a:t>
            </a:r>
          </a:p>
        </p:txBody>
      </p:sp>
      <p:sp>
        <p:nvSpPr>
          <p:cNvPr id="83973" name="Text Box 7"/>
          <p:cNvSpPr txBox="1">
            <a:spLocks noChangeArrowheads="1"/>
          </p:cNvSpPr>
          <p:nvPr/>
        </p:nvSpPr>
        <p:spPr bwMode="auto">
          <a:xfrm>
            <a:off x="341138" y="548680"/>
            <a:ext cx="7615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algn="ctr" eaLnBrk="1" hangingPunct="1"/>
            <a:r>
              <a:rPr lang="en-US" altLang="ja-JP" sz="2000" b="0" u="sng" dirty="0">
                <a:solidFill>
                  <a:srgbClr val="000000"/>
                </a:solidFill>
                <a:latin typeface="Arial" pitchFamily="34" charset="0"/>
                <a:ea typeface="ＭＳ ゴシック" pitchFamily="49" charset="-128"/>
                <a:cs typeface="Arial" pitchFamily="34" charset="0"/>
              </a:rPr>
              <a:t>ALOS F/O Missions: ALOS-2 (PALSAR-2) and ALOS-3 (PRISM-2)</a:t>
            </a:r>
            <a:endParaRPr lang="en-US" altLang="ja-JP" sz="2000" b="0" i="1" u="sng" dirty="0">
              <a:solidFill>
                <a:srgbClr val="FF0000"/>
              </a:solidFill>
              <a:latin typeface="Arial" pitchFamily="34" charset="0"/>
              <a:ea typeface="ＭＳ ゴシック" pitchFamily="49" charset="-128"/>
              <a:cs typeface="Arial" pitchFamily="34" charset="0"/>
            </a:endParaRPr>
          </a:p>
        </p:txBody>
      </p:sp>
      <p:sp>
        <p:nvSpPr>
          <p:cNvPr id="83974" name="AutoShape 9"/>
          <p:cNvSpPr>
            <a:spLocks noChangeArrowheads="1"/>
          </p:cNvSpPr>
          <p:nvPr/>
        </p:nvSpPr>
        <p:spPr bwMode="auto">
          <a:xfrm>
            <a:off x="251520" y="2492375"/>
            <a:ext cx="4764088" cy="4176985"/>
          </a:xfrm>
          <a:prstGeom prst="roundRect">
            <a:avLst>
              <a:gd name="adj" fmla="val 16667"/>
            </a:avLst>
          </a:prstGeom>
          <a:solidFill>
            <a:srgbClr val="FFFFCC"/>
          </a:solidFill>
          <a:ln w="9525" algn="ctr">
            <a:solidFill>
              <a:srgbClr val="000000"/>
            </a:solidFill>
            <a:round/>
            <a:headEnd/>
            <a:tailEnd/>
          </a:ln>
        </p:spPr>
        <p:txBody>
          <a:bodyPr/>
          <a:lstStyle/>
          <a:p>
            <a:pPr marL="177800" indent="-177800">
              <a:spcBef>
                <a:spcPct val="30000"/>
              </a:spcBef>
            </a:pPr>
            <a:r>
              <a:rPr lang="en-US" altLang="ja-JP" b="0" u="sng" dirty="0">
                <a:solidFill>
                  <a:schemeClr val="tx1"/>
                </a:solidFill>
                <a:ea typeface="ＭＳ ゴシック" pitchFamily="49" charset="-128"/>
              </a:rPr>
              <a:t>Current System Concept (under investigation)</a:t>
            </a:r>
          </a:p>
          <a:p>
            <a:pPr marL="177800" indent="-177800">
              <a:spcBef>
                <a:spcPct val="30000"/>
              </a:spcBef>
              <a:buFontTx/>
              <a:buChar char="•"/>
            </a:pPr>
            <a:r>
              <a:rPr lang="en-US" altLang="ja-JP" sz="1600" b="0" dirty="0">
                <a:solidFill>
                  <a:schemeClr val="tx1"/>
                </a:solidFill>
                <a:ea typeface="ＭＳ ゴシック" pitchFamily="49" charset="-128"/>
              </a:rPr>
              <a:t>Monitoring disaster area affected by earthquake, volcano, flood, etc.</a:t>
            </a:r>
          </a:p>
          <a:p>
            <a:pPr marL="177800" indent="-177800">
              <a:spcBef>
                <a:spcPct val="30000"/>
              </a:spcBef>
              <a:buFontTx/>
              <a:buChar char="•"/>
            </a:pPr>
            <a:r>
              <a:rPr lang="en-US" altLang="ja-JP" sz="1600" b="0" dirty="0">
                <a:solidFill>
                  <a:schemeClr val="tx1"/>
                </a:solidFill>
                <a:ea typeface="ＭＳ ゴシック" pitchFamily="49" charset="-128"/>
              </a:rPr>
              <a:t>Observing the disaster affected area within 3 </a:t>
            </a:r>
            <a:r>
              <a:rPr lang="en-US" altLang="ja-JP" sz="1600" b="0" dirty="0" err="1">
                <a:solidFill>
                  <a:schemeClr val="tx1"/>
                </a:solidFill>
                <a:ea typeface="ＭＳ ゴシック" pitchFamily="49" charset="-128"/>
              </a:rPr>
              <a:t>hr</a:t>
            </a:r>
            <a:r>
              <a:rPr lang="en-US" altLang="ja-JP" sz="1600" b="0" dirty="0">
                <a:solidFill>
                  <a:schemeClr val="tx1"/>
                </a:solidFill>
                <a:ea typeface="ＭＳ ゴシック" pitchFamily="49" charset="-128"/>
              </a:rPr>
              <a:t> (6 </a:t>
            </a:r>
            <a:r>
              <a:rPr lang="en-US" altLang="ja-JP" sz="1600" b="0" dirty="0" err="1">
                <a:solidFill>
                  <a:schemeClr val="tx1"/>
                </a:solidFill>
                <a:ea typeface="ＭＳ ゴシック" pitchFamily="49" charset="-128"/>
              </a:rPr>
              <a:t>hr</a:t>
            </a:r>
            <a:r>
              <a:rPr lang="en-US" altLang="ja-JP" sz="1600" b="0" dirty="0">
                <a:solidFill>
                  <a:schemeClr val="tx1"/>
                </a:solidFill>
                <a:ea typeface="ＭＳ ゴシック" pitchFamily="49" charset="-128"/>
              </a:rPr>
              <a:t> in night)</a:t>
            </a:r>
          </a:p>
          <a:p>
            <a:pPr marL="177800" indent="-177800">
              <a:spcBef>
                <a:spcPct val="30000"/>
              </a:spcBef>
              <a:buFontTx/>
              <a:buChar char="•"/>
            </a:pPr>
            <a:r>
              <a:rPr lang="en-US" altLang="ja-JP" sz="1600" b="0" dirty="0">
                <a:solidFill>
                  <a:schemeClr val="tx1"/>
                </a:solidFill>
                <a:ea typeface="ＭＳ ゴシック" pitchFamily="49" charset="-128"/>
              </a:rPr>
              <a:t>A satellite constellation of two optical sensor satellites and two SAR satellites </a:t>
            </a:r>
          </a:p>
          <a:p>
            <a:pPr marL="177800" indent="-177800">
              <a:spcBef>
                <a:spcPct val="30000"/>
              </a:spcBef>
              <a:buFontTx/>
              <a:buChar char="•"/>
            </a:pPr>
            <a:r>
              <a:rPr lang="en-US" altLang="ja-JP" sz="1600" b="0" dirty="0">
                <a:solidFill>
                  <a:schemeClr val="tx1"/>
                </a:solidFill>
                <a:ea typeface="ＭＳ ゴシック" pitchFamily="49" charset="-128"/>
              </a:rPr>
              <a:t>ALOS-2: 3m resolution (3x1m in spotlight mode) with 50km swath (PALSAR-2)</a:t>
            </a:r>
          </a:p>
          <a:p>
            <a:pPr marL="177800" indent="-177800">
              <a:spcBef>
                <a:spcPct val="30000"/>
              </a:spcBef>
              <a:buFontTx/>
              <a:buChar char="•"/>
            </a:pPr>
            <a:r>
              <a:rPr lang="en-US" altLang="ja-JP" sz="1600" b="0" dirty="0">
                <a:solidFill>
                  <a:schemeClr val="tx1"/>
                </a:solidFill>
                <a:ea typeface="ＭＳ ゴシック" pitchFamily="49" charset="-128"/>
              </a:rPr>
              <a:t>ALOS-3: Panchromatic stereo - 0.8m GSD in 50km swath;  multi - 5m GSD in 50km swath; and hyper-spectral 30m in 30km swath (</a:t>
            </a:r>
            <a:r>
              <a:rPr lang="en-US" altLang="ja-JP" sz="1600" b="0" dirty="0">
                <a:solidFill>
                  <a:srgbClr val="FF0000"/>
                </a:solidFill>
                <a:ea typeface="ＭＳ ゴシック" pitchFamily="49" charset="-128"/>
              </a:rPr>
              <a:t>TBD</a:t>
            </a:r>
            <a:r>
              <a:rPr lang="en-US" altLang="ja-JP" sz="1600" b="0" dirty="0">
                <a:solidFill>
                  <a:schemeClr val="tx1"/>
                </a:solidFill>
                <a:ea typeface="ＭＳ ゴシック" pitchFamily="49" charset="-128"/>
              </a:rPr>
              <a:t>)</a:t>
            </a:r>
          </a:p>
        </p:txBody>
      </p:sp>
      <p:sp>
        <p:nvSpPr>
          <p:cNvPr id="34" name="タイトル 4"/>
          <p:cNvSpPr>
            <a:spLocks noGrp="1"/>
          </p:cNvSpPr>
          <p:nvPr>
            <p:ph type="title"/>
          </p:nvPr>
        </p:nvSpPr>
        <p:spPr>
          <a:xfrm>
            <a:off x="305196" y="116632"/>
            <a:ext cx="7723188" cy="549275"/>
          </a:xfrm>
        </p:spPr>
        <p:txBody>
          <a:bodyPr/>
          <a:lstStyle/>
          <a:p>
            <a:pPr eaLnBrk="1" hangingPunct="1">
              <a:lnSpc>
                <a:spcPts val="2200"/>
              </a:lnSpc>
              <a:defRPr/>
            </a:pPr>
            <a:r>
              <a:rPr lang="en-US" altLang="ja-JP" sz="2800" kern="1200" dirty="0" smtClean="0">
                <a:cs typeface="+mn-cs"/>
              </a:rPr>
              <a:t>Concept of ALOS F/O Missions </a:t>
            </a:r>
            <a:endParaRPr lang="ja-JP" altLang="en-US" dirty="0"/>
          </a:p>
        </p:txBody>
      </p:sp>
      <p:sp>
        <p:nvSpPr>
          <p:cNvPr id="83976" name="Text Box 8"/>
          <p:cNvSpPr txBox="1">
            <a:spLocks noChangeArrowheads="1"/>
          </p:cNvSpPr>
          <p:nvPr/>
        </p:nvSpPr>
        <p:spPr bwMode="auto">
          <a:xfrm>
            <a:off x="435669" y="943560"/>
            <a:ext cx="44243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179388" indent="-179388"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a:buFontTx/>
              <a:buChar char="•"/>
            </a:pPr>
            <a:r>
              <a:rPr lang="en-US" altLang="ja-JP" sz="1800" b="0" u="sng" dirty="0">
                <a:solidFill>
                  <a:schemeClr val="tx1"/>
                </a:solidFill>
                <a:ea typeface="ＭＳ ゴシック" pitchFamily="49" charset="-128"/>
              </a:rPr>
              <a:t>National land monitoring and managements</a:t>
            </a:r>
          </a:p>
          <a:p>
            <a:pPr>
              <a:buFontTx/>
              <a:buChar char="•"/>
            </a:pPr>
            <a:r>
              <a:rPr lang="en-US" altLang="ja-JP" sz="1800" b="0" dirty="0">
                <a:solidFill>
                  <a:schemeClr val="tx1"/>
                </a:solidFill>
                <a:ea typeface="ＭＳ ゴシック" pitchFamily="49" charset="-128"/>
              </a:rPr>
              <a:t>Resources managements</a:t>
            </a:r>
          </a:p>
          <a:p>
            <a:pPr>
              <a:buFontTx/>
              <a:buChar char="•"/>
            </a:pPr>
            <a:r>
              <a:rPr lang="en-US" altLang="ja-JP" sz="1800" b="0" u="sng" dirty="0">
                <a:solidFill>
                  <a:schemeClr val="tx1"/>
                </a:solidFill>
                <a:ea typeface="ＭＳ ゴシック" pitchFamily="49" charset="-128"/>
              </a:rPr>
              <a:t>Disaster monitoring </a:t>
            </a:r>
          </a:p>
          <a:p>
            <a:pPr>
              <a:buFontTx/>
              <a:buChar char="•"/>
            </a:pPr>
            <a:r>
              <a:rPr lang="en-US" altLang="ja-JP" sz="1800" b="0" dirty="0">
                <a:solidFill>
                  <a:schemeClr val="tx1"/>
                </a:solidFill>
                <a:ea typeface="ＭＳ ゴシック" pitchFamily="49" charset="-128"/>
              </a:rPr>
              <a:t>ALOS-2 is planed to be launch in 2013, and ALOS-3 is hoped in 2015 (</a:t>
            </a:r>
            <a:r>
              <a:rPr lang="en-US" altLang="ja-JP" sz="1800" b="0" dirty="0">
                <a:solidFill>
                  <a:srgbClr val="FF0000"/>
                </a:solidFill>
                <a:ea typeface="ＭＳ ゴシック" pitchFamily="49" charset="-128"/>
              </a:rPr>
              <a:t>TBD</a:t>
            </a:r>
            <a:r>
              <a:rPr lang="en-US" altLang="ja-JP" sz="1800" b="0" dirty="0">
                <a:solidFill>
                  <a:schemeClr val="tx1"/>
                </a:solidFill>
                <a:ea typeface="ＭＳ ゴシック" pitchFamily="49" charset="-128"/>
              </a:rPr>
              <a:t>)</a:t>
            </a:r>
          </a:p>
        </p:txBody>
      </p:sp>
      <p:pic>
        <p:nvPicPr>
          <p:cNvPr id="83977" name="Picture 20" descr="\\Tkstorage1.fsad.in-jaxa\02027\【もろもろ】\プレゼン\alos2_2概観（白抜き）\2.png"/>
          <p:cNvPicPr>
            <a:picLocks noChangeAspect="1" noChangeArrowheads="1"/>
          </p:cNvPicPr>
          <p:nvPr/>
        </p:nvPicPr>
        <p:blipFill>
          <a:blip r:embed="rId3">
            <a:extLst>
              <a:ext uri="{28A0092B-C50C-407E-A947-70E740481C1C}">
                <a14:useLocalDpi xmlns:a14="http://schemas.microsoft.com/office/drawing/2010/main" val="0"/>
              </a:ext>
            </a:extLst>
          </a:blip>
          <a:srcRect l="5544" t="9547" r="4872" b="25157"/>
          <a:stretch>
            <a:fillRect/>
          </a:stretch>
        </p:blipFill>
        <p:spPr bwMode="auto">
          <a:xfrm>
            <a:off x="5076825" y="1341438"/>
            <a:ext cx="40322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4"/>
          <p:cNvSpPr>
            <a:spLocks noGrp="1"/>
          </p:cNvSpPr>
          <p:nvPr>
            <p:ph type="title"/>
          </p:nvPr>
        </p:nvSpPr>
        <p:spPr>
          <a:xfrm>
            <a:off x="395536" y="215429"/>
            <a:ext cx="7723188" cy="549275"/>
          </a:xfrm>
        </p:spPr>
        <p:txBody>
          <a:bodyPr/>
          <a:lstStyle/>
          <a:p>
            <a:pPr eaLnBrk="1" hangingPunct="1">
              <a:lnSpc>
                <a:spcPts val="2200"/>
              </a:lnSpc>
              <a:defRPr/>
            </a:pPr>
            <a:r>
              <a:rPr lang="en-US" altLang="ja-JP" kern="1200" dirty="0" smtClean="0">
                <a:cs typeface="+mn-cs"/>
              </a:rPr>
              <a:t>ALOS-2 Specification </a:t>
            </a:r>
            <a:endParaRPr lang="ja-JP" altLang="en-US" dirty="0"/>
          </a:p>
        </p:txBody>
      </p:sp>
      <p:sp>
        <p:nvSpPr>
          <p:cNvPr id="84995" name="Text Box 4"/>
          <p:cNvSpPr txBox="1">
            <a:spLocks noChangeArrowheads="1"/>
          </p:cNvSpPr>
          <p:nvPr/>
        </p:nvSpPr>
        <p:spPr bwMode="auto">
          <a:xfrm>
            <a:off x="990600" y="3786188"/>
            <a:ext cx="1949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algn="ctr" eaLnBrk="1" hangingPunct="1"/>
            <a:r>
              <a:rPr lang="en-US" altLang="ja-JP">
                <a:solidFill>
                  <a:schemeClr val="tx1"/>
                </a:solidFill>
                <a:ea typeface="ＭＳ ゴシック" pitchFamily="49" charset="-128"/>
              </a:rPr>
              <a:t>ALOS-2: SAR Satellite</a:t>
            </a:r>
          </a:p>
        </p:txBody>
      </p:sp>
      <p:graphicFrame>
        <p:nvGraphicFramePr>
          <p:cNvPr id="12" name="Group 78"/>
          <p:cNvGraphicFramePr>
            <a:graphicFrameLocks noGrp="1"/>
          </p:cNvGraphicFramePr>
          <p:nvPr>
            <p:extLst>
              <p:ext uri="{D42A27DB-BD31-4B8C-83A1-F6EECF244321}">
                <p14:modId xmlns:p14="http://schemas.microsoft.com/office/powerpoint/2010/main" val="3861087364"/>
              </p:ext>
            </p:extLst>
          </p:nvPr>
        </p:nvGraphicFramePr>
        <p:xfrm>
          <a:off x="3929063" y="956511"/>
          <a:ext cx="5135562" cy="5784857"/>
        </p:xfrm>
        <a:graphic>
          <a:graphicData uri="http://schemas.openxmlformats.org/drawingml/2006/table">
            <a:tbl>
              <a:tblPr/>
              <a:tblGrid>
                <a:gridCol w="869241"/>
                <a:gridCol w="242092"/>
                <a:gridCol w="960115"/>
                <a:gridCol w="3064114"/>
              </a:tblGrid>
              <a:tr h="315900">
                <a:tc rowSpan="3"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Orbit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Arial" charset="0"/>
                          <a:ea typeface="ＭＳ Ｐゴシック" charset="-128"/>
                        </a:rPr>
                        <a:t>Sun-Synchronous Sub-Recurrent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312">
                <a:tc gridSpan="3"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Altitude: Approx. 630km</a:t>
                      </a: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00">
                <a:tc gridSpan="3"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LST: 12</a:t>
                      </a:r>
                      <a:r>
                        <a:rPr kumimoji="1" lang="ja-JP" altLang="en-US" sz="1200" b="0" i="0" u="none" strike="noStrike" cap="none" normalizeH="0" baseline="0" dirty="0" smtClean="0">
                          <a:ln>
                            <a:noFill/>
                          </a:ln>
                          <a:solidFill>
                            <a:schemeClr val="tx1"/>
                          </a:solidFill>
                          <a:effectLst/>
                          <a:latin typeface="Arial" charset="0"/>
                          <a:ea typeface="ＭＳ Ｐゴシック" charset="-128"/>
                        </a:rPr>
                        <a:t>：</a:t>
                      </a:r>
                      <a:r>
                        <a:rPr kumimoji="1" lang="en-US" altLang="ja-JP" sz="1200" b="0" i="0" u="none" strike="noStrike" cap="none" normalizeH="0" baseline="0" dirty="0" smtClean="0">
                          <a:ln>
                            <a:noFill/>
                          </a:ln>
                          <a:solidFill>
                            <a:schemeClr val="tx1"/>
                          </a:solidFill>
                          <a:effectLst/>
                          <a:latin typeface="Arial" charset="0"/>
                          <a:ea typeface="ＭＳ Ｐゴシック" charset="-128"/>
                        </a:rPr>
                        <a:t>00  in descending orbit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Design Life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5 years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312">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Launch</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Target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JFY2013</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0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Rocket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H-2A</a:t>
                      </a: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312">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Satellite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Mass</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Approx. 2 ton</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00">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Solar Paddle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Two-wings type panel</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463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Mission Data Transmission</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Direct  / via. Data Relay Satellite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463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Mission Sensor</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Synthetic Aperture Radar (SAR)</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4635">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Frequency</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L-band (1.2GHz)</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36">
                <a:tc rowSpan="3"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Major Observation Mode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Fine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Resolution: 1-3 m, Width: 25 km</a:t>
                      </a: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5929">
                <a:tc gridSpan="2"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Basic</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Resolution: 3 / 6 / 10 m</a:t>
                      </a:r>
                    </a:p>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Width: 50 / 50 / 70 km</a:t>
                      </a: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36">
                <a:tc gridSpan="2"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smtClean="0">
                          <a:ln>
                            <a:noFill/>
                          </a:ln>
                          <a:solidFill>
                            <a:schemeClr val="tx1"/>
                          </a:solidFill>
                          <a:effectLst/>
                          <a:latin typeface="Arial" charset="0"/>
                          <a:ea typeface="ＭＳ Ｐゴシック" charset="-128"/>
                        </a:rPr>
                        <a:t>Wide</a:t>
                      </a:r>
                      <a:endParaRPr kumimoji="1" lang="ja-JP" altLang="en-US" sz="1200" b="0" i="0" u="none" strike="noStrike" cap="none" normalizeH="0" baseline="0" smtClean="0">
                        <a:ln>
                          <a:noFill/>
                        </a:ln>
                        <a:solidFill>
                          <a:schemeClr val="tx1"/>
                        </a:solidFill>
                        <a:effectLst/>
                        <a:latin typeface="Arial" charset="0"/>
                        <a:ea typeface="ＭＳ Ｐゴシック" charset="-128"/>
                      </a:endParaRPr>
                    </a:p>
                  </a:txBody>
                  <a:tcPr marL="99048" marR="99048"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Resolution: 100 m, Width: 350 km</a:t>
                      </a: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9353">
                <a:tc rowSpan="2"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Mission Objectives</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18" marB="4571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Crustal change, volcano monitoring, surface deformation</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9353">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Sea ice, river, forest and agriculture monitoring etc.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798" marB="4679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85051" name="テキスト ボックス 12"/>
          <p:cNvSpPr txBox="1">
            <a:spLocks noChangeArrowheads="1"/>
          </p:cNvSpPr>
          <p:nvPr/>
        </p:nvSpPr>
        <p:spPr bwMode="auto">
          <a:xfrm>
            <a:off x="323529" y="4203700"/>
            <a:ext cx="352839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marL="285750" indent="-285750" eaLnBrk="1" hangingPunct="1">
              <a:buClr>
                <a:srgbClr val="FFC000"/>
              </a:buClr>
              <a:buFont typeface="Wingdings" pitchFamily="2" charset="2"/>
              <a:buChar char="ü"/>
            </a:pPr>
            <a:r>
              <a:rPr lang="en-US" altLang="ja-JP" sz="1600" b="0" dirty="0">
                <a:solidFill>
                  <a:schemeClr val="tx1"/>
                </a:solidFill>
                <a:latin typeface="Arial" pitchFamily="34" charset="0"/>
                <a:cs typeface="Arial" pitchFamily="34" charset="0"/>
              </a:rPr>
              <a:t>August, 2009: Project Team was established </a:t>
            </a:r>
          </a:p>
          <a:p>
            <a:pPr marL="285750" indent="-285750" eaLnBrk="1" hangingPunct="1">
              <a:buClr>
                <a:srgbClr val="FFC000"/>
              </a:buClr>
              <a:buFont typeface="Wingdings" pitchFamily="2" charset="2"/>
              <a:buChar char="ü"/>
            </a:pPr>
            <a:r>
              <a:rPr lang="en-US" altLang="ja-JP" sz="1600" b="0" dirty="0" smtClean="0">
                <a:solidFill>
                  <a:schemeClr val="tx1"/>
                </a:solidFill>
                <a:latin typeface="Arial" pitchFamily="34" charset="0"/>
                <a:cs typeface="Arial" pitchFamily="34" charset="0"/>
              </a:rPr>
              <a:t>December </a:t>
            </a:r>
            <a:r>
              <a:rPr lang="en-US" altLang="ja-JP" sz="1600" b="0" dirty="0">
                <a:solidFill>
                  <a:schemeClr val="tx1"/>
                </a:solidFill>
                <a:latin typeface="Arial" pitchFamily="34" charset="0"/>
                <a:cs typeface="Arial" pitchFamily="34" charset="0"/>
              </a:rPr>
              <a:t>2009: Preliminary Design Phase</a:t>
            </a:r>
          </a:p>
          <a:p>
            <a:pPr marL="285750" indent="-285750" eaLnBrk="1" hangingPunct="1">
              <a:buClr>
                <a:srgbClr val="FFC000"/>
              </a:buClr>
              <a:buFont typeface="Wingdings" pitchFamily="2" charset="2"/>
              <a:buChar char="ü"/>
            </a:pPr>
            <a:r>
              <a:rPr lang="en-US" altLang="ja-JP" sz="1600" b="0" dirty="0" smtClean="0">
                <a:solidFill>
                  <a:schemeClr val="tx1"/>
                </a:solidFill>
                <a:latin typeface="Arial" pitchFamily="34" charset="0"/>
                <a:cs typeface="Arial" pitchFamily="34" charset="0"/>
              </a:rPr>
              <a:t>October </a:t>
            </a:r>
            <a:r>
              <a:rPr lang="en-US" altLang="ja-JP" sz="1600" b="0" dirty="0">
                <a:solidFill>
                  <a:schemeClr val="tx1"/>
                </a:solidFill>
                <a:latin typeface="Arial" pitchFamily="34" charset="0"/>
                <a:cs typeface="Arial" pitchFamily="34" charset="0"/>
              </a:rPr>
              <a:t>2010: Critical Design Phase </a:t>
            </a:r>
          </a:p>
          <a:p>
            <a:pPr marL="285750" indent="-285750" eaLnBrk="1" hangingPunct="1">
              <a:buClr>
                <a:srgbClr val="FFC000"/>
              </a:buClr>
              <a:buFont typeface="Wingdings" pitchFamily="2" charset="2"/>
              <a:buChar char="ü"/>
            </a:pPr>
            <a:r>
              <a:rPr lang="en-US" altLang="ja-JP" sz="1600" b="0" dirty="0">
                <a:solidFill>
                  <a:schemeClr val="tx1"/>
                </a:solidFill>
                <a:latin typeface="Arial" pitchFamily="34" charset="0"/>
                <a:cs typeface="Arial" pitchFamily="34" charset="0"/>
              </a:rPr>
              <a:t>Now: manufacturing EM</a:t>
            </a:r>
            <a:endParaRPr lang="ja-JP" altLang="en-US" sz="1600" b="0" dirty="0">
              <a:solidFill>
                <a:schemeClr val="tx1"/>
              </a:solidFill>
              <a:latin typeface="Arial" pitchFamily="34" charset="0"/>
              <a:cs typeface="Arial" pitchFamily="34" charset="0"/>
            </a:endParaRPr>
          </a:p>
        </p:txBody>
      </p:sp>
      <p:pic>
        <p:nvPicPr>
          <p:cNvPr id="85052" name="Picture 20" descr="\\Tkstorage1.fsad.in-jaxa\02027\【もろもろ】\プレゼン\alos2_2概観（白抜き）\2.png"/>
          <p:cNvPicPr>
            <a:picLocks noChangeAspect="1" noChangeArrowheads="1"/>
          </p:cNvPicPr>
          <p:nvPr/>
        </p:nvPicPr>
        <p:blipFill>
          <a:blip r:embed="rId2">
            <a:extLst>
              <a:ext uri="{28A0092B-C50C-407E-A947-70E740481C1C}">
                <a14:useLocalDpi xmlns:a14="http://schemas.microsoft.com/office/drawing/2010/main" val="0"/>
              </a:ext>
            </a:extLst>
          </a:blip>
          <a:srcRect l="5544" t="9547" r="4872" b="25157"/>
          <a:stretch>
            <a:fillRect/>
          </a:stretch>
        </p:blipFill>
        <p:spPr bwMode="auto">
          <a:xfrm>
            <a:off x="34925" y="1341438"/>
            <a:ext cx="403225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タイトル 4"/>
          <p:cNvSpPr>
            <a:spLocks noGrp="1"/>
          </p:cNvSpPr>
          <p:nvPr>
            <p:ph type="title"/>
          </p:nvPr>
        </p:nvSpPr>
        <p:spPr>
          <a:xfrm>
            <a:off x="395536" y="215429"/>
            <a:ext cx="7723188" cy="549275"/>
          </a:xfrm>
        </p:spPr>
        <p:txBody>
          <a:bodyPr/>
          <a:lstStyle/>
          <a:p>
            <a:pPr eaLnBrk="1" hangingPunct="1">
              <a:lnSpc>
                <a:spcPts val="2200"/>
              </a:lnSpc>
              <a:defRPr/>
            </a:pPr>
            <a:r>
              <a:rPr lang="en-US" altLang="ja-JP" kern="1200" dirty="0" smtClean="0">
                <a:cs typeface="+mn-cs"/>
              </a:rPr>
              <a:t>ALOS-3 Specification (TBD) </a:t>
            </a:r>
            <a:endParaRPr lang="ja-JP" altLang="en-US" dirty="0"/>
          </a:p>
        </p:txBody>
      </p:sp>
      <p:graphicFrame>
        <p:nvGraphicFramePr>
          <p:cNvPr id="12" name="Group 78"/>
          <p:cNvGraphicFramePr>
            <a:graphicFrameLocks noGrp="1"/>
          </p:cNvGraphicFramePr>
          <p:nvPr>
            <p:extLst>
              <p:ext uri="{D42A27DB-BD31-4B8C-83A1-F6EECF244321}">
                <p14:modId xmlns:p14="http://schemas.microsoft.com/office/powerpoint/2010/main" val="1497722491"/>
              </p:ext>
            </p:extLst>
          </p:nvPr>
        </p:nvGraphicFramePr>
        <p:xfrm>
          <a:off x="3929063" y="960466"/>
          <a:ext cx="5135562" cy="5276846"/>
        </p:xfrm>
        <a:graphic>
          <a:graphicData uri="http://schemas.openxmlformats.org/drawingml/2006/table">
            <a:tbl>
              <a:tblPr/>
              <a:tblGrid>
                <a:gridCol w="869241"/>
                <a:gridCol w="242092"/>
                <a:gridCol w="1187505"/>
                <a:gridCol w="2836724"/>
              </a:tblGrid>
              <a:tr h="315939">
                <a:tc rowSpan="3"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Orbit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Arial" charset="0"/>
                          <a:ea typeface="ＭＳ Ｐゴシック" charset="-128"/>
                        </a:rPr>
                        <a:t>Sun-Synchronous Sub-Recurrent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351">
                <a:tc gridSpan="3"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Altitude: Approx. 620km</a:t>
                      </a: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39">
                <a:tc gridSpan="3"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LST: 10</a:t>
                      </a:r>
                      <a:r>
                        <a:rPr kumimoji="1" lang="ja-JP" altLang="en-US" sz="1200" b="0" i="0" u="none" strike="noStrike" cap="none" normalizeH="0" baseline="0" dirty="0" smtClean="0">
                          <a:ln>
                            <a:noFill/>
                          </a:ln>
                          <a:solidFill>
                            <a:schemeClr val="tx1"/>
                          </a:solidFill>
                          <a:effectLst/>
                          <a:latin typeface="Arial" charset="0"/>
                          <a:ea typeface="ＭＳ Ｐゴシック" charset="-128"/>
                        </a:rPr>
                        <a:t>：</a:t>
                      </a:r>
                      <a:r>
                        <a:rPr kumimoji="1" lang="en-US" altLang="ja-JP" sz="1200" b="0" i="0" u="none" strike="noStrike" cap="none" normalizeH="0" baseline="0" dirty="0" smtClean="0">
                          <a:ln>
                            <a:noFill/>
                          </a:ln>
                          <a:solidFill>
                            <a:schemeClr val="tx1"/>
                          </a:solidFill>
                          <a:effectLst/>
                          <a:latin typeface="Arial" charset="0"/>
                          <a:ea typeface="ＭＳ Ｐゴシック" charset="-128"/>
                        </a:rPr>
                        <a:t>30  in descending orbit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39">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Design Life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5 years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351">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Launch</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Target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JFY2014-2015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39">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Rocket</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H-2A</a:t>
                      </a: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4351">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Satellite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Mass</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Approx. 2 ton</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15939">
                <a:tc v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Solar Paddle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Two-wings type panel</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468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Mission Data Transmission</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Direct / via. Data Relay Satellite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4681">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Mission Sensor</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Optical instruments</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80">
                <a:tc rowSpan="3"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Major Observation Mode</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3"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Panchromatic</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Resolution: 0.8 m, Width: 50 km</a:t>
                      </a: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80">
                <a:tc gridSpan="2"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Multi spectral</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Resolution: 3.2 m, Width: 50 km (TBD)</a:t>
                      </a: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1980">
                <a:tc gridSpan="2" vMerge="1">
                  <a:txBody>
                    <a:bodyPr/>
                    <a:lstStyle/>
                    <a:p>
                      <a:endParaRPr kumimoji="1" lang="ja-JP" altLang="en-US"/>
                    </a:p>
                  </a:txBody>
                  <a:tcPr/>
                </a:tc>
                <a:tc hMerge="1"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60" marR="9906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Hyper spectral</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Resolution: 30 m, Width: 30 km (TBD)</a:t>
                      </a: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9398">
                <a:tc rowSpan="2"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Mission Objectives</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9048" marR="99048" marT="45724" marB="4572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rowSpan="2" hMerge="1">
                  <a:txBody>
                    <a:bodyPr/>
                    <a:lstStyle/>
                    <a:p>
                      <a:endParaRPr kumimoji="1" lang="ja-JP" altLang="en-US"/>
                    </a:p>
                  </a:txBody>
                  <a:tcPr/>
                </a:tc>
                <a:tc rowSpan="2" h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Cartography, volcano monitoring, surface change detection</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9398">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charset="0"/>
                          <a:ea typeface="ＭＳ Ｐゴシック" charset="-128"/>
                        </a:rPr>
                        <a:t>Sea ice, river, forest and agriculture monitoring etc. </a:t>
                      </a:r>
                      <a:endParaRPr kumimoji="1" lang="ja-JP" altLang="en-US" sz="1200" b="0" i="0" u="none" strike="noStrike" cap="none" normalizeH="0" baseline="0" dirty="0" smtClean="0">
                        <a:ln>
                          <a:noFill/>
                        </a:ln>
                        <a:solidFill>
                          <a:schemeClr val="tx1"/>
                        </a:solidFill>
                        <a:effectLst/>
                        <a:latin typeface="Arial" charset="0"/>
                        <a:ea typeface="ＭＳ Ｐゴシック" charset="-128"/>
                      </a:endParaRPr>
                    </a:p>
                  </a:txBody>
                  <a:tcPr marL="97488" marR="97488" marT="46804" marB="4680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86071" name="Picture 1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38" y="1052513"/>
            <a:ext cx="4041776"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72" name="Text Box 5"/>
          <p:cNvSpPr txBox="1">
            <a:spLocks noChangeArrowheads="1"/>
          </p:cNvSpPr>
          <p:nvPr/>
        </p:nvSpPr>
        <p:spPr bwMode="auto">
          <a:xfrm>
            <a:off x="590550" y="3478213"/>
            <a:ext cx="271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8" rIns="91434" bIns="45718">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algn="ctr" eaLnBrk="1" hangingPunct="1"/>
            <a:r>
              <a:rPr lang="en-US" altLang="ja-JP">
                <a:solidFill>
                  <a:schemeClr val="tx1"/>
                </a:solidFill>
                <a:ea typeface="ＭＳ ゴシック" pitchFamily="49" charset="-128"/>
              </a:rPr>
              <a:t>ALOS-3: Optical Sensor Satellite</a:t>
            </a:r>
          </a:p>
        </p:txBody>
      </p:sp>
      <p:sp>
        <p:nvSpPr>
          <p:cNvPr id="86073" name="テキスト ボックス 14"/>
          <p:cNvSpPr txBox="1">
            <a:spLocks noChangeArrowheads="1"/>
          </p:cNvSpPr>
          <p:nvPr/>
        </p:nvSpPr>
        <p:spPr bwMode="auto">
          <a:xfrm>
            <a:off x="353194" y="3933056"/>
            <a:ext cx="37147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1400" b="1">
                <a:solidFill>
                  <a:schemeClr val="accent2"/>
                </a:solidFill>
                <a:latin typeface="Times New Roman" pitchFamily="18" charset="0"/>
                <a:ea typeface="ＭＳ Ｐゴシック" pitchFamily="50" charset="-128"/>
              </a:defRPr>
            </a:lvl1pPr>
            <a:lvl2pPr marL="742950" indent="-285750" eaLnBrk="0" hangingPunct="0">
              <a:defRPr kumimoji="1" sz="1400" b="1">
                <a:solidFill>
                  <a:schemeClr val="accent2"/>
                </a:solidFill>
                <a:latin typeface="Times New Roman" pitchFamily="18" charset="0"/>
                <a:ea typeface="ＭＳ Ｐゴシック" pitchFamily="50" charset="-128"/>
              </a:defRPr>
            </a:lvl2pPr>
            <a:lvl3pPr marL="1143000" indent="-228600" eaLnBrk="0" hangingPunct="0">
              <a:defRPr kumimoji="1" sz="1400" b="1">
                <a:solidFill>
                  <a:schemeClr val="accent2"/>
                </a:solidFill>
                <a:latin typeface="Times New Roman" pitchFamily="18" charset="0"/>
                <a:ea typeface="ＭＳ Ｐゴシック" pitchFamily="50" charset="-128"/>
              </a:defRPr>
            </a:lvl3pPr>
            <a:lvl4pPr marL="1600200" indent="-228600" eaLnBrk="0" hangingPunct="0">
              <a:defRPr kumimoji="1" sz="1400" b="1">
                <a:solidFill>
                  <a:schemeClr val="accent2"/>
                </a:solidFill>
                <a:latin typeface="Times New Roman" pitchFamily="18" charset="0"/>
                <a:ea typeface="ＭＳ Ｐゴシック" pitchFamily="50" charset="-128"/>
              </a:defRPr>
            </a:lvl4pPr>
            <a:lvl5pPr marL="2057400" indent="-228600" eaLnBrk="0" hangingPunct="0">
              <a:defRPr kumimoji="1" sz="1400" b="1">
                <a:solidFill>
                  <a:schemeClr val="accent2"/>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400" b="1">
                <a:solidFill>
                  <a:schemeClr val="accent2"/>
                </a:solidFill>
                <a:latin typeface="Times New Roman" pitchFamily="18" charset="0"/>
                <a:ea typeface="ＭＳ Ｐゴシック" pitchFamily="50" charset="-128"/>
              </a:defRPr>
            </a:lvl9pPr>
          </a:lstStyle>
          <a:p>
            <a:pPr eaLnBrk="1" hangingPunct="1">
              <a:buClr>
                <a:srgbClr val="FFC000"/>
              </a:buClr>
              <a:buFont typeface="Wingdings" pitchFamily="2" charset="2"/>
              <a:buChar char="ü"/>
            </a:pPr>
            <a:r>
              <a:rPr lang="en-US" altLang="ja-JP" sz="1600" b="0" dirty="0">
                <a:solidFill>
                  <a:schemeClr val="tx1"/>
                </a:solidFill>
                <a:latin typeface="Arial" pitchFamily="34" charset="0"/>
                <a:cs typeface="Arial" pitchFamily="34" charset="0"/>
              </a:rPr>
              <a:t> 11 bits quantization for </a:t>
            </a:r>
            <a:r>
              <a:rPr lang="en-US" altLang="ja-JP" sz="1600" b="0" dirty="0" err="1">
                <a:solidFill>
                  <a:schemeClr val="tx1"/>
                </a:solidFill>
                <a:latin typeface="Arial" pitchFamily="34" charset="0"/>
                <a:cs typeface="Arial" pitchFamily="34" charset="0"/>
              </a:rPr>
              <a:t>panchro</a:t>
            </a:r>
            <a:r>
              <a:rPr lang="en-US" altLang="ja-JP" sz="1600" b="0" dirty="0">
                <a:solidFill>
                  <a:schemeClr val="tx1"/>
                </a:solidFill>
                <a:latin typeface="Arial" pitchFamily="34" charset="0"/>
                <a:cs typeface="Arial" pitchFamily="34" charset="0"/>
              </a:rPr>
              <a:t> </a:t>
            </a:r>
          </a:p>
          <a:p>
            <a:pPr eaLnBrk="1" hangingPunct="1">
              <a:buClr>
                <a:srgbClr val="FFC000"/>
              </a:buClr>
              <a:buFont typeface="Wingdings" pitchFamily="2" charset="2"/>
              <a:buChar char="ü"/>
            </a:pPr>
            <a:r>
              <a:rPr lang="en-US" altLang="ja-JP" sz="1600" b="0" dirty="0">
                <a:solidFill>
                  <a:schemeClr val="tx1"/>
                </a:solidFill>
                <a:latin typeface="Arial" pitchFamily="34" charset="0"/>
                <a:cs typeface="Arial" pitchFamily="34" charset="0"/>
              </a:rPr>
              <a:t> JPEG 2000 onboard compression</a:t>
            </a:r>
          </a:p>
          <a:p>
            <a:pPr eaLnBrk="1" hangingPunct="1">
              <a:buClr>
                <a:srgbClr val="FFC000"/>
              </a:buClr>
              <a:buFont typeface="Wingdings" pitchFamily="2" charset="2"/>
              <a:buChar char="ü"/>
            </a:pPr>
            <a:r>
              <a:rPr lang="en-US" altLang="ja-JP" sz="1600" b="0" dirty="0">
                <a:solidFill>
                  <a:schemeClr val="tx1"/>
                </a:solidFill>
                <a:latin typeface="Arial" pitchFamily="34" charset="0"/>
                <a:cs typeface="Arial" pitchFamily="34" charset="0"/>
              </a:rPr>
              <a:t> Stereo function (two telescopes)</a:t>
            </a:r>
          </a:p>
          <a:p>
            <a:pPr eaLnBrk="1" hangingPunct="1">
              <a:buClr>
                <a:srgbClr val="FFC000"/>
              </a:buClr>
              <a:buFont typeface="Wingdings" pitchFamily="2" charset="2"/>
              <a:buChar char="ü"/>
            </a:pPr>
            <a:r>
              <a:rPr lang="en-US" altLang="ja-JP" sz="1600" b="0" dirty="0">
                <a:solidFill>
                  <a:schemeClr val="tx1"/>
                </a:solidFill>
                <a:latin typeface="Arial" pitchFamily="34" charset="0"/>
                <a:cs typeface="Arial" pitchFamily="34" charset="0"/>
              </a:rPr>
              <a:t> Body pointing function (+/-60 deg.)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スライド番号プレースホルダ 4"/>
          <p:cNvSpPr>
            <a:spLocks noGrp="1"/>
          </p:cNvSpPr>
          <p:nvPr>
            <p:ph type="sldNum" sz="quarter" idx="4294967295"/>
          </p:nvPr>
        </p:nvSpPr>
        <p:spPr>
          <a:xfrm>
            <a:off x="8795829" y="6461586"/>
            <a:ext cx="366712" cy="365125"/>
          </a:xfrm>
          <a:prstGeom prst="rect">
            <a:avLst/>
          </a:prstGeom>
        </p:spPr>
        <p:txBody>
          <a:bodyPr/>
          <a:lstStyle/>
          <a:p>
            <a:pPr>
              <a:defRPr/>
            </a:pPr>
            <a:fld id="{693752F3-CA13-4D38-9019-910A67443A55}" type="slidenum">
              <a:rPr lang="en-US" altLang="ja-JP"/>
              <a:pPr>
                <a:defRPr/>
              </a:pPr>
              <a:t>28</a:t>
            </a:fld>
            <a:endParaRPr lang="en-US" altLang="ja-JP" dirty="0"/>
          </a:p>
        </p:txBody>
      </p:sp>
      <p:graphicFrame>
        <p:nvGraphicFramePr>
          <p:cNvPr id="13541" name="Group 229"/>
          <p:cNvGraphicFramePr>
            <a:graphicFrameLocks noGrp="1"/>
          </p:cNvGraphicFramePr>
          <p:nvPr>
            <p:extLst>
              <p:ext uri="{D42A27DB-BD31-4B8C-83A1-F6EECF244321}">
                <p14:modId xmlns:p14="http://schemas.microsoft.com/office/powerpoint/2010/main" val="2612874340"/>
              </p:ext>
            </p:extLst>
          </p:nvPr>
        </p:nvGraphicFramePr>
        <p:xfrm>
          <a:off x="4865179" y="2200736"/>
          <a:ext cx="4229992" cy="4389120"/>
        </p:xfrm>
        <a:graphic>
          <a:graphicData uri="http://schemas.openxmlformats.org/drawingml/2006/table">
            <a:tbl>
              <a:tblPr/>
              <a:tblGrid>
                <a:gridCol w="417913"/>
                <a:gridCol w="582612"/>
                <a:gridCol w="560388"/>
                <a:gridCol w="520700"/>
                <a:gridCol w="628650"/>
                <a:gridCol w="869950"/>
                <a:gridCol w="649779"/>
              </a:tblGrid>
              <a:tr h="150813">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Arial" pitchFamily="34" charset="0"/>
                          <a:ea typeface="ＭＳ Ｐゴシック" pitchFamily="50" charset="-128"/>
                          <a:cs typeface="Arial" pitchFamily="34" charset="0"/>
                        </a:rPr>
                        <a:t>SGLI channels</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1524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L</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cs typeface="Arial" pitchFamily="34" charset="0"/>
                        </a:rPr>
                        <a:t>std</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L</a:t>
                      </a:r>
                      <a:r>
                        <a:rPr kumimoji="1" lang="en-US" altLang="ja-JP" sz="1200" b="0" i="0" u="none" strike="noStrike" cap="none" normalizeH="0" baseline="-30000" dirty="0" smtClean="0">
                          <a:ln>
                            <a:noFill/>
                          </a:ln>
                          <a:solidFill>
                            <a:schemeClr val="tx1"/>
                          </a:solidFill>
                          <a:effectLst/>
                          <a:latin typeface="Arial" pitchFamily="34" charset="0"/>
                          <a:ea typeface="ＭＳ Ｐゴシック" pitchFamily="50" charset="-128"/>
                          <a:cs typeface="Arial" pitchFamily="34" charset="0"/>
                        </a:rPr>
                        <a:t>max</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SNR at Lstd</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IFOV</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82588">
                <a:tc v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 P, SW: nm</a:t>
                      </a: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T: </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rPr>
                        <a:t></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m</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 P: W/m</a:t>
                      </a:r>
                      <a:r>
                        <a:rPr kumimoji="1" lang="de-DE" altLang="ja-JP" sz="1200" b="0" i="0" u="none" strike="noStrike" cap="none" normalizeH="0" baseline="30000" dirty="0" smtClean="0">
                          <a:ln>
                            <a:noFill/>
                          </a:ln>
                          <a:solidFill>
                            <a:schemeClr val="tx1"/>
                          </a:solidFill>
                          <a:effectLst/>
                          <a:latin typeface="Arial" pitchFamily="34" charset="0"/>
                          <a:ea typeface="ＭＳ Ｐゴシック" pitchFamily="50" charset="-128"/>
                          <a:cs typeface="Arial" pitchFamily="34" charset="0"/>
                        </a:rPr>
                        <a:t>2</a:t>
                      </a: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/sr/</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rPr>
                        <a:t></a:t>
                      </a: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m</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sym typeface="Symbol" pitchFamily="18" charset="2"/>
                        </a:rPr>
                        <a:t>T: Kelvin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 P, SW: -</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T: NE</a:t>
                      </a: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sym typeface="Symbol" pitchFamily="18" charset="2"/>
                        </a:rPr>
                        <a:t></a:t>
                      </a: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T</a:t>
                      </a:r>
                      <a:endPar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sym typeface="Symbol" pitchFamily="18" charset="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m</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60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210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75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400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3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443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490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53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120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400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41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565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33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90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400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673.5</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62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400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673.5</a:t>
                      </a:r>
                      <a:endPar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25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763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1200</a:t>
                      </a:r>
                      <a:r>
                        <a:rPr kumimoji="1" lang="en-US" altLang="ja-JP" sz="8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(@1km)</a:t>
                      </a:r>
                      <a:endParaRPr kumimoji="1" lang="en-US" altLang="ja-JP" sz="800" b="0" i="0" u="none" strike="noStrike" cap="none" normalizeH="0" baseline="3000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250</a:t>
                      </a:r>
                      <a:endPar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868.5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rgbClr val="0066FF"/>
                          </a:solidFill>
                          <a:effectLst/>
                          <a:latin typeface="Arial" pitchFamily="34" charset="0"/>
                          <a:ea typeface="ＭＳ Ｐゴシック" pitchFamily="50" charset="-128"/>
                          <a:cs typeface="Arial" pitchFamily="34" charset="0"/>
                        </a:rPr>
                        <a:t>400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VN11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868.5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200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rgbClr val="00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P1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673.5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1000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P2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868.5</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250</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1000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SW1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248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1000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SW2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1380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1000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SW3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1630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SW4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2210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211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1000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T1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10.8</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0.7</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340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500/</a:t>
                      </a:r>
                      <a:r>
                        <a:rPr kumimoji="1" lang="en-US" altLang="ja-JP" sz="1200" b="0" i="0" u="none" strike="noStrike" cap="none" normalizeH="0" baseline="0" dirty="0" smtClean="0">
                          <a:ln>
                            <a:noFill/>
                          </a:ln>
                          <a:solidFill>
                            <a:srgbClr val="33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08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smtClean="0">
                          <a:ln>
                            <a:noFill/>
                          </a:ln>
                          <a:solidFill>
                            <a:schemeClr val="tx1"/>
                          </a:solidFill>
                          <a:effectLst/>
                          <a:latin typeface="Arial" pitchFamily="34" charset="0"/>
                          <a:ea typeface="ＭＳ Ｐゴシック" pitchFamily="50" charset="-128"/>
                          <a:cs typeface="Arial" pitchFamily="34" charset="0"/>
                        </a:rPr>
                        <a:t>T2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12.0</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de-DE"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0.7</a:t>
                      </a:r>
                      <a:endPar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340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500/</a:t>
                      </a:r>
                      <a:r>
                        <a:rPr kumimoji="1" lang="en-US" altLang="ja-JP" sz="1200" b="0" i="0" u="none" strike="noStrike" cap="none" normalizeH="0" baseline="0" dirty="0" smtClean="0">
                          <a:ln>
                            <a:noFill/>
                          </a:ln>
                          <a:solidFill>
                            <a:srgbClr val="3366FF"/>
                          </a:solidFill>
                          <a:effectLst/>
                          <a:latin typeface="Arial" pitchFamily="34" charset="0"/>
                          <a:ea typeface="ＭＳ Ｐゴシック" pitchFamily="50" charset="-128"/>
                          <a:cs typeface="Arial" pitchFamily="34" charset="0"/>
                        </a:rPr>
                        <a:t>250</a:t>
                      </a:r>
                    </a:p>
                  </a:txBody>
                  <a:tcPr marL="0" marR="0" marT="0" marB="0"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1448" name="Rectangle 183"/>
          <p:cNvSpPr>
            <a:spLocks noChangeArrowheads="1"/>
          </p:cNvSpPr>
          <p:nvPr/>
        </p:nvSpPr>
        <p:spPr bwMode="auto">
          <a:xfrm>
            <a:off x="355091" y="928660"/>
            <a:ext cx="4084271" cy="1108884"/>
          </a:xfrm>
          <a:prstGeom prst="rect">
            <a:avLst/>
          </a:prstGeom>
          <a:noFill/>
          <a:ln w="9525">
            <a:noFill/>
            <a:miter lim="800000"/>
            <a:headEnd/>
            <a:tailEnd/>
          </a:ln>
        </p:spPr>
        <p:txBody>
          <a:bodyPr wrap="square" lIns="18000" tIns="36000" rIns="18000" bIns="36000">
            <a:spAutoFit/>
          </a:bodyPr>
          <a:lstStyle/>
          <a:p>
            <a:pPr marL="180975" indent="-180975">
              <a:spcBef>
                <a:spcPts val="200"/>
              </a:spcBef>
              <a:buFont typeface="Arial" pitchFamily="34" charset="0"/>
              <a:buChar char="•"/>
              <a:defRPr/>
            </a:pPr>
            <a:r>
              <a:rPr lang="en-US" altLang="ja-JP" sz="1600">
                <a:latin typeface="Arial" pitchFamily="34" charset="0"/>
                <a:cs typeface="Arial" pitchFamily="34" charset="0"/>
              </a:rPr>
              <a:t>Improvement </a:t>
            </a:r>
            <a:r>
              <a:rPr lang="en-US" altLang="ja-JP" sz="1600" smtClean="0">
                <a:latin typeface="Arial" pitchFamily="34" charset="0"/>
                <a:cs typeface="Arial" pitchFamily="34" charset="0"/>
              </a:rPr>
              <a:t>of land</a:t>
            </a:r>
            <a:r>
              <a:rPr lang="en-US" altLang="ja-JP" sz="1600" dirty="0">
                <a:latin typeface="Arial" pitchFamily="34" charset="0"/>
                <a:cs typeface="Arial" pitchFamily="34" charset="0"/>
              </a:rPr>
              <a:t>, coastal, and aerosol observations.</a:t>
            </a:r>
          </a:p>
          <a:p>
            <a:pPr marL="446088" lvl="1" indent="-180975">
              <a:spcBef>
                <a:spcPts val="200"/>
              </a:spcBef>
              <a:buFont typeface="Arial" pitchFamily="34" charset="0"/>
              <a:buChar char="•"/>
              <a:defRPr/>
            </a:pPr>
            <a:r>
              <a:rPr lang="en-US" altLang="ja-JP" sz="1600" u="sng" dirty="0">
                <a:solidFill>
                  <a:srgbClr val="0066FF"/>
                </a:solidFill>
                <a:latin typeface="Arial" pitchFamily="34" charset="0"/>
                <a:cs typeface="Arial" pitchFamily="34" charset="0"/>
              </a:rPr>
              <a:t>fine (250m) spatial resolution</a:t>
            </a:r>
            <a:endParaRPr lang="en-US" altLang="ja-JP" sz="1600" dirty="0">
              <a:latin typeface="Arial" pitchFamily="34" charset="0"/>
              <a:cs typeface="Arial" pitchFamily="34" charset="0"/>
            </a:endParaRPr>
          </a:p>
          <a:p>
            <a:pPr marL="446088" lvl="1" indent="-180975">
              <a:spcBef>
                <a:spcPts val="200"/>
              </a:spcBef>
              <a:buFont typeface="Arial" pitchFamily="34" charset="0"/>
              <a:buChar char="•"/>
              <a:defRPr/>
            </a:pPr>
            <a:r>
              <a:rPr lang="en-US" altLang="ja-JP" sz="1600" u="sng" dirty="0">
                <a:solidFill>
                  <a:srgbClr val="0066FF"/>
                </a:solidFill>
                <a:latin typeface="Arial" pitchFamily="34" charset="0"/>
                <a:cs typeface="Arial" pitchFamily="34" charset="0"/>
              </a:rPr>
              <a:t>polarization/along-track slant view</a:t>
            </a:r>
            <a:endParaRPr lang="en-US" altLang="ja-JP" sz="1600" dirty="0">
              <a:latin typeface="Arial" pitchFamily="34" charset="0"/>
              <a:cs typeface="Arial" pitchFamily="34" charset="0"/>
            </a:endParaRPr>
          </a:p>
        </p:txBody>
      </p:sp>
      <p:graphicFrame>
        <p:nvGraphicFramePr>
          <p:cNvPr id="33016" name="Group 248"/>
          <p:cNvGraphicFramePr>
            <a:graphicFrameLocks noGrp="1"/>
          </p:cNvGraphicFramePr>
          <p:nvPr>
            <p:extLst>
              <p:ext uri="{D42A27DB-BD31-4B8C-83A1-F6EECF244321}">
                <p14:modId xmlns:p14="http://schemas.microsoft.com/office/powerpoint/2010/main" val="1167261415"/>
              </p:ext>
            </p:extLst>
          </p:nvPr>
        </p:nvGraphicFramePr>
        <p:xfrm>
          <a:off x="355091" y="2205498"/>
          <a:ext cx="4186238" cy="4433279"/>
        </p:xfrm>
        <a:graphic>
          <a:graphicData uri="http://schemas.openxmlformats.org/drawingml/2006/table">
            <a:tbl>
              <a:tblPr/>
              <a:tblGrid>
                <a:gridCol w="1060450"/>
                <a:gridCol w="3125788"/>
              </a:tblGrid>
              <a:tr h="2016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bg1"/>
                          </a:solidFill>
                          <a:effectLst/>
                          <a:latin typeface="Arial" pitchFamily="34" charset="0"/>
                          <a:ea typeface="ＭＳ Ｐゴシック" pitchFamily="50" charset="-128"/>
                          <a:cs typeface="Arial" pitchFamily="34" charset="0"/>
                        </a:rPr>
                        <a:t>GCOM-C SGLI characteristics </a:t>
                      </a:r>
                      <a:r>
                        <a:rPr kumimoji="1" lang="en-US" altLang="ja-JP" sz="1200" b="0" i="0" u="none" strike="noStrike" cap="none" normalizeH="0" baseline="0" dirty="0" smtClean="0">
                          <a:ln>
                            <a:noFill/>
                          </a:ln>
                          <a:solidFill>
                            <a:schemeClr val="bg1"/>
                          </a:solidFill>
                          <a:effectLst/>
                          <a:latin typeface="Arial" pitchFamily="34" charset="0"/>
                          <a:ea typeface="ＭＳ Ｐゴシック" pitchFamily="50" charset="-128"/>
                          <a:cs typeface="Arial" pitchFamily="34" charset="0"/>
                        </a:rPr>
                        <a:t>(Current baseline)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66FF"/>
                    </a:solidFill>
                  </a:tcPr>
                </a:tc>
                <a:tc hMerge="1">
                  <a:txBody>
                    <a:bodyPr/>
                    <a:lstStyle/>
                    <a:p>
                      <a:endParaRPr kumimoji="1" lang="ja-JP" altLang="en-US"/>
                    </a:p>
                  </a:txBody>
                  <a:tcPr/>
                </a:tc>
              </a:tr>
              <a:tr h="314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Orbit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Sun-synchronous (</a:t>
                      </a: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descending local time: </a:t>
                      </a:r>
                      <a:r>
                        <a:rPr kumimoji="1" lang="en-US" altLang="zh-TW"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10:30</a:t>
                      </a: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Altitude: 798km, </a:t>
                      </a:r>
                      <a:r>
                        <a:rPr kumimoji="1" lang="en-US" altLang="ja-JP" sz="1200" b="0" i="0" u="none" strike="noStrike" cap="none" normalizeH="0" baseline="0" dirty="0" smtClean="0">
                          <a:ln>
                            <a:noFill/>
                          </a:ln>
                          <a:solidFill>
                            <a:srgbClr val="000000"/>
                          </a:solidFill>
                          <a:effectLst/>
                          <a:latin typeface="Arial" pitchFamily="34" charset="0"/>
                          <a:ea typeface="ＭＳ Ｐゴシック" pitchFamily="50" charset="-128"/>
                          <a:cs typeface="Arial" pitchFamily="34" charset="0"/>
                        </a:rPr>
                        <a:t>Inclination</a:t>
                      </a: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 </a:t>
                      </a:r>
                      <a:r>
                        <a:rPr kumimoji="1" lang="en-US" altLang="zh-TW"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9</a:t>
                      </a: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8.6</a:t>
                      </a:r>
                      <a:r>
                        <a:rPr kumimoji="1" lang="en-US" altLang="zh-TW"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deg</a:t>
                      </a:r>
                      <a:endPar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endParaRP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23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Launch Date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Jan. 2014 (HII-A)</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22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Mission Life</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5 years (3 satellites; total 13 years)</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Scan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Push-broom electric scan (VNR: VN &amp; P)</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Wisk-broom mechanical scan (IRS: SW &amp; 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Scan width</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1150km cross track (VNR: VN &amp; P)</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1400km cross track (IRS: SW &amp; 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141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Digitalization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12bit</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201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Polarization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3 polarization angles for P</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384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Along track direction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Nadir for VN, SW and 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+45 deg and -45 deg for P</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r h="1481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ゴシック" pitchFamily="49" charset="-128"/>
                          <a:cs typeface="Arial" pitchFamily="34" charset="0"/>
                        </a:rPr>
                        <a:t>On-board calibration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c>
                  <a:txBody>
                    <a:bodyPr/>
                    <a:lstStyle/>
                    <a:p>
                      <a:pPr marL="265113" marR="0" lvl="0" indent="-265113"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VN: Solar diffuser, Internal lamp (LED, halogen), Lunar by pitch maneuvers</a:t>
                      </a:r>
                      <a:r>
                        <a:rPr kumimoji="1" lang="ja-JP" altLang="en-US"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 </a:t>
                      </a: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(~once/month), and dark current by masked pixels and nighttime obs.</a:t>
                      </a:r>
                    </a:p>
                    <a:p>
                      <a:pPr marL="265113" marR="0" lvl="0" indent="-265113"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SW: Solar diffuser, Internal lamp, Lunar, and dark current by deep space window</a:t>
                      </a:r>
                    </a:p>
                    <a:p>
                      <a:pPr marL="265113" marR="0" lvl="0" indent="-265113"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T: Black body and dark current by deep space window</a:t>
                      </a:r>
                    </a:p>
                    <a:p>
                      <a:pPr marL="265113" marR="0" lvl="0" indent="-265113"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Arial" pitchFamily="34" charset="0"/>
                          <a:ea typeface="ＭＳ Ｐゴシック" pitchFamily="50" charset="-128"/>
                          <a:cs typeface="Arial" pitchFamily="34" charset="0"/>
                        </a:rPr>
                        <a:t>All: Electric calibration</a:t>
                      </a:r>
                    </a:p>
                  </a:txBody>
                  <a:tcPr marL="36000" marR="36000" marT="18000" marB="0" anchor="ctr" horzOverflow="overflow">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83" name="AutoShape 218"/>
          <p:cNvSpPr>
            <a:spLocks noChangeArrowheads="1"/>
          </p:cNvSpPr>
          <p:nvPr/>
        </p:nvSpPr>
        <p:spPr bwMode="auto">
          <a:xfrm>
            <a:off x="4809616" y="5128086"/>
            <a:ext cx="4311650" cy="355600"/>
          </a:xfrm>
          <a:prstGeom prst="roundRect">
            <a:avLst>
              <a:gd name="adj" fmla="val 16667"/>
            </a:avLst>
          </a:prstGeom>
          <a:noFill/>
          <a:ln w="19050">
            <a:solidFill>
              <a:srgbClr val="6600FF"/>
            </a:solidFill>
            <a:round/>
            <a:headEnd/>
            <a:tailEnd/>
          </a:ln>
        </p:spPr>
        <p:txBody>
          <a:bodyPr wrap="none" anchor="ctr"/>
          <a:lstStyle/>
          <a:p>
            <a:pPr>
              <a:defRPr/>
            </a:pPr>
            <a:endParaRPr lang="ja-JP" altLang="en-US">
              <a:latin typeface="+mn-lt"/>
            </a:endParaRPr>
          </a:p>
        </p:txBody>
      </p:sp>
      <p:sp>
        <p:nvSpPr>
          <p:cNvPr id="11484" name="AutoShape 219"/>
          <p:cNvSpPr>
            <a:spLocks noChangeArrowheads="1"/>
          </p:cNvSpPr>
          <p:nvPr/>
        </p:nvSpPr>
        <p:spPr bwMode="auto">
          <a:xfrm>
            <a:off x="8431750" y="3124661"/>
            <a:ext cx="674687" cy="1978025"/>
          </a:xfrm>
          <a:prstGeom prst="roundRect">
            <a:avLst>
              <a:gd name="adj" fmla="val 16667"/>
            </a:avLst>
          </a:prstGeom>
          <a:noFill/>
          <a:ln w="19050">
            <a:solidFill>
              <a:srgbClr val="FF3300"/>
            </a:solidFill>
            <a:round/>
            <a:headEnd/>
            <a:tailEnd/>
          </a:ln>
        </p:spPr>
        <p:txBody>
          <a:bodyPr wrap="none" anchor="ctr"/>
          <a:lstStyle/>
          <a:p>
            <a:pPr>
              <a:defRPr/>
            </a:pPr>
            <a:endParaRPr lang="ja-JP" altLang="en-US">
              <a:latin typeface="+mn-lt"/>
            </a:endParaRPr>
          </a:p>
        </p:txBody>
      </p:sp>
      <p:sp>
        <p:nvSpPr>
          <p:cNvPr id="11485" name="AutoShape 221"/>
          <p:cNvSpPr>
            <a:spLocks noChangeArrowheads="1"/>
          </p:cNvSpPr>
          <p:nvPr/>
        </p:nvSpPr>
        <p:spPr bwMode="auto">
          <a:xfrm>
            <a:off x="8431750" y="6229811"/>
            <a:ext cx="674687" cy="358775"/>
          </a:xfrm>
          <a:prstGeom prst="roundRect">
            <a:avLst>
              <a:gd name="adj" fmla="val 16667"/>
            </a:avLst>
          </a:prstGeom>
          <a:noFill/>
          <a:ln w="19050">
            <a:solidFill>
              <a:srgbClr val="FF3300"/>
            </a:solidFill>
            <a:round/>
            <a:headEnd/>
            <a:tailEnd/>
          </a:ln>
        </p:spPr>
        <p:txBody>
          <a:bodyPr wrap="none" anchor="ctr"/>
          <a:lstStyle/>
          <a:p>
            <a:pPr>
              <a:defRPr/>
            </a:pPr>
            <a:endParaRPr lang="ja-JP" altLang="en-US">
              <a:latin typeface="+mn-lt"/>
            </a:endParaRPr>
          </a:p>
        </p:txBody>
      </p:sp>
      <p:sp>
        <p:nvSpPr>
          <p:cNvPr id="11486" name="Rectangle 234"/>
          <p:cNvSpPr>
            <a:spLocks noChangeArrowheads="1"/>
          </p:cNvSpPr>
          <p:nvPr/>
        </p:nvSpPr>
        <p:spPr bwMode="auto">
          <a:xfrm>
            <a:off x="3756074" y="4260172"/>
            <a:ext cx="874155" cy="692150"/>
          </a:xfrm>
          <a:prstGeom prst="rect">
            <a:avLst/>
          </a:prstGeom>
          <a:solidFill>
            <a:schemeClr val="bg1"/>
          </a:solidFill>
          <a:ln w="9525">
            <a:solidFill>
              <a:schemeClr val="tx1"/>
            </a:solidFill>
            <a:prstDash val="sysDot"/>
            <a:miter lim="800000"/>
            <a:headEnd/>
            <a:tailEnd/>
          </a:ln>
        </p:spPr>
        <p:txBody>
          <a:bodyPr wrap="square" lIns="36000" tIns="36000" rIns="36000" bIns="36000">
            <a:spAutoFit/>
          </a:bodyPr>
          <a:lstStyle/>
          <a:p>
            <a:pPr>
              <a:defRPr/>
            </a:pPr>
            <a:r>
              <a:rPr lang="en-US" altLang="ja-JP" sz="1000" i="1" dirty="0">
                <a:solidFill>
                  <a:srgbClr val="0066FF"/>
                </a:solidFill>
                <a:latin typeface="Arial" pitchFamily="34" charset="0"/>
                <a:cs typeface="Arial" pitchFamily="34" charset="0"/>
              </a:rPr>
              <a:t>Multi-angle obs. for 674nm and 869nm</a:t>
            </a:r>
          </a:p>
        </p:txBody>
      </p:sp>
      <p:sp>
        <p:nvSpPr>
          <p:cNvPr id="11487" name="Freeform 235"/>
          <p:cNvSpPr>
            <a:spLocks/>
          </p:cNvSpPr>
          <p:nvPr/>
        </p:nvSpPr>
        <p:spPr bwMode="auto">
          <a:xfrm>
            <a:off x="4668329" y="4483561"/>
            <a:ext cx="142875" cy="742950"/>
          </a:xfrm>
          <a:custGeom>
            <a:avLst/>
            <a:gdLst>
              <a:gd name="T0" fmla="*/ 2147483647 w 92"/>
              <a:gd name="T1" fmla="*/ 0 h 468"/>
              <a:gd name="T2" fmla="*/ 0 w 92"/>
              <a:gd name="T3" fmla="*/ 0 h 468"/>
              <a:gd name="T4" fmla="*/ 0 w 92"/>
              <a:gd name="T5" fmla="*/ 2147483647 h 468"/>
              <a:gd name="T6" fmla="*/ 2147483647 w 92"/>
              <a:gd name="T7" fmla="*/ 2147483647 h 468"/>
              <a:gd name="T8" fmla="*/ 0 60000 65536"/>
              <a:gd name="T9" fmla="*/ 0 60000 65536"/>
              <a:gd name="T10" fmla="*/ 0 60000 65536"/>
              <a:gd name="T11" fmla="*/ 0 60000 65536"/>
              <a:gd name="T12" fmla="*/ 0 w 92"/>
              <a:gd name="T13" fmla="*/ 0 h 468"/>
              <a:gd name="T14" fmla="*/ 92 w 92"/>
              <a:gd name="T15" fmla="*/ 468 h 468"/>
            </a:gdLst>
            <a:ahLst/>
            <a:cxnLst>
              <a:cxn ang="T8">
                <a:pos x="T0" y="T1"/>
              </a:cxn>
              <a:cxn ang="T9">
                <a:pos x="T2" y="T3"/>
              </a:cxn>
              <a:cxn ang="T10">
                <a:pos x="T4" y="T5"/>
              </a:cxn>
              <a:cxn ang="T11">
                <a:pos x="T6" y="T7"/>
              </a:cxn>
            </a:cxnLst>
            <a:rect l="T12" t="T13" r="T14" b="T15"/>
            <a:pathLst>
              <a:path w="92" h="468">
                <a:moveTo>
                  <a:pt x="92" y="0"/>
                </a:moveTo>
                <a:lnTo>
                  <a:pt x="0" y="0"/>
                </a:lnTo>
                <a:lnTo>
                  <a:pt x="0" y="468"/>
                </a:lnTo>
                <a:lnTo>
                  <a:pt x="88" y="468"/>
                </a:lnTo>
              </a:path>
            </a:pathLst>
          </a:custGeom>
          <a:noFill/>
          <a:ln w="9525">
            <a:solidFill>
              <a:schemeClr val="tx1"/>
            </a:solidFill>
            <a:round/>
            <a:headEnd type="arrow" w="med" len="sm"/>
            <a:tailEnd type="arrow" w="med" len="sm"/>
          </a:ln>
        </p:spPr>
        <p:txBody>
          <a:bodyPr/>
          <a:lstStyle/>
          <a:p>
            <a:pPr>
              <a:defRPr/>
            </a:pPr>
            <a:endParaRPr lang="ja-JP" altLang="en-US">
              <a:latin typeface="+mn-lt"/>
            </a:endParaRPr>
          </a:p>
        </p:txBody>
      </p:sp>
      <p:sp>
        <p:nvSpPr>
          <p:cNvPr id="11488" name="Freeform 236"/>
          <p:cNvSpPr>
            <a:spLocks/>
          </p:cNvSpPr>
          <p:nvPr/>
        </p:nvSpPr>
        <p:spPr bwMode="auto">
          <a:xfrm>
            <a:off x="4623879" y="5036011"/>
            <a:ext cx="187325" cy="336550"/>
          </a:xfrm>
          <a:custGeom>
            <a:avLst/>
            <a:gdLst>
              <a:gd name="T0" fmla="*/ 2147483647 w 92"/>
              <a:gd name="T1" fmla="*/ 0 h 468"/>
              <a:gd name="T2" fmla="*/ 0 w 92"/>
              <a:gd name="T3" fmla="*/ 0 h 468"/>
              <a:gd name="T4" fmla="*/ 0 w 92"/>
              <a:gd name="T5" fmla="*/ 2147483647 h 468"/>
              <a:gd name="T6" fmla="*/ 2147483647 w 92"/>
              <a:gd name="T7" fmla="*/ 2147483647 h 468"/>
              <a:gd name="T8" fmla="*/ 0 60000 65536"/>
              <a:gd name="T9" fmla="*/ 0 60000 65536"/>
              <a:gd name="T10" fmla="*/ 0 60000 65536"/>
              <a:gd name="T11" fmla="*/ 0 60000 65536"/>
              <a:gd name="T12" fmla="*/ 0 w 92"/>
              <a:gd name="T13" fmla="*/ 0 h 468"/>
              <a:gd name="T14" fmla="*/ 92 w 92"/>
              <a:gd name="T15" fmla="*/ 468 h 468"/>
            </a:gdLst>
            <a:ahLst/>
            <a:cxnLst>
              <a:cxn ang="T8">
                <a:pos x="T0" y="T1"/>
              </a:cxn>
              <a:cxn ang="T9">
                <a:pos x="T2" y="T3"/>
              </a:cxn>
              <a:cxn ang="T10">
                <a:pos x="T4" y="T5"/>
              </a:cxn>
              <a:cxn ang="T11">
                <a:pos x="T6" y="T7"/>
              </a:cxn>
            </a:cxnLst>
            <a:rect l="T12" t="T13" r="T14" b="T15"/>
            <a:pathLst>
              <a:path w="92" h="468">
                <a:moveTo>
                  <a:pt x="92" y="0"/>
                </a:moveTo>
                <a:lnTo>
                  <a:pt x="0" y="0"/>
                </a:lnTo>
                <a:lnTo>
                  <a:pt x="0" y="468"/>
                </a:lnTo>
                <a:lnTo>
                  <a:pt x="88" y="468"/>
                </a:lnTo>
              </a:path>
            </a:pathLst>
          </a:custGeom>
          <a:noFill/>
          <a:ln w="9525">
            <a:solidFill>
              <a:schemeClr val="tx1"/>
            </a:solidFill>
            <a:round/>
            <a:headEnd type="arrow" w="med" len="sm"/>
            <a:tailEnd type="arrow" w="med" len="sm"/>
          </a:ln>
        </p:spPr>
        <p:txBody>
          <a:bodyPr/>
          <a:lstStyle/>
          <a:p>
            <a:pPr>
              <a:defRPr/>
            </a:pPr>
            <a:endParaRPr lang="ja-JP" altLang="en-US">
              <a:latin typeface="+mn-lt"/>
            </a:endParaRPr>
          </a:p>
        </p:txBody>
      </p:sp>
      <p:sp>
        <p:nvSpPr>
          <p:cNvPr id="11489" name="Text Box 1608"/>
          <p:cNvSpPr txBox="1">
            <a:spLocks noChangeArrowheads="1"/>
          </p:cNvSpPr>
          <p:nvPr/>
        </p:nvSpPr>
        <p:spPr bwMode="auto">
          <a:xfrm>
            <a:off x="7993336" y="1628800"/>
            <a:ext cx="1259184" cy="553998"/>
          </a:xfrm>
          <a:prstGeom prst="rect">
            <a:avLst/>
          </a:prstGeom>
          <a:noFill/>
          <a:ln w="9525">
            <a:noFill/>
            <a:miter lim="800000"/>
            <a:headEnd/>
            <a:tailEnd/>
          </a:ln>
        </p:spPr>
        <p:txBody>
          <a:bodyPr wrap="square">
            <a:spAutoFit/>
          </a:bodyPr>
          <a:lstStyle/>
          <a:p>
            <a:pPr>
              <a:defRPr/>
            </a:pPr>
            <a:r>
              <a:rPr lang="en-US" altLang="ja-JP" sz="1000" i="1" dirty="0">
                <a:solidFill>
                  <a:srgbClr val="FF3300"/>
                </a:solidFill>
                <a:latin typeface="Arial" pitchFamily="34" charset="0"/>
                <a:cs typeface="Arial" pitchFamily="34" charset="0"/>
                <a:sym typeface="Symbol" pitchFamily="18" charset="2"/>
              </a:rPr>
              <a:t>250m </a:t>
            </a:r>
            <a:r>
              <a:rPr lang="en-US" altLang="ja-JP" sz="1000" i="1" dirty="0" smtClean="0">
                <a:solidFill>
                  <a:srgbClr val="FF3300"/>
                </a:solidFill>
                <a:latin typeface="Arial" pitchFamily="34" charset="0"/>
                <a:cs typeface="Arial" pitchFamily="34" charset="0"/>
                <a:sym typeface="Symbol" pitchFamily="18" charset="2"/>
              </a:rPr>
              <a:t>over land </a:t>
            </a:r>
            <a:r>
              <a:rPr lang="en-US" altLang="ja-JP" sz="1000" i="1" dirty="0">
                <a:solidFill>
                  <a:srgbClr val="FF3300"/>
                </a:solidFill>
                <a:latin typeface="Arial" pitchFamily="34" charset="0"/>
                <a:cs typeface="Arial" pitchFamily="34" charset="0"/>
                <a:sym typeface="Symbol" pitchFamily="18" charset="2"/>
              </a:rPr>
              <a:t>or coastal area, and 1km over offshore</a:t>
            </a:r>
          </a:p>
        </p:txBody>
      </p:sp>
      <p:sp>
        <p:nvSpPr>
          <p:cNvPr id="11490" name="Line 234"/>
          <p:cNvSpPr>
            <a:spLocks noChangeShapeType="1"/>
          </p:cNvSpPr>
          <p:nvPr/>
        </p:nvSpPr>
        <p:spPr bwMode="auto">
          <a:xfrm>
            <a:off x="8609427" y="2132856"/>
            <a:ext cx="26063" cy="944179"/>
          </a:xfrm>
          <a:prstGeom prst="line">
            <a:avLst/>
          </a:prstGeom>
          <a:noFill/>
          <a:ln w="9525">
            <a:solidFill>
              <a:srgbClr val="FF3300"/>
            </a:solidFill>
            <a:round/>
            <a:headEnd/>
            <a:tailEnd type="arrow" w="med" len="med"/>
          </a:ln>
        </p:spPr>
        <p:txBody>
          <a:bodyPr/>
          <a:lstStyle/>
          <a:p>
            <a:pPr>
              <a:defRPr/>
            </a:pPr>
            <a:endParaRPr lang="ja-JP" altLang="en-US">
              <a:latin typeface="+mn-lt"/>
            </a:endParaRPr>
          </a:p>
        </p:txBody>
      </p:sp>
      <p:sp>
        <p:nvSpPr>
          <p:cNvPr id="11491" name="Text Box 1608"/>
          <p:cNvSpPr txBox="1">
            <a:spLocks noChangeArrowheads="1"/>
          </p:cNvSpPr>
          <p:nvPr/>
        </p:nvSpPr>
        <p:spPr bwMode="auto">
          <a:xfrm>
            <a:off x="6748985" y="6661592"/>
            <a:ext cx="1307533" cy="153888"/>
          </a:xfrm>
          <a:prstGeom prst="rect">
            <a:avLst/>
          </a:prstGeom>
          <a:noFill/>
          <a:ln w="9525">
            <a:noFill/>
            <a:miter lim="800000"/>
            <a:headEnd/>
            <a:tailEnd/>
          </a:ln>
        </p:spPr>
        <p:txBody>
          <a:bodyPr wrap="none" lIns="18000" tIns="0" rIns="18000" bIns="0">
            <a:spAutoFit/>
          </a:bodyPr>
          <a:lstStyle/>
          <a:p>
            <a:pPr>
              <a:defRPr/>
            </a:pPr>
            <a:r>
              <a:rPr lang="en-US" altLang="ja-JP" sz="1000" i="1" dirty="0">
                <a:solidFill>
                  <a:srgbClr val="0066FF"/>
                </a:solidFill>
                <a:latin typeface="Arial" pitchFamily="34" charset="0"/>
                <a:cs typeface="Arial" pitchFamily="34" charset="0"/>
                <a:sym typeface="Symbol" pitchFamily="18" charset="2"/>
              </a:rPr>
              <a:t>250m-mode possibility</a:t>
            </a:r>
          </a:p>
        </p:txBody>
      </p:sp>
      <p:sp>
        <p:nvSpPr>
          <p:cNvPr id="11492" name="Line 236"/>
          <p:cNvSpPr>
            <a:spLocks noChangeShapeType="1"/>
          </p:cNvSpPr>
          <p:nvPr/>
        </p:nvSpPr>
        <p:spPr bwMode="auto">
          <a:xfrm flipV="1">
            <a:off x="8095741" y="6498098"/>
            <a:ext cx="314325" cy="223838"/>
          </a:xfrm>
          <a:prstGeom prst="line">
            <a:avLst/>
          </a:prstGeom>
          <a:noFill/>
          <a:ln w="9525">
            <a:solidFill>
              <a:srgbClr val="FF3300"/>
            </a:solidFill>
            <a:round/>
            <a:headEnd/>
            <a:tailEnd type="arrow" w="med" len="med"/>
          </a:ln>
        </p:spPr>
        <p:txBody>
          <a:bodyPr/>
          <a:lstStyle/>
          <a:p>
            <a:pPr>
              <a:defRPr/>
            </a:pPr>
            <a:endParaRPr lang="ja-JP" altLang="en-US">
              <a:latin typeface="+mn-lt"/>
            </a:endParaRPr>
          </a:p>
        </p:txBody>
      </p:sp>
      <p:sp>
        <p:nvSpPr>
          <p:cNvPr id="11502" name="AutoShape 221"/>
          <p:cNvSpPr>
            <a:spLocks noChangeArrowheads="1"/>
          </p:cNvSpPr>
          <p:nvPr/>
        </p:nvSpPr>
        <p:spPr bwMode="auto">
          <a:xfrm>
            <a:off x="8431750" y="5867861"/>
            <a:ext cx="674687" cy="179387"/>
          </a:xfrm>
          <a:prstGeom prst="roundRect">
            <a:avLst>
              <a:gd name="adj" fmla="val 16667"/>
            </a:avLst>
          </a:prstGeom>
          <a:noFill/>
          <a:ln w="19050">
            <a:solidFill>
              <a:srgbClr val="FF3300"/>
            </a:solidFill>
            <a:round/>
            <a:headEnd/>
            <a:tailEnd/>
          </a:ln>
        </p:spPr>
        <p:txBody>
          <a:bodyPr wrap="none" anchor="ctr"/>
          <a:lstStyle/>
          <a:p>
            <a:pPr>
              <a:defRPr/>
            </a:pPr>
            <a:endParaRPr lang="ja-JP" altLang="en-US">
              <a:latin typeface="+mn-lt"/>
            </a:endParaRPr>
          </a:p>
        </p:txBody>
      </p:sp>
      <p:sp>
        <p:nvSpPr>
          <p:cNvPr id="30" name="Rectangle 2"/>
          <p:cNvSpPr>
            <a:spLocks noGrp="1" noChangeArrowheads="1"/>
          </p:cNvSpPr>
          <p:nvPr>
            <p:ph type="title"/>
          </p:nvPr>
        </p:nvSpPr>
        <p:spPr>
          <a:xfrm>
            <a:off x="986916" y="247029"/>
            <a:ext cx="7493000" cy="584200"/>
          </a:xfrm>
        </p:spPr>
        <p:txBody>
          <a:bodyPr>
            <a:normAutofit/>
          </a:bodyPr>
          <a:lstStyle/>
          <a:p>
            <a:pPr algn="ctr" eaLnBrk="1" hangingPunct="1">
              <a:defRPr/>
            </a:pPr>
            <a:r>
              <a:rPr lang="en-US" altLang="ja-JP" dirty="0" smtClean="0">
                <a:effectLst>
                  <a:outerShdw blurRad="38100" dist="38100" dir="2700000" algn="tl">
                    <a:srgbClr val="000000">
                      <a:alpha val="43137"/>
                    </a:srgbClr>
                  </a:outerShdw>
                </a:effectLst>
                <a:latin typeface="Arial" charset="0"/>
                <a:cs typeface="Arial" charset="0"/>
              </a:rPr>
              <a:t>GCOM-C1 and SGLI</a:t>
            </a:r>
          </a:p>
        </p:txBody>
      </p:sp>
      <p:pic>
        <p:nvPicPr>
          <p:cNvPr id="1026" name="Picture 2"/>
          <p:cNvPicPr>
            <a:picLocks noChangeAspect="1" noChangeArrowheads="1"/>
          </p:cNvPicPr>
          <p:nvPr/>
        </p:nvPicPr>
        <p:blipFill>
          <a:blip r:embed="rId3" cstate="print"/>
          <a:srcRect/>
          <a:stretch>
            <a:fillRect/>
          </a:stretch>
        </p:blipFill>
        <p:spPr bwMode="auto">
          <a:xfrm>
            <a:off x="5167012" y="716091"/>
            <a:ext cx="3437436" cy="18699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4294967295"/>
          </p:nvPr>
        </p:nvSpPr>
        <p:spPr>
          <a:xfrm>
            <a:off x="8741792" y="6408738"/>
            <a:ext cx="366712" cy="365125"/>
          </a:xfrm>
          <a:prstGeom prst="rect">
            <a:avLst/>
          </a:prstGeom>
        </p:spPr>
        <p:txBody>
          <a:bodyPr/>
          <a:lstStyle/>
          <a:p>
            <a:pPr>
              <a:defRPr/>
            </a:pPr>
            <a:fld id="{00A75B80-CF95-4703-832A-FE2D1546280A}" type="slidenum">
              <a:rPr lang="ja-JP" altLang="en-US" smtClean="0"/>
              <a:pPr>
                <a:defRPr/>
              </a:pPr>
              <a:t>29</a:t>
            </a:fld>
            <a:endParaRPr lang="ja-JP" altLang="en-US" dirty="0"/>
          </a:p>
        </p:txBody>
      </p:sp>
      <p:pic>
        <p:nvPicPr>
          <p:cNvPr id="5" name="コンテンツ プレースホルダー 4" descr="VNR縦置き.gif"/>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738687" y="1180527"/>
            <a:ext cx="4176464" cy="5117492"/>
          </a:xfrm>
          <a:prstGeom prst="rect">
            <a:avLst/>
          </a:prstGeom>
        </p:spPr>
      </p:pic>
      <p:sp>
        <p:nvSpPr>
          <p:cNvPr id="7" name="タイトル 1"/>
          <p:cNvSpPr txBox="1">
            <a:spLocks/>
          </p:cNvSpPr>
          <p:nvPr/>
        </p:nvSpPr>
        <p:spPr>
          <a:xfrm>
            <a:off x="5078039" y="6237312"/>
            <a:ext cx="3765104" cy="576064"/>
          </a:xfrm>
          <a:prstGeom prst="rect">
            <a:avLst/>
          </a:prstGeom>
        </p:spPr>
        <p:txBody>
          <a:bodyPr vert="horz" rtlCol="0" anchor="ctr">
            <a:normAutofit fontScale="32500" lnSpcReduction="20000"/>
            <a:scene3d>
              <a:camera prst="orthographicFront"/>
              <a:lightRig rig="soft" dir="t"/>
            </a:scene3d>
            <a:sp3d prstMaterial="softEdge">
              <a:bevelT w="25400" h="25400"/>
            </a:sp3d>
          </a:bodyPr>
          <a:lst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a:lstStyle>
          <a:p>
            <a:r>
              <a:rPr lang="en-US" altLang="ja-JP" sz="4000" dirty="0" smtClean="0">
                <a:solidFill>
                  <a:schemeClr val="tx1"/>
                </a:solidFill>
              </a:rPr>
              <a:t>SGLI</a:t>
            </a:r>
            <a:r>
              <a:rPr lang="ja-JP" altLang="en-US" sz="4000" dirty="0" smtClean="0">
                <a:solidFill>
                  <a:schemeClr val="tx1"/>
                </a:solidFill>
              </a:rPr>
              <a:t> </a:t>
            </a:r>
            <a:r>
              <a:rPr lang="en-US" altLang="ja-JP" sz="4000" dirty="0" smtClean="0">
                <a:solidFill>
                  <a:schemeClr val="tx1"/>
                </a:solidFill>
              </a:rPr>
              <a:t>Visible</a:t>
            </a:r>
            <a:r>
              <a:rPr lang="ja-JP" altLang="en-US" sz="4000" dirty="0" smtClean="0">
                <a:solidFill>
                  <a:schemeClr val="tx1"/>
                </a:solidFill>
              </a:rPr>
              <a:t> </a:t>
            </a:r>
            <a:r>
              <a:rPr lang="en-US" altLang="ja-JP" sz="4000" dirty="0" smtClean="0">
                <a:solidFill>
                  <a:schemeClr val="tx1"/>
                </a:solidFill>
              </a:rPr>
              <a:t>and</a:t>
            </a:r>
            <a:r>
              <a:rPr lang="ja-JP" altLang="en-US" sz="4000" dirty="0" smtClean="0">
                <a:solidFill>
                  <a:schemeClr val="tx1"/>
                </a:solidFill>
              </a:rPr>
              <a:t> </a:t>
            </a:r>
            <a:r>
              <a:rPr lang="en-US" altLang="ja-JP" sz="4000" dirty="0" smtClean="0">
                <a:solidFill>
                  <a:schemeClr val="tx1"/>
                </a:solidFill>
              </a:rPr>
              <a:t>Near</a:t>
            </a:r>
            <a:r>
              <a:rPr lang="ja-JP" altLang="en-US" sz="4000" dirty="0" smtClean="0">
                <a:solidFill>
                  <a:schemeClr val="tx1"/>
                </a:solidFill>
              </a:rPr>
              <a:t> </a:t>
            </a:r>
            <a:r>
              <a:rPr lang="en-US" altLang="ja-JP" sz="4000" dirty="0" smtClean="0">
                <a:solidFill>
                  <a:schemeClr val="tx1"/>
                </a:solidFill>
              </a:rPr>
              <a:t>infrared</a:t>
            </a:r>
            <a:r>
              <a:rPr lang="ja-JP" altLang="en-US" sz="4000" dirty="0" smtClean="0">
                <a:solidFill>
                  <a:schemeClr val="tx1"/>
                </a:solidFill>
              </a:rPr>
              <a:t> </a:t>
            </a:r>
            <a:r>
              <a:rPr lang="en-US" altLang="ja-JP" sz="4000" dirty="0" smtClean="0">
                <a:solidFill>
                  <a:schemeClr val="tx1"/>
                </a:solidFill>
              </a:rPr>
              <a:t>radiometer</a:t>
            </a:r>
            <a:br>
              <a:rPr lang="en-US" altLang="ja-JP" sz="4000" dirty="0" smtClean="0">
                <a:solidFill>
                  <a:schemeClr val="tx1"/>
                </a:solidFill>
              </a:rPr>
            </a:br>
            <a:r>
              <a:rPr lang="en-US" altLang="ja-JP" sz="4000" dirty="0" smtClean="0">
                <a:solidFill>
                  <a:schemeClr val="tx1"/>
                </a:solidFill>
              </a:rPr>
              <a:t>                           (SGLI-VNR</a:t>
            </a:r>
            <a:r>
              <a:rPr lang="en-US" altLang="ja-JP" sz="3200" dirty="0" smtClean="0">
                <a:solidFill>
                  <a:schemeClr val="tx1"/>
                </a:solidFill>
              </a:rPr>
              <a:t>)</a:t>
            </a:r>
            <a:endParaRPr lang="ja-JP" altLang="en-US" sz="3200" dirty="0">
              <a:solidFill>
                <a:schemeClr val="tx1"/>
              </a:solidFill>
            </a:endParaRPr>
          </a:p>
        </p:txBody>
      </p:sp>
      <p:sp>
        <p:nvSpPr>
          <p:cNvPr id="8" name="タイトル 1"/>
          <p:cNvSpPr txBox="1">
            <a:spLocks/>
          </p:cNvSpPr>
          <p:nvPr/>
        </p:nvSpPr>
        <p:spPr>
          <a:xfrm>
            <a:off x="994271" y="5301208"/>
            <a:ext cx="3096344" cy="504056"/>
          </a:xfrm>
          <a:prstGeom prst="rect">
            <a:avLst/>
          </a:prstGeom>
        </p:spPr>
        <p:txBody>
          <a:bodyPr vert="horz" rtlCol="0" anchor="ctr">
            <a:normAutofit fontScale="85000" lnSpcReduction="10000"/>
            <a:scene3d>
              <a:camera prst="orthographicFront"/>
              <a:lightRig rig="soft" dir="t"/>
            </a:scene3d>
            <a:sp3d prstMaterial="softEdge">
              <a:bevelT w="25400" h="25400"/>
            </a:sp3d>
          </a:bodyPr>
          <a:lstStyle>
            <a:lvl1pPr algn="l" rtl="0" eaLnBrk="0" fontAlgn="base" hangingPunct="0">
              <a:spcBef>
                <a:spcPct val="0"/>
              </a:spcBef>
              <a:spcAft>
                <a:spcPct val="0"/>
              </a:spcAft>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2pPr>
            <a:lvl3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3pPr>
            <a:lvl4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4pPr>
            <a:lvl5pPr algn="l" rtl="0" eaLnBrk="0" fontAlgn="base" hangingPunct="0">
              <a:spcBef>
                <a:spcPct val="0"/>
              </a:spcBef>
              <a:spcAft>
                <a:spcPct val="0"/>
              </a:spcAft>
              <a:defRPr kumimoji="1" sz="4100" b="1">
                <a:solidFill>
                  <a:schemeClr val="tx2"/>
                </a:solidFill>
                <a:latin typeface="Lucida Sans Unicode" pitchFamily="34" charset="0"/>
                <a:ea typeface="ＭＳ Ｐゴシック" charset="-128"/>
              </a:defRPr>
            </a:lvl5pPr>
            <a:lvl6pPr marL="457200" algn="l" rtl="0" fontAlgn="base">
              <a:spcBef>
                <a:spcPct val="0"/>
              </a:spcBef>
              <a:spcAft>
                <a:spcPct val="0"/>
              </a:spcAft>
              <a:defRPr kumimoji="1" sz="4100" b="1">
                <a:solidFill>
                  <a:schemeClr val="tx2"/>
                </a:solidFill>
                <a:latin typeface="Lucida Sans Unicode" pitchFamily="34" charset="0"/>
                <a:ea typeface="ＭＳ Ｐゴシック" charset="-128"/>
              </a:defRPr>
            </a:lvl6pPr>
            <a:lvl7pPr marL="914400" algn="l" rtl="0" fontAlgn="base">
              <a:spcBef>
                <a:spcPct val="0"/>
              </a:spcBef>
              <a:spcAft>
                <a:spcPct val="0"/>
              </a:spcAft>
              <a:defRPr kumimoji="1" sz="4100" b="1">
                <a:solidFill>
                  <a:schemeClr val="tx2"/>
                </a:solidFill>
                <a:latin typeface="Lucida Sans Unicode" pitchFamily="34" charset="0"/>
                <a:ea typeface="ＭＳ Ｐゴシック" charset="-128"/>
              </a:defRPr>
            </a:lvl7pPr>
            <a:lvl8pPr marL="1371600" algn="l" rtl="0" fontAlgn="base">
              <a:spcBef>
                <a:spcPct val="0"/>
              </a:spcBef>
              <a:spcAft>
                <a:spcPct val="0"/>
              </a:spcAft>
              <a:defRPr kumimoji="1" sz="4100" b="1">
                <a:solidFill>
                  <a:schemeClr val="tx2"/>
                </a:solidFill>
                <a:latin typeface="Lucida Sans Unicode" pitchFamily="34" charset="0"/>
                <a:ea typeface="ＭＳ Ｐゴシック" charset="-128"/>
              </a:defRPr>
            </a:lvl8pPr>
            <a:lvl9pPr marL="1828800" algn="l" rtl="0" fontAlgn="base">
              <a:spcBef>
                <a:spcPct val="0"/>
              </a:spcBef>
              <a:spcAft>
                <a:spcPct val="0"/>
              </a:spcAft>
              <a:defRPr kumimoji="1" sz="4100" b="1">
                <a:solidFill>
                  <a:schemeClr val="tx2"/>
                </a:solidFill>
                <a:latin typeface="Lucida Sans Unicode" pitchFamily="34" charset="0"/>
                <a:ea typeface="ＭＳ Ｐゴシック" charset="-128"/>
              </a:defRPr>
            </a:lvl9pPr>
            <a:extLst/>
          </a:lstStyle>
          <a:p>
            <a:r>
              <a:rPr lang="en-US" altLang="ja-JP" sz="1300" dirty="0" smtClean="0"/>
              <a:t>SGLI</a:t>
            </a:r>
            <a:r>
              <a:rPr lang="ja-JP" altLang="en-US" sz="1300" dirty="0" smtClean="0"/>
              <a:t> </a:t>
            </a:r>
            <a:r>
              <a:rPr lang="en-US" altLang="ja-JP" sz="1300" dirty="0" smtClean="0"/>
              <a:t>Infrared Scanning Radiometer</a:t>
            </a:r>
            <a:br>
              <a:rPr lang="en-US" altLang="ja-JP" sz="1300" dirty="0" smtClean="0"/>
            </a:br>
            <a:r>
              <a:rPr lang="en-US" altLang="ja-JP" sz="1300" dirty="0" smtClean="0"/>
              <a:t>                     (SGLI-IRS)</a:t>
            </a:r>
            <a:endParaRPr lang="ja-JP" altLang="en-US" sz="1300" dirty="0"/>
          </a:p>
        </p:txBody>
      </p:sp>
      <p:pic>
        <p:nvPicPr>
          <p:cNvPr id="11" name="図 10" descr="120603a_IRS_DSC_0031編集.jpg"/>
          <p:cNvPicPr>
            <a:picLocks noChangeAspect="1"/>
          </p:cNvPicPr>
          <p:nvPr/>
        </p:nvPicPr>
        <p:blipFill>
          <a:blip r:embed="rId4" cstate="print"/>
          <a:stretch>
            <a:fillRect/>
          </a:stretch>
        </p:blipFill>
        <p:spPr>
          <a:xfrm>
            <a:off x="346199" y="2132856"/>
            <a:ext cx="4358196" cy="3168352"/>
          </a:xfrm>
          <a:prstGeom prst="rect">
            <a:avLst/>
          </a:prstGeom>
        </p:spPr>
      </p:pic>
      <p:sp>
        <p:nvSpPr>
          <p:cNvPr id="10" name="Rectangle 2"/>
          <p:cNvSpPr>
            <a:spLocks noChangeArrowheads="1"/>
          </p:cNvSpPr>
          <p:nvPr/>
        </p:nvSpPr>
        <p:spPr bwMode="auto">
          <a:xfrm>
            <a:off x="1890036" y="174992"/>
            <a:ext cx="5360762"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242450"/>
                </a:solidFill>
                <a:effectLst>
                  <a:outerShdw blurRad="38100" dist="38100" dir="2700000" algn="tl">
                    <a:srgbClr val="000000">
                      <a:alpha val="43137"/>
                    </a:srgbClr>
                  </a:outerShdw>
                </a:effectLst>
                <a:ea typeface="HGS創英角ｺﾞｼｯｸUB" pitchFamily="50" charset="-128"/>
                <a:cs typeface="Arial" charset="0"/>
              </a:rPr>
              <a:t>SGLI Engineering Model</a:t>
            </a:r>
            <a:endParaRPr lang="en-US" altLang="ja-JP" sz="3700" dirty="0">
              <a:solidFill>
                <a:srgbClr val="242450"/>
              </a:solidFill>
              <a:effectLst>
                <a:outerShdw blurRad="38100" dist="38100" dir="2700000" algn="tl">
                  <a:srgbClr val="000000">
                    <a:alpha val="43137"/>
                  </a:srgbClr>
                </a:outerShdw>
              </a:effectLst>
              <a:ea typeface="HGS創英角ｺﾞｼｯｸUB" pitchFamily="50" charset="-128"/>
              <a:cs typeface="Arial" charset="0"/>
            </a:endParaRPr>
          </a:p>
        </p:txBody>
      </p:sp>
    </p:spTree>
    <p:extLst>
      <p:ext uri="{BB962C8B-B14F-4D97-AF65-F5344CB8AC3E}">
        <p14:creationId xmlns:p14="http://schemas.microsoft.com/office/powerpoint/2010/main" val="167404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プレースホルダー 2"/>
          <p:cNvSpPr>
            <a:spLocks noGrp="1"/>
          </p:cNvSpPr>
          <p:nvPr>
            <p:ph type="body" idx="1"/>
          </p:nvPr>
        </p:nvSpPr>
        <p:spPr/>
        <p:txBody>
          <a:bodyPr/>
          <a:lstStyle/>
          <a:p>
            <a:pPr algn="ctr"/>
            <a:r>
              <a:rPr kumimoji="1" lang="en-US" altLang="ja-JP" sz="4400" b="1" dirty="0" smtClean="0">
                <a:solidFill>
                  <a:srgbClr val="002060"/>
                </a:solidFill>
                <a:latin typeface="+mj-lt"/>
              </a:rPr>
              <a:t>CURRENT </a:t>
            </a:r>
            <a:r>
              <a:rPr lang="en-US" altLang="ja-JP" sz="4400" b="1" dirty="0" smtClean="0">
                <a:solidFill>
                  <a:srgbClr val="002060"/>
                </a:solidFill>
                <a:latin typeface="+mj-lt"/>
              </a:rPr>
              <a:t>                      </a:t>
            </a:r>
            <a:r>
              <a:rPr kumimoji="1" lang="en-US" altLang="ja-JP" sz="4400" b="1" dirty="0" smtClean="0">
                <a:solidFill>
                  <a:srgbClr val="002060"/>
                </a:solidFill>
                <a:latin typeface="+mj-lt"/>
              </a:rPr>
              <a:t>EARTH OBSERVATION PROGRAMS</a:t>
            </a:r>
          </a:p>
        </p:txBody>
      </p:sp>
    </p:spTree>
    <p:extLst>
      <p:ext uri="{BB962C8B-B14F-4D97-AF65-F5344CB8AC3E}">
        <p14:creationId xmlns:p14="http://schemas.microsoft.com/office/powerpoint/2010/main" val="306439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3" descr="modis_rgb_2007"/>
          <p:cNvPicPr>
            <a:picLocks noChangeAspect="1" noChangeArrowheads="1"/>
          </p:cNvPicPr>
          <p:nvPr/>
        </p:nvPicPr>
        <p:blipFill>
          <a:blip r:embed="rId3" cstate="print">
            <a:lum bright="30000" contrast="-30000"/>
          </a:blip>
          <a:srcRect/>
          <a:stretch>
            <a:fillRect/>
          </a:stretch>
        </p:blipFill>
        <p:spPr bwMode="auto">
          <a:xfrm>
            <a:off x="7237982" y="1707530"/>
            <a:ext cx="1414463" cy="1414462"/>
          </a:xfrm>
          <a:prstGeom prst="rect">
            <a:avLst/>
          </a:prstGeom>
          <a:noFill/>
          <a:ln w="9525">
            <a:noFill/>
            <a:miter lim="800000"/>
            <a:headEnd/>
            <a:tailEnd/>
          </a:ln>
        </p:spPr>
      </p:pic>
      <p:pic>
        <p:nvPicPr>
          <p:cNvPr id="31747" name="Picture 194" descr="modis_lst_2007"/>
          <p:cNvPicPr>
            <a:picLocks noChangeAspect="1" noChangeArrowheads="1"/>
          </p:cNvPicPr>
          <p:nvPr/>
        </p:nvPicPr>
        <p:blipFill>
          <a:blip r:embed="rId4" cstate="print">
            <a:lum bright="30000" contrast="-30000"/>
          </a:blip>
          <a:srcRect/>
          <a:stretch>
            <a:fillRect/>
          </a:stretch>
        </p:blipFill>
        <p:spPr bwMode="auto">
          <a:xfrm>
            <a:off x="5032945" y="1707530"/>
            <a:ext cx="1414462" cy="1414462"/>
          </a:xfrm>
          <a:prstGeom prst="rect">
            <a:avLst/>
          </a:prstGeom>
          <a:noFill/>
          <a:ln w="9525">
            <a:noFill/>
            <a:miter lim="800000"/>
            <a:headEnd/>
            <a:tailEnd/>
          </a:ln>
        </p:spPr>
      </p:pic>
      <p:pic>
        <p:nvPicPr>
          <p:cNvPr id="31748" name="Picture 195" descr="modis_chla_2007"/>
          <p:cNvPicPr>
            <a:picLocks noChangeAspect="1" noChangeArrowheads="1"/>
          </p:cNvPicPr>
          <p:nvPr/>
        </p:nvPicPr>
        <p:blipFill>
          <a:blip r:embed="rId5" cstate="print">
            <a:lum bright="30000" contrast="-30000"/>
          </a:blip>
          <a:srcRect/>
          <a:stretch>
            <a:fillRect/>
          </a:stretch>
        </p:blipFill>
        <p:spPr bwMode="auto">
          <a:xfrm>
            <a:off x="621282" y="1707530"/>
            <a:ext cx="1414463" cy="1414462"/>
          </a:xfrm>
          <a:prstGeom prst="rect">
            <a:avLst/>
          </a:prstGeom>
          <a:noFill/>
          <a:ln w="9525">
            <a:noFill/>
            <a:miter lim="800000"/>
            <a:headEnd/>
            <a:tailEnd/>
          </a:ln>
        </p:spPr>
      </p:pic>
      <p:pic>
        <p:nvPicPr>
          <p:cNvPr id="31749" name="Picture 196" descr="modis_taua_2007"/>
          <p:cNvPicPr>
            <a:picLocks noChangeAspect="1" noChangeArrowheads="1"/>
          </p:cNvPicPr>
          <p:nvPr/>
        </p:nvPicPr>
        <p:blipFill>
          <a:blip r:embed="rId6" cstate="print">
            <a:lum bright="30000" contrast="-30000"/>
          </a:blip>
          <a:srcRect/>
          <a:stretch>
            <a:fillRect/>
          </a:stretch>
        </p:blipFill>
        <p:spPr bwMode="auto">
          <a:xfrm>
            <a:off x="2827907" y="1707530"/>
            <a:ext cx="1414463" cy="1414462"/>
          </a:xfrm>
          <a:prstGeom prst="rect">
            <a:avLst/>
          </a:prstGeom>
          <a:noFill/>
          <a:ln w="9525">
            <a:noFill/>
            <a:miter lim="800000"/>
            <a:headEnd/>
            <a:tailEnd/>
          </a:ln>
        </p:spPr>
      </p:pic>
      <p:graphicFrame>
        <p:nvGraphicFramePr>
          <p:cNvPr id="14558" name="Group 222"/>
          <p:cNvGraphicFramePr>
            <a:graphicFrameLocks noGrp="1"/>
          </p:cNvGraphicFramePr>
          <p:nvPr>
            <p:extLst>
              <p:ext uri="{D42A27DB-BD31-4B8C-83A1-F6EECF244321}">
                <p14:modId xmlns:p14="http://schemas.microsoft.com/office/powerpoint/2010/main" val="4273343250"/>
              </p:ext>
            </p:extLst>
          </p:nvPr>
        </p:nvGraphicFramePr>
        <p:xfrm>
          <a:off x="326007" y="2652092"/>
          <a:ext cx="2070100" cy="3774984"/>
        </p:xfrm>
        <a:graphic>
          <a:graphicData uri="http://schemas.openxmlformats.org/drawingml/2006/table">
            <a:tbl>
              <a:tblPr/>
              <a:tblGrid>
                <a:gridCol w="573088"/>
                <a:gridCol w="1497012"/>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Land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825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Surface reflectance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Precise geometric correction</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3413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Atmospheric corrected reflectance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Vegetation and carbon cycle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Vegetation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8255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Above-ground biomass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Vegetation roughness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Shadow index</a:t>
                      </a:r>
                      <a:endParaRPr kumimoji="1" lang="it-IT" altLang="ja-JP" sz="10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8255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Fraction of Absorbed 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Leaf area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Temp.</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82550">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Application</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Land net primary production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Water stress trend</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Fire detection index</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8255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Land cover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Land surface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59" name="Group 223"/>
          <p:cNvGraphicFramePr>
            <a:graphicFrameLocks noGrp="1"/>
          </p:cNvGraphicFramePr>
          <p:nvPr>
            <p:extLst>
              <p:ext uri="{D42A27DB-BD31-4B8C-83A1-F6EECF244321}">
                <p14:modId xmlns:p14="http://schemas.microsoft.com/office/powerpoint/2010/main" val="1082773387"/>
              </p:ext>
            </p:extLst>
          </p:nvPr>
        </p:nvGraphicFramePr>
        <p:xfrm>
          <a:off x="2531045" y="2652092"/>
          <a:ext cx="2070100" cy="3359619"/>
        </p:xfrm>
        <a:graphic>
          <a:graphicData uri="http://schemas.openxmlformats.org/drawingml/2006/table">
            <a:tbl>
              <a:tblPr/>
              <a:tblGrid>
                <a:gridCol w="581025"/>
                <a:gridCol w="1489075"/>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Atmosphere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96838">
                <a:tc row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Cloud</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Cloud flag/Classification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0955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Classified cloud fraction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Cloud top temp/height</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53988">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Water cloud optical thickness /effective radius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Ice cloud optical thickness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Water cloud geometrical thickness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96838">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Aerosol</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Aerosol over the ocean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Land aerosol by near ultra violet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Ae</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t>
                      </a:r>
                      <a:r>
                        <a:rPr kumimoji="1" lang="ja-JP"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osol by Polarization </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984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Radiation budget</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Long-wave radiation flux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Short-wave radiation flux </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61" name="Group 225"/>
          <p:cNvGraphicFramePr>
            <a:graphicFrameLocks noGrp="1"/>
          </p:cNvGraphicFramePr>
          <p:nvPr>
            <p:extLst>
              <p:ext uri="{D42A27DB-BD31-4B8C-83A1-F6EECF244321}">
                <p14:modId xmlns:p14="http://schemas.microsoft.com/office/powerpoint/2010/main" val="3086285103"/>
              </p:ext>
            </p:extLst>
          </p:nvPr>
        </p:nvGraphicFramePr>
        <p:xfrm>
          <a:off x="6941120" y="2652092"/>
          <a:ext cx="2071687" cy="4004193"/>
        </p:xfrm>
        <a:graphic>
          <a:graphicData uri="http://schemas.openxmlformats.org/drawingml/2006/table">
            <a:tbl>
              <a:tblPr/>
              <a:tblGrid>
                <a:gridCol w="581025"/>
                <a:gridCol w="1490662"/>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Cryosphere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173038">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Area/ distribution</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Snow and Ice covered area</a:t>
                      </a:r>
                      <a:endParaRPr kumimoji="1" lang="it-IT" altLang="ja-JP" sz="1000" b="0" i="0" u="none" strike="noStrike" cap="none" normalizeH="0" baseline="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Okhotsk sea-ice distribution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Snow and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i</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ce </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c</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lassification</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5398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covered area in forest and mountain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row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Surface properties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Snow and ice surface Temperature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889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Snow grain size of shallow layer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4763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S</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n</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ow </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g</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rain </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ize of </a:t>
                      </a: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a:t>
                      </a:r>
                      <a:r>
                        <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rPr>
                        <a:t>ubsurface layer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grain size of top layer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and ice albedo</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4605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Snow impurity</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Ice sheet surface roughness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8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Boundary</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Ice sheet boundary monitoring</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graphicFrame>
        <p:nvGraphicFramePr>
          <p:cNvPr id="14534" name="Group 198"/>
          <p:cNvGraphicFramePr>
            <a:graphicFrameLocks noGrp="1"/>
          </p:cNvGraphicFramePr>
          <p:nvPr>
            <p:extLst>
              <p:ext uri="{D42A27DB-BD31-4B8C-83A1-F6EECF244321}">
                <p14:modId xmlns:p14="http://schemas.microsoft.com/office/powerpoint/2010/main" val="2119611064"/>
              </p:ext>
            </p:extLst>
          </p:nvPr>
        </p:nvGraphicFramePr>
        <p:xfrm>
          <a:off x="416495" y="1223342"/>
          <a:ext cx="2565400" cy="529713"/>
        </p:xfrm>
        <a:graphic>
          <a:graphicData uri="http://schemas.openxmlformats.org/drawingml/2006/table">
            <a:tbl>
              <a:tblPr/>
              <a:tblGrid>
                <a:gridCol w="585787"/>
                <a:gridCol w="1979613"/>
              </a:tblGrid>
              <a:tr h="1889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1" i="1" u="none" strike="noStrike" cap="none" normalizeH="0" baseline="0" dirty="0" smtClean="0">
                          <a:ln>
                            <a:noFill/>
                          </a:ln>
                          <a:solidFill>
                            <a:schemeClr val="tx1"/>
                          </a:solidFill>
                          <a:effectLst/>
                          <a:latin typeface="Trebuchet MS" pitchFamily="34" charset="0"/>
                          <a:ea typeface="ＭＳ Ｐゴシック" pitchFamily="50" charset="-128"/>
                        </a:rPr>
                        <a:t>Common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r>
              <a:tr h="239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Radiance</a:t>
                      </a:r>
                      <a:endParaRPr kumimoji="1" lang="en-US" altLang="ja-JP" sz="1000" b="0" i="0" u="none" strike="noStrike" cap="none" normalizeH="0" baseline="3000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TOA radiance (including system geometric correction)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bl>
          </a:graphicData>
        </a:graphic>
      </p:graphicFrame>
      <p:graphicFrame>
        <p:nvGraphicFramePr>
          <p:cNvPr id="14560" name="Group 224"/>
          <p:cNvGraphicFramePr>
            <a:graphicFrameLocks noGrp="1"/>
          </p:cNvGraphicFramePr>
          <p:nvPr>
            <p:extLst>
              <p:ext uri="{D42A27DB-BD31-4B8C-83A1-F6EECF244321}">
                <p14:modId xmlns:p14="http://schemas.microsoft.com/office/powerpoint/2010/main" val="1591746405"/>
              </p:ext>
            </p:extLst>
          </p:nvPr>
        </p:nvGraphicFramePr>
        <p:xfrm>
          <a:off x="4736082" y="2652092"/>
          <a:ext cx="2070100" cy="4079368"/>
        </p:xfrm>
        <a:graphic>
          <a:graphicData uri="http://schemas.openxmlformats.org/drawingml/2006/table">
            <a:tbl>
              <a:tblPr/>
              <a:tblGrid>
                <a:gridCol w="581025"/>
                <a:gridCol w="1489075"/>
              </a:tblGrid>
              <a:tr h="1127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1" u="none" strike="noStrike" cap="none" normalizeH="0" baseline="0" dirty="0" smtClean="0">
                          <a:ln>
                            <a:noFill/>
                          </a:ln>
                          <a:solidFill>
                            <a:schemeClr val="tx1"/>
                          </a:solidFill>
                          <a:effectLst/>
                          <a:latin typeface="Trebuchet MS" pitchFamily="34" charset="0"/>
                          <a:ea typeface="ＭＳ Ｐゴシック" pitchFamily="50" charset="-128"/>
                        </a:rPr>
                        <a:t>Ocean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206375">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Ocean color</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Normalized water leaving radiance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Atmospheric correction parameter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206375">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Photosynthetically available radiation</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9208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Euphotic zone depth</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2713">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In-water</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Chlorophyll-a conc.</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Suspended solid conc.</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4300">
                <a:tc vMerge="1">
                  <a:txBody>
                    <a:bodyPr/>
                    <a:lstStyle/>
                    <a:p>
                      <a:endParaRPr kumimoji="1" lang="ja-JP" altLang="en-US"/>
                    </a:p>
                  </a:txBody>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Colored dissolved organic matter</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In-water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Inherent optical properties</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809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Temp.</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4138" marR="0" lvl="0" indent="-84138" algn="l" defTabSz="914400" rtl="0" eaLnBrk="1" fontAlgn="base" latinLnBrk="0" hangingPunct="1">
                        <a:lnSpc>
                          <a:spcPct val="100000"/>
                        </a:lnSpc>
                        <a:spcBef>
                          <a:spcPct val="0"/>
                        </a:spcBef>
                        <a:spcAft>
                          <a:spcPct val="0"/>
                        </a:spcAft>
                        <a:buClrTx/>
                        <a:buSzTx/>
                        <a:buFontTx/>
                        <a:buChar char="•"/>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Sea surface temp.</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r>
              <a:tr h="112713">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Application</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Ocean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n</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et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p</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rimary </a:t>
                      </a:r>
                      <a:r>
                        <a:rPr kumimoji="1" lang="zh-TW" altLang="en-US" sz="1000" b="0" i="0" u="none" strike="noStrike" cap="none" normalizeH="0" baseline="0" smtClean="0">
                          <a:ln>
                            <a:noFill/>
                          </a:ln>
                          <a:solidFill>
                            <a:schemeClr val="tx1"/>
                          </a:solidFill>
                          <a:effectLst/>
                          <a:latin typeface="Trebuchet MS" pitchFamily="34" charset="0"/>
                          <a:ea typeface="ＭＳ Ｐゴシック" pitchFamily="50" charset="-128"/>
                        </a:rPr>
                        <a:t>p</a:t>
                      </a:r>
                      <a:r>
                        <a:rPr kumimoji="1" lang="zh-TW" altLang="zh-TW" sz="1000" b="0" i="0" u="none" strike="noStrike" cap="none" normalizeH="0" baseline="0" smtClean="0">
                          <a:ln>
                            <a:noFill/>
                          </a:ln>
                          <a:solidFill>
                            <a:schemeClr val="tx1"/>
                          </a:solidFill>
                          <a:effectLst/>
                          <a:latin typeface="Trebuchet MS" pitchFamily="34" charset="0"/>
                          <a:ea typeface="ＭＳ Ｐゴシック" pitchFamily="50" charset="-128"/>
                        </a:rPr>
                        <a:t>roductivity</a:t>
                      </a:r>
                      <a:endParaRPr kumimoji="1" lang="en-US" altLang="zh-TW"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43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Phytoplankton functional type</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2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cs typeface="Times New Roman" pitchFamily="18" charset="0"/>
                        </a:rPr>
                        <a:t>Redtide</a:t>
                      </a:r>
                      <a:endPar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endParaRP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430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multi sensor merged ocean color</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r h="112713">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smtClean="0">
                          <a:ln>
                            <a:noFill/>
                          </a:ln>
                          <a:solidFill>
                            <a:schemeClr val="tx1"/>
                          </a:solidFill>
                          <a:effectLst/>
                          <a:latin typeface="Trebuchet MS" pitchFamily="34" charset="0"/>
                          <a:ea typeface="ＭＳ Ｐゴシック" pitchFamily="50" charset="-128"/>
                        </a:rPr>
                        <a:t>multi sensor merged SST</a:t>
                      </a:r>
                    </a:p>
                  </a:txBody>
                  <a:tcPr marL="18000" marR="18000" marT="18000" marB="18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r>
            </a:tbl>
          </a:graphicData>
        </a:graphic>
      </p:graphicFrame>
      <p:sp>
        <p:nvSpPr>
          <p:cNvPr id="16546" name="Text Box 1608"/>
          <p:cNvSpPr txBox="1">
            <a:spLocks noChangeArrowheads="1"/>
          </p:cNvSpPr>
          <p:nvPr/>
        </p:nvSpPr>
        <p:spPr bwMode="auto">
          <a:xfrm>
            <a:off x="3208907" y="1218580"/>
            <a:ext cx="1662113" cy="517525"/>
          </a:xfrm>
          <a:prstGeom prst="rect">
            <a:avLst/>
          </a:prstGeom>
          <a:noFill/>
          <a:ln w="9525">
            <a:noFill/>
            <a:miter lim="800000"/>
            <a:headEnd/>
            <a:tailEnd/>
          </a:ln>
        </p:spPr>
        <p:txBody>
          <a:bodyPr wrap="none">
            <a:spAutoFit/>
          </a:bodyPr>
          <a:lstStyle/>
          <a:p>
            <a:pPr>
              <a:spcBef>
                <a:spcPct val="30000"/>
              </a:spcBef>
              <a:defRPr/>
            </a:pPr>
            <a:r>
              <a:rPr lang="en-US" altLang="ja-JP" sz="1200" i="1" dirty="0">
                <a:solidFill>
                  <a:srgbClr val="0066FF"/>
                </a:solidFill>
                <a:latin typeface="+mn-lt"/>
                <a:ea typeface="ＭＳ Ｐゴシック" pitchFamily="50" charset="-128"/>
                <a:sym typeface="Symbol" pitchFamily="18" charset="2"/>
              </a:rPr>
              <a:t>Blue: standard products</a:t>
            </a:r>
          </a:p>
          <a:p>
            <a:pPr>
              <a:spcBef>
                <a:spcPct val="30000"/>
              </a:spcBef>
              <a:defRPr/>
            </a:pPr>
            <a:r>
              <a:rPr lang="en-US" altLang="ja-JP" sz="1200" i="1" dirty="0">
                <a:solidFill>
                  <a:srgbClr val="FF3300"/>
                </a:solidFill>
                <a:latin typeface="+mn-lt"/>
                <a:ea typeface="ＭＳ Ｐゴシック" pitchFamily="50" charset="-128"/>
                <a:sym typeface="Symbol" pitchFamily="18" charset="2"/>
              </a:rPr>
              <a:t>Red: research products</a:t>
            </a:r>
          </a:p>
        </p:txBody>
      </p:sp>
      <p:cxnSp>
        <p:nvCxnSpPr>
          <p:cNvPr id="31906" name="AutoShape 186"/>
          <p:cNvCxnSpPr>
            <a:cxnSpLocks noChangeShapeType="1"/>
          </p:cNvCxnSpPr>
          <p:nvPr/>
        </p:nvCxnSpPr>
        <p:spPr bwMode="auto">
          <a:xfrm rot="5400000">
            <a:off x="1226914" y="1886123"/>
            <a:ext cx="900112" cy="631825"/>
          </a:xfrm>
          <a:prstGeom prst="bentConnector3">
            <a:avLst>
              <a:gd name="adj1" fmla="val 49912"/>
            </a:avLst>
          </a:prstGeom>
          <a:noFill/>
          <a:ln w="38100">
            <a:solidFill>
              <a:srgbClr val="000000">
                <a:alpha val="59999"/>
              </a:srgbClr>
            </a:solidFill>
            <a:miter lim="800000"/>
            <a:headEnd/>
            <a:tailEnd type="triangle" w="med" len="med"/>
          </a:ln>
        </p:spPr>
      </p:cxnSp>
      <p:cxnSp>
        <p:nvCxnSpPr>
          <p:cNvPr id="31907" name="AutoShape 187"/>
          <p:cNvCxnSpPr>
            <a:cxnSpLocks noChangeShapeType="1"/>
          </p:cNvCxnSpPr>
          <p:nvPr/>
        </p:nvCxnSpPr>
        <p:spPr bwMode="auto">
          <a:xfrm rot="16200000" flipH="1">
            <a:off x="2329433" y="1415429"/>
            <a:ext cx="900112" cy="1573213"/>
          </a:xfrm>
          <a:prstGeom prst="bentConnector3">
            <a:avLst>
              <a:gd name="adj1" fmla="val 49912"/>
            </a:avLst>
          </a:prstGeom>
          <a:noFill/>
          <a:ln w="38100">
            <a:solidFill>
              <a:srgbClr val="000000">
                <a:alpha val="59999"/>
              </a:srgbClr>
            </a:solidFill>
            <a:miter lim="800000"/>
            <a:headEnd/>
            <a:tailEnd type="triangle" w="med" len="med"/>
          </a:ln>
        </p:spPr>
      </p:cxnSp>
      <p:cxnSp>
        <p:nvCxnSpPr>
          <p:cNvPr id="31908" name="AutoShape 188"/>
          <p:cNvCxnSpPr>
            <a:cxnSpLocks noChangeShapeType="1"/>
          </p:cNvCxnSpPr>
          <p:nvPr/>
        </p:nvCxnSpPr>
        <p:spPr bwMode="auto">
          <a:xfrm rot="16200000" flipH="1">
            <a:off x="3431951" y="312911"/>
            <a:ext cx="900112" cy="3778250"/>
          </a:xfrm>
          <a:prstGeom prst="bentConnector3">
            <a:avLst>
              <a:gd name="adj1" fmla="val 49912"/>
            </a:avLst>
          </a:prstGeom>
          <a:noFill/>
          <a:ln w="38100">
            <a:solidFill>
              <a:srgbClr val="000000">
                <a:alpha val="59999"/>
              </a:srgbClr>
            </a:solidFill>
            <a:miter lim="800000"/>
            <a:headEnd/>
            <a:tailEnd type="triangle" w="med" len="med"/>
          </a:ln>
        </p:spPr>
      </p:cxnSp>
      <p:cxnSp>
        <p:nvCxnSpPr>
          <p:cNvPr id="31909" name="AutoShape 189"/>
          <p:cNvCxnSpPr>
            <a:cxnSpLocks noChangeShapeType="1"/>
          </p:cNvCxnSpPr>
          <p:nvPr/>
        </p:nvCxnSpPr>
        <p:spPr bwMode="auto">
          <a:xfrm rot="16200000" flipH="1">
            <a:off x="4535264" y="-790402"/>
            <a:ext cx="900112" cy="5984875"/>
          </a:xfrm>
          <a:prstGeom prst="bentConnector3">
            <a:avLst>
              <a:gd name="adj1" fmla="val 49912"/>
            </a:avLst>
          </a:prstGeom>
          <a:noFill/>
          <a:ln w="38100">
            <a:solidFill>
              <a:srgbClr val="000000">
                <a:alpha val="59999"/>
              </a:srgbClr>
            </a:solidFill>
            <a:miter lim="800000"/>
            <a:headEnd/>
            <a:tailEnd type="triangle" w="med" len="med"/>
          </a:ln>
        </p:spPr>
      </p:cxnSp>
      <p:sp>
        <p:nvSpPr>
          <p:cNvPr id="19" name="正方形/長方形 18"/>
          <p:cNvSpPr/>
          <p:nvPr/>
        </p:nvSpPr>
        <p:spPr>
          <a:xfrm>
            <a:off x="2024632" y="1718642"/>
            <a:ext cx="5389563" cy="523875"/>
          </a:xfrm>
          <a:prstGeom prst="rect">
            <a:avLst/>
          </a:prstGeom>
        </p:spPr>
        <p:txBody>
          <a:bodyPr>
            <a:spAutoFit/>
          </a:bodyPr>
          <a:lstStyle/>
          <a:p>
            <a:pPr marL="174625" indent="-174625" fontAlgn="auto">
              <a:spcBef>
                <a:spcPts val="0"/>
              </a:spcBef>
              <a:spcAft>
                <a:spcPts val="0"/>
              </a:spcAft>
              <a:buFont typeface="Arial" pitchFamily="34" charset="0"/>
              <a:buChar char="•"/>
              <a:defRPr/>
            </a:pPr>
            <a:r>
              <a:rPr lang="en-US" altLang="ja-JP" sz="1400" i="1" dirty="0">
                <a:latin typeface="+mn-lt"/>
                <a:ea typeface="+mn-ea"/>
              </a:rPr>
              <a:t>Radiation budget by the atmosphere-surface system</a:t>
            </a:r>
          </a:p>
          <a:p>
            <a:pPr marL="174625" indent="-174625" fontAlgn="auto">
              <a:spcBef>
                <a:spcPts val="0"/>
              </a:spcBef>
              <a:spcAft>
                <a:spcPts val="0"/>
              </a:spcAft>
              <a:buFont typeface="Arial" pitchFamily="34" charset="0"/>
              <a:buChar char="•"/>
              <a:defRPr/>
            </a:pPr>
            <a:r>
              <a:rPr lang="en-US" altLang="ja-JP" sz="1400" i="1" dirty="0">
                <a:latin typeface="+mn-lt"/>
                <a:ea typeface="+mn-ea"/>
              </a:rPr>
              <a:t>Carbon cycle in the Land and Ocean</a:t>
            </a:r>
            <a:endParaRPr lang="ja-JP" altLang="en-US" sz="1400" dirty="0">
              <a:latin typeface="+mn-lt"/>
              <a:ea typeface="+mn-ea"/>
            </a:endParaRPr>
          </a:p>
        </p:txBody>
      </p:sp>
      <p:sp>
        <p:nvSpPr>
          <p:cNvPr id="22" name="円/楕円 21"/>
          <p:cNvSpPr/>
          <p:nvPr/>
        </p:nvSpPr>
        <p:spPr>
          <a:xfrm>
            <a:off x="4824982" y="3672855"/>
            <a:ext cx="400050" cy="303212"/>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3" name="円/楕円 22"/>
          <p:cNvSpPr/>
          <p:nvPr/>
        </p:nvSpPr>
        <p:spPr>
          <a:xfrm>
            <a:off x="2602482" y="5931867"/>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4" name="円/楕円 23"/>
          <p:cNvSpPr/>
          <p:nvPr/>
        </p:nvSpPr>
        <p:spPr>
          <a:xfrm>
            <a:off x="2646932" y="3931617"/>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5" name="円/楕円 24"/>
          <p:cNvSpPr/>
          <p:nvPr/>
        </p:nvSpPr>
        <p:spPr>
          <a:xfrm>
            <a:off x="2602482" y="5309567"/>
            <a:ext cx="400050" cy="303213"/>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400" b="1" i="1" dirty="0">
                <a:solidFill>
                  <a:srgbClr val="00B050"/>
                </a:solidFill>
              </a:rPr>
              <a:t>ECV</a:t>
            </a:r>
            <a:endParaRPr lang="ja-JP" altLang="en-US" sz="1400" b="1" i="1" dirty="0">
              <a:solidFill>
                <a:srgbClr val="00B050"/>
              </a:solidFill>
            </a:endParaRPr>
          </a:p>
        </p:txBody>
      </p:sp>
      <p:sp>
        <p:nvSpPr>
          <p:cNvPr id="26" name="円/楕円 25"/>
          <p:cNvSpPr/>
          <p:nvPr/>
        </p:nvSpPr>
        <p:spPr>
          <a:xfrm>
            <a:off x="6469632" y="508731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7" name="円/楕円 26"/>
          <p:cNvSpPr/>
          <p:nvPr/>
        </p:nvSpPr>
        <p:spPr>
          <a:xfrm>
            <a:off x="8704832" y="296006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8" name="円/楕円 27"/>
          <p:cNvSpPr/>
          <p:nvPr/>
        </p:nvSpPr>
        <p:spPr>
          <a:xfrm>
            <a:off x="8692132" y="637636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29" name="円/楕円 28"/>
          <p:cNvSpPr/>
          <p:nvPr/>
        </p:nvSpPr>
        <p:spPr>
          <a:xfrm>
            <a:off x="2069082" y="624301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0" name="円/楕円 29"/>
          <p:cNvSpPr/>
          <p:nvPr/>
        </p:nvSpPr>
        <p:spPr>
          <a:xfrm>
            <a:off x="2069082" y="602711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1" name="円/楕円 30"/>
          <p:cNvSpPr/>
          <p:nvPr/>
        </p:nvSpPr>
        <p:spPr>
          <a:xfrm>
            <a:off x="2069082" y="468726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2" name="円/楕円 31"/>
          <p:cNvSpPr/>
          <p:nvPr/>
        </p:nvSpPr>
        <p:spPr>
          <a:xfrm>
            <a:off x="2069082" y="490951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3" name="円/楕円 32"/>
          <p:cNvSpPr/>
          <p:nvPr/>
        </p:nvSpPr>
        <p:spPr>
          <a:xfrm>
            <a:off x="2259582" y="371571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4" name="円/楕円 33"/>
          <p:cNvSpPr/>
          <p:nvPr/>
        </p:nvSpPr>
        <p:spPr>
          <a:xfrm>
            <a:off x="8692132" y="557626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5" name="円/楕円 34"/>
          <p:cNvSpPr/>
          <p:nvPr/>
        </p:nvSpPr>
        <p:spPr>
          <a:xfrm>
            <a:off x="2081782" y="5842967"/>
            <a:ext cx="342900" cy="260350"/>
          </a:xfrm>
          <a:prstGeom prst="ellipse">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en-US" altLang="ja-JP" sz="1200" b="1" i="1" dirty="0">
                <a:solidFill>
                  <a:srgbClr val="00B050"/>
                </a:solidFill>
              </a:rPr>
              <a:t>ECV</a:t>
            </a:r>
            <a:endParaRPr lang="ja-JP" altLang="en-US" sz="1200" b="1" i="1" dirty="0">
              <a:solidFill>
                <a:srgbClr val="00B050"/>
              </a:solidFill>
            </a:endParaRPr>
          </a:p>
        </p:txBody>
      </p:sp>
      <p:sp>
        <p:nvSpPr>
          <p:cNvPr id="36" name="Rectangle 2"/>
          <p:cNvSpPr txBox="1">
            <a:spLocks noChangeArrowheads="1"/>
          </p:cNvSpPr>
          <p:nvPr/>
        </p:nvSpPr>
        <p:spPr>
          <a:xfrm>
            <a:off x="945132" y="185266"/>
            <a:ext cx="7493000" cy="579438"/>
          </a:xfrm>
          <a:prstGeom prst="rect">
            <a:avLst/>
          </a:prstGeom>
        </p:spPr>
        <p:txBody>
          <a:bodyPr anchor="ctr">
            <a:normAutofit fontScale="90000" lnSpcReduction="20000"/>
            <a:scene3d>
              <a:camera prst="orthographicFront"/>
              <a:lightRig rig="soft" dir="t"/>
            </a:scene3d>
            <a:sp3d prstMaterial="softEdge">
              <a:bevelT w="25400" h="25400"/>
            </a:sp3d>
          </a:bodyPr>
          <a:lstStyle/>
          <a:p>
            <a:pPr algn="ctr">
              <a:defRPr/>
            </a:pPr>
            <a:r>
              <a:rPr lang="en-US" altLang="ja-JP" sz="4100" dirty="0">
                <a:solidFill>
                  <a:srgbClr val="242450"/>
                </a:solidFill>
                <a:effectLst>
                  <a:outerShdw blurRad="31750" dist="25400" dir="5400000" algn="tl" rotWithShape="0">
                    <a:srgbClr val="000000">
                      <a:alpha val="25000"/>
                    </a:srgbClr>
                  </a:outerShdw>
                </a:effectLst>
                <a:ea typeface="+mj-ea"/>
                <a:cs typeface="Arial" charset="0"/>
              </a:rPr>
              <a:t>GCOM-C Products</a:t>
            </a:r>
          </a:p>
        </p:txBody>
      </p:sp>
      <p:sp>
        <p:nvSpPr>
          <p:cNvPr id="31926" name="スライド番号プレースホルダ 6"/>
          <p:cNvSpPr txBox="1">
            <a:spLocks/>
          </p:cNvSpPr>
          <p:nvPr/>
        </p:nvSpPr>
        <p:spPr bwMode="auto">
          <a:xfrm>
            <a:off x="8850882" y="6689105"/>
            <a:ext cx="401638" cy="268287"/>
          </a:xfrm>
          <a:prstGeom prst="rect">
            <a:avLst/>
          </a:prstGeom>
          <a:noFill/>
          <a:ln w="9525">
            <a:noFill/>
            <a:miter lim="800000"/>
            <a:headEnd/>
            <a:tailEnd/>
          </a:ln>
        </p:spPr>
        <p:txBody>
          <a:bodyPr/>
          <a:lstStyle/>
          <a:p>
            <a:pPr algn="r"/>
            <a:fld id="{D875BC98-72EC-4757-8B02-B2C974B00769}" type="slidenum">
              <a:rPr lang="en-US" altLang="ja-JP" sz="1400">
                <a:cs typeface="Arial" charset="0"/>
              </a:rPr>
              <a:pPr algn="r"/>
              <a:t>30</a:t>
            </a:fld>
            <a:endParaRPr lang="en-US" altLang="ja-JP" sz="1400">
              <a:cs typeface="Arial" charset="0"/>
            </a:endParaRPr>
          </a:p>
        </p:txBody>
      </p:sp>
      <p:pic>
        <p:nvPicPr>
          <p:cNvPr id="37" name="Picture 7" descr="D:\Document_murakami\SGLI\GCOMC_201011.gif"/>
          <p:cNvPicPr>
            <a:picLocks noChangeAspect="1" noChangeArrowheads="1"/>
          </p:cNvPicPr>
          <p:nvPr/>
        </p:nvPicPr>
        <p:blipFill>
          <a:blip r:embed="rId7" cstate="print"/>
          <a:srcRect t="1598"/>
          <a:stretch>
            <a:fillRect/>
          </a:stretch>
        </p:blipFill>
        <p:spPr bwMode="auto">
          <a:xfrm rot="20097402">
            <a:off x="5796367" y="563437"/>
            <a:ext cx="3015859" cy="1430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3600" b="0" dirty="0" smtClean="0">
                <a:solidFill>
                  <a:srgbClr val="003366"/>
                </a:solidFill>
              </a:rPr>
              <a:t>Thank you for your attention</a:t>
            </a:r>
            <a:endParaRPr kumimoji="1" lang="ja-JP" altLang="en-US" sz="3600" b="0" dirty="0">
              <a:solidFill>
                <a:srgbClr val="003366"/>
              </a:solidFill>
            </a:endParaRPr>
          </a:p>
        </p:txBody>
      </p:sp>
      <p:sp>
        <p:nvSpPr>
          <p:cNvPr id="3" name="サブタイトル 2"/>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58276504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Nakagawa\My Documents\My Pictures\GCOM-W1試験\100914_衛星システム全景(AMSR2展開)\加工済み写真（トリミング、回転等）\衛星横転_AMSR2展開_-Y方向より.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1052513"/>
            <a:ext cx="211296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図 7" descr="10073006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163" y="1052513"/>
            <a:ext cx="16398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57"/>
          <p:cNvSpPr>
            <a:spLocks noChangeArrowheads="1"/>
          </p:cNvSpPr>
          <p:nvPr/>
        </p:nvSpPr>
        <p:spPr bwMode="auto">
          <a:xfrm>
            <a:off x="4572000" y="1044575"/>
            <a:ext cx="4376738"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a:lnSpc>
                <a:spcPct val="80000"/>
              </a:lnSpc>
              <a:spcBef>
                <a:spcPct val="20000"/>
              </a:spcBef>
              <a:buClr>
                <a:schemeClr val="accent2"/>
              </a:buClr>
              <a:buFont typeface="Wingdings" pitchFamily="2" charset="2"/>
              <a:buChar char="n"/>
            </a:pPr>
            <a:r>
              <a:rPr lang="en-US" altLang="ja-JP" sz="1600">
                <a:cs typeface="Arial" pitchFamily="34" charset="0"/>
              </a:rPr>
              <a:t>Successor of AMSR-E on Aqua and AMSR on ADEOS-II.</a:t>
            </a:r>
          </a:p>
          <a:p>
            <a:pPr marL="190500" indent="-190500">
              <a:lnSpc>
                <a:spcPct val="80000"/>
              </a:lnSpc>
              <a:spcBef>
                <a:spcPct val="20000"/>
              </a:spcBef>
              <a:buClr>
                <a:schemeClr val="accent2"/>
              </a:buClr>
              <a:buFont typeface="Wingdings" pitchFamily="2" charset="2"/>
              <a:buChar char="n"/>
            </a:pPr>
            <a:r>
              <a:rPr lang="en-US" altLang="ja-JP" sz="1600">
                <a:cs typeface="Arial" pitchFamily="34" charset="0"/>
              </a:rPr>
              <a:t>Deployable main reflector system with 2.0m diameter (1.6m for AMSR-E).</a:t>
            </a:r>
          </a:p>
          <a:p>
            <a:pPr marL="190500" indent="-190500">
              <a:lnSpc>
                <a:spcPct val="80000"/>
              </a:lnSpc>
              <a:spcBef>
                <a:spcPct val="20000"/>
              </a:spcBef>
              <a:buClr>
                <a:schemeClr val="accent2"/>
              </a:buClr>
              <a:buFont typeface="Wingdings" pitchFamily="2" charset="2"/>
              <a:buChar char="n"/>
            </a:pPr>
            <a:r>
              <a:rPr lang="en-US" altLang="ja-JP" sz="1600">
                <a:cs typeface="Arial" pitchFamily="34" charset="0"/>
              </a:rPr>
              <a:t>Frequency channel set is identical to that of AMSR-E except 7.3GHz channel for RFI mitigation.</a:t>
            </a:r>
          </a:p>
          <a:p>
            <a:pPr marL="190500" indent="-190500">
              <a:lnSpc>
                <a:spcPct val="80000"/>
              </a:lnSpc>
              <a:spcBef>
                <a:spcPct val="20000"/>
              </a:spcBef>
              <a:buClr>
                <a:schemeClr val="accent2"/>
              </a:buClr>
              <a:buFont typeface="Wingdings" pitchFamily="2" charset="2"/>
              <a:buChar char="n"/>
            </a:pPr>
            <a:r>
              <a:rPr lang="en-US" altLang="ja-JP" sz="1600">
                <a:cs typeface="Arial" pitchFamily="34" charset="0"/>
              </a:rPr>
              <a:t>Two-point external calibration with improved HTS (hot-load).</a:t>
            </a:r>
          </a:p>
          <a:p>
            <a:pPr marL="190500" indent="-190500">
              <a:lnSpc>
                <a:spcPct val="80000"/>
              </a:lnSpc>
              <a:spcBef>
                <a:spcPct val="20000"/>
              </a:spcBef>
              <a:buClr>
                <a:schemeClr val="accent2"/>
              </a:buClr>
              <a:buFont typeface="Wingdings" pitchFamily="2" charset="2"/>
              <a:buChar char="n"/>
            </a:pPr>
            <a:r>
              <a:rPr lang="en-US" altLang="ja-JP" sz="1600">
                <a:cs typeface="Arial" pitchFamily="34" charset="0"/>
              </a:rPr>
              <a:t>Add a redundant momentum wheel to increase reliability.</a:t>
            </a:r>
          </a:p>
        </p:txBody>
      </p:sp>
      <p:graphicFrame>
        <p:nvGraphicFramePr>
          <p:cNvPr id="13" name="Group 54"/>
          <p:cNvGraphicFramePr>
            <a:graphicFrameLocks noGrp="1"/>
          </p:cNvGraphicFramePr>
          <p:nvPr/>
        </p:nvGraphicFramePr>
        <p:xfrm>
          <a:off x="404813" y="3746500"/>
          <a:ext cx="3638550" cy="2990852"/>
        </p:xfrm>
        <a:graphic>
          <a:graphicData uri="http://schemas.openxmlformats.org/drawingml/2006/table">
            <a:tbl>
              <a:tblPr/>
              <a:tblGrid>
                <a:gridCol w="1263650"/>
                <a:gridCol w="2374900"/>
              </a:tblGrid>
              <a:tr h="3095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Times New Roman" pitchFamily="18" charset="0"/>
                          <a:ea typeface="ＭＳ Ｐゴシック" pitchFamily="50" charset="-128"/>
                        </a:rPr>
                        <a:t>GCOM-W1/AMSR2 characteristics</a:t>
                      </a:r>
                    </a:p>
                  </a:txBody>
                  <a:tcPr marL="36000" marR="36000" marT="18000" marB="18000" anchor="ct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rgbClr val="0066FF"/>
                    </a:solidFill>
                  </a:tcPr>
                </a:tc>
                <a:tc hMerge="1">
                  <a:txBody>
                    <a:bodyPr/>
                    <a:lstStyle/>
                    <a:p>
                      <a:endParaRPr kumimoji="1" lang="ja-JP" altLang="en-US"/>
                    </a:p>
                  </a:txBody>
                  <a:tcPr/>
                </a:tc>
              </a:tr>
              <a:tr h="6746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Scan and rate</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ゴシック" pitchFamily="49" charset="-128"/>
                          <a:cs typeface="Times New Roman" pitchFamily="18" charset="0"/>
                        </a:rPr>
                        <a:t>Conical scan at 40 rpm</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09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Antenna</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ゴシック" pitchFamily="49" charset="-128"/>
                          <a:cs typeface="Times New Roman" pitchFamily="18" charset="0"/>
                        </a:rPr>
                        <a:t>Offset parabola with 2.0m dia.</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07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Swath width</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ゴシック" pitchFamily="49" charset="-128"/>
                          <a:cs typeface="Times New Roman" pitchFamily="18" charset="0"/>
                        </a:rPr>
                        <a:t>1450km</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09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Incidence angle</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ゴシック" pitchFamily="49" charset="-128"/>
                          <a:cs typeface="Times New Roman" pitchFamily="18" charset="0"/>
                        </a:rPr>
                        <a:t>Nominal 55 degrees</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07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Ｐゴシック" pitchFamily="50" charset="-128"/>
                        </a:rPr>
                        <a:t>Digitization</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12bits</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309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Dynamic range</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ゴシック" pitchFamily="49" charset="-128"/>
                          <a:cs typeface="Times New Roman" pitchFamily="18" charset="0"/>
                        </a:rPr>
                        <a:t>2.7-340K</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a:noFill/>
                    </a:lnTlToBr>
                    <a:lnBlToTr>
                      <a:noFill/>
                    </a:lnBlToTr>
                    <a:solidFill>
                      <a:schemeClr val="bg1"/>
                    </a:solidFill>
                  </a:tcPr>
                </a:tc>
              </a:tr>
              <a:tr h="46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Polarization</a:t>
                      </a:r>
                    </a:p>
                  </a:txBody>
                  <a:tcPr marL="36000" marR="36000" marT="18000" marB="18000" anchor="ctr" horzOverflow="overflow">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Times New Roman" pitchFamily="18" charset="0"/>
                          <a:ea typeface="ＭＳ ゴシック" pitchFamily="49" charset="-128"/>
                          <a:cs typeface="Times New Roman" pitchFamily="18" charset="0"/>
                        </a:rPr>
                        <a:t>Vertical and horizontal</a:t>
                      </a:r>
                    </a:p>
                  </a:txBody>
                  <a:tcPr marL="36000" marR="36000" marT="18000" marB="18000" anchor="ctr" horzOverflow="overflow">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4" name="Group 88"/>
          <p:cNvGraphicFramePr>
            <a:graphicFrameLocks noGrp="1"/>
          </p:cNvGraphicFramePr>
          <p:nvPr/>
        </p:nvGraphicFramePr>
        <p:xfrm>
          <a:off x="4140200" y="3749675"/>
          <a:ext cx="4610100" cy="2990851"/>
        </p:xfrm>
        <a:graphic>
          <a:graphicData uri="http://schemas.openxmlformats.org/drawingml/2006/table">
            <a:tbl>
              <a:tblPr/>
              <a:tblGrid>
                <a:gridCol w="728663"/>
                <a:gridCol w="690562"/>
                <a:gridCol w="708025"/>
                <a:gridCol w="1547813"/>
                <a:gridCol w="935037"/>
              </a:tblGrid>
              <a:tr h="268288">
                <a:tc gridSpan="5">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1" i="0" u="none" strike="noStrike" cap="none" normalizeH="0" baseline="0" smtClean="0">
                          <a:ln>
                            <a:noFill/>
                          </a:ln>
                          <a:solidFill>
                            <a:schemeClr val="bg1"/>
                          </a:solidFill>
                          <a:effectLst/>
                          <a:latin typeface="Times New Roman" pitchFamily="18" charset="0"/>
                          <a:ea typeface="ＭＳ Ｐゴシック" pitchFamily="50" charset="-128"/>
                        </a:rPr>
                        <a:t>AMSR2 Channel Set</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66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839787">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Center Freq.</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[GHz]</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Band width [MHz]</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Pol.</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Beam width [deg]</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(Ground res. [km])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Sampling interval [km]</a:t>
                      </a:r>
                    </a:p>
                  </a:txBody>
                  <a:tcPr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38162">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6.925/</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7.3</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350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6">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V</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and</a:t>
                      </a:r>
                    </a:p>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1.8 (35 x 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10</a:t>
                      </a:r>
                    </a:p>
                  </a:txBody>
                  <a:tcPr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68288">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10.65</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1.2 (24 x 42)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r>
              <a:tr h="269875">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18.7</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200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0.65 (14 x 22)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r>
              <a:tr h="268288">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23.8</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400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0.75 (15 x 26)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r>
              <a:tr h="269875">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36.5</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1000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0.35 (7 x 12)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r>
              <a:tr h="268288">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89.0</a:t>
                      </a:r>
                    </a:p>
                  </a:txBody>
                  <a:tcPr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3000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kumimoji="1" lang="ja-JP" altLang="en-US"/>
                    </a:p>
                  </a:txBody>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0.15 (3 x 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1" lang="en-US" altLang="ja-JP" sz="1400" b="0" i="0" u="none" strike="noStrike" cap="none" normalizeH="0" baseline="0" smtClean="0">
                          <a:ln>
                            <a:noFill/>
                          </a:ln>
                          <a:solidFill>
                            <a:schemeClr val="tx1"/>
                          </a:solidFill>
                          <a:effectLst/>
                          <a:latin typeface="Times New Roman" pitchFamily="18" charset="0"/>
                          <a:ea typeface="ＭＳ Ｐゴシック" pitchFamily="50" charset="-128"/>
                        </a:rPr>
                        <a:t>5</a:t>
                      </a:r>
                    </a:p>
                  </a:txBody>
                  <a:tcPr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7729" name="スライド番号プレースホルダ 3"/>
          <p:cNvSpPr>
            <a:spLocks noGrp="1"/>
          </p:cNvSpPr>
          <p:nvPr>
            <p:ph type="sldNum" sz="quarter" idx="4294967295"/>
          </p:nvPr>
        </p:nvSpPr>
        <p:spPr bwMode="auto">
          <a:xfrm>
            <a:off x="8629650" y="6572250"/>
            <a:ext cx="514350" cy="1889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700">
                <a:solidFill>
                  <a:schemeClr val="tx1"/>
                </a:solidFill>
                <a:latin typeface="Arial" pitchFamily="34" charset="0"/>
                <a:ea typeface="ＭＳ Ｐゴシック" pitchFamily="50" charset="-128"/>
              </a:defRPr>
            </a:lvl1pPr>
            <a:lvl2pPr marL="742950" indent="-285750" eaLnBrk="0" hangingPunct="0">
              <a:defRPr kumimoji="1" sz="2700">
                <a:solidFill>
                  <a:schemeClr val="tx1"/>
                </a:solidFill>
                <a:latin typeface="Arial" pitchFamily="34" charset="0"/>
                <a:ea typeface="ＭＳ Ｐゴシック" pitchFamily="50" charset="-128"/>
              </a:defRPr>
            </a:lvl2pPr>
            <a:lvl3pPr marL="1143000" indent="-228600" eaLnBrk="0" hangingPunct="0">
              <a:defRPr kumimoji="1" sz="2700">
                <a:solidFill>
                  <a:schemeClr val="tx1"/>
                </a:solidFill>
                <a:latin typeface="Arial" pitchFamily="34" charset="0"/>
                <a:ea typeface="ＭＳ Ｐゴシック" pitchFamily="50" charset="-128"/>
              </a:defRPr>
            </a:lvl3pPr>
            <a:lvl4pPr marL="1600200" indent="-228600" eaLnBrk="0" hangingPunct="0">
              <a:defRPr kumimoji="1" sz="2700">
                <a:solidFill>
                  <a:schemeClr val="tx1"/>
                </a:solidFill>
                <a:latin typeface="Arial" pitchFamily="34" charset="0"/>
                <a:ea typeface="ＭＳ Ｐゴシック" pitchFamily="50" charset="-128"/>
              </a:defRPr>
            </a:lvl4pPr>
            <a:lvl5pPr marL="2057400" indent="-228600" eaLnBrk="0" hangingPunct="0">
              <a:defRPr kumimoji="1" sz="27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700">
                <a:solidFill>
                  <a:schemeClr val="tx1"/>
                </a:solidFill>
                <a:latin typeface="Arial" pitchFamily="34" charset="0"/>
                <a:ea typeface="ＭＳ Ｐゴシック" pitchFamily="50" charset="-128"/>
              </a:defRPr>
            </a:lvl9pPr>
          </a:lstStyle>
          <a:p>
            <a:pPr algn="l" eaLnBrk="1" hangingPunct="1"/>
            <a:fld id="{CDCF0AF5-9CB4-4F35-9832-2771E18075FF}" type="slidenum">
              <a:rPr kumimoji="0" lang="en-US" altLang="ja-JP" sz="1600" smtClean="0">
                <a:solidFill>
                  <a:schemeClr val="tx2"/>
                </a:solidFill>
                <a:cs typeface="Arial" pitchFamily="34" charset="0"/>
              </a:rPr>
              <a:pPr algn="l" eaLnBrk="1" hangingPunct="1"/>
              <a:t>4</a:t>
            </a:fld>
            <a:endParaRPr kumimoji="0" lang="en-US" altLang="ja-JP" sz="1600" smtClean="0">
              <a:solidFill>
                <a:schemeClr val="tx2"/>
              </a:solidFill>
              <a:cs typeface="Arial" pitchFamily="34" charset="0"/>
            </a:endParaRPr>
          </a:p>
        </p:txBody>
      </p:sp>
      <p:sp>
        <p:nvSpPr>
          <p:cNvPr id="27730" name="Rectangle 2"/>
          <p:cNvSpPr>
            <a:spLocks noChangeArrowheads="1"/>
          </p:cNvSpPr>
          <p:nvPr/>
        </p:nvSpPr>
        <p:spPr bwMode="auto">
          <a:xfrm>
            <a:off x="179512" y="262389"/>
            <a:ext cx="91806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ja-JP" sz="3600" dirty="0" smtClean="0">
                <a:solidFill>
                  <a:srgbClr val="003366"/>
                </a:solidFill>
                <a:latin typeface="Verdana" pitchFamily="34" charset="0"/>
                <a:ea typeface="Verdana" pitchFamily="34" charset="0"/>
                <a:cs typeface="Verdana" pitchFamily="34" charset="0"/>
              </a:rPr>
              <a:t>AMSR2 onboard GCOM-W1 “SHIZUKU”</a:t>
            </a:r>
            <a:endParaRPr lang="en-US" altLang="ja-JP" sz="3600" dirty="0">
              <a:solidFill>
                <a:srgbClr val="003366"/>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956" y="116632"/>
            <a:ext cx="8445500" cy="836612"/>
          </a:xfrm>
        </p:spPr>
        <p:txBody>
          <a:bodyPr/>
          <a:lstStyle/>
          <a:p>
            <a:r>
              <a:rPr kumimoji="1" lang="en-US" altLang="ja-JP" sz="3200" dirty="0" smtClean="0"/>
              <a:t>Color Composite Image of Global Earth Observed by SHIZUKU</a:t>
            </a:r>
            <a:endParaRPr kumimoji="1" lang="ja-JP" altLang="en-US" sz="3200" dirty="0"/>
          </a:p>
        </p:txBody>
      </p:sp>
      <p:pic>
        <p:nvPicPr>
          <p:cNvPr id="4100" name="Picture 4" descr="http://www.jaxa.jp/countdown/f21/live/img/shizuku_glb_1207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616" y="936104"/>
            <a:ext cx="12163505"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002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903256" y="1359630"/>
            <a:ext cx="7300912" cy="4522787"/>
          </a:xfrm>
          <a:prstGeom prst="rect">
            <a:avLst/>
          </a:prstGeom>
          <a:noFill/>
          <a:ln w="9525">
            <a:noFill/>
            <a:miter lim="800000"/>
            <a:headEnd/>
            <a:tailEnd/>
          </a:ln>
          <a:effectLst/>
        </p:spPr>
      </p:pic>
      <p:sp>
        <p:nvSpPr>
          <p:cNvPr id="5" name="テキスト ボックス 4"/>
          <p:cNvSpPr txBox="1">
            <a:spLocks noChangeArrowheads="1"/>
          </p:cNvSpPr>
          <p:nvPr/>
        </p:nvSpPr>
        <p:spPr bwMode="auto">
          <a:xfrm>
            <a:off x="585216" y="5586984"/>
            <a:ext cx="7964424" cy="1200329"/>
          </a:xfrm>
          <a:prstGeom prst="rect">
            <a:avLst/>
          </a:prstGeom>
          <a:noFill/>
          <a:ln w="9525">
            <a:noFill/>
            <a:miter lim="800000"/>
            <a:headEnd/>
            <a:tailEnd/>
          </a:ln>
        </p:spPr>
        <p:txBody>
          <a:bodyPr wrap="square">
            <a:spAutoFit/>
          </a:bodyPr>
          <a:lstStyle/>
          <a:p>
            <a:pPr marL="92075" indent="-92075"/>
            <a:r>
              <a:rPr lang="en-US" altLang="ja-JP" sz="1200" dirty="0" smtClean="0">
                <a:latin typeface="Arial Narrow" pitchFamily="34" charset="0"/>
              </a:rPr>
              <a:t>Radiometer sensitivities were computed</a:t>
            </a:r>
            <a:r>
              <a:rPr lang="ja-JP" altLang="en-US" sz="1200" dirty="0" smtClean="0">
                <a:latin typeface="Arial Narrow" pitchFamily="34" charset="0"/>
              </a:rPr>
              <a:t> </a:t>
            </a:r>
            <a:r>
              <a:rPr lang="en-US" altLang="ja-JP" sz="1200" dirty="0" smtClean="0">
                <a:latin typeface="Arial Narrow" pitchFamily="34" charset="0"/>
              </a:rPr>
              <a:t>as follows.</a:t>
            </a:r>
          </a:p>
          <a:p>
            <a:pPr marL="92075" indent="-92075">
              <a:buFontTx/>
              <a:buChar char="-"/>
            </a:pPr>
            <a:r>
              <a:rPr lang="en-US" altLang="ja-JP" sz="1200" dirty="0" smtClean="0">
                <a:latin typeface="Arial Narrow" pitchFamily="34" charset="0"/>
              </a:rPr>
              <a:t>Use center 2-points among 16-points (4-points among 32-points for 89GHz) and consecutive 10-scans (in total, 2*10=20 samples for lower frequencies, 4*10=40 samples for 89GHz) to compute standard deviation of radiometer counts, and then convert to temperature scale.</a:t>
            </a:r>
          </a:p>
          <a:p>
            <a:pPr marL="92075" indent="-92075">
              <a:buFontTx/>
              <a:buChar char="-"/>
            </a:pPr>
            <a:r>
              <a:rPr lang="en-US" altLang="ja-JP" sz="1200" dirty="0" smtClean="0">
                <a:latin typeface="Arial Narrow" pitchFamily="34" charset="0"/>
              </a:rPr>
              <a:t>Compute radiometer sensitivities for HTS (approx. 290K) and CSM (approx. 3K) temperatures, and then interpolate those values to derive radiometer sensitivities at150K temperature.</a:t>
            </a:r>
          </a:p>
          <a:p>
            <a:pPr marL="92075" indent="-92075">
              <a:buFontTx/>
              <a:buChar char="-"/>
            </a:pPr>
            <a:r>
              <a:rPr lang="en-US" altLang="ja-JP" sz="1200" dirty="0" smtClean="0">
                <a:latin typeface="Arial Narrow" pitchFamily="34" charset="0"/>
              </a:rPr>
              <a:t>Average those instantaneous values during the period indicated in the chart.</a:t>
            </a:r>
          </a:p>
        </p:txBody>
      </p:sp>
      <p:sp>
        <p:nvSpPr>
          <p:cNvPr id="6" name="テキスト ボックス 5"/>
          <p:cNvSpPr txBox="1"/>
          <p:nvPr/>
        </p:nvSpPr>
        <p:spPr>
          <a:xfrm>
            <a:off x="1124712" y="1481328"/>
            <a:ext cx="2895344" cy="338554"/>
          </a:xfrm>
          <a:prstGeom prst="rect">
            <a:avLst/>
          </a:prstGeom>
          <a:solidFill>
            <a:schemeClr val="bg1"/>
          </a:solidFill>
        </p:spPr>
        <p:txBody>
          <a:bodyPr wrap="none" rtlCol="0">
            <a:spAutoFit/>
          </a:bodyPr>
          <a:lstStyle/>
          <a:p>
            <a:r>
              <a:rPr lang="ja-JP" altLang="en-US" sz="1600" dirty="0" smtClean="0">
                <a:solidFill>
                  <a:srgbClr val="0070C0"/>
                </a:solidFill>
                <a:latin typeface="Arial Narrow" pitchFamily="34" charset="0"/>
              </a:rPr>
              <a:t>■</a:t>
            </a:r>
            <a:r>
              <a:rPr lang="en-US" altLang="ja-JP" sz="1600" dirty="0" smtClean="0">
                <a:latin typeface="Arial Narrow" pitchFamily="34" charset="0"/>
              </a:rPr>
              <a:t>AMSR-E on-orbit (2002/6-2003/1)</a:t>
            </a:r>
            <a:endParaRPr kumimoji="1" lang="ja-JP" altLang="en-US" sz="1600" dirty="0">
              <a:solidFill>
                <a:schemeClr val="tx2">
                  <a:lumMod val="75000"/>
                </a:schemeClr>
              </a:solidFill>
              <a:latin typeface="Arial Narrow" pitchFamily="34" charset="0"/>
            </a:endParaRPr>
          </a:p>
        </p:txBody>
      </p:sp>
      <p:sp>
        <p:nvSpPr>
          <p:cNvPr id="7" name="正方形/長方形 6"/>
          <p:cNvSpPr/>
          <p:nvPr/>
        </p:nvSpPr>
        <p:spPr>
          <a:xfrm>
            <a:off x="3897370" y="1488686"/>
            <a:ext cx="2549150" cy="338554"/>
          </a:xfrm>
          <a:prstGeom prst="rect">
            <a:avLst/>
          </a:prstGeom>
          <a:solidFill>
            <a:schemeClr val="bg1"/>
          </a:solidFill>
        </p:spPr>
        <p:txBody>
          <a:bodyPr wrap="square">
            <a:spAutoFit/>
          </a:bodyPr>
          <a:lstStyle/>
          <a:p>
            <a:r>
              <a:rPr lang="ja-JP" altLang="en-US" sz="1600" dirty="0" smtClean="0">
                <a:solidFill>
                  <a:srgbClr val="FF0000"/>
                </a:solidFill>
                <a:latin typeface="Arial Narrow" pitchFamily="34" charset="0"/>
              </a:rPr>
              <a:t>■</a:t>
            </a:r>
            <a:r>
              <a:rPr lang="en-US" altLang="ja-JP" sz="1600" dirty="0" smtClean="0">
                <a:latin typeface="Arial Narrow" pitchFamily="34" charset="0"/>
              </a:rPr>
              <a:t>AMSR2 on-orbit (2012/7)</a:t>
            </a:r>
            <a:endParaRPr lang="ja-JP" altLang="en-US" sz="1600" dirty="0">
              <a:solidFill>
                <a:schemeClr val="tx2">
                  <a:lumMod val="75000"/>
                </a:schemeClr>
              </a:solidFill>
              <a:latin typeface="Arial Narrow" pitchFamily="34" charset="0"/>
            </a:endParaRPr>
          </a:p>
        </p:txBody>
      </p:sp>
      <p:sp>
        <p:nvSpPr>
          <p:cNvPr id="8" name="正方形/長方形 7"/>
          <p:cNvSpPr/>
          <p:nvPr/>
        </p:nvSpPr>
        <p:spPr>
          <a:xfrm>
            <a:off x="6189466" y="1485638"/>
            <a:ext cx="1793246" cy="338554"/>
          </a:xfrm>
          <a:prstGeom prst="rect">
            <a:avLst/>
          </a:prstGeom>
          <a:solidFill>
            <a:schemeClr val="bg1"/>
          </a:solidFill>
        </p:spPr>
        <p:txBody>
          <a:bodyPr wrap="square">
            <a:spAutoFit/>
          </a:bodyPr>
          <a:lstStyle/>
          <a:p>
            <a:r>
              <a:rPr lang="en-US" altLang="ja-JP" sz="1600" b="1" dirty="0" smtClean="0">
                <a:solidFill>
                  <a:srgbClr val="666633"/>
                </a:solidFill>
                <a:latin typeface="Arial Narrow" pitchFamily="34" charset="0"/>
              </a:rPr>
              <a:t>―</a:t>
            </a:r>
            <a:r>
              <a:rPr lang="en-US" altLang="ja-JP" sz="1600" dirty="0" smtClean="0">
                <a:latin typeface="Arial Narrow" pitchFamily="34" charset="0"/>
              </a:rPr>
              <a:t>Nominal  </a:t>
            </a:r>
            <a:r>
              <a:rPr lang="ja-JP" altLang="en-US" sz="1600" b="1" dirty="0" smtClean="0">
                <a:solidFill>
                  <a:srgbClr val="CC0000"/>
                </a:solidFill>
                <a:latin typeface="Arial Narrow" pitchFamily="34" charset="0"/>
              </a:rPr>
              <a:t>＊</a:t>
            </a:r>
            <a:r>
              <a:rPr lang="en-US" altLang="ja-JP" sz="1600" dirty="0" smtClean="0">
                <a:latin typeface="Arial Narrow" pitchFamily="34" charset="0"/>
              </a:rPr>
              <a:t>Target</a:t>
            </a:r>
            <a:endParaRPr lang="ja-JP" altLang="en-US" sz="1600" dirty="0">
              <a:solidFill>
                <a:schemeClr val="accent6"/>
              </a:solidFill>
              <a:latin typeface="Arial Narrow" pitchFamily="34" charset="0"/>
            </a:endParaRPr>
          </a:p>
        </p:txBody>
      </p:sp>
      <p:sp>
        <p:nvSpPr>
          <p:cNvPr id="9" name="コンテンツ プレースホルダ 2"/>
          <p:cNvSpPr>
            <a:spLocks noGrp="1"/>
          </p:cNvSpPr>
          <p:nvPr>
            <p:ph idx="1"/>
          </p:nvPr>
        </p:nvSpPr>
        <p:spPr>
          <a:xfrm>
            <a:off x="457200" y="1026725"/>
            <a:ext cx="8229600" cy="602075"/>
          </a:xfrm>
        </p:spPr>
        <p:txBody>
          <a:bodyPr>
            <a:normAutofit fontScale="92500" lnSpcReduction="20000"/>
          </a:bodyPr>
          <a:lstStyle/>
          <a:p>
            <a:pPr marL="0" indent="0" algn="ctr">
              <a:buNone/>
            </a:pPr>
            <a:r>
              <a:rPr lang="en-US" altLang="ja-JP" sz="2400" b="1" dirty="0" smtClean="0">
                <a:latin typeface="Arial" pitchFamily="34" charset="0"/>
                <a:cs typeface="Arial" pitchFamily="34" charset="0"/>
              </a:rPr>
              <a:t>All channels meet the requirements of radiometer sensitivity.</a:t>
            </a:r>
          </a:p>
        </p:txBody>
      </p:sp>
      <p:sp>
        <p:nvSpPr>
          <p:cNvPr id="10" name="スライド番号プレースホルダ 5"/>
          <p:cNvSpPr>
            <a:spLocks noGrp="1"/>
          </p:cNvSpPr>
          <p:nvPr>
            <p:ph type="sldNum" sz="quarter" idx="4294967295"/>
          </p:nvPr>
        </p:nvSpPr>
        <p:spPr>
          <a:xfrm>
            <a:off x="8727140" y="6583680"/>
            <a:ext cx="416859"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z="1600" smtClean="0">
                <a:solidFill>
                  <a:schemeClr val="tx1"/>
                </a:solidFill>
                <a:latin typeface="Arial Narrow" pitchFamily="34" charset="0"/>
                <a:cs typeface="Arial" pitchFamily="34" charset="0"/>
              </a:rPr>
              <a:pPr/>
              <a:t>6</a:t>
            </a:fld>
            <a:endParaRPr kumimoji="1" lang="ja-JP" altLang="en-US" sz="1600" dirty="0">
              <a:solidFill>
                <a:schemeClr val="tx1"/>
              </a:solidFill>
              <a:latin typeface="Arial Narrow" pitchFamily="34" charset="0"/>
              <a:cs typeface="Arial" pitchFamily="34" charset="0"/>
            </a:endParaRPr>
          </a:p>
        </p:txBody>
      </p:sp>
      <p:sp>
        <p:nvSpPr>
          <p:cNvPr id="11" name="Rectangle 2"/>
          <p:cNvSpPr>
            <a:spLocks noChangeArrowheads="1"/>
          </p:cNvSpPr>
          <p:nvPr/>
        </p:nvSpPr>
        <p:spPr bwMode="auto">
          <a:xfrm>
            <a:off x="1139031" y="143860"/>
            <a:ext cx="6862776"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242450"/>
                </a:solidFill>
                <a:effectLst>
                  <a:outerShdw blurRad="38100" dist="38100" dir="2700000" algn="tl">
                    <a:srgbClr val="000000">
                      <a:alpha val="43137"/>
                    </a:srgbClr>
                  </a:outerShdw>
                </a:effectLst>
                <a:ea typeface="HGS創英角ｺﾞｼｯｸUB" pitchFamily="50" charset="-128"/>
                <a:cs typeface="Arial" charset="0"/>
              </a:rPr>
              <a:t>On-Orbit Radiometer Sensitivity</a:t>
            </a:r>
            <a:endParaRPr lang="en-US" altLang="ja-JP" sz="3700" dirty="0">
              <a:solidFill>
                <a:srgbClr val="242450"/>
              </a:solidFill>
              <a:effectLst>
                <a:outerShdw blurRad="38100" dist="38100" dir="2700000" algn="tl">
                  <a:srgbClr val="000000">
                    <a:alpha val="43137"/>
                  </a:srgbClr>
                </a:outerShdw>
              </a:effectLst>
              <a:ea typeface="HGS創英角ｺﾞｼｯｸUB" pitchFamily="50" charset="-128"/>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1137581"/>
            <a:ext cx="8229600" cy="1571339"/>
          </a:xfrm>
        </p:spPr>
        <p:txBody>
          <a:bodyPr>
            <a:normAutofit fontScale="85000" lnSpcReduction="20000"/>
          </a:bodyPr>
          <a:lstStyle/>
          <a:p>
            <a:r>
              <a:rPr lang="en-US" altLang="ja-JP" dirty="0" smtClean="0">
                <a:latin typeface="Arial" pitchFamily="34" charset="0"/>
                <a:cs typeface="Arial" pitchFamily="34" charset="0"/>
              </a:rPr>
              <a:t>Instantaneous peak-to-peak difference among 10-points of HTS temperature readings is less than 0.5 degrees during a revolution.</a:t>
            </a:r>
          </a:p>
          <a:p>
            <a:r>
              <a:rPr lang="en-US" altLang="ja-JP" dirty="0" smtClean="0">
                <a:latin typeface="Arial" pitchFamily="34" charset="0"/>
                <a:cs typeface="Arial" pitchFamily="34" charset="0"/>
              </a:rPr>
              <a:t>Continue evaluation of seasonal changes (e.g., solar beta angle) which affects the HTS control temperature.</a:t>
            </a:r>
          </a:p>
        </p:txBody>
      </p:sp>
      <p:pic>
        <p:nvPicPr>
          <p:cNvPr id="6" name="Picture 2"/>
          <p:cNvPicPr>
            <a:picLocks noChangeAspect="1" noChangeArrowheads="1"/>
          </p:cNvPicPr>
          <p:nvPr/>
        </p:nvPicPr>
        <p:blipFill>
          <a:blip r:embed="rId2" cstate="print"/>
          <a:srcRect/>
          <a:stretch>
            <a:fillRect/>
          </a:stretch>
        </p:blipFill>
        <p:spPr bwMode="auto">
          <a:xfrm>
            <a:off x="5638929" y="3459155"/>
            <a:ext cx="3397567" cy="2597251"/>
          </a:xfrm>
          <a:prstGeom prst="rect">
            <a:avLst/>
          </a:prstGeom>
          <a:noFill/>
          <a:ln w="9525">
            <a:noFill/>
            <a:miter lim="800000"/>
            <a:headEnd/>
            <a:tailEnd/>
          </a:ln>
        </p:spPr>
      </p:pic>
      <p:sp>
        <p:nvSpPr>
          <p:cNvPr id="8" name="スライド番号プレースホルダ 5"/>
          <p:cNvSpPr>
            <a:spLocks noGrp="1"/>
          </p:cNvSpPr>
          <p:nvPr>
            <p:ph type="sldNum" sz="quarter" idx="4294967295"/>
          </p:nvPr>
        </p:nvSpPr>
        <p:spPr>
          <a:xfrm>
            <a:off x="8727140" y="6583680"/>
            <a:ext cx="416859"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z="1600" smtClean="0">
                <a:solidFill>
                  <a:schemeClr val="tx1"/>
                </a:solidFill>
                <a:latin typeface="Arial Narrow" pitchFamily="34" charset="0"/>
                <a:cs typeface="Arial" pitchFamily="34" charset="0"/>
              </a:rPr>
              <a:pPr/>
              <a:t>7</a:t>
            </a:fld>
            <a:endParaRPr kumimoji="1" lang="ja-JP" altLang="en-US" sz="1600" dirty="0">
              <a:solidFill>
                <a:schemeClr val="tx1"/>
              </a:solidFill>
              <a:latin typeface="Arial Narrow" pitchFamily="34" charset="0"/>
              <a:cs typeface="Arial" pitchFamily="34" charset="0"/>
            </a:endParaRPr>
          </a:p>
        </p:txBody>
      </p:sp>
      <p:sp>
        <p:nvSpPr>
          <p:cNvPr id="9" name="Rectangle 2"/>
          <p:cNvSpPr>
            <a:spLocks noChangeArrowheads="1"/>
          </p:cNvSpPr>
          <p:nvPr/>
        </p:nvSpPr>
        <p:spPr bwMode="auto">
          <a:xfrm>
            <a:off x="1367584" y="174992"/>
            <a:ext cx="6405664"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3A3A50"/>
                </a:solidFill>
                <a:effectLst>
                  <a:outerShdw blurRad="38100" dist="38100" dir="2700000" algn="tl">
                    <a:srgbClr val="000000">
                      <a:alpha val="43137"/>
                    </a:srgbClr>
                  </a:outerShdw>
                </a:effectLst>
                <a:ea typeface="HGS創英角ｺﾞｼｯｸUB" pitchFamily="50" charset="-128"/>
                <a:cs typeface="Arial" charset="0"/>
              </a:rPr>
              <a:t>On-Orbit Temperature of HTS</a:t>
            </a:r>
            <a:endParaRPr lang="en-US" altLang="ja-JP" sz="3700" dirty="0">
              <a:solidFill>
                <a:srgbClr val="3A3A50"/>
              </a:solidFill>
              <a:effectLst>
                <a:outerShdw blurRad="38100" dist="38100" dir="2700000" algn="tl">
                  <a:srgbClr val="000000">
                    <a:alpha val="43137"/>
                  </a:srgbClr>
                </a:outerShdw>
              </a:effectLst>
              <a:ea typeface="HGS創英角ｺﾞｼｯｸUB" pitchFamily="50" charset="-128"/>
              <a:cs typeface="Arial" charset="0"/>
            </a:endParaRPr>
          </a:p>
        </p:txBody>
      </p:sp>
      <p:pic>
        <p:nvPicPr>
          <p:cNvPr id="11" name="Picture 8"/>
          <p:cNvPicPr>
            <a:picLocks noChangeAspect="1" noChangeArrowheads="1"/>
          </p:cNvPicPr>
          <p:nvPr/>
        </p:nvPicPr>
        <p:blipFill>
          <a:blip r:embed="rId3" cstate="print"/>
          <a:srcRect/>
          <a:stretch>
            <a:fillRect/>
          </a:stretch>
        </p:blipFill>
        <p:spPr bwMode="auto">
          <a:xfrm>
            <a:off x="309735" y="2919786"/>
            <a:ext cx="5486401" cy="38306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GW1AM2_200307121630_109D_L1SGBTBR_2202022_TB.png"/>
          <p:cNvPicPr>
            <a:picLocks noChangeAspect="1"/>
          </p:cNvPicPr>
          <p:nvPr/>
        </p:nvPicPr>
        <p:blipFill>
          <a:blip r:embed="rId2" cstate="print"/>
          <a:srcRect l="5100" t="55192" r="89800" b="29725"/>
          <a:stretch>
            <a:fillRect/>
          </a:stretch>
        </p:blipFill>
        <p:spPr>
          <a:xfrm>
            <a:off x="4742994" y="1265090"/>
            <a:ext cx="4026102" cy="4815670"/>
          </a:xfrm>
          <a:prstGeom prst="rect">
            <a:avLst/>
          </a:prstGeom>
        </p:spPr>
      </p:pic>
      <p:pic>
        <p:nvPicPr>
          <p:cNvPr id="4" name="図 3" descr="GW1AM2_201207041630_109D_L1SGBTBR_0000000_TB.png"/>
          <p:cNvPicPr>
            <a:picLocks noChangeAspect="1"/>
          </p:cNvPicPr>
          <p:nvPr/>
        </p:nvPicPr>
        <p:blipFill>
          <a:blip r:embed="rId3" cstate="print"/>
          <a:srcRect l="5250" t="55144" r="89900" b="29716"/>
          <a:stretch>
            <a:fillRect/>
          </a:stretch>
        </p:blipFill>
        <p:spPr>
          <a:xfrm>
            <a:off x="512064" y="1252728"/>
            <a:ext cx="3840480" cy="4846320"/>
          </a:xfrm>
          <a:prstGeom prst="rect">
            <a:avLst/>
          </a:prstGeom>
        </p:spPr>
      </p:pic>
      <p:sp>
        <p:nvSpPr>
          <p:cNvPr id="6" name="テキスト ボックス 5"/>
          <p:cNvSpPr txBox="1"/>
          <p:nvPr/>
        </p:nvSpPr>
        <p:spPr>
          <a:xfrm>
            <a:off x="1439851" y="965340"/>
            <a:ext cx="2037738" cy="369332"/>
          </a:xfrm>
          <a:prstGeom prst="rect">
            <a:avLst/>
          </a:prstGeom>
          <a:noFill/>
        </p:spPr>
        <p:txBody>
          <a:bodyPr wrap="none" rtlCol="0">
            <a:spAutoFit/>
          </a:bodyPr>
          <a:lstStyle/>
          <a:p>
            <a:pPr algn="ctr"/>
            <a:r>
              <a:rPr kumimoji="1" lang="en-US" altLang="ja-JP" dirty="0" smtClean="0">
                <a:latin typeface="Arial Narrow" pitchFamily="34" charset="0"/>
              </a:rPr>
              <a:t>AMSR2 6.9GHz H-pol</a:t>
            </a:r>
            <a:endParaRPr kumimoji="1" lang="ja-JP" altLang="en-US" dirty="0">
              <a:latin typeface="Arial Narrow" pitchFamily="34" charset="0"/>
            </a:endParaRPr>
          </a:p>
        </p:txBody>
      </p:sp>
      <p:sp>
        <p:nvSpPr>
          <p:cNvPr id="7" name="テキスト ボックス 6"/>
          <p:cNvSpPr txBox="1"/>
          <p:nvPr/>
        </p:nvSpPr>
        <p:spPr>
          <a:xfrm>
            <a:off x="5693664" y="971436"/>
            <a:ext cx="2141933" cy="369332"/>
          </a:xfrm>
          <a:prstGeom prst="rect">
            <a:avLst/>
          </a:prstGeom>
          <a:noFill/>
        </p:spPr>
        <p:txBody>
          <a:bodyPr wrap="none" rtlCol="0">
            <a:spAutoFit/>
          </a:bodyPr>
          <a:lstStyle/>
          <a:p>
            <a:pPr algn="ctr"/>
            <a:r>
              <a:rPr kumimoji="1" lang="en-US" altLang="ja-JP" dirty="0" smtClean="0">
                <a:latin typeface="Arial Narrow" pitchFamily="34" charset="0"/>
              </a:rPr>
              <a:t>AMSR-E 6.9GHz H-Pol</a:t>
            </a:r>
            <a:endParaRPr kumimoji="1" lang="ja-JP" altLang="en-US" dirty="0">
              <a:latin typeface="Arial Narrow" pitchFamily="34" charset="0"/>
            </a:endParaRPr>
          </a:p>
        </p:txBody>
      </p:sp>
      <p:sp>
        <p:nvSpPr>
          <p:cNvPr id="8" name="テキスト ボックス 7"/>
          <p:cNvSpPr txBox="1"/>
          <p:nvPr/>
        </p:nvSpPr>
        <p:spPr>
          <a:xfrm>
            <a:off x="283464" y="6175248"/>
            <a:ext cx="8558784" cy="646331"/>
          </a:xfrm>
          <a:prstGeom prst="rect">
            <a:avLst/>
          </a:prstGeom>
          <a:solidFill>
            <a:schemeClr val="bg1"/>
          </a:solidFill>
        </p:spPr>
        <p:txBody>
          <a:bodyPr wrap="square" rtlCol="0">
            <a:spAutoFit/>
          </a:bodyPr>
          <a:lstStyle/>
          <a:p>
            <a:pPr algn="just"/>
            <a:r>
              <a:rPr lang="en-US" altLang="ja-JP" dirty="0" smtClean="0">
                <a:latin typeface="Arial Narrow" pitchFamily="34" charset="0"/>
              </a:rPr>
              <a:t>Increase of antenna size (1.6 to 2.0 m) resulted in around 18% improvement in spatial resolution at 6.9 GHz channels (hope you see it).</a:t>
            </a:r>
            <a:endParaRPr kumimoji="1" lang="ja-JP" altLang="en-US" dirty="0">
              <a:latin typeface="Arial Narrow" pitchFamily="34" charset="0"/>
            </a:endParaRPr>
          </a:p>
        </p:txBody>
      </p:sp>
      <p:sp>
        <p:nvSpPr>
          <p:cNvPr id="10" name="スライド番号プレースホルダ 5"/>
          <p:cNvSpPr>
            <a:spLocks noGrp="1"/>
          </p:cNvSpPr>
          <p:nvPr>
            <p:ph type="sldNum" sz="quarter" idx="4294967295"/>
          </p:nvPr>
        </p:nvSpPr>
        <p:spPr>
          <a:xfrm>
            <a:off x="8727140" y="6583680"/>
            <a:ext cx="416859"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z="1600" smtClean="0">
                <a:solidFill>
                  <a:schemeClr val="tx1"/>
                </a:solidFill>
                <a:latin typeface="Arial Narrow" pitchFamily="34" charset="0"/>
                <a:cs typeface="Arial" pitchFamily="34" charset="0"/>
              </a:rPr>
              <a:pPr/>
              <a:t>8</a:t>
            </a:fld>
            <a:endParaRPr kumimoji="1" lang="ja-JP" altLang="en-US" sz="1600" dirty="0">
              <a:solidFill>
                <a:schemeClr val="tx1"/>
              </a:solidFill>
              <a:latin typeface="Arial Narrow" pitchFamily="34" charset="0"/>
              <a:cs typeface="Arial" pitchFamily="34" charset="0"/>
            </a:endParaRPr>
          </a:p>
        </p:txBody>
      </p:sp>
      <p:sp>
        <p:nvSpPr>
          <p:cNvPr id="9" name="Rectangle 2"/>
          <p:cNvSpPr>
            <a:spLocks noChangeArrowheads="1"/>
          </p:cNvSpPr>
          <p:nvPr/>
        </p:nvSpPr>
        <p:spPr bwMode="auto">
          <a:xfrm>
            <a:off x="1219439" y="146768"/>
            <a:ext cx="6701963"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333333"/>
                </a:solidFill>
                <a:effectLst>
                  <a:outerShdw blurRad="38100" dist="38100" dir="2700000" algn="tl">
                    <a:srgbClr val="000000">
                      <a:alpha val="43137"/>
                    </a:srgbClr>
                  </a:outerShdw>
                </a:effectLst>
                <a:ea typeface="HGS創英角ｺﾞｼｯｸUB" pitchFamily="50" charset="-128"/>
                <a:cs typeface="Arial" charset="0"/>
              </a:rPr>
              <a:t>Spatial Resolution: </a:t>
            </a:r>
            <a:r>
              <a:rPr lang="en-US" altLang="ja-JP" sz="3700" dirty="0" err="1" smtClean="0">
                <a:solidFill>
                  <a:srgbClr val="333333"/>
                </a:solidFill>
                <a:effectLst>
                  <a:outerShdw blurRad="38100" dist="38100" dir="2700000" algn="tl">
                    <a:srgbClr val="000000">
                      <a:alpha val="43137"/>
                    </a:srgbClr>
                  </a:outerShdw>
                </a:effectLst>
                <a:ea typeface="HGS創英角ｺﾞｼｯｸUB" pitchFamily="50" charset="-128"/>
                <a:cs typeface="Arial" charset="0"/>
              </a:rPr>
              <a:t>vs</a:t>
            </a:r>
            <a:r>
              <a:rPr lang="en-US" altLang="ja-JP" sz="3700" dirty="0" smtClean="0">
                <a:solidFill>
                  <a:srgbClr val="333333"/>
                </a:solidFill>
                <a:effectLst>
                  <a:outerShdw blurRad="38100" dist="38100" dir="2700000" algn="tl">
                    <a:srgbClr val="000000">
                      <a:alpha val="43137"/>
                    </a:srgbClr>
                  </a:outerShdw>
                </a:effectLst>
                <a:ea typeface="HGS創英角ｺﾞｼｯｸUB" pitchFamily="50" charset="-128"/>
                <a:cs typeface="Arial" charset="0"/>
              </a:rPr>
              <a:t> AMSR-E</a:t>
            </a:r>
            <a:endParaRPr lang="en-US" altLang="ja-JP" sz="3700" dirty="0">
              <a:solidFill>
                <a:srgbClr val="333333"/>
              </a:solidFill>
              <a:effectLst>
                <a:outerShdw blurRad="38100" dist="38100" dir="2700000" algn="tl">
                  <a:srgbClr val="000000">
                    <a:alpha val="43137"/>
                  </a:srgbClr>
                </a:outerShdw>
              </a:effectLst>
              <a:ea typeface="HGS創英角ｺﾞｼｯｸUB" pitchFamily="50" charset="-128"/>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27977" y="5510606"/>
            <a:ext cx="8705088" cy="1173658"/>
          </a:xfrm>
          <a:solidFill>
            <a:schemeClr val="bg1"/>
          </a:solidFill>
        </p:spPr>
        <p:txBody>
          <a:bodyPr>
            <a:normAutofit fontScale="92500" lnSpcReduction="10000"/>
          </a:bodyPr>
          <a:lstStyle/>
          <a:p>
            <a:r>
              <a:rPr lang="en-US" altLang="ja-JP" sz="2000" dirty="0" smtClean="0">
                <a:latin typeface="Arial" pitchFamily="34" charset="0"/>
                <a:cs typeface="Arial" pitchFamily="34" charset="0"/>
              </a:rPr>
              <a:t>AMSR2 Level-1B and -1R products retain all scan positions from Level-1A product, resulting in the increase of swath width.</a:t>
            </a:r>
          </a:p>
          <a:p>
            <a:r>
              <a:rPr kumimoji="1" lang="en-US" altLang="ja-JP" sz="2000" dirty="0" smtClean="0">
                <a:latin typeface="Arial" pitchFamily="34" charset="0"/>
                <a:cs typeface="Arial" pitchFamily="34" charset="0"/>
              </a:rPr>
              <a:t>Nominal swath width (instrument assured) is 1450km, but effective swath width is wider than 1600km after scan-edge bias correction.</a:t>
            </a:r>
            <a:endParaRPr kumimoji="1" lang="ja-JP" altLang="en-US" sz="2000" dirty="0">
              <a:latin typeface="Arial" pitchFamily="34" charset="0"/>
              <a:cs typeface="Arial" pitchFamily="34" charset="0"/>
            </a:endParaRPr>
          </a:p>
        </p:txBody>
      </p:sp>
      <p:pic>
        <p:nvPicPr>
          <p:cNvPr id="4" name="Picture 5"/>
          <p:cNvPicPr>
            <a:picLocks noChangeAspect="1" noChangeArrowheads="1"/>
          </p:cNvPicPr>
          <p:nvPr/>
        </p:nvPicPr>
        <p:blipFill>
          <a:blip r:embed="rId2" cstate="print"/>
          <a:srcRect/>
          <a:stretch>
            <a:fillRect/>
          </a:stretch>
        </p:blipFill>
        <p:spPr bwMode="auto">
          <a:xfrm>
            <a:off x="4716496" y="1242143"/>
            <a:ext cx="4320000" cy="3540000"/>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324488" y="1242143"/>
            <a:ext cx="4320000" cy="3540000"/>
          </a:xfrm>
          <a:prstGeom prst="rect">
            <a:avLst/>
          </a:prstGeom>
          <a:noFill/>
          <a:ln w="9525">
            <a:noFill/>
            <a:miter lim="800000"/>
            <a:headEnd/>
            <a:tailEnd/>
          </a:ln>
        </p:spPr>
      </p:pic>
      <p:cxnSp>
        <p:nvCxnSpPr>
          <p:cNvPr id="6" name="直線矢印コネクタ 5"/>
          <p:cNvCxnSpPr/>
          <p:nvPr/>
        </p:nvCxnSpPr>
        <p:spPr>
          <a:xfrm flipV="1">
            <a:off x="6734513" y="4006808"/>
            <a:ext cx="965101" cy="179388"/>
          </a:xfrm>
          <a:prstGeom prst="straightConnector1">
            <a:avLst/>
          </a:prstGeom>
          <a:ln w="38100" cmpd="sng">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12"/>
          <p:cNvSpPr txBox="1">
            <a:spLocks noChangeArrowheads="1"/>
          </p:cNvSpPr>
          <p:nvPr/>
        </p:nvSpPr>
        <p:spPr bwMode="auto">
          <a:xfrm>
            <a:off x="1134085" y="4796507"/>
            <a:ext cx="2706190" cy="523220"/>
          </a:xfrm>
          <a:prstGeom prst="rect">
            <a:avLst/>
          </a:prstGeom>
          <a:solidFill>
            <a:schemeClr val="bg1">
              <a:alpha val="94901"/>
            </a:schemeClr>
          </a:solidFill>
          <a:ln w="9525">
            <a:noFill/>
            <a:miter lim="800000"/>
            <a:headEnd/>
            <a:tailEnd/>
          </a:ln>
        </p:spPr>
        <p:txBody>
          <a:bodyPr wrap="none">
            <a:spAutoFit/>
          </a:bodyPr>
          <a:lstStyle/>
          <a:p>
            <a:pPr algn="ctr"/>
            <a:r>
              <a:rPr lang="en-US" altLang="ja-JP" sz="2800" dirty="0">
                <a:solidFill>
                  <a:srgbClr val="FF0000"/>
                </a:solidFill>
                <a:latin typeface="Arial Narrow" pitchFamily="34" charset="0"/>
              </a:rPr>
              <a:t>AMSR-E:1457.8km</a:t>
            </a:r>
            <a:endParaRPr lang="ja-JP" altLang="en-US" sz="2800" dirty="0">
              <a:solidFill>
                <a:srgbClr val="FF0000"/>
              </a:solidFill>
              <a:latin typeface="Arial Narrow" pitchFamily="34" charset="0"/>
            </a:endParaRPr>
          </a:p>
        </p:txBody>
      </p:sp>
      <p:sp>
        <p:nvSpPr>
          <p:cNvPr id="8" name="テキスト ボックス 13"/>
          <p:cNvSpPr txBox="1">
            <a:spLocks noChangeArrowheads="1"/>
          </p:cNvSpPr>
          <p:nvPr/>
        </p:nvSpPr>
        <p:spPr bwMode="auto">
          <a:xfrm>
            <a:off x="5612945" y="4796507"/>
            <a:ext cx="2574743" cy="523220"/>
          </a:xfrm>
          <a:prstGeom prst="rect">
            <a:avLst/>
          </a:prstGeom>
          <a:solidFill>
            <a:schemeClr val="bg1">
              <a:alpha val="94901"/>
            </a:schemeClr>
          </a:solidFill>
          <a:ln w="9525">
            <a:noFill/>
            <a:miter lim="800000"/>
            <a:headEnd/>
            <a:tailEnd/>
          </a:ln>
        </p:spPr>
        <p:txBody>
          <a:bodyPr wrap="none">
            <a:spAutoFit/>
          </a:bodyPr>
          <a:lstStyle/>
          <a:p>
            <a:pPr algn="ctr"/>
            <a:r>
              <a:rPr lang="en-US" altLang="ja-JP" sz="2800" dirty="0">
                <a:solidFill>
                  <a:srgbClr val="92D050"/>
                </a:solidFill>
                <a:latin typeface="Arial Narrow" pitchFamily="34" charset="0"/>
              </a:rPr>
              <a:t>AMSR2:1617.6km</a:t>
            </a:r>
            <a:endParaRPr lang="ja-JP" altLang="en-US" sz="2800" dirty="0">
              <a:solidFill>
                <a:srgbClr val="92D050"/>
              </a:solidFill>
              <a:latin typeface="Arial Narrow" pitchFamily="34" charset="0"/>
            </a:endParaRPr>
          </a:p>
        </p:txBody>
      </p:sp>
      <p:cxnSp>
        <p:nvCxnSpPr>
          <p:cNvPr id="9" name="直線矢印コネクタ 8"/>
          <p:cNvCxnSpPr/>
          <p:nvPr/>
        </p:nvCxnSpPr>
        <p:spPr>
          <a:xfrm flipV="1">
            <a:off x="2398793" y="4094071"/>
            <a:ext cx="883030" cy="164134"/>
          </a:xfrm>
          <a:prstGeom prst="straightConnector1">
            <a:avLst/>
          </a:prstGeom>
          <a:ln w="38100" cmpd="sng">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スライド番号プレースホルダ 5"/>
          <p:cNvSpPr>
            <a:spLocks noGrp="1"/>
          </p:cNvSpPr>
          <p:nvPr>
            <p:ph type="sldNum" sz="quarter" idx="4294967295"/>
          </p:nvPr>
        </p:nvSpPr>
        <p:spPr>
          <a:xfrm>
            <a:off x="8835661" y="6583680"/>
            <a:ext cx="416859"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z="1600" smtClean="0">
                <a:solidFill>
                  <a:schemeClr val="tx1"/>
                </a:solidFill>
                <a:latin typeface="Arial Narrow" pitchFamily="34" charset="0"/>
                <a:cs typeface="Arial" pitchFamily="34" charset="0"/>
              </a:rPr>
              <a:pPr/>
              <a:t>9</a:t>
            </a:fld>
            <a:endParaRPr kumimoji="1" lang="ja-JP" altLang="en-US" sz="1600" dirty="0">
              <a:solidFill>
                <a:schemeClr val="tx1"/>
              </a:solidFill>
              <a:latin typeface="Arial Narrow" pitchFamily="34" charset="0"/>
              <a:cs typeface="Arial" pitchFamily="34" charset="0"/>
            </a:endParaRPr>
          </a:p>
        </p:txBody>
      </p:sp>
      <p:sp>
        <p:nvSpPr>
          <p:cNvPr id="12" name="Rectangle 2"/>
          <p:cNvSpPr>
            <a:spLocks noChangeArrowheads="1"/>
          </p:cNvSpPr>
          <p:nvPr/>
        </p:nvSpPr>
        <p:spPr bwMode="auto">
          <a:xfrm>
            <a:off x="1905265" y="174992"/>
            <a:ext cx="5330305" cy="661720"/>
          </a:xfrm>
          <a:prstGeom prst="rect">
            <a:avLst/>
          </a:prstGeom>
          <a:noFill/>
          <a:ln w="9525">
            <a:noFill/>
            <a:miter lim="800000"/>
            <a:headEnd/>
            <a:tailEnd/>
          </a:ln>
        </p:spPr>
        <p:txBody>
          <a:bodyPr wrap="none" anchor="ctr">
            <a:spAutoFit/>
          </a:bodyPr>
          <a:lstStyle/>
          <a:p>
            <a:pPr algn="ctr">
              <a:defRPr/>
            </a:pPr>
            <a:r>
              <a:rPr lang="en-US" altLang="ja-JP" sz="3700" dirty="0" smtClean="0">
                <a:solidFill>
                  <a:srgbClr val="003366"/>
                </a:solidFill>
                <a:effectLst>
                  <a:outerShdw blurRad="38100" dist="38100" dir="2700000" algn="tl">
                    <a:srgbClr val="000000">
                      <a:alpha val="43137"/>
                    </a:srgbClr>
                  </a:outerShdw>
                </a:effectLst>
                <a:ea typeface="HGS創英角ｺﾞｼｯｸUB" pitchFamily="50" charset="-128"/>
                <a:cs typeface="Arial" charset="0"/>
              </a:rPr>
              <a:t>Increase of Swath Width</a:t>
            </a:r>
            <a:endParaRPr lang="en-US" altLang="ja-JP" sz="3700" dirty="0">
              <a:solidFill>
                <a:srgbClr val="003366"/>
              </a:solidFill>
              <a:effectLst>
                <a:outerShdw blurRad="38100" dist="38100" dir="2700000" algn="tl">
                  <a:srgbClr val="000000">
                    <a:alpha val="43137"/>
                  </a:srgbClr>
                </a:outerShdw>
              </a:effectLst>
              <a:ea typeface="HGS創英角ｺﾞｼｯｸUB" pitchFamily="50" charset="-128"/>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OP08Geneva">
  <a:themeElements>
    <a:clrScheme name="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fontScheme name="CEOP08Genev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EOP08Geneva">
  <a:themeElements>
    <a:clrScheme name="1_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fontScheme name="1_CEOP08Genev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OP08Geneva 1">
        <a:dk1>
          <a:srgbClr val="000000"/>
        </a:dk1>
        <a:lt1>
          <a:srgbClr val="FFFFFF"/>
        </a:lt1>
        <a:dk2>
          <a:srgbClr val="494949"/>
        </a:dk2>
        <a:lt2>
          <a:srgbClr val="3E7EA6"/>
        </a:lt2>
        <a:accent1>
          <a:srgbClr val="6E6E6E"/>
        </a:accent1>
        <a:accent2>
          <a:srgbClr val="9B9B9B"/>
        </a:accent2>
        <a:accent3>
          <a:srgbClr val="FFFFFF"/>
        </a:accent3>
        <a:accent4>
          <a:srgbClr val="000000"/>
        </a:accent4>
        <a:accent5>
          <a:srgbClr val="BABABA"/>
        </a:accent5>
        <a:accent6>
          <a:srgbClr val="8C8C8C"/>
        </a:accent6>
        <a:hlink>
          <a:srgbClr val="C1C1C1"/>
        </a:hlink>
        <a:folHlink>
          <a:srgbClr val="E6E6E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5458</TotalTime>
  <Words>3421</Words>
  <Application>Microsoft Office PowerPoint</Application>
  <PresentationFormat>画面に合わせる (4:3)</PresentationFormat>
  <Paragraphs>805</Paragraphs>
  <Slides>31</Slides>
  <Notes>11</Notes>
  <HiddenSlides>0</HiddenSlides>
  <MMClips>0</MMClips>
  <ScaleCrop>false</ScaleCrop>
  <HeadingPairs>
    <vt:vector size="6" baseType="variant">
      <vt:variant>
        <vt:lpstr>テーマ</vt:lpstr>
      </vt:variant>
      <vt:variant>
        <vt:i4>3</vt:i4>
      </vt:variant>
      <vt:variant>
        <vt:lpstr>埋め込まれた OLE サーバー</vt:lpstr>
      </vt:variant>
      <vt:variant>
        <vt:i4>1</vt:i4>
      </vt:variant>
      <vt:variant>
        <vt:lpstr>スライド タイトル</vt:lpstr>
      </vt:variant>
      <vt:variant>
        <vt:i4>31</vt:i4>
      </vt:variant>
    </vt:vector>
  </HeadingPairs>
  <TitlesOfParts>
    <vt:vector size="35" baseType="lpstr">
      <vt:lpstr>Level</vt:lpstr>
      <vt:lpstr>CEOP08Geneva</vt:lpstr>
      <vt:lpstr>1_CEOP08Geneva</vt:lpstr>
      <vt:lpstr>Image</vt:lpstr>
      <vt:lpstr>JAXA Earth Observation Satellite Programs associated with APSDEU</vt:lpstr>
      <vt:lpstr>Long-Term Plan of  Earth Observation by JAXA</vt:lpstr>
      <vt:lpstr>PowerPoint プレゼンテーション</vt:lpstr>
      <vt:lpstr>PowerPoint プレゼンテーション</vt:lpstr>
      <vt:lpstr>Color Composite Image of Global Earth Observed by SHIZUKU</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GCOM-W1 Data Products</vt:lpstr>
      <vt:lpstr>Monthly AMSR2 Images (unvalidated)</vt:lpstr>
      <vt:lpstr>GCOM-W1 “Shizuku” Status</vt:lpstr>
      <vt:lpstr>Tropical Rainfall Measuring Mission (TRMM)</vt:lpstr>
      <vt:lpstr>Production of “GSMaP” from Multi-satellite Data</vt:lpstr>
      <vt:lpstr>Global Rainfall Map in Near-Real-Time</vt:lpstr>
      <vt:lpstr>JAXA/EORC Global Rainfall Watch</vt:lpstr>
      <vt:lpstr>PowerPoint プレゼンテーション</vt:lpstr>
      <vt:lpstr>GOSAT  “IBUKI” Status</vt:lpstr>
      <vt:lpstr>PowerPoint プレゼンテーション</vt:lpstr>
      <vt:lpstr>Global Precipitation Measurement (GPM)</vt:lpstr>
      <vt:lpstr>Role of DPR on the GPM Core Observatory</vt:lpstr>
      <vt:lpstr>PowerPoint プレゼンテーション</vt:lpstr>
      <vt:lpstr>Concept of ALOS F/O Missions </vt:lpstr>
      <vt:lpstr>ALOS-2 Specification </vt:lpstr>
      <vt:lpstr>ALOS-3 Specification (TBD) </vt:lpstr>
      <vt:lpstr>GCOM-C1 and SGLI</vt:lpstr>
      <vt:lpstr>PowerPoint プレゼンテーション</vt:lpstr>
      <vt:lpstr>PowerPoint プレゼンテーション</vt:lpstr>
      <vt:lpstr>Thank you for your attention</vt:lpstr>
    </vt:vector>
  </TitlesOfParts>
  <Company>宇宙航空研究開発機構</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JAXA版全球陸面データ同化システム(GLDAS)による 水循環プロダクトの作成</dc:title>
  <dc:creator>kachi</dc:creator>
  <cp:lastModifiedBy>umezawa</cp:lastModifiedBy>
  <cp:revision>301</cp:revision>
  <dcterms:created xsi:type="dcterms:W3CDTF">2009-08-11T12:18:20Z</dcterms:created>
  <dcterms:modified xsi:type="dcterms:W3CDTF">2012-10-21T21:34:01Z</dcterms:modified>
</cp:coreProperties>
</file>