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  <p:sldMasterId id="2147484759" r:id="rId3"/>
    <p:sldMasterId id="2147484772" r:id="rId4"/>
    <p:sldMasterId id="2147484785" r:id="rId5"/>
    <p:sldMasterId id="2147484797" r:id="rId6"/>
  </p:sldMasterIdLst>
  <p:notesMasterIdLst>
    <p:notesMasterId r:id="rId67"/>
  </p:notesMasterIdLst>
  <p:sldIdLst>
    <p:sldId id="339" r:id="rId7"/>
    <p:sldId id="30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40" r:id="rId6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481"/>
    <a:srgbClr val="6D8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7" autoAdjust="0"/>
    <p:restoredTop sz="94660"/>
  </p:normalViewPr>
  <p:slideViewPr>
    <p:cSldViewPr>
      <p:cViewPr varScale="1">
        <p:scale>
          <a:sx n="68" d="100"/>
          <a:sy n="68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0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ib.npd.naps.kishou.go.jp\share3\&#35251;&#28204;&#12487;&#12540;&#12479;&#20966;&#29702;\2.&#21508;&#31278;&#38609;&#36039;&#26009;\cda4&#26178;&#31995;&#21015;\cda4_seq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ib.npd.naps.kishou.go.jp\share3\&#35251;&#28204;&#12487;&#12540;&#12479;&#20966;&#29702;\2.&#21508;&#31278;&#38609;&#36039;&#26009;\cda4&#26178;&#31995;&#21015;\cda4_seq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ib.npd.naps.kishou.go.jp\share3\&#35251;&#28204;&#12487;&#12540;&#12479;&#20966;&#29702;\2.&#21508;&#31278;&#38609;&#36039;&#26009;\cda4&#26178;&#31995;&#21015;\cda4_seq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779243808941306"/>
          <c:y val="8.0907648171885657E-2"/>
          <c:w val="0.39164217871848001"/>
          <c:h val="0.84593664164072513"/>
        </c:manualLayout>
      </c:layout>
      <c:overlay val="0"/>
      <c:txPr>
        <a:bodyPr/>
        <a:lstStyle/>
        <a:p>
          <a:pPr>
            <a:defRPr sz="9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0"/>
            <c:bubble3D val="0"/>
            <c:spPr>
              <a:solidFill>
                <a:srgbClr val="00B050"/>
              </a:solidFill>
            </c:spPr>
          </c:dPt>
          <c:cat>
            <c:strRef>
              <c:f>'RARS受信局（2012_9_1-9）'!$B$2:$B$12</c:f>
              <c:strCache>
                <c:ptCount val="11"/>
                <c:pt idx="0">
                  <c:v>BoM</c:v>
                </c:pt>
                <c:pt idx="1">
                  <c:v>JMA</c:v>
                </c:pt>
                <c:pt idx="2">
                  <c:v>CMA</c:v>
                </c:pt>
                <c:pt idx="3">
                  <c:v>KMA</c:v>
                </c:pt>
                <c:pt idx="4">
                  <c:v>INPE</c:v>
                </c:pt>
                <c:pt idx="5">
                  <c:v>Singapore</c:v>
                </c:pt>
                <c:pt idx="6">
                  <c:v>HongKong</c:v>
                </c:pt>
                <c:pt idx="7">
                  <c:v>CONAE</c:v>
                </c:pt>
                <c:pt idx="8">
                  <c:v>US</c:v>
                </c:pt>
                <c:pt idx="9">
                  <c:v>NIWA</c:v>
                </c:pt>
                <c:pt idx="10">
                  <c:v>EARS</c:v>
                </c:pt>
              </c:strCache>
            </c:strRef>
          </c:cat>
          <c:val>
            <c:numRef>
              <c:f>'RARS受信局（2012_9_1-9）'!$C$2:$C$12</c:f>
              <c:numCache>
                <c:formatCode>General</c:formatCode>
                <c:ptCount val="11"/>
                <c:pt idx="0">
                  <c:v>93121</c:v>
                </c:pt>
                <c:pt idx="1">
                  <c:v>55451</c:v>
                </c:pt>
                <c:pt idx="2">
                  <c:v>23215</c:v>
                </c:pt>
                <c:pt idx="3">
                  <c:v>3387</c:v>
                </c:pt>
                <c:pt idx="4">
                  <c:v>28521</c:v>
                </c:pt>
                <c:pt idx="5">
                  <c:v>4903</c:v>
                </c:pt>
                <c:pt idx="6">
                  <c:v>7121</c:v>
                </c:pt>
                <c:pt idx="7">
                  <c:v>29846</c:v>
                </c:pt>
                <c:pt idx="8">
                  <c:v>3862733</c:v>
                </c:pt>
                <c:pt idx="9">
                  <c:v>13922</c:v>
                </c:pt>
                <c:pt idx="10">
                  <c:v>607579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742250968628934"/>
          <c:y val="8.2242665211403027E-2"/>
          <c:w val="0.32876796650418721"/>
          <c:h val="0.8355141498401805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0"/>
            <c:bubble3D val="0"/>
            <c:spPr>
              <a:solidFill>
                <a:srgbClr val="00B050"/>
              </a:solidFill>
            </c:spPr>
          </c:dPt>
          <c:cat>
            <c:strRef>
              <c:f>'RARS受信局（2012_9_1-9）'!$F$2:$F$12</c:f>
              <c:strCache>
                <c:ptCount val="11"/>
                <c:pt idx="0">
                  <c:v>BoM</c:v>
                </c:pt>
                <c:pt idx="1">
                  <c:v>JMA</c:v>
                </c:pt>
                <c:pt idx="2">
                  <c:v>CMA</c:v>
                </c:pt>
                <c:pt idx="5">
                  <c:v>Singapore</c:v>
                </c:pt>
                <c:pt idx="6">
                  <c:v>HongKong</c:v>
                </c:pt>
                <c:pt idx="8">
                  <c:v>US</c:v>
                </c:pt>
                <c:pt idx="10">
                  <c:v>EARS</c:v>
                </c:pt>
              </c:strCache>
            </c:strRef>
          </c:cat>
          <c:val>
            <c:numRef>
              <c:f>'RARS受信局（2012_9_1-9）'!$G$2:$G$12</c:f>
              <c:numCache>
                <c:formatCode>General</c:formatCode>
                <c:ptCount val="11"/>
                <c:pt idx="0">
                  <c:v>377</c:v>
                </c:pt>
                <c:pt idx="1">
                  <c:v>100</c:v>
                </c:pt>
                <c:pt idx="2">
                  <c:v>1872</c:v>
                </c:pt>
                <c:pt idx="5">
                  <c:v>362</c:v>
                </c:pt>
                <c:pt idx="6">
                  <c:v>9</c:v>
                </c:pt>
                <c:pt idx="8">
                  <c:v>6551648</c:v>
                </c:pt>
                <c:pt idx="10">
                  <c:v>12823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742250968628934"/>
          <c:y val="8.2242665211403013E-2"/>
          <c:w val="0.32876796650418727"/>
          <c:h val="0.8355141498401805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0"/>
            <c:bubble3D val="0"/>
            <c:spPr>
              <a:solidFill>
                <a:srgbClr val="00B050"/>
              </a:solidFill>
            </c:spPr>
          </c:dPt>
          <c:cat>
            <c:strRef>
              <c:f>'RARS受信局（2012_9_1-9）'!$J$2:$J$12</c:f>
              <c:strCache>
                <c:ptCount val="9"/>
                <c:pt idx="1">
                  <c:v>JMA</c:v>
                </c:pt>
                <c:pt idx="2">
                  <c:v>CMA</c:v>
                </c:pt>
                <c:pt idx="3">
                  <c:v>KMA</c:v>
                </c:pt>
                <c:pt idx="6">
                  <c:v>HongKong</c:v>
                </c:pt>
                <c:pt idx="8">
                  <c:v>US</c:v>
                </c:pt>
              </c:strCache>
            </c:strRef>
          </c:cat>
          <c:val>
            <c:numRef>
              <c:f>'RARS受信局（2012_9_1-9）'!$K$2:$K$12</c:f>
              <c:numCache>
                <c:formatCode>General</c:formatCode>
                <c:ptCount val="11"/>
                <c:pt idx="1">
                  <c:v>306787</c:v>
                </c:pt>
                <c:pt idx="2">
                  <c:v>21575</c:v>
                </c:pt>
                <c:pt idx="3">
                  <c:v>3529</c:v>
                </c:pt>
                <c:pt idx="6">
                  <c:v>239</c:v>
                </c:pt>
                <c:pt idx="8">
                  <c:v>512916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742250968628934"/>
          <c:y val="8.2242665211403013E-2"/>
          <c:w val="0.32876796650418733"/>
          <c:h val="0.8355141498401805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8F79EC0-9E3C-4CEF-A405-C6EF1757EFD7}" type="datetimeFigureOut">
              <a:rPr lang="en-US"/>
              <a:pPr>
                <a:defRPr/>
              </a:pPr>
              <a:t>10/22/2012</a:t>
            </a:fld>
            <a:endParaRPr 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en-US" noProof="0" smtClean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8950707-6B44-4D60-B310-2D21583B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7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256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468F9-ECA6-4267-9952-7973395D5C29}" type="slidenum">
              <a:rPr lang="ja-JP" altLang="en-US" smtClean="0">
                <a:solidFill>
                  <a:prstClr val="black"/>
                </a:solidFill>
              </a:rPr>
              <a:pPr/>
              <a:t>37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42B353-6B96-46F8-AF66-A99FC35AECCC}" type="slidenum">
              <a:rPr lang="ja-JP" altLang="en-US" smtClean="0">
                <a:solidFill>
                  <a:prstClr val="black"/>
                </a:solidFill>
              </a:rPr>
              <a:pPr/>
              <a:t>38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E412F-725E-4CDD-B85C-45EA736B4D29}" type="slidenum">
              <a:rPr lang="en-US" altLang="ja-JP" smtClean="0">
                <a:solidFill>
                  <a:prstClr val="black"/>
                </a:solidFill>
              </a:rPr>
              <a:pPr/>
              <a:t>29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mtClean="0"/>
              <a:t>General objectives; </a:t>
            </a:r>
          </a:p>
          <a:p>
            <a:pPr eaLnBrk="1" hangingPunct="1"/>
            <a:r>
              <a:rPr lang="en-US" altLang="ja-JP" smtClean="0"/>
              <a:t>    - Dedicated satellite to meteorological function</a:t>
            </a:r>
          </a:p>
          <a:p>
            <a:pPr eaLnBrk="1" hangingPunct="1"/>
            <a:r>
              <a:rPr lang="en-US" altLang="ja-JP" smtClean="0">
                <a:solidFill>
                  <a:srgbClr val="0033CC"/>
                </a:solidFill>
              </a:rPr>
              <a:t>	- Observation mission by the Advanced Himawari Imager (AHI)</a:t>
            </a:r>
          </a:p>
          <a:p>
            <a:pPr eaLnBrk="1" hangingPunct="1"/>
            <a:r>
              <a:rPr lang="en-US" altLang="ja-JP" smtClean="0">
                <a:solidFill>
                  <a:srgbClr val="0033CC"/>
                </a:solidFill>
              </a:rPr>
              <a:t>    </a:t>
            </a:r>
            <a:r>
              <a:rPr lang="en-US" altLang="ja-JP" smtClean="0"/>
              <a:t>- Data Collection System mission</a:t>
            </a:r>
          </a:p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235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53A252-060F-4339-8B0A-9C302F4015BD}" type="slidenum">
              <a:rPr lang="ja-JP" altLang="en-US" smtClean="0">
                <a:solidFill>
                  <a:prstClr val="black"/>
                </a:solidFill>
              </a:rPr>
              <a:pPr/>
              <a:t>34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568609-F122-42AD-8927-A09D2493B8CC}" type="slidenum">
              <a:rPr lang="ja-JP" altLang="en-US" smtClean="0">
                <a:solidFill>
                  <a:prstClr val="black"/>
                </a:solidFill>
              </a:rPr>
              <a:pPr/>
              <a:t>35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5C\デスクトップ\新しい画像.jpg"/>
          <p:cNvPicPr>
            <a:picLocks noChangeAspect="1" noChangeArrowheads="1"/>
          </p:cNvPicPr>
          <p:nvPr/>
        </p:nvPicPr>
        <p:blipFill>
          <a:blip r:embed="rId2" cstate="print"/>
          <a:srcRect l="275" t="954" r="275"/>
          <a:stretch>
            <a:fillRect/>
          </a:stretch>
        </p:blipFill>
        <p:spPr bwMode="auto">
          <a:xfrm>
            <a:off x="1588" y="0"/>
            <a:ext cx="91424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C30F-9608-4C5C-ADA7-C5CBBAF824A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E213E-8A34-443A-8715-A6596AEBE3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0D8-8ADA-4B70-A11F-BA660F94498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2B6A-107A-4980-9A2D-CDC1DB1D55B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3DEB-6F96-4E7B-AA5A-CC83EACCB4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87C1-93AC-4071-8322-170071EC522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8697-4AE2-42C1-BB64-288C8DBD8A5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0FEA-66F4-4325-A3B9-606E39A040E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5C\デスクトップ\新しい画像.jpg"/>
          <p:cNvPicPr>
            <a:picLocks noChangeAspect="1" noChangeArrowheads="1"/>
          </p:cNvPicPr>
          <p:nvPr/>
        </p:nvPicPr>
        <p:blipFill>
          <a:blip r:embed="rId2" cstate="print"/>
          <a:srcRect l="275" t="954" r="275"/>
          <a:stretch>
            <a:fillRect/>
          </a:stretch>
        </p:blipFill>
        <p:spPr bwMode="auto">
          <a:xfrm>
            <a:off x="1588" y="0"/>
            <a:ext cx="91424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36048-3F47-4A81-8449-62E23E9F92B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A3B3-37D4-4D9C-A05C-246F6AC09BA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50EF-ECDA-4ECE-8DA7-C6B35CBD466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rrowheads="1"/>
          </p:cNvPicPr>
          <p:nvPr/>
        </p:nvPicPr>
        <p:blipFill>
          <a:blip r:embed="rId2" cstate="print"/>
          <a:srcRect l="6076" r="49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43B722C-9FB3-414E-B92B-51EDE2E16BF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rrowheads="1"/>
          </p:cNvPicPr>
          <p:nvPr/>
        </p:nvPicPr>
        <p:blipFill>
          <a:blip r:embed="rId2" cstate="print"/>
          <a:srcRect l="111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C7A5F1-E805-46C8-B67F-12EE3EE49D4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3.JPG"/>
          <p:cNvPicPr>
            <a:picLocks noChangeArrowheads="1"/>
          </p:cNvPicPr>
          <p:nvPr/>
        </p:nvPicPr>
        <p:blipFill>
          <a:blip r:embed="rId2" cstate="print"/>
          <a:srcRect l="111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C99AA9-80E0-48AC-B925-817826029DE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B641-90FF-4506-9A63-88F9156F4C6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FFC0A-922E-49BF-B27C-A1096B0F77B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C575-4982-47D4-BE14-0E0D8E88F53C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41B9-7389-4A95-9B4B-169ED59D7B8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6EFAD-FD09-4227-A511-2427B1BD5BC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73D4F-9E50-47F7-9DCF-4AF299BBEEE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2FA11-CDFE-4372-B4EE-E8EA764DC58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rrowheads="1"/>
          </p:cNvPicPr>
          <p:nvPr/>
        </p:nvPicPr>
        <p:blipFill>
          <a:blip r:embed="rId2" cstate="print"/>
          <a:srcRect l="6076" r="49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E5E5E9-1852-4C39-8493-00E30D94508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8B7A-E095-4C6D-8FFE-FA294E16405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3ED53-6D4D-48E7-89C2-16C25E47F37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1631950"/>
            <a:ext cx="8642350" cy="71438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8313" y="1487488"/>
            <a:ext cx="1366837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80400" y="6453188"/>
            <a:ext cx="863600" cy="71437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893175" y="115888"/>
            <a:ext cx="142875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726488" y="115888"/>
            <a:ext cx="142875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893175" y="280988"/>
            <a:ext cx="142875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1" name="Rectangle 13"/>
            <p:cNvSpPr>
              <a:spLocks noChangeArrowheads="1"/>
            </p:cNvSpPr>
            <p:nvPr userDrawn="1"/>
          </p:nvSpPr>
          <p:spPr bwMode="auto">
            <a:xfrm>
              <a:off x="193" y="4021"/>
              <a:ext cx="90" cy="9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88" y="4021"/>
              <a:ext cx="90" cy="9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 userDrawn="1"/>
          </p:nvSpPr>
          <p:spPr bwMode="auto">
            <a:xfrm>
              <a:off x="193" y="4125"/>
              <a:ext cx="90" cy="9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850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6019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9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833DE-89D6-4BF1-83DB-1A39C2AE3687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4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CAD01-20B0-4CE5-8EC4-A6E36FD44B84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8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67BC5-A966-445B-8622-8CFCE7AD67E4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0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08701-BF59-4620-B193-8C2A691FAEA3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99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CB4B1-C800-4D9D-A5FB-97A65D4B742D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46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D79F9-2A45-47D8-BA68-EF3B3747595C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50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DB716-B83A-496D-BF28-DAE72F95003A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9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rrowheads="1"/>
          </p:cNvPicPr>
          <p:nvPr/>
        </p:nvPicPr>
        <p:blipFill>
          <a:blip r:embed="rId2" cstate="print"/>
          <a:srcRect l="111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33DA48-C814-4300-A35E-1652EC6D97F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12132-24DA-43A4-80BF-66838B895BD7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40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2CF76-5C19-44D2-B966-73D46927747E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71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A246-D4E9-4F84-B7C7-D420CB9C344C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15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064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D4C31-20F7-4159-8DA7-EF095011C593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89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A7A9D-ABBB-41FB-AE49-34EE017E1D18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3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CB1C3-B54F-4B7E-BEA1-B6E5DBBF0425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27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90694-76DC-44B0-9F62-77D3DF47A828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79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FACB-4EA5-4D73-8539-AA8AD23C630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16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F492-6F7A-4C1D-97FC-9AFB6A7BB2A3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93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4EC24-C392-4049-B79F-88C90E78A1EA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3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4D033-D488-44C3-9C74-E798029A9FCB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407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47AD-E322-405C-9D40-A9D3E9F7FFA6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29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30957-751C-42A5-A0C0-FBDF18E2EBB2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43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3D001-7134-47E4-8494-58A62B452C44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53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10B0B-1F77-4EAF-9468-B6F6968CF55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42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F4B8B-A53F-4749-A09D-15A638A6C56E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42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5" name="Picture 8" descr="JMA_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arerun-c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62688"/>
            <a:ext cx="59531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E442C-7889-4154-8DBE-FAAF9293EF5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47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506B2-3844-471A-B8F0-FACDAEF4597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95791-77C7-447A-9B3E-FE1B4F5C59E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0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AEA60-2F8A-4CC5-9ED5-B3459937B5E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B1A3B-0BAA-458B-A6AF-462D33F8D3D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55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A1308-651A-4E44-9BAF-1425D814696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116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F7663-4E16-449D-A1D4-0CD21EB323A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44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C3C16-DF08-49B3-8E16-EE29A3BD3A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97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C5B0-B9B8-4D20-A6AC-A36804FFF0C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57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09CBF-E032-43B2-80E1-3C901BBD76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65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DA3B1-567E-4744-9EA1-F453691F17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56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5C\デスクトップ\新しい画像.jpg"/>
          <p:cNvPicPr>
            <a:picLocks noChangeAspect="1" noChangeArrowheads="1"/>
          </p:cNvPicPr>
          <p:nvPr/>
        </p:nvPicPr>
        <p:blipFill>
          <a:blip r:embed="rId2" cstate="print"/>
          <a:srcRect l="275" t="954" r="275"/>
          <a:stretch>
            <a:fillRect/>
          </a:stretch>
        </p:blipFill>
        <p:spPr bwMode="auto">
          <a:xfrm>
            <a:off x="1588" y="0"/>
            <a:ext cx="91424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30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50EF-ECDA-4ECE-8DA7-C6B35CBD466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23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rrowheads="1"/>
          </p:cNvPicPr>
          <p:nvPr/>
        </p:nvPicPr>
        <p:blipFill>
          <a:blip r:embed="rId2" cstate="print"/>
          <a:srcRect l="6076" r="49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E5E5E9-1852-4C39-8493-00E30D94508B}" type="slidenum">
              <a:rPr lang="ja-JP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9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rrowheads="1"/>
          </p:cNvPicPr>
          <p:nvPr/>
        </p:nvPicPr>
        <p:blipFill>
          <a:blip r:embed="rId2" cstate="print"/>
          <a:srcRect l="111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33DA48-C814-4300-A35E-1652EC6D97F6}" type="slidenum">
              <a:rPr lang="ja-JP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484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35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3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02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34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45F-CB8C-4AFE-831E-212F8161C2A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05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C30F-9608-4C5C-ADA7-C5CBBAF824A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62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E213E-8A34-443A-8715-A6596AEBE34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34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0D8-8ADA-4B70-A11F-BA660F94498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144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2B6A-107A-4980-9A2D-CDC1DB1D55B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3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3DEB-6F96-4E7B-AA5A-CC83EACCB44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737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87C1-93AC-4071-8322-170071EC522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068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8697-4AE2-42C1-BB64-288C8DBD8A5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1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0FEA-66F4-4325-A3B9-606E39A040E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45F-CB8C-4AFE-831E-212F8161C2A0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:\Documents and Settings\JMA3214\デスクトップ\図\下枠JM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625" y="5911850"/>
            <a:ext cx="9096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411413" y="6381750"/>
            <a:ext cx="4408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025" y="6381750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1D7E6F-8CFD-4309-83DF-4EFD1A91320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26" r:id="rId2"/>
    <p:sldLayoutId id="2147484747" r:id="rId3"/>
    <p:sldLayoutId id="2147484748" r:id="rId4"/>
    <p:sldLayoutId id="2147484755" r:id="rId5"/>
    <p:sldLayoutId id="2147484756" r:id="rId6"/>
    <p:sldLayoutId id="2147484757" r:id="rId7"/>
    <p:sldLayoutId id="2147484758" r:id="rId8"/>
    <p:sldLayoutId id="2147484727" r:id="rId9"/>
    <p:sldLayoutId id="2147484728" r:id="rId10"/>
    <p:sldLayoutId id="2147484729" r:id="rId11"/>
    <p:sldLayoutId id="2147484730" r:id="rId12"/>
    <p:sldLayoutId id="2147484731" r:id="rId13"/>
    <p:sldLayoutId id="2147484732" r:id="rId14"/>
    <p:sldLayoutId id="2147484733" r:id="rId15"/>
    <p:sldLayoutId id="2147484734" r:id="rId16"/>
    <p:sldLayoutId id="2147484735" r:id="rId17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Documents and Settings\JMA3214\デスクトップ\図\下枠数値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625" y="5911850"/>
            <a:ext cx="9096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67544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2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411413" y="6381750"/>
            <a:ext cx="316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5580063" y="6381750"/>
            <a:ext cx="909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DECC9C-661C-4911-8232-4FEB5099A8D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36" r:id="rId2"/>
    <p:sldLayoutId id="2147484751" r:id="rId3"/>
    <p:sldLayoutId id="2147484752" r:id="rId4"/>
    <p:sldLayoutId id="2147484753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  <p:sldLayoutId id="2147484745" r:id="rId1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71438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8313" y="836613"/>
            <a:ext cx="1366837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280400" y="6453188"/>
            <a:ext cx="863600" cy="71437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229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840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840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0EE40A-5A03-4CCE-A6FE-3728102DB50E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893175" y="115888"/>
            <a:ext cx="142875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726488" y="115888"/>
            <a:ext cx="142875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8893175" y="280988"/>
            <a:ext cx="142875" cy="1444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037" name="Group 13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193" y="4021"/>
              <a:ext cx="90" cy="9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88" y="4021"/>
              <a:ext cx="90" cy="9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193" y="4125"/>
              <a:ext cx="90" cy="9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47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  <p:sldLayoutId id="214748477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Font typeface="Arial" charset="0"/>
        <a:buChar char="–"/>
        <a:defRPr kumimoji="1" sz="2800">
          <a:solidFill>
            <a:srgbClr val="777777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>
          <a:solidFill>
            <a:srgbClr val="777777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33993"/>
        </a:buClr>
        <a:buFont typeface="Arial" charset="0"/>
        <a:buChar char="–"/>
        <a:defRPr kumimoji="1" sz="2000">
          <a:solidFill>
            <a:srgbClr val="777777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88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88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88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1282FAA-17AE-409B-B690-969BA9BA19B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1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  <p:sldLayoutId id="21474847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14A85025-C1FF-4684-887C-542018747503}" type="slidenum">
              <a:rPr lang="en-US" altLang="ja-JP">
                <a:solidFill>
                  <a:srgbClr val="0000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33" name="Picture 9" descr="JMA_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arerun-c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62688"/>
            <a:ext cx="59531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 userDrawn="1"/>
        </p:nvSpPr>
        <p:spPr bwMode="auto">
          <a:xfrm>
            <a:off x="395288" y="6381750"/>
            <a:ext cx="441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APSDEU-12 (Exeter, </a:t>
            </a:r>
            <a:r>
              <a:rPr lang="ja-JP" altLang="en-US" sz="12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Ｕ</a:t>
            </a:r>
            <a:r>
              <a:rPr lang="en-US" altLang="ja-JP" sz="12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K, 22 to 25 October 2012) </a:t>
            </a:r>
          </a:p>
        </p:txBody>
      </p:sp>
    </p:spTree>
    <p:extLst>
      <p:ext uri="{BB962C8B-B14F-4D97-AF65-F5344CB8AC3E}">
        <p14:creationId xmlns:p14="http://schemas.microsoft.com/office/powerpoint/2010/main" val="284835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pitchFamily="50" charset="-128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:\Documents and Settings\JMA3214\デスクトップ\図\下枠JM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625" y="5911850"/>
            <a:ext cx="9096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411413" y="6381750"/>
            <a:ext cx="4408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025" y="6381750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1D7E6F-8CFD-4309-83DF-4EFD1A91320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  <p:sldLayoutId id="2147484809" r:id="rId12"/>
    <p:sldLayoutId id="2147484810" r:id="rId13"/>
    <p:sldLayoutId id="2147484811" r:id="rId14"/>
    <p:sldLayoutId id="2147484812" r:id="rId15"/>
    <p:sldLayoutId id="2147484813" r:id="rId16"/>
    <p:sldLayoutId id="2147484814" r:id="rId17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9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JMA reports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Presented by Yoshiaki SATO</a:t>
            </a:r>
          </a:p>
          <a:p>
            <a:r>
              <a:rPr lang="en-US" altLang="ja-JP" dirty="0" smtClean="0"/>
              <a:t>(Prepared by JMA colleagues)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606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Coverage Map (Cycle Analysis)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F241B9-7389-4A95-9B4B-169ED59D7B86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  <p:pic>
        <p:nvPicPr>
          <p:cNvPr id="4" name="Picture 2" descr="http://svkva.naps.kishou.go.jp/~suuchi_s/npd604/Da/201210/cdamap_Da_201210100000_2.png"/>
          <p:cNvPicPr>
            <a:picLocks noChangeAspect="1" noChangeArrowheads="1"/>
          </p:cNvPicPr>
          <p:nvPr/>
        </p:nvPicPr>
        <p:blipFill>
          <a:blip r:embed="rId2" cstate="print"/>
          <a:srcRect t="2382" b="2382"/>
          <a:stretch>
            <a:fillRect/>
          </a:stretch>
        </p:blipFill>
        <p:spPr bwMode="auto">
          <a:xfrm>
            <a:off x="4614900" y="980728"/>
            <a:ext cx="4277580" cy="5757511"/>
          </a:xfrm>
          <a:prstGeom prst="rect">
            <a:avLst/>
          </a:prstGeom>
          <a:noFill/>
        </p:spPr>
      </p:pic>
      <p:pic>
        <p:nvPicPr>
          <p:cNvPr id="5" name="Picture 4" descr="http://svkva.naps.kishou.go.jp/~suuchi_s/npd604/Da/201210/cdamap_Da_201210100000_1.png"/>
          <p:cNvPicPr>
            <a:picLocks noChangeAspect="1" noChangeArrowheads="1"/>
          </p:cNvPicPr>
          <p:nvPr/>
        </p:nvPicPr>
        <p:blipFill>
          <a:blip r:embed="rId3" cstate="print"/>
          <a:srcRect t="2382" b="2382"/>
          <a:stretch>
            <a:fillRect/>
          </a:stretch>
        </p:blipFill>
        <p:spPr bwMode="auto">
          <a:xfrm>
            <a:off x="251520" y="980728"/>
            <a:ext cx="4277580" cy="5757511"/>
          </a:xfrm>
          <a:prstGeom prst="rect">
            <a:avLst/>
          </a:prstGeom>
          <a:noFill/>
        </p:spPr>
      </p:pic>
      <p:sp>
        <p:nvSpPr>
          <p:cNvPr id="6" name="テキスト ボックス 124"/>
          <p:cNvSpPr txBox="1">
            <a:spLocks noChangeArrowheads="1"/>
          </p:cNvSpPr>
          <p:nvPr/>
        </p:nvSpPr>
        <p:spPr bwMode="auto">
          <a:xfrm>
            <a:off x="6767736" y="4005064"/>
            <a:ext cx="23762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Much more data are available in the cyclic (late) analysis. 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29032" y="5517232"/>
            <a:ext cx="3341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Cut off : +11:50</a:t>
            </a:r>
            <a:endParaRPr kumimoji="1" lang="en-US" altLang="ja-JP" dirty="0" smtClean="0"/>
          </a:p>
          <a:p>
            <a:pPr algn="r"/>
            <a:r>
              <a:rPr lang="en-US" altLang="ja-JP" dirty="0"/>
              <a:t>	</a:t>
            </a:r>
            <a:r>
              <a:rPr lang="en-US" altLang="ja-JP" dirty="0" smtClean="0"/>
              <a:t>for 00UTC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Assimilated Data Amount History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602200" cy="479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2568236" y="5877272"/>
            <a:ext cx="5460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200" dirty="0" smtClean="0"/>
              <a:t>This graph shows the assimilated data amount on the first day of each month.</a:t>
            </a:r>
          </a:p>
          <a:p>
            <a:pPr algn="r"/>
            <a:r>
              <a:rPr kumimoji="1" lang="en-US" altLang="ja-JP" sz="1200" dirty="0" smtClean="0"/>
              <a:t>So that it contains sampling error.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44408" y="4953362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/>
              <a:t>RMSE on 48-hours GPH forecast </a:t>
            </a:r>
            <a:endParaRPr kumimoji="1" lang="ja-JP" altLang="en-US" sz="1000" dirty="0"/>
          </a:p>
        </p:txBody>
      </p:sp>
      <p:sp>
        <p:nvSpPr>
          <p:cNvPr id="8" name="正方形/長方形 7"/>
          <p:cNvSpPr/>
          <p:nvPr/>
        </p:nvSpPr>
        <p:spPr>
          <a:xfrm>
            <a:off x="7812360" y="4941168"/>
            <a:ext cx="1331640" cy="5760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Updates for JMA DA systems</a:t>
            </a:r>
            <a:br>
              <a:rPr lang="en-US" altLang="ja-JP" dirty="0" smtClean="0"/>
            </a:br>
            <a:r>
              <a:rPr lang="en-US" altLang="ja-JP" sz="2800" dirty="0" smtClean="0"/>
              <a:t>after May 2011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/>
          <a:lstStyle/>
          <a:p>
            <a:r>
              <a:rPr lang="en-US" altLang="ja-JP" sz="2800" dirty="0" smtClean="0"/>
              <a:t>Past</a:t>
            </a:r>
          </a:p>
          <a:p>
            <a:pPr lvl="1"/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) Introduction of Radar Reflectivity (Jun. 2011)</a:t>
            </a:r>
          </a:p>
          <a:p>
            <a:pPr lvl="2"/>
            <a:r>
              <a:rPr lang="en-US" altLang="ja-JP" sz="1800" dirty="0" smtClean="0">
                <a:solidFill>
                  <a:schemeClr val="accent6">
                    <a:lumMod val="75000"/>
                  </a:schemeClr>
                </a:solidFill>
              </a:rPr>
              <a:t>RH retrievals are assimilated with 4D-Var</a:t>
            </a:r>
          </a:p>
          <a:p>
            <a:pPr lvl="1"/>
            <a:r>
              <a:rPr kumimoji="1"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kumimoji="1" lang="en-US" altLang="ja-JP" sz="2400" b="1" dirty="0" smtClean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kumimoji="1"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) Global 4D-Var Enhancement (Oct. 2011)</a:t>
            </a:r>
          </a:p>
          <a:p>
            <a:pPr lvl="2"/>
            <a:r>
              <a:rPr lang="en-US" altLang="ja-JP" sz="1800" dirty="0" smtClean="0">
                <a:solidFill>
                  <a:schemeClr val="accent3">
                    <a:lumMod val="75000"/>
                  </a:schemeClr>
                </a:solidFill>
              </a:rPr>
              <a:t>Inner model upgrades, Revised observation error settings</a:t>
            </a:r>
            <a:endParaRPr kumimoji="1" lang="en-US" altLang="ja-JP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altLang="ja-JP" sz="2400" b="1" dirty="0" smtClean="0"/>
              <a:t>Super Computing System Upgrade (Jun. 2012)</a:t>
            </a:r>
            <a:endParaRPr lang="en-US" altLang="ja-JP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altLang="ja-JP" sz="2400" dirty="0" smtClean="0">
                <a:solidFill>
                  <a:schemeClr val="accent2"/>
                </a:solidFill>
              </a:rPr>
              <a:t>(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L</a:t>
            </a:r>
            <a:r>
              <a:rPr lang="en-US" altLang="ja-JP" sz="2400" dirty="0" smtClean="0">
                <a:solidFill>
                  <a:schemeClr val="accent2"/>
                </a:solidFill>
              </a:rPr>
              <a:t>) LFM/LA operation was started (Aug. 2012)</a:t>
            </a:r>
          </a:p>
          <a:p>
            <a:pPr lvl="1"/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  <a:t>M,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L</a:t>
            </a: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) Introduction of a new Doppler Radar (Oct. 2012)</a:t>
            </a:r>
          </a:p>
          <a:p>
            <a:r>
              <a:rPr lang="en-US" altLang="ja-JP" sz="2800" dirty="0" smtClean="0"/>
              <a:t>Plan</a:t>
            </a:r>
            <a:r>
              <a:rPr lang="en-US" altLang="ja-JP" sz="1800" dirty="0" smtClean="0"/>
              <a:t> (near future)</a:t>
            </a:r>
            <a:endParaRPr lang="en-US" altLang="ja-JP" sz="2800" dirty="0" smtClean="0"/>
          </a:p>
          <a:p>
            <a:pPr lvl="1"/>
            <a:r>
              <a:rPr lang="en-US" altLang="ja-JP" sz="2400" dirty="0" smtClean="0"/>
              <a:t>(</a:t>
            </a:r>
            <a:r>
              <a:rPr lang="en-US" altLang="ja-JP" sz="2400" b="1" dirty="0" smtClean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altLang="ja-JP" sz="2400" b="1" dirty="0" smtClean="0">
                <a:solidFill>
                  <a:schemeClr val="accent3"/>
                </a:solidFill>
              </a:rPr>
              <a:t>,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altLang="ja-JP" sz="2400" dirty="0" smtClean="0"/>
              <a:t>) RTM upgrades (RTTOVv9.3</a:t>
            </a:r>
            <a:r>
              <a:rPr lang="en-US" altLang="ja-JP" sz="2400" dirty="0" smtClean="0">
                <a:sym typeface="Wingdings" pitchFamily="2" charset="2"/>
              </a:rPr>
              <a:t>v10)</a:t>
            </a:r>
            <a:endParaRPr lang="en-US" altLang="ja-JP" sz="2400" dirty="0" smtClean="0"/>
          </a:p>
          <a:p>
            <a:pPr lvl="1"/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altLang="ja-JP" sz="2400" b="1" dirty="0" smtClean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) GNSS-RO observation operator upgrades</a:t>
            </a:r>
          </a:p>
          <a:p>
            <a:pPr lvl="1"/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altLang="ja-JP" sz="2400" b="1" dirty="0" smtClean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) Introduction of AIRS, IASI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6840760" y="2132856"/>
            <a:ext cx="2267744" cy="792088"/>
          </a:xfrm>
          <a:prstGeom prst="wedgeRoundRectCallout">
            <a:avLst>
              <a:gd name="adj1" fmla="val -45843"/>
              <a:gd name="adj2" fmla="val 956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en-US" altLang="ja-JP" sz="1400" dirty="0" smtClean="0"/>
              <a:t>The operational NWP suits were fixed about a year for the  upgrade preparation.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676673"/>
            <a:ext cx="7772400" cy="1824335"/>
          </a:xfrm>
        </p:spPr>
        <p:txBody>
          <a:bodyPr/>
          <a:lstStyle/>
          <a:p>
            <a:r>
              <a:rPr kumimoji="1" lang="en-US" altLang="ja-JP" sz="3600" dirty="0" smtClean="0"/>
              <a:t>Super Computer System Upgrade</a:t>
            </a:r>
            <a:endParaRPr kumimoji="1" lang="ja-JP" altLang="en-US" sz="3600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Super Computing Systems</a:t>
            </a:r>
            <a:endParaRPr kumimoji="1" lang="ja-JP" altLang="en-US" dirty="0"/>
          </a:p>
        </p:txBody>
      </p:sp>
      <p:graphicFrame>
        <p:nvGraphicFramePr>
          <p:cNvPr id="8" name="コンテンツ プレースホルダ 7"/>
          <p:cNvGraphicFramePr>
            <a:graphicFrameLocks noGrp="1"/>
          </p:cNvGraphicFramePr>
          <p:nvPr>
            <p:ph idx="1"/>
          </p:nvPr>
        </p:nvGraphicFramePr>
        <p:xfrm>
          <a:off x="539553" y="1196975"/>
          <a:ext cx="8064894" cy="3505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20279"/>
                <a:gridCol w="2808312"/>
                <a:gridCol w="273630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New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Old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Machine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1800" kern="1200" baseline="0" dirty="0" smtClean="0"/>
                        <a:t>Hitachi SR16000/M1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Hitachi</a:t>
                      </a:r>
                      <a:r>
                        <a:rPr kumimoji="1" lang="en-US" altLang="ja-JP" baseline="0" dirty="0" smtClean="0"/>
                        <a:t> SR11000/K1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Hitachi</a:t>
                      </a:r>
                      <a:r>
                        <a:rPr kumimoji="1" lang="en-US" altLang="ja-JP" baseline="0" dirty="0" smtClean="0"/>
                        <a:t> SR11000/J1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CPU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Power 7 (3.83GHz, 8core)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Power 5 (1.9GHz),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Power 5+ (2.1GHz)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CPU/NODE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r>
                        <a:rPr kumimoji="1" lang="en-US" altLang="ja-JP" baseline="0" dirty="0" smtClean="0"/>
                        <a:t> processors (total 32cores)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16 processors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NODE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864</a:t>
                      </a:r>
                      <a:r>
                        <a:rPr kumimoji="1" lang="en-US" altLang="ja-JP" baseline="0" dirty="0" smtClean="0"/>
                        <a:t> (432x2)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210 </a:t>
                      </a:r>
                      <a:r>
                        <a:rPr kumimoji="1" lang="en-US" altLang="ja-JP" baseline="0" dirty="0" smtClean="0"/>
                        <a:t>(80x2+50)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Peak Performance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kern="1200" baseline="0" dirty="0" smtClean="0"/>
                        <a:t>847</a:t>
                      </a:r>
                      <a:r>
                        <a:rPr kumimoji="1" lang="en-US" altLang="ja-JP" dirty="0" smtClean="0"/>
                        <a:t> (423.5</a:t>
                      </a:r>
                      <a:r>
                        <a:rPr kumimoji="1" lang="en-US" altLang="ja-JP" baseline="0" dirty="0" smtClean="0"/>
                        <a:t>x2)</a:t>
                      </a:r>
                      <a:r>
                        <a:rPr kumimoji="1" lang="en-US" altLang="ja-JP" dirty="0" smtClean="0"/>
                        <a:t> T Flops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27.5 (10.75</a:t>
                      </a:r>
                      <a:r>
                        <a:rPr kumimoji="1" lang="en-US" altLang="ja-JP" baseline="0" dirty="0" smtClean="0"/>
                        <a:t>x2</a:t>
                      </a:r>
                      <a:r>
                        <a:rPr kumimoji="1" lang="en-US" altLang="ja-JP" dirty="0" smtClean="0"/>
                        <a:t>+6) T Flops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Main Memory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108 T Byte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13.1 T Byte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operation was started 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 June 2012 -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 March 2006</a:t>
                      </a:r>
                      <a:r>
                        <a:rPr kumimoji="1" lang="en-US" altLang="ja-JP" baseline="0" dirty="0" smtClean="0"/>
                        <a:t> -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pic>
        <p:nvPicPr>
          <p:cNvPr id="7" name="Picture 5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97152"/>
            <a:ext cx="2016125" cy="1512888"/>
          </a:xfrm>
          <a:prstGeom prst="rect">
            <a:avLst/>
          </a:prstGeom>
          <a:noFill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104" y="4797152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 smtClean="0"/>
              <a:t>Planned </a:t>
            </a:r>
            <a:r>
              <a:rPr kumimoji="1" lang="en-US" altLang="ja-JP" sz="4000" dirty="0" smtClean="0"/>
              <a:t>NWP system enhancement</a:t>
            </a:r>
            <a:endParaRPr kumimoji="1" lang="ja-JP" altLang="en-US" sz="4000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idx="1"/>
          </p:nvPr>
        </p:nvGraphicFramePr>
        <p:xfrm>
          <a:off x="457200" y="1041608"/>
          <a:ext cx="8229600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464"/>
                <a:gridCol w="7139136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Model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Plan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GSM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Increase the model levels (from 60 to 100)</a:t>
                      </a:r>
                      <a:endParaRPr kumimoji="1" lang="ja-JP" altLang="en-US" sz="2000" dirty="0" smtClean="0"/>
                    </a:p>
                    <a:p>
                      <a:r>
                        <a:rPr kumimoji="1" lang="en-US" altLang="ja-JP" sz="2000" dirty="0" smtClean="0"/>
                        <a:t>Raise the model</a:t>
                      </a:r>
                      <a:r>
                        <a:rPr kumimoji="1" lang="en-US" altLang="ja-JP" sz="2000" baseline="0" dirty="0" smtClean="0"/>
                        <a:t> top (from 0.1hPa to 0.01hPa)</a:t>
                      </a:r>
                    </a:p>
                    <a:p>
                      <a:r>
                        <a:rPr kumimoji="1" lang="en-US" altLang="ja-JP" sz="2000" baseline="0" dirty="0" smtClean="0"/>
                        <a:t>Extend the forecast range (TBD)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MSM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Increase the model levels (from 50 to</a:t>
                      </a:r>
                      <a:r>
                        <a:rPr kumimoji="1" lang="en-US" altLang="ja-JP" sz="2000" baseline="0" dirty="0" smtClean="0"/>
                        <a:t> 75)</a:t>
                      </a:r>
                    </a:p>
                    <a:p>
                      <a:r>
                        <a:rPr kumimoji="1" lang="en-US" altLang="ja-JP" sz="2000" baseline="0" dirty="0" smtClean="0"/>
                        <a:t>Raise the model top (TBD).</a:t>
                      </a:r>
                    </a:p>
                    <a:p>
                      <a:r>
                        <a:rPr kumimoji="1" lang="en-US" altLang="ja-JP" sz="2000" baseline="0" dirty="0" smtClean="0"/>
                        <a:t>Extend the forecast range (TBD).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LFM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Increase</a:t>
                      </a:r>
                      <a:r>
                        <a:rPr kumimoji="1" lang="en-US" altLang="ja-JP" sz="2000" baseline="0" dirty="0" smtClean="0"/>
                        <a:t> the operation frequency from three-hourly to hourly</a:t>
                      </a:r>
                    </a:p>
                    <a:p>
                      <a:r>
                        <a:rPr kumimoji="1" lang="en-US" altLang="ja-JP" sz="2000" baseline="0" dirty="0" smtClean="0"/>
                        <a:t>Expand the model domain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WEPS</a:t>
                      </a:r>
                    </a:p>
                    <a:p>
                      <a:r>
                        <a:rPr kumimoji="1" lang="en-US" altLang="ja-JP" sz="1200" dirty="0" smtClean="0"/>
                        <a:t>one</a:t>
                      </a:r>
                      <a:r>
                        <a:rPr kumimoji="1" lang="en-US" altLang="ja-JP" sz="1200" baseline="0" dirty="0" smtClean="0"/>
                        <a:t> Week EPS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Increase model resolution (from</a:t>
                      </a:r>
                      <a:r>
                        <a:rPr kumimoji="1" lang="en-US" altLang="ja-JP" sz="2000" baseline="0" dirty="0" smtClean="0"/>
                        <a:t> TL319L60 to TL479L100)</a:t>
                      </a:r>
                    </a:p>
                    <a:p>
                      <a:r>
                        <a:rPr kumimoji="1" lang="en-US" altLang="ja-JP" sz="2000" baseline="0" dirty="0" smtClean="0"/>
                        <a:t>Increase the operation frequency and the members</a:t>
                      </a:r>
                    </a:p>
                    <a:p>
                      <a:pPr algn="r"/>
                      <a:r>
                        <a:rPr kumimoji="1" lang="en-US" altLang="ja-JP" sz="2000" baseline="0" dirty="0" smtClean="0"/>
                        <a:t>(from M51/day to M27/12hours)</a:t>
                      </a:r>
                    </a:p>
                    <a:p>
                      <a:r>
                        <a:rPr kumimoji="1" lang="en-US" altLang="ja-JP" sz="2000" baseline="0" dirty="0" smtClean="0"/>
                        <a:t>Extend forecast range (TBD).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TEPS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Typhoon </a:t>
                      </a:r>
                      <a:r>
                        <a:rPr kumimoji="1" lang="en-US" altLang="ja-JP" sz="1200" baseline="0" dirty="0" smtClean="0"/>
                        <a:t>EPS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Increase the model resolution (from</a:t>
                      </a:r>
                      <a:r>
                        <a:rPr kumimoji="1" lang="en-US" altLang="ja-JP" sz="2000" baseline="0" dirty="0" smtClean="0"/>
                        <a:t> TL319L60 to TL479L100)</a:t>
                      </a:r>
                    </a:p>
                    <a:p>
                      <a:r>
                        <a:rPr kumimoji="1" lang="en-US" altLang="ja-JP" sz="2000" baseline="0" dirty="0" smtClean="0"/>
                        <a:t>Increase the members (from M11 to M25)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MEPS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Meso EPS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Start</a:t>
                      </a:r>
                      <a:r>
                        <a:rPr kumimoji="1" lang="en-US" altLang="ja-JP" sz="2000" baseline="0" dirty="0" smtClean="0"/>
                        <a:t> test operation of the EPS system</a:t>
                      </a:r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F241B9-7389-4A95-9B4B-169ED59D7B86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Updates</a:t>
            </a:r>
            <a:endParaRPr kumimoji="1" lang="ja-JP" altLang="en-US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16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Introduction of Radar Reflectivity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We had started assimilation of the pseudo-RH data retrieved from 3D radar reflectivity by Bayesian method for MA on June 2011. The development for LA is underway.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993" y="2422266"/>
            <a:ext cx="2311050" cy="271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63" y="2418242"/>
            <a:ext cx="2311050" cy="271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Image\Work_ma_cntl\sim_fze_0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422266"/>
            <a:ext cx="2311050" cy="271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G:\Image\Work_ma_cntl\sim_frh_0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13" y="3930839"/>
            <a:ext cx="1145549" cy="135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1037" y="3930839"/>
            <a:ext cx="1145549" cy="135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184126" y="513068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First Guess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51516" y="51306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Observation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74975" y="5128322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Analysis</a:t>
            </a:r>
            <a:endParaRPr kumimoji="1" lang="ja-JP" altLang="en-US" dirty="0"/>
          </a:p>
        </p:txBody>
      </p:sp>
      <p:sp>
        <p:nvSpPr>
          <p:cNvPr id="13" name="フリーフォーム 12"/>
          <p:cNvSpPr/>
          <p:nvPr/>
        </p:nvSpPr>
        <p:spPr>
          <a:xfrm>
            <a:off x="2725931" y="5415607"/>
            <a:ext cx="4176465" cy="472697"/>
          </a:xfrm>
          <a:custGeom>
            <a:avLst/>
            <a:gdLst>
              <a:gd name="connsiteX0" fmla="*/ 0 w 3846786"/>
              <a:gd name="connsiteY0" fmla="*/ 0 h 1250731"/>
              <a:gd name="connsiteX1" fmla="*/ 1734207 w 3846786"/>
              <a:gd name="connsiteY1" fmla="*/ 1245476 h 1250731"/>
              <a:gd name="connsiteX2" fmla="*/ 3846786 w 3846786"/>
              <a:gd name="connsiteY2" fmla="*/ 31531 h 1250731"/>
              <a:gd name="connsiteX0" fmla="*/ 0 w 3846786"/>
              <a:gd name="connsiteY0" fmla="*/ 0 h 1230014"/>
              <a:gd name="connsiteX1" fmla="*/ 1950231 w 3846786"/>
              <a:gd name="connsiteY1" fmla="*/ 1224759 h 1230014"/>
              <a:gd name="connsiteX2" fmla="*/ 3846786 w 3846786"/>
              <a:gd name="connsiteY2" fmla="*/ 31531 h 1230014"/>
              <a:gd name="connsiteX0" fmla="*/ 0 w 3984787"/>
              <a:gd name="connsiteY0" fmla="*/ 0 h 1229287"/>
              <a:gd name="connsiteX1" fmla="*/ 2088232 w 3984787"/>
              <a:gd name="connsiteY1" fmla="*/ 1224136 h 1229287"/>
              <a:gd name="connsiteX2" fmla="*/ 3984787 w 3984787"/>
              <a:gd name="connsiteY2" fmla="*/ 30908 h 122928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4176465"/>
              <a:gd name="connsiteY0" fmla="*/ 72008 h 1308145"/>
              <a:gd name="connsiteX1" fmla="*/ 2088232 w 4176465"/>
              <a:gd name="connsiteY1" fmla="*/ 1296144 h 1308145"/>
              <a:gd name="connsiteX2" fmla="*/ 4176465 w 4176465"/>
              <a:gd name="connsiteY2" fmla="*/ 0 h 130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6465" h="1308145">
                <a:moveTo>
                  <a:pt x="0" y="72008"/>
                </a:moveTo>
                <a:cubicBezTo>
                  <a:pt x="546538" y="692118"/>
                  <a:pt x="1392155" y="1308145"/>
                  <a:pt x="2088232" y="1296144"/>
                </a:cubicBezTo>
                <a:cubicBezTo>
                  <a:pt x="2784309" y="1284143"/>
                  <a:pt x="3955444" y="310435"/>
                  <a:pt x="4176465" y="0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5436096" y="5435932"/>
            <a:ext cx="1440160" cy="108012"/>
          </a:xfrm>
          <a:custGeom>
            <a:avLst/>
            <a:gdLst>
              <a:gd name="connsiteX0" fmla="*/ 0 w 3846786"/>
              <a:gd name="connsiteY0" fmla="*/ 0 h 1250731"/>
              <a:gd name="connsiteX1" fmla="*/ 1734207 w 3846786"/>
              <a:gd name="connsiteY1" fmla="*/ 1245476 h 1250731"/>
              <a:gd name="connsiteX2" fmla="*/ 3846786 w 3846786"/>
              <a:gd name="connsiteY2" fmla="*/ 31531 h 1250731"/>
              <a:gd name="connsiteX0" fmla="*/ 0 w 3846786"/>
              <a:gd name="connsiteY0" fmla="*/ 0 h 1230014"/>
              <a:gd name="connsiteX1" fmla="*/ 1950231 w 3846786"/>
              <a:gd name="connsiteY1" fmla="*/ 1224759 h 1230014"/>
              <a:gd name="connsiteX2" fmla="*/ 3846786 w 3846786"/>
              <a:gd name="connsiteY2" fmla="*/ 31531 h 1230014"/>
              <a:gd name="connsiteX0" fmla="*/ 0 w 3984787"/>
              <a:gd name="connsiteY0" fmla="*/ 0 h 1229287"/>
              <a:gd name="connsiteX1" fmla="*/ 2088232 w 3984787"/>
              <a:gd name="connsiteY1" fmla="*/ 1224136 h 1229287"/>
              <a:gd name="connsiteX2" fmla="*/ 3984787 w 3984787"/>
              <a:gd name="connsiteY2" fmla="*/ 30908 h 122928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3360374"/>
              <a:gd name="connsiteY0" fmla="*/ 0 h 1224135"/>
              <a:gd name="connsiteX1" fmla="*/ 2088232 w 3360374"/>
              <a:gd name="connsiteY1" fmla="*/ 1224136 h 1224135"/>
              <a:gd name="connsiteX2" fmla="*/ 3360374 w 3360374"/>
              <a:gd name="connsiteY2" fmla="*/ 0 h 1224135"/>
              <a:gd name="connsiteX0" fmla="*/ 0 w 3360374"/>
              <a:gd name="connsiteY0" fmla="*/ 0 h 882957"/>
              <a:gd name="connsiteX1" fmla="*/ 1680187 w 3360374"/>
              <a:gd name="connsiteY1" fmla="*/ 882957 h 882957"/>
              <a:gd name="connsiteX2" fmla="*/ 3360374 w 3360374"/>
              <a:gd name="connsiteY2" fmla="*/ 0 h 88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0374" h="882957">
                <a:moveTo>
                  <a:pt x="0" y="0"/>
                </a:moveTo>
                <a:cubicBezTo>
                  <a:pt x="546538" y="620110"/>
                  <a:pt x="1120125" y="882957"/>
                  <a:pt x="1680187" y="882957"/>
                </a:cubicBezTo>
                <a:cubicBezTo>
                  <a:pt x="2240249" y="882957"/>
                  <a:pt x="3139353" y="310435"/>
                  <a:pt x="3360374" y="0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11960" y="5805264"/>
            <a:ext cx="388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Pseudo-RH assimilation</a:t>
            </a:r>
          </a:p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The echo position was relocated appropriately!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 smtClean="0"/>
              <a:t>Global 4D-Var Enhancement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/>
          <a:lstStyle/>
          <a:p>
            <a:r>
              <a:rPr lang="en-US" altLang="ja-JP" sz="2800" dirty="0" smtClean="0"/>
              <a:t>The inner model was upgraded about</a:t>
            </a:r>
          </a:p>
          <a:p>
            <a:pPr lvl="1"/>
            <a:r>
              <a:rPr lang="en-US" altLang="ja-JP" sz="2400" dirty="0" smtClean="0">
                <a:solidFill>
                  <a:schemeClr val="accent1"/>
                </a:solidFill>
              </a:rPr>
              <a:t>adoption of semi-</a:t>
            </a:r>
            <a:r>
              <a:rPr lang="en-US" altLang="ja-JP" sz="2400" dirty="0" err="1" smtClean="0">
                <a:solidFill>
                  <a:schemeClr val="accent1"/>
                </a:solidFill>
              </a:rPr>
              <a:t>Lagrangian</a:t>
            </a:r>
            <a:r>
              <a:rPr lang="en-US" altLang="ja-JP" sz="2400" dirty="0" smtClean="0">
                <a:solidFill>
                  <a:schemeClr val="accent1"/>
                </a:solidFill>
              </a:rPr>
              <a:t> scheme</a:t>
            </a:r>
          </a:p>
          <a:p>
            <a:pPr lvl="1"/>
            <a:r>
              <a:rPr lang="en-US" altLang="ja-JP" sz="2400" dirty="0" smtClean="0">
                <a:solidFill>
                  <a:schemeClr val="accent1"/>
                </a:solidFill>
              </a:rPr>
              <a:t>adoption of adaptive grid</a:t>
            </a:r>
          </a:p>
          <a:p>
            <a:pPr lvl="1"/>
            <a:r>
              <a:rPr lang="en-US" altLang="ja-JP" sz="2400" dirty="0" smtClean="0">
                <a:solidFill>
                  <a:schemeClr val="accent2"/>
                </a:solidFill>
              </a:rPr>
              <a:t>increase of the resolution (T159 </a:t>
            </a:r>
            <a:r>
              <a:rPr lang="en-US" altLang="ja-JP" sz="2400" dirty="0" smtClean="0">
                <a:solidFill>
                  <a:schemeClr val="accent2"/>
                </a:solidFill>
                <a:sym typeface="Wingdings" pitchFamily="2" charset="2"/>
              </a:rPr>
              <a:t> TL319)</a:t>
            </a:r>
          </a:p>
          <a:p>
            <a:r>
              <a:rPr lang="en-US" altLang="ja-JP" sz="2800" dirty="0" smtClean="0">
                <a:sym typeface="Wingdings" pitchFamily="2" charset="2"/>
              </a:rPr>
              <a:t>Observation error variances were revised at the time.</a:t>
            </a:r>
          </a:p>
          <a:p>
            <a:r>
              <a:rPr lang="en-US" altLang="ja-JP" sz="2800" dirty="0" smtClean="0">
                <a:sym typeface="Wingdings" pitchFamily="2" charset="2"/>
              </a:rPr>
              <a:t>The impact test</a:t>
            </a:r>
          </a:p>
          <a:p>
            <a:pPr lvl="1"/>
            <a:r>
              <a:rPr lang="en-US" altLang="ja-JP" sz="2400" dirty="0" smtClean="0">
                <a:sym typeface="Wingdings" pitchFamily="2" charset="2"/>
              </a:rPr>
              <a:t>showed improvement on Z500 forecast RMSE over NH.</a:t>
            </a:r>
            <a:endParaRPr lang="en-US" altLang="ja-JP" sz="24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sp>
        <p:nvSpPr>
          <p:cNvPr id="5" name="左矢印吹き出し 4"/>
          <p:cNvSpPr/>
          <p:nvPr/>
        </p:nvSpPr>
        <p:spPr>
          <a:xfrm>
            <a:off x="5940152" y="1772816"/>
            <a:ext cx="3131840" cy="79208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Both of them were already introduced in the forecast model some years ago.</a:t>
            </a:r>
            <a:endParaRPr kumimoji="1" lang="ja-JP" altLang="en-US" dirty="0"/>
          </a:p>
        </p:txBody>
      </p:sp>
      <p:pic>
        <p:nvPicPr>
          <p:cNvPr id="86018" name="グラフ 4"/>
          <p:cNvPicPr>
            <a:picLocks noChangeArrowheads="1"/>
          </p:cNvPicPr>
          <p:nvPr/>
        </p:nvPicPr>
        <p:blipFill>
          <a:blip r:embed="rId3" cstate="print"/>
          <a:srcRect b="-110"/>
          <a:stretch>
            <a:fillRect/>
          </a:stretch>
        </p:blipFill>
        <p:spPr bwMode="auto">
          <a:xfrm>
            <a:off x="4991948" y="4437112"/>
            <a:ext cx="2962913" cy="19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グラフ 5"/>
          <p:cNvPicPr>
            <a:picLocks noChangeArrowheads="1"/>
          </p:cNvPicPr>
          <p:nvPr/>
        </p:nvPicPr>
        <p:blipFill>
          <a:blip r:embed="rId4" cstate="print"/>
          <a:srcRect b="-110"/>
          <a:stretch>
            <a:fillRect/>
          </a:stretch>
        </p:blipFill>
        <p:spPr bwMode="auto">
          <a:xfrm>
            <a:off x="1823596" y="4437112"/>
            <a:ext cx="3009128" cy="19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3642280" y="449982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Jan. 2010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20140" y="449982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Aug. 2010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51788" y="486916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NH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47732" y="579597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2"/>
                </a:solidFill>
              </a:rPr>
              <a:t>SH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16084" y="493187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NH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48132" y="558924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2"/>
                </a:solidFill>
              </a:rPr>
              <a:t>SH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293910" y="4983559"/>
            <a:ext cx="201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Improvement Rate on Z500 RMSE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09" y="2492896"/>
            <a:ext cx="533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Doppler Radar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29411"/>
          </a:xfrm>
        </p:spPr>
        <p:txBody>
          <a:bodyPr/>
          <a:lstStyle/>
          <a:p>
            <a:r>
              <a:rPr kumimoji="1" lang="en-US" altLang="ja-JP" sz="2400" dirty="0" smtClean="0"/>
              <a:t>Doppler velocity observation function was added to </a:t>
            </a:r>
            <a:r>
              <a:rPr kumimoji="1" lang="en-US" altLang="ja-JP" sz="2400" dirty="0" smtClean="0">
                <a:solidFill>
                  <a:schemeClr val="accent6"/>
                </a:solidFill>
              </a:rPr>
              <a:t>Akita radar</a:t>
            </a:r>
            <a:r>
              <a:rPr kumimoji="1" lang="en-US" altLang="ja-JP" sz="2400" dirty="0" smtClean="0"/>
              <a:t> in March 2012. The data are added in MA/LA </a:t>
            </a:r>
            <a:r>
              <a:rPr lang="en-US" altLang="ja-JP" sz="2400" dirty="0" smtClean="0"/>
              <a:t>in </a:t>
            </a:r>
            <a:r>
              <a:rPr kumimoji="1" lang="en-US" altLang="ja-JP" sz="2400" dirty="0" smtClean="0"/>
              <a:t>this month.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Nagano, Shizuoka </a:t>
            </a:r>
            <a:r>
              <a:rPr lang="en-US" altLang="ja-JP" sz="2400" dirty="0" smtClean="0"/>
              <a:t>and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Naze</a:t>
            </a:r>
            <a:r>
              <a:rPr lang="en-US" altLang="ja-JP" sz="2400" dirty="0" smtClean="0"/>
              <a:t> radar will be upgraded within a year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4359318" y="6364553"/>
            <a:ext cx="909637" cy="365125"/>
          </a:xfrm>
        </p:spPr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00219" y="6360628"/>
            <a:ext cx="27510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r>
              <a:rPr lang="en-US" altLang="ja-JP" sz="1200" dirty="0" smtClean="0"/>
              <a:t>: Doppler Radar for Airport Weather</a:t>
            </a:r>
            <a:endParaRPr kumimoji="1" lang="ja-JP" altLang="en-US" sz="1200" dirty="0"/>
          </a:p>
        </p:txBody>
      </p:sp>
      <p:sp>
        <p:nvSpPr>
          <p:cNvPr id="19" name="正方形/長方形 18"/>
          <p:cNvSpPr/>
          <p:nvPr/>
        </p:nvSpPr>
        <p:spPr>
          <a:xfrm>
            <a:off x="4166597" y="4377318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0" name="正方形/長方形 19"/>
          <p:cNvSpPr/>
          <p:nvPr/>
        </p:nvSpPr>
        <p:spPr>
          <a:xfrm>
            <a:off x="4083330" y="4405379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733007" y="4512118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2" name="正方形/長方形 21"/>
          <p:cNvSpPr/>
          <p:nvPr/>
        </p:nvSpPr>
        <p:spPr>
          <a:xfrm>
            <a:off x="3383048" y="4486464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3" name="正方形/長方形 22"/>
          <p:cNvSpPr/>
          <p:nvPr/>
        </p:nvSpPr>
        <p:spPr>
          <a:xfrm>
            <a:off x="3367250" y="4434931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4" name="正方形/長方形 23"/>
          <p:cNvSpPr/>
          <p:nvPr/>
        </p:nvSpPr>
        <p:spPr>
          <a:xfrm>
            <a:off x="4523190" y="3140968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5" name="正方形/長方形 24"/>
          <p:cNvSpPr/>
          <p:nvPr/>
        </p:nvSpPr>
        <p:spPr>
          <a:xfrm>
            <a:off x="2616753" y="4478062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6" name="正方形/長方形 25"/>
          <p:cNvSpPr/>
          <p:nvPr/>
        </p:nvSpPr>
        <p:spPr>
          <a:xfrm>
            <a:off x="1746837" y="5651254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7" name="正方形/長方形 26"/>
          <p:cNvSpPr/>
          <p:nvPr/>
        </p:nvSpPr>
        <p:spPr>
          <a:xfrm>
            <a:off x="2590596" y="4784023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27157" y="325325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shin-</a:t>
            </a:r>
          </a:p>
          <a:p>
            <a:r>
              <a:rPr kumimoji="1" lang="en-US" altLang="ja-JP" sz="900" dirty="0" err="1" smtClean="0"/>
              <a:t>chitose</a:t>
            </a:r>
            <a:endParaRPr kumimoji="1" lang="ja-JP" altLang="en-US" sz="9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339125" y="447738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narita</a:t>
            </a:r>
            <a:endParaRPr kumimoji="1" lang="en-US" altLang="ja-JP" sz="900" dirty="0" smtClean="0"/>
          </a:p>
          <a:p>
            <a:r>
              <a:rPr lang="en-US" altLang="ja-JP" sz="900" dirty="0" err="1" smtClean="0"/>
              <a:t>haneda</a:t>
            </a:r>
            <a:endParaRPr kumimoji="1" lang="ja-JP" altLang="en-US" sz="9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691053" y="4693411"/>
            <a:ext cx="4988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chubu</a:t>
            </a:r>
            <a:endParaRPr kumimoji="1" lang="ja-JP" altLang="en-US" sz="9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062482" y="447738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/>
              <a:t>osaka</a:t>
            </a:r>
            <a:endParaRPr lang="en-US" altLang="ja-JP" sz="900" dirty="0" smtClean="0"/>
          </a:p>
          <a:p>
            <a:r>
              <a:rPr kumimoji="1" lang="en-US" altLang="ja-JP" sz="900" dirty="0" err="1" smtClean="0"/>
              <a:t>kansai</a:t>
            </a:r>
            <a:endParaRPr kumimoji="1" lang="ja-JP" altLang="en-US" sz="9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466917" y="4333371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fukuoka</a:t>
            </a:r>
            <a:endParaRPr kumimoji="1" lang="ja-JP" altLang="en-US" sz="9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012438" y="4837427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kagoshima</a:t>
            </a:r>
            <a:endParaRPr kumimoji="1" lang="ja-JP" altLang="en-US" sz="9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521715" y="5629515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naha</a:t>
            </a:r>
            <a:endParaRPr kumimoji="1" lang="ja-JP" altLang="en-US" sz="900" dirty="0"/>
          </a:p>
        </p:txBody>
      </p:sp>
      <p:sp>
        <p:nvSpPr>
          <p:cNvPr id="31" name="円/楕円 30"/>
          <p:cNvSpPr/>
          <p:nvPr/>
        </p:nvSpPr>
        <p:spPr>
          <a:xfrm>
            <a:off x="3979085" y="3613291"/>
            <a:ext cx="576064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653136"/>
            <a:ext cx="2505075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492896"/>
            <a:ext cx="25050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下矢印 32"/>
          <p:cNvSpPr/>
          <p:nvPr/>
        </p:nvSpPr>
        <p:spPr>
          <a:xfrm>
            <a:off x="7236296" y="4365104"/>
            <a:ext cx="57606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/>
          <p:nvPr/>
        </p:nvCxnSpPr>
        <p:spPr>
          <a:xfrm flipH="1" flipV="1">
            <a:off x="2483768" y="5589240"/>
            <a:ext cx="21602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3995936" y="4725144"/>
            <a:ext cx="21602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4067944" y="4437112"/>
            <a:ext cx="21602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3779912" y="3284984"/>
            <a:ext cx="216024" cy="360040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7596336" y="2708920"/>
            <a:ext cx="216024" cy="360040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7596336" y="4869160"/>
            <a:ext cx="216024" cy="360040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6300192" y="256490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Before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00192" y="47251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5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/>
          <a:lstStyle/>
          <a:p>
            <a:r>
              <a:rPr kumimoji="1" lang="en-US" altLang="ja-JP" dirty="0" smtClean="0"/>
              <a:t>Recent </a:t>
            </a:r>
            <a:r>
              <a:rPr lang="en-US" altLang="ja-JP" dirty="0" smtClean="0"/>
              <a:t>activities on NWP at </a:t>
            </a:r>
            <a:r>
              <a:rPr kumimoji="1" lang="en-US" altLang="ja-JP" dirty="0" smtClean="0"/>
              <a:t>JMA</a:t>
            </a:r>
          </a:p>
          <a:p>
            <a:pPr lvl="1"/>
            <a:r>
              <a:rPr lang="en-US" altLang="ja-JP" dirty="0" smtClean="0"/>
              <a:t>JMA NWP Systems</a:t>
            </a:r>
          </a:p>
          <a:p>
            <a:pPr lvl="1"/>
            <a:r>
              <a:rPr lang="en-US" altLang="ja-JP" dirty="0" smtClean="0"/>
              <a:t>Super Computer System Upgrades</a:t>
            </a:r>
          </a:p>
          <a:p>
            <a:pPr lvl="1"/>
            <a:r>
              <a:rPr kumimoji="1" lang="en-US" altLang="ja-JP" dirty="0" smtClean="0"/>
              <a:t>Updates</a:t>
            </a:r>
          </a:p>
          <a:p>
            <a:pPr lvl="1"/>
            <a:r>
              <a:rPr lang="en-US" altLang="ja-JP" dirty="0" smtClean="0"/>
              <a:t>Plan</a:t>
            </a:r>
          </a:p>
          <a:p>
            <a:pPr lvl="1"/>
            <a:r>
              <a:rPr kumimoji="1" lang="en-US" altLang="ja-JP" dirty="0" smtClean="0"/>
              <a:t>Topics</a:t>
            </a:r>
          </a:p>
          <a:p>
            <a:r>
              <a:rPr lang="en-US" altLang="ja-JP" dirty="0"/>
              <a:t>Status of Himawari-8/9 </a:t>
            </a:r>
            <a:r>
              <a:rPr lang="en-US" altLang="ja-JP" dirty="0" smtClean="0"/>
              <a:t>Project</a:t>
            </a:r>
          </a:p>
          <a:p>
            <a:r>
              <a:rPr lang="en-US" altLang="ja-JP" dirty="0"/>
              <a:t>Status of the GTS connection to RTH Tokyo</a:t>
            </a:r>
            <a:endParaRPr lang="en-US" altLang="ja-JP" dirty="0" smtClean="0"/>
          </a:p>
          <a:p>
            <a:r>
              <a:rPr lang="en-US" altLang="ja-JP" dirty="0"/>
              <a:t>Answer to the Action Items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0356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Plan</a:t>
            </a:r>
            <a:endParaRPr kumimoji="1" lang="ja-JP" altLang="en-US" dirty="0"/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RTM upgrades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JMA plans to update RTTOV v9.3</a:t>
            </a:r>
            <a:r>
              <a:rPr lang="en-US" altLang="ja-JP" dirty="0" smtClean="0">
                <a:sym typeface="Wingdings" pitchFamily="2" charset="2"/>
              </a:rPr>
              <a:t>v10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Test periods: Jan. 2012 and Aug. 2011</a:t>
            </a:r>
          </a:p>
          <a:p>
            <a:pPr lvl="2"/>
            <a:r>
              <a:rPr lang="en-US" altLang="ja-JP" dirty="0" smtClean="0"/>
              <a:t>The test used MHS over the land area with RTTOV v10</a:t>
            </a:r>
          </a:p>
          <a:p>
            <a:pPr lvl="3"/>
            <a:r>
              <a:rPr lang="en-US" altLang="ja-JP" dirty="0" smtClean="0"/>
              <a:t>JMA does not use it over the land area at present.</a:t>
            </a:r>
          </a:p>
          <a:p>
            <a:pPr lvl="1"/>
            <a:r>
              <a:rPr lang="en-US" altLang="ja-JP" dirty="0" smtClean="0"/>
              <a:t>Results: </a:t>
            </a:r>
          </a:p>
          <a:p>
            <a:pPr lvl="2"/>
            <a:r>
              <a:rPr lang="en-US" altLang="ja-JP" sz="2000" dirty="0" smtClean="0"/>
              <a:t>the data humidifies the </a:t>
            </a:r>
          </a:p>
          <a:p>
            <a:pPr lvl="2">
              <a:buNone/>
            </a:pPr>
            <a:r>
              <a:rPr lang="en-US" altLang="ja-JP" sz="2000" dirty="0" smtClean="0"/>
              <a:t>	analysis field over land and </a:t>
            </a:r>
          </a:p>
          <a:p>
            <a:pPr lvl="2">
              <a:buNone/>
            </a:pPr>
            <a:r>
              <a:rPr lang="en-US" altLang="ja-JP" sz="2000" dirty="0" smtClean="0"/>
              <a:t>	</a:t>
            </a:r>
            <a:r>
              <a:rPr kumimoji="1" lang="en-US" altLang="ja-JP" sz="2000" dirty="0" smtClean="0"/>
              <a:t>showed the positive </a:t>
            </a:r>
            <a:r>
              <a:rPr lang="en-US" altLang="ja-JP" sz="2000" dirty="0" smtClean="0"/>
              <a:t>impact.</a:t>
            </a:r>
            <a:endParaRPr kumimoji="1" lang="ja-JP" altLang="en-US" sz="20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142" y="3324176"/>
            <a:ext cx="45148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617" y="4383757"/>
            <a:ext cx="45243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テキスト ボックス 31"/>
          <p:cNvSpPr txBox="1"/>
          <p:nvPr/>
        </p:nvSpPr>
        <p:spPr>
          <a:xfrm>
            <a:off x="4754116" y="310815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PSEA</a:t>
            </a:r>
            <a:endParaRPr kumimoji="1" lang="ja-JP" altLang="en-US" sz="14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194276" y="310815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T850</a:t>
            </a:r>
            <a:endParaRPr kumimoji="1" lang="ja-JP" altLang="en-US" sz="1400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634436" y="310815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Z500</a:t>
            </a:r>
            <a:endParaRPr kumimoji="1" lang="ja-JP" altLang="en-US" sz="1400" b="1" dirty="0"/>
          </a:p>
        </p:txBody>
      </p:sp>
      <p:sp>
        <p:nvSpPr>
          <p:cNvPr id="35" name="テキスト ボックス 34"/>
          <p:cNvSpPr txBox="1"/>
          <p:nvPr/>
        </p:nvSpPr>
        <p:spPr>
          <a:xfrm rot="16200000">
            <a:off x="3969804" y="3709555"/>
            <a:ext cx="108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Aug.</a:t>
            </a:r>
            <a:endParaRPr kumimoji="1" lang="ja-JP" altLang="en-US" sz="1400" b="1" dirty="0"/>
          </a:p>
        </p:txBody>
      </p:sp>
      <p:sp>
        <p:nvSpPr>
          <p:cNvPr id="36" name="テキスト ボックス 35"/>
          <p:cNvSpPr txBox="1"/>
          <p:nvPr/>
        </p:nvSpPr>
        <p:spPr>
          <a:xfrm rot="16200000">
            <a:off x="3969804" y="4789674"/>
            <a:ext cx="108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/>
              <a:t>Jan</a:t>
            </a:r>
            <a:r>
              <a:rPr kumimoji="1" lang="en-US" altLang="ja-JP" sz="1400" b="1" dirty="0" smtClean="0"/>
              <a:t>.</a:t>
            </a:r>
            <a:endParaRPr kumimoji="1" lang="ja-JP" altLang="en-US" sz="1400" b="1" dirty="0"/>
          </a:p>
        </p:txBody>
      </p:sp>
      <p:pic>
        <p:nvPicPr>
          <p:cNvPr id="37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733627"/>
            <a:ext cx="2736304" cy="179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>
          <a:xfrm>
            <a:off x="6156176" y="5589240"/>
            <a:ext cx="28803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Parallel operation of </a:t>
            </a:r>
            <a:r>
              <a:rPr lang="en-US" altLang="ja-JP" sz="2000" dirty="0" smtClean="0"/>
              <a:t>this</a:t>
            </a:r>
            <a:r>
              <a:rPr kumimoji="1" lang="en-US" altLang="ja-JP" sz="2000" dirty="0" smtClean="0"/>
              <a:t> system is underway.</a:t>
            </a:r>
            <a:endParaRPr kumimoji="1" lang="ja-JP" altLang="en-US" sz="2000" dirty="0"/>
          </a:p>
        </p:txBody>
      </p:sp>
      <p:grpSp>
        <p:nvGrpSpPr>
          <p:cNvPr id="4" name="グループ化 6"/>
          <p:cNvGrpSpPr/>
          <p:nvPr/>
        </p:nvGrpSpPr>
        <p:grpSpPr>
          <a:xfrm>
            <a:off x="7288342" y="908720"/>
            <a:ext cx="1855658" cy="1406045"/>
            <a:chOff x="7252846" y="5407331"/>
            <a:chExt cx="1855658" cy="1406045"/>
          </a:xfrm>
        </p:grpSpPr>
        <p:sp>
          <p:nvSpPr>
            <p:cNvPr id="29" name="正方形/長方形 28"/>
            <p:cNvSpPr/>
            <p:nvPr/>
          </p:nvSpPr>
          <p:spPr>
            <a:xfrm>
              <a:off x="7308304" y="5445224"/>
              <a:ext cx="1800200" cy="1368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グループ化 39"/>
            <p:cNvGrpSpPr/>
            <p:nvPr/>
          </p:nvGrpSpPr>
          <p:grpSpPr>
            <a:xfrm>
              <a:off x="7252846" y="5407331"/>
              <a:ext cx="1855658" cy="1406045"/>
              <a:chOff x="1132167" y="3994030"/>
              <a:chExt cx="1855658" cy="1406045"/>
            </a:xfrm>
          </p:grpSpPr>
          <p:sp>
            <p:nvSpPr>
              <p:cNvPr id="38" name="正方形/長方形 37"/>
              <p:cNvSpPr/>
              <p:nvPr/>
            </p:nvSpPr>
            <p:spPr>
              <a:xfrm>
                <a:off x="1619672" y="4788024"/>
                <a:ext cx="1152129" cy="369168"/>
              </a:xfrm>
              <a:prstGeom prst="rect">
                <a:avLst/>
              </a:prstGeom>
              <a:solidFill>
                <a:srgbClr val="CECD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00" b="1" dirty="0" smtClean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Worse</a:t>
                </a:r>
                <a:endParaRPr lang="ja-JP" altLang="en-US" sz="14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1619672" y="4437112"/>
                <a:ext cx="1152129" cy="350912"/>
              </a:xfrm>
              <a:prstGeom prst="rect">
                <a:avLst/>
              </a:prstGeom>
              <a:solidFill>
                <a:srgbClr val="F3F0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Better</a:t>
                </a:r>
                <a:endParaRPr lang="ja-JP" altLang="en-US" sz="14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>
                <a:off x="1619672" y="4797152"/>
                <a:ext cx="115212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 flipH="1" flipV="1">
                <a:off x="1619672" y="4293096"/>
                <a:ext cx="1" cy="10081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テキスト ボックス 22"/>
              <p:cNvSpPr txBox="1">
                <a:spLocks noChangeArrowheads="1"/>
              </p:cNvSpPr>
              <p:nvPr/>
            </p:nvSpPr>
            <p:spPr bwMode="auto">
              <a:xfrm rot="16200000">
                <a:off x="673736" y="4452461"/>
                <a:ext cx="1332359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050" b="1" dirty="0"/>
                  <a:t>Rate of Improvement [%]</a:t>
                </a:r>
                <a:endParaRPr lang="ja-JP" altLang="en-US" sz="1050" b="1" dirty="0"/>
              </a:p>
            </p:txBody>
          </p:sp>
          <p:sp>
            <p:nvSpPr>
              <p:cNvPr id="43" name="テキスト ボックス 23"/>
              <p:cNvSpPr txBox="1">
                <a:spLocks noChangeArrowheads="1"/>
              </p:cNvSpPr>
              <p:nvPr/>
            </p:nvSpPr>
            <p:spPr bwMode="auto">
              <a:xfrm>
                <a:off x="1619674" y="5146159"/>
                <a:ext cx="1368151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050" b="1" dirty="0"/>
                  <a:t>Forecast time [hr]</a:t>
                </a:r>
                <a:endParaRPr lang="ja-JP" altLang="en-US" sz="1050" b="1" dirty="0"/>
              </a:p>
            </p:txBody>
          </p:sp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56029" y="4066039"/>
                <a:ext cx="1287780" cy="251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テキスト ボックス 44"/>
              <p:cNvSpPr txBox="1"/>
              <p:nvPr/>
            </p:nvSpPr>
            <p:spPr>
              <a:xfrm>
                <a:off x="1403648" y="4472934"/>
                <a:ext cx="2744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+</a:t>
                </a:r>
              </a:p>
              <a:p>
                <a:pPr algn="ctr"/>
                <a:r>
                  <a:rPr lang="en-US" altLang="ja-JP" sz="1200" b="1" dirty="0" smtClean="0"/>
                  <a:t>0</a:t>
                </a:r>
              </a:p>
              <a:p>
                <a:pPr algn="ctr"/>
                <a:r>
                  <a:rPr kumimoji="1" lang="en-US" altLang="ja-JP" sz="1200" b="1" dirty="0" smtClean="0">
                    <a:solidFill>
                      <a:schemeClr val="tx2"/>
                    </a:solidFill>
                  </a:rPr>
                  <a:t>-</a:t>
                </a:r>
                <a:endParaRPr kumimoji="1" lang="ja-JP" altLang="en-US" sz="12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46" name="直線矢印コネクタ 45"/>
              <p:cNvCxnSpPr/>
              <p:nvPr/>
            </p:nvCxnSpPr>
            <p:spPr>
              <a:xfrm>
                <a:off x="1619672" y="5157192"/>
                <a:ext cx="129614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矢印コネクタ 46"/>
              <p:cNvCxnSpPr/>
              <p:nvPr/>
            </p:nvCxnSpPr>
            <p:spPr>
              <a:xfrm flipV="1">
                <a:off x="1619672" y="4426079"/>
                <a:ext cx="1152129" cy="110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矢印コネクタ 47"/>
              <p:cNvCxnSpPr/>
              <p:nvPr/>
            </p:nvCxnSpPr>
            <p:spPr>
              <a:xfrm>
                <a:off x="2771801" y="4426079"/>
                <a:ext cx="0" cy="7200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Improvement on GNSS-RO usage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Addition of new satellites/sensors</a:t>
            </a:r>
          </a:p>
          <a:p>
            <a:pPr lvl="1"/>
            <a:r>
              <a:rPr lang="en-US" altLang="ja-JP" sz="2000" b="1" dirty="0" smtClean="0"/>
              <a:t>SAC-C, GRACE-A, </a:t>
            </a:r>
            <a:r>
              <a:rPr lang="en-US" altLang="ja-JP" sz="2000" b="1" dirty="0" err="1" smtClean="0"/>
              <a:t>TerraSAR</a:t>
            </a:r>
            <a:r>
              <a:rPr lang="en-US" altLang="ja-JP" sz="2000" b="1" dirty="0" smtClean="0"/>
              <a:t>-X and C/NOFS</a:t>
            </a:r>
          </a:p>
          <a:p>
            <a:r>
              <a:rPr lang="en-US" altLang="ja-JP" sz="2400" dirty="0" smtClean="0"/>
              <a:t>Revision of the observation operator</a:t>
            </a:r>
          </a:p>
          <a:p>
            <a:pPr lvl="1"/>
            <a:r>
              <a:rPr lang="en-US" altLang="ja-JP" sz="2000" dirty="0" smtClean="0"/>
              <a:t>Several inappropriate configurations were fixed,</a:t>
            </a:r>
          </a:p>
          <a:p>
            <a:pPr lvl="1"/>
            <a:r>
              <a:rPr lang="en-US" altLang="ja-JP" sz="2000" dirty="0" smtClean="0"/>
              <a:t>So that the bias correction procedures can be eliminated.</a:t>
            </a:r>
          </a:p>
          <a:p>
            <a:pPr lvl="1"/>
            <a:r>
              <a:rPr lang="en-US" altLang="ja-JP" sz="2000" dirty="0" smtClean="0"/>
              <a:t># “Use of bending angle instead of refractivity” is the next step</a:t>
            </a:r>
          </a:p>
          <a:p>
            <a:pPr lvl="1"/>
            <a:endParaRPr kumimoji="1"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1893570" cy="202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685029"/>
            <a:ext cx="1946910" cy="198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6"/>
          <p:cNvGrpSpPr/>
          <p:nvPr/>
        </p:nvGrpSpPr>
        <p:grpSpPr>
          <a:xfrm>
            <a:off x="7288342" y="908720"/>
            <a:ext cx="1855658" cy="1406045"/>
            <a:chOff x="7252846" y="5407331"/>
            <a:chExt cx="1855658" cy="1406045"/>
          </a:xfrm>
        </p:grpSpPr>
        <p:sp>
          <p:nvSpPr>
            <p:cNvPr id="23" name="正方形/長方形 22"/>
            <p:cNvSpPr/>
            <p:nvPr/>
          </p:nvSpPr>
          <p:spPr>
            <a:xfrm>
              <a:off x="7308304" y="5445224"/>
              <a:ext cx="1800200" cy="1368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グループ化 39"/>
            <p:cNvGrpSpPr/>
            <p:nvPr/>
          </p:nvGrpSpPr>
          <p:grpSpPr>
            <a:xfrm>
              <a:off x="7252846" y="5407331"/>
              <a:ext cx="1855658" cy="1406045"/>
              <a:chOff x="1132167" y="3994030"/>
              <a:chExt cx="1855658" cy="1406045"/>
            </a:xfrm>
          </p:grpSpPr>
          <p:sp>
            <p:nvSpPr>
              <p:cNvPr id="25" name="正方形/長方形 24"/>
              <p:cNvSpPr/>
              <p:nvPr/>
            </p:nvSpPr>
            <p:spPr>
              <a:xfrm>
                <a:off x="1619672" y="4788024"/>
                <a:ext cx="1152129" cy="369168"/>
              </a:xfrm>
              <a:prstGeom prst="rect">
                <a:avLst/>
              </a:prstGeom>
              <a:solidFill>
                <a:srgbClr val="CECD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00" b="1" dirty="0" smtClean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Worse</a:t>
                </a:r>
                <a:endParaRPr lang="ja-JP" altLang="en-US" sz="14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1619672" y="4437112"/>
                <a:ext cx="1152129" cy="350912"/>
              </a:xfrm>
              <a:prstGeom prst="rect">
                <a:avLst/>
              </a:prstGeom>
              <a:solidFill>
                <a:srgbClr val="F3F0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Better</a:t>
                </a:r>
                <a:endParaRPr lang="ja-JP" altLang="en-US" sz="14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7" name="直線矢印コネクタ 26"/>
              <p:cNvCxnSpPr/>
              <p:nvPr/>
            </p:nvCxnSpPr>
            <p:spPr>
              <a:xfrm>
                <a:off x="1619672" y="4797152"/>
                <a:ext cx="115212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 flipH="1" flipV="1">
                <a:off x="1619672" y="4293096"/>
                <a:ext cx="1" cy="10081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テキスト ボックス 22"/>
              <p:cNvSpPr txBox="1">
                <a:spLocks noChangeArrowheads="1"/>
              </p:cNvSpPr>
              <p:nvPr/>
            </p:nvSpPr>
            <p:spPr bwMode="auto">
              <a:xfrm rot="16200000">
                <a:off x="673736" y="4452461"/>
                <a:ext cx="1332359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050" b="1" dirty="0"/>
                  <a:t>Rate of Improvement [%]</a:t>
                </a:r>
                <a:endParaRPr lang="ja-JP" altLang="en-US" sz="1050" b="1" dirty="0"/>
              </a:p>
            </p:txBody>
          </p:sp>
          <p:sp>
            <p:nvSpPr>
              <p:cNvPr id="30" name="テキスト ボックス 23"/>
              <p:cNvSpPr txBox="1">
                <a:spLocks noChangeArrowheads="1"/>
              </p:cNvSpPr>
              <p:nvPr/>
            </p:nvSpPr>
            <p:spPr bwMode="auto">
              <a:xfrm>
                <a:off x="1619674" y="5146159"/>
                <a:ext cx="1368151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050" b="1" dirty="0"/>
                  <a:t>Forecast time [hr]</a:t>
                </a:r>
                <a:endParaRPr lang="ja-JP" altLang="en-US" sz="1050" b="1" dirty="0"/>
              </a:p>
            </p:txBody>
          </p:sp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56029" y="4066039"/>
                <a:ext cx="1287780" cy="251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テキスト ボックス 31"/>
              <p:cNvSpPr txBox="1"/>
              <p:nvPr/>
            </p:nvSpPr>
            <p:spPr>
              <a:xfrm>
                <a:off x="1403648" y="4472934"/>
                <a:ext cx="2744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+</a:t>
                </a:r>
              </a:p>
              <a:p>
                <a:pPr algn="ctr"/>
                <a:r>
                  <a:rPr lang="en-US" altLang="ja-JP" sz="1200" b="1" dirty="0" smtClean="0"/>
                  <a:t>0</a:t>
                </a:r>
              </a:p>
              <a:p>
                <a:pPr algn="ctr"/>
                <a:r>
                  <a:rPr kumimoji="1" lang="en-US" altLang="ja-JP" sz="1200" b="1" dirty="0" smtClean="0">
                    <a:solidFill>
                      <a:schemeClr val="tx2"/>
                    </a:solidFill>
                  </a:rPr>
                  <a:t>-</a:t>
                </a:r>
                <a:endParaRPr kumimoji="1" lang="ja-JP" altLang="en-US" sz="12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3" name="直線矢印コネクタ 32"/>
              <p:cNvCxnSpPr/>
              <p:nvPr/>
            </p:nvCxnSpPr>
            <p:spPr>
              <a:xfrm>
                <a:off x="1619672" y="5157192"/>
                <a:ext cx="129614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/>
              <p:cNvCxnSpPr/>
              <p:nvPr/>
            </p:nvCxnSpPr>
            <p:spPr>
              <a:xfrm flipV="1">
                <a:off x="1619672" y="4426079"/>
                <a:ext cx="1152129" cy="110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/>
              <p:nvPr/>
            </p:nvCxnSpPr>
            <p:spPr>
              <a:xfrm>
                <a:off x="2771801" y="4426079"/>
                <a:ext cx="0" cy="7200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角丸四角形 35"/>
          <p:cNvSpPr/>
          <p:nvPr/>
        </p:nvSpPr>
        <p:spPr>
          <a:xfrm>
            <a:off x="971600" y="5733256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/>
              <a:t>Solid lines: Bias structure against height</a:t>
            </a:r>
          </a:p>
          <a:p>
            <a:pPr algn="ctr"/>
            <a:r>
              <a:rPr lang="en-US" altLang="ja-JP" sz="2000" dirty="0" smtClean="0"/>
              <a:t>Blue; </a:t>
            </a:r>
            <a:r>
              <a:rPr lang="en-US" altLang="ja-JP" sz="2000" dirty="0" err="1" smtClean="0"/>
              <a:t>Cntl</a:t>
            </a:r>
            <a:r>
              <a:rPr lang="en-US" altLang="ja-JP" sz="2000" dirty="0" smtClean="0"/>
              <a:t> / Red: Test</a:t>
            </a:r>
            <a:endParaRPr kumimoji="1" lang="ja-JP" altLang="en-US" sz="20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6225" y="3645024"/>
            <a:ext cx="50577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Introduction of AIRS/IASI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/>
          <a:lstStyle/>
          <a:p>
            <a:r>
              <a:rPr lang="en-US" altLang="ja-JP" sz="2800" dirty="0" smtClean="0"/>
              <a:t>We could hardly obtain a good result from</a:t>
            </a:r>
          </a:p>
          <a:p>
            <a:pPr>
              <a:buNone/>
            </a:pPr>
            <a:r>
              <a:rPr kumimoji="1" lang="en-US" altLang="ja-JP" sz="2800" dirty="0" smtClean="0"/>
              <a:t>	AIRS/IASI assimilation for several years.</a:t>
            </a:r>
          </a:p>
          <a:p>
            <a:r>
              <a:rPr lang="en-US" altLang="ja-JP" sz="2800" dirty="0" smtClean="0"/>
              <a:t>Finally we got a good result by applying several revisions</a:t>
            </a:r>
          </a:p>
          <a:p>
            <a:pPr lvl="1"/>
            <a:r>
              <a:rPr lang="en-US" altLang="ja-JP" sz="2400" dirty="0" smtClean="0"/>
              <a:t>channel selection, cloud height detection, …</a:t>
            </a:r>
          </a:p>
          <a:p>
            <a:r>
              <a:rPr lang="en-US" altLang="ja-JP" sz="2800" dirty="0" smtClean="0"/>
              <a:t>The latest test showed improvements on P</a:t>
            </a:r>
            <a:r>
              <a:rPr lang="en-US" altLang="ja-JP" sz="2800" baseline="-25000" dirty="0" smtClean="0"/>
              <a:t>MSL</a:t>
            </a:r>
            <a:r>
              <a:rPr lang="en-US" altLang="ja-JP" sz="2800" dirty="0" smtClean="0"/>
              <a:t> and Z500 forecast but on T850 especially over Tropics.</a:t>
            </a:r>
          </a:p>
          <a:p>
            <a:pPr lvl="1"/>
            <a:r>
              <a:rPr lang="en-US" altLang="ja-JP" sz="2400" dirty="0" smtClean="0"/>
              <a:t>A careful investigation is </a:t>
            </a:r>
          </a:p>
          <a:p>
            <a:pPr lvl="1">
              <a:buNone/>
            </a:pPr>
            <a:r>
              <a:rPr lang="en-US" altLang="ja-JP" sz="2400" dirty="0" smtClean="0"/>
              <a:t>	underway </a:t>
            </a:r>
          </a:p>
          <a:p>
            <a:pPr lvl="1"/>
            <a:endParaRPr lang="en-US" altLang="ja-JP" sz="24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None/>
            </a:pPr>
            <a:endParaRPr kumimoji="1"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23</a:t>
            </a:fld>
            <a:endParaRPr lang="ja-JP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345260"/>
            <a:ext cx="46101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4682108" y="412923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PSEA</a:t>
            </a:r>
            <a:endParaRPr kumimoji="1" lang="ja-JP" altLang="en-US" sz="1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22268" y="412923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T850</a:t>
            </a:r>
            <a:endParaRPr kumimoji="1" lang="ja-JP" altLang="en-US" sz="1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62428" y="412923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Z500</a:t>
            </a:r>
            <a:endParaRPr kumimoji="1" lang="ja-JP" altLang="en-US" sz="1400" b="1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3897796" y="4730639"/>
            <a:ext cx="108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Aug.</a:t>
            </a:r>
            <a:endParaRPr kumimoji="1" lang="ja-JP" altLang="en-US" sz="1400" b="1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3897796" y="5810758"/>
            <a:ext cx="108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/>
              <a:t>Jan</a:t>
            </a:r>
            <a:r>
              <a:rPr kumimoji="1" lang="en-US" altLang="ja-JP" sz="1400" b="1" dirty="0" smtClean="0"/>
              <a:t>.</a:t>
            </a:r>
            <a:endParaRPr kumimoji="1" lang="ja-JP" altLang="en-US" sz="1400" b="1" dirty="0"/>
          </a:p>
        </p:txBody>
      </p:sp>
      <p:grpSp>
        <p:nvGrpSpPr>
          <p:cNvPr id="11" name="グループ化 6"/>
          <p:cNvGrpSpPr/>
          <p:nvPr/>
        </p:nvGrpSpPr>
        <p:grpSpPr>
          <a:xfrm>
            <a:off x="7288342" y="908720"/>
            <a:ext cx="1855658" cy="1406045"/>
            <a:chOff x="7252846" y="5407331"/>
            <a:chExt cx="1855658" cy="1406045"/>
          </a:xfrm>
        </p:grpSpPr>
        <p:sp>
          <p:nvSpPr>
            <p:cNvPr id="12" name="正方形/長方形 11"/>
            <p:cNvSpPr/>
            <p:nvPr/>
          </p:nvSpPr>
          <p:spPr>
            <a:xfrm>
              <a:off x="7308304" y="5445224"/>
              <a:ext cx="1800200" cy="1368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グループ化 39"/>
            <p:cNvGrpSpPr/>
            <p:nvPr/>
          </p:nvGrpSpPr>
          <p:grpSpPr>
            <a:xfrm>
              <a:off x="7252846" y="5407331"/>
              <a:ext cx="1855658" cy="1406045"/>
              <a:chOff x="1132167" y="3994030"/>
              <a:chExt cx="1855658" cy="1406045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1619672" y="4788024"/>
                <a:ext cx="1152129" cy="369168"/>
              </a:xfrm>
              <a:prstGeom prst="rect">
                <a:avLst/>
              </a:prstGeom>
              <a:solidFill>
                <a:srgbClr val="CECD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00" b="1" dirty="0" smtClean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Worse</a:t>
                </a:r>
                <a:endParaRPr lang="ja-JP" altLang="en-US" sz="14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1619672" y="4437112"/>
                <a:ext cx="1152129" cy="350912"/>
              </a:xfrm>
              <a:prstGeom prst="rect">
                <a:avLst/>
              </a:prstGeom>
              <a:solidFill>
                <a:srgbClr val="F3F0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4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Better</a:t>
                </a:r>
                <a:endParaRPr lang="ja-JP" altLang="en-US" sz="14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1619672" y="4797152"/>
                <a:ext cx="115212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 flipH="1" flipV="1">
                <a:off x="1619672" y="4293096"/>
                <a:ext cx="1" cy="10081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22"/>
              <p:cNvSpPr txBox="1">
                <a:spLocks noChangeArrowheads="1"/>
              </p:cNvSpPr>
              <p:nvPr/>
            </p:nvSpPr>
            <p:spPr bwMode="auto">
              <a:xfrm rot="16200000">
                <a:off x="673736" y="4452461"/>
                <a:ext cx="1332359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050" b="1" dirty="0"/>
                  <a:t>Rate of Improvement [%]</a:t>
                </a:r>
                <a:endParaRPr lang="ja-JP" altLang="en-US" sz="1050" b="1" dirty="0"/>
              </a:p>
            </p:txBody>
          </p:sp>
          <p:sp>
            <p:nvSpPr>
              <p:cNvPr id="19" name="テキスト ボックス 23"/>
              <p:cNvSpPr txBox="1">
                <a:spLocks noChangeArrowheads="1"/>
              </p:cNvSpPr>
              <p:nvPr/>
            </p:nvSpPr>
            <p:spPr bwMode="auto">
              <a:xfrm>
                <a:off x="1619674" y="5146159"/>
                <a:ext cx="1368151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050" b="1" dirty="0"/>
                  <a:t>Forecast time [hr]</a:t>
                </a:r>
                <a:endParaRPr lang="ja-JP" altLang="en-US" sz="1050" b="1" dirty="0"/>
              </a:p>
            </p:txBody>
          </p:sp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56029" y="4066039"/>
                <a:ext cx="1287780" cy="251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1403648" y="4472934"/>
                <a:ext cx="2744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+</a:t>
                </a:r>
              </a:p>
              <a:p>
                <a:pPr algn="ctr"/>
                <a:r>
                  <a:rPr lang="en-US" altLang="ja-JP" sz="1200" b="1" dirty="0" smtClean="0"/>
                  <a:t>0</a:t>
                </a:r>
              </a:p>
              <a:p>
                <a:pPr algn="ctr"/>
                <a:r>
                  <a:rPr kumimoji="1" lang="en-US" altLang="ja-JP" sz="1200" b="1" dirty="0" smtClean="0">
                    <a:solidFill>
                      <a:schemeClr val="tx2"/>
                    </a:solidFill>
                  </a:rPr>
                  <a:t>-</a:t>
                </a:r>
                <a:endParaRPr kumimoji="1" lang="ja-JP" altLang="en-US" sz="12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2" name="直線矢印コネクタ 21"/>
              <p:cNvCxnSpPr/>
              <p:nvPr/>
            </p:nvCxnSpPr>
            <p:spPr>
              <a:xfrm>
                <a:off x="1619672" y="5157192"/>
                <a:ext cx="129614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/>
              <p:cNvCxnSpPr/>
              <p:nvPr/>
            </p:nvCxnSpPr>
            <p:spPr>
              <a:xfrm flipV="1">
                <a:off x="1619672" y="4426079"/>
                <a:ext cx="1152129" cy="110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>
                <a:off x="2771801" y="4426079"/>
                <a:ext cx="0" cy="7200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Topics</a:t>
            </a:r>
            <a:endParaRPr kumimoji="1" lang="ja-JP" altLang="en-US" dirty="0"/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Quality Monitoring for MW imager</a:t>
            </a:r>
            <a:br>
              <a:rPr kumimoji="1" lang="en-US" altLang="ja-JP" dirty="0" smtClean="0"/>
            </a:br>
            <a:r>
              <a:rPr lang="en-US" altLang="ja-JP" sz="2800" dirty="0" smtClean="0"/>
              <a:t>TMI quality improvement by the product version up</a:t>
            </a:r>
            <a:endParaRPr kumimoji="1"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C7A5F1-E805-46C8-B67F-12EE3EE49D41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  <p:pic>
        <p:nvPicPr>
          <p:cNvPr id="7" name="Picture 2" descr="C:\Documents and Settings\JMA552D\My Documents\My Pictures\tmp\seqall_std_mwis_19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1407220"/>
            <a:ext cx="8010525" cy="4619625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1691680" y="2658978"/>
            <a:ext cx="54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9900CC"/>
                </a:solidFill>
              </a:rPr>
              <a:t>Slight increase of STDV on DMSP-F17/SSMIS</a:t>
            </a:r>
          </a:p>
          <a:p>
            <a:r>
              <a:rPr lang="en-US" altLang="ja-JP" sz="1200" dirty="0" smtClean="0"/>
              <a:t>Cause: It might be the first guess quality degradation from AMSR-E data stop</a:t>
            </a:r>
            <a:endParaRPr kumimoji="1" lang="ja-JP" altLang="en-US" sz="1200" dirty="0"/>
          </a:p>
        </p:txBody>
      </p:sp>
      <p:cxnSp>
        <p:nvCxnSpPr>
          <p:cNvPr id="9" name="直線矢印コネクタ 8"/>
          <p:cNvCxnSpPr>
            <a:stCxn id="8" idx="2"/>
          </p:cNvCxnSpPr>
          <p:nvPr/>
        </p:nvCxnSpPr>
        <p:spPr>
          <a:xfrm>
            <a:off x="4391980" y="3212976"/>
            <a:ext cx="1908212" cy="526122"/>
          </a:xfrm>
          <a:prstGeom prst="straightConnector1">
            <a:avLst/>
          </a:prstGeom>
          <a:ln w="3810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>
            <a:stCxn id="11" idx="2"/>
          </p:cNvCxnSpPr>
          <p:nvPr/>
        </p:nvCxnSpPr>
        <p:spPr>
          <a:xfrm>
            <a:off x="6984268" y="2614846"/>
            <a:ext cx="36004" cy="95817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652120" y="2060848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Reduction of TMI STDV</a:t>
            </a:r>
          </a:p>
          <a:p>
            <a:r>
              <a:rPr kumimoji="1" lang="en-US" altLang="ja-JP" sz="1200" dirty="0" smtClean="0"/>
              <a:t>Cause: TMI version up (v6</a:t>
            </a:r>
            <a:r>
              <a:rPr kumimoji="1" lang="en-US" altLang="ja-JP" sz="1200" dirty="0" smtClean="0">
                <a:sym typeface="Wingdings" pitchFamily="2" charset="2"/>
              </a:rPr>
              <a:t>v7)</a:t>
            </a:r>
            <a:endParaRPr kumimoji="1" lang="en-US" altLang="ja-JP" sz="12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56176" y="52292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>
                <a:solidFill>
                  <a:srgbClr val="FF0000"/>
                </a:solidFill>
              </a:rPr>
              <a:t>50 days sequence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3528" y="17728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(K)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16216" y="42210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FFFF"/>
                </a:solidFill>
              </a:rPr>
              <a:t>AMSR-E data stop</a:t>
            </a:r>
          </a:p>
        </p:txBody>
      </p:sp>
      <p:cxnSp>
        <p:nvCxnSpPr>
          <p:cNvPr id="16" name="直線矢印コネクタ 15"/>
          <p:cNvCxnSpPr>
            <a:stCxn id="15" idx="1"/>
          </p:cNvCxnSpPr>
          <p:nvPr/>
        </p:nvCxnSpPr>
        <p:spPr>
          <a:xfrm flipH="1" flipV="1">
            <a:off x="6300192" y="4077072"/>
            <a:ext cx="216024" cy="328682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rars_map_360_2012101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940" y="1124744"/>
            <a:ext cx="6408420" cy="3390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Available RARS sites in JMA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875853"/>
            <a:ext cx="8229600" cy="4929411"/>
          </a:xfrm>
        </p:spPr>
        <p:txBody>
          <a:bodyPr/>
          <a:lstStyle/>
          <a:p>
            <a:r>
              <a:rPr lang="en-US" altLang="ja-JP" sz="2400" dirty="0" smtClean="0">
                <a:solidFill>
                  <a:schemeClr val="accent2"/>
                </a:solidFill>
              </a:rPr>
              <a:t>AP-RARS</a:t>
            </a:r>
            <a:r>
              <a:rPr lang="en-US" altLang="ja-JP" sz="1400" dirty="0" smtClean="0"/>
              <a:t>(from 22 Feb. 2007)</a:t>
            </a:r>
            <a:r>
              <a:rPr lang="en-US" altLang="ja-JP" sz="1800" dirty="0" smtClean="0"/>
              <a:t>/</a:t>
            </a:r>
            <a:r>
              <a:rPr lang="en-US" altLang="ja-JP" sz="2400" dirty="0" smtClean="0">
                <a:solidFill>
                  <a:schemeClr val="tx2"/>
                </a:solidFill>
              </a:rPr>
              <a:t>EARS</a:t>
            </a:r>
            <a:r>
              <a:rPr lang="en-US" altLang="ja-JP" sz="1400" dirty="0" smtClean="0"/>
              <a:t>(from 2 Aug. 2007)</a:t>
            </a:r>
            <a:r>
              <a:rPr lang="en-US" altLang="ja-JP" sz="1800" dirty="0" smtClean="0"/>
              <a:t>/</a:t>
            </a: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SA-RARS</a:t>
            </a:r>
            <a:r>
              <a:rPr lang="en-US" altLang="ja-JP" sz="1400" dirty="0" smtClean="0"/>
              <a:t>(from 18 May 2010)</a:t>
            </a:r>
            <a:endParaRPr kumimoji="1"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107504" y="4365104"/>
            <a:ext cx="8928992" cy="2492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9552" y="616530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Cycle Analysis</a:t>
            </a:r>
          </a:p>
          <a:p>
            <a:pPr algn="ctr"/>
            <a:r>
              <a:rPr lang="en-US" altLang="ja-JP" sz="1400" dirty="0" smtClean="0"/>
              <a:t>Data Cut-off: 11:50 or 7:50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35896" y="614672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Early Analysis</a:t>
            </a:r>
          </a:p>
          <a:p>
            <a:pPr algn="ctr"/>
            <a:r>
              <a:rPr kumimoji="1" lang="en-US" altLang="ja-JP" sz="1400" dirty="0" smtClean="0"/>
              <a:t>Data Cut-off: 2:20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90727" y="6146720"/>
            <a:ext cx="1665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Meso Analysis</a:t>
            </a:r>
          </a:p>
          <a:p>
            <a:pPr algn="ctr"/>
            <a:r>
              <a:rPr kumimoji="1" lang="en-US" altLang="ja-JP" sz="1400" dirty="0" smtClean="0"/>
              <a:t>Data Cut-off: 0:50</a:t>
            </a:r>
          </a:p>
          <a:p>
            <a:pPr algn="ctr"/>
            <a:r>
              <a:rPr lang="en-US" altLang="ja-JP" sz="1400" dirty="0" smtClean="0"/>
              <a:t>(Limited Area)</a:t>
            </a:r>
            <a:endParaRPr kumimoji="1" lang="ja-JP" altLang="en-US" sz="1400" dirty="0"/>
          </a:p>
        </p:txBody>
      </p:sp>
      <p:graphicFrame>
        <p:nvGraphicFramePr>
          <p:cNvPr id="13" name="グラフ 12"/>
          <p:cNvGraphicFramePr/>
          <p:nvPr/>
        </p:nvGraphicFramePr>
        <p:xfrm>
          <a:off x="3707904" y="4509120"/>
          <a:ext cx="2524124" cy="163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2267744" y="4345359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Used AMSU data (Sampled on 1-9 September 2012)</a:t>
            </a:r>
            <a:endParaRPr kumimoji="1" lang="ja-JP" altLang="en-US" sz="1400" dirty="0"/>
          </a:p>
        </p:txBody>
      </p:sp>
      <p:graphicFrame>
        <p:nvGraphicFramePr>
          <p:cNvPr id="21" name="グラフ 20"/>
          <p:cNvGraphicFramePr/>
          <p:nvPr/>
        </p:nvGraphicFramePr>
        <p:xfrm>
          <a:off x="3275856" y="4437112"/>
          <a:ext cx="3200400" cy="192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グラフ 21"/>
          <p:cNvGraphicFramePr/>
          <p:nvPr/>
        </p:nvGraphicFramePr>
        <p:xfrm>
          <a:off x="539552" y="4437112"/>
          <a:ext cx="3200400" cy="192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グラフ 22"/>
          <p:cNvGraphicFramePr/>
          <p:nvPr/>
        </p:nvGraphicFramePr>
        <p:xfrm>
          <a:off x="5943600" y="4437112"/>
          <a:ext cx="3200400" cy="192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1190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39750" y="476250"/>
            <a:ext cx="7772400" cy="8651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accent1">
                    <a:lumMod val="25000"/>
                  </a:schemeClr>
                </a:solidFill>
                <a:cs typeface="Arial" pitchFamily="34" charset="0"/>
              </a:rPr>
              <a:t>Status of Himawari-8/9 Project</a:t>
            </a:r>
          </a:p>
        </p:txBody>
      </p:sp>
      <p:pic>
        <p:nvPicPr>
          <p:cNvPr id="4100" name="図 5" descr="42702_ひまわり広報用画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773238"/>
            <a:ext cx="705802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973138" y="5608638"/>
            <a:ext cx="7127875" cy="12493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1800" dirty="0" smtClean="0">
                <a:solidFill>
                  <a:schemeClr val="bg1"/>
                </a:solidFill>
              </a:rPr>
              <a:t>prepared by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1600" dirty="0" smtClean="0">
                <a:solidFill>
                  <a:schemeClr val="bg1"/>
                </a:solidFill>
              </a:rPr>
              <a:t>Satellite Program Division, Japan Meteorological Agency</a:t>
            </a:r>
          </a:p>
        </p:txBody>
      </p:sp>
    </p:spTree>
    <p:extLst>
      <p:ext uri="{BB962C8B-B14F-4D97-AF65-F5344CB8AC3E}">
        <p14:creationId xmlns:p14="http://schemas.microsoft.com/office/powerpoint/2010/main" val="34047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997200"/>
            <a:ext cx="8507413" cy="1079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ja-JP" sz="2000" b="1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ja-JP" b="1" smtClean="0"/>
              <a:t>Schedule of Himawari-8/9 Project</a:t>
            </a:r>
          </a:p>
        </p:txBody>
      </p:sp>
    </p:spTree>
    <p:extLst>
      <p:ext uri="{BB962C8B-B14F-4D97-AF65-F5344CB8AC3E}">
        <p14:creationId xmlns:p14="http://schemas.microsoft.com/office/powerpoint/2010/main" val="488530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7787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3600" b="1" dirty="0" smtClean="0">
                <a:cs typeface="+mj-cs"/>
              </a:rPr>
              <a:t>Schedule</a:t>
            </a:r>
            <a:r>
              <a:rPr lang="ja-JP" altLang="en-US" sz="3600" b="1" dirty="0" smtClean="0">
                <a:cs typeface="+mj-cs"/>
              </a:rPr>
              <a:t> </a:t>
            </a:r>
            <a:r>
              <a:rPr lang="en-US" altLang="ja-JP" sz="3600" b="1" dirty="0" smtClean="0">
                <a:cs typeface="+mj-cs"/>
              </a:rPr>
              <a:t>(updated)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44463" y="908050"/>
            <a:ext cx="88201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Char char="n"/>
              <a:defRPr/>
            </a:pP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</a:rPr>
              <a:t>JMA has made a contract with Mitsubishi Electric Corp. (MELCO) for the manufacture of Himawari-8/9</a:t>
            </a:r>
            <a:r>
              <a:rPr lang="ja-JP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</a:rPr>
              <a:t> </a:t>
            </a: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</a:rPr>
              <a:t>in July </a:t>
            </a:r>
            <a:r>
              <a:rPr lang="en-US" altLang="ja-JP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</a:rPr>
              <a:t>2009</a:t>
            </a:r>
          </a:p>
          <a:p>
            <a:pPr marL="342900" indent="-342900" eaLnBrk="0" hangingPunct="0">
              <a:buClr>
                <a:srgbClr val="9900FF"/>
              </a:buClr>
              <a:defRPr/>
            </a:pPr>
            <a:endParaRPr lang="en-US" altLang="ja-JP" sz="2400" b="1" dirty="0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</a:endParaRPr>
          </a:p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Char char="n"/>
              <a:defRPr/>
            </a:pP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JMA has made a contract with </a:t>
            </a:r>
            <a:r>
              <a:rPr lang="en-US" altLang="ja-JP" sz="24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Himawari</a:t>
            </a: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ja-JP" sz="24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OPeration</a:t>
            </a: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 Enterprise Corp. (HOPE) for the operation of Himawari-8/9</a:t>
            </a:r>
            <a:r>
              <a:rPr lang="ja-JP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in September </a:t>
            </a:r>
            <a:r>
              <a:rPr lang="en-US" altLang="ja-JP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2010</a:t>
            </a:r>
            <a:r>
              <a:rPr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altLang="ja-JP" sz="2400" b="1" dirty="0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</a:endParaRPr>
          </a:p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None/>
              <a:defRPr/>
            </a:pPr>
            <a:endParaRPr lang="en-US" altLang="ja-JP" sz="2400" dirty="0">
              <a:solidFill>
                <a:prstClr val="black"/>
              </a:solidFill>
              <a:latin typeface="Tahoma" pitchFamily="34" charset="0"/>
            </a:endParaRPr>
          </a:p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Char char="n"/>
              <a:defRPr/>
            </a:pP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JMA plans to launch Himawari-8 in </a:t>
            </a:r>
            <a:r>
              <a:rPr lang="en-US" altLang="ja-JP" sz="2400" b="1" dirty="0">
                <a:solidFill>
                  <a:prstClr val="black"/>
                </a:solidFill>
                <a:latin typeface="Tahoma" pitchFamily="34" charset="0"/>
              </a:rPr>
              <a:t>2014</a:t>
            </a:r>
            <a:r>
              <a:rPr lang="en-US" altLang="ja-JP" sz="2400" dirty="0">
                <a:solidFill>
                  <a:srgbClr val="FF9933"/>
                </a:solidFill>
                <a:latin typeface="Tahoma" pitchFamily="34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and begin its operation in </a:t>
            </a:r>
            <a:r>
              <a:rPr lang="en-US" altLang="ja-JP" sz="2400" b="1" dirty="0">
                <a:solidFill>
                  <a:prstClr val="black"/>
                </a:solidFill>
                <a:latin typeface="Tahoma" pitchFamily="34" charset="0"/>
              </a:rPr>
              <a:t>2015</a:t>
            </a:r>
            <a:endParaRPr lang="en-US" altLang="ja-JP" sz="2400" dirty="0">
              <a:solidFill>
                <a:prstClr val="black"/>
              </a:solidFill>
              <a:latin typeface="Tahoma" pitchFamily="34" charset="0"/>
            </a:endParaRPr>
          </a:p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None/>
              <a:defRPr/>
            </a:pP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 </a:t>
            </a:r>
          </a:p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Char char="n"/>
              <a:defRPr/>
            </a:pP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The launch of Himawari-9 for in-orbit standby is also scheduled in </a:t>
            </a:r>
            <a:r>
              <a:rPr lang="en-US" altLang="ja-JP" sz="2400" b="1" dirty="0">
                <a:solidFill>
                  <a:prstClr val="black"/>
                </a:solidFill>
                <a:latin typeface="Tahoma" pitchFamily="34" charset="0"/>
              </a:rPr>
              <a:t>2016</a:t>
            </a:r>
            <a:endParaRPr lang="en-US" altLang="ja-JP" sz="2400" dirty="0">
              <a:solidFill>
                <a:prstClr val="black"/>
              </a:solidFill>
              <a:latin typeface="Tahoma" pitchFamily="34" charset="0"/>
            </a:endParaRPr>
          </a:p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None/>
              <a:defRPr/>
            </a:pP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 </a:t>
            </a:r>
          </a:p>
          <a:p>
            <a:pPr marL="342900" indent="-342900" eaLnBrk="0" hangingPunct="0">
              <a:buClr>
                <a:srgbClr val="9900FF"/>
              </a:buClr>
              <a:buFont typeface="Wingdings" pitchFamily="2" charset="2"/>
              <a:buChar char="n"/>
              <a:defRPr/>
            </a:pP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Himawari-8/9 will be in operation around </a:t>
            </a:r>
            <a:r>
              <a:rPr lang="en-US" altLang="ja-JP" sz="2400" b="1" dirty="0">
                <a:solidFill>
                  <a:prstClr val="black"/>
                </a:solidFill>
                <a:latin typeface="Tahoma" pitchFamily="34" charset="0"/>
              </a:rPr>
              <a:t>140 degrees East </a:t>
            </a: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covering the East Asia and the Western Pacific</a:t>
            </a:r>
          </a:p>
          <a:p>
            <a:pPr marL="342900" indent="-342900" eaLnBrk="0" hangingPunct="0">
              <a:buClr>
                <a:srgbClr val="9900FF"/>
              </a:buClr>
              <a:defRPr/>
            </a:pPr>
            <a:r>
              <a:rPr lang="en-US" altLang="ja-JP" sz="2400" dirty="0">
                <a:solidFill>
                  <a:prstClr val="black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flipV="1">
            <a:off x="142875" y="3357563"/>
            <a:ext cx="8893175" cy="7937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05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Recent activities on NWP at JMA</a:t>
            </a:r>
          </a:p>
        </p:txBody>
      </p:sp>
      <p:sp>
        <p:nvSpPr>
          <p:cNvPr id="11267" name="サブタイトル 7"/>
          <p:cNvSpPr>
            <a:spLocks noGrp="1"/>
          </p:cNvSpPr>
          <p:nvPr>
            <p:ph type="subTitle" idx="1"/>
          </p:nvPr>
        </p:nvSpPr>
        <p:spPr>
          <a:xfrm>
            <a:off x="1371600" y="4292600"/>
            <a:ext cx="6400800" cy="1296988"/>
          </a:xfrm>
        </p:spPr>
        <p:txBody>
          <a:bodyPr/>
          <a:lstStyle/>
          <a:p>
            <a:r>
              <a:rPr lang="en-US" altLang="ja-JP" dirty="0" smtClean="0"/>
              <a:t>Yoshiaki Sato (JMA/NPD)</a:t>
            </a:r>
          </a:p>
          <a:p>
            <a:r>
              <a:rPr lang="en-US" altLang="ja-JP" dirty="0" smtClean="0"/>
              <a:t>and colleagues in JMA/NPD</a:t>
            </a:r>
          </a:p>
          <a:p>
            <a:endParaRPr lang="en-US" altLang="ja-JP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88F77E-4FCA-4C87-B48F-FC8F4B807336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0" y="5628495"/>
            <a:ext cx="914400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altLang="ja-JP" sz="1400" dirty="0" smtClean="0"/>
              <a:t>The Twelfth Asia-Pacific Satellite Data Exchange and Utilization (APSDEU-12)</a:t>
            </a:r>
          </a:p>
          <a:p>
            <a:pPr lvl="0" algn="ctr">
              <a:spcBef>
                <a:spcPct val="20000"/>
              </a:spcBef>
            </a:pPr>
            <a:r>
              <a:rPr lang="en-US" altLang="ja-JP" sz="1400" dirty="0" smtClean="0"/>
              <a:t>and The Twenty Fourth North-America Europe Data Exchange meeting(NAEDEX-24) </a:t>
            </a:r>
          </a:p>
          <a:p>
            <a:pPr lvl="0" algn="ctr">
              <a:spcBef>
                <a:spcPct val="20000"/>
              </a:spcBef>
            </a:pPr>
            <a:r>
              <a:rPr lang="en-US" altLang="ja-JP" sz="1400" dirty="0" smtClean="0"/>
              <a:t>22-25 October 2012, Exeter,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1"/>
          <p:cNvPicPr>
            <a:picLocks noChangeAspect="1" noChangeArrowheads="1"/>
          </p:cNvPicPr>
          <p:nvPr/>
        </p:nvPicPr>
        <p:blipFill>
          <a:blip r:embed="rId2" cstate="print"/>
          <a:srcRect r="29369"/>
          <a:stretch>
            <a:fillRect/>
          </a:stretch>
        </p:blipFill>
        <p:spPr bwMode="auto">
          <a:xfrm>
            <a:off x="346075" y="1125538"/>
            <a:ext cx="86344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3600" b="1" dirty="0" smtClean="0">
                <a:solidFill>
                  <a:schemeClr val="tx2"/>
                </a:solidFill>
                <a:cs typeface="+mj-cs"/>
              </a:rPr>
              <a:t>Schedule</a:t>
            </a:r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 flipH="1" flipV="1">
            <a:off x="1979613" y="1125538"/>
            <a:ext cx="0" cy="55435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92" name="Text Box 13"/>
          <p:cNvSpPr txBox="1">
            <a:spLocks noChangeArrowheads="1"/>
          </p:cNvSpPr>
          <p:nvPr/>
        </p:nvSpPr>
        <p:spPr bwMode="auto">
          <a:xfrm>
            <a:off x="-107950" y="4292600"/>
            <a:ext cx="1116013" cy="5857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>
              <a:lnSpc>
                <a:spcPct val="80000"/>
              </a:lnSpc>
              <a:defRPr/>
            </a:pPr>
            <a:r>
              <a:rPr lang="en-US" altLang="ja-JP" sz="2000" b="1" dirty="0" smtClean="0">
                <a:solidFill>
                  <a:srgbClr val="4BACC6">
                    <a:lumMod val="75000"/>
                  </a:srgbClr>
                </a:solidFill>
                <a:latin typeface="Tahoma" pitchFamily="34" charset="0"/>
              </a:rPr>
              <a:t>▲</a:t>
            </a:r>
            <a:br>
              <a:rPr lang="en-US" altLang="ja-JP" sz="2000" b="1" dirty="0" smtClean="0">
                <a:solidFill>
                  <a:srgbClr val="4BACC6">
                    <a:lumMod val="75000"/>
                  </a:srgbClr>
                </a:solidFill>
                <a:latin typeface="Tahoma" pitchFamily="34" charset="0"/>
              </a:rPr>
            </a:br>
            <a:r>
              <a:rPr lang="en-US" altLang="ja-JP" sz="2000" b="1" dirty="0" smtClean="0">
                <a:solidFill>
                  <a:srgbClr val="4BACC6">
                    <a:lumMod val="75000"/>
                  </a:srgbClr>
                </a:solidFill>
                <a:latin typeface="Tahoma" pitchFamily="34" charset="0"/>
              </a:rPr>
              <a:t>EQSR</a:t>
            </a:r>
          </a:p>
        </p:txBody>
      </p:sp>
      <p:sp>
        <p:nvSpPr>
          <p:cNvPr id="7174" name="テキスト ボックス 2"/>
          <p:cNvSpPr txBox="1">
            <a:spLocks noChangeArrowheads="1"/>
          </p:cNvSpPr>
          <p:nvPr/>
        </p:nvSpPr>
        <p:spPr bwMode="auto">
          <a:xfrm>
            <a:off x="-36513" y="4108450"/>
            <a:ext cx="627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2000" b="1" u="sng">
                <a:solidFill>
                  <a:prstClr val="black"/>
                </a:solidFill>
                <a:latin typeface="Arial" charset="0"/>
              </a:rPr>
              <a:t>AHI</a:t>
            </a:r>
            <a:endParaRPr lang="ja-JP" altLang="en-US" sz="2000" b="1" u="sng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5" name="テキスト ボックス 34"/>
          <p:cNvSpPr txBox="1">
            <a:spLocks noChangeArrowheads="1"/>
          </p:cNvSpPr>
          <p:nvPr/>
        </p:nvSpPr>
        <p:spPr bwMode="auto">
          <a:xfrm>
            <a:off x="-36513" y="4868863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b="1" u="sng">
                <a:solidFill>
                  <a:prstClr val="black"/>
                </a:solidFill>
                <a:latin typeface="Arial" charset="0"/>
              </a:rPr>
              <a:t>Satellite BUS</a:t>
            </a:r>
            <a:endParaRPr lang="ja-JP" altLang="en-US" b="1" u="sng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900113" y="4292600"/>
            <a:ext cx="1008062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2000" b="1" dirty="0" smtClean="0">
                <a:solidFill>
                  <a:srgbClr val="4F81BD">
                    <a:lumMod val="90000"/>
                  </a:srgbClr>
                </a:solidFill>
                <a:latin typeface="Tahoma" pitchFamily="34" charset="0"/>
              </a:rPr>
              <a:t>▲</a:t>
            </a:r>
            <a:br>
              <a:rPr lang="en-US" altLang="ja-JP" sz="2000" b="1" dirty="0" smtClean="0">
                <a:solidFill>
                  <a:srgbClr val="4F81BD">
                    <a:lumMod val="90000"/>
                  </a:srgbClr>
                </a:solidFill>
                <a:latin typeface="Tahoma" pitchFamily="34" charset="0"/>
              </a:rPr>
            </a:br>
            <a:r>
              <a:rPr lang="en-US" altLang="ja-JP" sz="2000" b="1" dirty="0" smtClean="0">
                <a:solidFill>
                  <a:srgbClr val="4F81BD">
                    <a:lumMod val="90000"/>
                  </a:srgbClr>
                </a:solidFill>
                <a:latin typeface="Tahoma" pitchFamily="34" charset="0"/>
              </a:rPr>
              <a:t>CDR</a:t>
            </a:r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755650" y="5148263"/>
            <a:ext cx="1008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b="1">
                <a:solidFill>
                  <a:srgbClr val="C0504D"/>
                </a:solidFill>
                <a:latin typeface="Tahoma" pitchFamily="34" charset="0"/>
              </a:rPr>
              <a:t>▲</a:t>
            </a:r>
            <a:br>
              <a:rPr lang="en-US" altLang="ja-JP" sz="2000" b="1">
                <a:solidFill>
                  <a:srgbClr val="C0504D"/>
                </a:solidFill>
                <a:latin typeface="Tahoma" pitchFamily="34" charset="0"/>
              </a:rPr>
            </a:br>
            <a:r>
              <a:rPr lang="en-US" altLang="ja-JP" sz="2000" b="1">
                <a:solidFill>
                  <a:srgbClr val="C0504D"/>
                </a:solidFill>
                <a:latin typeface="Tahoma" pitchFamily="34" charset="0"/>
              </a:rPr>
              <a:t>PDR</a:t>
            </a:r>
          </a:p>
        </p:txBody>
      </p:sp>
      <p:sp>
        <p:nvSpPr>
          <p:cNvPr id="7178" name="テキスト ボックス 34"/>
          <p:cNvSpPr txBox="1">
            <a:spLocks noChangeArrowheads="1"/>
          </p:cNvSpPr>
          <p:nvPr/>
        </p:nvSpPr>
        <p:spPr bwMode="auto">
          <a:xfrm>
            <a:off x="-36513" y="5878513"/>
            <a:ext cx="15827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b="1" u="sng">
                <a:solidFill>
                  <a:prstClr val="black"/>
                </a:solidFill>
                <a:latin typeface="Arial" charset="0"/>
              </a:rPr>
              <a:t>Ground</a:t>
            </a:r>
          </a:p>
          <a:p>
            <a:pPr eaLnBrk="0" hangingPunct="0"/>
            <a:r>
              <a:rPr lang="en-US" altLang="ja-JP" b="1" u="sng">
                <a:solidFill>
                  <a:prstClr val="black"/>
                </a:solidFill>
                <a:latin typeface="Arial" charset="0"/>
              </a:rPr>
              <a:t> Sub-System</a:t>
            </a:r>
            <a:endParaRPr lang="ja-JP" altLang="en-US" b="1" u="sng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1331913" y="5148263"/>
            <a:ext cx="1008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b="1">
                <a:solidFill>
                  <a:srgbClr val="C0504D"/>
                </a:solidFill>
                <a:latin typeface="Tahoma" pitchFamily="34" charset="0"/>
              </a:rPr>
              <a:t>▲</a:t>
            </a:r>
            <a:br>
              <a:rPr lang="en-US" altLang="ja-JP" sz="2000" b="1">
                <a:solidFill>
                  <a:srgbClr val="C0504D"/>
                </a:solidFill>
                <a:latin typeface="Tahoma" pitchFamily="34" charset="0"/>
              </a:rPr>
            </a:br>
            <a:r>
              <a:rPr lang="en-US" altLang="ja-JP" sz="2000" b="1">
                <a:solidFill>
                  <a:srgbClr val="C0504D"/>
                </a:solidFill>
                <a:latin typeface="Tahoma" pitchFamily="34" charset="0"/>
              </a:rPr>
              <a:t>CDR</a:t>
            </a:r>
          </a:p>
        </p:txBody>
      </p:sp>
      <p:sp>
        <p:nvSpPr>
          <p:cNvPr id="7180" name="Text Box 13"/>
          <p:cNvSpPr txBox="1">
            <a:spLocks noChangeArrowheads="1"/>
          </p:cNvSpPr>
          <p:nvPr/>
        </p:nvSpPr>
        <p:spPr bwMode="auto">
          <a:xfrm>
            <a:off x="1042988" y="5724525"/>
            <a:ext cx="1008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b="1">
                <a:solidFill>
                  <a:srgbClr val="A29E00"/>
                </a:solidFill>
                <a:latin typeface="Tahoma" pitchFamily="34" charset="0"/>
              </a:rPr>
              <a:t>▲</a:t>
            </a:r>
            <a:br>
              <a:rPr lang="en-US" altLang="ja-JP" sz="2000" b="1">
                <a:solidFill>
                  <a:srgbClr val="A29E00"/>
                </a:solidFill>
                <a:latin typeface="Tahoma" pitchFamily="34" charset="0"/>
              </a:rPr>
            </a:br>
            <a:r>
              <a:rPr lang="en-US" altLang="ja-JP" sz="2000" b="1">
                <a:solidFill>
                  <a:srgbClr val="A29E00"/>
                </a:solidFill>
                <a:latin typeface="Tahoma" pitchFamily="34" charset="0"/>
              </a:rPr>
              <a:t>PDR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403350" y="6157913"/>
            <a:ext cx="1008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b="1">
                <a:solidFill>
                  <a:srgbClr val="A29E00"/>
                </a:solidFill>
                <a:latin typeface="Tahoma" pitchFamily="34" charset="0"/>
              </a:rPr>
              <a:t>▲</a:t>
            </a:r>
            <a:br>
              <a:rPr lang="en-US" altLang="ja-JP" sz="2000" b="1">
                <a:solidFill>
                  <a:srgbClr val="A29E00"/>
                </a:solidFill>
                <a:latin typeface="Tahoma" pitchFamily="34" charset="0"/>
              </a:rPr>
            </a:br>
            <a:r>
              <a:rPr lang="en-US" altLang="ja-JP" sz="2000" b="1">
                <a:solidFill>
                  <a:srgbClr val="A29E00"/>
                </a:solidFill>
                <a:latin typeface="Tahoma" pitchFamily="34" charset="0"/>
              </a:rPr>
              <a:t>CDR</a:t>
            </a:r>
          </a:p>
        </p:txBody>
      </p:sp>
      <p:sp>
        <p:nvSpPr>
          <p:cNvPr id="7182" name="Rectangle 12"/>
          <p:cNvSpPr>
            <a:spLocks noChangeArrowheads="1"/>
          </p:cNvSpPr>
          <p:nvPr/>
        </p:nvSpPr>
        <p:spPr bwMode="auto">
          <a:xfrm>
            <a:off x="5148263" y="6119813"/>
            <a:ext cx="39973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ja-JP" sz="1400" b="1">
                <a:solidFill>
                  <a:prstClr val="black"/>
                </a:solidFill>
                <a:latin typeface="Arial" charset="0"/>
              </a:rPr>
              <a:t>EQSR</a:t>
            </a:r>
            <a:r>
              <a:rPr lang="en-US" altLang="ja-JP" sz="1400">
                <a:solidFill>
                  <a:prstClr val="black"/>
                </a:solidFill>
                <a:latin typeface="Arial" charset="0"/>
              </a:rPr>
              <a:t>: Equipment Qualification Status Review</a:t>
            </a:r>
          </a:p>
          <a:p>
            <a:pPr eaLnBrk="0" hangingPunct="0"/>
            <a:r>
              <a:rPr lang="en-US" altLang="ja-JP" sz="1400" b="1">
                <a:solidFill>
                  <a:prstClr val="black"/>
                </a:solidFill>
                <a:latin typeface="Arial" charset="0"/>
              </a:rPr>
              <a:t>PDR</a:t>
            </a:r>
            <a:r>
              <a:rPr lang="en-US" altLang="ja-JP" sz="1400">
                <a:solidFill>
                  <a:prstClr val="black"/>
                </a:solidFill>
                <a:latin typeface="Arial" charset="0"/>
              </a:rPr>
              <a:t>: Preliminary Design Review</a:t>
            </a:r>
          </a:p>
          <a:p>
            <a:pPr eaLnBrk="0" hangingPunct="0"/>
            <a:r>
              <a:rPr lang="en-US" altLang="ja-JP" sz="1400" b="1">
                <a:solidFill>
                  <a:prstClr val="black"/>
                </a:solidFill>
                <a:latin typeface="Arial" charset="0"/>
              </a:rPr>
              <a:t>CDR</a:t>
            </a:r>
            <a:r>
              <a:rPr lang="en-US" altLang="ja-JP" sz="1400">
                <a:solidFill>
                  <a:prstClr val="black"/>
                </a:solidFill>
                <a:latin typeface="Arial" charset="0"/>
              </a:rPr>
              <a:t>: Critical Design Review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71438" y="4868863"/>
            <a:ext cx="8893175" cy="7937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107950" y="5724525"/>
            <a:ext cx="8891588" cy="7938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85" name="テキスト ボックス 1"/>
          <p:cNvSpPr txBox="1">
            <a:spLocks noChangeArrowheads="1"/>
          </p:cNvSpPr>
          <p:nvPr/>
        </p:nvSpPr>
        <p:spPr bwMode="auto">
          <a:xfrm>
            <a:off x="2627313" y="3573463"/>
            <a:ext cx="151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prstClr val="black"/>
                </a:solidFill>
                <a:latin typeface="Arial" charset="0"/>
              </a:rPr>
              <a:t>Himawari-9</a:t>
            </a:r>
            <a:endParaRPr lang="ja-JP" alt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86" name="テキスト ボックス 17"/>
          <p:cNvSpPr txBox="1">
            <a:spLocks noChangeArrowheads="1"/>
          </p:cNvSpPr>
          <p:nvPr/>
        </p:nvSpPr>
        <p:spPr bwMode="auto">
          <a:xfrm>
            <a:off x="1403350" y="2916238"/>
            <a:ext cx="1512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prstClr val="black"/>
                </a:solidFill>
                <a:latin typeface="Arial" charset="0"/>
              </a:rPr>
              <a:t>Himawari-8</a:t>
            </a:r>
            <a:endParaRPr lang="ja-JP" alt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139952" y="414908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The work seems on schedule at present.</a:t>
            </a:r>
          </a:p>
        </p:txBody>
      </p:sp>
    </p:spTree>
    <p:extLst>
      <p:ext uri="{BB962C8B-B14F-4D97-AF65-F5344CB8AC3E}">
        <p14:creationId xmlns:p14="http://schemas.microsoft.com/office/powerpoint/2010/main" val="1145262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997200"/>
            <a:ext cx="8507413" cy="1079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ja-JP" sz="2000" b="1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ja-JP" b="1" smtClean="0"/>
              <a:t>Specification of Himawari-8/9</a:t>
            </a:r>
          </a:p>
        </p:txBody>
      </p:sp>
    </p:spTree>
    <p:extLst>
      <p:ext uri="{BB962C8B-B14F-4D97-AF65-F5344CB8AC3E}">
        <p14:creationId xmlns:p14="http://schemas.microsoft.com/office/powerpoint/2010/main" val="559521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125538"/>
            <a:ext cx="60420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44"/>
          <p:cNvSpPr txBox="1"/>
          <p:nvPr/>
        </p:nvSpPr>
        <p:spPr>
          <a:xfrm>
            <a:off x="34925" y="1196975"/>
            <a:ext cx="1873250" cy="388938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/>
          <a:p>
            <a:pPr algn="ctr" eaLnBrk="0" hangingPunct="0">
              <a:defRPr/>
            </a:pPr>
            <a:r>
              <a:rPr lang="en-US" altLang="ja-JP" sz="2000" b="1" dirty="0">
                <a:solidFill>
                  <a:prstClr val="black"/>
                </a:solidFill>
              </a:rPr>
              <a:t>DS-2000</a:t>
            </a:r>
          </a:p>
        </p:txBody>
      </p:sp>
      <p:grpSp>
        <p:nvGrpSpPr>
          <p:cNvPr id="2" name="グループ化 7"/>
          <p:cNvGrpSpPr/>
          <p:nvPr/>
        </p:nvGrpSpPr>
        <p:grpSpPr>
          <a:xfrm>
            <a:off x="5004048" y="4293097"/>
            <a:ext cx="2160240" cy="802002"/>
            <a:chOff x="0" y="195862"/>
            <a:chExt cx="2160240" cy="436289"/>
          </a:xfrm>
          <a:solidFill>
            <a:schemeClr val="bg1">
              <a:alpha val="0"/>
            </a:schemeClr>
          </a:solidFill>
        </p:grpSpPr>
        <p:sp>
          <p:nvSpPr>
            <p:cNvPr id="9" name="テキスト ボックス 3"/>
            <p:cNvSpPr txBox="1"/>
            <p:nvPr/>
          </p:nvSpPr>
          <p:spPr>
            <a:xfrm>
              <a:off x="581021" y="195862"/>
              <a:ext cx="1579219" cy="172030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b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en-US" altLang="ja-JP" sz="1200" b="1" dirty="0">
                  <a:solidFill>
                    <a:prstClr val="black"/>
                  </a:solidFill>
                </a:rPr>
                <a:t>Solar Array Panel</a:t>
              </a:r>
              <a:endParaRPr lang="ja-JP" altLang="en-US" sz="1200" b="1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グループ化 9"/>
            <p:cNvGrpSpPr/>
            <p:nvPr/>
          </p:nvGrpSpPr>
          <p:grpSpPr>
            <a:xfrm>
              <a:off x="0" y="352551"/>
              <a:ext cx="2088232" cy="279600"/>
              <a:chOff x="0" y="352551"/>
              <a:chExt cx="2088232" cy="279600"/>
            </a:xfrm>
            <a:grpFill/>
          </p:grpSpPr>
          <p:cxnSp>
            <p:nvCxnSpPr>
              <p:cNvPr id="11" name="直線コネクタ 10"/>
              <p:cNvCxnSpPr/>
              <p:nvPr/>
            </p:nvCxnSpPr>
            <p:spPr>
              <a:xfrm rot="10800000" flipV="1">
                <a:off x="0" y="357528"/>
                <a:ext cx="647696" cy="274623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flipV="1">
                <a:off x="638171" y="352551"/>
                <a:ext cx="1450061" cy="4979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21" name="グループ化 12"/>
          <p:cNvGrpSpPr>
            <a:grpSpLocks/>
          </p:cNvGrpSpPr>
          <p:nvPr/>
        </p:nvGrpSpPr>
        <p:grpSpPr bwMode="auto">
          <a:xfrm>
            <a:off x="4859338" y="3357563"/>
            <a:ext cx="2089150" cy="619125"/>
            <a:chOff x="0" y="0"/>
            <a:chExt cx="2088232" cy="619124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504603" y="0"/>
              <a:ext cx="1583629" cy="390524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0" hangingPunct="0">
                <a:defRPr/>
              </a:pPr>
              <a:r>
                <a:rPr lang="en-US" altLang="ja-JP" sz="1200" b="1" dirty="0">
                  <a:solidFill>
                    <a:prstClr val="black"/>
                  </a:solidFill>
                </a:rPr>
                <a:t>Ka-band Antenna</a:t>
              </a:r>
              <a:endParaRPr lang="ja-JP" altLang="en-US" sz="1200" b="1" dirty="0">
                <a:solidFill>
                  <a:prstClr val="black"/>
                </a:solidFill>
              </a:endParaRPr>
            </a:p>
          </p:txBody>
        </p:sp>
        <p:grpSp>
          <p:nvGrpSpPr>
            <p:cNvPr id="9254" name="グループ化 14"/>
            <p:cNvGrpSpPr>
              <a:grpSpLocks/>
            </p:cNvGrpSpPr>
            <p:nvPr/>
          </p:nvGrpSpPr>
          <p:grpSpPr bwMode="auto">
            <a:xfrm>
              <a:off x="0" y="360040"/>
              <a:ext cx="1944216" cy="259084"/>
              <a:chOff x="0" y="360040"/>
              <a:chExt cx="1944216" cy="259084"/>
            </a:xfrm>
          </p:grpSpPr>
          <p:cxnSp>
            <p:nvCxnSpPr>
              <p:cNvPr id="16" name="直線コネクタ 15"/>
              <p:cNvCxnSpPr/>
              <p:nvPr/>
            </p:nvCxnSpPr>
            <p:spPr>
              <a:xfrm rot="10800000" flipV="1">
                <a:off x="0" y="361949"/>
                <a:ext cx="599811" cy="2571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V="1">
                <a:off x="599811" y="360361"/>
                <a:ext cx="134402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22" name="グループ化 17"/>
          <p:cNvGrpSpPr>
            <a:grpSpLocks/>
          </p:cNvGrpSpPr>
          <p:nvPr/>
        </p:nvGrpSpPr>
        <p:grpSpPr bwMode="auto">
          <a:xfrm>
            <a:off x="4067175" y="2708275"/>
            <a:ext cx="1944688" cy="576263"/>
            <a:chOff x="-315440" y="0"/>
            <a:chExt cx="1944214" cy="576708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390826" y="0"/>
              <a:ext cx="1237948" cy="390827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0" hangingPunct="0">
                <a:defRPr/>
              </a:pPr>
              <a:r>
                <a:rPr lang="en-US" altLang="ja-JP" sz="1200" b="1">
                  <a:solidFill>
                    <a:prstClr val="black"/>
                  </a:solidFill>
                </a:rPr>
                <a:t>Star Tracker</a:t>
              </a:r>
              <a:endParaRPr lang="ja-JP" altLang="en-US" sz="1200" b="1">
                <a:solidFill>
                  <a:prstClr val="black"/>
                </a:solidFill>
              </a:endParaRPr>
            </a:p>
          </p:txBody>
        </p:sp>
        <p:grpSp>
          <p:nvGrpSpPr>
            <p:cNvPr id="9250" name="グループ化 19"/>
            <p:cNvGrpSpPr>
              <a:grpSpLocks/>
            </p:cNvGrpSpPr>
            <p:nvPr/>
          </p:nvGrpSpPr>
          <p:grpSpPr bwMode="auto">
            <a:xfrm>
              <a:off x="-315440" y="352424"/>
              <a:ext cx="1899764" cy="224284"/>
              <a:chOff x="-315440" y="352424"/>
              <a:chExt cx="1899764" cy="224284"/>
            </a:xfrm>
          </p:grpSpPr>
          <p:cxnSp>
            <p:nvCxnSpPr>
              <p:cNvPr id="21" name="直線コネクタ 20"/>
              <p:cNvCxnSpPr/>
              <p:nvPr/>
            </p:nvCxnSpPr>
            <p:spPr>
              <a:xfrm rot="10800000" flipV="1">
                <a:off x="-315440" y="352697"/>
                <a:ext cx="915765" cy="22401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600325" y="352697"/>
                <a:ext cx="984010" cy="79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23" name="グループ化 22"/>
          <p:cNvGrpSpPr>
            <a:grpSpLocks/>
          </p:cNvGrpSpPr>
          <p:nvPr/>
        </p:nvGrpSpPr>
        <p:grpSpPr bwMode="auto">
          <a:xfrm>
            <a:off x="3924300" y="2089150"/>
            <a:ext cx="2087563" cy="619125"/>
            <a:chOff x="0" y="0"/>
            <a:chExt cx="2033015" cy="619124"/>
          </a:xfrm>
        </p:grpSpPr>
        <p:sp>
          <p:nvSpPr>
            <p:cNvPr id="24" name="テキスト ボックス 28"/>
            <p:cNvSpPr txBox="1"/>
            <p:nvPr/>
          </p:nvSpPr>
          <p:spPr>
            <a:xfrm>
              <a:off x="584395" y="0"/>
              <a:ext cx="1448620" cy="390524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b"/>
            <a:lstStyle/>
            <a:p>
              <a:pPr eaLnBrk="0" hangingPunct="0">
                <a:defRPr/>
              </a:pPr>
              <a:r>
                <a:rPr lang="en-US" altLang="ja-JP" sz="1100" b="1">
                  <a:solidFill>
                    <a:prstClr val="black"/>
                  </a:solidFill>
                </a:rPr>
                <a:t>Ku-band Antenna</a:t>
              </a:r>
              <a:endParaRPr lang="ja-JP" altLang="ja-JP" sz="1100" b="1">
                <a:solidFill>
                  <a:prstClr val="black"/>
                </a:solidFill>
              </a:endParaRPr>
            </a:p>
          </p:txBody>
        </p:sp>
        <p:grpSp>
          <p:nvGrpSpPr>
            <p:cNvPr id="9246" name="グループ化 24"/>
            <p:cNvGrpSpPr>
              <a:grpSpLocks/>
            </p:cNvGrpSpPr>
            <p:nvPr/>
          </p:nvGrpSpPr>
          <p:grpSpPr bwMode="auto">
            <a:xfrm>
              <a:off x="0" y="331092"/>
              <a:ext cx="2033015" cy="288032"/>
              <a:chOff x="0" y="331092"/>
              <a:chExt cx="2033015" cy="288032"/>
            </a:xfrm>
          </p:grpSpPr>
          <p:cxnSp>
            <p:nvCxnSpPr>
              <p:cNvPr id="26" name="直線コネクタ 25"/>
              <p:cNvCxnSpPr/>
              <p:nvPr/>
            </p:nvCxnSpPr>
            <p:spPr>
              <a:xfrm rot="10800000" flipV="1">
                <a:off x="0" y="361949"/>
                <a:ext cx="599855" cy="2571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V="1">
                <a:off x="599855" y="331787"/>
                <a:ext cx="1433160" cy="301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24" name="グループ化 27"/>
          <p:cNvGrpSpPr>
            <a:grpSpLocks/>
          </p:cNvGrpSpPr>
          <p:nvPr/>
        </p:nvGrpSpPr>
        <p:grpSpPr bwMode="auto">
          <a:xfrm>
            <a:off x="2987675" y="1882775"/>
            <a:ext cx="2232025" cy="609600"/>
            <a:chOff x="0" y="0"/>
            <a:chExt cx="2232248" cy="609599"/>
          </a:xfrm>
        </p:grpSpPr>
        <p:sp>
          <p:nvSpPr>
            <p:cNvPr id="29" name="テキスト ボックス 33"/>
            <p:cNvSpPr txBox="1"/>
            <p:nvPr/>
          </p:nvSpPr>
          <p:spPr>
            <a:xfrm>
              <a:off x="604898" y="0"/>
              <a:ext cx="1627350" cy="390524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b"/>
            <a:lstStyle/>
            <a:p>
              <a:pPr eaLnBrk="0" hangingPunct="0">
                <a:defRPr/>
              </a:pPr>
              <a:r>
                <a:rPr lang="en-US" altLang="ja-JP" sz="1100" b="1">
                  <a:solidFill>
                    <a:prstClr val="black"/>
                  </a:solidFill>
                </a:rPr>
                <a:t>UHF-band Antenna</a:t>
              </a:r>
              <a:endParaRPr lang="ja-JP" altLang="ja-JP" sz="1100" b="1">
                <a:solidFill>
                  <a:prstClr val="black"/>
                </a:solidFill>
              </a:endParaRPr>
            </a:p>
          </p:txBody>
        </p:sp>
        <p:grpSp>
          <p:nvGrpSpPr>
            <p:cNvPr id="9242" name="グループ化 29"/>
            <p:cNvGrpSpPr>
              <a:grpSpLocks/>
            </p:cNvGrpSpPr>
            <p:nvPr/>
          </p:nvGrpSpPr>
          <p:grpSpPr bwMode="auto">
            <a:xfrm>
              <a:off x="0" y="321567"/>
              <a:ext cx="2088232" cy="288032"/>
              <a:chOff x="0" y="321567"/>
              <a:chExt cx="2088232" cy="288032"/>
            </a:xfrm>
          </p:grpSpPr>
          <p:cxnSp>
            <p:nvCxnSpPr>
              <p:cNvPr id="31" name="直線コネクタ 30"/>
              <p:cNvCxnSpPr/>
              <p:nvPr/>
            </p:nvCxnSpPr>
            <p:spPr>
              <a:xfrm rot="10800000" flipV="1">
                <a:off x="0" y="352424"/>
                <a:ext cx="600135" cy="2571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V="1">
                <a:off x="576321" y="322262"/>
                <a:ext cx="1511451" cy="301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25" name="グループ化 32"/>
          <p:cNvGrpSpPr>
            <a:grpSpLocks/>
          </p:cNvGrpSpPr>
          <p:nvPr/>
        </p:nvGrpSpPr>
        <p:grpSpPr bwMode="auto">
          <a:xfrm>
            <a:off x="3074988" y="1306513"/>
            <a:ext cx="3081337" cy="609600"/>
            <a:chOff x="0" y="0"/>
            <a:chExt cx="3081908" cy="609599"/>
          </a:xfrm>
        </p:grpSpPr>
        <p:sp>
          <p:nvSpPr>
            <p:cNvPr id="34" name="テキスト ボックス 8"/>
            <p:cNvSpPr txBox="1"/>
            <p:nvPr/>
          </p:nvSpPr>
          <p:spPr>
            <a:xfrm>
              <a:off x="433467" y="0"/>
              <a:ext cx="2648441" cy="390524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0" hangingPunct="0">
                <a:defRPr/>
              </a:pPr>
              <a:r>
                <a:rPr lang="en-US" altLang="ja-JP" sz="1200" b="1">
                  <a:solidFill>
                    <a:prstClr val="black"/>
                  </a:solidFill>
                </a:rPr>
                <a:t>AHI (Advanced Himawari Imager)</a:t>
              </a:r>
              <a:endParaRPr lang="ja-JP" altLang="en-US" sz="1200" b="1">
                <a:solidFill>
                  <a:prstClr val="black"/>
                </a:solidFill>
              </a:endParaRPr>
            </a:p>
          </p:txBody>
        </p:sp>
        <p:grpSp>
          <p:nvGrpSpPr>
            <p:cNvPr id="9238" name="グループ化 34"/>
            <p:cNvGrpSpPr>
              <a:grpSpLocks/>
            </p:cNvGrpSpPr>
            <p:nvPr/>
          </p:nvGrpSpPr>
          <p:grpSpPr bwMode="auto">
            <a:xfrm>
              <a:off x="0" y="321567"/>
              <a:ext cx="2937892" cy="288032"/>
              <a:chOff x="0" y="321567"/>
              <a:chExt cx="2937892" cy="288032"/>
            </a:xfrm>
          </p:grpSpPr>
          <p:cxnSp>
            <p:nvCxnSpPr>
              <p:cNvPr id="36" name="直線コネクタ 35"/>
              <p:cNvCxnSpPr/>
              <p:nvPr/>
            </p:nvCxnSpPr>
            <p:spPr>
              <a:xfrm rot="10800000" flipV="1">
                <a:off x="0" y="352424"/>
                <a:ext cx="600186" cy="25717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 flipV="1">
                <a:off x="600186" y="322261"/>
                <a:ext cx="2337233" cy="301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26" name="テキスト ボックス 37"/>
          <p:cNvSpPr txBox="1">
            <a:spLocks noChangeArrowheads="1"/>
          </p:cNvSpPr>
          <p:nvPr/>
        </p:nvSpPr>
        <p:spPr bwMode="auto">
          <a:xfrm>
            <a:off x="2124075" y="395288"/>
            <a:ext cx="5673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3200" b="1">
                <a:solidFill>
                  <a:srgbClr val="1F497D"/>
                </a:solidFill>
                <a:latin typeface="Arial" charset="0"/>
              </a:rPr>
              <a:t>Appearance of Himawari-8/9</a:t>
            </a:r>
          </a:p>
        </p:txBody>
      </p:sp>
      <p:grpSp>
        <p:nvGrpSpPr>
          <p:cNvPr id="9227" name="グループ化 14"/>
          <p:cNvGrpSpPr>
            <a:grpSpLocks/>
          </p:cNvGrpSpPr>
          <p:nvPr/>
        </p:nvGrpSpPr>
        <p:grpSpPr bwMode="auto">
          <a:xfrm flipH="1" flipV="1">
            <a:off x="468313" y="3357563"/>
            <a:ext cx="2087562" cy="215900"/>
            <a:chOff x="0" y="309562"/>
            <a:chExt cx="2242914" cy="309562"/>
          </a:xfrm>
        </p:grpSpPr>
        <p:cxnSp>
          <p:nvCxnSpPr>
            <p:cNvPr id="41" name="直線コネクタ 40"/>
            <p:cNvCxnSpPr/>
            <p:nvPr/>
          </p:nvCxnSpPr>
          <p:spPr>
            <a:xfrm rot="10800000" flipV="1">
              <a:off x="0" y="361915"/>
              <a:ext cx="600385" cy="257209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10800000" flipH="1">
              <a:off x="600385" y="309562"/>
              <a:ext cx="1642529" cy="523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テキスト ボックス 3"/>
          <p:cNvSpPr txBox="1"/>
          <p:nvPr/>
        </p:nvSpPr>
        <p:spPr>
          <a:xfrm>
            <a:off x="395288" y="3213100"/>
            <a:ext cx="1296987" cy="31591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en-US" altLang="ja-JP" sz="1200" b="1" dirty="0" smtClean="0">
                <a:solidFill>
                  <a:prstClr val="black"/>
                </a:solidFill>
              </a:rPr>
              <a:t>Imager Bench</a:t>
            </a:r>
            <a:endParaRPr lang="ja-JP" altLang="en-US" sz="1200" b="1" dirty="0">
              <a:solidFill>
                <a:prstClr val="black"/>
              </a:solidFill>
            </a:endParaRPr>
          </a:p>
        </p:txBody>
      </p:sp>
      <p:grpSp>
        <p:nvGrpSpPr>
          <p:cNvPr id="9229" name="グループ化 14"/>
          <p:cNvGrpSpPr>
            <a:grpSpLocks/>
          </p:cNvGrpSpPr>
          <p:nvPr/>
        </p:nvGrpSpPr>
        <p:grpSpPr bwMode="auto">
          <a:xfrm flipH="1" flipV="1">
            <a:off x="354013" y="4868863"/>
            <a:ext cx="1384300" cy="288925"/>
            <a:chOff x="0" y="360361"/>
            <a:chExt cx="1902230" cy="258763"/>
          </a:xfrm>
        </p:grpSpPr>
        <p:cxnSp>
          <p:nvCxnSpPr>
            <p:cNvPr id="45" name="直線コネクタ 44"/>
            <p:cNvCxnSpPr/>
            <p:nvPr/>
          </p:nvCxnSpPr>
          <p:spPr>
            <a:xfrm rot="10800000" flipV="1">
              <a:off x="0" y="361783"/>
              <a:ext cx="599901" cy="257341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558453" y="360361"/>
              <a:ext cx="1343777" cy="1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テキスト ボックス 3"/>
          <p:cNvSpPr txBox="1"/>
          <p:nvPr/>
        </p:nvSpPr>
        <p:spPr>
          <a:xfrm>
            <a:off x="179388" y="4005263"/>
            <a:ext cx="1296987" cy="1079500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en-US" altLang="ja-JP" sz="1200" b="1" dirty="0" smtClean="0">
                <a:solidFill>
                  <a:prstClr val="black"/>
                </a:solidFill>
              </a:rPr>
              <a:t>Space Environment  Data Acquisition </a:t>
            </a:r>
            <a:r>
              <a:rPr lang="en-US" altLang="ja-JP" sz="1200" b="1" dirty="0" err="1" smtClean="0">
                <a:solidFill>
                  <a:prstClr val="black"/>
                </a:solidFill>
              </a:rPr>
              <a:t>Montor</a:t>
            </a:r>
            <a:r>
              <a:rPr lang="en-US" altLang="ja-JP" sz="1200" b="1" dirty="0" smtClean="0">
                <a:solidFill>
                  <a:prstClr val="black"/>
                </a:solidFill>
              </a:rPr>
              <a:t> (SEDA)</a:t>
            </a:r>
            <a:endParaRPr lang="ja-JP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44" name="直線コネクタ 43"/>
          <p:cNvCxnSpPr/>
          <p:nvPr/>
        </p:nvCxnSpPr>
        <p:spPr bwMode="auto">
          <a:xfrm rot="10800000" flipV="1">
            <a:off x="3276600" y="3284538"/>
            <a:ext cx="1582738" cy="36830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 bwMode="auto">
          <a:xfrm rot="5400000" flipH="1" flipV="1">
            <a:off x="4823619" y="3104357"/>
            <a:ext cx="215900" cy="144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876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1692275" y="188913"/>
            <a:ext cx="57943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0" lang="en-US" altLang="ja-JP" sz="2800" b="1">
                <a:solidFill>
                  <a:srgbClr val="1F497D"/>
                </a:solidFill>
                <a:latin typeface="Arial" charset="0"/>
              </a:rPr>
              <a:t>Operational Plan of Himawari-8/9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107950" y="1700213"/>
          <a:ext cx="8856982" cy="50131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43"/>
                <a:gridCol w="667832"/>
                <a:gridCol w="1845480"/>
                <a:gridCol w="952363"/>
                <a:gridCol w="380945"/>
                <a:gridCol w="250101"/>
                <a:gridCol w="2285928"/>
                <a:gridCol w="1178190"/>
              </a:tblGrid>
              <a:tr h="518990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MTSAT-1R and -2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Himawari-8 and -9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91371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Spatial</a:t>
                      </a:r>
                      <a:br>
                        <a:rPr kumimoji="1" lang="en-US" altLang="ja-JP" sz="1800" dirty="0" smtClean="0"/>
                      </a:br>
                      <a:r>
                        <a:rPr kumimoji="1" lang="en-US" altLang="ja-JP" sz="1800" dirty="0" smtClean="0"/>
                        <a:t>resolution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 smtClean="0"/>
                        <a:t>VIS:</a:t>
                      </a:r>
                    </a:p>
                    <a:p>
                      <a:pPr algn="r"/>
                      <a:r>
                        <a:rPr kumimoji="1" lang="en-US" altLang="ja-JP" sz="1800" dirty="0" smtClean="0"/>
                        <a:t>IR: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1.0 km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4.0 km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0.5/1.0 km</a:t>
                      </a:r>
                      <a:endParaRPr kumimoji="1" lang="en-US" altLang="ja-JP" sz="18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2.0 km</a:t>
                      </a:r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8997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Interval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60 min./Full</a:t>
                      </a:r>
                      <a:r>
                        <a:rPr kumimoji="1" lang="en-US" altLang="ja-JP" sz="1800" baseline="0" dirty="0" smtClean="0"/>
                        <a:t> Disk, </a:t>
                      </a:r>
                      <a:br>
                        <a:rPr kumimoji="1" lang="en-US" altLang="ja-JP" sz="1800" baseline="0" dirty="0" smtClean="0"/>
                      </a:br>
                      <a:r>
                        <a:rPr kumimoji="1" lang="en-US" altLang="ja-JP" sz="1800" baseline="0" dirty="0" smtClean="0"/>
                        <a:t>30 min./Nor.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</a:rPr>
                        <a:t>10 min./Full Disk</a:t>
                      </a:r>
                      <a:r>
                        <a:rPr kumimoji="1" lang="en-US" altLang="ja-JP" sz="1800" dirty="0" smtClean="0"/>
                        <a:t>, </a:t>
                      </a:r>
                      <a:br>
                        <a:rPr kumimoji="1" lang="en-US" altLang="ja-JP" sz="1800" dirty="0" smtClean="0"/>
                      </a:br>
                      <a:r>
                        <a:rPr kumimoji="1" lang="en-US" altLang="ja-JP" sz="1800" dirty="0" smtClean="0"/>
                        <a:t>2.5</a:t>
                      </a:r>
                      <a:r>
                        <a:rPr kumimoji="1" lang="en-US" altLang="ja-JP" sz="1800" baseline="0" dirty="0" smtClean="0"/>
                        <a:t> min./region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91371">
                <a:tc rowSpan="3"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(Central)</a:t>
                      </a:r>
                    </a:p>
                    <a:p>
                      <a:r>
                        <a:rPr kumimoji="1" lang="en-US" altLang="ja-JP" sz="1800" dirty="0" smtClean="0"/>
                        <a:t>Wavelength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(</a:t>
                      </a:r>
                      <a:r>
                        <a:rPr kumimoji="1" lang="el-GR" altLang="ja-JP" sz="1800" dirty="0" smtClean="0"/>
                        <a:t>μ</a:t>
                      </a:r>
                      <a:r>
                        <a:rPr kumimoji="1" lang="en-US" altLang="ja-JP" sz="1800" dirty="0" smtClean="0"/>
                        <a:t>m)</a:t>
                      </a:r>
                      <a:endParaRPr kumimoji="1" lang="ja-JP" altLang="en-US" sz="1800" dirty="0" smtClean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 smtClean="0"/>
                        <a:t>VIS: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VIS (0.55 - 0.90)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aseline="300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aseline="300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3 </a:t>
                      </a:r>
                      <a:r>
                        <a:rPr kumimoji="1" lang="en-US" altLang="ja-JP" sz="1800" dirty="0" err="1" smtClean="0"/>
                        <a:t>ch</a:t>
                      </a:r>
                      <a:endParaRPr kumimoji="1" lang="en-US" altLang="ja-JP" sz="18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(0.46,</a:t>
                      </a:r>
                      <a:r>
                        <a:rPr kumimoji="1" lang="ja-JP" altLang="en-US" sz="1800" dirty="0" smtClean="0"/>
                        <a:t> </a:t>
                      </a:r>
                      <a:r>
                        <a:rPr kumimoji="1" lang="en-US" altLang="ja-JP" sz="1800" dirty="0" smtClean="0"/>
                        <a:t>0.51,</a:t>
                      </a:r>
                      <a:r>
                        <a:rPr kumimoji="1" lang="ja-JP" altLang="en-US" sz="1800" dirty="0" smtClean="0"/>
                        <a:t> </a:t>
                      </a:r>
                      <a:r>
                        <a:rPr kumimoji="1" lang="en-US" altLang="ja-JP" sz="1800" dirty="0" smtClean="0"/>
                        <a:t>0.64)</a:t>
                      </a:r>
                      <a:endParaRPr kumimoji="1" lang="ja-JP" altLang="en-US" sz="1800" baseline="300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371">
                <a:tc v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 smtClean="0"/>
                        <a:t>Near IR: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--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3 </a:t>
                      </a:r>
                      <a:r>
                        <a:rPr kumimoji="1" lang="en-US" altLang="ja-JP" sz="1800" dirty="0" err="1" smtClean="0"/>
                        <a:t>ch</a:t>
                      </a:r>
                      <a:endParaRPr kumimoji="1" lang="en-US" altLang="ja-JP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(0.86,</a:t>
                      </a:r>
                      <a:r>
                        <a:rPr kumimoji="1" lang="ja-JP" altLang="en-US" sz="1800" dirty="0" smtClean="0"/>
                        <a:t> </a:t>
                      </a:r>
                      <a:r>
                        <a:rPr kumimoji="1" lang="en-US" altLang="ja-JP" sz="1800" dirty="0" smtClean="0"/>
                        <a:t>1.6,</a:t>
                      </a:r>
                      <a:r>
                        <a:rPr kumimoji="1" lang="ja-JP" altLang="en-US" sz="1800" dirty="0" smtClean="0"/>
                        <a:t> </a:t>
                      </a:r>
                      <a:r>
                        <a:rPr kumimoji="1" lang="en-US" altLang="ja-JP" sz="1800" dirty="0" smtClean="0"/>
                        <a:t>2.3)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1" lang="ja-JP" altLang="en-US" sz="180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003">
                <a:tc v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dirty="0" smtClean="0"/>
                        <a:t>IR: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IR4 (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kumimoji="1" lang="en-US" altLang="ja-JP" sz="1800" dirty="0" smtClean="0"/>
                        <a:t>3.5 - 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kumimoji="1" lang="en-US" altLang="ja-JP" sz="1800" dirty="0" smtClean="0"/>
                        <a:t>4.0)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IR3 (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kumimoji="1" lang="en-US" altLang="ja-JP" sz="1800" dirty="0" smtClean="0"/>
                        <a:t>6.5 - 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kumimoji="1" lang="en-US" altLang="ja-JP" sz="1800" dirty="0" smtClean="0"/>
                        <a:t>7.0)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IR1 (10.3 - 11.3)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IR2 (11.5 - 12.5)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 smtClean="0"/>
                        <a:t>10 </a:t>
                      </a:r>
                      <a:r>
                        <a:rPr kumimoji="1" lang="en-US" altLang="ja-JP" sz="1800" dirty="0" err="1" smtClean="0"/>
                        <a:t>ch</a:t>
                      </a:r>
                      <a:endParaRPr kumimoji="1" lang="en-US" altLang="ja-JP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(3.9, 6.2, 7.0, 7.3, 8.6, 9.6, 10.4, 11.2, 12.3, 13.3)</a:t>
                      </a: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1" lang="ja-JP" altLang="en-US" sz="1800" dirty="0"/>
                    </a:p>
                  </a:txBody>
                  <a:tcPr marL="36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93" name="テキスト ボックス 5"/>
          <p:cNvSpPr txBox="1">
            <a:spLocks noChangeArrowheads="1"/>
          </p:cNvSpPr>
          <p:nvPr/>
        </p:nvSpPr>
        <p:spPr bwMode="auto">
          <a:xfrm>
            <a:off x="250825" y="1268413"/>
            <a:ext cx="685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ja-JP" sz="2400">
                <a:solidFill>
                  <a:prstClr val="black"/>
                </a:solidFill>
                <a:latin typeface="Arial" charset="0"/>
              </a:rPr>
              <a:t> Operational Plan (with Improved Instruments)</a:t>
            </a:r>
          </a:p>
        </p:txBody>
      </p:sp>
      <p:grpSp>
        <p:nvGrpSpPr>
          <p:cNvPr id="10294" name="グループ化 7"/>
          <p:cNvGrpSpPr>
            <a:grpSpLocks noChangeAspect="1"/>
          </p:cNvGrpSpPr>
          <p:nvPr/>
        </p:nvGrpSpPr>
        <p:grpSpPr bwMode="auto">
          <a:xfrm>
            <a:off x="7848600" y="4725988"/>
            <a:ext cx="863600" cy="719137"/>
            <a:chOff x="7929476" y="3953636"/>
            <a:chExt cx="432056" cy="360000"/>
          </a:xfrm>
        </p:grpSpPr>
        <p:pic>
          <p:nvPicPr>
            <p:cNvPr id="10324" name="Picture 16" descr="color-vis-w1_10%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8001532" y="3953636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5" name="Picture 16" descr="color-vis-w1_10%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965480" y="3953636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6" name="Picture 16" descr="color-vis-w1_10%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929476" y="3953636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295" name="グループ化 11"/>
          <p:cNvGrpSpPr>
            <a:grpSpLocks noChangeAspect="1"/>
          </p:cNvGrpSpPr>
          <p:nvPr/>
        </p:nvGrpSpPr>
        <p:grpSpPr bwMode="auto">
          <a:xfrm>
            <a:off x="3851275" y="5768975"/>
            <a:ext cx="1296988" cy="809625"/>
            <a:chOff x="7137388" y="4457740"/>
            <a:chExt cx="576072" cy="360000"/>
          </a:xfrm>
        </p:grpSpPr>
        <p:pic>
          <p:nvPicPr>
            <p:cNvPr id="10320" name="Picture 16" descr="color-vis-w1_10%"/>
            <p:cNvPicPr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353460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1" name="Picture 16" descr="color-vis-w1_10%"/>
            <p:cNvPicPr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281452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2" name="Picture 16" descr="color-vis-w1_10%"/>
            <p:cNvPicPr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209444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3" name="Picture 16" descr="color-vis-w1_10%"/>
            <p:cNvPicPr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137388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 descr="color-vis-w1_10%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4139952" y="3861048"/>
            <a:ext cx="7858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97" name="グループ化 17"/>
          <p:cNvGrpSpPr>
            <a:grpSpLocks noChangeAspect="1"/>
          </p:cNvGrpSpPr>
          <p:nvPr/>
        </p:nvGrpSpPr>
        <p:grpSpPr bwMode="auto">
          <a:xfrm>
            <a:off x="7812088" y="5984875"/>
            <a:ext cx="1081087" cy="539750"/>
            <a:chOff x="7785460" y="4457740"/>
            <a:chExt cx="720088" cy="360000"/>
          </a:xfrm>
        </p:grpSpPr>
        <p:pic>
          <p:nvPicPr>
            <p:cNvPr id="10309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8145548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0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8109544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1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8073540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2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8037536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3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8001532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4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965528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5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929524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6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893520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7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857516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8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821464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9" name="Picture 16" descr="color-vis-w1_10%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40000"/>
              <a:grayscl/>
            </a:blip>
            <a:srcRect/>
            <a:stretch>
              <a:fillRect/>
            </a:stretch>
          </p:blipFill>
          <p:spPr bwMode="auto">
            <a:xfrm>
              <a:off x="7785460" y="4457740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正方形/長方形 32"/>
          <p:cNvSpPr/>
          <p:nvPr/>
        </p:nvSpPr>
        <p:spPr>
          <a:xfrm>
            <a:off x="4479925" y="4508500"/>
            <a:ext cx="1676400" cy="460375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ja-JP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⇒</a:t>
            </a:r>
          </a:p>
          <a:p>
            <a:pPr algn="ctr">
              <a:lnSpc>
                <a:spcPts val="1500"/>
              </a:lnSpc>
              <a:defRPr/>
            </a:pPr>
            <a:r>
              <a:rPr lang="ja-JP" altLang="en-US" dirty="0">
                <a:solidFill>
                  <a:srgbClr val="F79646"/>
                </a:solidFill>
                <a:latin typeface="Arial" charset="0"/>
              </a:rPr>
              <a:t>（</a:t>
            </a:r>
            <a:r>
              <a:rPr lang="en-US" altLang="ja-JP" dirty="0">
                <a:solidFill>
                  <a:srgbClr val="F79646"/>
                </a:solidFill>
                <a:latin typeface="Arial" charset="0"/>
              </a:rPr>
              <a:t>almost tripled</a:t>
            </a:r>
            <a:r>
              <a:rPr lang="ja-JP" altLang="en-US" dirty="0">
                <a:solidFill>
                  <a:srgbClr val="F79646"/>
                </a:solidFill>
                <a:latin typeface="Arial" charset="0"/>
              </a:rPr>
              <a:t>）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4360863" y="2492375"/>
            <a:ext cx="1866900" cy="460375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ja-JP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⇒</a:t>
            </a:r>
          </a:p>
          <a:p>
            <a:pPr algn="ctr">
              <a:lnSpc>
                <a:spcPts val="1500"/>
              </a:lnSpc>
              <a:defRPr/>
            </a:pPr>
            <a:r>
              <a:rPr lang="ja-JP" altLang="en-US" dirty="0">
                <a:solidFill>
                  <a:srgbClr val="F79646"/>
                </a:solidFill>
                <a:latin typeface="Arial" charset="0"/>
              </a:rPr>
              <a:t>（</a:t>
            </a:r>
            <a:r>
              <a:rPr lang="en-US" altLang="ja-JP" dirty="0">
                <a:solidFill>
                  <a:srgbClr val="F79646"/>
                </a:solidFill>
                <a:latin typeface="Arial" charset="0"/>
              </a:rPr>
              <a:t>almost doubled</a:t>
            </a:r>
            <a:r>
              <a:rPr lang="ja-JP" altLang="en-US" dirty="0">
                <a:solidFill>
                  <a:srgbClr val="F79646"/>
                </a:solidFill>
                <a:latin typeface="Arial" charset="0"/>
              </a:rPr>
              <a:t>）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408488" y="3284538"/>
            <a:ext cx="1676400" cy="460375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lnSpc>
                <a:spcPts val="1500"/>
              </a:lnSpc>
              <a:defRPr/>
            </a:pPr>
            <a:r>
              <a:rPr lang="ja-JP" altLang="en-US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⇒</a:t>
            </a:r>
          </a:p>
          <a:p>
            <a:pPr algn="ctr">
              <a:lnSpc>
                <a:spcPts val="1500"/>
              </a:lnSpc>
              <a:defRPr/>
            </a:pPr>
            <a:r>
              <a:rPr lang="ja-JP" altLang="en-US" dirty="0">
                <a:solidFill>
                  <a:srgbClr val="F79646"/>
                </a:solidFill>
                <a:latin typeface="Arial" charset="0"/>
              </a:rPr>
              <a:t>（</a:t>
            </a:r>
            <a:r>
              <a:rPr lang="en-US" altLang="ja-JP" dirty="0">
                <a:solidFill>
                  <a:srgbClr val="F79646"/>
                </a:solidFill>
                <a:latin typeface="Arial" charset="0"/>
              </a:rPr>
              <a:t>almost tripled</a:t>
            </a:r>
            <a:r>
              <a:rPr lang="ja-JP" altLang="en-US" dirty="0">
                <a:solidFill>
                  <a:srgbClr val="F79646"/>
                </a:solidFill>
                <a:latin typeface="Arial" charset="0"/>
              </a:rPr>
              <a:t>）</a:t>
            </a:r>
          </a:p>
        </p:txBody>
      </p:sp>
      <p:grpSp>
        <p:nvGrpSpPr>
          <p:cNvPr id="10301" name="グループ化 46"/>
          <p:cNvGrpSpPr>
            <a:grpSpLocks noChangeAspect="1"/>
          </p:cNvGrpSpPr>
          <p:nvPr/>
        </p:nvGrpSpPr>
        <p:grpSpPr bwMode="auto">
          <a:xfrm>
            <a:off x="7812088" y="3806825"/>
            <a:ext cx="863600" cy="701675"/>
            <a:chOff x="7956336" y="3969028"/>
            <a:chExt cx="576072" cy="468052"/>
          </a:xfrm>
        </p:grpSpPr>
        <p:pic>
          <p:nvPicPr>
            <p:cNvPr id="10305" name="Picture 16" descr="color-vis-w1_10%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/>
            </a:blip>
            <a:srcRect/>
            <a:stretch>
              <a:fillRect/>
            </a:stretch>
          </p:blipFill>
          <p:spPr bwMode="auto">
            <a:xfrm>
              <a:off x="8064372" y="3969028"/>
              <a:ext cx="360000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6" descr="color-vis-w1_10%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30000"/>
            </a:blip>
            <a:srcRect/>
            <a:stretch>
              <a:fillRect/>
            </a:stretch>
          </p:blipFill>
          <p:spPr bwMode="auto">
            <a:xfrm>
              <a:off x="7956336" y="4077072"/>
              <a:ext cx="288000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6" descr="color-vis-w1_10%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30000"/>
            </a:blip>
            <a:srcRect/>
            <a:stretch>
              <a:fillRect/>
            </a:stretch>
          </p:blipFill>
          <p:spPr bwMode="auto">
            <a:xfrm>
              <a:off x="8100352" y="4149080"/>
              <a:ext cx="288000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6" descr="color-vis-w1_10%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30000"/>
            </a:blip>
            <a:srcRect/>
            <a:stretch>
              <a:fillRect/>
            </a:stretch>
          </p:blipFill>
          <p:spPr bwMode="auto">
            <a:xfrm>
              <a:off x="8244408" y="4077072"/>
              <a:ext cx="288000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グループ化 40"/>
          <p:cNvGrpSpPr>
            <a:grpSpLocks/>
          </p:cNvGrpSpPr>
          <p:nvPr/>
        </p:nvGrpSpPr>
        <p:grpSpPr bwMode="auto">
          <a:xfrm>
            <a:off x="1260475" y="2708276"/>
            <a:ext cx="6911975" cy="2303463"/>
            <a:chOff x="1260044" y="2564605"/>
            <a:chExt cx="6912768" cy="2304257"/>
          </a:xfrm>
        </p:grpSpPr>
        <p:sp>
          <p:nvSpPr>
            <p:cNvPr id="37" name="正方形/長方形 36"/>
            <p:cNvSpPr/>
            <p:nvPr/>
          </p:nvSpPr>
          <p:spPr>
            <a:xfrm>
              <a:off x="1260044" y="2564605"/>
              <a:ext cx="6912768" cy="230425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5000" b="1" dirty="0">
                  <a:solidFill>
                    <a:srgbClr val="4F81BD">
                      <a:lumMod val="40000"/>
                      <a:lumOff val="60000"/>
                    </a:srgbClr>
                  </a:solidFill>
                  <a:cs typeface="Arial" pitchFamily="34" charset="0"/>
                </a:rPr>
                <a:t>?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475969" y="2940973"/>
              <a:ext cx="6552365" cy="18165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3200" b="1" dirty="0">
                  <a:solidFill>
                    <a:srgbClr val="8064A2">
                      <a:lumMod val="75000"/>
                    </a:srgbClr>
                  </a:solidFill>
                  <a:latin typeface="Arial" charset="0"/>
                </a:rPr>
                <a:t>What would it be like to see</a:t>
              </a:r>
              <a:br>
                <a:rPr lang="en-US" altLang="ja-JP" sz="3200" b="1" dirty="0">
                  <a:solidFill>
                    <a:srgbClr val="8064A2">
                      <a:lumMod val="75000"/>
                    </a:srgbClr>
                  </a:solidFill>
                  <a:latin typeface="Arial" charset="0"/>
                </a:rPr>
              </a:br>
              <a:r>
                <a:rPr lang="en-US" altLang="ja-JP" sz="3200" b="1" dirty="0">
                  <a:solidFill>
                    <a:srgbClr val="8064A2">
                      <a:lumMod val="75000"/>
                    </a:srgbClr>
                  </a:solidFill>
                  <a:latin typeface="Arial" charset="0"/>
                </a:rPr>
                <a:t>satellite images with</a:t>
              </a:r>
              <a:br>
                <a:rPr lang="en-US" altLang="ja-JP" sz="3200" b="1" dirty="0">
                  <a:solidFill>
                    <a:srgbClr val="8064A2">
                      <a:lumMod val="75000"/>
                    </a:srgbClr>
                  </a:solidFill>
                  <a:latin typeface="Arial" charset="0"/>
                </a:rPr>
              </a:br>
              <a:r>
                <a:rPr lang="en-US" altLang="ja-JP" sz="3200" b="1" dirty="0">
                  <a:solidFill>
                    <a:srgbClr val="8064A2">
                      <a:lumMod val="75000"/>
                    </a:srgbClr>
                  </a:solidFill>
                  <a:latin typeface="Arial" charset="0"/>
                </a:rPr>
                <a:t>10-minute time interval</a:t>
              </a:r>
              <a:r>
                <a:rPr lang="en-US" altLang="ja-JP" sz="3200" b="1" dirty="0" smtClean="0">
                  <a:solidFill>
                    <a:srgbClr val="8064A2">
                      <a:lumMod val="75000"/>
                    </a:srgbClr>
                  </a:solidFill>
                  <a:latin typeface="Arial" charset="0"/>
                </a:rPr>
                <a:t>?</a:t>
              </a:r>
            </a:p>
            <a:p>
              <a:pPr algn="ctr">
                <a:defRPr/>
              </a:pPr>
              <a:r>
                <a:rPr lang="en-US" altLang="ja-JP" sz="1600" b="1" dirty="0" smtClean="0">
                  <a:solidFill>
                    <a:srgbClr val="8064A2">
                      <a:lumMod val="75000"/>
                    </a:srgbClr>
                  </a:solidFill>
                  <a:latin typeface="Arial" charset="0"/>
                </a:rPr>
                <a:t>JMA had performed test RS operations with a back up satellite</a:t>
              </a:r>
              <a:endParaRPr lang="en-US" altLang="ja-JP" sz="1600" b="1" dirty="0">
                <a:solidFill>
                  <a:srgbClr val="8064A2">
                    <a:lumMod val="75000"/>
                  </a:srgbClr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4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tabLst>
                <a:tab pos="2776538" algn="l"/>
              </a:tabLst>
            </a:pPr>
            <a:r>
              <a:rPr lang="en-US" altLang="ja-JP" sz="2800" b="1" smtClean="0">
                <a:solidFill>
                  <a:schemeClr val="tx2"/>
                </a:solidFill>
                <a:cs typeface="Arial" charset="0"/>
              </a:rPr>
              <a:t>Typhoon with obs. time interval of</a:t>
            </a:r>
            <a:br>
              <a:rPr lang="en-US" altLang="ja-JP" sz="2800" b="1" smtClean="0">
                <a:solidFill>
                  <a:schemeClr val="tx2"/>
                </a:solidFill>
                <a:cs typeface="Arial" charset="0"/>
              </a:rPr>
            </a:br>
            <a:r>
              <a:rPr lang="en-US" altLang="ja-JP" sz="2800" b="1" smtClean="0">
                <a:solidFill>
                  <a:schemeClr val="tx2"/>
                </a:solidFill>
                <a:cs typeface="Arial" charset="0"/>
              </a:rPr>
              <a:t>Left: 10 min, Right: 60 min</a:t>
            </a:r>
            <a:endParaRPr lang="ja-JP" altLang="en-US" sz="2800" b="1" smtClean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1267" name="図 2" descr="rgba_g_mtsat1_20110902_0305-050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989138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3124200" y="5905078"/>
            <a:ext cx="2895600" cy="476250"/>
          </a:xfrm>
          <a:noFill/>
        </p:spPr>
        <p:txBody>
          <a:bodyPr anchor="t"/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</a:rPr>
              <a:t>0305-0505 UTC</a:t>
            </a:r>
          </a:p>
          <a:p>
            <a:pPr algn="ctr"/>
            <a:r>
              <a:rPr lang="en-US" altLang="ja-JP" sz="1400" dirty="0" smtClean="0">
                <a:solidFill>
                  <a:prstClr val="black"/>
                </a:solidFill>
              </a:rPr>
              <a:t>2 September  2011</a:t>
            </a:r>
            <a:endParaRPr lang="en-US" altLang="ja-JP" sz="1400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3" descr="rgbk_g_mtsat1_20110711_0505-070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060575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タイトル 1"/>
          <p:cNvSpPr txBox="1">
            <a:spLocks/>
          </p:cNvSpPr>
          <p:nvPr/>
        </p:nvSpPr>
        <p:spPr bwMode="auto">
          <a:xfrm>
            <a:off x="0" y="-17463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tabLst>
                <a:tab pos="2776538" algn="l"/>
              </a:tabLst>
            </a:pPr>
            <a:r>
              <a:rPr lang="en-US" altLang="ja-JP" sz="2800" b="1">
                <a:solidFill>
                  <a:srgbClr val="1F497D"/>
                </a:solidFill>
                <a:latin typeface="Arial" charset="0"/>
                <a:ea typeface="Calibri" pitchFamily="34" charset="0"/>
                <a:cs typeface="Arial" charset="0"/>
              </a:rPr>
              <a:t>Thunderstorms with obs. time interval of</a:t>
            </a:r>
          </a:p>
          <a:p>
            <a:pPr algn="ctr">
              <a:tabLst>
                <a:tab pos="2776538" algn="l"/>
              </a:tabLst>
            </a:pPr>
            <a:r>
              <a:rPr lang="en-US" altLang="ja-JP" sz="2800" b="1">
                <a:solidFill>
                  <a:srgbClr val="1F497D"/>
                </a:solidFill>
                <a:latin typeface="Arial" charset="0"/>
                <a:ea typeface="Calibri" pitchFamily="34" charset="0"/>
                <a:cs typeface="Arial" charset="0"/>
              </a:rPr>
              <a:t>Left: 10 min, Right: 60 min</a:t>
            </a:r>
            <a:endParaRPr lang="ja-JP" altLang="en-US" sz="2800" b="1">
              <a:solidFill>
                <a:srgbClr val="1F497D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2292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3124200" y="5877272"/>
            <a:ext cx="2895600" cy="476250"/>
          </a:xfrm>
          <a:noFill/>
        </p:spPr>
        <p:txBody>
          <a:bodyPr anchor="t"/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</a:rPr>
              <a:t>1200-1800 LT </a:t>
            </a:r>
          </a:p>
          <a:p>
            <a:pPr algn="ctr"/>
            <a:r>
              <a:rPr lang="en-US" altLang="ja-JP" sz="1400" dirty="0" smtClean="0">
                <a:solidFill>
                  <a:prstClr val="black"/>
                </a:solidFill>
              </a:rPr>
              <a:t>11 July 2011</a:t>
            </a:r>
            <a:endParaRPr lang="en-US" altLang="ja-JP" sz="1400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997200"/>
            <a:ext cx="8507413" cy="1079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ja-JP" b="1" smtClean="0"/>
              <a:t>Wind Vectors derived from Rapid Scan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ja-JP" b="1" smtClean="0"/>
              <a:t>(performed by MTSAT-1R)</a:t>
            </a:r>
          </a:p>
        </p:txBody>
      </p:sp>
    </p:spTree>
    <p:extLst>
      <p:ext uri="{BB962C8B-B14F-4D97-AF65-F5344CB8AC3E}">
        <p14:creationId xmlns:p14="http://schemas.microsoft.com/office/powerpoint/2010/main" val="3172171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グループ化 5"/>
          <p:cNvGrpSpPr>
            <a:grpSpLocks/>
          </p:cNvGrpSpPr>
          <p:nvPr/>
        </p:nvGrpSpPr>
        <p:grpSpPr bwMode="auto">
          <a:xfrm>
            <a:off x="230188" y="765175"/>
            <a:ext cx="8713787" cy="5264150"/>
            <a:chOff x="35292" y="1954530"/>
            <a:chExt cx="6053138" cy="4992370"/>
          </a:xfrm>
        </p:grpSpPr>
        <p:pic>
          <p:nvPicPr>
            <p:cNvPr id="14342" name="Picture 2" descr="G:\Typhoon_Proj\MAON1.png"/>
            <p:cNvPicPr>
              <a:picLocks noChangeAspect="1" noChangeArrowheads="1"/>
            </p:cNvPicPr>
            <p:nvPr/>
          </p:nvPicPr>
          <p:blipFill>
            <a:blip r:embed="rId3" cstate="print"/>
            <a:srcRect t="10634"/>
            <a:stretch>
              <a:fillRect/>
            </a:stretch>
          </p:blipFill>
          <p:spPr bwMode="auto">
            <a:xfrm>
              <a:off x="35292" y="1954530"/>
              <a:ext cx="6053138" cy="4992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正方形/長方形 2"/>
            <p:cNvSpPr/>
            <p:nvPr/>
          </p:nvSpPr>
          <p:spPr>
            <a:xfrm>
              <a:off x="2901407" y="3136379"/>
              <a:ext cx="1440226" cy="12962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344" name="テキスト ボックス 3"/>
            <p:cNvSpPr txBox="1">
              <a:spLocks noChangeArrowheads="1"/>
            </p:cNvSpPr>
            <p:nvPr/>
          </p:nvSpPr>
          <p:spPr bwMode="auto">
            <a:xfrm>
              <a:off x="2851479" y="2657826"/>
              <a:ext cx="1500778" cy="35021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b="1">
                  <a:solidFill>
                    <a:prstClr val="white"/>
                  </a:solidFill>
                  <a:latin typeface="Arial" charset="0"/>
                  <a:cs typeface="Arial" charset="0"/>
                </a:rPr>
                <a:t>Rapid-Scan  Area</a:t>
              </a:r>
              <a:endParaRPr lang="ja-JP" altLang="en-US" b="1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solidFill>
                  <a:srgbClr val="1F497D"/>
                </a:solidFill>
                <a:ea typeface="ＭＳ Ｐゴシック"/>
                <a:cs typeface="Arial" pitchFamily="34" charset="0"/>
              </a:rPr>
              <a:t>Derivation of MTSAT-1R Rapid-Scan Winds</a:t>
            </a:r>
            <a:endParaRPr lang="ja-JP" altLang="en-US" sz="3200" b="1" dirty="0">
              <a:solidFill>
                <a:srgbClr val="1F497D"/>
              </a:solidFill>
              <a:ea typeface="ＭＳ Ｐゴシック"/>
              <a:cs typeface="Arial" pitchFamily="34" charset="0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074738"/>
            <a:ext cx="36195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角丸四角形吹き出し 6"/>
          <p:cNvSpPr/>
          <p:nvPr/>
        </p:nvSpPr>
        <p:spPr>
          <a:xfrm>
            <a:off x="250825" y="4221163"/>
            <a:ext cx="8569325" cy="2614612"/>
          </a:xfrm>
          <a:prstGeom prst="wedgeRoundRectCallout">
            <a:avLst>
              <a:gd name="adj1" fmla="val -4346"/>
              <a:gd name="adj2" fmla="val -89915"/>
              <a:gd name="adj3" fmla="val 16667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ja-JP" sz="2400" dirty="0">
                <a:solidFill>
                  <a:srgbClr val="FFFF00"/>
                </a:solidFill>
                <a:cs typeface="Arial" pitchFamily="34" charset="0"/>
              </a:rPr>
              <a:t>MTSAT-1R Rapid-Scan Winds:</a:t>
            </a:r>
          </a:p>
          <a:p>
            <a:pPr marL="1619250" indent="-1171575">
              <a:defRPr/>
            </a:pPr>
            <a:r>
              <a:rPr lang="en-US" altLang="ja-JP" sz="2400" dirty="0">
                <a:solidFill>
                  <a:srgbClr val="FFFF00"/>
                </a:solidFill>
                <a:cs typeface="Arial" pitchFamily="34" charset="0"/>
              </a:rPr>
              <a:t>Objective:	Spatially and temporally high-resolution AMV for typhoon monitoring  and  </a:t>
            </a:r>
            <a:r>
              <a:rPr lang="en-US" altLang="ja-JP" sz="2400" dirty="0" err="1">
                <a:solidFill>
                  <a:srgbClr val="FFFF00"/>
                </a:solidFill>
                <a:cs typeface="Arial" pitchFamily="34" charset="0"/>
              </a:rPr>
              <a:t>meso</a:t>
            </a:r>
            <a:r>
              <a:rPr lang="en-US" altLang="ja-JP" sz="2400" dirty="0">
                <a:solidFill>
                  <a:srgbClr val="FFFF00"/>
                </a:solidFill>
                <a:cs typeface="Arial" pitchFamily="34" charset="0"/>
              </a:rPr>
              <a:t>-scale NWP</a:t>
            </a:r>
          </a:p>
          <a:p>
            <a:pPr marL="1619250" indent="-1171575">
              <a:defRPr/>
            </a:pPr>
            <a:r>
              <a:rPr lang="en-US" altLang="ja-JP" sz="2400" dirty="0">
                <a:solidFill>
                  <a:srgbClr val="FFFF00"/>
                </a:solidFill>
                <a:cs typeface="Arial" pitchFamily="34" charset="0"/>
              </a:rPr>
              <a:t>Area:	Around Japan</a:t>
            </a:r>
          </a:p>
          <a:p>
            <a:pPr marL="1619250" indent="-1171575">
              <a:defRPr/>
            </a:pPr>
            <a:r>
              <a:rPr lang="en-US" altLang="ja-JP" sz="2400" dirty="0">
                <a:solidFill>
                  <a:srgbClr val="FFFF00"/>
                </a:solidFill>
                <a:cs typeface="Arial" pitchFamily="34" charset="0"/>
              </a:rPr>
              <a:t>Image:	5-minute intervals of IR (10.8 um), WV (6.8 um), VIS</a:t>
            </a:r>
          </a:p>
          <a:p>
            <a:pPr marL="1619250" indent="-1171575">
              <a:defRPr/>
            </a:pPr>
            <a:r>
              <a:rPr lang="en-US" altLang="ja-JP" sz="2400" dirty="0">
                <a:solidFill>
                  <a:srgbClr val="FFFF00"/>
                </a:solidFill>
                <a:cs typeface="Arial" pitchFamily="34" charset="0"/>
              </a:rPr>
              <a:t>Time:	Daytime (00-09 UTC) in summer (Jun. to Sep.)</a:t>
            </a:r>
            <a:endParaRPr lang="ja-JP" altLang="en-US" sz="2400" dirty="0">
              <a:solidFill>
                <a:srgbClr val="FFFF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950" y="1004888"/>
            <a:ext cx="486410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タイトル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39775"/>
          </a:xfrm>
        </p:spPr>
        <p:txBody>
          <a:bodyPr/>
          <a:lstStyle/>
          <a:p>
            <a:r>
              <a:rPr lang="en-US" altLang="ja-JP" sz="3200" b="1" smtClean="0">
                <a:solidFill>
                  <a:schemeClr val="tx2"/>
                </a:solidFill>
                <a:cs typeface="Arial" charset="0"/>
              </a:rPr>
              <a:t>Comparison of Rapid Scan AMVs (VIS)</a:t>
            </a:r>
            <a:br>
              <a:rPr lang="en-US" altLang="ja-JP" sz="3200" b="1" smtClean="0">
                <a:solidFill>
                  <a:schemeClr val="tx2"/>
                </a:solidFill>
                <a:cs typeface="Arial" charset="0"/>
              </a:rPr>
            </a:br>
            <a:r>
              <a:rPr lang="en-US" altLang="ja-JP" sz="3200" b="1" smtClean="0">
                <a:solidFill>
                  <a:schemeClr val="tx2"/>
                </a:solidFill>
                <a:cs typeface="Arial" charset="0"/>
              </a:rPr>
              <a:t>with ASCAT Sea Surface Winds</a:t>
            </a:r>
            <a:endParaRPr lang="ja-JP" altLang="en-US" sz="3200" b="1" smtClean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15364" name="テキスト ボックス 7"/>
          <p:cNvSpPr txBox="1">
            <a:spLocks noChangeArrowheads="1"/>
          </p:cNvSpPr>
          <p:nvPr/>
        </p:nvSpPr>
        <p:spPr bwMode="auto">
          <a:xfrm>
            <a:off x="4356100" y="1609725"/>
            <a:ext cx="4679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FF00"/>
                </a:solidFill>
                <a:latin typeface="Arial" charset="0"/>
                <a:cs typeface="Arial" charset="0"/>
              </a:rPr>
              <a:t>ASCAT winds and</a:t>
            </a:r>
          </a:p>
          <a:p>
            <a:r>
              <a:rPr lang="en-US" altLang="ja-JP" sz="1400" b="1">
                <a:solidFill>
                  <a:srgbClr val="FFFF00"/>
                </a:solidFill>
                <a:latin typeface="Arial" charset="0"/>
                <a:cs typeface="Arial" charset="0"/>
              </a:rPr>
              <a:t>Rapid-scan VIS winds (up to 1000km from TC center)</a:t>
            </a:r>
            <a:endParaRPr lang="ja-JP" altLang="en-US" sz="1400" b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5365" name="正方形/長方形 9"/>
          <p:cNvSpPr>
            <a:spLocks noChangeArrowheads="1"/>
          </p:cNvSpPr>
          <p:nvPr/>
        </p:nvSpPr>
        <p:spPr bwMode="auto">
          <a:xfrm>
            <a:off x="250825" y="4027488"/>
            <a:ext cx="2587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 17</a:t>
            </a:r>
            <a:r>
              <a:rPr lang="en-US" altLang="ja-JP" sz="1600" baseline="30000">
                <a:solidFill>
                  <a:prstClr val="black"/>
                </a:solidFill>
                <a:latin typeface="Arial" charset="0"/>
                <a:cs typeface="Arial" charset="0"/>
              </a:rPr>
              <a:t>th</a:t>
            </a: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  to 23</a:t>
            </a:r>
            <a:r>
              <a:rPr lang="en-US" altLang="ja-JP" sz="1600" baseline="30000">
                <a:solidFill>
                  <a:prstClr val="black"/>
                </a:solidFill>
                <a:latin typeface="Arial" charset="0"/>
                <a:cs typeface="Arial" charset="0"/>
              </a:rPr>
              <a:t>rd</a:t>
            </a: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 of July 2011</a:t>
            </a:r>
          </a:p>
          <a:p>
            <a:endParaRPr lang="en-US" altLang="ja-JP" sz="16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US" altLang="ja-JP" sz="16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366" name="テキスト ボックス 10"/>
          <p:cNvSpPr txBox="1">
            <a:spLocks noChangeArrowheads="1"/>
          </p:cNvSpPr>
          <p:nvPr/>
        </p:nvSpPr>
        <p:spPr bwMode="auto">
          <a:xfrm>
            <a:off x="250825" y="2636838"/>
            <a:ext cx="370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± 1 hour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± 0.2 deg.</a:t>
            </a:r>
            <a:r>
              <a:rPr lang="ja-JP" altLang="en-US" sz="160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(Nearest Neighbor)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 ≤ 1000 km from JMA’s TC best track</a:t>
            </a:r>
            <a:endParaRPr lang="ja-JP" altLang="en-US" sz="16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US" altLang="ja-JP" sz="16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US" altLang="ja-JP" sz="16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ja-JP" altLang="en-US" sz="16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367" name="テキスト ボックス 11"/>
          <p:cNvSpPr txBox="1">
            <a:spLocks noChangeArrowheads="1"/>
          </p:cNvSpPr>
          <p:nvPr/>
        </p:nvSpPr>
        <p:spPr bwMode="auto">
          <a:xfrm>
            <a:off x="107950" y="2276475"/>
            <a:ext cx="2073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u="sng">
                <a:solidFill>
                  <a:prstClr val="black"/>
                </a:solidFill>
                <a:latin typeface="Arial" charset="0"/>
                <a:cs typeface="Arial" charset="0"/>
              </a:rPr>
              <a:t>Collocation condition</a:t>
            </a:r>
            <a:endParaRPr lang="ja-JP" altLang="en-US" sz="1600" u="sng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368" name="正方形/長方形 13"/>
          <p:cNvSpPr>
            <a:spLocks noChangeArrowheads="1"/>
          </p:cNvSpPr>
          <p:nvPr/>
        </p:nvSpPr>
        <p:spPr bwMode="auto">
          <a:xfrm>
            <a:off x="107950" y="3716338"/>
            <a:ext cx="16319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u="sng">
                <a:solidFill>
                  <a:prstClr val="black"/>
                </a:solidFill>
                <a:latin typeface="Arial" charset="0"/>
                <a:cs typeface="Arial" charset="0"/>
              </a:rPr>
              <a:t>Statistics period</a:t>
            </a:r>
          </a:p>
        </p:txBody>
      </p:sp>
      <p:sp>
        <p:nvSpPr>
          <p:cNvPr id="15369" name="正方形/長方形 12"/>
          <p:cNvSpPr>
            <a:spLocks noChangeArrowheads="1"/>
          </p:cNvSpPr>
          <p:nvPr/>
        </p:nvSpPr>
        <p:spPr bwMode="auto">
          <a:xfrm>
            <a:off x="250825" y="495458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QI &gt; 0.8 (AMV)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Rejecting land, ice and rain flag etc.</a:t>
            </a:r>
          </a:p>
          <a:p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                                                  (ASCAT)</a:t>
            </a:r>
          </a:p>
        </p:txBody>
      </p:sp>
      <p:sp>
        <p:nvSpPr>
          <p:cNvPr id="15370" name="正方形/長方形 15"/>
          <p:cNvSpPr>
            <a:spLocks noChangeArrowheads="1"/>
          </p:cNvSpPr>
          <p:nvPr/>
        </p:nvSpPr>
        <p:spPr bwMode="auto">
          <a:xfrm>
            <a:off x="107950" y="4521200"/>
            <a:ext cx="1495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u="sng">
                <a:solidFill>
                  <a:prstClr val="black"/>
                </a:solidFill>
                <a:latin typeface="Arial" charset="0"/>
                <a:cs typeface="Arial" charset="0"/>
              </a:rPr>
              <a:t>Quality control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07950" y="2133600"/>
            <a:ext cx="3959225" cy="3816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372" name="正方形/長方形 18"/>
          <p:cNvSpPr>
            <a:spLocks noChangeArrowheads="1"/>
          </p:cNvSpPr>
          <p:nvPr/>
        </p:nvSpPr>
        <p:spPr bwMode="auto">
          <a:xfrm>
            <a:off x="152400" y="1484313"/>
            <a:ext cx="3843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prstClr val="black"/>
                </a:solidFill>
                <a:latin typeface="Arial" charset="0"/>
                <a:cs typeface="Arial" charset="0"/>
              </a:rPr>
              <a:t>A case study of Typhoon Ma-on </a:t>
            </a:r>
            <a:endParaRPr lang="ja-JP" altLang="en-US" sz="200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373" name="テキスト ボックス 14"/>
          <p:cNvSpPr txBox="1">
            <a:spLocks noChangeArrowheads="1"/>
          </p:cNvSpPr>
          <p:nvPr/>
        </p:nvSpPr>
        <p:spPr bwMode="auto">
          <a:xfrm>
            <a:off x="0" y="1916113"/>
            <a:ext cx="358140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prstClr val="black"/>
                </a:solidFill>
                <a:latin typeface="Arial" charset="0"/>
                <a:cs typeface="Arial" charset="0"/>
              </a:rPr>
              <a:t>ASCAT vs Rapid Scan AMVs (visible)</a:t>
            </a:r>
            <a:endParaRPr lang="ja-JP" altLang="en-US" sz="16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3100" y="101600"/>
            <a:ext cx="328295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025" y="3402013"/>
            <a:ext cx="35750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908050"/>
            <a:ext cx="43910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テキスト ボックス 6"/>
          <p:cNvSpPr txBox="1">
            <a:spLocks noChangeArrowheads="1"/>
          </p:cNvSpPr>
          <p:nvPr/>
        </p:nvSpPr>
        <p:spPr bwMode="auto">
          <a:xfrm>
            <a:off x="147638" y="4581525"/>
            <a:ext cx="478472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en-US" altLang="ja-JP" sz="2200">
                <a:solidFill>
                  <a:prstClr val="black"/>
                </a:solidFill>
                <a:latin typeface="Arial" charset="0"/>
              </a:rPr>
              <a:t>The two data seemed correlated</a:t>
            </a:r>
          </a:p>
          <a:p>
            <a:pPr marL="174625" indent="-174625">
              <a:buFont typeface="Arial" charset="0"/>
              <a:buChar char="•"/>
            </a:pPr>
            <a:r>
              <a:rPr lang="en-US" altLang="ja-JP" sz="2200">
                <a:solidFill>
                  <a:prstClr val="black"/>
                </a:solidFill>
                <a:latin typeface="Arial" charset="0"/>
              </a:rPr>
              <a:t>ASCAT wind speeds are about 20% lower than MTSAT VIS ones</a:t>
            </a:r>
          </a:p>
          <a:p>
            <a:pPr marL="174625" indent="-174625">
              <a:buFont typeface="Arial" charset="0"/>
              <a:buChar char="•"/>
            </a:pPr>
            <a:r>
              <a:rPr lang="en-US" altLang="ja-JP" sz="2200">
                <a:solidFill>
                  <a:prstClr val="black"/>
                </a:solidFill>
                <a:latin typeface="Arial" charset="0"/>
              </a:rPr>
              <a:t>Histograms of ASCAT wind speeds and 0.8 * MTSAT VIS ones are well correlated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44450"/>
            <a:ext cx="6011863" cy="95408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1F497D"/>
                </a:solidFill>
                <a:latin typeface="Arial"/>
                <a:ea typeface="ＭＳ Ｐゴシック"/>
              </a:rPr>
              <a:t>Comparison between ASCAT and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1F497D"/>
                </a:solidFill>
                <a:latin typeface="Arial"/>
                <a:ea typeface="ＭＳ Ｐゴシック"/>
              </a:rPr>
              <a:t>MTSAT-1R Rapid-scan VIS wind</a:t>
            </a:r>
            <a:endParaRPr lang="ja-JP" altLang="en-US" sz="2800" b="1" dirty="0">
              <a:solidFill>
                <a:srgbClr val="1F497D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7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69" r="7924"/>
          <a:stretch>
            <a:fillRect/>
          </a:stretch>
        </p:blipFill>
        <p:spPr bwMode="auto">
          <a:xfrm>
            <a:off x="99" y="0"/>
            <a:ext cx="9143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3568" y="1676673"/>
            <a:ext cx="7772400" cy="182433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JMA NWP Systems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64259" y="6536377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JMA HQ Building</a:t>
            </a:r>
            <a:endParaRPr kumimoji="1" lang="ja-JP" altLang="en-US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3213100"/>
            <a:ext cx="8507413" cy="7207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ja-JP" b="1" smtClean="0"/>
              <a:t>Disseminating Plan</a:t>
            </a:r>
          </a:p>
        </p:txBody>
      </p:sp>
    </p:spTree>
    <p:extLst>
      <p:ext uri="{BB962C8B-B14F-4D97-AF65-F5344CB8AC3E}">
        <p14:creationId xmlns:p14="http://schemas.microsoft.com/office/powerpoint/2010/main" val="138769465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 anchor="t"/>
          <a:lstStyle/>
          <a:p>
            <a:pPr algn="ctr"/>
            <a:fld id="{EDFB3E80-F2B6-4749-B38C-EFAB27C0CE5C}" type="slidenum">
              <a:rPr lang="en-US" altLang="ja-JP" sz="1400" smtClean="0">
                <a:solidFill>
                  <a:prstClr val="black"/>
                </a:solidFill>
                <a:latin typeface="Arial" charset="0"/>
              </a:rPr>
              <a:pPr algn="ctr"/>
              <a:t>41</a:t>
            </a:fld>
            <a:endParaRPr lang="en-US" altLang="ja-JP" sz="14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9459" name="Picture 9" descr="015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149725"/>
            <a:ext cx="1184275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7"/>
          <p:cNvSpPr txBox="1">
            <a:spLocks noChangeArrowheads="1"/>
          </p:cNvSpPr>
          <p:nvPr/>
        </p:nvSpPr>
        <p:spPr bwMode="auto">
          <a:xfrm>
            <a:off x="0" y="1268413"/>
            <a:ext cx="1728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prstClr val="black"/>
                </a:solidFill>
                <a:latin typeface="Calibri" pitchFamily="34" charset="0"/>
              </a:rPr>
              <a:t>Himawari-8/9</a:t>
            </a:r>
          </a:p>
        </p:txBody>
      </p:sp>
      <p:sp>
        <p:nvSpPr>
          <p:cNvPr id="19461" name="Line 50"/>
          <p:cNvSpPr>
            <a:spLocks noChangeShapeType="1"/>
          </p:cNvSpPr>
          <p:nvPr/>
        </p:nvSpPr>
        <p:spPr bwMode="auto">
          <a:xfrm flipH="1">
            <a:off x="1042988" y="2060575"/>
            <a:ext cx="288925" cy="2160588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62" name="Text Box 69"/>
          <p:cNvSpPr txBox="1">
            <a:spLocks noChangeArrowheads="1"/>
          </p:cNvSpPr>
          <p:nvPr/>
        </p:nvSpPr>
        <p:spPr bwMode="auto">
          <a:xfrm>
            <a:off x="323850" y="3429000"/>
            <a:ext cx="898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srgbClr val="0066FF"/>
                </a:solidFill>
                <a:latin typeface="Calibri" pitchFamily="34" charset="0"/>
              </a:rPr>
              <a:t>Data</a:t>
            </a:r>
            <a:endParaRPr kumimoji="0" lang="ja-JP" altLang="en-US" sz="2000" b="1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19463" name="テキスト ボックス 31"/>
          <p:cNvSpPr txBox="1">
            <a:spLocks noChangeArrowheads="1"/>
          </p:cNvSpPr>
          <p:nvPr/>
        </p:nvSpPr>
        <p:spPr bwMode="auto">
          <a:xfrm>
            <a:off x="3924300" y="4797425"/>
            <a:ext cx="3095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prstClr val="black"/>
                </a:solidFill>
                <a:latin typeface="Calibri" pitchFamily="34" charset="0"/>
              </a:rPr>
              <a:t>Users with developed </a:t>
            </a:r>
          </a:p>
          <a:p>
            <a:pPr eaLnBrk="0" hangingPunct="0"/>
            <a:r>
              <a:rPr kumimoji="0" lang="en-US" altLang="ja-JP" sz="2000" b="1">
                <a:solidFill>
                  <a:prstClr val="black"/>
                </a:solidFill>
                <a:latin typeface="Calibri" pitchFamily="34" charset="0"/>
              </a:rPr>
              <a:t>internet environment</a:t>
            </a:r>
            <a:endParaRPr kumimoji="0" lang="ja-JP" altLang="en-US" sz="2000" b="1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9464" name="Picture 325" descr="\\Jz200822\衛星課共有\[ 班 ]運用管理班\90　ポンチ絵素材\無題.gif"/>
          <p:cNvPicPr>
            <a:picLocks noChangeAspect="1" noChangeArrowheads="1"/>
          </p:cNvPicPr>
          <p:nvPr/>
        </p:nvPicPr>
        <p:blipFill>
          <a:blip r:embed="rId3" cstate="print"/>
          <a:srcRect t="50252" r="68700"/>
          <a:stretch>
            <a:fillRect/>
          </a:stretch>
        </p:blipFill>
        <p:spPr bwMode="auto">
          <a:xfrm>
            <a:off x="827088" y="1484313"/>
            <a:ext cx="1103312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雲 24"/>
          <p:cNvSpPr/>
          <p:nvPr/>
        </p:nvSpPr>
        <p:spPr>
          <a:xfrm>
            <a:off x="1619250" y="4581525"/>
            <a:ext cx="1800225" cy="1223963"/>
          </a:xfrm>
          <a:prstGeom prst="cloud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ja-JP" sz="2000" dirty="0">
                <a:solidFill>
                  <a:prstClr val="black"/>
                </a:solidFill>
              </a:rPr>
              <a:t>Internet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9466" name="テキスト ボックス 21"/>
          <p:cNvSpPr txBox="1">
            <a:spLocks noChangeArrowheads="1"/>
          </p:cNvSpPr>
          <p:nvPr/>
        </p:nvSpPr>
        <p:spPr bwMode="auto">
          <a:xfrm>
            <a:off x="468313" y="5157788"/>
            <a:ext cx="647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prstClr val="black"/>
                </a:solidFill>
                <a:latin typeface="Calibri" pitchFamily="34" charset="0"/>
              </a:rPr>
              <a:t>JMA</a:t>
            </a:r>
            <a:endParaRPr kumimoji="0" lang="ja-JP" altLang="en-US" sz="2000" b="1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2" name="グループ化 35"/>
          <p:cNvGrpSpPr>
            <a:grpSpLocks/>
          </p:cNvGrpSpPr>
          <p:nvPr/>
        </p:nvGrpSpPr>
        <p:grpSpPr bwMode="auto">
          <a:xfrm>
            <a:off x="1331913" y="1343025"/>
            <a:ext cx="7200900" cy="5110163"/>
            <a:chOff x="1331640" y="1342509"/>
            <a:chExt cx="7201572" cy="5110827"/>
          </a:xfrm>
        </p:grpSpPr>
        <p:sp>
          <p:nvSpPr>
            <p:cNvPr id="19475" name="Line 50"/>
            <p:cNvSpPr>
              <a:spLocks noChangeShapeType="1"/>
            </p:cNvSpPr>
            <p:nvPr/>
          </p:nvSpPr>
          <p:spPr bwMode="auto">
            <a:xfrm flipV="1">
              <a:off x="1331640" y="2348880"/>
              <a:ext cx="2232248" cy="2160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9476" name="Picture 23" descr="007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2852936"/>
              <a:ext cx="1512168" cy="111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7" name="Picture 5" descr="MCj0280539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5896" y="1688146"/>
              <a:ext cx="2141310" cy="1164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8" name="テキスト ボックス 21"/>
            <p:cNvSpPr txBox="1">
              <a:spLocks noChangeArrowheads="1"/>
            </p:cNvSpPr>
            <p:nvPr/>
          </p:nvSpPr>
          <p:spPr bwMode="auto">
            <a:xfrm>
              <a:off x="2195736" y="3851756"/>
              <a:ext cx="158417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ja-JP" sz="2000" b="1">
                  <a:solidFill>
                    <a:prstClr val="black"/>
                  </a:solidFill>
                  <a:latin typeface="Calibri" pitchFamily="34" charset="0"/>
                </a:rPr>
                <a:t>CTS Operator</a:t>
              </a:r>
              <a:endParaRPr kumimoji="0" lang="ja-JP" altLang="en-US" sz="2000" b="1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588343" y="2925453"/>
              <a:ext cx="1944869" cy="352788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9480" name="Text Box 3"/>
            <p:cNvSpPr txBox="1">
              <a:spLocks noChangeArrowheads="1"/>
            </p:cNvSpPr>
            <p:nvPr/>
          </p:nvSpPr>
          <p:spPr bwMode="auto">
            <a:xfrm>
              <a:off x="2411760" y="1342509"/>
              <a:ext cx="36724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ja-JP" sz="2000" b="1">
                  <a:solidFill>
                    <a:prstClr val="black"/>
                  </a:solidFill>
                  <a:latin typeface="Calibri" pitchFamily="34" charset="0"/>
                </a:rPr>
                <a:t>Commercial Telecommunication Satellite (CTS)</a:t>
              </a:r>
              <a:endParaRPr kumimoji="0" lang="ja-JP" altLang="en-US" sz="2000" b="1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pic>
          <p:nvPicPr>
            <p:cNvPr id="1948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876256" y="4941168"/>
              <a:ext cx="1440160" cy="1440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2" name="Text Box 19"/>
            <p:cNvSpPr txBox="1">
              <a:spLocks noChangeArrowheads="1"/>
            </p:cNvSpPr>
            <p:nvPr/>
          </p:nvSpPr>
          <p:spPr bwMode="auto">
            <a:xfrm>
              <a:off x="7236296" y="4643844"/>
              <a:ext cx="8640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ja-JP" sz="2000" b="1">
                  <a:solidFill>
                    <a:prstClr val="black"/>
                  </a:solidFill>
                  <a:latin typeface="Calibri" pitchFamily="34" charset="0"/>
                </a:rPr>
                <a:t>USERS</a:t>
              </a:r>
              <a:endParaRPr kumimoji="0" lang="ja-JP" altLang="en-US" sz="2000" b="1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9483" name="Line 50"/>
            <p:cNvSpPr>
              <a:spLocks noChangeShapeType="1"/>
            </p:cNvSpPr>
            <p:nvPr/>
          </p:nvSpPr>
          <p:spPr bwMode="auto">
            <a:xfrm>
              <a:off x="5148064" y="2348880"/>
              <a:ext cx="1800200" cy="10081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484" name="Line 50"/>
            <p:cNvSpPr>
              <a:spLocks noChangeShapeType="1"/>
            </p:cNvSpPr>
            <p:nvPr/>
          </p:nvSpPr>
          <p:spPr bwMode="auto">
            <a:xfrm>
              <a:off x="5148064" y="2348880"/>
              <a:ext cx="1728192" cy="27363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485" name="Text Box 3"/>
            <p:cNvSpPr txBox="1">
              <a:spLocks noChangeArrowheads="1"/>
            </p:cNvSpPr>
            <p:nvPr/>
          </p:nvSpPr>
          <p:spPr bwMode="auto">
            <a:xfrm>
              <a:off x="3851882" y="2996651"/>
              <a:ext cx="2808574" cy="615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solidFill>
                    <a:prstClr val="black"/>
                  </a:solidFill>
                  <a:latin typeface="Calibri" pitchFamily="34" charset="0"/>
                </a:rPr>
                <a:t>C-band (3 GHz)</a:t>
              </a:r>
              <a:r>
                <a:rPr kumimoji="0" lang="ja-JP" altLang="en-US" sz="2000">
                  <a:solidFill>
                    <a:prstClr val="black"/>
                  </a:solidFill>
                  <a:latin typeface="Calibri" pitchFamily="34" charset="0"/>
                </a:rPr>
                <a:t/>
              </a:r>
              <a:br>
                <a:rPr kumimoji="0" lang="ja-JP" altLang="en-US" sz="2000">
                  <a:solidFill>
                    <a:prstClr val="black"/>
                  </a:solidFill>
                  <a:latin typeface="Calibri" pitchFamily="34" charset="0"/>
                </a:rPr>
              </a:br>
              <a:r>
                <a:rPr kumimoji="0" lang="en-US" altLang="ja-JP" sz="2000">
                  <a:solidFill>
                    <a:prstClr val="black"/>
                  </a:solidFill>
                  <a:latin typeface="Calibri" pitchFamily="34" charset="0"/>
                </a:rPr>
                <a:t>HRIT/LRIT compatible data</a:t>
              </a:r>
            </a:p>
          </p:txBody>
        </p:sp>
        <p:pic>
          <p:nvPicPr>
            <p:cNvPr id="19486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876256" y="3212976"/>
              <a:ext cx="1440160" cy="1440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107950" y="-26988"/>
            <a:ext cx="89281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666699"/>
              </a:buClr>
              <a:defRPr/>
            </a:pPr>
            <a:r>
              <a:rPr lang="en-US" altLang="ja-JP" sz="2800" b="1" kern="0" dirty="0">
                <a:solidFill>
                  <a:srgbClr val="1F497D"/>
                </a:solidFill>
                <a:latin typeface="Arial"/>
                <a:ea typeface="ＭＳ Ｐゴシック"/>
              </a:rPr>
              <a:t> Disseminating Plan of Himawari-8/9 data to</a:t>
            </a:r>
            <a:br>
              <a:rPr lang="en-US" altLang="ja-JP" sz="2800" b="1" kern="0" dirty="0">
                <a:solidFill>
                  <a:srgbClr val="1F497D"/>
                </a:solidFill>
                <a:latin typeface="Arial"/>
                <a:ea typeface="ＭＳ Ｐゴシック"/>
              </a:rPr>
            </a:br>
            <a:r>
              <a:rPr lang="en-US" altLang="ja-JP" sz="2800" b="1" kern="0" dirty="0">
                <a:solidFill>
                  <a:srgbClr val="1F497D"/>
                </a:solidFill>
                <a:latin typeface="Arial"/>
                <a:ea typeface="ＭＳ Ｐゴシック"/>
              </a:rPr>
              <a:t>MDUS/SDUS Users</a:t>
            </a:r>
            <a:endParaRPr lang="en-US" altLang="ja-JP" sz="2800" b="1" i="1" u="sng" kern="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084888" y="1052513"/>
            <a:ext cx="2951162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kumimoji="0" lang="en-US" altLang="ja-JP" sz="2400">
                <a:solidFill>
                  <a:srgbClr val="FF0000"/>
                </a:solidFill>
                <a:latin typeface="Calibri" pitchFamily="34" charset="0"/>
              </a:rPr>
              <a:t> Disaster areas where landline is down</a:t>
            </a:r>
          </a:p>
          <a:p>
            <a:pPr eaLnBrk="0" hangingPunct="0">
              <a:buFont typeface="Arial" charset="0"/>
              <a:buChar char="•"/>
            </a:pPr>
            <a:r>
              <a:rPr kumimoji="0" lang="en-US" altLang="ja-JP" sz="2400">
                <a:solidFill>
                  <a:srgbClr val="FF0000"/>
                </a:solidFill>
                <a:latin typeface="Calibri" pitchFamily="34" charset="0"/>
              </a:rPr>
              <a:t> Countries where landline is not well-developed</a:t>
            </a:r>
          </a:p>
        </p:txBody>
      </p:sp>
      <p:sp>
        <p:nvSpPr>
          <p:cNvPr id="19470" name="Line 50"/>
          <p:cNvSpPr>
            <a:spLocks noChangeShapeType="1"/>
          </p:cNvSpPr>
          <p:nvPr/>
        </p:nvSpPr>
        <p:spPr bwMode="auto">
          <a:xfrm>
            <a:off x="1116013" y="5084763"/>
            <a:ext cx="2519362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71" name="Line 50"/>
          <p:cNvSpPr>
            <a:spLocks noChangeShapeType="1"/>
          </p:cNvSpPr>
          <p:nvPr/>
        </p:nvSpPr>
        <p:spPr bwMode="auto">
          <a:xfrm>
            <a:off x="1258888" y="4797425"/>
            <a:ext cx="2665412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72" name="テキスト ボックス 28"/>
          <p:cNvSpPr txBox="1">
            <a:spLocks noChangeArrowheads="1"/>
          </p:cNvSpPr>
          <p:nvPr/>
        </p:nvSpPr>
        <p:spPr bwMode="auto">
          <a:xfrm>
            <a:off x="2771775" y="4724400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prstClr val="black"/>
                </a:solidFill>
                <a:latin typeface="Arial" charset="0"/>
              </a:rPr>
              <a:t>Full data</a:t>
            </a:r>
            <a:endParaRPr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73" name="テキスト ボックス 29"/>
          <p:cNvSpPr txBox="1">
            <a:spLocks noChangeArrowheads="1"/>
          </p:cNvSpPr>
          <p:nvPr/>
        </p:nvSpPr>
        <p:spPr bwMode="auto">
          <a:xfrm>
            <a:off x="1763713" y="5732463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prstClr val="black"/>
                </a:solidFill>
                <a:latin typeface="Arial" charset="0"/>
              </a:rPr>
              <a:t>jpeg imagery</a:t>
            </a:r>
            <a:endParaRPr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74" name="テキスト ボックス 31"/>
          <p:cNvSpPr txBox="1">
            <a:spLocks noChangeArrowheads="1"/>
          </p:cNvSpPr>
          <p:nvPr/>
        </p:nvSpPr>
        <p:spPr bwMode="auto">
          <a:xfrm>
            <a:off x="3635375" y="5732463"/>
            <a:ext cx="3095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2000" b="1">
                <a:solidFill>
                  <a:prstClr val="black"/>
                </a:solidFill>
                <a:latin typeface="Calibri" pitchFamily="34" charset="0"/>
              </a:rPr>
              <a:t>Users with limited </a:t>
            </a:r>
          </a:p>
          <a:p>
            <a:pPr eaLnBrk="0" hangingPunct="0"/>
            <a:r>
              <a:rPr kumimoji="0" lang="en-US" altLang="ja-JP" sz="2000" b="1">
                <a:solidFill>
                  <a:prstClr val="black"/>
                </a:solidFill>
                <a:latin typeface="Calibri" pitchFamily="34" charset="0"/>
              </a:rPr>
              <a:t>internet connection</a:t>
            </a:r>
            <a:endParaRPr kumimoji="0" lang="ja-JP" altLang="en-US" sz="2000" b="1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09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MCj028053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557338"/>
            <a:ext cx="2141538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タイトル 3"/>
          <p:cNvSpPr>
            <a:spLocks noGrp="1"/>
          </p:cNvSpPr>
          <p:nvPr>
            <p:ph type="title"/>
          </p:nvPr>
        </p:nvSpPr>
        <p:spPr>
          <a:xfrm>
            <a:off x="611188" y="115888"/>
            <a:ext cx="8102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1" dirty="0" smtClean="0">
                <a:solidFill>
                  <a:schemeClr val="tx2"/>
                </a:solidFill>
              </a:rPr>
              <a:t>Himawari-8/9 Imagery Data Dissemination </a:t>
            </a:r>
            <a:br>
              <a:rPr lang="en-US" altLang="ja-JP" sz="2800" b="1" dirty="0" smtClean="0">
                <a:solidFill>
                  <a:schemeClr val="tx2"/>
                </a:solidFill>
              </a:rPr>
            </a:br>
            <a:r>
              <a:rPr lang="en-US" altLang="ja-JP" sz="2800" b="1" dirty="0" smtClean="0">
                <a:solidFill>
                  <a:schemeClr val="tx2"/>
                </a:solidFill>
              </a:rPr>
              <a:t>via  Commercial Telecommunication Satellites</a:t>
            </a:r>
            <a:endParaRPr lang="ja-JP" altLang="en-US" sz="2800" b="1" i="1" u="sng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4" name="コンテンツ プレースホルダ 4"/>
          <p:cNvSpPr>
            <a:spLocks noGrp="1"/>
          </p:cNvSpPr>
          <p:nvPr>
            <p:ph idx="1"/>
          </p:nvPr>
        </p:nvSpPr>
        <p:spPr>
          <a:xfrm>
            <a:off x="250825" y="1431925"/>
            <a:ext cx="8713788" cy="149225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FontTx/>
              <a:buNone/>
            </a:pPr>
            <a:r>
              <a:rPr lang="en-US" altLang="ja-JP" sz="2400" b="1" u="sng" smtClean="0">
                <a:solidFill>
                  <a:srgbClr val="C00000"/>
                </a:solidFill>
              </a:rPr>
              <a:t>Feasibility Study has just started in JMA</a:t>
            </a:r>
          </a:p>
          <a:p>
            <a:pPr marL="0" indent="0" eaLnBrk="1" hangingPunct="1">
              <a:spcBef>
                <a:spcPts val="1800"/>
              </a:spcBef>
              <a:buFontTx/>
              <a:buNone/>
            </a:pPr>
            <a:r>
              <a:rPr lang="en-US" altLang="ja-JP" sz="2400" b="1" smtClean="0"/>
              <a:t>      </a:t>
            </a:r>
            <a:r>
              <a:rPr lang="en-US" altLang="ja-JP" sz="2400" smtClean="0"/>
              <a:t># No budget commitment at present</a:t>
            </a:r>
          </a:p>
        </p:txBody>
      </p:sp>
      <p:sp>
        <p:nvSpPr>
          <p:cNvPr id="20485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 anchor="t"/>
          <a:lstStyle/>
          <a:p>
            <a:pPr algn="ctr"/>
            <a:fld id="{3495DF62-BC88-4B32-919E-2243C3B57620}" type="slidenum">
              <a:rPr lang="en-US" altLang="ja-JP" sz="1400" smtClean="0">
                <a:solidFill>
                  <a:prstClr val="black"/>
                </a:solidFill>
                <a:latin typeface="ＭＳ Ｐゴシック" pitchFamily="50" charset="-128"/>
              </a:rPr>
              <a:pPr algn="ctr"/>
              <a:t>42</a:t>
            </a:fld>
            <a:endParaRPr lang="en-US" altLang="ja-JP" sz="1400" smtClean="0">
              <a:solidFill>
                <a:prstClr val="black"/>
              </a:solidFill>
              <a:latin typeface="ＭＳ Ｐゴシック" pitchFamily="50" charset="-128"/>
            </a:endParaRPr>
          </a:p>
        </p:txBody>
      </p:sp>
      <p:pic>
        <p:nvPicPr>
          <p:cNvPr id="20486" name="Picture 31"/>
          <p:cNvPicPr>
            <a:picLocks noChangeAspect="1" noChangeArrowheads="1"/>
          </p:cNvPicPr>
          <p:nvPr/>
        </p:nvPicPr>
        <p:blipFill>
          <a:blip r:embed="rId3" cstate="print"/>
          <a:srcRect r="29369"/>
          <a:stretch>
            <a:fillRect/>
          </a:stretch>
        </p:blipFill>
        <p:spPr bwMode="auto">
          <a:xfrm>
            <a:off x="250825" y="3068638"/>
            <a:ext cx="86344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>
            <a:off x="0" y="3357563"/>
            <a:ext cx="9144000" cy="259238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線吹き出し 1 (枠付き) 10"/>
          <p:cNvSpPr/>
          <p:nvPr/>
        </p:nvSpPr>
        <p:spPr>
          <a:xfrm>
            <a:off x="3059113" y="3357563"/>
            <a:ext cx="5976937" cy="1366837"/>
          </a:xfrm>
          <a:prstGeom prst="borderCallout1">
            <a:avLst>
              <a:gd name="adj1" fmla="val 13253"/>
              <a:gd name="adj2" fmla="val 2041"/>
              <a:gd name="adj3" fmla="val -10991"/>
              <a:gd name="adj4" fmla="val -20163"/>
            </a:avLst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0" hangingPunct="0">
              <a:defRPr/>
            </a:pPr>
            <a:r>
              <a:rPr kumimoji="0" lang="en-US" altLang="ja-JP" sz="2400" dirty="0">
                <a:solidFill>
                  <a:prstClr val="white"/>
                </a:solidFill>
              </a:rPr>
              <a:t>Feasibility study on data dissemination  via </a:t>
            </a:r>
            <a:br>
              <a:rPr kumimoji="0" lang="en-US" altLang="ja-JP" sz="2400" dirty="0">
                <a:solidFill>
                  <a:prstClr val="white"/>
                </a:solidFill>
              </a:rPr>
            </a:br>
            <a:r>
              <a:rPr kumimoji="0" lang="en-US" altLang="ja-JP" sz="2400" dirty="0">
                <a:solidFill>
                  <a:prstClr val="white"/>
                </a:solidFill>
              </a:rPr>
              <a:t>commercial telecommunication satellites </a:t>
            </a:r>
            <a:br>
              <a:rPr kumimoji="0" lang="en-US" altLang="ja-JP" sz="2400" dirty="0">
                <a:solidFill>
                  <a:prstClr val="white"/>
                </a:solidFill>
              </a:rPr>
            </a:br>
            <a:r>
              <a:rPr kumimoji="0" lang="en-US" altLang="ja-JP" sz="2400" dirty="0">
                <a:solidFill>
                  <a:prstClr val="white"/>
                </a:solidFill>
              </a:rPr>
              <a:t>in early 2013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13" name="線吹き出し 1 (枠付き) 12"/>
          <p:cNvSpPr/>
          <p:nvPr/>
        </p:nvSpPr>
        <p:spPr>
          <a:xfrm>
            <a:off x="3971925" y="5086350"/>
            <a:ext cx="4632325" cy="1365250"/>
          </a:xfrm>
          <a:prstGeom prst="borderCallout1">
            <a:avLst>
              <a:gd name="adj1" fmla="val 13253"/>
              <a:gd name="adj2" fmla="val 2041"/>
              <a:gd name="adj3" fmla="val -27897"/>
              <a:gd name="adj4" fmla="val -18914"/>
            </a:avLst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eaLnBrk="0" hangingPunct="0">
              <a:defRPr/>
            </a:pPr>
            <a:r>
              <a:rPr kumimoji="0" lang="en-US" altLang="ja-JP" sz="2400" dirty="0">
                <a:solidFill>
                  <a:prstClr val="white"/>
                </a:solidFill>
              </a:rPr>
              <a:t>Parallel dissemination for users’ smooth transition from MTSAT to </a:t>
            </a:r>
            <a:r>
              <a:rPr kumimoji="0" lang="en-US" altLang="ja-JP" sz="2400" dirty="0" err="1">
                <a:solidFill>
                  <a:prstClr val="white"/>
                </a:solidFill>
              </a:rPr>
              <a:t>Himawari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76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Status of the GTS connection to RTH Tokyo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57250" y="5257800"/>
            <a:ext cx="7010400" cy="12668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ja-JP" sz="2400" smtClean="0"/>
              <a:t>Twelfth Meeting on Asia-Pacific Satellite Data Exchange and Utilization (APSDEU-12)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ja-JP" sz="2400" smtClean="0"/>
              <a:t> </a:t>
            </a:r>
            <a:r>
              <a:rPr lang="en-US" altLang="ja-JP" sz="1600" smtClean="0"/>
              <a:t>(Exeter, UK, 22 to 25 October 2012)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47813" y="2924175"/>
            <a:ext cx="626427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 smtClean="0">
                <a:solidFill>
                  <a:srgbClr val="000000"/>
                </a:solidFill>
              </a:rPr>
              <a:t>Kenji Tsunoda</a:t>
            </a:r>
            <a:r>
              <a:rPr lang="en-US" altLang="ja-JP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mtClean="0">
                <a:solidFill>
                  <a:srgbClr val="000000"/>
                </a:solidFill>
              </a:rPr>
              <a:t>   RTH focal point for Tokyo, JMA</a:t>
            </a:r>
          </a:p>
        </p:txBody>
      </p:sp>
      <p:sp>
        <p:nvSpPr>
          <p:cNvPr id="3077" name="正方形/長方形 4"/>
          <p:cNvSpPr>
            <a:spLocks noChangeArrowheads="1"/>
          </p:cNvSpPr>
          <p:nvPr/>
        </p:nvSpPr>
        <p:spPr bwMode="auto">
          <a:xfrm>
            <a:off x="2143125" y="4500563"/>
            <a:ext cx="4344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</a:rPr>
              <a:t>Presented by Yoshiaki SATO</a:t>
            </a:r>
          </a:p>
          <a:p>
            <a:r>
              <a:rPr lang="en-US" altLang="ja-JP" sz="160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</a:rPr>
              <a:t>   (Numerical Prediction Division of JMA)</a:t>
            </a:r>
            <a:endParaRPr lang="ja-JP" altLang="en-US" sz="1600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GTS connections </a:t>
            </a:r>
            <a:r>
              <a:rPr lang="en-US" altLang="ja-JP" sz="2000" smtClean="0"/>
              <a:t>(Oct. 2012)</a:t>
            </a:r>
          </a:p>
        </p:txBody>
      </p:sp>
      <p:sp>
        <p:nvSpPr>
          <p:cNvPr id="4099" name="AutoShape 5"/>
          <p:cNvSpPr>
            <a:spLocks noChangeArrowheads="1"/>
          </p:cNvSpPr>
          <p:nvPr/>
        </p:nvSpPr>
        <p:spPr bwMode="auto">
          <a:xfrm>
            <a:off x="1116013" y="1844675"/>
            <a:ext cx="6696075" cy="4160838"/>
          </a:xfrm>
          <a:prstGeom prst="roundRect">
            <a:avLst>
              <a:gd name="adj" fmla="val 1065"/>
            </a:avLst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 rot="5806254">
            <a:off x="5600701" y="4575175"/>
            <a:ext cx="196850" cy="714375"/>
          </a:xfrm>
          <a:prstGeom prst="can">
            <a:avLst>
              <a:gd name="adj" fmla="val 58703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 rot="6932566">
            <a:off x="5081588" y="4900612"/>
            <a:ext cx="196850" cy="714375"/>
          </a:xfrm>
          <a:prstGeom prst="can">
            <a:avLst>
              <a:gd name="adj" fmla="val 58703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2" name="Cloud"/>
          <p:cNvSpPr>
            <a:spLocks noChangeAspect="1" noEditPoints="1" noChangeArrowheads="1"/>
          </p:cNvSpPr>
          <p:nvPr/>
        </p:nvSpPr>
        <p:spPr bwMode="auto">
          <a:xfrm>
            <a:off x="2025650" y="4119563"/>
            <a:ext cx="1560513" cy="9810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FFE8D2"/>
              </a:gs>
              <a:gs pos="50000">
                <a:srgbClr val="FFBE7D"/>
              </a:gs>
              <a:gs pos="100000">
                <a:srgbClr val="FFE8D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Ins="0" anchor="ctr" anchorCtr="1"/>
          <a:lstStyle/>
          <a:p>
            <a:pPr algn="ctr"/>
            <a:r>
              <a:rPr lang="en-US" altLang="ja-JP" sz="1200" b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MPLS network</a:t>
            </a:r>
          </a:p>
          <a:p>
            <a:pPr algn="ctr"/>
            <a:r>
              <a:rPr lang="en-US" altLang="ja-JP" sz="1200" b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(NTT)</a:t>
            </a:r>
          </a:p>
        </p:txBody>
      </p:sp>
      <p:sp>
        <p:nvSpPr>
          <p:cNvPr id="4103" name="Cloud"/>
          <p:cNvSpPr>
            <a:spLocks noChangeAspect="1" noEditPoints="1" noChangeArrowheads="1"/>
          </p:cNvSpPr>
          <p:nvPr/>
        </p:nvSpPr>
        <p:spPr bwMode="auto">
          <a:xfrm>
            <a:off x="3976688" y="2624138"/>
            <a:ext cx="1560512" cy="9826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FFE8D2"/>
              </a:gs>
              <a:gs pos="50000">
                <a:srgbClr val="FFBE7D"/>
              </a:gs>
              <a:gs pos="100000">
                <a:srgbClr val="FFE8D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Ins="0" anchor="ctr" anchorCtr="1"/>
          <a:lstStyle/>
          <a:p>
            <a:pPr algn="ctr"/>
            <a:r>
              <a:rPr lang="en-US" altLang="ja-JP" sz="1200" b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RMDCN</a:t>
            </a:r>
          </a:p>
          <a:p>
            <a:pPr algn="ctr"/>
            <a:r>
              <a:rPr lang="en-US" altLang="ja-JP" sz="1200" b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MPLS network</a:t>
            </a:r>
          </a:p>
          <a:p>
            <a:pPr algn="ctr"/>
            <a:r>
              <a:rPr lang="en-US" altLang="ja-JP" sz="1200" b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(OBS)</a:t>
            </a:r>
          </a:p>
        </p:txBody>
      </p:sp>
      <p:sp>
        <p:nvSpPr>
          <p:cNvPr id="4104" name="AutoShape 10"/>
          <p:cNvSpPr>
            <a:spLocks noChangeArrowheads="1"/>
          </p:cNvSpPr>
          <p:nvPr/>
        </p:nvSpPr>
        <p:spPr bwMode="auto">
          <a:xfrm>
            <a:off x="4173538" y="4121150"/>
            <a:ext cx="974725" cy="5191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1600" smtClean="0">
              <a:solidFill>
                <a:srgbClr val="0066FF"/>
              </a:solidFill>
              <a:latin typeface="Impact" pitchFamily="34" charset="0"/>
              <a:ea typeface="ＭＳ Ｐゴシック" charset="-128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rot="37324124">
            <a:off x="3617913" y="4217987"/>
            <a:ext cx="520700" cy="454025"/>
          </a:xfrm>
          <a:prstGeom prst="can">
            <a:avLst>
              <a:gd name="adj" fmla="val 16176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06" name="AutoShape 12"/>
          <p:cNvSpPr>
            <a:spLocks noChangeArrowheads="1"/>
          </p:cNvSpPr>
          <p:nvPr/>
        </p:nvSpPr>
        <p:spPr bwMode="auto">
          <a:xfrm>
            <a:off x="6253163" y="4770438"/>
            <a:ext cx="974725" cy="388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Khabarovsk</a:t>
            </a:r>
          </a:p>
        </p:txBody>
      </p:sp>
      <p:sp>
        <p:nvSpPr>
          <p:cNvPr id="4107" name="AutoShape 13"/>
          <p:cNvSpPr>
            <a:spLocks noChangeArrowheads="1"/>
          </p:cNvSpPr>
          <p:nvPr/>
        </p:nvSpPr>
        <p:spPr bwMode="auto">
          <a:xfrm>
            <a:off x="5861050" y="5289550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Seoul</a:t>
            </a:r>
          </a:p>
        </p:txBody>
      </p:sp>
      <p:sp>
        <p:nvSpPr>
          <p:cNvPr id="4108" name="AutoShape 14"/>
          <p:cNvSpPr>
            <a:spLocks noChangeArrowheads="1"/>
          </p:cNvSpPr>
          <p:nvPr/>
        </p:nvSpPr>
        <p:spPr bwMode="auto">
          <a:xfrm>
            <a:off x="1246188" y="4965700"/>
            <a:ext cx="974725" cy="388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Bangkok</a:t>
            </a:r>
          </a:p>
        </p:txBody>
      </p:sp>
      <p:sp>
        <p:nvSpPr>
          <p:cNvPr id="4109" name="AutoShape 15"/>
          <p:cNvSpPr>
            <a:spLocks noChangeArrowheads="1"/>
          </p:cNvSpPr>
          <p:nvPr/>
        </p:nvSpPr>
        <p:spPr bwMode="auto">
          <a:xfrm>
            <a:off x="1962150" y="5484813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Hong Kong</a:t>
            </a:r>
          </a:p>
        </p:txBody>
      </p:sp>
      <p:sp>
        <p:nvSpPr>
          <p:cNvPr id="4110" name="AutoShape 16"/>
          <p:cNvSpPr>
            <a:spLocks noChangeArrowheads="1"/>
          </p:cNvSpPr>
          <p:nvPr/>
        </p:nvSpPr>
        <p:spPr bwMode="auto">
          <a:xfrm>
            <a:off x="3197225" y="5289550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Manila</a:t>
            </a:r>
          </a:p>
        </p:txBody>
      </p:sp>
      <p:sp>
        <p:nvSpPr>
          <p:cNvPr id="4111" name="AutoShape 17"/>
          <p:cNvSpPr>
            <a:spLocks noChangeArrowheads="1"/>
          </p:cNvSpPr>
          <p:nvPr/>
        </p:nvSpPr>
        <p:spPr bwMode="auto">
          <a:xfrm>
            <a:off x="5991225" y="3340100"/>
            <a:ext cx="974725" cy="388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New Delhi</a:t>
            </a:r>
          </a:p>
        </p:txBody>
      </p:sp>
      <p:sp>
        <p:nvSpPr>
          <p:cNvPr id="4112" name="AutoShape 18"/>
          <p:cNvSpPr>
            <a:spLocks noChangeArrowheads="1"/>
          </p:cNvSpPr>
          <p:nvPr/>
        </p:nvSpPr>
        <p:spPr bwMode="auto">
          <a:xfrm>
            <a:off x="5862638" y="2559050"/>
            <a:ext cx="974725" cy="388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Beijing</a:t>
            </a:r>
          </a:p>
        </p:txBody>
      </p:sp>
      <p:sp>
        <p:nvSpPr>
          <p:cNvPr id="4113" name="AutoShape 19"/>
          <p:cNvSpPr>
            <a:spLocks noChangeArrowheads="1"/>
          </p:cNvSpPr>
          <p:nvPr/>
        </p:nvSpPr>
        <p:spPr bwMode="auto">
          <a:xfrm>
            <a:off x="2741613" y="2168525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Melbourne</a:t>
            </a:r>
          </a:p>
        </p:txBody>
      </p:sp>
      <p:sp>
        <p:nvSpPr>
          <p:cNvPr id="4114" name="AutoShape 20"/>
          <p:cNvSpPr>
            <a:spLocks noChangeArrowheads="1"/>
          </p:cNvSpPr>
          <p:nvPr/>
        </p:nvSpPr>
        <p:spPr bwMode="auto">
          <a:xfrm>
            <a:off x="2222500" y="3078163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Washington</a:t>
            </a:r>
          </a:p>
        </p:txBody>
      </p:sp>
      <p:cxnSp>
        <p:nvCxnSpPr>
          <p:cNvPr id="4115" name="AutoShape 24"/>
          <p:cNvCxnSpPr>
            <a:cxnSpLocks noChangeShapeType="1"/>
            <a:stCxn id="4118" idx="0"/>
            <a:endCxn id="4112" idx="1"/>
          </p:cNvCxnSpPr>
          <p:nvPr/>
        </p:nvCxnSpPr>
        <p:spPr bwMode="auto">
          <a:xfrm rot="-5400000">
            <a:off x="4530725" y="2882900"/>
            <a:ext cx="1462088" cy="1201738"/>
          </a:xfrm>
          <a:prstGeom prst="curvedConnector2">
            <a:avLst/>
          </a:prstGeom>
          <a:noFill/>
          <a:ln w="3810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6" name="AutoShape 25"/>
          <p:cNvCxnSpPr>
            <a:cxnSpLocks noChangeShapeType="1"/>
            <a:stCxn id="4118" idx="0"/>
            <a:endCxn id="4111" idx="0"/>
          </p:cNvCxnSpPr>
          <p:nvPr/>
        </p:nvCxnSpPr>
        <p:spPr bwMode="auto">
          <a:xfrm rot="-5400000">
            <a:off x="5132387" y="2868613"/>
            <a:ext cx="874713" cy="1817688"/>
          </a:xfrm>
          <a:prstGeom prst="curvedConnector3">
            <a:avLst>
              <a:gd name="adj1" fmla="val 123569"/>
            </a:avLst>
          </a:prstGeom>
          <a:noFill/>
          <a:ln w="3810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7" name="Text Box 26"/>
          <p:cNvSpPr txBox="1">
            <a:spLocks noChangeArrowheads="1"/>
          </p:cNvSpPr>
          <p:nvPr/>
        </p:nvSpPr>
        <p:spPr bwMode="auto">
          <a:xfrm>
            <a:off x="3586163" y="4770438"/>
            <a:ext cx="666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b="1" smtClean="0">
                <a:solidFill>
                  <a:srgbClr val="000000"/>
                </a:solidFill>
                <a:latin typeface="Arial" charset="0"/>
              </a:rPr>
              <a:t>2Mbps</a:t>
            </a:r>
          </a:p>
        </p:txBody>
      </p:sp>
      <p:sp>
        <p:nvSpPr>
          <p:cNvPr id="4118" name="Text Box 29"/>
          <p:cNvSpPr txBox="1">
            <a:spLocks noChangeArrowheads="1"/>
          </p:cNvSpPr>
          <p:nvPr/>
        </p:nvSpPr>
        <p:spPr bwMode="auto">
          <a:xfrm>
            <a:off x="4327525" y="4214813"/>
            <a:ext cx="73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mtClean="0">
                <a:solidFill>
                  <a:srgbClr val="0066FF"/>
                </a:solidFill>
                <a:latin typeface="Impact" pitchFamily="34" charset="0"/>
              </a:rPr>
              <a:t>Tokyo</a:t>
            </a:r>
          </a:p>
        </p:txBody>
      </p:sp>
      <p:cxnSp>
        <p:nvCxnSpPr>
          <p:cNvPr id="4119" name="AutoShape 30"/>
          <p:cNvCxnSpPr>
            <a:cxnSpLocks noChangeShapeType="1"/>
            <a:stCxn id="4106" idx="1"/>
            <a:endCxn id="4118" idx="2"/>
          </p:cNvCxnSpPr>
          <p:nvPr/>
        </p:nvCxnSpPr>
        <p:spPr bwMode="auto">
          <a:xfrm rot="10800000">
            <a:off x="4660900" y="4546600"/>
            <a:ext cx="1592263" cy="419100"/>
          </a:xfrm>
          <a:prstGeom prst="curvedConnector2">
            <a:avLst/>
          </a:prstGeom>
          <a:noFill/>
          <a:ln w="3810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20" name="Text Box 32"/>
          <p:cNvSpPr txBox="1">
            <a:spLocks noChangeArrowheads="1"/>
          </p:cNvSpPr>
          <p:nvPr/>
        </p:nvSpPr>
        <p:spPr bwMode="auto">
          <a:xfrm>
            <a:off x="5537200" y="4575175"/>
            <a:ext cx="708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b="1" smtClean="0">
                <a:solidFill>
                  <a:srgbClr val="000000"/>
                </a:solidFill>
                <a:latin typeface="Arial" charset="0"/>
              </a:rPr>
              <a:t>64kbps</a:t>
            </a:r>
          </a:p>
        </p:txBody>
      </p:sp>
      <p:sp>
        <p:nvSpPr>
          <p:cNvPr id="4121" name="Text Box 33"/>
          <p:cNvSpPr txBox="1">
            <a:spLocks noChangeArrowheads="1"/>
          </p:cNvSpPr>
          <p:nvPr/>
        </p:nvSpPr>
        <p:spPr bwMode="auto">
          <a:xfrm>
            <a:off x="4625975" y="5354638"/>
            <a:ext cx="792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b="1" smtClean="0">
                <a:solidFill>
                  <a:srgbClr val="000000"/>
                </a:solidFill>
                <a:latin typeface="Arial" charset="0"/>
              </a:rPr>
              <a:t>128kbps</a:t>
            </a:r>
          </a:p>
        </p:txBody>
      </p:sp>
      <p:sp>
        <p:nvSpPr>
          <p:cNvPr id="4122" name="AutoShape 34"/>
          <p:cNvSpPr>
            <a:spLocks noChangeArrowheads="1"/>
          </p:cNvSpPr>
          <p:nvPr/>
        </p:nvSpPr>
        <p:spPr bwMode="auto">
          <a:xfrm>
            <a:off x="5211763" y="2103438"/>
            <a:ext cx="974725" cy="390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2F0FF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 smtClean="0">
                <a:solidFill>
                  <a:srgbClr val="0066FF"/>
                </a:solidFill>
                <a:latin typeface="Impact" pitchFamily="34" charset="0"/>
                <a:ea typeface="ＭＳ Ｐゴシック" charset="-128"/>
              </a:rPr>
              <a:t>Exeter</a:t>
            </a:r>
          </a:p>
        </p:txBody>
      </p:sp>
      <p:grpSp>
        <p:nvGrpSpPr>
          <p:cNvPr id="4123" name="Group 42"/>
          <p:cNvGrpSpPr>
            <a:grpSpLocks/>
          </p:cNvGrpSpPr>
          <p:nvPr/>
        </p:nvGrpSpPr>
        <p:grpSpPr bwMode="auto">
          <a:xfrm>
            <a:off x="1733550" y="2298700"/>
            <a:ext cx="4127500" cy="3186113"/>
            <a:chOff x="1092" y="1448"/>
            <a:chExt cx="2600" cy="2007"/>
          </a:xfrm>
        </p:grpSpPr>
        <p:cxnSp>
          <p:nvCxnSpPr>
            <p:cNvPr id="4130" name="AutoShape 21"/>
            <p:cNvCxnSpPr>
              <a:cxnSpLocks noChangeShapeType="1"/>
              <a:stCxn id="4118" idx="1"/>
              <a:endCxn id="4110" idx="1"/>
            </p:cNvCxnSpPr>
            <p:nvPr/>
          </p:nvCxnSpPr>
          <p:spPr bwMode="auto">
            <a:xfrm rot="10800000" flipV="1">
              <a:off x="2014" y="2760"/>
              <a:ext cx="712" cy="695"/>
            </a:xfrm>
            <a:prstGeom prst="curvedConnector3">
              <a:avLst>
                <a:gd name="adj1" fmla="val 118250"/>
              </a:avLst>
            </a:prstGeom>
            <a:noFill/>
            <a:ln w="38100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1" name="AutoShape 22"/>
            <p:cNvCxnSpPr>
              <a:cxnSpLocks noChangeShapeType="1"/>
              <a:stCxn id="4118" idx="1"/>
              <a:endCxn id="4108" idx="0"/>
            </p:cNvCxnSpPr>
            <p:nvPr/>
          </p:nvCxnSpPr>
          <p:spPr bwMode="auto">
            <a:xfrm rot="10800000" flipV="1">
              <a:off x="1092" y="2760"/>
              <a:ext cx="1634" cy="368"/>
            </a:xfrm>
            <a:prstGeom prst="curvedConnector2">
              <a:avLst/>
            </a:prstGeom>
            <a:noFill/>
            <a:ln w="38100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2" name="AutoShape 23"/>
            <p:cNvCxnSpPr>
              <a:cxnSpLocks noChangeShapeType="1"/>
              <a:stCxn id="4118" idx="1"/>
              <a:endCxn id="4109" idx="0"/>
            </p:cNvCxnSpPr>
            <p:nvPr/>
          </p:nvCxnSpPr>
          <p:spPr bwMode="auto">
            <a:xfrm rot="10800000" flipV="1">
              <a:off x="1543" y="2760"/>
              <a:ext cx="1183" cy="695"/>
            </a:xfrm>
            <a:prstGeom prst="curvedConnector2">
              <a:avLst/>
            </a:prstGeom>
            <a:noFill/>
            <a:ln w="38100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3" name="AutoShape 27"/>
            <p:cNvCxnSpPr>
              <a:cxnSpLocks noChangeShapeType="1"/>
              <a:stCxn id="4104" idx="0"/>
              <a:endCxn id="4114" idx="0"/>
            </p:cNvCxnSpPr>
            <p:nvPr/>
          </p:nvCxnSpPr>
          <p:spPr bwMode="auto">
            <a:xfrm rot="5400000" flipH="1">
              <a:off x="1997" y="1649"/>
              <a:ext cx="649" cy="1229"/>
            </a:xfrm>
            <a:prstGeom prst="curvedConnector3">
              <a:avLst>
                <a:gd name="adj1" fmla="val 120056"/>
              </a:avLst>
            </a:prstGeom>
            <a:noFill/>
            <a:ln w="38100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4" name="AutoShape 28"/>
            <p:cNvCxnSpPr>
              <a:cxnSpLocks noChangeShapeType="1"/>
              <a:stCxn id="4118" idx="0"/>
              <a:endCxn id="4113" idx="3"/>
            </p:cNvCxnSpPr>
            <p:nvPr/>
          </p:nvCxnSpPr>
          <p:spPr bwMode="auto">
            <a:xfrm rot="5400000" flipH="1">
              <a:off x="2056" y="1774"/>
              <a:ext cx="1166" cy="595"/>
            </a:xfrm>
            <a:prstGeom prst="curvedConnector2">
              <a:avLst/>
            </a:prstGeom>
            <a:noFill/>
            <a:ln w="38100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5" name="AutoShape 31"/>
            <p:cNvCxnSpPr>
              <a:cxnSpLocks noChangeShapeType="1"/>
              <a:stCxn id="4118" idx="2"/>
              <a:endCxn id="4107" idx="1"/>
            </p:cNvCxnSpPr>
            <p:nvPr/>
          </p:nvCxnSpPr>
          <p:spPr bwMode="auto">
            <a:xfrm rot="16200000" flipH="1">
              <a:off x="3018" y="2782"/>
              <a:ext cx="591" cy="756"/>
            </a:xfrm>
            <a:prstGeom prst="curvedConnector2">
              <a:avLst/>
            </a:prstGeom>
            <a:noFill/>
            <a:ln w="38100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6" name="AutoShape 35"/>
            <p:cNvCxnSpPr>
              <a:cxnSpLocks noChangeShapeType="1"/>
              <a:stCxn id="4118" idx="0"/>
              <a:endCxn id="4122" idx="1"/>
            </p:cNvCxnSpPr>
            <p:nvPr/>
          </p:nvCxnSpPr>
          <p:spPr bwMode="auto">
            <a:xfrm rot="-5400000">
              <a:off x="2506" y="1878"/>
              <a:ext cx="1207" cy="347"/>
            </a:xfrm>
            <a:prstGeom prst="curvedConnector2">
              <a:avLst/>
            </a:prstGeom>
            <a:noFill/>
            <a:ln w="38100" cap="rnd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32" name="AutoShape 36"/>
          <p:cNvSpPr>
            <a:spLocks noChangeArrowheads="1"/>
          </p:cNvSpPr>
          <p:nvPr/>
        </p:nvSpPr>
        <p:spPr bwMode="auto">
          <a:xfrm rot="43733434">
            <a:off x="4427538" y="3663950"/>
            <a:ext cx="519112" cy="387350"/>
          </a:xfrm>
          <a:prstGeom prst="can">
            <a:avLst>
              <a:gd name="adj" fmla="val 16176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25" name="Text Box 37"/>
          <p:cNvSpPr txBox="1">
            <a:spLocks noChangeArrowheads="1"/>
          </p:cNvSpPr>
          <p:nvPr/>
        </p:nvSpPr>
        <p:spPr bwMode="auto">
          <a:xfrm>
            <a:off x="4932363" y="3644900"/>
            <a:ext cx="666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b="1" smtClean="0">
                <a:solidFill>
                  <a:srgbClr val="000000"/>
                </a:solidFill>
                <a:latin typeface="Arial" charset="0"/>
              </a:rPr>
              <a:t>3Mbps</a:t>
            </a:r>
          </a:p>
        </p:txBody>
      </p:sp>
      <p:sp>
        <p:nvSpPr>
          <p:cNvPr id="4126" name="Text Box 37"/>
          <p:cNvSpPr txBox="1">
            <a:spLocks noChangeArrowheads="1"/>
          </p:cNvSpPr>
          <p:nvPr/>
        </p:nvSpPr>
        <p:spPr bwMode="auto">
          <a:xfrm>
            <a:off x="5724525" y="3933825"/>
            <a:ext cx="8493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 smtClean="0">
                <a:solidFill>
                  <a:srgbClr val="000000"/>
                </a:solidFill>
                <a:latin typeface="Arial" charset="0"/>
              </a:rPr>
              <a:t>10Mbps</a:t>
            </a:r>
          </a:p>
        </p:txBody>
      </p:sp>
      <p:cxnSp>
        <p:nvCxnSpPr>
          <p:cNvPr id="39" name="図形 38"/>
          <p:cNvCxnSpPr>
            <a:stCxn id="4125" idx="2"/>
            <a:endCxn id="4126" idx="1"/>
          </p:cNvCxnSpPr>
          <p:nvPr/>
        </p:nvCxnSpPr>
        <p:spPr>
          <a:xfrm rot="16200000" flipH="1">
            <a:off x="5411788" y="3773488"/>
            <a:ext cx="166687" cy="458787"/>
          </a:xfrm>
          <a:prstGeom prst="curvedConnector2">
            <a:avLst/>
          </a:prstGeom>
          <a:ln w="38100" cap="rnd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5076825" y="3644900"/>
            <a:ext cx="358775" cy="28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5076825" y="3644900"/>
            <a:ext cx="358775" cy="296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9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Daily Volume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Washington - Tokyo</a:t>
            </a:r>
          </a:p>
          <a:p>
            <a:pPr lvl="3" eaLnBrk="1" hangingPunct="1"/>
            <a:r>
              <a:rPr lang="en-US" altLang="ja-JP" smtClean="0"/>
              <a:t>Bandwidth ----	1Mbps </a:t>
            </a:r>
          </a:p>
          <a:p>
            <a:pPr lvl="3" eaLnBrk="1" hangingPunct="1"/>
            <a:r>
              <a:rPr lang="en-US" altLang="ja-JP" smtClean="0"/>
              <a:t>Network type -	MPLS</a:t>
            </a: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84538"/>
            <a:ext cx="6985000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604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Daily Volume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Melbourne - Tokyo</a:t>
            </a:r>
          </a:p>
          <a:p>
            <a:pPr lvl="3" eaLnBrk="1" hangingPunct="1"/>
            <a:r>
              <a:rPr lang="en-US" altLang="ja-JP" smtClean="0"/>
              <a:t>Bandwidth ---- 2Mbps</a:t>
            </a:r>
          </a:p>
          <a:p>
            <a:pPr lvl="3" eaLnBrk="1" hangingPunct="1"/>
            <a:r>
              <a:rPr lang="en-US" altLang="ja-JP" smtClean="0"/>
              <a:t>Network type -	MPLS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6985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49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Daily Volume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Beijing - Tokyo</a:t>
            </a:r>
          </a:p>
          <a:p>
            <a:pPr lvl="3" eaLnBrk="1" hangingPunct="1"/>
            <a:r>
              <a:rPr lang="en-US" altLang="ja-JP" smtClean="0"/>
              <a:t>Bandwidth ---- 4Mbps</a:t>
            </a:r>
          </a:p>
          <a:p>
            <a:pPr lvl="3" eaLnBrk="1" hangingPunct="1"/>
            <a:r>
              <a:rPr lang="en-US" altLang="ja-JP" smtClean="0"/>
              <a:t>Network type -	MPLS</a:t>
            </a:r>
          </a:p>
          <a:p>
            <a:pPr lvl="3" eaLnBrk="1" hangingPunct="1">
              <a:buFont typeface="Wingdings" pitchFamily="2" charset="2"/>
              <a:buNone/>
            </a:pPr>
            <a:endParaRPr lang="en-US" altLang="ja-JP" smtClean="0"/>
          </a:p>
          <a:p>
            <a:pPr lvl="3" eaLnBrk="1" hangingPunct="1">
              <a:buFont typeface="Wingdings" pitchFamily="2" charset="2"/>
              <a:buNone/>
            </a:pPr>
            <a:endParaRPr lang="en-US" altLang="ja-JP" smtClean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6985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923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Daily Volume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Seoul - Tokyo</a:t>
            </a:r>
          </a:p>
          <a:p>
            <a:pPr lvl="3" eaLnBrk="1" hangingPunct="1"/>
            <a:r>
              <a:rPr lang="en-US" altLang="ja-JP" smtClean="0"/>
              <a:t>Bandwidth ---- 128Kbps</a:t>
            </a:r>
          </a:p>
          <a:p>
            <a:pPr lvl="3" eaLnBrk="1" hangingPunct="1"/>
            <a:r>
              <a:rPr lang="en-US" altLang="ja-JP" smtClean="0"/>
              <a:t>Network type -	Dedicated line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213100"/>
            <a:ext cx="69135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957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Daily Volume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Hong Kong - Tokyo</a:t>
            </a:r>
          </a:p>
          <a:p>
            <a:pPr lvl="3" eaLnBrk="1" hangingPunct="1"/>
            <a:r>
              <a:rPr lang="en-US" altLang="ja-JP" smtClean="0"/>
              <a:t>Bandwidth ---- 1Mbps </a:t>
            </a:r>
          </a:p>
          <a:p>
            <a:pPr lvl="3" eaLnBrk="1" hangingPunct="1"/>
            <a:r>
              <a:rPr lang="en-US" altLang="ja-JP" smtClean="0"/>
              <a:t>Network type -	MPLS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6985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817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Current NWP models at JMA/NPD</a:t>
            </a:r>
            <a:br>
              <a:rPr lang="en-US" altLang="ja-JP" dirty="0" smtClean="0"/>
            </a:br>
            <a:r>
              <a:rPr lang="en-US" altLang="ja-JP" sz="2400" dirty="0" smtClean="0"/>
              <a:t>deterministic models only</a:t>
            </a:r>
            <a:endParaRPr lang="ja-JP" altLang="en-US" sz="24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9FC44-C0A9-4C67-9F04-672EB5326625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95536" y="1115452"/>
            <a:ext cx="8352928" cy="1944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3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95536" y="3131676"/>
            <a:ext cx="8352928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95536" y="4787860"/>
            <a:ext cx="8352928" cy="18094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560" y="1219185"/>
          <a:ext cx="1795462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ビットマップ イメージ" r:id="rId3" imgW="4533333" imgH="4466667" progId="PBrush">
                  <p:embed/>
                </p:oleObj>
              </mc:Choice>
              <mc:Fallback>
                <p:oleObj name="ビットマップ イメージ" r:id="rId3" imgW="4533333" imgH="4466667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219185"/>
                        <a:ext cx="1795462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11560" y="3203684"/>
          <a:ext cx="1724025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ビットマップ イメージ" r:id="rId5" imgW="4334480" imgH="3457143" progId="PBrush">
                  <p:embed/>
                </p:oleObj>
              </mc:Choice>
              <mc:Fallback>
                <p:oleObj name="ビットマップ イメージ" r:id="rId5" imgW="4334480" imgH="345714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03684"/>
                        <a:ext cx="1724025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2411760" y="1231592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GSM: Global Spectral Model</a:t>
            </a:r>
          </a:p>
          <a:p>
            <a:r>
              <a:rPr lang="en-US" altLang="ja-JP" dirty="0" smtClean="0"/>
              <a:t>    short- and medium-range forecast</a:t>
            </a:r>
          </a:p>
          <a:p>
            <a:r>
              <a:rPr kumimoji="1" lang="en-US" altLang="ja-JP" dirty="0" smtClean="0"/>
              <a:t>    TL959(0.1875deg.) / 60 Layers up to 0.1hPa</a:t>
            </a:r>
          </a:p>
          <a:p>
            <a:r>
              <a:rPr lang="en-US" altLang="ja-JP" dirty="0" smtClean="0"/>
              <a:t>    84-hours forecast at 00, 06, 18UTC, </a:t>
            </a:r>
          </a:p>
          <a:p>
            <a:r>
              <a:rPr lang="en-US" altLang="ja-JP" dirty="0" smtClean="0"/>
              <a:t>    216-hours forecast at 12UTC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1760" y="3203684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MSM: Meso Scale Model</a:t>
            </a:r>
          </a:p>
          <a:p>
            <a:r>
              <a:rPr lang="en-US" altLang="ja-JP" dirty="0" smtClean="0"/>
              <a:t>    Disaster reduction, short-range forecast</a:t>
            </a:r>
          </a:p>
          <a:p>
            <a:r>
              <a:rPr kumimoji="1" lang="en-US" altLang="ja-JP" dirty="0" smtClean="0"/>
              <a:t>    5km (3600x2880km) / 50 Layers up to 22km</a:t>
            </a:r>
          </a:p>
          <a:p>
            <a:r>
              <a:rPr lang="en-US" altLang="ja-JP" dirty="0" smtClean="0"/>
              <a:t>    15-hours forecast at 00,06,12,18UTC, </a:t>
            </a:r>
          </a:p>
          <a:p>
            <a:r>
              <a:rPr lang="en-US" altLang="ja-JP" dirty="0" smtClean="0"/>
              <a:t>    33-hours forecast at 03,09,15,21UTC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11760" y="4859868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LFM: Local Forecast Model</a:t>
            </a: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Disaster prevention, Aviation forecast</a:t>
            </a:r>
          </a:p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2km (1600x1100km) / 60 Layers up to 20km</a:t>
            </a: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9-hours forecast at 00,03,06,09,12,15,18,21UTC</a:t>
            </a:r>
          </a:p>
          <a:p>
            <a:endParaRPr lang="en-US" altLang="ja-JP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Official operation was started on August 2012.</a:t>
            </a:r>
          </a:p>
        </p:txBody>
      </p:sp>
      <p:pic>
        <p:nvPicPr>
          <p:cNvPr id="16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797153"/>
            <a:ext cx="124762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318500" cy="1216025"/>
          </a:xfrm>
        </p:spPr>
        <p:txBody>
          <a:bodyPr/>
          <a:lstStyle/>
          <a:p>
            <a:pPr eaLnBrk="1" hangingPunct="1"/>
            <a:r>
              <a:rPr lang="en-US" altLang="ja-JP" smtClean="0"/>
              <a:t>Satellite Data Exchange </a:t>
            </a:r>
            <a:r>
              <a:rPr lang="en-US" altLang="ja-JP" sz="1800" smtClean="0"/>
              <a:t>APSDEU11</a:t>
            </a:r>
            <a:r>
              <a:rPr lang="ja-JP" altLang="en-US" sz="1800" smtClean="0"/>
              <a:t> </a:t>
            </a:r>
            <a:r>
              <a:rPr lang="en-US" altLang="ja-JP" sz="1800" smtClean="0"/>
              <a:t>to 12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3500" smtClean="0"/>
              <a:t>IASI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u="sng" smtClean="0"/>
              <a:t>10 Feb.</a:t>
            </a:r>
            <a:r>
              <a:rPr lang="ja-JP" altLang="en-US" sz="2000" u="sng" smtClean="0"/>
              <a:t> </a:t>
            </a:r>
            <a:r>
              <a:rPr lang="en-US" altLang="ja-JP" sz="2000" u="sng" smtClean="0"/>
              <a:t>2012</a:t>
            </a:r>
            <a:r>
              <a:rPr lang="en-US" altLang="ja-JP" sz="2000" smtClean="0"/>
              <a:t>: To</a:t>
            </a:r>
            <a:r>
              <a:rPr lang="ja-JP" altLang="en-US" sz="2000" smtClean="0"/>
              <a:t> </a:t>
            </a:r>
            <a:r>
              <a:rPr lang="en-US" altLang="ja-JP" sz="2000" smtClean="0"/>
              <a:t>Hong Kong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3500" smtClean="0"/>
              <a:t>MTSAT</a:t>
            </a:r>
            <a:r>
              <a:rPr lang="ja-JP" altLang="en-US" sz="3500" smtClean="0"/>
              <a:t> </a:t>
            </a:r>
            <a:r>
              <a:rPr lang="en-US" altLang="ja-JP" sz="3500" smtClean="0"/>
              <a:t>CSR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u="sng" smtClean="0"/>
              <a:t>23 Mar. 2012</a:t>
            </a:r>
            <a:r>
              <a:rPr lang="en-US" altLang="ja-JP" sz="2000" smtClean="0"/>
              <a:t>: To ECMWF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3500" smtClean="0"/>
              <a:t>COSMIC</a:t>
            </a:r>
            <a:endParaRPr lang="en-US" altLang="ja-JP" sz="32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u="sng" smtClean="0"/>
              <a:t>12 Sep. 2012</a:t>
            </a:r>
            <a:r>
              <a:rPr lang="en-US" altLang="ja-JP" sz="2000" smtClean="0"/>
              <a:t>: To Beijing</a:t>
            </a:r>
            <a:endParaRPr lang="en-US" altLang="ja-JP" sz="3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ja-JP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ja-JP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ja-JP" sz="2400" smtClean="0"/>
          </a:p>
        </p:txBody>
      </p:sp>
    </p:spTree>
    <p:extLst>
      <p:ext uri="{BB962C8B-B14F-4D97-AF65-F5344CB8AC3E}">
        <p14:creationId xmlns:p14="http://schemas.microsoft.com/office/powerpoint/2010/main" val="3911258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AP-RARS connectivity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843213" y="2854325"/>
            <a:ext cx="3529012" cy="1800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US" altLang="ja-JP" sz="1600" b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Asia-pacific regional RARS center</a:t>
            </a:r>
          </a:p>
        </p:txBody>
      </p:sp>
      <p:pic>
        <p:nvPicPr>
          <p:cNvPr id="11268" name="Picture 5" descr="j0431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179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j0431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179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ine 7"/>
          <p:cNvSpPr>
            <a:spLocks noChangeShapeType="1"/>
          </p:cNvSpPr>
          <p:nvPr/>
        </p:nvSpPr>
        <p:spPr bwMode="auto">
          <a:xfrm>
            <a:off x="3851275" y="3933825"/>
            <a:ext cx="1368425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271" name="Line 8"/>
          <p:cNvSpPr>
            <a:spLocks noChangeShapeType="1"/>
          </p:cNvSpPr>
          <p:nvPr/>
        </p:nvSpPr>
        <p:spPr bwMode="auto">
          <a:xfrm>
            <a:off x="3995738" y="4005263"/>
            <a:ext cx="13684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272" name="Line 9"/>
          <p:cNvSpPr>
            <a:spLocks noChangeShapeType="1"/>
          </p:cNvSpPr>
          <p:nvPr/>
        </p:nvSpPr>
        <p:spPr bwMode="auto">
          <a:xfrm>
            <a:off x="3995738" y="4149725"/>
            <a:ext cx="1368425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3924300" y="4221163"/>
            <a:ext cx="1368425" cy="0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>
            <a:off x="3924300" y="4078288"/>
            <a:ext cx="13684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3851275" y="4294188"/>
            <a:ext cx="1368425" cy="0"/>
          </a:xfrm>
          <a:prstGeom prst="line">
            <a:avLst/>
          </a:prstGeom>
          <a:noFill/>
          <a:ln w="28575">
            <a:solidFill>
              <a:srgbClr val="333333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276" name="Text Box 13"/>
          <p:cNvSpPr txBox="1">
            <a:spLocks noChangeArrowheads="1"/>
          </p:cNvSpPr>
          <p:nvPr/>
        </p:nvSpPr>
        <p:spPr bwMode="auto">
          <a:xfrm>
            <a:off x="3059113" y="3357563"/>
            <a:ext cx="126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mtClean="0">
                <a:solidFill>
                  <a:srgbClr val="000000"/>
                </a:solidFill>
                <a:latin typeface="Arial" charset="0"/>
              </a:rPr>
              <a:t>Melbourne</a:t>
            </a:r>
          </a:p>
        </p:txBody>
      </p:sp>
      <p:sp>
        <p:nvSpPr>
          <p:cNvPr id="11277" name="Text Box 14"/>
          <p:cNvSpPr txBox="1">
            <a:spLocks noChangeArrowheads="1"/>
          </p:cNvSpPr>
          <p:nvPr/>
        </p:nvSpPr>
        <p:spPr bwMode="auto">
          <a:xfrm>
            <a:off x="5219700" y="3357563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mtClean="0">
                <a:solidFill>
                  <a:srgbClr val="000000"/>
                </a:solidFill>
                <a:latin typeface="Arial" charset="0"/>
              </a:rPr>
              <a:t>Tokyo</a:t>
            </a:r>
          </a:p>
        </p:txBody>
      </p:sp>
      <p:sp>
        <p:nvSpPr>
          <p:cNvPr id="11278" name="AutoShape 15"/>
          <p:cNvSpPr>
            <a:spLocks noChangeArrowheads="1"/>
          </p:cNvSpPr>
          <p:nvPr/>
        </p:nvSpPr>
        <p:spPr bwMode="auto">
          <a:xfrm rot="5400000">
            <a:off x="5219701" y="4725987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279" name="Text Box 16"/>
          <p:cNvSpPr txBox="1">
            <a:spLocks noChangeArrowheads="1"/>
          </p:cNvSpPr>
          <p:nvPr/>
        </p:nvSpPr>
        <p:spPr bwMode="auto">
          <a:xfrm>
            <a:off x="7235825" y="1878013"/>
            <a:ext cx="1198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Hong Kong</a:t>
            </a:r>
          </a:p>
        </p:txBody>
      </p:sp>
      <p:pic>
        <p:nvPicPr>
          <p:cNvPr id="11280" name="Picture 17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563" y="1735138"/>
            <a:ext cx="4810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81" name="AutoShape 18"/>
          <p:cNvCxnSpPr>
            <a:cxnSpLocks noChangeShapeType="1"/>
          </p:cNvCxnSpPr>
          <p:nvPr/>
        </p:nvCxnSpPr>
        <p:spPr bwMode="auto">
          <a:xfrm rot="5400000">
            <a:off x="5573713" y="2787650"/>
            <a:ext cx="1765300" cy="889000"/>
          </a:xfrm>
          <a:prstGeom prst="curvedConnector2">
            <a:avLst/>
          </a:prstGeom>
          <a:noFill/>
          <a:ln w="38100">
            <a:solidFill>
              <a:srgbClr val="66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82" name="Picture 19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0438" y="2455863"/>
            <a:ext cx="4810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83" name="AutoShape 20"/>
          <p:cNvCxnSpPr>
            <a:cxnSpLocks noChangeShapeType="1"/>
          </p:cNvCxnSpPr>
          <p:nvPr/>
        </p:nvCxnSpPr>
        <p:spPr bwMode="auto">
          <a:xfrm rot="5400000">
            <a:off x="6259513" y="2822575"/>
            <a:ext cx="1044575" cy="1539875"/>
          </a:xfrm>
          <a:prstGeom prst="curvedConnector2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4" name="Text Box 21"/>
          <p:cNvSpPr txBox="1">
            <a:spLocks noChangeArrowheads="1"/>
          </p:cNvSpPr>
          <p:nvPr/>
        </p:nvSpPr>
        <p:spPr bwMode="auto">
          <a:xfrm>
            <a:off x="7885113" y="2528888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Jincheon</a:t>
            </a:r>
          </a:p>
        </p:txBody>
      </p:sp>
      <p:pic>
        <p:nvPicPr>
          <p:cNvPr id="11285" name="Picture 22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850" y="3825875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Text Box 23"/>
          <p:cNvSpPr txBox="1">
            <a:spLocks noChangeArrowheads="1"/>
          </p:cNvSpPr>
          <p:nvPr/>
        </p:nvSpPr>
        <p:spPr bwMode="auto">
          <a:xfrm>
            <a:off x="7837488" y="3756025"/>
            <a:ext cx="1233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Beijing</a:t>
            </a:r>
          </a:p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Guangzhou</a:t>
            </a:r>
          </a:p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Urumuqi</a:t>
            </a:r>
          </a:p>
        </p:txBody>
      </p:sp>
      <p:cxnSp>
        <p:nvCxnSpPr>
          <p:cNvPr id="11287" name="AutoShape 24"/>
          <p:cNvCxnSpPr>
            <a:cxnSpLocks noChangeShapeType="1"/>
          </p:cNvCxnSpPr>
          <p:nvPr/>
        </p:nvCxnSpPr>
        <p:spPr bwMode="auto">
          <a:xfrm rot="10800000">
            <a:off x="6011863" y="4114800"/>
            <a:ext cx="1298575" cy="17463"/>
          </a:xfrm>
          <a:prstGeom prst="curvedConnector3">
            <a:avLst>
              <a:gd name="adj1" fmla="val 50120"/>
            </a:avLst>
          </a:prstGeom>
          <a:noFill/>
          <a:ln w="38100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88" name="Picture 25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850" y="5191125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7883525" y="5297488"/>
            <a:ext cx="792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Kiyose</a:t>
            </a:r>
          </a:p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Syowa</a:t>
            </a:r>
          </a:p>
        </p:txBody>
      </p:sp>
      <p:cxnSp>
        <p:nvCxnSpPr>
          <p:cNvPr id="11290" name="AutoShape 27"/>
          <p:cNvCxnSpPr>
            <a:cxnSpLocks noChangeShapeType="1"/>
          </p:cNvCxnSpPr>
          <p:nvPr/>
        </p:nvCxnSpPr>
        <p:spPr bwMode="auto">
          <a:xfrm rot="5400000" flipH="1">
            <a:off x="6242844" y="3883819"/>
            <a:ext cx="1076325" cy="1538287"/>
          </a:xfrm>
          <a:prstGeom prst="curvedConnector2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91" name="Picture 28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789363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29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06575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3" name="Text Box 30"/>
          <p:cNvSpPr txBox="1">
            <a:spLocks noChangeArrowheads="1"/>
          </p:cNvSpPr>
          <p:nvPr/>
        </p:nvSpPr>
        <p:spPr bwMode="auto">
          <a:xfrm>
            <a:off x="971550" y="1951038"/>
            <a:ext cx="1108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Singapore</a:t>
            </a:r>
          </a:p>
        </p:txBody>
      </p:sp>
      <p:pic>
        <p:nvPicPr>
          <p:cNvPr id="11294" name="Picture 31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5373688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5" name="Text Box 32"/>
          <p:cNvSpPr txBox="1">
            <a:spLocks noChangeArrowheads="1"/>
          </p:cNvSpPr>
          <p:nvPr/>
        </p:nvSpPr>
        <p:spPr bwMode="auto">
          <a:xfrm>
            <a:off x="657225" y="5445125"/>
            <a:ext cx="962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Kelburn</a:t>
            </a:r>
          </a:p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Maupuia</a:t>
            </a:r>
          </a:p>
        </p:txBody>
      </p:sp>
      <p:pic>
        <p:nvPicPr>
          <p:cNvPr id="11296" name="Picture 33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565400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7" name="Text Box 34"/>
          <p:cNvSpPr txBox="1">
            <a:spLocks noChangeArrowheads="1"/>
          </p:cNvSpPr>
          <p:nvPr/>
        </p:nvSpPr>
        <p:spPr bwMode="auto">
          <a:xfrm>
            <a:off x="827088" y="2781300"/>
            <a:ext cx="441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Fiji</a:t>
            </a:r>
          </a:p>
        </p:txBody>
      </p:sp>
      <p:cxnSp>
        <p:nvCxnSpPr>
          <p:cNvPr id="11298" name="AutoShape 35"/>
          <p:cNvCxnSpPr>
            <a:cxnSpLocks noChangeShapeType="1"/>
          </p:cNvCxnSpPr>
          <p:nvPr/>
        </p:nvCxnSpPr>
        <p:spPr bwMode="auto">
          <a:xfrm>
            <a:off x="1814513" y="4097338"/>
            <a:ext cx="1389062" cy="17462"/>
          </a:xfrm>
          <a:prstGeom prst="curvedConnector3">
            <a:avLst>
              <a:gd name="adj1" fmla="val 49944"/>
            </a:avLst>
          </a:prstGeom>
          <a:noFill/>
          <a:ln w="38100">
            <a:solidFill>
              <a:srgbClr val="FF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9" name="AutoShape 36"/>
          <p:cNvCxnSpPr>
            <a:cxnSpLocks noChangeShapeType="1"/>
          </p:cNvCxnSpPr>
          <p:nvPr/>
        </p:nvCxnSpPr>
        <p:spPr bwMode="auto">
          <a:xfrm rot="16200000" flipH="1">
            <a:off x="1937544" y="2848769"/>
            <a:ext cx="1693862" cy="838200"/>
          </a:xfrm>
          <a:prstGeom prst="curvedConnector2">
            <a:avLst/>
          </a:prstGeom>
          <a:noFill/>
          <a:ln w="38100">
            <a:solidFill>
              <a:srgbClr val="00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0" name="AutoShape 37"/>
          <p:cNvCxnSpPr>
            <a:cxnSpLocks noChangeShapeType="1"/>
          </p:cNvCxnSpPr>
          <p:nvPr/>
        </p:nvCxnSpPr>
        <p:spPr bwMode="auto">
          <a:xfrm rot="16200000" flipH="1">
            <a:off x="1956594" y="2867819"/>
            <a:ext cx="935037" cy="1558925"/>
          </a:xfrm>
          <a:prstGeom prst="curvedConnector2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1" name="AutoShape 38"/>
          <p:cNvCxnSpPr>
            <a:cxnSpLocks noChangeShapeType="1"/>
          </p:cNvCxnSpPr>
          <p:nvPr/>
        </p:nvCxnSpPr>
        <p:spPr bwMode="auto">
          <a:xfrm rot="-5400000">
            <a:off x="1891506" y="4061619"/>
            <a:ext cx="1258888" cy="1365250"/>
          </a:xfrm>
          <a:prstGeom prst="curvedConnector2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02" name="AutoShape 39"/>
          <p:cNvSpPr>
            <a:spLocks noChangeArrowheads="1"/>
          </p:cNvSpPr>
          <p:nvPr/>
        </p:nvSpPr>
        <p:spPr bwMode="auto">
          <a:xfrm rot="5400000">
            <a:off x="3203576" y="4725987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1303" name="Text Box 40"/>
          <p:cNvSpPr txBox="1">
            <a:spLocks noChangeArrowheads="1"/>
          </p:cNvSpPr>
          <p:nvPr/>
        </p:nvSpPr>
        <p:spPr bwMode="auto">
          <a:xfrm>
            <a:off x="3708400" y="5445125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Exeter</a:t>
            </a:r>
          </a:p>
        </p:txBody>
      </p:sp>
      <p:sp>
        <p:nvSpPr>
          <p:cNvPr id="11304" name="Text Box 41"/>
          <p:cNvSpPr txBox="1">
            <a:spLocks noChangeArrowheads="1"/>
          </p:cNvSpPr>
          <p:nvPr/>
        </p:nvSpPr>
        <p:spPr bwMode="auto">
          <a:xfrm>
            <a:off x="4572000" y="5445125"/>
            <a:ext cx="1255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Washington</a:t>
            </a:r>
          </a:p>
        </p:txBody>
      </p:sp>
      <p:sp>
        <p:nvSpPr>
          <p:cNvPr id="11305" name="Text Box 42"/>
          <p:cNvSpPr txBox="1">
            <a:spLocks noChangeArrowheads="1"/>
          </p:cNvSpPr>
          <p:nvPr/>
        </p:nvSpPr>
        <p:spPr bwMode="auto">
          <a:xfrm>
            <a:off x="107950" y="3502025"/>
            <a:ext cx="11874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Crib Point1</a:t>
            </a:r>
          </a:p>
          <a:p>
            <a:pPr algn="r"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Darwin</a:t>
            </a:r>
          </a:p>
          <a:p>
            <a:pPr algn="r"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Perth</a:t>
            </a:r>
          </a:p>
          <a:p>
            <a:pPr algn="r"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Townsville</a:t>
            </a:r>
          </a:p>
          <a:p>
            <a:pPr algn="r"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Casey</a:t>
            </a:r>
          </a:p>
          <a:p>
            <a:pPr algn="r" eaLnBrk="1" hangingPunct="1"/>
            <a:r>
              <a:rPr lang="en-US" altLang="ja-JP" sz="1600" smtClean="0">
                <a:solidFill>
                  <a:srgbClr val="000000"/>
                </a:solidFill>
                <a:latin typeface="Arial" charset="0"/>
              </a:rPr>
              <a:t>Davis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3132138" y="5300663"/>
            <a:ext cx="3024187" cy="57626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87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Answer to the Action Items</a:t>
            </a:r>
            <a:endParaRPr kumimoji="1" lang="ja-JP" altLang="en-US" dirty="0"/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>
                <a:solidFill>
                  <a:prstClr val="white"/>
                </a:solidFill>
              </a:rPr>
              <a:pPr>
                <a:defRPr/>
              </a:pPr>
              <a:t>52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Answer to the </a:t>
            </a:r>
            <a:r>
              <a:rPr kumimoji="1" lang="en-US" altLang="ja-JP" dirty="0" smtClean="0"/>
              <a:t>Action Items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/>
          <a:lstStyle/>
          <a:p>
            <a:r>
              <a:rPr lang="en-US" altLang="ja-JP" dirty="0" smtClean="0"/>
              <a:t>Action 2011-11-11 </a:t>
            </a:r>
            <a:r>
              <a:rPr lang="en-US" altLang="ja-JP" sz="2000" dirty="0" smtClean="0"/>
              <a:t>Tropical Cyclone Data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Tropical Cyclone information in JMA (RSMC Tokyo) is already disseminated in SAREP report or Tropical Cyclone Advisory via GTS.</a:t>
            </a:r>
          </a:p>
          <a:p>
            <a:pPr lvl="1"/>
            <a:endParaRPr kumimoji="1" lang="en-US" altLang="ja-JP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F241B9-7389-4A95-9B4B-169ED59D7B8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140968"/>
            <a:ext cx="6301740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64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Answer to the Action Items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/>
          <a:lstStyle/>
          <a:p>
            <a:r>
              <a:rPr lang="en-US" altLang="ja-JP" dirty="0" smtClean="0"/>
              <a:t>Action 2011-11-12 </a:t>
            </a:r>
            <a:r>
              <a:rPr lang="en-US" altLang="ja-JP" sz="2000" dirty="0" smtClean="0"/>
              <a:t>Hourly Surface Observations/Soil Temperatures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Soil temperature is NOT observed by JMA</a:t>
            </a:r>
          </a:p>
          <a:p>
            <a:pPr lvl="1"/>
            <a:r>
              <a:rPr lang="en-US" altLang="ja-JP" dirty="0" smtClean="0"/>
              <a:t>Hourly observation data provision will be considered on the request basis.</a:t>
            </a:r>
          </a:p>
          <a:p>
            <a:pPr lvl="1"/>
            <a:endParaRPr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6018" name="Picture 2" descr="http://www.jma.go.jp/jma/en/Activities/image/obs-fig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212976"/>
            <a:ext cx="3504910" cy="29197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19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Answer to the Action Items(cont)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/>
          <a:lstStyle/>
          <a:p>
            <a:r>
              <a:rPr kumimoji="1" lang="en-US" altLang="ja-JP" dirty="0" smtClean="0"/>
              <a:t>Action </a:t>
            </a:r>
            <a:r>
              <a:rPr lang="en-US" altLang="ja-JP" dirty="0" smtClean="0"/>
              <a:t>2011-11-13 </a:t>
            </a:r>
            <a:r>
              <a:rPr lang="en-US" altLang="ja-JP" sz="2000" dirty="0" smtClean="0"/>
              <a:t>Ozone Soundings</a:t>
            </a:r>
            <a:endParaRPr kumimoji="1" lang="en-US" altLang="ja-JP" sz="2000" dirty="0" smtClean="0"/>
          </a:p>
          <a:p>
            <a:pPr lvl="1"/>
            <a:r>
              <a:rPr lang="en-US" altLang="ja-JP" dirty="0" smtClean="0"/>
              <a:t>Ozone observations are being conducted by JMA.  But the system is not designed for real-time data distribution.  Upon request, the upgrade and the data distribution will be considered.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0658" name="Picture 2" descr="http://www.jma.go.jp/jma/en/Activities/image/cc-fig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390900"/>
            <a:ext cx="3990975" cy="346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0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Answer to the Action Items(cont)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/>
          <a:lstStyle/>
          <a:p>
            <a:r>
              <a:rPr lang="en-US" altLang="ja-JP" dirty="0" smtClean="0"/>
              <a:t>Action 2011-11-13 </a:t>
            </a:r>
            <a:r>
              <a:rPr lang="en-US" altLang="ja-JP" sz="1800" dirty="0" smtClean="0"/>
              <a:t>Ocean Data/Tidal Gauges/Sea Level Observations</a:t>
            </a:r>
            <a:endParaRPr lang="en-US" altLang="ja-JP" sz="2000" dirty="0" smtClean="0"/>
          </a:p>
          <a:p>
            <a:pPr lvl="1"/>
            <a:r>
              <a:rPr lang="en-US" altLang="ja-JP" dirty="0" smtClean="0"/>
              <a:t>Observation ships, Argo float, drifters and Tidal Gauges/Sea Level Observations in JMA are already exchanged via GTS.</a:t>
            </a:r>
            <a:endParaRPr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Answer to the Action Items(cont)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Action </a:t>
            </a:r>
            <a:r>
              <a:rPr lang="en-US" altLang="ja-JP" dirty="0" smtClean="0"/>
              <a:t>2011-11-14</a:t>
            </a:r>
            <a:r>
              <a:rPr lang="en-US" altLang="ja-JP" sz="2000" dirty="0" smtClean="0"/>
              <a:t> GPS </a:t>
            </a:r>
            <a:r>
              <a:rPr lang="en-US" altLang="ja-JP" sz="2000" dirty="0"/>
              <a:t>Total Column Water Vapor</a:t>
            </a:r>
            <a:endParaRPr kumimoji="1" lang="en-US" altLang="ja-JP" sz="2000" dirty="0" smtClean="0"/>
          </a:p>
          <a:p>
            <a:pPr lvl="1"/>
            <a:r>
              <a:rPr lang="en-US" altLang="ja-JP" dirty="0" smtClean="0"/>
              <a:t>Recently, JMA decided to disseminate the Japanese ground based GNSS PWV data via GTS. The work is undergoing.</a:t>
            </a:r>
          </a:p>
          <a:p>
            <a:pPr lvl="1"/>
            <a:r>
              <a:rPr kumimoji="1" lang="en-US" altLang="ja-JP" dirty="0" smtClean="0"/>
              <a:t>We strongly hope the other countries also provide their data.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645024"/>
            <a:ext cx="252120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910715" y="5712132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prstClr val="black"/>
                </a:solidFill>
              </a:rPr>
              <a:t>GEONET sites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Answer to the Action Items(cont)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/>
          <a:lstStyle/>
          <a:p>
            <a:r>
              <a:rPr kumimoji="1" lang="en-US" altLang="ja-JP" dirty="0" smtClean="0"/>
              <a:t>Action General </a:t>
            </a:r>
            <a:r>
              <a:rPr lang="en-US" altLang="ja-JP" dirty="0"/>
              <a:t>2.x </a:t>
            </a:r>
            <a:r>
              <a:rPr lang="en-US" altLang="ja-JP" sz="2000" dirty="0"/>
              <a:t>operational exchange of radar data.</a:t>
            </a:r>
            <a:endParaRPr kumimoji="1" lang="en-US" altLang="ja-JP" sz="2000" dirty="0" smtClean="0"/>
          </a:p>
          <a:p>
            <a:pPr lvl="1"/>
            <a:r>
              <a:rPr lang="en-US" altLang="ja-JP" dirty="0" smtClean="0"/>
              <a:t>JMA has 20 C-band radar and 17 of them have Doppler function. </a:t>
            </a:r>
          </a:p>
          <a:p>
            <a:pPr lvl="2"/>
            <a:r>
              <a:rPr lang="en-US" altLang="ja-JP" dirty="0" smtClean="0"/>
              <a:t>The rest 3 will be upgraded within a year.</a:t>
            </a:r>
          </a:p>
          <a:p>
            <a:pPr lvl="1"/>
            <a:r>
              <a:rPr lang="en-US" altLang="ja-JP" dirty="0" smtClean="0"/>
              <a:t>The data size is very large for real-time exchange.</a:t>
            </a:r>
          </a:p>
          <a:p>
            <a:pPr lvl="2"/>
            <a:r>
              <a:rPr lang="en-US" altLang="ja-JP" dirty="0" smtClean="0"/>
              <a:t>67MB/10min for Ref. and 26MB/10min for DPV in GRIB2</a:t>
            </a:r>
          </a:p>
          <a:p>
            <a:pPr lvl="1"/>
            <a:r>
              <a:rPr kumimoji="1" lang="en-US" altLang="ja-JP" dirty="0" smtClean="0"/>
              <a:t>A careful consideration is needed for such a large data exchange.</a:t>
            </a:r>
          </a:p>
          <a:p>
            <a:pPr lvl="2"/>
            <a:r>
              <a:rPr lang="en-US" altLang="ja-JP" dirty="0" smtClean="0"/>
              <a:t>ex) thinned / </a:t>
            </a:r>
            <a:r>
              <a:rPr lang="en-US" altLang="ja-JP" dirty="0" err="1" smtClean="0"/>
              <a:t>superobbed</a:t>
            </a:r>
            <a:r>
              <a:rPr lang="en-US" altLang="ja-JP" dirty="0" smtClean="0"/>
              <a:t> data, some product such as VAD winds, etc.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09" y="2492896"/>
            <a:ext cx="533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Weather (Doppler) Radar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29411"/>
          </a:xfrm>
        </p:spPr>
        <p:txBody>
          <a:bodyPr/>
          <a:lstStyle/>
          <a:p>
            <a:r>
              <a:rPr kumimoji="1" lang="en-US" altLang="ja-JP" sz="2400" dirty="0" smtClean="0"/>
              <a:t>Doppler velocity observation function was added to </a:t>
            </a:r>
            <a:r>
              <a:rPr kumimoji="1" lang="en-US" altLang="ja-JP" sz="2400" dirty="0" smtClean="0">
                <a:solidFill>
                  <a:schemeClr val="accent6"/>
                </a:solidFill>
              </a:rPr>
              <a:t>Akita radar</a:t>
            </a:r>
            <a:r>
              <a:rPr kumimoji="1" lang="en-US" altLang="ja-JP" sz="2400" dirty="0" smtClean="0"/>
              <a:t> in March 2012. The data are added in MA/LA.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Nagano, Shizuoka </a:t>
            </a:r>
            <a:r>
              <a:rPr lang="en-US" altLang="ja-JP" sz="2400" dirty="0" smtClean="0"/>
              <a:t>and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Naze</a:t>
            </a:r>
            <a:r>
              <a:rPr lang="en-US" altLang="ja-JP" sz="2400" dirty="0" smtClean="0"/>
              <a:t> radar will be upgraded within a year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4359318" y="6364553"/>
            <a:ext cx="909637" cy="365125"/>
          </a:xfrm>
        </p:spPr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00219" y="6360628"/>
            <a:ext cx="27510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r>
              <a:rPr lang="en-US" altLang="ja-JP" sz="1200" dirty="0" smtClean="0">
                <a:solidFill>
                  <a:prstClr val="black"/>
                </a:solidFill>
              </a:rPr>
              <a:t>: Doppler Radar for Airport Weather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166597" y="4377318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083330" y="4405379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733007" y="4512118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383048" y="4486464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367250" y="4434931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523190" y="3140968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616753" y="4478062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746837" y="5651254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590596" y="4784023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27157" y="325325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solidFill>
                  <a:prstClr val="black"/>
                </a:solidFill>
              </a:rPr>
              <a:t>shin-</a:t>
            </a:r>
          </a:p>
          <a:p>
            <a:r>
              <a:rPr lang="en-US" altLang="ja-JP" sz="900" dirty="0" err="1" smtClean="0">
                <a:solidFill>
                  <a:prstClr val="black"/>
                </a:solidFill>
              </a:rPr>
              <a:t>chitose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339125" y="447738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>
                <a:solidFill>
                  <a:prstClr val="black"/>
                </a:solidFill>
              </a:rPr>
              <a:t>narita</a:t>
            </a:r>
            <a:endParaRPr lang="en-US" altLang="ja-JP" sz="900" dirty="0" smtClean="0">
              <a:solidFill>
                <a:prstClr val="black"/>
              </a:solidFill>
            </a:endParaRPr>
          </a:p>
          <a:p>
            <a:r>
              <a:rPr lang="en-US" altLang="ja-JP" sz="900" dirty="0" err="1" smtClean="0">
                <a:solidFill>
                  <a:prstClr val="black"/>
                </a:solidFill>
              </a:rPr>
              <a:t>haneda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691053" y="4693411"/>
            <a:ext cx="4988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>
                <a:solidFill>
                  <a:prstClr val="black"/>
                </a:solidFill>
              </a:rPr>
              <a:t>chubu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062482" y="447738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>
                <a:solidFill>
                  <a:prstClr val="black"/>
                </a:solidFill>
              </a:rPr>
              <a:t>osaka</a:t>
            </a:r>
            <a:endParaRPr lang="en-US" altLang="ja-JP" sz="900" dirty="0" smtClean="0">
              <a:solidFill>
                <a:prstClr val="black"/>
              </a:solidFill>
            </a:endParaRPr>
          </a:p>
          <a:p>
            <a:r>
              <a:rPr lang="en-US" altLang="ja-JP" sz="900" dirty="0" err="1" smtClean="0">
                <a:solidFill>
                  <a:prstClr val="black"/>
                </a:solidFill>
              </a:rPr>
              <a:t>kansai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466917" y="4333371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>
                <a:solidFill>
                  <a:prstClr val="black"/>
                </a:solidFill>
              </a:rPr>
              <a:t>fukuoka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012438" y="4837427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>
                <a:solidFill>
                  <a:prstClr val="black"/>
                </a:solidFill>
              </a:rPr>
              <a:t>kagoshima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521715" y="5629515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>
                <a:solidFill>
                  <a:prstClr val="black"/>
                </a:solidFill>
              </a:rPr>
              <a:t>naha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3979085" y="3613291"/>
            <a:ext cx="576064" cy="3600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79646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653136"/>
            <a:ext cx="2505075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直線矢印コネクタ 28"/>
          <p:cNvCxnSpPr/>
          <p:nvPr/>
        </p:nvCxnSpPr>
        <p:spPr>
          <a:xfrm flipH="1" flipV="1">
            <a:off x="2483768" y="5589240"/>
            <a:ext cx="21602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3995936" y="4725144"/>
            <a:ext cx="21602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4067944" y="4437112"/>
            <a:ext cx="21602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3779912" y="3284984"/>
            <a:ext cx="216024" cy="360040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420888"/>
            <a:ext cx="2520279" cy="200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テキスト ボックス 43"/>
          <p:cNvSpPr txBox="1"/>
          <p:nvPr/>
        </p:nvSpPr>
        <p:spPr>
          <a:xfrm>
            <a:off x="7520116" y="407707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Reflectivity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968618" y="6309320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Doppler Velocity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113876" y="3244334"/>
            <a:ext cx="291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Answer to the Action Items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Current DA systems at JMA/NPD</a:t>
            </a:r>
            <a:endParaRPr lang="ja-JP" altLang="en-US" sz="24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9FC44-C0A9-4C67-9F04-672EB5326625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95536" y="1115452"/>
            <a:ext cx="8352928" cy="1944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395536" y="3131676"/>
            <a:ext cx="8352928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95536" y="4787860"/>
            <a:ext cx="8352928" cy="18094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560" y="1219185"/>
          <a:ext cx="1795462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ビットマップ イメージ" r:id="rId3" imgW="4533333" imgH="4466667" progId="PBrush">
                  <p:embed/>
                </p:oleObj>
              </mc:Choice>
              <mc:Fallback>
                <p:oleObj name="ビットマップ イメージ" r:id="rId3" imgW="4533333" imgH="4466667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219185"/>
                        <a:ext cx="1795462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11560" y="3203684"/>
          <a:ext cx="1724025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ビットマップ イメージ" r:id="rId5" imgW="4334480" imgH="3457143" progId="PBrush">
                  <p:embed/>
                </p:oleObj>
              </mc:Choice>
              <mc:Fallback>
                <p:oleObj name="ビットマップ イメージ" r:id="rId5" imgW="4334480" imgH="345714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03684"/>
                        <a:ext cx="1724025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2411760" y="1242626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GA: Global Analysis (4DVAR)</a:t>
            </a:r>
          </a:p>
          <a:p>
            <a:r>
              <a:rPr lang="en-US" altLang="ja-JP" dirty="0" smtClean="0"/>
              <a:t>    Model resolution: Outer: TL959 / Inner: TL319</a:t>
            </a:r>
          </a:p>
          <a:p>
            <a:r>
              <a:rPr kumimoji="1" lang="en-US" altLang="ja-JP" dirty="0" smtClean="0"/>
              <a:t>    Data cut off time </a:t>
            </a:r>
          </a:p>
          <a:p>
            <a:r>
              <a:rPr lang="en-US" altLang="ja-JP" dirty="0" smtClean="0"/>
              <a:t>        </a:t>
            </a:r>
            <a:r>
              <a:rPr kumimoji="1" lang="en-US" altLang="ja-JP" dirty="0" smtClean="0"/>
              <a:t>for Early Analysis: +2h20m</a:t>
            </a:r>
          </a:p>
          <a:p>
            <a:r>
              <a:rPr lang="en-US" altLang="ja-JP" dirty="0" smtClean="0"/>
              <a:t>        for Cycle Analysis: +11h50m(00,12), 7h50m(06,18)</a:t>
            </a:r>
          </a:p>
          <a:p>
            <a:r>
              <a:rPr kumimoji="1" lang="en-US" altLang="ja-JP" dirty="0" smtClean="0"/>
              <a:t>    Assimilation Window: -3h to +3h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1760" y="3203684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MA: Mesoscale Analysis (4DVAR)</a:t>
            </a:r>
          </a:p>
          <a:p>
            <a:r>
              <a:rPr lang="en-US" altLang="ja-JP" dirty="0" smtClean="0"/>
              <a:t>    Model resolution: Outer: 5km / Inner: 15km</a:t>
            </a:r>
          </a:p>
          <a:p>
            <a:r>
              <a:rPr lang="en-US" altLang="ja-JP" dirty="0" smtClean="0"/>
              <a:t>    Data cut off time: +50min.</a:t>
            </a:r>
          </a:p>
          <a:p>
            <a:r>
              <a:rPr kumimoji="1" lang="en-US" altLang="ja-JP" dirty="0" smtClean="0"/>
              <a:t>    Assimilation Window: -3h to Analysis ti</a:t>
            </a:r>
            <a:r>
              <a:rPr lang="en-US" altLang="ja-JP" dirty="0" smtClean="0"/>
              <a:t>me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11760" y="4859868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LA: Local Analysis (3DVAR Rapid Update Cycle)</a:t>
            </a:r>
          </a:p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Resolution: 5km</a:t>
            </a: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Data cut off time: +30min.</a:t>
            </a:r>
          </a:p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Assimilation Window: -30min. to +30min.</a:t>
            </a:r>
          </a:p>
          <a:p>
            <a:endParaRPr lang="en-US" altLang="ja-JP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Official Operation was stated on August 2012.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797152"/>
            <a:ext cx="159152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Thanks for your Attention</a:t>
            </a:r>
            <a:endParaRPr kumimoji="1" lang="ja-JP" altLang="en-US" dirty="0"/>
          </a:p>
        </p:txBody>
      </p:sp>
      <p:sp>
        <p:nvSpPr>
          <p:cNvPr id="10" name="テキスト プレースホル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Questions?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60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Observations assimilated at JMA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67600"/>
            <a:ext cx="7509600" cy="599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テキスト ボックス 11"/>
          <p:cNvSpPr txBox="1"/>
          <p:nvPr/>
        </p:nvSpPr>
        <p:spPr>
          <a:xfrm>
            <a:off x="8279904" y="5733256"/>
            <a:ext cx="86409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Black" pitchFamily="34" charset="0"/>
              </a:rPr>
              <a:t>G: GA</a:t>
            </a:r>
          </a:p>
          <a:p>
            <a:r>
              <a:rPr lang="en-US" altLang="ja-JP" sz="1400" dirty="0" smtClean="0">
                <a:latin typeface="Arial Black" pitchFamily="34" charset="0"/>
              </a:rPr>
              <a:t>M: MA</a:t>
            </a:r>
          </a:p>
          <a:p>
            <a:r>
              <a:rPr kumimoji="1" lang="en-US" altLang="ja-JP" sz="1400" dirty="0" smtClean="0">
                <a:latin typeface="Arial Black" pitchFamily="34" charset="0"/>
              </a:rPr>
              <a:t>L:  LA</a:t>
            </a:r>
            <a:endParaRPr kumimoji="1" lang="ja-JP" altLang="en-US" sz="1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Satellite data assimilation status</a:t>
            </a:r>
            <a:br>
              <a:rPr kumimoji="1" lang="en-US" altLang="ja-JP" dirty="0" smtClean="0"/>
            </a:br>
            <a:endParaRPr kumimoji="1" lang="ja-JP" altLang="en-US" sz="2400" dirty="0">
              <a:solidFill>
                <a:schemeClr val="accent2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91680" y="6093296"/>
            <a:ext cx="74168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accent2"/>
                </a:solidFill>
              </a:rPr>
              <a:t>[]: Under Development</a:t>
            </a:r>
            <a:endParaRPr lang="en-US" altLang="ja-JP" sz="1200" b="1" dirty="0" smtClean="0"/>
          </a:p>
          <a:p>
            <a:r>
              <a:rPr lang="en-US" altLang="ja-JP" sz="1200" b="1" dirty="0" smtClean="0"/>
              <a:t>CSR</a:t>
            </a:r>
            <a:r>
              <a:rPr lang="en-US" altLang="ja-JP" sz="1200" dirty="0" smtClean="0"/>
              <a:t>: Clear Sky Radiance on water vapor channels, </a:t>
            </a:r>
            <a:r>
              <a:rPr lang="en-US" altLang="ja-JP" sz="1200" b="1" dirty="0" smtClean="0"/>
              <a:t>AMV</a:t>
            </a:r>
            <a:r>
              <a:rPr lang="en-US" altLang="ja-JP" sz="1200" dirty="0" smtClean="0"/>
              <a:t>: Atmospheric Motion Vector,</a:t>
            </a:r>
          </a:p>
          <a:p>
            <a:r>
              <a:rPr lang="en-US" altLang="ja-JP" sz="1200" b="1" dirty="0" smtClean="0"/>
              <a:t>OSWV</a:t>
            </a:r>
            <a:r>
              <a:rPr lang="en-US" altLang="ja-JP" sz="1200" dirty="0" smtClean="0"/>
              <a:t>: Ocean Surface Wind Vectors, </a:t>
            </a:r>
            <a:r>
              <a:rPr lang="en-US" altLang="ja-JP" sz="1200" b="1" dirty="0" smtClean="0"/>
              <a:t>GNSS-RO</a:t>
            </a:r>
            <a:r>
              <a:rPr lang="en-US" altLang="ja-JP" sz="1200" dirty="0" smtClean="0"/>
              <a:t>: Global Navigation Satellite Systems – Radio Occultation</a:t>
            </a:r>
            <a:endParaRPr kumimoji="1" lang="ja-JP" altLang="en-US" sz="1200" dirty="0"/>
          </a:p>
        </p:txBody>
      </p:sp>
      <p:graphicFrame>
        <p:nvGraphicFramePr>
          <p:cNvPr id="10" name="コンテンツ プレースホル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551886"/>
              </p:ext>
            </p:extLst>
          </p:nvPr>
        </p:nvGraphicFramePr>
        <p:xfrm>
          <a:off x="678656" y="735471"/>
          <a:ext cx="7786688" cy="5357825"/>
        </p:xfrm>
        <a:graphic>
          <a:graphicData uri="http://schemas.openxmlformats.org/drawingml/2006/table">
            <a:tbl>
              <a:tblPr/>
              <a:tblGrid>
                <a:gridCol w="1085032"/>
                <a:gridCol w="2556226"/>
                <a:gridCol w="1381810"/>
                <a:gridCol w="1381810"/>
                <a:gridCol w="1381810"/>
              </a:tblGrid>
              <a:tr h="21431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Satellite/Instrument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431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 MW Sounder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NOAA15,16,18,19,Metop-A,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Aqua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/AMSU-A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NOAA18,19,Metop-A/MHS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DMSP-F18/SSMIS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pPr algn="ctr" rtl="0" fontAlgn="ctr"/>
                      <a:endParaRPr lang="en-GB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S-NPP/ATMS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 IR Sounder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Aqua/AIRS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Metop/IASI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pPr algn="ctr" rtl="0" fontAlgn="ctr"/>
                      <a:endParaRPr lang="en-GB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S-NPP/</a:t>
                      </a:r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CrIS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 MW Imager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TRMM/TMI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Radiance, Rain Rate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DMSP</a:t>
                      </a:r>
                      <a:r>
                        <a:rPr lang="en-GB" altLang="ja-JP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-F</a:t>
                      </a:r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16,17/SSMIS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Radiance, Rain Rate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DMSP</a:t>
                      </a:r>
                      <a:r>
                        <a:rPr lang="en-GB" altLang="ja-JP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-F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18/SSMIS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Radiance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Radiance</a:t>
                      </a:r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Rain </a:t>
                      </a:r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Rate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GCOM-W1/AMSR2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</a:t>
                      </a:r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Radiance,</a:t>
                      </a:r>
                      <a:r>
                        <a:rPr lang="en-GB" sz="1000" b="1" i="0" u="none" strike="noStrike" baseline="0" dirty="0" smtClean="0">
                          <a:solidFill>
                            <a:srgbClr val="C0504D"/>
                          </a:solidFill>
                          <a:latin typeface="Arial"/>
                        </a:rPr>
                        <a:t> Rain Rate</a:t>
                      </a:r>
                      <a:r>
                        <a:rPr lang="en-GB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]</a:t>
                      </a:r>
                      <a:endParaRPr lang="en-GB" sz="1000" b="1" i="0" u="none" strike="noStrike" dirty="0">
                        <a:solidFill>
                          <a:srgbClr val="C0504D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 VIS/IR Imager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MTSAT-1R,2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CSR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[CSR], [AMV]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GOES-13,15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Meteosat-7,9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NOAA/AVHRR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accent2"/>
                          </a:solidFill>
                          <a:latin typeface="Arial"/>
                        </a:rPr>
                        <a:t>[AMV]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Aqua,Terra/MODIS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 Scatterometer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Metop-A/ASCAT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OSWV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Oceansat-2/SCAT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GNSS-RO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GRACE/Blackjack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[Refractivity]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accent2"/>
                          </a:solidFill>
                          <a:latin typeface="Arial"/>
                        </a:rPr>
                        <a:t>(Under development)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chemeClr val="accent2"/>
                          </a:solidFill>
                          <a:latin typeface="Arial"/>
                        </a:rPr>
                        <a:t>(Under development)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Metop-A/GRAS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TerraSAR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-X/IGOR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[Refractivity]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COSMIC/IGOR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1431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SAC-C/Blackjack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[Refractivity]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C/NOFS/CORISS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000" b="1" i="0" u="none" strike="noStrike" dirty="0" smtClean="0">
                          <a:solidFill>
                            <a:srgbClr val="C0504D"/>
                          </a:solidFill>
                          <a:latin typeface="Arial"/>
                        </a:rPr>
                        <a:t>[Refractivity]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Coverage Map (Early Analysis)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pic>
        <p:nvPicPr>
          <p:cNvPr id="5" name="Picture 6" descr="http://svkva.naps.kishou.go.jp/~suuchi_s/npd604/Ea/201210/cdamap_Ea_201210100000_1.png"/>
          <p:cNvPicPr>
            <a:picLocks noChangeAspect="1" noChangeArrowheads="1"/>
          </p:cNvPicPr>
          <p:nvPr/>
        </p:nvPicPr>
        <p:blipFill>
          <a:blip r:embed="rId2" cstate="print"/>
          <a:srcRect t="2382" b="2382"/>
          <a:stretch>
            <a:fillRect/>
          </a:stretch>
        </p:blipFill>
        <p:spPr bwMode="auto">
          <a:xfrm>
            <a:off x="251520" y="980728"/>
            <a:ext cx="4277580" cy="5757511"/>
          </a:xfrm>
          <a:prstGeom prst="rect">
            <a:avLst/>
          </a:prstGeom>
          <a:noFill/>
        </p:spPr>
      </p:pic>
      <p:pic>
        <p:nvPicPr>
          <p:cNvPr id="6" name="Picture 8" descr="http://svkva.naps.kishou.go.jp/~suuchi_s/npd604/Ea/201210/cdamap_Ea_201210100000_2.png"/>
          <p:cNvPicPr>
            <a:picLocks noChangeAspect="1" noChangeArrowheads="1"/>
          </p:cNvPicPr>
          <p:nvPr/>
        </p:nvPicPr>
        <p:blipFill>
          <a:blip r:embed="rId3" cstate="print"/>
          <a:srcRect t="2382" b="2382"/>
          <a:stretch>
            <a:fillRect/>
          </a:stretch>
        </p:blipFill>
        <p:spPr bwMode="auto">
          <a:xfrm>
            <a:off x="4614900" y="980728"/>
            <a:ext cx="4277580" cy="5757511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5229032" y="5517232"/>
            <a:ext cx="334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Cut off : +02:20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数値予報課標準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050907_murata_dra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0050907_murata_draf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20050907_murata_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標準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標準テンプレート</Template>
  <TotalTime>102</TotalTime>
  <Words>2717</Words>
  <Application>Microsoft Office PowerPoint</Application>
  <PresentationFormat>画面に合わせる (4:3)</PresentationFormat>
  <Paragraphs>701</Paragraphs>
  <Slides>60</Slides>
  <Notes>12</Notes>
  <HiddenSlides>0</HiddenSlides>
  <MMClips>0</MMClips>
  <ScaleCrop>false</ScaleCrop>
  <HeadingPairs>
    <vt:vector size="6" baseType="variant"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7" baseType="lpstr">
      <vt:lpstr>標準テンプレート</vt:lpstr>
      <vt:lpstr>数値予報課標準テンプレート</vt:lpstr>
      <vt:lpstr>20050907_murata_draft</vt:lpstr>
      <vt:lpstr>標準デザイン</vt:lpstr>
      <vt:lpstr>Profile</vt:lpstr>
      <vt:lpstr>1_標準テンプレート</vt:lpstr>
      <vt:lpstr>ビットマップ イメージ</vt:lpstr>
      <vt:lpstr>JMA reports</vt:lpstr>
      <vt:lpstr>Contents</vt:lpstr>
      <vt:lpstr>Recent activities on NWP at JMA</vt:lpstr>
      <vt:lpstr>JMA NWP Systems</vt:lpstr>
      <vt:lpstr>Current NWP models at JMA/NPD deterministic models only</vt:lpstr>
      <vt:lpstr>Current DA systems at JMA/NPD</vt:lpstr>
      <vt:lpstr>Observations assimilated at JMA</vt:lpstr>
      <vt:lpstr>Satellite data assimilation status </vt:lpstr>
      <vt:lpstr>Coverage Map (Early Analysis)</vt:lpstr>
      <vt:lpstr>Coverage Map (Cycle Analysis)</vt:lpstr>
      <vt:lpstr>Assimilated Data Amount History</vt:lpstr>
      <vt:lpstr>Updates for JMA DA systems after May 2011</vt:lpstr>
      <vt:lpstr>Super Computer System Upgrade</vt:lpstr>
      <vt:lpstr>New Super Computing Systems</vt:lpstr>
      <vt:lpstr>Planned NWP system enhancement</vt:lpstr>
      <vt:lpstr>Updates</vt:lpstr>
      <vt:lpstr>Introduction of Radar Reflectivity</vt:lpstr>
      <vt:lpstr>Global 4D-Var Enhancement </vt:lpstr>
      <vt:lpstr>Doppler Radar</vt:lpstr>
      <vt:lpstr>Plan</vt:lpstr>
      <vt:lpstr>RTM upgrades</vt:lpstr>
      <vt:lpstr>Improvement on GNSS-RO usage</vt:lpstr>
      <vt:lpstr>Introduction of AIRS/IASI</vt:lpstr>
      <vt:lpstr>Topics</vt:lpstr>
      <vt:lpstr>Quality Monitoring for MW imager TMI quality improvement by the product version up</vt:lpstr>
      <vt:lpstr>Available RARS sites in JMA</vt:lpstr>
      <vt:lpstr>Status of Himawari-8/9 Project</vt:lpstr>
      <vt:lpstr>PowerPoint プレゼンテーション</vt:lpstr>
      <vt:lpstr>Schedule (updated)</vt:lpstr>
      <vt:lpstr>Schedule</vt:lpstr>
      <vt:lpstr>PowerPoint プレゼンテーション</vt:lpstr>
      <vt:lpstr>PowerPoint プレゼンテーション</vt:lpstr>
      <vt:lpstr>PowerPoint プレゼンテーション</vt:lpstr>
      <vt:lpstr>Typhoon with obs. time interval of Left: 10 min, Right: 60 min</vt:lpstr>
      <vt:lpstr>PowerPoint プレゼンテーション</vt:lpstr>
      <vt:lpstr>PowerPoint プレゼンテーション</vt:lpstr>
      <vt:lpstr>PowerPoint プレゼンテーション</vt:lpstr>
      <vt:lpstr>Comparison of Rapid Scan AMVs (VIS) with ASCAT Sea Surface Winds</vt:lpstr>
      <vt:lpstr>PowerPoint プレゼンテーション</vt:lpstr>
      <vt:lpstr>PowerPoint プレゼンテーション</vt:lpstr>
      <vt:lpstr>PowerPoint プレゼンテーション</vt:lpstr>
      <vt:lpstr>Himawari-8/9 Imagery Data Dissemination  via  Commercial Telecommunication Satellites</vt:lpstr>
      <vt:lpstr>Status of the GTS connection to RTH Tokyo</vt:lpstr>
      <vt:lpstr>GTS connections (Oct. 2012)</vt:lpstr>
      <vt:lpstr>Daily Volume</vt:lpstr>
      <vt:lpstr>Daily Volume</vt:lpstr>
      <vt:lpstr>Daily Volume</vt:lpstr>
      <vt:lpstr>Daily Volume</vt:lpstr>
      <vt:lpstr>Daily Volume</vt:lpstr>
      <vt:lpstr>Satellite Data Exchange APSDEU11 to 12</vt:lpstr>
      <vt:lpstr>AP-RARS connectivity</vt:lpstr>
      <vt:lpstr>Answer to the Action Items</vt:lpstr>
      <vt:lpstr>Answer to the Action Items</vt:lpstr>
      <vt:lpstr>Answer to the Action Items</vt:lpstr>
      <vt:lpstr>Answer to the Action Items(cont)</vt:lpstr>
      <vt:lpstr>Answer to the Action Items(cont)</vt:lpstr>
      <vt:lpstr>Answer to the Action Items(cont)</vt:lpstr>
      <vt:lpstr>Answer to the Action Items(cont)</vt:lpstr>
      <vt:lpstr>Weather (Doppler) Radar</vt:lpstr>
      <vt:lpstr>Thanks for your Attention</vt:lpstr>
    </vt:vector>
  </TitlesOfParts>
  <Company>気象庁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activities on NWP at JMA</dc:title>
  <dc:creator>Y.SATO</dc:creator>
  <cp:lastModifiedBy>Yoshiaki Sato</cp:lastModifiedBy>
  <cp:revision>37</cp:revision>
  <dcterms:created xsi:type="dcterms:W3CDTF">2012-10-15T11:02:48Z</dcterms:created>
  <dcterms:modified xsi:type="dcterms:W3CDTF">2012-10-22T08:38:45Z</dcterms:modified>
</cp:coreProperties>
</file>