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435" r:id="rId2"/>
    <p:sldId id="584" r:id="rId3"/>
    <p:sldId id="611" r:id="rId4"/>
    <p:sldId id="609" r:id="rId5"/>
    <p:sldId id="657" r:id="rId6"/>
    <p:sldId id="615" r:id="rId7"/>
    <p:sldId id="642" r:id="rId8"/>
    <p:sldId id="624" r:id="rId9"/>
    <p:sldId id="631" r:id="rId10"/>
    <p:sldId id="630" r:id="rId11"/>
    <p:sldId id="638" r:id="rId12"/>
    <p:sldId id="632" r:id="rId13"/>
    <p:sldId id="633" r:id="rId14"/>
    <p:sldId id="634" r:id="rId15"/>
    <p:sldId id="639" r:id="rId16"/>
    <p:sldId id="625" r:id="rId17"/>
    <p:sldId id="621" r:id="rId18"/>
    <p:sldId id="623" r:id="rId19"/>
    <p:sldId id="622" r:id="rId20"/>
    <p:sldId id="643" r:id="rId21"/>
    <p:sldId id="644" r:id="rId22"/>
    <p:sldId id="656" r:id="rId23"/>
    <p:sldId id="650" r:id="rId24"/>
    <p:sldId id="651" r:id="rId25"/>
    <p:sldId id="652" r:id="rId26"/>
    <p:sldId id="653" r:id="rId27"/>
    <p:sldId id="655" r:id="rId28"/>
    <p:sldId id="467" r:id="rId29"/>
  </p:sldIdLst>
  <p:sldSz cx="9144000" cy="6858000" type="screen4x3"/>
  <p:notesSz cx="6797675" cy="9928225"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1pPr>
    <a:lvl2pPr marL="4572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2pPr>
    <a:lvl3pPr marL="9144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3pPr>
    <a:lvl4pPr marL="13716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4pPr>
    <a:lvl5pPr marL="18288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5pPr>
    <a:lvl6pPr marL="22860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6pPr>
    <a:lvl7pPr marL="27432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7pPr>
    <a:lvl8pPr marL="32004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8pPr>
    <a:lvl9pPr marL="36576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C7F57B"/>
    <a:srgbClr val="99EC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46F890A9-2807-4EBB-B81D-B2AA78EC7F39}" styleName="어두운 스타일 2 - 강조 5/강조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어두운 스타일 2 - 강조 3/강조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어두운 스타일 2 - 강조 1/강조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6D9F66E-5EB9-4882-86FB-DCBF35E3C3E4}" styleName="보통 스타일 4 - 강조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012ECD-51FC-41F1-AA8D-1B2483CD663E}" styleName="밝은 스타일 2 - 강조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D7B26C5-4107-4FEC-AEDC-1716B250A1EF}" styleName="밝은 스타일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밝은 스타일 1 - 강조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밝은 스타일 1 - 강조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밝은 스타일 1 - 강조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밝은 스타일 1 - 강조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밝은 스타일 1 - 강조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밝은 스타일 1 - 강조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38B1855-1B75-4FBE-930C-398BA8C253C6}" styleName="테마 스타일 2 - 강조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8FB837D-C827-4EFA-A057-4D05807E0F7C}" styleName="테마 스타일 1 - 강조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9C7853C-536D-4A76-A0AE-DD22124D55A5}" styleName="테마 스타일 1 - 강조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테마 스타일 1 - 강조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C2FFA5D-87B4-456A-9821-1D502468CF0F}" styleName="테마 스타일 1 - 강조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테마 스타일 1 - 강조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E269D01E-BC32-4049-B463-5C60D7B0CCD2}" styleName="테마 스타일 2 - 강조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테마 스타일 1 - 강조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DF18680-E054-41AD-8BC1-D1AEF772440D}" styleName="보통 스타일 2 - 강조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보통 스타일 2 - 강조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보통 스타일 2 - 강조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밝은 스타일 3 - 강조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D083AE6-46FA-4A59-8FB0-9F97EB10719F}" styleName="밝은 스타일 3 - 강조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115" autoAdjust="0"/>
    <p:restoredTop sz="86950" autoAdjust="0"/>
  </p:normalViewPr>
  <p:slideViewPr>
    <p:cSldViewPr>
      <p:cViewPr>
        <p:scale>
          <a:sx n="99" d="100"/>
          <a:sy n="99" d="100"/>
        </p:scale>
        <p:origin x="-198" y="216"/>
      </p:cViewPr>
      <p:guideLst>
        <p:guide orient="horz" pos="2523"/>
        <p:guide orient="horz" pos="527"/>
        <p:guide orient="horz" pos="799"/>
        <p:guide orient="horz" pos="3884"/>
        <p:guide pos="476"/>
        <p:guide pos="532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76" d="100"/>
          <a:sy n="76" d="100"/>
        </p:scale>
        <p:origin x="-2082" y="-96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800_&#44397;&#51228;&#54801;&#47141;\AOMSUC2012\COMS_&#51201;&#49884;&#51228;&#44277;&#44536;&#47000;&#54532;_&#45572;&#44228;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800_&#44397;&#51228;&#54801;&#47141;\AOMSUC2012\COMS_&#51201;&#49884;&#51228;&#44277;&#44536;&#47000;&#54532;_&#45572;&#44228;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20120909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20120909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20120909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altLang="ko-KR"/>
              <a:t>COMS Data Sevices</a:t>
            </a:r>
            <a:endParaRPr lang="ko-KR" altLang="en-US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'영문 적시제공'!$C$25:$C$41</c:f>
              <c:strCache>
                <c:ptCount val="17"/>
                <c:pt idx="0">
                  <c:v>4/2011</c:v>
                </c:pt>
                <c:pt idx="1">
                  <c:v>5</c:v>
                </c:pt>
                <c:pt idx="2">
                  <c:v>6</c:v>
                </c:pt>
                <c:pt idx="3">
                  <c:v>7</c:v>
                </c:pt>
                <c:pt idx="4">
                  <c:v>8</c:v>
                </c:pt>
                <c:pt idx="5">
                  <c:v>9</c:v>
                </c:pt>
                <c:pt idx="6">
                  <c:v>10</c:v>
                </c:pt>
                <c:pt idx="7">
                  <c:v>11</c:v>
                </c:pt>
                <c:pt idx="8">
                  <c:v>12</c:v>
                </c:pt>
                <c:pt idx="9">
                  <c:v>1/2012</c:v>
                </c:pt>
                <c:pt idx="10">
                  <c:v>2</c:v>
                </c:pt>
                <c:pt idx="11">
                  <c:v>3</c:v>
                </c:pt>
                <c:pt idx="12">
                  <c:v>4</c:v>
                </c:pt>
                <c:pt idx="13">
                  <c:v>5</c:v>
                </c:pt>
                <c:pt idx="14">
                  <c:v>6</c:v>
                </c:pt>
                <c:pt idx="15">
                  <c:v>7</c:v>
                </c:pt>
                <c:pt idx="16">
                  <c:v>8</c:v>
                </c:pt>
              </c:strCache>
            </c:strRef>
          </c:cat>
          <c:val>
            <c:numRef>
              <c:f>'영문 적시제공'!$G$25:$G$41</c:f>
              <c:numCache>
                <c:formatCode>0.00_ </c:formatCode>
                <c:ptCount val="17"/>
                <c:pt idx="0">
                  <c:v>99.286846275752751</c:v>
                </c:pt>
                <c:pt idx="1">
                  <c:v>98.81949733434881</c:v>
                </c:pt>
                <c:pt idx="2">
                  <c:v>99.802215189873422</c:v>
                </c:pt>
                <c:pt idx="3">
                  <c:v>100</c:v>
                </c:pt>
                <c:pt idx="4">
                  <c:v>99.922958397534643</c:v>
                </c:pt>
                <c:pt idx="5">
                  <c:v>99.802136921250479</c:v>
                </c:pt>
                <c:pt idx="6">
                  <c:v>99.657142857142858</c:v>
                </c:pt>
                <c:pt idx="7">
                  <c:v>99.96061441512407</c:v>
                </c:pt>
                <c:pt idx="8">
                  <c:v>99.961715160796331</c:v>
                </c:pt>
                <c:pt idx="9">
                  <c:v>99.770466717674054</c:v>
                </c:pt>
                <c:pt idx="10">
                  <c:v>99.796084828711273</c:v>
                </c:pt>
                <c:pt idx="11">
                  <c:v>99.462571976967368</c:v>
                </c:pt>
                <c:pt idx="12">
                  <c:v>99.96062992125988</c:v>
                </c:pt>
                <c:pt idx="13">
                  <c:v>99.923722349351621</c:v>
                </c:pt>
                <c:pt idx="14">
                  <c:v>99.921166732361073</c:v>
                </c:pt>
                <c:pt idx="15">
                  <c:v>100</c:v>
                </c:pt>
                <c:pt idx="16">
                  <c:v>99.961729812476079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5004800"/>
        <c:axId val="35006720"/>
      </c:barChart>
      <c:catAx>
        <c:axId val="35004800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 rot="-2400000"/>
          <a:lstStyle/>
          <a:p>
            <a:pPr>
              <a:defRPr/>
            </a:pPr>
            <a:endParaRPr lang="ko-KR"/>
          </a:p>
        </c:txPr>
        <c:crossAx val="35006720"/>
        <c:crosses val="autoZero"/>
        <c:auto val="1"/>
        <c:lblAlgn val="ctr"/>
        <c:lblOffset val="100"/>
        <c:noMultiLvlLbl val="0"/>
      </c:catAx>
      <c:valAx>
        <c:axId val="35006720"/>
        <c:scaling>
          <c:orientation val="minMax"/>
          <c:max val="100"/>
          <c:min val="90"/>
        </c:scaling>
        <c:delete val="0"/>
        <c:axPos val="l"/>
        <c:majorGridlines/>
        <c:numFmt formatCode="0.00_ " sourceLinked="1"/>
        <c:majorTickMark val="none"/>
        <c:minorTickMark val="none"/>
        <c:tickLblPos val="nextTo"/>
        <c:crossAx val="3500480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altLang="ko-KR"/>
              <a:t>Number</a:t>
            </a:r>
            <a:r>
              <a:rPr lang="en-US" altLang="ko-KR" baseline="0"/>
              <a:t>s of COMS Data Services</a:t>
            </a:r>
            <a:endParaRPr lang="ko-KR" altLang="en-US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'영문 적시제공'!$D$4</c:f>
              <c:strCache>
                <c:ptCount val="1"/>
                <c:pt idx="0">
                  <c:v>Schedules</c:v>
                </c:pt>
              </c:strCache>
            </c:strRef>
          </c:tx>
          <c:invertIfNegative val="0"/>
          <c:cat>
            <c:strRef>
              <c:f>'영문 적시제공'!$C$5:$C$21</c:f>
              <c:strCache>
                <c:ptCount val="17"/>
                <c:pt idx="0">
                  <c:v>4/2011</c:v>
                </c:pt>
                <c:pt idx="1">
                  <c:v>5</c:v>
                </c:pt>
                <c:pt idx="2">
                  <c:v>6</c:v>
                </c:pt>
                <c:pt idx="3">
                  <c:v>7</c:v>
                </c:pt>
                <c:pt idx="4">
                  <c:v>8</c:v>
                </c:pt>
                <c:pt idx="5">
                  <c:v>9</c:v>
                </c:pt>
                <c:pt idx="6">
                  <c:v>10</c:v>
                </c:pt>
                <c:pt idx="7">
                  <c:v>11</c:v>
                </c:pt>
                <c:pt idx="8">
                  <c:v>12</c:v>
                </c:pt>
                <c:pt idx="9">
                  <c:v>1/2012</c:v>
                </c:pt>
                <c:pt idx="10">
                  <c:v>2</c:v>
                </c:pt>
                <c:pt idx="11">
                  <c:v>3</c:v>
                </c:pt>
                <c:pt idx="12">
                  <c:v>4</c:v>
                </c:pt>
                <c:pt idx="13">
                  <c:v>5</c:v>
                </c:pt>
                <c:pt idx="14">
                  <c:v>6</c:v>
                </c:pt>
                <c:pt idx="15">
                  <c:v>7</c:v>
                </c:pt>
                <c:pt idx="16">
                  <c:v>8</c:v>
                </c:pt>
              </c:strCache>
            </c:strRef>
          </c:cat>
          <c:val>
            <c:numRef>
              <c:f>'영문 적시제공'!$D$5:$D$21</c:f>
              <c:numCache>
                <c:formatCode>General</c:formatCode>
                <c:ptCount val="17"/>
                <c:pt idx="0">
                  <c:v>2524</c:v>
                </c:pt>
                <c:pt idx="1">
                  <c:v>2626</c:v>
                </c:pt>
                <c:pt idx="2">
                  <c:v>2528</c:v>
                </c:pt>
                <c:pt idx="3">
                  <c:v>2594</c:v>
                </c:pt>
                <c:pt idx="4">
                  <c:v>2596</c:v>
                </c:pt>
                <c:pt idx="5">
                  <c:v>2527</c:v>
                </c:pt>
                <c:pt idx="6">
                  <c:v>2625</c:v>
                </c:pt>
                <c:pt idx="7">
                  <c:v>2539</c:v>
                </c:pt>
                <c:pt idx="8">
                  <c:v>2612</c:v>
                </c:pt>
                <c:pt idx="9">
                  <c:v>2614</c:v>
                </c:pt>
                <c:pt idx="10">
                  <c:v>2452</c:v>
                </c:pt>
                <c:pt idx="11">
                  <c:v>2605</c:v>
                </c:pt>
                <c:pt idx="12">
                  <c:v>2540</c:v>
                </c:pt>
                <c:pt idx="13">
                  <c:v>2622</c:v>
                </c:pt>
                <c:pt idx="14">
                  <c:v>2537</c:v>
                </c:pt>
                <c:pt idx="15">
                  <c:v>2596</c:v>
                </c:pt>
                <c:pt idx="16">
                  <c:v>2613</c:v>
                </c:pt>
              </c:numCache>
            </c:numRef>
          </c:val>
        </c:ser>
        <c:ser>
          <c:idx val="2"/>
          <c:order val="1"/>
          <c:tx>
            <c:strRef>
              <c:f>'영문 적시제공'!$E$4</c:f>
              <c:strCache>
                <c:ptCount val="1"/>
                <c:pt idx="0">
                  <c:v>Services</c:v>
                </c:pt>
              </c:strCache>
            </c:strRef>
          </c:tx>
          <c:invertIfNegative val="0"/>
          <c:cat>
            <c:strRef>
              <c:f>'영문 적시제공'!$C$5:$C$21</c:f>
              <c:strCache>
                <c:ptCount val="17"/>
                <c:pt idx="0">
                  <c:v>4/2011</c:v>
                </c:pt>
                <c:pt idx="1">
                  <c:v>5</c:v>
                </c:pt>
                <c:pt idx="2">
                  <c:v>6</c:v>
                </c:pt>
                <c:pt idx="3">
                  <c:v>7</c:v>
                </c:pt>
                <c:pt idx="4">
                  <c:v>8</c:v>
                </c:pt>
                <c:pt idx="5">
                  <c:v>9</c:v>
                </c:pt>
                <c:pt idx="6">
                  <c:v>10</c:v>
                </c:pt>
                <c:pt idx="7">
                  <c:v>11</c:v>
                </c:pt>
                <c:pt idx="8">
                  <c:v>12</c:v>
                </c:pt>
                <c:pt idx="9">
                  <c:v>1/2012</c:v>
                </c:pt>
                <c:pt idx="10">
                  <c:v>2</c:v>
                </c:pt>
                <c:pt idx="11">
                  <c:v>3</c:v>
                </c:pt>
                <c:pt idx="12">
                  <c:v>4</c:v>
                </c:pt>
                <c:pt idx="13">
                  <c:v>5</c:v>
                </c:pt>
                <c:pt idx="14">
                  <c:v>6</c:v>
                </c:pt>
                <c:pt idx="15">
                  <c:v>7</c:v>
                </c:pt>
                <c:pt idx="16">
                  <c:v>8</c:v>
                </c:pt>
              </c:strCache>
            </c:strRef>
          </c:cat>
          <c:val>
            <c:numRef>
              <c:f>'영문 적시제공'!$E$5:$E$21</c:f>
              <c:numCache>
                <c:formatCode>General</c:formatCode>
                <c:ptCount val="17"/>
                <c:pt idx="0">
                  <c:v>2506</c:v>
                </c:pt>
                <c:pt idx="1">
                  <c:v>2595</c:v>
                </c:pt>
                <c:pt idx="2">
                  <c:v>2523</c:v>
                </c:pt>
                <c:pt idx="3">
                  <c:v>2594</c:v>
                </c:pt>
                <c:pt idx="4">
                  <c:v>2594</c:v>
                </c:pt>
                <c:pt idx="5">
                  <c:v>2522</c:v>
                </c:pt>
                <c:pt idx="6">
                  <c:v>2616</c:v>
                </c:pt>
                <c:pt idx="7">
                  <c:v>2538</c:v>
                </c:pt>
                <c:pt idx="8">
                  <c:v>2611</c:v>
                </c:pt>
                <c:pt idx="9">
                  <c:v>2608</c:v>
                </c:pt>
                <c:pt idx="10">
                  <c:v>2447</c:v>
                </c:pt>
                <c:pt idx="11">
                  <c:v>2591</c:v>
                </c:pt>
                <c:pt idx="12">
                  <c:v>2539</c:v>
                </c:pt>
                <c:pt idx="13">
                  <c:v>2620</c:v>
                </c:pt>
                <c:pt idx="14">
                  <c:v>2535</c:v>
                </c:pt>
                <c:pt idx="15">
                  <c:v>2596</c:v>
                </c:pt>
                <c:pt idx="16">
                  <c:v>2612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1299840"/>
        <c:axId val="71301376"/>
      </c:barChart>
      <c:catAx>
        <c:axId val="71299840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 rot="-2400000"/>
          <a:lstStyle/>
          <a:p>
            <a:pPr>
              <a:defRPr/>
            </a:pPr>
            <a:endParaRPr lang="ko-KR"/>
          </a:p>
        </c:txPr>
        <c:crossAx val="71301376"/>
        <c:crosses val="autoZero"/>
        <c:auto val="1"/>
        <c:lblAlgn val="ctr"/>
        <c:lblOffset val="100"/>
        <c:noMultiLvlLbl val="0"/>
      </c:catAx>
      <c:valAx>
        <c:axId val="71301376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7129984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Sheet2!$B$2</c:f>
              <c:strCache>
                <c:ptCount val="1"/>
                <c:pt idx="0">
                  <c:v>원시자료</c:v>
                </c:pt>
              </c:strCache>
            </c:strRef>
          </c:tx>
          <c:invertIfNegative val="0"/>
          <c:cat>
            <c:strRef>
              <c:f>Sheet2!$A$3:$A$30</c:f>
              <c:strCache>
                <c:ptCount val="28"/>
                <c:pt idx="0">
                  <c:v>COMS</c:v>
                </c:pt>
                <c:pt idx="1">
                  <c:v>MTSAT-2MMDPS</c:v>
                </c:pt>
                <c:pt idx="2">
                  <c:v>MTSAT-HRIT</c:v>
                </c:pt>
                <c:pt idx="3">
                  <c:v>MTSAT</c:v>
                </c:pt>
                <c:pt idx="4">
                  <c:v>COSMIC</c:v>
                </c:pt>
                <c:pt idx="5">
                  <c:v>CORIOLIS</c:v>
                </c:pt>
                <c:pt idx="6">
                  <c:v>METOP</c:v>
                </c:pt>
                <c:pt idx="7">
                  <c:v>NOAA19</c:v>
                </c:pt>
                <c:pt idx="8">
                  <c:v>FY-2D</c:v>
                </c:pt>
                <c:pt idx="9">
                  <c:v>TRMM</c:v>
                </c:pt>
                <c:pt idx="10">
                  <c:v>DMSP</c:v>
                </c:pt>
                <c:pt idx="11">
                  <c:v>ORBVIEW2</c:v>
                </c:pt>
                <c:pt idx="12">
                  <c:v>QUIKSCAT</c:v>
                </c:pt>
                <c:pt idx="13">
                  <c:v>AQUA</c:v>
                </c:pt>
                <c:pt idx="14">
                  <c:v>TERRA</c:v>
                </c:pt>
                <c:pt idx="15">
                  <c:v>FY-1D</c:v>
                </c:pt>
                <c:pt idx="16">
                  <c:v>FY-1C</c:v>
                </c:pt>
                <c:pt idx="17">
                  <c:v>NOAA18</c:v>
                </c:pt>
                <c:pt idx="18">
                  <c:v>NOAA17</c:v>
                </c:pt>
                <c:pt idx="19">
                  <c:v>NOAA16</c:v>
                </c:pt>
                <c:pt idx="20">
                  <c:v>NOAA15</c:v>
                </c:pt>
                <c:pt idx="21">
                  <c:v>NOAA12</c:v>
                </c:pt>
                <c:pt idx="22">
                  <c:v>NOAA</c:v>
                </c:pt>
                <c:pt idx="23">
                  <c:v>FY-2C</c:v>
                </c:pt>
                <c:pt idx="24">
                  <c:v>FY-2B</c:v>
                </c:pt>
                <c:pt idx="25">
                  <c:v>METEOSAT</c:v>
                </c:pt>
                <c:pt idx="26">
                  <c:v>GOES-9</c:v>
                </c:pt>
                <c:pt idx="27">
                  <c:v>GMS-5</c:v>
                </c:pt>
              </c:strCache>
            </c:strRef>
          </c:cat>
          <c:val>
            <c:numRef>
              <c:f>Sheet2!$B$3:$B$30</c:f>
              <c:numCache>
                <c:formatCode>General</c:formatCode>
                <c:ptCount val="28"/>
                <c:pt idx="0" formatCode="#,##0_ ">
                  <c:v>206666</c:v>
                </c:pt>
                <c:pt idx="2" formatCode="#,##0_ ">
                  <c:v>91373</c:v>
                </c:pt>
                <c:pt idx="3" formatCode="#,##0_ ">
                  <c:v>41581</c:v>
                </c:pt>
                <c:pt idx="7" formatCode="#,##0_ ">
                  <c:v>4446</c:v>
                </c:pt>
                <c:pt idx="8" formatCode="#,##0_ ">
                  <c:v>57609</c:v>
                </c:pt>
                <c:pt idx="9" formatCode="#,##0_ ">
                  <c:v>26329</c:v>
                </c:pt>
                <c:pt idx="10" formatCode="#,##0_ ">
                  <c:v>25342</c:v>
                </c:pt>
                <c:pt idx="11" formatCode="#,##0_ ">
                  <c:v>161</c:v>
                </c:pt>
                <c:pt idx="12" formatCode="#,##0_ ">
                  <c:v>46231</c:v>
                </c:pt>
                <c:pt idx="13" formatCode="#,##0_ ">
                  <c:v>28867</c:v>
                </c:pt>
                <c:pt idx="14" formatCode="#,##0_ ">
                  <c:v>10452</c:v>
                </c:pt>
                <c:pt idx="15" formatCode="#,##0_ ">
                  <c:v>7891</c:v>
                </c:pt>
                <c:pt idx="17" formatCode="#,##0_ ">
                  <c:v>2020</c:v>
                </c:pt>
                <c:pt idx="18" formatCode="#,##0_ ">
                  <c:v>8369</c:v>
                </c:pt>
                <c:pt idx="19" formatCode="#,##0_ ">
                  <c:v>12607</c:v>
                </c:pt>
                <c:pt idx="20" formatCode="#,##0_ ">
                  <c:v>6827</c:v>
                </c:pt>
                <c:pt idx="21" formatCode="#,##0_ ">
                  <c:v>10549</c:v>
                </c:pt>
                <c:pt idx="22" formatCode="#,##0_ ">
                  <c:v>6581</c:v>
                </c:pt>
                <c:pt idx="23" formatCode="#,##0_ ">
                  <c:v>10725</c:v>
                </c:pt>
                <c:pt idx="24" formatCode="#,##0_ ">
                  <c:v>12</c:v>
                </c:pt>
                <c:pt idx="25" formatCode="#,##0_ ">
                  <c:v>125937</c:v>
                </c:pt>
                <c:pt idx="26" formatCode="#,##0_ ">
                  <c:v>18565</c:v>
                </c:pt>
                <c:pt idx="27" formatCode="#,##0_ ">
                  <c:v>37558</c:v>
                </c:pt>
              </c:numCache>
            </c:numRef>
          </c:val>
        </c:ser>
        <c:ser>
          <c:idx val="1"/>
          <c:order val="1"/>
          <c:tx>
            <c:strRef>
              <c:f>Sheet2!$C$2</c:f>
              <c:strCache>
                <c:ptCount val="1"/>
                <c:pt idx="0">
                  <c:v>영상(데이터)</c:v>
                </c:pt>
              </c:strCache>
            </c:strRef>
          </c:tx>
          <c:invertIfNegative val="0"/>
          <c:cat>
            <c:strRef>
              <c:f>Sheet2!$A$3:$A$30</c:f>
              <c:strCache>
                <c:ptCount val="28"/>
                <c:pt idx="0">
                  <c:v>COMS</c:v>
                </c:pt>
                <c:pt idx="1">
                  <c:v>MTSAT-2MMDPS</c:v>
                </c:pt>
                <c:pt idx="2">
                  <c:v>MTSAT-HRIT</c:v>
                </c:pt>
                <c:pt idx="3">
                  <c:v>MTSAT</c:v>
                </c:pt>
                <c:pt idx="4">
                  <c:v>COSMIC</c:v>
                </c:pt>
                <c:pt idx="5">
                  <c:v>CORIOLIS</c:v>
                </c:pt>
                <c:pt idx="6">
                  <c:v>METOP</c:v>
                </c:pt>
                <c:pt idx="7">
                  <c:v>NOAA19</c:v>
                </c:pt>
                <c:pt idx="8">
                  <c:v>FY-2D</c:v>
                </c:pt>
                <c:pt idx="9">
                  <c:v>TRMM</c:v>
                </c:pt>
                <c:pt idx="10">
                  <c:v>DMSP</c:v>
                </c:pt>
                <c:pt idx="11">
                  <c:v>ORBVIEW2</c:v>
                </c:pt>
                <c:pt idx="12">
                  <c:v>QUIKSCAT</c:v>
                </c:pt>
                <c:pt idx="13">
                  <c:v>AQUA</c:v>
                </c:pt>
                <c:pt idx="14">
                  <c:v>TERRA</c:v>
                </c:pt>
                <c:pt idx="15">
                  <c:v>FY-1D</c:v>
                </c:pt>
                <c:pt idx="16">
                  <c:v>FY-1C</c:v>
                </c:pt>
                <c:pt idx="17">
                  <c:v>NOAA18</c:v>
                </c:pt>
                <c:pt idx="18">
                  <c:v>NOAA17</c:v>
                </c:pt>
                <c:pt idx="19">
                  <c:v>NOAA16</c:v>
                </c:pt>
                <c:pt idx="20">
                  <c:v>NOAA15</c:v>
                </c:pt>
                <c:pt idx="21">
                  <c:v>NOAA12</c:v>
                </c:pt>
                <c:pt idx="22">
                  <c:v>NOAA</c:v>
                </c:pt>
                <c:pt idx="23">
                  <c:v>FY-2C</c:v>
                </c:pt>
                <c:pt idx="24">
                  <c:v>FY-2B</c:v>
                </c:pt>
                <c:pt idx="25">
                  <c:v>METEOSAT</c:v>
                </c:pt>
                <c:pt idx="26">
                  <c:v>GOES-9</c:v>
                </c:pt>
                <c:pt idx="27">
                  <c:v>GMS-5</c:v>
                </c:pt>
              </c:strCache>
            </c:strRef>
          </c:cat>
          <c:val>
            <c:numRef>
              <c:f>Sheet2!$C$3:$C$30</c:f>
              <c:numCache>
                <c:formatCode>#,##0_ </c:formatCode>
                <c:ptCount val="28"/>
                <c:pt idx="0">
                  <c:v>2821558</c:v>
                </c:pt>
                <c:pt idx="1">
                  <c:v>769635</c:v>
                </c:pt>
                <c:pt idx="2">
                  <c:v>1095260</c:v>
                </c:pt>
                <c:pt idx="3">
                  <c:v>607440</c:v>
                </c:pt>
                <c:pt idx="4">
                  <c:v>704238</c:v>
                </c:pt>
                <c:pt idx="5">
                  <c:v>32713</c:v>
                </c:pt>
                <c:pt idx="6">
                  <c:v>1483056</c:v>
                </c:pt>
                <c:pt idx="7">
                  <c:v>28308</c:v>
                </c:pt>
                <c:pt idx="8">
                  <c:v>798482</c:v>
                </c:pt>
                <c:pt idx="9">
                  <c:v>13555</c:v>
                </c:pt>
                <c:pt idx="10">
                  <c:v>44187</c:v>
                </c:pt>
                <c:pt idx="12">
                  <c:v>44101</c:v>
                </c:pt>
                <c:pt idx="13">
                  <c:v>112923</c:v>
                </c:pt>
                <c:pt idx="14">
                  <c:v>78789</c:v>
                </c:pt>
                <c:pt idx="15">
                  <c:v>1345</c:v>
                </c:pt>
                <c:pt idx="17">
                  <c:v>67401</c:v>
                </c:pt>
                <c:pt idx="18">
                  <c:v>55387</c:v>
                </c:pt>
                <c:pt idx="19">
                  <c:v>29684</c:v>
                </c:pt>
                <c:pt idx="20">
                  <c:v>51499</c:v>
                </c:pt>
                <c:pt idx="21">
                  <c:v>4030</c:v>
                </c:pt>
                <c:pt idx="22">
                  <c:v>584051</c:v>
                </c:pt>
                <c:pt idx="23">
                  <c:v>137683</c:v>
                </c:pt>
                <c:pt idx="24">
                  <c:v>22846</c:v>
                </c:pt>
                <c:pt idx="25">
                  <c:v>423737</c:v>
                </c:pt>
                <c:pt idx="26">
                  <c:v>328159</c:v>
                </c:pt>
                <c:pt idx="27">
                  <c:v>491512</c:v>
                </c:pt>
              </c:numCache>
            </c:numRef>
          </c:val>
        </c:ser>
        <c:ser>
          <c:idx val="2"/>
          <c:order val="2"/>
          <c:tx>
            <c:strRef>
              <c:f>Sheet2!$D$2</c:f>
              <c:strCache>
                <c:ptCount val="1"/>
                <c:pt idx="0">
                  <c:v>영상(이미지)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Sheet2!$A$3:$A$30</c:f>
              <c:strCache>
                <c:ptCount val="28"/>
                <c:pt idx="0">
                  <c:v>COMS</c:v>
                </c:pt>
                <c:pt idx="1">
                  <c:v>MTSAT-2MMDPS</c:v>
                </c:pt>
                <c:pt idx="2">
                  <c:v>MTSAT-HRIT</c:v>
                </c:pt>
                <c:pt idx="3">
                  <c:v>MTSAT</c:v>
                </c:pt>
                <c:pt idx="4">
                  <c:v>COSMIC</c:v>
                </c:pt>
                <c:pt idx="5">
                  <c:v>CORIOLIS</c:v>
                </c:pt>
                <c:pt idx="6">
                  <c:v>METOP</c:v>
                </c:pt>
                <c:pt idx="7">
                  <c:v>NOAA19</c:v>
                </c:pt>
                <c:pt idx="8">
                  <c:v>FY-2D</c:v>
                </c:pt>
                <c:pt idx="9">
                  <c:v>TRMM</c:v>
                </c:pt>
                <c:pt idx="10">
                  <c:v>DMSP</c:v>
                </c:pt>
                <c:pt idx="11">
                  <c:v>ORBVIEW2</c:v>
                </c:pt>
                <c:pt idx="12">
                  <c:v>QUIKSCAT</c:v>
                </c:pt>
                <c:pt idx="13">
                  <c:v>AQUA</c:v>
                </c:pt>
                <c:pt idx="14">
                  <c:v>TERRA</c:v>
                </c:pt>
                <c:pt idx="15">
                  <c:v>FY-1D</c:v>
                </c:pt>
                <c:pt idx="16">
                  <c:v>FY-1C</c:v>
                </c:pt>
                <c:pt idx="17">
                  <c:v>NOAA18</c:v>
                </c:pt>
                <c:pt idx="18">
                  <c:v>NOAA17</c:v>
                </c:pt>
                <c:pt idx="19">
                  <c:v>NOAA16</c:v>
                </c:pt>
                <c:pt idx="20">
                  <c:v>NOAA15</c:v>
                </c:pt>
                <c:pt idx="21">
                  <c:v>NOAA12</c:v>
                </c:pt>
                <c:pt idx="22">
                  <c:v>NOAA</c:v>
                </c:pt>
                <c:pt idx="23">
                  <c:v>FY-2C</c:v>
                </c:pt>
                <c:pt idx="24">
                  <c:v>FY-2B</c:v>
                </c:pt>
                <c:pt idx="25">
                  <c:v>METEOSAT</c:v>
                </c:pt>
                <c:pt idx="26">
                  <c:v>GOES-9</c:v>
                </c:pt>
                <c:pt idx="27">
                  <c:v>GMS-5</c:v>
                </c:pt>
              </c:strCache>
            </c:strRef>
          </c:cat>
          <c:val>
            <c:numRef>
              <c:f>Sheet2!$D$3:$D$30</c:f>
              <c:numCache>
                <c:formatCode>#,##0_);[Red]\(#,##0\)</c:formatCode>
                <c:ptCount val="28"/>
                <c:pt idx="0">
                  <c:v>8313276</c:v>
                </c:pt>
                <c:pt idx="1">
                  <c:v>4262271</c:v>
                </c:pt>
                <c:pt idx="2">
                  <c:v>4412153</c:v>
                </c:pt>
                <c:pt idx="3">
                  <c:v>1680973</c:v>
                </c:pt>
                <c:pt idx="5">
                  <c:v>21935</c:v>
                </c:pt>
                <c:pt idx="6">
                  <c:v>14263</c:v>
                </c:pt>
                <c:pt idx="7">
                  <c:v>88239</c:v>
                </c:pt>
                <c:pt idx="8">
                  <c:v>1093044</c:v>
                </c:pt>
                <c:pt idx="9">
                  <c:v>1137</c:v>
                </c:pt>
                <c:pt idx="10">
                  <c:v>42722</c:v>
                </c:pt>
                <c:pt idx="11">
                  <c:v>10542</c:v>
                </c:pt>
                <c:pt idx="12">
                  <c:v>22211</c:v>
                </c:pt>
                <c:pt idx="13">
                  <c:v>128728</c:v>
                </c:pt>
                <c:pt idx="14">
                  <c:v>95918</c:v>
                </c:pt>
                <c:pt idx="15">
                  <c:v>77934</c:v>
                </c:pt>
                <c:pt idx="16">
                  <c:v>12126</c:v>
                </c:pt>
                <c:pt idx="17">
                  <c:v>220242</c:v>
                </c:pt>
                <c:pt idx="18">
                  <c:v>191232</c:v>
                </c:pt>
                <c:pt idx="19">
                  <c:v>21534</c:v>
                </c:pt>
                <c:pt idx="20">
                  <c:v>117170</c:v>
                </c:pt>
                <c:pt idx="21">
                  <c:v>10901</c:v>
                </c:pt>
                <c:pt idx="22">
                  <c:v>875249</c:v>
                </c:pt>
                <c:pt idx="23">
                  <c:v>204573</c:v>
                </c:pt>
                <c:pt idx="24">
                  <c:v>31345</c:v>
                </c:pt>
                <c:pt idx="25">
                  <c:v>561680</c:v>
                </c:pt>
                <c:pt idx="26">
                  <c:v>1038357</c:v>
                </c:pt>
                <c:pt idx="27">
                  <c:v>837672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192128"/>
        <c:axId val="6198016"/>
      </c:barChart>
      <c:catAx>
        <c:axId val="6192128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900"/>
            </a:pPr>
            <a:endParaRPr lang="ko-KR"/>
          </a:p>
        </c:txPr>
        <c:crossAx val="6198016"/>
        <c:crosses val="autoZero"/>
        <c:auto val="1"/>
        <c:lblAlgn val="ctr"/>
        <c:lblOffset val="100"/>
        <c:noMultiLvlLbl val="0"/>
      </c:catAx>
      <c:valAx>
        <c:axId val="6198016"/>
        <c:scaling>
          <c:orientation val="minMax"/>
        </c:scaling>
        <c:delete val="0"/>
        <c:axPos val="b"/>
        <c:majorGridlines/>
        <c:numFmt formatCode="#,##0_ " sourceLinked="1"/>
        <c:majorTickMark val="out"/>
        <c:minorTickMark val="none"/>
        <c:tickLblPos val="nextTo"/>
        <c:crossAx val="6192128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84966436160488301"/>
          <c:y val="4.2459947260761868E-2"/>
          <c:w val="0.13288742786707824"/>
          <c:h val="0.12735501085620121"/>
        </c:manualLayout>
      </c:layout>
      <c:overlay val="0"/>
      <c:txPr>
        <a:bodyPr/>
        <a:lstStyle/>
        <a:p>
          <a:pPr rtl="0">
            <a:defRPr/>
          </a:pPr>
          <a:endParaRPr lang="ko-KR"/>
        </a:p>
      </c:txPr>
    </c:legend>
    <c:plotVisOnly val="1"/>
    <c:dispBlanksAs val="gap"/>
    <c:showDLblsOverMax val="0"/>
  </c:chart>
  <c:txPr>
    <a:bodyPr/>
    <a:lstStyle/>
    <a:p>
      <a:pPr>
        <a:defRPr sz="1000"/>
      </a:pPr>
      <a:endParaRPr lang="ko-KR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Sheet10!$B$17</c:f>
              <c:strCache>
                <c:ptCount val="1"/>
                <c:pt idx="0">
                  <c:v>원시자료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Sheet10!$A$18:$A$29</c:f>
              <c:numCache>
                <c:formatCode>yyyy"년"\ m"월";@</c:formatCode>
                <c:ptCount val="12"/>
                <c:pt idx="0">
                  <c:v>41000</c:v>
                </c:pt>
                <c:pt idx="1">
                  <c:v>40969</c:v>
                </c:pt>
                <c:pt idx="2">
                  <c:v>40940</c:v>
                </c:pt>
                <c:pt idx="3">
                  <c:v>40909</c:v>
                </c:pt>
                <c:pt idx="4">
                  <c:v>40878</c:v>
                </c:pt>
                <c:pt idx="5">
                  <c:v>40848</c:v>
                </c:pt>
                <c:pt idx="6">
                  <c:v>40817</c:v>
                </c:pt>
                <c:pt idx="7">
                  <c:v>40787</c:v>
                </c:pt>
                <c:pt idx="8">
                  <c:v>40756</c:v>
                </c:pt>
                <c:pt idx="9">
                  <c:v>40725</c:v>
                </c:pt>
                <c:pt idx="10">
                  <c:v>40695</c:v>
                </c:pt>
                <c:pt idx="11">
                  <c:v>40664</c:v>
                </c:pt>
              </c:numCache>
            </c:numRef>
          </c:cat>
          <c:val>
            <c:numRef>
              <c:f>Sheet10!$B$18:$B$29</c:f>
              <c:numCache>
                <c:formatCode>#,##0_ </c:formatCode>
                <c:ptCount val="12"/>
                <c:pt idx="0">
                  <c:v>15217</c:v>
                </c:pt>
                <c:pt idx="1">
                  <c:v>16344</c:v>
                </c:pt>
                <c:pt idx="2">
                  <c:v>15429</c:v>
                </c:pt>
                <c:pt idx="3">
                  <c:v>16491</c:v>
                </c:pt>
                <c:pt idx="4">
                  <c:v>16455</c:v>
                </c:pt>
                <c:pt idx="5">
                  <c:v>18438</c:v>
                </c:pt>
                <c:pt idx="6">
                  <c:v>19211</c:v>
                </c:pt>
                <c:pt idx="7">
                  <c:v>18289</c:v>
                </c:pt>
                <c:pt idx="8">
                  <c:v>10821</c:v>
                </c:pt>
                <c:pt idx="9">
                  <c:v>8990</c:v>
                </c:pt>
                <c:pt idx="10">
                  <c:v>8697</c:v>
                </c:pt>
                <c:pt idx="11">
                  <c:v>7325</c:v>
                </c:pt>
              </c:numCache>
            </c:numRef>
          </c:val>
        </c:ser>
        <c:ser>
          <c:idx val="1"/>
          <c:order val="1"/>
          <c:tx>
            <c:strRef>
              <c:f>Sheet10!$C$17</c:f>
              <c:strCache>
                <c:ptCount val="1"/>
                <c:pt idx="0">
                  <c:v>영상(데이터)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Sheet10!$A$18:$A$29</c:f>
              <c:numCache>
                <c:formatCode>yyyy"년"\ m"월";@</c:formatCode>
                <c:ptCount val="12"/>
                <c:pt idx="0">
                  <c:v>41000</c:v>
                </c:pt>
                <c:pt idx="1">
                  <c:v>40969</c:v>
                </c:pt>
                <c:pt idx="2">
                  <c:v>40940</c:v>
                </c:pt>
                <c:pt idx="3">
                  <c:v>40909</c:v>
                </c:pt>
                <c:pt idx="4">
                  <c:v>40878</c:v>
                </c:pt>
                <c:pt idx="5">
                  <c:v>40848</c:v>
                </c:pt>
                <c:pt idx="6">
                  <c:v>40817</c:v>
                </c:pt>
                <c:pt idx="7">
                  <c:v>40787</c:v>
                </c:pt>
                <c:pt idx="8">
                  <c:v>40756</c:v>
                </c:pt>
                <c:pt idx="9">
                  <c:v>40725</c:v>
                </c:pt>
                <c:pt idx="10">
                  <c:v>40695</c:v>
                </c:pt>
                <c:pt idx="11">
                  <c:v>40664</c:v>
                </c:pt>
              </c:numCache>
            </c:numRef>
          </c:cat>
          <c:val>
            <c:numRef>
              <c:f>Sheet10!$C$18:$C$29</c:f>
              <c:numCache>
                <c:formatCode>#,##0_ </c:formatCode>
                <c:ptCount val="12"/>
                <c:pt idx="0">
                  <c:v>281263</c:v>
                </c:pt>
                <c:pt idx="1">
                  <c:v>297302</c:v>
                </c:pt>
                <c:pt idx="2">
                  <c:v>278265</c:v>
                </c:pt>
                <c:pt idx="3">
                  <c:v>294128</c:v>
                </c:pt>
                <c:pt idx="4">
                  <c:v>293130</c:v>
                </c:pt>
                <c:pt idx="5">
                  <c:v>284475</c:v>
                </c:pt>
                <c:pt idx="6">
                  <c:v>294449</c:v>
                </c:pt>
                <c:pt idx="7">
                  <c:v>287444</c:v>
                </c:pt>
                <c:pt idx="8">
                  <c:v>297033</c:v>
                </c:pt>
                <c:pt idx="9">
                  <c:v>312790</c:v>
                </c:pt>
                <c:pt idx="10">
                  <c:v>302270</c:v>
                </c:pt>
                <c:pt idx="11">
                  <c:v>296656</c:v>
                </c:pt>
              </c:numCache>
            </c:numRef>
          </c:val>
        </c:ser>
        <c:ser>
          <c:idx val="2"/>
          <c:order val="2"/>
          <c:tx>
            <c:strRef>
              <c:f>Sheet10!$D$17</c:f>
              <c:strCache>
                <c:ptCount val="1"/>
                <c:pt idx="0">
                  <c:v>영상(이미지)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Sheet10!$A$18:$A$29</c:f>
              <c:numCache>
                <c:formatCode>yyyy"년"\ m"월";@</c:formatCode>
                <c:ptCount val="12"/>
                <c:pt idx="0">
                  <c:v>41000</c:v>
                </c:pt>
                <c:pt idx="1">
                  <c:v>40969</c:v>
                </c:pt>
                <c:pt idx="2">
                  <c:v>40940</c:v>
                </c:pt>
                <c:pt idx="3">
                  <c:v>40909</c:v>
                </c:pt>
                <c:pt idx="4">
                  <c:v>40878</c:v>
                </c:pt>
                <c:pt idx="5">
                  <c:v>40848</c:v>
                </c:pt>
                <c:pt idx="6">
                  <c:v>40817</c:v>
                </c:pt>
                <c:pt idx="7">
                  <c:v>40787</c:v>
                </c:pt>
                <c:pt idx="8">
                  <c:v>40756</c:v>
                </c:pt>
                <c:pt idx="9">
                  <c:v>40725</c:v>
                </c:pt>
                <c:pt idx="10">
                  <c:v>40695</c:v>
                </c:pt>
                <c:pt idx="11">
                  <c:v>40664</c:v>
                </c:pt>
              </c:numCache>
            </c:numRef>
          </c:cat>
          <c:val>
            <c:numRef>
              <c:f>Sheet10!$D$18:$D$29</c:f>
              <c:numCache>
                <c:formatCode>#,##0_ </c:formatCode>
                <c:ptCount val="12"/>
                <c:pt idx="0">
                  <c:v>521397</c:v>
                </c:pt>
                <c:pt idx="1">
                  <c:v>560070</c:v>
                </c:pt>
                <c:pt idx="2">
                  <c:v>524632</c:v>
                </c:pt>
                <c:pt idx="3">
                  <c:v>559923</c:v>
                </c:pt>
                <c:pt idx="4">
                  <c:v>560119</c:v>
                </c:pt>
                <c:pt idx="5">
                  <c:v>541762</c:v>
                </c:pt>
                <c:pt idx="6">
                  <c:v>563901</c:v>
                </c:pt>
                <c:pt idx="7">
                  <c:v>544212</c:v>
                </c:pt>
                <c:pt idx="8">
                  <c:v>547017</c:v>
                </c:pt>
                <c:pt idx="9">
                  <c:v>582950</c:v>
                </c:pt>
                <c:pt idx="10">
                  <c:v>578348</c:v>
                </c:pt>
                <c:pt idx="11">
                  <c:v>588040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6655104"/>
        <c:axId val="36656640"/>
      </c:barChart>
      <c:dateAx>
        <c:axId val="36655104"/>
        <c:scaling>
          <c:orientation val="minMax"/>
        </c:scaling>
        <c:delete val="0"/>
        <c:axPos val="l"/>
        <c:numFmt formatCode="yyyy&quot;년&quot;\ m&quot;월&quot;;@" sourceLinked="1"/>
        <c:majorTickMark val="out"/>
        <c:minorTickMark val="none"/>
        <c:tickLblPos val="nextTo"/>
        <c:crossAx val="36656640"/>
        <c:crosses val="autoZero"/>
        <c:auto val="1"/>
        <c:lblOffset val="100"/>
        <c:baseTimeUnit val="months"/>
      </c:dateAx>
      <c:valAx>
        <c:axId val="36656640"/>
        <c:scaling>
          <c:orientation val="minMax"/>
        </c:scaling>
        <c:delete val="0"/>
        <c:axPos val="b"/>
        <c:majorGridlines/>
        <c:numFmt formatCode="#,##0_ " sourceLinked="1"/>
        <c:majorTickMark val="out"/>
        <c:minorTickMark val="none"/>
        <c:tickLblPos val="nextTo"/>
        <c:crossAx val="3665510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662624520717036"/>
          <c:y val="6.2520397039217884E-2"/>
          <c:w val="0.11995866959441331"/>
          <c:h val="0.15845895594933931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000"/>
      </a:pPr>
      <a:endParaRPr lang="ko-KR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Sheet11!$B$18</c:f>
              <c:strCache>
                <c:ptCount val="1"/>
                <c:pt idx="0">
                  <c:v>원시자료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800"/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Sheet11!$A$19:$A$33</c:f>
              <c:strCache>
                <c:ptCount val="15"/>
                <c:pt idx="0">
                  <c:v>coms</c:v>
                </c:pt>
                <c:pt idx="1">
                  <c:v>mtsat</c:v>
                </c:pt>
                <c:pt idx="2">
                  <c:v>mtsat-hrit</c:v>
                </c:pt>
                <c:pt idx="3">
                  <c:v>cosmic</c:v>
                </c:pt>
                <c:pt idx="4">
                  <c:v>coriolis</c:v>
                </c:pt>
                <c:pt idx="5">
                  <c:v>metop</c:v>
                </c:pt>
                <c:pt idx="6">
                  <c:v>noaa19</c:v>
                </c:pt>
                <c:pt idx="7">
                  <c:v>fy-2d</c:v>
                </c:pt>
                <c:pt idx="8">
                  <c:v>dmsp</c:v>
                </c:pt>
                <c:pt idx="9">
                  <c:v>aqua</c:v>
                </c:pt>
                <c:pt idx="10">
                  <c:v>terra</c:v>
                </c:pt>
                <c:pt idx="11">
                  <c:v>noaa18</c:v>
                </c:pt>
                <c:pt idx="12">
                  <c:v>noaa17</c:v>
                </c:pt>
                <c:pt idx="13">
                  <c:v>noaa15</c:v>
                </c:pt>
                <c:pt idx="14">
                  <c:v>noaa</c:v>
                </c:pt>
              </c:strCache>
            </c:strRef>
          </c:cat>
          <c:val>
            <c:numRef>
              <c:f>Sheet11!$B$19:$B$33</c:f>
              <c:numCache>
                <c:formatCode>General</c:formatCode>
                <c:ptCount val="15"/>
                <c:pt idx="0" formatCode="#,##0_);[Red]\(#,##0\)">
                  <c:v>10636</c:v>
                </c:pt>
                <c:pt idx="2" formatCode="#,##0_);[Red]\(#,##0\)">
                  <c:v>1711</c:v>
                </c:pt>
                <c:pt idx="6" formatCode="#,##0_);[Red]\(#,##0\)">
                  <c:v>109</c:v>
                </c:pt>
                <c:pt idx="7" formatCode="#,##0_);[Red]\(#,##0\)">
                  <c:v>1187</c:v>
                </c:pt>
                <c:pt idx="9" formatCode="#,##0_);[Red]\(#,##0\)">
                  <c:v>91</c:v>
                </c:pt>
                <c:pt idx="10" formatCode="#,##0_);[Red]\(#,##0\)">
                  <c:v>90</c:v>
                </c:pt>
                <c:pt idx="11" formatCode="#,##0_);[Red]\(#,##0\)">
                  <c:v>103</c:v>
                </c:pt>
                <c:pt idx="12" formatCode="#,##0_);[Red]\(#,##0\)">
                  <c:v>101</c:v>
                </c:pt>
              </c:numCache>
            </c:numRef>
          </c:val>
        </c:ser>
        <c:ser>
          <c:idx val="1"/>
          <c:order val="1"/>
          <c:tx>
            <c:strRef>
              <c:f>Sheet11!$C$18</c:f>
              <c:strCache>
                <c:ptCount val="1"/>
                <c:pt idx="0">
                  <c:v>영상(데이터)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800"/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Sheet11!$A$19:$A$33</c:f>
              <c:strCache>
                <c:ptCount val="15"/>
                <c:pt idx="0">
                  <c:v>coms</c:v>
                </c:pt>
                <c:pt idx="1">
                  <c:v>mtsat</c:v>
                </c:pt>
                <c:pt idx="2">
                  <c:v>mtsat-hrit</c:v>
                </c:pt>
                <c:pt idx="3">
                  <c:v>cosmic</c:v>
                </c:pt>
                <c:pt idx="4">
                  <c:v>coriolis</c:v>
                </c:pt>
                <c:pt idx="5">
                  <c:v>metop</c:v>
                </c:pt>
                <c:pt idx="6">
                  <c:v>noaa19</c:v>
                </c:pt>
                <c:pt idx="7">
                  <c:v>fy-2d</c:v>
                </c:pt>
                <c:pt idx="8">
                  <c:v>dmsp</c:v>
                </c:pt>
                <c:pt idx="9">
                  <c:v>aqua</c:v>
                </c:pt>
                <c:pt idx="10">
                  <c:v>terra</c:v>
                </c:pt>
                <c:pt idx="11">
                  <c:v>noaa18</c:v>
                </c:pt>
                <c:pt idx="12">
                  <c:v>noaa17</c:v>
                </c:pt>
                <c:pt idx="13">
                  <c:v>noaa15</c:v>
                </c:pt>
                <c:pt idx="14">
                  <c:v>noaa</c:v>
                </c:pt>
              </c:strCache>
            </c:strRef>
          </c:cat>
          <c:val>
            <c:numRef>
              <c:f>Sheet11!$C$19:$C$33</c:f>
              <c:numCache>
                <c:formatCode>#,##0_);[Red]\(#,##0\)</c:formatCode>
                <c:ptCount val="15"/>
                <c:pt idx="0">
                  <c:v>145154</c:v>
                </c:pt>
                <c:pt idx="1">
                  <c:v>29609</c:v>
                </c:pt>
                <c:pt idx="2">
                  <c:v>26196</c:v>
                </c:pt>
                <c:pt idx="3">
                  <c:v>29555</c:v>
                </c:pt>
                <c:pt idx="4">
                  <c:v>189</c:v>
                </c:pt>
                <c:pt idx="5">
                  <c:v>60464</c:v>
                </c:pt>
                <c:pt idx="6">
                  <c:v>799</c:v>
                </c:pt>
                <c:pt idx="7">
                  <c:v>16916</c:v>
                </c:pt>
                <c:pt idx="8">
                  <c:v>2199</c:v>
                </c:pt>
                <c:pt idx="9">
                  <c:v>2416</c:v>
                </c:pt>
                <c:pt idx="10">
                  <c:v>2440</c:v>
                </c:pt>
                <c:pt idx="11">
                  <c:v>793</c:v>
                </c:pt>
                <c:pt idx="14">
                  <c:v>5314</c:v>
                </c:pt>
              </c:numCache>
            </c:numRef>
          </c:val>
        </c:ser>
        <c:ser>
          <c:idx val="2"/>
          <c:order val="2"/>
          <c:tx>
            <c:strRef>
              <c:f>Sheet11!$D$18</c:f>
              <c:strCache>
                <c:ptCount val="1"/>
                <c:pt idx="0">
                  <c:v>영상(이미지)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Sheet11!$A$19:$A$33</c:f>
              <c:strCache>
                <c:ptCount val="15"/>
                <c:pt idx="0">
                  <c:v>coms</c:v>
                </c:pt>
                <c:pt idx="1">
                  <c:v>mtsat</c:v>
                </c:pt>
                <c:pt idx="2">
                  <c:v>mtsat-hrit</c:v>
                </c:pt>
                <c:pt idx="3">
                  <c:v>cosmic</c:v>
                </c:pt>
                <c:pt idx="4">
                  <c:v>coriolis</c:v>
                </c:pt>
                <c:pt idx="5">
                  <c:v>metop</c:v>
                </c:pt>
                <c:pt idx="6">
                  <c:v>noaa19</c:v>
                </c:pt>
                <c:pt idx="7">
                  <c:v>fy-2d</c:v>
                </c:pt>
                <c:pt idx="8">
                  <c:v>dmsp</c:v>
                </c:pt>
                <c:pt idx="9">
                  <c:v>aqua</c:v>
                </c:pt>
                <c:pt idx="10">
                  <c:v>terra</c:v>
                </c:pt>
                <c:pt idx="11">
                  <c:v>noaa18</c:v>
                </c:pt>
                <c:pt idx="12">
                  <c:v>noaa17</c:v>
                </c:pt>
                <c:pt idx="13">
                  <c:v>noaa15</c:v>
                </c:pt>
                <c:pt idx="14">
                  <c:v>noaa</c:v>
                </c:pt>
              </c:strCache>
            </c:strRef>
          </c:cat>
          <c:val>
            <c:numRef>
              <c:f>Sheet11!$D$19:$D$33</c:f>
              <c:numCache>
                <c:formatCode>#,##0_);[Red]\(#,##0\)</c:formatCode>
                <c:ptCount val="15"/>
                <c:pt idx="0">
                  <c:v>307842</c:v>
                </c:pt>
                <c:pt idx="1">
                  <c:v>141098</c:v>
                </c:pt>
                <c:pt idx="2">
                  <c:v>78288</c:v>
                </c:pt>
                <c:pt idx="4">
                  <c:v>100</c:v>
                </c:pt>
                <c:pt idx="5">
                  <c:v>372</c:v>
                </c:pt>
                <c:pt idx="6">
                  <c:v>2376</c:v>
                </c:pt>
                <c:pt idx="7">
                  <c:v>23627</c:v>
                </c:pt>
                <c:pt idx="8">
                  <c:v>992</c:v>
                </c:pt>
                <c:pt idx="9">
                  <c:v>1808</c:v>
                </c:pt>
                <c:pt idx="10">
                  <c:v>1500</c:v>
                </c:pt>
                <c:pt idx="11">
                  <c:v>3396</c:v>
                </c:pt>
                <c:pt idx="12">
                  <c:v>792</c:v>
                </c:pt>
                <c:pt idx="13">
                  <c:v>1803</c:v>
                </c:pt>
                <c:pt idx="14">
                  <c:v>744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6681600"/>
        <c:axId val="36683136"/>
      </c:barChart>
      <c:catAx>
        <c:axId val="36681600"/>
        <c:scaling>
          <c:orientation val="minMax"/>
        </c:scaling>
        <c:delete val="0"/>
        <c:axPos val="l"/>
        <c:majorTickMark val="out"/>
        <c:minorTickMark val="none"/>
        <c:tickLblPos val="nextTo"/>
        <c:crossAx val="36683136"/>
        <c:crosses val="autoZero"/>
        <c:auto val="1"/>
        <c:lblAlgn val="ctr"/>
        <c:lblOffset val="100"/>
        <c:noMultiLvlLbl val="0"/>
      </c:catAx>
      <c:valAx>
        <c:axId val="36683136"/>
        <c:scaling>
          <c:orientation val="minMax"/>
        </c:scaling>
        <c:delete val="0"/>
        <c:axPos val="b"/>
        <c:majorGridlines/>
        <c:numFmt formatCode="#,##0_);[Red]\(#,##0\)" sourceLinked="1"/>
        <c:majorTickMark val="out"/>
        <c:minorTickMark val="none"/>
        <c:tickLblPos val="nextTo"/>
        <c:crossAx val="3668160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6358659520830017"/>
          <c:y val="4.3185362183797656E-2"/>
          <c:w val="0.10324256854476982"/>
          <c:h val="0.13532176218722033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900"/>
      </a:pPr>
      <a:endParaRPr lang="ko-KR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6400" cy="496888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r">
              <a:defRPr sz="1200"/>
            </a:lvl1pPr>
          </a:lstStyle>
          <a:p>
            <a:fld id="{E96A1F31-60BD-4174-90C1-3714EE80AB11}" type="datetimeFigureOut">
              <a:rPr lang="ko-KR" altLang="en-US" smtClean="0"/>
              <a:pPr/>
              <a:t>2012-10-21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1" y="9429750"/>
            <a:ext cx="2946400" cy="496888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r">
              <a:defRPr sz="1200"/>
            </a:lvl1pPr>
          </a:lstStyle>
          <a:p>
            <a:fld id="{72B6D6D0-D149-4B29-A598-D6DB984F7A1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113329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3" y="4"/>
            <a:ext cx="2946400" cy="496411"/>
          </a:xfrm>
          <a:prstGeom prst="rect">
            <a:avLst/>
          </a:prstGeom>
        </p:spPr>
        <p:txBody>
          <a:bodyPr vert="horz" lIns="91705" tIns="45852" rIns="91705" bIns="45852" rtlCol="0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49689" y="4"/>
            <a:ext cx="2946400" cy="496411"/>
          </a:xfrm>
          <a:prstGeom prst="rect">
            <a:avLst/>
          </a:prstGeom>
        </p:spPr>
        <p:txBody>
          <a:bodyPr vert="horz" lIns="91705" tIns="45852" rIns="91705" bIns="45852" rtlCol="0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E61351A4-4864-458D-9DD8-57ABDF091E52}" type="datetimeFigureOut">
              <a:rPr lang="ko-KR" altLang="en-US"/>
              <a:pPr>
                <a:defRPr/>
              </a:pPr>
              <a:t>2012-10-21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6125"/>
            <a:ext cx="4959350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705" tIns="45852" rIns="91705" bIns="45852" rtlCol="0" anchor="ctr"/>
          <a:lstStyle/>
          <a:p>
            <a:pPr lvl="0"/>
            <a:endParaRPr lang="ko-KR" altLang="en-US" noProof="0" smtClean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451" y="4716707"/>
            <a:ext cx="5438775" cy="4467702"/>
          </a:xfrm>
          <a:prstGeom prst="rect">
            <a:avLst/>
          </a:prstGeom>
        </p:spPr>
        <p:txBody>
          <a:bodyPr vert="horz" lIns="91705" tIns="45852" rIns="91705" bIns="45852" rtlCol="0">
            <a:normAutofit/>
          </a:bodyPr>
          <a:lstStyle/>
          <a:p>
            <a:pPr lvl="0"/>
            <a:r>
              <a:rPr lang="ko-KR" altLang="en-US" noProof="0" smtClean="0"/>
              <a:t>마스터 텍스트 스타일을 편집합니다</a:t>
            </a:r>
          </a:p>
          <a:p>
            <a:pPr lvl="1"/>
            <a:r>
              <a:rPr lang="ko-KR" altLang="en-US" noProof="0" smtClean="0"/>
              <a:t>둘째 수준</a:t>
            </a:r>
          </a:p>
          <a:p>
            <a:pPr lvl="2"/>
            <a:r>
              <a:rPr lang="ko-KR" altLang="en-US" noProof="0" smtClean="0"/>
              <a:t>셋째 수준</a:t>
            </a:r>
          </a:p>
          <a:p>
            <a:pPr lvl="3"/>
            <a:r>
              <a:rPr lang="ko-KR" altLang="en-US" noProof="0" smtClean="0"/>
              <a:t>넷째 수준</a:t>
            </a:r>
          </a:p>
          <a:p>
            <a:pPr lvl="4"/>
            <a:r>
              <a:rPr lang="ko-KR" altLang="en-US" noProof="0" smtClean="0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3" y="9430221"/>
            <a:ext cx="2946400" cy="496411"/>
          </a:xfrm>
          <a:prstGeom prst="rect">
            <a:avLst/>
          </a:prstGeom>
        </p:spPr>
        <p:txBody>
          <a:bodyPr vert="horz" lIns="91705" tIns="45852" rIns="91705" bIns="45852" rtlCol="0" anchor="b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49689" y="9430221"/>
            <a:ext cx="2946400" cy="496411"/>
          </a:xfrm>
          <a:prstGeom prst="rect">
            <a:avLst/>
          </a:prstGeom>
        </p:spPr>
        <p:txBody>
          <a:bodyPr vert="horz" lIns="91705" tIns="45852" rIns="91705" bIns="45852" rtlCol="0" anchor="b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BDC81D04-D78D-4D27-AA1F-5DF00A662D1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9505861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C81D04-D78D-4D27-AA1F-5DF00A662D12}" type="slidenum">
              <a:rPr lang="ko-KR" altLang="en-US" smtClean="0"/>
              <a:pPr>
                <a:defRPr/>
              </a:pPr>
              <a:t>0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 smtClean="0"/>
          </a:p>
        </p:txBody>
      </p:sp>
      <p:sp>
        <p:nvSpPr>
          <p:cNvPr id="53252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86471BC-1E39-4E47-933F-0FCDB7FC1076}" type="slidenum">
              <a:rPr lang="ko-KR" altLang="en-US" smtClean="0"/>
              <a:pPr/>
              <a:t>5</a:t>
            </a:fld>
            <a:endParaRPr lang="ko-KR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ko-KR" dirty="0" smtClean="0"/>
              <a:t>KMA</a:t>
            </a:r>
            <a:r>
              <a:rPr lang="en-US" altLang="ko-KR" baseline="0" dirty="0" smtClean="0"/>
              <a:t>’s development of geostationary multi-purposed satellite is based on the </a:t>
            </a:r>
            <a:r>
              <a:rPr lang="en-US" altLang="ko-KR" dirty="0" smtClean="0"/>
              <a:t>“national space development</a:t>
            </a:r>
            <a:r>
              <a:rPr lang="en-US" altLang="ko-KR" baseline="0" dirty="0" smtClean="0"/>
              <a:t> plan”</a:t>
            </a:r>
          </a:p>
          <a:p>
            <a:pPr eaLnBrk="1" hangingPunct="1">
              <a:spcBef>
                <a:spcPct val="0"/>
              </a:spcBef>
            </a:pPr>
            <a:endParaRPr lang="en-US" altLang="ko-KR" baseline="0" dirty="0" smtClean="0"/>
          </a:p>
          <a:p>
            <a:pPr eaLnBrk="1" hangingPunct="1">
              <a:spcBef>
                <a:spcPct val="0"/>
              </a:spcBef>
            </a:pPr>
            <a:r>
              <a:rPr lang="en-US" altLang="ko-KR" baseline="0" dirty="0" smtClean="0"/>
              <a:t>As you know COMS was successfully launched in last June. As for “National Space Development Plan”, COMS follow-on, named, </a:t>
            </a:r>
            <a:r>
              <a:rPr lang="en-US" altLang="ko-KR" dirty="0" smtClean="0"/>
              <a:t>GEO-KOPMSAT-2A</a:t>
            </a:r>
            <a:r>
              <a:rPr lang="en-US" altLang="ko-KR" baseline="0" dirty="0" smtClean="0"/>
              <a:t> is scheduled</a:t>
            </a:r>
            <a:r>
              <a:rPr lang="en-US" altLang="ko-KR" dirty="0" smtClean="0"/>
              <a:t> to be launched in 2017</a:t>
            </a:r>
            <a:r>
              <a:rPr lang="en-US" altLang="ko-KR" baseline="0" dirty="0" smtClean="0"/>
              <a:t> to succeed the meteorological mission.</a:t>
            </a:r>
          </a:p>
          <a:p>
            <a:pPr eaLnBrk="1" hangingPunct="1">
              <a:spcBef>
                <a:spcPct val="0"/>
              </a:spcBef>
            </a:pPr>
            <a:endParaRPr lang="en-US" altLang="ko-KR" dirty="0" smtClean="0"/>
          </a:p>
        </p:txBody>
      </p:sp>
      <p:sp>
        <p:nvSpPr>
          <p:cNvPr id="27652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/>
            <a:fld id="{5F089090-FC08-4AC9-A840-A3A078DA9542}" type="slidenum">
              <a:rPr lang="ko-KR" altLang="en-US" smtClean="0"/>
              <a:pPr eaLnBrk="1" hangingPunct="1"/>
              <a:t>19</a:t>
            </a:fld>
            <a:endParaRPr lang="ko-KR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ko-KR" sz="1200" dirty="0" smtClean="0"/>
              <a:t>The schematic</a:t>
            </a:r>
            <a:r>
              <a:rPr lang="en-US" altLang="ko-KR" sz="1200" baseline="0" dirty="0" smtClean="0"/>
              <a:t> diagram is brief introduction of development of GEO-KOMPSAT-2 satellite</a:t>
            </a:r>
            <a:endParaRPr lang="en-US" altLang="ko-KR" sz="1200" dirty="0" smtClean="0"/>
          </a:p>
          <a:p>
            <a:endParaRPr lang="en-US" altLang="ko-KR" sz="1200" dirty="0" smtClean="0"/>
          </a:p>
          <a:p>
            <a:r>
              <a:rPr lang="en-US" altLang="ko-KR" sz="1200" dirty="0" smtClean="0"/>
              <a:t>Differently from COMS,</a:t>
            </a:r>
            <a:r>
              <a:rPr lang="en-US" altLang="ko-KR" sz="1200" baseline="0" dirty="0" smtClean="0"/>
              <a:t> two satellites will be developing, one is GEO-KOMPSAT-2A which is for meteorological mission only, and the other is GEOKOMPSAT-2B which is for ocean and environmental mission. Ministry of Land, Transport and Maritime Affairs, and Ministry of Environment will be in charge of GEO-KOMPSAT-2B.</a:t>
            </a:r>
            <a:endParaRPr lang="en-US" altLang="ko-KR" sz="1200" dirty="0" smtClean="0"/>
          </a:p>
          <a:p>
            <a:endParaRPr lang="en-US" altLang="ko-KR" sz="1200" dirty="0" smtClean="0"/>
          </a:p>
          <a:p>
            <a:r>
              <a:rPr lang="en-US" altLang="ko-KR" sz="1200" dirty="0" smtClean="0"/>
              <a:t>As</a:t>
            </a:r>
            <a:r>
              <a:rPr lang="en-US" altLang="ko-KR" sz="1200" baseline="0" dirty="0" smtClean="0"/>
              <a:t> for sub-payload, KMA considers the space weather sensor, and detailed specification will be decided in 1</a:t>
            </a:r>
            <a:r>
              <a:rPr lang="en-US" altLang="ko-KR" sz="1200" baseline="30000" dirty="0" smtClean="0"/>
              <a:t>st</a:t>
            </a:r>
            <a:r>
              <a:rPr lang="en-US" altLang="ko-KR" sz="1200" baseline="0" dirty="0" smtClean="0"/>
              <a:t> quarter of 2012. </a:t>
            </a:r>
            <a:endParaRPr lang="en-US" altLang="ko-KR" sz="1200" dirty="0" smtClean="0"/>
          </a:p>
          <a:p>
            <a:pPr>
              <a:buFontTx/>
              <a:buNone/>
            </a:pPr>
            <a:endParaRPr lang="en-US" altLang="ko-KR" sz="1200" dirty="0" smtClean="0"/>
          </a:p>
          <a:p>
            <a:pPr>
              <a:buFontTx/>
              <a:buNone/>
            </a:pPr>
            <a:r>
              <a:rPr lang="en-US" altLang="ko-KR" sz="1200" dirty="0" smtClean="0"/>
              <a:t>For</a:t>
            </a:r>
            <a:r>
              <a:rPr lang="en-US" altLang="ko-KR" sz="1200" baseline="0" dirty="0" smtClean="0"/>
              <a:t> the ground segment and data processing system, preliminary studies will be accomplished in the end of this year.</a:t>
            </a:r>
            <a:endParaRPr lang="en-US" altLang="ko-KR" sz="1200" dirty="0" smtClean="0"/>
          </a:p>
          <a:p>
            <a:endParaRPr lang="ko-KR" altLang="en-US" dirty="0" smtClean="0"/>
          </a:p>
        </p:txBody>
      </p:sp>
      <p:sp>
        <p:nvSpPr>
          <p:cNvPr id="28676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/>
            <a:fld id="{2594603B-F12D-4584-AF36-35FFF3E9BFD2}" type="slidenum">
              <a:rPr lang="ko-KR" altLang="en-US" smtClean="0"/>
              <a:pPr eaLnBrk="1" hangingPunct="1"/>
              <a:t>20</a:t>
            </a:fld>
            <a:endParaRPr lang="ko-KR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7" Type="http://schemas.openxmlformats.org/officeDocument/2006/relationships/image" Target="../media/image2.gif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 descr="국가기성위성센터_검정.gif"/>
          <p:cNvPicPr>
            <a:picLocks noChangeAspect="1"/>
          </p:cNvPicPr>
          <p:nvPr userDrawn="1"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b="6151"/>
          <a:stretch>
            <a:fillRect/>
          </a:stretch>
        </p:blipFill>
        <p:spPr>
          <a:xfrm>
            <a:off x="0" y="4625395"/>
            <a:ext cx="9144000" cy="2232605"/>
          </a:xfrm>
          <a:prstGeom prst="rect">
            <a:avLst/>
          </a:prstGeom>
        </p:spPr>
      </p:pic>
      <p:sp>
        <p:nvSpPr>
          <p:cNvPr id="7" name="Rectangle 4"/>
          <p:cNvSpPr txBox="1">
            <a:spLocks noChangeArrowheads="1"/>
          </p:cNvSpPr>
          <p:nvPr userDrawn="1"/>
        </p:nvSpPr>
        <p:spPr bwMode="auto">
          <a:xfrm>
            <a:off x="0" y="1500188"/>
            <a:ext cx="9144000" cy="185737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lIns="360000" rIns="360000" anchor="ctr"/>
          <a:lstStyle/>
          <a:p>
            <a:pPr algn="ctr">
              <a:tabLst>
                <a:tab pos="3768725" algn="l"/>
                <a:tab pos="8609013" algn="r"/>
              </a:tabLst>
              <a:defRPr/>
            </a:pPr>
            <a:endParaRPr lang="ko-KR" altLang="en-US" sz="2800" b="1" dirty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42910" y="1714488"/>
            <a:ext cx="7772400" cy="1470025"/>
          </a:xfrm>
        </p:spPr>
        <p:txBody>
          <a:bodyPr/>
          <a:lstStyle>
            <a:lvl1pPr>
              <a:defRPr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28728" y="3643314"/>
            <a:ext cx="6400800" cy="1752600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  <a:latin typeface="HY헤드라인M" pitchFamily="18" charset="-127"/>
                <a:ea typeface="HY헤드라인M" pitchFamily="18" charset="-127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500834"/>
            <a:ext cx="1185842" cy="220641"/>
          </a:xfrm>
        </p:spPr>
        <p:txBody>
          <a:bodyPr vert="horz" lIns="91440" tIns="45720" rIns="91440" bIns="45720" rtlCol="0" anchor="ctr"/>
          <a:lstStyle>
            <a:lvl1pPr algn="l" rtl="0" fontAlgn="auto" latinLnBrk="1">
              <a:spcBef>
                <a:spcPts val="0"/>
              </a:spcBef>
              <a:spcAft>
                <a:spcPts val="0"/>
              </a:spcAft>
              <a:defRPr kumimoji="0" lang="ko-KR" altLang="en-US" sz="1050" kern="1200" dirty="0" smtClean="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12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2357422" y="6500834"/>
            <a:ext cx="4357718" cy="242022"/>
          </a:xfrm>
        </p:spPr>
        <p:txBody>
          <a:bodyPr/>
          <a:lstStyle>
            <a:lvl1pPr>
              <a:defRPr sz="105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ko-KR" altLang="en-US" smtClean="0"/>
              <a:t>기상위성자료 예보활용 워크숍</a:t>
            </a:r>
            <a:r>
              <a:rPr lang="en-US" altLang="ko-KR" smtClean="0"/>
              <a:t>(10.25) / </a:t>
            </a:r>
            <a:r>
              <a:rPr lang="ko-KR" altLang="en-US" smtClean="0"/>
              <a:t>천리안위성 자료서비스 계획</a:t>
            </a:r>
            <a:endParaRPr lang="ko-KR" altLang="en-US" dirty="0"/>
          </a:p>
        </p:txBody>
      </p:sp>
      <p:sp>
        <p:nvSpPr>
          <p:cNvPr id="13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858148" y="6500834"/>
            <a:ext cx="928694" cy="242022"/>
          </a:xfrm>
        </p:spPr>
        <p:txBody>
          <a:bodyPr/>
          <a:lstStyle>
            <a:lvl1pPr>
              <a:defRPr sz="105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A9C2FF4-FED2-4348-92E4-A85082E44541}" type="slidenum">
              <a:rPr lang="ko-KR" altLang="en-US" smtClean="0"/>
              <a:pPr>
                <a:defRPr/>
              </a:pPr>
              <a:t>‹#›</a:t>
            </a:fld>
            <a:endParaRPr lang="ko-KR" altLang="en-US"/>
          </a:p>
        </p:txBody>
      </p:sp>
      <p:pic>
        <p:nvPicPr>
          <p:cNvPr id="10" name="그림 9" descr="국가기상위성센터_좌우.gif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57159" y="285728"/>
            <a:ext cx="2286016" cy="4709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3"/>
          <p:cNvSpPr>
            <a:spLocks noChangeArrowheads="1"/>
          </p:cNvSpPr>
          <p:nvPr userDrawn="1"/>
        </p:nvSpPr>
        <p:spPr bwMode="auto">
          <a:xfrm>
            <a:off x="0" y="6357958"/>
            <a:ext cx="9144000" cy="506082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latin typeface="Arial" pitchFamily="34" charset="0"/>
              <a:ea typeface="+mn-ea"/>
            </a:endParaRPr>
          </a:p>
        </p:txBody>
      </p:sp>
      <p:sp>
        <p:nvSpPr>
          <p:cNvPr id="11" name="Rectangle 23"/>
          <p:cNvSpPr>
            <a:spLocks noChangeArrowheads="1"/>
          </p:cNvSpPr>
          <p:nvPr userDrawn="1"/>
        </p:nvSpPr>
        <p:spPr bwMode="auto">
          <a:xfrm>
            <a:off x="0" y="0"/>
            <a:ext cx="9144000" cy="785813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latin typeface="Arial" pitchFamily="34" charset="0"/>
              <a:ea typeface="+mn-ea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lang="ko-KR" altLang="en-US" sz="2800" b="0" kern="120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  <a:cs typeface="+mj-cs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latin typeface="HY헤드라인M" pitchFamily="18" charset="-127"/>
                <a:ea typeface="HY헤드라인M" pitchFamily="18" charset="-127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HY헤드라인M" pitchFamily="18" charset="-127"/>
                <a:ea typeface="HY헤드라인M" pitchFamily="18" charset="-127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</p:txBody>
      </p:sp>
      <p:sp>
        <p:nvSpPr>
          <p:cNvPr id="14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2357422" y="6500834"/>
            <a:ext cx="4357718" cy="242022"/>
          </a:xfrm>
        </p:spPr>
        <p:txBody>
          <a:bodyPr/>
          <a:lstStyle>
            <a:lvl1pPr>
              <a:defRPr sz="1050">
                <a:latin typeface="+mn-lt"/>
              </a:defRPr>
            </a:lvl1pPr>
          </a:lstStyle>
          <a:p>
            <a:pPr>
              <a:defRPr/>
            </a:pPr>
            <a:r>
              <a:rPr lang="ko-KR" altLang="en-US" smtClean="0"/>
              <a:t>기상위성자료 예보활용 워크숍</a:t>
            </a:r>
            <a:r>
              <a:rPr lang="en-US" altLang="ko-KR" smtClean="0"/>
              <a:t>(10.25) / </a:t>
            </a:r>
            <a:r>
              <a:rPr lang="ko-KR" altLang="en-US" smtClean="0"/>
              <a:t>천리안위성 자료서비스 계획</a:t>
            </a:r>
            <a:endParaRPr lang="ko-KR" altLang="en-US" dirty="0"/>
          </a:p>
        </p:txBody>
      </p:sp>
      <p:sp>
        <p:nvSpPr>
          <p:cNvPr id="15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858148" y="6500834"/>
            <a:ext cx="928694" cy="242022"/>
          </a:xfrm>
        </p:spPr>
        <p:txBody>
          <a:bodyPr/>
          <a:lstStyle>
            <a:lvl1pPr>
              <a:defRPr sz="1050">
                <a:latin typeface="+mn-lt"/>
              </a:defRPr>
            </a:lvl1pPr>
          </a:lstStyle>
          <a:p>
            <a:pPr>
              <a:defRPr/>
            </a:pPr>
            <a:fld id="{AA9C2FF4-FED2-4348-92E4-A85082E44541}" type="slidenum">
              <a:rPr lang="ko-KR" altLang="en-US" smtClean="0"/>
              <a:pPr>
                <a:defRPr/>
              </a:pPr>
              <a:t>‹#›</a:t>
            </a:fld>
            <a:endParaRPr lang="ko-KR" altLang="en-US"/>
          </a:p>
        </p:txBody>
      </p:sp>
      <p:pic>
        <p:nvPicPr>
          <p:cNvPr id="10" name="그림 9" descr="국가기상위성센터_좌우.g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358082" y="214290"/>
            <a:ext cx="1571638" cy="3237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3"/>
          <p:cNvSpPr>
            <a:spLocks noChangeArrowheads="1"/>
          </p:cNvSpPr>
          <p:nvPr userDrawn="1"/>
        </p:nvSpPr>
        <p:spPr bwMode="auto">
          <a:xfrm>
            <a:off x="0" y="6357958"/>
            <a:ext cx="9144000" cy="506082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latin typeface="Arial" pitchFamily="34" charset="0"/>
              <a:ea typeface="+mn-ea"/>
            </a:endParaRPr>
          </a:p>
        </p:txBody>
      </p:sp>
      <p:sp>
        <p:nvSpPr>
          <p:cNvPr id="10" name="Rectangle 23"/>
          <p:cNvSpPr>
            <a:spLocks noChangeArrowheads="1"/>
          </p:cNvSpPr>
          <p:nvPr userDrawn="1"/>
        </p:nvSpPr>
        <p:spPr bwMode="auto">
          <a:xfrm>
            <a:off x="0" y="0"/>
            <a:ext cx="9144000" cy="785813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latin typeface="Arial" pitchFamily="34" charset="0"/>
              <a:ea typeface="+mn-ea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lang="ko-KR" altLang="en-US" sz="2800" b="0" kern="120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  <a:cs typeface="+mj-cs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sz="2800">
                <a:latin typeface="HY헤드라인M" pitchFamily="18" charset="-127"/>
                <a:ea typeface="HY헤드라인M" pitchFamily="18" charset="-127"/>
              </a:defRPr>
            </a:lvl1pPr>
            <a:lvl2pPr>
              <a:defRPr sz="2400">
                <a:latin typeface="HY헤드라인M" pitchFamily="18" charset="-127"/>
                <a:ea typeface="HY헤드라인M" pitchFamily="18" charset="-127"/>
              </a:defRPr>
            </a:lvl2pPr>
            <a:lvl3pPr>
              <a:defRPr sz="2000">
                <a:latin typeface="HY헤드라인M" pitchFamily="18" charset="-127"/>
                <a:ea typeface="HY헤드라인M" pitchFamily="18" charset="-127"/>
              </a:defRPr>
            </a:lvl3pPr>
            <a:lvl4pPr>
              <a:defRPr sz="1800">
                <a:latin typeface="HY헤드라인M" pitchFamily="18" charset="-127"/>
                <a:ea typeface="HY헤드라인M" pitchFamily="18" charset="-127"/>
              </a:defRPr>
            </a:lvl4pPr>
            <a:lvl5pPr>
              <a:defRPr sz="1800">
                <a:latin typeface="HY헤드라인M" pitchFamily="18" charset="-127"/>
                <a:ea typeface="HY헤드라인M" pitchFamily="18" charset="-127"/>
              </a:defRPr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13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2357422" y="6500834"/>
            <a:ext cx="4357718" cy="242022"/>
          </a:xfrm>
        </p:spPr>
        <p:txBody>
          <a:bodyPr/>
          <a:lstStyle>
            <a:lvl1pPr>
              <a:defRPr sz="1050">
                <a:latin typeface="+mn-lt"/>
              </a:defRPr>
            </a:lvl1pPr>
          </a:lstStyle>
          <a:p>
            <a:pPr>
              <a:defRPr/>
            </a:pPr>
            <a:r>
              <a:rPr lang="ko-KR" altLang="en-US" smtClean="0"/>
              <a:t>기상위성자료 예보활용 워크숍</a:t>
            </a:r>
            <a:r>
              <a:rPr lang="en-US" altLang="ko-KR" smtClean="0"/>
              <a:t>(10.25) / </a:t>
            </a:r>
            <a:r>
              <a:rPr lang="ko-KR" altLang="en-US" smtClean="0"/>
              <a:t>천리안위성 자료서비스 계획</a:t>
            </a:r>
            <a:endParaRPr lang="ko-KR" altLang="en-US" dirty="0"/>
          </a:p>
        </p:txBody>
      </p:sp>
      <p:sp>
        <p:nvSpPr>
          <p:cNvPr id="14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858148" y="6500834"/>
            <a:ext cx="928694" cy="242022"/>
          </a:xfrm>
        </p:spPr>
        <p:txBody>
          <a:bodyPr/>
          <a:lstStyle>
            <a:lvl1pPr>
              <a:defRPr sz="1050">
                <a:latin typeface="+mn-lt"/>
              </a:defRPr>
            </a:lvl1pPr>
          </a:lstStyle>
          <a:p>
            <a:pPr>
              <a:defRPr/>
            </a:pPr>
            <a:fld id="{AA9C2FF4-FED2-4348-92E4-A85082E44541}" type="slidenum">
              <a:rPr lang="ko-KR" altLang="en-US" smtClean="0"/>
              <a:pPr>
                <a:defRPr/>
              </a:pPr>
              <a:t>‹#›</a:t>
            </a:fld>
            <a:endParaRPr lang="ko-KR" altLang="en-US"/>
          </a:p>
        </p:txBody>
      </p:sp>
      <p:pic>
        <p:nvPicPr>
          <p:cNvPr id="9" name="그림 8" descr="국가기상위성센터_좌우.g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358082" y="214290"/>
            <a:ext cx="1571638" cy="3237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3"/>
          <p:cNvSpPr>
            <a:spLocks noChangeArrowheads="1"/>
          </p:cNvSpPr>
          <p:nvPr userDrawn="1"/>
        </p:nvSpPr>
        <p:spPr bwMode="auto">
          <a:xfrm>
            <a:off x="0" y="6357958"/>
            <a:ext cx="9144000" cy="506082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latin typeface="Arial" pitchFamily="34" charset="0"/>
              <a:ea typeface="+mn-ea"/>
            </a:endParaRPr>
          </a:p>
        </p:txBody>
      </p:sp>
      <p:sp>
        <p:nvSpPr>
          <p:cNvPr id="10" name="Rectangle 23"/>
          <p:cNvSpPr>
            <a:spLocks noChangeArrowheads="1"/>
          </p:cNvSpPr>
          <p:nvPr userDrawn="1"/>
        </p:nvSpPr>
        <p:spPr bwMode="auto">
          <a:xfrm>
            <a:off x="0" y="0"/>
            <a:ext cx="9144000" cy="785813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latin typeface="Arial" pitchFamily="34" charset="0"/>
              <a:ea typeface="+mn-ea"/>
            </a:endParaRPr>
          </a:p>
        </p:txBody>
      </p:sp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lang="ko-KR" altLang="en-US" sz="2800" b="0" kern="120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  <a:cs typeface="+mj-cs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 sz="2800">
                <a:latin typeface="HY헤드라인M" pitchFamily="18" charset="-127"/>
                <a:ea typeface="HY헤드라인M" pitchFamily="18" charset="-127"/>
              </a:defRPr>
            </a:lvl1pPr>
            <a:lvl2pPr>
              <a:defRPr sz="2400">
                <a:latin typeface="HY헤드라인M" pitchFamily="18" charset="-127"/>
                <a:ea typeface="HY헤드라인M" pitchFamily="18" charset="-127"/>
              </a:defRPr>
            </a:lvl2pPr>
            <a:lvl3pPr>
              <a:defRPr sz="2000">
                <a:latin typeface="HY헤드라인M" pitchFamily="18" charset="-127"/>
                <a:ea typeface="HY헤드라인M" pitchFamily="18" charset="-127"/>
              </a:defRPr>
            </a:lvl3pPr>
            <a:lvl4pPr>
              <a:defRPr sz="1800">
                <a:latin typeface="HY헤드라인M" pitchFamily="18" charset="-127"/>
                <a:ea typeface="HY헤드라인M" pitchFamily="18" charset="-127"/>
              </a:defRPr>
            </a:lvl4pPr>
            <a:lvl5pPr>
              <a:defRPr sz="1800">
                <a:latin typeface="HY헤드라인M" pitchFamily="18" charset="-127"/>
                <a:ea typeface="HY헤드라인M" pitchFamily="18" charset="-127"/>
              </a:defRPr>
            </a:lvl5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13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2357422" y="6500834"/>
            <a:ext cx="4357718" cy="242022"/>
          </a:xfrm>
        </p:spPr>
        <p:txBody>
          <a:bodyPr/>
          <a:lstStyle>
            <a:lvl1pPr>
              <a:defRPr sz="1050">
                <a:latin typeface="+mn-lt"/>
              </a:defRPr>
            </a:lvl1pPr>
          </a:lstStyle>
          <a:p>
            <a:pPr>
              <a:defRPr/>
            </a:pPr>
            <a:r>
              <a:rPr lang="ko-KR" altLang="en-US" smtClean="0"/>
              <a:t>기상위성자료 예보활용 워크숍</a:t>
            </a:r>
            <a:r>
              <a:rPr lang="en-US" altLang="ko-KR" smtClean="0"/>
              <a:t>(10.25) / </a:t>
            </a:r>
            <a:r>
              <a:rPr lang="ko-KR" altLang="en-US" smtClean="0"/>
              <a:t>천리안위성 자료서비스 계획</a:t>
            </a:r>
            <a:endParaRPr lang="ko-KR" altLang="en-US" dirty="0"/>
          </a:p>
        </p:txBody>
      </p:sp>
      <p:sp>
        <p:nvSpPr>
          <p:cNvPr id="14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858148" y="6500834"/>
            <a:ext cx="928694" cy="242022"/>
          </a:xfrm>
        </p:spPr>
        <p:txBody>
          <a:bodyPr/>
          <a:lstStyle>
            <a:lvl1pPr>
              <a:defRPr sz="1050">
                <a:latin typeface="+mn-lt"/>
              </a:defRPr>
            </a:lvl1pPr>
          </a:lstStyle>
          <a:p>
            <a:pPr>
              <a:defRPr/>
            </a:pPr>
            <a:fld id="{AA9C2FF4-FED2-4348-92E4-A85082E44541}" type="slidenum">
              <a:rPr lang="ko-KR" altLang="en-US" smtClean="0"/>
              <a:pPr>
                <a:defRPr/>
              </a:pPr>
              <a:t>‹#›</a:t>
            </a:fld>
            <a:endParaRPr lang="ko-KR" altLang="en-US"/>
          </a:p>
        </p:txBody>
      </p:sp>
      <p:pic>
        <p:nvPicPr>
          <p:cNvPr id="9" name="그림 8" descr="국가기상위성센터_좌우.g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358082" y="214290"/>
            <a:ext cx="1571638" cy="3237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3"/>
          <p:cNvSpPr>
            <a:spLocks noChangeArrowheads="1"/>
          </p:cNvSpPr>
          <p:nvPr userDrawn="1"/>
        </p:nvSpPr>
        <p:spPr bwMode="auto">
          <a:xfrm>
            <a:off x="0" y="6357958"/>
            <a:ext cx="9144000" cy="506082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black"/>
              </a:solidFill>
              <a:latin typeface="Arial" pitchFamily="34" charset="0"/>
              <a:ea typeface="맑은 고딕"/>
            </a:endParaRPr>
          </a:p>
        </p:txBody>
      </p:sp>
      <p:sp>
        <p:nvSpPr>
          <p:cNvPr id="11" name="Rectangle 23"/>
          <p:cNvSpPr>
            <a:spLocks noChangeArrowheads="1"/>
          </p:cNvSpPr>
          <p:nvPr userDrawn="1"/>
        </p:nvSpPr>
        <p:spPr bwMode="auto">
          <a:xfrm>
            <a:off x="0" y="0"/>
            <a:ext cx="9144000" cy="785813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black"/>
              </a:solidFill>
              <a:latin typeface="Arial" pitchFamily="34" charset="0"/>
              <a:ea typeface="맑은 고딕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4929411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defRPr lang="ko-KR" altLang="en-US" sz="2000" kern="1200" smtClean="0">
                <a:solidFill>
                  <a:schemeClr val="accent1">
                    <a:lumMod val="75000"/>
                  </a:schemeClr>
                </a:solidFill>
                <a:latin typeface="HY헤드라인M" pitchFamily="18" charset="-127"/>
                <a:ea typeface="HY헤드라인M" pitchFamily="18" charset="-127"/>
                <a:cs typeface="Arial" pitchFamily="34" charset="0"/>
              </a:defRPr>
            </a:lvl1pPr>
            <a:lvl2pPr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defRPr lang="ko-KR" altLang="en-US" sz="2000" kern="1200" dirty="0" smtClean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  <a:cs typeface="Arial" pitchFamily="34" charset="0"/>
              </a:defRPr>
            </a:lvl2pPr>
            <a:lvl3pPr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defRPr lang="ko-KR" altLang="en-US" sz="1800" kern="1200" dirty="0" smtClean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  <a:cs typeface="Arial" pitchFamily="34" charset="0"/>
              </a:defRPr>
            </a:lvl3pPr>
            <a:lvl4pPr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defRPr lang="ko-KR" altLang="en-US" sz="1600" kern="1200" dirty="0" smtClean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  <a:cs typeface="Arial" pitchFamily="34" charset="0"/>
              </a:defRPr>
            </a:lvl4pPr>
            <a:lvl5pPr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defRPr lang="ko-KR" altLang="en-US" sz="1600" kern="120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marL="742950" lvl="1" indent="-28575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</a:pPr>
            <a:r>
              <a:rPr lang="ko-KR" altLang="en-US" dirty="0" smtClean="0"/>
              <a:t>둘째 수준</a:t>
            </a:r>
          </a:p>
          <a:p>
            <a:pPr marL="1143000" lvl="2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ko-KR" altLang="en-US" dirty="0" smtClean="0"/>
              <a:t>셋째 수준</a:t>
            </a:r>
          </a:p>
          <a:p>
            <a:pPr marL="1600200" lvl="3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</a:pPr>
            <a:r>
              <a:rPr lang="ko-KR" altLang="en-US" dirty="0" smtClean="0"/>
              <a:t>넷째 수준</a:t>
            </a:r>
          </a:p>
          <a:p>
            <a:pPr marL="2057400" lvl="4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</a:pPr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4929411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defRPr lang="ko-KR" altLang="en-US" sz="2000" kern="1200" smtClean="0">
                <a:solidFill>
                  <a:schemeClr val="accent1">
                    <a:lumMod val="75000"/>
                  </a:schemeClr>
                </a:solidFill>
                <a:latin typeface="HY헤드라인M" pitchFamily="18" charset="-127"/>
                <a:ea typeface="HY헤드라인M" pitchFamily="18" charset="-127"/>
                <a:cs typeface="Arial" pitchFamily="34" charset="0"/>
              </a:defRPr>
            </a:lvl1pPr>
            <a:lvl2pPr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defRPr lang="ko-KR" altLang="en-US" sz="2000" kern="1200" dirty="0" smtClean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  <a:cs typeface="Arial" pitchFamily="34" charset="0"/>
              </a:defRPr>
            </a:lvl2pPr>
            <a:lvl3pPr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defRPr lang="ko-KR" altLang="en-US" sz="1800" kern="1200" dirty="0" smtClean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  <a:cs typeface="Arial" pitchFamily="34" charset="0"/>
              </a:defRPr>
            </a:lvl3pPr>
            <a:lvl4pPr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defRPr lang="ko-KR" altLang="en-US" sz="1600" kern="1200" dirty="0" smtClean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  <a:cs typeface="Arial" pitchFamily="34" charset="0"/>
              </a:defRPr>
            </a:lvl4pPr>
            <a:lvl5pPr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defRPr lang="ko-KR" altLang="en-US" sz="1600" kern="120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marL="742950" lvl="1" indent="-28575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</a:pPr>
            <a:r>
              <a:rPr lang="ko-KR" altLang="en-US" dirty="0" smtClean="0"/>
              <a:t>둘째 수준</a:t>
            </a:r>
          </a:p>
          <a:p>
            <a:pPr marL="1143000" lvl="2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ko-KR" altLang="en-US" dirty="0" smtClean="0"/>
              <a:t>셋째 수준</a:t>
            </a:r>
          </a:p>
          <a:p>
            <a:pPr marL="1600200" lvl="3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</a:pPr>
            <a:r>
              <a:rPr lang="ko-KR" altLang="en-US" dirty="0" smtClean="0"/>
              <a:t>넷째 수준</a:t>
            </a:r>
          </a:p>
          <a:p>
            <a:pPr marL="2057400" lvl="4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</a:pPr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14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2357422" y="6500834"/>
            <a:ext cx="4357718" cy="242022"/>
          </a:xfrm>
        </p:spPr>
        <p:txBody>
          <a:bodyPr/>
          <a:lstStyle>
            <a:lvl1pPr>
              <a:defRPr sz="1050">
                <a:latin typeface="+mn-lt"/>
              </a:defRPr>
            </a:lvl1pPr>
          </a:lstStyle>
          <a:p>
            <a:pPr>
              <a:defRPr/>
            </a:pPr>
            <a:r>
              <a:rPr lang="ko-KR" altLang="en-US" smtClean="0">
                <a:solidFill>
                  <a:prstClr val="black">
                    <a:lumMod val="65000"/>
                    <a:lumOff val="35000"/>
                  </a:prstClr>
                </a:solidFill>
                <a:latin typeface="맑은 고딕"/>
                <a:ea typeface="맑은 고딕"/>
              </a:rPr>
              <a:t>기상위성자료 예보활용 워크숍</a:t>
            </a:r>
            <a:r>
              <a:rPr lang="en-US" altLang="ko-KR" smtClean="0">
                <a:solidFill>
                  <a:prstClr val="black">
                    <a:lumMod val="65000"/>
                    <a:lumOff val="35000"/>
                  </a:prstClr>
                </a:solidFill>
                <a:latin typeface="맑은 고딕"/>
                <a:ea typeface="맑은 고딕"/>
              </a:rPr>
              <a:t>(10.25) / </a:t>
            </a:r>
            <a:r>
              <a:rPr lang="ko-KR" altLang="en-US" smtClean="0">
                <a:solidFill>
                  <a:prstClr val="black">
                    <a:lumMod val="65000"/>
                    <a:lumOff val="35000"/>
                  </a:prstClr>
                </a:solidFill>
                <a:latin typeface="맑은 고딕"/>
                <a:ea typeface="맑은 고딕"/>
              </a:rPr>
              <a:t>천리안위성 자료서비스 계획</a:t>
            </a:r>
            <a:endParaRPr lang="ko-KR" altLang="en-US" dirty="0" smtClean="0">
              <a:solidFill>
                <a:prstClr val="black">
                  <a:lumMod val="65000"/>
                  <a:lumOff val="3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15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858148" y="6500834"/>
            <a:ext cx="928694" cy="242022"/>
          </a:xfrm>
        </p:spPr>
        <p:txBody>
          <a:bodyPr/>
          <a:lstStyle>
            <a:lvl1pPr>
              <a:defRPr sz="1050">
                <a:latin typeface="+mn-lt"/>
              </a:defRPr>
            </a:lvl1pPr>
          </a:lstStyle>
          <a:p>
            <a:pPr>
              <a:defRPr/>
            </a:pPr>
            <a:fld id="{AA9C2FF4-FED2-4348-92E4-A85082E44541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19" name="제목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7786742" cy="571504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lang="ko-KR" altLang="en-US" sz="2800" b="0" kern="120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  <a:cs typeface="+mj-cs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pic>
        <p:nvPicPr>
          <p:cNvPr id="10" name="그림 9" descr="국가기상위성센터_좌우.g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358082" y="214290"/>
            <a:ext cx="1571638" cy="323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1661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3"/>
          <p:cNvSpPr>
            <a:spLocks noChangeArrowheads="1"/>
          </p:cNvSpPr>
          <p:nvPr userDrawn="1"/>
        </p:nvSpPr>
        <p:spPr bwMode="auto">
          <a:xfrm>
            <a:off x="0" y="6357958"/>
            <a:ext cx="9144000" cy="506082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black"/>
              </a:solidFill>
              <a:latin typeface="Arial" pitchFamily="34" charset="0"/>
              <a:ea typeface="맑은 고딕"/>
            </a:endParaRPr>
          </a:p>
        </p:txBody>
      </p:sp>
      <p:sp>
        <p:nvSpPr>
          <p:cNvPr id="13" name="Rectangle 23"/>
          <p:cNvSpPr>
            <a:spLocks noChangeArrowheads="1"/>
          </p:cNvSpPr>
          <p:nvPr userDrawn="1"/>
        </p:nvSpPr>
        <p:spPr bwMode="auto">
          <a:xfrm>
            <a:off x="0" y="0"/>
            <a:ext cx="9144000" cy="785813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black"/>
              </a:solidFill>
              <a:latin typeface="Arial" pitchFamily="34" charset="0"/>
              <a:ea typeface="맑은 고딕"/>
            </a:endParaRP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HY헤드라인M" pitchFamily="18" charset="-127"/>
                <a:ea typeface="HY헤드라인M" pitchFamily="18" charset="-12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HY헤드라인M" pitchFamily="18" charset="-127"/>
                <a:ea typeface="HY헤드라인M" pitchFamily="18" charset="-127"/>
              </a:defRPr>
            </a:lvl1pPr>
            <a:lvl2pPr>
              <a:defRPr sz="2000">
                <a:latin typeface="HY헤드라인M" pitchFamily="18" charset="-127"/>
                <a:ea typeface="HY헤드라인M" pitchFamily="18" charset="-127"/>
              </a:defRPr>
            </a:lvl2pPr>
            <a:lvl3pPr>
              <a:defRPr sz="1800">
                <a:latin typeface="HY헤드라인M" pitchFamily="18" charset="-127"/>
                <a:ea typeface="HY헤드라인M" pitchFamily="18" charset="-127"/>
              </a:defRPr>
            </a:lvl3pPr>
            <a:lvl4pPr>
              <a:defRPr sz="1600">
                <a:latin typeface="HY헤드라인M" pitchFamily="18" charset="-127"/>
                <a:ea typeface="HY헤드라인M" pitchFamily="18" charset="-127"/>
              </a:defRPr>
            </a:lvl4pPr>
            <a:lvl5pPr>
              <a:defRPr sz="1600">
                <a:latin typeface="HY헤드라인M" pitchFamily="18" charset="-127"/>
                <a:ea typeface="HY헤드라인M" pitchFamily="18" charset="-127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HY헤드라인M" pitchFamily="18" charset="-127"/>
                <a:ea typeface="HY헤드라인M" pitchFamily="18" charset="-12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HY헤드라인M" pitchFamily="18" charset="-127"/>
                <a:ea typeface="HY헤드라인M" pitchFamily="18" charset="-127"/>
              </a:defRPr>
            </a:lvl1pPr>
            <a:lvl2pPr>
              <a:defRPr sz="2000">
                <a:latin typeface="HY헤드라인M" pitchFamily="18" charset="-127"/>
                <a:ea typeface="HY헤드라인M" pitchFamily="18" charset="-127"/>
              </a:defRPr>
            </a:lvl2pPr>
            <a:lvl3pPr>
              <a:defRPr sz="1800">
                <a:latin typeface="HY헤드라인M" pitchFamily="18" charset="-127"/>
                <a:ea typeface="HY헤드라인M" pitchFamily="18" charset="-127"/>
              </a:defRPr>
            </a:lvl3pPr>
            <a:lvl4pPr>
              <a:defRPr sz="1600">
                <a:latin typeface="HY헤드라인M" pitchFamily="18" charset="-127"/>
                <a:ea typeface="HY헤드라인M" pitchFamily="18" charset="-127"/>
              </a:defRPr>
            </a:lvl4pPr>
            <a:lvl5pPr>
              <a:defRPr sz="1600">
                <a:latin typeface="HY헤드라인M" pitchFamily="18" charset="-127"/>
                <a:ea typeface="HY헤드라인M" pitchFamily="18" charset="-127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16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2357422" y="6500834"/>
            <a:ext cx="4357718" cy="242022"/>
          </a:xfrm>
        </p:spPr>
        <p:txBody>
          <a:bodyPr/>
          <a:lstStyle>
            <a:lvl1pPr>
              <a:defRPr sz="1050">
                <a:latin typeface="+mn-lt"/>
              </a:defRPr>
            </a:lvl1pPr>
          </a:lstStyle>
          <a:p>
            <a:pPr>
              <a:defRPr/>
            </a:pPr>
            <a:r>
              <a:rPr lang="ko-KR" altLang="en-US" smtClean="0">
                <a:solidFill>
                  <a:prstClr val="black">
                    <a:lumMod val="65000"/>
                    <a:lumOff val="35000"/>
                  </a:prstClr>
                </a:solidFill>
                <a:latin typeface="맑은 고딕"/>
                <a:ea typeface="맑은 고딕"/>
              </a:rPr>
              <a:t>기상위성자료 예보활용 워크숍</a:t>
            </a:r>
            <a:r>
              <a:rPr lang="en-US" altLang="ko-KR" smtClean="0">
                <a:solidFill>
                  <a:prstClr val="black">
                    <a:lumMod val="65000"/>
                    <a:lumOff val="35000"/>
                  </a:prstClr>
                </a:solidFill>
                <a:latin typeface="맑은 고딕"/>
                <a:ea typeface="맑은 고딕"/>
              </a:rPr>
              <a:t>(10.25) / </a:t>
            </a:r>
            <a:r>
              <a:rPr lang="ko-KR" altLang="en-US" smtClean="0">
                <a:solidFill>
                  <a:prstClr val="black">
                    <a:lumMod val="65000"/>
                    <a:lumOff val="35000"/>
                  </a:prstClr>
                </a:solidFill>
                <a:latin typeface="맑은 고딕"/>
                <a:ea typeface="맑은 고딕"/>
              </a:rPr>
              <a:t>천리안위성 자료서비스 계획</a:t>
            </a:r>
            <a:endParaRPr lang="ko-KR" altLang="en-US" dirty="0" smtClean="0">
              <a:solidFill>
                <a:prstClr val="black">
                  <a:lumMod val="65000"/>
                  <a:lumOff val="3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1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858148" y="6500834"/>
            <a:ext cx="928694" cy="242022"/>
          </a:xfrm>
        </p:spPr>
        <p:txBody>
          <a:bodyPr/>
          <a:lstStyle>
            <a:lvl1pPr>
              <a:defRPr sz="1050">
                <a:latin typeface="+mn-lt"/>
              </a:defRPr>
            </a:lvl1pPr>
          </a:lstStyle>
          <a:p>
            <a:pPr>
              <a:defRPr/>
            </a:pPr>
            <a:fld id="{AA9C2FF4-FED2-4348-92E4-A85082E44541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21" name="제목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7786742" cy="571504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lang="ko-KR" altLang="en-US" sz="2800" b="0" kern="120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  <a:cs typeface="+mj-cs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pic>
        <p:nvPicPr>
          <p:cNvPr id="12" name="그림 11" descr="국가기상위성센터_좌우.g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358082" y="214290"/>
            <a:ext cx="1571638" cy="323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06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3"/>
          <p:cNvSpPr>
            <a:spLocks noChangeArrowheads="1"/>
          </p:cNvSpPr>
          <p:nvPr userDrawn="1"/>
        </p:nvSpPr>
        <p:spPr bwMode="auto">
          <a:xfrm>
            <a:off x="0" y="6357958"/>
            <a:ext cx="9144000" cy="506082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black"/>
              </a:solidFill>
              <a:latin typeface="Arial" pitchFamily="34" charset="0"/>
              <a:ea typeface="맑은 고딕"/>
            </a:endParaRPr>
          </a:p>
        </p:txBody>
      </p:sp>
      <p:sp>
        <p:nvSpPr>
          <p:cNvPr id="9" name="Rectangle 23"/>
          <p:cNvSpPr>
            <a:spLocks noChangeArrowheads="1"/>
          </p:cNvSpPr>
          <p:nvPr userDrawn="1"/>
        </p:nvSpPr>
        <p:spPr bwMode="auto">
          <a:xfrm>
            <a:off x="0" y="0"/>
            <a:ext cx="9144000" cy="785813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black"/>
              </a:solidFill>
              <a:latin typeface="Arial" pitchFamily="34" charset="0"/>
              <a:ea typeface="맑은 고딕"/>
            </a:endParaRPr>
          </a:p>
        </p:txBody>
      </p:sp>
      <p:sp>
        <p:nvSpPr>
          <p:cNvPr id="12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2357422" y="6500834"/>
            <a:ext cx="4357718" cy="242022"/>
          </a:xfrm>
        </p:spPr>
        <p:txBody>
          <a:bodyPr/>
          <a:lstStyle>
            <a:lvl1pPr>
              <a:defRPr sz="1050">
                <a:latin typeface="+mn-lt"/>
              </a:defRPr>
            </a:lvl1pPr>
          </a:lstStyle>
          <a:p>
            <a:pPr>
              <a:defRPr/>
            </a:pPr>
            <a:r>
              <a:rPr lang="ko-KR" altLang="en-US" smtClean="0">
                <a:solidFill>
                  <a:prstClr val="black">
                    <a:lumMod val="65000"/>
                    <a:lumOff val="35000"/>
                  </a:prstClr>
                </a:solidFill>
                <a:latin typeface="맑은 고딕"/>
                <a:ea typeface="맑은 고딕"/>
              </a:rPr>
              <a:t>기상위성자료 예보활용 워크숍</a:t>
            </a:r>
            <a:r>
              <a:rPr lang="en-US" altLang="ko-KR" smtClean="0">
                <a:solidFill>
                  <a:prstClr val="black">
                    <a:lumMod val="65000"/>
                    <a:lumOff val="35000"/>
                  </a:prstClr>
                </a:solidFill>
                <a:latin typeface="맑은 고딕"/>
                <a:ea typeface="맑은 고딕"/>
              </a:rPr>
              <a:t>(10.25) / </a:t>
            </a:r>
            <a:r>
              <a:rPr lang="ko-KR" altLang="en-US" smtClean="0">
                <a:solidFill>
                  <a:prstClr val="black">
                    <a:lumMod val="65000"/>
                    <a:lumOff val="35000"/>
                  </a:prstClr>
                </a:solidFill>
                <a:latin typeface="맑은 고딕"/>
                <a:ea typeface="맑은 고딕"/>
              </a:rPr>
              <a:t>천리안위성 자료서비스 계획</a:t>
            </a:r>
            <a:endParaRPr lang="ko-KR" altLang="en-US" dirty="0" smtClean="0">
              <a:solidFill>
                <a:prstClr val="black">
                  <a:lumMod val="65000"/>
                  <a:lumOff val="3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13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858148" y="6500834"/>
            <a:ext cx="928694" cy="242022"/>
          </a:xfrm>
        </p:spPr>
        <p:txBody>
          <a:bodyPr/>
          <a:lstStyle>
            <a:lvl1pPr>
              <a:defRPr sz="1050">
                <a:latin typeface="+mn-lt"/>
              </a:defRPr>
            </a:lvl1pPr>
          </a:lstStyle>
          <a:p>
            <a:pPr>
              <a:defRPr/>
            </a:pPr>
            <a:fld id="{AA9C2FF4-FED2-4348-92E4-A85082E44541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11" name="제목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7786742" cy="571504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lang="ko-KR" altLang="en-US" sz="2800" b="0" kern="120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  <a:cs typeface="+mj-cs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pic>
        <p:nvPicPr>
          <p:cNvPr id="8" name="그림 7" descr="국가기상위성센터_좌우.g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358082" y="214290"/>
            <a:ext cx="1571638" cy="323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795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간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E:\[최은아]\기상청\매뉴얼\AS\Outline\C-2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제목 1"/>
          <p:cNvSpPr>
            <a:spLocks/>
          </p:cNvSpPr>
          <p:nvPr userDrawn="1"/>
        </p:nvSpPr>
        <p:spPr bwMode="auto">
          <a:xfrm>
            <a:off x="5072063" y="2071688"/>
            <a:ext cx="35718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kumimoji="0" lang="ko-KR" altLang="en-US" sz="3600">
              <a:solidFill>
                <a:srgbClr val="1F497D"/>
              </a:solidFill>
              <a:latin typeface="Cre고딕 B" pitchFamily="18" charset="-127"/>
              <a:ea typeface="Cre고딕 B" pitchFamily="18" charset="-127"/>
            </a:endParaRPr>
          </a:p>
        </p:txBody>
      </p:sp>
      <p:pic>
        <p:nvPicPr>
          <p:cNvPr id="5" name="Picture 6" descr="E:\[최은아]\기상청\매뉴얼\AS\Outline\C-simbol_2.gif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43875" y="434975"/>
            <a:ext cx="719138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제목 1"/>
          <p:cNvSpPr>
            <a:spLocks noGrp="1"/>
          </p:cNvSpPr>
          <p:nvPr>
            <p:ph type="ctrTitle"/>
          </p:nvPr>
        </p:nvSpPr>
        <p:spPr>
          <a:xfrm>
            <a:off x="5072066" y="2071678"/>
            <a:ext cx="3571900" cy="1143008"/>
          </a:xfrm>
        </p:spPr>
        <p:txBody>
          <a:bodyPr>
            <a:noAutofit/>
          </a:bodyPr>
          <a:lstStyle>
            <a:lvl1pPr algn="l">
              <a:defRPr sz="3600">
                <a:solidFill>
                  <a:schemeClr val="tx2"/>
                </a:solidFill>
                <a:latin typeface="Cre고딕 B" pitchFamily="18" charset="-127"/>
                <a:ea typeface="Cre고딕 B" pitchFamily="18" charset="-127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33178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목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3"/>
          <p:cNvSpPr>
            <a:spLocks noChangeArrowheads="1"/>
          </p:cNvSpPr>
          <p:nvPr userDrawn="1"/>
        </p:nvSpPr>
        <p:spPr bwMode="auto">
          <a:xfrm>
            <a:off x="0" y="0"/>
            <a:ext cx="9144000" cy="785813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latin typeface="Arial" pitchFamily="34" charset="0"/>
              <a:ea typeface="+mn-ea"/>
            </a:endParaRPr>
          </a:p>
        </p:txBody>
      </p:sp>
      <p:sp>
        <p:nvSpPr>
          <p:cNvPr id="7" name="Rectangle 23"/>
          <p:cNvSpPr>
            <a:spLocks noChangeArrowheads="1"/>
          </p:cNvSpPr>
          <p:nvPr userDrawn="1"/>
        </p:nvSpPr>
        <p:spPr bwMode="auto">
          <a:xfrm>
            <a:off x="0" y="6357958"/>
            <a:ext cx="9144000" cy="506082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latin typeface="Arial" pitchFamily="34" charset="0"/>
              <a:ea typeface="+mn-ea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071670" y="928670"/>
            <a:ext cx="4972056" cy="690563"/>
          </a:xfrm>
        </p:spPr>
        <p:txBody>
          <a:bodyPr/>
          <a:lstStyle>
            <a:lvl1pPr>
              <a:defRPr sz="3200" b="0"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428728" y="2030523"/>
            <a:ext cx="6257940" cy="3827369"/>
          </a:xfrm>
        </p:spPr>
        <p:txBody>
          <a:bodyPr/>
          <a:lstStyle>
            <a:lvl1pPr marL="400050" indent="-400050" algn="l" rtl="0" fontAlgn="base" latinLnBrk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AutoNum type="romanUcPeriod"/>
              <a:defRPr kumimoji="1" lang="ko-KR" altLang="en-US" sz="2000" b="0" kern="1200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  <a:cs typeface="Arial" pitchFamily="34" charset="0"/>
              </a:defRPr>
            </a:lvl1pPr>
            <a:lvl2pPr>
              <a:defRPr sz="1800" b="0">
                <a:latin typeface="HY헤드라인M" pitchFamily="18" charset="-127"/>
                <a:ea typeface="HY헤드라인M" pitchFamily="18" charset="-127"/>
                <a:cs typeface="Arial" pitchFamily="34" charset="0"/>
              </a:defRPr>
            </a:lvl2pPr>
            <a:lvl3pPr>
              <a:defRPr sz="1600" b="0">
                <a:latin typeface="HY헤드라인M" pitchFamily="18" charset="-127"/>
                <a:ea typeface="HY헤드라인M" pitchFamily="18" charset="-127"/>
                <a:cs typeface="Arial" pitchFamily="34" charset="0"/>
              </a:defRPr>
            </a:lvl3pPr>
            <a:lvl4pPr>
              <a:defRPr sz="1400" b="0">
                <a:latin typeface="HY헤드라인M" pitchFamily="18" charset="-127"/>
                <a:ea typeface="HY헤드라인M" pitchFamily="18" charset="-127"/>
                <a:cs typeface="Arial" pitchFamily="34" charset="0"/>
              </a:defRPr>
            </a:lvl4pPr>
            <a:lvl5pPr>
              <a:defRPr sz="1400" b="0">
                <a:latin typeface="HY헤드라인M" pitchFamily="18" charset="-127"/>
                <a:ea typeface="HY헤드라인M" pitchFamily="18" charset="-127"/>
                <a:cs typeface="Arial" pitchFamily="34" charset="0"/>
              </a:defRPr>
            </a:lvl5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2357422" y="6500834"/>
            <a:ext cx="4357718" cy="242022"/>
          </a:xfrm>
        </p:spPr>
        <p:txBody>
          <a:bodyPr/>
          <a:lstStyle>
            <a:lvl1pPr>
              <a:defRPr sz="105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ko-KR" altLang="en-US" smtClean="0"/>
              <a:t>기상위성자료 예보활용 워크숍</a:t>
            </a:r>
            <a:r>
              <a:rPr lang="en-US" altLang="ko-KR" smtClean="0"/>
              <a:t>(10.25) / </a:t>
            </a:r>
            <a:r>
              <a:rPr lang="ko-KR" altLang="en-US" smtClean="0"/>
              <a:t>천리안위성 자료서비스 계획</a:t>
            </a:r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858148" y="6500834"/>
            <a:ext cx="928694" cy="242022"/>
          </a:xfrm>
        </p:spPr>
        <p:txBody>
          <a:bodyPr/>
          <a:lstStyle>
            <a:lvl1pPr>
              <a:defRPr sz="105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A9C2FF4-FED2-4348-92E4-A85082E44541}" type="slidenum">
              <a:rPr lang="ko-KR" altLang="en-US" smtClean="0"/>
              <a:pPr>
                <a:defRPr/>
              </a:pPr>
              <a:t>‹#›</a:t>
            </a:fld>
            <a:endParaRPr lang="ko-KR" altLang="en-US"/>
          </a:p>
        </p:txBody>
      </p:sp>
      <p:cxnSp>
        <p:nvCxnSpPr>
          <p:cNvPr id="13" name="직선 연결선 9"/>
          <p:cNvCxnSpPr>
            <a:cxnSpLocks noChangeShapeType="1"/>
          </p:cNvCxnSpPr>
          <p:nvPr userDrawn="1"/>
        </p:nvCxnSpPr>
        <p:spPr bwMode="auto">
          <a:xfrm>
            <a:off x="1142976" y="1857364"/>
            <a:ext cx="6858048" cy="1598"/>
          </a:xfrm>
          <a:prstGeom prst="line">
            <a:avLst/>
          </a:prstGeom>
          <a:noFill/>
          <a:ln w="25400" algn="ctr">
            <a:solidFill>
              <a:srgbClr val="969696"/>
            </a:solidFill>
            <a:round/>
            <a:headEnd/>
            <a:tailEnd/>
          </a:ln>
        </p:spPr>
      </p:cxnSp>
      <p:cxnSp>
        <p:nvCxnSpPr>
          <p:cNvPr id="17" name="직선 연결선 9"/>
          <p:cNvCxnSpPr>
            <a:cxnSpLocks noChangeShapeType="1"/>
          </p:cNvCxnSpPr>
          <p:nvPr userDrawn="1"/>
        </p:nvCxnSpPr>
        <p:spPr bwMode="auto">
          <a:xfrm>
            <a:off x="1142976" y="5999170"/>
            <a:ext cx="6858048" cy="1598"/>
          </a:xfrm>
          <a:prstGeom prst="line">
            <a:avLst/>
          </a:prstGeom>
          <a:noFill/>
          <a:ln w="25400" algn="ctr">
            <a:solidFill>
              <a:srgbClr val="969696"/>
            </a:solidFill>
            <a:round/>
            <a:headEnd/>
            <a:tailEnd/>
          </a:ln>
        </p:spPr>
      </p:cxnSp>
      <p:pic>
        <p:nvPicPr>
          <p:cNvPr id="11" name="그림 10" descr="국가기상위성센터_좌우.g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358082" y="214290"/>
            <a:ext cx="1571638" cy="3237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 txBox="1">
            <a:spLocks noChangeArrowheads="1"/>
          </p:cNvSpPr>
          <p:nvPr userDrawn="1"/>
        </p:nvSpPr>
        <p:spPr bwMode="auto">
          <a:xfrm>
            <a:off x="0" y="2786058"/>
            <a:ext cx="9144000" cy="307182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lIns="360000" rIns="360000" anchor="ctr"/>
          <a:lstStyle/>
          <a:p>
            <a:pPr algn="ctr">
              <a:tabLst>
                <a:tab pos="3768725" algn="l"/>
                <a:tab pos="8609013" algn="r"/>
              </a:tabLst>
              <a:defRPr/>
            </a:pPr>
            <a:endParaRPr lang="ko-KR" altLang="en-US" sz="2800" b="1" dirty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87388" y="2780928"/>
            <a:ext cx="7772400" cy="1362075"/>
          </a:xfrm>
        </p:spPr>
        <p:txBody>
          <a:bodyPr anchor="b"/>
          <a:lstStyle>
            <a:lvl1pPr algn="l">
              <a:defRPr sz="3600" b="0" cap="all"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043608" y="4221088"/>
            <a:ext cx="7416180" cy="1500187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HY헤드라인M" pitchFamily="18" charset="-127"/>
                <a:ea typeface="HY헤드라인M" pitchFamily="18" charset="-127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885828" y="6500835"/>
            <a:ext cx="1042966" cy="214313"/>
          </a:xfrm>
        </p:spPr>
        <p:txBody>
          <a:bodyPr vert="horz" lIns="91440" tIns="45720" rIns="91440" bIns="45720" rtlCol="0" anchor="ctr"/>
          <a:lstStyle>
            <a:lvl1pPr algn="l" rtl="0" fontAlgn="auto" latinLnBrk="1">
              <a:spcBef>
                <a:spcPts val="0"/>
              </a:spcBef>
              <a:spcAft>
                <a:spcPts val="0"/>
              </a:spcAft>
              <a:defRPr kumimoji="0" lang="ko-KR" altLang="en-US" sz="1050" kern="1200" smtClean="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2357422" y="6500834"/>
            <a:ext cx="4357718" cy="242022"/>
          </a:xfrm>
        </p:spPr>
        <p:txBody>
          <a:bodyPr/>
          <a:lstStyle>
            <a:lvl1pPr>
              <a:defRPr sz="105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ko-KR" altLang="en-US" smtClean="0"/>
              <a:t>기상위성자료 예보활용 워크숍</a:t>
            </a:r>
            <a:r>
              <a:rPr lang="en-US" altLang="ko-KR" smtClean="0"/>
              <a:t>(10.25) / </a:t>
            </a:r>
            <a:r>
              <a:rPr lang="ko-KR" altLang="en-US" smtClean="0"/>
              <a:t>천리안위성 자료서비스 계획</a:t>
            </a:r>
            <a:endParaRPr lang="ko-KR" altLang="en-US" dirty="0"/>
          </a:p>
        </p:txBody>
      </p:sp>
      <p:sp>
        <p:nvSpPr>
          <p:cNvPr id="8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858148" y="6500834"/>
            <a:ext cx="928694" cy="242022"/>
          </a:xfrm>
        </p:spPr>
        <p:txBody>
          <a:bodyPr/>
          <a:lstStyle>
            <a:lvl1pPr>
              <a:defRPr sz="105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A9C2FF4-FED2-4348-92E4-A85082E44541}" type="slidenum">
              <a:rPr lang="ko-KR" altLang="en-US" smtClean="0"/>
              <a:pPr>
                <a:defRPr/>
              </a:pPr>
              <a:t>‹#›</a:t>
            </a:fld>
            <a:endParaRPr lang="ko-KR" altLang="en-US"/>
          </a:p>
        </p:txBody>
      </p:sp>
      <p:pic>
        <p:nvPicPr>
          <p:cNvPr id="10" name="그림 9" descr="국가기상위성센터_좌우.g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358082" y="214290"/>
            <a:ext cx="1571638" cy="3237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3"/>
          <p:cNvSpPr>
            <a:spLocks noChangeArrowheads="1"/>
          </p:cNvSpPr>
          <p:nvPr userDrawn="1"/>
        </p:nvSpPr>
        <p:spPr bwMode="auto">
          <a:xfrm>
            <a:off x="0" y="0"/>
            <a:ext cx="9144000" cy="785813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latin typeface="Arial" pitchFamily="34" charset="0"/>
              <a:ea typeface="+mn-ea"/>
            </a:endParaRPr>
          </a:p>
        </p:txBody>
      </p:sp>
      <p:sp>
        <p:nvSpPr>
          <p:cNvPr id="15" name="Rectangle 23"/>
          <p:cNvSpPr>
            <a:spLocks noChangeArrowheads="1"/>
          </p:cNvSpPr>
          <p:nvPr userDrawn="1"/>
        </p:nvSpPr>
        <p:spPr bwMode="auto">
          <a:xfrm>
            <a:off x="0" y="6357958"/>
            <a:ext cx="9144000" cy="506082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latin typeface="Arial" pitchFamily="34" charset="0"/>
              <a:ea typeface="+mn-ea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7786742" cy="571504"/>
          </a:xfrm>
        </p:spPr>
        <p:txBody>
          <a:bodyPr/>
          <a:lstStyle>
            <a:lvl1pPr algn="l">
              <a:defRPr sz="2800" b="0">
                <a:latin typeface="HY헤드라인M" pitchFamily="18" charset="-127"/>
                <a:ea typeface="HY헤드라인M" pitchFamily="18" charset="-127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071546"/>
            <a:ext cx="8229600" cy="5054617"/>
          </a:xfrm>
        </p:spPr>
        <p:txBody>
          <a:bodyPr/>
          <a:lstStyle>
            <a:lvl1pPr>
              <a:buFontTx/>
              <a:buBlip>
                <a:blip r:embed="rId2"/>
              </a:buBlip>
              <a:defRPr sz="2400">
                <a:solidFill>
                  <a:srgbClr val="0070C0"/>
                </a:solidFill>
                <a:latin typeface="HY헤드라인M" pitchFamily="18" charset="-127"/>
                <a:ea typeface="HY헤드라인M" pitchFamily="18" charset="-127"/>
                <a:cs typeface="Arial" pitchFamily="34" charset="0"/>
              </a:defRPr>
            </a:lvl1pPr>
            <a:lvl2pPr>
              <a:buFontTx/>
              <a:buBlip>
                <a:blip r:embed="rId3"/>
              </a:buBlip>
              <a:defRPr sz="2000">
                <a:latin typeface="HY헤드라인M" pitchFamily="18" charset="-127"/>
                <a:ea typeface="HY헤드라인M" pitchFamily="18" charset="-127"/>
                <a:cs typeface="Arial" pitchFamily="34" charset="0"/>
              </a:defRPr>
            </a:lvl2pPr>
            <a:lvl3pPr>
              <a:buFontTx/>
              <a:buBlip>
                <a:blip r:embed="rId4"/>
              </a:buBlip>
              <a:defRPr sz="1800">
                <a:latin typeface="HY헤드라인M" pitchFamily="18" charset="-127"/>
                <a:ea typeface="HY헤드라인M" pitchFamily="18" charset="-127"/>
                <a:cs typeface="Arial" pitchFamily="34" charset="0"/>
              </a:defRPr>
            </a:lvl3pPr>
            <a:lvl4pPr>
              <a:buFontTx/>
              <a:buBlip>
                <a:blip r:embed="rId5"/>
              </a:buBlip>
              <a:defRPr sz="1600">
                <a:latin typeface="HY헤드라인M" pitchFamily="18" charset="-127"/>
                <a:ea typeface="HY헤드라인M" pitchFamily="18" charset="-127"/>
                <a:cs typeface="Arial" pitchFamily="34" charset="0"/>
              </a:defRPr>
            </a:lvl4pPr>
            <a:lvl5pPr>
              <a:buFontTx/>
              <a:buBlip>
                <a:blip r:embed="rId6"/>
              </a:buBlip>
              <a:defRPr sz="1600">
                <a:latin typeface="HY헤드라인M" pitchFamily="18" charset="-127"/>
                <a:ea typeface="HY헤드라인M" pitchFamily="18" charset="-127"/>
                <a:cs typeface="Arial" pitchFamily="34" charset="0"/>
              </a:defRPr>
            </a:lvl5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13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2357422" y="6500834"/>
            <a:ext cx="4357718" cy="242022"/>
          </a:xfrm>
        </p:spPr>
        <p:txBody>
          <a:bodyPr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5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ko-KR" altLang="en-US" smtClean="0"/>
              <a:t>기상위성자료 예보활용 워크숍</a:t>
            </a:r>
            <a:r>
              <a:rPr lang="en-US" altLang="ko-KR" smtClean="0"/>
              <a:t>(10.25) / </a:t>
            </a:r>
            <a:r>
              <a:rPr lang="ko-KR" altLang="en-US" smtClean="0"/>
              <a:t>천리안위성 자료서비스 계획</a:t>
            </a:r>
            <a:endParaRPr lang="ko-KR" altLang="en-US" dirty="0"/>
          </a:p>
        </p:txBody>
      </p:sp>
      <p:sp>
        <p:nvSpPr>
          <p:cNvPr id="14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858148" y="6500834"/>
            <a:ext cx="928694" cy="242022"/>
          </a:xfrm>
        </p:spPr>
        <p:txBody>
          <a:bodyPr/>
          <a:lstStyle>
            <a:lvl1pPr>
              <a:defRPr sz="105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A9C2FF4-FED2-4348-92E4-A85082E44541}" type="slidenum">
              <a:rPr lang="ko-KR" altLang="en-US" smtClean="0"/>
              <a:pPr>
                <a:defRPr/>
              </a:pPr>
              <a:t>‹#›</a:t>
            </a:fld>
            <a:endParaRPr lang="ko-KR" altLang="en-US"/>
          </a:p>
        </p:txBody>
      </p:sp>
      <p:pic>
        <p:nvPicPr>
          <p:cNvPr id="9" name="그림 8" descr="국가기상위성센터_좌우.gif"/>
          <p:cNvPicPr>
            <a:picLocks noChangeAspect="1"/>
          </p:cNvPicPr>
          <p:nvPr userDrawn="1"/>
        </p:nvPicPr>
        <p:blipFill>
          <a:blip r:embed="rId7" cstate="print"/>
          <a:stretch>
            <a:fillRect/>
          </a:stretch>
        </p:blipFill>
        <p:spPr>
          <a:xfrm>
            <a:off x="7358082" y="214290"/>
            <a:ext cx="1571638" cy="3237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3"/>
          <p:cNvSpPr>
            <a:spLocks noChangeArrowheads="1"/>
          </p:cNvSpPr>
          <p:nvPr userDrawn="1"/>
        </p:nvSpPr>
        <p:spPr bwMode="auto">
          <a:xfrm>
            <a:off x="0" y="6357958"/>
            <a:ext cx="9144000" cy="506082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latin typeface="Arial" pitchFamily="34" charset="0"/>
              <a:ea typeface="+mn-ea"/>
            </a:endParaRPr>
          </a:p>
        </p:txBody>
      </p:sp>
      <p:sp>
        <p:nvSpPr>
          <p:cNvPr id="11" name="Rectangle 23"/>
          <p:cNvSpPr>
            <a:spLocks noChangeArrowheads="1"/>
          </p:cNvSpPr>
          <p:nvPr userDrawn="1"/>
        </p:nvSpPr>
        <p:spPr bwMode="auto">
          <a:xfrm>
            <a:off x="0" y="0"/>
            <a:ext cx="9144000" cy="785813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latin typeface="Arial" pitchFamily="34" charset="0"/>
              <a:ea typeface="+mn-ea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4929411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defRPr lang="ko-KR" altLang="en-US" sz="2000" kern="1200" smtClean="0">
                <a:solidFill>
                  <a:schemeClr val="accent1">
                    <a:lumMod val="75000"/>
                  </a:schemeClr>
                </a:solidFill>
                <a:latin typeface="HY헤드라인M" pitchFamily="18" charset="-127"/>
                <a:ea typeface="HY헤드라인M" pitchFamily="18" charset="-127"/>
                <a:cs typeface="Arial" pitchFamily="34" charset="0"/>
              </a:defRPr>
            </a:lvl1pPr>
            <a:lvl2pPr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defRPr lang="ko-KR" altLang="en-US" sz="2000" kern="1200" dirty="0" smtClean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  <a:cs typeface="Arial" pitchFamily="34" charset="0"/>
              </a:defRPr>
            </a:lvl2pPr>
            <a:lvl3pPr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defRPr lang="ko-KR" altLang="en-US" sz="1800" kern="1200" dirty="0" smtClean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  <a:cs typeface="Arial" pitchFamily="34" charset="0"/>
              </a:defRPr>
            </a:lvl3pPr>
            <a:lvl4pPr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defRPr lang="ko-KR" altLang="en-US" sz="1600" kern="1200" dirty="0" smtClean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  <a:cs typeface="Arial" pitchFamily="34" charset="0"/>
              </a:defRPr>
            </a:lvl4pPr>
            <a:lvl5pPr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defRPr lang="ko-KR" altLang="en-US" sz="1600" kern="120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marL="742950" lvl="1" indent="-28575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</a:pPr>
            <a:r>
              <a:rPr lang="ko-KR" altLang="en-US" dirty="0" smtClean="0"/>
              <a:t>둘째 수준</a:t>
            </a:r>
          </a:p>
          <a:p>
            <a:pPr marL="1143000" lvl="2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ko-KR" altLang="en-US" dirty="0" smtClean="0"/>
              <a:t>셋째 수준</a:t>
            </a:r>
          </a:p>
          <a:p>
            <a:pPr marL="1600200" lvl="3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</a:pPr>
            <a:r>
              <a:rPr lang="ko-KR" altLang="en-US" dirty="0" smtClean="0"/>
              <a:t>넷째 수준</a:t>
            </a:r>
          </a:p>
          <a:p>
            <a:pPr marL="2057400" lvl="4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</a:pPr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4929411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defRPr lang="ko-KR" altLang="en-US" sz="2000" kern="1200" smtClean="0">
                <a:solidFill>
                  <a:schemeClr val="accent1">
                    <a:lumMod val="75000"/>
                  </a:schemeClr>
                </a:solidFill>
                <a:latin typeface="HY헤드라인M" pitchFamily="18" charset="-127"/>
                <a:ea typeface="HY헤드라인M" pitchFamily="18" charset="-127"/>
                <a:cs typeface="Arial" pitchFamily="34" charset="0"/>
              </a:defRPr>
            </a:lvl1pPr>
            <a:lvl2pPr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defRPr lang="ko-KR" altLang="en-US" sz="2000" kern="1200" dirty="0" smtClean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  <a:cs typeface="Arial" pitchFamily="34" charset="0"/>
              </a:defRPr>
            </a:lvl2pPr>
            <a:lvl3pPr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defRPr lang="ko-KR" altLang="en-US" sz="1800" kern="1200" dirty="0" smtClean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  <a:cs typeface="Arial" pitchFamily="34" charset="0"/>
              </a:defRPr>
            </a:lvl3pPr>
            <a:lvl4pPr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defRPr lang="ko-KR" altLang="en-US" sz="1600" kern="1200" dirty="0" smtClean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  <a:cs typeface="Arial" pitchFamily="34" charset="0"/>
              </a:defRPr>
            </a:lvl4pPr>
            <a:lvl5pPr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defRPr lang="ko-KR" altLang="en-US" sz="1600" kern="120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marL="742950" lvl="1" indent="-28575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</a:pPr>
            <a:r>
              <a:rPr lang="ko-KR" altLang="en-US" dirty="0" smtClean="0"/>
              <a:t>둘째 수준</a:t>
            </a:r>
          </a:p>
          <a:p>
            <a:pPr marL="1143000" lvl="2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ko-KR" altLang="en-US" dirty="0" smtClean="0"/>
              <a:t>셋째 수준</a:t>
            </a:r>
          </a:p>
          <a:p>
            <a:pPr marL="1600200" lvl="3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</a:pPr>
            <a:r>
              <a:rPr lang="ko-KR" altLang="en-US" dirty="0" smtClean="0"/>
              <a:t>넷째 수준</a:t>
            </a:r>
          </a:p>
          <a:p>
            <a:pPr marL="2057400" lvl="4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</a:pPr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14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2357422" y="6500834"/>
            <a:ext cx="4357718" cy="242022"/>
          </a:xfrm>
        </p:spPr>
        <p:txBody>
          <a:bodyPr/>
          <a:lstStyle>
            <a:lvl1pPr>
              <a:defRPr sz="1050">
                <a:latin typeface="+mn-lt"/>
              </a:defRPr>
            </a:lvl1pPr>
          </a:lstStyle>
          <a:p>
            <a:pPr>
              <a:defRPr/>
            </a:pPr>
            <a:r>
              <a:rPr lang="ko-KR" altLang="en-US" smtClean="0"/>
              <a:t>기상위성자료 예보활용 워크숍</a:t>
            </a:r>
            <a:r>
              <a:rPr lang="en-US" altLang="ko-KR" smtClean="0"/>
              <a:t>(10.25) / </a:t>
            </a:r>
            <a:r>
              <a:rPr lang="ko-KR" altLang="en-US" smtClean="0"/>
              <a:t>천리안위성 자료서비스 계획</a:t>
            </a:r>
            <a:endParaRPr lang="ko-KR" altLang="en-US" dirty="0" smtClean="0"/>
          </a:p>
        </p:txBody>
      </p:sp>
      <p:sp>
        <p:nvSpPr>
          <p:cNvPr id="15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858148" y="6500834"/>
            <a:ext cx="928694" cy="242022"/>
          </a:xfrm>
        </p:spPr>
        <p:txBody>
          <a:bodyPr/>
          <a:lstStyle>
            <a:lvl1pPr>
              <a:defRPr sz="1050">
                <a:latin typeface="+mn-lt"/>
              </a:defRPr>
            </a:lvl1pPr>
          </a:lstStyle>
          <a:p>
            <a:pPr>
              <a:defRPr/>
            </a:pPr>
            <a:fld id="{AA9C2FF4-FED2-4348-92E4-A85082E44541}" type="slidenum">
              <a:rPr lang="ko-KR" altLang="en-US" smtClean="0"/>
              <a:pPr>
                <a:defRPr/>
              </a:pPr>
              <a:t>‹#›</a:t>
            </a:fld>
            <a:endParaRPr lang="ko-KR" altLang="en-US"/>
          </a:p>
        </p:txBody>
      </p:sp>
      <p:sp>
        <p:nvSpPr>
          <p:cNvPr id="19" name="제목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7786742" cy="571504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lang="ko-KR" altLang="en-US" sz="2800" b="0" kern="120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  <a:cs typeface="+mj-cs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pic>
        <p:nvPicPr>
          <p:cNvPr id="10" name="그림 9" descr="국가기상위성센터_좌우.g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358082" y="214290"/>
            <a:ext cx="1571638" cy="3237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3"/>
          <p:cNvSpPr>
            <a:spLocks noChangeArrowheads="1"/>
          </p:cNvSpPr>
          <p:nvPr userDrawn="1"/>
        </p:nvSpPr>
        <p:spPr bwMode="auto">
          <a:xfrm>
            <a:off x="0" y="6357958"/>
            <a:ext cx="9144000" cy="506082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latin typeface="Arial" pitchFamily="34" charset="0"/>
              <a:ea typeface="+mn-ea"/>
            </a:endParaRPr>
          </a:p>
        </p:txBody>
      </p:sp>
      <p:sp>
        <p:nvSpPr>
          <p:cNvPr id="13" name="Rectangle 23"/>
          <p:cNvSpPr>
            <a:spLocks noChangeArrowheads="1"/>
          </p:cNvSpPr>
          <p:nvPr userDrawn="1"/>
        </p:nvSpPr>
        <p:spPr bwMode="auto">
          <a:xfrm>
            <a:off x="0" y="0"/>
            <a:ext cx="9144000" cy="785813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latin typeface="Arial" pitchFamily="34" charset="0"/>
              <a:ea typeface="+mn-ea"/>
            </a:endParaRP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HY헤드라인M" pitchFamily="18" charset="-127"/>
                <a:ea typeface="HY헤드라인M" pitchFamily="18" charset="-12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HY헤드라인M" pitchFamily="18" charset="-127"/>
                <a:ea typeface="HY헤드라인M" pitchFamily="18" charset="-127"/>
              </a:defRPr>
            </a:lvl1pPr>
            <a:lvl2pPr>
              <a:defRPr sz="2000">
                <a:latin typeface="HY헤드라인M" pitchFamily="18" charset="-127"/>
                <a:ea typeface="HY헤드라인M" pitchFamily="18" charset="-127"/>
              </a:defRPr>
            </a:lvl2pPr>
            <a:lvl3pPr>
              <a:defRPr sz="1800">
                <a:latin typeface="HY헤드라인M" pitchFamily="18" charset="-127"/>
                <a:ea typeface="HY헤드라인M" pitchFamily="18" charset="-127"/>
              </a:defRPr>
            </a:lvl3pPr>
            <a:lvl4pPr>
              <a:defRPr sz="1600">
                <a:latin typeface="HY헤드라인M" pitchFamily="18" charset="-127"/>
                <a:ea typeface="HY헤드라인M" pitchFamily="18" charset="-127"/>
              </a:defRPr>
            </a:lvl4pPr>
            <a:lvl5pPr>
              <a:defRPr sz="1600">
                <a:latin typeface="HY헤드라인M" pitchFamily="18" charset="-127"/>
                <a:ea typeface="HY헤드라인M" pitchFamily="18" charset="-127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HY헤드라인M" pitchFamily="18" charset="-127"/>
                <a:ea typeface="HY헤드라인M" pitchFamily="18" charset="-12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HY헤드라인M" pitchFamily="18" charset="-127"/>
                <a:ea typeface="HY헤드라인M" pitchFamily="18" charset="-127"/>
              </a:defRPr>
            </a:lvl1pPr>
            <a:lvl2pPr>
              <a:defRPr sz="2000">
                <a:latin typeface="HY헤드라인M" pitchFamily="18" charset="-127"/>
                <a:ea typeface="HY헤드라인M" pitchFamily="18" charset="-127"/>
              </a:defRPr>
            </a:lvl2pPr>
            <a:lvl3pPr>
              <a:defRPr sz="1800">
                <a:latin typeface="HY헤드라인M" pitchFamily="18" charset="-127"/>
                <a:ea typeface="HY헤드라인M" pitchFamily="18" charset="-127"/>
              </a:defRPr>
            </a:lvl3pPr>
            <a:lvl4pPr>
              <a:defRPr sz="1600">
                <a:latin typeface="HY헤드라인M" pitchFamily="18" charset="-127"/>
                <a:ea typeface="HY헤드라인M" pitchFamily="18" charset="-127"/>
              </a:defRPr>
            </a:lvl4pPr>
            <a:lvl5pPr>
              <a:defRPr sz="1600">
                <a:latin typeface="HY헤드라인M" pitchFamily="18" charset="-127"/>
                <a:ea typeface="HY헤드라인M" pitchFamily="18" charset="-127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16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2357422" y="6500834"/>
            <a:ext cx="4357718" cy="242022"/>
          </a:xfrm>
        </p:spPr>
        <p:txBody>
          <a:bodyPr/>
          <a:lstStyle>
            <a:lvl1pPr>
              <a:defRPr sz="1050">
                <a:latin typeface="+mn-lt"/>
              </a:defRPr>
            </a:lvl1pPr>
          </a:lstStyle>
          <a:p>
            <a:pPr>
              <a:defRPr/>
            </a:pPr>
            <a:r>
              <a:rPr lang="ko-KR" altLang="en-US" smtClean="0"/>
              <a:t>기상위성자료 예보활용 워크숍</a:t>
            </a:r>
            <a:r>
              <a:rPr lang="en-US" altLang="ko-KR" smtClean="0"/>
              <a:t>(10.25) / </a:t>
            </a:r>
            <a:r>
              <a:rPr lang="ko-KR" altLang="en-US" smtClean="0"/>
              <a:t>천리안위성 자료서비스 계획</a:t>
            </a:r>
            <a:endParaRPr lang="ko-KR" altLang="en-US" dirty="0" smtClean="0"/>
          </a:p>
        </p:txBody>
      </p:sp>
      <p:sp>
        <p:nvSpPr>
          <p:cNvPr id="1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858148" y="6500834"/>
            <a:ext cx="928694" cy="242022"/>
          </a:xfrm>
        </p:spPr>
        <p:txBody>
          <a:bodyPr/>
          <a:lstStyle>
            <a:lvl1pPr>
              <a:defRPr sz="1050">
                <a:latin typeface="+mn-lt"/>
              </a:defRPr>
            </a:lvl1pPr>
          </a:lstStyle>
          <a:p>
            <a:pPr>
              <a:defRPr/>
            </a:pPr>
            <a:fld id="{AA9C2FF4-FED2-4348-92E4-A85082E44541}" type="slidenum">
              <a:rPr lang="ko-KR" altLang="en-US" smtClean="0"/>
              <a:pPr>
                <a:defRPr/>
              </a:pPr>
              <a:t>‹#›</a:t>
            </a:fld>
            <a:endParaRPr lang="ko-KR" altLang="en-US"/>
          </a:p>
        </p:txBody>
      </p:sp>
      <p:sp>
        <p:nvSpPr>
          <p:cNvPr id="21" name="제목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7786742" cy="571504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lang="ko-KR" altLang="en-US" sz="2800" b="0" kern="120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  <a:cs typeface="+mj-cs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pic>
        <p:nvPicPr>
          <p:cNvPr id="12" name="그림 11" descr="국가기상위성센터_좌우.g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358082" y="214290"/>
            <a:ext cx="1571638" cy="3237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3"/>
          <p:cNvSpPr>
            <a:spLocks noChangeArrowheads="1"/>
          </p:cNvSpPr>
          <p:nvPr userDrawn="1"/>
        </p:nvSpPr>
        <p:spPr bwMode="auto">
          <a:xfrm>
            <a:off x="0" y="6357958"/>
            <a:ext cx="9144000" cy="506082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auto" latinLnBrk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kern="1200">
              <a:solidFill>
                <a:schemeClr val="tx1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Rectangle 23"/>
          <p:cNvSpPr>
            <a:spLocks noChangeArrowheads="1"/>
          </p:cNvSpPr>
          <p:nvPr userDrawn="1"/>
        </p:nvSpPr>
        <p:spPr bwMode="auto">
          <a:xfrm>
            <a:off x="0" y="0"/>
            <a:ext cx="9144000" cy="785813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auto" latinLnBrk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kern="1200">
              <a:solidFill>
                <a:schemeClr val="tx1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2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2357422" y="6500834"/>
            <a:ext cx="4357718" cy="242022"/>
          </a:xfrm>
        </p:spPr>
        <p:txBody>
          <a:bodyPr/>
          <a:lstStyle>
            <a:lvl1pPr>
              <a:defRPr sz="1050">
                <a:latin typeface="+mn-lt"/>
              </a:defRPr>
            </a:lvl1pPr>
          </a:lstStyle>
          <a:p>
            <a:pPr>
              <a:defRPr/>
            </a:pPr>
            <a:r>
              <a:rPr lang="ko-KR" altLang="en-US" dirty="0" smtClean="0"/>
              <a:t>제</a:t>
            </a:r>
            <a:r>
              <a:rPr lang="en-US" altLang="ko-KR" dirty="0" smtClean="0"/>
              <a:t>3</a:t>
            </a:r>
            <a:r>
              <a:rPr lang="ko-KR" altLang="en-US" dirty="0" smtClean="0"/>
              <a:t>회 천리안위성자료 예보활용 워크숍</a:t>
            </a:r>
            <a:r>
              <a:rPr lang="en-US" altLang="ko-KR" dirty="0" smtClean="0"/>
              <a:t>(2011.11.11.)</a:t>
            </a:r>
            <a:endParaRPr lang="ko-KR" altLang="en-US" dirty="0" smtClean="0"/>
          </a:p>
        </p:txBody>
      </p:sp>
      <p:sp>
        <p:nvSpPr>
          <p:cNvPr id="13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858148" y="6500834"/>
            <a:ext cx="928694" cy="242022"/>
          </a:xfrm>
        </p:spPr>
        <p:txBody>
          <a:bodyPr/>
          <a:lstStyle>
            <a:lvl1pPr>
              <a:defRPr sz="1050">
                <a:latin typeface="+mn-lt"/>
              </a:defRPr>
            </a:lvl1pPr>
          </a:lstStyle>
          <a:p>
            <a:pPr>
              <a:defRPr/>
            </a:pPr>
            <a:fld id="{AA9C2FF4-FED2-4348-92E4-A85082E44541}" type="slidenum">
              <a:rPr lang="ko-KR" altLang="en-US" smtClean="0"/>
              <a:pPr>
                <a:defRPr/>
              </a:pPr>
              <a:t>‹#›</a:t>
            </a:fld>
            <a:endParaRPr lang="ko-KR" altLang="en-US"/>
          </a:p>
        </p:txBody>
      </p:sp>
      <p:sp>
        <p:nvSpPr>
          <p:cNvPr id="11" name="제목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7786742" cy="571504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lang="ko-KR" altLang="en-US" sz="2800" b="0" kern="120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  <a:cs typeface="+mj-cs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pic>
        <p:nvPicPr>
          <p:cNvPr id="8" name="그림 7" descr="국가기상위성센터_좌우.g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358082" y="214290"/>
            <a:ext cx="1571638" cy="3237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3"/>
          <p:cNvSpPr>
            <a:spLocks noChangeArrowheads="1"/>
          </p:cNvSpPr>
          <p:nvPr userDrawn="1"/>
        </p:nvSpPr>
        <p:spPr bwMode="auto">
          <a:xfrm>
            <a:off x="0" y="6357958"/>
            <a:ext cx="9144000" cy="506082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latin typeface="Arial" pitchFamily="34" charset="0"/>
              <a:ea typeface="+mn-ea"/>
            </a:endParaRPr>
          </a:p>
        </p:txBody>
      </p:sp>
      <p:sp>
        <p:nvSpPr>
          <p:cNvPr id="5" name="Rectangle 23"/>
          <p:cNvSpPr>
            <a:spLocks noChangeArrowheads="1"/>
          </p:cNvSpPr>
          <p:nvPr userDrawn="1"/>
        </p:nvSpPr>
        <p:spPr bwMode="auto">
          <a:xfrm>
            <a:off x="0" y="0"/>
            <a:ext cx="9144000" cy="785813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latin typeface="Arial" pitchFamily="34" charset="0"/>
              <a:ea typeface="+mn-ea"/>
            </a:endParaRPr>
          </a:p>
        </p:txBody>
      </p:sp>
      <p:sp>
        <p:nvSpPr>
          <p:cNvPr id="10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2357422" y="6500834"/>
            <a:ext cx="4357718" cy="242022"/>
          </a:xfrm>
        </p:spPr>
        <p:txBody>
          <a:bodyPr/>
          <a:lstStyle>
            <a:lvl1pPr>
              <a:defRPr sz="1050">
                <a:latin typeface="+mn-lt"/>
              </a:defRPr>
            </a:lvl1pPr>
          </a:lstStyle>
          <a:p>
            <a:pPr>
              <a:defRPr/>
            </a:pPr>
            <a:r>
              <a:rPr lang="ko-KR" altLang="en-US" smtClean="0"/>
              <a:t>기상위성자료 예보활용 워크숍</a:t>
            </a:r>
            <a:r>
              <a:rPr lang="en-US" altLang="ko-KR" smtClean="0"/>
              <a:t>(10.25) / </a:t>
            </a:r>
            <a:r>
              <a:rPr lang="ko-KR" altLang="en-US" smtClean="0"/>
              <a:t>천리안위성 자료서비스 계획</a:t>
            </a:r>
            <a:endParaRPr lang="ko-KR" altLang="en-US" dirty="0"/>
          </a:p>
        </p:txBody>
      </p:sp>
      <p:sp>
        <p:nvSpPr>
          <p:cNvPr id="11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858148" y="6500834"/>
            <a:ext cx="928694" cy="242022"/>
          </a:xfrm>
        </p:spPr>
        <p:txBody>
          <a:bodyPr/>
          <a:lstStyle>
            <a:lvl1pPr>
              <a:defRPr sz="1050">
                <a:latin typeface="+mn-lt"/>
              </a:defRPr>
            </a:lvl1pPr>
          </a:lstStyle>
          <a:p>
            <a:pPr>
              <a:defRPr/>
            </a:pPr>
            <a:fld id="{AA9C2FF4-FED2-4348-92E4-A85082E44541}" type="slidenum">
              <a:rPr lang="ko-KR" altLang="en-US" smtClean="0"/>
              <a:pPr>
                <a:defRPr/>
              </a:pPr>
              <a:t>‹#›</a:t>
            </a:fld>
            <a:endParaRPr lang="ko-KR" altLang="en-US"/>
          </a:p>
        </p:txBody>
      </p:sp>
      <p:pic>
        <p:nvPicPr>
          <p:cNvPr id="7" name="그림 6" descr="국가기상위성센터_좌우.g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358082" y="214290"/>
            <a:ext cx="1571638" cy="3237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3"/>
          <p:cNvSpPr>
            <a:spLocks noChangeArrowheads="1"/>
          </p:cNvSpPr>
          <p:nvPr userDrawn="1"/>
        </p:nvSpPr>
        <p:spPr bwMode="auto">
          <a:xfrm>
            <a:off x="0" y="6357958"/>
            <a:ext cx="9144000" cy="506082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latin typeface="Arial" pitchFamily="34" charset="0"/>
              <a:ea typeface="+mn-ea"/>
            </a:endParaRPr>
          </a:p>
        </p:txBody>
      </p:sp>
      <p:sp>
        <p:nvSpPr>
          <p:cNvPr id="11" name="Rectangle 23"/>
          <p:cNvSpPr>
            <a:spLocks noChangeArrowheads="1"/>
          </p:cNvSpPr>
          <p:nvPr userDrawn="1"/>
        </p:nvSpPr>
        <p:spPr bwMode="auto">
          <a:xfrm>
            <a:off x="0" y="0"/>
            <a:ext cx="9144000" cy="785813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latin typeface="Arial" pitchFamily="34" charset="0"/>
              <a:ea typeface="+mn-ea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lang="ko-KR" altLang="en-US" sz="2800" b="0" kern="1200" dirty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  <a:cs typeface="+mj-cs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800">
                <a:latin typeface="HY헤드라인M" pitchFamily="18" charset="-127"/>
                <a:ea typeface="HY헤드라인M" pitchFamily="18" charset="-127"/>
              </a:defRPr>
            </a:lvl1pPr>
            <a:lvl2pPr>
              <a:defRPr sz="2400">
                <a:latin typeface="HY헤드라인M" pitchFamily="18" charset="-127"/>
                <a:ea typeface="HY헤드라인M" pitchFamily="18" charset="-127"/>
              </a:defRPr>
            </a:lvl2pPr>
            <a:lvl3pPr>
              <a:defRPr sz="2000">
                <a:latin typeface="HY헤드라인M" pitchFamily="18" charset="-127"/>
                <a:ea typeface="HY헤드라인M" pitchFamily="18" charset="-127"/>
              </a:defRPr>
            </a:lvl3pPr>
            <a:lvl4pPr>
              <a:defRPr sz="1800">
                <a:latin typeface="HY헤드라인M" pitchFamily="18" charset="-127"/>
                <a:ea typeface="HY헤드라인M" pitchFamily="18" charset="-127"/>
              </a:defRPr>
            </a:lvl4pPr>
            <a:lvl5pPr>
              <a:defRPr sz="1800">
                <a:latin typeface="HY헤드라인M" pitchFamily="18" charset="-127"/>
                <a:ea typeface="HY헤드라인M" pitchFamily="18" charset="-12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HY헤드라인M" pitchFamily="18" charset="-127"/>
                <a:ea typeface="HY헤드라인M" pitchFamily="18" charset="-127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4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2357422" y="6500834"/>
            <a:ext cx="4357718" cy="242022"/>
          </a:xfrm>
        </p:spPr>
        <p:txBody>
          <a:bodyPr/>
          <a:lstStyle>
            <a:lvl1pPr>
              <a:defRPr sz="1050">
                <a:latin typeface="+mn-lt"/>
              </a:defRPr>
            </a:lvl1pPr>
          </a:lstStyle>
          <a:p>
            <a:pPr>
              <a:defRPr/>
            </a:pPr>
            <a:r>
              <a:rPr lang="ko-KR" altLang="en-US" smtClean="0"/>
              <a:t>기상위성자료 예보활용 워크숍</a:t>
            </a:r>
            <a:r>
              <a:rPr lang="en-US" altLang="ko-KR" smtClean="0"/>
              <a:t>(10.25) / </a:t>
            </a:r>
            <a:r>
              <a:rPr lang="ko-KR" altLang="en-US" smtClean="0"/>
              <a:t>천리안위성 자료서비스 계획</a:t>
            </a:r>
            <a:endParaRPr lang="ko-KR" altLang="en-US" dirty="0"/>
          </a:p>
        </p:txBody>
      </p:sp>
      <p:sp>
        <p:nvSpPr>
          <p:cNvPr id="15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858148" y="6500834"/>
            <a:ext cx="928694" cy="242022"/>
          </a:xfrm>
        </p:spPr>
        <p:txBody>
          <a:bodyPr/>
          <a:lstStyle>
            <a:lvl1pPr>
              <a:defRPr sz="1050">
                <a:latin typeface="+mn-lt"/>
              </a:defRPr>
            </a:lvl1pPr>
          </a:lstStyle>
          <a:p>
            <a:pPr>
              <a:defRPr/>
            </a:pPr>
            <a:fld id="{AA9C2FF4-FED2-4348-92E4-A85082E44541}" type="slidenum">
              <a:rPr lang="ko-KR" altLang="en-US" smtClean="0"/>
              <a:pPr>
                <a:defRPr/>
              </a:pPr>
              <a:t>‹#›</a:t>
            </a:fld>
            <a:endParaRPr lang="ko-KR" altLang="en-US"/>
          </a:p>
        </p:txBody>
      </p:sp>
      <p:pic>
        <p:nvPicPr>
          <p:cNvPr id="10" name="그림 9" descr="국가기상위성센터_좌우.g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358082" y="214290"/>
            <a:ext cx="1571638" cy="3237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제목 개체 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5123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1pPr>
          </a:lstStyle>
          <a:p>
            <a:pPr>
              <a:defRPr/>
            </a:pPr>
            <a:r>
              <a:rPr lang="ko-KR" altLang="en-US" smtClean="0"/>
              <a:t>기상위성자료 예보활용 워크숍</a:t>
            </a:r>
            <a:r>
              <a:rPr lang="en-US" altLang="ko-KR" smtClean="0"/>
              <a:t>(10.25) / </a:t>
            </a:r>
            <a:r>
              <a:rPr lang="ko-KR" altLang="en-US" smtClean="0"/>
              <a:t>천리안위성 자료서비스 계획</a:t>
            </a:r>
            <a:endParaRPr lang="en-US" altLang="ko-KR" dirty="0" smtClean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C8008B49-FC3D-4789-BB10-9ACFE253A068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64" r:id="rId4"/>
    <p:sldLayoutId id="2147483856" r:id="rId5"/>
    <p:sldLayoutId id="2147483857" r:id="rId6"/>
    <p:sldLayoutId id="2147483858" r:id="rId7"/>
    <p:sldLayoutId id="2147483863" r:id="rId8"/>
    <p:sldLayoutId id="2147483859" r:id="rId9"/>
    <p:sldLayoutId id="2147483860" r:id="rId10"/>
    <p:sldLayoutId id="2147483861" r:id="rId11"/>
    <p:sldLayoutId id="2147483862" r:id="rId12"/>
    <p:sldLayoutId id="2147483870" r:id="rId13"/>
    <p:sldLayoutId id="2147483871" r:id="rId14"/>
    <p:sldLayoutId id="2147483872" r:id="rId15"/>
    <p:sldLayoutId id="2147483878" r:id="rId16"/>
  </p:sldLayoutIdLst>
  <p:hf hd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wmf"/><Relationship Id="rId9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65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4.png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emf"/><Relationship Id="rId3" Type="http://schemas.openxmlformats.org/officeDocument/2006/relationships/image" Target="../media/image78.wmf"/><Relationship Id="rId7" Type="http://schemas.openxmlformats.org/officeDocument/2006/relationships/image" Target="../media/image82.wmf"/><Relationship Id="rId2" Type="http://schemas.openxmlformats.org/officeDocument/2006/relationships/image" Target="../media/image77.w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1.wmf"/><Relationship Id="rId5" Type="http://schemas.openxmlformats.org/officeDocument/2006/relationships/image" Target="../media/image80.wmf"/><Relationship Id="rId4" Type="http://schemas.openxmlformats.org/officeDocument/2006/relationships/image" Target="../media/image79.wmf"/><Relationship Id="rId9" Type="http://schemas.openxmlformats.org/officeDocument/2006/relationships/image" Target="../media/image8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1.png"/><Relationship Id="rId7" Type="http://schemas.openxmlformats.org/officeDocument/2006/relationships/image" Target="../media/image18.png"/><Relationship Id="rId12" Type="http://schemas.openxmlformats.org/officeDocument/2006/relationships/image" Target="../media/image2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sz="4000" dirty="0" smtClean="0">
                <a:latin typeface="Arial" pitchFamily="34" charset="0"/>
                <a:ea typeface="산돌고딕B" pitchFamily="18" charset="-127"/>
                <a:cs typeface="Arial" pitchFamily="34" charset="0"/>
              </a:rPr>
              <a:t>Satellite Activities in KMA, Status of COMS and Future Plans</a:t>
            </a:r>
            <a:endParaRPr lang="ko-KR" altLang="en-US" sz="4000" dirty="0">
              <a:latin typeface="Arial" pitchFamily="34" charset="0"/>
              <a:ea typeface="산돌고딕B" pitchFamily="18" charset="-127"/>
              <a:cs typeface="Arial" pitchFamily="34" charset="0"/>
            </a:endParaRPr>
          </a:p>
        </p:txBody>
      </p:sp>
      <p:sp>
        <p:nvSpPr>
          <p:cNvPr id="6" name="부제목 5"/>
          <p:cNvSpPr>
            <a:spLocks noGrp="1"/>
          </p:cNvSpPr>
          <p:nvPr>
            <p:ph type="subTitle" idx="1"/>
          </p:nvPr>
        </p:nvSpPr>
        <p:spPr>
          <a:xfrm>
            <a:off x="1428728" y="3861048"/>
            <a:ext cx="6400800" cy="2016224"/>
          </a:xfrm>
        </p:spPr>
        <p:txBody>
          <a:bodyPr/>
          <a:lstStyle/>
          <a:p>
            <a:endParaRPr lang="en-US" altLang="ko-KR" sz="800" dirty="0" smtClean="0">
              <a:solidFill>
                <a:schemeClr val="tx1"/>
              </a:solidFill>
              <a:latin typeface="산돌고딕B" pitchFamily="18" charset="-127"/>
              <a:ea typeface="산돌고딕B" pitchFamily="18" charset="-127"/>
            </a:endParaRPr>
          </a:p>
          <a:p>
            <a:r>
              <a:rPr lang="en-US" altLang="ko-KR" sz="2400" dirty="0" smtClean="0">
                <a:solidFill>
                  <a:schemeClr val="tx1"/>
                </a:solidFill>
                <a:latin typeface="Arial" pitchFamily="34" charset="0"/>
                <a:ea typeface="산돌고딕B" pitchFamily="18" charset="-127"/>
              </a:rPr>
              <a:t>JAE-DONG JANG</a:t>
            </a:r>
          </a:p>
          <a:p>
            <a:r>
              <a:rPr lang="en-US" altLang="ko-KR" sz="2400" dirty="0" smtClean="0">
                <a:solidFill>
                  <a:schemeClr val="tx1"/>
                </a:solidFill>
                <a:latin typeface="Arial" pitchFamily="34" charset="0"/>
                <a:ea typeface="산돌고딕B" pitchFamily="18" charset="-127"/>
              </a:rPr>
              <a:t>Satellite Operation Division</a:t>
            </a:r>
          </a:p>
          <a:p>
            <a:r>
              <a:rPr lang="en-US" altLang="ko-KR" sz="2400" dirty="0" smtClean="0">
                <a:solidFill>
                  <a:schemeClr val="tx1"/>
                </a:solidFill>
                <a:latin typeface="Arial" pitchFamily="34" charset="0"/>
                <a:ea typeface="산돌고딕B" pitchFamily="18" charset="-127"/>
              </a:rPr>
              <a:t>NMSC/KMA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9C2FF4-FED2-4348-92E4-A85082E44541}" type="slidenum">
              <a:rPr lang="ko-KR" altLang="en-US" smtClean="0"/>
              <a:pPr>
                <a:defRPr/>
              </a:pPr>
              <a:t>9</a:t>
            </a:fld>
            <a:endParaRPr lang="ko-KR" altLang="en-US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>
                <a:latin typeface="Arial" pitchFamily="34" charset="0"/>
                <a:cs typeface="Arial" pitchFamily="34" charset="0"/>
              </a:rPr>
              <a:t>Satellite Data in KMA</a:t>
            </a:r>
            <a:endParaRPr lang="ko-KR" altLang="en-US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7804161"/>
              </p:ext>
            </p:extLst>
          </p:nvPr>
        </p:nvGraphicFramePr>
        <p:xfrm>
          <a:off x="395536" y="980728"/>
          <a:ext cx="8375085" cy="4790017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675017"/>
                <a:gridCol w="1675017"/>
                <a:gridCol w="1675017"/>
                <a:gridCol w="1675017"/>
                <a:gridCol w="1675017"/>
              </a:tblGrid>
              <a:tr h="3147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1" dirty="0" smtClean="0">
                          <a:solidFill>
                            <a:schemeClr val="bg1"/>
                          </a:solidFill>
                          <a:latin typeface="휴먼명조"/>
                        </a:rPr>
                        <a:t>Orbit</a:t>
                      </a:r>
                      <a:endParaRPr lang="ko-KR" altLang="en-US" sz="1100" dirty="0">
                        <a:solidFill>
                          <a:schemeClr val="bg1"/>
                        </a:solidFill>
                        <a:latin typeface="휴먼명조"/>
                      </a:endParaRPr>
                    </a:p>
                  </a:txBody>
                  <a:tcPr marL="14564" marR="14564" marT="15778" marB="15778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1" dirty="0" smtClean="0">
                          <a:solidFill>
                            <a:schemeClr val="bg1"/>
                          </a:solidFill>
                          <a:latin typeface="휴먼명조"/>
                        </a:rPr>
                        <a:t>Satellite</a:t>
                      </a:r>
                      <a:endParaRPr lang="ko-KR" altLang="en-US" sz="1100" dirty="0">
                        <a:solidFill>
                          <a:schemeClr val="bg1"/>
                        </a:solidFill>
                        <a:latin typeface="휴먼명조"/>
                      </a:endParaRPr>
                    </a:p>
                  </a:txBody>
                  <a:tcPr marL="14564" marR="14564" marT="15778" marB="15778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1" dirty="0" smtClean="0">
                          <a:solidFill>
                            <a:schemeClr val="bg1"/>
                          </a:solidFill>
                          <a:latin typeface="휴먼명조"/>
                        </a:rPr>
                        <a:t>Receiving Method</a:t>
                      </a:r>
                      <a:endParaRPr lang="ko-KR" altLang="en-US" sz="1100" dirty="0">
                        <a:solidFill>
                          <a:schemeClr val="bg1"/>
                        </a:solidFill>
                        <a:latin typeface="휴먼명조"/>
                      </a:endParaRPr>
                    </a:p>
                  </a:txBody>
                  <a:tcPr marL="14564" marR="14564" marT="15778" marB="15778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1" dirty="0" smtClean="0">
                          <a:solidFill>
                            <a:schemeClr val="bg1"/>
                          </a:solidFill>
                          <a:latin typeface="휴먼명조"/>
                        </a:rPr>
                        <a:t>Period</a:t>
                      </a:r>
                      <a:endParaRPr lang="ko-KR" altLang="en-US" sz="1100" dirty="0">
                        <a:solidFill>
                          <a:schemeClr val="bg1"/>
                        </a:solidFill>
                        <a:latin typeface="휴먼명조"/>
                      </a:endParaRPr>
                    </a:p>
                  </a:txBody>
                  <a:tcPr marL="14564" marR="14564" marT="15778" marB="15778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1" dirty="0" smtClean="0">
                          <a:solidFill>
                            <a:schemeClr val="bg1"/>
                          </a:solidFill>
                          <a:latin typeface="휴먼명조"/>
                        </a:rPr>
                        <a:t>Products</a:t>
                      </a:r>
                      <a:endParaRPr lang="ko-KR" altLang="en-US" sz="1100" dirty="0">
                        <a:solidFill>
                          <a:schemeClr val="bg1"/>
                        </a:solidFill>
                        <a:latin typeface="휴먼명조"/>
                      </a:endParaRPr>
                    </a:p>
                  </a:txBody>
                  <a:tcPr marL="14564" marR="14564" marT="15778" marB="15778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0070C0"/>
                    </a:solidFill>
                  </a:tcPr>
                </a:tc>
              </a:tr>
              <a:tr h="380310">
                <a:tc rowSpan="3"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>
                          <a:latin typeface="+mn-ea"/>
                          <a:ea typeface="+mn-ea"/>
                        </a:rPr>
                        <a:t>GEO</a:t>
                      </a:r>
                      <a:endParaRPr lang="ko-KR" altLang="en-US" sz="1100" b="1" dirty="0">
                        <a:latin typeface="+mn-ea"/>
                        <a:ea typeface="+mn-ea"/>
                      </a:endParaRPr>
                    </a:p>
                  </a:txBody>
                  <a:tcPr marL="73648" marR="73648" marT="39893" marB="39893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AFD7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COMS</a:t>
                      </a:r>
                      <a:endParaRPr lang="ko-KR" altLang="en-US" sz="110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14564" marR="14564" marT="15778" marB="15778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Direct</a:t>
                      </a:r>
                      <a:endParaRPr lang="en-US" altLang="ko-KR" sz="110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14564" marR="14564" marT="15778" marB="15778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178/day</a:t>
                      </a:r>
                      <a:endParaRPr lang="ko-KR" altLang="en-US" sz="110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14564" marR="14564" marT="15778" marB="15778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16</a:t>
                      </a:r>
                      <a:endParaRPr lang="ko-KR" altLang="en-US" sz="110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14564" marR="14564" marT="15778" marB="15778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435830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1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9785" marR="79785" marT="39893" marB="39893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AFD7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MTSAT</a:t>
                      </a:r>
                    </a:p>
                  </a:txBody>
                  <a:tcPr marL="14564" marR="14564" marT="15778" marB="15778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Direct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FTP</a:t>
                      </a:r>
                      <a:endParaRPr lang="ko-KR" altLang="en-US" sz="110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14564" marR="14564" marT="15778" marB="15778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52/day</a:t>
                      </a:r>
                      <a:endParaRPr lang="ko-KR" altLang="en-US" sz="110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14564" marR="14564" marT="15778" marB="15778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Fog, yellow dust, SST</a:t>
                      </a:r>
                      <a:endParaRPr lang="ko-KR" altLang="en-US" sz="110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14564" marR="14564" marT="15778" marB="15778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380310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1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9785" marR="79785" marT="39893" marB="39893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AFD7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FY-2D</a:t>
                      </a:r>
                    </a:p>
                  </a:txBody>
                  <a:tcPr marL="14564" marR="14564" marT="15778" marB="15778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Direct</a:t>
                      </a:r>
                      <a:endParaRPr lang="en-US" altLang="ko-KR" sz="110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14564" marR="14564" marT="15778" marB="15778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28/day</a:t>
                      </a:r>
                      <a:endParaRPr lang="ko-KR" altLang="en-US" sz="110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14564" marR="14564" marT="15778" marB="15778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Image</a:t>
                      </a:r>
                      <a:endParaRPr lang="ko-KR" altLang="en-US" sz="110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14564" marR="14564" marT="15778" marB="15778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501921">
                <a:tc rowSpan="7"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>
                          <a:latin typeface="+mn-ea"/>
                          <a:ea typeface="+mn-ea"/>
                        </a:rPr>
                        <a:t>LEO</a:t>
                      </a:r>
                      <a:endParaRPr lang="ko-KR" altLang="en-US" sz="1100" b="1" dirty="0">
                        <a:latin typeface="+mn-ea"/>
                        <a:ea typeface="+mn-ea"/>
                      </a:endParaRPr>
                    </a:p>
                  </a:txBody>
                  <a:tcPr marL="73648" marR="73648" marT="39893" marB="39893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AFD7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NOAA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(15,17,18,19)</a:t>
                      </a:r>
                    </a:p>
                  </a:txBody>
                  <a:tcPr marL="14564" marR="14564" marT="15778" marB="15778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Direct</a:t>
                      </a:r>
                      <a:endParaRPr lang="en-US" altLang="ko-KR" sz="110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14564" marR="14564" marT="15778" marB="15778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14~16/day</a:t>
                      </a:r>
                      <a:endParaRPr lang="ko-KR" altLang="en-US" sz="110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14564" marR="14564" marT="15778" marB="15778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image</a:t>
                      </a:r>
                      <a:endParaRPr lang="ko-KR" altLang="en-US" sz="110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Fog, SST, Dust</a:t>
                      </a:r>
                      <a:endParaRPr lang="en-US" altLang="ko-KR" sz="110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ATOVS</a:t>
                      </a:r>
                      <a:endParaRPr lang="ko-KR" altLang="en-US" sz="110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14564" marR="14564" marT="15778" marB="15778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380310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1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9785" marR="79785" marT="39893" marB="39893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AFD7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FY-1D</a:t>
                      </a:r>
                    </a:p>
                  </a:txBody>
                  <a:tcPr marL="14564" marR="14564" marT="15778" marB="15778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Direct</a:t>
                      </a:r>
                      <a:endParaRPr lang="en-US" altLang="ko-KR" sz="110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14564" marR="14564" marT="15778" marB="15778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3~4/day</a:t>
                      </a:r>
                      <a:endParaRPr lang="ko-KR" altLang="en-US" sz="110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14564" marR="14564" marT="15778" marB="15778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Image</a:t>
                      </a:r>
                      <a:endParaRPr lang="ko-KR" altLang="en-US" sz="110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14564" marR="14564" marT="15778" marB="15778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501921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1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9785" marR="79785" marT="39893" marB="39893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AFD7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Terra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Aqua</a:t>
                      </a:r>
                    </a:p>
                  </a:txBody>
                  <a:tcPr marL="14564" marR="14564" marT="15778" marB="15778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Direct</a:t>
                      </a:r>
                      <a:endParaRPr lang="en-US" altLang="ko-KR" sz="110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14564" marR="14564" marT="15778" marB="15778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7~8/day</a:t>
                      </a:r>
                      <a:endParaRPr lang="ko-KR" altLang="en-US" sz="110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14564" marR="14564" marT="15778" marB="15778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Image</a:t>
                      </a:r>
                      <a:endParaRPr lang="ko-KR" altLang="en-US" sz="110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Fire, Dust</a:t>
                      </a:r>
                      <a:endParaRPr lang="ko-KR" altLang="en-US" sz="110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Ozone, NDVI</a:t>
                      </a:r>
                      <a:endParaRPr lang="ko-KR" altLang="en-US" sz="110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14564" marR="14564" marT="15778" marB="15778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501921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1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9785" marR="79785" marT="39893" marB="39893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AFD7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DMSP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(SSM/I)</a:t>
                      </a:r>
                    </a:p>
                  </a:txBody>
                  <a:tcPr marL="14564" marR="14564" marT="15778" marB="15778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FTP</a:t>
                      </a:r>
                    </a:p>
                  </a:txBody>
                  <a:tcPr marL="14564" marR="14564" marT="15778" marB="15778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14/day</a:t>
                      </a:r>
                      <a:endParaRPr lang="ko-KR" altLang="en-US" sz="110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14564" marR="14564" marT="15778" marB="15778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Soil moisture,</a:t>
                      </a:r>
                      <a:endParaRPr lang="en-US" altLang="ko-KR" sz="110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LST,</a:t>
                      </a:r>
                      <a:endParaRPr lang="en-US" altLang="ko-KR" sz="110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Land cover</a:t>
                      </a:r>
                      <a:endParaRPr lang="ko-KR" altLang="en-US" sz="110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14564" marR="14564" marT="15778" marB="15778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501921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1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9785" marR="79785" marT="39893" marB="39893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AFD7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Coriolis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(Windsat)</a:t>
                      </a:r>
                    </a:p>
                  </a:txBody>
                  <a:tcPr marL="14564" marR="14564" marT="15778" marB="15778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FTP</a:t>
                      </a:r>
                      <a:endParaRPr lang="en-US" sz="110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14564" marR="14564" marT="15778" marB="15778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14/day</a:t>
                      </a:r>
                      <a:endParaRPr lang="ko-KR" altLang="en-US" sz="110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14564" marR="14564" marT="15778" marB="15778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SSW,</a:t>
                      </a:r>
                      <a:endParaRPr lang="en-US" altLang="ko-KR" sz="110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SST,</a:t>
                      </a:r>
                      <a:endParaRPr lang="en-US" altLang="ko-KR" sz="110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CLW</a:t>
                      </a:r>
                      <a:endParaRPr lang="ko-KR" altLang="en-US" sz="110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14564" marR="14564" marT="15778" marB="15778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380310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1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9785" marR="79785" marT="39893" marB="39893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AFD7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TRMM</a:t>
                      </a:r>
                    </a:p>
                  </a:txBody>
                  <a:tcPr marL="14564" marR="14564" marT="15778" marB="15778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FTP</a:t>
                      </a:r>
                    </a:p>
                  </a:txBody>
                  <a:tcPr marL="14564" marR="14564" marT="15778" marB="15778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-</a:t>
                      </a:r>
                      <a:endParaRPr lang="ko-KR" altLang="en-US" sz="110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14564" marR="14564" marT="15778" marB="15778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Rain</a:t>
                      </a:r>
                      <a:endParaRPr lang="ko-KR" altLang="en-US" sz="110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14564" marR="14564" marT="15778" marB="15778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380310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100" b="1" dirty="0"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marL="79785" marR="79785" marT="39893" marB="39893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AFD7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METOP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(ASCAT)</a:t>
                      </a:r>
                    </a:p>
                  </a:txBody>
                  <a:tcPr marL="14564" marR="14564" marT="15778" marB="15778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FTP</a:t>
                      </a:r>
                      <a:endParaRPr lang="en-US" sz="110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14564" marR="14564" marT="15778" marB="15778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Every 3miny</a:t>
                      </a:r>
                      <a:endParaRPr lang="ko-KR" altLang="en-US" sz="110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14564" marR="14564" marT="15778" marB="15778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SSW,</a:t>
                      </a:r>
                      <a:endParaRPr lang="en-US" altLang="ko-KR" sz="110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Soil moisture</a:t>
                      </a:r>
                      <a:endParaRPr lang="ko-KR" altLang="en-US" sz="1100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14564" marR="14564" marT="15778" marB="15778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95536" y="5805264"/>
            <a:ext cx="8375084" cy="373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u"/>
            </a:pPr>
            <a:r>
              <a:rPr lang="en-US" altLang="ko-KR" sz="1400" dirty="0" smtClean="0">
                <a:latin typeface="Arial" pitchFamily="34" charset="0"/>
                <a:cs typeface="Arial" pitchFamily="34" charset="0"/>
              </a:rPr>
              <a:t>NPP data have been received  and will be serviced in the second half of 2012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1746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1244"/>
          <a:stretch/>
        </p:blipFill>
        <p:spPr bwMode="auto">
          <a:xfrm>
            <a:off x="0" y="85344"/>
            <a:ext cx="9144001" cy="67726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765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98080" y="0"/>
            <a:ext cx="1645920" cy="68122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1749" name="Rectangle 5"/>
          <p:cNvSpPr>
            <a:spLocks/>
          </p:cNvSpPr>
          <p:nvPr/>
        </p:nvSpPr>
        <p:spPr bwMode="auto">
          <a:xfrm>
            <a:off x="179512" y="706946"/>
            <a:ext cx="8712968" cy="306324"/>
          </a:xfrm>
          <a:prstGeom prst="rect">
            <a:avLst/>
          </a:prstGeom>
          <a:noFill/>
          <a:ln>
            <a:noFill/>
          </a:ln>
          <a:effectLst>
            <a:outerShdw sx="1000" sy="1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latinLnBrk="0">
              <a:lnSpc>
                <a:spcPct val="110000"/>
              </a:lnSpc>
              <a:defRPr/>
            </a:pPr>
            <a:r>
              <a:rPr kumimoji="0" lang="en-US" altLang="ko-KR" sz="1700" dirty="0">
                <a:solidFill>
                  <a:schemeClr val="bg1"/>
                </a:solidFill>
                <a:latin typeface="Arial" pitchFamily="34" charset="0"/>
                <a:ea typeface="산돌고딕B" pitchFamily="18" charset="-127"/>
                <a:cs typeface="Arial" pitchFamily="34" charset="0"/>
                <a:sym typeface="Daum_Regular" charset="0"/>
              </a:rPr>
              <a:t>16 Baseline Products : </a:t>
            </a:r>
            <a:r>
              <a:rPr kumimoji="0" lang="en-US" altLang="ko-KR" sz="1700" dirty="0" smtClean="0">
                <a:solidFill>
                  <a:schemeClr val="bg1"/>
                </a:solidFill>
                <a:latin typeface="Arial" pitchFamily="34" charset="0"/>
                <a:ea typeface="산돌고딕B" pitchFamily="18" charset="-127"/>
                <a:cs typeface="Arial" pitchFamily="34" charset="0"/>
                <a:sym typeface="Daum_Regular" charset="0"/>
              </a:rPr>
              <a:t>Development </a:t>
            </a:r>
            <a:r>
              <a:rPr kumimoji="0" lang="en-US" altLang="ko-KR" sz="1700" dirty="0">
                <a:solidFill>
                  <a:schemeClr val="bg1"/>
                </a:solidFill>
                <a:latin typeface="Arial" pitchFamily="34" charset="0"/>
                <a:ea typeface="산돌고딕B" pitchFamily="18" charset="-127"/>
                <a:cs typeface="Arial" pitchFamily="34" charset="0"/>
                <a:sym typeface="Daum_Regular" charset="0"/>
              </a:rPr>
              <a:t>(2003-2010) and </a:t>
            </a:r>
            <a:r>
              <a:rPr kumimoji="0" lang="en-US" altLang="ko-KR" sz="1700" dirty="0" smtClean="0">
                <a:solidFill>
                  <a:schemeClr val="bg1"/>
                </a:solidFill>
                <a:latin typeface="Arial" pitchFamily="34" charset="0"/>
                <a:ea typeface="산돌고딕B" pitchFamily="18" charset="-127"/>
                <a:cs typeface="Arial" pitchFamily="34" charset="0"/>
                <a:sym typeface="Daum_Regular" charset="0"/>
              </a:rPr>
              <a:t>operation (2011</a:t>
            </a:r>
            <a:r>
              <a:rPr kumimoji="0" lang="en-US" altLang="ko-KR" sz="1700" dirty="0">
                <a:solidFill>
                  <a:schemeClr val="bg1"/>
                </a:solidFill>
                <a:latin typeface="Arial" pitchFamily="34" charset="0"/>
                <a:ea typeface="산돌고딕B" pitchFamily="18" charset="-127"/>
                <a:cs typeface="Arial" pitchFamily="34" charset="0"/>
                <a:sym typeface="Daum_Regular" charset="0"/>
              </a:rPr>
              <a:t>~)</a:t>
            </a:r>
          </a:p>
        </p:txBody>
      </p:sp>
      <p:pic>
        <p:nvPicPr>
          <p:cNvPr id="3175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42291" y="1014984"/>
            <a:ext cx="9144000" cy="578815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1752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38244" y="2608613"/>
            <a:ext cx="2885504" cy="169019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630936" y="1117854"/>
            <a:ext cx="7754112" cy="5559552"/>
            <a:chOff x="0" y="0"/>
            <a:chExt cx="13568" cy="9728"/>
          </a:xfrm>
        </p:grpSpPr>
        <p:sp>
          <p:nvSpPr>
            <p:cNvPr id="31753" name="Rectangle 9"/>
            <p:cNvSpPr>
              <a:spLocks/>
            </p:cNvSpPr>
            <p:nvPr/>
          </p:nvSpPr>
          <p:spPr bwMode="auto">
            <a:xfrm>
              <a:off x="1656" y="748"/>
              <a:ext cx="2600" cy="648"/>
            </a:xfrm>
            <a:prstGeom prst="rect">
              <a:avLst/>
            </a:prstGeom>
            <a:noFill/>
            <a:ln>
              <a:noFill/>
            </a:ln>
            <a:effectLst>
              <a:outerShdw blurRad="127000" dist="88899" dir="2700000" algn="ctr" rotWithShape="0">
                <a:srgbClr val="3596DE">
                  <a:alpha val="7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ctr" latinLnBrk="0">
                <a:lnSpc>
                  <a:spcPct val="110000"/>
                </a:lnSpc>
                <a:defRPr/>
              </a:pPr>
              <a:r>
                <a:rPr kumimoji="0" lang="en-US" altLang="ko-KR" sz="1300" dirty="0">
                  <a:solidFill>
                    <a:srgbClr val="FFFFFF"/>
                  </a:solidFill>
                  <a:latin typeface="Arial" pitchFamily="34" charset="0"/>
                  <a:ea typeface="산돌고딕B" pitchFamily="18" charset="-127"/>
                  <a:cs typeface="Arial" pitchFamily="34" charset="0"/>
                  <a:sym typeface="Daum_Regular" charset="0"/>
                </a:rPr>
                <a:t>SST</a:t>
              </a:r>
            </a:p>
            <a:p>
              <a:pPr algn="ctr" latinLnBrk="0">
                <a:lnSpc>
                  <a:spcPct val="110000"/>
                </a:lnSpc>
                <a:defRPr/>
              </a:pPr>
              <a:r>
                <a:rPr kumimoji="0" lang="en-US" altLang="ko-KR" sz="900" dirty="0">
                  <a:solidFill>
                    <a:srgbClr val="FFFFFF"/>
                  </a:solidFill>
                  <a:latin typeface="Arial" pitchFamily="34" charset="0"/>
                  <a:ea typeface="산돌고딕B" pitchFamily="18" charset="-127"/>
                  <a:cs typeface="Arial" pitchFamily="34" charset="0"/>
                  <a:sym typeface="Daum_Regular" charset="0"/>
                </a:rPr>
                <a:t>(Sea Surface Temperature)</a:t>
              </a:r>
            </a:p>
          </p:txBody>
        </p:sp>
        <p:sp>
          <p:nvSpPr>
            <p:cNvPr id="31754" name="Rectangle 10"/>
            <p:cNvSpPr>
              <a:spLocks/>
            </p:cNvSpPr>
            <p:nvPr/>
          </p:nvSpPr>
          <p:spPr bwMode="auto">
            <a:xfrm>
              <a:off x="5752" y="0"/>
              <a:ext cx="2408" cy="880"/>
            </a:xfrm>
            <a:prstGeom prst="rect">
              <a:avLst/>
            </a:prstGeom>
            <a:noFill/>
            <a:ln>
              <a:noFill/>
            </a:ln>
            <a:effectLst>
              <a:outerShdw blurRad="127000" dist="88899" dir="2700000" algn="ctr" rotWithShape="0">
                <a:srgbClr val="3596DE">
                  <a:alpha val="7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ctr" latinLnBrk="0">
                <a:lnSpc>
                  <a:spcPct val="110000"/>
                </a:lnSpc>
                <a:defRPr/>
              </a:pPr>
              <a:r>
                <a:rPr kumimoji="0" lang="en-US" altLang="ko-KR" sz="1300" dirty="0">
                  <a:solidFill>
                    <a:srgbClr val="FFFFFF"/>
                  </a:solidFill>
                  <a:latin typeface="Arial" pitchFamily="34" charset="0"/>
                  <a:ea typeface="산돌고딕B" pitchFamily="18" charset="-127"/>
                  <a:cs typeface="Arial" pitchFamily="34" charset="0"/>
                  <a:sym typeface="Daum_Regular" charset="0"/>
                </a:rPr>
                <a:t>AMV </a:t>
              </a:r>
            </a:p>
            <a:p>
              <a:pPr algn="ctr" latinLnBrk="0">
                <a:lnSpc>
                  <a:spcPct val="110000"/>
                </a:lnSpc>
                <a:defRPr/>
              </a:pPr>
              <a:r>
                <a:rPr kumimoji="0" lang="en-US" altLang="ko-KR" sz="900" dirty="0">
                  <a:solidFill>
                    <a:srgbClr val="FFFFFF"/>
                  </a:solidFill>
                  <a:latin typeface="Arial" pitchFamily="34" charset="0"/>
                  <a:ea typeface="산돌고딕B" pitchFamily="18" charset="-127"/>
                  <a:cs typeface="Arial" pitchFamily="34" charset="0"/>
                  <a:sym typeface="Daum_Regular" charset="0"/>
                </a:rPr>
                <a:t>(Atmospheric Motion Vector)</a:t>
              </a:r>
            </a:p>
          </p:txBody>
        </p:sp>
        <p:sp>
          <p:nvSpPr>
            <p:cNvPr id="31755" name="Rectangle 11"/>
            <p:cNvSpPr>
              <a:spLocks/>
            </p:cNvSpPr>
            <p:nvPr/>
          </p:nvSpPr>
          <p:spPr bwMode="auto">
            <a:xfrm>
              <a:off x="7976" y="80"/>
              <a:ext cx="1944" cy="880"/>
            </a:xfrm>
            <a:prstGeom prst="rect">
              <a:avLst/>
            </a:prstGeom>
            <a:noFill/>
            <a:ln>
              <a:noFill/>
            </a:ln>
            <a:effectLst>
              <a:outerShdw blurRad="127000" dist="88899" dir="2700000" algn="ctr" rotWithShape="0">
                <a:srgbClr val="3596DE">
                  <a:alpha val="7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ctr" latinLnBrk="0">
                <a:lnSpc>
                  <a:spcPct val="110000"/>
                </a:lnSpc>
                <a:defRPr/>
              </a:pPr>
              <a:r>
                <a:rPr kumimoji="0" lang="en-US" altLang="ko-KR" sz="1300" dirty="0">
                  <a:solidFill>
                    <a:srgbClr val="FFFFFF"/>
                  </a:solidFill>
                  <a:latin typeface="Arial" pitchFamily="34" charset="0"/>
                  <a:ea typeface="산돌고딕B" pitchFamily="18" charset="-127"/>
                  <a:cs typeface="Arial" pitchFamily="34" charset="0"/>
                  <a:sym typeface="Daum_Regular" charset="0"/>
                </a:rPr>
                <a:t>LST </a:t>
              </a:r>
            </a:p>
            <a:p>
              <a:pPr algn="ctr" latinLnBrk="0">
                <a:lnSpc>
                  <a:spcPct val="110000"/>
                </a:lnSpc>
                <a:defRPr/>
              </a:pPr>
              <a:r>
                <a:rPr kumimoji="0" lang="en-US" altLang="ko-KR" sz="900" dirty="0">
                  <a:solidFill>
                    <a:srgbClr val="FFFFFF"/>
                  </a:solidFill>
                  <a:latin typeface="Arial" pitchFamily="34" charset="0"/>
                  <a:ea typeface="산돌고딕B" pitchFamily="18" charset="-127"/>
                  <a:cs typeface="Arial" pitchFamily="34" charset="0"/>
                  <a:sym typeface="Daum_Regular" charset="0"/>
                </a:rPr>
                <a:t>(Land Surface Temperature)</a:t>
              </a:r>
            </a:p>
          </p:txBody>
        </p:sp>
        <p:sp>
          <p:nvSpPr>
            <p:cNvPr id="31756" name="Rectangle 12"/>
            <p:cNvSpPr>
              <a:spLocks/>
            </p:cNvSpPr>
            <p:nvPr/>
          </p:nvSpPr>
          <p:spPr bwMode="auto">
            <a:xfrm>
              <a:off x="0" y="1888"/>
              <a:ext cx="2600" cy="576"/>
            </a:xfrm>
            <a:prstGeom prst="rect">
              <a:avLst/>
            </a:prstGeom>
            <a:noFill/>
            <a:ln>
              <a:noFill/>
            </a:ln>
            <a:effectLst>
              <a:outerShdw blurRad="127000" dist="88899" dir="2700000" algn="ctr" rotWithShape="0">
                <a:srgbClr val="3596DE">
                  <a:alpha val="7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ctr" latinLnBrk="0">
                <a:lnSpc>
                  <a:spcPct val="90000"/>
                </a:lnSpc>
                <a:defRPr/>
              </a:pPr>
              <a:r>
                <a:rPr kumimoji="0" lang="en-US" altLang="ko-KR" sz="1300" dirty="0">
                  <a:solidFill>
                    <a:srgbClr val="FFFFFF"/>
                  </a:solidFill>
                  <a:latin typeface="Arial" pitchFamily="34" charset="0"/>
                  <a:ea typeface="산돌고딕B" pitchFamily="18" charset="-127"/>
                  <a:cs typeface="Arial" pitchFamily="34" charset="0"/>
                  <a:sym typeface="Daum_Regular" charset="0"/>
                </a:rPr>
                <a:t>TPW</a:t>
              </a:r>
            </a:p>
            <a:p>
              <a:pPr algn="ctr" latinLnBrk="0">
                <a:lnSpc>
                  <a:spcPct val="90000"/>
                </a:lnSpc>
                <a:defRPr/>
              </a:pPr>
              <a:r>
                <a:rPr kumimoji="0" lang="en-US" altLang="ko-KR" sz="900" dirty="0">
                  <a:solidFill>
                    <a:srgbClr val="FFFFFF"/>
                  </a:solidFill>
                  <a:latin typeface="Arial" pitchFamily="34" charset="0"/>
                  <a:ea typeface="산돌고딕B" pitchFamily="18" charset="-127"/>
                  <a:cs typeface="Arial" pitchFamily="34" charset="0"/>
                  <a:sym typeface="Daum_Regular" charset="0"/>
                </a:rPr>
                <a:t>(Total </a:t>
              </a:r>
              <a:r>
                <a:rPr kumimoji="0" lang="en-US" altLang="ko-KR" sz="900" dirty="0" err="1">
                  <a:solidFill>
                    <a:srgbClr val="FFFFFF"/>
                  </a:solidFill>
                  <a:latin typeface="Arial" pitchFamily="34" charset="0"/>
                  <a:ea typeface="산돌고딕B" pitchFamily="18" charset="-127"/>
                  <a:cs typeface="Arial" pitchFamily="34" charset="0"/>
                  <a:sym typeface="Daum_Regular" charset="0"/>
                </a:rPr>
                <a:t>Precipitable</a:t>
              </a:r>
              <a:r>
                <a:rPr kumimoji="0" lang="en-US" altLang="ko-KR" sz="900" dirty="0">
                  <a:solidFill>
                    <a:srgbClr val="FFFFFF"/>
                  </a:solidFill>
                  <a:latin typeface="Arial" pitchFamily="34" charset="0"/>
                  <a:ea typeface="산돌고딕B" pitchFamily="18" charset="-127"/>
                  <a:cs typeface="Arial" pitchFamily="34" charset="0"/>
                  <a:sym typeface="Daum_Regular" charset="0"/>
                </a:rPr>
                <a:t> Water)</a:t>
              </a:r>
            </a:p>
          </p:txBody>
        </p:sp>
        <p:sp>
          <p:nvSpPr>
            <p:cNvPr id="31757" name="Rectangle 13"/>
            <p:cNvSpPr>
              <a:spLocks/>
            </p:cNvSpPr>
            <p:nvPr/>
          </p:nvSpPr>
          <p:spPr bwMode="auto">
            <a:xfrm>
              <a:off x="1768" y="8092"/>
              <a:ext cx="2280" cy="648"/>
            </a:xfrm>
            <a:prstGeom prst="rect">
              <a:avLst/>
            </a:prstGeom>
            <a:noFill/>
            <a:ln>
              <a:noFill/>
            </a:ln>
            <a:effectLst>
              <a:outerShdw blurRad="127000" dist="88899" dir="2700000" algn="ctr" rotWithShape="0">
                <a:srgbClr val="3596DE">
                  <a:alpha val="7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ctr" latinLnBrk="0">
                <a:lnSpc>
                  <a:spcPct val="110000"/>
                </a:lnSpc>
                <a:defRPr/>
              </a:pPr>
              <a:r>
                <a:rPr kumimoji="0" lang="en-US" altLang="ko-KR" sz="1300" dirty="0">
                  <a:solidFill>
                    <a:srgbClr val="FFFFFF"/>
                  </a:solidFill>
                  <a:latin typeface="Arial" pitchFamily="34" charset="0"/>
                  <a:ea typeface="산돌고딕B" pitchFamily="18" charset="-127"/>
                  <a:cs typeface="Arial" pitchFamily="34" charset="0"/>
                  <a:sym typeface="Daum_Regular" charset="0"/>
                </a:rPr>
                <a:t>AOD</a:t>
              </a:r>
            </a:p>
            <a:p>
              <a:pPr algn="ctr" latinLnBrk="0">
                <a:lnSpc>
                  <a:spcPct val="110000"/>
                </a:lnSpc>
                <a:defRPr/>
              </a:pPr>
              <a:r>
                <a:rPr kumimoji="0" lang="en-US" altLang="ko-KR" sz="900" dirty="0">
                  <a:solidFill>
                    <a:srgbClr val="FFFFFF"/>
                  </a:solidFill>
                  <a:latin typeface="Arial" pitchFamily="34" charset="0"/>
                  <a:ea typeface="산돌고딕B" pitchFamily="18" charset="-127"/>
                  <a:cs typeface="Arial" pitchFamily="34" charset="0"/>
                  <a:sym typeface="Daum_Regular" charset="0"/>
                </a:rPr>
                <a:t>(Aerosol Optical Depth)</a:t>
              </a:r>
            </a:p>
          </p:txBody>
        </p:sp>
        <p:sp>
          <p:nvSpPr>
            <p:cNvPr id="31758" name="Rectangle 14"/>
            <p:cNvSpPr>
              <a:spLocks/>
            </p:cNvSpPr>
            <p:nvPr/>
          </p:nvSpPr>
          <p:spPr bwMode="auto">
            <a:xfrm>
              <a:off x="5872" y="8848"/>
              <a:ext cx="2048" cy="880"/>
            </a:xfrm>
            <a:prstGeom prst="rect">
              <a:avLst/>
            </a:prstGeom>
            <a:noFill/>
            <a:ln>
              <a:noFill/>
            </a:ln>
            <a:effectLst>
              <a:outerShdw blurRad="127000" dist="88899" dir="2700000" algn="ctr" rotWithShape="0">
                <a:srgbClr val="3596DE">
                  <a:alpha val="7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ctr" latinLnBrk="0">
                <a:lnSpc>
                  <a:spcPct val="110000"/>
                </a:lnSpc>
                <a:defRPr/>
              </a:pPr>
              <a:r>
                <a:rPr kumimoji="0" lang="en-US" altLang="ko-KR" sz="1300" dirty="0">
                  <a:solidFill>
                    <a:srgbClr val="FFFFFF"/>
                  </a:solidFill>
                  <a:latin typeface="Arial" pitchFamily="34" charset="0"/>
                  <a:ea typeface="산돌고딕B" pitchFamily="18" charset="-127"/>
                  <a:cs typeface="Arial" pitchFamily="34" charset="0"/>
                  <a:sym typeface="Daum_Regular" charset="0"/>
                </a:rPr>
                <a:t>OLR</a:t>
              </a:r>
            </a:p>
            <a:p>
              <a:pPr algn="ctr" latinLnBrk="0">
                <a:lnSpc>
                  <a:spcPct val="110000"/>
                </a:lnSpc>
                <a:defRPr/>
              </a:pPr>
              <a:r>
                <a:rPr kumimoji="0" lang="en-US" altLang="ko-KR" sz="900" dirty="0">
                  <a:solidFill>
                    <a:srgbClr val="FFFFFF"/>
                  </a:solidFill>
                  <a:latin typeface="Arial" pitchFamily="34" charset="0"/>
                  <a:ea typeface="산돌고딕B" pitchFamily="18" charset="-127"/>
                  <a:cs typeface="Arial" pitchFamily="34" charset="0"/>
                  <a:sym typeface="Daum_Regular" charset="0"/>
                </a:rPr>
                <a:t>(Outgoing </a:t>
              </a:r>
              <a:r>
                <a:rPr kumimoji="0" lang="en-US" altLang="ko-KR" sz="900" dirty="0" err="1">
                  <a:solidFill>
                    <a:srgbClr val="FFFFFF"/>
                  </a:solidFill>
                  <a:latin typeface="Arial" pitchFamily="34" charset="0"/>
                  <a:ea typeface="산돌고딕B" pitchFamily="18" charset="-127"/>
                  <a:cs typeface="Arial" pitchFamily="34" charset="0"/>
                  <a:sym typeface="Daum_Regular" charset="0"/>
                </a:rPr>
                <a:t>Longwave</a:t>
              </a:r>
              <a:r>
                <a:rPr kumimoji="0" lang="en-US" altLang="ko-KR" sz="900" dirty="0">
                  <a:solidFill>
                    <a:srgbClr val="FFFFFF"/>
                  </a:solidFill>
                  <a:latin typeface="Arial" pitchFamily="34" charset="0"/>
                  <a:ea typeface="산돌고딕B" pitchFamily="18" charset="-127"/>
                  <a:cs typeface="Arial" pitchFamily="34" charset="0"/>
                  <a:sym typeface="Daum_Regular" charset="0"/>
                </a:rPr>
                <a:t> Radiation)</a:t>
              </a:r>
            </a:p>
          </p:txBody>
        </p:sp>
        <p:sp>
          <p:nvSpPr>
            <p:cNvPr id="31759" name="Rectangle 15"/>
            <p:cNvSpPr>
              <a:spLocks/>
            </p:cNvSpPr>
            <p:nvPr/>
          </p:nvSpPr>
          <p:spPr bwMode="auto">
            <a:xfrm>
              <a:off x="11688" y="2028"/>
              <a:ext cx="1488" cy="392"/>
            </a:xfrm>
            <a:prstGeom prst="rect">
              <a:avLst/>
            </a:prstGeom>
            <a:noFill/>
            <a:ln>
              <a:noFill/>
            </a:ln>
            <a:effectLst>
              <a:outerShdw blurRad="127000" dist="88899" dir="2700000" algn="ctr" rotWithShape="0">
                <a:srgbClr val="3596DE">
                  <a:alpha val="7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ctr" latinLnBrk="0">
                <a:lnSpc>
                  <a:spcPct val="110000"/>
                </a:lnSpc>
                <a:defRPr/>
              </a:pPr>
              <a:r>
                <a:rPr kumimoji="0" lang="en-US" altLang="ko-KR" sz="1300" dirty="0">
                  <a:solidFill>
                    <a:srgbClr val="FFFFFF"/>
                  </a:solidFill>
                  <a:latin typeface="Arial" pitchFamily="34" charset="0"/>
                  <a:ea typeface="산돌고딕B" pitchFamily="18" charset="-127"/>
                  <a:cs typeface="Arial" pitchFamily="34" charset="0"/>
                  <a:sym typeface="Daum_Regular" charset="0"/>
                </a:rPr>
                <a:t>Fog</a:t>
              </a:r>
            </a:p>
          </p:txBody>
        </p:sp>
        <p:sp>
          <p:nvSpPr>
            <p:cNvPr id="31760" name="Rectangle 16"/>
            <p:cNvSpPr>
              <a:spLocks/>
            </p:cNvSpPr>
            <p:nvPr/>
          </p:nvSpPr>
          <p:spPr bwMode="auto">
            <a:xfrm>
              <a:off x="11520" y="7036"/>
              <a:ext cx="2048" cy="648"/>
            </a:xfrm>
            <a:prstGeom prst="rect">
              <a:avLst/>
            </a:prstGeom>
            <a:noFill/>
            <a:ln>
              <a:noFill/>
            </a:ln>
            <a:effectLst>
              <a:outerShdw blurRad="127000" dist="88899" dir="2700000" algn="ctr" rotWithShape="0">
                <a:srgbClr val="3596DE">
                  <a:alpha val="7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ctr" latinLnBrk="0">
                <a:lnSpc>
                  <a:spcPct val="110000"/>
                </a:lnSpc>
                <a:defRPr/>
              </a:pPr>
              <a:r>
                <a:rPr kumimoji="0" lang="en-US" altLang="ko-KR" sz="1300" dirty="0">
                  <a:solidFill>
                    <a:srgbClr val="FFFFFF"/>
                  </a:solidFill>
                  <a:latin typeface="Arial" pitchFamily="34" charset="0"/>
                  <a:ea typeface="산돌고딕B" pitchFamily="18" charset="-127"/>
                  <a:cs typeface="Arial" pitchFamily="34" charset="0"/>
                  <a:sym typeface="Daum_Regular" charset="0"/>
                </a:rPr>
                <a:t>CSR </a:t>
              </a:r>
            </a:p>
            <a:p>
              <a:pPr algn="ctr" latinLnBrk="0">
                <a:lnSpc>
                  <a:spcPct val="110000"/>
                </a:lnSpc>
                <a:defRPr/>
              </a:pPr>
              <a:r>
                <a:rPr kumimoji="0" lang="en-US" altLang="ko-KR" sz="900" dirty="0">
                  <a:solidFill>
                    <a:srgbClr val="FFFFFF"/>
                  </a:solidFill>
                  <a:latin typeface="Arial" pitchFamily="34" charset="0"/>
                  <a:ea typeface="산돌고딕B" pitchFamily="18" charset="-127"/>
                  <a:cs typeface="Arial" pitchFamily="34" charset="0"/>
                  <a:sym typeface="Daum_Regular" charset="0"/>
                </a:rPr>
                <a:t>(Clear Sky Radiance)</a:t>
              </a:r>
            </a:p>
          </p:txBody>
        </p:sp>
      </p:grpSp>
      <p:sp>
        <p:nvSpPr>
          <p:cNvPr id="31762" name="Rectangle 18"/>
          <p:cNvSpPr>
            <a:spLocks/>
          </p:cNvSpPr>
          <p:nvPr/>
        </p:nvSpPr>
        <p:spPr bwMode="auto">
          <a:xfrm>
            <a:off x="6188266" y="4213084"/>
            <a:ext cx="758825" cy="224028"/>
          </a:xfrm>
          <a:prstGeom prst="rect">
            <a:avLst/>
          </a:prstGeom>
          <a:noFill/>
          <a:ln>
            <a:noFill/>
          </a:ln>
          <a:effectLst>
            <a:outerShdw blurRad="127000" dist="88899" dir="2700000" algn="ctr" rotWithShape="0">
              <a:srgbClr val="3596DE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ctr" latinLnBrk="0">
              <a:lnSpc>
                <a:spcPct val="110000"/>
              </a:lnSpc>
              <a:defRPr/>
            </a:pPr>
            <a:r>
              <a:rPr kumimoji="0" lang="en-US" altLang="ko-KR" sz="1300" dirty="0">
                <a:solidFill>
                  <a:srgbClr val="FFFFFF"/>
                </a:solidFill>
                <a:latin typeface="Arial" pitchFamily="34" charset="0"/>
                <a:ea typeface="산돌고딕B" pitchFamily="18" charset="-127"/>
                <a:cs typeface="Arial" pitchFamily="34" charset="0"/>
                <a:sym typeface="Daum_Regular" charset="0"/>
              </a:rPr>
              <a:t>COMS</a:t>
            </a:r>
          </a:p>
        </p:txBody>
      </p:sp>
      <p:sp>
        <p:nvSpPr>
          <p:cNvPr id="31763" name="Line 19"/>
          <p:cNvSpPr>
            <a:spLocks noChangeShapeType="1"/>
          </p:cNvSpPr>
          <p:nvPr/>
        </p:nvSpPr>
        <p:spPr bwMode="auto">
          <a:xfrm>
            <a:off x="1481328" y="921830"/>
            <a:ext cx="6336792" cy="56007"/>
          </a:xfrm>
          <a:prstGeom prst="line">
            <a:avLst/>
          </a:prstGeom>
          <a:noFill/>
          <a:ln w="2540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ko-KR" altLang="en-US">
              <a:latin typeface="Arial" pitchFamily="34" charset="0"/>
              <a:ea typeface="산돌고딕B" pitchFamily="18" charset="-127"/>
              <a:cs typeface="Arial" pitchFamily="34" charset="0"/>
            </a:endParaRPr>
          </a:p>
        </p:txBody>
      </p:sp>
      <p:sp>
        <p:nvSpPr>
          <p:cNvPr id="31764" name="Line 20"/>
          <p:cNvSpPr>
            <a:spLocks noChangeShapeType="1"/>
          </p:cNvSpPr>
          <p:nvPr/>
        </p:nvSpPr>
        <p:spPr bwMode="auto">
          <a:xfrm>
            <a:off x="1527048" y="969264"/>
            <a:ext cx="6336792" cy="56007"/>
          </a:xfrm>
          <a:prstGeom prst="line">
            <a:avLst/>
          </a:prstGeom>
          <a:noFill/>
          <a:ln w="2540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ko-KR" altLang="en-US">
              <a:latin typeface="Arial" pitchFamily="34" charset="0"/>
              <a:ea typeface="산돌고딕B" pitchFamily="18" charset="-127"/>
              <a:cs typeface="Arial" pitchFamily="34" charset="0"/>
            </a:endParaRPr>
          </a:p>
        </p:txBody>
      </p:sp>
      <p:sp>
        <p:nvSpPr>
          <p:cNvPr id="31765" name="Line 21"/>
          <p:cNvSpPr>
            <a:spLocks noChangeShapeType="1"/>
          </p:cNvSpPr>
          <p:nvPr/>
        </p:nvSpPr>
        <p:spPr bwMode="auto">
          <a:xfrm>
            <a:off x="1572768" y="1014984"/>
            <a:ext cx="6336792" cy="56007"/>
          </a:xfrm>
          <a:prstGeom prst="line">
            <a:avLst/>
          </a:prstGeom>
          <a:noFill/>
          <a:ln w="2540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ko-KR" altLang="en-US">
              <a:latin typeface="Arial" pitchFamily="34" charset="0"/>
              <a:ea typeface="산돌고딕B" pitchFamily="18" charset="-127"/>
              <a:cs typeface="Arial" pitchFamily="34" charset="0"/>
            </a:endParaRPr>
          </a:p>
        </p:txBody>
      </p:sp>
      <p:sp>
        <p:nvSpPr>
          <p:cNvPr id="31766" name="Rectangle 22"/>
          <p:cNvSpPr>
            <a:spLocks/>
          </p:cNvSpPr>
          <p:nvPr/>
        </p:nvSpPr>
        <p:spPr bwMode="auto">
          <a:xfrm>
            <a:off x="2683764" y="1234440"/>
            <a:ext cx="1485900" cy="370332"/>
          </a:xfrm>
          <a:prstGeom prst="rect">
            <a:avLst/>
          </a:prstGeom>
          <a:noFill/>
          <a:ln>
            <a:noFill/>
          </a:ln>
          <a:effectLst>
            <a:outerShdw blurRad="127000" dist="88899" dir="2700000" algn="ctr" rotWithShape="0">
              <a:srgbClr val="3596DE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ctr" latinLnBrk="0">
              <a:lnSpc>
                <a:spcPct val="110000"/>
              </a:lnSpc>
              <a:defRPr/>
            </a:pPr>
            <a:r>
              <a:rPr kumimoji="0" lang="en-US" altLang="ko-KR" sz="1300" dirty="0">
                <a:solidFill>
                  <a:srgbClr val="FFFFFF"/>
                </a:solidFill>
                <a:latin typeface="Arial" pitchFamily="34" charset="0"/>
                <a:ea typeface="산돌고딕B" pitchFamily="18" charset="-127"/>
                <a:cs typeface="Arial" pitchFamily="34" charset="0"/>
                <a:sym typeface="Daum_Regular" charset="0"/>
              </a:rPr>
              <a:t>CLD</a:t>
            </a:r>
          </a:p>
          <a:p>
            <a:pPr algn="ctr" latinLnBrk="0">
              <a:lnSpc>
                <a:spcPct val="110000"/>
              </a:lnSpc>
              <a:defRPr/>
            </a:pPr>
            <a:r>
              <a:rPr kumimoji="0" lang="en-US" altLang="ko-KR" sz="900" dirty="0">
                <a:solidFill>
                  <a:srgbClr val="FFFFFF"/>
                </a:solidFill>
                <a:latin typeface="Arial" pitchFamily="34" charset="0"/>
                <a:ea typeface="산돌고딕B" pitchFamily="18" charset="-127"/>
                <a:cs typeface="Arial" pitchFamily="34" charset="0"/>
                <a:sym typeface="Daum_Regular" charset="0"/>
              </a:rPr>
              <a:t>(Cloud Detection)</a:t>
            </a:r>
          </a:p>
        </p:txBody>
      </p:sp>
      <p:sp>
        <p:nvSpPr>
          <p:cNvPr id="31767" name="Rectangle 23"/>
          <p:cNvSpPr>
            <a:spLocks/>
          </p:cNvSpPr>
          <p:nvPr/>
        </p:nvSpPr>
        <p:spPr bwMode="auto">
          <a:xfrm>
            <a:off x="6012180" y="1472184"/>
            <a:ext cx="1485900" cy="370332"/>
          </a:xfrm>
          <a:prstGeom prst="rect">
            <a:avLst/>
          </a:prstGeom>
          <a:noFill/>
          <a:ln>
            <a:noFill/>
          </a:ln>
          <a:effectLst>
            <a:outerShdw blurRad="127000" dist="88899" dir="2700000" algn="ctr" rotWithShape="0">
              <a:srgbClr val="3596DE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ctr" latinLnBrk="0">
              <a:lnSpc>
                <a:spcPct val="110000"/>
              </a:lnSpc>
              <a:defRPr/>
            </a:pPr>
            <a:r>
              <a:rPr kumimoji="0" lang="en-US" altLang="ko-KR" sz="1300" dirty="0">
                <a:solidFill>
                  <a:srgbClr val="FFFFFF"/>
                </a:solidFill>
                <a:latin typeface="Arial" pitchFamily="34" charset="0"/>
                <a:ea typeface="산돌고딕B" pitchFamily="18" charset="-127"/>
                <a:cs typeface="Arial" pitchFamily="34" charset="0"/>
                <a:sym typeface="Daum_Regular" charset="0"/>
              </a:rPr>
              <a:t>SSI</a:t>
            </a:r>
          </a:p>
          <a:p>
            <a:pPr algn="ctr" latinLnBrk="0">
              <a:lnSpc>
                <a:spcPct val="110000"/>
              </a:lnSpc>
              <a:defRPr/>
            </a:pPr>
            <a:r>
              <a:rPr kumimoji="0" lang="en-US" altLang="ko-KR" sz="900" dirty="0">
                <a:solidFill>
                  <a:srgbClr val="FFFFFF"/>
                </a:solidFill>
                <a:latin typeface="Arial" pitchFamily="34" charset="0"/>
                <a:ea typeface="산돌고딕B" pitchFamily="18" charset="-127"/>
                <a:cs typeface="Arial" pitchFamily="34" charset="0"/>
                <a:sym typeface="Daum_Regular" charset="0"/>
              </a:rPr>
              <a:t>(Sea Ice/Snow)</a:t>
            </a:r>
          </a:p>
        </p:txBody>
      </p:sp>
      <p:sp>
        <p:nvSpPr>
          <p:cNvPr id="31768" name="Rectangle 24"/>
          <p:cNvSpPr>
            <a:spLocks/>
          </p:cNvSpPr>
          <p:nvPr/>
        </p:nvSpPr>
        <p:spPr bwMode="auto">
          <a:xfrm>
            <a:off x="7498080" y="3122676"/>
            <a:ext cx="1600200" cy="370332"/>
          </a:xfrm>
          <a:prstGeom prst="rect">
            <a:avLst/>
          </a:prstGeom>
          <a:noFill/>
          <a:ln>
            <a:noFill/>
          </a:ln>
          <a:effectLst>
            <a:outerShdw blurRad="127000" dist="88899" dir="2700000" algn="ctr" rotWithShape="0">
              <a:srgbClr val="3596DE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ctr" latinLnBrk="0">
              <a:lnSpc>
                <a:spcPct val="110000"/>
              </a:lnSpc>
              <a:defRPr/>
            </a:pPr>
            <a:r>
              <a:rPr kumimoji="0" lang="en-US" altLang="ko-KR" sz="1300" dirty="0">
                <a:solidFill>
                  <a:srgbClr val="FFFFFF"/>
                </a:solidFill>
                <a:latin typeface="Arial" pitchFamily="34" charset="0"/>
                <a:ea typeface="산돌고딕B" pitchFamily="18" charset="-127"/>
                <a:cs typeface="Arial" pitchFamily="34" charset="0"/>
                <a:sym typeface="Daum_Regular" charset="0"/>
              </a:rPr>
              <a:t>UTH</a:t>
            </a:r>
          </a:p>
          <a:p>
            <a:pPr algn="ctr" latinLnBrk="0">
              <a:lnSpc>
                <a:spcPct val="110000"/>
              </a:lnSpc>
              <a:defRPr/>
            </a:pPr>
            <a:r>
              <a:rPr kumimoji="0" lang="en-US" altLang="ko-KR" sz="900" dirty="0">
                <a:solidFill>
                  <a:srgbClr val="FFFFFF"/>
                </a:solidFill>
                <a:latin typeface="Arial" pitchFamily="34" charset="0"/>
                <a:ea typeface="산돌고딕B" pitchFamily="18" charset="-127"/>
                <a:cs typeface="Arial" pitchFamily="34" charset="0"/>
                <a:sym typeface="Daum_Regular" charset="0"/>
              </a:rPr>
              <a:t>(Upper </a:t>
            </a:r>
            <a:r>
              <a:rPr kumimoji="0" lang="en-US" altLang="ko-KR" sz="900" dirty="0" err="1">
                <a:solidFill>
                  <a:srgbClr val="FFFFFF"/>
                </a:solidFill>
                <a:latin typeface="Arial" pitchFamily="34" charset="0"/>
                <a:ea typeface="산돌고딕B" pitchFamily="18" charset="-127"/>
                <a:cs typeface="Arial" pitchFamily="34" charset="0"/>
                <a:sym typeface="Daum_Regular" charset="0"/>
              </a:rPr>
              <a:t>Tropospheric</a:t>
            </a:r>
            <a:r>
              <a:rPr kumimoji="0" lang="en-US" altLang="ko-KR" sz="900" dirty="0">
                <a:solidFill>
                  <a:srgbClr val="FFFFFF"/>
                </a:solidFill>
                <a:latin typeface="Arial" pitchFamily="34" charset="0"/>
                <a:ea typeface="산돌고딕B" pitchFamily="18" charset="-127"/>
                <a:cs typeface="Arial" pitchFamily="34" charset="0"/>
                <a:sym typeface="Daum_Regular" charset="0"/>
              </a:rPr>
              <a:t> Humidity)</a:t>
            </a:r>
          </a:p>
        </p:txBody>
      </p:sp>
      <p:sp>
        <p:nvSpPr>
          <p:cNvPr id="31769" name="Rectangle 25"/>
          <p:cNvSpPr>
            <a:spLocks/>
          </p:cNvSpPr>
          <p:nvPr/>
        </p:nvSpPr>
        <p:spPr bwMode="auto">
          <a:xfrm>
            <a:off x="6071616" y="5756148"/>
            <a:ext cx="1600200" cy="370332"/>
          </a:xfrm>
          <a:prstGeom prst="rect">
            <a:avLst/>
          </a:prstGeom>
          <a:noFill/>
          <a:ln>
            <a:noFill/>
          </a:ln>
          <a:effectLst>
            <a:outerShdw blurRad="127000" dist="88899" dir="2700000" algn="ctr" rotWithShape="0">
              <a:srgbClr val="3596DE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ctr" latinLnBrk="0">
              <a:lnSpc>
                <a:spcPct val="110000"/>
              </a:lnSpc>
              <a:defRPr/>
            </a:pPr>
            <a:r>
              <a:rPr kumimoji="0" lang="en-US" altLang="ko-KR" sz="1300" dirty="0">
                <a:solidFill>
                  <a:srgbClr val="FFFFFF"/>
                </a:solidFill>
                <a:latin typeface="Arial" pitchFamily="34" charset="0"/>
                <a:ea typeface="산돌고딕B" pitchFamily="18" charset="-127"/>
                <a:cs typeface="Arial" pitchFamily="34" charset="0"/>
                <a:sym typeface="Daum_Regular" charset="0"/>
              </a:rPr>
              <a:t>INS</a:t>
            </a:r>
          </a:p>
          <a:p>
            <a:pPr algn="ctr" latinLnBrk="0">
              <a:lnSpc>
                <a:spcPct val="110000"/>
              </a:lnSpc>
              <a:defRPr/>
            </a:pPr>
            <a:r>
              <a:rPr kumimoji="0" lang="en-US" altLang="ko-KR" sz="900" dirty="0">
                <a:solidFill>
                  <a:srgbClr val="FFFFFF"/>
                </a:solidFill>
                <a:latin typeface="Arial" pitchFamily="34" charset="0"/>
                <a:ea typeface="산돌고딕B" pitchFamily="18" charset="-127"/>
                <a:cs typeface="Arial" pitchFamily="34" charset="0"/>
                <a:sym typeface="Daum_Regular" charset="0"/>
              </a:rPr>
              <a:t>(</a:t>
            </a:r>
            <a:r>
              <a:rPr kumimoji="0" lang="en-US" altLang="ko-KR" sz="900" dirty="0" err="1">
                <a:solidFill>
                  <a:srgbClr val="FFFFFF"/>
                </a:solidFill>
                <a:latin typeface="Arial" pitchFamily="34" charset="0"/>
                <a:ea typeface="산돌고딕B" pitchFamily="18" charset="-127"/>
                <a:cs typeface="Arial" pitchFamily="34" charset="0"/>
                <a:sym typeface="Daum_Regular" charset="0"/>
              </a:rPr>
              <a:t>Insolation</a:t>
            </a:r>
            <a:r>
              <a:rPr kumimoji="0" lang="en-US" altLang="ko-KR" sz="900" dirty="0">
                <a:solidFill>
                  <a:srgbClr val="FFFFFF"/>
                </a:solidFill>
                <a:latin typeface="Arial" pitchFamily="34" charset="0"/>
                <a:ea typeface="산돌고딕B" pitchFamily="18" charset="-127"/>
                <a:cs typeface="Arial" pitchFamily="34" charset="0"/>
                <a:sym typeface="Daum_Regular" charset="0"/>
              </a:rPr>
              <a:t>)</a:t>
            </a:r>
          </a:p>
        </p:txBody>
      </p:sp>
      <p:sp>
        <p:nvSpPr>
          <p:cNvPr id="31770" name="Rectangle 26"/>
          <p:cNvSpPr>
            <a:spLocks/>
          </p:cNvSpPr>
          <p:nvPr/>
        </p:nvSpPr>
        <p:spPr bwMode="auto">
          <a:xfrm>
            <a:off x="5020056" y="6217920"/>
            <a:ext cx="1600200" cy="370332"/>
          </a:xfrm>
          <a:prstGeom prst="rect">
            <a:avLst/>
          </a:prstGeom>
          <a:noFill/>
          <a:ln>
            <a:noFill/>
          </a:ln>
          <a:effectLst>
            <a:outerShdw blurRad="127000" dist="88899" dir="2700000" algn="ctr" rotWithShape="0">
              <a:srgbClr val="3596DE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ctr" latinLnBrk="0">
              <a:lnSpc>
                <a:spcPct val="110000"/>
              </a:lnSpc>
              <a:defRPr/>
            </a:pPr>
            <a:r>
              <a:rPr kumimoji="0" lang="en-US" altLang="ko-KR" sz="1300" dirty="0">
                <a:solidFill>
                  <a:srgbClr val="FFFFFF"/>
                </a:solidFill>
                <a:latin typeface="Arial" pitchFamily="34" charset="0"/>
                <a:ea typeface="산돌고딕B" pitchFamily="18" charset="-127"/>
                <a:cs typeface="Arial" pitchFamily="34" charset="0"/>
                <a:sym typeface="Daum_Regular" charset="0"/>
              </a:rPr>
              <a:t>RI</a:t>
            </a:r>
          </a:p>
          <a:p>
            <a:pPr algn="ctr" latinLnBrk="0">
              <a:lnSpc>
                <a:spcPct val="110000"/>
              </a:lnSpc>
              <a:defRPr/>
            </a:pPr>
            <a:r>
              <a:rPr kumimoji="0" lang="en-US" altLang="ko-KR" sz="900" dirty="0">
                <a:solidFill>
                  <a:srgbClr val="FFFFFF"/>
                </a:solidFill>
                <a:latin typeface="Arial" pitchFamily="34" charset="0"/>
                <a:ea typeface="산돌고딕B" pitchFamily="18" charset="-127"/>
                <a:cs typeface="Arial" pitchFamily="34" charset="0"/>
                <a:sym typeface="Daum_Regular" charset="0"/>
              </a:rPr>
              <a:t>(Rain Intensity)</a:t>
            </a:r>
          </a:p>
        </p:txBody>
      </p:sp>
      <p:sp>
        <p:nvSpPr>
          <p:cNvPr id="31771" name="Rectangle 27"/>
          <p:cNvSpPr>
            <a:spLocks/>
          </p:cNvSpPr>
          <p:nvPr/>
        </p:nvSpPr>
        <p:spPr bwMode="auto">
          <a:xfrm>
            <a:off x="2638044" y="6199632"/>
            <a:ext cx="1600200" cy="370332"/>
          </a:xfrm>
          <a:prstGeom prst="rect">
            <a:avLst/>
          </a:prstGeom>
          <a:noFill/>
          <a:ln>
            <a:noFill/>
          </a:ln>
          <a:effectLst>
            <a:outerShdw blurRad="127000" dist="88899" dir="2700000" algn="ctr" rotWithShape="0">
              <a:srgbClr val="3596DE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ctr" latinLnBrk="0">
              <a:lnSpc>
                <a:spcPct val="110000"/>
              </a:lnSpc>
              <a:defRPr/>
            </a:pPr>
            <a:r>
              <a:rPr kumimoji="0" lang="en-US" altLang="ko-KR" sz="1300" dirty="0">
                <a:solidFill>
                  <a:srgbClr val="FFFFFF"/>
                </a:solidFill>
                <a:latin typeface="Arial" pitchFamily="34" charset="0"/>
                <a:ea typeface="산돌고딕B" pitchFamily="18" charset="-127"/>
                <a:cs typeface="Arial" pitchFamily="34" charset="0"/>
                <a:sym typeface="Daum_Regular" charset="0"/>
              </a:rPr>
              <a:t>AI</a:t>
            </a:r>
          </a:p>
          <a:p>
            <a:pPr algn="ctr" latinLnBrk="0">
              <a:lnSpc>
                <a:spcPct val="110000"/>
              </a:lnSpc>
              <a:defRPr/>
            </a:pPr>
            <a:r>
              <a:rPr kumimoji="0" lang="en-US" altLang="ko-KR" sz="900" dirty="0">
                <a:solidFill>
                  <a:srgbClr val="FFFFFF"/>
                </a:solidFill>
                <a:latin typeface="Arial" pitchFamily="34" charset="0"/>
                <a:ea typeface="산돌고딕B" pitchFamily="18" charset="-127"/>
                <a:cs typeface="Arial" pitchFamily="34" charset="0"/>
                <a:sym typeface="Daum_Regular" charset="0"/>
              </a:rPr>
              <a:t>(Aerosol Index)</a:t>
            </a:r>
          </a:p>
        </p:txBody>
      </p:sp>
      <p:sp>
        <p:nvSpPr>
          <p:cNvPr id="31772" name="Rectangle 28"/>
          <p:cNvSpPr>
            <a:spLocks/>
          </p:cNvSpPr>
          <p:nvPr/>
        </p:nvSpPr>
        <p:spPr bwMode="auto">
          <a:xfrm>
            <a:off x="576072" y="5234940"/>
            <a:ext cx="1600200" cy="370332"/>
          </a:xfrm>
          <a:prstGeom prst="rect">
            <a:avLst/>
          </a:prstGeom>
          <a:noFill/>
          <a:ln>
            <a:noFill/>
          </a:ln>
          <a:effectLst>
            <a:outerShdw blurRad="127000" dist="88899" dir="2700000" algn="ctr" rotWithShape="0">
              <a:srgbClr val="3596DE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ctr" latinLnBrk="0">
              <a:lnSpc>
                <a:spcPct val="110000"/>
              </a:lnSpc>
              <a:defRPr/>
            </a:pPr>
            <a:r>
              <a:rPr kumimoji="0" lang="en-US" altLang="ko-KR" sz="1300" dirty="0">
                <a:solidFill>
                  <a:srgbClr val="FFFFFF"/>
                </a:solidFill>
                <a:latin typeface="Arial" pitchFamily="34" charset="0"/>
                <a:ea typeface="산돌고딕B" pitchFamily="18" charset="-127"/>
                <a:cs typeface="Arial" pitchFamily="34" charset="0"/>
                <a:sym typeface="Daum_Regular" charset="0"/>
              </a:rPr>
              <a:t>CA</a:t>
            </a:r>
          </a:p>
          <a:p>
            <a:pPr algn="ctr" latinLnBrk="0">
              <a:lnSpc>
                <a:spcPct val="110000"/>
              </a:lnSpc>
              <a:defRPr/>
            </a:pPr>
            <a:r>
              <a:rPr kumimoji="0" lang="en-US" altLang="ko-KR" sz="900" dirty="0">
                <a:solidFill>
                  <a:srgbClr val="FFFFFF"/>
                </a:solidFill>
                <a:latin typeface="Arial" pitchFamily="34" charset="0"/>
                <a:ea typeface="산돌고딕B" pitchFamily="18" charset="-127"/>
                <a:cs typeface="Arial" pitchFamily="34" charset="0"/>
                <a:sym typeface="Daum_Regular" charset="0"/>
              </a:rPr>
              <a:t>(Cloud Analysis)</a:t>
            </a:r>
          </a:p>
        </p:txBody>
      </p:sp>
      <p:sp>
        <p:nvSpPr>
          <p:cNvPr id="31773" name="Rectangle 29"/>
          <p:cNvSpPr>
            <a:spLocks/>
          </p:cNvSpPr>
          <p:nvPr/>
        </p:nvSpPr>
        <p:spPr bwMode="auto">
          <a:xfrm>
            <a:off x="146304" y="3172968"/>
            <a:ext cx="1696212" cy="370332"/>
          </a:xfrm>
          <a:prstGeom prst="rect">
            <a:avLst/>
          </a:prstGeom>
          <a:noFill/>
          <a:ln>
            <a:noFill/>
          </a:ln>
          <a:effectLst>
            <a:outerShdw blurRad="127000" dist="88899" dir="2700000" algn="ctr" rotWithShape="0">
              <a:srgbClr val="3596DE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ctr" latinLnBrk="0">
              <a:lnSpc>
                <a:spcPct val="110000"/>
              </a:lnSpc>
              <a:defRPr/>
            </a:pPr>
            <a:r>
              <a:rPr kumimoji="0" lang="en-US" altLang="ko-KR" sz="1300" dirty="0">
                <a:solidFill>
                  <a:srgbClr val="FFFFFF"/>
                </a:solidFill>
                <a:latin typeface="Arial" pitchFamily="34" charset="0"/>
                <a:ea typeface="산돌고딕B" pitchFamily="18" charset="-127"/>
                <a:cs typeface="Arial" pitchFamily="34" charset="0"/>
                <a:sym typeface="Daum_Regular" charset="0"/>
              </a:rPr>
              <a:t>CTT/CTH</a:t>
            </a:r>
          </a:p>
          <a:p>
            <a:pPr algn="ctr" latinLnBrk="0">
              <a:lnSpc>
                <a:spcPct val="110000"/>
              </a:lnSpc>
              <a:defRPr/>
            </a:pPr>
            <a:r>
              <a:rPr kumimoji="0" lang="en-US" altLang="ko-KR" sz="900" dirty="0">
                <a:solidFill>
                  <a:srgbClr val="FFFFFF"/>
                </a:solidFill>
                <a:latin typeface="Arial" pitchFamily="34" charset="0"/>
                <a:ea typeface="산돌고딕B" pitchFamily="18" charset="-127"/>
                <a:cs typeface="Arial" pitchFamily="34" charset="0"/>
                <a:sym typeface="Daum_Regular" charset="0"/>
              </a:rPr>
              <a:t>(Cloud Top Temperature/Height)</a:t>
            </a:r>
          </a:p>
        </p:txBody>
      </p:sp>
      <p:sp>
        <p:nvSpPr>
          <p:cNvPr id="31" name="Rectangle 2"/>
          <p:cNvSpPr>
            <a:spLocks/>
          </p:cNvSpPr>
          <p:nvPr/>
        </p:nvSpPr>
        <p:spPr bwMode="auto">
          <a:xfrm>
            <a:off x="179512" y="188640"/>
            <a:ext cx="5832648" cy="4206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scene3d>
              <a:camera prst="orthographicFront"/>
              <a:lightRig rig="threePt" dir="t"/>
            </a:scene3d>
            <a:sp3d extrusionH="57150">
              <a:bevelT w="38100" h="38100"/>
              <a:bevelB w="38100" h="38100"/>
            </a:sp3d>
          </a:bodyPr>
          <a:lstStyle/>
          <a:p>
            <a:pPr latinLnBrk="0"/>
            <a:r>
              <a:rPr kumimoji="0" lang="en-US" altLang="ko-KR" sz="2500" b="1" dirty="0" smtClean="0">
                <a:solidFill>
                  <a:schemeClr val="bg1"/>
                </a:solidFill>
                <a:effectLst>
                  <a:glow>
                    <a:schemeClr val="accent1"/>
                  </a:glow>
                  <a:outerShdw blurRad="50800" dist="50800" sx="2000" sy="2000" algn="ctr" rotWithShape="0">
                    <a:srgbClr val="000000"/>
                  </a:outerShdw>
                  <a:reflection endPos="0" dist="50800" dir="5400000" sy="-100000" algn="bl" rotWithShape="0"/>
                </a:effectLst>
                <a:latin typeface="Arial" pitchFamily="34" charset="0"/>
                <a:ea typeface="산돌고딕B" pitchFamily="18" charset="-127"/>
                <a:cs typeface="Arial" pitchFamily="34" charset="0"/>
                <a:sym typeface="Daum_Regular" pitchFamily="2" charset="-127"/>
              </a:rPr>
              <a:t>COMS Product</a:t>
            </a:r>
            <a:endParaRPr kumimoji="0" lang="en-US" altLang="ko-KR" sz="2500" b="1" dirty="0">
              <a:solidFill>
                <a:schemeClr val="bg1"/>
              </a:solidFill>
              <a:effectLst>
                <a:glow>
                  <a:schemeClr val="accent1"/>
                </a:glow>
                <a:outerShdw blurRad="50800" dist="50800" sx="2000" sy="2000" algn="ctr" rotWithShape="0">
                  <a:srgbClr val="000000"/>
                </a:outerShdw>
                <a:reflection endPos="0" dist="50800" dir="5400000" sy="-100000" algn="bl" rotWithShape="0"/>
              </a:effectLst>
              <a:latin typeface="Arial" pitchFamily="34" charset="0"/>
              <a:ea typeface="산돌고딕B" pitchFamily="18" charset="-127"/>
              <a:cs typeface="Arial" pitchFamily="34" charset="0"/>
              <a:sym typeface="Daum_Regular" pitchFamily="2" charset="-127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4588160" presetClass="entr" presetSubtype="14196535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204588160" presetClass="entr" presetSubtype="22016384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04588160" presetClass="entr" presetSubtype="22016268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4" presetID="204588160" presetClass="entr" presetSubtype="22016315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04588160" presetClass="entr" presetSubtype="19709456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4" presetID="204588160" presetClass="entr" presetSubtype="19709448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7" presetID="204588160" presetClass="entr" presetSubtype="19709452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0" presetID="204588160" presetClass="entr" presetSubtype="19709465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9" grpId="0" autoUpdateAnimBg="0"/>
      <p:bldP spid="31762" grpId="0" autoUpdateAnimBg="0"/>
      <p:bldP spid="31763" grpId="0" animBg="1"/>
      <p:bldP spid="31764" grpId="0" animBg="1"/>
      <p:bldP spid="3176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9C2FF4-FED2-4348-92E4-A85082E44541}" type="slidenum">
              <a:rPr lang="ko-KR" altLang="en-US" smtClean="0">
                <a:latin typeface="Arial" pitchFamily="34" charset="0"/>
                <a:cs typeface="Arial" pitchFamily="34" charset="0"/>
              </a:rPr>
              <a:pPr>
                <a:defRPr/>
              </a:pPr>
              <a:t>11</a:t>
            </a:fld>
            <a:endParaRPr lang="ko-KR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>
                <a:latin typeface="Arial" pitchFamily="34" charset="0"/>
                <a:cs typeface="Arial" pitchFamily="34" charset="0"/>
              </a:rPr>
              <a:t>Satellite Data Production</a:t>
            </a:r>
            <a:endParaRPr lang="ko-KR" altLang="en-US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차트 4"/>
          <p:cNvGraphicFramePr/>
          <p:nvPr/>
        </p:nvGraphicFramePr>
        <p:xfrm>
          <a:off x="450927" y="1556792"/>
          <a:ext cx="8062546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84458" y="746120"/>
            <a:ext cx="81756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u"/>
            </a:pPr>
            <a:r>
              <a:rPr lang="en-US" altLang="ko-KR" sz="1400" dirty="0" smtClean="0">
                <a:latin typeface="Arial" pitchFamily="34" charset="0"/>
                <a:cs typeface="Arial" pitchFamily="34" charset="0"/>
              </a:rPr>
              <a:t> Presently 24,664,204 data of 28 satellites from GMS (488 TB)</a:t>
            </a:r>
          </a:p>
          <a:p>
            <a:pPr>
              <a:lnSpc>
                <a:spcPct val="150000"/>
              </a:lnSpc>
              <a:buFont typeface="Wingdings" pitchFamily="2" charset="2"/>
              <a:buChar char="u"/>
            </a:pPr>
            <a:r>
              <a:rPr lang="ko-KR" alt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400" dirty="0" smtClean="0">
                <a:latin typeface="Arial" pitchFamily="34" charset="0"/>
                <a:cs typeface="Arial" pitchFamily="34" charset="0"/>
              </a:rPr>
              <a:t>Data level: Level 0, Level 1b, Images, Products</a:t>
            </a:r>
            <a:endParaRPr lang="ko-KR" alt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24328" y="1741000"/>
            <a:ext cx="792088" cy="66941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1250" dirty="0" smtClean="0">
                <a:latin typeface="Arial" pitchFamily="34" charset="0"/>
                <a:cs typeface="Arial" pitchFamily="34" charset="0"/>
              </a:rPr>
              <a:t>Image</a:t>
            </a:r>
          </a:p>
          <a:p>
            <a:r>
              <a:rPr lang="en-US" altLang="ko-KR" sz="1250" dirty="0" smtClean="0">
                <a:latin typeface="Arial" pitchFamily="34" charset="0"/>
                <a:cs typeface="Arial" pitchFamily="34" charset="0"/>
              </a:rPr>
              <a:t>Data</a:t>
            </a:r>
          </a:p>
          <a:p>
            <a:r>
              <a:rPr lang="en-US" altLang="ko-KR" sz="1250" dirty="0" smtClean="0">
                <a:latin typeface="Arial" pitchFamily="34" charset="0"/>
                <a:cs typeface="Arial" pitchFamily="34" charset="0"/>
              </a:rPr>
              <a:t>L1B</a:t>
            </a:r>
            <a:endParaRPr lang="ko-KR" altLang="en-US" sz="125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9C2FF4-FED2-4348-92E4-A85082E44541}" type="slidenum">
              <a:rPr lang="ko-KR" altLang="en-US" smtClean="0">
                <a:latin typeface="Arial" pitchFamily="34" charset="0"/>
                <a:cs typeface="Arial" pitchFamily="34" charset="0"/>
              </a:rPr>
              <a:pPr>
                <a:defRPr/>
              </a:pPr>
              <a:t>12</a:t>
            </a:fld>
            <a:endParaRPr lang="ko-KR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>
                <a:latin typeface="Arial" pitchFamily="34" charset="0"/>
                <a:cs typeface="Arial" pitchFamily="34" charset="0"/>
              </a:rPr>
              <a:t>Annual Data Production</a:t>
            </a:r>
            <a:endParaRPr lang="ko-KR" altLang="en-US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차트 4"/>
          <p:cNvGraphicFramePr/>
          <p:nvPr/>
        </p:nvGraphicFramePr>
        <p:xfrm>
          <a:off x="219777" y="1714488"/>
          <a:ext cx="8508022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84458" y="890136"/>
            <a:ext cx="81756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u"/>
            </a:pPr>
            <a:r>
              <a:rPr lang="ko-KR" alt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400" b="1" dirty="0" smtClean="0">
                <a:latin typeface="Arial" pitchFamily="34" charset="0"/>
                <a:cs typeface="Arial" pitchFamily="34" charset="0"/>
              </a:rPr>
              <a:t>Annual Data: </a:t>
            </a:r>
            <a:r>
              <a:rPr lang="ko-KR" alt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400" b="1" dirty="0" smtClean="0">
                <a:latin typeface="Arial" pitchFamily="34" charset="0"/>
                <a:cs typeface="Arial" pitchFamily="34" charset="0"/>
              </a:rPr>
              <a:t>10,363,283ea (From 5/11 to 4/12)</a:t>
            </a:r>
          </a:p>
          <a:p>
            <a:pPr>
              <a:lnSpc>
                <a:spcPct val="150000"/>
              </a:lnSpc>
            </a:pPr>
            <a:r>
              <a:rPr lang="en-US" altLang="ko-KR" sz="1400" b="1" dirty="0" smtClean="0">
                <a:latin typeface="Arial" pitchFamily="34" charset="0"/>
                <a:cs typeface="Arial" pitchFamily="34" charset="0"/>
              </a:rPr>
              <a:t>  -</a:t>
            </a:r>
            <a:r>
              <a:rPr lang="ko-KR" alt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400" b="1" dirty="0" smtClean="0">
                <a:latin typeface="Arial" pitchFamily="34" charset="0"/>
                <a:cs typeface="Arial" pitchFamily="34" charset="0"/>
              </a:rPr>
              <a:t>Level 1</a:t>
            </a:r>
            <a:r>
              <a:rPr lang="en-US" altLang="ko-KR" sz="1400" dirty="0" smtClean="0">
                <a:latin typeface="Arial" pitchFamily="34" charset="0"/>
                <a:cs typeface="Arial" pitchFamily="34" charset="0"/>
              </a:rPr>
              <a:t>: 171,707ea / Binary: 3,519,205ea</a:t>
            </a:r>
            <a:r>
              <a:rPr lang="ko-KR" alt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400" dirty="0" smtClean="0">
                <a:latin typeface="Arial" pitchFamily="34" charset="0"/>
                <a:cs typeface="Arial" pitchFamily="34" charset="0"/>
              </a:rPr>
              <a:t>/ Images</a:t>
            </a:r>
            <a:r>
              <a:rPr lang="ko-KR" alt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400" dirty="0" smtClean="0">
                <a:latin typeface="Arial" pitchFamily="34" charset="0"/>
                <a:cs typeface="Arial" pitchFamily="34" charset="0"/>
              </a:rPr>
              <a:t>: 6,672,371ea</a:t>
            </a:r>
            <a:endParaRPr lang="ko-KR" alt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12360" y="2040752"/>
            <a:ext cx="864096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1400" dirty="0" smtClean="0">
                <a:latin typeface="Arial" pitchFamily="34" charset="0"/>
                <a:cs typeface="Arial" pitchFamily="34" charset="0"/>
              </a:rPr>
              <a:t>Image</a:t>
            </a:r>
          </a:p>
          <a:p>
            <a:r>
              <a:rPr lang="en-US" altLang="ko-KR" sz="1400" dirty="0" smtClean="0">
                <a:latin typeface="Arial" pitchFamily="34" charset="0"/>
                <a:cs typeface="Arial" pitchFamily="34" charset="0"/>
              </a:rPr>
              <a:t>Data</a:t>
            </a:r>
          </a:p>
          <a:p>
            <a:r>
              <a:rPr lang="en-US" altLang="ko-KR" sz="1400" dirty="0" smtClean="0">
                <a:latin typeface="Arial" pitchFamily="34" charset="0"/>
                <a:cs typeface="Arial" pitchFamily="34" charset="0"/>
              </a:rPr>
              <a:t>L1B</a:t>
            </a:r>
            <a:endParaRPr lang="ko-KR" altLang="en-US" sz="1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9C2FF4-FED2-4348-92E4-A85082E44541}" type="slidenum">
              <a:rPr lang="ko-KR" altLang="en-US" smtClean="0">
                <a:latin typeface="Arial" pitchFamily="34" charset="0"/>
                <a:cs typeface="Arial" pitchFamily="34" charset="0"/>
              </a:rPr>
              <a:pPr>
                <a:defRPr/>
              </a:pPr>
              <a:t>13</a:t>
            </a:fld>
            <a:endParaRPr lang="ko-KR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>
                <a:latin typeface="Arial" pitchFamily="34" charset="0"/>
                <a:cs typeface="Arial" pitchFamily="34" charset="0"/>
              </a:rPr>
              <a:t>Monthly Data Production</a:t>
            </a:r>
            <a:endParaRPr lang="ko-KR" alt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536" y="764704"/>
            <a:ext cx="81756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u"/>
            </a:pPr>
            <a:r>
              <a:rPr lang="ko-KR" alt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400" b="1" dirty="0" smtClean="0">
                <a:latin typeface="Arial" pitchFamily="34" charset="0"/>
                <a:cs typeface="Arial" pitchFamily="34" charset="0"/>
              </a:rPr>
              <a:t>Monthly Data:</a:t>
            </a:r>
            <a:r>
              <a:rPr lang="ko-KR" alt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400" b="1" dirty="0" smtClean="0">
                <a:latin typeface="Arial" pitchFamily="34" charset="0"/>
                <a:cs typeface="Arial" pitchFamily="34" charset="0"/>
              </a:rPr>
              <a:t>900,810 ea</a:t>
            </a:r>
          </a:p>
          <a:p>
            <a:pPr>
              <a:lnSpc>
                <a:spcPct val="150000"/>
              </a:lnSpc>
            </a:pPr>
            <a:r>
              <a:rPr lang="en-US" altLang="ko-KR" sz="1400" b="1" dirty="0" smtClean="0">
                <a:latin typeface="Arial" pitchFamily="34" charset="0"/>
                <a:cs typeface="Arial" pitchFamily="34" charset="0"/>
              </a:rPr>
              <a:t>    - COMS</a:t>
            </a:r>
            <a:r>
              <a:rPr lang="ko-KR" alt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400" dirty="0" smtClean="0">
                <a:latin typeface="Arial" pitchFamily="34" charset="0"/>
                <a:cs typeface="Arial" pitchFamily="34" charset="0"/>
              </a:rPr>
              <a:t>: 463,632ea</a:t>
            </a:r>
            <a:r>
              <a:rPr lang="ko-KR" alt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400" dirty="0" smtClean="0">
                <a:latin typeface="Arial" pitchFamily="34" charset="0"/>
                <a:cs typeface="Arial" pitchFamily="34" charset="0"/>
              </a:rPr>
              <a:t>, MTSAT : 276,902ea</a:t>
            </a:r>
            <a:r>
              <a:rPr lang="ko-KR" alt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400" dirty="0" smtClean="0">
                <a:latin typeface="Arial" pitchFamily="34" charset="0"/>
                <a:cs typeface="Arial" pitchFamily="34" charset="0"/>
              </a:rPr>
              <a:t>, Others</a:t>
            </a:r>
            <a:r>
              <a:rPr lang="ko-KR" alt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400" dirty="0" smtClean="0">
                <a:latin typeface="Arial" pitchFamily="34" charset="0"/>
                <a:cs typeface="Arial" pitchFamily="34" charset="0"/>
              </a:rPr>
              <a:t>: 160,278ea</a:t>
            </a:r>
            <a:endParaRPr lang="ko-KR" altLang="en-US" sz="14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차트 5"/>
          <p:cNvGraphicFramePr/>
          <p:nvPr/>
        </p:nvGraphicFramePr>
        <p:xfrm>
          <a:off x="489256" y="1565177"/>
          <a:ext cx="8128556" cy="50257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685096" y="1771144"/>
            <a:ext cx="792088" cy="6924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1300" dirty="0" smtClean="0">
                <a:latin typeface="Arial" pitchFamily="34" charset="0"/>
                <a:cs typeface="Arial" pitchFamily="34" charset="0"/>
              </a:rPr>
              <a:t>Image</a:t>
            </a:r>
          </a:p>
          <a:p>
            <a:r>
              <a:rPr lang="en-US" altLang="ko-KR" sz="1300" dirty="0" smtClean="0">
                <a:latin typeface="Arial" pitchFamily="34" charset="0"/>
                <a:cs typeface="Arial" pitchFamily="34" charset="0"/>
              </a:rPr>
              <a:t>Data</a:t>
            </a:r>
          </a:p>
          <a:p>
            <a:r>
              <a:rPr lang="en-US" altLang="ko-KR" sz="1300" dirty="0" smtClean="0">
                <a:latin typeface="Arial" pitchFamily="34" charset="0"/>
                <a:cs typeface="Arial" pitchFamily="34" charset="0"/>
              </a:rPr>
              <a:t>L1B</a:t>
            </a:r>
            <a:endParaRPr lang="ko-KR" altLang="en-US" sz="13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9C2FF4-FED2-4348-92E4-A85082E44541}" type="slidenum">
              <a:rPr lang="ko-KR" altLang="en-US" smtClean="0"/>
              <a:pPr>
                <a:defRPr/>
              </a:pPr>
              <a:t>14</a:t>
            </a:fld>
            <a:endParaRPr lang="ko-KR" altLang="en-US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>
                <a:latin typeface="Arial" pitchFamily="34" charset="0"/>
                <a:cs typeface="Arial" pitchFamily="34" charset="0"/>
              </a:rPr>
              <a:t>L/HRIT Service of COMS MI Data</a:t>
            </a:r>
            <a:endParaRPr lang="ko-KR" altLang="en-US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0" y="1069975"/>
            <a:ext cx="3721100" cy="5248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" name="Line 3"/>
          <p:cNvSpPr>
            <a:spLocks noChangeShapeType="1"/>
          </p:cNvSpPr>
          <p:nvPr/>
        </p:nvSpPr>
        <p:spPr bwMode="auto">
          <a:xfrm>
            <a:off x="1042988" y="3638550"/>
            <a:ext cx="3309937" cy="0"/>
          </a:xfrm>
          <a:prstGeom prst="line">
            <a:avLst/>
          </a:prstGeom>
          <a:noFill/>
          <a:ln w="6350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ko-KR" altLang="en-US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C:\Documents and Settings\bilee\바탕 화면\coms_mi_le1b_vis_cf_201104280215_th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5175" y="4643438"/>
            <a:ext cx="1306513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10_09_08-Anim_GOCI_1 par jour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29438" y="4643438"/>
            <a:ext cx="1233487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C:\Documents and Settings\bilee\바탕 화면\coms_mi_le2_ct_cf_201104280515_thn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0" y="4643438"/>
            <a:ext cx="1357313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C:\Documents and Settings\bilee\바탕 화면\coms_mi_le2_ctt_cf_201104280515_thn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86188" y="4643438"/>
            <a:ext cx="1319212" cy="1319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C:\Documents and Settings\bilee\바탕 화면\coms_mi_le2_ctp_cf_201104280515_thn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86375" y="4643438"/>
            <a:ext cx="1308100" cy="130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785813" y="6143625"/>
            <a:ext cx="1214437" cy="33813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altLang="ko-KR" sz="1600" dirty="0">
                <a:latin typeface="Arial" pitchFamily="34" charset="0"/>
                <a:cs typeface="Arial" pitchFamily="34" charset="0"/>
              </a:rPr>
              <a:t>VIS image</a:t>
            </a:r>
            <a:endParaRPr lang="ko-KR" alt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14563" y="6143625"/>
            <a:ext cx="1428750" cy="52387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altLang="ko-KR" sz="1400" dirty="0">
                <a:latin typeface="Arial" pitchFamily="34" charset="0"/>
                <a:cs typeface="Arial" pitchFamily="34" charset="0"/>
              </a:rPr>
              <a:t>Cloud Detection</a:t>
            </a:r>
            <a:endParaRPr lang="ko-KR" alt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14750" y="6143625"/>
            <a:ext cx="1428750" cy="52387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altLang="ko-KR" sz="1400" dirty="0">
                <a:latin typeface="Arial" pitchFamily="34" charset="0"/>
                <a:cs typeface="Arial" pitchFamily="34" charset="0"/>
              </a:rPr>
              <a:t>Cloud Top Temperature</a:t>
            </a:r>
            <a:endParaRPr lang="ko-KR" alt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86563" y="6143625"/>
            <a:ext cx="1571625" cy="36988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altLang="ko-KR" dirty="0">
                <a:latin typeface="Arial" pitchFamily="34" charset="0"/>
                <a:cs typeface="Arial" pitchFamily="34" charset="0"/>
              </a:rPr>
              <a:t>GOCI image</a:t>
            </a:r>
            <a:endParaRPr lang="ko-KR" alt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14938" y="6119813"/>
            <a:ext cx="1428750" cy="52387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altLang="ko-KR" sz="1400" dirty="0">
                <a:latin typeface="Arial" pitchFamily="34" charset="0"/>
                <a:cs typeface="Arial" pitchFamily="34" charset="0"/>
              </a:rPr>
              <a:t>Cloud Top Pressure</a:t>
            </a:r>
            <a:endParaRPr lang="ko-KR" alt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7"/>
          <p:cNvSpPr txBox="1">
            <a:spLocks noChangeArrowheads="1"/>
          </p:cNvSpPr>
          <p:nvPr/>
        </p:nvSpPr>
        <p:spPr bwMode="auto">
          <a:xfrm>
            <a:off x="142875" y="4202113"/>
            <a:ext cx="27860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ko-KR" dirty="0">
                <a:latin typeface="Arial" pitchFamily="34" charset="0"/>
                <a:ea typeface="산돌고딕B" pitchFamily="18" charset="-127"/>
                <a:cs typeface="Arial" pitchFamily="34" charset="0"/>
              </a:rPr>
              <a:t>Example of LRIT data</a:t>
            </a:r>
            <a:endParaRPr lang="ko-KR" altLang="en-US" dirty="0">
              <a:latin typeface="Arial" pitchFamily="34" charset="0"/>
              <a:ea typeface="산돌고딕B" pitchFamily="18" charset="-127"/>
              <a:cs typeface="Arial" pitchFamily="34" charset="0"/>
            </a:endParaRPr>
          </a:p>
        </p:txBody>
      </p:sp>
      <p:graphicFrame>
        <p:nvGraphicFramePr>
          <p:cNvPr id="18" name="표 17"/>
          <p:cNvGraphicFramePr>
            <a:graphicFrameLocks noGrp="1"/>
          </p:cNvGraphicFramePr>
          <p:nvPr/>
        </p:nvGraphicFramePr>
        <p:xfrm>
          <a:off x="214313" y="1000125"/>
          <a:ext cx="8572560" cy="279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7536"/>
                <a:gridCol w="2898810"/>
                <a:gridCol w="3786214"/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 smtClean="0"/>
                        <a:t>Category</a:t>
                      </a:r>
                      <a:endParaRPr lang="ko-KR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 smtClean="0"/>
                        <a:t>HRIT</a:t>
                      </a:r>
                      <a:endParaRPr lang="ko-KR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 smtClean="0"/>
                        <a:t>LRIT</a:t>
                      </a:r>
                      <a:endParaRPr lang="ko-KR" altLang="en-US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Data</a:t>
                      </a:r>
                      <a:r>
                        <a:rPr lang="en-US" altLang="ko-KR" sz="1600" baseline="0" dirty="0" smtClean="0"/>
                        <a:t> rate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3 Mbps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521 kbps</a:t>
                      </a:r>
                      <a:endParaRPr lang="ko-KR" alt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Data contents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MI images (high res.)</a:t>
                      </a:r>
                    </a:p>
                    <a:p>
                      <a:pPr algn="ctr" latinLnBrk="1"/>
                      <a:r>
                        <a:rPr lang="en-US" altLang="ko-KR" sz="1600" dirty="0" smtClean="0"/>
                        <a:t>Alpha-numeric</a:t>
                      </a:r>
                      <a:r>
                        <a:rPr lang="en-US" altLang="ko-KR" sz="1600" baseline="0" dirty="0" smtClean="0"/>
                        <a:t> text</a:t>
                      </a:r>
                    </a:p>
                    <a:p>
                      <a:pPr algn="ctr" latinLnBrk="1"/>
                      <a:r>
                        <a:rPr lang="en-US" altLang="ko-KR" sz="1600" baseline="0" dirty="0" smtClean="0"/>
                        <a:t>Encryption key information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MI images (high res.)</a:t>
                      </a:r>
                    </a:p>
                    <a:p>
                      <a:pPr algn="ctr" latinLnBrk="1"/>
                      <a:r>
                        <a:rPr lang="en-US" altLang="ko-KR" sz="1600" dirty="0" smtClean="0"/>
                        <a:t>Alpha-numeric</a:t>
                      </a:r>
                      <a:r>
                        <a:rPr lang="en-US" altLang="ko-KR" sz="1600" baseline="0" dirty="0" smtClean="0"/>
                        <a:t> text</a:t>
                      </a:r>
                    </a:p>
                    <a:p>
                      <a:pPr algn="ctr" latinLnBrk="1"/>
                      <a:r>
                        <a:rPr lang="en-US" altLang="ko-KR" sz="1600" baseline="0" dirty="0" smtClean="0"/>
                        <a:t>Encryption key information</a:t>
                      </a:r>
                    </a:p>
                    <a:p>
                      <a:pPr algn="ctr" latinLnBrk="1"/>
                      <a:r>
                        <a:rPr lang="en-US" altLang="ko-KR" sz="1600" baseline="0" dirty="0" smtClean="0"/>
                        <a:t>Level 2 products</a:t>
                      </a:r>
                    </a:p>
                    <a:p>
                      <a:pPr algn="ctr" latinLnBrk="1"/>
                      <a:r>
                        <a:rPr lang="en-US" altLang="ko-KR" sz="1600" baseline="0" dirty="0" smtClean="0"/>
                        <a:t>GOCI images ( 3 images / day)</a:t>
                      </a:r>
                      <a:endParaRPr lang="ko-KR" altLang="en-US" sz="16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Station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MDUS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SDUS</a:t>
                      </a:r>
                      <a:endParaRPr lang="ko-KR" alt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Encryption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Yes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Yes</a:t>
                      </a:r>
                      <a:endParaRPr lang="ko-KR" altLang="en-US" sz="16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9674752" presetClass="entr" presetSubtype="48068134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560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98080" y="0"/>
            <a:ext cx="1645920" cy="68122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103120"/>
            <a:ext cx="9144000" cy="475488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9701" name="Rectangle 5"/>
          <p:cNvSpPr>
            <a:spLocks/>
          </p:cNvSpPr>
          <p:nvPr/>
        </p:nvSpPr>
        <p:spPr bwMode="auto">
          <a:xfrm>
            <a:off x="150876" y="908720"/>
            <a:ext cx="7548372" cy="64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latinLnBrk="0">
              <a:lnSpc>
                <a:spcPct val="110000"/>
              </a:lnSpc>
              <a:buClr>
                <a:srgbClr val="FFFFFF"/>
              </a:buClr>
              <a:buSzPct val="57000"/>
              <a:buFont typeface="Daum_Regular" charset="0"/>
              <a:buChar char="•"/>
              <a:defRPr/>
            </a:pPr>
            <a:r>
              <a:rPr kumimoji="0" lang="en-US" altLang="ko-KR" sz="120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Daum_Regular" charset="0"/>
              </a:rPr>
              <a:t> Internal/Cooperation Organization : Intranet, Comprehensive WIS*, Disaster Prevention WIS*</a:t>
            </a:r>
          </a:p>
          <a:p>
            <a:pPr latinLnBrk="0">
              <a:lnSpc>
                <a:spcPct val="110000"/>
              </a:lnSpc>
              <a:buClr>
                <a:srgbClr val="FFFFFF"/>
              </a:buClr>
              <a:buSzPct val="57000"/>
              <a:buFont typeface="Daum_Regular" charset="0"/>
              <a:buChar char="•"/>
              <a:defRPr/>
            </a:pPr>
            <a:r>
              <a:rPr kumimoji="0" lang="en-US" altLang="ko-KR" sz="120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Daum_Regular" charset="0"/>
              </a:rPr>
              <a:t> General Public : KMA </a:t>
            </a:r>
            <a:r>
              <a:rPr kumimoji="0" lang="en-US" altLang="ko-KR" sz="12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Daum_Regular" charset="0"/>
              </a:rPr>
              <a:t>Homepage (www.kma.go.kr)</a:t>
            </a:r>
            <a:endParaRPr kumimoji="0" lang="en-US" altLang="ko-KR" sz="1200" dirty="0">
              <a:solidFill>
                <a:srgbClr val="FFFFFF"/>
              </a:solidFill>
              <a:latin typeface="Arial" pitchFamily="34" charset="0"/>
              <a:cs typeface="Arial" pitchFamily="34" charset="0"/>
              <a:sym typeface="Daum_Regular" charset="0"/>
            </a:endParaRPr>
          </a:p>
          <a:p>
            <a:pPr latinLnBrk="0">
              <a:lnSpc>
                <a:spcPct val="110000"/>
              </a:lnSpc>
              <a:buClr>
                <a:srgbClr val="FFFFFF"/>
              </a:buClr>
              <a:buSzPct val="57000"/>
              <a:buFont typeface="Daum_Regular" charset="0"/>
              <a:buChar char="•"/>
              <a:defRPr/>
            </a:pPr>
            <a:r>
              <a:rPr kumimoji="0" lang="en-US" altLang="ko-KR" sz="120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Daum_Regular" charset="0"/>
              </a:rPr>
              <a:t> Expert Group : NMSC </a:t>
            </a:r>
            <a:r>
              <a:rPr kumimoji="0" lang="en-US" altLang="ko-KR" sz="12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Daum_Regular" charset="0"/>
              </a:rPr>
              <a:t>Homepage (nmsc.kma.go.kr)</a:t>
            </a:r>
            <a:endParaRPr kumimoji="0" lang="en-US" altLang="ko-KR" sz="1200" dirty="0">
              <a:solidFill>
                <a:srgbClr val="FFFFFF"/>
              </a:solidFill>
              <a:latin typeface="Arial" pitchFamily="34" charset="0"/>
              <a:cs typeface="Arial" pitchFamily="34" charset="0"/>
              <a:sym typeface="Daum_Regular" charset="0"/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182880" y="3506724"/>
            <a:ext cx="7644384" cy="2884932"/>
            <a:chOff x="0" y="-104"/>
            <a:chExt cx="13376" cy="5048"/>
          </a:xfrm>
        </p:grpSpPr>
        <p:sp>
          <p:nvSpPr>
            <p:cNvPr id="29702" name="Rectangle 6"/>
            <p:cNvSpPr>
              <a:spLocks/>
            </p:cNvSpPr>
            <p:nvPr/>
          </p:nvSpPr>
          <p:spPr bwMode="auto">
            <a:xfrm>
              <a:off x="168" y="-104"/>
              <a:ext cx="13208" cy="50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latinLnBrk="0">
                <a:lnSpc>
                  <a:spcPct val="110000"/>
                </a:lnSpc>
                <a:defRPr/>
              </a:pPr>
              <a:r>
                <a:rPr kumimoji="0" lang="en-US" altLang="ko-KR" sz="140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Daum_SemiBold" charset="0"/>
                </a:rPr>
                <a:t>Strengthening the Expert Group Support</a:t>
              </a:r>
            </a:p>
            <a:p>
              <a:pPr latinLnBrk="0">
                <a:lnSpc>
                  <a:spcPct val="110000"/>
                </a:lnSpc>
                <a:defRPr/>
              </a:pPr>
              <a:endParaRPr kumimoji="0" lang="en-US" altLang="ko-KR" sz="120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Daum_Regular" charset="0"/>
              </a:endParaRPr>
            </a:p>
            <a:p>
              <a:pPr latinLnBrk="0">
                <a:lnSpc>
                  <a:spcPct val="110000"/>
                </a:lnSpc>
                <a:buClr>
                  <a:srgbClr val="FFFFFF"/>
                </a:buClr>
                <a:buSzPct val="57000"/>
                <a:buFont typeface="Daum_Regular" charset="0"/>
                <a:buChar char="•"/>
                <a:defRPr/>
              </a:pPr>
              <a:r>
                <a:rPr kumimoji="0" lang="en-US" altLang="ko-KR" sz="120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Daum_Regular" charset="0"/>
                </a:rPr>
                <a:t> Hierarchical Satellite Data Service (Homepage, ftp)</a:t>
              </a:r>
            </a:p>
            <a:p>
              <a:pPr marL="0" lvl="1" latinLnBrk="0">
                <a:lnSpc>
                  <a:spcPct val="110000"/>
                </a:lnSpc>
                <a:defRPr/>
              </a:pPr>
              <a:r>
                <a:rPr kumimoji="0" lang="en-US" altLang="ko-KR" sz="1200" dirty="0">
                  <a:solidFill>
                    <a:srgbClr val="CDCDCD"/>
                  </a:solidFill>
                  <a:latin typeface="Arial" pitchFamily="34" charset="0"/>
                  <a:cs typeface="Arial" pitchFamily="34" charset="0"/>
                  <a:sym typeface="Daum_Regular" charset="0"/>
                </a:rPr>
                <a:t>     Level 1B, HRIT/LRIT format data</a:t>
              </a:r>
            </a:p>
            <a:p>
              <a:pPr marL="0" lvl="1" latinLnBrk="0">
                <a:lnSpc>
                  <a:spcPct val="110000"/>
                </a:lnSpc>
                <a:defRPr/>
              </a:pPr>
              <a:r>
                <a:rPr kumimoji="0" lang="en-US" altLang="ko-KR" sz="1200" dirty="0">
                  <a:solidFill>
                    <a:srgbClr val="CDCDCD"/>
                  </a:solidFill>
                  <a:latin typeface="Arial" pitchFamily="34" charset="0"/>
                  <a:cs typeface="Arial" pitchFamily="34" charset="0"/>
                  <a:sym typeface="Daum_Regular" charset="0"/>
                </a:rPr>
                <a:t>     Cloud and analysis image, COMS products, </a:t>
              </a:r>
              <a:r>
                <a:rPr kumimoji="0" lang="en-US" altLang="ko-KR" sz="1200" dirty="0" err="1">
                  <a:solidFill>
                    <a:srgbClr val="CDCDCD"/>
                  </a:solidFill>
                  <a:latin typeface="Arial" pitchFamily="34" charset="0"/>
                  <a:cs typeface="Arial" pitchFamily="34" charset="0"/>
                  <a:sym typeface="Daum_Regular" charset="0"/>
                </a:rPr>
                <a:t>etc</a:t>
              </a:r>
              <a:endParaRPr kumimoji="0" lang="en-US" altLang="ko-KR" sz="1200" dirty="0">
                <a:solidFill>
                  <a:srgbClr val="CDCDCD"/>
                </a:solidFill>
                <a:latin typeface="Arial" pitchFamily="34" charset="0"/>
                <a:cs typeface="Arial" pitchFamily="34" charset="0"/>
                <a:sym typeface="Daum_Regular" charset="0"/>
              </a:endParaRPr>
            </a:p>
            <a:p>
              <a:pPr marL="0" lvl="1" latinLnBrk="0">
                <a:lnSpc>
                  <a:spcPct val="110000"/>
                </a:lnSpc>
                <a:defRPr/>
              </a:pPr>
              <a:endParaRPr kumimoji="0" lang="en-US" altLang="ko-KR" sz="120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Daum_Regular" charset="0"/>
              </a:endParaRPr>
            </a:p>
            <a:p>
              <a:pPr latinLnBrk="0">
                <a:lnSpc>
                  <a:spcPct val="110000"/>
                </a:lnSpc>
                <a:buClr>
                  <a:srgbClr val="FFFFFF"/>
                </a:buClr>
                <a:buSzPct val="57000"/>
                <a:buFont typeface="Daum_Regular" charset="0"/>
                <a:buChar char="•"/>
                <a:defRPr/>
              </a:pPr>
              <a:r>
                <a:rPr kumimoji="0" lang="en-US" altLang="ko-KR" sz="120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Daum_Regular" charset="0"/>
                </a:rPr>
                <a:t> Improvement of Satellite Data Service Capability</a:t>
              </a:r>
            </a:p>
            <a:p>
              <a:pPr marL="0" lvl="1" latinLnBrk="0">
                <a:lnSpc>
                  <a:spcPct val="110000"/>
                </a:lnSpc>
                <a:defRPr/>
              </a:pPr>
              <a:r>
                <a:rPr kumimoji="0" lang="en-US" altLang="ko-KR" sz="1200" dirty="0">
                  <a:solidFill>
                    <a:srgbClr val="CDCDCD"/>
                  </a:solidFill>
                  <a:latin typeface="Arial" pitchFamily="34" charset="0"/>
                  <a:cs typeface="Arial" pitchFamily="34" charset="0"/>
                  <a:sym typeface="Daum_Regular" charset="0"/>
                </a:rPr>
                <a:t>     Enable to select for various period, region, type and format</a:t>
              </a:r>
            </a:p>
            <a:p>
              <a:pPr marL="0" lvl="1" latinLnBrk="0">
                <a:lnSpc>
                  <a:spcPct val="110000"/>
                </a:lnSpc>
                <a:defRPr/>
              </a:pPr>
              <a:endParaRPr kumimoji="0" lang="en-US" altLang="ko-KR" sz="120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Daum_Regular" charset="0"/>
              </a:endParaRPr>
            </a:p>
            <a:p>
              <a:pPr latinLnBrk="0">
                <a:lnSpc>
                  <a:spcPct val="110000"/>
                </a:lnSpc>
                <a:buClr>
                  <a:srgbClr val="FFFFFF"/>
                </a:buClr>
                <a:buSzPct val="57000"/>
                <a:buFont typeface="Daum_Regular" charset="0"/>
                <a:buChar char="•"/>
                <a:defRPr/>
              </a:pPr>
              <a:r>
                <a:rPr kumimoji="0" lang="en-US" altLang="ko-KR" sz="120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Daum_Regular" charset="0"/>
                </a:rPr>
                <a:t> Enhancement of easy utilization of data</a:t>
              </a:r>
            </a:p>
            <a:p>
              <a:pPr marL="0" lvl="1" latinLnBrk="0">
                <a:lnSpc>
                  <a:spcPct val="110000"/>
                </a:lnSpc>
                <a:defRPr/>
              </a:pPr>
              <a:r>
                <a:rPr kumimoji="0" lang="en-US" altLang="ko-KR" sz="1200" dirty="0">
                  <a:solidFill>
                    <a:srgbClr val="CDCDCD"/>
                  </a:solidFill>
                  <a:latin typeface="Arial" pitchFamily="34" charset="0"/>
                  <a:cs typeface="Arial" pitchFamily="34" charset="0"/>
                  <a:sym typeface="Daum_Regular" charset="0"/>
                </a:rPr>
                <a:t>     Provision of data conversion program</a:t>
              </a:r>
            </a:p>
            <a:p>
              <a:pPr marL="0" lvl="1" latinLnBrk="0">
                <a:lnSpc>
                  <a:spcPct val="110000"/>
                </a:lnSpc>
                <a:defRPr/>
              </a:pPr>
              <a:r>
                <a:rPr kumimoji="0" lang="en-US" altLang="ko-KR" sz="1200" dirty="0">
                  <a:solidFill>
                    <a:srgbClr val="CDCDCD"/>
                  </a:solidFill>
                  <a:latin typeface="Arial" pitchFamily="34" charset="0"/>
                  <a:cs typeface="Arial" pitchFamily="34" charset="0"/>
                  <a:sym typeface="Daum_Regular" charset="0"/>
                </a:rPr>
                <a:t>     Provision of data quality information, algorithm technical document, data user’s guide, </a:t>
              </a:r>
              <a:r>
                <a:rPr kumimoji="0" lang="en-US" altLang="ko-KR" sz="1200" dirty="0" err="1">
                  <a:solidFill>
                    <a:srgbClr val="CDCDCD"/>
                  </a:solidFill>
                  <a:latin typeface="Arial" pitchFamily="34" charset="0"/>
                  <a:cs typeface="Arial" pitchFamily="34" charset="0"/>
                  <a:sym typeface="Daum_Regular" charset="0"/>
                </a:rPr>
                <a:t>etc</a:t>
              </a:r>
              <a:endParaRPr kumimoji="0" lang="en-US" altLang="ko-KR" sz="1200" dirty="0">
                <a:solidFill>
                  <a:srgbClr val="CDCDCD"/>
                </a:solidFill>
                <a:latin typeface="Arial" pitchFamily="34" charset="0"/>
                <a:cs typeface="Arial" pitchFamily="34" charset="0"/>
                <a:sym typeface="Daum_Regular" charset="0"/>
              </a:endParaRPr>
            </a:p>
            <a:p>
              <a:pPr marL="0" lvl="1" latinLnBrk="0">
                <a:lnSpc>
                  <a:spcPct val="110000"/>
                </a:lnSpc>
                <a:defRPr/>
              </a:pPr>
              <a:r>
                <a:rPr kumimoji="0" lang="en-US" altLang="ko-KR" sz="1200" dirty="0">
                  <a:solidFill>
                    <a:srgbClr val="CDCDCD"/>
                  </a:solidFill>
                  <a:latin typeface="Arial" pitchFamily="34" charset="0"/>
                  <a:cs typeface="Arial" pitchFamily="34" charset="0"/>
                  <a:sym typeface="Daum_Regular" charset="0"/>
                </a:rPr>
                <a:t>     Satellite data processing/analysis software development and support</a:t>
              </a:r>
            </a:p>
          </p:txBody>
        </p:sp>
        <p:sp>
          <p:nvSpPr>
            <p:cNvPr id="25613" name="Rectangle 7"/>
            <p:cNvSpPr>
              <a:spLocks/>
            </p:cNvSpPr>
            <p:nvPr/>
          </p:nvSpPr>
          <p:spPr bwMode="auto">
            <a:xfrm>
              <a:off x="0" y="112"/>
              <a:ext cx="88" cy="296"/>
            </a:xfrm>
            <a:prstGeom prst="rect">
              <a:avLst/>
            </a:prstGeom>
            <a:solidFill>
              <a:srgbClr val="79B2FF"/>
            </a:solidFill>
            <a:ln w="254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 latinLnBrk="0"/>
              <a:endParaRPr kumimoji="0" lang="ko-KR" altLang="en-US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29705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49440" y="1120140"/>
            <a:ext cx="1961388" cy="151790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9707" name="Rectangle 11"/>
          <p:cNvSpPr>
            <a:spLocks/>
          </p:cNvSpPr>
          <p:nvPr/>
        </p:nvSpPr>
        <p:spPr bwMode="auto">
          <a:xfrm rot="530723">
            <a:off x="7108889" y="1492187"/>
            <a:ext cx="1641348" cy="914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latinLnBrk="0">
              <a:lnSpc>
                <a:spcPct val="70000"/>
              </a:lnSpc>
            </a:pPr>
            <a:r>
              <a:rPr kumimoji="0" lang="en-US" altLang="ko-KR" sz="2600" dirty="0">
                <a:solidFill>
                  <a:srgbClr val="004080"/>
                </a:solidFill>
                <a:latin typeface="Arial" pitchFamily="34" charset="0"/>
                <a:ea typeface="나눔손글씨 붓" pitchFamily="66" charset="-127"/>
                <a:cs typeface="Arial" pitchFamily="34" charset="0"/>
                <a:sym typeface="Cre??? B"/>
              </a:rPr>
              <a:t>Strengthen COMS Data Service</a:t>
            </a:r>
          </a:p>
        </p:txBody>
      </p:sp>
      <p:pic>
        <p:nvPicPr>
          <p:cNvPr id="29708" name="Picture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0" y="1755648"/>
            <a:ext cx="6647688" cy="45765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9709" name="Rectangle 13"/>
          <p:cNvSpPr>
            <a:spLocks/>
          </p:cNvSpPr>
          <p:nvPr/>
        </p:nvSpPr>
        <p:spPr bwMode="auto">
          <a:xfrm>
            <a:off x="4572000" y="6627114"/>
            <a:ext cx="4507992" cy="160020"/>
          </a:xfrm>
          <a:prstGeom prst="rect">
            <a:avLst/>
          </a:prstGeom>
          <a:noFill/>
          <a:ln>
            <a:noFill/>
          </a:ln>
          <a:effectLst>
            <a:outerShdw blurRad="127000" dist="888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r" latinLnBrk="0">
              <a:lnSpc>
                <a:spcPct val="110000"/>
              </a:lnSpc>
              <a:defRPr/>
            </a:pPr>
            <a:r>
              <a:rPr kumimoji="0" lang="en-US" altLang="ko-KR" sz="90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Daum_Regular" charset="0"/>
              </a:rPr>
              <a:t>*WIS : WMO(World Meteorological Organization) Information System</a:t>
            </a:r>
          </a:p>
        </p:txBody>
      </p:sp>
      <p:sp>
        <p:nvSpPr>
          <p:cNvPr id="16" name="Rectangle 2"/>
          <p:cNvSpPr>
            <a:spLocks/>
          </p:cNvSpPr>
          <p:nvPr/>
        </p:nvSpPr>
        <p:spPr bwMode="auto">
          <a:xfrm>
            <a:off x="179512" y="188640"/>
            <a:ext cx="7318568" cy="4206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scene3d>
              <a:camera prst="orthographicFront"/>
              <a:lightRig rig="threePt" dir="t"/>
            </a:scene3d>
            <a:sp3d extrusionH="57150">
              <a:bevelT w="38100" h="38100"/>
              <a:bevelB w="38100" h="38100"/>
            </a:sp3d>
          </a:bodyPr>
          <a:lstStyle/>
          <a:p>
            <a:pPr latinLnBrk="0"/>
            <a:r>
              <a:rPr kumimoji="0" lang="en-US" altLang="ko-KR" sz="2500" b="1" dirty="0">
                <a:solidFill>
                  <a:schemeClr val="bg1"/>
                </a:solidFill>
                <a:effectLst>
                  <a:glow>
                    <a:schemeClr val="accent1"/>
                  </a:glow>
                  <a:outerShdw blurRad="50800" dist="50800" sx="2000" sy="2000" algn="ctr" rotWithShape="0">
                    <a:srgbClr val="000000"/>
                  </a:outerShdw>
                  <a:reflection endPos="0" dist="50800" dir="5400000" sy="-100000" algn="bl" rotWithShape="0"/>
                </a:effectLst>
                <a:latin typeface="Arial" pitchFamily="34" charset="0"/>
                <a:ea typeface="다음_Regular" pitchFamily="2" charset="-127"/>
                <a:cs typeface="Arial" pitchFamily="34" charset="0"/>
                <a:sym typeface="Daum_Regular" pitchFamily="2" charset="-127"/>
              </a:rPr>
              <a:t>COMS Data Service (via ground network)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3227136" presetClass="entr" presetSubtype="14196505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43227136" presetClass="entr" presetSubtype="19709188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43227136" presetClass="entr" presetSubtype="22016230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43227136" presetClass="entr" presetSubtype="2201626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43227136" presetClass="entr" presetSubtype="19709230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9" presetClass="entr" presetSubtype="1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2250"/>
                            </p:stCondLst>
                            <p:childTnLst>
                              <p:par>
                                <p:cTn id="25" presetID="143227136" presetClass="entr" presetSubtype="19709175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1" grpId="0" autoUpdateAnimBg="0"/>
      <p:bldP spid="29707" grpId="0" autoUpdateAnimBg="0"/>
      <p:bldP spid="29709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9C2FF4-FED2-4348-92E4-A85082E44541}" type="slidenum">
              <a:rPr lang="ko-KR" altLang="en-US" smtClean="0">
                <a:latin typeface="Arial" pitchFamily="34" charset="0"/>
                <a:cs typeface="Arial" pitchFamily="34" charset="0"/>
              </a:rPr>
              <a:pPr>
                <a:defRPr/>
              </a:pPr>
              <a:t>16</a:t>
            </a:fld>
            <a:endParaRPr lang="ko-KR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>
                <a:latin typeface="Arial" pitchFamily="34" charset="0"/>
                <a:cs typeface="Arial" pitchFamily="34" charset="0"/>
              </a:rPr>
              <a:t>Data Service</a:t>
            </a:r>
            <a:endParaRPr lang="ko-KR" alt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0" y="620688"/>
            <a:ext cx="9144000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620688"/>
            <a:ext cx="87129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u"/>
            </a:pPr>
            <a:r>
              <a:rPr lang="ko-KR" alt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400" dirty="0" smtClean="0">
                <a:latin typeface="Arial" pitchFamily="34" charset="0"/>
                <a:cs typeface="Arial" pitchFamily="34" charset="0"/>
              </a:rPr>
              <a:t>COMS data are provided via HTTP, FTP and broadcasting in real time by COMS.</a:t>
            </a:r>
          </a:p>
          <a:p>
            <a:pPr>
              <a:lnSpc>
                <a:spcPct val="150000"/>
              </a:lnSpc>
              <a:buFont typeface="Wingdings" pitchFamily="2" charset="2"/>
              <a:buChar char="u"/>
            </a:pPr>
            <a:r>
              <a:rPr lang="en-US" altLang="ko-KR" sz="1400" dirty="0" smtClean="0">
                <a:latin typeface="Arial" pitchFamily="34" charset="0"/>
                <a:cs typeface="Arial" pitchFamily="34" charset="0"/>
              </a:rPr>
              <a:t> COMS data will be serviced via WIS GISC-DCPC in 2013.</a:t>
            </a:r>
            <a:endParaRPr lang="ko-KR" altLang="en-US" sz="14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" name="그룹 11"/>
          <p:cNvGrpSpPr/>
          <p:nvPr/>
        </p:nvGrpSpPr>
        <p:grpSpPr>
          <a:xfrm>
            <a:off x="6499599" y="3933057"/>
            <a:ext cx="2494085" cy="219075"/>
            <a:chOff x="689223" y="1844824"/>
            <a:chExt cx="2701925" cy="219075"/>
          </a:xfrm>
        </p:grpSpPr>
        <p:sp>
          <p:nvSpPr>
            <p:cNvPr id="8" name="TextBox 7"/>
            <p:cNvSpPr txBox="1">
              <a:spLocks noChangeArrowheads="1"/>
            </p:cNvSpPr>
            <p:nvPr/>
          </p:nvSpPr>
          <p:spPr bwMode="auto">
            <a:xfrm>
              <a:off x="776536" y="1844824"/>
              <a:ext cx="2614612" cy="219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l">
                <a:defRPr/>
              </a:pPr>
              <a:r>
                <a:rPr lang="en-US" altLang="ko-KR" sz="14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Air-Line</a:t>
              </a:r>
              <a:endParaRPr kumimoji="0" lang="en-US" altLang="ko-KR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endParaRPr>
            </a:p>
          </p:txBody>
        </p:sp>
        <p:sp>
          <p:nvSpPr>
            <p:cNvPr id="9" name="타원 64"/>
            <p:cNvSpPr>
              <a:spLocks noChangeArrowheads="1"/>
            </p:cNvSpPr>
            <p:nvPr/>
          </p:nvSpPr>
          <p:spPr bwMode="auto">
            <a:xfrm>
              <a:off x="689223" y="1911499"/>
              <a:ext cx="123825" cy="123825"/>
            </a:xfrm>
            <a:prstGeom prst="ellipse">
              <a:avLst/>
            </a:prstGeom>
            <a:noFill/>
            <a:ln w="38100" algn="ctr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ko-KR" altLang="en-US">
                <a:latin typeface="Arial" pitchFamily="34" charset="0"/>
                <a:ea typeface="맑은 고딕" pitchFamily="50" charset="-127"/>
                <a:cs typeface="Arial" pitchFamily="34" charset="0"/>
              </a:endParaRPr>
            </a:p>
          </p:txBody>
        </p:sp>
      </p:grpSp>
      <p:grpSp>
        <p:nvGrpSpPr>
          <p:cNvPr id="10" name="그룹 12"/>
          <p:cNvGrpSpPr/>
          <p:nvPr/>
        </p:nvGrpSpPr>
        <p:grpSpPr>
          <a:xfrm>
            <a:off x="6499599" y="4554706"/>
            <a:ext cx="2494085" cy="219075"/>
            <a:chOff x="689223" y="1844824"/>
            <a:chExt cx="2701925" cy="219075"/>
          </a:xfrm>
        </p:grpSpPr>
        <p:sp>
          <p:nvSpPr>
            <p:cNvPr id="11" name="TextBox 10"/>
            <p:cNvSpPr txBox="1">
              <a:spLocks noChangeArrowheads="1"/>
            </p:cNvSpPr>
            <p:nvPr/>
          </p:nvSpPr>
          <p:spPr bwMode="auto">
            <a:xfrm>
              <a:off x="776536" y="1844824"/>
              <a:ext cx="2614612" cy="219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l">
                <a:defRPr/>
              </a:pPr>
              <a:r>
                <a:rPr lang="en-US" altLang="ko-KR" sz="14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Land-Line</a:t>
              </a:r>
              <a:endParaRPr kumimoji="0" lang="en-US" altLang="ko-KR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endParaRPr>
            </a:p>
          </p:txBody>
        </p:sp>
        <p:sp>
          <p:nvSpPr>
            <p:cNvPr id="12" name="타원 64"/>
            <p:cNvSpPr>
              <a:spLocks noChangeArrowheads="1"/>
            </p:cNvSpPr>
            <p:nvPr/>
          </p:nvSpPr>
          <p:spPr bwMode="auto">
            <a:xfrm>
              <a:off x="689223" y="1911499"/>
              <a:ext cx="123825" cy="123825"/>
            </a:xfrm>
            <a:prstGeom prst="ellipse">
              <a:avLst/>
            </a:prstGeom>
            <a:noFill/>
            <a:ln w="38100" algn="ctr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ko-KR" altLang="en-US">
                <a:latin typeface="Arial" pitchFamily="34" charset="0"/>
                <a:ea typeface="맑은 고딕" pitchFamily="50" charset="-127"/>
                <a:cs typeface="Arial" pitchFamily="34" charset="0"/>
              </a:endParaRPr>
            </a:p>
          </p:txBody>
        </p:sp>
      </p:grpSp>
      <p:sp>
        <p:nvSpPr>
          <p:cNvPr id="13" name="TextBox 34"/>
          <p:cNvSpPr txBox="1">
            <a:spLocks noChangeArrowheads="1"/>
          </p:cNvSpPr>
          <p:nvPr/>
        </p:nvSpPr>
        <p:spPr bwMode="auto">
          <a:xfrm>
            <a:off x="6499599" y="4149081"/>
            <a:ext cx="23208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1200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 sz="1200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 sz="1200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 sz="1200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 sz="1200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l" eaLnBrk="1" hangingPunct="1">
              <a:lnSpc>
                <a:spcPct val="150000"/>
              </a:lnSpc>
              <a:buFont typeface="Wingdings" pitchFamily="2" charset="2"/>
              <a:buChar char="§"/>
            </a:pPr>
            <a:r>
              <a:rPr lang="ko-KR" altLang="en-US" dirty="0">
                <a:latin typeface="Arial" pitchFamily="34" charset="0"/>
                <a:ea typeface="맑은 고딕" pitchFamily="50" charset="-127"/>
                <a:cs typeface="Arial" pitchFamily="34" charset="0"/>
              </a:rPr>
              <a:t> </a:t>
            </a:r>
            <a:r>
              <a:rPr lang="en-US" altLang="ko-KR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MDUS and SDUS</a:t>
            </a:r>
            <a:endParaRPr lang="en-US" altLang="ko-KR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4" name="TextBox 34"/>
          <p:cNvSpPr txBox="1">
            <a:spLocks noChangeArrowheads="1"/>
          </p:cNvSpPr>
          <p:nvPr/>
        </p:nvSpPr>
        <p:spPr bwMode="auto">
          <a:xfrm>
            <a:off x="6499599" y="4770729"/>
            <a:ext cx="2392881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1200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 sz="1200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 sz="1200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 sz="1200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 sz="1200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l" eaLnBrk="1" hangingPunct="1">
              <a:lnSpc>
                <a:spcPct val="150000"/>
              </a:lnSpc>
              <a:buFont typeface="Wingdings" pitchFamily="2" charset="2"/>
              <a:buChar char="§"/>
            </a:pPr>
            <a:r>
              <a:rPr lang="ko-KR" altLang="en-US" dirty="0">
                <a:latin typeface="Arial" pitchFamily="34" charset="0"/>
                <a:ea typeface="맑은 고딕" pitchFamily="50" charset="-127"/>
                <a:cs typeface="Arial" pitchFamily="34" charset="0"/>
              </a:rPr>
              <a:t> </a:t>
            </a:r>
            <a:r>
              <a:rPr lang="en-US" altLang="ko-KR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Intranet</a:t>
            </a:r>
            <a:endParaRPr lang="en-US" altLang="ko-KR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  <a:p>
            <a:pPr algn="l" eaLnBrk="1" hangingPunct="1">
              <a:lnSpc>
                <a:spcPct val="150000"/>
              </a:lnSpc>
              <a:buFont typeface="Wingdings" pitchFamily="2" charset="2"/>
              <a:buChar char="§"/>
            </a:pPr>
            <a:r>
              <a:rPr lang="ko-KR" altLang="en-US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 </a:t>
            </a:r>
            <a:r>
              <a:rPr lang="en-US" altLang="ko-KR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HTTP, FTP service</a:t>
            </a:r>
            <a:endParaRPr lang="en-US" altLang="ko-KR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  <a:p>
            <a:pPr algn="l" eaLnBrk="1" hangingPunct="1">
              <a:lnSpc>
                <a:spcPct val="150000"/>
              </a:lnSpc>
              <a:buFont typeface="Wingdings" pitchFamily="2" charset="2"/>
              <a:buChar char="§"/>
            </a:pPr>
            <a:r>
              <a:rPr lang="ko-KR" altLang="en-US" dirty="0">
                <a:latin typeface="Arial" pitchFamily="34" charset="0"/>
                <a:ea typeface="맑은 고딕" pitchFamily="50" charset="-127"/>
                <a:cs typeface="Arial" pitchFamily="34" charset="0"/>
              </a:rPr>
              <a:t> </a:t>
            </a:r>
            <a:r>
              <a:rPr lang="en-US" altLang="ko-KR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E-MAIL service</a:t>
            </a:r>
          </a:p>
          <a:p>
            <a:pPr algn="l" eaLnBrk="1" hangingPunct="1">
              <a:lnSpc>
                <a:spcPct val="150000"/>
              </a:lnSpc>
              <a:buFont typeface="Wingdings" pitchFamily="2" charset="2"/>
              <a:buChar char="§"/>
            </a:pPr>
            <a:r>
              <a:rPr lang="en-US" altLang="ko-KR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 Support </a:t>
            </a:r>
            <a:r>
              <a:rPr lang="en-US" altLang="ko-KR" dirty="0" err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McIDAS</a:t>
            </a:r>
            <a:r>
              <a:rPr lang="en-US" altLang="ko-KR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-V users</a:t>
            </a:r>
          </a:p>
          <a:p>
            <a:pPr algn="l" eaLnBrk="1" hangingPunct="1">
              <a:lnSpc>
                <a:spcPct val="150000"/>
              </a:lnSpc>
              <a:buFont typeface="Wingdings" pitchFamily="2" charset="2"/>
              <a:buChar char="§"/>
            </a:pPr>
            <a:r>
              <a:rPr lang="ko-KR" altLang="en-US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 </a:t>
            </a:r>
            <a:r>
              <a:rPr lang="en-US" altLang="ko-KR" dirty="0" err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OpenWIS</a:t>
            </a:r>
            <a:r>
              <a:rPr lang="en-US" altLang="ko-KR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 in 2013</a:t>
            </a:r>
            <a:endParaRPr lang="en-US" altLang="ko-KR" dirty="0"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pic>
        <p:nvPicPr>
          <p:cNvPr id="15" name="그림 45" descr="ico_satellit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994" y="1556792"/>
            <a:ext cx="793575" cy="61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7" name="그룹 66"/>
          <p:cNvGrpSpPr/>
          <p:nvPr/>
        </p:nvGrpSpPr>
        <p:grpSpPr>
          <a:xfrm>
            <a:off x="450927" y="2636912"/>
            <a:ext cx="746658" cy="792088"/>
            <a:chOff x="450927" y="2636912"/>
            <a:chExt cx="746658" cy="792088"/>
          </a:xfrm>
        </p:grpSpPr>
        <p:grpSp>
          <p:nvGrpSpPr>
            <p:cNvPr id="17" name="Group 67"/>
            <p:cNvGrpSpPr>
              <a:grpSpLocks/>
            </p:cNvGrpSpPr>
            <p:nvPr/>
          </p:nvGrpSpPr>
          <p:grpSpPr bwMode="auto">
            <a:xfrm>
              <a:off x="517558" y="2636912"/>
              <a:ext cx="611436" cy="685403"/>
              <a:chOff x="2445" y="4692"/>
              <a:chExt cx="429" cy="429"/>
            </a:xfrm>
          </p:grpSpPr>
          <p:sp>
            <p:nvSpPr>
              <p:cNvPr id="20" name="Oval 68"/>
              <p:cNvSpPr>
                <a:spLocks noChangeArrowheads="1"/>
              </p:cNvSpPr>
              <p:nvPr/>
            </p:nvSpPr>
            <p:spPr bwMode="gray">
              <a:xfrm>
                <a:off x="2445" y="4692"/>
                <a:ext cx="429" cy="429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  <a:effectLst>
                <a:prstShdw prst="shdw17" dist="17961" dir="2700000">
                  <a:schemeClr val="bg1">
                    <a:gamma/>
                    <a:shade val="60000"/>
                    <a:invGamma/>
                  </a:schemeClr>
                </a:prstShdw>
              </a:effectLst>
            </p:spPr>
            <p:txBody>
              <a:bodyPr wrap="none" anchor="ctr"/>
              <a:lstStyle/>
              <a:p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1" name="Oval 69"/>
              <p:cNvSpPr>
                <a:spLocks noChangeArrowheads="1"/>
              </p:cNvSpPr>
              <p:nvPr/>
            </p:nvSpPr>
            <p:spPr bwMode="gray">
              <a:xfrm>
                <a:off x="2461" y="4709"/>
                <a:ext cx="397" cy="395"/>
              </a:xfrm>
              <a:prstGeom prst="ellipse">
                <a:avLst/>
              </a:prstGeom>
              <a:noFill/>
              <a:ln w="12700">
                <a:solidFill>
                  <a:srgbClr val="3399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ko-KR" altLang="en-US"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8" name="AutoShape 70"/>
            <p:cNvSpPr>
              <a:spLocks noChangeArrowheads="1"/>
            </p:cNvSpPr>
            <p:nvPr/>
          </p:nvSpPr>
          <p:spPr bwMode="gray">
            <a:xfrm>
              <a:off x="450927" y="3169518"/>
              <a:ext cx="746658" cy="227013"/>
            </a:xfrm>
            <a:prstGeom prst="roundRect">
              <a:avLst>
                <a:gd name="adj" fmla="val 50000"/>
              </a:avLst>
            </a:prstGeom>
            <a:solidFill>
              <a:srgbClr val="71A0FF"/>
            </a:soli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35921" dir="2700000" algn="ctr" rotWithShape="0">
                <a:srgbClr val="B3E6FF"/>
              </a:outerShdw>
            </a:effectLst>
          </p:spPr>
          <p:txBody>
            <a:bodyPr wrap="none" anchor="ctr"/>
            <a:lstStyle/>
            <a:p>
              <a:pPr latinLnBrk="0"/>
              <a:r>
                <a:rPr lang="ko-KR" altLang="en-US" sz="10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사용자</a:t>
              </a:r>
            </a:p>
          </p:txBody>
        </p:sp>
        <p:pic>
          <p:nvPicPr>
            <p:cNvPr id="19" name="그림 18" descr="MC900441469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8061" y="2735923"/>
              <a:ext cx="622245" cy="693077"/>
            </a:xfrm>
            <a:prstGeom prst="rect">
              <a:avLst/>
            </a:prstGeom>
          </p:spPr>
        </p:pic>
      </p:grpSp>
      <p:pic>
        <p:nvPicPr>
          <p:cNvPr id="22" name="Picture 3" descr="C:\Users\user\AppData\Local\Microsoft\Windows\Temporary Internet Files\Content.IE5\I4HFL6C9\MC900282488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82678" y="2276872"/>
            <a:ext cx="594168" cy="698376"/>
          </a:xfrm>
          <a:prstGeom prst="rect">
            <a:avLst/>
          </a:prstGeom>
          <a:noFill/>
        </p:spPr>
      </p:pic>
      <p:pic>
        <p:nvPicPr>
          <p:cNvPr id="23" name="그림 42" descr="ico_email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908" y="5076689"/>
            <a:ext cx="395861" cy="464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그림 23" descr="캡처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93576" y="3429000"/>
            <a:ext cx="825543" cy="692696"/>
          </a:xfrm>
          <a:prstGeom prst="rect">
            <a:avLst/>
          </a:prstGeom>
        </p:spPr>
      </p:pic>
      <p:sp>
        <p:nvSpPr>
          <p:cNvPr id="25" name="직사각형 24"/>
          <p:cNvSpPr/>
          <p:nvPr/>
        </p:nvSpPr>
        <p:spPr>
          <a:xfrm>
            <a:off x="5528208" y="2492897"/>
            <a:ext cx="1436674" cy="27532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Dissemination</a:t>
            </a:r>
            <a:endParaRPr lang="ko-KR" altLang="en-US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Picture 22" descr="디비"/>
          <p:cNvPicPr>
            <a:picLocks noChangeAspect="1" noChangeArrowheads="1"/>
          </p:cNvPicPr>
          <p:nvPr/>
        </p:nvPicPr>
        <p:blipFill>
          <a:blip r:embed="rId7" cstate="print">
            <a:lum bright="-18000" contrast="30000"/>
          </a:blip>
          <a:srcRect/>
          <a:stretch>
            <a:fillRect/>
          </a:stretch>
        </p:blipFill>
        <p:spPr bwMode="auto">
          <a:xfrm>
            <a:off x="5752205" y="3140969"/>
            <a:ext cx="994242" cy="499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Box 26"/>
          <p:cNvSpPr txBox="1"/>
          <p:nvPr/>
        </p:nvSpPr>
        <p:spPr>
          <a:xfrm>
            <a:off x="6012160" y="3347467"/>
            <a:ext cx="49244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dirty="0" smtClean="0">
                <a:latin typeface="Arial" pitchFamily="34" charset="0"/>
                <a:cs typeface="Arial" pitchFamily="34" charset="0"/>
              </a:rPr>
              <a:t>Data</a:t>
            </a:r>
            <a:endParaRPr lang="ko-KR" altLang="en-US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직사각형 27"/>
          <p:cNvSpPr/>
          <p:nvPr/>
        </p:nvSpPr>
        <p:spPr>
          <a:xfrm>
            <a:off x="4333553" y="4701848"/>
            <a:ext cx="1436674" cy="27532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FTP service</a:t>
            </a:r>
            <a:endParaRPr lang="ko-KR" altLang="en-US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4333553" y="4233796"/>
            <a:ext cx="1436674" cy="27532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HTTP service</a:t>
            </a:r>
            <a:endParaRPr lang="ko-KR" altLang="en-US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직사각형 29"/>
          <p:cNvSpPr/>
          <p:nvPr/>
        </p:nvSpPr>
        <p:spPr>
          <a:xfrm>
            <a:off x="4333553" y="5169900"/>
            <a:ext cx="1436674" cy="27532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Send E-MAIL</a:t>
            </a:r>
            <a:endParaRPr lang="ko-KR" altLang="en-US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1" name="Shape 30"/>
          <p:cNvCxnSpPr>
            <a:stCxn id="27" idx="2"/>
            <a:endCxn id="29" idx="3"/>
          </p:cNvCxnSpPr>
          <p:nvPr/>
        </p:nvCxnSpPr>
        <p:spPr bwMode="auto">
          <a:xfrm rot="5400000">
            <a:off x="5633114" y="3746191"/>
            <a:ext cx="762382" cy="488155"/>
          </a:xfrm>
          <a:prstGeom prst="bentConnector2">
            <a:avLst/>
          </a:prstGeom>
          <a:solidFill>
            <a:srgbClr val="EFF7FF"/>
          </a:solidFill>
          <a:ln w="254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2" name="Shape 31"/>
          <p:cNvCxnSpPr>
            <a:stCxn id="27" idx="2"/>
            <a:endCxn id="28" idx="3"/>
          </p:cNvCxnSpPr>
          <p:nvPr/>
        </p:nvCxnSpPr>
        <p:spPr bwMode="auto">
          <a:xfrm rot="5400000">
            <a:off x="5399088" y="3980217"/>
            <a:ext cx="1230434" cy="488155"/>
          </a:xfrm>
          <a:prstGeom prst="bentConnector2">
            <a:avLst/>
          </a:prstGeom>
          <a:solidFill>
            <a:srgbClr val="EFF7FF"/>
          </a:solidFill>
          <a:ln w="254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3" name="Shape 32"/>
          <p:cNvCxnSpPr>
            <a:stCxn id="27" idx="2"/>
            <a:endCxn id="30" idx="3"/>
          </p:cNvCxnSpPr>
          <p:nvPr/>
        </p:nvCxnSpPr>
        <p:spPr bwMode="auto">
          <a:xfrm rot="5400000">
            <a:off x="5165062" y="4214243"/>
            <a:ext cx="1698486" cy="488155"/>
          </a:xfrm>
          <a:prstGeom prst="bentConnector2">
            <a:avLst/>
          </a:prstGeom>
          <a:solidFill>
            <a:srgbClr val="EFF7FF"/>
          </a:solidFill>
          <a:ln w="254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4" name="직사각형 33"/>
          <p:cNvSpPr/>
          <p:nvPr/>
        </p:nvSpPr>
        <p:spPr>
          <a:xfrm>
            <a:off x="3661561" y="3635500"/>
            <a:ext cx="1436674" cy="27532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Request</a:t>
            </a:r>
            <a:endParaRPr lang="ko-KR" altLang="en-US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5" name="그림 34" descr="ico_chartarrow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72640" y="4446240"/>
            <a:ext cx="618263" cy="782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2245588" y="4734273"/>
            <a:ext cx="4764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latin typeface="Arial" pitchFamily="34" charset="0"/>
                <a:cs typeface="Arial" pitchFamily="34" charset="0"/>
              </a:rPr>
              <a:t>FTP</a:t>
            </a:r>
            <a:endParaRPr lang="ko-KR" altLang="en-US" sz="1200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7" name="꺾인 연결선 36"/>
          <p:cNvCxnSpPr>
            <a:stCxn id="24" idx="3"/>
            <a:endCxn id="34" idx="1"/>
          </p:cNvCxnSpPr>
          <p:nvPr/>
        </p:nvCxnSpPr>
        <p:spPr bwMode="auto">
          <a:xfrm flipV="1">
            <a:off x="2919120" y="3773162"/>
            <a:ext cx="742441" cy="2186"/>
          </a:xfrm>
          <a:prstGeom prst="bentConnector3">
            <a:avLst>
              <a:gd name="adj1" fmla="val 50000"/>
            </a:avLst>
          </a:prstGeom>
          <a:solidFill>
            <a:srgbClr val="EFF7FF"/>
          </a:solidFill>
          <a:ln w="254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8" name="꺾인 연결선 37"/>
          <p:cNvCxnSpPr>
            <a:stCxn id="34" idx="3"/>
            <a:endCxn id="26" idx="1"/>
          </p:cNvCxnSpPr>
          <p:nvPr/>
        </p:nvCxnSpPr>
        <p:spPr bwMode="auto">
          <a:xfrm flipV="1">
            <a:off x="5098234" y="3390624"/>
            <a:ext cx="653970" cy="382539"/>
          </a:xfrm>
          <a:prstGeom prst="bentConnector3">
            <a:avLst>
              <a:gd name="adj1" fmla="val 50000"/>
            </a:avLst>
          </a:prstGeom>
          <a:solidFill>
            <a:srgbClr val="EFF7FF"/>
          </a:solidFill>
          <a:ln w="254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9" name="Shape 38"/>
          <p:cNvCxnSpPr>
            <a:stCxn id="19" idx="2"/>
            <a:endCxn id="24" idx="1"/>
          </p:cNvCxnSpPr>
          <p:nvPr/>
        </p:nvCxnSpPr>
        <p:spPr bwMode="auto">
          <a:xfrm rot="16200000" flipH="1">
            <a:off x="1293206" y="2974978"/>
            <a:ext cx="346348" cy="1254392"/>
          </a:xfrm>
          <a:prstGeom prst="bentConnector2">
            <a:avLst/>
          </a:prstGeom>
          <a:solidFill>
            <a:srgbClr val="EFF7FF"/>
          </a:solidFill>
          <a:ln w="254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0" name="TextBox 39"/>
          <p:cNvSpPr txBox="1"/>
          <p:nvPr/>
        </p:nvSpPr>
        <p:spPr>
          <a:xfrm>
            <a:off x="1122920" y="3539109"/>
            <a:ext cx="67197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latin typeface="Arial" pitchFamily="34" charset="0"/>
                <a:cs typeface="Arial" pitchFamily="34" charset="0"/>
              </a:rPr>
              <a:t>Request</a:t>
            </a:r>
            <a:endParaRPr lang="ko-KR" altLang="en-US" sz="10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1" name="직선 화살표 연결선 40"/>
          <p:cNvCxnSpPr>
            <a:stCxn id="29" idx="1"/>
            <a:endCxn id="24" idx="3"/>
          </p:cNvCxnSpPr>
          <p:nvPr/>
        </p:nvCxnSpPr>
        <p:spPr bwMode="auto">
          <a:xfrm flipH="1" flipV="1">
            <a:off x="2919119" y="3775348"/>
            <a:ext cx="1414434" cy="596110"/>
          </a:xfrm>
          <a:prstGeom prst="straightConnector1">
            <a:avLst/>
          </a:prstGeom>
          <a:solidFill>
            <a:srgbClr val="EFF7FF"/>
          </a:solidFill>
          <a:ln w="254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2" name="직선 화살표 연결선 41"/>
          <p:cNvCxnSpPr>
            <a:stCxn id="28" idx="1"/>
            <a:endCxn id="35" idx="1"/>
          </p:cNvCxnSpPr>
          <p:nvPr/>
        </p:nvCxnSpPr>
        <p:spPr bwMode="auto">
          <a:xfrm flipH="1" flipV="1">
            <a:off x="2690902" y="4837720"/>
            <a:ext cx="1642650" cy="1790"/>
          </a:xfrm>
          <a:prstGeom prst="straightConnector1">
            <a:avLst/>
          </a:prstGeom>
          <a:solidFill>
            <a:srgbClr val="EFF7FF"/>
          </a:solidFill>
          <a:ln w="254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3" name="직선 화살표 연결선 42"/>
          <p:cNvCxnSpPr>
            <a:stCxn id="30" idx="1"/>
            <a:endCxn id="23" idx="3"/>
          </p:cNvCxnSpPr>
          <p:nvPr/>
        </p:nvCxnSpPr>
        <p:spPr bwMode="auto">
          <a:xfrm flipH="1">
            <a:off x="2638769" y="5307562"/>
            <a:ext cx="1694784" cy="1590"/>
          </a:xfrm>
          <a:prstGeom prst="straightConnector1">
            <a:avLst/>
          </a:prstGeom>
          <a:solidFill>
            <a:srgbClr val="EFF7FF"/>
          </a:solidFill>
          <a:ln w="254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4" name="Shape 43"/>
          <p:cNvCxnSpPr>
            <a:stCxn id="36" idx="1"/>
            <a:endCxn id="19" idx="2"/>
          </p:cNvCxnSpPr>
          <p:nvPr/>
        </p:nvCxnSpPr>
        <p:spPr bwMode="auto">
          <a:xfrm rot="10800000">
            <a:off x="839184" y="3429001"/>
            <a:ext cx="1406404" cy="1443773"/>
          </a:xfrm>
          <a:prstGeom prst="bentConnector2">
            <a:avLst/>
          </a:prstGeom>
          <a:solidFill>
            <a:srgbClr val="EFF7FF"/>
          </a:solidFill>
          <a:ln w="254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5" name="Shape 44"/>
          <p:cNvCxnSpPr>
            <a:stCxn id="23" idx="1"/>
            <a:endCxn id="19" idx="2"/>
          </p:cNvCxnSpPr>
          <p:nvPr/>
        </p:nvCxnSpPr>
        <p:spPr bwMode="auto">
          <a:xfrm rot="10800000">
            <a:off x="839184" y="3429000"/>
            <a:ext cx="1403724" cy="1880152"/>
          </a:xfrm>
          <a:prstGeom prst="bentConnector2">
            <a:avLst/>
          </a:prstGeom>
          <a:solidFill>
            <a:srgbClr val="EFF7FF"/>
          </a:solidFill>
          <a:ln w="254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6" name="직선 화살표 연결선 45"/>
          <p:cNvCxnSpPr>
            <a:stCxn id="25" idx="2"/>
            <a:endCxn id="26" idx="0"/>
          </p:cNvCxnSpPr>
          <p:nvPr/>
        </p:nvCxnSpPr>
        <p:spPr bwMode="auto">
          <a:xfrm>
            <a:off x="6246545" y="2768222"/>
            <a:ext cx="2781" cy="372747"/>
          </a:xfrm>
          <a:prstGeom prst="straightConnector1">
            <a:avLst/>
          </a:prstGeom>
          <a:solidFill>
            <a:srgbClr val="EFF7FF"/>
          </a:solidFill>
          <a:ln w="254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7" name="직선 화살표 연결선 46"/>
          <p:cNvCxnSpPr>
            <a:stCxn id="25" idx="1"/>
          </p:cNvCxnSpPr>
          <p:nvPr/>
        </p:nvCxnSpPr>
        <p:spPr bwMode="auto">
          <a:xfrm flipH="1" flipV="1">
            <a:off x="4855260" y="2627387"/>
            <a:ext cx="672948" cy="3172"/>
          </a:xfrm>
          <a:prstGeom prst="straightConnector1">
            <a:avLst/>
          </a:prstGeom>
          <a:solidFill>
            <a:srgbClr val="EFF7FF"/>
          </a:solidFill>
          <a:ln w="254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8" name="직선 화살표 연결선 47"/>
          <p:cNvCxnSpPr>
            <a:endCxn id="15" idx="3"/>
          </p:cNvCxnSpPr>
          <p:nvPr/>
        </p:nvCxnSpPr>
        <p:spPr bwMode="auto">
          <a:xfrm flipH="1" flipV="1">
            <a:off x="3238569" y="1865973"/>
            <a:ext cx="1355836" cy="401374"/>
          </a:xfrm>
          <a:prstGeom prst="straightConnector1">
            <a:avLst/>
          </a:prstGeom>
          <a:solidFill>
            <a:srgbClr val="EFF7FF"/>
          </a:solidFill>
          <a:ln w="254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9" name="직선 화살표 연결선 48"/>
          <p:cNvCxnSpPr>
            <a:stCxn id="15" idx="1"/>
            <a:endCxn id="22" idx="0"/>
          </p:cNvCxnSpPr>
          <p:nvPr/>
        </p:nvCxnSpPr>
        <p:spPr bwMode="auto">
          <a:xfrm flipH="1">
            <a:off x="1279763" y="1865974"/>
            <a:ext cx="1165232" cy="410899"/>
          </a:xfrm>
          <a:prstGeom prst="straightConnector1">
            <a:avLst/>
          </a:prstGeom>
          <a:solidFill>
            <a:srgbClr val="EFF7FF"/>
          </a:solidFill>
          <a:ln w="254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0" name="TextBox 49"/>
          <p:cNvSpPr txBox="1"/>
          <p:nvPr/>
        </p:nvSpPr>
        <p:spPr>
          <a:xfrm>
            <a:off x="3641435" y="2132857"/>
            <a:ext cx="4844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latin typeface="Arial" pitchFamily="34" charset="0"/>
                <a:cs typeface="Arial" pitchFamily="34" charset="0"/>
              </a:rPr>
              <a:t>HRIT</a:t>
            </a:r>
            <a:endParaRPr lang="ko-KR" altLang="en-US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713836" y="2132857"/>
            <a:ext cx="4844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 smtClean="0">
                <a:latin typeface="Arial" pitchFamily="34" charset="0"/>
                <a:cs typeface="Arial" pitchFamily="34" charset="0"/>
              </a:rPr>
              <a:t>HRIT</a:t>
            </a:r>
            <a:endParaRPr lang="ko-KR" altLang="en-US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직사각형 51"/>
          <p:cNvSpPr/>
          <p:nvPr/>
        </p:nvSpPr>
        <p:spPr>
          <a:xfrm>
            <a:off x="4331767" y="5661249"/>
            <a:ext cx="1436674" cy="27532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DCPC</a:t>
            </a:r>
            <a:endParaRPr lang="ko-KR" altLang="en-US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3" name="그룹 146"/>
          <p:cNvGrpSpPr/>
          <p:nvPr/>
        </p:nvGrpSpPr>
        <p:grpSpPr>
          <a:xfrm>
            <a:off x="2179119" y="5498183"/>
            <a:ext cx="554808" cy="601043"/>
            <a:chOff x="2432720" y="5589240"/>
            <a:chExt cx="601042" cy="601043"/>
          </a:xfrm>
        </p:grpSpPr>
        <p:pic>
          <p:nvPicPr>
            <p:cNvPr id="54" name="그림 26" descr="ico_earth2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2720" y="5589240"/>
              <a:ext cx="601042" cy="6010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" name="TextBox 54"/>
            <p:cNvSpPr txBox="1"/>
            <p:nvPr/>
          </p:nvSpPr>
          <p:spPr>
            <a:xfrm>
              <a:off x="2485678" y="5752306"/>
              <a:ext cx="51611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b="1" dirty="0" smtClean="0">
                  <a:latin typeface="Arial" pitchFamily="34" charset="0"/>
                  <a:cs typeface="Arial" pitchFamily="34" charset="0"/>
                </a:rPr>
                <a:t>WIS</a:t>
              </a:r>
              <a:endParaRPr lang="ko-KR" altLang="en-US" sz="1200" b="1" dirty="0">
                <a:latin typeface="Arial" pitchFamily="34" charset="0"/>
                <a:cs typeface="Arial" pitchFamily="34" charset="0"/>
              </a:endParaRPr>
            </a:p>
          </p:txBody>
        </p:sp>
      </p:grpSp>
      <p:cxnSp>
        <p:nvCxnSpPr>
          <p:cNvPr id="56" name="Shape 55"/>
          <p:cNvCxnSpPr>
            <a:stCxn id="26" idx="2"/>
            <a:endCxn id="52" idx="3"/>
          </p:cNvCxnSpPr>
          <p:nvPr/>
        </p:nvCxnSpPr>
        <p:spPr bwMode="auto">
          <a:xfrm rot="5400000">
            <a:off x="4929567" y="4479153"/>
            <a:ext cx="2158634" cy="480885"/>
          </a:xfrm>
          <a:prstGeom prst="bentConnector2">
            <a:avLst/>
          </a:prstGeom>
          <a:solidFill>
            <a:srgbClr val="EFF7FF"/>
          </a:solidFill>
          <a:ln w="254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7" name="꺾인 연결선 56"/>
          <p:cNvCxnSpPr>
            <a:stCxn id="52" idx="1"/>
            <a:endCxn id="55" idx="3"/>
          </p:cNvCxnSpPr>
          <p:nvPr/>
        </p:nvCxnSpPr>
        <p:spPr bwMode="auto">
          <a:xfrm rot="10800000" flipV="1">
            <a:off x="2704415" y="5798911"/>
            <a:ext cx="1627352" cy="837"/>
          </a:xfrm>
          <a:prstGeom prst="bentConnector3">
            <a:avLst>
              <a:gd name="adj1" fmla="val 50000"/>
            </a:avLst>
          </a:prstGeom>
          <a:solidFill>
            <a:srgbClr val="EFF7FF"/>
          </a:solidFill>
          <a:ln w="254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8" name="Shape 57"/>
          <p:cNvCxnSpPr>
            <a:stCxn id="55" idx="1"/>
            <a:endCxn id="19" idx="2"/>
          </p:cNvCxnSpPr>
          <p:nvPr/>
        </p:nvCxnSpPr>
        <p:spPr bwMode="auto">
          <a:xfrm rot="10800000">
            <a:off x="839185" y="3429001"/>
            <a:ext cx="1388819" cy="2370749"/>
          </a:xfrm>
          <a:prstGeom prst="bentConnector2">
            <a:avLst/>
          </a:prstGeom>
          <a:solidFill>
            <a:srgbClr val="EFF7FF"/>
          </a:solidFill>
          <a:ln w="254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9" name="직사각형 58"/>
          <p:cNvSpPr/>
          <p:nvPr/>
        </p:nvSpPr>
        <p:spPr>
          <a:xfrm>
            <a:off x="4331767" y="6097075"/>
            <a:ext cx="1436674" cy="27532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OpenADDE</a:t>
            </a:r>
            <a:endParaRPr lang="ko-KR" altLang="en-US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0" name="꺾인 연결선 59"/>
          <p:cNvCxnSpPr>
            <a:stCxn id="59" idx="1"/>
          </p:cNvCxnSpPr>
          <p:nvPr/>
        </p:nvCxnSpPr>
        <p:spPr bwMode="auto">
          <a:xfrm rot="10800000" flipV="1">
            <a:off x="2577934" y="6234737"/>
            <a:ext cx="1753834" cy="2575"/>
          </a:xfrm>
          <a:prstGeom prst="bentConnector3">
            <a:avLst>
              <a:gd name="adj1" fmla="val 50000"/>
            </a:avLst>
          </a:prstGeom>
          <a:solidFill>
            <a:srgbClr val="EFF7FF"/>
          </a:solidFill>
          <a:ln w="254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1" name="꺾인 연결선 60"/>
          <p:cNvCxnSpPr>
            <a:endCxn id="19" idx="2"/>
          </p:cNvCxnSpPr>
          <p:nvPr/>
        </p:nvCxnSpPr>
        <p:spPr bwMode="auto">
          <a:xfrm rot="16200000" flipV="1">
            <a:off x="32793" y="4235392"/>
            <a:ext cx="2886249" cy="1273466"/>
          </a:xfrm>
          <a:prstGeom prst="bentConnector3">
            <a:avLst>
              <a:gd name="adj1" fmla="val -162"/>
            </a:avLst>
          </a:prstGeom>
          <a:solidFill>
            <a:srgbClr val="EFF7FF"/>
          </a:solidFill>
          <a:ln w="254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2" name="Shape 61"/>
          <p:cNvCxnSpPr>
            <a:stCxn id="27" idx="2"/>
            <a:endCxn id="59" idx="3"/>
          </p:cNvCxnSpPr>
          <p:nvPr/>
        </p:nvCxnSpPr>
        <p:spPr bwMode="auto">
          <a:xfrm rot="5400000">
            <a:off x="4700582" y="4676937"/>
            <a:ext cx="2625661" cy="489941"/>
          </a:xfrm>
          <a:prstGeom prst="bentConnector2">
            <a:avLst/>
          </a:prstGeom>
          <a:solidFill>
            <a:srgbClr val="EFF7FF"/>
          </a:solidFill>
          <a:ln w="254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63" name="그룹 127"/>
          <p:cNvGrpSpPr/>
          <p:nvPr/>
        </p:nvGrpSpPr>
        <p:grpSpPr>
          <a:xfrm>
            <a:off x="2112651" y="6027217"/>
            <a:ext cx="764953" cy="401744"/>
            <a:chOff x="2288704" y="6027217"/>
            <a:chExt cx="828699" cy="401744"/>
          </a:xfrm>
        </p:grpSpPr>
        <p:pic>
          <p:nvPicPr>
            <p:cNvPr id="64" name="그림 41" descr="ico_monitor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2720" y="6027217"/>
              <a:ext cx="432048" cy="401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" name="TextBox 64"/>
            <p:cNvSpPr txBox="1"/>
            <p:nvPr/>
          </p:nvSpPr>
          <p:spPr>
            <a:xfrm>
              <a:off x="2288704" y="6099225"/>
              <a:ext cx="82869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b="1" dirty="0" err="1" smtClean="0">
                  <a:latin typeface="Arial" pitchFamily="34" charset="0"/>
                  <a:cs typeface="Arial" pitchFamily="34" charset="0"/>
                </a:rPr>
                <a:t>McIDAS</a:t>
              </a:r>
              <a:endParaRPr lang="ko-KR" altLang="en-US" sz="1200" b="1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66" name="Picture 419" descr="위성_1"/>
          <p:cNvPicPr>
            <a:picLocks noChangeAspect="1" noChangeArrowheads="1"/>
          </p:cNvPicPr>
          <p:nvPr/>
        </p:nvPicPr>
        <p:blipFill>
          <a:blip r:embed="rId11" cstate="print">
            <a:lum bright="-6000"/>
          </a:blip>
          <a:srcRect/>
          <a:stretch>
            <a:fillRect/>
          </a:stretch>
        </p:blipFill>
        <p:spPr bwMode="auto">
          <a:xfrm flipH="1">
            <a:off x="4372593" y="2276872"/>
            <a:ext cx="531751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5898" t="13583" r="7997" b="2204"/>
          <a:stretch>
            <a:fillRect/>
          </a:stretch>
        </p:blipFill>
        <p:spPr bwMode="auto">
          <a:xfrm>
            <a:off x="395536" y="1556792"/>
            <a:ext cx="5256584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9C2FF4-FED2-4348-92E4-A85082E44541}" type="slidenum">
              <a:rPr lang="ko-KR" altLang="en-US" smtClean="0"/>
              <a:pPr>
                <a:defRPr/>
              </a:pPr>
              <a:t>17</a:t>
            </a:fld>
            <a:endParaRPr lang="ko-KR" altLang="en-US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>
                <a:latin typeface="Arial" pitchFamily="34" charset="0"/>
                <a:cs typeface="Arial" pitchFamily="34" charset="0"/>
              </a:rPr>
              <a:t>Data Ordering</a:t>
            </a:r>
            <a:endParaRPr lang="ko-KR" altLang="en-US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39389" t="41235" r="8093" b="21654"/>
          <a:stretch>
            <a:fillRect/>
          </a:stretch>
        </p:blipFill>
        <p:spPr bwMode="auto">
          <a:xfrm>
            <a:off x="5724128" y="908720"/>
            <a:ext cx="3168352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그룹 13"/>
          <p:cNvGrpSpPr>
            <a:grpSpLocks/>
          </p:cNvGrpSpPr>
          <p:nvPr/>
        </p:nvGrpSpPr>
        <p:grpSpPr bwMode="auto">
          <a:xfrm flipH="1">
            <a:off x="5796136" y="2348880"/>
            <a:ext cx="1570399" cy="792088"/>
            <a:chOff x="847674" y="1898248"/>
            <a:chExt cx="7349734" cy="2060325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6" name="자유형 5"/>
            <p:cNvSpPr/>
            <p:nvPr/>
          </p:nvSpPr>
          <p:spPr>
            <a:xfrm flipH="1">
              <a:off x="847674" y="1898248"/>
              <a:ext cx="7349734" cy="2060325"/>
            </a:xfrm>
            <a:custGeom>
              <a:avLst/>
              <a:gdLst>
                <a:gd name="connsiteX0" fmla="*/ 0 w 5786847"/>
                <a:gd name="connsiteY0" fmla="*/ 1841863 h 1841863"/>
                <a:gd name="connsiteX1" fmla="*/ 0 w 5786847"/>
                <a:gd name="connsiteY1" fmla="*/ 727444 h 1841863"/>
                <a:gd name="connsiteX2" fmla="*/ 213064 w 5786847"/>
                <a:gd name="connsiteY2" fmla="*/ 213064 h 1841863"/>
                <a:gd name="connsiteX3" fmla="*/ 727445 w 5786847"/>
                <a:gd name="connsiteY3" fmla="*/ 1 h 1841863"/>
                <a:gd name="connsiteX4" fmla="*/ 4861817 w 5786847"/>
                <a:gd name="connsiteY4" fmla="*/ 0 h 1841863"/>
                <a:gd name="connsiteX5" fmla="*/ 5376197 w 5786847"/>
                <a:gd name="connsiteY5" fmla="*/ 213064 h 1841863"/>
                <a:gd name="connsiteX6" fmla="*/ 5589260 w 5786847"/>
                <a:gd name="connsiteY6" fmla="*/ 727445 h 1841863"/>
                <a:gd name="connsiteX7" fmla="*/ 5589261 w 5786847"/>
                <a:gd name="connsiteY7" fmla="*/ 1312825 h 1841863"/>
                <a:gd name="connsiteX8" fmla="*/ 5786847 w 5786847"/>
                <a:gd name="connsiteY8" fmla="*/ 1312825 h 1841863"/>
                <a:gd name="connsiteX9" fmla="*/ 5326381 w 5786847"/>
                <a:gd name="connsiteY9" fmla="*/ 1786349 h 1841863"/>
                <a:gd name="connsiteX10" fmla="*/ 4865916 w 5786847"/>
                <a:gd name="connsiteY10" fmla="*/ 1312825 h 1841863"/>
                <a:gd name="connsiteX11" fmla="*/ 5063501 w 5786847"/>
                <a:gd name="connsiteY11" fmla="*/ 1312825 h 1841863"/>
                <a:gd name="connsiteX12" fmla="*/ 5063501 w 5786847"/>
                <a:gd name="connsiteY12" fmla="*/ 727444 h 1841863"/>
                <a:gd name="connsiteX13" fmla="*/ 4861817 w 5786847"/>
                <a:gd name="connsiteY13" fmla="*/ 525760 h 1841863"/>
                <a:gd name="connsiteX14" fmla="*/ 727444 w 5786847"/>
                <a:gd name="connsiteY14" fmla="*/ 525760 h 1841863"/>
                <a:gd name="connsiteX15" fmla="*/ 525760 w 5786847"/>
                <a:gd name="connsiteY15" fmla="*/ 727444 h 1841863"/>
                <a:gd name="connsiteX16" fmla="*/ 525760 w 5786847"/>
                <a:gd name="connsiteY16" fmla="*/ 1841863 h 1841863"/>
                <a:gd name="connsiteX17" fmla="*/ 0 w 5786847"/>
                <a:gd name="connsiteY17" fmla="*/ 1841863 h 1841863"/>
                <a:gd name="connsiteX0" fmla="*/ 0 w 5786847"/>
                <a:gd name="connsiteY0" fmla="*/ 1436915 h 1841863"/>
                <a:gd name="connsiteX1" fmla="*/ 0 w 5786847"/>
                <a:gd name="connsiteY1" fmla="*/ 727444 h 1841863"/>
                <a:gd name="connsiteX2" fmla="*/ 213064 w 5786847"/>
                <a:gd name="connsiteY2" fmla="*/ 213064 h 1841863"/>
                <a:gd name="connsiteX3" fmla="*/ 727445 w 5786847"/>
                <a:gd name="connsiteY3" fmla="*/ 1 h 1841863"/>
                <a:gd name="connsiteX4" fmla="*/ 4861817 w 5786847"/>
                <a:gd name="connsiteY4" fmla="*/ 0 h 1841863"/>
                <a:gd name="connsiteX5" fmla="*/ 5376197 w 5786847"/>
                <a:gd name="connsiteY5" fmla="*/ 213064 h 1841863"/>
                <a:gd name="connsiteX6" fmla="*/ 5589260 w 5786847"/>
                <a:gd name="connsiteY6" fmla="*/ 727445 h 1841863"/>
                <a:gd name="connsiteX7" fmla="*/ 5589261 w 5786847"/>
                <a:gd name="connsiteY7" fmla="*/ 1312825 h 1841863"/>
                <a:gd name="connsiteX8" fmla="*/ 5786847 w 5786847"/>
                <a:gd name="connsiteY8" fmla="*/ 1312825 h 1841863"/>
                <a:gd name="connsiteX9" fmla="*/ 5326381 w 5786847"/>
                <a:gd name="connsiteY9" fmla="*/ 1786349 h 1841863"/>
                <a:gd name="connsiteX10" fmla="*/ 4865916 w 5786847"/>
                <a:gd name="connsiteY10" fmla="*/ 1312825 h 1841863"/>
                <a:gd name="connsiteX11" fmla="*/ 5063501 w 5786847"/>
                <a:gd name="connsiteY11" fmla="*/ 1312825 h 1841863"/>
                <a:gd name="connsiteX12" fmla="*/ 5063501 w 5786847"/>
                <a:gd name="connsiteY12" fmla="*/ 727444 h 1841863"/>
                <a:gd name="connsiteX13" fmla="*/ 4861817 w 5786847"/>
                <a:gd name="connsiteY13" fmla="*/ 525760 h 1841863"/>
                <a:gd name="connsiteX14" fmla="*/ 727444 w 5786847"/>
                <a:gd name="connsiteY14" fmla="*/ 525760 h 1841863"/>
                <a:gd name="connsiteX15" fmla="*/ 525760 w 5786847"/>
                <a:gd name="connsiteY15" fmla="*/ 727444 h 1841863"/>
                <a:gd name="connsiteX16" fmla="*/ 525760 w 5786847"/>
                <a:gd name="connsiteY16" fmla="*/ 1841863 h 1841863"/>
                <a:gd name="connsiteX17" fmla="*/ 0 w 5786847"/>
                <a:gd name="connsiteY17" fmla="*/ 1436915 h 1841863"/>
                <a:gd name="connsiteX0" fmla="*/ 0 w 5786847"/>
                <a:gd name="connsiteY0" fmla="*/ 1436915 h 1786349"/>
                <a:gd name="connsiteX1" fmla="*/ 0 w 5786847"/>
                <a:gd name="connsiteY1" fmla="*/ 727444 h 1786349"/>
                <a:gd name="connsiteX2" fmla="*/ 213064 w 5786847"/>
                <a:gd name="connsiteY2" fmla="*/ 213064 h 1786349"/>
                <a:gd name="connsiteX3" fmla="*/ 727445 w 5786847"/>
                <a:gd name="connsiteY3" fmla="*/ 1 h 1786349"/>
                <a:gd name="connsiteX4" fmla="*/ 4861817 w 5786847"/>
                <a:gd name="connsiteY4" fmla="*/ 0 h 1786349"/>
                <a:gd name="connsiteX5" fmla="*/ 5376197 w 5786847"/>
                <a:gd name="connsiteY5" fmla="*/ 213064 h 1786349"/>
                <a:gd name="connsiteX6" fmla="*/ 5589260 w 5786847"/>
                <a:gd name="connsiteY6" fmla="*/ 727445 h 1786349"/>
                <a:gd name="connsiteX7" fmla="*/ 5589261 w 5786847"/>
                <a:gd name="connsiteY7" fmla="*/ 1312825 h 1786349"/>
                <a:gd name="connsiteX8" fmla="*/ 5786847 w 5786847"/>
                <a:gd name="connsiteY8" fmla="*/ 1312825 h 1786349"/>
                <a:gd name="connsiteX9" fmla="*/ 5326381 w 5786847"/>
                <a:gd name="connsiteY9" fmla="*/ 1786349 h 1786349"/>
                <a:gd name="connsiteX10" fmla="*/ 4865916 w 5786847"/>
                <a:gd name="connsiteY10" fmla="*/ 1312825 h 1786349"/>
                <a:gd name="connsiteX11" fmla="*/ 5063501 w 5786847"/>
                <a:gd name="connsiteY11" fmla="*/ 1312825 h 1786349"/>
                <a:gd name="connsiteX12" fmla="*/ 5063501 w 5786847"/>
                <a:gd name="connsiteY12" fmla="*/ 727444 h 1786349"/>
                <a:gd name="connsiteX13" fmla="*/ 4861817 w 5786847"/>
                <a:gd name="connsiteY13" fmla="*/ 525760 h 1786349"/>
                <a:gd name="connsiteX14" fmla="*/ 727444 w 5786847"/>
                <a:gd name="connsiteY14" fmla="*/ 525760 h 1786349"/>
                <a:gd name="connsiteX15" fmla="*/ 525760 w 5786847"/>
                <a:gd name="connsiteY15" fmla="*/ 727444 h 1786349"/>
                <a:gd name="connsiteX16" fmla="*/ 512697 w 5786847"/>
                <a:gd name="connsiteY16" fmla="*/ 1436914 h 1786349"/>
                <a:gd name="connsiteX17" fmla="*/ 0 w 5786847"/>
                <a:gd name="connsiteY17" fmla="*/ 1436915 h 1786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786847" h="1786349">
                  <a:moveTo>
                    <a:pt x="0" y="1436915"/>
                  </a:moveTo>
                  <a:lnTo>
                    <a:pt x="0" y="727444"/>
                  </a:lnTo>
                  <a:cubicBezTo>
                    <a:pt x="0" y="534514"/>
                    <a:pt x="76642" y="349486"/>
                    <a:pt x="213064" y="213064"/>
                  </a:cubicBezTo>
                  <a:cubicBezTo>
                    <a:pt x="349486" y="76642"/>
                    <a:pt x="534515" y="1"/>
                    <a:pt x="727445" y="1"/>
                  </a:cubicBezTo>
                  <a:lnTo>
                    <a:pt x="4861817" y="0"/>
                  </a:lnTo>
                  <a:cubicBezTo>
                    <a:pt x="5054747" y="0"/>
                    <a:pt x="5239775" y="76642"/>
                    <a:pt x="5376197" y="213064"/>
                  </a:cubicBezTo>
                  <a:cubicBezTo>
                    <a:pt x="5512619" y="349486"/>
                    <a:pt x="5589260" y="534515"/>
                    <a:pt x="5589260" y="727445"/>
                  </a:cubicBezTo>
                  <a:cubicBezTo>
                    <a:pt x="5589260" y="922572"/>
                    <a:pt x="5589261" y="1117698"/>
                    <a:pt x="5589261" y="1312825"/>
                  </a:cubicBezTo>
                  <a:lnTo>
                    <a:pt x="5786847" y="1312825"/>
                  </a:lnTo>
                  <a:lnTo>
                    <a:pt x="5326381" y="1786349"/>
                  </a:lnTo>
                  <a:lnTo>
                    <a:pt x="4865916" y="1312825"/>
                  </a:lnTo>
                  <a:lnTo>
                    <a:pt x="5063501" y="1312825"/>
                  </a:lnTo>
                  <a:lnTo>
                    <a:pt x="5063501" y="727444"/>
                  </a:lnTo>
                  <a:cubicBezTo>
                    <a:pt x="5063501" y="616057"/>
                    <a:pt x="4973204" y="525760"/>
                    <a:pt x="4861817" y="525760"/>
                  </a:cubicBezTo>
                  <a:lnTo>
                    <a:pt x="727444" y="525760"/>
                  </a:lnTo>
                  <a:cubicBezTo>
                    <a:pt x="616057" y="525760"/>
                    <a:pt x="525760" y="616057"/>
                    <a:pt x="525760" y="727444"/>
                  </a:cubicBezTo>
                  <a:lnTo>
                    <a:pt x="512697" y="1436914"/>
                  </a:lnTo>
                  <a:lnTo>
                    <a:pt x="0" y="1436915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190500" h="38100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kumimoji="0" lang="ko-KR" altLang="en-US" dirty="0">
                <a:solidFill>
                  <a:schemeClr val="bg1"/>
                </a:solidFill>
                <a:latin typeface="Arial" pitchFamily="34" charset="0"/>
                <a:ea typeface="맑은 고딕" pitchFamily="50" charset="-127"/>
                <a:cs typeface="Arial" pitchFamily="34" charset="0"/>
              </a:endParaRPr>
            </a:p>
          </p:txBody>
        </p:sp>
        <p:sp>
          <p:nvSpPr>
            <p:cNvPr id="7" name="TextBox 85"/>
            <p:cNvSpPr txBox="1">
              <a:spLocks noChangeArrowheads="1"/>
            </p:cNvSpPr>
            <p:nvPr/>
          </p:nvSpPr>
          <p:spPr bwMode="auto">
            <a:xfrm>
              <a:off x="1723986" y="1898251"/>
              <a:ext cx="5988132" cy="6185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none" anchor="ctr"/>
            <a:lstStyle/>
            <a:p>
              <a:pPr>
                <a:defRPr/>
              </a:pPr>
              <a:r>
                <a:rPr kumimoji="0" lang="en-US" altLang="ko-KR" sz="1400" b="1" dirty="0" smtClean="0">
                  <a:solidFill>
                    <a:schemeClr val="bg1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Download</a:t>
              </a:r>
              <a:endParaRPr kumimoji="0" lang="en-US" altLang="ko-KR" sz="1400" b="1" dirty="0">
                <a:solidFill>
                  <a:schemeClr val="bg1"/>
                </a:solidFill>
                <a:latin typeface="Arial" pitchFamily="34" charset="0"/>
                <a:ea typeface="맑은 고딕" pitchFamily="50" charset="-127"/>
                <a:cs typeface="Arial" pitchFamily="34" charset="0"/>
              </a:endParaRPr>
            </a:p>
          </p:txBody>
        </p:sp>
      </p:grp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 l="23513" t="37415" r="6960" b="15815"/>
          <a:stretch>
            <a:fillRect/>
          </a:stretch>
        </p:blipFill>
        <p:spPr bwMode="auto">
          <a:xfrm>
            <a:off x="4211960" y="3212976"/>
            <a:ext cx="4703023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9C2FF4-FED2-4348-92E4-A85082E44541}" type="slidenum">
              <a:rPr lang="ko-KR" altLang="en-US" smtClean="0"/>
              <a:pPr>
                <a:defRPr/>
              </a:pPr>
              <a:t>18</a:t>
            </a:fld>
            <a:endParaRPr lang="ko-KR" altLang="en-US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err="1" smtClean="0">
                <a:latin typeface="Arial" pitchFamily="34" charset="0"/>
                <a:cs typeface="Arial" pitchFamily="34" charset="0"/>
              </a:rPr>
              <a:t>OpenWIS</a:t>
            </a:r>
            <a:r>
              <a:rPr lang="en-US" altLang="ko-KR" b="1" dirty="0" smtClean="0">
                <a:latin typeface="Arial" pitchFamily="34" charset="0"/>
                <a:cs typeface="Arial" pitchFamily="34" charset="0"/>
              </a:rPr>
              <a:t>-DCPC in 2013</a:t>
            </a:r>
            <a:endParaRPr lang="ko-KR" altLang="en-US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그림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930" y="1700808"/>
            <a:ext cx="5298166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그림 5" descr="admin_metadata_insert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04938" y="1268761"/>
            <a:ext cx="4025480" cy="2705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그림 6" descr="admin_monitoring_single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37876" y="4293097"/>
            <a:ext cx="3921666" cy="2077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latin typeface="Arial" pitchFamily="34" charset="0"/>
                <a:ea typeface="다음_Regular" pitchFamily="2" charset="-127"/>
                <a:cs typeface="Arial" pitchFamily="34" charset="0"/>
              </a:rPr>
              <a:t>Status of COMS operation</a:t>
            </a:r>
            <a:endParaRPr lang="ko-KR" altLang="en-US" dirty="0">
              <a:latin typeface="Arial" pitchFamily="34" charset="0"/>
              <a:ea typeface="다음_Regular" pitchFamily="2" charset="-127"/>
              <a:cs typeface="Arial" pitchFamily="34" charset="0"/>
            </a:endParaRPr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9C2FF4-FED2-4348-92E4-A85082E44541}" type="slidenum">
              <a:rPr lang="ko-KR" altLang="en-US" smtClean="0"/>
              <a:pPr>
                <a:defRPr/>
              </a:pPr>
              <a:t>1</a:t>
            </a:fld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" y="0"/>
            <a:ext cx="913817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그림 10" descr="KMA 국내 첫 기상위성 천리안과 국가기상위성센터 PT_(센터장님).02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Box 42"/>
          <p:cNvSpPr txBox="1">
            <a:spLocks noChangeArrowheads="1"/>
          </p:cNvSpPr>
          <p:nvPr/>
        </p:nvSpPr>
        <p:spPr bwMode="auto">
          <a:xfrm>
            <a:off x="0" y="188913"/>
            <a:ext cx="2484438" cy="369887"/>
          </a:xfrm>
          <a:prstGeom prst="rect">
            <a:avLst/>
          </a:prstGeom>
          <a:solidFill>
            <a:srgbClr val="0A141C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4" tIns="45710" rIns="91414" bIns="4571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/>
            <a:endParaRPr lang="ko-KR" altLang="en-US">
              <a:solidFill>
                <a:srgbClr val="000000"/>
              </a:solidFill>
            </a:endParaRPr>
          </a:p>
        </p:txBody>
      </p:sp>
      <p:sp>
        <p:nvSpPr>
          <p:cNvPr id="4" name="Freeform 6"/>
          <p:cNvSpPr>
            <a:spLocks/>
          </p:cNvSpPr>
          <p:nvPr/>
        </p:nvSpPr>
        <p:spPr bwMode="auto">
          <a:xfrm flipH="1">
            <a:off x="2266950" y="2470150"/>
            <a:ext cx="485775" cy="173038"/>
          </a:xfrm>
          <a:custGeom>
            <a:avLst/>
            <a:gdLst>
              <a:gd name="T0" fmla="*/ 0 w 272"/>
              <a:gd name="T1" fmla="*/ 129 h 181"/>
              <a:gd name="T2" fmla="*/ 83 w 272"/>
              <a:gd name="T3" fmla="*/ 0 h 181"/>
              <a:gd name="T4" fmla="*/ 248 w 272"/>
              <a:gd name="T5" fmla="*/ 0 h 181"/>
              <a:gd name="T6" fmla="*/ 0 60000 65536"/>
              <a:gd name="T7" fmla="*/ 0 60000 65536"/>
              <a:gd name="T8" fmla="*/ 0 60000 65536"/>
              <a:gd name="T9" fmla="*/ 0 w 272"/>
              <a:gd name="T10" fmla="*/ 0 h 181"/>
              <a:gd name="T11" fmla="*/ 272 w 272"/>
              <a:gd name="T12" fmla="*/ 181 h 18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72" h="181">
                <a:moveTo>
                  <a:pt x="0" y="181"/>
                </a:moveTo>
                <a:lnTo>
                  <a:pt x="91" y="0"/>
                </a:lnTo>
                <a:lnTo>
                  <a:pt x="272" y="0"/>
                </a:lnTo>
              </a:path>
            </a:pathLst>
          </a:custGeom>
          <a:noFill/>
          <a:ln w="25400">
            <a:solidFill>
              <a:srgbClr val="000000"/>
            </a:solidFill>
            <a:round/>
            <a:headEnd type="triangle" w="sm" len="med"/>
            <a:tailEnd/>
          </a:ln>
        </p:spPr>
        <p:txBody>
          <a:bodyPr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b="0" kern="0">
              <a:solidFill>
                <a:schemeClr val="bg1"/>
              </a:solidFill>
              <a:latin typeface="Arial" pitchFamily="34" charset="0"/>
              <a:ea typeface="HY울릉도M" pitchFamily="18" charset="-127"/>
              <a:cs typeface="Arial" pitchFamily="34" charset="0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755650" y="2570163"/>
            <a:ext cx="19462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 fontAlgn="auto" latinLnBrk="0">
              <a:spcBef>
                <a:spcPct val="50000"/>
              </a:spcBef>
              <a:spcAft>
                <a:spcPts val="0"/>
              </a:spcAft>
              <a:defRPr/>
            </a:pPr>
            <a:r>
              <a:rPr kumimoji="0" lang="en-US" altLang="ko-KR" b="0" kern="0" dirty="0" smtClean="0">
                <a:solidFill>
                  <a:srgbClr val="FF0000"/>
                </a:solidFill>
                <a:latin typeface="Arial" pitchFamily="34" charset="0"/>
                <a:ea typeface="HY울릉도M" pitchFamily="18" charset="-127"/>
                <a:cs typeface="Arial" pitchFamily="34" charset="0"/>
              </a:rPr>
              <a:t>Meteorological Sensor</a:t>
            </a:r>
          </a:p>
        </p:txBody>
      </p:sp>
      <p:sp>
        <p:nvSpPr>
          <p:cNvPr id="6" name="Freeform 6"/>
          <p:cNvSpPr>
            <a:spLocks/>
          </p:cNvSpPr>
          <p:nvPr/>
        </p:nvSpPr>
        <p:spPr bwMode="auto">
          <a:xfrm rot="10800000" flipH="1" flipV="1">
            <a:off x="3124200" y="2470150"/>
            <a:ext cx="328613" cy="161925"/>
          </a:xfrm>
          <a:custGeom>
            <a:avLst/>
            <a:gdLst>
              <a:gd name="T0" fmla="*/ 0 w 272"/>
              <a:gd name="T1" fmla="*/ 129 h 181"/>
              <a:gd name="T2" fmla="*/ 83 w 272"/>
              <a:gd name="T3" fmla="*/ 0 h 181"/>
              <a:gd name="T4" fmla="*/ 248 w 272"/>
              <a:gd name="T5" fmla="*/ 0 h 181"/>
              <a:gd name="T6" fmla="*/ 0 60000 65536"/>
              <a:gd name="T7" fmla="*/ 0 60000 65536"/>
              <a:gd name="T8" fmla="*/ 0 60000 65536"/>
              <a:gd name="T9" fmla="*/ 0 w 272"/>
              <a:gd name="T10" fmla="*/ 0 h 181"/>
              <a:gd name="T11" fmla="*/ 272 w 272"/>
              <a:gd name="T12" fmla="*/ 181 h 18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72" h="181">
                <a:moveTo>
                  <a:pt x="0" y="181"/>
                </a:moveTo>
                <a:lnTo>
                  <a:pt x="91" y="0"/>
                </a:lnTo>
                <a:lnTo>
                  <a:pt x="272" y="0"/>
                </a:lnTo>
              </a:path>
            </a:pathLst>
          </a:custGeom>
          <a:noFill/>
          <a:ln w="25400">
            <a:solidFill>
              <a:srgbClr val="000000"/>
            </a:solidFill>
            <a:round/>
            <a:headEnd type="triangle" w="sm" len="med"/>
            <a:tailEnd/>
          </a:ln>
        </p:spPr>
        <p:txBody>
          <a:bodyPr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b="0" kern="0">
              <a:solidFill>
                <a:schemeClr val="bg1"/>
              </a:solidFill>
              <a:latin typeface="Arial" pitchFamily="34" charset="0"/>
              <a:ea typeface="HY울릉도M" pitchFamily="18" charset="-127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71775" y="2138363"/>
            <a:ext cx="2646363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kumimoji="0" lang="en-US" altLang="ko-KR" b="1" kern="0" dirty="0">
                <a:solidFill>
                  <a:srgbClr val="FF0000"/>
                </a:solidFill>
                <a:latin typeface="Arial" pitchFamily="34" charset="0"/>
                <a:ea typeface="HY울릉도M" pitchFamily="18" charset="-127"/>
                <a:cs typeface="Arial" pitchFamily="34" charset="0"/>
              </a:rPr>
              <a:t>Space weather Sensor</a:t>
            </a:r>
            <a:endParaRPr kumimoji="0" lang="ko-KR" altLang="en-US" b="1" kern="0" dirty="0">
              <a:solidFill>
                <a:srgbClr val="FF0000"/>
              </a:solidFill>
              <a:latin typeface="Arial" pitchFamily="34" charset="0"/>
              <a:ea typeface="HY울릉도M" pitchFamily="18" charset="-127"/>
              <a:cs typeface="Arial" pitchFamily="34" charset="0"/>
            </a:endParaRPr>
          </a:p>
        </p:txBody>
      </p:sp>
      <p:grpSp>
        <p:nvGrpSpPr>
          <p:cNvPr id="2" name="그룹 7"/>
          <p:cNvGrpSpPr>
            <a:grpSpLocks/>
          </p:cNvGrpSpPr>
          <p:nvPr/>
        </p:nvGrpSpPr>
        <p:grpSpPr bwMode="auto">
          <a:xfrm>
            <a:off x="898525" y="2546350"/>
            <a:ext cx="6438900" cy="3378200"/>
            <a:chOff x="892380" y="1895412"/>
            <a:chExt cx="6975919" cy="3379253"/>
          </a:xfrm>
        </p:grpSpPr>
        <p:grpSp>
          <p:nvGrpSpPr>
            <p:cNvPr id="3" name="그룹 8"/>
            <p:cNvGrpSpPr/>
            <p:nvPr/>
          </p:nvGrpSpPr>
          <p:grpSpPr>
            <a:xfrm>
              <a:off x="4547558" y="4009053"/>
              <a:ext cx="576065" cy="1084837"/>
              <a:chOff x="4461329" y="3861048"/>
              <a:chExt cx="576065" cy="1084837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8" name="그룹 23"/>
              <p:cNvGrpSpPr/>
              <p:nvPr/>
            </p:nvGrpSpPr>
            <p:grpSpPr>
              <a:xfrm>
                <a:off x="4461329" y="3861048"/>
                <a:ext cx="576065" cy="869355"/>
                <a:chOff x="5164063" y="2996952"/>
                <a:chExt cx="1298575" cy="1743075"/>
              </a:xfrm>
              <a:scene3d>
                <a:camera prst="orthographicFront">
                  <a:rot lat="0" lon="0" rev="19499999"/>
                </a:camera>
                <a:lightRig rig="threePt" dir="t"/>
              </a:scene3d>
            </p:grpSpPr>
            <p:sp>
              <p:nvSpPr>
                <p:cNvPr id="32" name="Freeform 70"/>
                <p:cNvSpPr>
                  <a:spLocks/>
                </p:cNvSpPr>
                <p:nvPr/>
              </p:nvSpPr>
              <p:spPr bwMode="auto">
                <a:xfrm>
                  <a:off x="5965552" y="3720249"/>
                  <a:ext cx="477423" cy="534747"/>
                </a:xfrm>
                <a:custGeom>
                  <a:avLst/>
                  <a:gdLst>
                    <a:gd name="connsiteX0" fmla="*/ 4448 w 10000"/>
                    <a:gd name="connsiteY0" fmla="*/ 0 h 10000"/>
                    <a:gd name="connsiteX1" fmla="*/ 3160 w 10000"/>
                    <a:gd name="connsiteY1" fmla="*/ 3671 h 10000"/>
                    <a:gd name="connsiteX2" fmla="*/ 3910 w 10000"/>
                    <a:gd name="connsiteY2" fmla="*/ 4063 h 10000"/>
                    <a:gd name="connsiteX3" fmla="*/ 3910 w 10000"/>
                    <a:gd name="connsiteY3" fmla="*/ 4949 h 10000"/>
                    <a:gd name="connsiteX4" fmla="*/ 0 w 10000"/>
                    <a:gd name="connsiteY4" fmla="*/ 9476 h 10000"/>
                    <a:gd name="connsiteX5" fmla="*/ 10000 w 10000"/>
                    <a:gd name="connsiteY5" fmla="*/ 10000 h 10000"/>
                    <a:gd name="connsiteX6" fmla="*/ 5937 w 10000"/>
                    <a:gd name="connsiteY6" fmla="*/ 5051 h 10000"/>
                    <a:gd name="connsiteX7" fmla="*/ 6465 w 10000"/>
                    <a:gd name="connsiteY7" fmla="*/ 5051 h 10000"/>
                    <a:gd name="connsiteX8" fmla="*/ 5234 w 10000"/>
                    <a:gd name="connsiteY8" fmla="*/ 6019 h 10000"/>
                    <a:gd name="connsiteX9" fmla="*/ 5562 w 10000"/>
                    <a:gd name="connsiteY9" fmla="*/ 4852 h 10000"/>
                    <a:gd name="connsiteX10" fmla="*/ 5562 w 10000"/>
                    <a:gd name="connsiteY10" fmla="*/ 4340 h 10000"/>
                    <a:gd name="connsiteX11" fmla="*/ 5793 w 10000"/>
                    <a:gd name="connsiteY11" fmla="*/ 4340 h 10000"/>
                    <a:gd name="connsiteX12" fmla="*/ 5793 w 10000"/>
                    <a:gd name="connsiteY12" fmla="*/ 4063 h 10000"/>
                    <a:gd name="connsiteX13" fmla="*/ 5274 w 10000"/>
                    <a:gd name="connsiteY13" fmla="*/ 4063 h 10000"/>
                    <a:gd name="connsiteX14" fmla="*/ 5274 w 10000"/>
                    <a:gd name="connsiteY14" fmla="*/ 3725 h 10000"/>
                    <a:gd name="connsiteX15" fmla="*/ 8578 w 10000"/>
                    <a:gd name="connsiteY15" fmla="*/ 3165 h 10000"/>
                    <a:gd name="connsiteX16" fmla="*/ 8943 w 10000"/>
                    <a:gd name="connsiteY16" fmla="*/ 2700 h 10000"/>
                    <a:gd name="connsiteX17" fmla="*/ 8943 w 10000"/>
                    <a:gd name="connsiteY17" fmla="*/ 1893 h 10000"/>
                    <a:gd name="connsiteX18" fmla="*/ 4448 w 10000"/>
                    <a:gd name="connsiteY18" fmla="*/ 0 h 10000"/>
                    <a:gd name="connsiteX19" fmla="*/ 4448 w 10000"/>
                    <a:gd name="connsiteY19" fmla="*/ 0 h 10000"/>
                    <a:gd name="connsiteX20" fmla="*/ 4448 w 10000"/>
                    <a:gd name="connsiteY20" fmla="*/ 0 h 10000"/>
                    <a:gd name="connsiteX0" fmla="*/ 4448 w 10000"/>
                    <a:gd name="connsiteY0" fmla="*/ 0 h 10000"/>
                    <a:gd name="connsiteX1" fmla="*/ 3160 w 10000"/>
                    <a:gd name="connsiteY1" fmla="*/ 3671 h 10000"/>
                    <a:gd name="connsiteX2" fmla="*/ 3910 w 10000"/>
                    <a:gd name="connsiteY2" fmla="*/ 4063 h 10000"/>
                    <a:gd name="connsiteX3" fmla="*/ 3910 w 10000"/>
                    <a:gd name="connsiteY3" fmla="*/ 4949 h 10000"/>
                    <a:gd name="connsiteX4" fmla="*/ 0 w 10000"/>
                    <a:gd name="connsiteY4" fmla="*/ 9476 h 10000"/>
                    <a:gd name="connsiteX5" fmla="*/ 10000 w 10000"/>
                    <a:gd name="connsiteY5" fmla="*/ 10000 h 10000"/>
                    <a:gd name="connsiteX6" fmla="*/ 5937 w 10000"/>
                    <a:gd name="connsiteY6" fmla="*/ 5051 h 10000"/>
                    <a:gd name="connsiteX7" fmla="*/ 6465 w 10000"/>
                    <a:gd name="connsiteY7" fmla="*/ 5051 h 10000"/>
                    <a:gd name="connsiteX8" fmla="*/ 5562 w 10000"/>
                    <a:gd name="connsiteY8" fmla="*/ 4852 h 10000"/>
                    <a:gd name="connsiteX9" fmla="*/ 5562 w 10000"/>
                    <a:gd name="connsiteY9" fmla="*/ 4340 h 10000"/>
                    <a:gd name="connsiteX10" fmla="*/ 5793 w 10000"/>
                    <a:gd name="connsiteY10" fmla="*/ 4340 h 10000"/>
                    <a:gd name="connsiteX11" fmla="*/ 5793 w 10000"/>
                    <a:gd name="connsiteY11" fmla="*/ 4063 h 10000"/>
                    <a:gd name="connsiteX12" fmla="*/ 5274 w 10000"/>
                    <a:gd name="connsiteY12" fmla="*/ 4063 h 10000"/>
                    <a:gd name="connsiteX13" fmla="*/ 5274 w 10000"/>
                    <a:gd name="connsiteY13" fmla="*/ 3725 h 10000"/>
                    <a:gd name="connsiteX14" fmla="*/ 8578 w 10000"/>
                    <a:gd name="connsiteY14" fmla="*/ 3165 h 10000"/>
                    <a:gd name="connsiteX15" fmla="*/ 8943 w 10000"/>
                    <a:gd name="connsiteY15" fmla="*/ 2700 h 10000"/>
                    <a:gd name="connsiteX16" fmla="*/ 8943 w 10000"/>
                    <a:gd name="connsiteY16" fmla="*/ 1893 h 10000"/>
                    <a:gd name="connsiteX17" fmla="*/ 4448 w 10000"/>
                    <a:gd name="connsiteY17" fmla="*/ 0 h 10000"/>
                    <a:gd name="connsiteX18" fmla="*/ 4448 w 10000"/>
                    <a:gd name="connsiteY18" fmla="*/ 0 h 10000"/>
                    <a:gd name="connsiteX19" fmla="*/ 4448 w 10000"/>
                    <a:gd name="connsiteY19" fmla="*/ 0 h 10000"/>
                    <a:gd name="connsiteX0" fmla="*/ 4448 w 10000"/>
                    <a:gd name="connsiteY0" fmla="*/ 0 h 10000"/>
                    <a:gd name="connsiteX1" fmla="*/ 3160 w 10000"/>
                    <a:gd name="connsiteY1" fmla="*/ 3671 h 10000"/>
                    <a:gd name="connsiteX2" fmla="*/ 3910 w 10000"/>
                    <a:gd name="connsiteY2" fmla="*/ 4063 h 10000"/>
                    <a:gd name="connsiteX3" fmla="*/ 3910 w 10000"/>
                    <a:gd name="connsiteY3" fmla="*/ 4949 h 10000"/>
                    <a:gd name="connsiteX4" fmla="*/ 0 w 10000"/>
                    <a:gd name="connsiteY4" fmla="*/ 9476 h 10000"/>
                    <a:gd name="connsiteX5" fmla="*/ 10000 w 10000"/>
                    <a:gd name="connsiteY5" fmla="*/ 10000 h 10000"/>
                    <a:gd name="connsiteX6" fmla="*/ 5937 w 10000"/>
                    <a:gd name="connsiteY6" fmla="*/ 5051 h 10000"/>
                    <a:gd name="connsiteX7" fmla="*/ 5562 w 10000"/>
                    <a:gd name="connsiteY7" fmla="*/ 4852 h 10000"/>
                    <a:gd name="connsiteX8" fmla="*/ 5562 w 10000"/>
                    <a:gd name="connsiteY8" fmla="*/ 4340 h 10000"/>
                    <a:gd name="connsiteX9" fmla="*/ 5793 w 10000"/>
                    <a:gd name="connsiteY9" fmla="*/ 4340 h 10000"/>
                    <a:gd name="connsiteX10" fmla="*/ 5793 w 10000"/>
                    <a:gd name="connsiteY10" fmla="*/ 4063 h 10000"/>
                    <a:gd name="connsiteX11" fmla="*/ 5274 w 10000"/>
                    <a:gd name="connsiteY11" fmla="*/ 4063 h 10000"/>
                    <a:gd name="connsiteX12" fmla="*/ 5274 w 10000"/>
                    <a:gd name="connsiteY12" fmla="*/ 3725 h 10000"/>
                    <a:gd name="connsiteX13" fmla="*/ 8578 w 10000"/>
                    <a:gd name="connsiteY13" fmla="*/ 3165 h 10000"/>
                    <a:gd name="connsiteX14" fmla="*/ 8943 w 10000"/>
                    <a:gd name="connsiteY14" fmla="*/ 2700 h 10000"/>
                    <a:gd name="connsiteX15" fmla="*/ 8943 w 10000"/>
                    <a:gd name="connsiteY15" fmla="*/ 1893 h 10000"/>
                    <a:gd name="connsiteX16" fmla="*/ 4448 w 10000"/>
                    <a:gd name="connsiteY16" fmla="*/ 0 h 10000"/>
                    <a:gd name="connsiteX17" fmla="*/ 4448 w 10000"/>
                    <a:gd name="connsiteY17" fmla="*/ 0 h 10000"/>
                    <a:gd name="connsiteX18" fmla="*/ 4448 w 10000"/>
                    <a:gd name="connsiteY18" fmla="*/ 0 h 10000"/>
                    <a:gd name="connsiteX0" fmla="*/ 4448 w 10000"/>
                    <a:gd name="connsiteY0" fmla="*/ 0 h 10000"/>
                    <a:gd name="connsiteX1" fmla="*/ 3160 w 10000"/>
                    <a:gd name="connsiteY1" fmla="*/ 3671 h 10000"/>
                    <a:gd name="connsiteX2" fmla="*/ 3910 w 10000"/>
                    <a:gd name="connsiteY2" fmla="*/ 4063 h 10000"/>
                    <a:gd name="connsiteX3" fmla="*/ 3910 w 10000"/>
                    <a:gd name="connsiteY3" fmla="*/ 4949 h 10000"/>
                    <a:gd name="connsiteX4" fmla="*/ 0 w 10000"/>
                    <a:gd name="connsiteY4" fmla="*/ 9476 h 10000"/>
                    <a:gd name="connsiteX5" fmla="*/ 10000 w 10000"/>
                    <a:gd name="connsiteY5" fmla="*/ 10000 h 10000"/>
                    <a:gd name="connsiteX6" fmla="*/ 5562 w 10000"/>
                    <a:gd name="connsiteY6" fmla="*/ 4852 h 10000"/>
                    <a:gd name="connsiteX7" fmla="*/ 5562 w 10000"/>
                    <a:gd name="connsiteY7" fmla="*/ 4340 h 10000"/>
                    <a:gd name="connsiteX8" fmla="*/ 5793 w 10000"/>
                    <a:gd name="connsiteY8" fmla="*/ 4340 h 10000"/>
                    <a:gd name="connsiteX9" fmla="*/ 5793 w 10000"/>
                    <a:gd name="connsiteY9" fmla="*/ 4063 h 10000"/>
                    <a:gd name="connsiteX10" fmla="*/ 5274 w 10000"/>
                    <a:gd name="connsiteY10" fmla="*/ 4063 h 10000"/>
                    <a:gd name="connsiteX11" fmla="*/ 5274 w 10000"/>
                    <a:gd name="connsiteY11" fmla="*/ 3725 h 10000"/>
                    <a:gd name="connsiteX12" fmla="*/ 8578 w 10000"/>
                    <a:gd name="connsiteY12" fmla="*/ 3165 h 10000"/>
                    <a:gd name="connsiteX13" fmla="*/ 8943 w 10000"/>
                    <a:gd name="connsiteY13" fmla="*/ 2700 h 10000"/>
                    <a:gd name="connsiteX14" fmla="*/ 8943 w 10000"/>
                    <a:gd name="connsiteY14" fmla="*/ 1893 h 10000"/>
                    <a:gd name="connsiteX15" fmla="*/ 4448 w 10000"/>
                    <a:gd name="connsiteY15" fmla="*/ 0 h 10000"/>
                    <a:gd name="connsiteX16" fmla="*/ 4448 w 10000"/>
                    <a:gd name="connsiteY16" fmla="*/ 0 h 10000"/>
                    <a:gd name="connsiteX17" fmla="*/ 4448 w 10000"/>
                    <a:gd name="connsiteY17" fmla="*/ 0 h 10000"/>
                    <a:gd name="connsiteX0" fmla="*/ 4448 w 10000"/>
                    <a:gd name="connsiteY0" fmla="*/ 0 h 10000"/>
                    <a:gd name="connsiteX1" fmla="*/ 3160 w 10000"/>
                    <a:gd name="connsiteY1" fmla="*/ 3671 h 10000"/>
                    <a:gd name="connsiteX2" fmla="*/ 3910 w 10000"/>
                    <a:gd name="connsiteY2" fmla="*/ 4063 h 10000"/>
                    <a:gd name="connsiteX3" fmla="*/ 3910 w 10000"/>
                    <a:gd name="connsiteY3" fmla="*/ 4949 h 10000"/>
                    <a:gd name="connsiteX4" fmla="*/ 0 w 10000"/>
                    <a:gd name="connsiteY4" fmla="*/ 9476 h 10000"/>
                    <a:gd name="connsiteX5" fmla="*/ 10000 w 10000"/>
                    <a:gd name="connsiteY5" fmla="*/ 10000 h 10000"/>
                    <a:gd name="connsiteX6" fmla="*/ 5562 w 10000"/>
                    <a:gd name="connsiteY6" fmla="*/ 4340 h 10000"/>
                    <a:gd name="connsiteX7" fmla="*/ 5793 w 10000"/>
                    <a:gd name="connsiteY7" fmla="*/ 4340 h 10000"/>
                    <a:gd name="connsiteX8" fmla="*/ 5793 w 10000"/>
                    <a:gd name="connsiteY8" fmla="*/ 4063 h 10000"/>
                    <a:gd name="connsiteX9" fmla="*/ 5274 w 10000"/>
                    <a:gd name="connsiteY9" fmla="*/ 4063 h 10000"/>
                    <a:gd name="connsiteX10" fmla="*/ 5274 w 10000"/>
                    <a:gd name="connsiteY10" fmla="*/ 3725 h 10000"/>
                    <a:gd name="connsiteX11" fmla="*/ 8578 w 10000"/>
                    <a:gd name="connsiteY11" fmla="*/ 3165 h 10000"/>
                    <a:gd name="connsiteX12" fmla="*/ 8943 w 10000"/>
                    <a:gd name="connsiteY12" fmla="*/ 2700 h 10000"/>
                    <a:gd name="connsiteX13" fmla="*/ 8943 w 10000"/>
                    <a:gd name="connsiteY13" fmla="*/ 1893 h 10000"/>
                    <a:gd name="connsiteX14" fmla="*/ 4448 w 10000"/>
                    <a:gd name="connsiteY14" fmla="*/ 0 h 10000"/>
                    <a:gd name="connsiteX15" fmla="*/ 4448 w 10000"/>
                    <a:gd name="connsiteY15" fmla="*/ 0 h 10000"/>
                    <a:gd name="connsiteX16" fmla="*/ 4448 w 10000"/>
                    <a:gd name="connsiteY16" fmla="*/ 0 h 10000"/>
                    <a:gd name="connsiteX0" fmla="*/ 4448 w 10000"/>
                    <a:gd name="connsiteY0" fmla="*/ 0 h 10000"/>
                    <a:gd name="connsiteX1" fmla="*/ 3160 w 10000"/>
                    <a:gd name="connsiteY1" fmla="*/ 3671 h 10000"/>
                    <a:gd name="connsiteX2" fmla="*/ 3910 w 10000"/>
                    <a:gd name="connsiteY2" fmla="*/ 4063 h 10000"/>
                    <a:gd name="connsiteX3" fmla="*/ 3910 w 10000"/>
                    <a:gd name="connsiteY3" fmla="*/ 4949 h 10000"/>
                    <a:gd name="connsiteX4" fmla="*/ 0 w 10000"/>
                    <a:gd name="connsiteY4" fmla="*/ 9476 h 10000"/>
                    <a:gd name="connsiteX5" fmla="*/ 10000 w 10000"/>
                    <a:gd name="connsiteY5" fmla="*/ 10000 h 10000"/>
                    <a:gd name="connsiteX6" fmla="*/ 5562 w 10000"/>
                    <a:gd name="connsiteY6" fmla="*/ 4340 h 10000"/>
                    <a:gd name="connsiteX7" fmla="*/ 5793 w 10000"/>
                    <a:gd name="connsiteY7" fmla="*/ 4063 h 10000"/>
                    <a:gd name="connsiteX8" fmla="*/ 5274 w 10000"/>
                    <a:gd name="connsiteY8" fmla="*/ 4063 h 10000"/>
                    <a:gd name="connsiteX9" fmla="*/ 5274 w 10000"/>
                    <a:gd name="connsiteY9" fmla="*/ 3725 h 10000"/>
                    <a:gd name="connsiteX10" fmla="*/ 8578 w 10000"/>
                    <a:gd name="connsiteY10" fmla="*/ 3165 h 10000"/>
                    <a:gd name="connsiteX11" fmla="*/ 8943 w 10000"/>
                    <a:gd name="connsiteY11" fmla="*/ 2700 h 10000"/>
                    <a:gd name="connsiteX12" fmla="*/ 8943 w 10000"/>
                    <a:gd name="connsiteY12" fmla="*/ 1893 h 10000"/>
                    <a:gd name="connsiteX13" fmla="*/ 4448 w 10000"/>
                    <a:gd name="connsiteY13" fmla="*/ 0 h 10000"/>
                    <a:gd name="connsiteX14" fmla="*/ 4448 w 10000"/>
                    <a:gd name="connsiteY14" fmla="*/ 0 h 10000"/>
                    <a:gd name="connsiteX15" fmla="*/ 4448 w 10000"/>
                    <a:gd name="connsiteY15" fmla="*/ 0 h 10000"/>
                    <a:gd name="connsiteX0" fmla="*/ 4448 w 10000"/>
                    <a:gd name="connsiteY0" fmla="*/ 0 h 10000"/>
                    <a:gd name="connsiteX1" fmla="*/ 3160 w 10000"/>
                    <a:gd name="connsiteY1" fmla="*/ 3671 h 10000"/>
                    <a:gd name="connsiteX2" fmla="*/ 3910 w 10000"/>
                    <a:gd name="connsiteY2" fmla="*/ 4063 h 10000"/>
                    <a:gd name="connsiteX3" fmla="*/ 3910 w 10000"/>
                    <a:gd name="connsiteY3" fmla="*/ 4949 h 10000"/>
                    <a:gd name="connsiteX4" fmla="*/ 0 w 10000"/>
                    <a:gd name="connsiteY4" fmla="*/ 9476 h 10000"/>
                    <a:gd name="connsiteX5" fmla="*/ 10000 w 10000"/>
                    <a:gd name="connsiteY5" fmla="*/ 10000 h 10000"/>
                    <a:gd name="connsiteX6" fmla="*/ 5562 w 10000"/>
                    <a:gd name="connsiteY6" fmla="*/ 4340 h 10000"/>
                    <a:gd name="connsiteX7" fmla="*/ 5274 w 10000"/>
                    <a:gd name="connsiteY7" fmla="*/ 4063 h 10000"/>
                    <a:gd name="connsiteX8" fmla="*/ 5274 w 10000"/>
                    <a:gd name="connsiteY8" fmla="*/ 3725 h 10000"/>
                    <a:gd name="connsiteX9" fmla="*/ 8578 w 10000"/>
                    <a:gd name="connsiteY9" fmla="*/ 3165 h 10000"/>
                    <a:gd name="connsiteX10" fmla="*/ 8943 w 10000"/>
                    <a:gd name="connsiteY10" fmla="*/ 2700 h 10000"/>
                    <a:gd name="connsiteX11" fmla="*/ 8943 w 10000"/>
                    <a:gd name="connsiteY11" fmla="*/ 1893 h 10000"/>
                    <a:gd name="connsiteX12" fmla="*/ 4448 w 10000"/>
                    <a:gd name="connsiteY12" fmla="*/ 0 h 10000"/>
                    <a:gd name="connsiteX13" fmla="*/ 4448 w 10000"/>
                    <a:gd name="connsiteY13" fmla="*/ 0 h 10000"/>
                    <a:gd name="connsiteX14" fmla="*/ 4448 w 10000"/>
                    <a:gd name="connsiteY14" fmla="*/ 0 h 10000"/>
                    <a:gd name="connsiteX0" fmla="*/ 4448 w 10000"/>
                    <a:gd name="connsiteY0" fmla="*/ 0 h 10000"/>
                    <a:gd name="connsiteX1" fmla="*/ 3160 w 10000"/>
                    <a:gd name="connsiteY1" fmla="*/ 3671 h 10000"/>
                    <a:gd name="connsiteX2" fmla="*/ 3910 w 10000"/>
                    <a:gd name="connsiteY2" fmla="*/ 4063 h 10000"/>
                    <a:gd name="connsiteX3" fmla="*/ 3910 w 10000"/>
                    <a:gd name="connsiteY3" fmla="*/ 4949 h 10000"/>
                    <a:gd name="connsiteX4" fmla="*/ 0 w 10000"/>
                    <a:gd name="connsiteY4" fmla="*/ 9476 h 10000"/>
                    <a:gd name="connsiteX5" fmla="*/ 10000 w 10000"/>
                    <a:gd name="connsiteY5" fmla="*/ 10000 h 10000"/>
                    <a:gd name="connsiteX6" fmla="*/ 5562 w 10000"/>
                    <a:gd name="connsiteY6" fmla="*/ 4340 h 10000"/>
                    <a:gd name="connsiteX7" fmla="*/ 5274 w 10000"/>
                    <a:gd name="connsiteY7" fmla="*/ 3725 h 10000"/>
                    <a:gd name="connsiteX8" fmla="*/ 8578 w 10000"/>
                    <a:gd name="connsiteY8" fmla="*/ 3165 h 10000"/>
                    <a:gd name="connsiteX9" fmla="*/ 8943 w 10000"/>
                    <a:gd name="connsiteY9" fmla="*/ 2700 h 10000"/>
                    <a:gd name="connsiteX10" fmla="*/ 8943 w 10000"/>
                    <a:gd name="connsiteY10" fmla="*/ 1893 h 10000"/>
                    <a:gd name="connsiteX11" fmla="*/ 4448 w 10000"/>
                    <a:gd name="connsiteY11" fmla="*/ 0 h 10000"/>
                    <a:gd name="connsiteX12" fmla="*/ 4448 w 10000"/>
                    <a:gd name="connsiteY12" fmla="*/ 0 h 10000"/>
                    <a:gd name="connsiteX13" fmla="*/ 4448 w 10000"/>
                    <a:gd name="connsiteY13" fmla="*/ 0 h 10000"/>
                    <a:gd name="connsiteX0" fmla="*/ 4448 w 10000"/>
                    <a:gd name="connsiteY0" fmla="*/ 0 h 10000"/>
                    <a:gd name="connsiteX1" fmla="*/ 3160 w 10000"/>
                    <a:gd name="connsiteY1" fmla="*/ 3671 h 10000"/>
                    <a:gd name="connsiteX2" fmla="*/ 3910 w 10000"/>
                    <a:gd name="connsiteY2" fmla="*/ 4063 h 10000"/>
                    <a:gd name="connsiteX3" fmla="*/ 3910 w 10000"/>
                    <a:gd name="connsiteY3" fmla="*/ 4949 h 10000"/>
                    <a:gd name="connsiteX4" fmla="*/ 0 w 10000"/>
                    <a:gd name="connsiteY4" fmla="*/ 9476 h 10000"/>
                    <a:gd name="connsiteX5" fmla="*/ 10000 w 10000"/>
                    <a:gd name="connsiteY5" fmla="*/ 10000 h 10000"/>
                    <a:gd name="connsiteX6" fmla="*/ 5274 w 10000"/>
                    <a:gd name="connsiteY6" fmla="*/ 3725 h 10000"/>
                    <a:gd name="connsiteX7" fmla="*/ 8578 w 10000"/>
                    <a:gd name="connsiteY7" fmla="*/ 3165 h 10000"/>
                    <a:gd name="connsiteX8" fmla="*/ 8943 w 10000"/>
                    <a:gd name="connsiteY8" fmla="*/ 2700 h 10000"/>
                    <a:gd name="connsiteX9" fmla="*/ 8943 w 10000"/>
                    <a:gd name="connsiteY9" fmla="*/ 1893 h 10000"/>
                    <a:gd name="connsiteX10" fmla="*/ 4448 w 10000"/>
                    <a:gd name="connsiteY10" fmla="*/ 0 h 10000"/>
                    <a:gd name="connsiteX11" fmla="*/ 4448 w 10000"/>
                    <a:gd name="connsiteY11" fmla="*/ 0 h 10000"/>
                    <a:gd name="connsiteX12" fmla="*/ 4448 w 10000"/>
                    <a:gd name="connsiteY12" fmla="*/ 0 h 10000"/>
                    <a:gd name="connsiteX0" fmla="*/ 4448 w 10000"/>
                    <a:gd name="connsiteY0" fmla="*/ 0 h 10000"/>
                    <a:gd name="connsiteX1" fmla="*/ 3160 w 10000"/>
                    <a:gd name="connsiteY1" fmla="*/ 3671 h 10000"/>
                    <a:gd name="connsiteX2" fmla="*/ 3910 w 10000"/>
                    <a:gd name="connsiteY2" fmla="*/ 4063 h 10000"/>
                    <a:gd name="connsiteX3" fmla="*/ 0 w 10000"/>
                    <a:gd name="connsiteY3" fmla="*/ 9476 h 10000"/>
                    <a:gd name="connsiteX4" fmla="*/ 10000 w 10000"/>
                    <a:gd name="connsiteY4" fmla="*/ 10000 h 10000"/>
                    <a:gd name="connsiteX5" fmla="*/ 5274 w 10000"/>
                    <a:gd name="connsiteY5" fmla="*/ 3725 h 10000"/>
                    <a:gd name="connsiteX6" fmla="*/ 8578 w 10000"/>
                    <a:gd name="connsiteY6" fmla="*/ 3165 h 10000"/>
                    <a:gd name="connsiteX7" fmla="*/ 8943 w 10000"/>
                    <a:gd name="connsiteY7" fmla="*/ 2700 h 10000"/>
                    <a:gd name="connsiteX8" fmla="*/ 8943 w 10000"/>
                    <a:gd name="connsiteY8" fmla="*/ 1893 h 10000"/>
                    <a:gd name="connsiteX9" fmla="*/ 4448 w 10000"/>
                    <a:gd name="connsiteY9" fmla="*/ 0 h 10000"/>
                    <a:gd name="connsiteX10" fmla="*/ 4448 w 10000"/>
                    <a:gd name="connsiteY10" fmla="*/ 0 h 10000"/>
                    <a:gd name="connsiteX11" fmla="*/ 4448 w 10000"/>
                    <a:gd name="connsiteY11" fmla="*/ 0 h 10000"/>
                    <a:gd name="connsiteX0" fmla="*/ 4448 w 8943"/>
                    <a:gd name="connsiteY0" fmla="*/ 0 h 9476"/>
                    <a:gd name="connsiteX1" fmla="*/ 3160 w 8943"/>
                    <a:gd name="connsiteY1" fmla="*/ 3671 h 9476"/>
                    <a:gd name="connsiteX2" fmla="*/ 3910 w 8943"/>
                    <a:gd name="connsiteY2" fmla="*/ 4063 h 9476"/>
                    <a:gd name="connsiteX3" fmla="*/ 0 w 8943"/>
                    <a:gd name="connsiteY3" fmla="*/ 9476 h 9476"/>
                    <a:gd name="connsiteX4" fmla="*/ 5274 w 8943"/>
                    <a:gd name="connsiteY4" fmla="*/ 3725 h 9476"/>
                    <a:gd name="connsiteX5" fmla="*/ 8578 w 8943"/>
                    <a:gd name="connsiteY5" fmla="*/ 3165 h 9476"/>
                    <a:gd name="connsiteX6" fmla="*/ 8943 w 8943"/>
                    <a:gd name="connsiteY6" fmla="*/ 2700 h 9476"/>
                    <a:gd name="connsiteX7" fmla="*/ 8943 w 8943"/>
                    <a:gd name="connsiteY7" fmla="*/ 1893 h 9476"/>
                    <a:gd name="connsiteX8" fmla="*/ 4448 w 8943"/>
                    <a:gd name="connsiteY8" fmla="*/ 0 h 9476"/>
                    <a:gd name="connsiteX9" fmla="*/ 4448 w 8943"/>
                    <a:gd name="connsiteY9" fmla="*/ 0 h 9476"/>
                    <a:gd name="connsiteX10" fmla="*/ 4448 w 8943"/>
                    <a:gd name="connsiteY10" fmla="*/ 0 h 9476"/>
                    <a:gd name="connsiteX0" fmla="*/ 1441 w 6467"/>
                    <a:gd name="connsiteY0" fmla="*/ 0 h 4288"/>
                    <a:gd name="connsiteX1" fmla="*/ 0 w 6467"/>
                    <a:gd name="connsiteY1" fmla="*/ 3874 h 4288"/>
                    <a:gd name="connsiteX2" fmla="*/ 839 w 6467"/>
                    <a:gd name="connsiteY2" fmla="*/ 4288 h 4288"/>
                    <a:gd name="connsiteX3" fmla="*/ 2364 w 6467"/>
                    <a:gd name="connsiteY3" fmla="*/ 3931 h 4288"/>
                    <a:gd name="connsiteX4" fmla="*/ 6059 w 6467"/>
                    <a:gd name="connsiteY4" fmla="*/ 3340 h 4288"/>
                    <a:gd name="connsiteX5" fmla="*/ 6467 w 6467"/>
                    <a:gd name="connsiteY5" fmla="*/ 2849 h 4288"/>
                    <a:gd name="connsiteX6" fmla="*/ 6467 w 6467"/>
                    <a:gd name="connsiteY6" fmla="*/ 1998 h 4288"/>
                    <a:gd name="connsiteX7" fmla="*/ 1441 w 6467"/>
                    <a:gd name="connsiteY7" fmla="*/ 0 h 4288"/>
                    <a:gd name="connsiteX8" fmla="*/ 1441 w 6467"/>
                    <a:gd name="connsiteY8" fmla="*/ 0 h 4288"/>
                    <a:gd name="connsiteX9" fmla="*/ 1441 w 6467"/>
                    <a:gd name="connsiteY9" fmla="*/ 0 h 42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467" h="4288">
                      <a:moveTo>
                        <a:pt x="1441" y="0"/>
                      </a:moveTo>
                      <a:lnTo>
                        <a:pt x="0" y="3874"/>
                      </a:lnTo>
                      <a:lnTo>
                        <a:pt x="839" y="4288"/>
                      </a:lnTo>
                      <a:lnTo>
                        <a:pt x="2364" y="3931"/>
                      </a:lnTo>
                      <a:lnTo>
                        <a:pt x="6059" y="3340"/>
                      </a:lnTo>
                      <a:lnTo>
                        <a:pt x="6467" y="2849"/>
                      </a:lnTo>
                      <a:lnTo>
                        <a:pt x="6467" y="1998"/>
                      </a:lnTo>
                      <a:lnTo>
                        <a:pt x="1441" y="0"/>
                      </a:lnTo>
                      <a:lnTo>
                        <a:pt x="1441" y="0"/>
                      </a:lnTo>
                      <a:lnTo>
                        <a:pt x="1441" y="0"/>
                      </a:lnTo>
                      <a:close/>
                    </a:path>
                  </a:pathLst>
                </a:custGeom>
                <a:solidFill>
                  <a:srgbClr val="8280A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ko-KR"/>
                  </a:defPPr>
                  <a:lvl1pPr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1pPr>
                  <a:lvl2pPr marL="4572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2pPr>
                  <a:lvl3pPr marL="9144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3pPr>
                  <a:lvl4pPr marL="13716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4pPr>
                  <a:lvl5pPr marL="18288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ko-KR" altLang="en-US">
                    <a:solidFill>
                      <a:schemeClr val="bg1"/>
                    </a:solidFill>
                    <a:latin typeface="Arial" pitchFamily="34" charset="0"/>
                    <a:ea typeface="HY울릉도M" pitchFamily="18" charset="-127"/>
                    <a:cs typeface="Arial" pitchFamily="34" charset="0"/>
                  </a:endParaRPr>
                </a:p>
              </p:txBody>
            </p:sp>
            <p:sp>
              <p:nvSpPr>
                <p:cNvPr id="33" name="Freeform 71"/>
                <p:cNvSpPr>
                  <a:spLocks/>
                </p:cNvSpPr>
                <p:nvPr/>
              </p:nvSpPr>
              <p:spPr bwMode="auto">
                <a:xfrm>
                  <a:off x="5357738" y="3022352"/>
                  <a:ext cx="469900" cy="1711325"/>
                </a:xfrm>
                <a:custGeom>
                  <a:avLst/>
                  <a:gdLst/>
                  <a:ahLst/>
                  <a:cxnLst>
                    <a:cxn ang="0">
                      <a:pos x="539" y="0"/>
                    </a:cxn>
                    <a:cxn ang="0">
                      <a:pos x="485" y="56"/>
                    </a:cxn>
                    <a:cxn ang="0">
                      <a:pos x="351" y="383"/>
                    </a:cxn>
                    <a:cxn ang="0">
                      <a:pos x="249" y="713"/>
                    </a:cxn>
                    <a:cxn ang="0">
                      <a:pos x="178" y="1008"/>
                    </a:cxn>
                    <a:cxn ang="0">
                      <a:pos x="108" y="1305"/>
                    </a:cxn>
                    <a:cxn ang="0">
                      <a:pos x="39" y="1649"/>
                    </a:cxn>
                    <a:cxn ang="0">
                      <a:pos x="16" y="1891"/>
                    </a:cxn>
                    <a:cxn ang="0">
                      <a:pos x="0" y="2063"/>
                    </a:cxn>
                    <a:cxn ang="0">
                      <a:pos x="16" y="2141"/>
                    </a:cxn>
                    <a:cxn ang="0">
                      <a:pos x="30" y="2158"/>
                    </a:cxn>
                    <a:cxn ang="0">
                      <a:pos x="63" y="2150"/>
                    </a:cxn>
                    <a:cxn ang="0">
                      <a:pos x="140" y="2040"/>
                    </a:cxn>
                    <a:cxn ang="0">
                      <a:pos x="256" y="1814"/>
                    </a:cxn>
                    <a:cxn ang="0">
                      <a:pos x="390" y="1454"/>
                    </a:cxn>
                    <a:cxn ang="0">
                      <a:pos x="485" y="1118"/>
                    </a:cxn>
                    <a:cxn ang="0">
                      <a:pos x="547" y="797"/>
                    </a:cxn>
                    <a:cxn ang="0">
                      <a:pos x="577" y="523"/>
                    </a:cxn>
                    <a:cxn ang="0">
                      <a:pos x="592" y="274"/>
                    </a:cxn>
                    <a:cxn ang="0">
                      <a:pos x="592" y="134"/>
                    </a:cxn>
                    <a:cxn ang="0">
                      <a:pos x="570" y="15"/>
                    </a:cxn>
                    <a:cxn ang="0">
                      <a:pos x="539" y="0"/>
                    </a:cxn>
                    <a:cxn ang="0">
                      <a:pos x="539" y="0"/>
                    </a:cxn>
                    <a:cxn ang="0">
                      <a:pos x="539" y="0"/>
                    </a:cxn>
                  </a:cxnLst>
                  <a:rect l="0" t="0" r="r" b="b"/>
                  <a:pathLst>
                    <a:path w="592" h="2158">
                      <a:moveTo>
                        <a:pt x="539" y="0"/>
                      </a:moveTo>
                      <a:lnTo>
                        <a:pt x="485" y="56"/>
                      </a:lnTo>
                      <a:lnTo>
                        <a:pt x="351" y="383"/>
                      </a:lnTo>
                      <a:lnTo>
                        <a:pt x="249" y="713"/>
                      </a:lnTo>
                      <a:lnTo>
                        <a:pt x="178" y="1008"/>
                      </a:lnTo>
                      <a:lnTo>
                        <a:pt x="108" y="1305"/>
                      </a:lnTo>
                      <a:lnTo>
                        <a:pt x="39" y="1649"/>
                      </a:lnTo>
                      <a:lnTo>
                        <a:pt x="16" y="1891"/>
                      </a:lnTo>
                      <a:lnTo>
                        <a:pt x="0" y="2063"/>
                      </a:lnTo>
                      <a:lnTo>
                        <a:pt x="16" y="2141"/>
                      </a:lnTo>
                      <a:lnTo>
                        <a:pt x="30" y="2158"/>
                      </a:lnTo>
                      <a:lnTo>
                        <a:pt x="63" y="2150"/>
                      </a:lnTo>
                      <a:lnTo>
                        <a:pt x="140" y="2040"/>
                      </a:lnTo>
                      <a:lnTo>
                        <a:pt x="256" y="1814"/>
                      </a:lnTo>
                      <a:lnTo>
                        <a:pt x="390" y="1454"/>
                      </a:lnTo>
                      <a:lnTo>
                        <a:pt x="485" y="1118"/>
                      </a:lnTo>
                      <a:lnTo>
                        <a:pt x="547" y="797"/>
                      </a:lnTo>
                      <a:lnTo>
                        <a:pt x="577" y="523"/>
                      </a:lnTo>
                      <a:lnTo>
                        <a:pt x="592" y="274"/>
                      </a:lnTo>
                      <a:lnTo>
                        <a:pt x="592" y="134"/>
                      </a:lnTo>
                      <a:lnTo>
                        <a:pt x="570" y="15"/>
                      </a:lnTo>
                      <a:lnTo>
                        <a:pt x="539" y="0"/>
                      </a:lnTo>
                      <a:lnTo>
                        <a:pt x="539" y="0"/>
                      </a:lnTo>
                      <a:lnTo>
                        <a:pt x="539" y="0"/>
                      </a:lnTo>
                      <a:close/>
                    </a:path>
                  </a:pathLst>
                </a:custGeom>
                <a:solidFill>
                  <a:srgbClr val="E8E6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ko-KR"/>
                  </a:defPPr>
                  <a:lvl1pPr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1pPr>
                  <a:lvl2pPr marL="4572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2pPr>
                  <a:lvl3pPr marL="9144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3pPr>
                  <a:lvl4pPr marL="13716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4pPr>
                  <a:lvl5pPr marL="18288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ko-KR" altLang="en-US">
                    <a:solidFill>
                      <a:schemeClr val="bg1"/>
                    </a:solidFill>
                    <a:latin typeface="Arial" pitchFamily="34" charset="0"/>
                    <a:ea typeface="HY울릉도M" pitchFamily="18" charset="-127"/>
                    <a:cs typeface="Arial" pitchFamily="34" charset="0"/>
                  </a:endParaRPr>
                </a:p>
              </p:txBody>
            </p:sp>
            <p:sp>
              <p:nvSpPr>
                <p:cNvPr id="34" name="Freeform 72"/>
                <p:cNvSpPr>
                  <a:spLocks/>
                </p:cNvSpPr>
                <p:nvPr/>
              </p:nvSpPr>
              <p:spPr bwMode="auto">
                <a:xfrm>
                  <a:off x="5176763" y="3724027"/>
                  <a:ext cx="100013" cy="185738"/>
                </a:xfrm>
                <a:custGeom>
                  <a:avLst/>
                  <a:gdLst/>
                  <a:ahLst/>
                  <a:cxnLst>
                    <a:cxn ang="0">
                      <a:pos x="125" y="0"/>
                    </a:cxn>
                    <a:cxn ang="0">
                      <a:pos x="118" y="85"/>
                    </a:cxn>
                    <a:cxn ang="0">
                      <a:pos x="86" y="179"/>
                    </a:cxn>
                    <a:cxn ang="0">
                      <a:pos x="47" y="234"/>
                    </a:cxn>
                    <a:cxn ang="0">
                      <a:pos x="8" y="155"/>
                    </a:cxn>
                    <a:cxn ang="0">
                      <a:pos x="0" y="102"/>
                    </a:cxn>
                    <a:cxn ang="0">
                      <a:pos x="15" y="70"/>
                    </a:cxn>
                    <a:cxn ang="0">
                      <a:pos x="47" y="31"/>
                    </a:cxn>
                    <a:cxn ang="0">
                      <a:pos x="125" y="0"/>
                    </a:cxn>
                    <a:cxn ang="0">
                      <a:pos x="125" y="0"/>
                    </a:cxn>
                    <a:cxn ang="0">
                      <a:pos x="125" y="0"/>
                    </a:cxn>
                  </a:cxnLst>
                  <a:rect l="0" t="0" r="r" b="b"/>
                  <a:pathLst>
                    <a:path w="125" h="234">
                      <a:moveTo>
                        <a:pt x="125" y="0"/>
                      </a:moveTo>
                      <a:lnTo>
                        <a:pt x="118" y="85"/>
                      </a:lnTo>
                      <a:lnTo>
                        <a:pt x="86" y="179"/>
                      </a:lnTo>
                      <a:lnTo>
                        <a:pt x="47" y="234"/>
                      </a:lnTo>
                      <a:lnTo>
                        <a:pt x="8" y="155"/>
                      </a:lnTo>
                      <a:lnTo>
                        <a:pt x="0" y="102"/>
                      </a:lnTo>
                      <a:lnTo>
                        <a:pt x="15" y="70"/>
                      </a:lnTo>
                      <a:lnTo>
                        <a:pt x="47" y="31"/>
                      </a:lnTo>
                      <a:lnTo>
                        <a:pt x="125" y="0"/>
                      </a:lnTo>
                      <a:lnTo>
                        <a:pt x="125" y="0"/>
                      </a:lnTo>
                      <a:lnTo>
                        <a:pt x="125" y="0"/>
                      </a:lnTo>
                      <a:close/>
                    </a:path>
                  </a:pathLst>
                </a:custGeom>
                <a:solidFill>
                  <a:srgbClr val="E8E6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ko-KR"/>
                  </a:defPPr>
                  <a:lvl1pPr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1pPr>
                  <a:lvl2pPr marL="4572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2pPr>
                  <a:lvl3pPr marL="9144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3pPr>
                  <a:lvl4pPr marL="13716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4pPr>
                  <a:lvl5pPr marL="18288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ko-KR" altLang="en-US">
                    <a:solidFill>
                      <a:schemeClr val="bg1"/>
                    </a:solidFill>
                    <a:latin typeface="Arial" pitchFamily="34" charset="0"/>
                    <a:ea typeface="HY울릉도M" pitchFamily="18" charset="-127"/>
                    <a:cs typeface="Arial" pitchFamily="34" charset="0"/>
                  </a:endParaRPr>
                </a:p>
              </p:txBody>
            </p:sp>
            <p:sp>
              <p:nvSpPr>
                <p:cNvPr id="35" name="Freeform 74"/>
                <p:cNvSpPr>
                  <a:spLocks/>
                </p:cNvSpPr>
                <p:nvPr/>
              </p:nvSpPr>
              <p:spPr bwMode="auto">
                <a:xfrm>
                  <a:off x="6083225" y="3784352"/>
                  <a:ext cx="204788" cy="161925"/>
                </a:xfrm>
                <a:custGeom>
                  <a:avLst/>
                  <a:gdLst/>
                  <a:ahLst/>
                  <a:cxnLst>
                    <a:cxn ang="0">
                      <a:pos x="13" y="0"/>
                    </a:cxn>
                    <a:cxn ang="0">
                      <a:pos x="233" y="141"/>
                    </a:cxn>
                    <a:cxn ang="0">
                      <a:pos x="171" y="132"/>
                    </a:cxn>
                    <a:cxn ang="0">
                      <a:pos x="256" y="203"/>
                    </a:cxn>
                    <a:cxn ang="0">
                      <a:pos x="0" y="93"/>
                    </a:cxn>
                    <a:cxn ang="0">
                      <a:pos x="13" y="0"/>
                    </a:cxn>
                    <a:cxn ang="0">
                      <a:pos x="13" y="0"/>
                    </a:cxn>
                    <a:cxn ang="0">
                      <a:pos x="13" y="0"/>
                    </a:cxn>
                  </a:cxnLst>
                  <a:rect l="0" t="0" r="r" b="b"/>
                  <a:pathLst>
                    <a:path w="256" h="203">
                      <a:moveTo>
                        <a:pt x="13" y="0"/>
                      </a:moveTo>
                      <a:lnTo>
                        <a:pt x="233" y="141"/>
                      </a:lnTo>
                      <a:lnTo>
                        <a:pt x="171" y="132"/>
                      </a:lnTo>
                      <a:lnTo>
                        <a:pt x="256" y="203"/>
                      </a:lnTo>
                      <a:lnTo>
                        <a:pt x="0" y="93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C1C0D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ko-KR"/>
                  </a:defPPr>
                  <a:lvl1pPr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1pPr>
                  <a:lvl2pPr marL="4572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2pPr>
                  <a:lvl3pPr marL="9144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3pPr>
                  <a:lvl4pPr marL="13716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4pPr>
                  <a:lvl5pPr marL="18288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ko-KR" altLang="en-US">
                    <a:solidFill>
                      <a:schemeClr val="bg1"/>
                    </a:solidFill>
                    <a:latin typeface="Arial" pitchFamily="34" charset="0"/>
                    <a:ea typeface="HY울릉도M" pitchFamily="18" charset="-127"/>
                    <a:cs typeface="Arial" pitchFamily="34" charset="0"/>
                  </a:endParaRPr>
                </a:p>
              </p:txBody>
            </p:sp>
            <p:sp>
              <p:nvSpPr>
                <p:cNvPr id="36" name="Freeform 75"/>
                <p:cNvSpPr>
                  <a:spLocks/>
                </p:cNvSpPr>
                <p:nvPr/>
              </p:nvSpPr>
              <p:spPr bwMode="auto">
                <a:xfrm>
                  <a:off x="5176763" y="3790702"/>
                  <a:ext cx="74613" cy="1254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95" y="86"/>
                    </a:cxn>
                    <a:cxn ang="0">
                      <a:pos x="71" y="142"/>
                    </a:cxn>
                    <a:cxn ang="0">
                      <a:pos x="47" y="158"/>
                    </a:cxn>
                    <a:cxn ang="0">
                      <a:pos x="0" y="63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95" h="158">
                      <a:moveTo>
                        <a:pt x="0" y="0"/>
                      </a:moveTo>
                      <a:lnTo>
                        <a:pt x="95" y="86"/>
                      </a:lnTo>
                      <a:lnTo>
                        <a:pt x="71" y="142"/>
                      </a:lnTo>
                      <a:lnTo>
                        <a:pt x="47" y="158"/>
                      </a:lnTo>
                      <a:lnTo>
                        <a:pt x="0" y="63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1C0D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ko-KR"/>
                  </a:defPPr>
                  <a:lvl1pPr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1pPr>
                  <a:lvl2pPr marL="4572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2pPr>
                  <a:lvl3pPr marL="9144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3pPr>
                  <a:lvl4pPr marL="13716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4pPr>
                  <a:lvl5pPr marL="18288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ko-KR" altLang="en-US">
                    <a:solidFill>
                      <a:schemeClr val="bg1"/>
                    </a:solidFill>
                    <a:latin typeface="Arial" pitchFamily="34" charset="0"/>
                    <a:ea typeface="HY울릉도M" pitchFamily="18" charset="-127"/>
                    <a:cs typeface="Arial" pitchFamily="34" charset="0"/>
                  </a:endParaRPr>
                </a:p>
              </p:txBody>
            </p:sp>
            <p:sp>
              <p:nvSpPr>
                <p:cNvPr id="37" name="Freeform 76"/>
                <p:cNvSpPr>
                  <a:spLocks/>
                </p:cNvSpPr>
                <p:nvPr/>
              </p:nvSpPr>
              <p:spPr bwMode="auto">
                <a:xfrm>
                  <a:off x="5381550" y="3568452"/>
                  <a:ext cx="385763" cy="1165225"/>
                </a:xfrm>
                <a:custGeom>
                  <a:avLst/>
                  <a:gdLst/>
                  <a:ahLst/>
                  <a:cxnLst>
                    <a:cxn ang="0">
                      <a:pos x="446" y="54"/>
                    </a:cxn>
                    <a:cxn ang="0">
                      <a:pos x="267" y="422"/>
                    </a:cxn>
                    <a:cxn ang="0">
                      <a:pos x="141" y="711"/>
                    </a:cxn>
                    <a:cxn ang="0">
                      <a:pos x="63" y="984"/>
                    </a:cxn>
                    <a:cxn ang="0">
                      <a:pos x="16" y="1273"/>
                    </a:cxn>
                    <a:cxn ang="0">
                      <a:pos x="0" y="1398"/>
                    </a:cxn>
                    <a:cxn ang="0">
                      <a:pos x="9" y="1469"/>
                    </a:cxn>
                    <a:cxn ang="0">
                      <a:pos x="47" y="1437"/>
                    </a:cxn>
                    <a:cxn ang="0">
                      <a:pos x="148" y="1265"/>
                    </a:cxn>
                    <a:cxn ang="0">
                      <a:pos x="259" y="953"/>
                    </a:cxn>
                    <a:cxn ang="0">
                      <a:pos x="354" y="648"/>
                    </a:cxn>
                    <a:cxn ang="0">
                      <a:pos x="408" y="405"/>
                    </a:cxn>
                    <a:cxn ang="0">
                      <a:pos x="485" y="0"/>
                    </a:cxn>
                    <a:cxn ang="0">
                      <a:pos x="446" y="54"/>
                    </a:cxn>
                    <a:cxn ang="0">
                      <a:pos x="446" y="54"/>
                    </a:cxn>
                    <a:cxn ang="0">
                      <a:pos x="446" y="54"/>
                    </a:cxn>
                  </a:cxnLst>
                  <a:rect l="0" t="0" r="r" b="b"/>
                  <a:pathLst>
                    <a:path w="485" h="1469">
                      <a:moveTo>
                        <a:pt x="446" y="54"/>
                      </a:moveTo>
                      <a:lnTo>
                        <a:pt x="267" y="422"/>
                      </a:lnTo>
                      <a:lnTo>
                        <a:pt x="141" y="711"/>
                      </a:lnTo>
                      <a:lnTo>
                        <a:pt x="63" y="984"/>
                      </a:lnTo>
                      <a:lnTo>
                        <a:pt x="16" y="1273"/>
                      </a:lnTo>
                      <a:lnTo>
                        <a:pt x="0" y="1398"/>
                      </a:lnTo>
                      <a:lnTo>
                        <a:pt x="9" y="1469"/>
                      </a:lnTo>
                      <a:lnTo>
                        <a:pt x="47" y="1437"/>
                      </a:lnTo>
                      <a:lnTo>
                        <a:pt x="148" y="1265"/>
                      </a:lnTo>
                      <a:lnTo>
                        <a:pt x="259" y="953"/>
                      </a:lnTo>
                      <a:lnTo>
                        <a:pt x="354" y="648"/>
                      </a:lnTo>
                      <a:lnTo>
                        <a:pt x="408" y="405"/>
                      </a:lnTo>
                      <a:lnTo>
                        <a:pt x="485" y="0"/>
                      </a:lnTo>
                      <a:lnTo>
                        <a:pt x="446" y="54"/>
                      </a:lnTo>
                      <a:lnTo>
                        <a:pt x="446" y="54"/>
                      </a:lnTo>
                      <a:lnTo>
                        <a:pt x="446" y="54"/>
                      </a:lnTo>
                      <a:close/>
                    </a:path>
                  </a:pathLst>
                </a:custGeom>
                <a:solidFill>
                  <a:srgbClr val="C1C0D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ko-KR"/>
                  </a:defPPr>
                  <a:lvl1pPr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1pPr>
                  <a:lvl2pPr marL="4572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2pPr>
                  <a:lvl3pPr marL="9144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3pPr>
                  <a:lvl4pPr marL="13716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4pPr>
                  <a:lvl5pPr marL="18288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ko-KR" altLang="en-US">
                    <a:solidFill>
                      <a:schemeClr val="bg1"/>
                    </a:solidFill>
                    <a:latin typeface="Arial" pitchFamily="34" charset="0"/>
                    <a:ea typeface="HY울릉도M" pitchFamily="18" charset="-127"/>
                    <a:cs typeface="Arial" pitchFamily="34" charset="0"/>
                  </a:endParaRPr>
                </a:p>
              </p:txBody>
            </p:sp>
            <p:sp>
              <p:nvSpPr>
                <p:cNvPr id="38" name="Freeform 77"/>
                <p:cNvSpPr>
                  <a:spLocks/>
                </p:cNvSpPr>
                <p:nvPr/>
              </p:nvSpPr>
              <p:spPr bwMode="auto">
                <a:xfrm>
                  <a:off x="5953050" y="3743077"/>
                  <a:ext cx="509588" cy="531813"/>
                </a:xfrm>
                <a:custGeom>
                  <a:avLst/>
                  <a:gdLst/>
                  <a:ahLst/>
                  <a:cxnLst>
                    <a:cxn ang="0">
                      <a:pos x="189" y="0"/>
                    </a:cxn>
                    <a:cxn ang="0">
                      <a:pos x="633" y="296"/>
                    </a:cxn>
                    <a:cxn ang="0">
                      <a:pos x="641" y="367"/>
                    </a:cxn>
                    <a:cxn ang="0">
                      <a:pos x="641" y="438"/>
                    </a:cxn>
                    <a:cxn ang="0">
                      <a:pos x="625" y="484"/>
                    </a:cxn>
                    <a:cxn ang="0">
                      <a:pos x="602" y="539"/>
                    </a:cxn>
                    <a:cxn ang="0">
                      <a:pos x="86" y="671"/>
                    </a:cxn>
                    <a:cxn ang="0">
                      <a:pos x="0" y="608"/>
                    </a:cxn>
                    <a:cxn ang="0">
                      <a:pos x="0" y="531"/>
                    </a:cxn>
                    <a:cxn ang="0">
                      <a:pos x="94" y="546"/>
                    </a:cxn>
                    <a:cxn ang="0">
                      <a:pos x="133" y="453"/>
                    </a:cxn>
                    <a:cxn ang="0">
                      <a:pos x="430" y="453"/>
                    </a:cxn>
                    <a:cxn ang="0">
                      <a:pos x="445" y="405"/>
                    </a:cxn>
                    <a:cxn ang="0">
                      <a:pos x="117" y="335"/>
                    </a:cxn>
                    <a:cxn ang="0">
                      <a:pos x="141" y="249"/>
                    </a:cxn>
                    <a:cxn ang="0">
                      <a:pos x="578" y="381"/>
                    </a:cxn>
                    <a:cxn ang="0">
                      <a:pos x="157" y="179"/>
                    </a:cxn>
                    <a:cxn ang="0">
                      <a:pos x="594" y="343"/>
                    </a:cxn>
                    <a:cxn ang="0">
                      <a:pos x="438" y="233"/>
                    </a:cxn>
                    <a:cxn ang="0">
                      <a:pos x="594" y="296"/>
                    </a:cxn>
                    <a:cxn ang="0">
                      <a:pos x="196" y="31"/>
                    </a:cxn>
                    <a:cxn ang="0">
                      <a:pos x="189" y="0"/>
                    </a:cxn>
                    <a:cxn ang="0">
                      <a:pos x="189" y="0"/>
                    </a:cxn>
                    <a:cxn ang="0">
                      <a:pos x="189" y="0"/>
                    </a:cxn>
                  </a:cxnLst>
                  <a:rect l="0" t="0" r="r" b="b"/>
                  <a:pathLst>
                    <a:path w="641" h="671">
                      <a:moveTo>
                        <a:pt x="189" y="0"/>
                      </a:moveTo>
                      <a:lnTo>
                        <a:pt x="633" y="296"/>
                      </a:lnTo>
                      <a:lnTo>
                        <a:pt x="641" y="367"/>
                      </a:lnTo>
                      <a:lnTo>
                        <a:pt x="641" y="438"/>
                      </a:lnTo>
                      <a:lnTo>
                        <a:pt x="625" y="484"/>
                      </a:lnTo>
                      <a:lnTo>
                        <a:pt x="602" y="539"/>
                      </a:lnTo>
                      <a:lnTo>
                        <a:pt x="86" y="671"/>
                      </a:lnTo>
                      <a:lnTo>
                        <a:pt x="0" y="608"/>
                      </a:lnTo>
                      <a:lnTo>
                        <a:pt x="0" y="531"/>
                      </a:lnTo>
                      <a:lnTo>
                        <a:pt x="94" y="546"/>
                      </a:lnTo>
                      <a:lnTo>
                        <a:pt x="133" y="453"/>
                      </a:lnTo>
                      <a:lnTo>
                        <a:pt x="430" y="453"/>
                      </a:lnTo>
                      <a:lnTo>
                        <a:pt x="445" y="405"/>
                      </a:lnTo>
                      <a:lnTo>
                        <a:pt x="117" y="335"/>
                      </a:lnTo>
                      <a:lnTo>
                        <a:pt x="141" y="249"/>
                      </a:lnTo>
                      <a:lnTo>
                        <a:pt x="578" y="381"/>
                      </a:lnTo>
                      <a:lnTo>
                        <a:pt x="157" y="179"/>
                      </a:lnTo>
                      <a:lnTo>
                        <a:pt x="594" y="343"/>
                      </a:lnTo>
                      <a:lnTo>
                        <a:pt x="438" y="233"/>
                      </a:lnTo>
                      <a:lnTo>
                        <a:pt x="594" y="296"/>
                      </a:lnTo>
                      <a:lnTo>
                        <a:pt x="196" y="31"/>
                      </a:lnTo>
                      <a:lnTo>
                        <a:pt x="189" y="0"/>
                      </a:lnTo>
                      <a:lnTo>
                        <a:pt x="189" y="0"/>
                      </a:lnTo>
                      <a:lnTo>
                        <a:pt x="189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ko-KR"/>
                  </a:defPPr>
                  <a:lvl1pPr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1pPr>
                  <a:lvl2pPr marL="4572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2pPr>
                  <a:lvl3pPr marL="9144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3pPr>
                  <a:lvl4pPr marL="13716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4pPr>
                  <a:lvl5pPr marL="18288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ko-KR" altLang="en-US">
                    <a:solidFill>
                      <a:schemeClr val="bg1"/>
                    </a:solidFill>
                    <a:latin typeface="Arial" pitchFamily="34" charset="0"/>
                    <a:ea typeface="HY울릉도M" pitchFamily="18" charset="-127"/>
                    <a:cs typeface="Arial" pitchFamily="34" charset="0"/>
                  </a:endParaRPr>
                </a:p>
              </p:txBody>
            </p:sp>
            <p:sp>
              <p:nvSpPr>
                <p:cNvPr id="39" name="Freeform 78"/>
                <p:cNvSpPr>
                  <a:spLocks/>
                </p:cNvSpPr>
                <p:nvPr/>
              </p:nvSpPr>
              <p:spPr bwMode="auto">
                <a:xfrm>
                  <a:off x="6014963" y="4263777"/>
                  <a:ext cx="117475" cy="96838"/>
                </a:xfrm>
                <a:custGeom>
                  <a:avLst/>
                  <a:gdLst/>
                  <a:ahLst/>
                  <a:cxnLst>
                    <a:cxn ang="0">
                      <a:pos x="80" y="0"/>
                    </a:cxn>
                    <a:cxn ang="0">
                      <a:pos x="149" y="62"/>
                    </a:cxn>
                    <a:cxn ang="0">
                      <a:pos x="64" y="62"/>
                    </a:cxn>
                    <a:cxn ang="0">
                      <a:pos x="24" y="124"/>
                    </a:cxn>
                    <a:cxn ang="0">
                      <a:pos x="24" y="62"/>
                    </a:cxn>
                    <a:cxn ang="0">
                      <a:pos x="0" y="62"/>
                    </a:cxn>
                    <a:cxn ang="0">
                      <a:pos x="0" y="0"/>
                    </a:cxn>
                    <a:cxn ang="0">
                      <a:pos x="80" y="0"/>
                    </a:cxn>
                    <a:cxn ang="0">
                      <a:pos x="80" y="0"/>
                    </a:cxn>
                    <a:cxn ang="0">
                      <a:pos x="80" y="0"/>
                    </a:cxn>
                  </a:cxnLst>
                  <a:rect l="0" t="0" r="r" b="b"/>
                  <a:pathLst>
                    <a:path w="149" h="124">
                      <a:moveTo>
                        <a:pt x="80" y="0"/>
                      </a:moveTo>
                      <a:lnTo>
                        <a:pt x="149" y="62"/>
                      </a:lnTo>
                      <a:lnTo>
                        <a:pt x="64" y="62"/>
                      </a:lnTo>
                      <a:lnTo>
                        <a:pt x="24" y="124"/>
                      </a:lnTo>
                      <a:lnTo>
                        <a:pt x="24" y="62"/>
                      </a:lnTo>
                      <a:lnTo>
                        <a:pt x="0" y="62"/>
                      </a:lnTo>
                      <a:lnTo>
                        <a:pt x="0" y="0"/>
                      </a:lnTo>
                      <a:lnTo>
                        <a:pt x="80" y="0"/>
                      </a:lnTo>
                      <a:lnTo>
                        <a:pt x="80" y="0"/>
                      </a:lnTo>
                      <a:lnTo>
                        <a:pt x="8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ko-KR"/>
                  </a:defPPr>
                  <a:lvl1pPr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1pPr>
                  <a:lvl2pPr marL="4572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2pPr>
                  <a:lvl3pPr marL="9144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3pPr>
                  <a:lvl4pPr marL="13716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4pPr>
                  <a:lvl5pPr marL="18288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ko-KR" altLang="en-US">
                    <a:solidFill>
                      <a:schemeClr val="bg1"/>
                    </a:solidFill>
                    <a:latin typeface="Arial" pitchFamily="34" charset="0"/>
                    <a:ea typeface="HY울릉도M" pitchFamily="18" charset="-127"/>
                    <a:cs typeface="Arial" pitchFamily="34" charset="0"/>
                  </a:endParaRPr>
                </a:p>
              </p:txBody>
            </p:sp>
            <p:sp>
              <p:nvSpPr>
                <p:cNvPr id="40" name="Freeform 81"/>
                <p:cNvSpPr>
                  <a:spLocks/>
                </p:cNvSpPr>
                <p:nvPr/>
              </p:nvSpPr>
              <p:spPr bwMode="auto">
                <a:xfrm>
                  <a:off x="5351388" y="2996952"/>
                  <a:ext cx="446088" cy="1717675"/>
                </a:xfrm>
                <a:custGeom>
                  <a:avLst/>
                  <a:gdLst/>
                  <a:ahLst/>
                  <a:cxnLst>
                    <a:cxn ang="0">
                      <a:pos x="561" y="0"/>
                    </a:cxn>
                    <a:cxn ang="0">
                      <a:pos x="484" y="94"/>
                    </a:cxn>
                    <a:cxn ang="0">
                      <a:pos x="375" y="352"/>
                    </a:cxn>
                    <a:cxn ang="0">
                      <a:pos x="264" y="665"/>
                    </a:cxn>
                    <a:cxn ang="0">
                      <a:pos x="179" y="962"/>
                    </a:cxn>
                    <a:cxn ang="0">
                      <a:pos x="101" y="1344"/>
                    </a:cxn>
                    <a:cxn ang="0">
                      <a:pos x="47" y="1642"/>
                    </a:cxn>
                    <a:cxn ang="0">
                      <a:pos x="15" y="1853"/>
                    </a:cxn>
                    <a:cxn ang="0">
                      <a:pos x="0" y="2040"/>
                    </a:cxn>
                    <a:cxn ang="0">
                      <a:pos x="15" y="2165"/>
                    </a:cxn>
                    <a:cxn ang="0">
                      <a:pos x="24" y="1969"/>
                    </a:cxn>
                    <a:cxn ang="0">
                      <a:pos x="62" y="1666"/>
                    </a:cxn>
                    <a:cxn ang="0">
                      <a:pos x="131" y="1289"/>
                    </a:cxn>
                    <a:cxn ang="0">
                      <a:pos x="217" y="915"/>
                    </a:cxn>
                    <a:cxn ang="0">
                      <a:pos x="329" y="539"/>
                    </a:cxn>
                    <a:cxn ang="0">
                      <a:pos x="413" y="281"/>
                    </a:cxn>
                    <a:cxn ang="0">
                      <a:pos x="484" y="111"/>
                    </a:cxn>
                    <a:cxn ang="0">
                      <a:pos x="561" y="0"/>
                    </a:cxn>
                    <a:cxn ang="0">
                      <a:pos x="561" y="0"/>
                    </a:cxn>
                    <a:cxn ang="0">
                      <a:pos x="561" y="0"/>
                    </a:cxn>
                  </a:cxnLst>
                  <a:rect l="0" t="0" r="r" b="b"/>
                  <a:pathLst>
                    <a:path w="561" h="2165">
                      <a:moveTo>
                        <a:pt x="561" y="0"/>
                      </a:moveTo>
                      <a:lnTo>
                        <a:pt x="484" y="94"/>
                      </a:lnTo>
                      <a:lnTo>
                        <a:pt x="375" y="352"/>
                      </a:lnTo>
                      <a:lnTo>
                        <a:pt x="264" y="665"/>
                      </a:lnTo>
                      <a:lnTo>
                        <a:pt x="179" y="962"/>
                      </a:lnTo>
                      <a:lnTo>
                        <a:pt x="101" y="1344"/>
                      </a:lnTo>
                      <a:lnTo>
                        <a:pt x="47" y="1642"/>
                      </a:lnTo>
                      <a:lnTo>
                        <a:pt x="15" y="1853"/>
                      </a:lnTo>
                      <a:lnTo>
                        <a:pt x="0" y="2040"/>
                      </a:lnTo>
                      <a:lnTo>
                        <a:pt x="15" y="2165"/>
                      </a:lnTo>
                      <a:lnTo>
                        <a:pt x="24" y="1969"/>
                      </a:lnTo>
                      <a:lnTo>
                        <a:pt x="62" y="1666"/>
                      </a:lnTo>
                      <a:lnTo>
                        <a:pt x="131" y="1289"/>
                      </a:lnTo>
                      <a:lnTo>
                        <a:pt x="217" y="915"/>
                      </a:lnTo>
                      <a:lnTo>
                        <a:pt x="329" y="539"/>
                      </a:lnTo>
                      <a:lnTo>
                        <a:pt x="413" y="281"/>
                      </a:lnTo>
                      <a:lnTo>
                        <a:pt x="484" y="111"/>
                      </a:lnTo>
                      <a:lnTo>
                        <a:pt x="561" y="0"/>
                      </a:lnTo>
                      <a:lnTo>
                        <a:pt x="561" y="0"/>
                      </a:lnTo>
                      <a:lnTo>
                        <a:pt x="56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ko-KR"/>
                  </a:defPPr>
                  <a:lvl1pPr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1pPr>
                  <a:lvl2pPr marL="4572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2pPr>
                  <a:lvl3pPr marL="9144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3pPr>
                  <a:lvl4pPr marL="13716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4pPr>
                  <a:lvl5pPr marL="18288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ko-KR" altLang="en-US">
                    <a:solidFill>
                      <a:schemeClr val="bg1"/>
                    </a:solidFill>
                    <a:latin typeface="Arial" pitchFamily="34" charset="0"/>
                    <a:ea typeface="HY울릉도M" pitchFamily="18" charset="-127"/>
                    <a:cs typeface="Arial" pitchFamily="34" charset="0"/>
                  </a:endParaRPr>
                </a:p>
              </p:txBody>
            </p:sp>
            <p:sp>
              <p:nvSpPr>
                <p:cNvPr id="41" name="Freeform 82"/>
                <p:cNvSpPr>
                  <a:spLocks/>
                </p:cNvSpPr>
                <p:nvPr/>
              </p:nvSpPr>
              <p:spPr bwMode="auto">
                <a:xfrm>
                  <a:off x="5364088" y="2996952"/>
                  <a:ext cx="719138" cy="1743075"/>
                </a:xfrm>
                <a:custGeom>
                  <a:avLst/>
                  <a:gdLst/>
                  <a:ahLst/>
                  <a:cxnLst>
                    <a:cxn ang="0">
                      <a:pos x="516" y="46"/>
                    </a:cxn>
                    <a:cxn ang="0">
                      <a:pos x="546" y="46"/>
                    </a:cxn>
                    <a:cxn ang="0">
                      <a:pos x="563" y="87"/>
                    </a:cxn>
                    <a:cxn ang="0">
                      <a:pos x="579" y="158"/>
                    </a:cxn>
                    <a:cxn ang="0">
                      <a:pos x="563" y="336"/>
                    </a:cxn>
                    <a:cxn ang="0">
                      <a:pos x="492" y="758"/>
                    </a:cxn>
                    <a:cxn ang="0">
                      <a:pos x="383" y="1243"/>
                    </a:cxn>
                    <a:cxn ang="0">
                      <a:pos x="267" y="1642"/>
                    </a:cxn>
                    <a:cxn ang="0">
                      <a:pos x="148" y="1969"/>
                    </a:cxn>
                    <a:cxn ang="0">
                      <a:pos x="77" y="2127"/>
                    </a:cxn>
                    <a:cxn ang="0">
                      <a:pos x="39" y="2181"/>
                    </a:cxn>
                    <a:cxn ang="0">
                      <a:pos x="0" y="2181"/>
                    </a:cxn>
                    <a:cxn ang="0">
                      <a:pos x="23" y="2195"/>
                    </a:cxn>
                    <a:cxn ang="0">
                      <a:pos x="77" y="2181"/>
                    </a:cxn>
                    <a:cxn ang="0">
                      <a:pos x="225" y="2047"/>
                    </a:cxn>
                    <a:cxn ang="0">
                      <a:pos x="368" y="1862"/>
                    </a:cxn>
                    <a:cxn ang="0">
                      <a:pos x="478" y="1657"/>
                    </a:cxn>
                    <a:cxn ang="0">
                      <a:pos x="555" y="1478"/>
                    </a:cxn>
                    <a:cxn ang="0">
                      <a:pos x="736" y="1633"/>
                    </a:cxn>
                    <a:cxn ang="0">
                      <a:pos x="805" y="1508"/>
                    </a:cxn>
                    <a:cxn ang="0">
                      <a:pos x="852" y="1360"/>
                    </a:cxn>
                    <a:cxn ang="0">
                      <a:pos x="890" y="1149"/>
                    </a:cxn>
                    <a:cxn ang="0">
                      <a:pos x="908" y="985"/>
                    </a:cxn>
                    <a:cxn ang="0">
                      <a:pos x="890" y="821"/>
                    </a:cxn>
                    <a:cxn ang="0">
                      <a:pos x="751" y="1024"/>
                    </a:cxn>
                    <a:cxn ang="0">
                      <a:pos x="712" y="970"/>
                    </a:cxn>
                    <a:cxn ang="0">
                      <a:pos x="728" y="744"/>
                    </a:cxn>
                    <a:cxn ang="0">
                      <a:pos x="728" y="501"/>
                    </a:cxn>
                    <a:cxn ang="0">
                      <a:pos x="695" y="236"/>
                    </a:cxn>
                    <a:cxn ang="0">
                      <a:pos x="657" y="94"/>
                    </a:cxn>
                    <a:cxn ang="0">
                      <a:pos x="611" y="9"/>
                    </a:cxn>
                    <a:cxn ang="0">
                      <a:pos x="555" y="0"/>
                    </a:cxn>
                    <a:cxn ang="0">
                      <a:pos x="516" y="46"/>
                    </a:cxn>
                    <a:cxn ang="0">
                      <a:pos x="516" y="46"/>
                    </a:cxn>
                    <a:cxn ang="0">
                      <a:pos x="516" y="46"/>
                    </a:cxn>
                  </a:cxnLst>
                  <a:rect l="0" t="0" r="r" b="b"/>
                  <a:pathLst>
                    <a:path w="908" h="2195">
                      <a:moveTo>
                        <a:pt x="516" y="46"/>
                      </a:moveTo>
                      <a:lnTo>
                        <a:pt x="546" y="46"/>
                      </a:lnTo>
                      <a:lnTo>
                        <a:pt x="563" y="87"/>
                      </a:lnTo>
                      <a:lnTo>
                        <a:pt x="579" y="158"/>
                      </a:lnTo>
                      <a:lnTo>
                        <a:pt x="563" y="336"/>
                      </a:lnTo>
                      <a:lnTo>
                        <a:pt x="492" y="758"/>
                      </a:lnTo>
                      <a:lnTo>
                        <a:pt x="383" y="1243"/>
                      </a:lnTo>
                      <a:lnTo>
                        <a:pt x="267" y="1642"/>
                      </a:lnTo>
                      <a:lnTo>
                        <a:pt x="148" y="1969"/>
                      </a:lnTo>
                      <a:lnTo>
                        <a:pt x="77" y="2127"/>
                      </a:lnTo>
                      <a:lnTo>
                        <a:pt x="39" y="2181"/>
                      </a:lnTo>
                      <a:lnTo>
                        <a:pt x="0" y="2181"/>
                      </a:lnTo>
                      <a:lnTo>
                        <a:pt x="23" y="2195"/>
                      </a:lnTo>
                      <a:lnTo>
                        <a:pt x="77" y="2181"/>
                      </a:lnTo>
                      <a:lnTo>
                        <a:pt x="225" y="2047"/>
                      </a:lnTo>
                      <a:lnTo>
                        <a:pt x="368" y="1862"/>
                      </a:lnTo>
                      <a:lnTo>
                        <a:pt x="478" y="1657"/>
                      </a:lnTo>
                      <a:lnTo>
                        <a:pt x="555" y="1478"/>
                      </a:lnTo>
                      <a:lnTo>
                        <a:pt x="736" y="1633"/>
                      </a:lnTo>
                      <a:lnTo>
                        <a:pt x="805" y="1508"/>
                      </a:lnTo>
                      <a:lnTo>
                        <a:pt x="852" y="1360"/>
                      </a:lnTo>
                      <a:lnTo>
                        <a:pt x="890" y="1149"/>
                      </a:lnTo>
                      <a:lnTo>
                        <a:pt x="908" y="985"/>
                      </a:lnTo>
                      <a:lnTo>
                        <a:pt x="890" y="821"/>
                      </a:lnTo>
                      <a:lnTo>
                        <a:pt x="751" y="1024"/>
                      </a:lnTo>
                      <a:lnTo>
                        <a:pt x="712" y="970"/>
                      </a:lnTo>
                      <a:lnTo>
                        <a:pt x="728" y="744"/>
                      </a:lnTo>
                      <a:lnTo>
                        <a:pt x="728" y="501"/>
                      </a:lnTo>
                      <a:lnTo>
                        <a:pt x="695" y="236"/>
                      </a:lnTo>
                      <a:lnTo>
                        <a:pt x="657" y="94"/>
                      </a:lnTo>
                      <a:lnTo>
                        <a:pt x="611" y="9"/>
                      </a:lnTo>
                      <a:lnTo>
                        <a:pt x="555" y="0"/>
                      </a:lnTo>
                      <a:lnTo>
                        <a:pt x="516" y="46"/>
                      </a:lnTo>
                      <a:lnTo>
                        <a:pt x="516" y="46"/>
                      </a:lnTo>
                      <a:lnTo>
                        <a:pt x="516" y="4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ko-KR"/>
                  </a:defPPr>
                  <a:lvl1pPr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1pPr>
                  <a:lvl2pPr marL="4572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2pPr>
                  <a:lvl3pPr marL="9144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3pPr>
                  <a:lvl4pPr marL="13716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4pPr>
                  <a:lvl5pPr marL="18288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ko-KR" altLang="en-US">
                    <a:solidFill>
                      <a:schemeClr val="bg1"/>
                    </a:solidFill>
                    <a:latin typeface="Arial" pitchFamily="34" charset="0"/>
                    <a:ea typeface="HY울릉도M" pitchFamily="18" charset="-127"/>
                    <a:cs typeface="Arial" pitchFamily="34" charset="0"/>
                  </a:endParaRPr>
                </a:p>
              </p:txBody>
            </p:sp>
            <p:sp>
              <p:nvSpPr>
                <p:cNvPr id="42" name="Freeform 83"/>
                <p:cNvSpPr>
                  <a:spLocks/>
                </p:cNvSpPr>
                <p:nvPr/>
              </p:nvSpPr>
              <p:spPr bwMode="auto">
                <a:xfrm>
                  <a:off x="5400600" y="3003302"/>
                  <a:ext cx="693738" cy="1730375"/>
                </a:xfrm>
                <a:custGeom>
                  <a:avLst/>
                  <a:gdLst/>
                  <a:ahLst/>
                  <a:cxnLst>
                    <a:cxn ang="0">
                      <a:pos x="564" y="0"/>
                    </a:cxn>
                    <a:cxn ang="0">
                      <a:pos x="648" y="109"/>
                    </a:cxn>
                    <a:cxn ang="0">
                      <a:pos x="742" y="312"/>
                    </a:cxn>
                    <a:cxn ang="0">
                      <a:pos x="813" y="530"/>
                    </a:cxn>
                    <a:cxn ang="0">
                      <a:pos x="867" y="819"/>
                    </a:cxn>
                    <a:cxn ang="0">
                      <a:pos x="874" y="1030"/>
                    </a:cxn>
                    <a:cxn ang="0">
                      <a:pos x="837" y="1280"/>
                    </a:cxn>
                    <a:cxn ang="0">
                      <a:pos x="766" y="1515"/>
                    </a:cxn>
                    <a:cxn ang="0">
                      <a:pos x="641" y="1710"/>
                    </a:cxn>
                    <a:cxn ang="0">
                      <a:pos x="469" y="1890"/>
                    </a:cxn>
                    <a:cxn ang="0">
                      <a:pos x="297" y="2031"/>
                    </a:cxn>
                    <a:cxn ang="0">
                      <a:pos x="101" y="2141"/>
                    </a:cxn>
                    <a:cxn ang="0">
                      <a:pos x="0" y="2180"/>
                    </a:cxn>
                    <a:cxn ang="0">
                      <a:pos x="69" y="2125"/>
                    </a:cxn>
                    <a:cxn ang="0">
                      <a:pos x="226" y="2023"/>
                    </a:cxn>
                    <a:cxn ang="0">
                      <a:pos x="351" y="1946"/>
                    </a:cxn>
                    <a:cxn ang="0">
                      <a:pos x="485" y="1829"/>
                    </a:cxn>
                    <a:cxn ang="0">
                      <a:pos x="601" y="1678"/>
                    </a:cxn>
                    <a:cxn ang="0">
                      <a:pos x="711" y="1469"/>
                    </a:cxn>
                    <a:cxn ang="0">
                      <a:pos x="805" y="991"/>
                    </a:cxn>
                    <a:cxn ang="0">
                      <a:pos x="805" y="741"/>
                    </a:cxn>
                    <a:cxn ang="0">
                      <a:pos x="773" y="506"/>
                    </a:cxn>
                    <a:cxn ang="0">
                      <a:pos x="711" y="304"/>
                    </a:cxn>
                    <a:cxn ang="0">
                      <a:pos x="648" y="179"/>
                    </a:cxn>
                    <a:cxn ang="0">
                      <a:pos x="564" y="78"/>
                    </a:cxn>
                    <a:cxn ang="0">
                      <a:pos x="564" y="0"/>
                    </a:cxn>
                    <a:cxn ang="0">
                      <a:pos x="564" y="0"/>
                    </a:cxn>
                    <a:cxn ang="0">
                      <a:pos x="564" y="0"/>
                    </a:cxn>
                  </a:cxnLst>
                  <a:rect l="0" t="0" r="r" b="b"/>
                  <a:pathLst>
                    <a:path w="874" h="2180">
                      <a:moveTo>
                        <a:pt x="564" y="0"/>
                      </a:moveTo>
                      <a:lnTo>
                        <a:pt x="648" y="109"/>
                      </a:lnTo>
                      <a:lnTo>
                        <a:pt x="742" y="312"/>
                      </a:lnTo>
                      <a:lnTo>
                        <a:pt x="813" y="530"/>
                      </a:lnTo>
                      <a:lnTo>
                        <a:pt x="867" y="819"/>
                      </a:lnTo>
                      <a:lnTo>
                        <a:pt x="874" y="1030"/>
                      </a:lnTo>
                      <a:lnTo>
                        <a:pt x="837" y="1280"/>
                      </a:lnTo>
                      <a:lnTo>
                        <a:pt x="766" y="1515"/>
                      </a:lnTo>
                      <a:lnTo>
                        <a:pt x="641" y="1710"/>
                      </a:lnTo>
                      <a:lnTo>
                        <a:pt x="469" y="1890"/>
                      </a:lnTo>
                      <a:lnTo>
                        <a:pt x="297" y="2031"/>
                      </a:lnTo>
                      <a:lnTo>
                        <a:pt x="101" y="2141"/>
                      </a:lnTo>
                      <a:lnTo>
                        <a:pt x="0" y="2180"/>
                      </a:lnTo>
                      <a:lnTo>
                        <a:pt x="69" y="2125"/>
                      </a:lnTo>
                      <a:lnTo>
                        <a:pt x="226" y="2023"/>
                      </a:lnTo>
                      <a:lnTo>
                        <a:pt x="351" y="1946"/>
                      </a:lnTo>
                      <a:lnTo>
                        <a:pt x="485" y="1829"/>
                      </a:lnTo>
                      <a:lnTo>
                        <a:pt x="601" y="1678"/>
                      </a:lnTo>
                      <a:lnTo>
                        <a:pt x="711" y="1469"/>
                      </a:lnTo>
                      <a:lnTo>
                        <a:pt x="805" y="991"/>
                      </a:lnTo>
                      <a:lnTo>
                        <a:pt x="805" y="741"/>
                      </a:lnTo>
                      <a:lnTo>
                        <a:pt x="773" y="506"/>
                      </a:lnTo>
                      <a:lnTo>
                        <a:pt x="711" y="304"/>
                      </a:lnTo>
                      <a:lnTo>
                        <a:pt x="648" y="179"/>
                      </a:lnTo>
                      <a:lnTo>
                        <a:pt x="564" y="78"/>
                      </a:lnTo>
                      <a:lnTo>
                        <a:pt x="564" y="0"/>
                      </a:lnTo>
                      <a:lnTo>
                        <a:pt x="564" y="0"/>
                      </a:lnTo>
                      <a:lnTo>
                        <a:pt x="56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ko-KR"/>
                  </a:defPPr>
                  <a:lvl1pPr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1pPr>
                  <a:lvl2pPr marL="4572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2pPr>
                  <a:lvl3pPr marL="9144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3pPr>
                  <a:lvl4pPr marL="13716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4pPr>
                  <a:lvl5pPr marL="18288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ko-KR" altLang="en-US">
                    <a:solidFill>
                      <a:schemeClr val="bg1"/>
                    </a:solidFill>
                    <a:latin typeface="Arial" pitchFamily="34" charset="0"/>
                    <a:ea typeface="HY울릉도M" pitchFamily="18" charset="-127"/>
                    <a:cs typeface="Arial" pitchFamily="34" charset="0"/>
                  </a:endParaRPr>
                </a:p>
              </p:txBody>
            </p:sp>
            <p:sp>
              <p:nvSpPr>
                <p:cNvPr id="43" name="Freeform 84"/>
                <p:cNvSpPr>
                  <a:spLocks/>
                </p:cNvSpPr>
                <p:nvPr/>
              </p:nvSpPr>
              <p:spPr bwMode="auto">
                <a:xfrm>
                  <a:off x="5537125" y="3184277"/>
                  <a:ext cx="465138" cy="1457325"/>
                </a:xfrm>
                <a:custGeom>
                  <a:avLst/>
                  <a:gdLst/>
                  <a:ahLst/>
                  <a:cxnLst>
                    <a:cxn ang="0">
                      <a:pos x="476" y="0"/>
                    </a:cxn>
                    <a:cxn ang="0">
                      <a:pos x="547" y="295"/>
                    </a:cxn>
                    <a:cxn ang="0">
                      <a:pos x="563" y="561"/>
                    </a:cxn>
                    <a:cxn ang="0">
                      <a:pos x="556" y="740"/>
                    </a:cxn>
                    <a:cxn ang="0">
                      <a:pos x="485" y="1100"/>
                    </a:cxn>
                    <a:cxn ang="0">
                      <a:pos x="360" y="1406"/>
                    </a:cxn>
                    <a:cxn ang="0">
                      <a:pos x="226" y="1602"/>
                    </a:cxn>
                    <a:cxn ang="0">
                      <a:pos x="0" y="1835"/>
                    </a:cxn>
                    <a:cxn ang="0">
                      <a:pos x="179" y="1679"/>
                    </a:cxn>
                    <a:cxn ang="0">
                      <a:pos x="313" y="1537"/>
                    </a:cxn>
                    <a:cxn ang="0">
                      <a:pos x="438" y="1319"/>
                    </a:cxn>
                    <a:cxn ang="0">
                      <a:pos x="556" y="975"/>
                    </a:cxn>
                    <a:cxn ang="0">
                      <a:pos x="586" y="655"/>
                    </a:cxn>
                    <a:cxn ang="0">
                      <a:pos x="586" y="422"/>
                    </a:cxn>
                    <a:cxn ang="0">
                      <a:pos x="547" y="202"/>
                    </a:cxn>
                    <a:cxn ang="0">
                      <a:pos x="476" y="0"/>
                    </a:cxn>
                    <a:cxn ang="0">
                      <a:pos x="476" y="0"/>
                    </a:cxn>
                    <a:cxn ang="0">
                      <a:pos x="476" y="0"/>
                    </a:cxn>
                  </a:cxnLst>
                  <a:rect l="0" t="0" r="r" b="b"/>
                  <a:pathLst>
                    <a:path w="586" h="1835">
                      <a:moveTo>
                        <a:pt x="476" y="0"/>
                      </a:moveTo>
                      <a:lnTo>
                        <a:pt x="547" y="295"/>
                      </a:lnTo>
                      <a:lnTo>
                        <a:pt x="563" y="561"/>
                      </a:lnTo>
                      <a:lnTo>
                        <a:pt x="556" y="740"/>
                      </a:lnTo>
                      <a:lnTo>
                        <a:pt x="485" y="1100"/>
                      </a:lnTo>
                      <a:lnTo>
                        <a:pt x="360" y="1406"/>
                      </a:lnTo>
                      <a:lnTo>
                        <a:pt x="226" y="1602"/>
                      </a:lnTo>
                      <a:lnTo>
                        <a:pt x="0" y="1835"/>
                      </a:lnTo>
                      <a:lnTo>
                        <a:pt x="179" y="1679"/>
                      </a:lnTo>
                      <a:lnTo>
                        <a:pt x="313" y="1537"/>
                      </a:lnTo>
                      <a:lnTo>
                        <a:pt x="438" y="1319"/>
                      </a:lnTo>
                      <a:lnTo>
                        <a:pt x="556" y="975"/>
                      </a:lnTo>
                      <a:lnTo>
                        <a:pt x="586" y="655"/>
                      </a:lnTo>
                      <a:lnTo>
                        <a:pt x="586" y="422"/>
                      </a:lnTo>
                      <a:lnTo>
                        <a:pt x="547" y="202"/>
                      </a:lnTo>
                      <a:lnTo>
                        <a:pt x="476" y="0"/>
                      </a:lnTo>
                      <a:lnTo>
                        <a:pt x="476" y="0"/>
                      </a:lnTo>
                      <a:lnTo>
                        <a:pt x="476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ko-KR"/>
                  </a:defPPr>
                  <a:lvl1pPr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1pPr>
                  <a:lvl2pPr marL="4572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2pPr>
                  <a:lvl3pPr marL="9144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3pPr>
                  <a:lvl4pPr marL="13716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4pPr>
                  <a:lvl5pPr marL="18288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ko-KR" altLang="en-US">
                    <a:solidFill>
                      <a:schemeClr val="bg1"/>
                    </a:solidFill>
                    <a:latin typeface="Arial" pitchFamily="34" charset="0"/>
                    <a:ea typeface="HY울릉도M" pitchFamily="18" charset="-127"/>
                    <a:cs typeface="Arial" pitchFamily="34" charset="0"/>
                  </a:endParaRPr>
                </a:p>
              </p:txBody>
            </p:sp>
            <p:sp>
              <p:nvSpPr>
                <p:cNvPr id="44" name="Freeform 85"/>
                <p:cNvSpPr>
                  <a:spLocks/>
                </p:cNvSpPr>
                <p:nvPr/>
              </p:nvSpPr>
              <p:spPr bwMode="auto">
                <a:xfrm>
                  <a:off x="5897488" y="3158877"/>
                  <a:ext cx="171450" cy="687388"/>
                </a:xfrm>
                <a:custGeom>
                  <a:avLst/>
                  <a:gdLst/>
                  <a:ahLst/>
                  <a:cxnLst>
                    <a:cxn ang="0">
                      <a:pos x="217" y="843"/>
                    </a:cxn>
                    <a:cxn ang="0">
                      <a:pos x="132" y="344"/>
                    </a:cxn>
                    <a:cxn ang="0">
                      <a:pos x="78" y="180"/>
                    </a:cxn>
                    <a:cxn ang="0">
                      <a:pos x="0" y="0"/>
                    </a:cxn>
                    <a:cxn ang="0">
                      <a:pos x="102" y="320"/>
                    </a:cxn>
                    <a:cxn ang="0">
                      <a:pos x="147" y="586"/>
                    </a:cxn>
                    <a:cxn ang="0">
                      <a:pos x="187" y="866"/>
                    </a:cxn>
                    <a:cxn ang="0">
                      <a:pos x="217" y="843"/>
                    </a:cxn>
                    <a:cxn ang="0">
                      <a:pos x="217" y="843"/>
                    </a:cxn>
                    <a:cxn ang="0">
                      <a:pos x="217" y="843"/>
                    </a:cxn>
                  </a:cxnLst>
                  <a:rect l="0" t="0" r="r" b="b"/>
                  <a:pathLst>
                    <a:path w="217" h="866">
                      <a:moveTo>
                        <a:pt x="217" y="843"/>
                      </a:moveTo>
                      <a:lnTo>
                        <a:pt x="132" y="344"/>
                      </a:lnTo>
                      <a:lnTo>
                        <a:pt x="78" y="180"/>
                      </a:lnTo>
                      <a:lnTo>
                        <a:pt x="0" y="0"/>
                      </a:lnTo>
                      <a:lnTo>
                        <a:pt x="102" y="320"/>
                      </a:lnTo>
                      <a:lnTo>
                        <a:pt x="147" y="586"/>
                      </a:lnTo>
                      <a:lnTo>
                        <a:pt x="187" y="866"/>
                      </a:lnTo>
                      <a:lnTo>
                        <a:pt x="217" y="843"/>
                      </a:lnTo>
                      <a:lnTo>
                        <a:pt x="217" y="843"/>
                      </a:lnTo>
                      <a:lnTo>
                        <a:pt x="217" y="84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ko-KR"/>
                  </a:defPPr>
                  <a:lvl1pPr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1pPr>
                  <a:lvl2pPr marL="4572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2pPr>
                  <a:lvl3pPr marL="9144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3pPr>
                  <a:lvl4pPr marL="13716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4pPr>
                  <a:lvl5pPr marL="18288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ko-KR" altLang="en-US">
                    <a:solidFill>
                      <a:schemeClr val="bg1"/>
                    </a:solidFill>
                    <a:latin typeface="Arial" pitchFamily="34" charset="0"/>
                    <a:ea typeface="HY울릉도M" pitchFamily="18" charset="-127"/>
                    <a:cs typeface="Arial" pitchFamily="34" charset="0"/>
                  </a:endParaRPr>
                </a:p>
              </p:txBody>
            </p:sp>
            <p:sp>
              <p:nvSpPr>
                <p:cNvPr id="45" name="Freeform 86"/>
                <p:cNvSpPr>
                  <a:spLocks/>
                </p:cNvSpPr>
                <p:nvPr/>
              </p:nvSpPr>
              <p:spPr bwMode="auto">
                <a:xfrm>
                  <a:off x="5903838" y="3331914"/>
                  <a:ext cx="179388" cy="547688"/>
                </a:xfrm>
                <a:custGeom>
                  <a:avLst/>
                  <a:gdLst/>
                  <a:ahLst/>
                  <a:cxnLst>
                    <a:cxn ang="0">
                      <a:pos x="115" y="0"/>
                    </a:cxn>
                    <a:cxn ang="0">
                      <a:pos x="0" y="109"/>
                    </a:cxn>
                    <a:cxn ang="0">
                      <a:pos x="148" y="181"/>
                    </a:cxn>
                    <a:cxn ang="0">
                      <a:pos x="31" y="197"/>
                    </a:cxn>
                    <a:cxn ang="0">
                      <a:pos x="171" y="375"/>
                    </a:cxn>
                    <a:cxn ang="0">
                      <a:pos x="14" y="368"/>
                    </a:cxn>
                    <a:cxn ang="0">
                      <a:pos x="209" y="689"/>
                    </a:cxn>
                    <a:cxn ang="0">
                      <a:pos x="70" y="399"/>
                    </a:cxn>
                    <a:cxn ang="0">
                      <a:pos x="227" y="391"/>
                    </a:cxn>
                    <a:cxn ang="0">
                      <a:pos x="85" y="221"/>
                    </a:cxn>
                    <a:cxn ang="0">
                      <a:pos x="195" y="188"/>
                    </a:cxn>
                    <a:cxn ang="0">
                      <a:pos x="55" y="102"/>
                    </a:cxn>
                    <a:cxn ang="0">
                      <a:pos x="132" y="8"/>
                    </a:cxn>
                    <a:cxn ang="0">
                      <a:pos x="115" y="0"/>
                    </a:cxn>
                    <a:cxn ang="0">
                      <a:pos x="115" y="0"/>
                    </a:cxn>
                    <a:cxn ang="0">
                      <a:pos x="115" y="0"/>
                    </a:cxn>
                  </a:cxnLst>
                  <a:rect l="0" t="0" r="r" b="b"/>
                  <a:pathLst>
                    <a:path w="227" h="689">
                      <a:moveTo>
                        <a:pt x="115" y="0"/>
                      </a:moveTo>
                      <a:lnTo>
                        <a:pt x="0" y="109"/>
                      </a:lnTo>
                      <a:lnTo>
                        <a:pt x="148" y="181"/>
                      </a:lnTo>
                      <a:lnTo>
                        <a:pt x="31" y="197"/>
                      </a:lnTo>
                      <a:lnTo>
                        <a:pt x="171" y="375"/>
                      </a:lnTo>
                      <a:lnTo>
                        <a:pt x="14" y="368"/>
                      </a:lnTo>
                      <a:lnTo>
                        <a:pt x="209" y="689"/>
                      </a:lnTo>
                      <a:lnTo>
                        <a:pt x="70" y="399"/>
                      </a:lnTo>
                      <a:lnTo>
                        <a:pt x="227" y="391"/>
                      </a:lnTo>
                      <a:lnTo>
                        <a:pt x="85" y="221"/>
                      </a:lnTo>
                      <a:lnTo>
                        <a:pt x="195" y="188"/>
                      </a:lnTo>
                      <a:lnTo>
                        <a:pt x="55" y="102"/>
                      </a:lnTo>
                      <a:lnTo>
                        <a:pt x="132" y="8"/>
                      </a:lnTo>
                      <a:lnTo>
                        <a:pt x="115" y="0"/>
                      </a:lnTo>
                      <a:lnTo>
                        <a:pt x="115" y="0"/>
                      </a:lnTo>
                      <a:lnTo>
                        <a:pt x="11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ko-KR"/>
                  </a:defPPr>
                  <a:lvl1pPr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1pPr>
                  <a:lvl2pPr marL="4572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2pPr>
                  <a:lvl3pPr marL="9144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3pPr>
                  <a:lvl4pPr marL="13716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4pPr>
                  <a:lvl5pPr marL="18288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ko-KR" altLang="en-US">
                    <a:solidFill>
                      <a:schemeClr val="bg1"/>
                    </a:solidFill>
                    <a:latin typeface="Arial" pitchFamily="34" charset="0"/>
                    <a:ea typeface="HY울릉도M" pitchFamily="18" charset="-127"/>
                    <a:cs typeface="Arial" pitchFamily="34" charset="0"/>
                  </a:endParaRPr>
                </a:p>
              </p:txBody>
            </p:sp>
            <p:sp>
              <p:nvSpPr>
                <p:cNvPr id="46" name="Freeform 87"/>
                <p:cNvSpPr>
                  <a:spLocks/>
                </p:cNvSpPr>
                <p:nvPr/>
              </p:nvSpPr>
              <p:spPr bwMode="auto">
                <a:xfrm>
                  <a:off x="5618088" y="4206627"/>
                  <a:ext cx="328613" cy="328613"/>
                </a:xfrm>
                <a:custGeom>
                  <a:avLst/>
                  <a:gdLst/>
                  <a:ahLst/>
                  <a:cxnLst>
                    <a:cxn ang="0">
                      <a:pos x="374" y="47"/>
                    </a:cxn>
                    <a:cxn ang="0">
                      <a:pos x="187" y="0"/>
                    </a:cxn>
                    <a:cxn ang="0">
                      <a:pos x="306" y="156"/>
                    </a:cxn>
                    <a:cxn ang="0">
                      <a:pos x="124" y="156"/>
                    </a:cxn>
                    <a:cxn ang="0">
                      <a:pos x="202" y="296"/>
                    </a:cxn>
                    <a:cxn ang="0">
                      <a:pos x="0" y="368"/>
                    </a:cxn>
                    <a:cxn ang="0">
                      <a:pos x="116" y="415"/>
                    </a:cxn>
                    <a:cxn ang="0">
                      <a:pos x="70" y="368"/>
                    </a:cxn>
                    <a:cxn ang="0">
                      <a:pos x="242" y="314"/>
                    </a:cxn>
                    <a:cxn ang="0">
                      <a:pos x="180" y="195"/>
                    </a:cxn>
                    <a:cxn ang="0">
                      <a:pos x="374" y="172"/>
                    </a:cxn>
                    <a:cxn ang="0">
                      <a:pos x="264" y="55"/>
                    </a:cxn>
                    <a:cxn ang="0">
                      <a:pos x="415" y="47"/>
                    </a:cxn>
                    <a:cxn ang="0">
                      <a:pos x="374" y="47"/>
                    </a:cxn>
                    <a:cxn ang="0">
                      <a:pos x="374" y="47"/>
                    </a:cxn>
                    <a:cxn ang="0">
                      <a:pos x="374" y="47"/>
                    </a:cxn>
                  </a:cxnLst>
                  <a:rect l="0" t="0" r="r" b="b"/>
                  <a:pathLst>
                    <a:path w="415" h="415">
                      <a:moveTo>
                        <a:pt x="374" y="47"/>
                      </a:moveTo>
                      <a:lnTo>
                        <a:pt x="187" y="0"/>
                      </a:lnTo>
                      <a:lnTo>
                        <a:pt x="306" y="156"/>
                      </a:lnTo>
                      <a:lnTo>
                        <a:pt x="124" y="156"/>
                      </a:lnTo>
                      <a:lnTo>
                        <a:pt x="202" y="296"/>
                      </a:lnTo>
                      <a:lnTo>
                        <a:pt x="0" y="368"/>
                      </a:lnTo>
                      <a:lnTo>
                        <a:pt x="116" y="415"/>
                      </a:lnTo>
                      <a:lnTo>
                        <a:pt x="70" y="368"/>
                      </a:lnTo>
                      <a:lnTo>
                        <a:pt x="242" y="314"/>
                      </a:lnTo>
                      <a:lnTo>
                        <a:pt x="180" y="195"/>
                      </a:lnTo>
                      <a:lnTo>
                        <a:pt x="374" y="172"/>
                      </a:lnTo>
                      <a:lnTo>
                        <a:pt x="264" y="55"/>
                      </a:lnTo>
                      <a:lnTo>
                        <a:pt x="415" y="47"/>
                      </a:lnTo>
                      <a:lnTo>
                        <a:pt x="374" y="47"/>
                      </a:lnTo>
                      <a:lnTo>
                        <a:pt x="374" y="47"/>
                      </a:lnTo>
                      <a:lnTo>
                        <a:pt x="374" y="4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ko-KR"/>
                  </a:defPPr>
                  <a:lvl1pPr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1pPr>
                  <a:lvl2pPr marL="4572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2pPr>
                  <a:lvl3pPr marL="9144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3pPr>
                  <a:lvl4pPr marL="13716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4pPr>
                  <a:lvl5pPr marL="18288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ko-KR" altLang="en-US">
                    <a:solidFill>
                      <a:schemeClr val="bg1"/>
                    </a:solidFill>
                    <a:latin typeface="Arial" pitchFamily="34" charset="0"/>
                    <a:ea typeface="HY울릉도M" pitchFamily="18" charset="-127"/>
                    <a:cs typeface="Arial" pitchFamily="34" charset="0"/>
                  </a:endParaRPr>
                </a:p>
              </p:txBody>
            </p:sp>
            <p:sp>
              <p:nvSpPr>
                <p:cNvPr id="47" name="Freeform 88"/>
                <p:cNvSpPr>
                  <a:spLocks/>
                </p:cNvSpPr>
                <p:nvPr/>
              </p:nvSpPr>
              <p:spPr bwMode="auto">
                <a:xfrm>
                  <a:off x="5680000" y="4127252"/>
                  <a:ext cx="174625" cy="347663"/>
                </a:xfrm>
                <a:custGeom>
                  <a:avLst/>
                  <a:gdLst/>
                  <a:ahLst/>
                  <a:cxnLst>
                    <a:cxn ang="0">
                      <a:pos x="181" y="55"/>
                    </a:cxn>
                    <a:cxn ang="0">
                      <a:pos x="148" y="172"/>
                    </a:cxn>
                    <a:cxn ang="0">
                      <a:pos x="63" y="327"/>
                    </a:cxn>
                    <a:cxn ang="0">
                      <a:pos x="0" y="439"/>
                    </a:cxn>
                    <a:cxn ang="0">
                      <a:pos x="125" y="250"/>
                    </a:cxn>
                    <a:cxn ang="0">
                      <a:pos x="181" y="139"/>
                    </a:cxn>
                    <a:cxn ang="0">
                      <a:pos x="220" y="0"/>
                    </a:cxn>
                    <a:cxn ang="0">
                      <a:pos x="181" y="55"/>
                    </a:cxn>
                    <a:cxn ang="0">
                      <a:pos x="181" y="55"/>
                    </a:cxn>
                    <a:cxn ang="0">
                      <a:pos x="181" y="55"/>
                    </a:cxn>
                  </a:cxnLst>
                  <a:rect l="0" t="0" r="r" b="b"/>
                  <a:pathLst>
                    <a:path w="220" h="439">
                      <a:moveTo>
                        <a:pt x="181" y="55"/>
                      </a:moveTo>
                      <a:lnTo>
                        <a:pt x="148" y="172"/>
                      </a:lnTo>
                      <a:lnTo>
                        <a:pt x="63" y="327"/>
                      </a:lnTo>
                      <a:lnTo>
                        <a:pt x="0" y="439"/>
                      </a:lnTo>
                      <a:lnTo>
                        <a:pt x="125" y="250"/>
                      </a:lnTo>
                      <a:lnTo>
                        <a:pt x="181" y="139"/>
                      </a:lnTo>
                      <a:lnTo>
                        <a:pt x="220" y="0"/>
                      </a:lnTo>
                      <a:lnTo>
                        <a:pt x="181" y="55"/>
                      </a:lnTo>
                      <a:lnTo>
                        <a:pt x="181" y="55"/>
                      </a:lnTo>
                      <a:lnTo>
                        <a:pt x="181" y="5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ko-KR"/>
                  </a:defPPr>
                  <a:lvl1pPr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1pPr>
                  <a:lvl2pPr marL="4572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2pPr>
                  <a:lvl3pPr marL="9144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3pPr>
                  <a:lvl4pPr marL="13716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4pPr>
                  <a:lvl5pPr marL="18288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ko-KR" altLang="en-US">
                    <a:solidFill>
                      <a:schemeClr val="bg1"/>
                    </a:solidFill>
                    <a:latin typeface="Arial" pitchFamily="34" charset="0"/>
                    <a:ea typeface="HY울릉도M" pitchFamily="18" charset="-127"/>
                    <a:cs typeface="Arial" pitchFamily="34" charset="0"/>
                  </a:endParaRPr>
                </a:p>
              </p:txBody>
            </p:sp>
            <p:sp>
              <p:nvSpPr>
                <p:cNvPr id="48" name="Freeform 89"/>
                <p:cNvSpPr>
                  <a:spLocks/>
                </p:cNvSpPr>
                <p:nvPr/>
              </p:nvSpPr>
              <p:spPr bwMode="auto">
                <a:xfrm>
                  <a:off x="5164063" y="3462089"/>
                  <a:ext cx="633413" cy="806450"/>
                </a:xfrm>
                <a:custGeom>
                  <a:avLst/>
                  <a:gdLst/>
                  <a:ahLst/>
                  <a:cxnLst>
                    <a:cxn ang="0">
                      <a:pos x="796" y="0"/>
                    </a:cxn>
                    <a:cxn ang="0">
                      <a:pos x="23" y="367"/>
                    </a:cxn>
                    <a:cxn ang="0">
                      <a:pos x="0" y="407"/>
                    </a:cxn>
                    <a:cxn ang="0">
                      <a:pos x="0" y="453"/>
                    </a:cxn>
                    <a:cxn ang="0">
                      <a:pos x="9" y="500"/>
                    </a:cxn>
                    <a:cxn ang="0">
                      <a:pos x="297" y="1017"/>
                    </a:cxn>
                    <a:cxn ang="0">
                      <a:pos x="297" y="985"/>
                    </a:cxn>
                    <a:cxn ang="0">
                      <a:pos x="23" y="491"/>
                    </a:cxn>
                    <a:cxn ang="0">
                      <a:pos x="15" y="438"/>
                    </a:cxn>
                    <a:cxn ang="0">
                      <a:pos x="30" y="407"/>
                    </a:cxn>
                    <a:cxn ang="0">
                      <a:pos x="54" y="376"/>
                    </a:cxn>
                    <a:cxn ang="0">
                      <a:pos x="782" y="48"/>
                    </a:cxn>
                    <a:cxn ang="0">
                      <a:pos x="796" y="0"/>
                    </a:cxn>
                    <a:cxn ang="0">
                      <a:pos x="796" y="0"/>
                    </a:cxn>
                    <a:cxn ang="0">
                      <a:pos x="796" y="0"/>
                    </a:cxn>
                  </a:cxnLst>
                  <a:rect l="0" t="0" r="r" b="b"/>
                  <a:pathLst>
                    <a:path w="796" h="1017">
                      <a:moveTo>
                        <a:pt x="796" y="0"/>
                      </a:moveTo>
                      <a:lnTo>
                        <a:pt x="23" y="367"/>
                      </a:lnTo>
                      <a:lnTo>
                        <a:pt x="0" y="407"/>
                      </a:lnTo>
                      <a:lnTo>
                        <a:pt x="0" y="453"/>
                      </a:lnTo>
                      <a:lnTo>
                        <a:pt x="9" y="500"/>
                      </a:lnTo>
                      <a:lnTo>
                        <a:pt x="297" y="1017"/>
                      </a:lnTo>
                      <a:lnTo>
                        <a:pt x="297" y="985"/>
                      </a:lnTo>
                      <a:lnTo>
                        <a:pt x="23" y="491"/>
                      </a:lnTo>
                      <a:lnTo>
                        <a:pt x="15" y="438"/>
                      </a:lnTo>
                      <a:lnTo>
                        <a:pt x="30" y="407"/>
                      </a:lnTo>
                      <a:lnTo>
                        <a:pt x="54" y="376"/>
                      </a:lnTo>
                      <a:lnTo>
                        <a:pt x="782" y="48"/>
                      </a:lnTo>
                      <a:lnTo>
                        <a:pt x="796" y="0"/>
                      </a:lnTo>
                      <a:lnTo>
                        <a:pt x="796" y="0"/>
                      </a:lnTo>
                      <a:lnTo>
                        <a:pt x="796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ko-KR"/>
                  </a:defPPr>
                  <a:lvl1pPr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1pPr>
                  <a:lvl2pPr marL="4572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2pPr>
                  <a:lvl3pPr marL="9144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3pPr>
                  <a:lvl4pPr marL="13716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4pPr>
                  <a:lvl5pPr marL="18288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ko-KR" altLang="en-US">
                    <a:solidFill>
                      <a:schemeClr val="bg1"/>
                    </a:solidFill>
                    <a:latin typeface="Arial" pitchFamily="34" charset="0"/>
                    <a:ea typeface="HY울릉도M" pitchFamily="18" charset="-127"/>
                    <a:cs typeface="Arial" pitchFamily="34" charset="0"/>
                  </a:endParaRPr>
                </a:p>
              </p:txBody>
            </p:sp>
            <p:sp>
              <p:nvSpPr>
                <p:cNvPr id="49" name="Freeform 90"/>
                <p:cNvSpPr>
                  <a:spLocks/>
                </p:cNvSpPr>
                <p:nvPr/>
              </p:nvSpPr>
              <p:spPr bwMode="auto">
                <a:xfrm>
                  <a:off x="5176763" y="3530352"/>
                  <a:ext cx="614363" cy="838200"/>
                </a:xfrm>
                <a:custGeom>
                  <a:avLst/>
                  <a:gdLst/>
                  <a:ahLst/>
                  <a:cxnLst>
                    <a:cxn ang="0">
                      <a:pos x="775" y="0"/>
                    </a:cxn>
                    <a:cxn ang="0">
                      <a:pos x="78" y="256"/>
                    </a:cxn>
                    <a:cxn ang="0">
                      <a:pos x="71" y="303"/>
                    </a:cxn>
                    <a:cxn ang="0">
                      <a:pos x="8" y="303"/>
                    </a:cxn>
                    <a:cxn ang="0">
                      <a:pos x="0" y="344"/>
                    </a:cxn>
                    <a:cxn ang="0">
                      <a:pos x="62" y="390"/>
                    </a:cxn>
                    <a:cxn ang="0">
                      <a:pos x="78" y="469"/>
                    </a:cxn>
                    <a:cxn ang="0">
                      <a:pos x="484" y="1055"/>
                    </a:cxn>
                    <a:cxn ang="0">
                      <a:pos x="494" y="1023"/>
                    </a:cxn>
                    <a:cxn ang="0">
                      <a:pos x="101" y="469"/>
                    </a:cxn>
                    <a:cxn ang="0">
                      <a:pos x="549" y="913"/>
                    </a:cxn>
                    <a:cxn ang="0">
                      <a:pos x="556" y="851"/>
                    </a:cxn>
                    <a:cxn ang="0">
                      <a:pos x="101" y="438"/>
                    </a:cxn>
                    <a:cxn ang="0">
                      <a:pos x="133" y="336"/>
                    </a:cxn>
                    <a:cxn ang="0">
                      <a:pos x="406" y="266"/>
                    </a:cxn>
                    <a:cxn ang="0">
                      <a:pos x="415" y="242"/>
                    </a:cxn>
                    <a:cxn ang="0">
                      <a:pos x="142" y="297"/>
                    </a:cxn>
                    <a:cxn ang="0">
                      <a:pos x="142" y="266"/>
                    </a:cxn>
                    <a:cxn ang="0">
                      <a:pos x="758" y="47"/>
                    </a:cxn>
                    <a:cxn ang="0">
                      <a:pos x="775" y="0"/>
                    </a:cxn>
                    <a:cxn ang="0">
                      <a:pos x="775" y="0"/>
                    </a:cxn>
                    <a:cxn ang="0">
                      <a:pos x="775" y="0"/>
                    </a:cxn>
                  </a:cxnLst>
                  <a:rect l="0" t="0" r="r" b="b"/>
                  <a:pathLst>
                    <a:path w="775" h="1055">
                      <a:moveTo>
                        <a:pt x="775" y="0"/>
                      </a:moveTo>
                      <a:lnTo>
                        <a:pt x="78" y="256"/>
                      </a:lnTo>
                      <a:lnTo>
                        <a:pt x="71" y="303"/>
                      </a:lnTo>
                      <a:lnTo>
                        <a:pt x="8" y="303"/>
                      </a:lnTo>
                      <a:lnTo>
                        <a:pt x="0" y="344"/>
                      </a:lnTo>
                      <a:lnTo>
                        <a:pt x="62" y="390"/>
                      </a:lnTo>
                      <a:lnTo>
                        <a:pt x="78" y="469"/>
                      </a:lnTo>
                      <a:lnTo>
                        <a:pt x="484" y="1055"/>
                      </a:lnTo>
                      <a:lnTo>
                        <a:pt x="494" y="1023"/>
                      </a:lnTo>
                      <a:lnTo>
                        <a:pt x="101" y="469"/>
                      </a:lnTo>
                      <a:lnTo>
                        <a:pt x="549" y="913"/>
                      </a:lnTo>
                      <a:lnTo>
                        <a:pt x="556" y="851"/>
                      </a:lnTo>
                      <a:lnTo>
                        <a:pt x="101" y="438"/>
                      </a:lnTo>
                      <a:lnTo>
                        <a:pt x="133" y="336"/>
                      </a:lnTo>
                      <a:lnTo>
                        <a:pt x="406" y="266"/>
                      </a:lnTo>
                      <a:lnTo>
                        <a:pt x="415" y="242"/>
                      </a:lnTo>
                      <a:lnTo>
                        <a:pt x="142" y="297"/>
                      </a:lnTo>
                      <a:lnTo>
                        <a:pt x="142" y="266"/>
                      </a:lnTo>
                      <a:lnTo>
                        <a:pt x="758" y="47"/>
                      </a:lnTo>
                      <a:lnTo>
                        <a:pt x="775" y="0"/>
                      </a:lnTo>
                      <a:lnTo>
                        <a:pt x="775" y="0"/>
                      </a:lnTo>
                      <a:lnTo>
                        <a:pt x="77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ko-KR"/>
                  </a:defPPr>
                  <a:lvl1pPr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1pPr>
                  <a:lvl2pPr marL="4572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2pPr>
                  <a:lvl3pPr marL="9144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3pPr>
                  <a:lvl4pPr marL="13716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4pPr>
                  <a:lvl5pPr marL="18288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ko-KR" altLang="en-US">
                    <a:solidFill>
                      <a:schemeClr val="bg1"/>
                    </a:solidFill>
                    <a:latin typeface="Arial" pitchFamily="34" charset="0"/>
                    <a:ea typeface="HY울릉도M" pitchFamily="18" charset="-127"/>
                    <a:cs typeface="Arial" pitchFamily="34" charset="0"/>
                  </a:endParaRPr>
                </a:p>
              </p:txBody>
            </p:sp>
          </p:grpSp>
          <p:grpSp>
            <p:nvGrpSpPr>
              <p:cNvPr id="9" name="그룹 24"/>
              <p:cNvGrpSpPr/>
              <p:nvPr/>
            </p:nvGrpSpPr>
            <p:grpSpPr>
              <a:xfrm>
                <a:off x="4530527" y="4514919"/>
                <a:ext cx="385921" cy="430966"/>
                <a:chOff x="4139952" y="4293096"/>
                <a:chExt cx="869950" cy="864096"/>
              </a:xfrm>
            </p:grpSpPr>
            <p:grpSp>
              <p:nvGrpSpPr>
                <p:cNvPr id="10" name="그룹 25"/>
                <p:cNvGrpSpPr/>
                <p:nvPr/>
              </p:nvGrpSpPr>
              <p:grpSpPr>
                <a:xfrm>
                  <a:off x="4184402" y="4293096"/>
                  <a:ext cx="825500" cy="825823"/>
                  <a:chOff x="4184402" y="4384154"/>
                  <a:chExt cx="825500" cy="825823"/>
                </a:xfrm>
              </p:grpSpPr>
              <p:sp>
                <p:nvSpPr>
                  <p:cNvPr id="29" name="Freeform 70"/>
                  <p:cNvSpPr>
                    <a:spLocks/>
                  </p:cNvSpPr>
                  <p:nvPr/>
                </p:nvSpPr>
                <p:spPr bwMode="auto">
                  <a:xfrm>
                    <a:off x="4184402" y="4384154"/>
                    <a:ext cx="825500" cy="825823"/>
                  </a:xfrm>
                  <a:custGeom>
                    <a:avLst/>
                    <a:gdLst>
                      <a:gd name="connsiteX0" fmla="*/ 4448 w 10000"/>
                      <a:gd name="connsiteY0" fmla="*/ 0 h 10000"/>
                      <a:gd name="connsiteX1" fmla="*/ 3160 w 10000"/>
                      <a:gd name="connsiteY1" fmla="*/ 3671 h 10000"/>
                      <a:gd name="connsiteX2" fmla="*/ 3910 w 10000"/>
                      <a:gd name="connsiteY2" fmla="*/ 4063 h 10000"/>
                      <a:gd name="connsiteX3" fmla="*/ 3910 w 10000"/>
                      <a:gd name="connsiteY3" fmla="*/ 4949 h 10000"/>
                      <a:gd name="connsiteX4" fmla="*/ 0 w 10000"/>
                      <a:gd name="connsiteY4" fmla="*/ 9476 h 10000"/>
                      <a:gd name="connsiteX5" fmla="*/ 10000 w 10000"/>
                      <a:gd name="connsiteY5" fmla="*/ 10000 h 10000"/>
                      <a:gd name="connsiteX6" fmla="*/ 5937 w 10000"/>
                      <a:gd name="connsiteY6" fmla="*/ 5051 h 10000"/>
                      <a:gd name="connsiteX7" fmla="*/ 6465 w 10000"/>
                      <a:gd name="connsiteY7" fmla="*/ 5051 h 10000"/>
                      <a:gd name="connsiteX8" fmla="*/ 6465 w 10000"/>
                      <a:gd name="connsiteY8" fmla="*/ 4852 h 10000"/>
                      <a:gd name="connsiteX9" fmla="*/ 5562 w 10000"/>
                      <a:gd name="connsiteY9" fmla="*/ 4852 h 10000"/>
                      <a:gd name="connsiteX10" fmla="*/ 5562 w 10000"/>
                      <a:gd name="connsiteY10" fmla="*/ 4340 h 10000"/>
                      <a:gd name="connsiteX11" fmla="*/ 5793 w 10000"/>
                      <a:gd name="connsiteY11" fmla="*/ 4340 h 10000"/>
                      <a:gd name="connsiteX12" fmla="*/ 5793 w 10000"/>
                      <a:gd name="connsiteY12" fmla="*/ 4063 h 10000"/>
                      <a:gd name="connsiteX13" fmla="*/ 5274 w 10000"/>
                      <a:gd name="connsiteY13" fmla="*/ 4063 h 10000"/>
                      <a:gd name="connsiteX14" fmla="*/ 5274 w 10000"/>
                      <a:gd name="connsiteY14" fmla="*/ 3725 h 10000"/>
                      <a:gd name="connsiteX15" fmla="*/ 8578 w 10000"/>
                      <a:gd name="connsiteY15" fmla="*/ 3165 h 10000"/>
                      <a:gd name="connsiteX16" fmla="*/ 8943 w 10000"/>
                      <a:gd name="connsiteY16" fmla="*/ 2700 h 10000"/>
                      <a:gd name="connsiteX17" fmla="*/ 8943 w 10000"/>
                      <a:gd name="connsiteY17" fmla="*/ 1893 h 10000"/>
                      <a:gd name="connsiteX18" fmla="*/ 4448 w 10000"/>
                      <a:gd name="connsiteY18" fmla="*/ 0 h 10000"/>
                      <a:gd name="connsiteX19" fmla="*/ 4448 w 10000"/>
                      <a:gd name="connsiteY19" fmla="*/ 0 h 10000"/>
                      <a:gd name="connsiteX0" fmla="*/ 4448 w 10000"/>
                      <a:gd name="connsiteY0" fmla="*/ 0 h 10000"/>
                      <a:gd name="connsiteX1" fmla="*/ 3160 w 10000"/>
                      <a:gd name="connsiteY1" fmla="*/ 3671 h 10000"/>
                      <a:gd name="connsiteX2" fmla="*/ 3910 w 10000"/>
                      <a:gd name="connsiteY2" fmla="*/ 4063 h 10000"/>
                      <a:gd name="connsiteX3" fmla="*/ 3910 w 10000"/>
                      <a:gd name="connsiteY3" fmla="*/ 4949 h 10000"/>
                      <a:gd name="connsiteX4" fmla="*/ 0 w 10000"/>
                      <a:gd name="connsiteY4" fmla="*/ 9476 h 10000"/>
                      <a:gd name="connsiteX5" fmla="*/ 10000 w 10000"/>
                      <a:gd name="connsiteY5" fmla="*/ 10000 h 10000"/>
                      <a:gd name="connsiteX6" fmla="*/ 5937 w 10000"/>
                      <a:gd name="connsiteY6" fmla="*/ 5051 h 10000"/>
                      <a:gd name="connsiteX7" fmla="*/ 6465 w 10000"/>
                      <a:gd name="connsiteY7" fmla="*/ 5051 h 10000"/>
                      <a:gd name="connsiteX8" fmla="*/ 6465 w 10000"/>
                      <a:gd name="connsiteY8" fmla="*/ 4852 h 10000"/>
                      <a:gd name="connsiteX9" fmla="*/ 5562 w 10000"/>
                      <a:gd name="connsiteY9" fmla="*/ 4852 h 10000"/>
                      <a:gd name="connsiteX10" fmla="*/ 5562 w 10000"/>
                      <a:gd name="connsiteY10" fmla="*/ 4340 h 10000"/>
                      <a:gd name="connsiteX11" fmla="*/ 5793 w 10000"/>
                      <a:gd name="connsiteY11" fmla="*/ 4340 h 10000"/>
                      <a:gd name="connsiteX12" fmla="*/ 5793 w 10000"/>
                      <a:gd name="connsiteY12" fmla="*/ 4063 h 10000"/>
                      <a:gd name="connsiteX13" fmla="*/ 5274 w 10000"/>
                      <a:gd name="connsiteY13" fmla="*/ 4063 h 10000"/>
                      <a:gd name="connsiteX14" fmla="*/ 5274 w 10000"/>
                      <a:gd name="connsiteY14" fmla="*/ 3725 h 10000"/>
                      <a:gd name="connsiteX15" fmla="*/ 8578 w 10000"/>
                      <a:gd name="connsiteY15" fmla="*/ 3165 h 10000"/>
                      <a:gd name="connsiteX16" fmla="*/ 8943 w 10000"/>
                      <a:gd name="connsiteY16" fmla="*/ 2700 h 10000"/>
                      <a:gd name="connsiteX17" fmla="*/ 8943 w 10000"/>
                      <a:gd name="connsiteY17" fmla="*/ 1893 h 10000"/>
                      <a:gd name="connsiteX18" fmla="*/ 4448 w 10000"/>
                      <a:gd name="connsiteY18" fmla="*/ 0 h 10000"/>
                      <a:gd name="connsiteX0" fmla="*/ 8943 w 10000"/>
                      <a:gd name="connsiteY0" fmla="*/ 0 h 8107"/>
                      <a:gd name="connsiteX1" fmla="*/ 3160 w 10000"/>
                      <a:gd name="connsiteY1" fmla="*/ 1778 h 8107"/>
                      <a:gd name="connsiteX2" fmla="*/ 3910 w 10000"/>
                      <a:gd name="connsiteY2" fmla="*/ 2170 h 8107"/>
                      <a:gd name="connsiteX3" fmla="*/ 3910 w 10000"/>
                      <a:gd name="connsiteY3" fmla="*/ 3056 h 8107"/>
                      <a:gd name="connsiteX4" fmla="*/ 0 w 10000"/>
                      <a:gd name="connsiteY4" fmla="*/ 7583 h 8107"/>
                      <a:gd name="connsiteX5" fmla="*/ 10000 w 10000"/>
                      <a:gd name="connsiteY5" fmla="*/ 8107 h 8107"/>
                      <a:gd name="connsiteX6" fmla="*/ 5937 w 10000"/>
                      <a:gd name="connsiteY6" fmla="*/ 3158 h 8107"/>
                      <a:gd name="connsiteX7" fmla="*/ 6465 w 10000"/>
                      <a:gd name="connsiteY7" fmla="*/ 3158 h 8107"/>
                      <a:gd name="connsiteX8" fmla="*/ 6465 w 10000"/>
                      <a:gd name="connsiteY8" fmla="*/ 2959 h 8107"/>
                      <a:gd name="connsiteX9" fmla="*/ 5562 w 10000"/>
                      <a:gd name="connsiteY9" fmla="*/ 2959 h 8107"/>
                      <a:gd name="connsiteX10" fmla="*/ 5562 w 10000"/>
                      <a:gd name="connsiteY10" fmla="*/ 2447 h 8107"/>
                      <a:gd name="connsiteX11" fmla="*/ 5793 w 10000"/>
                      <a:gd name="connsiteY11" fmla="*/ 2447 h 8107"/>
                      <a:gd name="connsiteX12" fmla="*/ 5793 w 10000"/>
                      <a:gd name="connsiteY12" fmla="*/ 2170 h 8107"/>
                      <a:gd name="connsiteX13" fmla="*/ 5274 w 10000"/>
                      <a:gd name="connsiteY13" fmla="*/ 2170 h 8107"/>
                      <a:gd name="connsiteX14" fmla="*/ 5274 w 10000"/>
                      <a:gd name="connsiteY14" fmla="*/ 1832 h 8107"/>
                      <a:gd name="connsiteX15" fmla="*/ 8578 w 10000"/>
                      <a:gd name="connsiteY15" fmla="*/ 1272 h 8107"/>
                      <a:gd name="connsiteX16" fmla="*/ 8943 w 10000"/>
                      <a:gd name="connsiteY16" fmla="*/ 807 h 8107"/>
                      <a:gd name="connsiteX17" fmla="*/ 8943 w 10000"/>
                      <a:gd name="connsiteY17" fmla="*/ 0 h 8107"/>
                      <a:gd name="connsiteX0" fmla="*/ 8943 w 10000"/>
                      <a:gd name="connsiteY0" fmla="*/ 0 h 9005"/>
                      <a:gd name="connsiteX1" fmla="*/ 3160 w 10000"/>
                      <a:gd name="connsiteY1" fmla="*/ 1198 h 9005"/>
                      <a:gd name="connsiteX2" fmla="*/ 3910 w 10000"/>
                      <a:gd name="connsiteY2" fmla="*/ 1682 h 9005"/>
                      <a:gd name="connsiteX3" fmla="*/ 3910 w 10000"/>
                      <a:gd name="connsiteY3" fmla="*/ 2775 h 9005"/>
                      <a:gd name="connsiteX4" fmla="*/ 0 w 10000"/>
                      <a:gd name="connsiteY4" fmla="*/ 8359 h 9005"/>
                      <a:gd name="connsiteX5" fmla="*/ 10000 w 10000"/>
                      <a:gd name="connsiteY5" fmla="*/ 9005 h 9005"/>
                      <a:gd name="connsiteX6" fmla="*/ 5937 w 10000"/>
                      <a:gd name="connsiteY6" fmla="*/ 2900 h 9005"/>
                      <a:gd name="connsiteX7" fmla="*/ 6465 w 10000"/>
                      <a:gd name="connsiteY7" fmla="*/ 2900 h 9005"/>
                      <a:gd name="connsiteX8" fmla="*/ 6465 w 10000"/>
                      <a:gd name="connsiteY8" fmla="*/ 2655 h 9005"/>
                      <a:gd name="connsiteX9" fmla="*/ 5562 w 10000"/>
                      <a:gd name="connsiteY9" fmla="*/ 2655 h 9005"/>
                      <a:gd name="connsiteX10" fmla="*/ 5562 w 10000"/>
                      <a:gd name="connsiteY10" fmla="*/ 2023 h 9005"/>
                      <a:gd name="connsiteX11" fmla="*/ 5793 w 10000"/>
                      <a:gd name="connsiteY11" fmla="*/ 2023 h 9005"/>
                      <a:gd name="connsiteX12" fmla="*/ 5793 w 10000"/>
                      <a:gd name="connsiteY12" fmla="*/ 1682 h 9005"/>
                      <a:gd name="connsiteX13" fmla="*/ 5274 w 10000"/>
                      <a:gd name="connsiteY13" fmla="*/ 1682 h 9005"/>
                      <a:gd name="connsiteX14" fmla="*/ 5274 w 10000"/>
                      <a:gd name="connsiteY14" fmla="*/ 1265 h 9005"/>
                      <a:gd name="connsiteX15" fmla="*/ 8578 w 10000"/>
                      <a:gd name="connsiteY15" fmla="*/ 574 h 9005"/>
                      <a:gd name="connsiteX16" fmla="*/ 8943 w 10000"/>
                      <a:gd name="connsiteY16" fmla="*/ 0 h 9005"/>
                      <a:gd name="connsiteX0" fmla="*/ 8578 w 10000"/>
                      <a:gd name="connsiteY0" fmla="*/ 0 h 9363"/>
                      <a:gd name="connsiteX1" fmla="*/ 3160 w 10000"/>
                      <a:gd name="connsiteY1" fmla="*/ 693 h 9363"/>
                      <a:gd name="connsiteX2" fmla="*/ 3910 w 10000"/>
                      <a:gd name="connsiteY2" fmla="*/ 1231 h 9363"/>
                      <a:gd name="connsiteX3" fmla="*/ 3910 w 10000"/>
                      <a:gd name="connsiteY3" fmla="*/ 2445 h 9363"/>
                      <a:gd name="connsiteX4" fmla="*/ 0 w 10000"/>
                      <a:gd name="connsiteY4" fmla="*/ 8646 h 9363"/>
                      <a:gd name="connsiteX5" fmla="*/ 10000 w 10000"/>
                      <a:gd name="connsiteY5" fmla="*/ 9363 h 9363"/>
                      <a:gd name="connsiteX6" fmla="*/ 5937 w 10000"/>
                      <a:gd name="connsiteY6" fmla="*/ 2583 h 9363"/>
                      <a:gd name="connsiteX7" fmla="*/ 6465 w 10000"/>
                      <a:gd name="connsiteY7" fmla="*/ 2583 h 9363"/>
                      <a:gd name="connsiteX8" fmla="*/ 6465 w 10000"/>
                      <a:gd name="connsiteY8" fmla="*/ 2311 h 9363"/>
                      <a:gd name="connsiteX9" fmla="*/ 5562 w 10000"/>
                      <a:gd name="connsiteY9" fmla="*/ 2311 h 9363"/>
                      <a:gd name="connsiteX10" fmla="*/ 5562 w 10000"/>
                      <a:gd name="connsiteY10" fmla="*/ 1610 h 9363"/>
                      <a:gd name="connsiteX11" fmla="*/ 5793 w 10000"/>
                      <a:gd name="connsiteY11" fmla="*/ 1610 h 9363"/>
                      <a:gd name="connsiteX12" fmla="*/ 5793 w 10000"/>
                      <a:gd name="connsiteY12" fmla="*/ 1231 h 9363"/>
                      <a:gd name="connsiteX13" fmla="*/ 5274 w 10000"/>
                      <a:gd name="connsiteY13" fmla="*/ 1231 h 9363"/>
                      <a:gd name="connsiteX14" fmla="*/ 5274 w 10000"/>
                      <a:gd name="connsiteY14" fmla="*/ 768 h 9363"/>
                      <a:gd name="connsiteX15" fmla="*/ 8578 w 10000"/>
                      <a:gd name="connsiteY15" fmla="*/ 0 h 9363"/>
                      <a:gd name="connsiteX0" fmla="*/ 5274 w 10000"/>
                      <a:gd name="connsiteY0" fmla="*/ 80 h 9260"/>
                      <a:gd name="connsiteX1" fmla="*/ 3160 w 10000"/>
                      <a:gd name="connsiteY1" fmla="*/ 0 h 9260"/>
                      <a:gd name="connsiteX2" fmla="*/ 3910 w 10000"/>
                      <a:gd name="connsiteY2" fmla="*/ 575 h 9260"/>
                      <a:gd name="connsiteX3" fmla="*/ 3910 w 10000"/>
                      <a:gd name="connsiteY3" fmla="*/ 1871 h 9260"/>
                      <a:gd name="connsiteX4" fmla="*/ 0 w 10000"/>
                      <a:gd name="connsiteY4" fmla="*/ 8494 h 9260"/>
                      <a:gd name="connsiteX5" fmla="*/ 10000 w 10000"/>
                      <a:gd name="connsiteY5" fmla="*/ 9260 h 9260"/>
                      <a:gd name="connsiteX6" fmla="*/ 5937 w 10000"/>
                      <a:gd name="connsiteY6" fmla="*/ 2019 h 9260"/>
                      <a:gd name="connsiteX7" fmla="*/ 6465 w 10000"/>
                      <a:gd name="connsiteY7" fmla="*/ 2019 h 9260"/>
                      <a:gd name="connsiteX8" fmla="*/ 6465 w 10000"/>
                      <a:gd name="connsiteY8" fmla="*/ 1728 h 9260"/>
                      <a:gd name="connsiteX9" fmla="*/ 5562 w 10000"/>
                      <a:gd name="connsiteY9" fmla="*/ 1728 h 9260"/>
                      <a:gd name="connsiteX10" fmla="*/ 5562 w 10000"/>
                      <a:gd name="connsiteY10" fmla="*/ 980 h 9260"/>
                      <a:gd name="connsiteX11" fmla="*/ 5793 w 10000"/>
                      <a:gd name="connsiteY11" fmla="*/ 980 h 9260"/>
                      <a:gd name="connsiteX12" fmla="*/ 5793 w 10000"/>
                      <a:gd name="connsiteY12" fmla="*/ 575 h 9260"/>
                      <a:gd name="connsiteX13" fmla="*/ 5274 w 10000"/>
                      <a:gd name="connsiteY13" fmla="*/ 575 h 9260"/>
                      <a:gd name="connsiteX14" fmla="*/ 5274 w 10000"/>
                      <a:gd name="connsiteY14" fmla="*/ 80 h 9260"/>
                      <a:gd name="connsiteX0" fmla="*/ 5274 w 10000"/>
                      <a:gd name="connsiteY0" fmla="*/ 0 h 9914"/>
                      <a:gd name="connsiteX1" fmla="*/ 3910 w 10000"/>
                      <a:gd name="connsiteY1" fmla="*/ 535 h 9914"/>
                      <a:gd name="connsiteX2" fmla="*/ 3910 w 10000"/>
                      <a:gd name="connsiteY2" fmla="*/ 1935 h 9914"/>
                      <a:gd name="connsiteX3" fmla="*/ 0 w 10000"/>
                      <a:gd name="connsiteY3" fmla="*/ 9087 h 9914"/>
                      <a:gd name="connsiteX4" fmla="*/ 10000 w 10000"/>
                      <a:gd name="connsiteY4" fmla="*/ 9914 h 9914"/>
                      <a:gd name="connsiteX5" fmla="*/ 5937 w 10000"/>
                      <a:gd name="connsiteY5" fmla="*/ 2094 h 9914"/>
                      <a:gd name="connsiteX6" fmla="*/ 6465 w 10000"/>
                      <a:gd name="connsiteY6" fmla="*/ 2094 h 9914"/>
                      <a:gd name="connsiteX7" fmla="*/ 6465 w 10000"/>
                      <a:gd name="connsiteY7" fmla="*/ 1780 h 9914"/>
                      <a:gd name="connsiteX8" fmla="*/ 5562 w 10000"/>
                      <a:gd name="connsiteY8" fmla="*/ 1780 h 9914"/>
                      <a:gd name="connsiteX9" fmla="*/ 5562 w 10000"/>
                      <a:gd name="connsiteY9" fmla="*/ 972 h 9914"/>
                      <a:gd name="connsiteX10" fmla="*/ 5793 w 10000"/>
                      <a:gd name="connsiteY10" fmla="*/ 972 h 9914"/>
                      <a:gd name="connsiteX11" fmla="*/ 5793 w 10000"/>
                      <a:gd name="connsiteY11" fmla="*/ 535 h 9914"/>
                      <a:gd name="connsiteX12" fmla="*/ 5274 w 10000"/>
                      <a:gd name="connsiteY12" fmla="*/ 535 h 9914"/>
                      <a:gd name="connsiteX13" fmla="*/ 5274 w 10000"/>
                      <a:gd name="connsiteY13" fmla="*/ 0 h 99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0000" h="9914">
                        <a:moveTo>
                          <a:pt x="5274" y="0"/>
                        </a:moveTo>
                        <a:lnTo>
                          <a:pt x="3910" y="535"/>
                        </a:lnTo>
                        <a:lnTo>
                          <a:pt x="3910" y="1935"/>
                        </a:lnTo>
                        <a:lnTo>
                          <a:pt x="0" y="9087"/>
                        </a:lnTo>
                        <a:lnTo>
                          <a:pt x="10000" y="9914"/>
                        </a:lnTo>
                        <a:lnTo>
                          <a:pt x="5937" y="2094"/>
                        </a:lnTo>
                        <a:lnTo>
                          <a:pt x="6465" y="2094"/>
                        </a:lnTo>
                        <a:lnTo>
                          <a:pt x="6465" y="1780"/>
                        </a:lnTo>
                        <a:lnTo>
                          <a:pt x="5562" y="1780"/>
                        </a:lnTo>
                        <a:lnTo>
                          <a:pt x="5562" y="972"/>
                        </a:lnTo>
                        <a:lnTo>
                          <a:pt x="5793" y="972"/>
                        </a:lnTo>
                        <a:lnTo>
                          <a:pt x="5793" y="535"/>
                        </a:lnTo>
                        <a:lnTo>
                          <a:pt x="5274" y="535"/>
                        </a:lnTo>
                        <a:lnTo>
                          <a:pt x="5274" y="0"/>
                        </a:lnTo>
                        <a:close/>
                      </a:path>
                    </a:pathLst>
                  </a:custGeom>
                  <a:solidFill>
                    <a:srgbClr val="8280A7"/>
                  </a:solidFill>
                  <a:ln w="9525">
                    <a:noFill/>
                    <a:round/>
                    <a:headEnd/>
                    <a:tailEnd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/>
                  <a:lstStyle>
                    <a:defPPr>
                      <a:defRPr lang="ko-KR"/>
                    </a:defPPr>
                    <a:lvl1pPr algn="l" rtl="0" fontAlgn="base" latinLnBrk="1">
                      <a:spcBef>
                        <a:spcPct val="0"/>
                      </a:spcBef>
                      <a:spcAft>
                        <a:spcPct val="0"/>
                      </a:spcAft>
                      <a:defRPr kumimoji="1" kern="1200">
                        <a:solidFill>
                          <a:schemeClr val="tx1"/>
                        </a:solidFill>
                        <a:latin typeface="굴림" charset="-127"/>
                        <a:ea typeface="굴림" charset="-127"/>
                        <a:cs typeface="+mn-cs"/>
                      </a:defRPr>
                    </a:lvl1pPr>
                    <a:lvl2pPr marL="457200" algn="l" rtl="0" fontAlgn="base" latinLnBrk="1">
                      <a:spcBef>
                        <a:spcPct val="0"/>
                      </a:spcBef>
                      <a:spcAft>
                        <a:spcPct val="0"/>
                      </a:spcAft>
                      <a:defRPr kumimoji="1" kern="1200">
                        <a:solidFill>
                          <a:schemeClr val="tx1"/>
                        </a:solidFill>
                        <a:latin typeface="굴림" charset="-127"/>
                        <a:ea typeface="굴림" charset="-127"/>
                        <a:cs typeface="+mn-cs"/>
                      </a:defRPr>
                    </a:lvl2pPr>
                    <a:lvl3pPr marL="914400" algn="l" rtl="0" fontAlgn="base" latinLnBrk="1">
                      <a:spcBef>
                        <a:spcPct val="0"/>
                      </a:spcBef>
                      <a:spcAft>
                        <a:spcPct val="0"/>
                      </a:spcAft>
                      <a:defRPr kumimoji="1" kern="1200">
                        <a:solidFill>
                          <a:schemeClr val="tx1"/>
                        </a:solidFill>
                        <a:latin typeface="굴림" charset="-127"/>
                        <a:ea typeface="굴림" charset="-127"/>
                        <a:cs typeface="+mn-cs"/>
                      </a:defRPr>
                    </a:lvl3pPr>
                    <a:lvl4pPr marL="1371600" algn="l" rtl="0" fontAlgn="base" latinLnBrk="1">
                      <a:spcBef>
                        <a:spcPct val="0"/>
                      </a:spcBef>
                      <a:spcAft>
                        <a:spcPct val="0"/>
                      </a:spcAft>
                      <a:defRPr kumimoji="1" kern="1200">
                        <a:solidFill>
                          <a:schemeClr val="tx1"/>
                        </a:solidFill>
                        <a:latin typeface="굴림" charset="-127"/>
                        <a:ea typeface="굴림" charset="-127"/>
                        <a:cs typeface="+mn-cs"/>
                      </a:defRPr>
                    </a:lvl4pPr>
                    <a:lvl5pPr marL="1828800" algn="l" rtl="0" fontAlgn="base" latinLnBrk="1">
                      <a:spcBef>
                        <a:spcPct val="0"/>
                      </a:spcBef>
                      <a:spcAft>
                        <a:spcPct val="0"/>
                      </a:spcAft>
                      <a:defRPr kumimoji="1" kern="1200">
                        <a:solidFill>
                          <a:schemeClr val="tx1"/>
                        </a:solidFill>
                        <a:latin typeface="굴림" charset="-127"/>
                        <a:ea typeface="굴림" charset="-127"/>
                        <a:cs typeface="+mn-cs"/>
                      </a:defRPr>
                    </a:lvl5pPr>
                    <a:lvl6pPr marL="2286000" algn="l" defTabSz="914400" rtl="0" eaLnBrk="1" latinLnBrk="1" hangingPunct="1">
                      <a:defRPr kumimoji="1" kern="1200">
                        <a:solidFill>
                          <a:schemeClr val="tx1"/>
                        </a:solidFill>
                        <a:latin typeface="굴림" charset="-127"/>
                        <a:ea typeface="굴림" charset="-127"/>
                        <a:cs typeface="+mn-cs"/>
                      </a:defRPr>
                    </a:lvl6pPr>
                    <a:lvl7pPr marL="2743200" algn="l" defTabSz="914400" rtl="0" eaLnBrk="1" latinLnBrk="1" hangingPunct="1">
                      <a:defRPr kumimoji="1" kern="1200">
                        <a:solidFill>
                          <a:schemeClr val="tx1"/>
                        </a:solidFill>
                        <a:latin typeface="굴림" charset="-127"/>
                        <a:ea typeface="굴림" charset="-127"/>
                        <a:cs typeface="+mn-cs"/>
                      </a:defRPr>
                    </a:lvl7pPr>
                    <a:lvl8pPr marL="3200400" algn="l" defTabSz="914400" rtl="0" eaLnBrk="1" latinLnBrk="1" hangingPunct="1">
                      <a:defRPr kumimoji="1" kern="1200">
                        <a:solidFill>
                          <a:schemeClr val="tx1"/>
                        </a:solidFill>
                        <a:latin typeface="굴림" charset="-127"/>
                        <a:ea typeface="굴림" charset="-127"/>
                        <a:cs typeface="+mn-cs"/>
                      </a:defRPr>
                    </a:lvl8pPr>
                    <a:lvl9pPr marL="3657600" algn="l" defTabSz="914400" rtl="0" eaLnBrk="1" latinLnBrk="1" hangingPunct="1">
                      <a:defRPr kumimoji="1" kern="1200">
                        <a:solidFill>
                          <a:schemeClr val="tx1"/>
                        </a:solidFill>
                        <a:latin typeface="굴림" charset="-127"/>
                        <a:ea typeface="굴림" charset="-127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endParaRPr lang="ko-KR" altLang="en-US">
                      <a:solidFill>
                        <a:schemeClr val="bg1"/>
                      </a:solidFill>
                      <a:latin typeface="Arial" pitchFamily="34" charset="0"/>
                      <a:ea typeface="HY울릉도M" pitchFamily="18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30" name="Freeform 73"/>
                  <p:cNvSpPr>
                    <a:spLocks/>
                  </p:cNvSpPr>
                  <p:nvPr/>
                </p:nvSpPr>
                <p:spPr bwMode="auto">
                  <a:xfrm>
                    <a:off x="4630738" y="4614863"/>
                    <a:ext cx="279400" cy="56991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63" y="717"/>
                      </a:cxn>
                      <a:cxn ang="0">
                        <a:pos x="353" y="678"/>
                      </a:cxn>
                      <a:cxn ang="0">
                        <a:pos x="54" y="3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53" h="717">
                        <a:moveTo>
                          <a:pt x="0" y="0"/>
                        </a:moveTo>
                        <a:lnTo>
                          <a:pt x="163" y="717"/>
                        </a:lnTo>
                        <a:lnTo>
                          <a:pt x="353" y="678"/>
                        </a:lnTo>
                        <a:lnTo>
                          <a:pt x="54" y="3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1C0DB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ko-KR"/>
                    </a:defPPr>
                    <a:lvl1pPr algn="l" rtl="0" fontAlgn="base" latinLnBrk="1">
                      <a:spcBef>
                        <a:spcPct val="0"/>
                      </a:spcBef>
                      <a:spcAft>
                        <a:spcPct val="0"/>
                      </a:spcAft>
                      <a:defRPr kumimoji="1" kern="1200">
                        <a:solidFill>
                          <a:schemeClr val="tx1"/>
                        </a:solidFill>
                        <a:latin typeface="굴림" charset="-127"/>
                        <a:ea typeface="굴림" charset="-127"/>
                        <a:cs typeface="+mn-cs"/>
                      </a:defRPr>
                    </a:lvl1pPr>
                    <a:lvl2pPr marL="457200" algn="l" rtl="0" fontAlgn="base" latinLnBrk="1">
                      <a:spcBef>
                        <a:spcPct val="0"/>
                      </a:spcBef>
                      <a:spcAft>
                        <a:spcPct val="0"/>
                      </a:spcAft>
                      <a:defRPr kumimoji="1" kern="1200">
                        <a:solidFill>
                          <a:schemeClr val="tx1"/>
                        </a:solidFill>
                        <a:latin typeface="굴림" charset="-127"/>
                        <a:ea typeface="굴림" charset="-127"/>
                        <a:cs typeface="+mn-cs"/>
                      </a:defRPr>
                    </a:lvl2pPr>
                    <a:lvl3pPr marL="914400" algn="l" rtl="0" fontAlgn="base" latinLnBrk="1">
                      <a:spcBef>
                        <a:spcPct val="0"/>
                      </a:spcBef>
                      <a:spcAft>
                        <a:spcPct val="0"/>
                      </a:spcAft>
                      <a:defRPr kumimoji="1" kern="1200">
                        <a:solidFill>
                          <a:schemeClr val="tx1"/>
                        </a:solidFill>
                        <a:latin typeface="굴림" charset="-127"/>
                        <a:ea typeface="굴림" charset="-127"/>
                        <a:cs typeface="+mn-cs"/>
                      </a:defRPr>
                    </a:lvl3pPr>
                    <a:lvl4pPr marL="1371600" algn="l" rtl="0" fontAlgn="base" latinLnBrk="1">
                      <a:spcBef>
                        <a:spcPct val="0"/>
                      </a:spcBef>
                      <a:spcAft>
                        <a:spcPct val="0"/>
                      </a:spcAft>
                      <a:defRPr kumimoji="1" kern="1200">
                        <a:solidFill>
                          <a:schemeClr val="tx1"/>
                        </a:solidFill>
                        <a:latin typeface="굴림" charset="-127"/>
                        <a:ea typeface="굴림" charset="-127"/>
                        <a:cs typeface="+mn-cs"/>
                      </a:defRPr>
                    </a:lvl4pPr>
                    <a:lvl5pPr marL="1828800" algn="l" rtl="0" fontAlgn="base" latinLnBrk="1">
                      <a:spcBef>
                        <a:spcPct val="0"/>
                      </a:spcBef>
                      <a:spcAft>
                        <a:spcPct val="0"/>
                      </a:spcAft>
                      <a:defRPr kumimoji="1" kern="1200">
                        <a:solidFill>
                          <a:schemeClr val="tx1"/>
                        </a:solidFill>
                        <a:latin typeface="굴림" charset="-127"/>
                        <a:ea typeface="굴림" charset="-127"/>
                        <a:cs typeface="+mn-cs"/>
                      </a:defRPr>
                    </a:lvl5pPr>
                    <a:lvl6pPr marL="2286000" algn="l" defTabSz="914400" rtl="0" eaLnBrk="1" latinLnBrk="1" hangingPunct="1">
                      <a:defRPr kumimoji="1" kern="1200">
                        <a:solidFill>
                          <a:schemeClr val="tx1"/>
                        </a:solidFill>
                        <a:latin typeface="굴림" charset="-127"/>
                        <a:ea typeface="굴림" charset="-127"/>
                        <a:cs typeface="+mn-cs"/>
                      </a:defRPr>
                    </a:lvl6pPr>
                    <a:lvl7pPr marL="2743200" algn="l" defTabSz="914400" rtl="0" eaLnBrk="1" latinLnBrk="1" hangingPunct="1">
                      <a:defRPr kumimoji="1" kern="1200">
                        <a:solidFill>
                          <a:schemeClr val="tx1"/>
                        </a:solidFill>
                        <a:latin typeface="굴림" charset="-127"/>
                        <a:ea typeface="굴림" charset="-127"/>
                        <a:cs typeface="+mn-cs"/>
                      </a:defRPr>
                    </a:lvl7pPr>
                    <a:lvl8pPr marL="3200400" algn="l" defTabSz="914400" rtl="0" eaLnBrk="1" latinLnBrk="1" hangingPunct="1">
                      <a:defRPr kumimoji="1" kern="1200">
                        <a:solidFill>
                          <a:schemeClr val="tx1"/>
                        </a:solidFill>
                        <a:latin typeface="굴림" charset="-127"/>
                        <a:ea typeface="굴림" charset="-127"/>
                        <a:cs typeface="+mn-cs"/>
                      </a:defRPr>
                    </a:lvl8pPr>
                    <a:lvl9pPr marL="3657600" algn="l" defTabSz="914400" rtl="0" eaLnBrk="1" latinLnBrk="1" hangingPunct="1">
                      <a:defRPr kumimoji="1" kern="1200">
                        <a:solidFill>
                          <a:schemeClr val="tx1"/>
                        </a:solidFill>
                        <a:latin typeface="굴림" charset="-127"/>
                        <a:ea typeface="굴림" charset="-127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endParaRPr lang="ko-KR" altLang="en-US">
                      <a:solidFill>
                        <a:schemeClr val="bg1"/>
                      </a:solidFill>
                      <a:latin typeface="Arial" pitchFamily="34" charset="0"/>
                      <a:ea typeface="HY울릉도M" pitchFamily="18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31" name="Freeform 79"/>
                  <p:cNvSpPr>
                    <a:spLocks/>
                  </p:cNvSpPr>
                  <p:nvPr/>
                </p:nvSpPr>
                <p:spPr bwMode="auto">
                  <a:xfrm>
                    <a:off x="4587875" y="4389438"/>
                    <a:ext cx="371475" cy="708025"/>
                  </a:xfrm>
                  <a:custGeom>
                    <a:avLst/>
                    <a:gdLst/>
                    <a:ahLst/>
                    <a:cxnLst>
                      <a:cxn ang="0">
                        <a:pos x="45" y="0"/>
                      </a:cxn>
                      <a:cxn ang="0">
                        <a:pos x="45" y="40"/>
                      </a:cxn>
                      <a:cxn ang="0">
                        <a:pos x="102" y="40"/>
                      </a:cxn>
                      <a:cxn ang="0">
                        <a:pos x="102" y="102"/>
                      </a:cxn>
                      <a:cxn ang="0">
                        <a:pos x="78" y="102"/>
                      </a:cxn>
                      <a:cxn ang="0">
                        <a:pos x="78" y="173"/>
                      </a:cxn>
                      <a:cxn ang="0">
                        <a:pos x="163" y="173"/>
                      </a:cxn>
                      <a:cxn ang="0">
                        <a:pos x="163" y="218"/>
                      </a:cxn>
                      <a:cxn ang="0">
                        <a:pos x="132" y="218"/>
                      </a:cxn>
                      <a:cxn ang="0">
                        <a:pos x="467" y="883"/>
                      </a:cxn>
                      <a:cxn ang="0">
                        <a:pos x="453" y="891"/>
                      </a:cxn>
                      <a:cxn ang="0">
                        <a:pos x="132" y="272"/>
                      </a:cxn>
                      <a:cxn ang="0">
                        <a:pos x="0" y="204"/>
                      </a:cxn>
                      <a:cxn ang="0">
                        <a:pos x="146" y="204"/>
                      </a:cxn>
                      <a:cxn ang="0">
                        <a:pos x="146" y="188"/>
                      </a:cxn>
                      <a:cxn ang="0">
                        <a:pos x="62" y="188"/>
                      </a:cxn>
                      <a:cxn ang="0">
                        <a:pos x="62" y="87"/>
                      </a:cxn>
                      <a:cxn ang="0">
                        <a:pos x="86" y="87"/>
                      </a:cxn>
                      <a:cxn ang="0">
                        <a:pos x="86" y="55"/>
                      </a:cxn>
                      <a:cxn ang="0">
                        <a:pos x="31" y="55"/>
                      </a:cxn>
                      <a:cxn ang="0">
                        <a:pos x="31" y="0"/>
                      </a:cxn>
                      <a:cxn ang="0">
                        <a:pos x="45" y="0"/>
                      </a:cxn>
                      <a:cxn ang="0">
                        <a:pos x="45" y="0"/>
                      </a:cxn>
                      <a:cxn ang="0">
                        <a:pos x="45" y="0"/>
                      </a:cxn>
                    </a:cxnLst>
                    <a:rect l="0" t="0" r="r" b="b"/>
                    <a:pathLst>
                      <a:path w="467" h="891">
                        <a:moveTo>
                          <a:pt x="45" y="0"/>
                        </a:moveTo>
                        <a:lnTo>
                          <a:pt x="45" y="40"/>
                        </a:lnTo>
                        <a:lnTo>
                          <a:pt x="102" y="40"/>
                        </a:lnTo>
                        <a:lnTo>
                          <a:pt x="102" y="102"/>
                        </a:lnTo>
                        <a:lnTo>
                          <a:pt x="78" y="102"/>
                        </a:lnTo>
                        <a:lnTo>
                          <a:pt x="78" y="173"/>
                        </a:lnTo>
                        <a:lnTo>
                          <a:pt x="163" y="173"/>
                        </a:lnTo>
                        <a:lnTo>
                          <a:pt x="163" y="218"/>
                        </a:lnTo>
                        <a:lnTo>
                          <a:pt x="132" y="218"/>
                        </a:lnTo>
                        <a:lnTo>
                          <a:pt x="467" y="883"/>
                        </a:lnTo>
                        <a:lnTo>
                          <a:pt x="453" y="891"/>
                        </a:lnTo>
                        <a:lnTo>
                          <a:pt x="132" y="272"/>
                        </a:lnTo>
                        <a:lnTo>
                          <a:pt x="0" y="204"/>
                        </a:lnTo>
                        <a:lnTo>
                          <a:pt x="146" y="204"/>
                        </a:lnTo>
                        <a:lnTo>
                          <a:pt x="146" y="188"/>
                        </a:lnTo>
                        <a:lnTo>
                          <a:pt x="62" y="188"/>
                        </a:lnTo>
                        <a:lnTo>
                          <a:pt x="62" y="87"/>
                        </a:lnTo>
                        <a:lnTo>
                          <a:pt x="86" y="87"/>
                        </a:lnTo>
                        <a:lnTo>
                          <a:pt x="86" y="55"/>
                        </a:lnTo>
                        <a:lnTo>
                          <a:pt x="31" y="55"/>
                        </a:lnTo>
                        <a:lnTo>
                          <a:pt x="31" y="0"/>
                        </a:lnTo>
                        <a:lnTo>
                          <a:pt x="45" y="0"/>
                        </a:lnTo>
                        <a:lnTo>
                          <a:pt x="45" y="0"/>
                        </a:lnTo>
                        <a:lnTo>
                          <a:pt x="45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>
                    <a:defPPr>
                      <a:defRPr lang="ko-KR"/>
                    </a:defPPr>
                    <a:lvl1pPr algn="l" rtl="0" fontAlgn="base" latinLnBrk="1">
                      <a:spcBef>
                        <a:spcPct val="0"/>
                      </a:spcBef>
                      <a:spcAft>
                        <a:spcPct val="0"/>
                      </a:spcAft>
                      <a:defRPr kumimoji="1" kern="1200">
                        <a:solidFill>
                          <a:schemeClr val="tx1"/>
                        </a:solidFill>
                        <a:latin typeface="굴림" charset="-127"/>
                        <a:ea typeface="굴림" charset="-127"/>
                        <a:cs typeface="+mn-cs"/>
                      </a:defRPr>
                    </a:lvl1pPr>
                    <a:lvl2pPr marL="457200" algn="l" rtl="0" fontAlgn="base" latinLnBrk="1">
                      <a:spcBef>
                        <a:spcPct val="0"/>
                      </a:spcBef>
                      <a:spcAft>
                        <a:spcPct val="0"/>
                      </a:spcAft>
                      <a:defRPr kumimoji="1" kern="1200">
                        <a:solidFill>
                          <a:schemeClr val="tx1"/>
                        </a:solidFill>
                        <a:latin typeface="굴림" charset="-127"/>
                        <a:ea typeface="굴림" charset="-127"/>
                        <a:cs typeface="+mn-cs"/>
                      </a:defRPr>
                    </a:lvl2pPr>
                    <a:lvl3pPr marL="914400" algn="l" rtl="0" fontAlgn="base" latinLnBrk="1">
                      <a:spcBef>
                        <a:spcPct val="0"/>
                      </a:spcBef>
                      <a:spcAft>
                        <a:spcPct val="0"/>
                      </a:spcAft>
                      <a:defRPr kumimoji="1" kern="1200">
                        <a:solidFill>
                          <a:schemeClr val="tx1"/>
                        </a:solidFill>
                        <a:latin typeface="굴림" charset="-127"/>
                        <a:ea typeface="굴림" charset="-127"/>
                        <a:cs typeface="+mn-cs"/>
                      </a:defRPr>
                    </a:lvl3pPr>
                    <a:lvl4pPr marL="1371600" algn="l" rtl="0" fontAlgn="base" latinLnBrk="1">
                      <a:spcBef>
                        <a:spcPct val="0"/>
                      </a:spcBef>
                      <a:spcAft>
                        <a:spcPct val="0"/>
                      </a:spcAft>
                      <a:defRPr kumimoji="1" kern="1200">
                        <a:solidFill>
                          <a:schemeClr val="tx1"/>
                        </a:solidFill>
                        <a:latin typeface="굴림" charset="-127"/>
                        <a:ea typeface="굴림" charset="-127"/>
                        <a:cs typeface="+mn-cs"/>
                      </a:defRPr>
                    </a:lvl4pPr>
                    <a:lvl5pPr marL="1828800" algn="l" rtl="0" fontAlgn="base" latinLnBrk="1">
                      <a:spcBef>
                        <a:spcPct val="0"/>
                      </a:spcBef>
                      <a:spcAft>
                        <a:spcPct val="0"/>
                      </a:spcAft>
                      <a:defRPr kumimoji="1" kern="1200">
                        <a:solidFill>
                          <a:schemeClr val="tx1"/>
                        </a:solidFill>
                        <a:latin typeface="굴림" charset="-127"/>
                        <a:ea typeface="굴림" charset="-127"/>
                        <a:cs typeface="+mn-cs"/>
                      </a:defRPr>
                    </a:lvl5pPr>
                    <a:lvl6pPr marL="2286000" algn="l" defTabSz="914400" rtl="0" eaLnBrk="1" latinLnBrk="1" hangingPunct="1">
                      <a:defRPr kumimoji="1" kern="1200">
                        <a:solidFill>
                          <a:schemeClr val="tx1"/>
                        </a:solidFill>
                        <a:latin typeface="굴림" charset="-127"/>
                        <a:ea typeface="굴림" charset="-127"/>
                        <a:cs typeface="+mn-cs"/>
                      </a:defRPr>
                    </a:lvl6pPr>
                    <a:lvl7pPr marL="2743200" algn="l" defTabSz="914400" rtl="0" eaLnBrk="1" latinLnBrk="1" hangingPunct="1">
                      <a:defRPr kumimoji="1" kern="1200">
                        <a:solidFill>
                          <a:schemeClr val="tx1"/>
                        </a:solidFill>
                        <a:latin typeface="굴림" charset="-127"/>
                        <a:ea typeface="굴림" charset="-127"/>
                        <a:cs typeface="+mn-cs"/>
                      </a:defRPr>
                    </a:lvl7pPr>
                    <a:lvl8pPr marL="3200400" algn="l" defTabSz="914400" rtl="0" eaLnBrk="1" latinLnBrk="1" hangingPunct="1">
                      <a:defRPr kumimoji="1" kern="1200">
                        <a:solidFill>
                          <a:schemeClr val="tx1"/>
                        </a:solidFill>
                        <a:latin typeface="굴림" charset="-127"/>
                        <a:ea typeface="굴림" charset="-127"/>
                        <a:cs typeface="+mn-cs"/>
                      </a:defRPr>
                    </a:lvl8pPr>
                    <a:lvl9pPr marL="3657600" algn="l" defTabSz="914400" rtl="0" eaLnBrk="1" latinLnBrk="1" hangingPunct="1">
                      <a:defRPr kumimoji="1" kern="1200">
                        <a:solidFill>
                          <a:schemeClr val="tx1"/>
                        </a:solidFill>
                        <a:latin typeface="굴림" charset="-127"/>
                        <a:ea typeface="굴림" charset="-127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endParaRPr lang="ko-KR" altLang="en-US">
                      <a:solidFill>
                        <a:schemeClr val="bg1"/>
                      </a:solidFill>
                      <a:latin typeface="Arial" pitchFamily="34" charset="0"/>
                      <a:ea typeface="HY울릉도M" pitchFamily="18" charset="-127"/>
                      <a:cs typeface="Arial" pitchFamily="34" charset="0"/>
                    </a:endParaRPr>
                  </a:p>
                </p:txBody>
              </p:sp>
            </p:grpSp>
            <p:sp>
              <p:nvSpPr>
                <p:cNvPr id="28" name="Freeform 105"/>
                <p:cNvSpPr>
                  <a:spLocks/>
                </p:cNvSpPr>
                <p:nvPr/>
              </p:nvSpPr>
              <p:spPr bwMode="auto">
                <a:xfrm>
                  <a:off x="4139952" y="4437112"/>
                  <a:ext cx="455539" cy="720080"/>
                </a:xfrm>
                <a:custGeom>
                  <a:avLst/>
                  <a:gdLst>
                    <a:gd name="connsiteX0" fmla="*/ 6558 w 9325"/>
                    <a:gd name="connsiteY0" fmla="*/ 2077 h 10000"/>
                    <a:gd name="connsiteX1" fmla="*/ 6208 w 9325"/>
                    <a:gd name="connsiteY1" fmla="*/ 2077 h 10000"/>
                    <a:gd name="connsiteX2" fmla="*/ 6208 w 9325"/>
                    <a:gd name="connsiteY2" fmla="*/ 2393 h 10000"/>
                    <a:gd name="connsiteX3" fmla="*/ 6313 w 9325"/>
                    <a:gd name="connsiteY3" fmla="*/ 2393 h 10000"/>
                    <a:gd name="connsiteX4" fmla="*/ 5208 w 9325"/>
                    <a:gd name="connsiteY4" fmla="*/ 6166 h 10000"/>
                    <a:gd name="connsiteX5" fmla="*/ 5130 w 9325"/>
                    <a:gd name="connsiteY5" fmla="*/ 5627 h 10000"/>
                    <a:gd name="connsiteX6" fmla="*/ 4995 w 9325"/>
                    <a:gd name="connsiteY6" fmla="*/ 5734 h 10000"/>
                    <a:gd name="connsiteX7" fmla="*/ 4812 w 9325"/>
                    <a:gd name="connsiteY7" fmla="*/ 5186 h 10000"/>
                    <a:gd name="connsiteX8" fmla="*/ 4730 w 9325"/>
                    <a:gd name="connsiteY8" fmla="*/ 6334 h 10000"/>
                    <a:gd name="connsiteX9" fmla="*/ 4570 w 9325"/>
                    <a:gd name="connsiteY9" fmla="*/ 6059 h 10000"/>
                    <a:gd name="connsiteX10" fmla="*/ 4618 w 9325"/>
                    <a:gd name="connsiteY10" fmla="*/ 6989 h 10000"/>
                    <a:gd name="connsiteX11" fmla="*/ 4266 w 9325"/>
                    <a:gd name="connsiteY11" fmla="*/ 6566 h 10000"/>
                    <a:gd name="connsiteX12" fmla="*/ 4451 w 9325"/>
                    <a:gd name="connsiteY12" fmla="*/ 7207 h 10000"/>
                    <a:gd name="connsiteX13" fmla="*/ 4266 w 9325"/>
                    <a:gd name="connsiteY13" fmla="*/ 7314 h 10000"/>
                    <a:gd name="connsiteX14" fmla="*/ 4405 w 9325"/>
                    <a:gd name="connsiteY14" fmla="*/ 8020 h 10000"/>
                    <a:gd name="connsiteX15" fmla="*/ 4108 w 9325"/>
                    <a:gd name="connsiteY15" fmla="*/ 7756 h 10000"/>
                    <a:gd name="connsiteX16" fmla="*/ 4108 w 9325"/>
                    <a:gd name="connsiteY16" fmla="*/ 6933 h 10000"/>
                    <a:gd name="connsiteX17" fmla="*/ 3870 w 9325"/>
                    <a:gd name="connsiteY17" fmla="*/ 7040 h 10000"/>
                    <a:gd name="connsiteX18" fmla="*/ 3870 w 9325"/>
                    <a:gd name="connsiteY18" fmla="*/ 5999 h 10000"/>
                    <a:gd name="connsiteX19" fmla="*/ 3708 w 9325"/>
                    <a:gd name="connsiteY19" fmla="*/ 6166 h 10000"/>
                    <a:gd name="connsiteX20" fmla="*/ 3490 w 9325"/>
                    <a:gd name="connsiteY20" fmla="*/ 5627 h 10000"/>
                    <a:gd name="connsiteX21" fmla="*/ 3218 w 9325"/>
                    <a:gd name="connsiteY21" fmla="*/ 6617 h 10000"/>
                    <a:gd name="connsiteX22" fmla="*/ 3408 w 9325"/>
                    <a:gd name="connsiteY22" fmla="*/ 5028 h 10000"/>
                    <a:gd name="connsiteX23" fmla="*/ 3218 w 9325"/>
                    <a:gd name="connsiteY23" fmla="*/ 5186 h 10000"/>
                    <a:gd name="connsiteX24" fmla="*/ 3378 w 9325"/>
                    <a:gd name="connsiteY24" fmla="*/ 3931 h 10000"/>
                    <a:gd name="connsiteX25" fmla="*/ 3031 w 9325"/>
                    <a:gd name="connsiteY25" fmla="*/ 4586 h 10000"/>
                    <a:gd name="connsiteX26" fmla="*/ 2953 w 9325"/>
                    <a:gd name="connsiteY26" fmla="*/ 4089 h 10000"/>
                    <a:gd name="connsiteX27" fmla="*/ 2818 w 9325"/>
                    <a:gd name="connsiteY27" fmla="*/ 4754 h 10000"/>
                    <a:gd name="connsiteX28" fmla="*/ 2871 w 9325"/>
                    <a:gd name="connsiteY28" fmla="*/ 3383 h 10000"/>
                    <a:gd name="connsiteX29" fmla="*/ 2443 w 9325"/>
                    <a:gd name="connsiteY29" fmla="*/ 3713 h 10000"/>
                    <a:gd name="connsiteX30" fmla="*/ 3083 w 9325"/>
                    <a:gd name="connsiteY30" fmla="*/ 1854 h 10000"/>
                    <a:gd name="connsiteX31" fmla="*/ 3031 w 9325"/>
                    <a:gd name="connsiteY31" fmla="*/ 1645 h 10000"/>
                    <a:gd name="connsiteX32" fmla="*/ 2418 w 9325"/>
                    <a:gd name="connsiteY32" fmla="*/ 2296 h 10000"/>
                    <a:gd name="connsiteX33" fmla="*/ 2331 w 9325"/>
                    <a:gd name="connsiteY33" fmla="*/ 0 h 10000"/>
                    <a:gd name="connsiteX34" fmla="*/ 2118 w 9325"/>
                    <a:gd name="connsiteY34" fmla="*/ 1529 h 10000"/>
                    <a:gd name="connsiteX35" fmla="*/ 1770 w 9325"/>
                    <a:gd name="connsiteY35" fmla="*/ 1204 h 10000"/>
                    <a:gd name="connsiteX36" fmla="*/ 2091 w 9325"/>
                    <a:gd name="connsiteY36" fmla="*/ 2677 h 10000"/>
                    <a:gd name="connsiteX37" fmla="*/ 1770 w 9325"/>
                    <a:gd name="connsiteY37" fmla="*/ 2351 h 10000"/>
                    <a:gd name="connsiteX38" fmla="*/ 1930 w 9325"/>
                    <a:gd name="connsiteY38" fmla="*/ 3058 h 10000"/>
                    <a:gd name="connsiteX39" fmla="*/ 1473 w 9325"/>
                    <a:gd name="connsiteY39" fmla="*/ 2844 h 10000"/>
                    <a:gd name="connsiteX40" fmla="*/ 1930 w 9325"/>
                    <a:gd name="connsiteY40" fmla="*/ 3978 h 10000"/>
                    <a:gd name="connsiteX41" fmla="*/ 1608 w 9325"/>
                    <a:gd name="connsiteY41" fmla="*/ 3978 h 10000"/>
                    <a:gd name="connsiteX42" fmla="*/ 2008 w 9325"/>
                    <a:gd name="connsiteY42" fmla="*/ 5302 h 10000"/>
                    <a:gd name="connsiteX43" fmla="*/ 1553 w 9325"/>
                    <a:gd name="connsiteY43" fmla="*/ 4870 h 10000"/>
                    <a:gd name="connsiteX44" fmla="*/ 1366 w 9325"/>
                    <a:gd name="connsiteY44" fmla="*/ 5079 h 10000"/>
                    <a:gd name="connsiteX45" fmla="*/ 961 w 9325"/>
                    <a:gd name="connsiteY45" fmla="*/ 4540 h 10000"/>
                    <a:gd name="connsiteX46" fmla="*/ 1251 w 9325"/>
                    <a:gd name="connsiteY46" fmla="*/ 6566 h 10000"/>
                    <a:gd name="connsiteX47" fmla="*/ 853 w 9325"/>
                    <a:gd name="connsiteY47" fmla="*/ 6115 h 10000"/>
                    <a:gd name="connsiteX48" fmla="*/ 826 w 9325"/>
                    <a:gd name="connsiteY48" fmla="*/ 6831 h 10000"/>
                    <a:gd name="connsiteX49" fmla="*/ 208 w 9325"/>
                    <a:gd name="connsiteY49" fmla="*/ 6617 h 10000"/>
                    <a:gd name="connsiteX50" fmla="*/ 556 w 9325"/>
                    <a:gd name="connsiteY50" fmla="*/ 7811 h 10000"/>
                    <a:gd name="connsiteX51" fmla="*/ 236 w 9325"/>
                    <a:gd name="connsiteY51" fmla="*/ 7639 h 10000"/>
                    <a:gd name="connsiteX52" fmla="*/ 453 w 9325"/>
                    <a:gd name="connsiteY52" fmla="*/ 8578 h 10000"/>
                    <a:gd name="connsiteX53" fmla="*/ 183 w 9325"/>
                    <a:gd name="connsiteY53" fmla="*/ 8355 h 10000"/>
                    <a:gd name="connsiteX54" fmla="*/ 0 w 9325"/>
                    <a:gd name="connsiteY54" fmla="*/ 10000 h 10000"/>
                    <a:gd name="connsiteX55" fmla="*/ 9325 w 9325"/>
                    <a:gd name="connsiteY55" fmla="*/ 4972 h 10000"/>
                    <a:gd name="connsiteX56" fmla="*/ 9195 w 9325"/>
                    <a:gd name="connsiteY56" fmla="*/ 5999 h 10000"/>
                    <a:gd name="connsiteX57" fmla="*/ 9060 w 9325"/>
                    <a:gd name="connsiteY57" fmla="*/ 5576 h 10000"/>
                    <a:gd name="connsiteX58" fmla="*/ 8843 w 9325"/>
                    <a:gd name="connsiteY58" fmla="*/ 6933 h 10000"/>
                    <a:gd name="connsiteX59" fmla="*/ 8731 w 9325"/>
                    <a:gd name="connsiteY59" fmla="*/ 5948 h 10000"/>
                    <a:gd name="connsiteX60" fmla="*/ 8575 w 9325"/>
                    <a:gd name="connsiteY60" fmla="*/ 5901 h 10000"/>
                    <a:gd name="connsiteX61" fmla="*/ 8413 w 9325"/>
                    <a:gd name="connsiteY61" fmla="*/ 4921 h 10000"/>
                    <a:gd name="connsiteX62" fmla="*/ 8305 w 9325"/>
                    <a:gd name="connsiteY62" fmla="*/ 6166 h 10000"/>
                    <a:gd name="connsiteX63" fmla="*/ 8440 w 9325"/>
                    <a:gd name="connsiteY63" fmla="*/ 6831 h 10000"/>
                    <a:gd name="connsiteX64" fmla="*/ 8170 w 9325"/>
                    <a:gd name="connsiteY64" fmla="*/ 7156 h 10000"/>
                    <a:gd name="connsiteX65" fmla="*/ 8138 w 9325"/>
                    <a:gd name="connsiteY65" fmla="*/ 6236 h 10000"/>
                    <a:gd name="connsiteX66" fmla="*/ 7656 w 9325"/>
                    <a:gd name="connsiteY66" fmla="*/ 6989 h 10000"/>
                    <a:gd name="connsiteX67" fmla="*/ 7843 w 9325"/>
                    <a:gd name="connsiteY67" fmla="*/ 5674 h 10000"/>
                    <a:gd name="connsiteX68" fmla="*/ 7635 w 9325"/>
                    <a:gd name="connsiteY68" fmla="*/ 4205 h 10000"/>
                    <a:gd name="connsiteX69" fmla="*/ 7605 w 9325"/>
                    <a:gd name="connsiteY69" fmla="*/ 5409 h 10000"/>
                    <a:gd name="connsiteX70" fmla="*/ 7418 w 9325"/>
                    <a:gd name="connsiteY70" fmla="*/ 5674 h 10000"/>
                    <a:gd name="connsiteX71" fmla="*/ 7578 w 9325"/>
                    <a:gd name="connsiteY71" fmla="*/ 6236 h 10000"/>
                    <a:gd name="connsiteX72" fmla="*/ 7091 w 9325"/>
                    <a:gd name="connsiteY72" fmla="*/ 5785 h 10000"/>
                    <a:gd name="connsiteX73" fmla="*/ 7360 w 9325"/>
                    <a:gd name="connsiteY73" fmla="*/ 6724 h 10000"/>
                    <a:gd name="connsiteX74" fmla="*/ 6960 w 9325"/>
                    <a:gd name="connsiteY74" fmla="*/ 6283 h 10000"/>
                    <a:gd name="connsiteX75" fmla="*/ 7070 w 9325"/>
                    <a:gd name="connsiteY75" fmla="*/ 7207 h 10000"/>
                    <a:gd name="connsiteX76" fmla="*/ 6661 w 9325"/>
                    <a:gd name="connsiteY76" fmla="*/ 6989 h 10000"/>
                    <a:gd name="connsiteX77" fmla="*/ 6635 w 9325"/>
                    <a:gd name="connsiteY77" fmla="*/ 6166 h 10000"/>
                    <a:gd name="connsiteX78" fmla="*/ 6260 w 9325"/>
                    <a:gd name="connsiteY78" fmla="*/ 6882 h 10000"/>
                    <a:gd name="connsiteX79" fmla="*/ 6391 w 9325"/>
                    <a:gd name="connsiteY79" fmla="*/ 5948 h 10000"/>
                    <a:gd name="connsiteX80" fmla="*/ 6260 w 9325"/>
                    <a:gd name="connsiteY80" fmla="*/ 4870 h 10000"/>
                    <a:gd name="connsiteX81" fmla="*/ 6043 w 9325"/>
                    <a:gd name="connsiteY81" fmla="*/ 6166 h 10000"/>
                    <a:gd name="connsiteX82" fmla="*/ 6070 w 9325"/>
                    <a:gd name="connsiteY82" fmla="*/ 6831 h 10000"/>
                    <a:gd name="connsiteX83" fmla="*/ 5908 w 9325"/>
                    <a:gd name="connsiteY83" fmla="*/ 6450 h 10000"/>
                    <a:gd name="connsiteX84" fmla="*/ 5908 w 9325"/>
                    <a:gd name="connsiteY84" fmla="*/ 7314 h 10000"/>
                    <a:gd name="connsiteX85" fmla="*/ 5670 w 9325"/>
                    <a:gd name="connsiteY85" fmla="*/ 6724 h 10000"/>
                    <a:gd name="connsiteX86" fmla="*/ 6473 w 9325"/>
                    <a:gd name="connsiteY86" fmla="*/ 2951 h 10000"/>
                    <a:gd name="connsiteX87" fmla="*/ 6821 w 9325"/>
                    <a:gd name="connsiteY87" fmla="*/ 2844 h 10000"/>
                    <a:gd name="connsiteX88" fmla="*/ 6558 w 9325"/>
                    <a:gd name="connsiteY88" fmla="*/ 2077 h 10000"/>
                    <a:gd name="connsiteX89" fmla="*/ 6558 w 9325"/>
                    <a:gd name="connsiteY89" fmla="*/ 2077 h 10000"/>
                    <a:gd name="connsiteX90" fmla="*/ 6558 w 9325"/>
                    <a:gd name="connsiteY90" fmla="*/ 2077 h 10000"/>
                    <a:gd name="connsiteX0" fmla="*/ 7033 w 11619"/>
                    <a:gd name="connsiteY0" fmla="*/ 2077 h 10000"/>
                    <a:gd name="connsiteX1" fmla="*/ 6657 w 11619"/>
                    <a:gd name="connsiteY1" fmla="*/ 2077 h 10000"/>
                    <a:gd name="connsiteX2" fmla="*/ 6657 w 11619"/>
                    <a:gd name="connsiteY2" fmla="*/ 2393 h 10000"/>
                    <a:gd name="connsiteX3" fmla="*/ 6770 w 11619"/>
                    <a:gd name="connsiteY3" fmla="*/ 2393 h 10000"/>
                    <a:gd name="connsiteX4" fmla="*/ 5585 w 11619"/>
                    <a:gd name="connsiteY4" fmla="*/ 6166 h 10000"/>
                    <a:gd name="connsiteX5" fmla="*/ 5501 w 11619"/>
                    <a:gd name="connsiteY5" fmla="*/ 5627 h 10000"/>
                    <a:gd name="connsiteX6" fmla="*/ 5357 w 11619"/>
                    <a:gd name="connsiteY6" fmla="*/ 5734 h 10000"/>
                    <a:gd name="connsiteX7" fmla="*/ 5160 w 11619"/>
                    <a:gd name="connsiteY7" fmla="*/ 5186 h 10000"/>
                    <a:gd name="connsiteX8" fmla="*/ 5072 w 11619"/>
                    <a:gd name="connsiteY8" fmla="*/ 6334 h 10000"/>
                    <a:gd name="connsiteX9" fmla="*/ 4901 w 11619"/>
                    <a:gd name="connsiteY9" fmla="*/ 6059 h 10000"/>
                    <a:gd name="connsiteX10" fmla="*/ 4952 w 11619"/>
                    <a:gd name="connsiteY10" fmla="*/ 6989 h 10000"/>
                    <a:gd name="connsiteX11" fmla="*/ 4575 w 11619"/>
                    <a:gd name="connsiteY11" fmla="*/ 6566 h 10000"/>
                    <a:gd name="connsiteX12" fmla="*/ 4773 w 11619"/>
                    <a:gd name="connsiteY12" fmla="*/ 7207 h 10000"/>
                    <a:gd name="connsiteX13" fmla="*/ 4575 w 11619"/>
                    <a:gd name="connsiteY13" fmla="*/ 7314 h 10000"/>
                    <a:gd name="connsiteX14" fmla="*/ 4724 w 11619"/>
                    <a:gd name="connsiteY14" fmla="*/ 8020 h 10000"/>
                    <a:gd name="connsiteX15" fmla="*/ 4405 w 11619"/>
                    <a:gd name="connsiteY15" fmla="*/ 7756 h 10000"/>
                    <a:gd name="connsiteX16" fmla="*/ 4405 w 11619"/>
                    <a:gd name="connsiteY16" fmla="*/ 6933 h 10000"/>
                    <a:gd name="connsiteX17" fmla="*/ 4150 w 11619"/>
                    <a:gd name="connsiteY17" fmla="*/ 7040 h 10000"/>
                    <a:gd name="connsiteX18" fmla="*/ 4150 w 11619"/>
                    <a:gd name="connsiteY18" fmla="*/ 5999 h 10000"/>
                    <a:gd name="connsiteX19" fmla="*/ 3976 w 11619"/>
                    <a:gd name="connsiteY19" fmla="*/ 6166 h 10000"/>
                    <a:gd name="connsiteX20" fmla="*/ 3743 w 11619"/>
                    <a:gd name="connsiteY20" fmla="*/ 5627 h 10000"/>
                    <a:gd name="connsiteX21" fmla="*/ 3451 w 11619"/>
                    <a:gd name="connsiteY21" fmla="*/ 6617 h 10000"/>
                    <a:gd name="connsiteX22" fmla="*/ 3655 w 11619"/>
                    <a:gd name="connsiteY22" fmla="*/ 5028 h 10000"/>
                    <a:gd name="connsiteX23" fmla="*/ 3451 w 11619"/>
                    <a:gd name="connsiteY23" fmla="*/ 5186 h 10000"/>
                    <a:gd name="connsiteX24" fmla="*/ 3623 w 11619"/>
                    <a:gd name="connsiteY24" fmla="*/ 3931 h 10000"/>
                    <a:gd name="connsiteX25" fmla="*/ 3250 w 11619"/>
                    <a:gd name="connsiteY25" fmla="*/ 4586 h 10000"/>
                    <a:gd name="connsiteX26" fmla="*/ 3167 w 11619"/>
                    <a:gd name="connsiteY26" fmla="*/ 4089 h 10000"/>
                    <a:gd name="connsiteX27" fmla="*/ 3022 w 11619"/>
                    <a:gd name="connsiteY27" fmla="*/ 4754 h 10000"/>
                    <a:gd name="connsiteX28" fmla="*/ 3079 w 11619"/>
                    <a:gd name="connsiteY28" fmla="*/ 3383 h 10000"/>
                    <a:gd name="connsiteX29" fmla="*/ 2620 w 11619"/>
                    <a:gd name="connsiteY29" fmla="*/ 3713 h 10000"/>
                    <a:gd name="connsiteX30" fmla="*/ 3306 w 11619"/>
                    <a:gd name="connsiteY30" fmla="*/ 1854 h 10000"/>
                    <a:gd name="connsiteX31" fmla="*/ 3250 w 11619"/>
                    <a:gd name="connsiteY31" fmla="*/ 1645 h 10000"/>
                    <a:gd name="connsiteX32" fmla="*/ 2593 w 11619"/>
                    <a:gd name="connsiteY32" fmla="*/ 2296 h 10000"/>
                    <a:gd name="connsiteX33" fmla="*/ 2500 w 11619"/>
                    <a:gd name="connsiteY33" fmla="*/ 0 h 10000"/>
                    <a:gd name="connsiteX34" fmla="*/ 2271 w 11619"/>
                    <a:gd name="connsiteY34" fmla="*/ 1529 h 10000"/>
                    <a:gd name="connsiteX35" fmla="*/ 1898 w 11619"/>
                    <a:gd name="connsiteY35" fmla="*/ 1204 h 10000"/>
                    <a:gd name="connsiteX36" fmla="*/ 2242 w 11619"/>
                    <a:gd name="connsiteY36" fmla="*/ 2677 h 10000"/>
                    <a:gd name="connsiteX37" fmla="*/ 1898 w 11619"/>
                    <a:gd name="connsiteY37" fmla="*/ 2351 h 10000"/>
                    <a:gd name="connsiteX38" fmla="*/ 2070 w 11619"/>
                    <a:gd name="connsiteY38" fmla="*/ 3058 h 10000"/>
                    <a:gd name="connsiteX39" fmla="*/ 1580 w 11619"/>
                    <a:gd name="connsiteY39" fmla="*/ 2844 h 10000"/>
                    <a:gd name="connsiteX40" fmla="*/ 2070 w 11619"/>
                    <a:gd name="connsiteY40" fmla="*/ 3978 h 10000"/>
                    <a:gd name="connsiteX41" fmla="*/ 1724 w 11619"/>
                    <a:gd name="connsiteY41" fmla="*/ 3978 h 10000"/>
                    <a:gd name="connsiteX42" fmla="*/ 2153 w 11619"/>
                    <a:gd name="connsiteY42" fmla="*/ 5302 h 10000"/>
                    <a:gd name="connsiteX43" fmla="*/ 1665 w 11619"/>
                    <a:gd name="connsiteY43" fmla="*/ 4870 h 10000"/>
                    <a:gd name="connsiteX44" fmla="*/ 1465 w 11619"/>
                    <a:gd name="connsiteY44" fmla="*/ 5079 h 10000"/>
                    <a:gd name="connsiteX45" fmla="*/ 1031 w 11619"/>
                    <a:gd name="connsiteY45" fmla="*/ 4540 h 10000"/>
                    <a:gd name="connsiteX46" fmla="*/ 1342 w 11619"/>
                    <a:gd name="connsiteY46" fmla="*/ 6566 h 10000"/>
                    <a:gd name="connsiteX47" fmla="*/ 915 w 11619"/>
                    <a:gd name="connsiteY47" fmla="*/ 6115 h 10000"/>
                    <a:gd name="connsiteX48" fmla="*/ 886 w 11619"/>
                    <a:gd name="connsiteY48" fmla="*/ 6831 h 10000"/>
                    <a:gd name="connsiteX49" fmla="*/ 223 w 11619"/>
                    <a:gd name="connsiteY49" fmla="*/ 6617 h 10000"/>
                    <a:gd name="connsiteX50" fmla="*/ 596 w 11619"/>
                    <a:gd name="connsiteY50" fmla="*/ 7811 h 10000"/>
                    <a:gd name="connsiteX51" fmla="*/ 253 w 11619"/>
                    <a:gd name="connsiteY51" fmla="*/ 7639 h 10000"/>
                    <a:gd name="connsiteX52" fmla="*/ 486 w 11619"/>
                    <a:gd name="connsiteY52" fmla="*/ 8578 h 10000"/>
                    <a:gd name="connsiteX53" fmla="*/ 196 w 11619"/>
                    <a:gd name="connsiteY53" fmla="*/ 8355 h 10000"/>
                    <a:gd name="connsiteX54" fmla="*/ 0 w 11619"/>
                    <a:gd name="connsiteY54" fmla="*/ 10000 h 10000"/>
                    <a:gd name="connsiteX55" fmla="*/ 10000 w 11619"/>
                    <a:gd name="connsiteY55" fmla="*/ 4972 h 10000"/>
                    <a:gd name="connsiteX56" fmla="*/ 9716 w 11619"/>
                    <a:gd name="connsiteY56" fmla="*/ 5576 h 10000"/>
                    <a:gd name="connsiteX57" fmla="*/ 9483 w 11619"/>
                    <a:gd name="connsiteY57" fmla="*/ 6933 h 10000"/>
                    <a:gd name="connsiteX58" fmla="*/ 9363 w 11619"/>
                    <a:gd name="connsiteY58" fmla="*/ 5948 h 10000"/>
                    <a:gd name="connsiteX59" fmla="*/ 9196 w 11619"/>
                    <a:gd name="connsiteY59" fmla="*/ 5901 h 10000"/>
                    <a:gd name="connsiteX60" fmla="*/ 9022 w 11619"/>
                    <a:gd name="connsiteY60" fmla="*/ 4921 h 10000"/>
                    <a:gd name="connsiteX61" fmla="*/ 8906 w 11619"/>
                    <a:gd name="connsiteY61" fmla="*/ 6166 h 10000"/>
                    <a:gd name="connsiteX62" fmla="*/ 9051 w 11619"/>
                    <a:gd name="connsiteY62" fmla="*/ 6831 h 10000"/>
                    <a:gd name="connsiteX63" fmla="*/ 8761 w 11619"/>
                    <a:gd name="connsiteY63" fmla="*/ 7156 h 10000"/>
                    <a:gd name="connsiteX64" fmla="*/ 8727 w 11619"/>
                    <a:gd name="connsiteY64" fmla="*/ 6236 h 10000"/>
                    <a:gd name="connsiteX65" fmla="*/ 8210 w 11619"/>
                    <a:gd name="connsiteY65" fmla="*/ 6989 h 10000"/>
                    <a:gd name="connsiteX66" fmla="*/ 8411 w 11619"/>
                    <a:gd name="connsiteY66" fmla="*/ 5674 h 10000"/>
                    <a:gd name="connsiteX67" fmla="*/ 8188 w 11619"/>
                    <a:gd name="connsiteY67" fmla="*/ 4205 h 10000"/>
                    <a:gd name="connsiteX68" fmla="*/ 8155 w 11619"/>
                    <a:gd name="connsiteY68" fmla="*/ 5409 h 10000"/>
                    <a:gd name="connsiteX69" fmla="*/ 7955 w 11619"/>
                    <a:gd name="connsiteY69" fmla="*/ 5674 h 10000"/>
                    <a:gd name="connsiteX70" fmla="*/ 8127 w 11619"/>
                    <a:gd name="connsiteY70" fmla="*/ 6236 h 10000"/>
                    <a:gd name="connsiteX71" fmla="*/ 7604 w 11619"/>
                    <a:gd name="connsiteY71" fmla="*/ 5785 h 10000"/>
                    <a:gd name="connsiteX72" fmla="*/ 7893 w 11619"/>
                    <a:gd name="connsiteY72" fmla="*/ 6724 h 10000"/>
                    <a:gd name="connsiteX73" fmla="*/ 7464 w 11619"/>
                    <a:gd name="connsiteY73" fmla="*/ 6283 h 10000"/>
                    <a:gd name="connsiteX74" fmla="*/ 7582 w 11619"/>
                    <a:gd name="connsiteY74" fmla="*/ 7207 h 10000"/>
                    <a:gd name="connsiteX75" fmla="*/ 7143 w 11619"/>
                    <a:gd name="connsiteY75" fmla="*/ 6989 h 10000"/>
                    <a:gd name="connsiteX76" fmla="*/ 7115 w 11619"/>
                    <a:gd name="connsiteY76" fmla="*/ 6166 h 10000"/>
                    <a:gd name="connsiteX77" fmla="*/ 6713 w 11619"/>
                    <a:gd name="connsiteY77" fmla="*/ 6882 h 10000"/>
                    <a:gd name="connsiteX78" fmla="*/ 6854 w 11619"/>
                    <a:gd name="connsiteY78" fmla="*/ 5948 h 10000"/>
                    <a:gd name="connsiteX79" fmla="*/ 6713 w 11619"/>
                    <a:gd name="connsiteY79" fmla="*/ 4870 h 10000"/>
                    <a:gd name="connsiteX80" fmla="*/ 6480 w 11619"/>
                    <a:gd name="connsiteY80" fmla="*/ 6166 h 10000"/>
                    <a:gd name="connsiteX81" fmla="*/ 6509 w 11619"/>
                    <a:gd name="connsiteY81" fmla="*/ 6831 h 10000"/>
                    <a:gd name="connsiteX82" fmla="*/ 6336 w 11619"/>
                    <a:gd name="connsiteY82" fmla="*/ 6450 h 10000"/>
                    <a:gd name="connsiteX83" fmla="*/ 6336 w 11619"/>
                    <a:gd name="connsiteY83" fmla="*/ 7314 h 10000"/>
                    <a:gd name="connsiteX84" fmla="*/ 6080 w 11619"/>
                    <a:gd name="connsiteY84" fmla="*/ 6724 h 10000"/>
                    <a:gd name="connsiteX85" fmla="*/ 6942 w 11619"/>
                    <a:gd name="connsiteY85" fmla="*/ 2951 h 10000"/>
                    <a:gd name="connsiteX86" fmla="*/ 7315 w 11619"/>
                    <a:gd name="connsiteY86" fmla="*/ 2844 h 10000"/>
                    <a:gd name="connsiteX87" fmla="*/ 7033 w 11619"/>
                    <a:gd name="connsiteY87" fmla="*/ 2077 h 10000"/>
                    <a:gd name="connsiteX88" fmla="*/ 7033 w 11619"/>
                    <a:gd name="connsiteY88" fmla="*/ 2077 h 10000"/>
                    <a:gd name="connsiteX89" fmla="*/ 7033 w 11619"/>
                    <a:gd name="connsiteY89" fmla="*/ 2077 h 10000"/>
                    <a:gd name="connsiteX0" fmla="*/ 7033 w 9716"/>
                    <a:gd name="connsiteY0" fmla="*/ 2077 h 10000"/>
                    <a:gd name="connsiteX1" fmla="*/ 6657 w 9716"/>
                    <a:gd name="connsiteY1" fmla="*/ 2077 h 10000"/>
                    <a:gd name="connsiteX2" fmla="*/ 6657 w 9716"/>
                    <a:gd name="connsiteY2" fmla="*/ 2393 h 10000"/>
                    <a:gd name="connsiteX3" fmla="*/ 6770 w 9716"/>
                    <a:gd name="connsiteY3" fmla="*/ 2393 h 10000"/>
                    <a:gd name="connsiteX4" fmla="*/ 5585 w 9716"/>
                    <a:gd name="connsiteY4" fmla="*/ 6166 h 10000"/>
                    <a:gd name="connsiteX5" fmla="*/ 5501 w 9716"/>
                    <a:gd name="connsiteY5" fmla="*/ 5627 h 10000"/>
                    <a:gd name="connsiteX6" fmla="*/ 5357 w 9716"/>
                    <a:gd name="connsiteY6" fmla="*/ 5734 h 10000"/>
                    <a:gd name="connsiteX7" fmla="*/ 5160 w 9716"/>
                    <a:gd name="connsiteY7" fmla="*/ 5186 h 10000"/>
                    <a:gd name="connsiteX8" fmla="*/ 5072 w 9716"/>
                    <a:gd name="connsiteY8" fmla="*/ 6334 h 10000"/>
                    <a:gd name="connsiteX9" fmla="*/ 4901 w 9716"/>
                    <a:gd name="connsiteY9" fmla="*/ 6059 h 10000"/>
                    <a:gd name="connsiteX10" fmla="*/ 4952 w 9716"/>
                    <a:gd name="connsiteY10" fmla="*/ 6989 h 10000"/>
                    <a:gd name="connsiteX11" fmla="*/ 4575 w 9716"/>
                    <a:gd name="connsiteY11" fmla="*/ 6566 h 10000"/>
                    <a:gd name="connsiteX12" fmla="*/ 4773 w 9716"/>
                    <a:gd name="connsiteY12" fmla="*/ 7207 h 10000"/>
                    <a:gd name="connsiteX13" fmla="*/ 4575 w 9716"/>
                    <a:gd name="connsiteY13" fmla="*/ 7314 h 10000"/>
                    <a:gd name="connsiteX14" fmla="*/ 4724 w 9716"/>
                    <a:gd name="connsiteY14" fmla="*/ 8020 h 10000"/>
                    <a:gd name="connsiteX15" fmla="*/ 4405 w 9716"/>
                    <a:gd name="connsiteY15" fmla="*/ 7756 h 10000"/>
                    <a:gd name="connsiteX16" fmla="*/ 4405 w 9716"/>
                    <a:gd name="connsiteY16" fmla="*/ 6933 h 10000"/>
                    <a:gd name="connsiteX17" fmla="*/ 4150 w 9716"/>
                    <a:gd name="connsiteY17" fmla="*/ 7040 h 10000"/>
                    <a:gd name="connsiteX18" fmla="*/ 4150 w 9716"/>
                    <a:gd name="connsiteY18" fmla="*/ 5999 h 10000"/>
                    <a:gd name="connsiteX19" fmla="*/ 3976 w 9716"/>
                    <a:gd name="connsiteY19" fmla="*/ 6166 h 10000"/>
                    <a:gd name="connsiteX20" fmla="*/ 3743 w 9716"/>
                    <a:gd name="connsiteY20" fmla="*/ 5627 h 10000"/>
                    <a:gd name="connsiteX21" fmla="*/ 3451 w 9716"/>
                    <a:gd name="connsiteY21" fmla="*/ 6617 h 10000"/>
                    <a:gd name="connsiteX22" fmla="*/ 3655 w 9716"/>
                    <a:gd name="connsiteY22" fmla="*/ 5028 h 10000"/>
                    <a:gd name="connsiteX23" fmla="*/ 3451 w 9716"/>
                    <a:gd name="connsiteY23" fmla="*/ 5186 h 10000"/>
                    <a:gd name="connsiteX24" fmla="*/ 3623 w 9716"/>
                    <a:gd name="connsiteY24" fmla="*/ 3931 h 10000"/>
                    <a:gd name="connsiteX25" fmla="*/ 3250 w 9716"/>
                    <a:gd name="connsiteY25" fmla="*/ 4586 h 10000"/>
                    <a:gd name="connsiteX26" fmla="*/ 3167 w 9716"/>
                    <a:gd name="connsiteY26" fmla="*/ 4089 h 10000"/>
                    <a:gd name="connsiteX27" fmla="*/ 3022 w 9716"/>
                    <a:gd name="connsiteY27" fmla="*/ 4754 h 10000"/>
                    <a:gd name="connsiteX28" fmla="*/ 3079 w 9716"/>
                    <a:gd name="connsiteY28" fmla="*/ 3383 h 10000"/>
                    <a:gd name="connsiteX29" fmla="*/ 2620 w 9716"/>
                    <a:gd name="connsiteY29" fmla="*/ 3713 h 10000"/>
                    <a:gd name="connsiteX30" fmla="*/ 3306 w 9716"/>
                    <a:gd name="connsiteY30" fmla="*/ 1854 h 10000"/>
                    <a:gd name="connsiteX31" fmla="*/ 3250 w 9716"/>
                    <a:gd name="connsiteY31" fmla="*/ 1645 h 10000"/>
                    <a:gd name="connsiteX32" fmla="*/ 2593 w 9716"/>
                    <a:gd name="connsiteY32" fmla="*/ 2296 h 10000"/>
                    <a:gd name="connsiteX33" fmla="*/ 2500 w 9716"/>
                    <a:gd name="connsiteY33" fmla="*/ 0 h 10000"/>
                    <a:gd name="connsiteX34" fmla="*/ 2271 w 9716"/>
                    <a:gd name="connsiteY34" fmla="*/ 1529 h 10000"/>
                    <a:gd name="connsiteX35" fmla="*/ 1898 w 9716"/>
                    <a:gd name="connsiteY35" fmla="*/ 1204 h 10000"/>
                    <a:gd name="connsiteX36" fmla="*/ 2242 w 9716"/>
                    <a:gd name="connsiteY36" fmla="*/ 2677 h 10000"/>
                    <a:gd name="connsiteX37" fmla="*/ 1898 w 9716"/>
                    <a:gd name="connsiteY37" fmla="*/ 2351 h 10000"/>
                    <a:gd name="connsiteX38" fmla="*/ 2070 w 9716"/>
                    <a:gd name="connsiteY38" fmla="*/ 3058 h 10000"/>
                    <a:gd name="connsiteX39" fmla="*/ 1580 w 9716"/>
                    <a:gd name="connsiteY39" fmla="*/ 2844 h 10000"/>
                    <a:gd name="connsiteX40" fmla="*/ 2070 w 9716"/>
                    <a:gd name="connsiteY40" fmla="*/ 3978 h 10000"/>
                    <a:gd name="connsiteX41" fmla="*/ 1724 w 9716"/>
                    <a:gd name="connsiteY41" fmla="*/ 3978 h 10000"/>
                    <a:gd name="connsiteX42" fmla="*/ 2153 w 9716"/>
                    <a:gd name="connsiteY42" fmla="*/ 5302 h 10000"/>
                    <a:gd name="connsiteX43" fmla="*/ 1665 w 9716"/>
                    <a:gd name="connsiteY43" fmla="*/ 4870 h 10000"/>
                    <a:gd name="connsiteX44" fmla="*/ 1465 w 9716"/>
                    <a:gd name="connsiteY44" fmla="*/ 5079 h 10000"/>
                    <a:gd name="connsiteX45" fmla="*/ 1031 w 9716"/>
                    <a:gd name="connsiteY45" fmla="*/ 4540 h 10000"/>
                    <a:gd name="connsiteX46" fmla="*/ 1342 w 9716"/>
                    <a:gd name="connsiteY46" fmla="*/ 6566 h 10000"/>
                    <a:gd name="connsiteX47" fmla="*/ 915 w 9716"/>
                    <a:gd name="connsiteY47" fmla="*/ 6115 h 10000"/>
                    <a:gd name="connsiteX48" fmla="*/ 886 w 9716"/>
                    <a:gd name="connsiteY48" fmla="*/ 6831 h 10000"/>
                    <a:gd name="connsiteX49" fmla="*/ 223 w 9716"/>
                    <a:gd name="connsiteY49" fmla="*/ 6617 h 10000"/>
                    <a:gd name="connsiteX50" fmla="*/ 596 w 9716"/>
                    <a:gd name="connsiteY50" fmla="*/ 7811 h 10000"/>
                    <a:gd name="connsiteX51" fmla="*/ 253 w 9716"/>
                    <a:gd name="connsiteY51" fmla="*/ 7639 h 10000"/>
                    <a:gd name="connsiteX52" fmla="*/ 486 w 9716"/>
                    <a:gd name="connsiteY52" fmla="*/ 8578 h 10000"/>
                    <a:gd name="connsiteX53" fmla="*/ 196 w 9716"/>
                    <a:gd name="connsiteY53" fmla="*/ 8355 h 10000"/>
                    <a:gd name="connsiteX54" fmla="*/ 0 w 9716"/>
                    <a:gd name="connsiteY54" fmla="*/ 10000 h 10000"/>
                    <a:gd name="connsiteX55" fmla="*/ 9716 w 9716"/>
                    <a:gd name="connsiteY55" fmla="*/ 5576 h 10000"/>
                    <a:gd name="connsiteX56" fmla="*/ 9483 w 9716"/>
                    <a:gd name="connsiteY56" fmla="*/ 6933 h 10000"/>
                    <a:gd name="connsiteX57" fmla="*/ 9363 w 9716"/>
                    <a:gd name="connsiteY57" fmla="*/ 5948 h 10000"/>
                    <a:gd name="connsiteX58" fmla="*/ 9196 w 9716"/>
                    <a:gd name="connsiteY58" fmla="*/ 5901 h 10000"/>
                    <a:gd name="connsiteX59" fmla="*/ 9022 w 9716"/>
                    <a:gd name="connsiteY59" fmla="*/ 4921 h 10000"/>
                    <a:gd name="connsiteX60" fmla="*/ 8906 w 9716"/>
                    <a:gd name="connsiteY60" fmla="*/ 6166 h 10000"/>
                    <a:gd name="connsiteX61" fmla="*/ 9051 w 9716"/>
                    <a:gd name="connsiteY61" fmla="*/ 6831 h 10000"/>
                    <a:gd name="connsiteX62" fmla="*/ 8761 w 9716"/>
                    <a:gd name="connsiteY62" fmla="*/ 7156 h 10000"/>
                    <a:gd name="connsiteX63" fmla="*/ 8727 w 9716"/>
                    <a:gd name="connsiteY63" fmla="*/ 6236 h 10000"/>
                    <a:gd name="connsiteX64" fmla="*/ 8210 w 9716"/>
                    <a:gd name="connsiteY64" fmla="*/ 6989 h 10000"/>
                    <a:gd name="connsiteX65" fmla="*/ 8411 w 9716"/>
                    <a:gd name="connsiteY65" fmla="*/ 5674 h 10000"/>
                    <a:gd name="connsiteX66" fmla="*/ 8188 w 9716"/>
                    <a:gd name="connsiteY66" fmla="*/ 4205 h 10000"/>
                    <a:gd name="connsiteX67" fmla="*/ 8155 w 9716"/>
                    <a:gd name="connsiteY67" fmla="*/ 5409 h 10000"/>
                    <a:gd name="connsiteX68" fmla="*/ 7955 w 9716"/>
                    <a:gd name="connsiteY68" fmla="*/ 5674 h 10000"/>
                    <a:gd name="connsiteX69" fmla="*/ 8127 w 9716"/>
                    <a:gd name="connsiteY69" fmla="*/ 6236 h 10000"/>
                    <a:gd name="connsiteX70" fmla="*/ 7604 w 9716"/>
                    <a:gd name="connsiteY70" fmla="*/ 5785 h 10000"/>
                    <a:gd name="connsiteX71" fmla="*/ 7893 w 9716"/>
                    <a:gd name="connsiteY71" fmla="*/ 6724 h 10000"/>
                    <a:gd name="connsiteX72" fmla="*/ 7464 w 9716"/>
                    <a:gd name="connsiteY72" fmla="*/ 6283 h 10000"/>
                    <a:gd name="connsiteX73" fmla="*/ 7582 w 9716"/>
                    <a:gd name="connsiteY73" fmla="*/ 7207 h 10000"/>
                    <a:gd name="connsiteX74" fmla="*/ 7143 w 9716"/>
                    <a:gd name="connsiteY74" fmla="*/ 6989 h 10000"/>
                    <a:gd name="connsiteX75" fmla="*/ 7115 w 9716"/>
                    <a:gd name="connsiteY75" fmla="*/ 6166 h 10000"/>
                    <a:gd name="connsiteX76" fmla="*/ 6713 w 9716"/>
                    <a:gd name="connsiteY76" fmla="*/ 6882 h 10000"/>
                    <a:gd name="connsiteX77" fmla="*/ 6854 w 9716"/>
                    <a:gd name="connsiteY77" fmla="*/ 5948 h 10000"/>
                    <a:gd name="connsiteX78" fmla="*/ 6713 w 9716"/>
                    <a:gd name="connsiteY78" fmla="*/ 4870 h 10000"/>
                    <a:gd name="connsiteX79" fmla="*/ 6480 w 9716"/>
                    <a:gd name="connsiteY79" fmla="*/ 6166 h 10000"/>
                    <a:gd name="connsiteX80" fmla="*/ 6509 w 9716"/>
                    <a:gd name="connsiteY80" fmla="*/ 6831 h 10000"/>
                    <a:gd name="connsiteX81" fmla="*/ 6336 w 9716"/>
                    <a:gd name="connsiteY81" fmla="*/ 6450 h 10000"/>
                    <a:gd name="connsiteX82" fmla="*/ 6336 w 9716"/>
                    <a:gd name="connsiteY82" fmla="*/ 7314 h 10000"/>
                    <a:gd name="connsiteX83" fmla="*/ 6080 w 9716"/>
                    <a:gd name="connsiteY83" fmla="*/ 6724 h 10000"/>
                    <a:gd name="connsiteX84" fmla="*/ 6942 w 9716"/>
                    <a:gd name="connsiteY84" fmla="*/ 2951 h 10000"/>
                    <a:gd name="connsiteX85" fmla="*/ 7315 w 9716"/>
                    <a:gd name="connsiteY85" fmla="*/ 2844 h 10000"/>
                    <a:gd name="connsiteX86" fmla="*/ 7033 w 9716"/>
                    <a:gd name="connsiteY86" fmla="*/ 2077 h 10000"/>
                    <a:gd name="connsiteX87" fmla="*/ 7033 w 9716"/>
                    <a:gd name="connsiteY87" fmla="*/ 2077 h 10000"/>
                    <a:gd name="connsiteX88" fmla="*/ 7033 w 9716"/>
                    <a:gd name="connsiteY88" fmla="*/ 2077 h 10000"/>
                    <a:gd name="connsiteX0" fmla="*/ 7239 w 9760"/>
                    <a:gd name="connsiteY0" fmla="*/ 2077 h 10000"/>
                    <a:gd name="connsiteX1" fmla="*/ 6852 w 9760"/>
                    <a:gd name="connsiteY1" fmla="*/ 2077 h 10000"/>
                    <a:gd name="connsiteX2" fmla="*/ 6852 w 9760"/>
                    <a:gd name="connsiteY2" fmla="*/ 2393 h 10000"/>
                    <a:gd name="connsiteX3" fmla="*/ 6968 w 9760"/>
                    <a:gd name="connsiteY3" fmla="*/ 2393 h 10000"/>
                    <a:gd name="connsiteX4" fmla="*/ 5748 w 9760"/>
                    <a:gd name="connsiteY4" fmla="*/ 6166 h 10000"/>
                    <a:gd name="connsiteX5" fmla="*/ 5662 w 9760"/>
                    <a:gd name="connsiteY5" fmla="*/ 5627 h 10000"/>
                    <a:gd name="connsiteX6" fmla="*/ 5514 w 9760"/>
                    <a:gd name="connsiteY6" fmla="*/ 5734 h 10000"/>
                    <a:gd name="connsiteX7" fmla="*/ 5311 w 9760"/>
                    <a:gd name="connsiteY7" fmla="*/ 5186 h 10000"/>
                    <a:gd name="connsiteX8" fmla="*/ 5220 w 9760"/>
                    <a:gd name="connsiteY8" fmla="*/ 6334 h 10000"/>
                    <a:gd name="connsiteX9" fmla="*/ 5044 w 9760"/>
                    <a:gd name="connsiteY9" fmla="*/ 6059 h 10000"/>
                    <a:gd name="connsiteX10" fmla="*/ 5097 w 9760"/>
                    <a:gd name="connsiteY10" fmla="*/ 6989 h 10000"/>
                    <a:gd name="connsiteX11" fmla="*/ 4709 w 9760"/>
                    <a:gd name="connsiteY11" fmla="*/ 6566 h 10000"/>
                    <a:gd name="connsiteX12" fmla="*/ 4913 w 9760"/>
                    <a:gd name="connsiteY12" fmla="*/ 7207 h 10000"/>
                    <a:gd name="connsiteX13" fmla="*/ 4709 w 9760"/>
                    <a:gd name="connsiteY13" fmla="*/ 7314 h 10000"/>
                    <a:gd name="connsiteX14" fmla="*/ 4862 w 9760"/>
                    <a:gd name="connsiteY14" fmla="*/ 8020 h 10000"/>
                    <a:gd name="connsiteX15" fmla="*/ 4534 w 9760"/>
                    <a:gd name="connsiteY15" fmla="*/ 7756 h 10000"/>
                    <a:gd name="connsiteX16" fmla="*/ 4534 w 9760"/>
                    <a:gd name="connsiteY16" fmla="*/ 6933 h 10000"/>
                    <a:gd name="connsiteX17" fmla="*/ 4271 w 9760"/>
                    <a:gd name="connsiteY17" fmla="*/ 7040 h 10000"/>
                    <a:gd name="connsiteX18" fmla="*/ 4271 w 9760"/>
                    <a:gd name="connsiteY18" fmla="*/ 5999 h 10000"/>
                    <a:gd name="connsiteX19" fmla="*/ 4092 w 9760"/>
                    <a:gd name="connsiteY19" fmla="*/ 6166 h 10000"/>
                    <a:gd name="connsiteX20" fmla="*/ 3852 w 9760"/>
                    <a:gd name="connsiteY20" fmla="*/ 5627 h 10000"/>
                    <a:gd name="connsiteX21" fmla="*/ 3552 w 9760"/>
                    <a:gd name="connsiteY21" fmla="*/ 6617 h 10000"/>
                    <a:gd name="connsiteX22" fmla="*/ 3762 w 9760"/>
                    <a:gd name="connsiteY22" fmla="*/ 5028 h 10000"/>
                    <a:gd name="connsiteX23" fmla="*/ 3552 w 9760"/>
                    <a:gd name="connsiteY23" fmla="*/ 5186 h 10000"/>
                    <a:gd name="connsiteX24" fmla="*/ 3729 w 9760"/>
                    <a:gd name="connsiteY24" fmla="*/ 3931 h 10000"/>
                    <a:gd name="connsiteX25" fmla="*/ 3345 w 9760"/>
                    <a:gd name="connsiteY25" fmla="*/ 4586 h 10000"/>
                    <a:gd name="connsiteX26" fmla="*/ 3260 w 9760"/>
                    <a:gd name="connsiteY26" fmla="*/ 4089 h 10000"/>
                    <a:gd name="connsiteX27" fmla="*/ 3110 w 9760"/>
                    <a:gd name="connsiteY27" fmla="*/ 4754 h 10000"/>
                    <a:gd name="connsiteX28" fmla="*/ 3169 w 9760"/>
                    <a:gd name="connsiteY28" fmla="*/ 3383 h 10000"/>
                    <a:gd name="connsiteX29" fmla="*/ 2697 w 9760"/>
                    <a:gd name="connsiteY29" fmla="*/ 3713 h 10000"/>
                    <a:gd name="connsiteX30" fmla="*/ 3403 w 9760"/>
                    <a:gd name="connsiteY30" fmla="*/ 1854 h 10000"/>
                    <a:gd name="connsiteX31" fmla="*/ 3345 w 9760"/>
                    <a:gd name="connsiteY31" fmla="*/ 1645 h 10000"/>
                    <a:gd name="connsiteX32" fmla="*/ 2669 w 9760"/>
                    <a:gd name="connsiteY32" fmla="*/ 2296 h 10000"/>
                    <a:gd name="connsiteX33" fmla="*/ 2573 w 9760"/>
                    <a:gd name="connsiteY33" fmla="*/ 0 h 10000"/>
                    <a:gd name="connsiteX34" fmla="*/ 2337 w 9760"/>
                    <a:gd name="connsiteY34" fmla="*/ 1529 h 10000"/>
                    <a:gd name="connsiteX35" fmla="*/ 1953 w 9760"/>
                    <a:gd name="connsiteY35" fmla="*/ 1204 h 10000"/>
                    <a:gd name="connsiteX36" fmla="*/ 2308 w 9760"/>
                    <a:gd name="connsiteY36" fmla="*/ 2677 h 10000"/>
                    <a:gd name="connsiteX37" fmla="*/ 1953 w 9760"/>
                    <a:gd name="connsiteY37" fmla="*/ 2351 h 10000"/>
                    <a:gd name="connsiteX38" fmla="*/ 2131 w 9760"/>
                    <a:gd name="connsiteY38" fmla="*/ 3058 h 10000"/>
                    <a:gd name="connsiteX39" fmla="*/ 1626 w 9760"/>
                    <a:gd name="connsiteY39" fmla="*/ 2844 h 10000"/>
                    <a:gd name="connsiteX40" fmla="*/ 2131 w 9760"/>
                    <a:gd name="connsiteY40" fmla="*/ 3978 h 10000"/>
                    <a:gd name="connsiteX41" fmla="*/ 1774 w 9760"/>
                    <a:gd name="connsiteY41" fmla="*/ 3978 h 10000"/>
                    <a:gd name="connsiteX42" fmla="*/ 2216 w 9760"/>
                    <a:gd name="connsiteY42" fmla="*/ 5302 h 10000"/>
                    <a:gd name="connsiteX43" fmla="*/ 1714 w 9760"/>
                    <a:gd name="connsiteY43" fmla="*/ 4870 h 10000"/>
                    <a:gd name="connsiteX44" fmla="*/ 1508 w 9760"/>
                    <a:gd name="connsiteY44" fmla="*/ 5079 h 10000"/>
                    <a:gd name="connsiteX45" fmla="*/ 1061 w 9760"/>
                    <a:gd name="connsiteY45" fmla="*/ 4540 h 10000"/>
                    <a:gd name="connsiteX46" fmla="*/ 1381 w 9760"/>
                    <a:gd name="connsiteY46" fmla="*/ 6566 h 10000"/>
                    <a:gd name="connsiteX47" fmla="*/ 942 w 9760"/>
                    <a:gd name="connsiteY47" fmla="*/ 6115 h 10000"/>
                    <a:gd name="connsiteX48" fmla="*/ 912 w 9760"/>
                    <a:gd name="connsiteY48" fmla="*/ 6831 h 10000"/>
                    <a:gd name="connsiteX49" fmla="*/ 230 w 9760"/>
                    <a:gd name="connsiteY49" fmla="*/ 6617 h 10000"/>
                    <a:gd name="connsiteX50" fmla="*/ 613 w 9760"/>
                    <a:gd name="connsiteY50" fmla="*/ 7811 h 10000"/>
                    <a:gd name="connsiteX51" fmla="*/ 260 w 9760"/>
                    <a:gd name="connsiteY51" fmla="*/ 7639 h 10000"/>
                    <a:gd name="connsiteX52" fmla="*/ 500 w 9760"/>
                    <a:gd name="connsiteY52" fmla="*/ 8578 h 10000"/>
                    <a:gd name="connsiteX53" fmla="*/ 202 w 9760"/>
                    <a:gd name="connsiteY53" fmla="*/ 8355 h 10000"/>
                    <a:gd name="connsiteX54" fmla="*/ 0 w 9760"/>
                    <a:gd name="connsiteY54" fmla="*/ 10000 h 10000"/>
                    <a:gd name="connsiteX55" fmla="*/ 9760 w 9760"/>
                    <a:gd name="connsiteY55" fmla="*/ 6933 h 10000"/>
                    <a:gd name="connsiteX56" fmla="*/ 9637 w 9760"/>
                    <a:gd name="connsiteY56" fmla="*/ 5948 h 10000"/>
                    <a:gd name="connsiteX57" fmla="*/ 9465 w 9760"/>
                    <a:gd name="connsiteY57" fmla="*/ 5901 h 10000"/>
                    <a:gd name="connsiteX58" fmla="*/ 9286 w 9760"/>
                    <a:gd name="connsiteY58" fmla="*/ 4921 h 10000"/>
                    <a:gd name="connsiteX59" fmla="*/ 9166 w 9760"/>
                    <a:gd name="connsiteY59" fmla="*/ 6166 h 10000"/>
                    <a:gd name="connsiteX60" fmla="*/ 9316 w 9760"/>
                    <a:gd name="connsiteY60" fmla="*/ 6831 h 10000"/>
                    <a:gd name="connsiteX61" fmla="*/ 9017 w 9760"/>
                    <a:gd name="connsiteY61" fmla="*/ 7156 h 10000"/>
                    <a:gd name="connsiteX62" fmla="*/ 8982 w 9760"/>
                    <a:gd name="connsiteY62" fmla="*/ 6236 h 10000"/>
                    <a:gd name="connsiteX63" fmla="*/ 8450 w 9760"/>
                    <a:gd name="connsiteY63" fmla="*/ 6989 h 10000"/>
                    <a:gd name="connsiteX64" fmla="*/ 8657 w 9760"/>
                    <a:gd name="connsiteY64" fmla="*/ 5674 h 10000"/>
                    <a:gd name="connsiteX65" fmla="*/ 8427 w 9760"/>
                    <a:gd name="connsiteY65" fmla="*/ 4205 h 10000"/>
                    <a:gd name="connsiteX66" fmla="*/ 8393 w 9760"/>
                    <a:gd name="connsiteY66" fmla="*/ 5409 h 10000"/>
                    <a:gd name="connsiteX67" fmla="*/ 8188 w 9760"/>
                    <a:gd name="connsiteY67" fmla="*/ 5674 h 10000"/>
                    <a:gd name="connsiteX68" fmla="*/ 8365 w 9760"/>
                    <a:gd name="connsiteY68" fmla="*/ 6236 h 10000"/>
                    <a:gd name="connsiteX69" fmla="*/ 7826 w 9760"/>
                    <a:gd name="connsiteY69" fmla="*/ 5785 h 10000"/>
                    <a:gd name="connsiteX70" fmla="*/ 8124 w 9760"/>
                    <a:gd name="connsiteY70" fmla="*/ 6724 h 10000"/>
                    <a:gd name="connsiteX71" fmla="*/ 7682 w 9760"/>
                    <a:gd name="connsiteY71" fmla="*/ 6283 h 10000"/>
                    <a:gd name="connsiteX72" fmla="*/ 7804 w 9760"/>
                    <a:gd name="connsiteY72" fmla="*/ 7207 h 10000"/>
                    <a:gd name="connsiteX73" fmla="*/ 7352 w 9760"/>
                    <a:gd name="connsiteY73" fmla="*/ 6989 h 10000"/>
                    <a:gd name="connsiteX74" fmla="*/ 7323 w 9760"/>
                    <a:gd name="connsiteY74" fmla="*/ 6166 h 10000"/>
                    <a:gd name="connsiteX75" fmla="*/ 6909 w 9760"/>
                    <a:gd name="connsiteY75" fmla="*/ 6882 h 10000"/>
                    <a:gd name="connsiteX76" fmla="*/ 7054 w 9760"/>
                    <a:gd name="connsiteY76" fmla="*/ 5948 h 10000"/>
                    <a:gd name="connsiteX77" fmla="*/ 6909 w 9760"/>
                    <a:gd name="connsiteY77" fmla="*/ 4870 h 10000"/>
                    <a:gd name="connsiteX78" fmla="*/ 6669 w 9760"/>
                    <a:gd name="connsiteY78" fmla="*/ 6166 h 10000"/>
                    <a:gd name="connsiteX79" fmla="*/ 6699 w 9760"/>
                    <a:gd name="connsiteY79" fmla="*/ 6831 h 10000"/>
                    <a:gd name="connsiteX80" fmla="*/ 6521 w 9760"/>
                    <a:gd name="connsiteY80" fmla="*/ 6450 h 10000"/>
                    <a:gd name="connsiteX81" fmla="*/ 6521 w 9760"/>
                    <a:gd name="connsiteY81" fmla="*/ 7314 h 10000"/>
                    <a:gd name="connsiteX82" fmla="*/ 6258 w 9760"/>
                    <a:gd name="connsiteY82" fmla="*/ 6724 h 10000"/>
                    <a:gd name="connsiteX83" fmla="*/ 7145 w 9760"/>
                    <a:gd name="connsiteY83" fmla="*/ 2951 h 10000"/>
                    <a:gd name="connsiteX84" fmla="*/ 7529 w 9760"/>
                    <a:gd name="connsiteY84" fmla="*/ 2844 h 10000"/>
                    <a:gd name="connsiteX85" fmla="*/ 7239 w 9760"/>
                    <a:gd name="connsiteY85" fmla="*/ 2077 h 10000"/>
                    <a:gd name="connsiteX86" fmla="*/ 7239 w 9760"/>
                    <a:gd name="connsiteY86" fmla="*/ 2077 h 10000"/>
                    <a:gd name="connsiteX87" fmla="*/ 7239 w 9760"/>
                    <a:gd name="connsiteY87" fmla="*/ 2077 h 10000"/>
                    <a:gd name="connsiteX0" fmla="*/ 7417 w 10000"/>
                    <a:gd name="connsiteY0" fmla="*/ 2077 h 10000"/>
                    <a:gd name="connsiteX1" fmla="*/ 7020 w 10000"/>
                    <a:gd name="connsiteY1" fmla="*/ 2077 h 10000"/>
                    <a:gd name="connsiteX2" fmla="*/ 7020 w 10000"/>
                    <a:gd name="connsiteY2" fmla="*/ 2393 h 10000"/>
                    <a:gd name="connsiteX3" fmla="*/ 7139 w 10000"/>
                    <a:gd name="connsiteY3" fmla="*/ 2393 h 10000"/>
                    <a:gd name="connsiteX4" fmla="*/ 5889 w 10000"/>
                    <a:gd name="connsiteY4" fmla="*/ 6166 h 10000"/>
                    <a:gd name="connsiteX5" fmla="*/ 5801 w 10000"/>
                    <a:gd name="connsiteY5" fmla="*/ 5627 h 10000"/>
                    <a:gd name="connsiteX6" fmla="*/ 5650 w 10000"/>
                    <a:gd name="connsiteY6" fmla="*/ 5734 h 10000"/>
                    <a:gd name="connsiteX7" fmla="*/ 5442 w 10000"/>
                    <a:gd name="connsiteY7" fmla="*/ 5186 h 10000"/>
                    <a:gd name="connsiteX8" fmla="*/ 5348 w 10000"/>
                    <a:gd name="connsiteY8" fmla="*/ 6334 h 10000"/>
                    <a:gd name="connsiteX9" fmla="*/ 5168 w 10000"/>
                    <a:gd name="connsiteY9" fmla="*/ 6059 h 10000"/>
                    <a:gd name="connsiteX10" fmla="*/ 5222 w 10000"/>
                    <a:gd name="connsiteY10" fmla="*/ 6989 h 10000"/>
                    <a:gd name="connsiteX11" fmla="*/ 4825 w 10000"/>
                    <a:gd name="connsiteY11" fmla="*/ 6566 h 10000"/>
                    <a:gd name="connsiteX12" fmla="*/ 5034 w 10000"/>
                    <a:gd name="connsiteY12" fmla="*/ 7207 h 10000"/>
                    <a:gd name="connsiteX13" fmla="*/ 4825 w 10000"/>
                    <a:gd name="connsiteY13" fmla="*/ 7314 h 10000"/>
                    <a:gd name="connsiteX14" fmla="*/ 4982 w 10000"/>
                    <a:gd name="connsiteY14" fmla="*/ 8020 h 10000"/>
                    <a:gd name="connsiteX15" fmla="*/ 4645 w 10000"/>
                    <a:gd name="connsiteY15" fmla="*/ 7756 h 10000"/>
                    <a:gd name="connsiteX16" fmla="*/ 4645 w 10000"/>
                    <a:gd name="connsiteY16" fmla="*/ 6933 h 10000"/>
                    <a:gd name="connsiteX17" fmla="*/ 4376 w 10000"/>
                    <a:gd name="connsiteY17" fmla="*/ 7040 h 10000"/>
                    <a:gd name="connsiteX18" fmla="*/ 4376 w 10000"/>
                    <a:gd name="connsiteY18" fmla="*/ 5999 h 10000"/>
                    <a:gd name="connsiteX19" fmla="*/ 4193 w 10000"/>
                    <a:gd name="connsiteY19" fmla="*/ 6166 h 10000"/>
                    <a:gd name="connsiteX20" fmla="*/ 3947 w 10000"/>
                    <a:gd name="connsiteY20" fmla="*/ 5627 h 10000"/>
                    <a:gd name="connsiteX21" fmla="*/ 3639 w 10000"/>
                    <a:gd name="connsiteY21" fmla="*/ 6617 h 10000"/>
                    <a:gd name="connsiteX22" fmla="*/ 3855 w 10000"/>
                    <a:gd name="connsiteY22" fmla="*/ 5028 h 10000"/>
                    <a:gd name="connsiteX23" fmla="*/ 3639 w 10000"/>
                    <a:gd name="connsiteY23" fmla="*/ 5186 h 10000"/>
                    <a:gd name="connsiteX24" fmla="*/ 3821 w 10000"/>
                    <a:gd name="connsiteY24" fmla="*/ 3931 h 10000"/>
                    <a:gd name="connsiteX25" fmla="*/ 3427 w 10000"/>
                    <a:gd name="connsiteY25" fmla="*/ 4586 h 10000"/>
                    <a:gd name="connsiteX26" fmla="*/ 3340 w 10000"/>
                    <a:gd name="connsiteY26" fmla="*/ 4089 h 10000"/>
                    <a:gd name="connsiteX27" fmla="*/ 3186 w 10000"/>
                    <a:gd name="connsiteY27" fmla="*/ 4754 h 10000"/>
                    <a:gd name="connsiteX28" fmla="*/ 3247 w 10000"/>
                    <a:gd name="connsiteY28" fmla="*/ 3383 h 10000"/>
                    <a:gd name="connsiteX29" fmla="*/ 2763 w 10000"/>
                    <a:gd name="connsiteY29" fmla="*/ 3713 h 10000"/>
                    <a:gd name="connsiteX30" fmla="*/ 3487 w 10000"/>
                    <a:gd name="connsiteY30" fmla="*/ 1854 h 10000"/>
                    <a:gd name="connsiteX31" fmla="*/ 3427 w 10000"/>
                    <a:gd name="connsiteY31" fmla="*/ 1645 h 10000"/>
                    <a:gd name="connsiteX32" fmla="*/ 2735 w 10000"/>
                    <a:gd name="connsiteY32" fmla="*/ 2296 h 10000"/>
                    <a:gd name="connsiteX33" fmla="*/ 2636 w 10000"/>
                    <a:gd name="connsiteY33" fmla="*/ 0 h 10000"/>
                    <a:gd name="connsiteX34" fmla="*/ 2394 w 10000"/>
                    <a:gd name="connsiteY34" fmla="*/ 1529 h 10000"/>
                    <a:gd name="connsiteX35" fmla="*/ 2001 w 10000"/>
                    <a:gd name="connsiteY35" fmla="*/ 1204 h 10000"/>
                    <a:gd name="connsiteX36" fmla="*/ 2365 w 10000"/>
                    <a:gd name="connsiteY36" fmla="*/ 2677 h 10000"/>
                    <a:gd name="connsiteX37" fmla="*/ 2001 w 10000"/>
                    <a:gd name="connsiteY37" fmla="*/ 2351 h 10000"/>
                    <a:gd name="connsiteX38" fmla="*/ 2183 w 10000"/>
                    <a:gd name="connsiteY38" fmla="*/ 3058 h 10000"/>
                    <a:gd name="connsiteX39" fmla="*/ 1666 w 10000"/>
                    <a:gd name="connsiteY39" fmla="*/ 2844 h 10000"/>
                    <a:gd name="connsiteX40" fmla="*/ 2183 w 10000"/>
                    <a:gd name="connsiteY40" fmla="*/ 3978 h 10000"/>
                    <a:gd name="connsiteX41" fmla="*/ 1818 w 10000"/>
                    <a:gd name="connsiteY41" fmla="*/ 3978 h 10000"/>
                    <a:gd name="connsiteX42" fmla="*/ 2270 w 10000"/>
                    <a:gd name="connsiteY42" fmla="*/ 5302 h 10000"/>
                    <a:gd name="connsiteX43" fmla="*/ 1756 w 10000"/>
                    <a:gd name="connsiteY43" fmla="*/ 4870 h 10000"/>
                    <a:gd name="connsiteX44" fmla="*/ 1545 w 10000"/>
                    <a:gd name="connsiteY44" fmla="*/ 5079 h 10000"/>
                    <a:gd name="connsiteX45" fmla="*/ 1087 w 10000"/>
                    <a:gd name="connsiteY45" fmla="*/ 4540 h 10000"/>
                    <a:gd name="connsiteX46" fmla="*/ 1415 w 10000"/>
                    <a:gd name="connsiteY46" fmla="*/ 6566 h 10000"/>
                    <a:gd name="connsiteX47" fmla="*/ 965 w 10000"/>
                    <a:gd name="connsiteY47" fmla="*/ 6115 h 10000"/>
                    <a:gd name="connsiteX48" fmla="*/ 934 w 10000"/>
                    <a:gd name="connsiteY48" fmla="*/ 6831 h 10000"/>
                    <a:gd name="connsiteX49" fmla="*/ 236 w 10000"/>
                    <a:gd name="connsiteY49" fmla="*/ 6617 h 10000"/>
                    <a:gd name="connsiteX50" fmla="*/ 628 w 10000"/>
                    <a:gd name="connsiteY50" fmla="*/ 7811 h 10000"/>
                    <a:gd name="connsiteX51" fmla="*/ 266 w 10000"/>
                    <a:gd name="connsiteY51" fmla="*/ 7639 h 10000"/>
                    <a:gd name="connsiteX52" fmla="*/ 512 w 10000"/>
                    <a:gd name="connsiteY52" fmla="*/ 8578 h 10000"/>
                    <a:gd name="connsiteX53" fmla="*/ 207 w 10000"/>
                    <a:gd name="connsiteY53" fmla="*/ 8355 h 10000"/>
                    <a:gd name="connsiteX54" fmla="*/ 0 w 10000"/>
                    <a:gd name="connsiteY54" fmla="*/ 10000 h 10000"/>
                    <a:gd name="connsiteX55" fmla="*/ 10000 w 10000"/>
                    <a:gd name="connsiteY55" fmla="*/ 6933 h 10000"/>
                    <a:gd name="connsiteX56" fmla="*/ 9874 w 10000"/>
                    <a:gd name="connsiteY56" fmla="*/ 5948 h 10000"/>
                    <a:gd name="connsiteX57" fmla="*/ 9514 w 10000"/>
                    <a:gd name="connsiteY57" fmla="*/ 4921 h 10000"/>
                    <a:gd name="connsiteX58" fmla="*/ 9391 w 10000"/>
                    <a:gd name="connsiteY58" fmla="*/ 6166 h 10000"/>
                    <a:gd name="connsiteX59" fmla="*/ 9545 w 10000"/>
                    <a:gd name="connsiteY59" fmla="*/ 6831 h 10000"/>
                    <a:gd name="connsiteX60" fmla="*/ 9239 w 10000"/>
                    <a:gd name="connsiteY60" fmla="*/ 7156 h 10000"/>
                    <a:gd name="connsiteX61" fmla="*/ 9203 w 10000"/>
                    <a:gd name="connsiteY61" fmla="*/ 6236 h 10000"/>
                    <a:gd name="connsiteX62" fmla="*/ 8658 w 10000"/>
                    <a:gd name="connsiteY62" fmla="*/ 6989 h 10000"/>
                    <a:gd name="connsiteX63" fmla="*/ 8870 w 10000"/>
                    <a:gd name="connsiteY63" fmla="*/ 5674 h 10000"/>
                    <a:gd name="connsiteX64" fmla="*/ 8634 w 10000"/>
                    <a:gd name="connsiteY64" fmla="*/ 4205 h 10000"/>
                    <a:gd name="connsiteX65" fmla="*/ 8599 w 10000"/>
                    <a:gd name="connsiteY65" fmla="*/ 5409 h 10000"/>
                    <a:gd name="connsiteX66" fmla="*/ 8389 w 10000"/>
                    <a:gd name="connsiteY66" fmla="*/ 5674 h 10000"/>
                    <a:gd name="connsiteX67" fmla="*/ 8571 w 10000"/>
                    <a:gd name="connsiteY67" fmla="*/ 6236 h 10000"/>
                    <a:gd name="connsiteX68" fmla="*/ 8018 w 10000"/>
                    <a:gd name="connsiteY68" fmla="*/ 5785 h 10000"/>
                    <a:gd name="connsiteX69" fmla="*/ 8324 w 10000"/>
                    <a:gd name="connsiteY69" fmla="*/ 6724 h 10000"/>
                    <a:gd name="connsiteX70" fmla="*/ 7871 w 10000"/>
                    <a:gd name="connsiteY70" fmla="*/ 6283 h 10000"/>
                    <a:gd name="connsiteX71" fmla="*/ 7996 w 10000"/>
                    <a:gd name="connsiteY71" fmla="*/ 7207 h 10000"/>
                    <a:gd name="connsiteX72" fmla="*/ 7533 w 10000"/>
                    <a:gd name="connsiteY72" fmla="*/ 6989 h 10000"/>
                    <a:gd name="connsiteX73" fmla="*/ 7503 w 10000"/>
                    <a:gd name="connsiteY73" fmla="*/ 6166 h 10000"/>
                    <a:gd name="connsiteX74" fmla="*/ 7079 w 10000"/>
                    <a:gd name="connsiteY74" fmla="*/ 6882 h 10000"/>
                    <a:gd name="connsiteX75" fmla="*/ 7227 w 10000"/>
                    <a:gd name="connsiteY75" fmla="*/ 5948 h 10000"/>
                    <a:gd name="connsiteX76" fmla="*/ 7079 w 10000"/>
                    <a:gd name="connsiteY76" fmla="*/ 4870 h 10000"/>
                    <a:gd name="connsiteX77" fmla="*/ 6833 w 10000"/>
                    <a:gd name="connsiteY77" fmla="*/ 6166 h 10000"/>
                    <a:gd name="connsiteX78" fmla="*/ 6864 w 10000"/>
                    <a:gd name="connsiteY78" fmla="*/ 6831 h 10000"/>
                    <a:gd name="connsiteX79" fmla="*/ 6681 w 10000"/>
                    <a:gd name="connsiteY79" fmla="*/ 6450 h 10000"/>
                    <a:gd name="connsiteX80" fmla="*/ 6681 w 10000"/>
                    <a:gd name="connsiteY80" fmla="*/ 7314 h 10000"/>
                    <a:gd name="connsiteX81" fmla="*/ 6412 w 10000"/>
                    <a:gd name="connsiteY81" fmla="*/ 6724 h 10000"/>
                    <a:gd name="connsiteX82" fmla="*/ 7321 w 10000"/>
                    <a:gd name="connsiteY82" fmla="*/ 2951 h 10000"/>
                    <a:gd name="connsiteX83" fmla="*/ 7714 w 10000"/>
                    <a:gd name="connsiteY83" fmla="*/ 2844 h 10000"/>
                    <a:gd name="connsiteX84" fmla="*/ 7417 w 10000"/>
                    <a:gd name="connsiteY84" fmla="*/ 2077 h 10000"/>
                    <a:gd name="connsiteX85" fmla="*/ 7417 w 10000"/>
                    <a:gd name="connsiteY85" fmla="*/ 2077 h 10000"/>
                    <a:gd name="connsiteX86" fmla="*/ 7417 w 10000"/>
                    <a:gd name="connsiteY86" fmla="*/ 2077 h 10000"/>
                    <a:gd name="connsiteX0" fmla="*/ 7417 w 10000"/>
                    <a:gd name="connsiteY0" fmla="*/ 2077 h 10000"/>
                    <a:gd name="connsiteX1" fmla="*/ 7020 w 10000"/>
                    <a:gd name="connsiteY1" fmla="*/ 2077 h 10000"/>
                    <a:gd name="connsiteX2" fmla="*/ 7020 w 10000"/>
                    <a:gd name="connsiteY2" fmla="*/ 2393 h 10000"/>
                    <a:gd name="connsiteX3" fmla="*/ 7139 w 10000"/>
                    <a:gd name="connsiteY3" fmla="*/ 2393 h 10000"/>
                    <a:gd name="connsiteX4" fmla="*/ 5889 w 10000"/>
                    <a:gd name="connsiteY4" fmla="*/ 6166 h 10000"/>
                    <a:gd name="connsiteX5" fmla="*/ 5801 w 10000"/>
                    <a:gd name="connsiteY5" fmla="*/ 5627 h 10000"/>
                    <a:gd name="connsiteX6" fmla="*/ 5650 w 10000"/>
                    <a:gd name="connsiteY6" fmla="*/ 5734 h 10000"/>
                    <a:gd name="connsiteX7" fmla="*/ 5442 w 10000"/>
                    <a:gd name="connsiteY7" fmla="*/ 5186 h 10000"/>
                    <a:gd name="connsiteX8" fmla="*/ 5348 w 10000"/>
                    <a:gd name="connsiteY8" fmla="*/ 6334 h 10000"/>
                    <a:gd name="connsiteX9" fmla="*/ 5168 w 10000"/>
                    <a:gd name="connsiteY9" fmla="*/ 6059 h 10000"/>
                    <a:gd name="connsiteX10" fmla="*/ 5222 w 10000"/>
                    <a:gd name="connsiteY10" fmla="*/ 6989 h 10000"/>
                    <a:gd name="connsiteX11" fmla="*/ 4825 w 10000"/>
                    <a:gd name="connsiteY11" fmla="*/ 6566 h 10000"/>
                    <a:gd name="connsiteX12" fmla="*/ 5034 w 10000"/>
                    <a:gd name="connsiteY12" fmla="*/ 7207 h 10000"/>
                    <a:gd name="connsiteX13" fmla="*/ 4825 w 10000"/>
                    <a:gd name="connsiteY13" fmla="*/ 7314 h 10000"/>
                    <a:gd name="connsiteX14" fmla="*/ 4982 w 10000"/>
                    <a:gd name="connsiteY14" fmla="*/ 8020 h 10000"/>
                    <a:gd name="connsiteX15" fmla="*/ 4645 w 10000"/>
                    <a:gd name="connsiteY15" fmla="*/ 7756 h 10000"/>
                    <a:gd name="connsiteX16" fmla="*/ 4645 w 10000"/>
                    <a:gd name="connsiteY16" fmla="*/ 6933 h 10000"/>
                    <a:gd name="connsiteX17" fmla="*/ 4376 w 10000"/>
                    <a:gd name="connsiteY17" fmla="*/ 7040 h 10000"/>
                    <a:gd name="connsiteX18" fmla="*/ 4376 w 10000"/>
                    <a:gd name="connsiteY18" fmla="*/ 5999 h 10000"/>
                    <a:gd name="connsiteX19" fmla="*/ 4193 w 10000"/>
                    <a:gd name="connsiteY19" fmla="*/ 6166 h 10000"/>
                    <a:gd name="connsiteX20" fmla="*/ 3947 w 10000"/>
                    <a:gd name="connsiteY20" fmla="*/ 5627 h 10000"/>
                    <a:gd name="connsiteX21" fmla="*/ 3639 w 10000"/>
                    <a:gd name="connsiteY21" fmla="*/ 6617 h 10000"/>
                    <a:gd name="connsiteX22" fmla="*/ 3855 w 10000"/>
                    <a:gd name="connsiteY22" fmla="*/ 5028 h 10000"/>
                    <a:gd name="connsiteX23" fmla="*/ 3639 w 10000"/>
                    <a:gd name="connsiteY23" fmla="*/ 5186 h 10000"/>
                    <a:gd name="connsiteX24" fmla="*/ 3821 w 10000"/>
                    <a:gd name="connsiteY24" fmla="*/ 3931 h 10000"/>
                    <a:gd name="connsiteX25" fmla="*/ 3427 w 10000"/>
                    <a:gd name="connsiteY25" fmla="*/ 4586 h 10000"/>
                    <a:gd name="connsiteX26" fmla="*/ 3340 w 10000"/>
                    <a:gd name="connsiteY26" fmla="*/ 4089 h 10000"/>
                    <a:gd name="connsiteX27" fmla="*/ 3186 w 10000"/>
                    <a:gd name="connsiteY27" fmla="*/ 4754 h 10000"/>
                    <a:gd name="connsiteX28" fmla="*/ 3247 w 10000"/>
                    <a:gd name="connsiteY28" fmla="*/ 3383 h 10000"/>
                    <a:gd name="connsiteX29" fmla="*/ 2763 w 10000"/>
                    <a:gd name="connsiteY29" fmla="*/ 3713 h 10000"/>
                    <a:gd name="connsiteX30" fmla="*/ 3487 w 10000"/>
                    <a:gd name="connsiteY30" fmla="*/ 1854 h 10000"/>
                    <a:gd name="connsiteX31" fmla="*/ 3427 w 10000"/>
                    <a:gd name="connsiteY31" fmla="*/ 1645 h 10000"/>
                    <a:gd name="connsiteX32" fmla="*/ 2735 w 10000"/>
                    <a:gd name="connsiteY32" fmla="*/ 2296 h 10000"/>
                    <a:gd name="connsiteX33" fmla="*/ 2636 w 10000"/>
                    <a:gd name="connsiteY33" fmla="*/ 0 h 10000"/>
                    <a:gd name="connsiteX34" fmla="*/ 2394 w 10000"/>
                    <a:gd name="connsiteY34" fmla="*/ 1529 h 10000"/>
                    <a:gd name="connsiteX35" fmla="*/ 2001 w 10000"/>
                    <a:gd name="connsiteY35" fmla="*/ 1204 h 10000"/>
                    <a:gd name="connsiteX36" fmla="*/ 2365 w 10000"/>
                    <a:gd name="connsiteY36" fmla="*/ 2677 h 10000"/>
                    <a:gd name="connsiteX37" fmla="*/ 2001 w 10000"/>
                    <a:gd name="connsiteY37" fmla="*/ 2351 h 10000"/>
                    <a:gd name="connsiteX38" fmla="*/ 2183 w 10000"/>
                    <a:gd name="connsiteY38" fmla="*/ 3058 h 10000"/>
                    <a:gd name="connsiteX39" fmla="*/ 1666 w 10000"/>
                    <a:gd name="connsiteY39" fmla="*/ 2844 h 10000"/>
                    <a:gd name="connsiteX40" fmla="*/ 2183 w 10000"/>
                    <a:gd name="connsiteY40" fmla="*/ 3978 h 10000"/>
                    <a:gd name="connsiteX41" fmla="*/ 1818 w 10000"/>
                    <a:gd name="connsiteY41" fmla="*/ 3978 h 10000"/>
                    <a:gd name="connsiteX42" fmla="*/ 2270 w 10000"/>
                    <a:gd name="connsiteY42" fmla="*/ 5302 h 10000"/>
                    <a:gd name="connsiteX43" fmla="*/ 1756 w 10000"/>
                    <a:gd name="connsiteY43" fmla="*/ 4870 h 10000"/>
                    <a:gd name="connsiteX44" fmla="*/ 1545 w 10000"/>
                    <a:gd name="connsiteY44" fmla="*/ 5079 h 10000"/>
                    <a:gd name="connsiteX45" fmla="*/ 1087 w 10000"/>
                    <a:gd name="connsiteY45" fmla="*/ 4540 h 10000"/>
                    <a:gd name="connsiteX46" fmla="*/ 1415 w 10000"/>
                    <a:gd name="connsiteY46" fmla="*/ 6566 h 10000"/>
                    <a:gd name="connsiteX47" fmla="*/ 965 w 10000"/>
                    <a:gd name="connsiteY47" fmla="*/ 6115 h 10000"/>
                    <a:gd name="connsiteX48" fmla="*/ 934 w 10000"/>
                    <a:gd name="connsiteY48" fmla="*/ 6831 h 10000"/>
                    <a:gd name="connsiteX49" fmla="*/ 236 w 10000"/>
                    <a:gd name="connsiteY49" fmla="*/ 6617 h 10000"/>
                    <a:gd name="connsiteX50" fmla="*/ 628 w 10000"/>
                    <a:gd name="connsiteY50" fmla="*/ 7811 h 10000"/>
                    <a:gd name="connsiteX51" fmla="*/ 266 w 10000"/>
                    <a:gd name="connsiteY51" fmla="*/ 7639 h 10000"/>
                    <a:gd name="connsiteX52" fmla="*/ 512 w 10000"/>
                    <a:gd name="connsiteY52" fmla="*/ 8578 h 10000"/>
                    <a:gd name="connsiteX53" fmla="*/ 207 w 10000"/>
                    <a:gd name="connsiteY53" fmla="*/ 8355 h 10000"/>
                    <a:gd name="connsiteX54" fmla="*/ 0 w 10000"/>
                    <a:gd name="connsiteY54" fmla="*/ 10000 h 10000"/>
                    <a:gd name="connsiteX55" fmla="*/ 10000 w 10000"/>
                    <a:gd name="connsiteY55" fmla="*/ 6933 h 10000"/>
                    <a:gd name="connsiteX56" fmla="*/ 9874 w 10000"/>
                    <a:gd name="connsiteY56" fmla="*/ 5948 h 10000"/>
                    <a:gd name="connsiteX57" fmla="*/ 9391 w 10000"/>
                    <a:gd name="connsiteY57" fmla="*/ 6166 h 10000"/>
                    <a:gd name="connsiteX58" fmla="*/ 9545 w 10000"/>
                    <a:gd name="connsiteY58" fmla="*/ 6831 h 10000"/>
                    <a:gd name="connsiteX59" fmla="*/ 9239 w 10000"/>
                    <a:gd name="connsiteY59" fmla="*/ 7156 h 10000"/>
                    <a:gd name="connsiteX60" fmla="*/ 9203 w 10000"/>
                    <a:gd name="connsiteY60" fmla="*/ 6236 h 10000"/>
                    <a:gd name="connsiteX61" fmla="*/ 8658 w 10000"/>
                    <a:gd name="connsiteY61" fmla="*/ 6989 h 10000"/>
                    <a:gd name="connsiteX62" fmla="*/ 8870 w 10000"/>
                    <a:gd name="connsiteY62" fmla="*/ 5674 h 10000"/>
                    <a:gd name="connsiteX63" fmla="*/ 8634 w 10000"/>
                    <a:gd name="connsiteY63" fmla="*/ 4205 h 10000"/>
                    <a:gd name="connsiteX64" fmla="*/ 8599 w 10000"/>
                    <a:gd name="connsiteY64" fmla="*/ 5409 h 10000"/>
                    <a:gd name="connsiteX65" fmla="*/ 8389 w 10000"/>
                    <a:gd name="connsiteY65" fmla="*/ 5674 h 10000"/>
                    <a:gd name="connsiteX66" fmla="*/ 8571 w 10000"/>
                    <a:gd name="connsiteY66" fmla="*/ 6236 h 10000"/>
                    <a:gd name="connsiteX67" fmla="*/ 8018 w 10000"/>
                    <a:gd name="connsiteY67" fmla="*/ 5785 h 10000"/>
                    <a:gd name="connsiteX68" fmla="*/ 8324 w 10000"/>
                    <a:gd name="connsiteY68" fmla="*/ 6724 h 10000"/>
                    <a:gd name="connsiteX69" fmla="*/ 7871 w 10000"/>
                    <a:gd name="connsiteY69" fmla="*/ 6283 h 10000"/>
                    <a:gd name="connsiteX70" fmla="*/ 7996 w 10000"/>
                    <a:gd name="connsiteY70" fmla="*/ 7207 h 10000"/>
                    <a:gd name="connsiteX71" fmla="*/ 7533 w 10000"/>
                    <a:gd name="connsiteY71" fmla="*/ 6989 h 10000"/>
                    <a:gd name="connsiteX72" fmla="*/ 7503 w 10000"/>
                    <a:gd name="connsiteY72" fmla="*/ 6166 h 10000"/>
                    <a:gd name="connsiteX73" fmla="*/ 7079 w 10000"/>
                    <a:gd name="connsiteY73" fmla="*/ 6882 h 10000"/>
                    <a:gd name="connsiteX74" fmla="*/ 7227 w 10000"/>
                    <a:gd name="connsiteY74" fmla="*/ 5948 h 10000"/>
                    <a:gd name="connsiteX75" fmla="*/ 7079 w 10000"/>
                    <a:gd name="connsiteY75" fmla="*/ 4870 h 10000"/>
                    <a:gd name="connsiteX76" fmla="*/ 6833 w 10000"/>
                    <a:gd name="connsiteY76" fmla="*/ 6166 h 10000"/>
                    <a:gd name="connsiteX77" fmla="*/ 6864 w 10000"/>
                    <a:gd name="connsiteY77" fmla="*/ 6831 h 10000"/>
                    <a:gd name="connsiteX78" fmla="*/ 6681 w 10000"/>
                    <a:gd name="connsiteY78" fmla="*/ 6450 h 10000"/>
                    <a:gd name="connsiteX79" fmla="*/ 6681 w 10000"/>
                    <a:gd name="connsiteY79" fmla="*/ 7314 h 10000"/>
                    <a:gd name="connsiteX80" fmla="*/ 6412 w 10000"/>
                    <a:gd name="connsiteY80" fmla="*/ 6724 h 10000"/>
                    <a:gd name="connsiteX81" fmla="*/ 7321 w 10000"/>
                    <a:gd name="connsiteY81" fmla="*/ 2951 h 10000"/>
                    <a:gd name="connsiteX82" fmla="*/ 7714 w 10000"/>
                    <a:gd name="connsiteY82" fmla="*/ 2844 h 10000"/>
                    <a:gd name="connsiteX83" fmla="*/ 7417 w 10000"/>
                    <a:gd name="connsiteY83" fmla="*/ 2077 h 10000"/>
                    <a:gd name="connsiteX84" fmla="*/ 7417 w 10000"/>
                    <a:gd name="connsiteY84" fmla="*/ 2077 h 10000"/>
                    <a:gd name="connsiteX85" fmla="*/ 7417 w 10000"/>
                    <a:gd name="connsiteY85" fmla="*/ 2077 h 10000"/>
                    <a:gd name="connsiteX0" fmla="*/ 7417 w 10000"/>
                    <a:gd name="connsiteY0" fmla="*/ 2077 h 10000"/>
                    <a:gd name="connsiteX1" fmla="*/ 7020 w 10000"/>
                    <a:gd name="connsiteY1" fmla="*/ 2077 h 10000"/>
                    <a:gd name="connsiteX2" fmla="*/ 7020 w 10000"/>
                    <a:gd name="connsiteY2" fmla="*/ 2393 h 10000"/>
                    <a:gd name="connsiteX3" fmla="*/ 7139 w 10000"/>
                    <a:gd name="connsiteY3" fmla="*/ 2393 h 10000"/>
                    <a:gd name="connsiteX4" fmla="*/ 5889 w 10000"/>
                    <a:gd name="connsiteY4" fmla="*/ 6166 h 10000"/>
                    <a:gd name="connsiteX5" fmla="*/ 5801 w 10000"/>
                    <a:gd name="connsiteY5" fmla="*/ 5627 h 10000"/>
                    <a:gd name="connsiteX6" fmla="*/ 5650 w 10000"/>
                    <a:gd name="connsiteY6" fmla="*/ 5734 h 10000"/>
                    <a:gd name="connsiteX7" fmla="*/ 5442 w 10000"/>
                    <a:gd name="connsiteY7" fmla="*/ 5186 h 10000"/>
                    <a:gd name="connsiteX8" fmla="*/ 5348 w 10000"/>
                    <a:gd name="connsiteY8" fmla="*/ 6334 h 10000"/>
                    <a:gd name="connsiteX9" fmla="*/ 5168 w 10000"/>
                    <a:gd name="connsiteY9" fmla="*/ 6059 h 10000"/>
                    <a:gd name="connsiteX10" fmla="*/ 5222 w 10000"/>
                    <a:gd name="connsiteY10" fmla="*/ 6989 h 10000"/>
                    <a:gd name="connsiteX11" fmla="*/ 4825 w 10000"/>
                    <a:gd name="connsiteY11" fmla="*/ 6566 h 10000"/>
                    <a:gd name="connsiteX12" fmla="*/ 5034 w 10000"/>
                    <a:gd name="connsiteY12" fmla="*/ 7207 h 10000"/>
                    <a:gd name="connsiteX13" fmla="*/ 4825 w 10000"/>
                    <a:gd name="connsiteY13" fmla="*/ 7314 h 10000"/>
                    <a:gd name="connsiteX14" fmla="*/ 4982 w 10000"/>
                    <a:gd name="connsiteY14" fmla="*/ 8020 h 10000"/>
                    <a:gd name="connsiteX15" fmla="*/ 4645 w 10000"/>
                    <a:gd name="connsiteY15" fmla="*/ 7756 h 10000"/>
                    <a:gd name="connsiteX16" fmla="*/ 4645 w 10000"/>
                    <a:gd name="connsiteY16" fmla="*/ 6933 h 10000"/>
                    <a:gd name="connsiteX17" fmla="*/ 4376 w 10000"/>
                    <a:gd name="connsiteY17" fmla="*/ 7040 h 10000"/>
                    <a:gd name="connsiteX18" fmla="*/ 4376 w 10000"/>
                    <a:gd name="connsiteY18" fmla="*/ 5999 h 10000"/>
                    <a:gd name="connsiteX19" fmla="*/ 4193 w 10000"/>
                    <a:gd name="connsiteY19" fmla="*/ 6166 h 10000"/>
                    <a:gd name="connsiteX20" fmla="*/ 3947 w 10000"/>
                    <a:gd name="connsiteY20" fmla="*/ 5627 h 10000"/>
                    <a:gd name="connsiteX21" fmla="*/ 3639 w 10000"/>
                    <a:gd name="connsiteY21" fmla="*/ 6617 h 10000"/>
                    <a:gd name="connsiteX22" fmla="*/ 3855 w 10000"/>
                    <a:gd name="connsiteY22" fmla="*/ 5028 h 10000"/>
                    <a:gd name="connsiteX23" fmla="*/ 3639 w 10000"/>
                    <a:gd name="connsiteY23" fmla="*/ 5186 h 10000"/>
                    <a:gd name="connsiteX24" fmla="*/ 3821 w 10000"/>
                    <a:gd name="connsiteY24" fmla="*/ 3931 h 10000"/>
                    <a:gd name="connsiteX25" fmla="*/ 3427 w 10000"/>
                    <a:gd name="connsiteY25" fmla="*/ 4586 h 10000"/>
                    <a:gd name="connsiteX26" fmla="*/ 3340 w 10000"/>
                    <a:gd name="connsiteY26" fmla="*/ 4089 h 10000"/>
                    <a:gd name="connsiteX27" fmla="*/ 3186 w 10000"/>
                    <a:gd name="connsiteY27" fmla="*/ 4754 h 10000"/>
                    <a:gd name="connsiteX28" fmla="*/ 3247 w 10000"/>
                    <a:gd name="connsiteY28" fmla="*/ 3383 h 10000"/>
                    <a:gd name="connsiteX29" fmla="*/ 2763 w 10000"/>
                    <a:gd name="connsiteY29" fmla="*/ 3713 h 10000"/>
                    <a:gd name="connsiteX30" fmla="*/ 3487 w 10000"/>
                    <a:gd name="connsiteY30" fmla="*/ 1854 h 10000"/>
                    <a:gd name="connsiteX31" fmla="*/ 3427 w 10000"/>
                    <a:gd name="connsiteY31" fmla="*/ 1645 h 10000"/>
                    <a:gd name="connsiteX32" fmla="*/ 2735 w 10000"/>
                    <a:gd name="connsiteY32" fmla="*/ 2296 h 10000"/>
                    <a:gd name="connsiteX33" fmla="*/ 2636 w 10000"/>
                    <a:gd name="connsiteY33" fmla="*/ 0 h 10000"/>
                    <a:gd name="connsiteX34" fmla="*/ 2394 w 10000"/>
                    <a:gd name="connsiteY34" fmla="*/ 1529 h 10000"/>
                    <a:gd name="connsiteX35" fmla="*/ 2001 w 10000"/>
                    <a:gd name="connsiteY35" fmla="*/ 1204 h 10000"/>
                    <a:gd name="connsiteX36" fmla="*/ 2365 w 10000"/>
                    <a:gd name="connsiteY36" fmla="*/ 2677 h 10000"/>
                    <a:gd name="connsiteX37" fmla="*/ 2001 w 10000"/>
                    <a:gd name="connsiteY37" fmla="*/ 2351 h 10000"/>
                    <a:gd name="connsiteX38" fmla="*/ 2183 w 10000"/>
                    <a:gd name="connsiteY38" fmla="*/ 3058 h 10000"/>
                    <a:gd name="connsiteX39" fmla="*/ 1666 w 10000"/>
                    <a:gd name="connsiteY39" fmla="*/ 2844 h 10000"/>
                    <a:gd name="connsiteX40" fmla="*/ 2183 w 10000"/>
                    <a:gd name="connsiteY40" fmla="*/ 3978 h 10000"/>
                    <a:gd name="connsiteX41" fmla="*/ 1818 w 10000"/>
                    <a:gd name="connsiteY41" fmla="*/ 3978 h 10000"/>
                    <a:gd name="connsiteX42" fmla="*/ 2270 w 10000"/>
                    <a:gd name="connsiteY42" fmla="*/ 5302 h 10000"/>
                    <a:gd name="connsiteX43" fmla="*/ 1756 w 10000"/>
                    <a:gd name="connsiteY43" fmla="*/ 4870 h 10000"/>
                    <a:gd name="connsiteX44" fmla="*/ 1545 w 10000"/>
                    <a:gd name="connsiteY44" fmla="*/ 5079 h 10000"/>
                    <a:gd name="connsiteX45" fmla="*/ 1087 w 10000"/>
                    <a:gd name="connsiteY45" fmla="*/ 4540 h 10000"/>
                    <a:gd name="connsiteX46" fmla="*/ 1415 w 10000"/>
                    <a:gd name="connsiteY46" fmla="*/ 6566 h 10000"/>
                    <a:gd name="connsiteX47" fmla="*/ 965 w 10000"/>
                    <a:gd name="connsiteY47" fmla="*/ 6115 h 10000"/>
                    <a:gd name="connsiteX48" fmla="*/ 934 w 10000"/>
                    <a:gd name="connsiteY48" fmla="*/ 6831 h 10000"/>
                    <a:gd name="connsiteX49" fmla="*/ 236 w 10000"/>
                    <a:gd name="connsiteY49" fmla="*/ 6617 h 10000"/>
                    <a:gd name="connsiteX50" fmla="*/ 628 w 10000"/>
                    <a:gd name="connsiteY50" fmla="*/ 7811 h 10000"/>
                    <a:gd name="connsiteX51" fmla="*/ 266 w 10000"/>
                    <a:gd name="connsiteY51" fmla="*/ 7639 h 10000"/>
                    <a:gd name="connsiteX52" fmla="*/ 512 w 10000"/>
                    <a:gd name="connsiteY52" fmla="*/ 8578 h 10000"/>
                    <a:gd name="connsiteX53" fmla="*/ 207 w 10000"/>
                    <a:gd name="connsiteY53" fmla="*/ 8355 h 10000"/>
                    <a:gd name="connsiteX54" fmla="*/ 0 w 10000"/>
                    <a:gd name="connsiteY54" fmla="*/ 10000 h 10000"/>
                    <a:gd name="connsiteX55" fmla="*/ 10000 w 10000"/>
                    <a:gd name="connsiteY55" fmla="*/ 6933 h 10000"/>
                    <a:gd name="connsiteX56" fmla="*/ 9391 w 10000"/>
                    <a:gd name="connsiteY56" fmla="*/ 6166 h 10000"/>
                    <a:gd name="connsiteX57" fmla="*/ 9545 w 10000"/>
                    <a:gd name="connsiteY57" fmla="*/ 6831 h 10000"/>
                    <a:gd name="connsiteX58" fmla="*/ 9239 w 10000"/>
                    <a:gd name="connsiteY58" fmla="*/ 7156 h 10000"/>
                    <a:gd name="connsiteX59" fmla="*/ 9203 w 10000"/>
                    <a:gd name="connsiteY59" fmla="*/ 6236 h 10000"/>
                    <a:gd name="connsiteX60" fmla="*/ 8658 w 10000"/>
                    <a:gd name="connsiteY60" fmla="*/ 6989 h 10000"/>
                    <a:gd name="connsiteX61" fmla="*/ 8870 w 10000"/>
                    <a:gd name="connsiteY61" fmla="*/ 5674 h 10000"/>
                    <a:gd name="connsiteX62" fmla="*/ 8634 w 10000"/>
                    <a:gd name="connsiteY62" fmla="*/ 4205 h 10000"/>
                    <a:gd name="connsiteX63" fmla="*/ 8599 w 10000"/>
                    <a:gd name="connsiteY63" fmla="*/ 5409 h 10000"/>
                    <a:gd name="connsiteX64" fmla="*/ 8389 w 10000"/>
                    <a:gd name="connsiteY64" fmla="*/ 5674 h 10000"/>
                    <a:gd name="connsiteX65" fmla="*/ 8571 w 10000"/>
                    <a:gd name="connsiteY65" fmla="*/ 6236 h 10000"/>
                    <a:gd name="connsiteX66" fmla="*/ 8018 w 10000"/>
                    <a:gd name="connsiteY66" fmla="*/ 5785 h 10000"/>
                    <a:gd name="connsiteX67" fmla="*/ 8324 w 10000"/>
                    <a:gd name="connsiteY67" fmla="*/ 6724 h 10000"/>
                    <a:gd name="connsiteX68" fmla="*/ 7871 w 10000"/>
                    <a:gd name="connsiteY68" fmla="*/ 6283 h 10000"/>
                    <a:gd name="connsiteX69" fmla="*/ 7996 w 10000"/>
                    <a:gd name="connsiteY69" fmla="*/ 7207 h 10000"/>
                    <a:gd name="connsiteX70" fmla="*/ 7533 w 10000"/>
                    <a:gd name="connsiteY70" fmla="*/ 6989 h 10000"/>
                    <a:gd name="connsiteX71" fmla="*/ 7503 w 10000"/>
                    <a:gd name="connsiteY71" fmla="*/ 6166 h 10000"/>
                    <a:gd name="connsiteX72" fmla="*/ 7079 w 10000"/>
                    <a:gd name="connsiteY72" fmla="*/ 6882 h 10000"/>
                    <a:gd name="connsiteX73" fmla="*/ 7227 w 10000"/>
                    <a:gd name="connsiteY73" fmla="*/ 5948 h 10000"/>
                    <a:gd name="connsiteX74" fmla="*/ 7079 w 10000"/>
                    <a:gd name="connsiteY74" fmla="*/ 4870 h 10000"/>
                    <a:gd name="connsiteX75" fmla="*/ 6833 w 10000"/>
                    <a:gd name="connsiteY75" fmla="*/ 6166 h 10000"/>
                    <a:gd name="connsiteX76" fmla="*/ 6864 w 10000"/>
                    <a:gd name="connsiteY76" fmla="*/ 6831 h 10000"/>
                    <a:gd name="connsiteX77" fmla="*/ 6681 w 10000"/>
                    <a:gd name="connsiteY77" fmla="*/ 6450 h 10000"/>
                    <a:gd name="connsiteX78" fmla="*/ 6681 w 10000"/>
                    <a:gd name="connsiteY78" fmla="*/ 7314 h 10000"/>
                    <a:gd name="connsiteX79" fmla="*/ 6412 w 10000"/>
                    <a:gd name="connsiteY79" fmla="*/ 6724 h 10000"/>
                    <a:gd name="connsiteX80" fmla="*/ 7321 w 10000"/>
                    <a:gd name="connsiteY80" fmla="*/ 2951 h 10000"/>
                    <a:gd name="connsiteX81" fmla="*/ 7714 w 10000"/>
                    <a:gd name="connsiteY81" fmla="*/ 2844 h 10000"/>
                    <a:gd name="connsiteX82" fmla="*/ 7417 w 10000"/>
                    <a:gd name="connsiteY82" fmla="*/ 2077 h 10000"/>
                    <a:gd name="connsiteX83" fmla="*/ 7417 w 10000"/>
                    <a:gd name="connsiteY83" fmla="*/ 2077 h 10000"/>
                    <a:gd name="connsiteX84" fmla="*/ 7417 w 10000"/>
                    <a:gd name="connsiteY84" fmla="*/ 2077 h 10000"/>
                    <a:gd name="connsiteX0" fmla="*/ 7417 w 10000"/>
                    <a:gd name="connsiteY0" fmla="*/ 873 h 8796"/>
                    <a:gd name="connsiteX1" fmla="*/ 7020 w 10000"/>
                    <a:gd name="connsiteY1" fmla="*/ 873 h 8796"/>
                    <a:gd name="connsiteX2" fmla="*/ 7020 w 10000"/>
                    <a:gd name="connsiteY2" fmla="*/ 1189 h 8796"/>
                    <a:gd name="connsiteX3" fmla="*/ 7139 w 10000"/>
                    <a:gd name="connsiteY3" fmla="*/ 1189 h 8796"/>
                    <a:gd name="connsiteX4" fmla="*/ 5889 w 10000"/>
                    <a:gd name="connsiteY4" fmla="*/ 4962 h 8796"/>
                    <a:gd name="connsiteX5" fmla="*/ 5801 w 10000"/>
                    <a:gd name="connsiteY5" fmla="*/ 4423 h 8796"/>
                    <a:gd name="connsiteX6" fmla="*/ 5650 w 10000"/>
                    <a:gd name="connsiteY6" fmla="*/ 4530 h 8796"/>
                    <a:gd name="connsiteX7" fmla="*/ 5442 w 10000"/>
                    <a:gd name="connsiteY7" fmla="*/ 3982 h 8796"/>
                    <a:gd name="connsiteX8" fmla="*/ 5348 w 10000"/>
                    <a:gd name="connsiteY8" fmla="*/ 5130 h 8796"/>
                    <a:gd name="connsiteX9" fmla="*/ 5168 w 10000"/>
                    <a:gd name="connsiteY9" fmla="*/ 4855 h 8796"/>
                    <a:gd name="connsiteX10" fmla="*/ 5222 w 10000"/>
                    <a:gd name="connsiteY10" fmla="*/ 5785 h 8796"/>
                    <a:gd name="connsiteX11" fmla="*/ 4825 w 10000"/>
                    <a:gd name="connsiteY11" fmla="*/ 5362 h 8796"/>
                    <a:gd name="connsiteX12" fmla="*/ 5034 w 10000"/>
                    <a:gd name="connsiteY12" fmla="*/ 6003 h 8796"/>
                    <a:gd name="connsiteX13" fmla="*/ 4825 w 10000"/>
                    <a:gd name="connsiteY13" fmla="*/ 6110 h 8796"/>
                    <a:gd name="connsiteX14" fmla="*/ 4982 w 10000"/>
                    <a:gd name="connsiteY14" fmla="*/ 6816 h 8796"/>
                    <a:gd name="connsiteX15" fmla="*/ 4645 w 10000"/>
                    <a:gd name="connsiteY15" fmla="*/ 6552 h 8796"/>
                    <a:gd name="connsiteX16" fmla="*/ 4645 w 10000"/>
                    <a:gd name="connsiteY16" fmla="*/ 5729 h 8796"/>
                    <a:gd name="connsiteX17" fmla="*/ 4376 w 10000"/>
                    <a:gd name="connsiteY17" fmla="*/ 5836 h 8796"/>
                    <a:gd name="connsiteX18" fmla="*/ 4376 w 10000"/>
                    <a:gd name="connsiteY18" fmla="*/ 4795 h 8796"/>
                    <a:gd name="connsiteX19" fmla="*/ 4193 w 10000"/>
                    <a:gd name="connsiteY19" fmla="*/ 4962 h 8796"/>
                    <a:gd name="connsiteX20" fmla="*/ 3947 w 10000"/>
                    <a:gd name="connsiteY20" fmla="*/ 4423 h 8796"/>
                    <a:gd name="connsiteX21" fmla="*/ 3639 w 10000"/>
                    <a:gd name="connsiteY21" fmla="*/ 5413 h 8796"/>
                    <a:gd name="connsiteX22" fmla="*/ 3855 w 10000"/>
                    <a:gd name="connsiteY22" fmla="*/ 3824 h 8796"/>
                    <a:gd name="connsiteX23" fmla="*/ 3639 w 10000"/>
                    <a:gd name="connsiteY23" fmla="*/ 3982 h 8796"/>
                    <a:gd name="connsiteX24" fmla="*/ 3821 w 10000"/>
                    <a:gd name="connsiteY24" fmla="*/ 2727 h 8796"/>
                    <a:gd name="connsiteX25" fmla="*/ 3427 w 10000"/>
                    <a:gd name="connsiteY25" fmla="*/ 3382 h 8796"/>
                    <a:gd name="connsiteX26" fmla="*/ 3340 w 10000"/>
                    <a:gd name="connsiteY26" fmla="*/ 2885 h 8796"/>
                    <a:gd name="connsiteX27" fmla="*/ 3186 w 10000"/>
                    <a:gd name="connsiteY27" fmla="*/ 3550 h 8796"/>
                    <a:gd name="connsiteX28" fmla="*/ 3247 w 10000"/>
                    <a:gd name="connsiteY28" fmla="*/ 2179 h 8796"/>
                    <a:gd name="connsiteX29" fmla="*/ 2763 w 10000"/>
                    <a:gd name="connsiteY29" fmla="*/ 2509 h 8796"/>
                    <a:gd name="connsiteX30" fmla="*/ 3487 w 10000"/>
                    <a:gd name="connsiteY30" fmla="*/ 650 h 8796"/>
                    <a:gd name="connsiteX31" fmla="*/ 3427 w 10000"/>
                    <a:gd name="connsiteY31" fmla="*/ 441 h 8796"/>
                    <a:gd name="connsiteX32" fmla="*/ 2735 w 10000"/>
                    <a:gd name="connsiteY32" fmla="*/ 1092 h 8796"/>
                    <a:gd name="connsiteX33" fmla="*/ 2394 w 10000"/>
                    <a:gd name="connsiteY33" fmla="*/ 325 h 8796"/>
                    <a:gd name="connsiteX34" fmla="*/ 2001 w 10000"/>
                    <a:gd name="connsiteY34" fmla="*/ 0 h 8796"/>
                    <a:gd name="connsiteX35" fmla="*/ 2365 w 10000"/>
                    <a:gd name="connsiteY35" fmla="*/ 1473 h 8796"/>
                    <a:gd name="connsiteX36" fmla="*/ 2001 w 10000"/>
                    <a:gd name="connsiteY36" fmla="*/ 1147 h 8796"/>
                    <a:gd name="connsiteX37" fmla="*/ 2183 w 10000"/>
                    <a:gd name="connsiteY37" fmla="*/ 1854 h 8796"/>
                    <a:gd name="connsiteX38" fmla="*/ 1666 w 10000"/>
                    <a:gd name="connsiteY38" fmla="*/ 1640 h 8796"/>
                    <a:gd name="connsiteX39" fmla="*/ 2183 w 10000"/>
                    <a:gd name="connsiteY39" fmla="*/ 2774 h 8796"/>
                    <a:gd name="connsiteX40" fmla="*/ 1818 w 10000"/>
                    <a:gd name="connsiteY40" fmla="*/ 2774 h 8796"/>
                    <a:gd name="connsiteX41" fmla="*/ 2270 w 10000"/>
                    <a:gd name="connsiteY41" fmla="*/ 4098 h 8796"/>
                    <a:gd name="connsiteX42" fmla="*/ 1756 w 10000"/>
                    <a:gd name="connsiteY42" fmla="*/ 3666 h 8796"/>
                    <a:gd name="connsiteX43" fmla="*/ 1545 w 10000"/>
                    <a:gd name="connsiteY43" fmla="*/ 3875 h 8796"/>
                    <a:gd name="connsiteX44" fmla="*/ 1087 w 10000"/>
                    <a:gd name="connsiteY44" fmla="*/ 3336 h 8796"/>
                    <a:gd name="connsiteX45" fmla="*/ 1415 w 10000"/>
                    <a:gd name="connsiteY45" fmla="*/ 5362 h 8796"/>
                    <a:gd name="connsiteX46" fmla="*/ 965 w 10000"/>
                    <a:gd name="connsiteY46" fmla="*/ 4911 h 8796"/>
                    <a:gd name="connsiteX47" fmla="*/ 934 w 10000"/>
                    <a:gd name="connsiteY47" fmla="*/ 5627 h 8796"/>
                    <a:gd name="connsiteX48" fmla="*/ 236 w 10000"/>
                    <a:gd name="connsiteY48" fmla="*/ 5413 h 8796"/>
                    <a:gd name="connsiteX49" fmla="*/ 628 w 10000"/>
                    <a:gd name="connsiteY49" fmla="*/ 6607 h 8796"/>
                    <a:gd name="connsiteX50" fmla="*/ 266 w 10000"/>
                    <a:gd name="connsiteY50" fmla="*/ 6435 h 8796"/>
                    <a:gd name="connsiteX51" fmla="*/ 512 w 10000"/>
                    <a:gd name="connsiteY51" fmla="*/ 7374 h 8796"/>
                    <a:gd name="connsiteX52" fmla="*/ 207 w 10000"/>
                    <a:gd name="connsiteY52" fmla="*/ 7151 h 8796"/>
                    <a:gd name="connsiteX53" fmla="*/ 0 w 10000"/>
                    <a:gd name="connsiteY53" fmla="*/ 8796 h 8796"/>
                    <a:gd name="connsiteX54" fmla="*/ 10000 w 10000"/>
                    <a:gd name="connsiteY54" fmla="*/ 5729 h 8796"/>
                    <a:gd name="connsiteX55" fmla="*/ 9391 w 10000"/>
                    <a:gd name="connsiteY55" fmla="*/ 4962 h 8796"/>
                    <a:gd name="connsiteX56" fmla="*/ 9545 w 10000"/>
                    <a:gd name="connsiteY56" fmla="*/ 5627 h 8796"/>
                    <a:gd name="connsiteX57" fmla="*/ 9239 w 10000"/>
                    <a:gd name="connsiteY57" fmla="*/ 5952 h 8796"/>
                    <a:gd name="connsiteX58" fmla="*/ 9203 w 10000"/>
                    <a:gd name="connsiteY58" fmla="*/ 5032 h 8796"/>
                    <a:gd name="connsiteX59" fmla="*/ 8658 w 10000"/>
                    <a:gd name="connsiteY59" fmla="*/ 5785 h 8796"/>
                    <a:gd name="connsiteX60" fmla="*/ 8870 w 10000"/>
                    <a:gd name="connsiteY60" fmla="*/ 4470 h 8796"/>
                    <a:gd name="connsiteX61" fmla="*/ 8634 w 10000"/>
                    <a:gd name="connsiteY61" fmla="*/ 3001 h 8796"/>
                    <a:gd name="connsiteX62" fmla="*/ 8599 w 10000"/>
                    <a:gd name="connsiteY62" fmla="*/ 4205 h 8796"/>
                    <a:gd name="connsiteX63" fmla="*/ 8389 w 10000"/>
                    <a:gd name="connsiteY63" fmla="*/ 4470 h 8796"/>
                    <a:gd name="connsiteX64" fmla="*/ 8571 w 10000"/>
                    <a:gd name="connsiteY64" fmla="*/ 5032 h 8796"/>
                    <a:gd name="connsiteX65" fmla="*/ 8018 w 10000"/>
                    <a:gd name="connsiteY65" fmla="*/ 4581 h 8796"/>
                    <a:gd name="connsiteX66" fmla="*/ 8324 w 10000"/>
                    <a:gd name="connsiteY66" fmla="*/ 5520 h 8796"/>
                    <a:gd name="connsiteX67" fmla="*/ 7871 w 10000"/>
                    <a:gd name="connsiteY67" fmla="*/ 5079 h 8796"/>
                    <a:gd name="connsiteX68" fmla="*/ 7996 w 10000"/>
                    <a:gd name="connsiteY68" fmla="*/ 6003 h 8796"/>
                    <a:gd name="connsiteX69" fmla="*/ 7533 w 10000"/>
                    <a:gd name="connsiteY69" fmla="*/ 5785 h 8796"/>
                    <a:gd name="connsiteX70" fmla="*/ 7503 w 10000"/>
                    <a:gd name="connsiteY70" fmla="*/ 4962 h 8796"/>
                    <a:gd name="connsiteX71" fmla="*/ 7079 w 10000"/>
                    <a:gd name="connsiteY71" fmla="*/ 5678 h 8796"/>
                    <a:gd name="connsiteX72" fmla="*/ 7227 w 10000"/>
                    <a:gd name="connsiteY72" fmla="*/ 4744 h 8796"/>
                    <a:gd name="connsiteX73" fmla="*/ 7079 w 10000"/>
                    <a:gd name="connsiteY73" fmla="*/ 3666 h 8796"/>
                    <a:gd name="connsiteX74" fmla="*/ 6833 w 10000"/>
                    <a:gd name="connsiteY74" fmla="*/ 4962 h 8796"/>
                    <a:gd name="connsiteX75" fmla="*/ 6864 w 10000"/>
                    <a:gd name="connsiteY75" fmla="*/ 5627 h 8796"/>
                    <a:gd name="connsiteX76" fmla="*/ 6681 w 10000"/>
                    <a:gd name="connsiteY76" fmla="*/ 5246 h 8796"/>
                    <a:gd name="connsiteX77" fmla="*/ 6681 w 10000"/>
                    <a:gd name="connsiteY77" fmla="*/ 6110 h 8796"/>
                    <a:gd name="connsiteX78" fmla="*/ 6412 w 10000"/>
                    <a:gd name="connsiteY78" fmla="*/ 5520 h 8796"/>
                    <a:gd name="connsiteX79" fmla="*/ 7321 w 10000"/>
                    <a:gd name="connsiteY79" fmla="*/ 1747 h 8796"/>
                    <a:gd name="connsiteX80" fmla="*/ 7714 w 10000"/>
                    <a:gd name="connsiteY80" fmla="*/ 1640 h 8796"/>
                    <a:gd name="connsiteX81" fmla="*/ 7417 w 10000"/>
                    <a:gd name="connsiteY81" fmla="*/ 873 h 8796"/>
                    <a:gd name="connsiteX82" fmla="*/ 7417 w 10000"/>
                    <a:gd name="connsiteY82" fmla="*/ 873 h 8796"/>
                    <a:gd name="connsiteX83" fmla="*/ 7417 w 10000"/>
                    <a:gd name="connsiteY83" fmla="*/ 873 h 8796"/>
                    <a:gd name="connsiteX0" fmla="*/ 7417 w 10000"/>
                    <a:gd name="connsiteY0" fmla="*/ 623 h 9631"/>
                    <a:gd name="connsiteX1" fmla="*/ 7020 w 10000"/>
                    <a:gd name="connsiteY1" fmla="*/ 623 h 9631"/>
                    <a:gd name="connsiteX2" fmla="*/ 7020 w 10000"/>
                    <a:gd name="connsiteY2" fmla="*/ 983 h 9631"/>
                    <a:gd name="connsiteX3" fmla="*/ 7139 w 10000"/>
                    <a:gd name="connsiteY3" fmla="*/ 983 h 9631"/>
                    <a:gd name="connsiteX4" fmla="*/ 5889 w 10000"/>
                    <a:gd name="connsiteY4" fmla="*/ 5272 h 9631"/>
                    <a:gd name="connsiteX5" fmla="*/ 5801 w 10000"/>
                    <a:gd name="connsiteY5" fmla="*/ 4659 h 9631"/>
                    <a:gd name="connsiteX6" fmla="*/ 5650 w 10000"/>
                    <a:gd name="connsiteY6" fmla="*/ 4781 h 9631"/>
                    <a:gd name="connsiteX7" fmla="*/ 5442 w 10000"/>
                    <a:gd name="connsiteY7" fmla="*/ 4158 h 9631"/>
                    <a:gd name="connsiteX8" fmla="*/ 5348 w 10000"/>
                    <a:gd name="connsiteY8" fmla="*/ 5463 h 9631"/>
                    <a:gd name="connsiteX9" fmla="*/ 5168 w 10000"/>
                    <a:gd name="connsiteY9" fmla="*/ 5151 h 9631"/>
                    <a:gd name="connsiteX10" fmla="*/ 5222 w 10000"/>
                    <a:gd name="connsiteY10" fmla="*/ 6208 h 9631"/>
                    <a:gd name="connsiteX11" fmla="*/ 4825 w 10000"/>
                    <a:gd name="connsiteY11" fmla="*/ 5727 h 9631"/>
                    <a:gd name="connsiteX12" fmla="*/ 5034 w 10000"/>
                    <a:gd name="connsiteY12" fmla="*/ 6456 h 9631"/>
                    <a:gd name="connsiteX13" fmla="*/ 4825 w 10000"/>
                    <a:gd name="connsiteY13" fmla="*/ 6577 h 9631"/>
                    <a:gd name="connsiteX14" fmla="*/ 4982 w 10000"/>
                    <a:gd name="connsiteY14" fmla="*/ 7380 h 9631"/>
                    <a:gd name="connsiteX15" fmla="*/ 4645 w 10000"/>
                    <a:gd name="connsiteY15" fmla="*/ 7080 h 9631"/>
                    <a:gd name="connsiteX16" fmla="*/ 4645 w 10000"/>
                    <a:gd name="connsiteY16" fmla="*/ 6144 h 9631"/>
                    <a:gd name="connsiteX17" fmla="*/ 4376 w 10000"/>
                    <a:gd name="connsiteY17" fmla="*/ 6266 h 9631"/>
                    <a:gd name="connsiteX18" fmla="*/ 4376 w 10000"/>
                    <a:gd name="connsiteY18" fmla="*/ 5082 h 9631"/>
                    <a:gd name="connsiteX19" fmla="*/ 4193 w 10000"/>
                    <a:gd name="connsiteY19" fmla="*/ 5272 h 9631"/>
                    <a:gd name="connsiteX20" fmla="*/ 3947 w 10000"/>
                    <a:gd name="connsiteY20" fmla="*/ 4659 h 9631"/>
                    <a:gd name="connsiteX21" fmla="*/ 3639 w 10000"/>
                    <a:gd name="connsiteY21" fmla="*/ 5785 h 9631"/>
                    <a:gd name="connsiteX22" fmla="*/ 3855 w 10000"/>
                    <a:gd name="connsiteY22" fmla="*/ 3978 h 9631"/>
                    <a:gd name="connsiteX23" fmla="*/ 3639 w 10000"/>
                    <a:gd name="connsiteY23" fmla="*/ 4158 h 9631"/>
                    <a:gd name="connsiteX24" fmla="*/ 3821 w 10000"/>
                    <a:gd name="connsiteY24" fmla="*/ 2731 h 9631"/>
                    <a:gd name="connsiteX25" fmla="*/ 3427 w 10000"/>
                    <a:gd name="connsiteY25" fmla="*/ 3476 h 9631"/>
                    <a:gd name="connsiteX26" fmla="*/ 3340 w 10000"/>
                    <a:gd name="connsiteY26" fmla="*/ 2911 h 9631"/>
                    <a:gd name="connsiteX27" fmla="*/ 3186 w 10000"/>
                    <a:gd name="connsiteY27" fmla="*/ 3667 h 9631"/>
                    <a:gd name="connsiteX28" fmla="*/ 3247 w 10000"/>
                    <a:gd name="connsiteY28" fmla="*/ 2108 h 9631"/>
                    <a:gd name="connsiteX29" fmla="*/ 2763 w 10000"/>
                    <a:gd name="connsiteY29" fmla="*/ 2483 h 9631"/>
                    <a:gd name="connsiteX30" fmla="*/ 3487 w 10000"/>
                    <a:gd name="connsiteY30" fmla="*/ 370 h 9631"/>
                    <a:gd name="connsiteX31" fmla="*/ 3427 w 10000"/>
                    <a:gd name="connsiteY31" fmla="*/ 132 h 9631"/>
                    <a:gd name="connsiteX32" fmla="*/ 2735 w 10000"/>
                    <a:gd name="connsiteY32" fmla="*/ 872 h 9631"/>
                    <a:gd name="connsiteX33" fmla="*/ 2394 w 10000"/>
                    <a:gd name="connsiteY33" fmla="*/ 0 h 9631"/>
                    <a:gd name="connsiteX34" fmla="*/ 2365 w 10000"/>
                    <a:gd name="connsiteY34" fmla="*/ 1306 h 9631"/>
                    <a:gd name="connsiteX35" fmla="*/ 2001 w 10000"/>
                    <a:gd name="connsiteY35" fmla="*/ 935 h 9631"/>
                    <a:gd name="connsiteX36" fmla="*/ 2183 w 10000"/>
                    <a:gd name="connsiteY36" fmla="*/ 1739 h 9631"/>
                    <a:gd name="connsiteX37" fmla="*/ 1666 w 10000"/>
                    <a:gd name="connsiteY37" fmla="*/ 1495 h 9631"/>
                    <a:gd name="connsiteX38" fmla="*/ 2183 w 10000"/>
                    <a:gd name="connsiteY38" fmla="*/ 2785 h 9631"/>
                    <a:gd name="connsiteX39" fmla="*/ 1818 w 10000"/>
                    <a:gd name="connsiteY39" fmla="*/ 2785 h 9631"/>
                    <a:gd name="connsiteX40" fmla="*/ 2270 w 10000"/>
                    <a:gd name="connsiteY40" fmla="*/ 4290 h 9631"/>
                    <a:gd name="connsiteX41" fmla="*/ 1756 w 10000"/>
                    <a:gd name="connsiteY41" fmla="*/ 3799 h 9631"/>
                    <a:gd name="connsiteX42" fmla="*/ 1545 w 10000"/>
                    <a:gd name="connsiteY42" fmla="*/ 4036 h 9631"/>
                    <a:gd name="connsiteX43" fmla="*/ 1087 w 10000"/>
                    <a:gd name="connsiteY43" fmla="*/ 3424 h 9631"/>
                    <a:gd name="connsiteX44" fmla="*/ 1415 w 10000"/>
                    <a:gd name="connsiteY44" fmla="*/ 5727 h 9631"/>
                    <a:gd name="connsiteX45" fmla="*/ 965 w 10000"/>
                    <a:gd name="connsiteY45" fmla="*/ 5214 h 9631"/>
                    <a:gd name="connsiteX46" fmla="*/ 934 w 10000"/>
                    <a:gd name="connsiteY46" fmla="*/ 6028 h 9631"/>
                    <a:gd name="connsiteX47" fmla="*/ 236 w 10000"/>
                    <a:gd name="connsiteY47" fmla="*/ 5785 h 9631"/>
                    <a:gd name="connsiteX48" fmla="*/ 628 w 10000"/>
                    <a:gd name="connsiteY48" fmla="*/ 7142 h 9631"/>
                    <a:gd name="connsiteX49" fmla="*/ 266 w 10000"/>
                    <a:gd name="connsiteY49" fmla="*/ 6947 h 9631"/>
                    <a:gd name="connsiteX50" fmla="*/ 512 w 10000"/>
                    <a:gd name="connsiteY50" fmla="*/ 8014 h 9631"/>
                    <a:gd name="connsiteX51" fmla="*/ 207 w 10000"/>
                    <a:gd name="connsiteY51" fmla="*/ 7761 h 9631"/>
                    <a:gd name="connsiteX52" fmla="*/ 0 w 10000"/>
                    <a:gd name="connsiteY52" fmla="*/ 9631 h 9631"/>
                    <a:gd name="connsiteX53" fmla="*/ 10000 w 10000"/>
                    <a:gd name="connsiteY53" fmla="*/ 6144 h 9631"/>
                    <a:gd name="connsiteX54" fmla="*/ 9391 w 10000"/>
                    <a:gd name="connsiteY54" fmla="*/ 5272 h 9631"/>
                    <a:gd name="connsiteX55" fmla="*/ 9545 w 10000"/>
                    <a:gd name="connsiteY55" fmla="*/ 6028 h 9631"/>
                    <a:gd name="connsiteX56" fmla="*/ 9239 w 10000"/>
                    <a:gd name="connsiteY56" fmla="*/ 6398 h 9631"/>
                    <a:gd name="connsiteX57" fmla="*/ 9203 w 10000"/>
                    <a:gd name="connsiteY57" fmla="*/ 5352 h 9631"/>
                    <a:gd name="connsiteX58" fmla="*/ 8658 w 10000"/>
                    <a:gd name="connsiteY58" fmla="*/ 6208 h 9631"/>
                    <a:gd name="connsiteX59" fmla="*/ 8870 w 10000"/>
                    <a:gd name="connsiteY59" fmla="*/ 4713 h 9631"/>
                    <a:gd name="connsiteX60" fmla="*/ 8634 w 10000"/>
                    <a:gd name="connsiteY60" fmla="*/ 3043 h 9631"/>
                    <a:gd name="connsiteX61" fmla="*/ 8599 w 10000"/>
                    <a:gd name="connsiteY61" fmla="*/ 4412 h 9631"/>
                    <a:gd name="connsiteX62" fmla="*/ 8389 w 10000"/>
                    <a:gd name="connsiteY62" fmla="*/ 4713 h 9631"/>
                    <a:gd name="connsiteX63" fmla="*/ 8571 w 10000"/>
                    <a:gd name="connsiteY63" fmla="*/ 5352 h 9631"/>
                    <a:gd name="connsiteX64" fmla="*/ 8018 w 10000"/>
                    <a:gd name="connsiteY64" fmla="*/ 4839 h 9631"/>
                    <a:gd name="connsiteX65" fmla="*/ 8324 w 10000"/>
                    <a:gd name="connsiteY65" fmla="*/ 5907 h 9631"/>
                    <a:gd name="connsiteX66" fmla="*/ 7871 w 10000"/>
                    <a:gd name="connsiteY66" fmla="*/ 5405 h 9631"/>
                    <a:gd name="connsiteX67" fmla="*/ 7996 w 10000"/>
                    <a:gd name="connsiteY67" fmla="*/ 6456 h 9631"/>
                    <a:gd name="connsiteX68" fmla="*/ 7533 w 10000"/>
                    <a:gd name="connsiteY68" fmla="*/ 6208 h 9631"/>
                    <a:gd name="connsiteX69" fmla="*/ 7503 w 10000"/>
                    <a:gd name="connsiteY69" fmla="*/ 5272 h 9631"/>
                    <a:gd name="connsiteX70" fmla="*/ 7079 w 10000"/>
                    <a:gd name="connsiteY70" fmla="*/ 6086 h 9631"/>
                    <a:gd name="connsiteX71" fmla="*/ 7227 w 10000"/>
                    <a:gd name="connsiteY71" fmla="*/ 5024 h 9631"/>
                    <a:gd name="connsiteX72" fmla="*/ 7079 w 10000"/>
                    <a:gd name="connsiteY72" fmla="*/ 3799 h 9631"/>
                    <a:gd name="connsiteX73" fmla="*/ 6833 w 10000"/>
                    <a:gd name="connsiteY73" fmla="*/ 5272 h 9631"/>
                    <a:gd name="connsiteX74" fmla="*/ 6864 w 10000"/>
                    <a:gd name="connsiteY74" fmla="*/ 6028 h 9631"/>
                    <a:gd name="connsiteX75" fmla="*/ 6681 w 10000"/>
                    <a:gd name="connsiteY75" fmla="*/ 5595 h 9631"/>
                    <a:gd name="connsiteX76" fmla="*/ 6681 w 10000"/>
                    <a:gd name="connsiteY76" fmla="*/ 6577 h 9631"/>
                    <a:gd name="connsiteX77" fmla="*/ 6412 w 10000"/>
                    <a:gd name="connsiteY77" fmla="*/ 5907 h 9631"/>
                    <a:gd name="connsiteX78" fmla="*/ 7321 w 10000"/>
                    <a:gd name="connsiteY78" fmla="*/ 1617 h 9631"/>
                    <a:gd name="connsiteX79" fmla="*/ 7714 w 10000"/>
                    <a:gd name="connsiteY79" fmla="*/ 1495 h 9631"/>
                    <a:gd name="connsiteX80" fmla="*/ 7417 w 10000"/>
                    <a:gd name="connsiteY80" fmla="*/ 623 h 9631"/>
                    <a:gd name="connsiteX81" fmla="*/ 7417 w 10000"/>
                    <a:gd name="connsiteY81" fmla="*/ 623 h 9631"/>
                    <a:gd name="connsiteX82" fmla="*/ 7417 w 10000"/>
                    <a:gd name="connsiteY82" fmla="*/ 623 h 9631"/>
                    <a:gd name="connsiteX0" fmla="*/ 7417 w 10000"/>
                    <a:gd name="connsiteY0" fmla="*/ 510 h 9863"/>
                    <a:gd name="connsiteX1" fmla="*/ 7020 w 10000"/>
                    <a:gd name="connsiteY1" fmla="*/ 510 h 9863"/>
                    <a:gd name="connsiteX2" fmla="*/ 7020 w 10000"/>
                    <a:gd name="connsiteY2" fmla="*/ 884 h 9863"/>
                    <a:gd name="connsiteX3" fmla="*/ 7139 w 10000"/>
                    <a:gd name="connsiteY3" fmla="*/ 884 h 9863"/>
                    <a:gd name="connsiteX4" fmla="*/ 5889 w 10000"/>
                    <a:gd name="connsiteY4" fmla="*/ 5337 h 9863"/>
                    <a:gd name="connsiteX5" fmla="*/ 5801 w 10000"/>
                    <a:gd name="connsiteY5" fmla="*/ 4701 h 9863"/>
                    <a:gd name="connsiteX6" fmla="*/ 5650 w 10000"/>
                    <a:gd name="connsiteY6" fmla="*/ 4827 h 9863"/>
                    <a:gd name="connsiteX7" fmla="*/ 5442 w 10000"/>
                    <a:gd name="connsiteY7" fmla="*/ 4180 h 9863"/>
                    <a:gd name="connsiteX8" fmla="*/ 5348 w 10000"/>
                    <a:gd name="connsiteY8" fmla="*/ 5535 h 9863"/>
                    <a:gd name="connsiteX9" fmla="*/ 5168 w 10000"/>
                    <a:gd name="connsiteY9" fmla="*/ 5211 h 9863"/>
                    <a:gd name="connsiteX10" fmla="*/ 5222 w 10000"/>
                    <a:gd name="connsiteY10" fmla="*/ 6309 h 9863"/>
                    <a:gd name="connsiteX11" fmla="*/ 4825 w 10000"/>
                    <a:gd name="connsiteY11" fmla="*/ 5809 h 9863"/>
                    <a:gd name="connsiteX12" fmla="*/ 5034 w 10000"/>
                    <a:gd name="connsiteY12" fmla="*/ 6566 h 9863"/>
                    <a:gd name="connsiteX13" fmla="*/ 4825 w 10000"/>
                    <a:gd name="connsiteY13" fmla="*/ 6692 h 9863"/>
                    <a:gd name="connsiteX14" fmla="*/ 4982 w 10000"/>
                    <a:gd name="connsiteY14" fmla="*/ 7526 h 9863"/>
                    <a:gd name="connsiteX15" fmla="*/ 4645 w 10000"/>
                    <a:gd name="connsiteY15" fmla="*/ 7214 h 9863"/>
                    <a:gd name="connsiteX16" fmla="*/ 4645 w 10000"/>
                    <a:gd name="connsiteY16" fmla="*/ 6242 h 9863"/>
                    <a:gd name="connsiteX17" fmla="*/ 4376 w 10000"/>
                    <a:gd name="connsiteY17" fmla="*/ 6369 h 9863"/>
                    <a:gd name="connsiteX18" fmla="*/ 4376 w 10000"/>
                    <a:gd name="connsiteY18" fmla="*/ 5140 h 9863"/>
                    <a:gd name="connsiteX19" fmla="*/ 4193 w 10000"/>
                    <a:gd name="connsiteY19" fmla="*/ 5337 h 9863"/>
                    <a:gd name="connsiteX20" fmla="*/ 3947 w 10000"/>
                    <a:gd name="connsiteY20" fmla="*/ 4701 h 9863"/>
                    <a:gd name="connsiteX21" fmla="*/ 3639 w 10000"/>
                    <a:gd name="connsiteY21" fmla="*/ 5870 h 9863"/>
                    <a:gd name="connsiteX22" fmla="*/ 3855 w 10000"/>
                    <a:gd name="connsiteY22" fmla="*/ 3993 h 9863"/>
                    <a:gd name="connsiteX23" fmla="*/ 3639 w 10000"/>
                    <a:gd name="connsiteY23" fmla="*/ 4180 h 9863"/>
                    <a:gd name="connsiteX24" fmla="*/ 3821 w 10000"/>
                    <a:gd name="connsiteY24" fmla="*/ 2699 h 9863"/>
                    <a:gd name="connsiteX25" fmla="*/ 3427 w 10000"/>
                    <a:gd name="connsiteY25" fmla="*/ 3472 h 9863"/>
                    <a:gd name="connsiteX26" fmla="*/ 3340 w 10000"/>
                    <a:gd name="connsiteY26" fmla="*/ 2886 h 9863"/>
                    <a:gd name="connsiteX27" fmla="*/ 3186 w 10000"/>
                    <a:gd name="connsiteY27" fmla="*/ 3670 h 9863"/>
                    <a:gd name="connsiteX28" fmla="*/ 3247 w 10000"/>
                    <a:gd name="connsiteY28" fmla="*/ 2052 h 9863"/>
                    <a:gd name="connsiteX29" fmla="*/ 2763 w 10000"/>
                    <a:gd name="connsiteY29" fmla="*/ 2441 h 9863"/>
                    <a:gd name="connsiteX30" fmla="*/ 3487 w 10000"/>
                    <a:gd name="connsiteY30" fmla="*/ 247 h 9863"/>
                    <a:gd name="connsiteX31" fmla="*/ 3427 w 10000"/>
                    <a:gd name="connsiteY31" fmla="*/ 0 h 9863"/>
                    <a:gd name="connsiteX32" fmla="*/ 2735 w 10000"/>
                    <a:gd name="connsiteY32" fmla="*/ 768 h 9863"/>
                    <a:gd name="connsiteX33" fmla="*/ 2365 w 10000"/>
                    <a:gd name="connsiteY33" fmla="*/ 1219 h 9863"/>
                    <a:gd name="connsiteX34" fmla="*/ 2001 w 10000"/>
                    <a:gd name="connsiteY34" fmla="*/ 834 h 9863"/>
                    <a:gd name="connsiteX35" fmla="*/ 2183 w 10000"/>
                    <a:gd name="connsiteY35" fmla="*/ 1669 h 9863"/>
                    <a:gd name="connsiteX36" fmla="*/ 1666 w 10000"/>
                    <a:gd name="connsiteY36" fmla="*/ 1415 h 9863"/>
                    <a:gd name="connsiteX37" fmla="*/ 2183 w 10000"/>
                    <a:gd name="connsiteY37" fmla="*/ 2755 h 9863"/>
                    <a:gd name="connsiteX38" fmla="*/ 1818 w 10000"/>
                    <a:gd name="connsiteY38" fmla="*/ 2755 h 9863"/>
                    <a:gd name="connsiteX39" fmla="*/ 2270 w 10000"/>
                    <a:gd name="connsiteY39" fmla="*/ 4317 h 9863"/>
                    <a:gd name="connsiteX40" fmla="*/ 1756 w 10000"/>
                    <a:gd name="connsiteY40" fmla="*/ 3808 h 9863"/>
                    <a:gd name="connsiteX41" fmla="*/ 1545 w 10000"/>
                    <a:gd name="connsiteY41" fmla="*/ 4054 h 9863"/>
                    <a:gd name="connsiteX42" fmla="*/ 1087 w 10000"/>
                    <a:gd name="connsiteY42" fmla="*/ 3418 h 9863"/>
                    <a:gd name="connsiteX43" fmla="*/ 1415 w 10000"/>
                    <a:gd name="connsiteY43" fmla="*/ 5809 h 9863"/>
                    <a:gd name="connsiteX44" fmla="*/ 965 w 10000"/>
                    <a:gd name="connsiteY44" fmla="*/ 5277 h 9863"/>
                    <a:gd name="connsiteX45" fmla="*/ 934 w 10000"/>
                    <a:gd name="connsiteY45" fmla="*/ 6122 h 9863"/>
                    <a:gd name="connsiteX46" fmla="*/ 236 w 10000"/>
                    <a:gd name="connsiteY46" fmla="*/ 5870 h 9863"/>
                    <a:gd name="connsiteX47" fmla="*/ 628 w 10000"/>
                    <a:gd name="connsiteY47" fmla="*/ 7279 h 9863"/>
                    <a:gd name="connsiteX48" fmla="*/ 266 w 10000"/>
                    <a:gd name="connsiteY48" fmla="*/ 7076 h 9863"/>
                    <a:gd name="connsiteX49" fmla="*/ 512 w 10000"/>
                    <a:gd name="connsiteY49" fmla="*/ 8184 h 9863"/>
                    <a:gd name="connsiteX50" fmla="*/ 207 w 10000"/>
                    <a:gd name="connsiteY50" fmla="*/ 7921 h 9863"/>
                    <a:gd name="connsiteX51" fmla="*/ 0 w 10000"/>
                    <a:gd name="connsiteY51" fmla="*/ 9863 h 9863"/>
                    <a:gd name="connsiteX52" fmla="*/ 10000 w 10000"/>
                    <a:gd name="connsiteY52" fmla="*/ 6242 h 9863"/>
                    <a:gd name="connsiteX53" fmla="*/ 9391 w 10000"/>
                    <a:gd name="connsiteY53" fmla="*/ 5337 h 9863"/>
                    <a:gd name="connsiteX54" fmla="*/ 9545 w 10000"/>
                    <a:gd name="connsiteY54" fmla="*/ 6122 h 9863"/>
                    <a:gd name="connsiteX55" fmla="*/ 9239 w 10000"/>
                    <a:gd name="connsiteY55" fmla="*/ 6506 h 9863"/>
                    <a:gd name="connsiteX56" fmla="*/ 9203 w 10000"/>
                    <a:gd name="connsiteY56" fmla="*/ 5420 h 9863"/>
                    <a:gd name="connsiteX57" fmla="*/ 8658 w 10000"/>
                    <a:gd name="connsiteY57" fmla="*/ 6309 h 9863"/>
                    <a:gd name="connsiteX58" fmla="*/ 8870 w 10000"/>
                    <a:gd name="connsiteY58" fmla="*/ 4757 h 9863"/>
                    <a:gd name="connsiteX59" fmla="*/ 8634 w 10000"/>
                    <a:gd name="connsiteY59" fmla="*/ 3023 h 9863"/>
                    <a:gd name="connsiteX60" fmla="*/ 8599 w 10000"/>
                    <a:gd name="connsiteY60" fmla="*/ 4444 h 9863"/>
                    <a:gd name="connsiteX61" fmla="*/ 8389 w 10000"/>
                    <a:gd name="connsiteY61" fmla="*/ 4757 h 9863"/>
                    <a:gd name="connsiteX62" fmla="*/ 8571 w 10000"/>
                    <a:gd name="connsiteY62" fmla="*/ 5420 h 9863"/>
                    <a:gd name="connsiteX63" fmla="*/ 8018 w 10000"/>
                    <a:gd name="connsiteY63" fmla="*/ 4887 h 9863"/>
                    <a:gd name="connsiteX64" fmla="*/ 8324 w 10000"/>
                    <a:gd name="connsiteY64" fmla="*/ 5996 h 9863"/>
                    <a:gd name="connsiteX65" fmla="*/ 7871 w 10000"/>
                    <a:gd name="connsiteY65" fmla="*/ 5475 h 9863"/>
                    <a:gd name="connsiteX66" fmla="*/ 7996 w 10000"/>
                    <a:gd name="connsiteY66" fmla="*/ 6566 h 9863"/>
                    <a:gd name="connsiteX67" fmla="*/ 7533 w 10000"/>
                    <a:gd name="connsiteY67" fmla="*/ 6309 h 9863"/>
                    <a:gd name="connsiteX68" fmla="*/ 7503 w 10000"/>
                    <a:gd name="connsiteY68" fmla="*/ 5337 h 9863"/>
                    <a:gd name="connsiteX69" fmla="*/ 7079 w 10000"/>
                    <a:gd name="connsiteY69" fmla="*/ 6182 h 9863"/>
                    <a:gd name="connsiteX70" fmla="*/ 7227 w 10000"/>
                    <a:gd name="connsiteY70" fmla="*/ 5079 h 9863"/>
                    <a:gd name="connsiteX71" fmla="*/ 7079 w 10000"/>
                    <a:gd name="connsiteY71" fmla="*/ 3808 h 9863"/>
                    <a:gd name="connsiteX72" fmla="*/ 6833 w 10000"/>
                    <a:gd name="connsiteY72" fmla="*/ 5337 h 9863"/>
                    <a:gd name="connsiteX73" fmla="*/ 6864 w 10000"/>
                    <a:gd name="connsiteY73" fmla="*/ 6122 h 9863"/>
                    <a:gd name="connsiteX74" fmla="*/ 6681 w 10000"/>
                    <a:gd name="connsiteY74" fmla="*/ 5672 h 9863"/>
                    <a:gd name="connsiteX75" fmla="*/ 6681 w 10000"/>
                    <a:gd name="connsiteY75" fmla="*/ 6692 h 9863"/>
                    <a:gd name="connsiteX76" fmla="*/ 6412 w 10000"/>
                    <a:gd name="connsiteY76" fmla="*/ 5996 h 9863"/>
                    <a:gd name="connsiteX77" fmla="*/ 7321 w 10000"/>
                    <a:gd name="connsiteY77" fmla="*/ 1542 h 9863"/>
                    <a:gd name="connsiteX78" fmla="*/ 7714 w 10000"/>
                    <a:gd name="connsiteY78" fmla="*/ 1415 h 9863"/>
                    <a:gd name="connsiteX79" fmla="*/ 7417 w 10000"/>
                    <a:gd name="connsiteY79" fmla="*/ 510 h 9863"/>
                    <a:gd name="connsiteX80" fmla="*/ 7417 w 10000"/>
                    <a:gd name="connsiteY80" fmla="*/ 510 h 9863"/>
                    <a:gd name="connsiteX81" fmla="*/ 7417 w 10000"/>
                    <a:gd name="connsiteY81" fmla="*/ 510 h 9863"/>
                    <a:gd name="connsiteX0" fmla="*/ 7417 w 10000"/>
                    <a:gd name="connsiteY0" fmla="*/ 550 h 10033"/>
                    <a:gd name="connsiteX1" fmla="*/ 7020 w 10000"/>
                    <a:gd name="connsiteY1" fmla="*/ 550 h 10033"/>
                    <a:gd name="connsiteX2" fmla="*/ 7020 w 10000"/>
                    <a:gd name="connsiteY2" fmla="*/ 929 h 10033"/>
                    <a:gd name="connsiteX3" fmla="*/ 7139 w 10000"/>
                    <a:gd name="connsiteY3" fmla="*/ 929 h 10033"/>
                    <a:gd name="connsiteX4" fmla="*/ 5889 w 10000"/>
                    <a:gd name="connsiteY4" fmla="*/ 5444 h 10033"/>
                    <a:gd name="connsiteX5" fmla="*/ 5801 w 10000"/>
                    <a:gd name="connsiteY5" fmla="*/ 4799 h 10033"/>
                    <a:gd name="connsiteX6" fmla="*/ 5650 w 10000"/>
                    <a:gd name="connsiteY6" fmla="*/ 4927 h 10033"/>
                    <a:gd name="connsiteX7" fmla="*/ 5442 w 10000"/>
                    <a:gd name="connsiteY7" fmla="*/ 4271 h 10033"/>
                    <a:gd name="connsiteX8" fmla="*/ 5348 w 10000"/>
                    <a:gd name="connsiteY8" fmla="*/ 5645 h 10033"/>
                    <a:gd name="connsiteX9" fmla="*/ 5168 w 10000"/>
                    <a:gd name="connsiteY9" fmla="*/ 5316 h 10033"/>
                    <a:gd name="connsiteX10" fmla="*/ 5222 w 10000"/>
                    <a:gd name="connsiteY10" fmla="*/ 6430 h 10033"/>
                    <a:gd name="connsiteX11" fmla="*/ 4825 w 10000"/>
                    <a:gd name="connsiteY11" fmla="*/ 5923 h 10033"/>
                    <a:gd name="connsiteX12" fmla="*/ 5034 w 10000"/>
                    <a:gd name="connsiteY12" fmla="*/ 6690 h 10033"/>
                    <a:gd name="connsiteX13" fmla="*/ 4825 w 10000"/>
                    <a:gd name="connsiteY13" fmla="*/ 6818 h 10033"/>
                    <a:gd name="connsiteX14" fmla="*/ 4982 w 10000"/>
                    <a:gd name="connsiteY14" fmla="*/ 7664 h 10033"/>
                    <a:gd name="connsiteX15" fmla="*/ 4645 w 10000"/>
                    <a:gd name="connsiteY15" fmla="*/ 7347 h 10033"/>
                    <a:gd name="connsiteX16" fmla="*/ 4645 w 10000"/>
                    <a:gd name="connsiteY16" fmla="*/ 6362 h 10033"/>
                    <a:gd name="connsiteX17" fmla="*/ 4376 w 10000"/>
                    <a:gd name="connsiteY17" fmla="*/ 6490 h 10033"/>
                    <a:gd name="connsiteX18" fmla="*/ 4376 w 10000"/>
                    <a:gd name="connsiteY18" fmla="*/ 5244 h 10033"/>
                    <a:gd name="connsiteX19" fmla="*/ 4193 w 10000"/>
                    <a:gd name="connsiteY19" fmla="*/ 5444 h 10033"/>
                    <a:gd name="connsiteX20" fmla="*/ 3947 w 10000"/>
                    <a:gd name="connsiteY20" fmla="*/ 4799 h 10033"/>
                    <a:gd name="connsiteX21" fmla="*/ 3639 w 10000"/>
                    <a:gd name="connsiteY21" fmla="*/ 5985 h 10033"/>
                    <a:gd name="connsiteX22" fmla="*/ 3855 w 10000"/>
                    <a:gd name="connsiteY22" fmla="*/ 4081 h 10033"/>
                    <a:gd name="connsiteX23" fmla="*/ 3639 w 10000"/>
                    <a:gd name="connsiteY23" fmla="*/ 4271 h 10033"/>
                    <a:gd name="connsiteX24" fmla="*/ 3821 w 10000"/>
                    <a:gd name="connsiteY24" fmla="*/ 2769 h 10033"/>
                    <a:gd name="connsiteX25" fmla="*/ 3427 w 10000"/>
                    <a:gd name="connsiteY25" fmla="*/ 3553 h 10033"/>
                    <a:gd name="connsiteX26" fmla="*/ 3340 w 10000"/>
                    <a:gd name="connsiteY26" fmla="*/ 2959 h 10033"/>
                    <a:gd name="connsiteX27" fmla="*/ 3186 w 10000"/>
                    <a:gd name="connsiteY27" fmla="*/ 3754 h 10033"/>
                    <a:gd name="connsiteX28" fmla="*/ 3247 w 10000"/>
                    <a:gd name="connsiteY28" fmla="*/ 2114 h 10033"/>
                    <a:gd name="connsiteX29" fmla="*/ 2763 w 10000"/>
                    <a:gd name="connsiteY29" fmla="*/ 2508 h 10033"/>
                    <a:gd name="connsiteX30" fmla="*/ 3487 w 10000"/>
                    <a:gd name="connsiteY30" fmla="*/ 283 h 10033"/>
                    <a:gd name="connsiteX31" fmla="*/ 2735 w 10000"/>
                    <a:gd name="connsiteY31" fmla="*/ 812 h 10033"/>
                    <a:gd name="connsiteX32" fmla="*/ 2365 w 10000"/>
                    <a:gd name="connsiteY32" fmla="*/ 1269 h 10033"/>
                    <a:gd name="connsiteX33" fmla="*/ 2001 w 10000"/>
                    <a:gd name="connsiteY33" fmla="*/ 879 h 10033"/>
                    <a:gd name="connsiteX34" fmla="*/ 2183 w 10000"/>
                    <a:gd name="connsiteY34" fmla="*/ 1725 h 10033"/>
                    <a:gd name="connsiteX35" fmla="*/ 1666 w 10000"/>
                    <a:gd name="connsiteY35" fmla="*/ 1468 h 10033"/>
                    <a:gd name="connsiteX36" fmla="*/ 2183 w 10000"/>
                    <a:gd name="connsiteY36" fmla="*/ 2826 h 10033"/>
                    <a:gd name="connsiteX37" fmla="*/ 1818 w 10000"/>
                    <a:gd name="connsiteY37" fmla="*/ 2826 h 10033"/>
                    <a:gd name="connsiteX38" fmla="*/ 2270 w 10000"/>
                    <a:gd name="connsiteY38" fmla="*/ 4410 h 10033"/>
                    <a:gd name="connsiteX39" fmla="*/ 1756 w 10000"/>
                    <a:gd name="connsiteY39" fmla="*/ 3894 h 10033"/>
                    <a:gd name="connsiteX40" fmla="*/ 1545 w 10000"/>
                    <a:gd name="connsiteY40" fmla="*/ 4143 h 10033"/>
                    <a:gd name="connsiteX41" fmla="*/ 1087 w 10000"/>
                    <a:gd name="connsiteY41" fmla="*/ 3498 h 10033"/>
                    <a:gd name="connsiteX42" fmla="*/ 1415 w 10000"/>
                    <a:gd name="connsiteY42" fmla="*/ 5923 h 10033"/>
                    <a:gd name="connsiteX43" fmla="*/ 965 w 10000"/>
                    <a:gd name="connsiteY43" fmla="*/ 5383 h 10033"/>
                    <a:gd name="connsiteX44" fmla="*/ 934 w 10000"/>
                    <a:gd name="connsiteY44" fmla="*/ 6240 h 10033"/>
                    <a:gd name="connsiteX45" fmla="*/ 236 w 10000"/>
                    <a:gd name="connsiteY45" fmla="*/ 5985 h 10033"/>
                    <a:gd name="connsiteX46" fmla="*/ 628 w 10000"/>
                    <a:gd name="connsiteY46" fmla="*/ 7413 h 10033"/>
                    <a:gd name="connsiteX47" fmla="*/ 266 w 10000"/>
                    <a:gd name="connsiteY47" fmla="*/ 7207 h 10033"/>
                    <a:gd name="connsiteX48" fmla="*/ 512 w 10000"/>
                    <a:gd name="connsiteY48" fmla="*/ 8331 h 10033"/>
                    <a:gd name="connsiteX49" fmla="*/ 207 w 10000"/>
                    <a:gd name="connsiteY49" fmla="*/ 8064 h 10033"/>
                    <a:gd name="connsiteX50" fmla="*/ 0 w 10000"/>
                    <a:gd name="connsiteY50" fmla="*/ 10033 h 10033"/>
                    <a:gd name="connsiteX51" fmla="*/ 10000 w 10000"/>
                    <a:gd name="connsiteY51" fmla="*/ 6362 h 10033"/>
                    <a:gd name="connsiteX52" fmla="*/ 9391 w 10000"/>
                    <a:gd name="connsiteY52" fmla="*/ 5444 h 10033"/>
                    <a:gd name="connsiteX53" fmla="*/ 9545 w 10000"/>
                    <a:gd name="connsiteY53" fmla="*/ 6240 h 10033"/>
                    <a:gd name="connsiteX54" fmla="*/ 9239 w 10000"/>
                    <a:gd name="connsiteY54" fmla="*/ 6629 h 10033"/>
                    <a:gd name="connsiteX55" fmla="*/ 9203 w 10000"/>
                    <a:gd name="connsiteY55" fmla="*/ 5528 h 10033"/>
                    <a:gd name="connsiteX56" fmla="*/ 8658 w 10000"/>
                    <a:gd name="connsiteY56" fmla="*/ 6430 h 10033"/>
                    <a:gd name="connsiteX57" fmla="*/ 8870 w 10000"/>
                    <a:gd name="connsiteY57" fmla="*/ 4856 h 10033"/>
                    <a:gd name="connsiteX58" fmla="*/ 8634 w 10000"/>
                    <a:gd name="connsiteY58" fmla="*/ 3098 h 10033"/>
                    <a:gd name="connsiteX59" fmla="*/ 8599 w 10000"/>
                    <a:gd name="connsiteY59" fmla="*/ 4539 h 10033"/>
                    <a:gd name="connsiteX60" fmla="*/ 8389 w 10000"/>
                    <a:gd name="connsiteY60" fmla="*/ 4856 h 10033"/>
                    <a:gd name="connsiteX61" fmla="*/ 8571 w 10000"/>
                    <a:gd name="connsiteY61" fmla="*/ 5528 h 10033"/>
                    <a:gd name="connsiteX62" fmla="*/ 8018 w 10000"/>
                    <a:gd name="connsiteY62" fmla="*/ 4988 h 10033"/>
                    <a:gd name="connsiteX63" fmla="*/ 8324 w 10000"/>
                    <a:gd name="connsiteY63" fmla="*/ 6112 h 10033"/>
                    <a:gd name="connsiteX64" fmla="*/ 7871 w 10000"/>
                    <a:gd name="connsiteY64" fmla="*/ 5584 h 10033"/>
                    <a:gd name="connsiteX65" fmla="*/ 7996 w 10000"/>
                    <a:gd name="connsiteY65" fmla="*/ 6690 h 10033"/>
                    <a:gd name="connsiteX66" fmla="*/ 7533 w 10000"/>
                    <a:gd name="connsiteY66" fmla="*/ 6430 h 10033"/>
                    <a:gd name="connsiteX67" fmla="*/ 7503 w 10000"/>
                    <a:gd name="connsiteY67" fmla="*/ 5444 h 10033"/>
                    <a:gd name="connsiteX68" fmla="*/ 7079 w 10000"/>
                    <a:gd name="connsiteY68" fmla="*/ 6301 h 10033"/>
                    <a:gd name="connsiteX69" fmla="*/ 7227 w 10000"/>
                    <a:gd name="connsiteY69" fmla="*/ 5183 h 10033"/>
                    <a:gd name="connsiteX70" fmla="*/ 7079 w 10000"/>
                    <a:gd name="connsiteY70" fmla="*/ 3894 h 10033"/>
                    <a:gd name="connsiteX71" fmla="*/ 6833 w 10000"/>
                    <a:gd name="connsiteY71" fmla="*/ 5444 h 10033"/>
                    <a:gd name="connsiteX72" fmla="*/ 6864 w 10000"/>
                    <a:gd name="connsiteY72" fmla="*/ 6240 h 10033"/>
                    <a:gd name="connsiteX73" fmla="*/ 6681 w 10000"/>
                    <a:gd name="connsiteY73" fmla="*/ 5784 h 10033"/>
                    <a:gd name="connsiteX74" fmla="*/ 6681 w 10000"/>
                    <a:gd name="connsiteY74" fmla="*/ 6818 h 10033"/>
                    <a:gd name="connsiteX75" fmla="*/ 6412 w 10000"/>
                    <a:gd name="connsiteY75" fmla="*/ 6112 h 10033"/>
                    <a:gd name="connsiteX76" fmla="*/ 7321 w 10000"/>
                    <a:gd name="connsiteY76" fmla="*/ 1596 h 10033"/>
                    <a:gd name="connsiteX77" fmla="*/ 7714 w 10000"/>
                    <a:gd name="connsiteY77" fmla="*/ 1468 h 10033"/>
                    <a:gd name="connsiteX78" fmla="*/ 7417 w 10000"/>
                    <a:gd name="connsiteY78" fmla="*/ 550 h 10033"/>
                    <a:gd name="connsiteX79" fmla="*/ 7417 w 10000"/>
                    <a:gd name="connsiteY79" fmla="*/ 550 h 10033"/>
                    <a:gd name="connsiteX80" fmla="*/ 7417 w 10000"/>
                    <a:gd name="connsiteY80" fmla="*/ 550 h 10033"/>
                    <a:gd name="connsiteX0" fmla="*/ 7417 w 10000"/>
                    <a:gd name="connsiteY0" fmla="*/ 473 h 9956"/>
                    <a:gd name="connsiteX1" fmla="*/ 7020 w 10000"/>
                    <a:gd name="connsiteY1" fmla="*/ 473 h 9956"/>
                    <a:gd name="connsiteX2" fmla="*/ 7020 w 10000"/>
                    <a:gd name="connsiteY2" fmla="*/ 852 h 9956"/>
                    <a:gd name="connsiteX3" fmla="*/ 7139 w 10000"/>
                    <a:gd name="connsiteY3" fmla="*/ 852 h 9956"/>
                    <a:gd name="connsiteX4" fmla="*/ 5889 w 10000"/>
                    <a:gd name="connsiteY4" fmla="*/ 5367 h 9956"/>
                    <a:gd name="connsiteX5" fmla="*/ 5801 w 10000"/>
                    <a:gd name="connsiteY5" fmla="*/ 4722 h 9956"/>
                    <a:gd name="connsiteX6" fmla="*/ 5650 w 10000"/>
                    <a:gd name="connsiteY6" fmla="*/ 4850 h 9956"/>
                    <a:gd name="connsiteX7" fmla="*/ 5442 w 10000"/>
                    <a:gd name="connsiteY7" fmla="*/ 4194 h 9956"/>
                    <a:gd name="connsiteX8" fmla="*/ 5348 w 10000"/>
                    <a:gd name="connsiteY8" fmla="*/ 5568 h 9956"/>
                    <a:gd name="connsiteX9" fmla="*/ 5168 w 10000"/>
                    <a:gd name="connsiteY9" fmla="*/ 5239 h 9956"/>
                    <a:gd name="connsiteX10" fmla="*/ 5222 w 10000"/>
                    <a:gd name="connsiteY10" fmla="*/ 6353 h 9956"/>
                    <a:gd name="connsiteX11" fmla="*/ 4825 w 10000"/>
                    <a:gd name="connsiteY11" fmla="*/ 5846 h 9956"/>
                    <a:gd name="connsiteX12" fmla="*/ 5034 w 10000"/>
                    <a:gd name="connsiteY12" fmla="*/ 6613 h 9956"/>
                    <a:gd name="connsiteX13" fmla="*/ 4825 w 10000"/>
                    <a:gd name="connsiteY13" fmla="*/ 6741 h 9956"/>
                    <a:gd name="connsiteX14" fmla="*/ 4982 w 10000"/>
                    <a:gd name="connsiteY14" fmla="*/ 7587 h 9956"/>
                    <a:gd name="connsiteX15" fmla="*/ 4645 w 10000"/>
                    <a:gd name="connsiteY15" fmla="*/ 7270 h 9956"/>
                    <a:gd name="connsiteX16" fmla="*/ 4645 w 10000"/>
                    <a:gd name="connsiteY16" fmla="*/ 6285 h 9956"/>
                    <a:gd name="connsiteX17" fmla="*/ 4376 w 10000"/>
                    <a:gd name="connsiteY17" fmla="*/ 6413 h 9956"/>
                    <a:gd name="connsiteX18" fmla="*/ 4376 w 10000"/>
                    <a:gd name="connsiteY18" fmla="*/ 5167 h 9956"/>
                    <a:gd name="connsiteX19" fmla="*/ 4193 w 10000"/>
                    <a:gd name="connsiteY19" fmla="*/ 5367 h 9956"/>
                    <a:gd name="connsiteX20" fmla="*/ 3947 w 10000"/>
                    <a:gd name="connsiteY20" fmla="*/ 4722 h 9956"/>
                    <a:gd name="connsiteX21" fmla="*/ 3639 w 10000"/>
                    <a:gd name="connsiteY21" fmla="*/ 5908 h 9956"/>
                    <a:gd name="connsiteX22" fmla="*/ 3855 w 10000"/>
                    <a:gd name="connsiteY22" fmla="*/ 4004 h 9956"/>
                    <a:gd name="connsiteX23" fmla="*/ 3639 w 10000"/>
                    <a:gd name="connsiteY23" fmla="*/ 4194 h 9956"/>
                    <a:gd name="connsiteX24" fmla="*/ 3821 w 10000"/>
                    <a:gd name="connsiteY24" fmla="*/ 2692 h 9956"/>
                    <a:gd name="connsiteX25" fmla="*/ 3427 w 10000"/>
                    <a:gd name="connsiteY25" fmla="*/ 3476 h 9956"/>
                    <a:gd name="connsiteX26" fmla="*/ 3340 w 10000"/>
                    <a:gd name="connsiteY26" fmla="*/ 2882 h 9956"/>
                    <a:gd name="connsiteX27" fmla="*/ 3186 w 10000"/>
                    <a:gd name="connsiteY27" fmla="*/ 3677 h 9956"/>
                    <a:gd name="connsiteX28" fmla="*/ 3247 w 10000"/>
                    <a:gd name="connsiteY28" fmla="*/ 2037 h 9956"/>
                    <a:gd name="connsiteX29" fmla="*/ 2763 w 10000"/>
                    <a:gd name="connsiteY29" fmla="*/ 2431 h 9956"/>
                    <a:gd name="connsiteX30" fmla="*/ 3487 w 10000"/>
                    <a:gd name="connsiteY30" fmla="*/ 206 h 9956"/>
                    <a:gd name="connsiteX31" fmla="*/ 2365 w 10000"/>
                    <a:gd name="connsiteY31" fmla="*/ 1192 h 9956"/>
                    <a:gd name="connsiteX32" fmla="*/ 2001 w 10000"/>
                    <a:gd name="connsiteY32" fmla="*/ 802 h 9956"/>
                    <a:gd name="connsiteX33" fmla="*/ 2183 w 10000"/>
                    <a:gd name="connsiteY33" fmla="*/ 1648 h 9956"/>
                    <a:gd name="connsiteX34" fmla="*/ 1666 w 10000"/>
                    <a:gd name="connsiteY34" fmla="*/ 1391 h 9956"/>
                    <a:gd name="connsiteX35" fmla="*/ 2183 w 10000"/>
                    <a:gd name="connsiteY35" fmla="*/ 2749 h 9956"/>
                    <a:gd name="connsiteX36" fmla="*/ 1818 w 10000"/>
                    <a:gd name="connsiteY36" fmla="*/ 2749 h 9956"/>
                    <a:gd name="connsiteX37" fmla="*/ 2270 w 10000"/>
                    <a:gd name="connsiteY37" fmla="*/ 4333 h 9956"/>
                    <a:gd name="connsiteX38" fmla="*/ 1756 w 10000"/>
                    <a:gd name="connsiteY38" fmla="*/ 3817 h 9956"/>
                    <a:gd name="connsiteX39" fmla="*/ 1545 w 10000"/>
                    <a:gd name="connsiteY39" fmla="*/ 4066 h 9956"/>
                    <a:gd name="connsiteX40" fmla="*/ 1087 w 10000"/>
                    <a:gd name="connsiteY40" fmla="*/ 3421 h 9956"/>
                    <a:gd name="connsiteX41" fmla="*/ 1415 w 10000"/>
                    <a:gd name="connsiteY41" fmla="*/ 5846 h 9956"/>
                    <a:gd name="connsiteX42" fmla="*/ 965 w 10000"/>
                    <a:gd name="connsiteY42" fmla="*/ 5306 h 9956"/>
                    <a:gd name="connsiteX43" fmla="*/ 934 w 10000"/>
                    <a:gd name="connsiteY43" fmla="*/ 6163 h 9956"/>
                    <a:gd name="connsiteX44" fmla="*/ 236 w 10000"/>
                    <a:gd name="connsiteY44" fmla="*/ 5908 h 9956"/>
                    <a:gd name="connsiteX45" fmla="*/ 628 w 10000"/>
                    <a:gd name="connsiteY45" fmla="*/ 7336 h 9956"/>
                    <a:gd name="connsiteX46" fmla="*/ 266 w 10000"/>
                    <a:gd name="connsiteY46" fmla="*/ 7130 h 9956"/>
                    <a:gd name="connsiteX47" fmla="*/ 512 w 10000"/>
                    <a:gd name="connsiteY47" fmla="*/ 8254 h 9956"/>
                    <a:gd name="connsiteX48" fmla="*/ 207 w 10000"/>
                    <a:gd name="connsiteY48" fmla="*/ 7987 h 9956"/>
                    <a:gd name="connsiteX49" fmla="*/ 0 w 10000"/>
                    <a:gd name="connsiteY49" fmla="*/ 9956 h 9956"/>
                    <a:gd name="connsiteX50" fmla="*/ 10000 w 10000"/>
                    <a:gd name="connsiteY50" fmla="*/ 6285 h 9956"/>
                    <a:gd name="connsiteX51" fmla="*/ 9391 w 10000"/>
                    <a:gd name="connsiteY51" fmla="*/ 5367 h 9956"/>
                    <a:gd name="connsiteX52" fmla="*/ 9545 w 10000"/>
                    <a:gd name="connsiteY52" fmla="*/ 6163 h 9956"/>
                    <a:gd name="connsiteX53" fmla="*/ 9239 w 10000"/>
                    <a:gd name="connsiteY53" fmla="*/ 6552 h 9956"/>
                    <a:gd name="connsiteX54" fmla="*/ 9203 w 10000"/>
                    <a:gd name="connsiteY54" fmla="*/ 5451 h 9956"/>
                    <a:gd name="connsiteX55" fmla="*/ 8658 w 10000"/>
                    <a:gd name="connsiteY55" fmla="*/ 6353 h 9956"/>
                    <a:gd name="connsiteX56" fmla="*/ 8870 w 10000"/>
                    <a:gd name="connsiteY56" fmla="*/ 4779 h 9956"/>
                    <a:gd name="connsiteX57" fmla="*/ 8634 w 10000"/>
                    <a:gd name="connsiteY57" fmla="*/ 3021 h 9956"/>
                    <a:gd name="connsiteX58" fmla="*/ 8599 w 10000"/>
                    <a:gd name="connsiteY58" fmla="*/ 4462 h 9956"/>
                    <a:gd name="connsiteX59" fmla="*/ 8389 w 10000"/>
                    <a:gd name="connsiteY59" fmla="*/ 4779 h 9956"/>
                    <a:gd name="connsiteX60" fmla="*/ 8571 w 10000"/>
                    <a:gd name="connsiteY60" fmla="*/ 5451 h 9956"/>
                    <a:gd name="connsiteX61" fmla="*/ 8018 w 10000"/>
                    <a:gd name="connsiteY61" fmla="*/ 4911 h 9956"/>
                    <a:gd name="connsiteX62" fmla="*/ 8324 w 10000"/>
                    <a:gd name="connsiteY62" fmla="*/ 6035 h 9956"/>
                    <a:gd name="connsiteX63" fmla="*/ 7871 w 10000"/>
                    <a:gd name="connsiteY63" fmla="*/ 5507 h 9956"/>
                    <a:gd name="connsiteX64" fmla="*/ 7996 w 10000"/>
                    <a:gd name="connsiteY64" fmla="*/ 6613 h 9956"/>
                    <a:gd name="connsiteX65" fmla="*/ 7533 w 10000"/>
                    <a:gd name="connsiteY65" fmla="*/ 6353 h 9956"/>
                    <a:gd name="connsiteX66" fmla="*/ 7503 w 10000"/>
                    <a:gd name="connsiteY66" fmla="*/ 5367 h 9956"/>
                    <a:gd name="connsiteX67" fmla="*/ 7079 w 10000"/>
                    <a:gd name="connsiteY67" fmla="*/ 6224 h 9956"/>
                    <a:gd name="connsiteX68" fmla="*/ 7227 w 10000"/>
                    <a:gd name="connsiteY68" fmla="*/ 5106 h 9956"/>
                    <a:gd name="connsiteX69" fmla="*/ 7079 w 10000"/>
                    <a:gd name="connsiteY69" fmla="*/ 3817 h 9956"/>
                    <a:gd name="connsiteX70" fmla="*/ 6833 w 10000"/>
                    <a:gd name="connsiteY70" fmla="*/ 5367 h 9956"/>
                    <a:gd name="connsiteX71" fmla="*/ 6864 w 10000"/>
                    <a:gd name="connsiteY71" fmla="*/ 6163 h 9956"/>
                    <a:gd name="connsiteX72" fmla="*/ 6681 w 10000"/>
                    <a:gd name="connsiteY72" fmla="*/ 5707 h 9956"/>
                    <a:gd name="connsiteX73" fmla="*/ 6681 w 10000"/>
                    <a:gd name="connsiteY73" fmla="*/ 6741 h 9956"/>
                    <a:gd name="connsiteX74" fmla="*/ 6412 w 10000"/>
                    <a:gd name="connsiteY74" fmla="*/ 6035 h 9956"/>
                    <a:gd name="connsiteX75" fmla="*/ 7321 w 10000"/>
                    <a:gd name="connsiteY75" fmla="*/ 1519 h 9956"/>
                    <a:gd name="connsiteX76" fmla="*/ 7714 w 10000"/>
                    <a:gd name="connsiteY76" fmla="*/ 1391 h 9956"/>
                    <a:gd name="connsiteX77" fmla="*/ 7417 w 10000"/>
                    <a:gd name="connsiteY77" fmla="*/ 473 h 9956"/>
                    <a:gd name="connsiteX78" fmla="*/ 7417 w 10000"/>
                    <a:gd name="connsiteY78" fmla="*/ 473 h 9956"/>
                    <a:gd name="connsiteX79" fmla="*/ 7417 w 10000"/>
                    <a:gd name="connsiteY79" fmla="*/ 473 h 9956"/>
                    <a:gd name="connsiteX0" fmla="*/ 2001 w 10000"/>
                    <a:gd name="connsiteY0" fmla="*/ 806 h 10000"/>
                    <a:gd name="connsiteX1" fmla="*/ 2183 w 10000"/>
                    <a:gd name="connsiteY1" fmla="*/ 1655 h 10000"/>
                    <a:gd name="connsiteX2" fmla="*/ 1666 w 10000"/>
                    <a:gd name="connsiteY2" fmla="*/ 1397 h 10000"/>
                    <a:gd name="connsiteX3" fmla="*/ 2183 w 10000"/>
                    <a:gd name="connsiteY3" fmla="*/ 2761 h 10000"/>
                    <a:gd name="connsiteX4" fmla="*/ 1818 w 10000"/>
                    <a:gd name="connsiteY4" fmla="*/ 2761 h 10000"/>
                    <a:gd name="connsiteX5" fmla="*/ 2270 w 10000"/>
                    <a:gd name="connsiteY5" fmla="*/ 4352 h 10000"/>
                    <a:gd name="connsiteX6" fmla="*/ 1756 w 10000"/>
                    <a:gd name="connsiteY6" fmla="*/ 3834 h 10000"/>
                    <a:gd name="connsiteX7" fmla="*/ 1545 w 10000"/>
                    <a:gd name="connsiteY7" fmla="*/ 4084 h 10000"/>
                    <a:gd name="connsiteX8" fmla="*/ 1087 w 10000"/>
                    <a:gd name="connsiteY8" fmla="*/ 3436 h 10000"/>
                    <a:gd name="connsiteX9" fmla="*/ 1415 w 10000"/>
                    <a:gd name="connsiteY9" fmla="*/ 5872 h 10000"/>
                    <a:gd name="connsiteX10" fmla="*/ 965 w 10000"/>
                    <a:gd name="connsiteY10" fmla="*/ 5329 h 10000"/>
                    <a:gd name="connsiteX11" fmla="*/ 934 w 10000"/>
                    <a:gd name="connsiteY11" fmla="*/ 6190 h 10000"/>
                    <a:gd name="connsiteX12" fmla="*/ 236 w 10000"/>
                    <a:gd name="connsiteY12" fmla="*/ 5934 h 10000"/>
                    <a:gd name="connsiteX13" fmla="*/ 628 w 10000"/>
                    <a:gd name="connsiteY13" fmla="*/ 7368 h 10000"/>
                    <a:gd name="connsiteX14" fmla="*/ 266 w 10000"/>
                    <a:gd name="connsiteY14" fmla="*/ 7162 h 10000"/>
                    <a:gd name="connsiteX15" fmla="*/ 512 w 10000"/>
                    <a:gd name="connsiteY15" fmla="*/ 8290 h 10000"/>
                    <a:gd name="connsiteX16" fmla="*/ 207 w 10000"/>
                    <a:gd name="connsiteY16" fmla="*/ 8022 h 10000"/>
                    <a:gd name="connsiteX17" fmla="*/ 0 w 10000"/>
                    <a:gd name="connsiteY17" fmla="*/ 10000 h 10000"/>
                    <a:gd name="connsiteX18" fmla="*/ 10000 w 10000"/>
                    <a:gd name="connsiteY18" fmla="*/ 6313 h 10000"/>
                    <a:gd name="connsiteX19" fmla="*/ 9391 w 10000"/>
                    <a:gd name="connsiteY19" fmla="*/ 5391 h 10000"/>
                    <a:gd name="connsiteX20" fmla="*/ 9545 w 10000"/>
                    <a:gd name="connsiteY20" fmla="*/ 6190 h 10000"/>
                    <a:gd name="connsiteX21" fmla="*/ 9239 w 10000"/>
                    <a:gd name="connsiteY21" fmla="*/ 6581 h 10000"/>
                    <a:gd name="connsiteX22" fmla="*/ 9203 w 10000"/>
                    <a:gd name="connsiteY22" fmla="*/ 5475 h 10000"/>
                    <a:gd name="connsiteX23" fmla="*/ 8658 w 10000"/>
                    <a:gd name="connsiteY23" fmla="*/ 6381 h 10000"/>
                    <a:gd name="connsiteX24" fmla="*/ 8870 w 10000"/>
                    <a:gd name="connsiteY24" fmla="*/ 4800 h 10000"/>
                    <a:gd name="connsiteX25" fmla="*/ 8634 w 10000"/>
                    <a:gd name="connsiteY25" fmla="*/ 3034 h 10000"/>
                    <a:gd name="connsiteX26" fmla="*/ 8599 w 10000"/>
                    <a:gd name="connsiteY26" fmla="*/ 4482 h 10000"/>
                    <a:gd name="connsiteX27" fmla="*/ 8389 w 10000"/>
                    <a:gd name="connsiteY27" fmla="*/ 4800 h 10000"/>
                    <a:gd name="connsiteX28" fmla="*/ 8571 w 10000"/>
                    <a:gd name="connsiteY28" fmla="*/ 5475 h 10000"/>
                    <a:gd name="connsiteX29" fmla="*/ 8018 w 10000"/>
                    <a:gd name="connsiteY29" fmla="*/ 4933 h 10000"/>
                    <a:gd name="connsiteX30" fmla="*/ 8324 w 10000"/>
                    <a:gd name="connsiteY30" fmla="*/ 6062 h 10000"/>
                    <a:gd name="connsiteX31" fmla="*/ 7871 w 10000"/>
                    <a:gd name="connsiteY31" fmla="*/ 5531 h 10000"/>
                    <a:gd name="connsiteX32" fmla="*/ 7996 w 10000"/>
                    <a:gd name="connsiteY32" fmla="*/ 6642 h 10000"/>
                    <a:gd name="connsiteX33" fmla="*/ 7533 w 10000"/>
                    <a:gd name="connsiteY33" fmla="*/ 6381 h 10000"/>
                    <a:gd name="connsiteX34" fmla="*/ 7503 w 10000"/>
                    <a:gd name="connsiteY34" fmla="*/ 5391 h 10000"/>
                    <a:gd name="connsiteX35" fmla="*/ 7079 w 10000"/>
                    <a:gd name="connsiteY35" fmla="*/ 6252 h 10000"/>
                    <a:gd name="connsiteX36" fmla="*/ 7227 w 10000"/>
                    <a:gd name="connsiteY36" fmla="*/ 5129 h 10000"/>
                    <a:gd name="connsiteX37" fmla="*/ 7079 w 10000"/>
                    <a:gd name="connsiteY37" fmla="*/ 3834 h 10000"/>
                    <a:gd name="connsiteX38" fmla="*/ 6833 w 10000"/>
                    <a:gd name="connsiteY38" fmla="*/ 5391 h 10000"/>
                    <a:gd name="connsiteX39" fmla="*/ 6864 w 10000"/>
                    <a:gd name="connsiteY39" fmla="*/ 6190 h 10000"/>
                    <a:gd name="connsiteX40" fmla="*/ 6681 w 10000"/>
                    <a:gd name="connsiteY40" fmla="*/ 5732 h 10000"/>
                    <a:gd name="connsiteX41" fmla="*/ 6681 w 10000"/>
                    <a:gd name="connsiteY41" fmla="*/ 6771 h 10000"/>
                    <a:gd name="connsiteX42" fmla="*/ 6412 w 10000"/>
                    <a:gd name="connsiteY42" fmla="*/ 6062 h 10000"/>
                    <a:gd name="connsiteX43" fmla="*/ 7321 w 10000"/>
                    <a:gd name="connsiteY43" fmla="*/ 1526 h 10000"/>
                    <a:gd name="connsiteX44" fmla="*/ 7714 w 10000"/>
                    <a:gd name="connsiteY44" fmla="*/ 1397 h 10000"/>
                    <a:gd name="connsiteX45" fmla="*/ 7417 w 10000"/>
                    <a:gd name="connsiteY45" fmla="*/ 475 h 10000"/>
                    <a:gd name="connsiteX46" fmla="*/ 7417 w 10000"/>
                    <a:gd name="connsiteY46" fmla="*/ 475 h 10000"/>
                    <a:gd name="connsiteX47" fmla="*/ 7417 w 10000"/>
                    <a:gd name="connsiteY47" fmla="*/ 475 h 10000"/>
                    <a:gd name="connsiteX48" fmla="*/ 7020 w 10000"/>
                    <a:gd name="connsiteY48" fmla="*/ 475 h 10000"/>
                    <a:gd name="connsiteX49" fmla="*/ 7020 w 10000"/>
                    <a:gd name="connsiteY49" fmla="*/ 856 h 10000"/>
                    <a:gd name="connsiteX50" fmla="*/ 7139 w 10000"/>
                    <a:gd name="connsiteY50" fmla="*/ 856 h 10000"/>
                    <a:gd name="connsiteX51" fmla="*/ 5889 w 10000"/>
                    <a:gd name="connsiteY51" fmla="*/ 5391 h 10000"/>
                    <a:gd name="connsiteX52" fmla="*/ 5801 w 10000"/>
                    <a:gd name="connsiteY52" fmla="*/ 4743 h 10000"/>
                    <a:gd name="connsiteX53" fmla="*/ 5650 w 10000"/>
                    <a:gd name="connsiteY53" fmla="*/ 4871 h 10000"/>
                    <a:gd name="connsiteX54" fmla="*/ 5442 w 10000"/>
                    <a:gd name="connsiteY54" fmla="*/ 4213 h 10000"/>
                    <a:gd name="connsiteX55" fmla="*/ 5348 w 10000"/>
                    <a:gd name="connsiteY55" fmla="*/ 5593 h 10000"/>
                    <a:gd name="connsiteX56" fmla="*/ 5168 w 10000"/>
                    <a:gd name="connsiteY56" fmla="*/ 5262 h 10000"/>
                    <a:gd name="connsiteX57" fmla="*/ 5222 w 10000"/>
                    <a:gd name="connsiteY57" fmla="*/ 6381 h 10000"/>
                    <a:gd name="connsiteX58" fmla="*/ 4825 w 10000"/>
                    <a:gd name="connsiteY58" fmla="*/ 5872 h 10000"/>
                    <a:gd name="connsiteX59" fmla="*/ 5034 w 10000"/>
                    <a:gd name="connsiteY59" fmla="*/ 6642 h 10000"/>
                    <a:gd name="connsiteX60" fmla="*/ 4825 w 10000"/>
                    <a:gd name="connsiteY60" fmla="*/ 6771 h 10000"/>
                    <a:gd name="connsiteX61" fmla="*/ 4982 w 10000"/>
                    <a:gd name="connsiteY61" fmla="*/ 7621 h 10000"/>
                    <a:gd name="connsiteX62" fmla="*/ 4645 w 10000"/>
                    <a:gd name="connsiteY62" fmla="*/ 7302 h 10000"/>
                    <a:gd name="connsiteX63" fmla="*/ 4645 w 10000"/>
                    <a:gd name="connsiteY63" fmla="*/ 6313 h 10000"/>
                    <a:gd name="connsiteX64" fmla="*/ 4376 w 10000"/>
                    <a:gd name="connsiteY64" fmla="*/ 6441 h 10000"/>
                    <a:gd name="connsiteX65" fmla="*/ 4376 w 10000"/>
                    <a:gd name="connsiteY65" fmla="*/ 5190 h 10000"/>
                    <a:gd name="connsiteX66" fmla="*/ 4193 w 10000"/>
                    <a:gd name="connsiteY66" fmla="*/ 5391 h 10000"/>
                    <a:gd name="connsiteX67" fmla="*/ 3947 w 10000"/>
                    <a:gd name="connsiteY67" fmla="*/ 4743 h 10000"/>
                    <a:gd name="connsiteX68" fmla="*/ 3639 w 10000"/>
                    <a:gd name="connsiteY68" fmla="*/ 5934 h 10000"/>
                    <a:gd name="connsiteX69" fmla="*/ 3855 w 10000"/>
                    <a:gd name="connsiteY69" fmla="*/ 4022 h 10000"/>
                    <a:gd name="connsiteX70" fmla="*/ 3639 w 10000"/>
                    <a:gd name="connsiteY70" fmla="*/ 4213 h 10000"/>
                    <a:gd name="connsiteX71" fmla="*/ 3821 w 10000"/>
                    <a:gd name="connsiteY71" fmla="*/ 2704 h 10000"/>
                    <a:gd name="connsiteX72" fmla="*/ 3427 w 10000"/>
                    <a:gd name="connsiteY72" fmla="*/ 3491 h 10000"/>
                    <a:gd name="connsiteX73" fmla="*/ 3340 w 10000"/>
                    <a:gd name="connsiteY73" fmla="*/ 2895 h 10000"/>
                    <a:gd name="connsiteX74" fmla="*/ 3186 w 10000"/>
                    <a:gd name="connsiteY74" fmla="*/ 3693 h 10000"/>
                    <a:gd name="connsiteX75" fmla="*/ 3247 w 10000"/>
                    <a:gd name="connsiteY75" fmla="*/ 2046 h 10000"/>
                    <a:gd name="connsiteX76" fmla="*/ 2763 w 10000"/>
                    <a:gd name="connsiteY76" fmla="*/ 2442 h 10000"/>
                    <a:gd name="connsiteX77" fmla="*/ 3487 w 10000"/>
                    <a:gd name="connsiteY77" fmla="*/ 207 h 10000"/>
                    <a:gd name="connsiteX78" fmla="*/ 2663 w 10000"/>
                    <a:gd name="connsiteY78" fmla="*/ 1841 h 10000"/>
                    <a:gd name="connsiteX0" fmla="*/ 2183 w 10000"/>
                    <a:gd name="connsiteY0" fmla="*/ 1655 h 10000"/>
                    <a:gd name="connsiteX1" fmla="*/ 1666 w 10000"/>
                    <a:gd name="connsiteY1" fmla="*/ 1397 h 10000"/>
                    <a:gd name="connsiteX2" fmla="*/ 2183 w 10000"/>
                    <a:gd name="connsiteY2" fmla="*/ 2761 h 10000"/>
                    <a:gd name="connsiteX3" fmla="*/ 1818 w 10000"/>
                    <a:gd name="connsiteY3" fmla="*/ 2761 h 10000"/>
                    <a:gd name="connsiteX4" fmla="*/ 2270 w 10000"/>
                    <a:gd name="connsiteY4" fmla="*/ 4352 h 10000"/>
                    <a:gd name="connsiteX5" fmla="*/ 1756 w 10000"/>
                    <a:gd name="connsiteY5" fmla="*/ 3834 h 10000"/>
                    <a:gd name="connsiteX6" fmla="*/ 1545 w 10000"/>
                    <a:gd name="connsiteY6" fmla="*/ 4084 h 10000"/>
                    <a:gd name="connsiteX7" fmla="*/ 1087 w 10000"/>
                    <a:gd name="connsiteY7" fmla="*/ 3436 h 10000"/>
                    <a:gd name="connsiteX8" fmla="*/ 1415 w 10000"/>
                    <a:gd name="connsiteY8" fmla="*/ 5872 h 10000"/>
                    <a:gd name="connsiteX9" fmla="*/ 965 w 10000"/>
                    <a:gd name="connsiteY9" fmla="*/ 5329 h 10000"/>
                    <a:gd name="connsiteX10" fmla="*/ 934 w 10000"/>
                    <a:gd name="connsiteY10" fmla="*/ 6190 h 10000"/>
                    <a:gd name="connsiteX11" fmla="*/ 236 w 10000"/>
                    <a:gd name="connsiteY11" fmla="*/ 5934 h 10000"/>
                    <a:gd name="connsiteX12" fmla="*/ 628 w 10000"/>
                    <a:gd name="connsiteY12" fmla="*/ 7368 h 10000"/>
                    <a:gd name="connsiteX13" fmla="*/ 266 w 10000"/>
                    <a:gd name="connsiteY13" fmla="*/ 7162 h 10000"/>
                    <a:gd name="connsiteX14" fmla="*/ 512 w 10000"/>
                    <a:gd name="connsiteY14" fmla="*/ 8290 h 10000"/>
                    <a:gd name="connsiteX15" fmla="*/ 207 w 10000"/>
                    <a:gd name="connsiteY15" fmla="*/ 8022 h 10000"/>
                    <a:gd name="connsiteX16" fmla="*/ 0 w 10000"/>
                    <a:gd name="connsiteY16" fmla="*/ 10000 h 10000"/>
                    <a:gd name="connsiteX17" fmla="*/ 10000 w 10000"/>
                    <a:gd name="connsiteY17" fmla="*/ 6313 h 10000"/>
                    <a:gd name="connsiteX18" fmla="*/ 9391 w 10000"/>
                    <a:gd name="connsiteY18" fmla="*/ 5391 h 10000"/>
                    <a:gd name="connsiteX19" fmla="*/ 9545 w 10000"/>
                    <a:gd name="connsiteY19" fmla="*/ 6190 h 10000"/>
                    <a:gd name="connsiteX20" fmla="*/ 9239 w 10000"/>
                    <a:gd name="connsiteY20" fmla="*/ 6581 h 10000"/>
                    <a:gd name="connsiteX21" fmla="*/ 9203 w 10000"/>
                    <a:gd name="connsiteY21" fmla="*/ 5475 h 10000"/>
                    <a:gd name="connsiteX22" fmla="*/ 8658 w 10000"/>
                    <a:gd name="connsiteY22" fmla="*/ 6381 h 10000"/>
                    <a:gd name="connsiteX23" fmla="*/ 8870 w 10000"/>
                    <a:gd name="connsiteY23" fmla="*/ 4800 h 10000"/>
                    <a:gd name="connsiteX24" fmla="*/ 8634 w 10000"/>
                    <a:gd name="connsiteY24" fmla="*/ 3034 h 10000"/>
                    <a:gd name="connsiteX25" fmla="*/ 8599 w 10000"/>
                    <a:gd name="connsiteY25" fmla="*/ 4482 h 10000"/>
                    <a:gd name="connsiteX26" fmla="*/ 8389 w 10000"/>
                    <a:gd name="connsiteY26" fmla="*/ 4800 h 10000"/>
                    <a:gd name="connsiteX27" fmla="*/ 8571 w 10000"/>
                    <a:gd name="connsiteY27" fmla="*/ 5475 h 10000"/>
                    <a:gd name="connsiteX28" fmla="*/ 8018 w 10000"/>
                    <a:gd name="connsiteY28" fmla="*/ 4933 h 10000"/>
                    <a:gd name="connsiteX29" fmla="*/ 8324 w 10000"/>
                    <a:gd name="connsiteY29" fmla="*/ 6062 h 10000"/>
                    <a:gd name="connsiteX30" fmla="*/ 7871 w 10000"/>
                    <a:gd name="connsiteY30" fmla="*/ 5531 h 10000"/>
                    <a:gd name="connsiteX31" fmla="*/ 7996 w 10000"/>
                    <a:gd name="connsiteY31" fmla="*/ 6642 h 10000"/>
                    <a:gd name="connsiteX32" fmla="*/ 7533 w 10000"/>
                    <a:gd name="connsiteY32" fmla="*/ 6381 h 10000"/>
                    <a:gd name="connsiteX33" fmla="*/ 7503 w 10000"/>
                    <a:gd name="connsiteY33" fmla="*/ 5391 h 10000"/>
                    <a:gd name="connsiteX34" fmla="*/ 7079 w 10000"/>
                    <a:gd name="connsiteY34" fmla="*/ 6252 h 10000"/>
                    <a:gd name="connsiteX35" fmla="*/ 7227 w 10000"/>
                    <a:gd name="connsiteY35" fmla="*/ 5129 h 10000"/>
                    <a:gd name="connsiteX36" fmla="*/ 7079 w 10000"/>
                    <a:gd name="connsiteY36" fmla="*/ 3834 h 10000"/>
                    <a:gd name="connsiteX37" fmla="*/ 6833 w 10000"/>
                    <a:gd name="connsiteY37" fmla="*/ 5391 h 10000"/>
                    <a:gd name="connsiteX38" fmla="*/ 6864 w 10000"/>
                    <a:gd name="connsiteY38" fmla="*/ 6190 h 10000"/>
                    <a:gd name="connsiteX39" fmla="*/ 6681 w 10000"/>
                    <a:gd name="connsiteY39" fmla="*/ 5732 h 10000"/>
                    <a:gd name="connsiteX40" fmla="*/ 6681 w 10000"/>
                    <a:gd name="connsiteY40" fmla="*/ 6771 h 10000"/>
                    <a:gd name="connsiteX41" fmla="*/ 6412 w 10000"/>
                    <a:gd name="connsiteY41" fmla="*/ 6062 h 10000"/>
                    <a:gd name="connsiteX42" fmla="*/ 7321 w 10000"/>
                    <a:gd name="connsiteY42" fmla="*/ 1526 h 10000"/>
                    <a:gd name="connsiteX43" fmla="*/ 7714 w 10000"/>
                    <a:gd name="connsiteY43" fmla="*/ 1397 h 10000"/>
                    <a:gd name="connsiteX44" fmla="*/ 7417 w 10000"/>
                    <a:gd name="connsiteY44" fmla="*/ 475 h 10000"/>
                    <a:gd name="connsiteX45" fmla="*/ 7417 w 10000"/>
                    <a:gd name="connsiteY45" fmla="*/ 475 h 10000"/>
                    <a:gd name="connsiteX46" fmla="*/ 7417 w 10000"/>
                    <a:gd name="connsiteY46" fmla="*/ 475 h 10000"/>
                    <a:gd name="connsiteX47" fmla="*/ 7020 w 10000"/>
                    <a:gd name="connsiteY47" fmla="*/ 475 h 10000"/>
                    <a:gd name="connsiteX48" fmla="*/ 7020 w 10000"/>
                    <a:gd name="connsiteY48" fmla="*/ 856 h 10000"/>
                    <a:gd name="connsiteX49" fmla="*/ 7139 w 10000"/>
                    <a:gd name="connsiteY49" fmla="*/ 856 h 10000"/>
                    <a:gd name="connsiteX50" fmla="*/ 5889 w 10000"/>
                    <a:gd name="connsiteY50" fmla="*/ 5391 h 10000"/>
                    <a:gd name="connsiteX51" fmla="*/ 5801 w 10000"/>
                    <a:gd name="connsiteY51" fmla="*/ 4743 h 10000"/>
                    <a:gd name="connsiteX52" fmla="*/ 5650 w 10000"/>
                    <a:gd name="connsiteY52" fmla="*/ 4871 h 10000"/>
                    <a:gd name="connsiteX53" fmla="*/ 5442 w 10000"/>
                    <a:gd name="connsiteY53" fmla="*/ 4213 h 10000"/>
                    <a:gd name="connsiteX54" fmla="*/ 5348 w 10000"/>
                    <a:gd name="connsiteY54" fmla="*/ 5593 h 10000"/>
                    <a:gd name="connsiteX55" fmla="*/ 5168 w 10000"/>
                    <a:gd name="connsiteY55" fmla="*/ 5262 h 10000"/>
                    <a:gd name="connsiteX56" fmla="*/ 5222 w 10000"/>
                    <a:gd name="connsiteY56" fmla="*/ 6381 h 10000"/>
                    <a:gd name="connsiteX57" fmla="*/ 4825 w 10000"/>
                    <a:gd name="connsiteY57" fmla="*/ 5872 h 10000"/>
                    <a:gd name="connsiteX58" fmla="*/ 5034 w 10000"/>
                    <a:gd name="connsiteY58" fmla="*/ 6642 h 10000"/>
                    <a:gd name="connsiteX59" fmla="*/ 4825 w 10000"/>
                    <a:gd name="connsiteY59" fmla="*/ 6771 h 10000"/>
                    <a:gd name="connsiteX60" fmla="*/ 4982 w 10000"/>
                    <a:gd name="connsiteY60" fmla="*/ 7621 h 10000"/>
                    <a:gd name="connsiteX61" fmla="*/ 4645 w 10000"/>
                    <a:gd name="connsiteY61" fmla="*/ 7302 h 10000"/>
                    <a:gd name="connsiteX62" fmla="*/ 4645 w 10000"/>
                    <a:gd name="connsiteY62" fmla="*/ 6313 h 10000"/>
                    <a:gd name="connsiteX63" fmla="*/ 4376 w 10000"/>
                    <a:gd name="connsiteY63" fmla="*/ 6441 h 10000"/>
                    <a:gd name="connsiteX64" fmla="*/ 4376 w 10000"/>
                    <a:gd name="connsiteY64" fmla="*/ 5190 h 10000"/>
                    <a:gd name="connsiteX65" fmla="*/ 4193 w 10000"/>
                    <a:gd name="connsiteY65" fmla="*/ 5391 h 10000"/>
                    <a:gd name="connsiteX66" fmla="*/ 3947 w 10000"/>
                    <a:gd name="connsiteY66" fmla="*/ 4743 h 10000"/>
                    <a:gd name="connsiteX67" fmla="*/ 3639 w 10000"/>
                    <a:gd name="connsiteY67" fmla="*/ 5934 h 10000"/>
                    <a:gd name="connsiteX68" fmla="*/ 3855 w 10000"/>
                    <a:gd name="connsiteY68" fmla="*/ 4022 h 10000"/>
                    <a:gd name="connsiteX69" fmla="*/ 3639 w 10000"/>
                    <a:gd name="connsiteY69" fmla="*/ 4213 h 10000"/>
                    <a:gd name="connsiteX70" fmla="*/ 3821 w 10000"/>
                    <a:gd name="connsiteY70" fmla="*/ 2704 h 10000"/>
                    <a:gd name="connsiteX71" fmla="*/ 3427 w 10000"/>
                    <a:gd name="connsiteY71" fmla="*/ 3491 h 10000"/>
                    <a:gd name="connsiteX72" fmla="*/ 3340 w 10000"/>
                    <a:gd name="connsiteY72" fmla="*/ 2895 h 10000"/>
                    <a:gd name="connsiteX73" fmla="*/ 3186 w 10000"/>
                    <a:gd name="connsiteY73" fmla="*/ 3693 h 10000"/>
                    <a:gd name="connsiteX74" fmla="*/ 3247 w 10000"/>
                    <a:gd name="connsiteY74" fmla="*/ 2046 h 10000"/>
                    <a:gd name="connsiteX75" fmla="*/ 2763 w 10000"/>
                    <a:gd name="connsiteY75" fmla="*/ 2442 h 10000"/>
                    <a:gd name="connsiteX76" fmla="*/ 3487 w 10000"/>
                    <a:gd name="connsiteY76" fmla="*/ 207 h 10000"/>
                    <a:gd name="connsiteX77" fmla="*/ 2663 w 10000"/>
                    <a:gd name="connsiteY77" fmla="*/ 1841 h 10000"/>
                    <a:gd name="connsiteX0" fmla="*/ 2183 w 10000"/>
                    <a:gd name="connsiteY0" fmla="*/ 1655 h 10000"/>
                    <a:gd name="connsiteX1" fmla="*/ 2183 w 10000"/>
                    <a:gd name="connsiteY1" fmla="*/ 2761 h 10000"/>
                    <a:gd name="connsiteX2" fmla="*/ 1818 w 10000"/>
                    <a:gd name="connsiteY2" fmla="*/ 2761 h 10000"/>
                    <a:gd name="connsiteX3" fmla="*/ 2270 w 10000"/>
                    <a:gd name="connsiteY3" fmla="*/ 4352 h 10000"/>
                    <a:gd name="connsiteX4" fmla="*/ 1756 w 10000"/>
                    <a:gd name="connsiteY4" fmla="*/ 3834 h 10000"/>
                    <a:gd name="connsiteX5" fmla="*/ 1545 w 10000"/>
                    <a:gd name="connsiteY5" fmla="*/ 4084 h 10000"/>
                    <a:gd name="connsiteX6" fmla="*/ 1087 w 10000"/>
                    <a:gd name="connsiteY6" fmla="*/ 3436 h 10000"/>
                    <a:gd name="connsiteX7" fmla="*/ 1415 w 10000"/>
                    <a:gd name="connsiteY7" fmla="*/ 5872 h 10000"/>
                    <a:gd name="connsiteX8" fmla="*/ 965 w 10000"/>
                    <a:gd name="connsiteY8" fmla="*/ 5329 h 10000"/>
                    <a:gd name="connsiteX9" fmla="*/ 934 w 10000"/>
                    <a:gd name="connsiteY9" fmla="*/ 6190 h 10000"/>
                    <a:gd name="connsiteX10" fmla="*/ 236 w 10000"/>
                    <a:gd name="connsiteY10" fmla="*/ 5934 h 10000"/>
                    <a:gd name="connsiteX11" fmla="*/ 628 w 10000"/>
                    <a:gd name="connsiteY11" fmla="*/ 7368 h 10000"/>
                    <a:gd name="connsiteX12" fmla="*/ 266 w 10000"/>
                    <a:gd name="connsiteY12" fmla="*/ 7162 h 10000"/>
                    <a:gd name="connsiteX13" fmla="*/ 512 w 10000"/>
                    <a:gd name="connsiteY13" fmla="*/ 8290 h 10000"/>
                    <a:gd name="connsiteX14" fmla="*/ 207 w 10000"/>
                    <a:gd name="connsiteY14" fmla="*/ 8022 h 10000"/>
                    <a:gd name="connsiteX15" fmla="*/ 0 w 10000"/>
                    <a:gd name="connsiteY15" fmla="*/ 10000 h 10000"/>
                    <a:gd name="connsiteX16" fmla="*/ 10000 w 10000"/>
                    <a:gd name="connsiteY16" fmla="*/ 6313 h 10000"/>
                    <a:gd name="connsiteX17" fmla="*/ 9391 w 10000"/>
                    <a:gd name="connsiteY17" fmla="*/ 5391 h 10000"/>
                    <a:gd name="connsiteX18" fmla="*/ 9545 w 10000"/>
                    <a:gd name="connsiteY18" fmla="*/ 6190 h 10000"/>
                    <a:gd name="connsiteX19" fmla="*/ 9239 w 10000"/>
                    <a:gd name="connsiteY19" fmla="*/ 6581 h 10000"/>
                    <a:gd name="connsiteX20" fmla="*/ 9203 w 10000"/>
                    <a:gd name="connsiteY20" fmla="*/ 5475 h 10000"/>
                    <a:gd name="connsiteX21" fmla="*/ 8658 w 10000"/>
                    <a:gd name="connsiteY21" fmla="*/ 6381 h 10000"/>
                    <a:gd name="connsiteX22" fmla="*/ 8870 w 10000"/>
                    <a:gd name="connsiteY22" fmla="*/ 4800 h 10000"/>
                    <a:gd name="connsiteX23" fmla="*/ 8634 w 10000"/>
                    <a:gd name="connsiteY23" fmla="*/ 3034 h 10000"/>
                    <a:gd name="connsiteX24" fmla="*/ 8599 w 10000"/>
                    <a:gd name="connsiteY24" fmla="*/ 4482 h 10000"/>
                    <a:gd name="connsiteX25" fmla="*/ 8389 w 10000"/>
                    <a:gd name="connsiteY25" fmla="*/ 4800 h 10000"/>
                    <a:gd name="connsiteX26" fmla="*/ 8571 w 10000"/>
                    <a:gd name="connsiteY26" fmla="*/ 5475 h 10000"/>
                    <a:gd name="connsiteX27" fmla="*/ 8018 w 10000"/>
                    <a:gd name="connsiteY27" fmla="*/ 4933 h 10000"/>
                    <a:gd name="connsiteX28" fmla="*/ 8324 w 10000"/>
                    <a:gd name="connsiteY28" fmla="*/ 6062 h 10000"/>
                    <a:gd name="connsiteX29" fmla="*/ 7871 w 10000"/>
                    <a:gd name="connsiteY29" fmla="*/ 5531 h 10000"/>
                    <a:gd name="connsiteX30" fmla="*/ 7996 w 10000"/>
                    <a:gd name="connsiteY30" fmla="*/ 6642 h 10000"/>
                    <a:gd name="connsiteX31" fmla="*/ 7533 w 10000"/>
                    <a:gd name="connsiteY31" fmla="*/ 6381 h 10000"/>
                    <a:gd name="connsiteX32" fmla="*/ 7503 w 10000"/>
                    <a:gd name="connsiteY32" fmla="*/ 5391 h 10000"/>
                    <a:gd name="connsiteX33" fmla="*/ 7079 w 10000"/>
                    <a:gd name="connsiteY33" fmla="*/ 6252 h 10000"/>
                    <a:gd name="connsiteX34" fmla="*/ 7227 w 10000"/>
                    <a:gd name="connsiteY34" fmla="*/ 5129 h 10000"/>
                    <a:gd name="connsiteX35" fmla="*/ 7079 w 10000"/>
                    <a:gd name="connsiteY35" fmla="*/ 3834 h 10000"/>
                    <a:gd name="connsiteX36" fmla="*/ 6833 w 10000"/>
                    <a:gd name="connsiteY36" fmla="*/ 5391 h 10000"/>
                    <a:gd name="connsiteX37" fmla="*/ 6864 w 10000"/>
                    <a:gd name="connsiteY37" fmla="*/ 6190 h 10000"/>
                    <a:gd name="connsiteX38" fmla="*/ 6681 w 10000"/>
                    <a:gd name="connsiteY38" fmla="*/ 5732 h 10000"/>
                    <a:gd name="connsiteX39" fmla="*/ 6681 w 10000"/>
                    <a:gd name="connsiteY39" fmla="*/ 6771 h 10000"/>
                    <a:gd name="connsiteX40" fmla="*/ 6412 w 10000"/>
                    <a:gd name="connsiteY40" fmla="*/ 6062 h 10000"/>
                    <a:gd name="connsiteX41" fmla="*/ 7321 w 10000"/>
                    <a:gd name="connsiteY41" fmla="*/ 1526 h 10000"/>
                    <a:gd name="connsiteX42" fmla="*/ 7714 w 10000"/>
                    <a:gd name="connsiteY42" fmla="*/ 1397 h 10000"/>
                    <a:gd name="connsiteX43" fmla="*/ 7417 w 10000"/>
                    <a:gd name="connsiteY43" fmla="*/ 475 h 10000"/>
                    <a:gd name="connsiteX44" fmla="*/ 7417 w 10000"/>
                    <a:gd name="connsiteY44" fmla="*/ 475 h 10000"/>
                    <a:gd name="connsiteX45" fmla="*/ 7417 w 10000"/>
                    <a:gd name="connsiteY45" fmla="*/ 475 h 10000"/>
                    <a:gd name="connsiteX46" fmla="*/ 7020 w 10000"/>
                    <a:gd name="connsiteY46" fmla="*/ 475 h 10000"/>
                    <a:gd name="connsiteX47" fmla="*/ 7020 w 10000"/>
                    <a:gd name="connsiteY47" fmla="*/ 856 h 10000"/>
                    <a:gd name="connsiteX48" fmla="*/ 7139 w 10000"/>
                    <a:gd name="connsiteY48" fmla="*/ 856 h 10000"/>
                    <a:gd name="connsiteX49" fmla="*/ 5889 w 10000"/>
                    <a:gd name="connsiteY49" fmla="*/ 5391 h 10000"/>
                    <a:gd name="connsiteX50" fmla="*/ 5801 w 10000"/>
                    <a:gd name="connsiteY50" fmla="*/ 4743 h 10000"/>
                    <a:gd name="connsiteX51" fmla="*/ 5650 w 10000"/>
                    <a:gd name="connsiteY51" fmla="*/ 4871 h 10000"/>
                    <a:gd name="connsiteX52" fmla="*/ 5442 w 10000"/>
                    <a:gd name="connsiteY52" fmla="*/ 4213 h 10000"/>
                    <a:gd name="connsiteX53" fmla="*/ 5348 w 10000"/>
                    <a:gd name="connsiteY53" fmla="*/ 5593 h 10000"/>
                    <a:gd name="connsiteX54" fmla="*/ 5168 w 10000"/>
                    <a:gd name="connsiteY54" fmla="*/ 5262 h 10000"/>
                    <a:gd name="connsiteX55" fmla="*/ 5222 w 10000"/>
                    <a:gd name="connsiteY55" fmla="*/ 6381 h 10000"/>
                    <a:gd name="connsiteX56" fmla="*/ 4825 w 10000"/>
                    <a:gd name="connsiteY56" fmla="*/ 5872 h 10000"/>
                    <a:gd name="connsiteX57" fmla="*/ 5034 w 10000"/>
                    <a:gd name="connsiteY57" fmla="*/ 6642 h 10000"/>
                    <a:gd name="connsiteX58" fmla="*/ 4825 w 10000"/>
                    <a:gd name="connsiteY58" fmla="*/ 6771 h 10000"/>
                    <a:gd name="connsiteX59" fmla="*/ 4982 w 10000"/>
                    <a:gd name="connsiteY59" fmla="*/ 7621 h 10000"/>
                    <a:gd name="connsiteX60" fmla="*/ 4645 w 10000"/>
                    <a:gd name="connsiteY60" fmla="*/ 7302 h 10000"/>
                    <a:gd name="connsiteX61" fmla="*/ 4645 w 10000"/>
                    <a:gd name="connsiteY61" fmla="*/ 6313 h 10000"/>
                    <a:gd name="connsiteX62" fmla="*/ 4376 w 10000"/>
                    <a:gd name="connsiteY62" fmla="*/ 6441 h 10000"/>
                    <a:gd name="connsiteX63" fmla="*/ 4376 w 10000"/>
                    <a:gd name="connsiteY63" fmla="*/ 5190 h 10000"/>
                    <a:gd name="connsiteX64" fmla="*/ 4193 w 10000"/>
                    <a:gd name="connsiteY64" fmla="*/ 5391 h 10000"/>
                    <a:gd name="connsiteX65" fmla="*/ 3947 w 10000"/>
                    <a:gd name="connsiteY65" fmla="*/ 4743 h 10000"/>
                    <a:gd name="connsiteX66" fmla="*/ 3639 w 10000"/>
                    <a:gd name="connsiteY66" fmla="*/ 5934 h 10000"/>
                    <a:gd name="connsiteX67" fmla="*/ 3855 w 10000"/>
                    <a:gd name="connsiteY67" fmla="*/ 4022 h 10000"/>
                    <a:gd name="connsiteX68" fmla="*/ 3639 w 10000"/>
                    <a:gd name="connsiteY68" fmla="*/ 4213 h 10000"/>
                    <a:gd name="connsiteX69" fmla="*/ 3821 w 10000"/>
                    <a:gd name="connsiteY69" fmla="*/ 2704 h 10000"/>
                    <a:gd name="connsiteX70" fmla="*/ 3427 w 10000"/>
                    <a:gd name="connsiteY70" fmla="*/ 3491 h 10000"/>
                    <a:gd name="connsiteX71" fmla="*/ 3340 w 10000"/>
                    <a:gd name="connsiteY71" fmla="*/ 2895 h 10000"/>
                    <a:gd name="connsiteX72" fmla="*/ 3186 w 10000"/>
                    <a:gd name="connsiteY72" fmla="*/ 3693 h 10000"/>
                    <a:gd name="connsiteX73" fmla="*/ 3247 w 10000"/>
                    <a:gd name="connsiteY73" fmla="*/ 2046 h 10000"/>
                    <a:gd name="connsiteX74" fmla="*/ 2763 w 10000"/>
                    <a:gd name="connsiteY74" fmla="*/ 2442 h 10000"/>
                    <a:gd name="connsiteX75" fmla="*/ 3487 w 10000"/>
                    <a:gd name="connsiteY75" fmla="*/ 207 h 10000"/>
                    <a:gd name="connsiteX76" fmla="*/ 2663 w 10000"/>
                    <a:gd name="connsiteY76" fmla="*/ 1841 h 10000"/>
                    <a:gd name="connsiteX0" fmla="*/ 2183 w 10000"/>
                    <a:gd name="connsiteY0" fmla="*/ 1655 h 10000"/>
                    <a:gd name="connsiteX1" fmla="*/ 2183 w 10000"/>
                    <a:gd name="connsiteY1" fmla="*/ 2761 h 10000"/>
                    <a:gd name="connsiteX2" fmla="*/ 1818 w 10000"/>
                    <a:gd name="connsiteY2" fmla="*/ 2761 h 10000"/>
                    <a:gd name="connsiteX3" fmla="*/ 2270 w 10000"/>
                    <a:gd name="connsiteY3" fmla="*/ 4352 h 10000"/>
                    <a:gd name="connsiteX4" fmla="*/ 1756 w 10000"/>
                    <a:gd name="connsiteY4" fmla="*/ 3834 h 10000"/>
                    <a:gd name="connsiteX5" fmla="*/ 1545 w 10000"/>
                    <a:gd name="connsiteY5" fmla="*/ 4084 h 10000"/>
                    <a:gd name="connsiteX6" fmla="*/ 1087 w 10000"/>
                    <a:gd name="connsiteY6" fmla="*/ 3436 h 10000"/>
                    <a:gd name="connsiteX7" fmla="*/ 1415 w 10000"/>
                    <a:gd name="connsiteY7" fmla="*/ 5872 h 10000"/>
                    <a:gd name="connsiteX8" fmla="*/ 965 w 10000"/>
                    <a:gd name="connsiteY8" fmla="*/ 5329 h 10000"/>
                    <a:gd name="connsiteX9" fmla="*/ 934 w 10000"/>
                    <a:gd name="connsiteY9" fmla="*/ 6190 h 10000"/>
                    <a:gd name="connsiteX10" fmla="*/ 236 w 10000"/>
                    <a:gd name="connsiteY10" fmla="*/ 5934 h 10000"/>
                    <a:gd name="connsiteX11" fmla="*/ 628 w 10000"/>
                    <a:gd name="connsiteY11" fmla="*/ 7368 h 10000"/>
                    <a:gd name="connsiteX12" fmla="*/ 266 w 10000"/>
                    <a:gd name="connsiteY12" fmla="*/ 7162 h 10000"/>
                    <a:gd name="connsiteX13" fmla="*/ 512 w 10000"/>
                    <a:gd name="connsiteY13" fmla="*/ 8290 h 10000"/>
                    <a:gd name="connsiteX14" fmla="*/ 207 w 10000"/>
                    <a:gd name="connsiteY14" fmla="*/ 8022 h 10000"/>
                    <a:gd name="connsiteX15" fmla="*/ 0 w 10000"/>
                    <a:gd name="connsiteY15" fmla="*/ 10000 h 10000"/>
                    <a:gd name="connsiteX16" fmla="*/ 10000 w 10000"/>
                    <a:gd name="connsiteY16" fmla="*/ 6313 h 10000"/>
                    <a:gd name="connsiteX17" fmla="*/ 9391 w 10000"/>
                    <a:gd name="connsiteY17" fmla="*/ 5391 h 10000"/>
                    <a:gd name="connsiteX18" fmla="*/ 9545 w 10000"/>
                    <a:gd name="connsiteY18" fmla="*/ 6190 h 10000"/>
                    <a:gd name="connsiteX19" fmla="*/ 9239 w 10000"/>
                    <a:gd name="connsiteY19" fmla="*/ 6581 h 10000"/>
                    <a:gd name="connsiteX20" fmla="*/ 9203 w 10000"/>
                    <a:gd name="connsiteY20" fmla="*/ 5475 h 10000"/>
                    <a:gd name="connsiteX21" fmla="*/ 8658 w 10000"/>
                    <a:gd name="connsiteY21" fmla="*/ 6381 h 10000"/>
                    <a:gd name="connsiteX22" fmla="*/ 8870 w 10000"/>
                    <a:gd name="connsiteY22" fmla="*/ 4800 h 10000"/>
                    <a:gd name="connsiteX23" fmla="*/ 8634 w 10000"/>
                    <a:gd name="connsiteY23" fmla="*/ 3034 h 10000"/>
                    <a:gd name="connsiteX24" fmla="*/ 8599 w 10000"/>
                    <a:gd name="connsiteY24" fmla="*/ 4482 h 10000"/>
                    <a:gd name="connsiteX25" fmla="*/ 8389 w 10000"/>
                    <a:gd name="connsiteY25" fmla="*/ 4800 h 10000"/>
                    <a:gd name="connsiteX26" fmla="*/ 8571 w 10000"/>
                    <a:gd name="connsiteY26" fmla="*/ 5475 h 10000"/>
                    <a:gd name="connsiteX27" fmla="*/ 8018 w 10000"/>
                    <a:gd name="connsiteY27" fmla="*/ 4933 h 10000"/>
                    <a:gd name="connsiteX28" fmla="*/ 8324 w 10000"/>
                    <a:gd name="connsiteY28" fmla="*/ 6062 h 10000"/>
                    <a:gd name="connsiteX29" fmla="*/ 7871 w 10000"/>
                    <a:gd name="connsiteY29" fmla="*/ 5531 h 10000"/>
                    <a:gd name="connsiteX30" fmla="*/ 7996 w 10000"/>
                    <a:gd name="connsiteY30" fmla="*/ 6642 h 10000"/>
                    <a:gd name="connsiteX31" fmla="*/ 7533 w 10000"/>
                    <a:gd name="connsiteY31" fmla="*/ 6381 h 10000"/>
                    <a:gd name="connsiteX32" fmla="*/ 7503 w 10000"/>
                    <a:gd name="connsiteY32" fmla="*/ 5391 h 10000"/>
                    <a:gd name="connsiteX33" fmla="*/ 7079 w 10000"/>
                    <a:gd name="connsiteY33" fmla="*/ 6252 h 10000"/>
                    <a:gd name="connsiteX34" fmla="*/ 7227 w 10000"/>
                    <a:gd name="connsiteY34" fmla="*/ 5129 h 10000"/>
                    <a:gd name="connsiteX35" fmla="*/ 7079 w 10000"/>
                    <a:gd name="connsiteY35" fmla="*/ 3834 h 10000"/>
                    <a:gd name="connsiteX36" fmla="*/ 6833 w 10000"/>
                    <a:gd name="connsiteY36" fmla="*/ 5391 h 10000"/>
                    <a:gd name="connsiteX37" fmla="*/ 6864 w 10000"/>
                    <a:gd name="connsiteY37" fmla="*/ 6190 h 10000"/>
                    <a:gd name="connsiteX38" fmla="*/ 6681 w 10000"/>
                    <a:gd name="connsiteY38" fmla="*/ 5732 h 10000"/>
                    <a:gd name="connsiteX39" fmla="*/ 6681 w 10000"/>
                    <a:gd name="connsiteY39" fmla="*/ 6771 h 10000"/>
                    <a:gd name="connsiteX40" fmla="*/ 6412 w 10000"/>
                    <a:gd name="connsiteY40" fmla="*/ 6062 h 10000"/>
                    <a:gd name="connsiteX41" fmla="*/ 7321 w 10000"/>
                    <a:gd name="connsiteY41" fmla="*/ 1526 h 10000"/>
                    <a:gd name="connsiteX42" fmla="*/ 7714 w 10000"/>
                    <a:gd name="connsiteY42" fmla="*/ 1397 h 10000"/>
                    <a:gd name="connsiteX43" fmla="*/ 7417 w 10000"/>
                    <a:gd name="connsiteY43" fmla="*/ 475 h 10000"/>
                    <a:gd name="connsiteX44" fmla="*/ 7417 w 10000"/>
                    <a:gd name="connsiteY44" fmla="*/ 475 h 10000"/>
                    <a:gd name="connsiteX45" fmla="*/ 7417 w 10000"/>
                    <a:gd name="connsiteY45" fmla="*/ 475 h 10000"/>
                    <a:gd name="connsiteX46" fmla="*/ 7020 w 10000"/>
                    <a:gd name="connsiteY46" fmla="*/ 475 h 10000"/>
                    <a:gd name="connsiteX47" fmla="*/ 7020 w 10000"/>
                    <a:gd name="connsiteY47" fmla="*/ 856 h 10000"/>
                    <a:gd name="connsiteX48" fmla="*/ 7139 w 10000"/>
                    <a:gd name="connsiteY48" fmla="*/ 856 h 10000"/>
                    <a:gd name="connsiteX49" fmla="*/ 5889 w 10000"/>
                    <a:gd name="connsiteY49" fmla="*/ 5391 h 10000"/>
                    <a:gd name="connsiteX50" fmla="*/ 5801 w 10000"/>
                    <a:gd name="connsiteY50" fmla="*/ 4743 h 10000"/>
                    <a:gd name="connsiteX51" fmla="*/ 5650 w 10000"/>
                    <a:gd name="connsiteY51" fmla="*/ 4871 h 10000"/>
                    <a:gd name="connsiteX52" fmla="*/ 5442 w 10000"/>
                    <a:gd name="connsiteY52" fmla="*/ 4213 h 10000"/>
                    <a:gd name="connsiteX53" fmla="*/ 5348 w 10000"/>
                    <a:gd name="connsiteY53" fmla="*/ 5593 h 10000"/>
                    <a:gd name="connsiteX54" fmla="*/ 5168 w 10000"/>
                    <a:gd name="connsiteY54" fmla="*/ 5262 h 10000"/>
                    <a:gd name="connsiteX55" fmla="*/ 5222 w 10000"/>
                    <a:gd name="connsiteY55" fmla="*/ 6381 h 10000"/>
                    <a:gd name="connsiteX56" fmla="*/ 4825 w 10000"/>
                    <a:gd name="connsiteY56" fmla="*/ 5872 h 10000"/>
                    <a:gd name="connsiteX57" fmla="*/ 5034 w 10000"/>
                    <a:gd name="connsiteY57" fmla="*/ 6642 h 10000"/>
                    <a:gd name="connsiteX58" fmla="*/ 4825 w 10000"/>
                    <a:gd name="connsiteY58" fmla="*/ 6771 h 10000"/>
                    <a:gd name="connsiteX59" fmla="*/ 4982 w 10000"/>
                    <a:gd name="connsiteY59" fmla="*/ 7621 h 10000"/>
                    <a:gd name="connsiteX60" fmla="*/ 4645 w 10000"/>
                    <a:gd name="connsiteY60" fmla="*/ 7302 h 10000"/>
                    <a:gd name="connsiteX61" fmla="*/ 4645 w 10000"/>
                    <a:gd name="connsiteY61" fmla="*/ 6313 h 10000"/>
                    <a:gd name="connsiteX62" fmla="*/ 4376 w 10000"/>
                    <a:gd name="connsiteY62" fmla="*/ 6441 h 10000"/>
                    <a:gd name="connsiteX63" fmla="*/ 4376 w 10000"/>
                    <a:gd name="connsiteY63" fmla="*/ 5190 h 10000"/>
                    <a:gd name="connsiteX64" fmla="*/ 4193 w 10000"/>
                    <a:gd name="connsiteY64" fmla="*/ 5391 h 10000"/>
                    <a:gd name="connsiteX65" fmla="*/ 3947 w 10000"/>
                    <a:gd name="connsiteY65" fmla="*/ 4743 h 10000"/>
                    <a:gd name="connsiteX66" fmla="*/ 3639 w 10000"/>
                    <a:gd name="connsiteY66" fmla="*/ 5934 h 10000"/>
                    <a:gd name="connsiteX67" fmla="*/ 3855 w 10000"/>
                    <a:gd name="connsiteY67" fmla="*/ 4022 h 10000"/>
                    <a:gd name="connsiteX68" fmla="*/ 3639 w 10000"/>
                    <a:gd name="connsiteY68" fmla="*/ 4213 h 10000"/>
                    <a:gd name="connsiteX69" fmla="*/ 3821 w 10000"/>
                    <a:gd name="connsiteY69" fmla="*/ 2704 h 10000"/>
                    <a:gd name="connsiteX70" fmla="*/ 3427 w 10000"/>
                    <a:gd name="connsiteY70" fmla="*/ 3491 h 10000"/>
                    <a:gd name="connsiteX71" fmla="*/ 3340 w 10000"/>
                    <a:gd name="connsiteY71" fmla="*/ 2895 h 10000"/>
                    <a:gd name="connsiteX72" fmla="*/ 3186 w 10000"/>
                    <a:gd name="connsiteY72" fmla="*/ 3693 h 10000"/>
                    <a:gd name="connsiteX73" fmla="*/ 3247 w 10000"/>
                    <a:gd name="connsiteY73" fmla="*/ 2046 h 10000"/>
                    <a:gd name="connsiteX74" fmla="*/ 2763 w 10000"/>
                    <a:gd name="connsiteY74" fmla="*/ 2442 h 10000"/>
                    <a:gd name="connsiteX75" fmla="*/ 3487 w 10000"/>
                    <a:gd name="connsiteY75" fmla="*/ 207 h 10000"/>
                    <a:gd name="connsiteX76" fmla="*/ 2663 w 10000"/>
                    <a:gd name="connsiteY76" fmla="*/ 1841 h 10000"/>
                    <a:gd name="connsiteX77" fmla="*/ 2183 w 10000"/>
                    <a:gd name="connsiteY77" fmla="*/ 1655 h 10000"/>
                    <a:gd name="connsiteX0" fmla="*/ 2663 w 10000"/>
                    <a:gd name="connsiteY0" fmla="*/ 1841 h 10000"/>
                    <a:gd name="connsiteX1" fmla="*/ 2183 w 10000"/>
                    <a:gd name="connsiteY1" fmla="*/ 2761 h 10000"/>
                    <a:gd name="connsiteX2" fmla="*/ 1818 w 10000"/>
                    <a:gd name="connsiteY2" fmla="*/ 2761 h 10000"/>
                    <a:gd name="connsiteX3" fmla="*/ 2270 w 10000"/>
                    <a:gd name="connsiteY3" fmla="*/ 4352 h 10000"/>
                    <a:gd name="connsiteX4" fmla="*/ 1756 w 10000"/>
                    <a:gd name="connsiteY4" fmla="*/ 3834 h 10000"/>
                    <a:gd name="connsiteX5" fmla="*/ 1545 w 10000"/>
                    <a:gd name="connsiteY5" fmla="*/ 4084 h 10000"/>
                    <a:gd name="connsiteX6" fmla="*/ 1087 w 10000"/>
                    <a:gd name="connsiteY6" fmla="*/ 3436 h 10000"/>
                    <a:gd name="connsiteX7" fmla="*/ 1415 w 10000"/>
                    <a:gd name="connsiteY7" fmla="*/ 5872 h 10000"/>
                    <a:gd name="connsiteX8" fmla="*/ 965 w 10000"/>
                    <a:gd name="connsiteY8" fmla="*/ 5329 h 10000"/>
                    <a:gd name="connsiteX9" fmla="*/ 934 w 10000"/>
                    <a:gd name="connsiteY9" fmla="*/ 6190 h 10000"/>
                    <a:gd name="connsiteX10" fmla="*/ 236 w 10000"/>
                    <a:gd name="connsiteY10" fmla="*/ 5934 h 10000"/>
                    <a:gd name="connsiteX11" fmla="*/ 628 w 10000"/>
                    <a:gd name="connsiteY11" fmla="*/ 7368 h 10000"/>
                    <a:gd name="connsiteX12" fmla="*/ 266 w 10000"/>
                    <a:gd name="connsiteY12" fmla="*/ 7162 h 10000"/>
                    <a:gd name="connsiteX13" fmla="*/ 512 w 10000"/>
                    <a:gd name="connsiteY13" fmla="*/ 8290 h 10000"/>
                    <a:gd name="connsiteX14" fmla="*/ 207 w 10000"/>
                    <a:gd name="connsiteY14" fmla="*/ 8022 h 10000"/>
                    <a:gd name="connsiteX15" fmla="*/ 0 w 10000"/>
                    <a:gd name="connsiteY15" fmla="*/ 10000 h 10000"/>
                    <a:gd name="connsiteX16" fmla="*/ 10000 w 10000"/>
                    <a:gd name="connsiteY16" fmla="*/ 6313 h 10000"/>
                    <a:gd name="connsiteX17" fmla="*/ 9391 w 10000"/>
                    <a:gd name="connsiteY17" fmla="*/ 5391 h 10000"/>
                    <a:gd name="connsiteX18" fmla="*/ 9545 w 10000"/>
                    <a:gd name="connsiteY18" fmla="*/ 6190 h 10000"/>
                    <a:gd name="connsiteX19" fmla="*/ 9239 w 10000"/>
                    <a:gd name="connsiteY19" fmla="*/ 6581 h 10000"/>
                    <a:gd name="connsiteX20" fmla="*/ 9203 w 10000"/>
                    <a:gd name="connsiteY20" fmla="*/ 5475 h 10000"/>
                    <a:gd name="connsiteX21" fmla="*/ 8658 w 10000"/>
                    <a:gd name="connsiteY21" fmla="*/ 6381 h 10000"/>
                    <a:gd name="connsiteX22" fmla="*/ 8870 w 10000"/>
                    <a:gd name="connsiteY22" fmla="*/ 4800 h 10000"/>
                    <a:gd name="connsiteX23" fmla="*/ 8634 w 10000"/>
                    <a:gd name="connsiteY23" fmla="*/ 3034 h 10000"/>
                    <a:gd name="connsiteX24" fmla="*/ 8599 w 10000"/>
                    <a:gd name="connsiteY24" fmla="*/ 4482 h 10000"/>
                    <a:gd name="connsiteX25" fmla="*/ 8389 w 10000"/>
                    <a:gd name="connsiteY25" fmla="*/ 4800 h 10000"/>
                    <a:gd name="connsiteX26" fmla="*/ 8571 w 10000"/>
                    <a:gd name="connsiteY26" fmla="*/ 5475 h 10000"/>
                    <a:gd name="connsiteX27" fmla="*/ 8018 w 10000"/>
                    <a:gd name="connsiteY27" fmla="*/ 4933 h 10000"/>
                    <a:gd name="connsiteX28" fmla="*/ 8324 w 10000"/>
                    <a:gd name="connsiteY28" fmla="*/ 6062 h 10000"/>
                    <a:gd name="connsiteX29" fmla="*/ 7871 w 10000"/>
                    <a:gd name="connsiteY29" fmla="*/ 5531 h 10000"/>
                    <a:gd name="connsiteX30" fmla="*/ 7996 w 10000"/>
                    <a:gd name="connsiteY30" fmla="*/ 6642 h 10000"/>
                    <a:gd name="connsiteX31" fmla="*/ 7533 w 10000"/>
                    <a:gd name="connsiteY31" fmla="*/ 6381 h 10000"/>
                    <a:gd name="connsiteX32" fmla="*/ 7503 w 10000"/>
                    <a:gd name="connsiteY32" fmla="*/ 5391 h 10000"/>
                    <a:gd name="connsiteX33" fmla="*/ 7079 w 10000"/>
                    <a:gd name="connsiteY33" fmla="*/ 6252 h 10000"/>
                    <a:gd name="connsiteX34" fmla="*/ 7227 w 10000"/>
                    <a:gd name="connsiteY34" fmla="*/ 5129 h 10000"/>
                    <a:gd name="connsiteX35" fmla="*/ 7079 w 10000"/>
                    <a:gd name="connsiteY35" fmla="*/ 3834 h 10000"/>
                    <a:gd name="connsiteX36" fmla="*/ 6833 w 10000"/>
                    <a:gd name="connsiteY36" fmla="*/ 5391 h 10000"/>
                    <a:gd name="connsiteX37" fmla="*/ 6864 w 10000"/>
                    <a:gd name="connsiteY37" fmla="*/ 6190 h 10000"/>
                    <a:gd name="connsiteX38" fmla="*/ 6681 w 10000"/>
                    <a:gd name="connsiteY38" fmla="*/ 5732 h 10000"/>
                    <a:gd name="connsiteX39" fmla="*/ 6681 w 10000"/>
                    <a:gd name="connsiteY39" fmla="*/ 6771 h 10000"/>
                    <a:gd name="connsiteX40" fmla="*/ 6412 w 10000"/>
                    <a:gd name="connsiteY40" fmla="*/ 6062 h 10000"/>
                    <a:gd name="connsiteX41" fmla="*/ 7321 w 10000"/>
                    <a:gd name="connsiteY41" fmla="*/ 1526 h 10000"/>
                    <a:gd name="connsiteX42" fmla="*/ 7714 w 10000"/>
                    <a:gd name="connsiteY42" fmla="*/ 1397 h 10000"/>
                    <a:gd name="connsiteX43" fmla="*/ 7417 w 10000"/>
                    <a:gd name="connsiteY43" fmla="*/ 475 h 10000"/>
                    <a:gd name="connsiteX44" fmla="*/ 7417 w 10000"/>
                    <a:gd name="connsiteY44" fmla="*/ 475 h 10000"/>
                    <a:gd name="connsiteX45" fmla="*/ 7417 w 10000"/>
                    <a:gd name="connsiteY45" fmla="*/ 475 h 10000"/>
                    <a:gd name="connsiteX46" fmla="*/ 7020 w 10000"/>
                    <a:gd name="connsiteY46" fmla="*/ 475 h 10000"/>
                    <a:gd name="connsiteX47" fmla="*/ 7020 w 10000"/>
                    <a:gd name="connsiteY47" fmla="*/ 856 h 10000"/>
                    <a:gd name="connsiteX48" fmla="*/ 7139 w 10000"/>
                    <a:gd name="connsiteY48" fmla="*/ 856 h 10000"/>
                    <a:gd name="connsiteX49" fmla="*/ 5889 w 10000"/>
                    <a:gd name="connsiteY49" fmla="*/ 5391 h 10000"/>
                    <a:gd name="connsiteX50" fmla="*/ 5801 w 10000"/>
                    <a:gd name="connsiteY50" fmla="*/ 4743 h 10000"/>
                    <a:gd name="connsiteX51" fmla="*/ 5650 w 10000"/>
                    <a:gd name="connsiteY51" fmla="*/ 4871 h 10000"/>
                    <a:gd name="connsiteX52" fmla="*/ 5442 w 10000"/>
                    <a:gd name="connsiteY52" fmla="*/ 4213 h 10000"/>
                    <a:gd name="connsiteX53" fmla="*/ 5348 w 10000"/>
                    <a:gd name="connsiteY53" fmla="*/ 5593 h 10000"/>
                    <a:gd name="connsiteX54" fmla="*/ 5168 w 10000"/>
                    <a:gd name="connsiteY54" fmla="*/ 5262 h 10000"/>
                    <a:gd name="connsiteX55" fmla="*/ 5222 w 10000"/>
                    <a:gd name="connsiteY55" fmla="*/ 6381 h 10000"/>
                    <a:gd name="connsiteX56" fmla="*/ 4825 w 10000"/>
                    <a:gd name="connsiteY56" fmla="*/ 5872 h 10000"/>
                    <a:gd name="connsiteX57" fmla="*/ 5034 w 10000"/>
                    <a:gd name="connsiteY57" fmla="*/ 6642 h 10000"/>
                    <a:gd name="connsiteX58" fmla="*/ 4825 w 10000"/>
                    <a:gd name="connsiteY58" fmla="*/ 6771 h 10000"/>
                    <a:gd name="connsiteX59" fmla="*/ 4982 w 10000"/>
                    <a:gd name="connsiteY59" fmla="*/ 7621 h 10000"/>
                    <a:gd name="connsiteX60" fmla="*/ 4645 w 10000"/>
                    <a:gd name="connsiteY60" fmla="*/ 7302 h 10000"/>
                    <a:gd name="connsiteX61" fmla="*/ 4645 w 10000"/>
                    <a:gd name="connsiteY61" fmla="*/ 6313 h 10000"/>
                    <a:gd name="connsiteX62" fmla="*/ 4376 w 10000"/>
                    <a:gd name="connsiteY62" fmla="*/ 6441 h 10000"/>
                    <a:gd name="connsiteX63" fmla="*/ 4376 w 10000"/>
                    <a:gd name="connsiteY63" fmla="*/ 5190 h 10000"/>
                    <a:gd name="connsiteX64" fmla="*/ 4193 w 10000"/>
                    <a:gd name="connsiteY64" fmla="*/ 5391 h 10000"/>
                    <a:gd name="connsiteX65" fmla="*/ 3947 w 10000"/>
                    <a:gd name="connsiteY65" fmla="*/ 4743 h 10000"/>
                    <a:gd name="connsiteX66" fmla="*/ 3639 w 10000"/>
                    <a:gd name="connsiteY66" fmla="*/ 5934 h 10000"/>
                    <a:gd name="connsiteX67" fmla="*/ 3855 w 10000"/>
                    <a:gd name="connsiteY67" fmla="*/ 4022 h 10000"/>
                    <a:gd name="connsiteX68" fmla="*/ 3639 w 10000"/>
                    <a:gd name="connsiteY68" fmla="*/ 4213 h 10000"/>
                    <a:gd name="connsiteX69" fmla="*/ 3821 w 10000"/>
                    <a:gd name="connsiteY69" fmla="*/ 2704 h 10000"/>
                    <a:gd name="connsiteX70" fmla="*/ 3427 w 10000"/>
                    <a:gd name="connsiteY70" fmla="*/ 3491 h 10000"/>
                    <a:gd name="connsiteX71" fmla="*/ 3340 w 10000"/>
                    <a:gd name="connsiteY71" fmla="*/ 2895 h 10000"/>
                    <a:gd name="connsiteX72" fmla="*/ 3186 w 10000"/>
                    <a:gd name="connsiteY72" fmla="*/ 3693 h 10000"/>
                    <a:gd name="connsiteX73" fmla="*/ 3247 w 10000"/>
                    <a:gd name="connsiteY73" fmla="*/ 2046 h 10000"/>
                    <a:gd name="connsiteX74" fmla="*/ 2763 w 10000"/>
                    <a:gd name="connsiteY74" fmla="*/ 2442 h 10000"/>
                    <a:gd name="connsiteX75" fmla="*/ 3487 w 10000"/>
                    <a:gd name="connsiteY75" fmla="*/ 207 h 10000"/>
                    <a:gd name="connsiteX76" fmla="*/ 2663 w 10000"/>
                    <a:gd name="connsiteY76" fmla="*/ 1841 h 10000"/>
                    <a:gd name="connsiteX0" fmla="*/ 2663 w 10000"/>
                    <a:gd name="connsiteY0" fmla="*/ 1841 h 10000"/>
                    <a:gd name="connsiteX1" fmla="*/ 1818 w 10000"/>
                    <a:gd name="connsiteY1" fmla="*/ 2761 h 10000"/>
                    <a:gd name="connsiteX2" fmla="*/ 2270 w 10000"/>
                    <a:gd name="connsiteY2" fmla="*/ 4352 h 10000"/>
                    <a:gd name="connsiteX3" fmla="*/ 1756 w 10000"/>
                    <a:gd name="connsiteY3" fmla="*/ 3834 h 10000"/>
                    <a:gd name="connsiteX4" fmla="*/ 1545 w 10000"/>
                    <a:gd name="connsiteY4" fmla="*/ 4084 h 10000"/>
                    <a:gd name="connsiteX5" fmla="*/ 1087 w 10000"/>
                    <a:gd name="connsiteY5" fmla="*/ 3436 h 10000"/>
                    <a:gd name="connsiteX6" fmla="*/ 1415 w 10000"/>
                    <a:gd name="connsiteY6" fmla="*/ 5872 h 10000"/>
                    <a:gd name="connsiteX7" fmla="*/ 965 w 10000"/>
                    <a:gd name="connsiteY7" fmla="*/ 5329 h 10000"/>
                    <a:gd name="connsiteX8" fmla="*/ 934 w 10000"/>
                    <a:gd name="connsiteY8" fmla="*/ 6190 h 10000"/>
                    <a:gd name="connsiteX9" fmla="*/ 236 w 10000"/>
                    <a:gd name="connsiteY9" fmla="*/ 5934 h 10000"/>
                    <a:gd name="connsiteX10" fmla="*/ 628 w 10000"/>
                    <a:gd name="connsiteY10" fmla="*/ 7368 h 10000"/>
                    <a:gd name="connsiteX11" fmla="*/ 266 w 10000"/>
                    <a:gd name="connsiteY11" fmla="*/ 7162 h 10000"/>
                    <a:gd name="connsiteX12" fmla="*/ 512 w 10000"/>
                    <a:gd name="connsiteY12" fmla="*/ 8290 h 10000"/>
                    <a:gd name="connsiteX13" fmla="*/ 207 w 10000"/>
                    <a:gd name="connsiteY13" fmla="*/ 8022 h 10000"/>
                    <a:gd name="connsiteX14" fmla="*/ 0 w 10000"/>
                    <a:gd name="connsiteY14" fmla="*/ 10000 h 10000"/>
                    <a:gd name="connsiteX15" fmla="*/ 10000 w 10000"/>
                    <a:gd name="connsiteY15" fmla="*/ 6313 h 10000"/>
                    <a:gd name="connsiteX16" fmla="*/ 9391 w 10000"/>
                    <a:gd name="connsiteY16" fmla="*/ 5391 h 10000"/>
                    <a:gd name="connsiteX17" fmla="*/ 9545 w 10000"/>
                    <a:gd name="connsiteY17" fmla="*/ 6190 h 10000"/>
                    <a:gd name="connsiteX18" fmla="*/ 9239 w 10000"/>
                    <a:gd name="connsiteY18" fmla="*/ 6581 h 10000"/>
                    <a:gd name="connsiteX19" fmla="*/ 9203 w 10000"/>
                    <a:gd name="connsiteY19" fmla="*/ 5475 h 10000"/>
                    <a:gd name="connsiteX20" fmla="*/ 8658 w 10000"/>
                    <a:gd name="connsiteY20" fmla="*/ 6381 h 10000"/>
                    <a:gd name="connsiteX21" fmla="*/ 8870 w 10000"/>
                    <a:gd name="connsiteY21" fmla="*/ 4800 h 10000"/>
                    <a:gd name="connsiteX22" fmla="*/ 8634 w 10000"/>
                    <a:gd name="connsiteY22" fmla="*/ 3034 h 10000"/>
                    <a:gd name="connsiteX23" fmla="*/ 8599 w 10000"/>
                    <a:gd name="connsiteY23" fmla="*/ 4482 h 10000"/>
                    <a:gd name="connsiteX24" fmla="*/ 8389 w 10000"/>
                    <a:gd name="connsiteY24" fmla="*/ 4800 h 10000"/>
                    <a:gd name="connsiteX25" fmla="*/ 8571 w 10000"/>
                    <a:gd name="connsiteY25" fmla="*/ 5475 h 10000"/>
                    <a:gd name="connsiteX26" fmla="*/ 8018 w 10000"/>
                    <a:gd name="connsiteY26" fmla="*/ 4933 h 10000"/>
                    <a:gd name="connsiteX27" fmla="*/ 8324 w 10000"/>
                    <a:gd name="connsiteY27" fmla="*/ 6062 h 10000"/>
                    <a:gd name="connsiteX28" fmla="*/ 7871 w 10000"/>
                    <a:gd name="connsiteY28" fmla="*/ 5531 h 10000"/>
                    <a:gd name="connsiteX29" fmla="*/ 7996 w 10000"/>
                    <a:gd name="connsiteY29" fmla="*/ 6642 h 10000"/>
                    <a:gd name="connsiteX30" fmla="*/ 7533 w 10000"/>
                    <a:gd name="connsiteY30" fmla="*/ 6381 h 10000"/>
                    <a:gd name="connsiteX31" fmla="*/ 7503 w 10000"/>
                    <a:gd name="connsiteY31" fmla="*/ 5391 h 10000"/>
                    <a:gd name="connsiteX32" fmla="*/ 7079 w 10000"/>
                    <a:gd name="connsiteY32" fmla="*/ 6252 h 10000"/>
                    <a:gd name="connsiteX33" fmla="*/ 7227 w 10000"/>
                    <a:gd name="connsiteY33" fmla="*/ 5129 h 10000"/>
                    <a:gd name="connsiteX34" fmla="*/ 7079 w 10000"/>
                    <a:gd name="connsiteY34" fmla="*/ 3834 h 10000"/>
                    <a:gd name="connsiteX35" fmla="*/ 6833 w 10000"/>
                    <a:gd name="connsiteY35" fmla="*/ 5391 h 10000"/>
                    <a:gd name="connsiteX36" fmla="*/ 6864 w 10000"/>
                    <a:gd name="connsiteY36" fmla="*/ 6190 h 10000"/>
                    <a:gd name="connsiteX37" fmla="*/ 6681 w 10000"/>
                    <a:gd name="connsiteY37" fmla="*/ 5732 h 10000"/>
                    <a:gd name="connsiteX38" fmla="*/ 6681 w 10000"/>
                    <a:gd name="connsiteY38" fmla="*/ 6771 h 10000"/>
                    <a:gd name="connsiteX39" fmla="*/ 6412 w 10000"/>
                    <a:gd name="connsiteY39" fmla="*/ 6062 h 10000"/>
                    <a:gd name="connsiteX40" fmla="*/ 7321 w 10000"/>
                    <a:gd name="connsiteY40" fmla="*/ 1526 h 10000"/>
                    <a:gd name="connsiteX41" fmla="*/ 7714 w 10000"/>
                    <a:gd name="connsiteY41" fmla="*/ 1397 h 10000"/>
                    <a:gd name="connsiteX42" fmla="*/ 7417 w 10000"/>
                    <a:gd name="connsiteY42" fmla="*/ 475 h 10000"/>
                    <a:gd name="connsiteX43" fmla="*/ 7417 w 10000"/>
                    <a:gd name="connsiteY43" fmla="*/ 475 h 10000"/>
                    <a:gd name="connsiteX44" fmla="*/ 7417 w 10000"/>
                    <a:gd name="connsiteY44" fmla="*/ 475 h 10000"/>
                    <a:gd name="connsiteX45" fmla="*/ 7020 w 10000"/>
                    <a:gd name="connsiteY45" fmla="*/ 475 h 10000"/>
                    <a:gd name="connsiteX46" fmla="*/ 7020 w 10000"/>
                    <a:gd name="connsiteY46" fmla="*/ 856 h 10000"/>
                    <a:gd name="connsiteX47" fmla="*/ 7139 w 10000"/>
                    <a:gd name="connsiteY47" fmla="*/ 856 h 10000"/>
                    <a:gd name="connsiteX48" fmla="*/ 5889 w 10000"/>
                    <a:gd name="connsiteY48" fmla="*/ 5391 h 10000"/>
                    <a:gd name="connsiteX49" fmla="*/ 5801 w 10000"/>
                    <a:gd name="connsiteY49" fmla="*/ 4743 h 10000"/>
                    <a:gd name="connsiteX50" fmla="*/ 5650 w 10000"/>
                    <a:gd name="connsiteY50" fmla="*/ 4871 h 10000"/>
                    <a:gd name="connsiteX51" fmla="*/ 5442 w 10000"/>
                    <a:gd name="connsiteY51" fmla="*/ 4213 h 10000"/>
                    <a:gd name="connsiteX52" fmla="*/ 5348 w 10000"/>
                    <a:gd name="connsiteY52" fmla="*/ 5593 h 10000"/>
                    <a:gd name="connsiteX53" fmla="*/ 5168 w 10000"/>
                    <a:gd name="connsiteY53" fmla="*/ 5262 h 10000"/>
                    <a:gd name="connsiteX54" fmla="*/ 5222 w 10000"/>
                    <a:gd name="connsiteY54" fmla="*/ 6381 h 10000"/>
                    <a:gd name="connsiteX55" fmla="*/ 4825 w 10000"/>
                    <a:gd name="connsiteY55" fmla="*/ 5872 h 10000"/>
                    <a:gd name="connsiteX56" fmla="*/ 5034 w 10000"/>
                    <a:gd name="connsiteY56" fmla="*/ 6642 h 10000"/>
                    <a:gd name="connsiteX57" fmla="*/ 4825 w 10000"/>
                    <a:gd name="connsiteY57" fmla="*/ 6771 h 10000"/>
                    <a:gd name="connsiteX58" fmla="*/ 4982 w 10000"/>
                    <a:gd name="connsiteY58" fmla="*/ 7621 h 10000"/>
                    <a:gd name="connsiteX59" fmla="*/ 4645 w 10000"/>
                    <a:gd name="connsiteY59" fmla="*/ 7302 h 10000"/>
                    <a:gd name="connsiteX60" fmla="*/ 4645 w 10000"/>
                    <a:gd name="connsiteY60" fmla="*/ 6313 h 10000"/>
                    <a:gd name="connsiteX61" fmla="*/ 4376 w 10000"/>
                    <a:gd name="connsiteY61" fmla="*/ 6441 h 10000"/>
                    <a:gd name="connsiteX62" fmla="*/ 4376 w 10000"/>
                    <a:gd name="connsiteY62" fmla="*/ 5190 h 10000"/>
                    <a:gd name="connsiteX63" fmla="*/ 4193 w 10000"/>
                    <a:gd name="connsiteY63" fmla="*/ 5391 h 10000"/>
                    <a:gd name="connsiteX64" fmla="*/ 3947 w 10000"/>
                    <a:gd name="connsiteY64" fmla="*/ 4743 h 10000"/>
                    <a:gd name="connsiteX65" fmla="*/ 3639 w 10000"/>
                    <a:gd name="connsiteY65" fmla="*/ 5934 h 10000"/>
                    <a:gd name="connsiteX66" fmla="*/ 3855 w 10000"/>
                    <a:gd name="connsiteY66" fmla="*/ 4022 h 10000"/>
                    <a:gd name="connsiteX67" fmla="*/ 3639 w 10000"/>
                    <a:gd name="connsiteY67" fmla="*/ 4213 h 10000"/>
                    <a:gd name="connsiteX68" fmla="*/ 3821 w 10000"/>
                    <a:gd name="connsiteY68" fmla="*/ 2704 h 10000"/>
                    <a:gd name="connsiteX69" fmla="*/ 3427 w 10000"/>
                    <a:gd name="connsiteY69" fmla="*/ 3491 h 10000"/>
                    <a:gd name="connsiteX70" fmla="*/ 3340 w 10000"/>
                    <a:gd name="connsiteY70" fmla="*/ 2895 h 10000"/>
                    <a:gd name="connsiteX71" fmla="*/ 3186 w 10000"/>
                    <a:gd name="connsiteY71" fmla="*/ 3693 h 10000"/>
                    <a:gd name="connsiteX72" fmla="*/ 3247 w 10000"/>
                    <a:gd name="connsiteY72" fmla="*/ 2046 h 10000"/>
                    <a:gd name="connsiteX73" fmla="*/ 2763 w 10000"/>
                    <a:gd name="connsiteY73" fmla="*/ 2442 h 10000"/>
                    <a:gd name="connsiteX74" fmla="*/ 3487 w 10000"/>
                    <a:gd name="connsiteY74" fmla="*/ 207 h 10000"/>
                    <a:gd name="connsiteX75" fmla="*/ 2663 w 10000"/>
                    <a:gd name="connsiteY75" fmla="*/ 1841 h 10000"/>
                    <a:gd name="connsiteX0" fmla="*/ 2663 w 10000"/>
                    <a:gd name="connsiteY0" fmla="*/ 1841 h 10000"/>
                    <a:gd name="connsiteX1" fmla="*/ 2270 w 10000"/>
                    <a:gd name="connsiteY1" fmla="*/ 4352 h 10000"/>
                    <a:gd name="connsiteX2" fmla="*/ 1756 w 10000"/>
                    <a:gd name="connsiteY2" fmla="*/ 3834 h 10000"/>
                    <a:gd name="connsiteX3" fmla="*/ 1545 w 10000"/>
                    <a:gd name="connsiteY3" fmla="*/ 4084 h 10000"/>
                    <a:gd name="connsiteX4" fmla="*/ 1087 w 10000"/>
                    <a:gd name="connsiteY4" fmla="*/ 3436 h 10000"/>
                    <a:gd name="connsiteX5" fmla="*/ 1415 w 10000"/>
                    <a:gd name="connsiteY5" fmla="*/ 5872 h 10000"/>
                    <a:gd name="connsiteX6" fmla="*/ 965 w 10000"/>
                    <a:gd name="connsiteY6" fmla="*/ 5329 h 10000"/>
                    <a:gd name="connsiteX7" fmla="*/ 934 w 10000"/>
                    <a:gd name="connsiteY7" fmla="*/ 6190 h 10000"/>
                    <a:gd name="connsiteX8" fmla="*/ 236 w 10000"/>
                    <a:gd name="connsiteY8" fmla="*/ 5934 h 10000"/>
                    <a:gd name="connsiteX9" fmla="*/ 628 w 10000"/>
                    <a:gd name="connsiteY9" fmla="*/ 7368 h 10000"/>
                    <a:gd name="connsiteX10" fmla="*/ 266 w 10000"/>
                    <a:gd name="connsiteY10" fmla="*/ 7162 h 10000"/>
                    <a:gd name="connsiteX11" fmla="*/ 512 w 10000"/>
                    <a:gd name="connsiteY11" fmla="*/ 8290 h 10000"/>
                    <a:gd name="connsiteX12" fmla="*/ 207 w 10000"/>
                    <a:gd name="connsiteY12" fmla="*/ 8022 h 10000"/>
                    <a:gd name="connsiteX13" fmla="*/ 0 w 10000"/>
                    <a:gd name="connsiteY13" fmla="*/ 10000 h 10000"/>
                    <a:gd name="connsiteX14" fmla="*/ 10000 w 10000"/>
                    <a:gd name="connsiteY14" fmla="*/ 6313 h 10000"/>
                    <a:gd name="connsiteX15" fmla="*/ 9391 w 10000"/>
                    <a:gd name="connsiteY15" fmla="*/ 5391 h 10000"/>
                    <a:gd name="connsiteX16" fmla="*/ 9545 w 10000"/>
                    <a:gd name="connsiteY16" fmla="*/ 6190 h 10000"/>
                    <a:gd name="connsiteX17" fmla="*/ 9239 w 10000"/>
                    <a:gd name="connsiteY17" fmla="*/ 6581 h 10000"/>
                    <a:gd name="connsiteX18" fmla="*/ 9203 w 10000"/>
                    <a:gd name="connsiteY18" fmla="*/ 5475 h 10000"/>
                    <a:gd name="connsiteX19" fmla="*/ 8658 w 10000"/>
                    <a:gd name="connsiteY19" fmla="*/ 6381 h 10000"/>
                    <a:gd name="connsiteX20" fmla="*/ 8870 w 10000"/>
                    <a:gd name="connsiteY20" fmla="*/ 4800 h 10000"/>
                    <a:gd name="connsiteX21" fmla="*/ 8634 w 10000"/>
                    <a:gd name="connsiteY21" fmla="*/ 3034 h 10000"/>
                    <a:gd name="connsiteX22" fmla="*/ 8599 w 10000"/>
                    <a:gd name="connsiteY22" fmla="*/ 4482 h 10000"/>
                    <a:gd name="connsiteX23" fmla="*/ 8389 w 10000"/>
                    <a:gd name="connsiteY23" fmla="*/ 4800 h 10000"/>
                    <a:gd name="connsiteX24" fmla="*/ 8571 w 10000"/>
                    <a:gd name="connsiteY24" fmla="*/ 5475 h 10000"/>
                    <a:gd name="connsiteX25" fmla="*/ 8018 w 10000"/>
                    <a:gd name="connsiteY25" fmla="*/ 4933 h 10000"/>
                    <a:gd name="connsiteX26" fmla="*/ 8324 w 10000"/>
                    <a:gd name="connsiteY26" fmla="*/ 6062 h 10000"/>
                    <a:gd name="connsiteX27" fmla="*/ 7871 w 10000"/>
                    <a:gd name="connsiteY27" fmla="*/ 5531 h 10000"/>
                    <a:gd name="connsiteX28" fmla="*/ 7996 w 10000"/>
                    <a:gd name="connsiteY28" fmla="*/ 6642 h 10000"/>
                    <a:gd name="connsiteX29" fmla="*/ 7533 w 10000"/>
                    <a:gd name="connsiteY29" fmla="*/ 6381 h 10000"/>
                    <a:gd name="connsiteX30" fmla="*/ 7503 w 10000"/>
                    <a:gd name="connsiteY30" fmla="*/ 5391 h 10000"/>
                    <a:gd name="connsiteX31" fmla="*/ 7079 w 10000"/>
                    <a:gd name="connsiteY31" fmla="*/ 6252 h 10000"/>
                    <a:gd name="connsiteX32" fmla="*/ 7227 w 10000"/>
                    <a:gd name="connsiteY32" fmla="*/ 5129 h 10000"/>
                    <a:gd name="connsiteX33" fmla="*/ 7079 w 10000"/>
                    <a:gd name="connsiteY33" fmla="*/ 3834 h 10000"/>
                    <a:gd name="connsiteX34" fmla="*/ 6833 w 10000"/>
                    <a:gd name="connsiteY34" fmla="*/ 5391 h 10000"/>
                    <a:gd name="connsiteX35" fmla="*/ 6864 w 10000"/>
                    <a:gd name="connsiteY35" fmla="*/ 6190 h 10000"/>
                    <a:gd name="connsiteX36" fmla="*/ 6681 w 10000"/>
                    <a:gd name="connsiteY36" fmla="*/ 5732 h 10000"/>
                    <a:gd name="connsiteX37" fmla="*/ 6681 w 10000"/>
                    <a:gd name="connsiteY37" fmla="*/ 6771 h 10000"/>
                    <a:gd name="connsiteX38" fmla="*/ 6412 w 10000"/>
                    <a:gd name="connsiteY38" fmla="*/ 6062 h 10000"/>
                    <a:gd name="connsiteX39" fmla="*/ 7321 w 10000"/>
                    <a:gd name="connsiteY39" fmla="*/ 1526 h 10000"/>
                    <a:gd name="connsiteX40" fmla="*/ 7714 w 10000"/>
                    <a:gd name="connsiteY40" fmla="*/ 1397 h 10000"/>
                    <a:gd name="connsiteX41" fmla="*/ 7417 w 10000"/>
                    <a:gd name="connsiteY41" fmla="*/ 475 h 10000"/>
                    <a:gd name="connsiteX42" fmla="*/ 7417 w 10000"/>
                    <a:gd name="connsiteY42" fmla="*/ 475 h 10000"/>
                    <a:gd name="connsiteX43" fmla="*/ 7417 w 10000"/>
                    <a:gd name="connsiteY43" fmla="*/ 475 h 10000"/>
                    <a:gd name="connsiteX44" fmla="*/ 7020 w 10000"/>
                    <a:gd name="connsiteY44" fmla="*/ 475 h 10000"/>
                    <a:gd name="connsiteX45" fmla="*/ 7020 w 10000"/>
                    <a:gd name="connsiteY45" fmla="*/ 856 h 10000"/>
                    <a:gd name="connsiteX46" fmla="*/ 7139 w 10000"/>
                    <a:gd name="connsiteY46" fmla="*/ 856 h 10000"/>
                    <a:gd name="connsiteX47" fmla="*/ 5889 w 10000"/>
                    <a:gd name="connsiteY47" fmla="*/ 5391 h 10000"/>
                    <a:gd name="connsiteX48" fmla="*/ 5801 w 10000"/>
                    <a:gd name="connsiteY48" fmla="*/ 4743 h 10000"/>
                    <a:gd name="connsiteX49" fmla="*/ 5650 w 10000"/>
                    <a:gd name="connsiteY49" fmla="*/ 4871 h 10000"/>
                    <a:gd name="connsiteX50" fmla="*/ 5442 w 10000"/>
                    <a:gd name="connsiteY50" fmla="*/ 4213 h 10000"/>
                    <a:gd name="connsiteX51" fmla="*/ 5348 w 10000"/>
                    <a:gd name="connsiteY51" fmla="*/ 5593 h 10000"/>
                    <a:gd name="connsiteX52" fmla="*/ 5168 w 10000"/>
                    <a:gd name="connsiteY52" fmla="*/ 5262 h 10000"/>
                    <a:gd name="connsiteX53" fmla="*/ 5222 w 10000"/>
                    <a:gd name="connsiteY53" fmla="*/ 6381 h 10000"/>
                    <a:gd name="connsiteX54" fmla="*/ 4825 w 10000"/>
                    <a:gd name="connsiteY54" fmla="*/ 5872 h 10000"/>
                    <a:gd name="connsiteX55" fmla="*/ 5034 w 10000"/>
                    <a:gd name="connsiteY55" fmla="*/ 6642 h 10000"/>
                    <a:gd name="connsiteX56" fmla="*/ 4825 w 10000"/>
                    <a:gd name="connsiteY56" fmla="*/ 6771 h 10000"/>
                    <a:gd name="connsiteX57" fmla="*/ 4982 w 10000"/>
                    <a:gd name="connsiteY57" fmla="*/ 7621 h 10000"/>
                    <a:gd name="connsiteX58" fmla="*/ 4645 w 10000"/>
                    <a:gd name="connsiteY58" fmla="*/ 7302 h 10000"/>
                    <a:gd name="connsiteX59" fmla="*/ 4645 w 10000"/>
                    <a:gd name="connsiteY59" fmla="*/ 6313 h 10000"/>
                    <a:gd name="connsiteX60" fmla="*/ 4376 w 10000"/>
                    <a:gd name="connsiteY60" fmla="*/ 6441 h 10000"/>
                    <a:gd name="connsiteX61" fmla="*/ 4376 w 10000"/>
                    <a:gd name="connsiteY61" fmla="*/ 5190 h 10000"/>
                    <a:gd name="connsiteX62" fmla="*/ 4193 w 10000"/>
                    <a:gd name="connsiteY62" fmla="*/ 5391 h 10000"/>
                    <a:gd name="connsiteX63" fmla="*/ 3947 w 10000"/>
                    <a:gd name="connsiteY63" fmla="*/ 4743 h 10000"/>
                    <a:gd name="connsiteX64" fmla="*/ 3639 w 10000"/>
                    <a:gd name="connsiteY64" fmla="*/ 5934 h 10000"/>
                    <a:gd name="connsiteX65" fmla="*/ 3855 w 10000"/>
                    <a:gd name="connsiteY65" fmla="*/ 4022 h 10000"/>
                    <a:gd name="connsiteX66" fmla="*/ 3639 w 10000"/>
                    <a:gd name="connsiteY66" fmla="*/ 4213 h 10000"/>
                    <a:gd name="connsiteX67" fmla="*/ 3821 w 10000"/>
                    <a:gd name="connsiteY67" fmla="*/ 2704 h 10000"/>
                    <a:gd name="connsiteX68" fmla="*/ 3427 w 10000"/>
                    <a:gd name="connsiteY68" fmla="*/ 3491 h 10000"/>
                    <a:gd name="connsiteX69" fmla="*/ 3340 w 10000"/>
                    <a:gd name="connsiteY69" fmla="*/ 2895 h 10000"/>
                    <a:gd name="connsiteX70" fmla="*/ 3186 w 10000"/>
                    <a:gd name="connsiteY70" fmla="*/ 3693 h 10000"/>
                    <a:gd name="connsiteX71" fmla="*/ 3247 w 10000"/>
                    <a:gd name="connsiteY71" fmla="*/ 2046 h 10000"/>
                    <a:gd name="connsiteX72" fmla="*/ 2763 w 10000"/>
                    <a:gd name="connsiteY72" fmla="*/ 2442 h 10000"/>
                    <a:gd name="connsiteX73" fmla="*/ 3487 w 10000"/>
                    <a:gd name="connsiteY73" fmla="*/ 207 h 10000"/>
                    <a:gd name="connsiteX74" fmla="*/ 2663 w 10000"/>
                    <a:gd name="connsiteY74" fmla="*/ 1841 h 10000"/>
                    <a:gd name="connsiteX0" fmla="*/ 2663 w 10000"/>
                    <a:gd name="connsiteY0" fmla="*/ 1841 h 10000"/>
                    <a:gd name="connsiteX1" fmla="*/ 1756 w 10000"/>
                    <a:gd name="connsiteY1" fmla="*/ 3834 h 10000"/>
                    <a:gd name="connsiteX2" fmla="*/ 1545 w 10000"/>
                    <a:gd name="connsiteY2" fmla="*/ 4084 h 10000"/>
                    <a:gd name="connsiteX3" fmla="*/ 1087 w 10000"/>
                    <a:gd name="connsiteY3" fmla="*/ 3436 h 10000"/>
                    <a:gd name="connsiteX4" fmla="*/ 1415 w 10000"/>
                    <a:gd name="connsiteY4" fmla="*/ 5872 h 10000"/>
                    <a:gd name="connsiteX5" fmla="*/ 965 w 10000"/>
                    <a:gd name="connsiteY5" fmla="*/ 5329 h 10000"/>
                    <a:gd name="connsiteX6" fmla="*/ 934 w 10000"/>
                    <a:gd name="connsiteY6" fmla="*/ 6190 h 10000"/>
                    <a:gd name="connsiteX7" fmla="*/ 236 w 10000"/>
                    <a:gd name="connsiteY7" fmla="*/ 5934 h 10000"/>
                    <a:gd name="connsiteX8" fmla="*/ 628 w 10000"/>
                    <a:gd name="connsiteY8" fmla="*/ 7368 h 10000"/>
                    <a:gd name="connsiteX9" fmla="*/ 266 w 10000"/>
                    <a:gd name="connsiteY9" fmla="*/ 7162 h 10000"/>
                    <a:gd name="connsiteX10" fmla="*/ 512 w 10000"/>
                    <a:gd name="connsiteY10" fmla="*/ 8290 h 10000"/>
                    <a:gd name="connsiteX11" fmla="*/ 207 w 10000"/>
                    <a:gd name="connsiteY11" fmla="*/ 8022 h 10000"/>
                    <a:gd name="connsiteX12" fmla="*/ 0 w 10000"/>
                    <a:gd name="connsiteY12" fmla="*/ 10000 h 10000"/>
                    <a:gd name="connsiteX13" fmla="*/ 10000 w 10000"/>
                    <a:gd name="connsiteY13" fmla="*/ 6313 h 10000"/>
                    <a:gd name="connsiteX14" fmla="*/ 9391 w 10000"/>
                    <a:gd name="connsiteY14" fmla="*/ 5391 h 10000"/>
                    <a:gd name="connsiteX15" fmla="*/ 9545 w 10000"/>
                    <a:gd name="connsiteY15" fmla="*/ 6190 h 10000"/>
                    <a:gd name="connsiteX16" fmla="*/ 9239 w 10000"/>
                    <a:gd name="connsiteY16" fmla="*/ 6581 h 10000"/>
                    <a:gd name="connsiteX17" fmla="*/ 9203 w 10000"/>
                    <a:gd name="connsiteY17" fmla="*/ 5475 h 10000"/>
                    <a:gd name="connsiteX18" fmla="*/ 8658 w 10000"/>
                    <a:gd name="connsiteY18" fmla="*/ 6381 h 10000"/>
                    <a:gd name="connsiteX19" fmla="*/ 8870 w 10000"/>
                    <a:gd name="connsiteY19" fmla="*/ 4800 h 10000"/>
                    <a:gd name="connsiteX20" fmla="*/ 8634 w 10000"/>
                    <a:gd name="connsiteY20" fmla="*/ 3034 h 10000"/>
                    <a:gd name="connsiteX21" fmla="*/ 8599 w 10000"/>
                    <a:gd name="connsiteY21" fmla="*/ 4482 h 10000"/>
                    <a:gd name="connsiteX22" fmla="*/ 8389 w 10000"/>
                    <a:gd name="connsiteY22" fmla="*/ 4800 h 10000"/>
                    <a:gd name="connsiteX23" fmla="*/ 8571 w 10000"/>
                    <a:gd name="connsiteY23" fmla="*/ 5475 h 10000"/>
                    <a:gd name="connsiteX24" fmla="*/ 8018 w 10000"/>
                    <a:gd name="connsiteY24" fmla="*/ 4933 h 10000"/>
                    <a:gd name="connsiteX25" fmla="*/ 8324 w 10000"/>
                    <a:gd name="connsiteY25" fmla="*/ 6062 h 10000"/>
                    <a:gd name="connsiteX26" fmla="*/ 7871 w 10000"/>
                    <a:gd name="connsiteY26" fmla="*/ 5531 h 10000"/>
                    <a:gd name="connsiteX27" fmla="*/ 7996 w 10000"/>
                    <a:gd name="connsiteY27" fmla="*/ 6642 h 10000"/>
                    <a:gd name="connsiteX28" fmla="*/ 7533 w 10000"/>
                    <a:gd name="connsiteY28" fmla="*/ 6381 h 10000"/>
                    <a:gd name="connsiteX29" fmla="*/ 7503 w 10000"/>
                    <a:gd name="connsiteY29" fmla="*/ 5391 h 10000"/>
                    <a:gd name="connsiteX30" fmla="*/ 7079 w 10000"/>
                    <a:gd name="connsiteY30" fmla="*/ 6252 h 10000"/>
                    <a:gd name="connsiteX31" fmla="*/ 7227 w 10000"/>
                    <a:gd name="connsiteY31" fmla="*/ 5129 h 10000"/>
                    <a:gd name="connsiteX32" fmla="*/ 7079 w 10000"/>
                    <a:gd name="connsiteY32" fmla="*/ 3834 h 10000"/>
                    <a:gd name="connsiteX33" fmla="*/ 6833 w 10000"/>
                    <a:gd name="connsiteY33" fmla="*/ 5391 h 10000"/>
                    <a:gd name="connsiteX34" fmla="*/ 6864 w 10000"/>
                    <a:gd name="connsiteY34" fmla="*/ 6190 h 10000"/>
                    <a:gd name="connsiteX35" fmla="*/ 6681 w 10000"/>
                    <a:gd name="connsiteY35" fmla="*/ 5732 h 10000"/>
                    <a:gd name="connsiteX36" fmla="*/ 6681 w 10000"/>
                    <a:gd name="connsiteY36" fmla="*/ 6771 h 10000"/>
                    <a:gd name="connsiteX37" fmla="*/ 6412 w 10000"/>
                    <a:gd name="connsiteY37" fmla="*/ 6062 h 10000"/>
                    <a:gd name="connsiteX38" fmla="*/ 7321 w 10000"/>
                    <a:gd name="connsiteY38" fmla="*/ 1526 h 10000"/>
                    <a:gd name="connsiteX39" fmla="*/ 7714 w 10000"/>
                    <a:gd name="connsiteY39" fmla="*/ 1397 h 10000"/>
                    <a:gd name="connsiteX40" fmla="*/ 7417 w 10000"/>
                    <a:gd name="connsiteY40" fmla="*/ 475 h 10000"/>
                    <a:gd name="connsiteX41" fmla="*/ 7417 w 10000"/>
                    <a:gd name="connsiteY41" fmla="*/ 475 h 10000"/>
                    <a:gd name="connsiteX42" fmla="*/ 7417 w 10000"/>
                    <a:gd name="connsiteY42" fmla="*/ 475 h 10000"/>
                    <a:gd name="connsiteX43" fmla="*/ 7020 w 10000"/>
                    <a:gd name="connsiteY43" fmla="*/ 475 h 10000"/>
                    <a:gd name="connsiteX44" fmla="*/ 7020 w 10000"/>
                    <a:gd name="connsiteY44" fmla="*/ 856 h 10000"/>
                    <a:gd name="connsiteX45" fmla="*/ 7139 w 10000"/>
                    <a:gd name="connsiteY45" fmla="*/ 856 h 10000"/>
                    <a:gd name="connsiteX46" fmla="*/ 5889 w 10000"/>
                    <a:gd name="connsiteY46" fmla="*/ 5391 h 10000"/>
                    <a:gd name="connsiteX47" fmla="*/ 5801 w 10000"/>
                    <a:gd name="connsiteY47" fmla="*/ 4743 h 10000"/>
                    <a:gd name="connsiteX48" fmla="*/ 5650 w 10000"/>
                    <a:gd name="connsiteY48" fmla="*/ 4871 h 10000"/>
                    <a:gd name="connsiteX49" fmla="*/ 5442 w 10000"/>
                    <a:gd name="connsiteY49" fmla="*/ 4213 h 10000"/>
                    <a:gd name="connsiteX50" fmla="*/ 5348 w 10000"/>
                    <a:gd name="connsiteY50" fmla="*/ 5593 h 10000"/>
                    <a:gd name="connsiteX51" fmla="*/ 5168 w 10000"/>
                    <a:gd name="connsiteY51" fmla="*/ 5262 h 10000"/>
                    <a:gd name="connsiteX52" fmla="*/ 5222 w 10000"/>
                    <a:gd name="connsiteY52" fmla="*/ 6381 h 10000"/>
                    <a:gd name="connsiteX53" fmla="*/ 4825 w 10000"/>
                    <a:gd name="connsiteY53" fmla="*/ 5872 h 10000"/>
                    <a:gd name="connsiteX54" fmla="*/ 5034 w 10000"/>
                    <a:gd name="connsiteY54" fmla="*/ 6642 h 10000"/>
                    <a:gd name="connsiteX55" fmla="*/ 4825 w 10000"/>
                    <a:gd name="connsiteY55" fmla="*/ 6771 h 10000"/>
                    <a:gd name="connsiteX56" fmla="*/ 4982 w 10000"/>
                    <a:gd name="connsiteY56" fmla="*/ 7621 h 10000"/>
                    <a:gd name="connsiteX57" fmla="*/ 4645 w 10000"/>
                    <a:gd name="connsiteY57" fmla="*/ 7302 h 10000"/>
                    <a:gd name="connsiteX58" fmla="*/ 4645 w 10000"/>
                    <a:gd name="connsiteY58" fmla="*/ 6313 h 10000"/>
                    <a:gd name="connsiteX59" fmla="*/ 4376 w 10000"/>
                    <a:gd name="connsiteY59" fmla="*/ 6441 h 10000"/>
                    <a:gd name="connsiteX60" fmla="*/ 4376 w 10000"/>
                    <a:gd name="connsiteY60" fmla="*/ 5190 h 10000"/>
                    <a:gd name="connsiteX61" fmla="*/ 4193 w 10000"/>
                    <a:gd name="connsiteY61" fmla="*/ 5391 h 10000"/>
                    <a:gd name="connsiteX62" fmla="*/ 3947 w 10000"/>
                    <a:gd name="connsiteY62" fmla="*/ 4743 h 10000"/>
                    <a:gd name="connsiteX63" fmla="*/ 3639 w 10000"/>
                    <a:gd name="connsiteY63" fmla="*/ 5934 h 10000"/>
                    <a:gd name="connsiteX64" fmla="*/ 3855 w 10000"/>
                    <a:gd name="connsiteY64" fmla="*/ 4022 h 10000"/>
                    <a:gd name="connsiteX65" fmla="*/ 3639 w 10000"/>
                    <a:gd name="connsiteY65" fmla="*/ 4213 h 10000"/>
                    <a:gd name="connsiteX66" fmla="*/ 3821 w 10000"/>
                    <a:gd name="connsiteY66" fmla="*/ 2704 h 10000"/>
                    <a:gd name="connsiteX67" fmla="*/ 3427 w 10000"/>
                    <a:gd name="connsiteY67" fmla="*/ 3491 h 10000"/>
                    <a:gd name="connsiteX68" fmla="*/ 3340 w 10000"/>
                    <a:gd name="connsiteY68" fmla="*/ 2895 h 10000"/>
                    <a:gd name="connsiteX69" fmla="*/ 3186 w 10000"/>
                    <a:gd name="connsiteY69" fmla="*/ 3693 h 10000"/>
                    <a:gd name="connsiteX70" fmla="*/ 3247 w 10000"/>
                    <a:gd name="connsiteY70" fmla="*/ 2046 h 10000"/>
                    <a:gd name="connsiteX71" fmla="*/ 2763 w 10000"/>
                    <a:gd name="connsiteY71" fmla="*/ 2442 h 10000"/>
                    <a:gd name="connsiteX72" fmla="*/ 3487 w 10000"/>
                    <a:gd name="connsiteY72" fmla="*/ 207 h 10000"/>
                    <a:gd name="connsiteX73" fmla="*/ 2663 w 10000"/>
                    <a:gd name="connsiteY73" fmla="*/ 1841 h 10000"/>
                    <a:gd name="connsiteX0" fmla="*/ 2663 w 10000"/>
                    <a:gd name="connsiteY0" fmla="*/ 1841 h 10000"/>
                    <a:gd name="connsiteX1" fmla="*/ 1756 w 10000"/>
                    <a:gd name="connsiteY1" fmla="*/ 3834 h 10000"/>
                    <a:gd name="connsiteX2" fmla="*/ 1545 w 10000"/>
                    <a:gd name="connsiteY2" fmla="*/ 4084 h 10000"/>
                    <a:gd name="connsiteX3" fmla="*/ 1415 w 10000"/>
                    <a:gd name="connsiteY3" fmla="*/ 5872 h 10000"/>
                    <a:gd name="connsiteX4" fmla="*/ 965 w 10000"/>
                    <a:gd name="connsiteY4" fmla="*/ 5329 h 10000"/>
                    <a:gd name="connsiteX5" fmla="*/ 934 w 10000"/>
                    <a:gd name="connsiteY5" fmla="*/ 6190 h 10000"/>
                    <a:gd name="connsiteX6" fmla="*/ 236 w 10000"/>
                    <a:gd name="connsiteY6" fmla="*/ 5934 h 10000"/>
                    <a:gd name="connsiteX7" fmla="*/ 628 w 10000"/>
                    <a:gd name="connsiteY7" fmla="*/ 7368 h 10000"/>
                    <a:gd name="connsiteX8" fmla="*/ 266 w 10000"/>
                    <a:gd name="connsiteY8" fmla="*/ 7162 h 10000"/>
                    <a:gd name="connsiteX9" fmla="*/ 512 w 10000"/>
                    <a:gd name="connsiteY9" fmla="*/ 8290 h 10000"/>
                    <a:gd name="connsiteX10" fmla="*/ 207 w 10000"/>
                    <a:gd name="connsiteY10" fmla="*/ 8022 h 10000"/>
                    <a:gd name="connsiteX11" fmla="*/ 0 w 10000"/>
                    <a:gd name="connsiteY11" fmla="*/ 10000 h 10000"/>
                    <a:gd name="connsiteX12" fmla="*/ 10000 w 10000"/>
                    <a:gd name="connsiteY12" fmla="*/ 6313 h 10000"/>
                    <a:gd name="connsiteX13" fmla="*/ 9391 w 10000"/>
                    <a:gd name="connsiteY13" fmla="*/ 5391 h 10000"/>
                    <a:gd name="connsiteX14" fmla="*/ 9545 w 10000"/>
                    <a:gd name="connsiteY14" fmla="*/ 6190 h 10000"/>
                    <a:gd name="connsiteX15" fmla="*/ 9239 w 10000"/>
                    <a:gd name="connsiteY15" fmla="*/ 6581 h 10000"/>
                    <a:gd name="connsiteX16" fmla="*/ 9203 w 10000"/>
                    <a:gd name="connsiteY16" fmla="*/ 5475 h 10000"/>
                    <a:gd name="connsiteX17" fmla="*/ 8658 w 10000"/>
                    <a:gd name="connsiteY17" fmla="*/ 6381 h 10000"/>
                    <a:gd name="connsiteX18" fmla="*/ 8870 w 10000"/>
                    <a:gd name="connsiteY18" fmla="*/ 4800 h 10000"/>
                    <a:gd name="connsiteX19" fmla="*/ 8634 w 10000"/>
                    <a:gd name="connsiteY19" fmla="*/ 3034 h 10000"/>
                    <a:gd name="connsiteX20" fmla="*/ 8599 w 10000"/>
                    <a:gd name="connsiteY20" fmla="*/ 4482 h 10000"/>
                    <a:gd name="connsiteX21" fmla="*/ 8389 w 10000"/>
                    <a:gd name="connsiteY21" fmla="*/ 4800 h 10000"/>
                    <a:gd name="connsiteX22" fmla="*/ 8571 w 10000"/>
                    <a:gd name="connsiteY22" fmla="*/ 5475 h 10000"/>
                    <a:gd name="connsiteX23" fmla="*/ 8018 w 10000"/>
                    <a:gd name="connsiteY23" fmla="*/ 4933 h 10000"/>
                    <a:gd name="connsiteX24" fmla="*/ 8324 w 10000"/>
                    <a:gd name="connsiteY24" fmla="*/ 6062 h 10000"/>
                    <a:gd name="connsiteX25" fmla="*/ 7871 w 10000"/>
                    <a:gd name="connsiteY25" fmla="*/ 5531 h 10000"/>
                    <a:gd name="connsiteX26" fmla="*/ 7996 w 10000"/>
                    <a:gd name="connsiteY26" fmla="*/ 6642 h 10000"/>
                    <a:gd name="connsiteX27" fmla="*/ 7533 w 10000"/>
                    <a:gd name="connsiteY27" fmla="*/ 6381 h 10000"/>
                    <a:gd name="connsiteX28" fmla="*/ 7503 w 10000"/>
                    <a:gd name="connsiteY28" fmla="*/ 5391 h 10000"/>
                    <a:gd name="connsiteX29" fmla="*/ 7079 w 10000"/>
                    <a:gd name="connsiteY29" fmla="*/ 6252 h 10000"/>
                    <a:gd name="connsiteX30" fmla="*/ 7227 w 10000"/>
                    <a:gd name="connsiteY30" fmla="*/ 5129 h 10000"/>
                    <a:gd name="connsiteX31" fmla="*/ 7079 w 10000"/>
                    <a:gd name="connsiteY31" fmla="*/ 3834 h 10000"/>
                    <a:gd name="connsiteX32" fmla="*/ 6833 w 10000"/>
                    <a:gd name="connsiteY32" fmla="*/ 5391 h 10000"/>
                    <a:gd name="connsiteX33" fmla="*/ 6864 w 10000"/>
                    <a:gd name="connsiteY33" fmla="*/ 6190 h 10000"/>
                    <a:gd name="connsiteX34" fmla="*/ 6681 w 10000"/>
                    <a:gd name="connsiteY34" fmla="*/ 5732 h 10000"/>
                    <a:gd name="connsiteX35" fmla="*/ 6681 w 10000"/>
                    <a:gd name="connsiteY35" fmla="*/ 6771 h 10000"/>
                    <a:gd name="connsiteX36" fmla="*/ 6412 w 10000"/>
                    <a:gd name="connsiteY36" fmla="*/ 6062 h 10000"/>
                    <a:gd name="connsiteX37" fmla="*/ 7321 w 10000"/>
                    <a:gd name="connsiteY37" fmla="*/ 1526 h 10000"/>
                    <a:gd name="connsiteX38" fmla="*/ 7714 w 10000"/>
                    <a:gd name="connsiteY38" fmla="*/ 1397 h 10000"/>
                    <a:gd name="connsiteX39" fmla="*/ 7417 w 10000"/>
                    <a:gd name="connsiteY39" fmla="*/ 475 h 10000"/>
                    <a:gd name="connsiteX40" fmla="*/ 7417 w 10000"/>
                    <a:gd name="connsiteY40" fmla="*/ 475 h 10000"/>
                    <a:gd name="connsiteX41" fmla="*/ 7417 w 10000"/>
                    <a:gd name="connsiteY41" fmla="*/ 475 h 10000"/>
                    <a:gd name="connsiteX42" fmla="*/ 7020 w 10000"/>
                    <a:gd name="connsiteY42" fmla="*/ 475 h 10000"/>
                    <a:gd name="connsiteX43" fmla="*/ 7020 w 10000"/>
                    <a:gd name="connsiteY43" fmla="*/ 856 h 10000"/>
                    <a:gd name="connsiteX44" fmla="*/ 7139 w 10000"/>
                    <a:gd name="connsiteY44" fmla="*/ 856 h 10000"/>
                    <a:gd name="connsiteX45" fmla="*/ 5889 w 10000"/>
                    <a:gd name="connsiteY45" fmla="*/ 5391 h 10000"/>
                    <a:gd name="connsiteX46" fmla="*/ 5801 w 10000"/>
                    <a:gd name="connsiteY46" fmla="*/ 4743 h 10000"/>
                    <a:gd name="connsiteX47" fmla="*/ 5650 w 10000"/>
                    <a:gd name="connsiteY47" fmla="*/ 4871 h 10000"/>
                    <a:gd name="connsiteX48" fmla="*/ 5442 w 10000"/>
                    <a:gd name="connsiteY48" fmla="*/ 4213 h 10000"/>
                    <a:gd name="connsiteX49" fmla="*/ 5348 w 10000"/>
                    <a:gd name="connsiteY49" fmla="*/ 5593 h 10000"/>
                    <a:gd name="connsiteX50" fmla="*/ 5168 w 10000"/>
                    <a:gd name="connsiteY50" fmla="*/ 5262 h 10000"/>
                    <a:gd name="connsiteX51" fmla="*/ 5222 w 10000"/>
                    <a:gd name="connsiteY51" fmla="*/ 6381 h 10000"/>
                    <a:gd name="connsiteX52" fmla="*/ 4825 w 10000"/>
                    <a:gd name="connsiteY52" fmla="*/ 5872 h 10000"/>
                    <a:gd name="connsiteX53" fmla="*/ 5034 w 10000"/>
                    <a:gd name="connsiteY53" fmla="*/ 6642 h 10000"/>
                    <a:gd name="connsiteX54" fmla="*/ 4825 w 10000"/>
                    <a:gd name="connsiteY54" fmla="*/ 6771 h 10000"/>
                    <a:gd name="connsiteX55" fmla="*/ 4982 w 10000"/>
                    <a:gd name="connsiteY55" fmla="*/ 7621 h 10000"/>
                    <a:gd name="connsiteX56" fmla="*/ 4645 w 10000"/>
                    <a:gd name="connsiteY56" fmla="*/ 7302 h 10000"/>
                    <a:gd name="connsiteX57" fmla="*/ 4645 w 10000"/>
                    <a:gd name="connsiteY57" fmla="*/ 6313 h 10000"/>
                    <a:gd name="connsiteX58" fmla="*/ 4376 w 10000"/>
                    <a:gd name="connsiteY58" fmla="*/ 6441 h 10000"/>
                    <a:gd name="connsiteX59" fmla="*/ 4376 w 10000"/>
                    <a:gd name="connsiteY59" fmla="*/ 5190 h 10000"/>
                    <a:gd name="connsiteX60" fmla="*/ 4193 w 10000"/>
                    <a:gd name="connsiteY60" fmla="*/ 5391 h 10000"/>
                    <a:gd name="connsiteX61" fmla="*/ 3947 w 10000"/>
                    <a:gd name="connsiteY61" fmla="*/ 4743 h 10000"/>
                    <a:gd name="connsiteX62" fmla="*/ 3639 w 10000"/>
                    <a:gd name="connsiteY62" fmla="*/ 5934 h 10000"/>
                    <a:gd name="connsiteX63" fmla="*/ 3855 w 10000"/>
                    <a:gd name="connsiteY63" fmla="*/ 4022 h 10000"/>
                    <a:gd name="connsiteX64" fmla="*/ 3639 w 10000"/>
                    <a:gd name="connsiteY64" fmla="*/ 4213 h 10000"/>
                    <a:gd name="connsiteX65" fmla="*/ 3821 w 10000"/>
                    <a:gd name="connsiteY65" fmla="*/ 2704 h 10000"/>
                    <a:gd name="connsiteX66" fmla="*/ 3427 w 10000"/>
                    <a:gd name="connsiteY66" fmla="*/ 3491 h 10000"/>
                    <a:gd name="connsiteX67" fmla="*/ 3340 w 10000"/>
                    <a:gd name="connsiteY67" fmla="*/ 2895 h 10000"/>
                    <a:gd name="connsiteX68" fmla="*/ 3186 w 10000"/>
                    <a:gd name="connsiteY68" fmla="*/ 3693 h 10000"/>
                    <a:gd name="connsiteX69" fmla="*/ 3247 w 10000"/>
                    <a:gd name="connsiteY69" fmla="*/ 2046 h 10000"/>
                    <a:gd name="connsiteX70" fmla="*/ 2763 w 10000"/>
                    <a:gd name="connsiteY70" fmla="*/ 2442 h 10000"/>
                    <a:gd name="connsiteX71" fmla="*/ 3487 w 10000"/>
                    <a:gd name="connsiteY71" fmla="*/ 207 h 10000"/>
                    <a:gd name="connsiteX72" fmla="*/ 2663 w 10000"/>
                    <a:gd name="connsiteY72" fmla="*/ 1841 h 10000"/>
                    <a:gd name="connsiteX0" fmla="*/ 2663 w 10000"/>
                    <a:gd name="connsiteY0" fmla="*/ 1366 h 9525"/>
                    <a:gd name="connsiteX1" fmla="*/ 1756 w 10000"/>
                    <a:gd name="connsiteY1" fmla="*/ 3359 h 9525"/>
                    <a:gd name="connsiteX2" fmla="*/ 1545 w 10000"/>
                    <a:gd name="connsiteY2" fmla="*/ 3609 h 9525"/>
                    <a:gd name="connsiteX3" fmla="*/ 1415 w 10000"/>
                    <a:gd name="connsiteY3" fmla="*/ 5397 h 9525"/>
                    <a:gd name="connsiteX4" fmla="*/ 965 w 10000"/>
                    <a:gd name="connsiteY4" fmla="*/ 4854 h 9525"/>
                    <a:gd name="connsiteX5" fmla="*/ 934 w 10000"/>
                    <a:gd name="connsiteY5" fmla="*/ 5715 h 9525"/>
                    <a:gd name="connsiteX6" fmla="*/ 236 w 10000"/>
                    <a:gd name="connsiteY6" fmla="*/ 5459 h 9525"/>
                    <a:gd name="connsiteX7" fmla="*/ 628 w 10000"/>
                    <a:gd name="connsiteY7" fmla="*/ 6893 h 9525"/>
                    <a:gd name="connsiteX8" fmla="*/ 266 w 10000"/>
                    <a:gd name="connsiteY8" fmla="*/ 6687 h 9525"/>
                    <a:gd name="connsiteX9" fmla="*/ 512 w 10000"/>
                    <a:gd name="connsiteY9" fmla="*/ 7815 h 9525"/>
                    <a:gd name="connsiteX10" fmla="*/ 207 w 10000"/>
                    <a:gd name="connsiteY10" fmla="*/ 7547 h 9525"/>
                    <a:gd name="connsiteX11" fmla="*/ 0 w 10000"/>
                    <a:gd name="connsiteY11" fmla="*/ 9525 h 9525"/>
                    <a:gd name="connsiteX12" fmla="*/ 10000 w 10000"/>
                    <a:gd name="connsiteY12" fmla="*/ 5838 h 9525"/>
                    <a:gd name="connsiteX13" fmla="*/ 9391 w 10000"/>
                    <a:gd name="connsiteY13" fmla="*/ 4916 h 9525"/>
                    <a:gd name="connsiteX14" fmla="*/ 9545 w 10000"/>
                    <a:gd name="connsiteY14" fmla="*/ 5715 h 9525"/>
                    <a:gd name="connsiteX15" fmla="*/ 9239 w 10000"/>
                    <a:gd name="connsiteY15" fmla="*/ 6106 h 9525"/>
                    <a:gd name="connsiteX16" fmla="*/ 9203 w 10000"/>
                    <a:gd name="connsiteY16" fmla="*/ 5000 h 9525"/>
                    <a:gd name="connsiteX17" fmla="*/ 8658 w 10000"/>
                    <a:gd name="connsiteY17" fmla="*/ 5906 h 9525"/>
                    <a:gd name="connsiteX18" fmla="*/ 8870 w 10000"/>
                    <a:gd name="connsiteY18" fmla="*/ 4325 h 9525"/>
                    <a:gd name="connsiteX19" fmla="*/ 8634 w 10000"/>
                    <a:gd name="connsiteY19" fmla="*/ 2559 h 9525"/>
                    <a:gd name="connsiteX20" fmla="*/ 8599 w 10000"/>
                    <a:gd name="connsiteY20" fmla="*/ 4007 h 9525"/>
                    <a:gd name="connsiteX21" fmla="*/ 8389 w 10000"/>
                    <a:gd name="connsiteY21" fmla="*/ 4325 h 9525"/>
                    <a:gd name="connsiteX22" fmla="*/ 8571 w 10000"/>
                    <a:gd name="connsiteY22" fmla="*/ 5000 h 9525"/>
                    <a:gd name="connsiteX23" fmla="*/ 8018 w 10000"/>
                    <a:gd name="connsiteY23" fmla="*/ 4458 h 9525"/>
                    <a:gd name="connsiteX24" fmla="*/ 8324 w 10000"/>
                    <a:gd name="connsiteY24" fmla="*/ 5587 h 9525"/>
                    <a:gd name="connsiteX25" fmla="*/ 7871 w 10000"/>
                    <a:gd name="connsiteY25" fmla="*/ 5056 h 9525"/>
                    <a:gd name="connsiteX26" fmla="*/ 7996 w 10000"/>
                    <a:gd name="connsiteY26" fmla="*/ 6167 h 9525"/>
                    <a:gd name="connsiteX27" fmla="*/ 7533 w 10000"/>
                    <a:gd name="connsiteY27" fmla="*/ 5906 h 9525"/>
                    <a:gd name="connsiteX28" fmla="*/ 7503 w 10000"/>
                    <a:gd name="connsiteY28" fmla="*/ 4916 h 9525"/>
                    <a:gd name="connsiteX29" fmla="*/ 7079 w 10000"/>
                    <a:gd name="connsiteY29" fmla="*/ 5777 h 9525"/>
                    <a:gd name="connsiteX30" fmla="*/ 7227 w 10000"/>
                    <a:gd name="connsiteY30" fmla="*/ 4654 h 9525"/>
                    <a:gd name="connsiteX31" fmla="*/ 7079 w 10000"/>
                    <a:gd name="connsiteY31" fmla="*/ 3359 h 9525"/>
                    <a:gd name="connsiteX32" fmla="*/ 6833 w 10000"/>
                    <a:gd name="connsiteY32" fmla="*/ 4916 h 9525"/>
                    <a:gd name="connsiteX33" fmla="*/ 6864 w 10000"/>
                    <a:gd name="connsiteY33" fmla="*/ 5715 h 9525"/>
                    <a:gd name="connsiteX34" fmla="*/ 6681 w 10000"/>
                    <a:gd name="connsiteY34" fmla="*/ 5257 h 9525"/>
                    <a:gd name="connsiteX35" fmla="*/ 6681 w 10000"/>
                    <a:gd name="connsiteY35" fmla="*/ 6296 h 9525"/>
                    <a:gd name="connsiteX36" fmla="*/ 6412 w 10000"/>
                    <a:gd name="connsiteY36" fmla="*/ 5587 h 9525"/>
                    <a:gd name="connsiteX37" fmla="*/ 7321 w 10000"/>
                    <a:gd name="connsiteY37" fmla="*/ 1051 h 9525"/>
                    <a:gd name="connsiteX38" fmla="*/ 7714 w 10000"/>
                    <a:gd name="connsiteY38" fmla="*/ 922 h 9525"/>
                    <a:gd name="connsiteX39" fmla="*/ 7417 w 10000"/>
                    <a:gd name="connsiteY39" fmla="*/ 0 h 9525"/>
                    <a:gd name="connsiteX40" fmla="*/ 7417 w 10000"/>
                    <a:gd name="connsiteY40" fmla="*/ 0 h 9525"/>
                    <a:gd name="connsiteX41" fmla="*/ 7417 w 10000"/>
                    <a:gd name="connsiteY41" fmla="*/ 0 h 9525"/>
                    <a:gd name="connsiteX42" fmla="*/ 7020 w 10000"/>
                    <a:gd name="connsiteY42" fmla="*/ 0 h 9525"/>
                    <a:gd name="connsiteX43" fmla="*/ 7020 w 10000"/>
                    <a:gd name="connsiteY43" fmla="*/ 381 h 9525"/>
                    <a:gd name="connsiteX44" fmla="*/ 7139 w 10000"/>
                    <a:gd name="connsiteY44" fmla="*/ 381 h 9525"/>
                    <a:gd name="connsiteX45" fmla="*/ 5889 w 10000"/>
                    <a:gd name="connsiteY45" fmla="*/ 4916 h 9525"/>
                    <a:gd name="connsiteX46" fmla="*/ 5801 w 10000"/>
                    <a:gd name="connsiteY46" fmla="*/ 4268 h 9525"/>
                    <a:gd name="connsiteX47" fmla="*/ 5650 w 10000"/>
                    <a:gd name="connsiteY47" fmla="*/ 4396 h 9525"/>
                    <a:gd name="connsiteX48" fmla="*/ 5442 w 10000"/>
                    <a:gd name="connsiteY48" fmla="*/ 3738 h 9525"/>
                    <a:gd name="connsiteX49" fmla="*/ 5348 w 10000"/>
                    <a:gd name="connsiteY49" fmla="*/ 5118 h 9525"/>
                    <a:gd name="connsiteX50" fmla="*/ 5168 w 10000"/>
                    <a:gd name="connsiteY50" fmla="*/ 4787 h 9525"/>
                    <a:gd name="connsiteX51" fmla="*/ 5222 w 10000"/>
                    <a:gd name="connsiteY51" fmla="*/ 5906 h 9525"/>
                    <a:gd name="connsiteX52" fmla="*/ 4825 w 10000"/>
                    <a:gd name="connsiteY52" fmla="*/ 5397 h 9525"/>
                    <a:gd name="connsiteX53" fmla="*/ 5034 w 10000"/>
                    <a:gd name="connsiteY53" fmla="*/ 6167 h 9525"/>
                    <a:gd name="connsiteX54" fmla="*/ 4825 w 10000"/>
                    <a:gd name="connsiteY54" fmla="*/ 6296 h 9525"/>
                    <a:gd name="connsiteX55" fmla="*/ 4982 w 10000"/>
                    <a:gd name="connsiteY55" fmla="*/ 7146 h 9525"/>
                    <a:gd name="connsiteX56" fmla="*/ 4645 w 10000"/>
                    <a:gd name="connsiteY56" fmla="*/ 6827 h 9525"/>
                    <a:gd name="connsiteX57" fmla="*/ 4645 w 10000"/>
                    <a:gd name="connsiteY57" fmla="*/ 5838 h 9525"/>
                    <a:gd name="connsiteX58" fmla="*/ 4376 w 10000"/>
                    <a:gd name="connsiteY58" fmla="*/ 5966 h 9525"/>
                    <a:gd name="connsiteX59" fmla="*/ 4376 w 10000"/>
                    <a:gd name="connsiteY59" fmla="*/ 4715 h 9525"/>
                    <a:gd name="connsiteX60" fmla="*/ 4193 w 10000"/>
                    <a:gd name="connsiteY60" fmla="*/ 4916 h 9525"/>
                    <a:gd name="connsiteX61" fmla="*/ 3947 w 10000"/>
                    <a:gd name="connsiteY61" fmla="*/ 4268 h 9525"/>
                    <a:gd name="connsiteX62" fmla="*/ 3639 w 10000"/>
                    <a:gd name="connsiteY62" fmla="*/ 5459 h 9525"/>
                    <a:gd name="connsiteX63" fmla="*/ 3855 w 10000"/>
                    <a:gd name="connsiteY63" fmla="*/ 3547 h 9525"/>
                    <a:gd name="connsiteX64" fmla="*/ 3639 w 10000"/>
                    <a:gd name="connsiteY64" fmla="*/ 3738 h 9525"/>
                    <a:gd name="connsiteX65" fmla="*/ 3821 w 10000"/>
                    <a:gd name="connsiteY65" fmla="*/ 2229 h 9525"/>
                    <a:gd name="connsiteX66" fmla="*/ 3427 w 10000"/>
                    <a:gd name="connsiteY66" fmla="*/ 3016 h 9525"/>
                    <a:gd name="connsiteX67" fmla="*/ 3340 w 10000"/>
                    <a:gd name="connsiteY67" fmla="*/ 2420 h 9525"/>
                    <a:gd name="connsiteX68" fmla="*/ 3186 w 10000"/>
                    <a:gd name="connsiteY68" fmla="*/ 3218 h 9525"/>
                    <a:gd name="connsiteX69" fmla="*/ 3247 w 10000"/>
                    <a:gd name="connsiteY69" fmla="*/ 1571 h 9525"/>
                    <a:gd name="connsiteX70" fmla="*/ 2763 w 10000"/>
                    <a:gd name="connsiteY70" fmla="*/ 1967 h 9525"/>
                    <a:gd name="connsiteX71" fmla="*/ 2663 w 10000"/>
                    <a:gd name="connsiteY71" fmla="*/ 1366 h 9525"/>
                    <a:gd name="connsiteX0" fmla="*/ 2663 w 10000"/>
                    <a:gd name="connsiteY0" fmla="*/ 1434 h 10000"/>
                    <a:gd name="connsiteX1" fmla="*/ 1756 w 10000"/>
                    <a:gd name="connsiteY1" fmla="*/ 3527 h 10000"/>
                    <a:gd name="connsiteX2" fmla="*/ 1545 w 10000"/>
                    <a:gd name="connsiteY2" fmla="*/ 3789 h 10000"/>
                    <a:gd name="connsiteX3" fmla="*/ 1415 w 10000"/>
                    <a:gd name="connsiteY3" fmla="*/ 5666 h 10000"/>
                    <a:gd name="connsiteX4" fmla="*/ 965 w 10000"/>
                    <a:gd name="connsiteY4" fmla="*/ 5096 h 10000"/>
                    <a:gd name="connsiteX5" fmla="*/ 934 w 10000"/>
                    <a:gd name="connsiteY5" fmla="*/ 6000 h 10000"/>
                    <a:gd name="connsiteX6" fmla="*/ 236 w 10000"/>
                    <a:gd name="connsiteY6" fmla="*/ 5731 h 10000"/>
                    <a:gd name="connsiteX7" fmla="*/ 628 w 10000"/>
                    <a:gd name="connsiteY7" fmla="*/ 7237 h 10000"/>
                    <a:gd name="connsiteX8" fmla="*/ 266 w 10000"/>
                    <a:gd name="connsiteY8" fmla="*/ 7020 h 10000"/>
                    <a:gd name="connsiteX9" fmla="*/ 512 w 10000"/>
                    <a:gd name="connsiteY9" fmla="*/ 8205 h 10000"/>
                    <a:gd name="connsiteX10" fmla="*/ 207 w 10000"/>
                    <a:gd name="connsiteY10" fmla="*/ 7923 h 10000"/>
                    <a:gd name="connsiteX11" fmla="*/ 0 w 10000"/>
                    <a:gd name="connsiteY11" fmla="*/ 10000 h 10000"/>
                    <a:gd name="connsiteX12" fmla="*/ 10000 w 10000"/>
                    <a:gd name="connsiteY12" fmla="*/ 6129 h 10000"/>
                    <a:gd name="connsiteX13" fmla="*/ 9391 w 10000"/>
                    <a:gd name="connsiteY13" fmla="*/ 5161 h 10000"/>
                    <a:gd name="connsiteX14" fmla="*/ 9545 w 10000"/>
                    <a:gd name="connsiteY14" fmla="*/ 6000 h 10000"/>
                    <a:gd name="connsiteX15" fmla="*/ 9239 w 10000"/>
                    <a:gd name="connsiteY15" fmla="*/ 6410 h 10000"/>
                    <a:gd name="connsiteX16" fmla="*/ 9203 w 10000"/>
                    <a:gd name="connsiteY16" fmla="*/ 5249 h 10000"/>
                    <a:gd name="connsiteX17" fmla="*/ 8658 w 10000"/>
                    <a:gd name="connsiteY17" fmla="*/ 6201 h 10000"/>
                    <a:gd name="connsiteX18" fmla="*/ 8870 w 10000"/>
                    <a:gd name="connsiteY18" fmla="*/ 4541 h 10000"/>
                    <a:gd name="connsiteX19" fmla="*/ 8634 w 10000"/>
                    <a:gd name="connsiteY19" fmla="*/ 2687 h 10000"/>
                    <a:gd name="connsiteX20" fmla="*/ 8599 w 10000"/>
                    <a:gd name="connsiteY20" fmla="*/ 4207 h 10000"/>
                    <a:gd name="connsiteX21" fmla="*/ 8389 w 10000"/>
                    <a:gd name="connsiteY21" fmla="*/ 4541 h 10000"/>
                    <a:gd name="connsiteX22" fmla="*/ 8571 w 10000"/>
                    <a:gd name="connsiteY22" fmla="*/ 5249 h 10000"/>
                    <a:gd name="connsiteX23" fmla="*/ 8018 w 10000"/>
                    <a:gd name="connsiteY23" fmla="*/ 4680 h 10000"/>
                    <a:gd name="connsiteX24" fmla="*/ 8324 w 10000"/>
                    <a:gd name="connsiteY24" fmla="*/ 5866 h 10000"/>
                    <a:gd name="connsiteX25" fmla="*/ 7871 w 10000"/>
                    <a:gd name="connsiteY25" fmla="*/ 5308 h 10000"/>
                    <a:gd name="connsiteX26" fmla="*/ 7996 w 10000"/>
                    <a:gd name="connsiteY26" fmla="*/ 6475 h 10000"/>
                    <a:gd name="connsiteX27" fmla="*/ 7533 w 10000"/>
                    <a:gd name="connsiteY27" fmla="*/ 6201 h 10000"/>
                    <a:gd name="connsiteX28" fmla="*/ 7503 w 10000"/>
                    <a:gd name="connsiteY28" fmla="*/ 5161 h 10000"/>
                    <a:gd name="connsiteX29" fmla="*/ 7079 w 10000"/>
                    <a:gd name="connsiteY29" fmla="*/ 6065 h 10000"/>
                    <a:gd name="connsiteX30" fmla="*/ 7227 w 10000"/>
                    <a:gd name="connsiteY30" fmla="*/ 4886 h 10000"/>
                    <a:gd name="connsiteX31" fmla="*/ 7079 w 10000"/>
                    <a:gd name="connsiteY31" fmla="*/ 3527 h 10000"/>
                    <a:gd name="connsiteX32" fmla="*/ 6833 w 10000"/>
                    <a:gd name="connsiteY32" fmla="*/ 5161 h 10000"/>
                    <a:gd name="connsiteX33" fmla="*/ 6864 w 10000"/>
                    <a:gd name="connsiteY33" fmla="*/ 6000 h 10000"/>
                    <a:gd name="connsiteX34" fmla="*/ 6681 w 10000"/>
                    <a:gd name="connsiteY34" fmla="*/ 5519 h 10000"/>
                    <a:gd name="connsiteX35" fmla="*/ 6681 w 10000"/>
                    <a:gd name="connsiteY35" fmla="*/ 6610 h 10000"/>
                    <a:gd name="connsiteX36" fmla="*/ 6412 w 10000"/>
                    <a:gd name="connsiteY36" fmla="*/ 5866 h 10000"/>
                    <a:gd name="connsiteX37" fmla="*/ 7321 w 10000"/>
                    <a:gd name="connsiteY37" fmla="*/ 1103 h 10000"/>
                    <a:gd name="connsiteX38" fmla="*/ 7714 w 10000"/>
                    <a:gd name="connsiteY38" fmla="*/ 968 h 10000"/>
                    <a:gd name="connsiteX39" fmla="*/ 7417 w 10000"/>
                    <a:gd name="connsiteY39" fmla="*/ 0 h 10000"/>
                    <a:gd name="connsiteX40" fmla="*/ 7417 w 10000"/>
                    <a:gd name="connsiteY40" fmla="*/ 0 h 10000"/>
                    <a:gd name="connsiteX41" fmla="*/ 7417 w 10000"/>
                    <a:gd name="connsiteY41" fmla="*/ 0 h 10000"/>
                    <a:gd name="connsiteX42" fmla="*/ 7020 w 10000"/>
                    <a:gd name="connsiteY42" fmla="*/ 0 h 10000"/>
                    <a:gd name="connsiteX43" fmla="*/ 7020 w 10000"/>
                    <a:gd name="connsiteY43" fmla="*/ 400 h 10000"/>
                    <a:gd name="connsiteX44" fmla="*/ 7139 w 10000"/>
                    <a:gd name="connsiteY44" fmla="*/ 400 h 10000"/>
                    <a:gd name="connsiteX45" fmla="*/ 5889 w 10000"/>
                    <a:gd name="connsiteY45" fmla="*/ 5161 h 10000"/>
                    <a:gd name="connsiteX46" fmla="*/ 5801 w 10000"/>
                    <a:gd name="connsiteY46" fmla="*/ 4481 h 10000"/>
                    <a:gd name="connsiteX47" fmla="*/ 5650 w 10000"/>
                    <a:gd name="connsiteY47" fmla="*/ 4615 h 10000"/>
                    <a:gd name="connsiteX48" fmla="*/ 5442 w 10000"/>
                    <a:gd name="connsiteY48" fmla="*/ 3924 h 10000"/>
                    <a:gd name="connsiteX49" fmla="*/ 5348 w 10000"/>
                    <a:gd name="connsiteY49" fmla="*/ 5373 h 10000"/>
                    <a:gd name="connsiteX50" fmla="*/ 5168 w 10000"/>
                    <a:gd name="connsiteY50" fmla="*/ 5026 h 10000"/>
                    <a:gd name="connsiteX51" fmla="*/ 5222 w 10000"/>
                    <a:gd name="connsiteY51" fmla="*/ 6201 h 10000"/>
                    <a:gd name="connsiteX52" fmla="*/ 4825 w 10000"/>
                    <a:gd name="connsiteY52" fmla="*/ 5666 h 10000"/>
                    <a:gd name="connsiteX53" fmla="*/ 5034 w 10000"/>
                    <a:gd name="connsiteY53" fmla="*/ 6475 h 10000"/>
                    <a:gd name="connsiteX54" fmla="*/ 4825 w 10000"/>
                    <a:gd name="connsiteY54" fmla="*/ 6610 h 10000"/>
                    <a:gd name="connsiteX55" fmla="*/ 4982 w 10000"/>
                    <a:gd name="connsiteY55" fmla="*/ 7502 h 10000"/>
                    <a:gd name="connsiteX56" fmla="*/ 4645 w 10000"/>
                    <a:gd name="connsiteY56" fmla="*/ 7167 h 10000"/>
                    <a:gd name="connsiteX57" fmla="*/ 4645 w 10000"/>
                    <a:gd name="connsiteY57" fmla="*/ 6129 h 10000"/>
                    <a:gd name="connsiteX58" fmla="*/ 4376 w 10000"/>
                    <a:gd name="connsiteY58" fmla="*/ 6264 h 10000"/>
                    <a:gd name="connsiteX59" fmla="*/ 4376 w 10000"/>
                    <a:gd name="connsiteY59" fmla="*/ 4950 h 10000"/>
                    <a:gd name="connsiteX60" fmla="*/ 4193 w 10000"/>
                    <a:gd name="connsiteY60" fmla="*/ 5161 h 10000"/>
                    <a:gd name="connsiteX61" fmla="*/ 3947 w 10000"/>
                    <a:gd name="connsiteY61" fmla="*/ 4481 h 10000"/>
                    <a:gd name="connsiteX62" fmla="*/ 3639 w 10000"/>
                    <a:gd name="connsiteY62" fmla="*/ 5731 h 10000"/>
                    <a:gd name="connsiteX63" fmla="*/ 3855 w 10000"/>
                    <a:gd name="connsiteY63" fmla="*/ 3724 h 10000"/>
                    <a:gd name="connsiteX64" fmla="*/ 3639 w 10000"/>
                    <a:gd name="connsiteY64" fmla="*/ 3924 h 10000"/>
                    <a:gd name="connsiteX65" fmla="*/ 3821 w 10000"/>
                    <a:gd name="connsiteY65" fmla="*/ 2340 h 10000"/>
                    <a:gd name="connsiteX66" fmla="*/ 3427 w 10000"/>
                    <a:gd name="connsiteY66" fmla="*/ 3166 h 10000"/>
                    <a:gd name="connsiteX67" fmla="*/ 3340 w 10000"/>
                    <a:gd name="connsiteY67" fmla="*/ 2541 h 10000"/>
                    <a:gd name="connsiteX68" fmla="*/ 3186 w 10000"/>
                    <a:gd name="connsiteY68" fmla="*/ 3378 h 10000"/>
                    <a:gd name="connsiteX69" fmla="*/ 2763 w 10000"/>
                    <a:gd name="connsiteY69" fmla="*/ 2065 h 10000"/>
                    <a:gd name="connsiteX70" fmla="*/ 2663 w 10000"/>
                    <a:gd name="connsiteY70" fmla="*/ 1434 h 10000"/>
                    <a:gd name="connsiteX0" fmla="*/ 2663 w 10000"/>
                    <a:gd name="connsiteY0" fmla="*/ 1434 h 10000"/>
                    <a:gd name="connsiteX1" fmla="*/ 1756 w 10000"/>
                    <a:gd name="connsiteY1" fmla="*/ 3527 h 10000"/>
                    <a:gd name="connsiteX2" fmla="*/ 1545 w 10000"/>
                    <a:gd name="connsiteY2" fmla="*/ 3789 h 10000"/>
                    <a:gd name="connsiteX3" fmla="*/ 1415 w 10000"/>
                    <a:gd name="connsiteY3" fmla="*/ 5666 h 10000"/>
                    <a:gd name="connsiteX4" fmla="*/ 965 w 10000"/>
                    <a:gd name="connsiteY4" fmla="*/ 5096 h 10000"/>
                    <a:gd name="connsiteX5" fmla="*/ 934 w 10000"/>
                    <a:gd name="connsiteY5" fmla="*/ 6000 h 10000"/>
                    <a:gd name="connsiteX6" fmla="*/ 236 w 10000"/>
                    <a:gd name="connsiteY6" fmla="*/ 5731 h 10000"/>
                    <a:gd name="connsiteX7" fmla="*/ 628 w 10000"/>
                    <a:gd name="connsiteY7" fmla="*/ 7237 h 10000"/>
                    <a:gd name="connsiteX8" fmla="*/ 266 w 10000"/>
                    <a:gd name="connsiteY8" fmla="*/ 7020 h 10000"/>
                    <a:gd name="connsiteX9" fmla="*/ 512 w 10000"/>
                    <a:gd name="connsiteY9" fmla="*/ 8205 h 10000"/>
                    <a:gd name="connsiteX10" fmla="*/ 207 w 10000"/>
                    <a:gd name="connsiteY10" fmla="*/ 7923 h 10000"/>
                    <a:gd name="connsiteX11" fmla="*/ 0 w 10000"/>
                    <a:gd name="connsiteY11" fmla="*/ 10000 h 10000"/>
                    <a:gd name="connsiteX12" fmla="*/ 10000 w 10000"/>
                    <a:gd name="connsiteY12" fmla="*/ 6129 h 10000"/>
                    <a:gd name="connsiteX13" fmla="*/ 9391 w 10000"/>
                    <a:gd name="connsiteY13" fmla="*/ 5161 h 10000"/>
                    <a:gd name="connsiteX14" fmla="*/ 9545 w 10000"/>
                    <a:gd name="connsiteY14" fmla="*/ 6000 h 10000"/>
                    <a:gd name="connsiteX15" fmla="*/ 9239 w 10000"/>
                    <a:gd name="connsiteY15" fmla="*/ 6410 h 10000"/>
                    <a:gd name="connsiteX16" fmla="*/ 9203 w 10000"/>
                    <a:gd name="connsiteY16" fmla="*/ 5249 h 10000"/>
                    <a:gd name="connsiteX17" fmla="*/ 8658 w 10000"/>
                    <a:gd name="connsiteY17" fmla="*/ 6201 h 10000"/>
                    <a:gd name="connsiteX18" fmla="*/ 8870 w 10000"/>
                    <a:gd name="connsiteY18" fmla="*/ 4541 h 10000"/>
                    <a:gd name="connsiteX19" fmla="*/ 8634 w 10000"/>
                    <a:gd name="connsiteY19" fmla="*/ 2687 h 10000"/>
                    <a:gd name="connsiteX20" fmla="*/ 8599 w 10000"/>
                    <a:gd name="connsiteY20" fmla="*/ 4207 h 10000"/>
                    <a:gd name="connsiteX21" fmla="*/ 8389 w 10000"/>
                    <a:gd name="connsiteY21" fmla="*/ 4541 h 10000"/>
                    <a:gd name="connsiteX22" fmla="*/ 8571 w 10000"/>
                    <a:gd name="connsiteY22" fmla="*/ 5249 h 10000"/>
                    <a:gd name="connsiteX23" fmla="*/ 8018 w 10000"/>
                    <a:gd name="connsiteY23" fmla="*/ 4680 h 10000"/>
                    <a:gd name="connsiteX24" fmla="*/ 8324 w 10000"/>
                    <a:gd name="connsiteY24" fmla="*/ 5866 h 10000"/>
                    <a:gd name="connsiteX25" fmla="*/ 7871 w 10000"/>
                    <a:gd name="connsiteY25" fmla="*/ 5308 h 10000"/>
                    <a:gd name="connsiteX26" fmla="*/ 7996 w 10000"/>
                    <a:gd name="connsiteY26" fmla="*/ 6475 h 10000"/>
                    <a:gd name="connsiteX27" fmla="*/ 7533 w 10000"/>
                    <a:gd name="connsiteY27" fmla="*/ 6201 h 10000"/>
                    <a:gd name="connsiteX28" fmla="*/ 7503 w 10000"/>
                    <a:gd name="connsiteY28" fmla="*/ 5161 h 10000"/>
                    <a:gd name="connsiteX29" fmla="*/ 7079 w 10000"/>
                    <a:gd name="connsiteY29" fmla="*/ 6065 h 10000"/>
                    <a:gd name="connsiteX30" fmla="*/ 7227 w 10000"/>
                    <a:gd name="connsiteY30" fmla="*/ 4886 h 10000"/>
                    <a:gd name="connsiteX31" fmla="*/ 7079 w 10000"/>
                    <a:gd name="connsiteY31" fmla="*/ 3527 h 10000"/>
                    <a:gd name="connsiteX32" fmla="*/ 6833 w 10000"/>
                    <a:gd name="connsiteY32" fmla="*/ 5161 h 10000"/>
                    <a:gd name="connsiteX33" fmla="*/ 6864 w 10000"/>
                    <a:gd name="connsiteY33" fmla="*/ 6000 h 10000"/>
                    <a:gd name="connsiteX34" fmla="*/ 6681 w 10000"/>
                    <a:gd name="connsiteY34" fmla="*/ 5519 h 10000"/>
                    <a:gd name="connsiteX35" fmla="*/ 6681 w 10000"/>
                    <a:gd name="connsiteY35" fmla="*/ 6610 h 10000"/>
                    <a:gd name="connsiteX36" fmla="*/ 6412 w 10000"/>
                    <a:gd name="connsiteY36" fmla="*/ 5866 h 10000"/>
                    <a:gd name="connsiteX37" fmla="*/ 7321 w 10000"/>
                    <a:gd name="connsiteY37" fmla="*/ 1103 h 10000"/>
                    <a:gd name="connsiteX38" fmla="*/ 7714 w 10000"/>
                    <a:gd name="connsiteY38" fmla="*/ 968 h 10000"/>
                    <a:gd name="connsiteX39" fmla="*/ 7417 w 10000"/>
                    <a:gd name="connsiteY39" fmla="*/ 0 h 10000"/>
                    <a:gd name="connsiteX40" fmla="*/ 7417 w 10000"/>
                    <a:gd name="connsiteY40" fmla="*/ 0 h 10000"/>
                    <a:gd name="connsiteX41" fmla="*/ 7417 w 10000"/>
                    <a:gd name="connsiteY41" fmla="*/ 0 h 10000"/>
                    <a:gd name="connsiteX42" fmla="*/ 7020 w 10000"/>
                    <a:gd name="connsiteY42" fmla="*/ 0 h 10000"/>
                    <a:gd name="connsiteX43" fmla="*/ 7020 w 10000"/>
                    <a:gd name="connsiteY43" fmla="*/ 400 h 10000"/>
                    <a:gd name="connsiteX44" fmla="*/ 7139 w 10000"/>
                    <a:gd name="connsiteY44" fmla="*/ 400 h 10000"/>
                    <a:gd name="connsiteX45" fmla="*/ 5889 w 10000"/>
                    <a:gd name="connsiteY45" fmla="*/ 5161 h 10000"/>
                    <a:gd name="connsiteX46" fmla="*/ 5801 w 10000"/>
                    <a:gd name="connsiteY46" fmla="*/ 4481 h 10000"/>
                    <a:gd name="connsiteX47" fmla="*/ 5650 w 10000"/>
                    <a:gd name="connsiteY47" fmla="*/ 4615 h 10000"/>
                    <a:gd name="connsiteX48" fmla="*/ 5442 w 10000"/>
                    <a:gd name="connsiteY48" fmla="*/ 3924 h 10000"/>
                    <a:gd name="connsiteX49" fmla="*/ 5348 w 10000"/>
                    <a:gd name="connsiteY49" fmla="*/ 5373 h 10000"/>
                    <a:gd name="connsiteX50" fmla="*/ 5168 w 10000"/>
                    <a:gd name="connsiteY50" fmla="*/ 5026 h 10000"/>
                    <a:gd name="connsiteX51" fmla="*/ 5222 w 10000"/>
                    <a:gd name="connsiteY51" fmla="*/ 6201 h 10000"/>
                    <a:gd name="connsiteX52" fmla="*/ 4825 w 10000"/>
                    <a:gd name="connsiteY52" fmla="*/ 5666 h 10000"/>
                    <a:gd name="connsiteX53" fmla="*/ 5034 w 10000"/>
                    <a:gd name="connsiteY53" fmla="*/ 6475 h 10000"/>
                    <a:gd name="connsiteX54" fmla="*/ 4825 w 10000"/>
                    <a:gd name="connsiteY54" fmla="*/ 6610 h 10000"/>
                    <a:gd name="connsiteX55" fmla="*/ 4982 w 10000"/>
                    <a:gd name="connsiteY55" fmla="*/ 7502 h 10000"/>
                    <a:gd name="connsiteX56" fmla="*/ 4645 w 10000"/>
                    <a:gd name="connsiteY56" fmla="*/ 7167 h 10000"/>
                    <a:gd name="connsiteX57" fmla="*/ 4645 w 10000"/>
                    <a:gd name="connsiteY57" fmla="*/ 6129 h 10000"/>
                    <a:gd name="connsiteX58" fmla="*/ 4376 w 10000"/>
                    <a:gd name="connsiteY58" fmla="*/ 6264 h 10000"/>
                    <a:gd name="connsiteX59" fmla="*/ 4376 w 10000"/>
                    <a:gd name="connsiteY59" fmla="*/ 4950 h 10000"/>
                    <a:gd name="connsiteX60" fmla="*/ 4193 w 10000"/>
                    <a:gd name="connsiteY60" fmla="*/ 5161 h 10000"/>
                    <a:gd name="connsiteX61" fmla="*/ 3947 w 10000"/>
                    <a:gd name="connsiteY61" fmla="*/ 4481 h 10000"/>
                    <a:gd name="connsiteX62" fmla="*/ 3639 w 10000"/>
                    <a:gd name="connsiteY62" fmla="*/ 5731 h 10000"/>
                    <a:gd name="connsiteX63" fmla="*/ 3855 w 10000"/>
                    <a:gd name="connsiteY63" fmla="*/ 3724 h 10000"/>
                    <a:gd name="connsiteX64" fmla="*/ 3639 w 10000"/>
                    <a:gd name="connsiteY64" fmla="*/ 3924 h 10000"/>
                    <a:gd name="connsiteX65" fmla="*/ 3821 w 10000"/>
                    <a:gd name="connsiteY65" fmla="*/ 2340 h 10000"/>
                    <a:gd name="connsiteX66" fmla="*/ 3427 w 10000"/>
                    <a:gd name="connsiteY66" fmla="*/ 3166 h 10000"/>
                    <a:gd name="connsiteX67" fmla="*/ 3186 w 10000"/>
                    <a:gd name="connsiteY67" fmla="*/ 3378 h 10000"/>
                    <a:gd name="connsiteX68" fmla="*/ 2763 w 10000"/>
                    <a:gd name="connsiteY68" fmla="*/ 2065 h 10000"/>
                    <a:gd name="connsiteX69" fmla="*/ 2663 w 10000"/>
                    <a:gd name="connsiteY69" fmla="*/ 1434 h 10000"/>
                    <a:gd name="connsiteX0" fmla="*/ 2663 w 10000"/>
                    <a:gd name="connsiteY0" fmla="*/ 1434 h 10000"/>
                    <a:gd name="connsiteX1" fmla="*/ 1756 w 10000"/>
                    <a:gd name="connsiteY1" fmla="*/ 3527 h 10000"/>
                    <a:gd name="connsiteX2" fmla="*/ 1545 w 10000"/>
                    <a:gd name="connsiteY2" fmla="*/ 3789 h 10000"/>
                    <a:gd name="connsiteX3" fmla="*/ 1415 w 10000"/>
                    <a:gd name="connsiteY3" fmla="*/ 5666 h 10000"/>
                    <a:gd name="connsiteX4" fmla="*/ 965 w 10000"/>
                    <a:gd name="connsiteY4" fmla="*/ 5096 h 10000"/>
                    <a:gd name="connsiteX5" fmla="*/ 934 w 10000"/>
                    <a:gd name="connsiteY5" fmla="*/ 6000 h 10000"/>
                    <a:gd name="connsiteX6" fmla="*/ 236 w 10000"/>
                    <a:gd name="connsiteY6" fmla="*/ 5731 h 10000"/>
                    <a:gd name="connsiteX7" fmla="*/ 628 w 10000"/>
                    <a:gd name="connsiteY7" fmla="*/ 7237 h 10000"/>
                    <a:gd name="connsiteX8" fmla="*/ 266 w 10000"/>
                    <a:gd name="connsiteY8" fmla="*/ 7020 h 10000"/>
                    <a:gd name="connsiteX9" fmla="*/ 512 w 10000"/>
                    <a:gd name="connsiteY9" fmla="*/ 8205 h 10000"/>
                    <a:gd name="connsiteX10" fmla="*/ 207 w 10000"/>
                    <a:gd name="connsiteY10" fmla="*/ 7923 h 10000"/>
                    <a:gd name="connsiteX11" fmla="*/ 0 w 10000"/>
                    <a:gd name="connsiteY11" fmla="*/ 10000 h 10000"/>
                    <a:gd name="connsiteX12" fmla="*/ 10000 w 10000"/>
                    <a:gd name="connsiteY12" fmla="*/ 6129 h 10000"/>
                    <a:gd name="connsiteX13" fmla="*/ 9391 w 10000"/>
                    <a:gd name="connsiteY13" fmla="*/ 5161 h 10000"/>
                    <a:gd name="connsiteX14" fmla="*/ 9545 w 10000"/>
                    <a:gd name="connsiteY14" fmla="*/ 6000 h 10000"/>
                    <a:gd name="connsiteX15" fmla="*/ 9239 w 10000"/>
                    <a:gd name="connsiteY15" fmla="*/ 6410 h 10000"/>
                    <a:gd name="connsiteX16" fmla="*/ 9203 w 10000"/>
                    <a:gd name="connsiteY16" fmla="*/ 5249 h 10000"/>
                    <a:gd name="connsiteX17" fmla="*/ 8658 w 10000"/>
                    <a:gd name="connsiteY17" fmla="*/ 6201 h 10000"/>
                    <a:gd name="connsiteX18" fmla="*/ 8870 w 10000"/>
                    <a:gd name="connsiteY18" fmla="*/ 4541 h 10000"/>
                    <a:gd name="connsiteX19" fmla="*/ 8634 w 10000"/>
                    <a:gd name="connsiteY19" fmla="*/ 2687 h 10000"/>
                    <a:gd name="connsiteX20" fmla="*/ 8599 w 10000"/>
                    <a:gd name="connsiteY20" fmla="*/ 4207 h 10000"/>
                    <a:gd name="connsiteX21" fmla="*/ 8389 w 10000"/>
                    <a:gd name="connsiteY21" fmla="*/ 4541 h 10000"/>
                    <a:gd name="connsiteX22" fmla="*/ 8571 w 10000"/>
                    <a:gd name="connsiteY22" fmla="*/ 5249 h 10000"/>
                    <a:gd name="connsiteX23" fmla="*/ 8018 w 10000"/>
                    <a:gd name="connsiteY23" fmla="*/ 4680 h 10000"/>
                    <a:gd name="connsiteX24" fmla="*/ 8324 w 10000"/>
                    <a:gd name="connsiteY24" fmla="*/ 5866 h 10000"/>
                    <a:gd name="connsiteX25" fmla="*/ 7871 w 10000"/>
                    <a:gd name="connsiteY25" fmla="*/ 5308 h 10000"/>
                    <a:gd name="connsiteX26" fmla="*/ 7996 w 10000"/>
                    <a:gd name="connsiteY26" fmla="*/ 6475 h 10000"/>
                    <a:gd name="connsiteX27" fmla="*/ 7533 w 10000"/>
                    <a:gd name="connsiteY27" fmla="*/ 6201 h 10000"/>
                    <a:gd name="connsiteX28" fmla="*/ 7503 w 10000"/>
                    <a:gd name="connsiteY28" fmla="*/ 5161 h 10000"/>
                    <a:gd name="connsiteX29" fmla="*/ 7079 w 10000"/>
                    <a:gd name="connsiteY29" fmla="*/ 6065 h 10000"/>
                    <a:gd name="connsiteX30" fmla="*/ 7227 w 10000"/>
                    <a:gd name="connsiteY30" fmla="*/ 4886 h 10000"/>
                    <a:gd name="connsiteX31" fmla="*/ 7079 w 10000"/>
                    <a:gd name="connsiteY31" fmla="*/ 3527 h 10000"/>
                    <a:gd name="connsiteX32" fmla="*/ 6833 w 10000"/>
                    <a:gd name="connsiteY32" fmla="*/ 5161 h 10000"/>
                    <a:gd name="connsiteX33" fmla="*/ 6864 w 10000"/>
                    <a:gd name="connsiteY33" fmla="*/ 6000 h 10000"/>
                    <a:gd name="connsiteX34" fmla="*/ 6681 w 10000"/>
                    <a:gd name="connsiteY34" fmla="*/ 5519 h 10000"/>
                    <a:gd name="connsiteX35" fmla="*/ 6681 w 10000"/>
                    <a:gd name="connsiteY35" fmla="*/ 6610 h 10000"/>
                    <a:gd name="connsiteX36" fmla="*/ 6412 w 10000"/>
                    <a:gd name="connsiteY36" fmla="*/ 5866 h 10000"/>
                    <a:gd name="connsiteX37" fmla="*/ 7321 w 10000"/>
                    <a:gd name="connsiteY37" fmla="*/ 1103 h 10000"/>
                    <a:gd name="connsiteX38" fmla="*/ 7714 w 10000"/>
                    <a:gd name="connsiteY38" fmla="*/ 968 h 10000"/>
                    <a:gd name="connsiteX39" fmla="*/ 7417 w 10000"/>
                    <a:gd name="connsiteY39" fmla="*/ 0 h 10000"/>
                    <a:gd name="connsiteX40" fmla="*/ 7417 w 10000"/>
                    <a:gd name="connsiteY40" fmla="*/ 0 h 10000"/>
                    <a:gd name="connsiteX41" fmla="*/ 7417 w 10000"/>
                    <a:gd name="connsiteY41" fmla="*/ 0 h 10000"/>
                    <a:gd name="connsiteX42" fmla="*/ 7020 w 10000"/>
                    <a:gd name="connsiteY42" fmla="*/ 0 h 10000"/>
                    <a:gd name="connsiteX43" fmla="*/ 7020 w 10000"/>
                    <a:gd name="connsiteY43" fmla="*/ 400 h 10000"/>
                    <a:gd name="connsiteX44" fmla="*/ 7139 w 10000"/>
                    <a:gd name="connsiteY44" fmla="*/ 400 h 10000"/>
                    <a:gd name="connsiteX45" fmla="*/ 5889 w 10000"/>
                    <a:gd name="connsiteY45" fmla="*/ 5161 h 10000"/>
                    <a:gd name="connsiteX46" fmla="*/ 5801 w 10000"/>
                    <a:gd name="connsiteY46" fmla="*/ 4481 h 10000"/>
                    <a:gd name="connsiteX47" fmla="*/ 5650 w 10000"/>
                    <a:gd name="connsiteY47" fmla="*/ 4615 h 10000"/>
                    <a:gd name="connsiteX48" fmla="*/ 5442 w 10000"/>
                    <a:gd name="connsiteY48" fmla="*/ 3924 h 10000"/>
                    <a:gd name="connsiteX49" fmla="*/ 5348 w 10000"/>
                    <a:gd name="connsiteY49" fmla="*/ 5373 h 10000"/>
                    <a:gd name="connsiteX50" fmla="*/ 5168 w 10000"/>
                    <a:gd name="connsiteY50" fmla="*/ 5026 h 10000"/>
                    <a:gd name="connsiteX51" fmla="*/ 5222 w 10000"/>
                    <a:gd name="connsiteY51" fmla="*/ 6201 h 10000"/>
                    <a:gd name="connsiteX52" fmla="*/ 4825 w 10000"/>
                    <a:gd name="connsiteY52" fmla="*/ 5666 h 10000"/>
                    <a:gd name="connsiteX53" fmla="*/ 5034 w 10000"/>
                    <a:gd name="connsiteY53" fmla="*/ 6475 h 10000"/>
                    <a:gd name="connsiteX54" fmla="*/ 4825 w 10000"/>
                    <a:gd name="connsiteY54" fmla="*/ 6610 h 10000"/>
                    <a:gd name="connsiteX55" fmla="*/ 4982 w 10000"/>
                    <a:gd name="connsiteY55" fmla="*/ 7502 h 10000"/>
                    <a:gd name="connsiteX56" fmla="*/ 4645 w 10000"/>
                    <a:gd name="connsiteY56" fmla="*/ 7167 h 10000"/>
                    <a:gd name="connsiteX57" fmla="*/ 4645 w 10000"/>
                    <a:gd name="connsiteY57" fmla="*/ 6129 h 10000"/>
                    <a:gd name="connsiteX58" fmla="*/ 4376 w 10000"/>
                    <a:gd name="connsiteY58" fmla="*/ 6264 h 10000"/>
                    <a:gd name="connsiteX59" fmla="*/ 4376 w 10000"/>
                    <a:gd name="connsiteY59" fmla="*/ 4950 h 10000"/>
                    <a:gd name="connsiteX60" fmla="*/ 4193 w 10000"/>
                    <a:gd name="connsiteY60" fmla="*/ 5161 h 10000"/>
                    <a:gd name="connsiteX61" fmla="*/ 3947 w 10000"/>
                    <a:gd name="connsiteY61" fmla="*/ 4481 h 10000"/>
                    <a:gd name="connsiteX62" fmla="*/ 3639 w 10000"/>
                    <a:gd name="connsiteY62" fmla="*/ 5731 h 10000"/>
                    <a:gd name="connsiteX63" fmla="*/ 3855 w 10000"/>
                    <a:gd name="connsiteY63" fmla="*/ 3724 h 10000"/>
                    <a:gd name="connsiteX64" fmla="*/ 3639 w 10000"/>
                    <a:gd name="connsiteY64" fmla="*/ 3924 h 10000"/>
                    <a:gd name="connsiteX65" fmla="*/ 3427 w 10000"/>
                    <a:gd name="connsiteY65" fmla="*/ 3166 h 10000"/>
                    <a:gd name="connsiteX66" fmla="*/ 3186 w 10000"/>
                    <a:gd name="connsiteY66" fmla="*/ 3378 h 10000"/>
                    <a:gd name="connsiteX67" fmla="*/ 2763 w 10000"/>
                    <a:gd name="connsiteY67" fmla="*/ 2065 h 10000"/>
                    <a:gd name="connsiteX68" fmla="*/ 2663 w 10000"/>
                    <a:gd name="connsiteY68" fmla="*/ 1434 h 10000"/>
                    <a:gd name="connsiteX0" fmla="*/ 2663 w 10000"/>
                    <a:gd name="connsiteY0" fmla="*/ 1434 h 10000"/>
                    <a:gd name="connsiteX1" fmla="*/ 1756 w 10000"/>
                    <a:gd name="connsiteY1" fmla="*/ 3527 h 10000"/>
                    <a:gd name="connsiteX2" fmla="*/ 1545 w 10000"/>
                    <a:gd name="connsiteY2" fmla="*/ 3789 h 10000"/>
                    <a:gd name="connsiteX3" fmla="*/ 1415 w 10000"/>
                    <a:gd name="connsiteY3" fmla="*/ 5666 h 10000"/>
                    <a:gd name="connsiteX4" fmla="*/ 965 w 10000"/>
                    <a:gd name="connsiteY4" fmla="*/ 5096 h 10000"/>
                    <a:gd name="connsiteX5" fmla="*/ 934 w 10000"/>
                    <a:gd name="connsiteY5" fmla="*/ 6000 h 10000"/>
                    <a:gd name="connsiteX6" fmla="*/ 236 w 10000"/>
                    <a:gd name="connsiteY6" fmla="*/ 5731 h 10000"/>
                    <a:gd name="connsiteX7" fmla="*/ 628 w 10000"/>
                    <a:gd name="connsiteY7" fmla="*/ 7237 h 10000"/>
                    <a:gd name="connsiteX8" fmla="*/ 266 w 10000"/>
                    <a:gd name="connsiteY8" fmla="*/ 7020 h 10000"/>
                    <a:gd name="connsiteX9" fmla="*/ 512 w 10000"/>
                    <a:gd name="connsiteY9" fmla="*/ 8205 h 10000"/>
                    <a:gd name="connsiteX10" fmla="*/ 207 w 10000"/>
                    <a:gd name="connsiteY10" fmla="*/ 7923 h 10000"/>
                    <a:gd name="connsiteX11" fmla="*/ 0 w 10000"/>
                    <a:gd name="connsiteY11" fmla="*/ 10000 h 10000"/>
                    <a:gd name="connsiteX12" fmla="*/ 10000 w 10000"/>
                    <a:gd name="connsiteY12" fmla="*/ 6129 h 10000"/>
                    <a:gd name="connsiteX13" fmla="*/ 9391 w 10000"/>
                    <a:gd name="connsiteY13" fmla="*/ 5161 h 10000"/>
                    <a:gd name="connsiteX14" fmla="*/ 9545 w 10000"/>
                    <a:gd name="connsiteY14" fmla="*/ 6000 h 10000"/>
                    <a:gd name="connsiteX15" fmla="*/ 9239 w 10000"/>
                    <a:gd name="connsiteY15" fmla="*/ 6410 h 10000"/>
                    <a:gd name="connsiteX16" fmla="*/ 9203 w 10000"/>
                    <a:gd name="connsiteY16" fmla="*/ 5249 h 10000"/>
                    <a:gd name="connsiteX17" fmla="*/ 8658 w 10000"/>
                    <a:gd name="connsiteY17" fmla="*/ 6201 h 10000"/>
                    <a:gd name="connsiteX18" fmla="*/ 8870 w 10000"/>
                    <a:gd name="connsiteY18" fmla="*/ 4541 h 10000"/>
                    <a:gd name="connsiteX19" fmla="*/ 8634 w 10000"/>
                    <a:gd name="connsiteY19" fmla="*/ 2687 h 10000"/>
                    <a:gd name="connsiteX20" fmla="*/ 8599 w 10000"/>
                    <a:gd name="connsiteY20" fmla="*/ 4207 h 10000"/>
                    <a:gd name="connsiteX21" fmla="*/ 8389 w 10000"/>
                    <a:gd name="connsiteY21" fmla="*/ 4541 h 10000"/>
                    <a:gd name="connsiteX22" fmla="*/ 8571 w 10000"/>
                    <a:gd name="connsiteY22" fmla="*/ 5249 h 10000"/>
                    <a:gd name="connsiteX23" fmla="*/ 8018 w 10000"/>
                    <a:gd name="connsiteY23" fmla="*/ 4680 h 10000"/>
                    <a:gd name="connsiteX24" fmla="*/ 8324 w 10000"/>
                    <a:gd name="connsiteY24" fmla="*/ 5866 h 10000"/>
                    <a:gd name="connsiteX25" fmla="*/ 7871 w 10000"/>
                    <a:gd name="connsiteY25" fmla="*/ 5308 h 10000"/>
                    <a:gd name="connsiteX26" fmla="*/ 7996 w 10000"/>
                    <a:gd name="connsiteY26" fmla="*/ 6475 h 10000"/>
                    <a:gd name="connsiteX27" fmla="*/ 7533 w 10000"/>
                    <a:gd name="connsiteY27" fmla="*/ 6201 h 10000"/>
                    <a:gd name="connsiteX28" fmla="*/ 7503 w 10000"/>
                    <a:gd name="connsiteY28" fmla="*/ 5161 h 10000"/>
                    <a:gd name="connsiteX29" fmla="*/ 7079 w 10000"/>
                    <a:gd name="connsiteY29" fmla="*/ 6065 h 10000"/>
                    <a:gd name="connsiteX30" fmla="*/ 7227 w 10000"/>
                    <a:gd name="connsiteY30" fmla="*/ 4886 h 10000"/>
                    <a:gd name="connsiteX31" fmla="*/ 7079 w 10000"/>
                    <a:gd name="connsiteY31" fmla="*/ 3527 h 10000"/>
                    <a:gd name="connsiteX32" fmla="*/ 6833 w 10000"/>
                    <a:gd name="connsiteY32" fmla="*/ 5161 h 10000"/>
                    <a:gd name="connsiteX33" fmla="*/ 6864 w 10000"/>
                    <a:gd name="connsiteY33" fmla="*/ 6000 h 10000"/>
                    <a:gd name="connsiteX34" fmla="*/ 6681 w 10000"/>
                    <a:gd name="connsiteY34" fmla="*/ 5519 h 10000"/>
                    <a:gd name="connsiteX35" fmla="*/ 6681 w 10000"/>
                    <a:gd name="connsiteY35" fmla="*/ 6610 h 10000"/>
                    <a:gd name="connsiteX36" fmla="*/ 6412 w 10000"/>
                    <a:gd name="connsiteY36" fmla="*/ 5866 h 10000"/>
                    <a:gd name="connsiteX37" fmla="*/ 7321 w 10000"/>
                    <a:gd name="connsiteY37" fmla="*/ 1103 h 10000"/>
                    <a:gd name="connsiteX38" fmla="*/ 7714 w 10000"/>
                    <a:gd name="connsiteY38" fmla="*/ 968 h 10000"/>
                    <a:gd name="connsiteX39" fmla="*/ 7417 w 10000"/>
                    <a:gd name="connsiteY39" fmla="*/ 0 h 10000"/>
                    <a:gd name="connsiteX40" fmla="*/ 7417 w 10000"/>
                    <a:gd name="connsiteY40" fmla="*/ 0 h 10000"/>
                    <a:gd name="connsiteX41" fmla="*/ 7417 w 10000"/>
                    <a:gd name="connsiteY41" fmla="*/ 0 h 10000"/>
                    <a:gd name="connsiteX42" fmla="*/ 7020 w 10000"/>
                    <a:gd name="connsiteY42" fmla="*/ 0 h 10000"/>
                    <a:gd name="connsiteX43" fmla="*/ 7020 w 10000"/>
                    <a:gd name="connsiteY43" fmla="*/ 400 h 10000"/>
                    <a:gd name="connsiteX44" fmla="*/ 7139 w 10000"/>
                    <a:gd name="connsiteY44" fmla="*/ 400 h 10000"/>
                    <a:gd name="connsiteX45" fmla="*/ 5889 w 10000"/>
                    <a:gd name="connsiteY45" fmla="*/ 5161 h 10000"/>
                    <a:gd name="connsiteX46" fmla="*/ 5801 w 10000"/>
                    <a:gd name="connsiteY46" fmla="*/ 4481 h 10000"/>
                    <a:gd name="connsiteX47" fmla="*/ 5650 w 10000"/>
                    <a:gd name="connsiteY47" fmla="*/ 4615 h 10000"/>
                    <a:gd name="connsiteX48" fmla="*/ 5442 w 10000"/>
                    <a:gd name="connsiteY48" fmla="*/ 3924 h 10000"/>
                    <a:gd name="connsiteX49" fmla="*/ 5348 w 10000"/>
                    <a:gd name="connsiteY49" fmla="*/ 5373 h 10000"/>
                    <a:gd name="connsiteX50" fmla="*/ 5168 w 10000"/>
                    <a:gd name="connsiteY50" fmla="*/ 5026 h 10000"/>
                    <a:gd name="connsiteX51" fmla="*/ 5222 w 10000"/>
                    <a:gd name="connsiteY51" fmla="*/ 6201 h 10000"/>
                    <a:gd name="connsiteX52" fmla="*/ 4825 w 10000"/>
                    <a:gd name="connsiteY52" fmla="*/ 5666 h 10000"/>
                    <a:gd name="connsiteX53" fmla="*/ 5034 w 10000"/>
                    <a:gd name="connsiteY53" fmla="*/ 6475 h 10000"/>
                    <a:gd name="connsiteX54" fmla="*/ 4825 w 10000"/>
                    <a:gd name="connsiteY54" fmla="*/ 6610 h 10000"/>
                    <a:gd name="connsiteX55" fmla="*/ 4982 w 10000"/>
                    <a:gd name="connsiteY55" fmla="*/ 7502 h 10000"/>
                    <a:gd name="connsiteX56" fmla="*/ 4645 w 10000"/>
                    <a:gd name="connsiteY56" fmla="*/ 7167 h 10000"/>
                    <a:gd name="connsiteX57" fmla="*/ 4645 w 10000"/>
                    <a:gd name="connsiteY57" fmla="*/ 6129 h 10000"/>
                    <a:gd name="connsiteX58" fmla="*/ 4376 w 10000"/>
                    <a:gd name="connsiteY58" fmla="*/ 6264 h 10000"/>
                    <a:gd name="connsiteX59" fmla="*/ 4376 w 10000"/>
                    <a:gd name="connsiteY59" fmla="*/ 4950 h 10000"/>
                    <a:gd name="connsiteX60" fmla="*/ 4193 w 10000"/>
                    <a:gd name="connsiteY60" fmla="*/ 5161 h 10000"/>
                    <a:gd name="connsiteX61" fmla="*/ 3947 w 10000"/>
                    <a:gd name="connsiteY61" fmla="*/ 4481 h 10000"/>
                    <a:gd name="connsiteX62" fmla="*/ 3639 w 10000"/>
                    <a:gd name="connsiteY62" fmla="*/ 5731 h 10000"/>
                    <a:gd name="connsiteX63" fmla="*/ 3855 w 10000"/>
                    <a:gd name="connsiteY63" fmla="*/ 3724 h 10000"/>
                    <a:gd name="connsiteX64" fmla="*/ 3639 w 10000"/>
                    <a:gd name="connsiteY64" fmla="*/ 3924 h 10000"/>
                    <a:gd name="connsiteX65" fmla="*/ 3186 w 10000"/>
                    <a:gd name="connsiteY65" fmla="*/ 3378 h 10000"/>
                    <a:gd name="connsiteX66" fmla="*/ 2763 w 10000"/>
                    <a:gd name="connsiteY66" fmla="*/ 2065 h 10000"/>
                    <a:gd name="connsiteX67" fmla="*/ 2663 w 10000"/>
                    <a:gd name="connsiteY67" fmla="*/ 1434 h 10000"/>
                    <a:gd name="connsiteX0" fmla="*/ 2663 w 10000"/>
                    <a:gd name="connsiteY0" fmla="*/ 1434 h 10000"/>
                    <a:gd name="connsiteX1" fmla="*/ 1756 w 10000"/>
                    <a:gd name="connsiteY1" fmla="*/ 3527 h 10000"/>
                    <a:gd name="connsiteX2" fmla="*/ 1545 w 10000"/>
                    <a:gd name="connsiteY2" fmla="*/ 3789 h 10000"/>
                    <a:gd name="connsiteX3" fmla="*/ 1415 w 10000"/>
                    <a:gd name="connsiteY3" fmla="*/ 5666 h 10000"/>
                    <a:gd name="connsiteX4" fmla="*/ 965 w 10000"/>
                    <a:gd name="connsiteY4" fmla="*/ 5096 h 10000"/>
                    <a:gd name="connsiteX5" fmla="*/ 934 w 10000"/>
                    <a:gd name="connsiteY5" fmla="*/ 6000 h 10000"/>
                    <a:gd name="connsiteX6" fmla="*/ 236 w 10000"/>
                    <a:gd name="connsiteY6" fmla="*/ 5731 h 10000"/>
                    <a:gd name="connsiteX7" fmla="*/ 628 w 10000"/>
                    <a:gd name="connsiteY7" fmla="*/ 7237 h 10000"/>
                    <a:gd name="connsiteX8" fmla="*/ 266 w 10000"/>
                    <a:gd name="connsiteY8" fmla="*/ 7020 h 10000"/>
                    <a:gd name="connsiteX9" fmla="*/ 512 w 10000"/>
                    <a:gd name="connsiteY9" fmla="*/ 8205 h 10000"/>
                    <a:gd name="connsiteX10" fmla="*/ 207 w 10000"/>
                    <a:gd name="connsiteY10" fmla="*/ 7923 h 10000"/>
                    <a:gd name="connsiteX11" fmla="*/ 0 w 10000"/>
                    <a:gd name="connsiteY11" fmla="*/ 10000 h 10000"/>
                    <a:gd name="connsiteX12" fmla="*/ 10000 w 10000"/>
                    <a:gd name="connsiteY12" fmla="*/ 6129 h 10000"/>
                    <a:gd name="connsiteX13" fmla="*/ 9391 w 10000"/>
                    <a:gd name="connsiteY13" fmla="*/ 5161 h 10000"/>
                    <a:gd name="connsiteX14" fmla="*/ 9545 w 10000"/>
                    <a:gd name="connsiteY14" fmla="*/ 6000 h 10000"/>
                    <a:gd name="connsiteX15" fmla="*/ 9239 w 10000"/>
                    <a:gd name="connsiteY15" fmla="*/ 6410 h 10000"/>
                    <a:gd name="connsiteX16" fmla="*/ 9203 w 10000"/>
                    <a:gd name="connsiteY16" fmla="*/ 5249 h 10000"/>
                    <a:gd name="connsiteX17" fmla="*/ 8658 w 10000"/>
                    <a:gd name="connsiteY17" fmla="*/ 6201 h 10000"/>
                    <a:gd name="connsiteX18" fmla="*/ 8870 w 10000"/>
                    <a:gd name="connsiteY18" fmla="*/ 4541 h 10000"/>
                    <a:gd name="connsiteX19" fmla="*/ 8634 w 10000"/>
                    <a:gd name="connsiteY19" fmla="*/ 2687 h 10000"/>
                    <a:gd name="connsiteX20" fmla="*/ 8599 w 10000"/>
                    <a:gd name="connsiteY20" fmla="*/ 4207 h 10000"/>
                    <a:gd name="connsiteX21" fmla="*/ 8389 w 10000"/>
                    <a:gd name="connsiteY21" fmla="*/ 4541 h 10000"/>
                    <a:gd name="connsiteX22" fmla="*/ 8571 w 10000"/>
                    <a:gd name="connsiteY22" fmla="*/ 5249 h 10000"/>
                    <a:gd name="connsiteX23" fmla="*/ 8018 w 10000"/>
                    <a:gd name="connsiteY23" fmla="*/ 4680 h 10000"/>
                    <a:gd name="connsiteX24" fmla="*/ 8324 w 10000"/>
                    <a:gd name="connsiteY24" fmla="*/ 5866 h 10000"/>
                    <a:gd name="connsiteX25" fmla="*/ 7871 w 10000"/>
                    <a:gd name="connsiteY25" fmla="*/ 5308 h 10000"/>
                    <a:gd name="connsiteX26" fmla="*/ 7996 w 10000"/>
                    <a:gd name="connsiteY26" fmla="*/ 6475 h 10000"/>
                    <a:gd name="connsiteX27" fmla="*/ 7533 w 10000"/>
                    <a:gd name="connsiteY27" fmla="*/ 6201 h 10000"/>
                    <a:gd name="connsiteX28" fmla="*/ 7503 w 10000"/>
                    <a:gd name="connsiteY28" fmla="*/ 5161 h 10000"/>
                    <a:gd name="connsiteX29" fmla="*/ 7079 w 10000"/>
                    <a:gd name="connsiteY29" fmla="*/ 6065 h 10000"/>
                    <a:gd name="connsiteX30" fmla="*/ 7227 w 10000"/>
                    <a:gd name="connsiteY30" fmla="*/ 4886 h 10000"/>
                    <a:gd name="connsiteX31" fmla="*/ 7079 w 10000"/>
                    <a:gd name="connsiteY31" fmla="*/ 3527 h 10000"/>
                    <a:gd name="connsiteX32" fmla="*/ 6833 w 10000"/>
                    <a:gd name="connsiteY32" fmla="*/ 5161 h 10000"/>
                    <a:gd name="connsiteX33" fmla="*/ 6864 w 10000"/>
                    <a:gd name="connsiteY33" fmla="*/ 6000 h 10000"/>
                    <a:gd name="connsiteX34" fmla="*/ 6681 w 10000"/>
                    <a:gd name="connsiteY34" fmla="*/ 5519 h 10000"/>
                    <a:gd name="connsiteX35" fmla="*/ 6681 w 10000"/>
                    <a:gd name="connsiteY35" fmla="*/ 6610 h 10000"/>
                    <a:gd name="connsiteX36" fmla="*/ 6412 w 10000"/>
                    <a:gd name="connsiteY36" fmla="*/ 5866 h 10000"/>
                    <a:gd name="connsiteX37" fmla="*/ 7321 w 10000"/>
                    <a:gd name="connsiteY37" fmla="*/ 1103 h 10000"/>
                    <a:gd name="connsiteX38" fmla="*/ 7714 w 10000"/>
                    <a:gd name="connsiteY38" fmla="*/ 968 h 10000"/>
                    <a:gd name="connsiteX39" fmla="*/ 7417 w 10000"/>
                    <a:gd name="connsiteY39" fmla="*/ 0 h 10000"/>
                    <a:gd name="connsiteX40" fmla="*/ 7417 w 10000"/>
                    <a:gd name="connsiteY40" fmla="*/ 0 h 10000"/>
                    <a:gd name="connsiteX41" fmla="*/ 7417 w 10000"/>
                    <a:gd name="connsiteY41" fmla="*/ 0 h 10000"/>
                    <a:gd name="connsiteX42" fmla="*/ 7020 w 10000"/>
                    <a:gd name="connsiteY42" fmla="*/ 0 h 10000"/>
                    <a:gd name="connsiteX43" fmla="*/ 7020 w 10000"/>
                    <a:gd name="connsiteY43" fmla="*/ 400 h 10000"/>
                    <a:gd name="connsiteX44" fmla="*/ 7139 w 10000"/>
                    <a:gd name="connsiteY44" fmla="*/ 400 h 10000"/>
                    <a:gd name="connsiteX45" fmla="*/ 5889 w 10000"/>
                    <a:gd name="connsiteY45" fmla="*/ 5161 h 10000"/>
                    <a:gd name="connsiteX46" fmla="*/ 5801 w 10000"/>
                    <a:gd name="connsiteY46" fmla="*/ 4481 h 10000"/>
                    <a:gd name="connsiteX47" fmla="*/ 5650 w 10000"/>
                    <a:gd name="connsiteY47" fmla="*/ 4615 h 10000"/>
                    <a:gd name="connsiteX48" fmla="*/ 5442 w 10000"/>
                    <a:gd name="connsiteY48" fmla="*/ 3924 h 10000"/>
                    <a:gd name="connsiteX49" fmla="*/ 5348 w 10000"/>
                    <a:gd name="connsiteY49" fmla="*/ 5373 h 10000"/>
                    <a:gd name="connsiteX50" fmla="*/ 5168 w 10000"/>
                    <a:gd name="connsiteY50" fmla="*/ 5026 h 10000"/>
                    <a:gd name="connsiteX51" fmla="*/ 5222 w 10000"/>
                    <a:gd name="connsiteY51" fmla="*/ 6201 h 10000"/>
                    <a:gd name="connsiteX52" fmla="*/ 4825 w 10000"/>
                    <a:gd name="connsiteY52" fmla="*/ 5666 h 10000"/>
                    <a:gd name="connsiteX53" fmla="*/ 5034 w 10000"/>
                    <a:gd name="connsiteY53" fmla="*/ 6475 h 10000"/>
                    <a:gd name="connsiteX54" fmla="*/ 4825 w 10000"/>
                    <a:gd name="connsiteY54" fmla="*/ 6610 h 10000"/>
                    <a:gd name="connsiteX55" fmla="*/ 4982 w 10000"/>
                    <a:gd name="connsiteY55" fmla="*/ 7502 h 10000"/>
                    <a:gd name="connsiteX56" fmla="*/ 4645 w 10000"/>
                    <a:gd name="connsiteY56" fmla="*/ 7167 h 10000"/>
                    <a:gd name="connsiteX57" fmla="*/ 4645 w 10000"/>
                    <a:gd name="connsiteY57" fmla="*/ 6129 h 10000"/>
                    <a:gd name="connsiteX58" fmla="*/ 4376 w 10000"/>
                    <a:gd name="connsiteY58" fmla="*/ 6264 h 10000"/>
                    <a:gd name="connsiteX59" fmla="*/ 4376 w 10000"/>
                    <a:gd name="connsiteY59" fmla="*/ 4950 h 10000"/>
                    <a:gd name="connsiteX60" fmla="*/ 4193 w 10000"/>
                    <a:gd name="connsiteY60" fmla="*/ 5161 h 10000"/>
                    <a:gd name="connsiteX61" fmla="*/ 3947 w 10000"/>
                    <a:gd name="connsiteY61" fmla="*/ 4481 h 10000"/>
                    <a:gd name="connsiteX62" fmla="*/ 3639 w 10000"/>
                    <a:gd name="connsiteY62" fmla="*/ 5731 h 10000"/>
                    <a:gd name="connsiteX63" fmla="*/ 3639 w 10000"/>
                    <a:gd name="connsiteY63" fmla="*/ 3924 h 10000"/>
                    <a:gd name="connsiteX64" fmla="*/ 3186 w 10000"/>
                    <a:gd name="connsiteY64" fmla="*/ 3378 h 10000"/>
                    <a:gd name="connsiteX65" fmla="*/ 2763 w 10000"/>
                    <a:gd name="connsiteY65" fmla="*/ 2065 h 10000"/>
                    <a:gd name="connsiteX66" fmla="*/ 2663 w 10000"/>
                    <a:gd name="connsiteY66" fmla="*/ 1434 h 10000"/>
                    <a:gd name="connsiteX0" fmla="*/ 2663 w 10000"/>
                    <a:gd name="connsiteY0" fmla="*/ 1434 h 10000"/>
                    <a:gd name="connsiteX1" fmla="*/ 1756 w 10000"/>
                    <a:gd name="connsiteY1" fmla="*/ 3527 h 10000"/>
                    <a:gd name="connsiteX2" fmla="*/ 1545 w 10000"/>
                    <a:gd name="connsiteY2" fmla="*/ 3789 h 10000"/>
                    <a:gd name="connsiteX3" fmla="*/ 1415 w 10000"/>
                    <a:gd name="connsiteY3" fmla="*/ 5666 h 10000"/>
                    <a:gd name="connsiteX4" fmla="*/ 965 w 10000"/>
                    <a:gd name="connsiteY4" fmla="*/ 5096 h 10000"/>
                    <a:gd name="connsiteX5" fmla="*/ 934 w 10000"/>
                    <a:gd name="connsiteY5" fmla="*/ 6000 h 10000"/>
                    <a:gd name="connsiteX6" fmla="*/ 236 w 10000"/>
                    <a:gd name="connsiteY6" fmla="*/ 5731 h 10000"/>
                    <a:gd name="connsiteX7" fmla="*/ 628 w 10000"/>
                    <a:gd name="connsiteY7" fmla="*/ 7237 h 10000"/>
                    <a:gd name="connsiteX8" fmla="*/ 266 w 10000"/>
                    <a:gd name="connsiteY8" fmla="*/ 7020 h 10000"/>
                    <a:gd name="connsiteX9" fmla="*/ 512 w 10000"/>
                    <a:gd name="connsiteY9" fmla="*/ 8205 h 10000"/>
                    <a:gd name="connsiteX10" fmla="*/ 207 w 10000"/>
                    <a:gd name="connsiteY10" fmla="*/ 7923 h 10000"/>
                    <a:gd name="connsiteX11" fmla="*/ 0 w 10000"/>
                    <a:gd name="connsiteY11" fmla="*/ 10000 h 10000"/>
                    <a:gd name="connsiteX12" fmla="*/ 10000 w 10000"/>
                    <a:gd name="connsiteY12" fmla="*/ 6129 h 10000"/>
                    <a:gd name="connsiteX13" fmla="*/ 9391 w 10000"/>
                    <a:gd name="connsiteY13" fmla="*/ 5161 h 10000"/>
                    <a:gd name="connsiteX14" fmla="*/ 9545 w 10000"/>
                    <a:gd name="connsiteY14" fmla="*/ 6000 h 10000"/>
                    <a:gd name="connsiteX15" fmla="*/ 9239 w 10000"/>
                    <a:gd name="connsiteY15" fmla="*/ 6410 h 10000"/>
                    <a:gd name="connsiteX16" fmla="*/ 9203 w 10000"/>
                    <a:gd name="connsiteY16" fmla="*/ 5249 h 10000"/>
                    <a:gd name="connsiteX17" fmla="*/ 8658 w 10000"/>
                    <a:gd name="connsiteY17" fmla="*/ 6201 h 10000"/>
                    <a:gd name="connsiteX18" fmla="*/ 8870 w 10000"/>
                    <a:gd name="connsiteY18" fmla="*/ 4541 h 10000"/>
                    <a:gd name="connsiteX19" fmla="*/ 8634 w 10000"/>
                    <a:gd name="connsiteY19" fmla="*/ 2687 h 10000"/>
                    <a:gd name="connsiteX20" fmla="*/ 8599 w 10000"/>
                    <a:gd name="connsiteY20" fmla="*/ 4207 h 10000"/>
                    <a:gd name="connsiteX21" fmla="*/ 8389 w 10000"/>
                    <a:gd name="connsiteY21" fmla="*/ 4541 h 10000"/>
                    <a:gd name="connsiteX22" fmla="*/ 8571 w 10000"/>
                    <a:gd name="connsiteY22" fmla="*/ 5249 h 10000"/>
                    <a:gd name="connsiteX23" fmla="*/ 8018 w 10000"/>
                    <a:gd name="connsiteY23" fmla="*/ 4680 h 10000"/>
                    <a:gd name="connsiteX24" fmla="*/ 8324 w 10000"/>
                    <a:gd name="connsiteY24" fmla="*/ 5866 h 10000"/>
                    <a:gd name="connsiteX25" fmla="*/ 7871 w 10000"/>
                    <a:gd name="connsiteY25" fmla="*/ 5308 h 10000"/>
                    <a:gd name="connsiteX26" fmla="*/ 7996 w 10000"/>
                    <a:gd name="connsiteY26" fmla="*/ 6475 h 10000"/>
                    <a:gd name="connsiteX27" fmla="*/ 7533 w 10000"/>
                    <a:gd name="connsiteY27" fmla="*/ 6201 h 10000"/>
                    <a:gd name="connsiteX28" fmla="*/ 7503 w 10000"/>
                    <a:gd name="connsiteY28" fmla="*/ 5161 h 10000"/>
                    <a:gd name="connsiteX29" fmla="*/ 7079 w 10000"/>
                    <a:gd name="connsiteY29" fmla="*/ 6065 h 10000"/>
                    <a:gd name="connsiteX30" fmla="*/ 7227 w 10000"/>
                    <a:gd name="connsiteY30" fmla="*/ 4886 h 10000"/>
                    <a:gd name="connsiteX31" fmla="*/ 7079 w 10000"/>
                    <a:gd name="connsiteY31" fmla="*/ 3527 h 10000"/>
                    <a:gd name="connsiteX32" fmla="*/ 6833 w 10000"/>
                    <a:gd name="connsiteY32" fmla="*/ 5161 h 10000"/>
                    <a:gd name="connsiteX33" fmla="*/ 6864 w 10000"/>
                    <a:gd name="connsiteY33" fmla="*/ 6000 h 10000"/>
                    <a:gd name="connsiteX34" fmla="*/ 6681 w 10000"/>
                    <a:gd name="connsiteY34" fmla="*/ 5519 h 10000"/>
                    <a:gd name="connsiteX35" fmla="*/ 6681 w 10000"/>
                    <a:gd name="connsiteY35" fmla="*/ 6610 h 10000"/>
                    <a:gd name="connsiteX36" fmla="*/ 6412 w 10000"/>
                    <a:gd name="connsiteY36" fmla="*/ 5866 h 10000"/>
                    <a:gd name="connsiteX37" fmla="*/ 7321 w 10000"/>
                    <a:gd name="connsiteY37" fmla="*/ 1103 h 10000"/>
                    <a:gd name="connsiteX38" fmla="*/ 7714 w 10000"/>
                    <a:gd name="connsiteY38" fmla="*/ 968 h 10000"/>
                    <a:gd name="connsiteX39" fmla="*/ 7417 w 10000"/>
                    <a:gd name="connsiteY39" fmla="*/ 0 h 10000"/>
                    <a:gd name="connsiteX40" fmla="*/ 7417 w 10000"/>
                    <a:gd name="connsiteY40" fmla="*/ 0 h 10000"/>
                    <a:gd name="connsiteX41" fmla="*/ 7417 w 10000"/>
                    <a:gd name="connsiteY41" fmla="*/ 0 h 10000"/>
                    <a:gd name="connsiteX42" fmla="*/ 7020 w 10000"/>
                    <a:gd name="connsiteY42" fmla="*/ 0 h 10000"/>
                    <a:gd name="connsiteX43" fmla="*/ 7020 w 10000"/>
                    <a:gd name="connsiteY43" fmla="*/ 400 h 10000"/>
                    <a:gd name="connsiteX44" fmla="*/ 7139 w 10000"/>
                    <a:gd name="connsiteY44" fmla="*/ 400 h 10000"/>
                    <a:gd name="connsiteX45" fmla="*/ 5889 w 10000"/>
                    <a:gd name="connsiteY45" fmla="*/ 5161 h 10000"/>
                    <a:gd name="connsiteX46" fmla="*/ 5801 w 10000"/>
                    <a:gd name="connsiteY46" fmla="*/ 4481 h 10000"/>
                    <a:gd name="connsiteX47" fmla="*/ 5650 w 10000"/>
                    <a:gd name="connsiteY47" fmla="*/ 4615 h 10000"/>
                    <a:gd name="connsiteX48" fmla="*/ 5442 w 10000"/>
                    <a:gd name="connsiteY48" fmla="*/ 3924 h 10000"/>
                    <a:gd name="connsiteX49" fmla="*/ 5348 w 10000"/>
                    <a:gd name="connsiteY49" fmla="*/ 5373 h 10000"/>
                    <a:gd name="connsiteX50" fmla="*/ 5168 w 10000"/>
                    <a:gd name="connsiteY50" fmla="*/ 5026 h 10000"/>
                    <a:gd name="connsiteX51" fmla="*/ 5222 w 10000"/>
                    <a:gd name="connsiteY51" fmla="*/ 6201 h 10000"/>
                    <a:gd name="connsiteX52" fmla="*/ 4825 w 10000"/>
                    <a:gd name="connsiteY52" fmla="*/ 5666 h 10000"/>
                    <a:gd name="connsiteX53" fmla="*/ 5034 w 10000"/>
                    <a:gd name="connsiteY53" fmla="*/ 6475 h 10000"/>
                    <a:gd name="connsiteX54" fmla="*/ 4825 w 10000"/>
                    <a:gd name="connsiteY54" fmla="*/ 6610 h 10000"/>
                    <a:gd name="connsiteX55" fmla="*/ 4982 w 10000"/>
                    <a:gd name="connsiteY55" fmla="*/ 7502 h 10000"/>
                    <a:gd name="connsiteX56" fmla="*/ 4645 w 10000"/>
                    <a:gd name="connsiteY56" fmla="*/ 7167 h 10000"/>
                    <a:gd name="connsiteX57" fmla="*/ 4645 w 10000"/>
                    <a:gd name="connsiteY57" fmla="*/ 6129 h 10000"/>
                    <a:gd name="connsiteX58" fmla="*/ 4376 w 10000"/>
                    <a:gd name="connsiteY58" fmla="*/ 6264 h 10000"/>
                    <a:gd name="connsiteX59" fmla="*/ 4376 w 10000"/>
                    <a:gd name="connsiteY59" fmla="*/ 4950 h 10000"/>
                    <a:gd name="connsiteX60" fmla="*/ 4193 w 10000"/>
                    <a:gd name="connsiteY60" fmla="*/ 5161 h 10000"/>
                    <a:gd name="connsiteX61" fmla="*/ 3947 w 10000"/>
                    <a:gd name="connsiteY61" fmla="*/ 4481 h 10000"/>
                    <a:gd name="connsiteX62" fmla="*/ 3639 w 10000"/>
                    <a:gd name="connsiteY62" fmla="*/ 5731 h 10000"/>
                    <a:gd name="connsiteX63" fmla="*/ 3186 w 10000"/>
                    <a:gd name="connsiteY63" fmla="*/ 3378 h 10000"/>
                    <a:gd name="connsiteX64" fmla="*/ 2763 w 10000"/>
                    <a:gd name="connsiteY64" fmla="*/ 2065 h 10000"/>
                    <a:gd name="connsiteX65" fmla="*/ 2663 w 10000"/>
                    <a:gd name="connsiteY65" fmla="*/ 1434 h 10000"/>
                    <a:gd name="connsiteX0" fmla="*/ 2663 w 10000"/>
                    <a:gd name="connsiteY0" fmla="*/ 1434 h 10000"/>
                    <a:gd name="connsiteX1" fmla="*/ 1756 w 10000"/>
                    <a:gd name="connsiteY1" fmla="*/ 3527 h 10000"/>
                    <a:gd name="connsiteX2" fmla="*/ 1545 w 10000"/>
                    <a:gd name="connsiteY2" fmla="*/ 3789 h 10000"/>
                    <a:gd name="connsiteX3" fmla="*/ 1415 w 10000"/>
                    <a:gd name="connsiteY3" fmla="*/ 5666 h 10000"/>
                    <a:gd name="connsiteX4" fmla="*/ 965 w 10000"/>
                    <a:gd name="connsiteY4" fmla="*/ 5096 h 10000"/>
                    <a:gd name="connsiteX5" fmla="*/ 934 w 10000"/>
                    <a:gd name="connsiteY5" fmla="*/ 6000 h 10000"/>
                    <a:gd name="connsiteX6" fmla="*/ 236 w 10000"/>
                    <a:gd name="connsiteY6" fmla="*/ 5731 h 10000"/>
                    <a:gd name="connsiteX7" fmla="*/ 628 w 10000"/>
                    <a:gd name="connsiteY7" fmla="*/ 7237 h 10000"/>
                    <a:gd name="connsiteX8" fmla="*/ 266 w 10000"/>
                    <a:gd name="connsiteY8" fmla="*/ 7020 h 10000"/>
                    <a:gd name="connsiteX9" fmla="*/ 512 w 10000"/>
                    <a:gd name="connsiteY9" fmla="*/ 8205 h 10000"/>
                    <a:gd name="connsiteX10" fmla="*/ 207 w 10000"/>
                    <a:gd name="connsiteY10" fmla="*/ 7923 h 10000"/>
                    <a:gd name="connsiteX11" fmla="*/ 0 w 10000"/>
                    <a:gd name="connsiteY11" fmla="*/ 10000 h 10000"/>
                    <a:gd name="connsiteX12" fmla="*/ 10000 w 10000"/>
                    <a:gd name="connsiteY12" fmla="*/ 6129 h 10000"/>
                    <a:gd name="connsiteX13" fmla="*/ 9391 w 10000"/>
                    <a:gd name="connsiteY13" fmla="*/ 5161 h 10000"/>
                    <a:gd name="connsiteX14" fmla="*/ 9545 w 10000"/>
                    <a:gd name="connsiteY14" fmla="*/ 6000 h 10000"/>
                    <a:gd name="connsiteX15" fmla="*/ 9239 w 10000"/>
                    <a:gd name="connsiteY15" fmla="*/ 6410 h 10000"/>
                    <a:gd name="connsiteX16" fmla="*/ 9203 w 10000"/>
                    <a:gd name="connsiteY16" fmla="*/ 5249 h 10000"/>
                    <a:gd name="connsiteX17" fmla="*/ 8658 w 10000"/>
                    <a:gd name="connsiteY17" fmla="*/ 6201 h 10000"/>
                    <a:gd name="connsiteX18" fmla="*/ 8870 w 10000"/>
                    <a:gd name="connsiteY18" fmla="*/ 4541 h 10000"/>
                    <a:gd name="connsiteX19" fmla="*/ 8634 w 10000"/>
                    <a:gd name="connsiteY19" fmla="*/ 2687 h 10000"/>
                    <a:gd name="connsiteX20" fmla="*/ 8599 w 10000"/>
                    <a:gd name="connsiteY20" fmla="*/ 4207 h 10000"/>
                    <a:gd name="connsiteX21" fmla="*/ 8389 w 10000"/>
                    <a:gd name="connsiteY21" fmla="*/ 4541 h 10000"/>
                    <a:gd name="connsiteX22" fmla="*/ 8571 w 10000"/>
                    <a:gd name="connsiteY22" fmla="*/ 5249 h 10000"/>
                    <a:gd name="connsiteX23" fmla="*/ 8018 w 10000"/>
                    <a:gd name="connsiteY23" fmla="*/ 4680 h 10000"/>
                    <a:gd name="connsiteX24" fmla="*/ 8324 w 10000"/>
                    <a:gd name="connsiteY24" fmla="*/ 5866 h 10000"/>
                    <a:gd name="connsiteX25" fmla="*/ 7871 w 10000"/>
                    <a:gd name="connsiteY25" fmla="*/ 5308 h 10000"/>
                    <a:gd name="connsiteX26" fmla="*/ 7996 w 10000"/>
                    <a:gd name="connsiteY26" fmla="*/ 6475 h 10000"/>
                    <a:gd name="connsiteX27" fmla="*/ 7533 w 10000"/>
                    <a:gd name="connsiteY27" fmla="*/ 6201 h 10000"/>
                    <a:gd name="connsiteX28" fmla="*/ 7503 w 10000"/>
                    <a:gd name="connsiteY28" fmla="*/ 5161 h 10000"/>
                    <a:gd name="connsiteX29" fmla="*/ 7079 w 10000"/>
                    <a:gd name="connsiteY29" fmla="*/ 6065 h 10000"/>
                    <a:gd name="connsiteX30" fmla="*/ 7227 w 10000"/>
                    <a:gd name="connsiteY30" fmla="*/ 4886 h 10000"/>
                    <a:gd name="connsiteX31" fmla="*/ 7079 w 10000"/>
                    <a:gd name="connsiteY31" fmla="*/ 3527 h 10000"/>
                    <a:gd name="connsiteX32" fmla="*/ 6833 w 10000"/>
                    <a:gd name="connsiteY32" fmla="*/ 5161 h 10000"/>
                    <a:gd name="connsiteX33" fmla="*/ 6864 w 10000"/>
                    <a:gd name="connsiteY33" fmla="*/ 6000 h 10000"/>
                    <a:gd name="connsiteX34" fmla="*/ 6681 w 10000"/>
                    <a:gd name="connsiteY34" fmla="*/ 5519 h 10000"/>
                    <a:gd name="connsiteX35" fmla="*/ 6681 w 10000"/>
                    <a:gd name="connsiteY35" fmla="*/ 6610 h 10000"/>
                    <a:gd name="connsiteX36" fmla="*/ 6412 w 10000"/>
                    <a:gd name="connsiteY36" fmla="*/ 5866 h 10000"/>
                    <a:gd name="connsiteX37" fmla="*/ 7321 w 10000"/>
                    <a:gd name="connsiteY37" fmla="*/ 1103 h 10000"/>
                    <a:gd name="connsiteX38" fmla="*/ 7714 w 10000"/>
                    <a:gd name="connsiteY38" fmla="*/ 968 h 10000"/>
                    <a:gd name="connsiteX39" fmla="*/ 7417 w 10000"/>
                    <a:gd name="connsiteY39" fmla="*/ 0 h 10000"/>
                    <a:gd name="connsiteX40" fmla="*/ 7417 w 10000"/>
                    <a:gd name="connsiteY40" fmla="*/ 0 h 10000"/>
                    <a:gd name="connsiteX41" fmla="*/ 7417 w 10000"/>
                    <a:gd name="connsiteY41" fmla="*/ 0 h 10000"/>
                    <a:gd name="connsiteX42" fmla="*/ 7020 w 10000"/>
                    <a:gd name="connsiteY42" fmla="*/ 0 h 10000"/>
                    <a:gd name="connsiteX43" fmla="*/ 7020 w 10000"/>
                    <a:gd name="connsiteY43" fmla="*/ 400 h 10000"/>
                    <a:gd name="connsiteX44" fmla="*/ 7139 w 10000"/>
                    <a:gd name="connsiteY44" fmla="*/ 400 h 10000"/>
                    <a:gd name="connsiteX45" fmla="*/ 5889 w 10000"/>
                    <a:gd name="connsiteY45" fmla="*/ 5161 h 10000"/>
                    <a:gd name="connsiteX46" fmla="*/ 5801 w 10000"/>
                    <a:gd name="connsiteY46" fmla="*/ 4481 h 10000"/>
                    <a:gd name="connsiteX47" fmla="*/ 5650 w 10000"/>
                    <a:gd name="connsiteY47" fmla="*/ 4615 h 10000"/>
                    <a:gd name="connsiteX48" fmla="*/ 5442 w 10000"/>
                    <a:gd name="connsiteY48" fmla="*/ 3924 h 10000"/>
                    <a:gd name="connsiteX49" fmla="*/ 5348 w 10000"/>
                    <a:gd name="connsiteY49" fmla="*/ 5373 h 10000"/>
                    <a:gd name="connsiteX50" fmla="*/ 5168 w 10000"/>
                    <a:gd name="connsiteY50" fmla="*/ 5026 h 10000"/>
                    <a:gd name="connsiteX51" fmla="*/ 5222 w 10000"/>
                    <a:gd name="connsiteY51" fmla="*/ 6201 h 10000"/>
                    <a:gd name="connsiteX52" fmla="*/ 4825 w 10000"/>
                    <a:gd name="connsiteY52" fmla="*/ 5666 h 10000"/>
                    <a:gd name="connsiteX53" fmla="*/ 5034 w 10000"/>
                    <a:gd name="connsiteY53" fmla="*/ 6475 h 10000"/>
                    <a:gd name="connsiteX54" fmla="*/ 4825 w 10000"/>
                    <a:gd name="connsiteY54" fmla="*/ 6610 h 10000"/>
                    <a:gd name="connsiteX55" fmla="*/ 4982 w 10000"/>
                    <a:gd name="connsiteY55" fmla="*/ 7502 h 10000"/>
                    <a:gd name="connsiteX56" fmla="*/ 4645 w 10000"/>
                    <a:gd name="connsiteY56" fmla="*/ 7167 h 10000"/>
                    <a:gd name="connsiteX57" fmla="*/ 4645 w 10000"/>
                    <a:gd name="connsiteY57" fmla="*/ 6129 h 10000"/>
                    <a:gd name="connsiteX58" fmla="*/ 4376 w 10000"/>
                    <a:gd name="connsiteY58" fmla="*/ 6264 h 10000"/>
                    <a:gd name="connsiteX59" fmla="*/ 4376 w 10000"/>
                    <a:gd name="connsiteY59" fmla="*/ 4950 h 10000"/>
                    <a:gd name="connsiteX60" fmla="*/ 4193 w 10000"/>
                    <a:gd name="connsiteY60" fmla="*/ 5161 h 10000"/>
                    <a:gd name="connsiteX61" fmla="*/ 3947 w 10000"/>
                    <a:gd name="connsiteY61" fmla="*/ 4481 h 10000"/>
                    <a:gd name="connsiteX62" fmla="*/ 3639 w 10000"/>
                    <a:gd name="connsiteY62" fmla="*/ 5731 h 10000"/>
                    <a:gd name="connsiteX63" fmla="*/ 2763 w 10000"/>
                    <a:gd name="connsiteY63" fmla="*/ 2065 h 10000"/>
                    <a:gd name="connsiteX64" fmla="*/ 2663 w 10000"/>
                    <a:gd name="connsiteY64" fmla="*/ 1434 h 10000"/>
                    <a:gd name="connsiteX0" fmla="*/ 2663 w 10000"/>
                    <a:gd name="connsiteY0" fmla="*/ 1434 h 10000"/>
                    <a:gd name="connsiteX1" fmla="*/ 1756 w 10000"/>
                    <a:gd name="connsiteY1" fmla="*/ 3527 h 10000"/>
                    <a:gd name="connsiteX2" fmla="*/ 1545 w 10000"/>
                    <a:gd name="connsiteY2" fmla="*/ 3789 h 10000"/>
                    <a:gd name="connsiteX3" fmla="*/ 1415 w 10000"/>
                    <a:gd name="connsiteY3" fmla="*/ 5666 h 10000"/>
                    <a:gd name="connsiteX4" fmla="*/ 965 w 10000"/>
                    <a:gd name="connsiteY4" fmla="*/ 5096 h 10000"/>
                    <a:gd name="connsiteX5" fmla="*/ 934 w 10000"/>
                    <a:gd name="connsiteY5" fmla="*/ 6000 h 10000"/>
                    <a:gd name="connsiteX6" fmla="*/ 236 w 10000"/>
                    <a:gd name="connsiteY6" fmla="*/ 5731 h 10000"/>
                    <a:gd name="connsiteX7" fmla="*/ 628 w 10000"/>
                    <a:gd name="connsiteY7" fmla="*/ 7237 h 10000"/>
                    <a:gd name="connsiteX8" fmla="*/ 266 w 10000"/>
                    <a:gd name="connsiteY8" fmla="*/ 7020 h 10000"/>
                    <a:gd name="connsiteX9" fmla="*/ 512 w 10000"/>
                    <a:gd name="connsiteY9" fmla="*/ 8205 h 10000"/>
                    <a:gd name="connsiteX10" fmla="*/ 207 w 10000"/>
                    <a:gd name="connsiteY10" fmla="*/ 7923 h 10000"/>
                    <a:gd name="connsiteX11" fmla="*/ 0 w 10000"/>
                    <a:gd name="connsiteY11" fmla="*/ 10000 h 10000"/>
                    <a:gd name="connsiteX12" fmla="*/ 10000 w 10000"/>
                    <a:gd name="connsiteY12" fmla="*/ 6129 h 10000"/>
                    <a:gd name="connsiteX13" fmla="*/ 9391 w 10000"/>
                    <a:gd name="connsiteY13" fmla="*/ 5161 h 10000"/>
                    <a:gd name="connsiteX14" fmla="*/ 9545 w 10000"/>
                    <a:gd name="connsiteY14" fmla="*/ 6000 h 10000"/>
                    <a:gd name="connsiteX15" fmla="*/ 9239 w 10000"/>
                    <a:gd name="connsiteY15" fmla="*/ 6410 h 10000"/>
                    <a:gd name="connsiteX16" fmla="*/ 9203 w 10000"/>
                    <a:gd name="connsiteY16" fmla="*/ 5249 h 10000"/>
                    <a:gd name="connsiteX17" fmla="*/ 8658 w 10000"/>
                    <a:gd name="connsiteY17" fmla="*/ 6201 h 10000"/>
                    <a:gd name="connsiteX18" fmla="*/ 8870 w 10000"/>
                    <a:gd name="connsiteY18" fmla="*/ 4541 h 10000"/>
                    <a:gd name="connsiteX19" fmla="*/ 8634 w 10000"/>
                    <a:gd name="connsiteY19" fmla="*/ 2687 h 10000"/>
                    <a:gd name="connsiteX20" fmla="*/ 8599 w 10000"/>
                    <a:gd name="connsiteY20" fmla="*/ 4207 h 10000"/>
                    <a:gd name="connsiteX21" fmla="*/ 8389 w 10000"/>
                    <a:gd name="connsiteY21" fmla="*/ 4541 h 10000"/>
                    <a:gd name="connsiteX22" fmla="*/ 8571 w 10000"/>
                    <a:gd name="connsiteY22" fmla="*/ 5249 h 10000"/>
                    <a:gd name="connsiteX23" fmla="*/ 8018 w 10000"/>
                    <a:gd name="connsiteY23" fmla="*/ 4680 h 10000"/>
                    <a:gd name="connsiteX24" fmla="*/ 8324 w 10000"/>
                    <a:gd name="connsiteY24" fmla="*/ 5866 h 10000"/>
                    <a:gd name="connsiteX25" fmla="*/ 7871 w 10000"/>
                    <a:gd name="connsiteY25" fmla="*/ 5308 h 10000"/>
                    <a:gd name="connsiteX26" fmla="*/ 7996 w 10000"/>
                    <a:gd name="connsiteY26" fmla="*/ 6475 h 10000"/>
                    <a:gd name="connsiteX27" fmla="*/ 7533 w 10000"/>
                    <a:gd name="connsiteY27" fmla="*/ 6201 h 10000"/>
                    <a:gd name="connsiteX28" fmla="*/ 7503 w 10000"/>
                    <a:gd name="connsiteY28" fmla="*/ 5161 h 10000"/>
                    <a:gd name="connsiteX29" fmla="*/ 7079 w 10000"/>
                    <a:gd name="connsiteY29" fmla="*/ 6065 h 10000"/>
                    <a:gd name="connsiteX30" fmla="*/ 7227 w 10000"/>
                    <a:gd name="connsiteY30" fmla="*/ 4886 h 10000"/>
                    <a:gd name="connsiteX31" fmla="*/ 7079 w 10000"/>
                    <a:gd name="connsiteY31" fmla="*/ 3527 h 10000"/>
                    <a:gd name="connsiteX32" fmla="*/ 6833 w 10000"/>
                    <a:gd name="connsiteY32" fmla="*/ 5161 h 10000"/>
                    <a:gd name="connsiteX33" fmla="*/ 6864 w 10000"/>
                    <a:gd name="connsiteY33" fmla="*/ 6000 h 10000"/>
                    <a:gd name="connsiteX34" fmla="*/ 6681 w 10000"/>
                    <a:gd name="connsiteY34" fmla="*/ 5519 h 10000"/>
                    <a:gd name="connsiteX35" fmla="*/ 6681 w 10000"/>
                    <a:gd name="connsiteY35" fmla="*/ 6610 h 10000"/>
                    <a:gd name="connsiteX36" fmla="*/ 6412 w 10000"/>
                    <a:gd name="connsiteY36" fmla="*/ 5866 h 10000"/>
                    <a:gd name="connsiteX37" fmla="*/ 7321 w 10000"/>
                    <a:gd name="connsiteY37" fmla="*/ 1103 h 10000"/>
                    <a:gd name="connsiteX38" fmla="*/ 7714 w 10000"/>
                    <a:gd name="connsiteY38" fmla="*/ 968 h 10000"/>
                    <a:gd name="connsiteX39" fmla="*/ 7417 w 10000"/>
                    <a:gd name="connsiteY39" fmla="*/ 0 h 10000"/>
                    <a:gd name="connsiteX40" fmla="*/ 7417 w 10000"/>
                    <a:gd name="connsiteY40" fmla="*/ 0 h 10000"/>
                    <a:gd name="connsiteX41" fmla="*/ 7417 w 10000"/>
                    <a:gd name="connsiteY41" fmla="*/ 0 h 10000"/>
                    <a:gd name="connsiteX42" fmla="*/ 7020 w 10000"/>
                    <a:gd name="connsiteY42" fmla="*/ 0 h 10000"/>
                    <a:gd name="connsiteX43" fmla="*/ 7020 w 10000"/>
                    <a:gd name="connsiteY43" fmla="*/ 400 h 10000"/>
                    <a:gd name="connsiteX44" fmla="*/ 7139 w 10000"/>
                    <a:gd name="connsiteY44" fmla="*/ 400 h 10000"/>
                    <a:gd name="connsiteX45" fmla="*/ 5889 w 10000"/>
                    <a:gd name="connsiteY45" fmla="*/ 5161 h 10000"/>
                    <a:gd name="connsiteX46" fmla="*/ 5801 w 10000"/>
                    <a:gd name="connsiteY46" fmla="*/ 4481 h 10000"/>
                    <a:gd name="connsiteX47" fmla="*/ 5650 w 10000"/>
                    <a:gd name="connsiteY47" fmla="*/ 4615 h 10000"/>
                    <a:gd name="connsiteX48" fmla="*/ 5442 w 10000"/>
                    <a:gd name="connsiteY48" fmla="*/ 3924 h 10000"/>
                    <a:gd name="connsiteX49" fmla="*/ 5348 w 10000"/>
                    <a:gd name="connsiteY49" fmla="*/ 5373 h 10000"/>
                    <a:gd name="connsiteX50" fmla="*/ 5168 w 10000"/>
                    <a:gd name="connsiteY50" fmla="*/ 5026 h 10000"/>
                    <a:gd name="connsiteX51" fmla="*/ 5222 w 10000"/>
                    <a:gd name="connsiteY51" fmla="*/ 6201 h 10000"/>
                    <a:gd name="connsiteX52" fmla="*/ 4825 w 10000"/>
                    <a:gd name="connsiteY52" fmla="*/ 5666 h 10000"/>
                    <a:gd name="connsiteX53" fmla="*/ 5034 w 10000"/>
                    <a:gd name="connsiteY53" fmla="*/ 6475 h 10000"/>
                    <a:gd name="connsiteX54" fmla="*/ 4825 w 10000"/>
                    <a:gd name="connsiteY54" fmla="*/ 6610 h 10000"/>
                    <a:gd name="connsiteX55" fmla="*/ 4982 w 10000"/>
                    <a:gd name="connsiteY55" fmla="*/ 7502 h 10000"/>
                    <a:gd name="connsiteX56" fmla="*/ 4645 w 10000"/>
                    <a:gd name="connsiteY56" fmla="*/ 7167 h 10000"/>
                    <a:gd name="connsiteX57" fmla="*/ 4645 w 10000"/>
                    <a:gd name="connsiteY57" fmla="*/ 6129 h 10000"/>
                    <a:gd name="connsiteX58" fmla="*/ 4376 w 10000"/>
                    <a:gd name="connsiteY58" fmla="*/ 6264 h 10000"/>
                    <a:gd name="connsiteX59" fmla="*/ 4376 w 10000"/>
                    <a:gd name="connsiteY59" fmla="*/ 4950 h 10000"/>
                    <a:gd name="connsiteX60" fmla="*/ 4193 w 10000"/>
                    <a:gd name="connsiteY60" fmla="*/ 5161 h 10000"/>
                    <a:gd name="connsiteX61" fmla="*/ 3947 w 10000"/>
                    <a:gd name="connsiteY61" fmla="*/ 4481 h 10000"/>
                    <a:gd name="connsiteX62" fmla="*/ 3639 w 10000"/>
                    <a:gd name="connsiteY62" fmla="*/ 5731 h 10000"/>
                    <a:gd name="connsiteX63" fmla="*/ 2663 w 10000"/>
                    <a:gd name="connsiteY63" fmla="*/ 1434 h 10000"/>
                    <a:gd name="connsiteX0" fmla="*/ 3639 w 10000"/>
                    <a:gd name="connsiteY0" fmla="*/ 5731 h 10000"/>
                    <a:gd name="connsiteX1" fmla="*/ 1756 w 10000"/>
                    <a:gd name="connsiteY1" fmla="*/ 3527 h 10000"/>
                    <a:gd name="connsiteX2" fmla="*/ 1545 w 10000"/>
                    <a:gd name="connsiteY2" fmla="*/ 3789 h 10000"/>
                    <a:gd name="connsiteX3" fmla="*/ 1415 w 10000"/>
                    <a:gd name="connsiteY3" fmla="*/ 5666 h 10000"/>
                    <a:gd name="connsiteX4" fmla="*/ 965 w 10000"/>
                    <a:gd name="connsiteY4" fmla="*/ 5096 h 10000"/>
                    <a:gd name="connsiteX5" fmla="*/ 934 w 10000"/>
                    <a:gd name="connsiteY5" fmla="*/ 6000 h 10000"/>
                    <a:gd name="connsiteX6" fmla="*/ 236 w 10000"/>
                    <a:gd name="connsiteY6" fmla="*/ 5731 h 10000"/>
                    <a:gd name="connsiteX7" fmla="*/ 628 w 10000"/>
                    <a:gd name="connsiteY7" fmla="*/ 7237 h 10000"/>
                    <a:gd name="connsiteX8" fmla="*/ 266 w 10000"/>
                    <a:gd name="connsiteY8" fmla="*/ 7020 h 10000"/>
                    <a:gd name="connsiteX9" fmla="*/ 512 w 10000"/>
                    <a:gd name="connsiteY9" fmla="*/ 8205 h 10000"/>
                    <a:gd name="connsiteX10" fmla="*/ 207 w 10000"/>
                    <a:gd name="connsiteY10" fmla="*/ 7923 h 10000"/>
                    <a:gd name="connsiteX11" fmla="*/ 0 w 10000"/>
                    <a:gd name="connsiteY11" fmla="*/ 10000 h 10000"/>
                    <a:gd name="connsiteX12" fmla="*/ 10000 w 10000"/>
                    <a:gd name="connsiteY12" fmla="*/ 6129 h 10000"/>
                    <a:gd name="connsiteX13" fmla="*/ 9391 w 10000"/>
                    <a:gd name="connsiteY13" fmla="*/ 5161 h 10000"/>
                    <a:gd name="connsiteX14" fmla="*/ 9545 w 10000"/>
                    <a:gd name="connsiteY14" fmla="*/ 6000 h 10000"/>
                    <a:gd name="connsiteX15" fmla="*/ 9239 w 10000"/>
                    <a:gd name="connsiteY15" fmla="*/ 6410 h 10000"/>
                    <a:gd name="connsiteX16" fmla="*/ 9203 w 10000"/>
                    <a:gd name="connsiteY16" fmla="*/ 5249 h 10000"/>
                    <a:gd name="connsiteX17" fmla="*/ 8658 w 10000"/>
                    <a:gd name="connsiteY17" fmla="*/ 6201 h 10000"/>
                    <a:gd name="connsiteX18" fmla="*/ 8870 w 10000"/>
                    <a:gd name="connsiteY18" fmla="*/ 4541 h 10000"/>
                    <a:gd name="connsiteX19" fmla="*/ 8634 w 10000"/>
                    <a:gd name="connsiteY19" fmla="*/ 2687 h 10000"/>
                    <a:gd name="connsiteX20" fmla="*/ 8599 w 10000"/>
                    <a:gd name="connsiteY20" fmla="*/ 4207 h 10000"/>
                    <a:gd name="connsiteX21" fmla="*/ 8389 w 10000"/>
                    <a:gd name="connsiteY21" fmla="*/ 4541 h 10000"/>
                    <a:gd name="connsiteX22" fmla="*/ 8571 w 10000"/>
                    <a:gd name="connsiteY22" fmla="*/ 5249 h 10000"/>
                    <a:gd name="connsiteX23" fmla="*/ 8018 w 10000"/>
                    <a:gd name="connsiteY23" fmla="*/ 4680 h 10000"/>
                    <a:gd name="connsiteX24" fmla="*/ 8324 w 10000"/>
                    <a:gd name="connsiteY24" fmla="*/ 5866 h 10000"/>
                    <a:gd name="connsiteX25" fmla="*/ 7871 w 10000"/>
                    <a:gd name="connsiteY25" fmla="*/ 5308 h 10000"/>
                    <a:gd name="connsiteX26" fmla="*/ 7996 w 10000"/>
                    <a:gd name="connsiteY26" fmla="*/ 6475 h 10000"/>
                    <a:gd name="connsiteX27" fmla="*/ 7533 w 10000"/>
                    <a:gd name="connsiteY27" fmla="*/ 6201 h 10000"/>
                    <a:gd name="connsiteX28" fmla="*/ 7503 w 10000"/>
                    <a:gd name="connsiteY28" fmla="*/ 5161 h 10000"/>
                    <a:gd name="connsiteX29" fmla="*/ 7079 w 10000"/>
                    <a:gd name="connsiteY29" fmla="*/ 6065 h 10000"/>
                    <a:gd name="connsiteX30" fmla="*/ 7227 w 10000"/>
                    <a:gd name="connsiteY30" fmla="*/ 4886 h 10000"/>
                    <a:gd name="connsiteX31" fmla="*/ 7079 w 10000"/>
                    <a:gd name="connsiteY31" fmla="*/ 3527 h 10000"/>
                    <a:gd name="connsiteX32" fmla="*/ 6833 w 10000"/>
                    <a:gd name="connsiteY32" fmla="*/ 5161 h 10000"/>
                    <a:gd name="connsiteX33" fmla="*/ 6864 w 10000"/>
                    <a:gd name="connsiteY33" fmla="*/ 6000 h 10000"/>
                    <a:gd name="connsiteX34" fmla="*/ 6681 w 10000"/>
                    <a:gd name="connsiteY34" fmla="*/ 5519 h 10000"/>
                    <a:gd name="connsiteX35" fmla="*/ 6681 w 10000"/>
                    <a:gd name="connsiteY35" fmla="*/ 6610 h 10000"/>
                    <a:gd name="connsiteX36" fmla="*/ 6412 w 10000"/>
                    <a:gd name="connsiteY36" fmla="*/ 5866 h 10000"/>
                    <a:gd name="connsiteX37" fmla="*/ 7321 w 10000"/>
                    <a:gd name="connsiteY37" fmla="*/ 1103 h 10000"/>
                    <a:gd name="connsiteX38" fmla="*/ 7714 w 10000"/>
                    <a:gd name="connsiteY38" fmla="*/ 968 h 10000"/>
                    <a:gd name="connsiteX39" fmla="*/ 7417 w 10000"/>
                    <a:gd name="connsiteY39" fmla="*/ 0 h 10000"/>
                    <a:gd name="connsiteX40" fmla="*/ 7417 w 10000"/>
                    <a:gd name="connsiteY40" fmla="*/ 0 h 10000"/>
                    <a:gd name="connsiteX41" fmla="*/ 7417 w 10000"/>
                    <a:gd name="connsiteY41" fmla="*/ 0 h 10000"/>
                    <a:gd name="connsiteX42" fmla="*/ 7020 w 10000"/>
                    <a:gd name="connsiteY42" fmla="*/ 0 h 10000"/>
                    <a:gd name="connsiteX43" fmla="*/ 7020 w 10000"/>
                    <a:gd name="connsiteY43" fmla="*/ 400 h 10000"/>
                    <a:gd name="connsiteX44" fmla="*/ 7139 w 10000"/>
                    <a:gd name="connsiteY44" fmla="*/ 400 h 10000"/>
                    <a:gd name="connsiteX45" fmla="*/ 5889 w 10000"/>
                    <a:gd name="connsiteY45" fmla="*/ 5161 h 10000"/>
                    <a:gd name="connsiteX46" fmla="*/ 5801 w 10000"/>
                    <a:gd name="connsiteY46" fmla="*/ 4481 h 10000"/>
                    <a:gd name="connsiteX47" fmla="*/ 5650 w 10000"/>
                    <a:gd name="connsiteY47" fmla="*/ 4615 h 10000"/>
                    <a:gd name="connsiteX48" fmla="*/ 5442 w 10000"/>
                    <a:gd name="connsiteY48" fmla="*/ 3924 h 10000"/>
                    <a:gd name="connsiteX49" fmla="*/ 5348 w 10000"/>
                    <a:gd name="connsiteY49" fmla="*/ 5373 h 10000"/>
                    <a:gd name="connsiteX50" fmla="*/ 5168 w 10000"/>
                    <a:gd name="connsiteY50" fmla="*/ 5026 h 10000"/>
                    <a:gd name="connsiteX51" fmla="*/ 5222 w 10000"/>
                    <a:gd name="connsiteY51" fmla="*/ 6201 h 10000"/>
                    <a:gd name="connsiteX52" fmla="*/ 4825 w 10000"/>
                    <a:gd name="connsiteY52" fmla="*/ 5666 h 10000"/>
                    <a:gd name="connsiteX53" fmla="*/ 5034 w 10000"/>
                    <a:gd name="connsiteY53" fmla="*/ 6475 h 10000"/>
                    <a:gd name="connsiteX54" fmla="*/ 4825 w 10000"/>
                    <a:gd name="connsiteY54" fmla="*/ 6610 h 10000"/>
                    <a:gd name="connsiteX55" fmla="*/ 4982 w 10000"/>
                    <a:gd name="connsiteY55" fmla="*/ 7502 h 10000"/>
                    <a:gd name="connsiteX56" fmla="*/ 4645 w 10000"/>
                    <a:gd name="connsiteY56" fmla="*/ 7167 h 10000"/>
                    <a:gd name="connsiteX57" fmla="*/ 4645 w 10000"/>
                    <a:gd name="connsiteY57" fmla="*/ 6129 h 10000"/>
                    <a:gd name="connsiteX58" fmla="*/ 4376 w 10000"/>
                    <a:gd name="connsiteY58" fmla="*/ 6264 h 10000"/>
                    <a:gd name="connsiteX59" fmla="*/ 4376 w 10000"/>
                    <a:gd name="connsiteY59" fmla="*/ 4950 h 10000"/>
                    <a:gd name="connsiteX60" fmla="*/ 4193 w 10000"/>
                    <a:gd name="connsiteY60" fmla="*/ 5161 h 10000"/>
                    <a:gd name="connsiteX61" fmla="*/ 3947 w 10000"/>
                    <a:gd name="connsiteY61" fmla="*/ 4481 h 10000"/>
                    <a:gd name="connsiteX62" fmla="*/ 3639 w 10000"/>
                    <a:gd name="connsiteY62" fmla="*/ 5731 h 10000"/>
                    <a:gd name="connsiteX0" fmla="*/ 3639 w 10000"/>
                    <a:gd name="connsiteY0" fmla="*/ 5731 h 10000"/>
                    <a:gd name="connsiteX1" fmla="*/ 1545 w 10000"/>
                    <a:gd name="connsiteY1" fmla="*/ 3789 h 10000"/>
                    <a:gd name="connsiteX2" fmla="*/ 1415 w 10000"/>
                    <a:gd name="connsiteY2" fmla="*/ 5666 h 10000"/>
                    <a:gd name="connsiteX3" fmla="*/ 965 w 10000"/>
                    <a:gd name="connsiteY3" fmla="*/ 5096 h 10000"/>
                    <a:gd name="connsiteX4" fmla="*/ 934 w 10000"/>
                    <a:gd name="connsiteY4" fmla="*/ 6000 h 10000"/>
                    <a:gd name="connsiteX5" fmla="*/ 236 w 10000"/>
                    <a:gd name="connsiteY5" fmla="*/ 5731 h 10000"/>
                    <a:gd name="connsiteX6" fmla="*/ 628 w 10000"/>
                    <a:gd name="connsiteY6" fmla="*/ 7237 h 10000"/>
                    <a:gd name="connsiteX7" fmla="*/ 266 w 10000"/>
                    <a:gd name="connsiteY7" fmla="*/ 7020 h 10000"/>
                    <a:gd name="connsiteX8" fmla="*/ 512 w 10000"/>
                    <a:gd name="connsiteY8" fmla="*/ 8205 h 10000"/>
                    <a:gd name="connsiteX9" fmla="*/ 207 w 10000"/>
                    <a:gd name="connsiteY9" fmla="*/ 7923 h 10000"/>
                    <a:gd name="connsiteX10" fmla="*/ 0 w 10000"/>
                    <a:gd name="connsiteY10" fmla="*/ 10000 h 10000"/>
                    <a:gd name="connsiteX11" fmla="*/ 10000 w 10000"/>
                    <a:gd name="connsiteY11" fmla="*/ 6129 h 10000"/>
                    <a:gd name="connsiteX12" fmla="*/ 9391 w 10000"/>
                    <a:gd name="connsiteY12" fmla="*/ 5161 h 10000"/>
                    <a:gd name="connsiteX13" fmla="*/ 9545 w 10000"/>
                    <a:gd name="connsiteY13" fmla="*/ 6000 h 10000"/>
                    <a:gd name="connsiteX14" fmla="*/ 9239 w 10000"/>
                    <a:gd name="connsiteY14" fmla="*/ 6410 h 10000"/>
                    <a:gd name="connsiteX15" fmla="*/ 9203 w 10000"/>
                    <a:gd name="connsiteY15" fmla="*/ 5249 h 10000"/>
                    <a:gd name="connsiteX16" fmla="*/ 8658 w 10000"/>
                    <a:gd name="connsiteY16" fmla="*/ 6201 h 10000"/>
                    <a:gd name="connsiteX17" fmla="*/ 8870 w 10000"/>
                    <a:gd name="connsiteY17" fmla="*/ 4541 h 10000"/>
                    <a:gd name="connsiteX18" fmla="*/ 8634 w 10000"/>
                    <a:gd name="connsiteY18" fmla="*/ 2687 h 10000"/>
                    <a:gd name="connsiteX19" fmla="*/ 8599 w 10000"/>
                    <a:gd name="connsiteY19" fmla="*/ 4207 h 10000"/>
                    <a:gd name="connsiteX20" fmla="*/ 8389 w 10000"/>
                    <a:gd name="connsiteY20" fmla="*/ 4541 h 10000"/>
                    <a:gd name="connsiteX21" fmla="*/ 8571 w 10000"/>
                    <a:gd name="connsiteY21" fmla="*/ 5249 h 10000"/>
                    <a:gd name="connsiteX22" fmla="*/ 8018 w 10000"/>
                    <a:gd name="connsiteY22" fmla="*/ 4680 h 10000"/>
                    <a:gd name="connsiteX23" fmla="*/ 8324 w 10000"/>
                    <a:gd name="connsiteY23" fmla="*/ 5866 h 10000"/>
                    <a:gd name="connsiteX24" fmla="*/ 7871 w 10000"/>
                    <a:gd name="connsiteY24" fmla="*/ 5308 h 10000"/>
                    <a:gd name="connsiteX25" fmla="*/ 7996 w 10000"/>
                    <a:gd name="connsiteY25" fmla="*/ 6475 h 10000"/>
                    <a:gd name="connsiteX26" fmla="*/ 7533 w 10000"/>
                    <a:gd name="connsiteY26" fmla="*/ 6201 h 10000"/>
                    <a:gd name="connsiteX27" fmla="*/ 7503 w 10000"/>
                    <a:gd name="connsiteY27" fmla="*/ 5161 h 10000"/>
                    <a:gd name="connsiteX28" fmla="*/ 7079 w 10000"/>
                    <a:gd name="connsiteY28" fmla="*/ 6065 h 10000"/>
                    <a:gd name="connsiteX29" fmla="*/ 7227 w 10000"/>
                    <a:gd name="connsiteY29" fmla="*/ 4886 h 10000"/>
                    <a:gd name="connsiteX30" fmla="*/ 7079 w 10000"/>
                    <a:gd name="connsiteY30" fmla="*/ 3527 h 10000"/>
                    <a:gd name="connsiteX31" fmla="*/ 6833 w 10000"/>
                    <a:gd name="connsiteY31" fmla="*/ 5161 h 10000"/>
                    <a:gd name="connsiteX32" fmla="*/ 6864 w 10000"/>
                    <a:gd name="connsiteY32" fmla="*/ 6000 h 10000"/>
                    <a:gd name="connsiteX33" fmla="*/ 6681 w 10000"/>
                    <a:gd name="connsiteY33" fmla="*/ 5519 h 10000"/>
                    <a:gd name="connsiteX34" fmla="*/ 6681 w 10000"/>
                    <a:gd name="connsiteY34" fmla="*/ 6610 h 10000"/>
                    <a:gd name="connsiteX35" fmla="*/ 6412 w 10000"/>
                    <a:gd name="connsiteY35" fmla="*/ 5866 h 10000"/>
                    <a:gd name="connsiteX36" fmla="*/ 7321 w 10000"/>
                    <a:gd name="connsiteY36" fmla="*/ 1103 h 10000"/>
                    <a:gd name="connsiteX37" fmla="*/ 7714 w 10000"/>
                    <a:gd name="connsiteY37" fmla="*/ 968 h 10000"/>
                    <a:gd name="connsiteX38" fmla="*/ 7417 w 10000"/>
                    <a:gd name="connsiteY38" fmla="*/ 0 h 10000"/>
                    <a:gd name="connsiteX39" fmla="*/ 7417 w 10000"/>
                    <a:gd name="connsiteY39" fmla="*/ 0 h 10000"/>
                    <a:gd name="connsiteX40" fmla="*/ 7417 w 10000"/>
                    <a:gd name="connsiteY40" fmla="*/ 0 h 10000"/>
                    <a:gd name="connsiteX41" fmla="*/ 7020 w 10000"/>
                    <a:gd name="connsiteY41" fmla="*/ 0 h 10000"/>
                    <a:gd name="connsiteX42" fmla="*/ 7020 w 10000"/>
                    <a:gd name="connsiteY42" fmla="*/ 400 h 10000"/>
                    <a:gd name="connsiteX43" fmla="*/ 7139 w 10000"/>
                    <a:gd name="connsiteY43" fmla="*/ 400 h 10000"/>
                    <a:gd name="connsiteX44" fmla="*/ 5889 w 10000"/>
                    <a:gd name="connsiteY44" fmla="*/ 5161 h 10000"/>
                    <a:gd name="connsiteX45" fmla="*/ 5801 w 10000"/>
                    <a:gd name="connsiteY45" fmla="*/ 4481 h 10000"/>
                    <a:gd name="connsiteX46" fmla="*/ 5650 w 10000"/>
                    <a:gd name="connsiteY46" fmla="*/ 4615 h 10000"/>
                    <a:gd name="connsiteX47" fmla="*/ 5442 w 10000"/>
                    <a:gd name="connsiteY47" fmla="*/ 3924 h 10000"/>
                    <a:gd name="connsiteX48" fmla="*/ 5348 w 10000"/>
                    <a:gd name="connsiteY48" fmla="*/ 5373 h 10000"/>
                    <a:gd name="connsiteX49" fmla="*/ 5168 w 10000"/>
                    <a:gd name="connsiteY49" fmla="*/ 5026 h 10000"/>
                    <a:gd name="connsiteX50" fmla="*/ 5222 w 10000"/>
                    <a:gd name="connsiteY50" fmla="*/ 6201 h 10000"/>
                    <a:gd name="connsiteX51" fmla="*/ 4825 w 10000"/>
                    <a:gd name="connsiteY51" fmla="*/ 5666 h 10000"/>
                    <a:gd name="connsiteX52" fmla="*/ 5034 w 10000"/>
                    <a:gd name="connsiteY52" fmla="*/ 6475 h 10000"/>
                    <a:gd name="connsiteX53" fmla="*/ 4825 w 10000"/>
                    <a:gd name="connsiteY53" fmla="*/ 6610 h 10000"/>
                    <a:gd name="connsiteX54" fmla="*/ 4982 w 10000"/>
                    <a:gd name="connsiteY54" fmla="*/ 7502 h 10000"/>
                    <a:gd name="connsiteX55" fmla="*/ 4645 w 10000"/>
                    <a:gd name="connsiteY55" fmla="*/ 7167 h 10000"/>
                    <a:gd name="connsiteX56" fmla="*/ 4645 w 10000"/>
                    <a:gd name="connsiteY56" fmla="*/ 6129 h 10000"/>
                    <a:gd name="connsiteX57" fmla="*/ 4376 w 10000"/>
                    <a:gd name="connsiteY57" fmla="*/ 6264 h 10000"/>
                    <a:gd name="connsiteX58" fmla="*/ 4376 w 10000"/>
                    <a:gd name="connsiteY58" fmla="*/ 4950 h 10000"/>
                    <a:gd name="connsiteX59" fmla="*/ 4193 w 10000"/>
                    <a:gd name="connsiteY59" fmla="*/ 5161 h 10000"/>
                    <a:gd name="connsiteX60" fmla="*/ 3947 w 10000"/>
                    <a:gd name="connsiteY60" fmla="*/ 4481 h 10000"/>
                    <a:gd name="connsiteX61" fmla="*/ 3639 w 10000"/>
                    <a:gd name="connsiteY61" fmla="*/ 5731 h 10000"/>
                    <a:gd name="connsiteX0" fmla="*/ 3639 w 10000"/>
                    <a:gd name="connsiteY0" fmla="*/ 5731 h 10000"/>
                    <a:gd name="connsiteX1" fmla="*/ 1415 w 10000"/>
                    <a:gd name="connsiteY1" fmla="*/ 5666 h 10000"/>
                    <a:gd name="connsiteX2" fmla="*/ 965 w 10000"/>
                    <a:gd name="connsiteY2" fmla="*/ 5096 h 10000"/>
                    <a:gd name="connsiteX3" fmla="*/ 934 w 10000"/>
                    <a:gd name="connsiteY3" fmla="*/ 6000 h 10000"/>
                    <a:gd name="connsiteX4" fmla="*/ 236 w 10000"/>
                    <a:gd name="connsiteY4" fmla="*/ 5731 h 10000"/>
                    <a:gd name="connsiteX5" fmla="*/ 628 w 10000"/>
                    <a:gd name="connsiteY5" fmla="*/ 7237 h 10000"/>
                    <a:gd name="connsiteX6" fmla="*/ 266 w 10000"/>
                    <a:gd name="connsiteY6" fmla="*/ 7020 h 10000"/>
                    <a:gd name="connsiteX7" fmla="*/ 512 w 10000"/>
                    <a:gd name="connsiteY7" fmla="*/ 8205 h 10000"/>
                    <a:gd name="connsiteX8" fmla="*/ 207 w 10000"/>
                    <a:gd name="connsiteY8" fmla="*/ 7923 h 10000"/>
                    <a:gd name="connsiteX9" fmla="*/ 0 w 10000"/>
                    <a:gd name="connsiteY9" fmla="*/ 10000 h 10000"/>
                    <a:gd name="connsiteX10" fmla="*/ 10000 w 10000"/>
                    <a:gd name="connsiteY10" fmla="*/ 6129 h 10000"/>
                    <a:gd name="connsiteX11" fmla="*/ 9391 w 10000"/>
                    <a:gd name="connsiteY11" fmla="*/ 5161 h 10000"/>
                    <a:gd name="connsiteX12" fmla="*/ 9545 w 10000"/>
                    <a:gd name="connsiteY12" fmla="*/ 6000 h 10000"/>
                    <a:gd name="connsiteX13" fmla="*/ 9239 w 10000"/>
                    <a:gd name="connsiteY13" fmla="*/ 6410 h 10000"/>
                    <a:gd name="connsiteX14" fmla="*/ 9203 w 10000"/>
                    <a:gd name="connsiteY14" fmla="*/ 5249 h 10000"/>
                    <a:gd name="connsiteX15" fmla="*/ 8658 w 10000"/>
                    <a:gd name="connsiteY15" fmla="*/ 6201 h 10000"/>
                    <a:gd name="connsiteX16" fmla="*/ 8870 w 10000"/>
                    <a:gd name="connsiteY16" fmla="*/ 4541 h 10000"/>
                    <a:gd name="connsiteX17" fmla="*/ 8634 w 10000"/>
                    <a:gd name="connsiteY17" fmla="*/ 2687 h 10000"/>
                    <a:gd name="connsiteX18" fmla="*/ 8599 w 10000"/>
                    <a:gd name="connsiteY18" fmla="*/ 4207 h 10000"/>
                    <a:gd name="connsiteX19" fmla="*/ 8389 w 10000"/>
                    <a:gd name="connsiteY19" fmla="*/ 4541 h 10000"/>
                    <a:gd name="connsiteX20" fmla="*/ 8571 w 10000"/>
                    <a:gd name="connsiteY20" fmla="*/ 5249 h 10000"/>
                    <a:gd name="connsiteX21" fmla="*/ 8018 w 10000"/>
                    <a:gd name="connsiteY21" fmla="*/ 4680 h 10000"/>
                    <a:gd name="connsiteX22" fmla="*/ 8324 w 10000"/>
                    <a:gd name="connsiteY22" fmla="*/ 5866 h 10000"/>
                    <a:gd name="connsiteX23" fmla="*/ 7871 w 10000"/>
                    <a:gd name="connsiteY23" fmla="*/ 5308 h 10000"/>
                    <a:gd name="connsiteX24" fmla="*/ 7996 w 10000"/>
                    <a:gd name="connsiteY24" fmla="*/ 6475 h 10000"/>
                    <a:gd name="connsiteX25" fmla="*/ 7533 w 10000"/>
                    <a:gd name="connsiteY25" fmla="*/ 6201 h 10000"/>
                    <a:gd name="connsiteX26" fmla="*/ 7503 w 10000"/>
                    <a:gd name="connsiteY26" fmla="*/ 5161 h 10000"/>
                    <a:gd name="connsiteX27" fmla="*/ 7079 w 10000"/>
                    <a:gd name="connsiteY27" fmla="*/ 6065 h 10000"/>
                    <a:gd name="connsiteX28" fmla="*/ 7227 w 10000"/>
                    <a:gd name="connsiteY28" fmla="*/ 4886 h 10000"/>
                    <a:gd name="connsiteX29" fmla="*/ 7079 w 10000"/>
                    <a:gd name="connsiteY29" fmla="*/ 3527 h 10000"/>
                    <a:gd name="connsiteX30" fmla="*/ 6833 w 10000"/>
                    <a:gd name="connsiteY30" fmla="*/ 5161 h 10000"/>
                    <a:gd name="connsiteX31" fmla="*/ 6864 w 10000"/>
                    <a:gd name="connsiteY31" fmla="*/ 6000 h 10000"/>
                    <a:gd name="connsiteX32" fmla="*/ 6681 w 10000"/>
                    <a:gd name="connsiteY32" fmla="*/ 5519 h 10000"/>
                    <a:gd name="connsiteX33" fmla="*/ 6681 w 10000"/>
                    <a:gd name="connsiteY33" fmla="*/ 6610 h 10000"/>
                    <a:gd name="connsiteX34" fmla="*/ 6412 w 10000"/>
                    <a:gd name="connsiteY34" fmla="*/ 5866 h 10000"/>
                    <a:gd name="connsiteX35" fmla="*/ 7321 w 10000"/>
                    <a:gd name="connsiteY35" fmla="*/ 1103 h 10000"/>
                    <a:gd name="connsiteX36" fmla="*/ 7714 w 10000"/>
                    <a:gd name="connsiteY36" fmla="*/ 968 h 10000"/>
                    <a:gd name="connsiteX37" fmla="*/ 7417 w 10000"/>
                    <a:gd name="connsiteY37" fmla="*/ 0 h 10000"/>
                    <a:gd name="connsiteX38" fmla="*/ 7417 w 10000"/>
                    <a:gd name="connsiteY38" fmla="*/ 0 h 10000"/>
                    <a:gd name="connsiteX39" fmla="*/ 7417 w 10000"/>
                    <a:gd name="connsiteY39" fmla="*/ 0 h 10000"/>
                    <a:gd name="connsiteX40" fmla="*/ 7020 w 10000"/>
                    <a:gd name="connsiteY40" fmla="*/ 0 h 10000"/>
                    <a:gd name="connsiteX41" fmla="*/ 7020 w 10000"/>
                    <a:gd name="connsiteY41" fmla="*/ 400 h 10000"/>
                    <a:gd name="connsiteX42" fmla="*/ 7139 w 10000"/>
                    <a:gd name="connsiteY42" fmla="*/ 400 h 10000"/>
                    <a:gd name="connsiteX43" fmla="*/ 5889 w 10000"/>
                    <a:gd name="connsiteY43" fmla="*/ 5161 h 10000"/>
                    <a:gd name="connsiteX44" fmla="*/ 5801 w 10000"/>
                    <a:gd name="connsiteY44" fmla="*/ 4481 h 10000"/>
                    <a:gd name="connsiteX45" fmla="*/ 5650 w 10000"/>
                    <a:gd name="connsiteY45" fmla="*/ 4615 h 10000"/>
                    <a:gd name="connsiteX46" fmla="*/ 5442 w 10000"/>
                    <a:gd name="connsiteY46" fmla="*/ 3924 h 10000"/>
                    <a:gd name="connsiteX47" fmla="*/ 5348 w 10000"/>
                    <a:gd name="connsiteY47" fmla="*/ 5373 h 10000"/>
                    <a:gd name="connsiteX48" fmla="*/ 5168 w 10000"/>
                    <a:gd name="connsiteY48" fmla="*/ 5026 h 10000"/>
                    <a:gd name="connsiteX49" fmla="*/ 5222 w 10000"/>
                    <a:gd name="connsiteY49" fmla="*/ 6201 h 10000"/>
                    <a:gd name="connsiteX50" fmla="*/ 4825 w 10000"/>
                    <a:gd name="connsiteY50" fmla="*/ 5666 h 10000"/>
                    <a:gd name="connsiteX51" fmla="*/ 5034 w 10000"/>
                    <a:gd name="connsiteY51" fmla="*/ 6475 h 10000"/>
                    <a:gd name="connsiteX52" fmla="*/ 4825 w 10000"/>
                    <a:gd name="connsiteY52" fmla="*/ 6610 h 10000"/>
                    <a:gd name="connsiteX53" fmla="*/ 4982 w 10000"/>
                    <a:gd name="connsiteY53" fmla="*/ 7502 h 10000"/>
                    <a:gd name="connsiteX54" fmla="*/ 4645 w 10000"/>
                    <a:gd name="connsiteY54" fmla="*/ 7167 h 10000"/>
                    <a:gd name="connsiteX55" fmla="*/ 4645 w 10000"/>
                    <a:gd name="connsiteY55" fmla="*/ 6129 h 10000"/>
                    <a:gd name="connsiteX56" fmla="*/ 4376 w 10000"/>
                    <a:gd name="connsiteY56" fmla="*/ 6264 h 10000"/>
                    <a:gd name="connsiteX57" fmla="*/ 4376 w 10000"/>
                    <a:gd name="connsiteY57" fmla="*/ 4950 h 10000"/>
                    <a:gd name="connsiteX58" fmla="*/ 4193 w 10000"/>
                    <a:gd name="connsiteY58" fmla="*/ 5161 h 10000"/>
                    <a:gd name="connsiteX59" fmla="*/ 3947 w 10000"/>
                    <a:gd name="connsiteY59" fmla="*/ 4481 h 10000"/>
                    <a:gd name="connsiteX60" fmla="*/ 3639 w 10000"/>
                    <a:gd name="connsiteY60" fmla="*/ 5731 h 10000"/>
                    <a:gd name="connsiteX0" fmla="*/ 3639 w 10000"/>
                    <a:gd name="connsiteY0" fmla="*/ 5731 h 10000"/>
                    <a:gd name="connsiteX1" fmla="*/ 1415 w 10000"/>
                    <a:gd name="connsiteY1" fmla="*/ 5666 h 10000"/>
                    <a:gd name="connsiteX2" fmla="*/ 934 w 10000"/>
                    <a:gd name="connsiteY2" fmla="*/ 6000 h 10000"/>
                    <a:gd name="connsiteX3" fmla="*/ 236 w 10000"/>
                    <a:gd name="connsiteY3" fmla="*/ 5731 h 10000"/>
                    <a:gd name="connsiteX4" fmla="*/ 628 w 10000"/>
                    <a:gd name="connsiteY4" fmla="*/ 7237 h 10000"/>
                    <a:gd name="connsiteX5" fmla="*/ 266 w 10000"/>
                    <a:gd name="connsiteY5" fmla="*/ 7020 h 10000"/>
                    <a:gd name="connsiteX6" fmla="*/ 512 w 10000"/>
                    <a:gd name="connsiteY6" fmla="*/ 8205 h 10000"/>
                    <a:gd name="connsiteX7" fmla="*/ 207 w 10000"/>
                    <a:gd name="connsiteY7" fmla="*/ 7923 h 10000"/>
                    <a:gd name="connsiteX8" fmla="*/ 0 w 10000"/>
                    <a:gd name="connsiteY8" fmla="*/ 10000 h 10000"/>
                    <a:gd name="connsiteX9" fmla="*/ 10000 w 10000"/>
                    <a:gd name="connsiteY9" fmla="*/ 6129 h 10000"/>
                    <a:gd name="connsiteX10" fmla="*/ 9391 w 10000"/>
                    <a:gd name="connsiteY10" fmla="*/ 5161 h 10000"/>
                    <a:gd name="connsiteX11" fmla="*/ 9545 w 10000"/>
                    <a:gd name="connsiteY11" fmla="*/ 6000 h 10000"/>
                    <a:gd name="connsiteX12" fmla="*/ 9239 w 10000"/>
                    <a:gd name="connsiteY12" fmla="*/ 6410 h 10000"/>
                    <a:gd name="connsiteX13" fmla="*/ 9203 w 10000"/>
                    <a:gd name="connsiteY13" fmla="*/ 5249 h 10000"/>
                    <a:gd name="connsiteX14" fmla="*/ 8658 w 10000"/>
                    <a:gd name="connsiteY14" fmla="*/ 6201 h 10000"/>
                    <a:gd name="connsiteX15" fmla="*/ 8870 w 10000"/>
                    <a:gd name="connsiteY15" fmla="*/ 4541 h 10000"/>
                    <a:gd name="connsiteX16" fmla="*/ 8634 w 10000"/>
                    <a:gd name="connsiteY16" fmla="*/ 2687 h 10000"/>
                    <a:gd name="connsiteX17" fmla="*/ 8599 w 10000"/>
                    <a:gd name="connsiteY17" fmla="*/ 4207 h 10000"/>
                    <a:gd name="connsiteX18" fmla="*/ 8389 w 10000"/>
                    <a:gd name="connsiteY18" fmla="*/ 4541 h 10000"/>
                    <a:gd name="connsiteX19" fmla="*/ 8571 w 10000"/>
                    <a:gd name="connsiteY19" fmla="*/ 5249 h 10000"/>
                    <a:gd name="connsiteX20" fmla="*/ 8018 w 10000"/>
                    <a:gd name="connsiteY20" fmla="*/ 4680 h 10000"/>
                    <a:gd name="connsiteX21" fmla="*/ 8324 w 10000"/>
                    <a:gd name="connsiteY21" fmla="*/ 5866 h 10000"/>
                    <a:gd name="connsiteX22" fmla="*/ 7871 w 10000"/>
                    <a:gd name="connsiteY22" fmla="*/ 5308 h 10000"/>
                    <a:gd name="connsiteX23" fmla="*/ 7996 w 10000"/>
                    <a:gd name="connsiteY23" fmla="*/ 6475 h 10000"/>
                    <a:gd name="connsiteX24" fmla="*/ 7533 w 10000"/>
                    <a:gd name="connsiteY24" fmla="*/ 6201 h 10000"/>
                    <a:gd name="connsiteX25" fmla="*/ 7503 w 10000"/>
                    <a:gd name="connsiteY25" fmla="*/ 5161 h 10000"/>
                    <a:gd name="connsiteX26" fmla="*/ 7079 w 10000"/>
                    <a:gd name="connsiteY26" fmla="*/ 6065 h 10000"/>
                    <a:gd name="connsiteX27" fmla="*/ 7227 w 10000"/>
                    <a:gd name="connsiteY27" fmla="*/ 4886 h 10000"/>
                    <a:gd name="connsiteX28" fmla="*/ 7079 w 10000"/>
                    <a:gd name="connsiteY28" fmla="*/ 3527 h 10000"/>
                    <a:gd name="connsiteX29" fmla="*/ 6833 w 10000"/>
                    <a:gd name="connsiteY29" fmla="*/ 5161 h 10000"/>
                    <a:gd name="connsiteX30" fmla="*/ 6864 w 10000"/>
                    <a:gd name="connsiteY30" fmla="*/ 6000 h 10000"/>
                    <a:gd name="connsiteX31" fmla="*/ 6681 w 10000"/>
                    <a:gd name="connsiteY31" fmla="*/ 5519 h 10000"/>
                    <a:gd name="connsiteX32" fmla="*/ 6681 w 10000"/>
                    <a:gd name="connsiteY32" fmla="*/ 6610 h 10000"/>
                    <a:gd name="connsiteX33" fmla="*/ 6412 w 10000"/>
                    <a:gd name="connsiteY33" fmla="*/ 5866 h 10000"/>
                    <a:gd name="connsiteX34" fmla="*/ 7321 w 10000"/>
                    <a:gd name="connsiteY34" fmla="*/ 1103 h 10000"/>
                    <a:gd name="connsiteX35" fmla="*/ 7714 w 10000"/>
                    <a:gd name="connsiteY35" fmla="*/ 968 h 10000"/>
                    <a:gd name="connsiteX36" fmla="*/ 7417 w 10000"/>
                    <a:gd name="connsiteY36" fmla="*/ 0 h 10000"/>
                    <a:gd name="connsiteX37" fmla="*/ 7417 w 10000"/>
                    <a:gd name="connsiteY37" fmla="*/ 0 h 10000"/>
                    <a:gd name="connsiteX38" fmla="*/ 7417 w 10000"/>
                    <a:gd name="connsiteY38" fmla="*/ 0 h 10000"/>
                    <a:gd name="connsiteX39" fmla="*/ 7020 w 10000"/>
                    <a:gd name="connsiteY39" fmla="*/ 0 h 10000"/>
                    <a:gd name="connsiteX40" fmla="*/ 7020 w 10000"/>
                    <a:gd name="connsiteY40" fmla="*/ 400 h 10000"/>
                    <a:gd name="connsiteX41" fmla="*/ 7139 w 10000"/>
                    <a:gd name="connsiteY41" fmla="*/ 400 h 10000"/>
                    <a:gd name="connsiteX42" fmla="*/ 5889 w 10000"/>
                    <a:gd name="connsiteY42" fmla="*/ 5161 h 10000"/>
                    <a:gd name="connsiteX43" fmla="*/ 5801 w 10000"/>
                    <a:gd name="connsiteY43" fmla="*/ 4481 h 10000"/>
                    <a:gd name="connsiteX44" fmla="*/ 5650 w 10000"/>
                    <a:gd name="connsiteY44" fmla="*/ 4615 h 10000"/>
                    <a:gd name="connsiteX45" fmla="*/ 5442 w 10000"/>
                    <a:gd name="connsiteY45" fmla="*/ 3924 h 10000"/>
                    <a:gd name="connsiteX46" fmla="*/ 5348 w 10000"/>
                    <a:gd name="connsiteY46" fmla="*/ 5373 h 10000"/>
                    <a:gd name="connsiteX47" fmla="*/ 5168 w 10000"/>
                    <a:gd name="connsiteY47" fmla="*/ 5026 h 10000"/>
                    <a:gd name="connsiteX48" fmla="*/ 5222 w 10000"/>
                    <a:gd name="connsiteY48" fmla="*/ 6201 h 10000"/>
                    <a:gd name="connsiteX49" fmla="*/ 4825 w 10000"/>
                    <a:gd name="connsiteY49" fmla="*/ 5666 h 10000"/>
                    <a:gd name="connsiteX50" fmla="*/ 5034 w 10000"/>
                    <a:gd name="connsiteY50" fmla="*/ 6475 h 10000"/>
                    <a:gd name="connsiteX51" fmla="*/ 4825 w 10000"/>
                    <a:gd name="connsiteY51" fmla="*/ 6610 h 10000"/>
                    <a:gd name="connsiteX52" fmla="*/ 4982 w 10000"/>
                    <a:gd name="connsiteY52" fmla="*/ 7502 h 10000"/>
                    <a:gd name="connsiteX53" fmla="*/ 4645 w 10000"/>
                    <a:gd name="connsiteY53" fmla="*/ 7167 h 10000"/>
                    <a:gd name="connsiteX54" fmla="*/ 4645 w 10000"/>
                    <a:gd name="connsiteY54" fmla="*/ 6129 h 10000"/>
                    <a:gd name="connsiteX55" fmla="*/ 4376 w 10000"/>
                    <a:gd name="connsiteY55" fmla="*/ 6264 h 10000"/>
                    <a:gd name="connsiteX56" fmla="*/ 4376 w 10000"/>
                    <a:gd name="connsiteY56" fmla="*/ 4950 h 10000"/>
                    <a:gd name="connsiteX57" fmla="*/ 4193 w 10000"/>
                    <a:gd name="connsiteY57" fmla="*/ 5161 h 10000"/>
                    <a:gd name="connsiteX58" fmla="*/ 3947 w 10000"/>
                    <a:gd name="connsiteY58" fmla="*/ 4481 h 10000"/>
                    <a:gd name="connsiteX59" fmla="*/ 3639 w 10000"/>
                    <a:gd name="connsiteY59" fmla="*/ 5731 h 10000"/>
                    <a:gd name="connsiteX0" fmla="*/ 3639 w 10000"/>
                    <a:gd name="connsiteY0" fmla="*/ 5731 h 10000"/>
                    <a:gd name="connsiteX1" fmla="*/ 1415 w 10000"/>
                    <a:gd name="connsiteY1" fmla="*/ 5666 h 10000"/>
                    <a:gd name="connsiteX2" fmla="*/ 236 w 10000"/>
                    <a:gd name="connsiteY2" fmla="*/ 5731 h 10000"/>
                    <a:gd name="connsiteX3" fmla="*/ 628 w 10000"/>
                    <a:gd name="connsiteY3" fmla="*/ 7237 h 10000"/>
                    <a:gd name="connsiteX4" fmla="*/ 266 w 10000"/>
                    <a:gd name="connsiteY4" fmla="*/ 7020 h 10000"/>
                    <a:gd name="connsiteX5" fmla="*/ 512 w 10000"/>
                    <a:gd name="connsiteY5" fmla="*/ 8205 h 10000"/>
                    <a:gd name="connsiteX6" fmla="*/ 207 w 10000"/>
                    <a:gd name="connsiteY6" fmla="*/ 7923 h 10000"/>
                    <a:gd name="connsiteX7" fmla="*/ 0 w 10000"/>
                    <a:gd name="connsiteY7" fmla="*/ 10000 h 10000"/>
                    <a:gd name="connsiteX8" fmla="*/ 10000 w 10000"/>
                    <a:gd name="connsiteY8" fmla="*/ 6129 h 10000"/>
                    <a:gd name="connsiteX9" fmla="*/ 9391 w 10000"/>
                    <a:gd name="connsiteY9" fmla="*/ 5161 h 10000"/>
                    <a:gd name="connsiteX10" fmla="*/ 9545 w 10000"/>
                    <a:gd name="connsiteY10" fmla="*/ 6000 h 10000"/>
                    <a:gd name="connsiteX11" fmla="*/ 9239 w 10000"/>
                    <a:gd name="connsiteY11" fmla="*/ 6410 h 10000"/>
                    <a:gd name="connsiteX12" fmla="*/ 9203 w 10000"/>
                    <a:gd name="connsiteY12" fmla="*/ 5249 h 10000"/>
                    <a:gd name="connsiteX13" fmla="*/ 8658 w 10000"/>
                    <a:gd name="connsiteY13" fmla="*/ 6201 h 10000"/>
                    <a:gd name="connsiteX14" fmla="*/ 8870 w 10000"/>
                    <a:gd name="connsiteY14" fmla="*/ 4541 h 10000"/>
                    <a:gd name="connsiteX15" fmla="*/ 8634 w 10000"/>
                    <a:gd name="connsiteY15" fmla="*/ 2687 h 10000"/>
                    <a:gd name="connsiteX16" fmla="*/ 8599 w 10000"/>
                    <a:gd name="connsiteY16" fmla="*/ 4207 h 10000"/>
                    <a:gd name="connsiteX17" fmla="*/ 8389 w 10000"/>
                    <a:gd name="connsiteY17" fmla="*/ 4541 h 10000"/>
                    <a:gd name="connsiteX18" fmla="*/ 8571 w 10000"/>
                    <a:gd name="connsiteY18" fmla="*/ 5249 h 10000"/>
                    <a:gd name="connsiteX19" fmla="*/ 8018 w 10000"/>
                    <a:gd name="connsiteY19" fmla="*/ 4680 h 10000"/>
                    <a:gd name="connsiteX20" fmla="*/ 8324 w 10000"/>
                    <a:gd name="connsiteY20" fmla="*/ 5866 h 10000"/>
                    <a:gd name="connsiteX21" fmla="*/ 7871 w 10000"/>
                    <a:gd name="connsiteY21" fmla="*/ 5308 h 10000"/>
                    <a:gd name="connsiteX22" fmla="*/ 7996 w 10000"/>
                    <a:gd name="connsiteY22" fmla="*/ 6475 h 10000"/>
                    <a:gd name="connsiteX23" fmla="*/ 7533 w 10000"/>
                    <a:gd name="connsiteY23" fmla="*/ 6201 h 10000"/>
                    <a:gd name="connsiteX24" fmla="*/ 7503 w 10000"/>
                    <a:gd name="connsiteY24" fmla="*/ 5161 h 10000"/>
                    <a:gd name="connsiteX25" fmla="*/ 7079 w 10000"/>
                    <a:gd name="connsiteY25" fmla="*/ 6065 h 10000"/>
                    <a:gd name="connsiteX26" fmla="*/ 7227 w 10000"/>
                    <a:gd name="connsiteY26" fmla="*/ 4886 h 10000"/>
                    <a:gd name="connsiteX27" fmla="*/ 7079 w 10000"/>
                    <a:gd name="connsiteY27" fmla="*/ 3527 h 10000"/>
                    <a:gd name="connsiteX28" fmla="*/ 6833 w 10000"/>
                    <a:gd name="connsiteY28" fmla="*/ 5161 h 10000"/>
                    <a:gd name="connsiteX29" fmla="*/ 6864 w 10000"/>
                    <a:gd name="connsiteY29" fmla="*/ 6000 h 10000"/>
                    <a:gd name="connsiteX30" fmla="*/ 6681 w 10000"/>
                    <a:gd name="connsiteY30" fmla="*/ 5519 h 10000"/>
                    <a:gd name="connsiteX31" fmla="*/ 6681 w 10000"/>
                    <a:gd name="connsiteY31" fmla="*/ 6610 h 10000"/>
                    <a:gd name="connsiteX32" fmla="*/ 6412 w 10000"/>
                    <a:gd name="connsiteY32" fmla="*/ 5866 h 10000"/>
                    <a:gd name="connsiteX33" fmla="*/ 7321 w 10000"/>
                    <a:gd name="connsiteY33" fmla="*/ 1103 h 10000"/>
                    <a:gd name="connsiteX34" fmla="*/ 7714 w 10000"/>
                    <a:gd name="connsiteY34" fmla="*/ 968 h 10000"/>
                    <a:gd name="connsiteX35" fmla="*/ 7417 w 10000"/>
                    <a:gd name="connsiteY35" fmla="*/ 0 h 10000"/>
                    <a:gd name="connsiteX36" fmla="*/ 7417 w 10000"/>
                    <a:gd name="connsiteY36" fmla="*/ 0 h 10000"/>
                    <a:gd name="connsiteX37" fmla="*/ 7417 w 10000"/>
                    <a:gd name="connsiteY37" fmla="*/ 0 h 10000"/>
                    <a:gd name="connsiteX38" fmla="*/ 7020 w 10000"/>
                    <a:gd name="connsiteY38" fmla="*/ 0 h 10000"/>
                    <a:gd name="connsiteX39" fmla="*/ 7020 w 10000"/>
                    <a:gd name="connsiteY39" fmla="*/ 400 h 10000"/>
                    <a:gd name="connsiteX40" fmla="*/ 7139 w 10000"/>
                    <a:gd name="connsiteY40" fmla="*/ 400 h 10000"/>
                    <a:gd name="connsiteX41" fmla="*/ 5889 w 10000"/>
                    <a:gd name="connsiteY41" fmla="*/ 5161 h 10000"/>
                    <a:gd name="connsiteX42" fmla="*/ 5801 w 10000"/>
                    <a:gd name="connsiteY42" fmla="*/ 4481 h 10000"/>
                    <a:gd name="connsiteX43" fmla="*/ 5650 w 10000"/>
                    <a:gd name="connsiteY43" fmla="*/ 4615 h 10000"/>
                    <a:gd name="connsiteX44" fmla="*/ 5442 w 10000"/>
                    <a:gd name="connsiteY44" fmla="*/ 3924 h 10000"/>
                    <a:gd name="connsiteX45" fmla="*/ 5348 w 10000"/>
                    <a:gd name="connsiteY45" fmla="*/ 5373 h 10000"/>
                    <a:gd name="connsiteX46" fmla="*/ 5168 w 10000"/>
                    <a:gd name="connsiteY46" fmla="*/ 5026 h 10000"/>
                    <a:gd name="connsiteX47" fmla="*/ 5222 w 10000"/>
                    <a:gd name="connsiteY47" fmla="*/ 6201 h 10000"/>
                    <a:gd name="connsiteX48" fmla="*/ 4825 w 10000"/>
                    <a:gd name="connsiteY48" fmla="*/ 5666 h 10000"/>
                    <a:gd name="connsiteX49" fmla="*/ 5034 w 10000"/>
                    <a:gd name="connsiteY49" fmla="*/ 6475 h 10000"/>
                    <a:gd name="connsiteX50" fmla="*/ 4825 w 10000"/>
                    <a:gd name="connsiteY50" fmla="*/ 6610 h 10000"/>
                    <a:gd name="connsiteX51" fmla="*/ 4982 w 10000"/>
                    <a:gd name="connsiteY51" fmla="*/ 7502 h 10000"/>
                    <a:gd name="connsiteX52" fmla="*/ 4645 w 10000"/>
                    <a:gd name="connsiteY52" fmla="*/ 7167 h 10000"/>
                    <a:gd name="connsiteX53" fmla="*/ 4645 w 10000"/>
                    <a:gd name="connsiteY53" fmla="*/ 6129 h 10000"/>
                    <a:gd name="connsiteX54" fmla="*/ 4376 w 10000"/>
                    <a:gd name="connsiteY54" fmla="*/ 6264 h 10000"/>
                    <a:gd name="connsiteX55" fmla="*/ 4376 w 10000"/>
                    <a:gd name="connsiteY55" fmla="*/ 4950 h 10000"/>
                    <a:gd name="connsiteX56" fmla="*/ 4193 w 10000"/>
                    <a:gd name="connsiteY56" fmla="*/ 5161 h 10000"/>
                    <a:gd name="connsiteX57" fmla="*/ 3947 w 10000"/>
                    <a:gd name="connsiteY57" fmla="*/ 4481 h 10000"/>
                    <a:gd name="connsiteX58" fmla="*/ 3639 w 10000"/>
                    <a:gd name="connsiteY58" fmla="*/ 5731 h 10000"/>
                    <a:gd name="connsiteX0" fmla="*/ 3639 w 10000"/>
                    <a:gd name="connsiteY0" fmla="*/ 5731 h 10000"/>
                    <a:gd name="connsiteX1" fmla="*/ 236 w 10000"/>
                    <a:gd name="connsiteY1" fmla="*/ 5731 h 10000"/>
                    <a:gd name="connsiteX2" fmla="*/ 628 w 10000"/>
                    <a:gd name="connsiteY2" fmla="*/ 7237 h 10000"/>
                    <a:gd name="connsiteX3" fmla="*/ 266 w 10000"/>
                    <a:gd name="connsiteY3" fmla="*/ 7020 h 10000"/>
                    <a:gd name="connsiteX4" fmla="*/ 512 w 10000"/>
                    <a:gd name="connsiteY4" fmla="*/ 8205 h 10000"/>
                    <a:gd name="connsiteX5" fmla="*/ 207 w 10000"/>
                    <a:gd name="connsiteY5" fmla="*/ 7923 h 10000"/>
                    <a:gd name="connsiteX6" fmla="*/ 0 w 10000"/>
                    <a:gd name="connsiteY6" fmla="*/ 10000 h 10000"/>
                    <a:gd name="connsiteX7" fmla="*/ 10000 w 10000"/>
                    <a:gd name="connsiteY7" fmla="*/ 6129 h 10000"/>
                    <a:gd name="connsiteX8" fmla="*/ 9391 w 10000"/>
                    <a:gd name="connsiteY8" fmla="*/ 5161 h 10000"/>
                    <a:gd name="connsiteX9" fmla="*/ 9545 w 10000"/>
                    <a:gd name="connsiteY9" fmla="*/ 6000 h 10000"/>
                    <a:gd name="connsiteX10" fmla="*/ 9239 w 10000"/>
                    <a:gd name="connsiteY10" fmla="*/ 6410 h 10000"/>
                    <a:gd name="connsiteX11" fmla="*/ 9203 w 10000"/>
                    <a:gd name="connsiteY11" fmla="*/ 5249 h 10000"/>
                    <a:gd name="connsiteX12" fmla="*/ 8658 w 10000"/>
                    <a:gd name="connsiteY12" fmla="*/ 6201 h 10000"/>
                    <a:gd name="connsiteX13" fmla="*/ 8870 w 10000"/>
                    <a:gd name="connsiteY13" fmla="*/ 4541 h 10000"/>
                    <a:gd name="connsiteX14" fmla="*/ 8634 w 10000"/>
                    <a:gd name="connsiteY14" fmla="*/ 2687 h 10000"/>
                    <a:gd name="connsiteX15" fmla="*/ 8599 w 10000"/>
                    <a:gd name="connsiteY15" fmla="*/ 4207 h 10000"/>
                    <a:gd name="connsiteX16" fmla="*/ 8389 w 10000"/>
                    <a:gd name="connsiteY16" fmla="*/ 4541 h 10000"/>
                    <a:gd name="connsiteX17" fmla="*/ 8571 w 10000"/>
                    <a:gd name="connsiteY17" fmla="*/ 5249 h 10000"/>
                    <a:gd name="connsiteX18" fmla="*/ 8018 w 10000"/>
                    <a:gd name="connsiteY18" fmla="*/ 4680 h 10000"/>
                    <a:gd name="connsiteX19" fmla="*/ 8324 w 10000"/>
                    <a:gd name="connsiteY19" fmla="*/ 5866 h 10000"/>
                    <a:gd name="connsiteX20" fmla="*/ 7871 w 10000"/>
                    <a:gd name="connsiteY20" fmla="*/ 5308 h 10000"/>
                    <a:gd name="connsiteX21" fmla="*/ 7996 w 10000"/>
                    <a:gd name="connsiteY21" fmla="*/ 6475 h 10000"/>
                    <a:gd name="connsiteX22" fmla="*/ 7533 w 10000"/>
                    <a:gd name="connsiteY22" fmla="*/ 6201 h 10000"/>
                    <a:gd name="connsiteX23" fmla="*/ 7503 w 10000"/>
                    <a:gd name="connsiteY23" fmla="*/ 5161 h 10000"/>
                    <a:gd name="connsiteX24" fmla="*/ 7079 w 10000"/>
                    <a:gd name="connsiteY24" fmla="*/ 6065 h 10000"/>
                    <a:gd name="connsiteX25" fmla="*/ 7227 w 10000"/>
                    <a:gd name="connsiteY25" fmla="*/ 4886 h 10000"/>
                    <a:gd name="connsiteX26" fmla="*/ 7079 w 10000"/>
                    <a:gd name="connsiteY26" fmla="*/ 3527 h 10000"/>
                    <a:gd name="connsiteX27" fmla="*/ 6833 w 10000"/>
                    <a:gd name="connsiteY27" fmla="*/ 5161 h 10000"/>
                    <a:gd name="connsiteX28" fmla="*/ 6864 w 10000"/>
                    <a:gd name="connsiteY28" fmla="*/ 6000 h 10000"/>
                    <a:gd name="connsiteX29" fmla="*/ 6681 w 10000"/>
                    <a:gd name="connsiteY29" fmla="*/ 5519 h 10000"/>
                    <a:gd name="connsiteX30" fmla="*/ 6681 w 10000"/>
                    <a:gd name="connsiteY30" fmla="*/ 6610 h 10000"/>
                    <a:gd name="connsiteX31" fmla="*/ 6412 w 10000"/>
                    <a:gd name="connsiteY31" fmla="*/ 5866 h 10000"/>
                    <a:gd name="connsiteX32" fmla="*/ 7321 w 10000"/>
                    <a:gd name="connsiteY32" fmla="*/ 1103 h 10000"/>
                    <a:gd name="connsiteX33" fmla="*/ 7714 w 10000"/>
                    <a:gd name="connsiteY33" fmla="*/ 968 h 10000"/>
                    <a:gd name="connsiteX34" fmla="*/ 7417 w 10000"/>
                    <a:gd name="connsiteY34" fmla="*/ 0 h 10000"/>
                    <a:gd name="connsiteX35" fmla="*/ 7417 w 10000"/>
                    <a:gd name="connsiteY35" fmla="*/ 0 h 10000"/>
                    <a:gd name="connsiteX36" fmla="*/ 7417 w 10000"/>
                    <a:gd name="connsiteY36" fmla="*/ 0 h 10000"/>
                    <a:gd name="connsiteX37" fmla="*/ 7020 w 10000"/>
                    <a:gd name="connsiteY37" fmla="*/ 0 h 10000"/>
                    <a:gd name="connsiteX38" fmla="*/ 7020 w 10000"/>
                    <a:gd name="connsiteY38" fmla="*/ 400 h 10000"/>
                    <a:gd name="connsiteX39" fmla="*/ 7139 w 10000"/>
                    <a:gd name="connsiteY39" fmla="*/ 400 h 10000"/>
                    <a:gd name="connsiteX40" fmla="*/ 5889 w 10000"/>
                    <a:gd name="connsiteY40" fmla="*/ 5161 h 10000"/>
                    <a:gd name="connsiteX41" fmla="*/ 5801 w 10000"/>
                    <a:gd name="connsiteY41" fmla="*/ 4481 h 10000"/>
                    <a:gd name="connsiteX42" fmla="*/ 5650 w 10000"/>
                    <a:gd name="connsiteY42" fmla="*/ 4615 h 10000"/>
                    <a:gd name="connsiteX43" fmla="*/ 5442 w 10000"/>
                    <a:gd name="connsiteY43" fmla="*/ 3924 h 10000"/>
                    <a:gd name="connsiteX44" fmla="*/ 5348 w 10000"/>
                    <a:gd name="connsiteY44" fmla="*/ 5373 h 10000"/>
                    <a:gd name="connsiteX45" fmla="*/ 5168 w 10000"/>
                    <a:gd name="connsiteY45" fmla="*/ 5026 h 10000"/>
                    <a:gd name="connsiteX46" fmla="*/ 5222 w 10000"/>
                    <a:gd name="connsiteY46" fmla="*/ 6201 h 10000"/>
                    <a:gd name="connsiteX47" fmla="*/ 4825 w 10000"/>
                    <a:gd name="connsiteY47" fmla="*/ 5666 h 10000"/>
                    <a:gd name="connsiteX48" fmla="*/ 5034 w 10000"/>
                    <a:gd name="connsiteY48" fmla="*/ 6475 h 10000"/>
                    <a:gd name="connsiteX49" fmla="*/ 4825 w 10000"/>
                    <a:gd name="connsiteY49" fmla="*/ 6610 h 10000"/>
                    <a:gd name="connsiteX50" fmla="*/ 4982 w 10000"/>
                    <a:gd name="connsiteY50" fmla="*/ 7502 h 10000"/>
                    <a:gd name="connsiteX51" fmla="*/ 4645 w 10000"/>
                    <a:gd name="connsiteY51" fmla="*/ 7167 h 10000"/>
                    <a:gd name="connsiteX52" fmla="*/ 4645 w 10000"/>
                    <a:gd name="connsiteY52" fmla="*/ 6129 h 10000"/>
                    <a:gd name="connsiteX53" fmla="*/ 4376 w 10000"/>
                    <a:gd name="connsiteY53" fmla="*/ 6264 h 10000"/>
                    <a:gd name="connsiteX54" fmla="*/ 4376 w 10000"/>
                    <a:gd name="connsiteY54" fmla="*/ 4950 h 10000"/>
                    <a:gd name="connsiteX55" fmla="*/ 4193 w 10000"/>
                    <a:gd name="connsiteY55" fmla="*/ 5161 h 10000"/>
                    <a:gd name="connsiteX56" fmla="*/ 3947 w 10000"/>
                    <a:gd name="connsiteY56" fmla="*/ 4481 h 10000"/>
                    <a:gd name="connsiteX57" fmla="*/ 3639 w 10000"/>
                    <a:gd name="connsiteY57" fmla="*/ 5731 h 10000"/>
                    <a:gd name="connsiteX0" fmla="*/ 3639 w 10000"/>
                    <a:gd name="connsiteY0" fmla="*/ 5731 h 10000"/>
                    <a:gd name="connsiteX1" fmla="*/ 628 w 10000"/>
                    <a:gd name="connsiteY1" fmla="*/ 7237 h 10000"/>
                    <a:gd name="connsiteX2" fmla="*/ 266 w 10000"/>
                    <a:gd name="connsiteY2" fmla="*/ 7020 h 10000"/>
                    <a:gd name="connsiteX3" fmla="*/ 512 w 10000"/>
                    <a:gd name="connsiteY3" fmla="*/ 8205 h 10000"/>
                    <a:gd name="connsiteX4" fmla="*/ 207 w 10000"/>
                    <a:gd name="connsiteY4" fmla="*/ 7923 h 10000"/>
                    <a:gd name="connsiteX5" fmla="*/ 0 w 10000"/>
                    <a:gd name="connsiteY5" fmla="*/ 10000 h 10000"/>
                    <a:gd name="connsiteX6" fmla="*/ 10000 w 10000"/>
                    <a:gd name="connsiteY6" fmla="*/ 6129 h 10000"/>
                    <a:gd name="connsiteX7" fmla="*/ 9391 w 10000"/>
                    <a:gd name="connsiteY7" fmla="*/ 5161 h 10000"/>
                    <a:gd name="connsiteX8" fmla="*/ 9545 w 10000"/>
                    <a:gd name="connsiteY8" fmla="*/ 6000 h 10000"/>
                    <a:gd name="connsiteX9" fmla="*/ 9239 w 10000"/>
                    <a:gd name="connsiteY9" fmla="*/ 6410 h 10000"/>
                    <a:gd name="connsiteX10" fmla="*/ 9203 w 10000"/>
                    <a:gd name="connsiteY10" fmla="*/ 5249 h 10000"/>
                    <a:gd name="connsiteX11" fmla="*/ 8658 w 10000"/>
                    <a:gd name="connsiteY11" fmla="*/ 6201 h 10000"/>
                    <a:gd name="connsiteX12" fmla="*/ 8870 w 10000"/>
                    <a:gd name="connsiteY12" fmla="*/ 4541 h 10000"/>
                    <a:gd name="connsiteX13" fmla="*/ 8634 w 10000"/>
                    <a:gd name="connsiteY13" fmla="*/ 2687 h 10000"/>
                    <a:gd name="connsiteX14" fmla="*/ 8599 w 10000"/>
                    <a:gd name="connsiteY14" fmla="*/ 4207 h 10000"/>
                    <a:gd name="connsiteX15" fmla="*/ 8389 w 10000"/>
                    <a:gd name="connsiteY15" fmla="*/ 4541 h 10000"/>
                    <a:gd name="connsiteX16" fmla="*/ 8571 w 10000"/>
                    <a:gd name="connsiteY16" fmla="*/ 5249 h 10000"/>
                    <a:gd name="connsiteX17" fmla="*/ 8018 w 10000"/>
                    <a:gd name="connsiteY17" fmla="*/ 4680 h 10000"/>
                    <a:gd name="connsiteX18" fmla="*/ 8324 w 10000"/>
                    <a:gd name="connsiteY18" fmla="*/ 5866 h 10000"/>
                    <a:gd name="connsiteX19" fmla="*/ 7871 w 10000"/>
                    <a:gd name="connsiteY19" fmla="*/ 5308 h 10000"/>
                    <a:gd name="connsiteX20" fmla="*/ 7996 w 10000"/>
                    <a:gd name="connsiteY20" fmla="*/ 6475 h 10000"/>
                    <a:gd name="connsiteX21" fmla="*/ 7533 w 10000"/>
                    <a:gd name="connsiteY21" fmla="*/ 6201 h 10000"/>
                    <a:gd name="connsiteX22" fmla="*/ 7503 w 10000"/>
                    <a:gd name="connsiteY22" fmla="*/ 5161 h 10000"/>
                    <a:gd name="connsiteX23" fmla="*/ 7079 w 10000"/>
                    <a:gd name="connsiteY23" fmla="*/ 6065 h 10000"/>
                    <a:gd name="connsiteX24" fmla="*/ 7227 w 10000"/>
                    <a:gd name="connsiteY24" fmla="*/ 4886 h 10000"/>
                    <a:gd name="connsiteX25" fmla="*/ 7079 w 10000"/>
                    <a:gd name="connsiteY25" fmla="*/ 3527 h 10000"/>
                    <a:gd name="connsiteX26" fmla="*/ 6833 w 10000"/>
                    <a:gd name="connsiteY26" fmla="*/ 5161 h 10000"/>
                    <a:gd name="connsiteX27" fmla="*/ 6864 w 10000"/>
                    <a:gd name="connsiteY27" fmla="*/ 6000 h 10000"/>
                    <a:gd name="connsiteX28" fmla="*/ 6681 w 10000"/>
                    <a:gd name="connsiteY28" fmla="*/ 5519 h 10000"/>
                    <a:gd name="connsiteX29" fmla="*/ 6681 w 10000"/>
                    <a:gd name="connsiteY29" fmla="*/ 6610 h 10000"/>
                    <a:gd name="connsiteX30" fmla="*/ 6412 w 10000"/>
                    <a:gd name="connsiteY30" fmla="*/ 5866 h 10000"/>
                    <a:gd name="connsiteX31" fmla="*/ 7321 w 10000"/>
                    <a:gd name="connsiteY31" fmla="*/ 1103 h 10000"/>
                    <a:gd name="connsiteX32" fmla="*/ 7714 w 10000"/>
                    <a:gd name="connsiteY32" fmla="*/ 968 h 10000"/>
                    <a:gd name="connsiteX33" fmla="*/ 7417 w 10000"/>
                    <a:gd name="connsiteY33" fmla="*/ 0 h 10000"/>
                    <a:gd name="connsiteX34" fmla="*/ 7417 w 10000"/>
                    <a:gd name="connsiteY34" fmla="*/ 0 h 10000"/>
                    <a:gd name="connsiteX35" fmla="*/ 7417 w 10000"/>
                    <a:gd name="connsiteY35" fmla="*/ 0 h 10000"/>
                    <a:gd name="connsiteX36" fmla="*/ 7020 w 10000"/>
                    <a:gd name="connsiteY36" fmla="*/ 0 h 10000"/>
                    <a:gd name="connsiteX37" fmla="*/ 7020 w 10000"/>
                    <a:gd name="connsiteY37" fmla="*/ 400 h 10000"/>
                    <a:gd name="connsiteX38" fmla="*/ 7139 w 10000"/>
                    <a:gd name="connsiteY38" fmla="*/ 400 h 10000"/>
                    <a:gd name="connsiteX39" fmla="*/ 5889 w 10000"/>
                    <a:gd name="connsiteY39" fmla="*/ 5161 h 10000"/>
                    <a:gd name="connsiteX40" fmla="*/ 5801 w 10000"/>
                    <a:gd name="connsiteY40" fmla="*/ 4481 h 10000"/>
                    <a:gd name="connsiteX41" fmla="*/ 5650 w 10000"/>
                    <a:gd name="connsiteY41" fmla="*/ 4615 h 10000"/>
                    <a:gd name="connsiteX42" fmla="*/ 5442 w 10000"/>
                    <a:gd name="connsiteY42" fmla="*/ 3924 h 10000"/>
                    <a:gd name="connsiteX43" fmla="*/ 5348 w 10000"/>
                    <a:gd name="connsiteY43" fmla="*/ 5373 h 10000"/>
                    <a:gd name="connsiteX44" fmla="*/ 5168 w 10000"/>
                    <a:gd name="connsiteY44" fmla="*/ 5026 h 10000"/>
                    <a:gd name="connsiteX45" fmla="*/ 5222 w 10000"/>
                    <a:gd name="connsiteY45" fmla="*/ 6201 h 10000"/>
                    <a:gd name="connsiteX46" fmla="*/ 4825 w 10000"/>
                    <a:gd name="connsiteY46" fmla="*/ 5666 h 10000"/>
                    <a:gd name="connsiteX47" fmla="*/ 5034 w 10000"/>
                    <a:gd name="connsiteY47" fmla="*/ 6475 h 10000"/>
                    <a:gd name="connsiteX48" fmla="*/ 4825 w 10000"/>
                    <a:gd name="connsiteY48" fmla="*/ 6610 h 10000"/>
                    <a:gd name="connsiteX49" fmla="*/ 4982 w 10000"/>
                    <a:gd name="connsiteY49" fmla="*/ 7502 h 10000"/>
                    <a:gd name="connsiteX50" fmla="*/ 4645 w 10000"/>
                    <a:gd name="connsiteY50" fmla="*/ 7167 h 10000"/>
                    <a:gd name="connsiteX51" fmla="*/ 4645 w 10000"/>
                    <a:gd name="connsiteY51" fmla="*/ 6129 h 10000"/>
                    <a:gd name="connsiteX52" fmla="*/ 4376 w 10000"/>
                    <a:gd name="connsiteY52" fmla="*/ 6264 h 10000"/>
                    <a:gd name="connsiteX53" fmla="*/ 4376 w 10000"/>
                    <a:gd name="connsiteY53" fmla="*/ 4950 h 10000"/>
                    <a:gd name="connsiteX54" fmla="*/ 4193 w 10000"/>
                    <a:gd name="connsiteY54" fmla="*/ 5161 h 10000"/>
                    <a:gd name="connsiteX55" fmla="*/ 3947 w 10000"/>
                    <a:gd name="connsiteY55" fmla="*/ 4481 h 10000"/>
                    <a:gd name="connsiteX56" fmla="*/ 3639 w 10000"/>
                    <a:gd name="connsiteY56" fmla="*/ 5731 h 10000"/>
                    <a:gd name="connsiteX0" fmla="*/ 3639 w 10000"/>
                    <a:gd name="connsiteY0" fmla="*/ 5731 h 10000"/>
                    <a:gd name="connsiteX1" fmla="*/ 266 w 10000"/>
                    <a:gd name="connsiteY1" fmla="*/ 7020 h 10000"/>
                    <a:gd name="connsiteX2" fmla="*/ 512 w 10000"/>
                    <a:gd name="connsiteY2" fmla="*/ 8205 h 10000"/>
                    <a:gd name="connsiteX3" fmla="*/ 207 w 10000"/>
                    <a:gd name="connsiteY3" fmla="*/ 7923 h 10000"/>
                    <a:gd name="connsiteX4" fmla="*/ 0 w 10000"/>
                    <a:gd name="connsiteY4" fmla="*/ 10000 h 10000"/>
                    <a:gd name="connsiteX5" fmla="*/ 10000 w 10000"/>
                    <a:gd name="connsiteY5" fmla="*/ 6129 h 10000"/>
                    <a:gd name="connsiteX6" fmla="*/ 9391 w 10000"/>
                    <a:gd name="connsiteY6" fmla="*/ 5161 h 10000"/>
                    <a:gd name="connsiteX7" fmla="*/ 9545 w 10000"/>
                    <a:gd name="connsiteY7" fmla="*/ 6000 h 10000"/>
                    <a:gd name="connsiteX8" fmla="*/ 9239 w 10000"/>
                    <a:gd name="connsiteY8" fmla="*/ 6410 h 10000"/>
                    <a:gd name="connsiteX9" fmla="*/ 9203 w 10000"/>
                    <a:gd name="connsiteY9" fmla="*/ 5249 h 10000"/>
                    <a:gd name="connsiteX10" fmla="*/ 8658 w 10000"/>
                    <a:gd name="connsiteY10" fmla="*/ 6201 h 10000"/>
                    <a:gd name="connsiteX11" fmla="*/ 8870 w 10000"/>
                    <a:gd name="connsiteY11" fmla="*/ 4541 h 10000"/>
                    <a:gd name="connsiteX12" fmla="*/ 8634 w 10000"/>
                    <a:gd name="connsiteY12" fmla="*/ 2687 h 10000"/>
                    <a:gd name="connsiteX13" fmla="*/ 8599 w 10000"/>
                    <a:gd name="connsiteY13" fmla="*/ 4207 h 10000"/>
                    <a:gd name="connsiteX14" fmla="*/ 8389 w 10000"/>
                    <a:gd name="connsiteY14" fmla="*/ 4541 h 10000"/>
                    <a:gd name="connsiteX15" fmla="*/ 8571 w 10000"/>
                    <a:gd name="connsiteY15" fmla="*/ 5249 h 10000"/>
                    <a:gd name="connsiteX16" fmla="*/ 8018 w 10000"/>
                    <a:gd name="connsiteY16" fmla="*/ 4680 h 10000"/>
                    <a:gd name="connsiteX17" fmla="*/ 8324 w 10000"/>
                    <a:gd name="connsiteY17" fmla="*/ 5866 h 10000"/>
                    <a:gd name="connsiteX18" fmla="*/ 7871 w 10000"/>
                    <a:gd name="connsiteY18" fmla="*/ 5308 h 10000"/>
                    <a:gd name="connsiteX19" fmla="*/ 7996 w 10000"/>
                    <a:gd name="connsiteY19" fmla="*/ 6475 h 10000"/>
                    <a:gd name="connsiteX20" fmla="*/ 7533 w 10000"/>
                    <a:gd name="connsiteY20" fmla="*/ 6201 h 10000"/>
                    <a:gd name="connsiteX21" fmla="*/ 7503 w 10000"/>
                    <a:gd name="connsiteY21" fmla="*/ 5161 h 10000"/>
                    <a:gd name="connsiteX22" fmla="*/ 7079 w 10000"/>
                    <a:gd name="connsiteY22" fmla="*/ 6065 h 10000"/>
                    <a:gd name="connsiteX23" fmla="*/ 7227 w 10000"/>
                    <a:gd name="connsiteY23" fmla="*/ 4886 h 10000"/>
                    <a:gd name="connsiteX24" fmla="*/ 7079 w 10000"/>
                    <a:gd name="connsiteY24" fmla="*/ 3527 h 10000"/>
                    <a:gd name="connsiteX25" fmla="*/ 6833 w 10000"/>
                    <a:gd name="connsiteY25" fmla="*/ 5161 h 10000"/>
                    <a:gd name="connsiteX26" fmla="*/ 6864 w 10000"/>
                    <a:gd name="connsiteY26" fmla="*/ 6000 h 10000"/>
                    <a:gd name="connsiteX27" fmla="*/ 6681 w 10000"/>
                    <a:gd name="connsiteY27" fmla="*/ 5519 h 10000"/>
                    <a:gd name="connsiteX28" fmla="*/ 6681 w 10000"/>
                    <a:gd name="connsiteY28" fmla="*/ 6610 h 10000"/>
                    <a:gd name="connsiteX29" fmla="*/ 6412 w 10000"/>
                    <a:gd name="connsiteY29" fmla="*/ 5866 h 10000"/>
                    <a:gd name="connsiteX30" fmla="*/ 7321 w 10000"/>
                    <a:gd name="connsiteY30" fmla="*/ 1103 h 10000"/>
                    <a:gd name="connsiteX31" fmla="*/ 7714 w 10000"/>
                    <a:gd name="connsiteY31" fmla="*/ 968 h 10000"/>
                    <a:gd name="connsiteX32" fmla="*/ 7417 w 10000"/>
                    <a:gd name="connsiteY32" fmla="*/ 0 h 10000"/>
                    <a:gd name="connsiteX33" fmla="*/ 7417 w 10000"/>
                    <a:gd name="connsiteY33" fmla="*/ 0 h 10000"/>
                    <a:gd name="connsiteX34" fmla="*/ 7417 w 10000"/>
                    <a:gd name="connsiteY34" fmla="*/ 0 h 10000"/>
                    <a:gd name="connsiteX35" fmla="*/ 7020 w 10000"/>
                    <a:gd name="connsiteY35" fmla="*/ 0 h 10000"/>
                    <a:gd name="connsiteX36" fmla="*/ 7020 w 10000"/>
                    <a:gd name="connsiteY36" fmla="*/ 400 h 10000"/>
                    <a:gd name="connsiteX37" fmla="*/ 7139 w 10000"/>
                    <a:gd name="connsiteY37" fmla="*/ 400 h 10000"/>
                    <a:gd name="connsiteX38" fmla="*/ 5889 w 10000"/>
                    <a:gd name="connsiteY38" fmla="*/ 5161 h 10000"/>
                    <a:gd name="connsiteX39" fmla="*/ 5801 w 10000"/>
                    <a:gd name="connsiteY39" fmla="*/ 4481 h 10000"/>
                    <a:gd name="connsiteX40" fmla="*/ 5650 w 10000"/>
                    <a:gd name="connsiteY40" fmla="*/ 4615 h 10000"/>
                    <a:gd name="connsiteX41" fmla="*/ 5442 w 10000"/>
                    <a:gd name="connsiteY41" fmla="*/ 3924 h 10000"/>
                    <a:gd name="connsiteX42" fmla="*/ 5348 w 10000"/>
                    <a:gd name="connsiteY42" fmla="*/ 5373 h 10000"/>
                    <a:gd name="connsiteX43" fmla="*/ 5168 w 10000"/>
                    <a:gd name="connsiteY43" fmla="*/ 5026 h 10000"/>
                    <a:gd name="connsiteX44" fmla="*/ 5222 w 10000"/>
                    <a:gd name="connsiteY44" fmla="*/ 6201 h 10000"/>
                    <a:gd name="connsiteX45" fmla="*/ 4825 w 10000"/>
                    <a:gd name="connsiteY45" fmla="*/ 5666 h 10000"/>
                    <a:gd name="connsiteX46" fmla="*/ 5034 w 10000"/>
                    <a:gd name="connsiteY46" fmla="*/ 6475 h 10000"/>
                    <a:gd name="connsiteX47" fmla="*/ 4825 w 10000"/>
                    <a:gd name="connsiteY47" fmla="*/ 6610 h 10000"/>
                    <a:gd name="connsiteX48" fmla="*/ 4982 w 10000"/>
                    <a:gd name="connsiteY48" fmla="*/ 7502 h 10000"/>
                    <a:gd name="connsiteX49" fmla="*/ 4645 w 10000"/>
                    <a:gd name="connsiteY49" fmla="*/ 7167 h 10000"/>
                    <a:gd name="connsiteX50" fmla="*/ 4645 w 10000"/>
                    <a:gd name="connsiteY50" fmla="*/ 6129 h 10000"/>
                    <a:gd name="connsiteX51" fmla="*/ 4376 w 10000"/>
                    <a:gd name="connsiteY51" fmla="*/ 6264 h 10000"/>
                    <a:gd name="connsiteX52" fmla="*/ 4376 w 10000"/>
                    <a:gd name="connsiteY52" fmla="*/ 4950 h 10000"/>
                    <a:gd name="connsiteX53" fmla="*/ 4193 w 10000"/>
                    <a:gd name="connsiteY53" fmla="*/ 5161 h 10000"/>
                    <a:gd name="connsiteX54" fmla="*/ 3947 w 10000"/>
                    <a:gd name="connsiteY54" fmla="*/ 4481 h 10000"/>
                    <a:gd name="connsiteX55" fmla="*/ 3639 w 10000"/>
                    <a:gd name="connsiteY55" fmla="*/ 5731 h 10000"/>
                    <a:gd name="connsiteX0" fmla="*/ 3639 w 10000"/>
                    <a:gd name="connsiteY0" fmla="*/ 5731 h 10000"/>
                    <a:gd name="connsiteX1" fmla="*/ 512 w 10000"/>
                    <a:gd name="connsiteY1" fmla="*/ 8205 h 10000"/>
                    <a:gd name="connsiteX2" fmla="*/ 207 w 10000"/>
                    <a:gd name="connsiteY2" fmla="*/ 7923 h 10000"/>
                    <a:gd name="connsiteX3" fmla="*/ 0 w 10000"/>
                    <a:gd name="connsiteY3" fmla="*/ 10000 h 10000"/>
                    <a:gd name="connsiteX4" fmla="*/ 10000 w 10000"/>
                    <a:gd name="connsiteY4" fmla="*/ 6129 h 10000"/>
                    <a:gd name="connsiteX5" fmla="*/ 9391 w 10000"/>
                    <a:gd name="connsiteY5" fmla="*/ 5161 h 10000"/>
                    <a:gd name="connsiteX6" fmla="*/ 9545 w 10000"/>
                    <a:gd name="connsiteY6" fmla="*/ 6000 h 10000"/>
                    <a:gd name="connsiteX7" fmla="*/ 9239 w 10000"/>
                    <a:gd name="connsiteY7" fmla="*/ 6410 h 10000"/>
                    <a:gd name="connsiteX8" fmla="*/ 9203 w 10000"/>
                    <a:gd name="connsiteY8" fmla="*/ 5249 h 10000"/>
                    <a:gd name="connsiteX9" fmla="*/ 8658 w 10000"/>
                    <a:gd name="connsiteY9" fmla="*/ 6201 h 10000"/>
                    <a:gd name="connsiteX10" fmla="*/ 8870 w 10000"/>
                    <a:gd name="connsiteY10" fmla="*/ 4541 h 10000"/>
                    <a:gd name="connsiteX11" fmla="*/ 8634 w 10000"/>
                    <a:gd name="connsiteY11" fmla="*/ 2687 h 10000"/>
                    <a:gd name="connsiteX12" fmla="*/ 8599 w 10000"/>
                    <a:gd name="connsiteY12" fmla="*/ 4207 h 10000"/>
                    <a:gd name="connsiteX13" fmla="*/ 8389 w 10000"/>
                    <a:gd name="connsiteY13" fmla="*/ 4541 h 10000"/>
                    <a:gd name="connsiteX14" fmla="*/ 8571 w 10000"/>
                    <a:gd name="connsiteY14" fmla="*/ 5249 h 10000"/>
                    <a:gd name="connsiteX15" fmla="*/ 8018 w 10000"/>
                    <a:gd name="connsiteY15" fmla="*/ 4680 h 10000"/>
                    <a:gd name="connsiteX16" fmla="*/ 8324 w 10000"/>
                    <a:gd name="connsiteY16" fmla="*/ 5866 h 10000"/>
                    <a:gd name="connsiteX17" fmla="*/ 7871 w 10000"/>
                    <a:gd name="connsiteY17" fmla="*/ 5308 h 10000"/>
                    <a:gd name="connsiteX18" fmla="*/ 7996 w 10000"/>
                    <a:gd name="connsiteY18" fmla="*/ 6475 h 10000"/>
                    <a:gd name="connsiteX19" fmla="*/ 7533 w 10000"/>
                    <a:gd name="connsiteY19" fmla="*/ 6201 h 10000"/>
                    <a:gd name="connsiteX20" fmla="*/ 7503 w 10000"/>
                    <a:gd name="connsiteY20" fmla="*/ 5161 h 10000"/>
                    <a:gd name="connsiteX21" fmla="*/ 7079 w 10000"/>
                    <a:gd name="connsiteY21" fmla="*/ 6065 h 10000"/>
                    <a:gd name="connsiteX22" fmla="*/ 7227 w 10000"/>
                    <a:gd name="connsiteY22" fmla="*/ 4886 h 10000"/>
                    <a:gd name="connsiteX23" fmla="*/ 7079 w 10000"/>
                    <a:gd name="connsiteY23" fmla="*/ 3527 h 10000"/>
                    <a:gd name="connsiteX24" fmla="*/ 6833 w 10000"/>
                    <a:gd name="connsiteY24" fmla="*/ 5161 h 10000"/>
                    <a:gd name="connsiteX25" fmla="*/ 6864 w 10000"/>
                    <a:gd name="connsiteY25" fmla="*/ 6000 h 10000"/>
                    <a:gd name="connsiteX26" fmla="*/ 6681 w 10000"/>
                    <a:gd name="connsiteY26" fmla="*/ 5519 h 10000"/>
                    <a:gd name="connsiteX27" fmla="*/ 6681 w 10000"/>
                    <a:gd name="connsiteY27" fmla="*/ 6610 h 10000"/>
                    <a:gd name="connsiteX28" fmla="*/ 6412 w 10000"/>
                    <a:gd name="connsiteY28" fmla="*/ 5866 h 10000"/>
                    <a:gd name="connsiteX29" fmla="*/ 7321 w 10000"/>
                    <a:gd name="connsiteY29" fmla="*/ 1103 h 10000"/>
                    <a:gd name="connsiteX30" fmla="*/ 7714 w 10000"/>
                    <a:gd name="connsiteY30" fmla="*/ 968 h 10000"/>
                    <a:gd name="connsiteX31" fmla="*/ 7417 w 10000"/>
                    <a:gd name="connsiteY31" fmla="*/ 0 h 10000"/>
                    <a:gd name="connsiteX32" fmla="*/ 7417 w 10000"/>
                    <a:gd name="connsiteY32" fmla="*/ 0 h 10000"/>
                    <a:gd name="connsiteX33" fmla="*/ 7417 w 10000"/>
                    <a:gd name="connsiteY33" fmla="*/ 0 h 10000"/>
                    <a:gd name="connsiteX34" fmla="*/ 7020 w 10000"/>
                    <a:gd name="connsiteY34" fmla="*/ 0 h 10000"/>
                    <a:gd name="connsiteX35" fmla="*/ 7020 w 10000"/>
                    <a:gd name="connsiteY35" fmla="*/ 400 h 10000"/>
                    <a:gd name="connsiteX36" fmla="*/ 7139 w 10000"/>
                    <a:gd name="connsiteY36" fmla="*/ 400 h 10000"/>
                    <a:gd name="connsiteX37" fmla="*/ 5889 w 10000"/>
                    <a:gd name="connsiteY37" fmla="*/ 5161 h 10000"/>
                    <a:gd name="connsiteX38" fmla="*/ 5801 w 10000"/>
                    <a:gd name="connsiteY38" fmla="*/ 4481 h 10000"/>
                    <a:gd name="connsiteX39" fmla="*/ 5650 w 10000"/>
                    <a:gd name="connsiteY39" fmla="*/ 4615 h 10000"/>
                    <a:gd name="connsiteX40" fmla="*/ 5442 w 10000"/>
                    <a:gd name="connsiteY40" fmla="*/ 3924 h 10000"/>
                    <a:gd name="connsiteX41" fmla="*/ 5348 w 10000"/>
                    <a:gd name="connsiteY41" fmla="*/ 5373 h 10000"/>
                    <a:gd name="connsiteX42" fmla="*/ 5168 w 10000"/>
                    <a:gd name="connsiteY42" fmla="*/ 5026 h 10000"/>
                    <a:gd name="connsiteX43" fmla="*/ 5222 w 10000"/>
                    <a:gd name="connsiteY43" fmla="*/ 6201 h 10000"/>
                    <a:gd name="connsiteX44" fmla="*/ 4825 w 10000"/>
                    <a:gd name="connsiteY44" fmla="*/ 5666 h 10000"/>
                    <a:gd name="connsiteX45" fmla="*/ 5034 w 10000"/>
                    <a:gd name="connsiteY45" fmla="*/ 6475 h 10000"/>
                    <a:gd name="connsiteX46" fmla="*/ 4825 w 10000"/>
                    <a:gd name="connsiteY46" fmla="*/ 6610 h 10000"/>
                    <a:gd name="connsiteX47" fmla="*/ 4982 w 10000"/>
                    <a:gd name="connsiteY47" fmla="*/ 7502 h 10000"/>
                    <a:gd name="connsiteX48" fmla="*/ 4645 w 10000"/>
                    <a:gd name="connsiteY48" fmla="*/ 7167 h 10000"/>
                    <a:gd name="connsiteX49" fmla="*/ 4645 w 10000"/>
                    <a:gd name="connsiteY49" fmla="*/ 6129 h 10000"/>
                    <a:gd name="connsiteX50" fmla="*/ 4376 w 10000"/>
                    <a:gd name="connsiteY50" fmla="*/ 6264 h 10000"/>
                    <a:gd name="connsiteX51" fmla="*/ 4376 w 10000"/>
                    <a:gd name="connsiteY51" fmla="*/ 4950 h 10000"/>
                    <a:gd name="connsiteX52" fmla="*/ 4193 w 10000"/>
                    <a:gd name="connsiteY52" fmla="*/ 5161 h 10000"/>
                    <a:gd name="connsiteX53" fmla="*/ 3947 w 10000"/>
                    <a:gd name="connsiteY53" fmla="*/ 4481 h 10000"/>
                    <a:gd name="connsiteX54" fmla="*/ 3639 w 10000"/>
                    <a:gd name="connsiteY54" fmla="*/ 5731 h 10000"/>
                    <a:gd name="connsiteX0" fmla="*/ 3639 w 10000"/>
                    <a:gd name="connsiteY0" fmla="*/ 5731 h 10000"/>
                    <a:gd name="connsiteX1" fmla="*/ 207 w 10000"/>
                    <a:gd name="connsiteY1" fmla="*/ 7923 h 10000"/>
                    <a:gd name="connsiteX2" fmla="*/ 0 w 10000"/>
                    <a:gd name="connsiteY2" fmla="*/ 10000 h 10000"/>
                    <a:gd name="connsiteX3" fmla="*/ 10000 w 10000"/>
                    <a:gd name="connsiteY3" fmla="*/ 6129 h 10000"/>
                    <a:gd name="connsiteX4" fmla="*/ 9391 w 10000"/>
                    <a:gd name="connsiteY4" fmla="*/ 5161 h 10000"/>
                    <a:gd name="connsiteX5" fmla="*/ 9545 w 10000"/>
                    <a:gd name="connsiteY5" fmla="*/ 6000 h 10000"/>
                    <a:gd name="connsiteX6" fmla="*/ 9239 w 10000"/>
                    <a:gd name="connsiteY6" fmla="*/ 6410 h 10000"/>
                    <a:gd name="connsiteX7" fmla="*/ 9203 w 10000"/>
                    <a:gd name="connsiteY7" fmla="*/ 5249 h 10000"/>
                    <a:gd name="connsiteX8" fmla="*/ 8658 w 10000"/>
                    <a:gd name="connsiteY8" fmla="*/ 6201 h 10000"/>
                    <a:gd name="connsiteX9" fmla="*/ 8870 w 10000"/>
                    <a:gd name="connsiteY9" fmla="*/ 4541 h 10000"/>
                    <a:gd name="connsiteX10" fmla="*/ 8634 w 10000"/>
                    <a:gd name="connsiteY10" fmla="*/ 2687 h 10000"/>
                    <a:gd name="connsiteX11" fmla="*/ 8599 w 10000"/>
                    <a:gd name="connsiteY11" fmla="*/ 4207 h 10000"/>
                    <a:gd name="connsiteX12" fmla="*/ 8389 w 10000"/>
                    <a:gd name="connsiteY12" fmla="*/ 4541 h 10000"/>
                    <a:gd name="connsiteX13" fmla="*/ 8571 w 10000"/>
                    <a:gd name="connsiteY13" fmla="*/ 5249 h 10000"/>
                    <a:gd name="connsiteX14" fmla="*/ 8018 w 10000"/>
                    <a:gd name="connsiteY14" fmla="*/ 4680 h 10000"/>
                    <a:gd name="connsiteX15" fmla="*/ 8324 w 10000"/>
                    <a:gd name="connsiteY15" fmla="*/ 5866 h 10000"/>
                    <a:gd name="connsiteX16" fmla="*/ 7871 w 10000"/>
                    <a:gd name="connsiteY16" fmla="*/ 5308 h 10000"/>
                    <a:gd name="connsiteX17" fmla="*/ 7996 w 10000"/>
                    <a:gd name="connsiteY17" fmla="*/ 6475 h 10000"/>
                    <a:gd name="connsiteX18" fmla="*/ 7533 w 10000"/>
                    <a:gd name="connsiteY18" fmla="*/ 6201 h 10000"/>
                    <a:gd name="connsiteX19" fmla="*/ 7503 w 10000"/>
                    <a:gd name="connsiteY19" fmla="*/ 5161 h 10000"/>
                    <a:gd name="connsiteX20" fmla="*/ 7079 w 10000"/>
                    <a:gd name="connsiteY20" fmla="*/ 6065 h 10000"/>
                    <a:gd name="connsiteX21" fmla="*/ 7227 w 10000"/>
                    <a:gd name="connsiteY21" fmla="*/ 4886 h 10000"/>
                    <a:gd name="connsiteX22" fmla="*/ 7079 w 10000"/>
                    <a:gd name="connsiteY22" fmla="*/ 3527 h 10000"/>
                    <a:gd name="connsiteX23" fmla="*/ 6833 w 10000"/>
                    <a:gd name="connsiteY23" fmla="*/ 5161 h 10000"/>
                    <a:gd name="connsiteX24" fmla="*/ 6864 w 10000"/>
                    <a:gd name="connsiteY24" fmla="*/ 6000 h 10000"/>
                    <a:gd name="connsiteX25" fmla="*/ 6681 w 10000"/>
                    <a:gd name="connsiteY25" fmla="*/ 5519 h 10000"/>
                    <a:gd name="connsiteX26" fmla="*/ 6681 w 10000"/>
                    <a:gd name="connsiteY26" fmla="*/ 6610 h 10000"/>
                    <a:gd name="connsiteX27" fmla="*/ 6412 w 10000"/>
                    <a:gd name="connsiteY27" fmla="*/ 5866 h 10000"/>
                    <a:gd name="connsiteX28" fmla="*/ 7321 w 10000"/>
                    <a:gd name="connsiteY28" fmla="*/ 1103 h 10000"/>
                    <a:gd name="connsiteX29" fmla="*/ 7714 w 10000"/>
                    <a:gd name="connsiteY29" fmla="*/ 968 h 10000"/>
                    <a:gd name="connsiteX30" fmla="*/ 7417 w 10000"/>
                    <a:gd name="connsiteY30" fmla="*/ 0 h 10000"/>
                    <a:gd name="connsiteX31" fmla="*/ 7417 w 10000"/>
                    <a:gd name="connsiteY31" fmla="*/ 0 h 10000"/>
                    <a:gd name="connsiteX32" fmla="*/ 7417 w 10000"/>
                    <a:gd name="connsiteY32" fmla="*/ 0 h 10000"/>
                    <a:gd name="connsiteX33" fmla="*/ 7020 w 10000"/>
                    <a:gd name="connsiteY33" fmla="*/ 0 h 10000"/>
                    <a:gd name="connsiteX34" fmla="*/ 7020 w 10000"/>
                    <a:gd name="connsiteY34" fmla="*/ 400 h 10000"/>
                    <a:gd name="connsiteX35" fmla="*/ 7139 w 10000"/>
                    <a:gd name="connsiteY35" fmla="*/ 400 h 10000"/>
                    <a:gd name="connsiteX36" fmla="*/ 5889 w 10000"/>
                    <a:gd name="connsiteY36" fmla="*/ 5161 h 10000"/>
                    <a:gd name="connsiteX37" fmla="*/ 5801 w 10000"/>
                    <a:gd name="connsiteY37" fmla="*/ 4481 h 10000"/>
                    <a:gd name="connsiteX38" fmla="*/ 5650 w 10000"/>
                    <a:gd name="connsiteY38" fmla="*/ 4615 h 10000"/>
                    <a:gd name="connsiteX39" fmla="*/ 5442 w 10000"/>
                    <a:gd name="connsiteY39" fmla="*/ 3924 h 10000"/>
                    <a:gd name="connsiteX40" fmla="*/ 5348 w 10000"/>
                    <a:gd name="connsiteY40" fmla="*/ 5373 h 10000"/>
                    <a:gd name="connsiteX41" fmla="*/ 5168 w 10000"/>
                    <a:gd name="connsiteY41" fmla="*/ 5026 h 10000"/>
                    <a:gd name="connsiteX42" fmla="*/ 5222 w 10000"/>
                    <a:gd name="connsiteY42" fmla="*/ 6201 h 10000"/>
                    <a:gd name="connsiteX43" fmla="*/ 4825 w 10000"/>
                    <a:gd name="connsiteY43" fmla="*/ 5666 h 10000"/>
                    <a:gd name="connsiteX44" fmla="*/ 5034 w 10000"/>
                    <a:gd name="connsiteY44" fmla="*/ 6475 h 10000"/>
                    <a:gd name="connsiteX45" fmla="*/ 4825 w 10000"/>
                    <a:gd name="connsiteY45" fmla="*/ 6610 h 10000"/>
                    <a:gd name="connsiteX46" fmla="*/ 4982 w 10000"/>
                    <a:gd name="connsiteY46" fmla="*/ 7502 h 10000"/>
                    <a:gd name="connsiteX47" fmla="*/ 4645 w 10000"/>
                    <a:gd name="connsiteY47" fmla="*/ 7167 h 10000"/>
                    <a:gd name="connsiteX48" fmla="*/ 4645 w 10000"/>
                    <a:gd name="connsiteY48" fmla="*/ 6129 h 10000"/>
                    <a:gd name="connsiteX49" fmla="*/ 4376 w 10000"/>
                    <a:gd name="connsiteY49" fmla="*/ 6264 h 10000"/>
                    <a:gd name="connsiteX50" fmla="*/ 4376 w 10000"/>
                    <a:gd name="connsiteY50" fmla="*/ 4950 h 10000"/>
                    <a:gd name="connsiteX51" fmla="*/ 4193 w 10000"/>
                    <a:gd name="connsiteY51" fmla="*/ 5161 h 10000"/>
                    <a:gd name="connsiteX52" fmla="*/ 3947 w 10000"/>
                    <a:gd name="connsiteY52" fmla="*/ 4481 h 10000"/>
                    <a:gd name="connsiteX53" fmla="*/ 3639 w 10000"/>
                    <a:gd name="connsiteY53" fmla="*/ 5731 h 10000"/>
                    <a:gd name="connsiteX0" fmla="*/ 4699 w 11060"/>
                    <a:gd name="connsiteY0" fmla="*/ 5731 h 10000"/>
                    <a:gd name="connsiteX1" fmla="*/ 1060 w 11060"/>
                    <a:gd name="connsiteY1" fmla="*/ 10000 h 10000"/>
                    <a:gd name="connsiteX2" fmla="*/ 11060 w 11060"/>
                    <a:gd name="connsiteY2" fmla="*/ 6129 h 10000"/>
                    <a:gd name="connsiteX3" fmla="*/ 10451 w 11060"/>
                    <a:gd name="connsiteY3" fmla="*/ 5161 h 10000"/>
                    <a:gd name="connsiteX4" fmla="*/ 10605 w 11060"/>
                    <a:gd name="connsiteY4" fmla="*/ 6000 h 10000"/>
                    <a:gd name="connsiteX5" fmla="*/ 10299 w 11060"/>
                    <a:gd name="connsiteY5" fmla="*/ 6410 h 10000"/>
                    <a:gd name="connsiteX6" fmla="*/ 10263 w 11060"/>
                    <a:gd name="connsiteY6" fmla="*/ 5249 h 10000"/>
                    <a:gd name="connsiteX7" fmla="*/ 9718 w 11060"/>
                    <a:gd name="connsiteY7" fmla="*/ 6201 h 10000"/>
                    <a:gd name="connsiteX8" fmla="*/ 9930 w 11060"/>
                    <a:gd name="connsiteY8" fmla="*/ 4541 h 10000"/>
                    <a:gd name="connsiteX9" fmla="*/ 9694 w 11060"/>
                    <a:gd name="connsiteY9" fmla="*/ 2687 h 10000"/>
                    <a:gd name="connsiteX10" fmla="*/ 9659 w 11060"/>
                    <a:gd name="connsiteY10" fmla="*/ 4207 h 10000"/>
                    <a:gd name="connsiteX11" fmla="*/ 9449 w 11060"/>
                    <a:gd name="connsiteY11" fmla="*/ 4541 h 10000"/>
                    <a:gd name="connsiteX12" fmla="*/ 9631 w 11060"/>
                    <a:gd name="connsiteY12" fmla="*/ 5249 h 10000"/>
                    <a:gd name="connsiteX13" fmla="*/ 9078 w 11060"/>
                    <a:gd name="connsiteY13" fmla="*/ 4680 h 10000"/>
                    <a:gd name="connsiteX14" fmla="*/ 9384 w 11060"/>
                    <a:gd name="connsiteY14" fmla="*/ 5866 h 10000"/>
                    <a:gd name="connsiteX15" fmla="*/ 8931 w 11060"/>
                    <a:gd name="connsiteY15" fmla="*/ 5308 h 10000"/>
                    <a:gd name="connsiteX16" fmla="*/ 9056 w 11060"/>
                    <a:gd name="connsiteY16" fmla="*/ 6475 h 10000"/>
                    <a:gd name="connsiteX17" fmla="*/ 8593 w 11060"/>
                    <a:gd name="connsiteY17" fmla="*/ 6201 h 10000"/>
                    <a:gd name="connsiteX18" fmla="*/ 8563 w 11060"/>
                    <a:gd name="connsiteY18" fmla="*/ 5161 h 10000"/>
                    <a:gd name="connsiteX19" fmla="*/ 8139 w 11060"/>
                    <a:gd name="connsiteY19" fmla="*/ 6065 h 10000"/>
                    <a:gd name="connsiteX20" fmla="*/ 8287 w 11060"/>
                    <a:gd name="connsiteY20" fmla="*/ 4886 h 10000"/>
                    <a:gd name="connsiteX21" fmla="*/ 8139 w 11060"/>
                    <a:gd name="connsiteY21" fmla="*/ 3527 h 10000"/>
                    <a:gd name="connsiteX22" fmla="*/ 7893 w 11060"/>
                    <a:gd name="connsiteY22" fmla="*/ 5161 h 10000"/>
                    <a:gd name="connsiteX23" fmla="*/ 7924 w 11060"/>
                    <a:gd name="connsiteY23" fmla="*/ 6000 h 10000"/>
                    <a:gd name="connsiteX24" fmla="*/ 7741 w 11060"/>
                    <a:gd name="connsiteY24" fmla="*/ 5519 h 10000"/>
                    <a:gd name="connsiteX25" fmla="*/ 7741 w 11060"/>
                    <a:gd name="connsiteY25" fmla="*/ 6610 h 10000"/>
                    <a:gd name="connsiteX26" fmla="*/ 7472 w 11060"/>
                    <a:gd name="connsiteY26" fmla="*/ 5866 h 10000"/>
                    <a:gd name="connsiteX27" fmla="*/ 8381 w 11060"/>
                    <a:gd name="connsiteY27" fmla="*/ 1103 h 10000"/>
                    <a:gd name="connsiteX28" fmla="*/ 8774 w 11060"/>
                    <a:gd name="connsiteY28" fmla="*/ 968 h 10000"/>
                    <a:gd name="connsiteX29" fmla="*/ 8477 w 11060"/>
                    <a:gd name="connsiteY29" fmla="*/ 0 h 10000"/>
                    <a:gd name="connsiteX30" fmla="*/ 8477 w 11060"/>
                    <a:gd name="connsiteY30" fmla="*/ 0 h 10000"/>
                    <a:gd name="connsiteX31" fmla="*/ 8477 w 11060"/>
                    <a:gd name="connsiteY31" fmla="*/ 0 h 10000"/>
                    <a:gd name="connsiteX32" fmla="*/ 8080 w 11060"/>
                    <a:gd name="connsiteY32" fmla="*/ 0 h 10000"/>
                    <a:gd name="connsiteX33" fmla="*/ 8080 w 11060"/>
                    <a:gd name="connsiteY33" fmla="*/ 400 h 10000"/>
                    <a:gd name="connsiteX34" fmla="*/ 8199 w 11060"/>
                    <a:gd name="connsiteY34" fmla="*/ 400 h 10000"/>
                    <a:gd name="connsiteX35" fmla="*/ 6949 w 11060"/>
                    <a:gd name="connsiteY35" fmla="*/ 5161 h 10000"/>
                    <a:gd name="connsiteX36" fmla="*/ 6861 w 11060"/>
                    <a:gd name="connsiteY36" fmla="*/ 4481 h 10000"/>
                    <a:gd name="connsiteX37" fmla="*/ 6710 w 11060"/>
                    <a:gd name="connsiteY37" fmla="*/ 4615 h 10000"/>
                    <a:gd name="connsiteX38" fmla="*/ 6502 w 11060"/>
                    <a:gd name="connsiteY38" fmla="*/ 3924 h 10000"/>
                    <a:gd name="connsiteX39" fmla="*/ 6408 w 11060"/>
                    <a:gd name="connsiteY39" fmla="*/ 5373 h 10000"/>
                    <a:gd name="connsiteX40" fmla="*/ 6228 w 11060"/>
                    <a:gd name="connsiteY40" fmla="*/ 5026 h 10000"/>
                    <a:gd name="connsiteX41" fmla="*/ 6282 w 11060"/>
                    <a:gd name="connsiteY41" fmla="*/ 6201 h 10000"/>
                    <a:gd name="connsiteX42" fmla="*/ 5885 w 11060"/>
                    <a:gd name="connsiteY42" fmla="*/ 5666 h 10000"/>
                    <a:gd name="connsiteX43" fmla="*/ 6094 w 11060"/>
                    <a:gd name="connsiteY43" fmla="*/ 6475 h 10000"/>
                    <a:gd name="connsiteX44" fmla="*/ 5885 w 11060"/>
                    <a:gd name="connsiteY44" fmla="*/ 6610 h 10000"/>
                    <a:gd name="connsiteX45" fmla="*/ 6042 w 11060"/>
                    <a:gd name="connsiteY45" fmla="*/ 7502 h 10000"/>
                    <a:gd name="connsiteX46" fmla="*/ 5705 w 11060"/>
                    <a:gd name="connsiteY46" fmla="*/ 7167 h 10000"/>
                    <a:gd name="connsiteX47" fmla="*/ 5705 w 11060"/>
                    <a:gd name="connsiteY47" fmla="*/ 6129 h 10000"/>
                    <a:gd name="connsiteX48" fmla="*/ 5436 w 11060"/>
                    <a:gd name="connsiteY48" fmla="*/ 6264 h 10000"/>
                    <a:gd name="connsiteX49" fmla="*/ 5436 w 11060"/>
                    <a:gd name="connsiteY49" fmla="*/ 4950 h 10000"/>
                    <a:gd name="connsiteX50" fmla="*/ 5253 w 11060"/>
                    <a:gd name="connsiteY50" fmla="*/ 5161 h 10000"/>
                    <a:gd name="connsiteX51" fmla="*/ 5007 w 11060"/>
                    <a:gd name="connsiteY51" fmla="*/ 4481 h 10000"/>
                    <a:gd name="connsiteX52" fmla="*/ 4699 w 11060"/>
                    <a:gd name="connsiteY52" fmla="*/ 5731 h 10000"/>
                    <a:gd name="connsiteX0" fmla="*/ 0 w 6361"/>
                    <a:gd name="connsiteY0" fmla="*/ 5731 h 7502"/>
                    <a:gd name="connsiteX1" fmla="*/ 6361 w 6361"/>
                    <a:gd name="connsiteY1" fmla="*/ 6129 h 7502"/>
                    <a:gd name="connsiteX2" fmla="*/ 5752 w 6361"/>
                    <a:gd name="connsiteY2" fmla="*/ 5161 h 7502"/>
                    <a:gd name="connsiteX3" fmla="*/ 5906 w 6361"/>
                    <a:gd name="connsiteY3" fmla="*/ 6000 h 7502"/>
                    <a:gd name="connsiteX4" fmla="*/ 5600 w 6361"/>
                    <a:gd name="connsiteY4" fmla="*/ 6410 h 7502"/>
                    <a:gd name="connsiteX5" fmla="*/ 5564 w 6361"/>
                    <a:gd name="connsiteY5" fmla="*/ 5249 h 7502"/>
                    <a:gd name="connsiteX6" fmla="*/ 5019 w 6361"/>
                    <a:gd name="connsiteY6" fmla="*/ 6201 h 7502"/>
                    <a:gd name="connsiteX7" fmla="*/ 5231 w 6361"/>
                    <a:gd name="connsiteY7" fmla="*/ 4541 h 7502"/>
                    <a:gd name="connsiteX8" fmla="*/ 4995 w 6361"/>
                    <a:gd name="connsiteY8" fmla="*/ 2687 h 7502"/>
                    <a:gd name="connsiteX9" fmla="*/ 4960 w 6361"/>
                    <a:gd name="connsiteY9" fmla="*/ 4207 h 7502"/>
                    <a:gd name="connsiteX10" fmla="*/ 4750 w 6361"/>
                    <a:gd name="connsiteY10" fmla="*/ 4541 h 7502"/>
                    <a:gd name="connsiteX11" fmla="*/ 4932 w 6361"/>
                    <a:gd name="connsiteY11" fmla="*/ 5249 h 7502"/>
                    <a:gd name="connsiteX12" fmla="*/ 4379 w 6361"/>
                    <a:gd name="connsiteY12" fmla="*/ 4680 h 7502"/>
                    <a:gd name="connsiteX13" fmla="*/ 4685 w 6361"/>
                    <a:gd name="connsiteY13" fmla="*/ 5866 h 7502"/>
                    <a:gd name="connsiteX14" fmla="*/ 4232 w 6361"/>
                    <a:gd name="connsiteY14" fmla="*/ 5308 h 7502"/>
                    <a:gd name="connsiteX15" fmla="*/ 4357 w 6361"/>
                    <a:gd name="connsiteY15" fmla="*/ 6475 h 7502"/>
                    <a:gd name="connsiteX16" fmla="*/ 3894 w 6361"/>
                    <a:gd name="connsiteY16" fmla="*/ 6201 h 7502"/>
                    <a:gd name="connsiteX17" fmla="*/ 3864 w 6361"/>
                    <a:gd name="connsiteY17" fmla="*/ 5161 h 7502"/>
                    <a:gd name="connsiteX18" fmla="*/ 3440 w 6361"/>
                    <a:gd name="connsiteY18" fmla="*/ 6065 h 7502"/>
                    <a:gd name="connsiteX19" fmla="*/ 3588 w 6361"/>
                    <a:gd name="connsiteY19" fmla="*/ 4886 h 7502"/>
                    <a:gd name="connsiteX20" fmla="*/ 3440 w 6361"/>
                    <a:gd name="connsiteY20" fmla="*/ 3527 h 7502"/>
                    <a:gd name="connsiteX21" fmla="*/ 3194 w 6361"/>
                    <a:gd name="connsiteY21" fmla="*/ 5161 h 7502"/>
                    <a:gd name="connsiteX22" fmla="*/ 3225 w 6361"/>
                    <a:gd name="connsiteY22" fmla="*/ 6000 h 7502"/>
                    <a:gd name="connsiteX23" fmla="*/ 3042 w 6361"/>
                    <a:gd name="connsiteY23" fmla="*/ 5519 h 7502"/>
                    <a:gd name="connsiteX24" fmla="*/ 3042 w 6361"/>
                    <a:gd name="connsiteY24" fmla="*/ 6610 h 7502"/>
                    <a:gd name="connsiteX25" fmla="*/ 2773 w 6361"/>
                    <a:gd name="connsiteY25" fmla="*/ 5866 h 7502"/>
                    <a:gd name="connsiteX26" fmla="*/ 3682 w 6361"/>
                    <a:gd name="connsiteY26" fmla="*/ 1103 h 7502"/>
                    <a:gd name="connsiteX27" fmla="*/ 4075 w 6361"/>
                    <a:gd name="connsiteY27" fmla="*/ 968 h 7502"/>
                    <a:gd name="connsiteX28" fmla="*/ 3778 w 6361"/>
                    <a:gd name="connsiteY28" fmla="*/ 0 h 7502"/>
                    <a:gd name="connsiteX29" fmla="*/ 3778 w 6361"/>
                    <a:gd name="connsiteY29" fmla="*/ 0 h 7502"/>
                    <a:gd name="connsiteX30" fmla="*/ 3778 w 6361"/>
                    <a:gd name="connsiteY30" fmla="*/ 0 h 7502"/>
                    <a:gd name="connsiteX31" fmla="*/ 3381 w 6361"/>
                    <a:gd name="connsiteY31" fmla="*/ 0 h 7502"/>
                    <a:gd name="connsiteX32" fmla="*/ 3381 w 6361"/>
                    <a:gd name="connsiteY32" fmla="*/ 400 h 7502"/>
                    <a:gd name="connsiteX33" fmla="*/ 3500 w 6361"/>
                    <a:gd name="connsiteY33" fmla="*/ 400 h 7502"/>
                    <a:gd name="connsiteX34" fmla="*/ 2250 w 6361"/>
                    <a:gd name="connsiteY34" fmla="*/ 5161 h 7502"/>
                    <a:gd name="connsiteX35" fmla="*/ 2162 w 6361"/>
                    <a:gd name="connsiteY35" fmla="*/ 4481 h 7502"/>
                    <a:gd name="connsiteX36" fmla="*/ 2011 w 6361"/>
                    <a:gd name="connsiteY36" fmla="*/ 4615 h 7502"/>
                    <a:gd name="connsiteX37" fmla="*/ 1803 w 6361"/>
                    <a:gd name="connsiteY37" fmla="*/ 3924 h 7502"/>
                    <a:gd name="connsiteX38" fmla="*/ 1709 w 6361"/>
                    <a:gd name="connsiteY38" fmla="*/ 5373 h 7502"/>
                    <a:gd name="connsiteX39" fmla="*/ 1529 w 6361"/>
                    <a:gd name="connsiteY39" fmla="*/ 5026 h 7502"/>
                    <a:gd name="connsiteX40" fmla="*/ 1583 w 6361"/>
                    <a:gd name="connsiteY40" fmla="*/ 6201 h 7502"/>
                    <a:gd name="connsiteX41" fmla="*/ 1186 w 6361"/>
                    <a:gd name="connsiteY41" fmla="*/ 5666 h 7502"/>
                    <a:gd name="connsiteX42" fmla="*/ 1395 w 6361"/>
                    <a:gd name="connsiteY42" fmla="*/ 6475 h 7502"/>
                    <a:gd name="connsiteX43" fmla="*/ 1186 w 6361"/>
                    <a:gd name="connsiteY43" fmla="*/ 6610 h 7502"/>
                    <a:gd name="connsiteX44" fmla="*/ 1343 w 6361"/>
                    <a:gd name="connsiteY44" fmla="*/ 7502 h 7502"/>
                    <a:gd name="connsiteX45" fmla="*/ 1006 w 6361"/>
                    <a:gd name="connsiteY45" fmla="*/ 7167 h 7502"/>
                    <a:gd name="connsiteX46" fmla="*/ 1006 w 6361"/>
                    <a:gd name="connsiteY46" fmla="*/ 6129 h 7502"/>
                    <a:gd name="connsiteX47" fmla="*/ 737 w 6361"/>
                    <a:gd name="connsiteY47" fmla="*/ 6264 h 7502"/>
                    <a:gd name="connsiteX48" fmla="*/ 737 w 6361"/>
                    <a:gd name="connsiteY48" fmla="*/ 4950 h 7502"/>
                    <a:gd name="connsiteX49" fmla="*/ 554 w 6361"/>
                    <a:gd name="connsiteY49" fmla="*/ 5161 h 7502"/>
                    <a:gd name="connsiteX50" fmla="*/ 308 w 6361"/>
                    <a:gd name="connsiteY50" fmla="*/ 4481 h 7502"/>
                    <a:gd name="connsiteX51" fmla="*/ 0 w 6361"/>
                    <a:gd name="connsiteY51" fmla="*/ 5731 h 7502"/>
                    <a:gd name="connsiteX0" fmla="*/ 0 w 10000"/>
                    <a:gd name="connsiteY0" fmla="*/ 7639 h 10000"/>
                    <a:gd name="connsiteX1" fmla="*/ 10000 w 10000"/>
                    <a:gd name="connsiteY1" fmla="*/ 8170 h 10000"/>
                    <a:gd name="connsiteX2" fmla="*/ 9043 w 10000"/>
                    <a:gd name="connsiteY2" fmla="*/ 6879 h 10000"/>
                    <a:gd name="connsiteX3" fmla="*/ 9285 w 10000"/>
                    <a:gd name="connsiteY3" fmla="*/ 7998 h 10000"/>
                    <a:gd name="connsiteX4" fmla="*/ 8804 w 10000"/>
                    <a:gd name="connsiteY4" fmla="*/ 8544 h 10000"/>
                    <a:gd name="connsiteX5" fmla="*/ 8747 w 10000"/>
                    <a:gd name="connsiteY5" fmla="*/ 6997 h 10000"/>
                    <a:gd name="connsiteX6" fmla="*/ 7890 w 10000"/>
                    <a:gd name="connsiteY6" fmla="*/ 8266 h 10000"/>
                    <a:gd name="connsiteX7" fmla="*/ 8224 w 10000"/>
                    <a:gd name="connsiteY7" fmla="*/ 6053 h 10000"/>
                    <a:gd name="connsiteX8" fmla="*/ 7853 w 10000"/>
                    <a:gd name="connsiteY8" fmla="*/ 3582 h 10000"/>
                    <a:gd name="connsiteX9" fmla="*/ 7798 w 10000"/>
                    <a:gd name="connsiteY9" fmla="*/ 5608 h 10000"/>
                    <a:gd name="connsiteX10" fmla="*/ 7467 w 10000"/>
                    <a:gd name="connsiteY10" fmla="*/ 6053 h 10000"/>
                    <a:gd name="connsiteX11" fmla="*/ 7753 w 10000"/>
                    <a:gd name="connsiteY11" fmla="*/ 6997 h 10000"/>
                    <a:gd name="connsiteX12" fmla="*/ 6884 w 10000"/>
                    <a:gd name="connsiteY12" fmla="*/ 6238 h 10000"/>
                    <a:gd name="connsiteX13" fmla="*/ 7365 w 10000"/>
                    <a:gd name="connsiteY13" fmla="*/ 7819 h 10000"/>
                    <a:gd name="connsiteX14" fmla="*/ 6653 w 10000"/>
                    <a:gd name="connsiteY14" fmla="*/ 7075 h 10000"/>
                    <a:gd name="connsiteX15" fmla="*/ 6850 w 10000"/>
                    <a:gd name="connsiteY15" fmla="*/ 8631 h 10000"/>
                    <a:gd name="connsiteX16" fmla="*/ 6122 w 10000"/>
                    <a:gd name="connsiteY16" fmla="*/ 8266 h 10000"/>
                    <a:gd name="connsiteX17" fmla="*/ 6075 w 10000"/>
                    <a:gd name="connsiteY17" fmla="*/ 6879 h 10000"/>
                    <a:gd name="connsiteX18" fmla="*/ 5408 w 10000"/>
                    <a:gd name="connsiteY18" fmla="*/ 8085 h 10000"/>
                    <a:gd name="connsiteX19" fmla="*/ 5641 w 10000"/>
                    <a:gd name="connsiteY19" fmla="*/ 6513 h 10000"/>
                    <a:gd name="connsiteX20" fmla="*/ 5408 w 10000"/>
                    <a:gd name="connsiteY20" fmla="*/ 4701 h 10000"/>
                    <a:gd name="connsiteX21" fmla="*/ 5021 w 10000"/>
                    <a:gd name="connsiteY21" fmla="*/ 6879 h 10000"/>
                    <a:gd name="connsiteX22" fmla="*/ 5070 w 10000"/>
                    <a:gd name="connsiteY22" fmla="*/ 7998 h 10000"/>
                    <a:gd name="connsiteX23" fmla="*/ 4782 w 10000"/>
                    <a:gd name="connsiteY23" fmla="*/ 7357 h 10000"/>
                    <a:gd name="connsiteX24" fmla="*/ 4782 w 10000"/>
                    <a:gd name="connsiteY24" fmla="*/ 8811 h 10000"/>
                    <a:gd name="connsiteX25" fmla="*/ 4359 w 10000"/>
                    <a:gd name="connsiteY25" fmla="*/ 7819 h 10000"/>
                    <a:gd name="connsiteX26" fmla="*/ 5788 w 10000"/>
                    <a:gd name="connsiteY26" fmla="*/ 1470 h 10000"/>
                    <a:gd name="connsiteX27" fmla="*/ 6406 w 10000"/>
                    <a:gd name="connsiteY27" fmla="*/ 1290 h 10000"/>
                    <a:gd name="connsiteX28" fmla="*/ 5939 w 10000"/>
                    <a:gd name="connsiteY28" fmla="*/ 0 h 10000"/>
                    <a:gd name="connsiteX29" fmla="*/ 5939 w 10000"/>
                    <a:gd name="connsiteY29" fmla="*/ 0 h 10000"/>
                    <a:gd name="connsiteX30" fmla="*/ 5939 w 10000"/>
                    <a:gd name="connsiteY30" fmla="*/ 0 h 10000"/>
                    <a:gd name="connsiteX31" fmla="*/ 5315 w 10000"/>
                    <a:gd name="connsiteY31" fmla="*/ 0 h 10000"/>
                    <a:gd name="connsiteX32" fmla="*/ 5315 w 10000"/>
                    <a:gd name="connsiteY32" fmla="*/ 533 h 10000"/>
                    <a:gd name="connsiteX33" fmla="*/ 5502 w 10000"/>
                    <a:gd name="connsiteY33" fmla="*/ 533 h 10000"/>
                    <a:gd name="connsiteX34" fmla="*/ 3537 w 10000"/>
                    <a:gd name="connsiteY34" fmla="*/ 6879 h 10000"/>
                    <a:gd name="connsiteX35" fmla="*/ 3399 w 10000"/>
                    <a:gd name="connsiteY35" fmla="*/ 5973 h 10000"/>
                    <a:gd name="connsiteX36" fmla="*/ 3161 w 10000"/>
                    <a:gd name="connsiteY36" fmla="*/ 6152 h 10000"/>
                    <a:gd name="connsiteX37" fmla="*/ 2834 w 10000"/>
                    <a:gd name="connsiteY37" fmla="*/ 5231 h 10000"/>
                    <a:gd name="connsiteX38" fmla="*/ 2687 w 10000"/>
                    <a:gd name="connsiteY38" fmla="*/ 7162 h 10000"/>
                    <a:gd name="connsiteX39" fmla="*/ 2404 w 10000"/>
                    <a:gd name="connsiteY39" fmla="*/ 6700 h 10000"/>
                    <a:gd name="connsiteX40" fmla="*/ 2489 w 10000"/>
                    <a:gd name="connsiteY40" fmla="*/ 8266 h 10000"/>
                    <a:gd name="connsiteX41" fmla="*/ 1864 w 10000"/>
                    <a:gd name="connsiteY41" fmla="*/ 7553 h 10000"/>
                    <a:gd name="connsiteX42" fmla="*/ 2193 w 10000"/>
                    <a:gd name="connsiteY42" fmla="*/ 8631 h 10000"/>
                    <a:gd name="connsiteX43" fmla="*/ 1864 w 10000"/>
                    <a:gd name="connsiteY43" fmla="*/ 8811 h 10000"/>
                    <a:gd name="connsiteX44" fmla="*/ 2111 w 10000"/>
                    <a:gd name="connsiteY44" fmla="*/ 10000 h 10000"/>
                    <a:gd name="connsiteX45" fmla="*/ 1582 w 10000"/>
                    <a:gd name="connsiteY45" fmla="*/ 8170 h 10000"/>
                    <a:gd name="connsiteX46" fmla="*/ 1159 w 10000"/>
                    <a:gd name="connsiteY46" fmla="*/ 8350 h 10000"/>
                    <a:gd name="connsiteX47" fmla="*/ 1159 w 10000"/>
                    <a:gd name="connsiteY47" fmla="*/ 6598 h 10000"/>
                    <a:gd name="connsiteX48" fmla="*/ 871 w 10000"/>
                    <a:gd name="connsiteY48" fmla="*/ 6879 h 10000"/>
                    <a:gd name="connsiteX49" fmla="*/ 484 w 10000"/>
                    <a:gd name="connsiteY49" fmla="*/ 5973 h 10000"/>
                    <a:gd name="connsiteX50" fmla="*/ 0 w 10000"/>
                    <a:gd name="connsiteY50" fmla="*/ 7639 h 10000"/>
                    <a:gd name="connsiteX0" fmla="*/ 0 w 10000"/>
                    <a:gd name="connsiteY0" fmla="*/ 7639 h 8811"/>
                    <a:gd name="connsiteX1" fmla="*/ 10000 w 10000"/>
                    <a:gd name="connsiteY1" fmla="*/ 8170 h 8811"/>
                    <a:gd name="connsiteX2" fmla="*/ 9043 w 10000"/>
                    <a:gd name="connsiteY2" fmla="*/ 6879 h 8811"/>
                    <a:gd name="connsiteX3" fmla="*/ 9285 w 10000"/>
                    <a:gd name="connsiteY3" fmla="*/ 7998 h 8811"/>
                    <a:gd name="connsiteX4" fmla="*/ 8804 w 10000"/>
                    <a:gd name="connsiteY4" fmla="*/ 8544 h 8811"/>
                    <a:gd name="connsiteX5" fmla="*/ 8747 w 10000"/>
                    <a:gd name="connsiteY5" fmla="*/ 6997 h 8811"/>
                    <a:gd name="connsiteX6" fmla="*/ 7890 w 10000"/>
                    <a:gd name="connsiteY6" fmla="*/ 8266 h 8811"/>
                    <a:gd name="connsiteX7" fmla="*/ 8224 w 10000"/>
                    <a:gd name="connsiteY7" fmla="*/ 6053 h 8811"/>
                    <a:gd name="connsiteX8" fmla="*/ 7853 w 10000"/>
                    <a:gd name="connsiteY8" fmla="*/ 3582 h 8811"/>
                    <a:gd name="connsiteX9" fmla="*/ 7798 w 10000"/>
                    <a:gd name="connsiteY9" fmla="*/ 5608 h 8811"/>
                    <a:gd name="connsiteX10" fmla="*/ 7467 w 10000"/>
                    <a:gd name="connsiteY10" fmla="*/ 6053 h 8811"/>
                    <a:gd name="connsiteX11" fmla="*/ 7753 w 10000"/>
                    <a:gd name="connsiteY11" fmla="*/ 6997 h 8811"/>
                    <a:gd name="connsiteX12" fmla="*/ 6884 w 10000"/>
                    <a:gd name="connsiteY12" fmla="*/ 6238 h 8811"/>
                    <a:gd name="connsiteX13" fmla="*/ 7365 w 10000"/>
                    <a:gd name="connsiteY13" fmla="*/ 7819 h 8811"/>
                    <a:gd name="connsiteX14" fmla="*/ 6653 w 10000"/>
                    <a:gd name="connsiteY14" fmla="*/ 7075 h 8811"/>
                    <a:gd name="connsiteX15" fmla="*/ 6850 w 10000"/>
                    <a:gd name="connsiteY15" fmla="*/ 8631 h 8811"/>
                    <a:gd name="connsiteX16" fmla="*/ 6122 w 10000"/>
                    <a:gd name="connsiteY16" fmla="*/ 8266 h 8811"/>
                    <a:gd name="connsiteX17" fmla="*/ 6075 w 10000"/>
                    <a:gd name="connsiteY17" fmla="*/ 6879 h 8811"/>
                    <a:gd name="connsiteX18" fmla="*/ 5408 w 10000"/>
                    <a:gd name="connsiteY18" fmla="*/ 8085 h 8811"/>
                    <a:gd name="connsiteX19" fmla="*/ 5641 w 10000"/>
                    <a:gd name="connsiteY19" fmla="*/ 6513 h 8811"/>
                    <a:gd name="connsiteX20" fmla="*/ 5408 w 10000"/>
                    <a:gd name="connsiteY20" fmla="*/ 4701 h 8811"/>
                    <a:gd name="connsiteX21" fmla="*/ 5021 w 10000"/>
                    <a:gd name="connsiteY21" fmla="*/ 6879 h 8811"/>
                    <a:gd name="connsiteX22" fmla="*/ 5070 w 10000"/>
                    <a:gd name="connsiteY22" fmla="*/ 7998 h 8811"/>
                    <a:gd name="connsiteX23" fmla="*/ 4782 w 10000"/>
                    <a:gd name="connsiteY23" fmla="*/ 7357 h 8811"/>
                    <a:gd name="connsiteX24" fmla="*/ 4782 w 10000"/>
                    <a:gd name="connsiteY24" fmla="*/ 8811 h 8811"/>
                    <a:gd name="connsiteX25" fmla="*/ 4359 w 10000"/>
                    <a:gd name="connsiteY25" fmla="*/ 7819 h 8811"/>
                    <a:gd name="connsiteX26" fmla="*/ 5788 w 10000"/>
                    <a:gd name="connsiteY26" fmla="*/ 1470 h 8811"/>
                    <a:gd name="connsiteX27" fmla="*/ 6406 w 10000"/>
                    <a:gd name="connsiteY27" fmla="*/ 1290 h 8811"/>
                    <a:gd name="connsiteX28" fmla="*/ 5939 w 10000"/>
                    <a:gd name="connsiteY28" fmla="*/ 0 h 8811"/>
                    <a:gd name="connsiteX29" fmla="*/ 5939 w 10000"/>
                    <a:gd name="connsiteY29" fmla="*/ 0 h 8811"/>
                    <a:gd name="connsiteX30" fmla="*/ 5939 w 10000"/>
                    <a:gd name="connsiteY30" fmla="*/ 0 h 8811"/>
                    <a:gd name="connsiteX31" fmla="*/ 5315 w 10000"/>
                    <a:gd name="connsiteY31" fmla="*/ 0 h 8811"/>
                    <a:gd name="connsiteX32" fmla="*/ 5315 w 10000"/>
                    <a:gd name="connsiteY32" fmla="*/ 533 h 8811"/>
                    <a:gd name="connsiteX33" fmla="*/ 5502 w 10000"/>
                    <a:gd name="connsiteY33" fmla="*/ 533 h 8811"/>
                    <a:gd name="connsiteX34" fmla="*/ 3537 w 10000"/>
                    <a:gd name="connsiteY34" fmla="*/ 6879 h 8811"/>
                    <a:gd name="connsiteX35" fmla="*/ 3399 w 10000"/>
                    <a:gd name="connsiteY35" fmla="*/ 5973 h 8811"/>
                    <a:gd name="connsiteX36" fmla="*/ 3161 w 10000"/>
                    <a:gd name="connsiteY36" fmla="*/ 6152 h 8811"/>
                    <a:gd name="connsiteX37" fmla="*/ 2834 w 10000"/>
                    <a:gd name="connsiteY37" fmla="*/ 5231 h 8811"/>
                    <a:gd name="connsiteX38" fmla="*/ 2687 w 10000"/>
                    <a:gd name="connsiteY38" fmla="*/ 7162 h 8811"/>
                    <a:gd name="connsiteX39" fmla="*/ 2404 w 10000"/>
                    <a:gd name="connsiteY39" fmla="*/ 6700 h 8811"/>
                    <a:gd name="connsiteX40" fmla="*/ 2489 w 10000"/>
                    <a:gd name="connsiteY40" fmla="*/ 8266 h 8811"/>
                    <a:gd name="connsiteX41" fmla="*/ 1864 w 10000"/>
                    <a:gd name="connsiteY41" fmla="*/ 7553 h 8811"/>
                    <a:gd name="connsiteX42" fmla="*/ 2193 w 10000"/>
                    <a:gd name="connsiteY42" fmla="*/ 8631 h 8811"/>
                    <a:gd name="connsiteX43" fmla="*/ 1864 w 10000"/>
                    <a:gd name="connsiteY43" fmla="*/ 8811 h 8811"/>
                    <a:gd name="connsiteX44" fmla="*/ 1582 w 10000"/>
                    <a:gd name="connsiteY44" fmla="*/ 8170 h 8811"/>
                    <a:gd name="connsiteX45" fmla="*/ 1159 w 10000"/>
                    <a:gd name="connsiteY45" fmla="*/ 8350 h 8811"/>
                    <a:gd name="connsiteX46" fmla="*/ 1159 w 10000"/>
                    <a:gd name="connsiteY46" fmla="*/ 6598 h 8811"/>
                    <a:gd name="connsiteX47" fmla="*/ 871 w 10000"/>
                    <a:gd name="connsiteY47" fmla="*/ 6879 h 8811"/>
                    <a:gd name="connsiteX48" fmla="*/ 484 w 10000"/>
                    <a:gd name="connsiteY48" fmla="*/ 5973 h 8811"/>
                    <a:gd name="connsiteX49" fmla="*/ 0 w 10000"/>
                    <a:gd name="connsiteY49" fmla="*/ 7639 h 8811"/>
                    <a:gd name="connsiteX0" fmla="*/ 0 w 10000"/>
                    <a:gd name="connsiteY0" fmla="*/ 8670 h 10000"/>
                    <a:gd name="connsiteX1" fmla="*/ 10000 w 10000"/>
                    <a:gd name="connsiteY1" fmla="*/ 9273 h 10000"/>
                    <a:gd name="connsiteX2" fmla="*/ 9043 w 10000"/>
                    <a:gd name="connsiteY2" fmla="*/ 7807 h 10000"/>
                    <a:gd name="connsiteX3" fmla="*/ 9285 w 10000"/>
                    <a:gd name="connsiteY3" fmla="*/ 9077 h 10000"/>
                    <a:gd name="connsiteX4" fmla="*/ 8804 w 10000"/>
                    <a:gd name="connsiteY4" fmla="*/ 9697 h 10000"/>
                    <a:gd name="connsiteX5" fmla="*/ 8747 w 10000"/>
                    <a:gd name="connsiteY5" fmla="*/ 7941 h 10000"/>
                    <a:gd name="connsiteX6" fmla="*/ 7890 w 10000"/>
                    <a:gd name="connsiteY6" fmla="*/ 9381 h 10000"/>
                    <a:gd name="connsiteX7" fmla="*/ 8224 w 10000"/>
                    <a:gd name="connsiteY7" fmla="*/ 6870 h 10000"/>
                    <a:gd name="connsiteX8" fmla="*/ 7853 w 10000"/>
                    <a:gd name="connsiteY8" fmla="*/ 4065 h 10000"/>
                    <a:gd name="connsiteX9" fmla="*/ 7798 w 10000"/>
                    <a:gd name="connsiteY9" fmla="*/ 6365 h 10000"/>
                    <a:gd name="connsiteX10" fmla="*/ 7467 w 10000"/>
                    <a:gd name="connsiteY10" fmla="*/ 6870 h 10000"/>
                    <a:gd name="connsiteX11" fmla="*/ 7753 w 10000"/>
                    <a:gd name="connsiteY11" fmla="*/ 7941 h 10000"/>
                    <a:gd name="connsiteX12" fmla="*/ 6884 w 10000"/>
                    <a:gd name="connsiteY12" fmla="*/ 7080 h 10000"/>
                    <a:gd name="connsiteX13" fmla="*/ 7365 w 10000"/>
                    <a:gd name="connsiteY13" fmla="*/ 8874 h 10000"/>
                    <a:gd name="connsiteX14" fmla="*/ 6653 w 10000"/>
                    <a:gd name="connsiteY14" fmla="*/ 8030 h 10000"/>
                    <a:gd name="connsiteX15" fmla="*/ 6850 w 10000"/>
                    <a:gd name="connsiteY15" fmla="*/ 9796 h 10000"/>
                    <a:gd name="connsiteX16" fmla="*/ 6122 w 10000"/>
                    <a:gd name="connsiteY16" fmla="*/ 9381 h 10000"/>
                    <a:gd name="connsiteX17" fmla="*/ 6075 w 10000"/>
                    <a:gd name="connsiteY17" fmla="*/ 7807 h 10000"/>
                    <a:gd name="connsiteX18" fmla="*/ 5408 w 10000"/>
                    <a:gd name="connsiteY18" fmla="*/ 9176 h 10000"/>
                    <a:gd name="connsiteX19" fmla="*/ 5641 w 10000"/>
                    <a:gd name="connsiteY19" fmla="*/ 7392 h 10000"/>
                    <a:gd name="connsiteX20" fmla="*/ 5408 w 10000"/>
                    <a:gd name="connsiteY20" fmla="*/ 5335 h 10000"/>
                    <a:gd name="connsiteX21" fmla="*/ 5021 w 10000"/>
                    <a:gd name="connsiteY21" fmla="*/ 7807 h 10000"/>
                    <a:gd name="connsiteX22" fmla="*/ 5070 w 10000"/>
                    <a:gd name="connsiteY22" fmla="*/ 9077 h 10000"/>
                    <a:gd name="connsiteX23" fmla="*/ 4782 w 10000"/>
                    <a:gd name="connsiteY23" fmla="*/ 8350 h 10000"/>
                    <a:gd name="connsiteX24" fmla="*/ 4782 w 10000"/>
                    <a:gd name="connsiteY24" fmla="*/ 10000 h 10000"/>
                    <a:gd name="connsiteX25" fmla="*/ 4359 w 10000"/>
                    <a:gd name="connsiteY25" fmla="*/ 8874 h 10000"/>
                    <a:gd name="connsiteX26" fmla="*/ 5788 w 10000"/>
                    <a:gd name="connsiteY26" fmla="*/ 1668 h 10000"/>
                    <a:gd name="connsiteX27" fmla="*/ 6406 w 10000"/>
                    <a:gd name="connsiteY27" fmla="*/ 1464 h 10000"/>
                    <a:gd name="connsiteX28" fmla="*/ 5939 w 10000"/>
                    <a:gd name="connsiteY28" fmla="*/ 0 h 10000"/>
                    <a:gd name="connsiteX29" fmla="*/ 5939 w 10000"/>
                    <a:gd name="connsiteY29" fmla="*/ 0 h 10000"/>
                    <a:gd name="connsiteX30" fmla="*/ 5939 w 10000"/>
                    <a:gd name="connsiteY30" fmla="*/ 0 h 10000"/>
                    <a:gd name="connsiteX31" fmla="*/ 5315 w 10000"/>
                    <a:gd name="connsiteY31" fmla="*/ 0 h 10000"/>
                    <a:gd name="connsiteX32" fmla="*/ 5315 w 10000"/>
                    <a:gd name="connsiteY32" fmla="*/ 605 h 10000"/>
                    <a:gd name="connsiteX33" fmla="*/ 5502 w 10000"/>
                    <a:gd name="connsiteY33" fmla="*/ 605 h 10000"/>
                    <a:gd name="connsiteX34" fmla="*/ 3537 w 10000"/>
                    <a:gd name="connsiteY34" fmla="*/ 7807 h 10000"/>
                    <a:gd name="connsiteX35" fmla="*/ 3399 w 10000"/>
                    <a:gd name="connsiteY35" fmla="*/ 6779 h 10000"/>
                    <a:gd name="connsiteX36" fmla="*/ 3161 w 10000"/>
                    <a:gd name="connsiteY36" fmla="*/ 6982 h 10000"/>
                    <a:gd name="connsiteX37" fmla="*/ 2834 w 10000"/>
                    <a:gd name="connsiteY37" fmla="*/ 5937 h 10000"/>
                    <a:gd name="connsiteX38" fmla="*/ 2687 w 10000"/>
                    <a:gd name="connsiteY38" fmla="*/ 8128 h 10000"/>
                    <a:gd name="connsiteX39" fmla="*/ 2404 w 10000"/>
                    <a:gd name="connsiteY39" fmla="*/ 7604 h 10000"/>
                    <a:gd name="connsiteX40" fmla="*/ 2489 w 10000"/>
                    <a:gd name="connsiteY40" fmla="*/ 9381 h 10000"/>
                    <a:gd name="connsiteX41" fmla="*/ 1864 w 10000"/>
                    <a:gd name="connsiteY41" fmla="*/ 8572 h 10000"/>
                    <a:gd name="connsiteX42" fmla="*/ 2193 w 10000"/>
                    <a:gd name="connsiteY42" fmla="*/ 9796 h 10000"/>
                    <a:gd name="connsiteX43" fmla="*/ 1582 w 10000"/>
                    <a:gd name="connsiteY43" fmla="*/ 9273 h 10000"/>
                    <a:gd name="connsiteX44" fmla="*/ 1159 w 10000"/>
                    <a:gd name="connsiteY44" fmla="*/ 9477 h 10000"/>
                    <a:gd name="connsiteX45" fmla="*/ 1159 w 10000"/>
                    <a:gd name="connsiteY45" fmla="*/ 7488 h 10000"/>
                    <a:gd name="connsiteX46" fmla="*/ 871 w 10000"/>
                    <a:gd name="connsiteY46" fmla="*/ 7807 h 10000"/>
                    <a:gd name="connsiteX47" fmla="*/ 484 w 10000"/>
                    <a:gd name="connsiteY47" fmla="*/ 6779 h 10000"/>
                    <a:gd name="connsiteX48" fmla="*/ 0 w 10000"/>
                    <a:gd name="connsiteY48" fmla="*/ 8670 h 10000"/>
                    <a:gd name="connsiteX0" fmla="*/ 0 w 10000"/>
                    <a:gd name="connsiteY0" fmla="*/ 8670 h 10000"/>
                    <a:gd name="connsiteX1" fmla="*/ 10000 w 10000"/>
                    <a:gd name="connsiteY1" fmla="*/ 9273 h 10000"/>
                    <a:gd name="connsiteX2" fmla="*/ 9043 w 10000"/>
                    <a:gd name="connsiteY2" fmla="*/ 7807 h 10000"/>
                    <a:gd name="connsiteX3" fmla="*/ 9285 w 10000"/>
                    <a:gd name="connsiteY3" fmla="*/ 9077 h 10000"/>
                    <a:gd name="connsiteX4" fmla="*/ 8804 w 10000"/>
                    <a:gd name="connsiteY4" fmla="*/ 9697 h 10000"/>
                    <a:gd name="connsiteX5" fmla="*/ 8747 w 10000"/>
                    <a:gd name="connsiteY5" fmla="*/ 7941 h 10000"/>
                    <a:gd name="connsiteX6" fmla="*/ 7890 w 10000"/>
                    <a:gd name="connsiteY6" fmla="*/ 9381 h 10000"/>
                    <a:gd name="connsiteX7" fmla="*/ 8224 w 10000"/>
                    <a:gd name="connsiteY7" fmla="*/ 6870 h 10000"/>
                    <a:gd name="connsiteX8" fmla="*/ 7853 w 10000"/>
                    <a:gd name="connsiteY8" fmla="*/ 4065 h 10000"/>
                    <a:gd name="connsiteX9" fmla="*/ 7798 w 10000"/>
                    <a:gd name="connsiteY9" fmla="*/ 6365 h 10000"/>
                    <a:gd name="connsiteX10" fmla="*/ 7467 w 10000"/>
                    <a:gd name="connsiteY10" fmla="*/ 6870 h 10000"/>
                    <a:gd name="connsiteX11" fmla="*/ 7753 w 10000"/>
                    <a:gd name="connsiteY11" fmla="*/ 7941 h 10000"/>
                    <a:gd name="connsiteX12" fmla="*/ 6884 w 10000"/>
                    <a:gd name="connsiteY12" fmla="*/ 7080 h 10000"/>
                    <a:gd name="connsiteX13" fmla="*/ 7365 w 10000"/>
                    <a:gd name="connsiteY13" fmla="*/ 8874 h 10000"/>
                    <a:gd name="connsiteX14" fmla="*/ 6653 w 10000"/>
                    <a:gd name="connsiteY14" fmla="*/ 8030 h 10000"/>
                    <a:gd name="connsiteX15" fmla="*/ 6850 w 10000"/>
                    <a:gd name="connsiteY15" fmla="*/ 9796 h 10000"/>
                    <a:gd name="connsiteX16" fmla="*/ 6122 w 10000"/>
                    <a:gd name="connsiteY16" fmla="*/ 9381 h 10000"/>
                    <a:gd name="connsiteX17" fmla="*/ 6075 w 10000"/>
                    <a:gd name="connsiteY17" fmla="*/ 7807 h 10000"/>
                    <a:gd name="connsiteX18" fmla="*/ 5408 w 10000"/>
                    <a:gd name="connsiteY18" fmla="*/ 9176 h 10000"/>
                    <a:gd name="connsiteX19" fmla="*/ 5641 w 10000"/>
                    <a:gd name="connsiteY19" fmla="*/ 7392 h 10000"/>
                    <a:gd name="connsiteX20" fmla="*/ 5408 w 10000"/>
                    <a:gd name="connsiteY20" fmla="*/ 5335 h 10000"/>
                    <a:gd name="connsiteX21" fmla="*/ 5021 w 10000"/>
                    <a:gd name="connsiteY21" fmla="*/ 7807 h 10000"/>
                    <a:gd name="connsiteX22" fmla="*/ 5070 w 10000"/>
                    <a:gd name="connsiteY22" fmla="*/ 9077 h 10000"/>
                    <a:gd name="connsiteX23" fmla="*/ 4782 w 10000"/>
                    <a:gd name="connsiteY23" fmla="*/ 8350 h 10000"/>
                    <a:gd name="connsiteX24" fmla="*/ 4782 w 10000"/>
                    <a:gd name="connsiteY24" fmla="*/ 10000 h 10000"/>
                    <a:gd name="connsiteX25" fmla="*/ 4359 w 10000"/>
                    <a:gd name="connsiteY25" fmla="*/ 8874 h 10000"/>
                    <a:gd name="connsiteX26" fmla="*/ 5788 w 10000"/>
                    <a:gd name="connsiteY26" fmla="*/ 1668 h 10000"/>
                    <a:gd name="connsiteX27" fmla="*/ 6406 w 10000"/>
                    <a:gd name="connsiteY27" fmla="*/ 1464 h 10000"/>
                    <a:gd name="connsiteX28" fmla="*/ 5939 w 10000"/>
                    <a:gd name="connsiteY28" fmla="*/ 0 h 10000"/>
                    <a:gd name="connsiteX29" fmla="*/ 5939 w 10000"/>
                    <a:gd name="connsiteY29" fmla="*/ 0 h 10000"/>
                    <a:gd name="connsiteX30" fmla="*/ 5939 w 10000"/>
                    <a:gd name="connsiteY30" fmla="*/ 0 h 10000"/>
                    <a:gd name="connsiteX31" fmla="*/ 5315 w 10000"/>
                    <a:gd name="connsiteY31" fmla="*/ 0 h 10000"/>
                    <a:gd name="connsiteX32" fmla="*/ 5315 w 10000"/>
                    <a:gd name="connsiteY32" fmla="*/ 605 h 10000"/>
                    <a:gd name="connsiteX33" fmla="*/ 5502 w 10000"/>
                    <a:gd name="connsiteY33" fmla="*/ 605 h 10000"/>
                    <a:gd name="connsiteX34" fmla="*/ 3537 w 10000"/>
                    <a:gd name="connsiteY34" fmla="*/ 7807 h 10000"/>
                    <a:gd name="connsiteX35" fmla="*/ 3399 w 10000"/>
                    <a:gd name="connsiteY35" fmla="*/ 6779 h 10000"/>
                    <a:gd name="connsiteX36" fmla="*/ 3161 w 10000"/>
                    <a:gd name="connsiteY36" fmla="*/ 6982 h 10000"/>
                    <a:gd name="connsiteX37" fmla="*/ 2834 w 10000"/>
                    <a:gd name="connsiteY37" fmla="*/ 5937 h 10000"/>
                    <a:gd name="connsiteX38" fmla="*/ 2687 w 10000"/>
                    <a:gd name="connsiteY38" fmla="*/ 8128 h 10000"/>
                    <a:gd name="connsiteX39" fmla="*/ 2404 w 10000"/>
                    <a:gd name="connsiteY39" fmla="*/ 7604 h 10000"/>
                    <a:gd name="connsiteX40" fmla="*/ 2489 w 10000"/>
                    <a:gd name="connsiteY40" fmla="*/ 9381 h 10000"/>
                    <a:gd name="connsiteX41" fmla="*/ 1864 w 10000"/>
                    <a:gd name="connsiteY41" fmla="*/ 8572 h 10000"/>
                    <a:gd name="connsiteX42" fmla="*/ 2193 w 10000"/>
                    <a:gd name="connsiteY42" fmla="*/ 9796 h 10000"/>
                    <a:gd name="connsiteX43" fmla="*/ 1582 w 10000"/>
                    <a:gd name="connsiteY43" fmla="*/ 9273 h 10000"/>
                    <a:gd name="connsiteX44" fmla="*/ 1159 w 10000"/>
                    <a:gd name="connsiteY44" fmla="*/ 9477 h 10000"/>
                    <a:gd name="connsiteX45" fmla="*/ 1159 w 10000"/>
                    <a:gd name="connsiteY45" fmla="*/ 7488 h 10000"/>
                    <a:gd name="connsiteX46" fmla="*/ 871 w 10000"/>
                    <a:gd name="connsiteY46" fmla="*/ 7807 h 10000"/>
                    <a:gd name="connsiteX47" fmla="*/ 0 w 10000"/>
                    <a:gd name="connsiteY47" fmla="*/ 8670 h 10000"/>
                    <a:gd name="connsiteX0" fmla="*/ 0 w 10000"/>
                    <a:gd name="connsiteY0" fmla="*/ 8670 h 10000"/>
                    <a:gd name="connsiteX1" fmla="*/ 10000 w 10000"/>
                    <a:gd name="connsiteY1" fmla="*/ 9273 h 10000"/>
                    <a:gd name="connsiteX2" fmla="*/ 9043 w 10000"/>
                    <a:gd name="connsiteY2" fmla="*/ 7807 h 10000"/>
                    <a:gd name="connsiteX3" fmla="*/ 9285 w 10000"/>
                    <a:gd name="connsiteY3" fmla="*/ 9077 h 10000"/>
                    <a:gd name="connsiteX4" fmla="*/ 8804 w 10000"/>
                    <a:gd name="connsiteY4" fmla="*/ 9697 h 10000"/>
                    <a:gd name="connsiteX5" fmla="*/ 8747 w 10000"/>
                    <a:gd name="connsiteY5" fmla="*/ 7941 h 10000"/>
                    <a:gd name="connsiteX6" fmla="*/ 7890 w 10000"/>
                    <a:gd name="connsiteY6" fmla="*/ 9381 h 10000"/>
                    <a:gd name="connsiteX7" fmla="*/ 8224 w 10000"/>
                    <a:gd name="connsiteY7" fmla="*/ 6870 h 10000"/>
                    <a:gd name="connsiteX8" fmla="*/ 7853 w 10000"/>
                    <a:gd name="connsiteY8" fmla="*/ 4065 h 10000"/>
                    <a:gd name="connsiteX9" fmla="*/ 7798 w 10000"/>
                    <a:gd name="connsiteY9" fmla="*/ 6365 h 10000"/>
                    <a:gd name="connsiteX10" fmla="*/ 7467 w 10000"/>
                    <a:gd name="connsiteY10" fmla="*/ 6870 h 10000"/>
                    <a:gd name="connsiteX11" fmla="*/ 7753 w 10000"/>
                    <a:gd name="connsiteY11" fmla="*/ 7941 h 10000"/>
                    <a:gd name="connsiteX12" fmla="*/ 6884 w 10000"/>
                    <a:gd name="connsiteY12" fmla="*/ 7080 h 10000"/>
                    <a:gd name="connsiteX13" fmla="*/ 7365 w 10000"/>
                    <a:gd name="connsiteY13" fmla="*/ 8874 h 10000"/>
                    <a:gd name="connsiteX14" fmla="*/ 6653 w 10000"/>
                    <a:gd name="connsiteY14" fmla="*/ 8030 h 10000"/>
                    <a:gd name="connsiteX15" fmla="*/ 6850 w 10000"/>
                    <a:gd name="connsiteY15" fmla="*/ 9796 h 10000"/>
                    <a:gd name="connsiteX16" fmla="*/ 6122 w 10000"/>
                    <a:gd name="connsiteY16" fmla="*/ 9381 h 10000"/>
                    <a:gd name="connsiteX17" fmla="*/ 6075 w 10000"/>
                    <a:gd name="connsiteY17" fmla="*/ 7807 h 10000"/>
                    <a:gd name="connsiteX18" fmla="*/ 5408 w 10000"/>
                    <a:gd name="connsiteY18" fmla="*/ 9176 h 10000"/>
                    <a:gd name="connsiteX19" fmla="*/ 5641 w 10000"/>
                    <a:gd name="connsiteY19" fmla="*/ 7392 h 10000"/>
                    <a:gd name="connsiteX20" fmla="*/ 5408 w 10000"/>
                    <a:gd name="connsiteY20" fmla="*/ 5335 h 10000"/>
                    <a:gd name="connsiteX21" fmla="*/ 5021 w 10000"/>
                    <a:gd name="connsiteY21" fmla="*/ 7807 h 10000"/>
                    <a:gd name="connsiteX22" fmla="*/ 5070 w 10000"/>
                    <a:gd name="connsiteY22" fmla="*/ 9077 h 10000"/>
                    <a:gd name="connsiteX23" fmla="*/ 4782 w 10000"/>
                    <a:gd name="connsiteY23" fmla="*/ 8350 h 10000"/>
                    <a:gd name="connsiteX24" fmla="*/ 4782 w 10000"/>
                    <a:gd name="connsiteY24" fmla="*/ 10000 h 10000"/>
                    <a:gd name="connsiteX25" fmla="*/ 4359 w 10000"/>
                    <a:gd name="connsiteY25" fmla="*/ 8874 h 10000"/>
                    <a:gd name="connsiteX26" fmla="*/ 5788 w 10000"/>
                    <a:gd name="connsiteY26" fmla="*/ 1668 h 10000"/>
                    <a:gd name="connsiteX27" fmla="*/ 6406 w 10000"/>
                    <a:gd name="connsiteY27" fmla="*/ 1464 h 10000"/>
                    <a:gd name="connsiteX28" fmla="*/ 5939 w 10000"/>
                    <a:gd name="connsiteY28" fmla="*/ 0 h 10000"/>
                    <a:gd name="connsiteX29" fmla="*/ 5939 w 10000"/>
                    <a:gd name="connsiteY29" fmla="*/ 0 h 10000"/>
                    <a:gd name="connsiteX30" fmla="*/ 5939 w 10000"/>
                    <a:gd name="connsiteY30" fmla="*/ 0 h 10000"/>
                    <a:gd name="connsiteX31" fmla="*/ 5315 w 10000"/>
                    <a:gd name="connsiteY31" fmla="*/ 0 h 10000"/>
                    <a:gd name="connsiteX32" fmla="*/ 5315 w 10000"/>
                    <a:gd name="connsiteY32" fmla="*/ 605 h 10000"/>
                    <a:gd name="connsiteX33" fmla="*/ 5502 w 10000"/>
                    <a:gd name="connsiteY33" fmla="*/ 605 h 10000"/>
                    <a:gd name="connsiteX34" fmla="*/ 3537 w 10000"/>
                    <a:gd name="connsiteY34" fmla="*/ 7807 h 10000"/>
                    <a:gd name="connsiteX35" fmla="*/ 3399 w 10000"/>
                    <a:gd name="connsiteY35" fmla="*/ 6779 h 10000"/>
                    <a:gd name="connsiteX36" fmla="*/ 3161 w 10000"/>
                    <a:gd name="connsiteY36" fmla="*/ 6982 h 10000"/>
                    <a:gd name="connsiteX37" fmla="*/ 2834 w 10000"/>
                    <a:gd name="connsiteY37" fmla="*/ 5937 h 10000"/>
                    <a:gd name="connsiteX38" fmla="*/ 2687 w 10000"/>
                    <a:gd name="connsiteY38" fmla="*/ 8128 h 10000"/>
                    <a:gd name="connsiteX39" fmla="*/ 2404 w 10000"/>
                    <a:gd name="connsiteY39" fmla="*/ 7604 h 10000"/>
                    <a:gd name="connsiteX40" fmla="*/ 2489 w 10000"/>
                    <a:gd name="connsiteY40" fmla="*/ 9381 h 10000"/>
                    <a:gd name="connsiteX41" fmla="*/ 1864 w 10000"/>
                    <a:gd name="connsiteY41" fmla="*/ 8572 h 10000"/>
                    <a:gd name="connsiteX42" fmla="*/ 2193 w 10000"/>
                    <a:gd name="connsiteY42" fmla="*/ 9796 h 10000"/>
                    <a:gd name="connsiteX43" fmla="*/ 1582 w 10000"/>
                    <a:gd name="connsiteY43" fmla="*/ 9273 h 10000"/>
                    <a:gd name="connsiteX44" fmla="*/ 1159 w 10000"/>
                    <a:gd name="connsiteY44" fmla="*/ 9477 h 10000"/>
                    <a:gd name="connsiteX45" fmla="*/ 871 w 10000"/>
                    <a:gd name="connsiteY45" fmla="*/ 7807 h 10000"/>
                    <a:gd name="connsiteX46" fmla="*/ 0 w 10000"/>
                    <a:gd name="connsiteY46" fmla="*/ 8670 h 10000"/>
                    <a:gd name="connsiteX0" fmla="*/ 0 w 10000"/>
                    <a:gd name="connsiteY0" fmla="*/ 8670 h 10000"/>
                    <a:gd name="connsiteX1" fmla="*/ 10000 w 10000"/>
                    <a:gd name="connsiteY1" fmla="*/ 9273 h 10000"/>
                    <a:gd name="connsiteX2" fmla="*/ 9043 w 10000"/>
                    <a:gd name="connsiteY2" fmla="*/ 7807 h 10000"/>
                    <a:gd name="connsiteX3" fmla="*/ 9285 w 10000"/>
                    <a:gd name="connsiteY3" fmla="*/ 9077 h 10000"/>
                    <a:gd name="connsiteX4" fmla="*/ 8804 w 10000"/>
                    <a:gd name="connsiteY4" fmla="*/ 9697 h 10000"/>
                    <a:gd name="connsiteX5" fmla="*/ 8747 w 10000"/>
                    <a:gd name="connsiteY5" fmla="*/ 7941 h 10000"/>
                    <a:gd name="connsiteX6" fmla="*/ 7890 w 10000"/>
                    <a:gd name="connsiteY6" fmla="*/ 9381 h 10000"/>
                    <a:gd name="connsiteX7" fmla="*/ 8224 w 10000"/>
                    <a:gd name="connsiteY7" fmla="*/ 6870 h 10000"/>
                    <a:gd name="connsiteX8" fmla="*/ 7853 w 10000"/>
                    <a:gd name="connsiteY8" fmla="*/ 4065 h 10000"/>
                    <a:gd name="connsiteX9" fmla="*/ 7798 w 10000"/>
                    <a:gd name="connsiteY9" fmla="*/ 6365 h 10000"/>
                    <a:gd name="connsiteX10" fmla="*/ 7467 w 10000"/>
                    <a:gd name="connsiteY10" fmla="*/ 6870 h 10000"/>
                    <a:gd name="connsiteX11" fmla="*/ 7753 w 10000"/>
                    <a:gd name="connsiteY11" fmla="*/ 7941 h 10000"/>
                    <a:gd name="connsiteX12" fmla="*/ 6884 w 10000"/>
                    <a:gd name="connsiteY12" fmla="*/ 7080 h 10000"/>
                    <a:gd name="connsiteX13" fmla="*/ 7365 w 10000"/>
                    <a:gd name="connsiteY13" fmla="*/ 8874 h 10000"/>
                    <a:gd name="connsiteX14" fmla="*/ 6653 w 10000"/>
                    <a:gd name="connsiteY14" fmla="*/ 8030 h 10000"/>
                    <a:gd name="connsiteX15" fmla="*/ 6850 w 10000"/>
                    <a:gd name="connsiteY15" fmla="*/ 9796 h 10000"/>
                    <a:gd name="connsiteX16" fmla="*/ 6122 w 10000"/>
                    <a:gd name="connsiteY16" fmla="*/ 9381 h 10000"/>
                    <a:gd name="connsiteX17" fmla="*/ 6075 w 10000"/>
                    <a:gd name="connsiteY17" fmla="*/ 7807 h 10000"/>
                    <a:gd name="connsiteX18" fmla="*/ 5408 w 10000"/>
                    <a:gd name="connsiteY18" fmla="*/ 9176 h 10000"/>
                    <a:gd name="connsiteX19" fmla="*/ 5641 w 10000"/>
                    <a:gd name="connsiteY19" fmla="*/ 7392 h 10000"/>
                    <a:gd name="connsiteX20" fmla="*/ 5408 w 10000"/>
                    <a:gd name="connsiteY20" fmla="*/ 5335 h 10000"/>
                    <a:gd name="connsiteX21" fmla="*/ 5021 w 10000"/>
                    <a:gd name="connsiteY21" fmla="*/ 7807 h 10000"/>
                    <a:gd name="connsiteX22" fmla="*/ 5070 w 10000"/>
                    <a:gd name="connsiteY22" fmla="*/ 9077 h 10000"/>
                    <a:gd name="connsiteX23" fmla="*/ 4782 w 10000"/>
                    <a:gd name="connsiteY23" fmla="*/ 8350 h 10000"/>
                    <a:gd name="connsiteX24" fmla="*/ 4782 w 10000"/>
                    <a:gd name="connsiteY24" fmla="*/ 10000 h 10000"/>
                    <a:gd name="connsiteX25" fmla="*/ 4359 w 10000"/>
                    <a:gd name="connsiteY25" fmla="*/ 8874 h 10000"/>
                    <a:gd name="connsiteX26" fmla="*/ 5788 w 10000"/>
                    <a:gd name="connsiteY26" fmla="*/ 1668 h 10000"/>
                    <a:gd name="connsiteX27" fmla="*/ 6406 w 10000"/>
                    <a:gd name="connsiteY27" fmla="*/ 1464 h 10000"/>
                    <a:gd name="connsiteX28" fmla="*/ 5939 w 10000"/>
                    <a:gd name="connsiteY28" fmla="*/ 0 h 10000"/>
                    <a:gd name="connsiteX29" fmla="*/ 5939 w 10000"/>
                    <a:gd name="connsiteY29" fmla="*/ 0 h 10000"/>
                    <a:gd name="connsiteX30" fmla="*/ 5939 w 10000"/>
                    <a:gd name="connsiteY30" fmla="*/ 0 h 10000"/>
                    <a:gd name="connsiteX31" fmla="*/ 5315 w 10000"/>
                    <a:gd name="connsiteY31" fmla="*/ 0 h 10000"/>
                    <a:gd name="connsiteX32" fmla="*/ 5315 w 10000"/>
                    <a:gd name="connsiteY32" fmla="*/ 605 h 10000"/>
                    <a:gd name="connsiteX33" fmla="*/ 5502 w 10000"/>
                    <a:gd name="connsiteY33" fmla="*/ 605 h 10000"/>
                    <a:gd name="connsiteX34" fmla="*/ 3537 w 10000"/>
                    <a:gd name="connsiteY34" fmla="*/ 7807 h 10000"/>
                    <a:gd name="connsiteX35" fmla="*/ 3399 w 10000"/>
                    <a:gd name="connsiteY35" fmla="*/ 6779 h 10000"/>
                    <a:gd name="connsiteX36" fmla="*/ 3161 w 10000"/>
                    <a:gd name="connsiteY36" fmla="*/ 6982 h 10000"/>
                    <a:gd name="connsiteX37" fmla="*/ 2834 w 10000"/>
                    <a:gd name="connsiteY37" fmla="*/ 5937 h 10000"/>
                    <a:gd name="connsiteX38" fmla="*/ 2687 w 10000"/>
                    <a:gd name="connsiteY38" fmla="*/ 8128 h 10000"/>
                    <a:gd name="connsiteX39" fmla="*/ 2404 w 10000"/>
                    <a:gd name="connsiteY39" fmla="*/ 7604 h 10000"/>
                    <a:gd name="connsiteX40" fmla="*/ 2489 w 10000"/>
                    <a:gd name="connsiteY40" fmla="*/ 9381 h 10000"/>
                    <a:gd name="connsiteX41" fmla="*/ 1864 w 10000"/>
                    <a:gd name="connsiteY41" fmla="*/ 8572 h 10000"/>
                    <a:gd name="connsiteX42" fmla="*/ 2193 w 10000"/>
                    <a:gd name="connsiteY42" fmla="*/ 9796 h 10000"/>
                    <a:gd name="connsiteX43" fmla="*/ 1582 w 10000"/>
                    <a:gd name="connsiteY43" fmla="*/ 9273 h 10000"/>
                    <a:gd name="connsiteX44" fmla="*/ 1159 w 10000"/>
                    <a:gd name="connsiteY44" fmla="*/ 9477 h 10000"/>
                    <a:gd name="connsiteX45" fmla="*/ 0 w 10000"/>
                    <a:gd name="connsiteY45" fmla="*/ 8670 h 10000"/>
                    <a:gd name="connsiteX0" fmla="*/ 0 w 8841"/>
                    <a:gd name="connsiteY0" fmla="*/ 9477 h 10000"/>
                    <a:gd name="connsiteX1" fmla="*/ 8841 w 8841"/>
                    <a:gd name="connsiteY1" fmla="*/ 9273 h 10000"/>
                    <a:gd name="connsiteX2" fmla="*/ 7884 w 8841"/>
                    <a:gd name="connsiteY2" fmla="*/ 7807 h 10000"/>
                    <a:gd name="connsiteX3" fmla="*/ 8126 w 8841"/>
                    <a:gd name="connsiteY3" fmla="*/ 9077 h 10000"/>
                    <a:gd name="connsiteX4" fmla="*/ 7645 w 8841"/>
                    <a:gd name="connsiteY4" fmla="*/ 9697 h 10000"/>
                    <a:gd name="connsiteX5" fmla="*/ 7588 w 8841"/>
                    <a:gd name="connsiteY5" fmla="*/ 7941 h 10000"/>
                    <a:gd name="connsiteX6" fmla="*/ 6731 w 8841"/>
                    <a:gd name="connsiteY6" fmla="*/ 9381 h 10000"/>
                    <a:gd name="connsiteX7" fmla="*/ 7065 w 8841"/>
                    <a:gd name="connsiteY7" fmla="*/ 6870 h 10000"/>
                    <a:gd name="connsiteX8" fmla="*/ 6694 w 8841"/>
                    <a:gd name="connsiteY8" fmla="*/ 4065 h 10000"/>
                    <a:gd name="connsiteX9" fmla="*/ 6639 w 8841"/>
                    <a:gd name="connsiteY9" fmla="*/ 6365 h 10000"/>
                    <a:gd name="connsiteX10" fmla="*/ 6308 w 8841"/>
                    <a:gd name="connsiteY10" fmla="*/ 6870 h 10000"/>
                    <a:gd name="connsiteX11" fmla="*/ 6594 w 8841"/>
                    <a:gd name="connsiteY11" fmla="*/ 7941 h 10000"/>
                    <a:gd name="connsiteX12" fmla="*/ 5725 w 8841"/>
                    <a:gd name="connsiteY12" fmla="*/ 7080 h 10000"/>
                    <a:gd name="connsiteX13" fmla="*/ 6206 w 8841"/>
                    <a:gd name="connsiteY13" fmla="*/ 8874 h 10000"/>
                    <a:gd name="connsiteX14" fmla="*/ 5494 w 8841"/>
                    <a:gd name="connsiteY14" fmla="*/ 8030 h 10000"/>
                    <a:gd name="connsiteX15" fmla="*/ 5691 w 8841"/>
                    <a:gd name="connsiteY15" fmla="*/ 9796 h 10000"/>
                    <a:gd name="connsiteX16" fmla="*/ 4963 w 8841"/>
                    <a:gd name="connsiteY16" fmla="*/ 9381 h 10000"/>
                    <a:gd name="connsiteX17" fmla="*/ 4916 w 8841"/>
                    <a:gd name="connsiteY17" fmla="*/ 7807 h 10000"/>
                    <a:gd name="connsiteX18" fmla="*/ 4249 w 8841"/>
                    <a:gd name="connsiteY18" fmla="*/ 9176 h 10000"/>
                    <a:gd name="connsiteX19" fmla="*/ 4482 w 8841"/>
                    <a:gd name="connsiteY19" fmla="*/ 7392 h 10000"/>
                    <a:gd name="connsiteX20" fmla="*/ 4249 w 8841"/>
                    <a:gd name="connsiteY20" fmla="*/ 5335 h 10000"/>
                    <a:gd name="connsiteX21" fmla="*/ 3862 w 8841"/>
                    <a:gd name="connsiteY21" fmla="*/ 7807 h 10000"/>
                    <a:gd name="connsiteX22" fmla="*/ 3911 w 8841"/>
                    <a:gd name="connsiteY22" fmla="*/ 9077 h 10000"/>
                    <a:gd name="connsiteX23" fmla="*/ 3623 w 8841"/>
                    <a:gd name="connsiteY23" fmla="*/ 8350 h 10000"/>
                    <a:gd name="connsiteX24" fmla="*/ 3623 w 8841"/>
                    <a:gd name="connsiteY24" fmla="*/ 10000 h 10000"/>
                    <a:gd name="connsiteX25" fmla="*/ 3200 w 8841"/>
                    <a:gd name="connsiteY25" fmla="*/ 8874 h 10000"/>
                    <a:gd name="connsiteX26" fmla="*/ 4629 w 8841"/>
                    <a:gd name="connsiteY26" fmla="*/ 1668 h 10000"/>
                    <a:gd name="connsiteX27" fmla="*/ 5247 w 8841"/>
                    <a:gd name="connsiteY27" fmla="*/ 1464 h 10000"/>
                    <a:gd name="connsiteX28" fmla="*/ 4780 w 8841"/>
                    <a:gd name="connsiteY28" fmla="*/ 0 h 10000"/>
                    <a:gd name="connsiteX29" fmla="*/ 4780 w 8841"/>
                    <a:gd name="connsiteY29" fmla="*/ 0 h 10000"/>
                    <a:gd name="connsiteX30" fmla="*/ 4780 w 8841"/>
                    <a:gd name="connsiteY30" fmla="*/ 0 h 10000"/>
                    <a:gd name="connsiteX31" fmla="*/ 4156 w 8841"/>
                    <a:gd name="connsiteY31" fmla="*/ 0 h 10000"/>
                    <a:gd name="connsiteX32" fmla="*/ 4156 w 8841"/>
                    <a:gd name="connsiteY32" fmla="*/ 605 h 10000"/>
                    <a:gd name="connsiteX33" fmla="*/ 4343 w 8841"/>
                    <a:gd name="connsiteY33" fmla="*/ 605 h 10000"/>
                    <a:gd name="connsiteX34" fmla="*/ 2378 w 8841"/>
                    <a:gd name="connsiteY34" fmla="*/ 7807 h 10000"/>
                    <a:gd name="connsiteX35" fmla="*/ 2240 w 8841"/>
                    <a:gd name="connsiteY35" fmla="*/ 6779 h 10000"/>
                    <a:gd name="connsiteX36" fmla="*/ 2002 w 8841"/>
                    <a:gd name="connsiteY36" fmla="*/ 6982 h 10000"/>
                    <a:gd name="connsiteX37" fmla="*/ 1675 w 8841"/>
                    <a:gd name="connsiteY37" fmla="*/ 5937 h 10000"/>
                    <a:gd name="connsiteX38" fmla="*/ 1528 w 8841"/>
                    <a:gd name="connsiteY38" fmla="*/ 8128 h 10000"/>
                    <a:gd name="connsiteX39" fmla="*/ 1245 w 8841"/>
                    <a:gd name="connsiteY39" fmla="*/ 7604 h 10000"/>
                    <a:gd name="connsiteX40" fmla="*/ 1330 w 8841"/>
                    <a:gd name="connsiteY40" fmla="*/ 9381 h 10000"/>
                    <a:gd name="connsiteX41" fmla="*/ 705 w 8841"/>
                    <a:gd name="connsiteY41" fmla="*/ 8572 h 10000"/>
                    <a:gd name="connsiteX42" fmla="*/ 1034 w 8841"/>
                    <a:gd name="connsiteY42" fmla="*/ 9796 h 10000"/>
                    <a:gd name="connsiteX43" fmla="*/ 423 w 8841"/>
                    <a:gd name="connsiteY43" fmla="*/ 9273 h 10000"/>
                    <a:gd name="connsiteX44" fmla="*/ 0 w 8841"/>
                    <a:gd name="connsiteY44" fmla="*/ 9477 h 10000"/>
                    <a:gd name="connsiteX0" fmla="*/ 0 w 9522"/>
                    <a:gd name="connsiteY0" fmla="*/ 9273 h 10000"/>
                    <a:gd name="connsiteX1" fmla="*/ 9522 w 9522"/>
                    <a:gd name="connsiteY1" fmla="*/ 9273 h 10000"/>
                    <a:gd name="connsiteX2" fmla="*/ 8440 w 9522"/>
                    <a:gd name="connsiteY2" fmla="*/ 7807 h 10000"/>
                    <a:gd name="connsiteX3" fmla="*/ 8713 w 9522"/>
                    <a:gd name="connsiteY3" fmla="*/ 9077 h 10000"/>
                    <a:gd name="connsiteX4" fmla="*/ 8169 w 9522"/>
                    <a:gd name="connsiteY4" fmla="*/ 9697 h 10000"/>
                    <a:gd name="connsiteX5" fmla="*/ 8105 w 9522"/>
                    <a:gd name="connsiteY5" fmla="*/ 7941 h 10000"/>
                    <a:gd name="connsiteX6" fmla="*/ 7135 w 9522"/>
                    <a:gd name="connsiteY6" fmla="*/ 9381 h 10000"/>
                    <a:gd name="connsiteX7" fmla="*/ 7513 w 9522"/>
                    <a:gd name="connsiteY7" fmla="*/ 6870 h 10000"/>
                    <a:gd name="connsiteX8" fmla="*/ 7094 w 9522"/>
                    <a:gd name="connsiteY8" fmla="*/ 4065 h 10000"/>
                    <a:gd name="connsiteX9" fmla="*/ 7031 w 9522"/>
                    <a:gd name="connsiteY9" fmla="*/ 6365 h 10000"/>
                    <a:gd name="connsiteX10" fmla="*/ 6657 w 9522"/>
                    <a:gd name="connsiteY10" fmla="*/ 6870 h 10000"/>
                    <a:gd name="connsiteX11" fmla="*/ 6980 w 9522"/>
                    <a:gd name="connsiteY11" fmla="*/ 7941 h 10000"/>
                    <a:gd name="connsiteX12" fmla="*/ 5998 w 9522"/>
                    <a:gd name="connsiteY12" fmla="*/ 7080 h 10000"/>
                    <a:gd name="connsiteX13" fmla="*/ 6542 w 9522"/>
                    <a:gd name="connsiteY13" fmla="*/ 8874 h 10000"/>
                    <a:gd name="connsiteX14" fmla="*/ 5736 w 9522"/>
                    <a:gd name="connsiteY14" fmla="*/ 8030 h 10000"/>
                    <a:gd name="connsiteX15" fmla="*/ 5959 w 9522"/>
                    <a:gd name="connsiteY15" fmla="*/ 9796 h 10000"/>
                    <a:gd name="connsiteX16" fmla="*/ 5136 w 9522"/>
                    <a:gd name="connsiteY16" fmla="*/ 9381 h 10000"/>
                    <a:gd name="connsiteX17" fmla="*/ 5082 w 9522"/>
                    <a:gd name="connsiteY17" fmla="*/ 7807 h 10000"/>
                    <a:gd name="connsiteX18" fmla="*/ 4328 w 9522"/>
                    <a:gd name="connsiteY18" fmla="*/ 9176 h 10000"/>
                    <a:gd name="connsiteX19" fmla="*/ 4592 w 9522"/>
                    <a:gd name="connsiteY19" fmla="*/ 7392 h 10000"/>
                    <a:gd name="connsiteX20" fmla="*/ 4328 w 9522"/>
                    <a:gd name="connsiteY20" fmla="*/ 5335 h 10000"/>
                    <a:gd name="connsiteX21" fmla="*/ 3890 w 9522"/>
                    <a:gd name="connsiteY21" fmla="*/ 7807 h 10000"/>
                    <a:gd name="connsiteX22" fmla="*/ 3946 w 9522"/>
                    <a:gd name="connsiteY22" fmla="*/ 9077 h 10000"/>
                    <a:gd name="connsiteX23" fmla="*/ 3620 w 9522"/>
                    <a:gd name="connsiteY23" fmla="*/ 8350 h 10000"/>
                    <a:gd name="connsiteX24" fmla="*/ 3620 w 9522"/>
                    <a:gd name="connsiteY24" fmla="*/ 10000 h 10000"/>
                    <a:gd name="connsiteX25" fmla="*/ 3142 w 9522"/>
                    <a:gd name="connsiteY25" fmla="*/ 8874 h 10000"/>
                    <a:gd name="connsiteX26" fmla="*/ 4758 w 9522"/>
                    <a:gd name="connsiteY26" fmla="*/ 1668 h 10000"/>
                    <a:gd name="connsiteX27" fmla="*/ 5457 w 9522"/>
                    <a:gd name="connsiteY27" fmla="*/ 1464 h 10000"/>
                    <a:gd name="connsiteX28" fmla="*/ 4929 w 9522"/>
                    <a:gd name="connsiteY28" fmla="*/ 0 h 10000"/>
                    <a:gd name="connsiteX29" fmla="*/ 4929 w 9522"/>
                    <a:gd name="connsiteY29" fmla="*/ 0 h 10000"/>
                    <a:gd name="connsiteX30" fmla="*/ 4929 w 9522"/>
                    <a:gd name="connsiteY30" fmla="*/ 0 h 10000"/>
                    <a:gd name="connsiteX31" fmla="*/ 4223 w 9522"/>
                    <a:gd name="connsiteY31" fmla="*/ 0 h 10000"/>
                    <a:gd name="connsiteX32" fmla="*/ 4223 w 9522"/>
                    <a:gd name="connsiteY32" fmla="*/ 605 h 10000"/>
                    <a:gd name="connsiteX33" fmla="*/ 4434 w 9522"/>
                    <a:gd name="connsiteY33" fmla="*/ 605 h 10000"/>
                    <a:gd name="connsiteX34" fmla="*/ 2212 w 9522"/>
                    <a:gd name="connsiteY34" fmla="*/ 7807 h 10000"/>
                    <a:gd name="connsiteX35" fmla="*/ 2056 w 9522"/>
                    <a:gd name="connsiteY35" fmla="*/ 6779 h 10000"/>
                    <a:gd name="connsiteX36" fmla="*/ 1786 w 9522"/>
                    <a:gd name="connsiteY36" fmla="*/ 6982 h 10000"/>
                    <a:gd name="connsiteX37" fmla="*/ 1417 w 9522"/>
                    <a:gd name="connsiteY37" fmla="*/ 5937 h 10000"/>
                    <a:gd name="connsiteX38" fmla="*/ 1250 w 9522"/>
                    <a:gd name="connsiteY38" fmla="*/ 8128 h 10000"/>
                    <a:gd name="connsiteX39" fmla="*/ 930 w 9522"/>
                    <a:gd name="connsiteY39" fmla="*/ 7604 h 10000"/>
                    <a:gd name="connsiteX40" fmla="*/ 1026 w 9522"/>
                    <a:gd name="connsiteY40" fmla="*/ 9381 h 10000"/>
                    <a:gd name="connsiteX41" fmla="*/ 319 w 9522"/>
                    <a:gd name="connsiteY41" fmla="*/ 8572 h 10000"/>
                    <a:gd name="connsiteX42" fmla="*/ 692 w 9522"/>
                    <a:gd name="connsiteY42" fmla="*/ 9796 h 10000"/>
                    <a:gd name="connsiteX43" fmla="*/ 0 w 9522"/>
                    <a:gd name="connsiteY43" fmla="*/ 9273 h 10000"/>
                    <a:gd name="connsiteX0" fmla="*/ 392 w 9665"/>
                    <a:gd name="connsiteY0" fmla="*/ 9796 h 10000"/>
                    <a:gd name="connsiteX1" fmla="*/ 9665 w 9665"/>
                    <a:gd name="connsiteY1" fmla="*/ 9273 h 10000"/>
                    <a:gd name="connsiteX2" fmla="*/ 8529 w 9665"/>
                    <a:gd name="connsiteY2" fmla="*/ 7807 h 10000"/>
                    <a:gd name="connsiteX3" fmla="*/ 8815 w 9665"/>
                    <a:gd name="connsiteY3" fmla="*/ 9077 h 10000"/>
                    <a:gd name="connsiteX4" fmla="*/ 8244 w 9665"/>
                    <a:gd name="connsiteY4" fmla="*/ 9697 h 10000"/>
                    <a:gd name="connsiteX5" fmla="*/ 8177 w 9665"/>
                    <a:gd name="connsiteY5" fmla="*/ 7941 h 10000"/>
                    <a:gd name="connsiteX6" fmla="*/ 7158 w 9665"/>
                    <a:gd name="connsiteY6" fmla="*/ 9381 h 10000"/>
                    <a:gd name="connsiteX7" fmla="*/ 7555 w 9665"/>
                    <a:gd name="connsiteY7" fmla="*/ 6870 h 10000"/>
                    <a:gd name="connsiteX8" fmla="*/ 7115 w 9665"/>
                    <a:gd name="connsiteY8" fmla="*/ 4065 h 10000"/>
                    <a:gd name="connsiteX9" fmla="*/ 7049 w 9665"/>
                    <a:gd name="connsiteY9" fmla="*/ 6365 h 10000"/>
                    <a:gd name="connsiteX10" fmla="*/ 6656 w 9665"/>
                    <a:gd name="connsiteY10" fmla="*/ 6870 h 10000"/>
                    <a:gd name="connsiteX11" fmla="*/ 6995 w 9665"/>
                    <a:gd name="connsiteY11" fmla="*/ 7941 h 10000"/>
                    <a:gd name="connsiteX12" fmla="*/ 5964 w 9665"/>
                    <a:gd name="connsiteY12" fmla="*/ 7080 h 10000"/>
                    <a:gd name="connsiteX13" fmla="*/ 6535 w 9665"/>
                    <a:gd name="connsiteY13" fmla="*/ 8874 h 10000"/>
                    <a:gd name="connsiteX14" fmla="*/ 5689 w 9665"/>
                    <a:gd name="connsiteY14" fmla="*/ 8030 h 10000"/>
                    <a:gd name="connsiteX15" fmla="*/ 5923 w 9665"/>
                    <a:gd name="connsiteY15" fmla="*/ 9796 h 10000"/>
                    <a:gd name="connsiteX16" fmla="*/ 5059 w 9665"/>
                    <a:gd name="connsiteY16" fmla="*/ 9381 h 10000"/>
                    <a:gd name="connsiteX17" fmla="*/ 5002 w 9665"/>
                    <a:gd name="connsiteY17" fmla="*/ 7807 h 10000"/>
                    <a:gd name="connsiteX18" fmla="*/ 4210 w 9665"/>
                    <a:gd name="connsiteY18" fmla="*/ 9176 h 10000"/>
                    <a:gd name="connsiteX19" fmla="*/ 4488 w 9665"/>
                    <a:gd name="connsiteY19" fmla="*/ 7392 h 10000"/>
                    <a:gd name="connsiteX20" fmla="*/ 4210 w 9665"/>
                    <a:gd name="connsiteY20" fmla="*/ 5335 h 10000"/>
                    <a:gd name="connsiteX21" fmla="*/ 3750 w 9665"/>
                    <a:gd name="connsiteY21" fmla="*/ 7807 h 10000"/>
                    <a:gd name="connsiteX22" fmla="*/ 3809 w 9665"/>
                    <a:gd name="connsiteY22" fmla="*/ 9077 h 10000"/>
                    <a:gd name="connsiteX23" fmla="*/ 3467 w 9665"/>
                    <a:gd name="connsiteY23" fmla="*/ 8350 h 10000"/>
                    <a:gd name="connsiteX24" fmla="*/ 3467 w 9665"/>
                    <a:gd name="connsiteY24" fmla="*/ 10000 h 10000"/>
                    <a:gd name="connsiteX25" fmla="*/ 2965 w 9665"/>
                    <a:gd name="connsiteY25" fmla="*/ 8874 h 10000"/>
                    <a:gd name="connsiteX26" fmla="*/ 4662 w 9665"/>
                    <a:gd name="connsiteY26" fmla="*/ 1668 h 10000"/>
                    <a:gd name="connsiteX27" fmla="*/ 5396 w 9665"/>
                    <a:gd name="connsiteY27" fmla="*/ 1464 h 10000"/>
                    <a:gd name="connsiteX28" fmla="*/ 4841 w 9665"/>
                    <a:gd name="connsiteY28" fmla="*/ 0 h 10000"/>
                    <a:gd name="connsiteX29" fmla="*/ 4841 w 9665"/>
                    <a:gd name="connsiteY29" fmla="*/ 0 h 10000"/>
                    <a:gd name="connsiteX30" fmla="*/ 4841 w 9665"/>
                    <a:gd name="connsiteY30" fmla="*/ 0 h 10000"/>
                    <a:gd name="connsiteX31" fmla="*/ 4100 w 9665"/>
                    <a:gd name="connsiteY31" fmla="*/ 0 h 10000"/>
                    <a:gd name="connsiteX32" fmla="*/ 4100 w 9665"/>
                    <a:gd name="connsiteY32" fmla="*/ 605 h 10000"/>
                    <a:gd name="connsiteX33" fmla="*/ 4322 w 9665"/>
                    <a:gd name="connsiteY33" fmla="*/ 605 h 10000"/>
                    <a:gd name="connsiteX34" fmla="*/ 1988 w 9665"/>
                    <a:gd name="connsiteY34" fmla="*/ 7807 h 10000"/>
                    <a:gd name="connsiteX35" fmla="*/ 1824 w 9665"/>
                    <a:gd name="connsiteY35" fmla="*/ 6779 h 10000"/>
                    <a:gd name="connsiteX36" fmla="*/ 1541 w 9665"/>
                    <a:gd name="connsiteY36" fmla="*/ 6982 h 10000"/>
                    <a:gd name="connsiteX37" fmla="*/ 1153 w 9665"/>
                    <a:gd name="connsiteY37" fmla="*/ 5937 h 10000"/>
                    <a:gd name="connsiteX38" fmla="*/ 978 w 9665"/>
                    <a:gd name="connsiteY38" fmla="*/ 8128 h 10000"/>
                    <a:gd name="connsiteX39" fmla="*/ 642 w 9665"/>
                    <a:gd name="connsiteY39" fmla="*/ 7604 h 10000"/>
                    <a:gd name="connsiteX40" fmla="*/ 743 w 9665"/>
                    <a:gd name="connsiteY40" fmla="*/ 9381 h 10000"/>
                    <a:gd name="connsiteX41" fmla="*/ 0 w 9665"/>
                    <a:gd name="connsiteY41" fmla="*/ 8572 h 10000"/>
                    <a:gd name="connsiteX42" fmla="*/ 392 w 9665"/>
                    <a:gd name="connsiteY42" fmla="*/ 9796 h 10000"/>
                    <a:gd name="connsiteX0" fmla="*/ 0 w 10000"/>
                    <a:gd name="connsiteY0" fmla="*/ 8572 h 10000"/>
                    <a:gd name="connsiteX1" fmla="*/ 10000 w 10000"/>
                    <a:gd name="connsiteY1" fmla="*/ 9273 h 10000"/>
                    <a:gd name="connsiteX2" fmla="*/ 8825 w 10000"/>
                    <a:gd name="connsiteY2" fmla="*/ 7807 h 10000"/>
                    <a:gd name="connsiteX3" fmla="*/ 9121 w 10000"/>
                    <a:gd name="connsiteY3" fmla="*/ 9077 h 10000"/>
                    <a:gd name="connsiteX4" fmla="*/ 8530 w 10000"/>
                    <a:gd name="connsiteY4" fmla="*/ 9697 h 10000"/>
                    <a:gd name="connsiteX5" fmla="*/ 8460 w 10000"/>
                    <a:gd name="connsiteY5" fmla="*/ 7941 h 10000"/>
                    <a:gd name="connsiteX6" fmla="*/ 7406 w 10000"/>
                    <a:gd name="connsiteY6" fmla="*/ 9381 h 10000"/>
                    <a:gd name="connsiteX7" fmla="*/ 7817 w 10000"/>
                    <a:gd name="connsiteY7" fmla="*/ 6870 h 10000"/>
                    <a:gd name="connsiteX8" fmla="*/ 7362 w 10000"/>
                    <a:gd name="connsiteY8" fmla="*/ 4065 h 10000"/>
                    <a:gd name="connsiteX9" fmla="*/ 7293 w 10000"/>
                    <a:gd name="connsiteY9" fmla="*/ 6365 h 10000"/>
                    <a:gd name="connsiteX10" fmla="*/ 6887 w 10000"/>
                    <a:gd name="connsiteY10" fmla="*/ 6870 h 10000"/>
                    <a:gd name="connsiteX11" fmla="*/ 7237 w 10000"/>
                    <a:gd name="connsiteY11" fmla="*/ 7941 h 10000"/>
                    <a:gd name="connsiteX12" fmla="*/ 6171 w 10000"/>
                    <a:gd name="connsiteY12" fmla="*/ 7080 h 10000"/>
                    <a:gd name="connsiteX13" fmla="*/ 6762 w 10000"/>
                    <a:gd name="connsiteY13" fmla="*/ 8874 h 10000"/>
                    <a:gd name="connsiteX14" fmla="*/ 5886 w 10000"/>
                    <a:gd name="connsiteY14" fmla="*/ 8030 h 10000"/>
                    <a:gd name="connsiteX15" fmla="*/ 6128 w 10000"/>
                    <a:gd name="connsiteY15" fmla="*/ 9796 h 10000"/>
                    <a:gd name="connsiteX16" fmla="*/ 5234 w 10000"/>
                    <a:gd name="connsiteY16" fmla="*/ 9381 h 10000"/>
                    <a:gd name="connsiteX17" fmla="*/ 5175 w 10000"/>
                    <a:gd name="connsiteY17" fmla="*/ 7807 h 10000"/>
                    <a:gd name="connsiteX18" fmla="*/ 4356 w 10000"/>
                    <a:gd name="connsiteY18" fmla="*/ 9176 h 10000"/>
                    <a:gd name="connsiteX19" fmla="*/ 4644 w 10000"/>
                    <a:gd name="connsiteY19" fmla="*/ 7392 h 10000"/>
                    <a:gd name="connsiteX20" fmla="*/ 4356 w 10000"/>
                    <a:gd name="connsiteY20" fmla="*/ 5335 h 10000"/>
                    <a:gd name="connsiteX21" fmla="*/ 3880 w 10000"/>
                    <a:gd name="connsiteY21" fmla="*/ 7807 h 10000"/>
                    <a:gd name="connsiteX22" fmla="*/ 3941 w 10000"/>
                    <a:gd name="connsiteY22" fmla="*/ 9077 h 10000"/>
                    <a:gd name="connsiteX23" fmla="*/ 3587 w 10000"/>
                    <a:gd name="connsiteY23" fmla="*/ 8350 h 10000"/>
                    <a:gd name="connsiteX24" fmla="*/ 3587 w 10000"/>
                    <a:gd name="connsiteY24" fmla="*/ 10000 h 10000"/>
                    <a:gd name="connsiteX25" fmla="*/ 3068 w 10000"/>
                    <a:gd name="connsiteY25" fmla="*/ 8874 h 10000"/>
                    <a:gd name="connsiteX26" fmla="*/ 4824 w 10000"/>
                    <a:gd name="connsiteY26" fmla="*/ 1668 h 10000"/>
                    <a:gd name="connsiteX27" fmla="*/ 5583 w 10000"/>
                    <a:gd name="connsiteY27" fmla="*/ 1464 h 10000"/>
                    <a:gd name="connsiteX28" fmla="*/ 5009 w 10000"/>
                    <a:gd name="connsiteY28" fmla="*/ 0 h 10000"/>
                    <a:gd name="connsiteX29" fmla="*/ 5009 w 10000"/>
                    <a:gd name="connsiteY29" fmla="*/ 0 h 10000"/>
                    <a:gd name="connsiteX30" fmla="*/ 5009 w 10000"/>
                    <a:gd name="connsiteY30" fmla="*/ 0 h 10000"/>
                    <a:gd name="connsiteX31" fmla="*/ 4242 w 10000"/>
                    <a:gd name="connsiteY31" fmla="*/ 0 h 10000"/>
                    <a:gd name="connsiteX32" fmla="*/ 4242 w 10000"/>
                    <a:gd name="connsiteY32" fmla="*/ 605 h 10000"/>
                    <a:gd name="connsiteX33" fmla="*/ 4472 w 10000"/>
                    <a:gd name="connsiteY33" fmla="*/ 605 h 10000"/>
                    <a:gd name="connsiteX34" fmla="*/ 2057 w 10000"/>
                    <a:gd name="connsiteY34" fmla="*/ 7807 h 10000"/>
                    <a:gd name="connsiteX35" fmla="*/ 1887 w 10000"/>
                    <a:gd name="connsiteY35" fmla="*/ 6779 h 10000"/>
                    <a:gd name="connsiteX36" fmla="*/ 1594 w 10000"/>
                    <a:gd name="connsiteY36" fmla="*/ 6982 h 10000"/>
                    <a:gd name="connsiteX37" fmla="*/ 1193 w 10000"/>
                    <a:gd name="connsiteY37" fmla="*/ 5937 h 10000"/>
                    <a:gd name="connsiteX38" fmla="*/ 1012 w 10000"/>
                    <a:gd name="connsiteY38" fmla="*/ 8128 h 10000"/>
                    <a:gd name="connsiteX39" fmla="*/ 664 w 10000"/>
                    <a:gd name="connsiteY39" fmla="*/ 7604 h 10000"/>
                    <a:gd name="connsiteX40" fmla="*/ 769 w 10000"/>
                    <a:gd name="connsiteY40" fmla="*/ 9381 h 10000"/>
                    <a:gd name="connsiteX41" fmla="*/ 0 w 10000"/>
                    <a:gd name="connsiteY41" fmla="*/ 8572 h 10000"/>
                    <a:gd name="connsiteX0" fmla="*/ 105 w 9336"/>
                    <a:gd name="connsiteY0" fmla="*/ 9381 h 10000"/>
                    <a:gd name="connsiteX1" fmla="*/ 9336 w 9336"/>
                    <a:gd name="connsiteY1" fmla="*/ 9273 h 10000"/>
                    <a:gd name="connsiteX2" fmla="*/ 8161 w 9336"/>
                    <a:gd name="connsiteY2" fmla="*/ 7807 h 10000"/>
                    <a:gd name="connsiteX3" fmla="*/ 8457 w 9336"/>
                    <a:gd name="connsiteY3" fmla="*/ 9077 h 10000"/>
                    <a:gd name="connsiteX4" fmla="*/ 7866 w 9336"/>
                    <a:gd name="connsiteY4" fmla="*/ 9697 h 10000"/>
                    <a:gd name="connsiteX5" fmla="*/ 7796 w 9336"/>
                    <a:gd name="connsiteY5" fmla="*/ 7941 h 10000"/>
                    <a:gd name="connsiteX6" fmla="*/ 6742 w 9336"/>
                    <a:gd name="connsiteY6" fmla="*/ 9381 h 10000"/>
                    <a:gd name="connsiteX7" fmla="*/ 7153 w 9336"/>
                    <a:gd name="connsiteY7" fmla="*/ 6870 h 10000"/>
                    <a:gd name="connsiteX8" fmla="*/ 6698 w 9336"/>
                    <a:gd name="connsiteY8" fmla="*/ 4065 h 10000"/>
                    <a:gd name="connsiteX9" fmla="*/ 6629 w 9336"/>
                    <a:gd name="connsiteY9" fmla="*/ 6365 h 10000"/>
                    <a:gd name="connsiteX10" fmla="*/ 6223 w 9336"/>
                    <a:gd name="connsiteY10" fmla="*/ 6870 h 10000"/>
                    <a:gd name="connsiteX11" fmla="*/ 6573 w 9336"/>
                    <a:gd name="connsiteY11" fmla="*/ 7941 h 10000"/>
                    <a:gd name="connsiteX12" fmla="*/ 5507 w 9336"/>
                    <a:gd name="connsiteY12" fmla="*/ 7080 h 10000"/>
                    <a:gd name="connsiteX13" fmla="*/ 6098 w 9336"/>
                    <a:gd name="connsiteY13" fmla="*/ 8874 h 10000"/>
                    <a:gd name="connsiteX14" fmla="*/ 5222 w 9336"/>
                    <a:gd name="connsiteY14" fmla="*/ 8030 h 10000"/>
                    <a:gd name="connsiteX15" fmla="*/ 5464 w 9336"/>
                    <a:gd name="connsiteY15" fmla="*/ 9796 h 10000"/>
                    <a:gd name="connsiteX16" fmla="*/ 4570 w 9336"/>
                    <a:gd name="connsiteY16" fmla="*/ 9381 h 10000"/>
                    <a:gd name="connsiteX17" fmla="*/ 4511 w 9336"/>
                    <a:gd name="connsiteY17" fmla="*/ 7807 h 10000"/>
                    <a:gd name="connsiteX18" fmla="*/ 3692 w 9336"/>
                    <a:gd name="connsiteY18" fmla="*/ 9176 h 10000"/>
                    <a:gd name="connsiteX19" fmla="*/ 3980 w 9336"/>
                    <a:gd name="connsiteY19" fmla="*/ 7392 h 10000"/>
                    <a:gd name="connsiteX20" fmla="*/ 3692 w 9336"/>
                    <a:gd name="connsiteY20" fmla="*/ 5335 h 10000"/>
                    <a:gd name="connsiteX21" fmla="*/ 3216 w 9336"/>
                    <a:gd name="connsiteY21" fmla="*/ 7807 h 10000"/>
                    <a:gd name="connsiteX22" fmla="*/ 3277 w 9336"/>
                    <a:gd name="connsiteY22" fmla="*/ 9077 h 10000"/>
                    <a:gd name="connsiteX23" fmla="*/ 2923 w 9336"/>
                    <a:gd name="connsiteY23" fmla="*/ 8350 h 10000"/>
                    <a:gd name="connsiteX24" fmla="*/ 2923 w 9336"/>
                    <a:gd name="connsiteY24" fmla="*/ 10000 h 10000"/>
                    <a:gd name="connsiteX25" fmla="*/ 2404 w 9336"/>
                    <a:gd name="connsiteY25" fmla="*/ 8874 h 10000"/>
                    <a:gd name="connsiteX26" fmla="*/ 4160 w 9336"/>
                    <a:gd name="connsiteY26" fmla="*/ 1668 h 10000"/>
                    <a:gd name="connsiteX27" fmla="*/ 4919 w 9336"/>
                    <a:gd name="connsiteY27" fmla="*/ 1464 h 10000"/>
                    <a:gd name="connsiteX28" fmla="*/ 4345 w 9336"/>
                    <a:gd name="connsiteY28" fmla="*/ 0 h 10000"/>
                    <a:gd name="connsiteX29" fmla="*/ 4345 w 9336"/>
                    <a:gd name="connsiteY29" fmla="*/ 0 h 10000"/>
                    <a:gd name="connsiteX30" fmla="*/ 4345 w 9336"/>
                    <a:gd name="connsiteY30" fmla="*/ 0 h 10000"/>
                    <a:gd name="connsiteX31" fmla="*/ 3578 w 9336"/>
                    <a:gd name="connsiteY31" fmla="*/ 0 h 10000"/>
                    <a:gd name="connsiteX32" fmla="*/ 3578 w 9336"/>
                    <a:gd name="connsiteY32" fmla="*/ 605 h 10000"/>
                    <a:gd name="connsiteX33" fmla="*/ 3808 w 9336"/>
                    <a:gd name="connsiteY33" fmla="*/ 605 h 10000"/>
                    <a:gd name="connsiteX34" fmla="*/ 1393 w 9336"/>
                    <a:gd name="connsiteY34" fmla="*/ 7807 h 10000"/>
                    <a:gd name="connsiteX35" fmla="*/ 1223 w 9336"/>
                    <a:gd name="connsiteY35" fmla="*/ 6779 h 10000"/>
                    <a:gd name="connsiteX36" fmla="*/ 930 w 9336"/>
                    <a:gd name="connsiteY36" fmla="*/ 6982 h 10000"/>
                    <a:gd name="connsiteX37" fmla="*/ 529 w 9336"/>
                    <a:gd name="connsiteY37" fmla="*/ 5937 h 10000"/>
                    <a:gd name="connsiteX38" fmla="*/ 348 w 9336"/>
                    <a:gd name="connsiteY38" fmla="*/ 8128 h 10000"/>
                    <a:gd name="connsiteX39" fmla="*/ 0 w 9336"/>
                    <a:gd name="connsiteY39" fmla="*/ 7604 h 10000"/>
                    <a:gd name="connsiteX40" fmla="*/ 105 w 9336"/>
                    <a:gd name="connsiteY40" fmla="*/ 9381 h 10000"/>
                    <a:gd name="connsiteX0" fmla="*/ 0 w 10000"/>
                    <a:gd name="connsiteY0" fmla="*/ 7604 h 10000"/>
                    <a:gd name="connsiteX1" fmla="*/ 10000 w 10000"/>
                    <a:gd name="connsiteY1" fmla="*/ 9273 h 10000"/>
                    <a:gd name="connsiteX2" fmla="*/ 8741 w 10000"/>
                    <a:gd name="connsiteY2" fmla="*/ 7807 h 10000"/>
                    <a:gd name="connsiteX3" fmla="*/ 9058 w 10000"/>
                    <a:gd name="connsiteY3" fmla="*/ 9077 h 10000"/>
                    <a:gd name="connsiteX4" fmla="*/ 8425 w 10000"/>
                    <a:gd name="connsiteY4" fmla="*/ 9697 h 10000"/>
                    <a:gd name="connsiteX5" fmla="*/ 8350 w 10000"/>
                    <a:gd name="connsiteY5" fmla="*/ 7941 h 10000"/>
                    <a:gd name="connsiteX6" fmla="*/ 7222 w 10000"/>
                    <a:gd name="connsiteY6" fmla="*/ 9381 h 10000"/>
                    <a:gd name="connsiteX7" fmla="*/ 7662 w 10000"/>
                    <a:gd name="connsiteY7" fmla="*/ 6870 h 10000"/>
                    <a:gd name="connsiteX8" fmla="*/ 7174 w 10000"/>
                    <a:gd name="connsiteY8" fmla="*/ 4065 h 10000"/>
                    <a:gd name="connsiteX9" fmla="*/ 7100 w 10000"/>
                    <a:gd name="connsiteY9" fmla="*/ 6365 h 10000"/>
                    <a:gd name="connsiteX10" fmla="*/ 6666 w 10000"/>
                    <a:gd name="connsiteY10" fmla="*/ 6870 h 10000"/>
                    <a:gd name="connsiteX11" fmla="*/ 7040 w 10000"/>
                    <a:gd name="connsiteY11" fmla="*/ 7941 h 10000"/>
                    <a:gd name="connsiteX12" fmla="*/ 5899 w 10000"/>
                    <a:gd name="connsiteY12" fmla="*/ 7080 h 10000"/>
                    <a:gd name="connsiteX13" fmla="*/ 6532 w 10000"/>
                    <a:gd name="connsiteY13" fmla="*/ 8874 h 10000"/>
                    <a:gd name="connsiteX14" fmla="*/ 5593 w 10000"/>
                    <a:gd name="connsiteY14" fmla="*/ 8030 h 10000"/>
                    <a:gd name="connsiteX15" fmla="*/ 5853 w 10000"/>
                    <a:gd name="connsiteY15" fmla="*/ 9796 h 10000"/>
                    <a:gd name="connsiteX16" fmla="*/ 4895 w 10000"/>
                    <a:gd name="connsiteY16" fmla="*/ 9381 h 10000"/>
                    <a:gd name="connsiteX17" fmla="*/ 4832 w 10000"/>
                    <a:gd name="connsiteY17" fmla="*/ 7807 h 10000"/>
                    <a:gd name="connsiteX18" fmla="*/ 3955 w 10000"/>
                    <a:gd name="connsiteY18" fmla="*/ 9176 h 10000"/>
                    <a:gd name="connsiteX19" fmla="*/ 4263 w 10000"/>
                    <a:gd name="connsiteY19" fmla="*/ 7392 h 10000"/>
                    <a:gd name="connsiteX20" fmla="*/ 3955 w 10000"/>
                    <a:gd name="connsiteY20" fmla="*/ 5335 h 10000"/>
                    <a:gd name="connsiteX21" fmla="*/ 3445 w 10000"/>
                    <a:gd name="connsiteY21" fmla="*/ 7807 h 10000"/>
                    <a:gd name="connsiteX22" fmla="*/ 3510 w 10000"/>
                    <a:gd name="connsiteY22" fmla="*/ 9077 h 10000"/>
                    <a:gd name="connsiteX23" fmla="*/ 3131 w 10000"/>
                    <a:gd name="connsiteY23" fmla="*/ 8350 h 10000"/>
                    <a:gd name="connsiteX24" fmla="*/ 3131 w 10000"/>
                    <a:gd name="connsiteY24" fmla="*/ 10000 h 10000"/>
                    <a:gd name="connsiteX25" fmla="*/ 2575 w 10000"/>
                    <a:gd name="connsiteY25" fmla="*/ 8874 h 10000"/>
                    <a:gd name="connsiteX26" fmla="*/ 4456 w 10000"/>
                    <a:gd name="connsiteY26" fmla="*/ 1668 h 10000"/>
                    <a:gd name="connsiteX27" fmla="*/ 5269 w 10000"/>
                    <a:gd name="connsiteY27" fmla="*/ 1464 h 10000"/>
                    <a:gd name="connsiteX28" fmla="*/ 4654 w 10000"/>
                    <a:gd name="connsiteY28" fmla="*/ 0 h 10000"/>
                    <a:gd name="connsiteX29" fmla="*/ 4654 w 10000"/>
                    <a:gd name="connsiteY29" fmla="*/ 0 h 10000"/>
                    <a:gd name="connsiteX30" fmla="*/ 4654 w 10000"/>
                    <a:gd name="connsiteY30" fmla="*/ 0 h 10000"/>
                    <a:gd name="connsiteX31" fmla="*/ 3832 w 10000"/>
                    <a:gd name="connsiteY31" fmla="*/ 0 h 10000"/>
                    <a:gd name="connsiteX32" fmla="*/ 3832 w 10000"/>
                    <a:gd name="connsiteY32" fmla="*/ 605 h 10000"/>
                    <a:gd name="connsiteX33" fmla="*/ 4079 w 10000"/>
                    <a:gd name="connsiteY33" fmla="*/ 605 h 10000"/>
                    <a:gd name="connsiteX34" fmla="*/ 1492 w 10000"/>
                    <a:gd name="connsiteY34" fmla="*/ 7807 h 10000"/>
                    <a:gd name="connsiteX35" fmla="*/ 1310 w 10000"/>
                    <a:gd name="connsiteY35" fmla="*/ 6779 h 10000"/>
                    <a:gd name="connsiteX36" fmla="*/ 996 w 10000"/>
                    <a:gd name="connsiteY36" fmla="*/ 6982 h 10000"/>
                    <a:gd name="connsiteX37" fmla="*/ 567 w 10000"/>
                    <a:gd name="connsiteY37" fmla="*/ 5937 h 10000"/>
                    <a:gd name="connsiteX38" fmla="*/ 373 w 10000"/>
                    <a:gd name="connsiteY38" fmla="*/ 8128 h 10000"/>
                    <a:gd name="connsiteX39" fmla="*/ 0 w 10000"/>
                    <a:gd name="connsiteY39" fmla="*/ 7604 h 10000"/>
                    <a:gd name="connsiteX0" fmla="*/ 0 w 9627"/>
                    <a:gd name="connsiteY0" fmla="*/ 8128 h 10000"/>
                    <a:gd name="connsiteX1" fmla="*/ 9627 w 9627"/>
                    <a:gd name="connsiteY1" fmla="*/ 9273 h 10000"/>
                    <a:gd name="connsiteX2" fmla="*/ 8368 w 9627"/>
                    <a:gd name="connsiteY2" fmla="*/ 7807 h 10000"/>
                    <a:gd name="connsiteX3" fmla="*/ 8685 w 9627"/>
                    <a:gd name="connsiteY3" fmla="*/ 9077 h 10000"/>
                    <a:gd name="connsiteX4" fmla="*/ 8052 w 9627"/>
                    <a:gd name="connsiteY4" fmla="*/ 9697 h 10000"/>
                    <a:gd name="connsiteX5" fmla="*/ 7977 w 9627"/>
                    <a:gd name="connsiteY5" fmla="*/ 7941 h 10000"/>
                    <a:gd name="connsiteX6" fmla="*/ 6849 w 9627"/>
                    <a:gd name="connsiteY6" fmla="*/ 9381 h 10000"/>
                    <a:gd name="connsiteX7" fmla="*/ 7289 w 9627"/>
                    <a:gd name="connsiteY7" fmla="*/ 6870 h 10000"/>
                    <a:gd name="connsiteX8" fmla="*/ 6801 w 9627"/>
                    <a:gd name="connsiteY8" fmla="*/ 4065 h 10000"/>
                    <a:gd name="connsiteX9" fmla="*/ 6727 w 9627"/>
                    <a:gd name="connsiteY9" fmla="*/ 6365 h 10000"/>
                    <a:gd name="connsiteX10" fmla="*/ 6293 w 9627"/>
                    <a:gd name="connsiteY10" fmla="*/ 6870 h 10000"/>
                    <a:gd name="connsiteX11" fmla="*/ 6667 w 9627"/>
                    <a:gd name="connsiteY11" fmla="*/ 7941 h 10000"/>
                    <a:gd name="connsiteX12" fmla="*/ 5526 w 9627"/>
                    <a:gd name="connsiteY12" fmla="*/ 7080 h 10000"/>
                    <a:gd name="connsiteX13" fmla="*/ 6159 w 9627"/>
                    <a:gd name="connsiteY13" fmla="*/ 8874 h 10000"/>
                    <a:gd name="connsiteX14" fmla="*/ 5220 w 9627"/>
                    <a:gd name="connsiteY14" fmla="*/ 8030 h 10000"/>
                    <a:gd name="connsiteX15" fmla="*/ 5480 w 9627"/>
                    <a:gd name="connsiteY15" fmla="*/ 9796 h 10000"/>
                    <a:gd name="connsiteX16" fmla="*/ 4522 w 9627"/>
                    <a:gd name="connsiteY16" fmla="*/ 9381 h 10000"/>
                    <a:gd name="connsiteX17" fmla="*/ 4459 w 9627"/>
                    <a:gd name="connsiteY17" fmla="*/ 7807 h 10000"/>
                    <a:gd name="connsiteX18" fmla="*/ 3582 w 9627"/>
                    <a:gd name="connsiteY18" fmla="*/ 9176 h 10000"/>
                    <a:gd name="connsiteX19" fmla="*/ 3890 w 9627"/>
                    <a:gd name="connsiteY19" fmla="*/ 7392 h 10000"/>
                    <a:gd name="connsiteX20" fmla="*/ 3582 w 9627"/>
                    <a:gd name="connsiteY20" fmla="*/ 5335 h 10000"/>
                    <a:gd name="connsiteX21" fmla="*/ 3072 w 9627"/>
                    <a:gd name="connsiteY21" fmla="*/ 7807 h 10000"/>
                    <a:gd name="connsiteX22" fmla="*/ 3137 w 9627"/>
                    <a:gd name="connsiteY22" fmla="*/ 9077 h 10000"/>
                    <a:gd name="connsiteX23" fmla="*/ 2758 w 9627"/>
                    <a:gd name="connsiteY23" fmla="*/ 8350 h 10000"/>
                    <a:gd name="connsiteX24" fmla="*/ 2758 w 9627"/>
                    <a:gd name="connsiteY24" fmla="*/ 10000 h 10000"/>
                    <a:gd name="connsiteX25" fmla="*/ 2202 w 9627"/>
                    <a:gd name="connsiteY25" fmla="*/ 8874 h 10000"/>
                    <a:gd name="connsiteX26" fmla="*/ 4083 w 9627"/>
                    <a:gd name="connsiteY26" fmla="*/ 1668 h 10000"/>
                    <a:gd name="connsiteX27" fmla="*/ 4896 w 9627"/>
                    <a:gd name="connsiteY27" fmla="*/ 1464 h 10000"/>
                    <a:gd name="connsiteX28" fmla="*/ 4281 w 9627"/>
                    <a:gd name="connsiteY28" fmla="*/ 0 h 10000"/>
                    <a:gd name="connsiteX29" fmla="*/ 4281 w 9627"/>
                    <a:gd name="connsiteY29" fmla="*/ 0 h 10000"/>
                    <a:gd name="connsiteX30" fmla="*/ 4281 w 9627"/>
                    <a:gd name="connsiteY30" fmla="*/ 0 h 10000"/>
                    <a:gd name="connsiteX31" fmla="*/ 3459 w 9627"/>
                    <a:gd name="connsiteY31" fmla="*/ 0 h 10000"/>
                    <a:gd name="connsiteX32" fmla="*/ 3459 w 9627"/>
                    <a:gd name="connsiteY32" fmla="*/ 605 h 10000"/>
                    <a:gd name="connsiteX33" fmla="*/ 3706 w 9627"/>
                    <a:gd name="connsiteY33" fmla="*/ 605 h 10000"/>
                    <a:gd name="connsiteX34" fmla="*/ 1119 w 9627"/>
                    <a:gd name="connsiteY34" fmla="*/ 7807 h 10000"/>
                    <a:gd name="connsiteX35" fmla="*/ 937 w 9627"/>
                    <a:gd name="connsiteY35" fmla="*/ 6779 h 10000"/>
                    <a:gd name="connsiteX36" fmla="*/ 623 w 9627"/>
                    <a:gd name="connsiteY36" fmla="*/ 6982 h 10000"/>
                    <a:gd name="connsiteX37" fmla="*/ 194 w 9627"/>
                    <a:gd name="connsiteY37" fmla="*/ 5937 h 10000"/>
                    <a:gd name="connsiteX38" fmla="*/ 0 w 9627"/>
                    <a:gd name="connsiteY38" fmla="*/ 8128 h 10000"/>
                    <a:gd name="connsiteX0" fmla="*/ 0 w 9798"/>
                    <a:gd name="connsiteY0" fmla="*/ 5937 h 10000"/>
                    <a:gd name="connsiteX1" fmla="*/ 9798 w 9798"/>
                    <a:gd name="connsiteY1" fmla="*/ 9273 h 10000"/>
                    <a:gd name="connsiteX2" fmla="*/ 8490 w 9798"/>
                    <a:gd name="connsiteY2" fmla="*/ 7807 h 10000"/>
                    <a:gd name="connsiteX3" fmla="*/ 8820 w 9798"/>
                    <a:gd name="connsiteY3" fmla="*/ 9077 h 10000"/>
                    <a:gd name="connsiteX4" fmla="*/ 8162 w 9798"/>
                    <a:gd name="connsiteY4" fmla="*/ 9697 h 10000"/>
                    <a:gd name="connsiteX5" fmla="*/ 8084 w 9798"/>
                    <a:gd name="connsiteY5" fmla="*/ 7941 h 10000"/>
                    <a:gd name="connsiteX6" fmla="*/ 6912 w 9798"/>
                    <a:gd name="connsiteY6" fmla="*/ 9381 h 10000"/>
                    <a:gd name="connsiteX7" fmla="*/ 7369 w 9798"/>
                    <a:gd name="connsiteY7" fmla="*/ 6870 h 10000"/>
                    <a:gd name="connsiteX8" fmla="*/ 6863 w 9798"/>
                    <a:gd name="connsiteY8" fmla="*/ 4065 h 10000"/>
                    <a:gd name="connsiteX9" fmla="*/ 6786 w 9798"/>
                    <a:gd name="connsiteY9" fmla="*/ 6365 h 10000"/>
                    <a:gd name="connsiteX10" fmla="*/ 6335 w 9798"/>
                    <a:gd name="connsiteY10" fmla="*/ 6870 h 10000"/>
                    <a:gd name="connsiteX11" fmla="*/ 6723 w 9798"/>
                    <a:gd name="connsiteY11" fmla="*/ 7941 h 10000"/>
                    <a:gd name="connsiteX12" fmla="*/ 5538 w 9798"/>
                    <a:gd name="connsiteY12" fmla="*/ 7080 h 10000"/>
                    <a:gd name="connsiteX13" fmla="*/ 6196 w 9798"/>
                    <a:gd name="connsiteY13" fmla="*/ 8874 h 10000"/>
                    <a:gd name="connsiteX14" fmla="*/ 5220 w 9798"/>
                    <a:gd name="connsiteY14" fmla="*/ 8030 h 10000"/>
                    <a:gd name="connsiteX15" fmla="*/ 5490 w 9798"/>
                    <a:gd name="connsiteY15" fmla="*/ 9796 h 10000"/>
                    <a:gd name="connsiteX16" fmla="*/ 4495 w 9798"/>
                    <a:gd name="connsiteY16" fmla="*/ 9381 h 10000"/>
                    <a:gd name="connsiteX17" fmla="*/ 4430 w 9798"/>
                    <a:gd name="connsiteY17" fmla="*/ 7807 h 10000"/>
                    <a:gd name="connsiteX18" fmla="*/ 3519 w 9798"/>
                    <a:gd name="connsiteY18" fmla="*/ 9176 h 10000"/>
                    <a:gd name="connsiteX19" fmla="*/ 3839 w 9798"/>
                    <a:gd name="connsiteY19" fmla="*/ 7392 h 10000"/>
                    <a:gd name="connsiteX20" fmla="*/ 3519 w 9798"/>
                    <a:gd name="connsiteY20" fmla="*/ 5335 h 10000"/>
                    <a:gd name="connsiteX21" fmla="*/ 2989 w 9798"/>
                    <a:gd name="connsiteY21" fmla="*/ 7807 h 10000"/>
                    <a:gd name="connsiteX22" fmla="*/ 3057 w 9798"/>
                    <a:gd name="connsiteY22" fmla="*/ 9077 h 10000"/>
                    <a:gd name="connsiteX23" fmla="*/ 2663 w 9798"/>
                    <a:gd name="connsiteY23" fmla="*/ 8350 h 10000"/>
                    <a:gd name="connsiteX24" fmla="*/ 2663 w 9798"/>
                    <a:gd name="connsiteY24" fmla="*/ 10000 h 10000"/>
                    <a:gd name="connsiteX25" fmla="*/ 2085 w 9798"/>
                    <a:gd name="connsiteY25" fmla="*/ 8874 h 10000"/>
                    <a:gd name="connsiteX26" fmla="*/ 4039 w 9798"/>
                    <a:gd name="connsiteY26" fmla="*/ 1668 h 10000"/>
                    <a:gd name="connsiteX27" fmla="*/ 4884 w 9798"/>
                    <a:gd name="connsiteY27" fmla="*/ 1464 h 10000"/>
                    <a:gd name="connsiteX28" fmla="*/ 4245 w 9798"/>
                    <a:gd name="connsiteY28" fmla="*/ 0 h 10000"/>
                    <a:gd name="connsiteX29" fmla="*/ 4245 w 9798"/>
                    <a:gd name="connsiteY29" fmla="*/ 0 h 10000"/>
                    <a:gd name="connsiteX30" fmla="*/ 4245 w 9798"/>
                    <a:gd name="connsiteY30" fmla="*/ 0 h 10000"/>
                    <a:gd name="connsiteX31" fmla="*/ 3391 w 9798"/>
                    <a:gd name="connsiteY31" fmla="*/ 0 h 10000"/>
                    <a:gd name="connsiteX32" fmla="*/ 3391 w 9798"/>
                    <a:gd name="connsiteY32" fmla="*/ 605 h 10000"/>
                    <a:gd name="connsiteX33" fmla="*/ 3648 w 9798"/>
                    <a:gd name="connsiteY33" fmla="*/ 605 h 10000"/>
                    <a:gd name="connsiteX34" fmla="*/ 960 w 9798"/>
                    <a:gd name="connsiteY34" fmla="*/ 7807 h 10000"/>
                    <a:gd name="connsiteX35" fmla="*/ 771 w 9798"/>
                    <a:gd name="connsiteY35" fmla="*/ 6779 h 10000"/>
                    <a:gd name="connsiteX36" fmla="*/ 445 w 9798"/>
                    <a:gd name="connsiteY36" fmla="*/ 6982 h 10000"/>
                    <a:gd name="connsiteX37" fmla="*/ 0 w 9798"/>
                    <a:gd name="connsiteY37" fmla="*/ 5937 h 10000"/>
                    <a:gd name="connsiteX0" fmla="*/ 0 w 10360"/>
                    <a:gd name="connsiteY0" fmla="*/ 9693 h 10075"/>
                    <a:gd name="connsiteX1" fmla="*/ 10360 w 10360"/>
                    <a:gd name="connsiteY1" fmla="*/ 9273 h 10075"/>
                    <a:gd name="connsiteX2" fmla="*/ 9025 w 10360"/>
                    <a:gd name="connsiteY2" fmla="*/ 7807 h 10075"/>
                    <a:gd name="connsiteX3" fmla="*/ 9362 w 10360"/>
                    <a:gd name="connsiteY3" fmla="*/ 9077 h 10075"/>
                    <a:gd name="connsiteX4" fmla="*/ 8690 w 10360"/>
                    <a:gd name="connsiteY4" fmla="*/ 9697 h 10075"/>
                    <a:gd name="connsiteX5" fmla="*/ 8611 w 10360"/>
                    <a:gd name="connsiteY5" fmla="*/ 7941 h 10075"/>
                    <a:gd name="connsiteX6" fmla="*/ 7415 w 10360"/>
                    <a:gd name="connsiteY6" fmla="*/ 9381 h 10075"/>
                    <a:gd name="connsiteX7" fmla="*/ 7881 w 10360"/>
                    <a:gd name="connsiteY7" fmla="*/ 6870 h 10075"/>
                    <a:gd name="connsiteX8" fmla="*/ 7364 w 10360"/>
                    <a:gd name="connsiteY8" fmla="*/ 4065 h 10075"/>
                    <a:gd name="connsiteX9" fmla="*/ 7286 w 10360"/>
                    <a:gd name="connsiteY9" fmla="*/ 6365 h 10075"/>
                    <a:gd name="connsiteX10" fmla="*/ 6826 w 10360"/>
                    <a:gd name="connsiteY10" fmla="*/ 6870 h 10075"/>
                    <a:gd name="connsiteX11" fmla="*/ 7222 w 10360"/>
                    <a:gd name="connsiteY11" fmla="*/ 7941 h 10075"/>
                    <a:gd name="connsiteX12" fmla="*/ 6012 w 10360"/>
                    <a:gd name="connsiteY12" fmla="*/ 7080 h 10075"/>
                    <a:gd name="connsiteX13" fmla="*/ 6684 w 10360"/>
                    <a:gd name="connsiteY13" fmla="*/ 8874 h 10075"/>
                    <a:gd name="connsiteX14" fmla="*/ 5688 w 10360"/>
                    <a:gd name="connsiteY14" fmla="*/ 8030 h 10075"/>
                    <a:gd name="connsiteX15" fmla="*/ 5963 w 10360"/>
                    <a:gd name="connsiteY15" fmla="*/ 9796 h 10075"/>
                    <a:gd name="connsiteX16" fmla="*/ 4948 w 10360"/>
                    <a:gd name="connsiteY16" fmla="*/ 9381 h 10075"/>
                    <a:gd name="connsiteX17" fmla="*/ 4881 w 10360"/>
                    <a:gd name="connsiteY17" fmla="*/ 7807 h 10075"/>
                    <a:gd name="connsiteX18" fmla="*/ 3952 w 10360"/>
                    <a:gd name="connsiteY18" fmla="*/ 9176 h 10075"/>
                    <a:gd name="connsiteX19" fmla="*/ 4278 w 10360"/>
                    <a:gd name="connsiteY19" fmla="*/ 7392 h 10075"/>
                    <a:gd name="connsiteX20" fmla="*/ 3952 w 10360"/>
                    <a:gd name="connsiteY20" fmla="*/ 5335 h 10075"/>
                    <a:gd name="connsiteX21" fmla="*/ 3411 w 10360"/>
                    <a:gd name="connsiteY21" fmla="*/ 7807 h 10075"/>
                    <a:gd name="connsiteX22" fmla="*/ 3480 w 10360"/>
                    <a:gd name="connsiteY22" fmla="*/ 9077 h 10075"/>
                    <a:gd name="connsiteX23" fmla="*/ 3078 w 10360"/>
                    <a:gd name="connsiteY23" fmla="*/ 8350 h 10075"/>
                    <a:gd name="connsiteX24" fmla="*/ 3078 w 10360"/>
                    <a:gd name="connsiteY24" fmla="*/ 10000 h 10075"/>
                    <a:gd name="connsiteX25" fmla="*/ 2488 w 10360"/>
                    <a:gd name="connsiteY25" fmla="*/ 8874 h 10075"/>
                    <a:gd name="connsiteX26" fmla="*/ 4482 w 10360"/>
                    <a:gd name="connsiteY26" fmla="*/ 1668 h 10075"/>
                    <a:gd name="connsiteX27" fmla="*/ 5345 w 10360"/>
                    <a:gd name="connsiteY27" fmla="*/ 1464 h 10075"/>
                    <a:gd name="connsiteX28" fmla="*/ 4693 w 10360"/>
                    <a:gd name="connsiteY28" fmla="*/ 0 h 10075"/>
                    <a:gd name="connsiteX29" fmla="*/ 4693 w 10360"/>
                    <a:gd name="connsiteY29" fmla="*/ 0 h 10075"/>
                    <a:gd name="connsiteX30" fmla="*/ 4693 w 10360"/>
                    <a:gd name="connsiteY30" fmla="*/ 0 h 10075"/>
                    <a:gd name="connsiteX31" fmla="*/ 3821 w 10360"/>
                    <a:gd name="connsiteY31" fmla="*/ 0 h 10075"/>
                    <a:gd name="connsiteX32" fmla="*/ 3821 w 10360"/>
                    <a:gd name="connsiteY32" fmla="*/ 605 h 10075"/>
                    <a:gd name="connsiteX33" fmla="*/ 4083 w 10360"/>
                    <a:gd name="connsiteY33" fmla="*/ 605 h 10075"/>
                    <a:gd name="connsiteX34" fmla="*/ 1340 w 10360"/>
                    <a:gd name="connsiteY34" fmla="*/ 7807 h 10075"/>
                    <a:gd name="connsiteX35" fmla="*/ 1147 w 10360"/>
                    <a:gd name="connsiteY35" fmla="*/ 6779 h 10075"/>
                    <a:gd name="connsiteX36" fmla="*/ 814 w 10360"/>
                    <a:gd name="connsiteY36" fmla="*/ 6982 h 10075"/>
                    <a:gd name="connsiteX37" fmla="*/ 0 w 10360"/>
                    <a:gd name="connsiteY37" fmla="*/ 9693 h 10075"/>
                    <a:gd name="connsiteX0" fmla="*/ 0 w 10360"/>
                    <a:gd name="connsiteY0" fmla="*/ 9693 h 10075"/>
                    <a:gd name="connsiteX1" fmla="*/ 10360 w 10360"/>
                    <a:gd name="connsiteY1" fmla="*/ 9273 h 10075"/>
                    <a:gd name="connsiteX2" fmla="*/ 9025 w 10360"/>
                    <a:gd name="connsiteY2" fmla="*/ 7807 h 10075"/>
                    <a:gd name="connsiteX3" fmla="*/ 9362 w 10360"/>
                    <a:gd name="connsiteY3" fmla="*/ 9077 h 10075"/>
                    <a:gd name="connsiteX4" fmla="*/ 8690 w 10360"/>
                    <a:gd name="connsiteY4" fmla="*/ 9697 h 10075"/>
                    <a:gd name="connsiteX5" fmla="*/ 8611 w 10360"/>
                    <a:gd name="connsiteY5" fmla="*/ 7941 h 10075"/>
                    <a:gd name="connsiteX6" fmla="*/ 7415 w 10360"/>
                    <a:gd name="connsiteY6" fmla="*/ 9381 h 10075"/>
                    <a:gd name="connsiteX7" fmla="*/ 7881 w 10360"/>
                    <a:gd name="connsiteY7" fmla="*/ 6870 h 10075"/>
                    <a:gd name="connsiteX8" fmla="*/ 7364 w 10360"/>
                    <a:gd name="connsiteY8" fmla="*/ 4065 h 10075"/>
                    <a:gd name="connsiteX9" fmla="*/ 7286 w 10360"/>
                    <a:gd name="connsiteY9" fmla="*/ 6365 h 10075"/>
                    <a:gd name="connsiteX10" fmla="*/ 6826 w 10360"/>
                    <a:gd name="connsiteY10" fmla="*/ 6870 h 10075"/>
                    <a:gd name="connsiteX11" fmla="*/ 7222 w 10360"/>
                    <a:gd name="connsiteY11" fmla="*/ 7941 h 10075"/>
                    <a:gd name="connsiteX12" fmla="*/ 6012 w 10360"/>
                    <a:gd name="connsiteY12" fmla="*/ 7080 h 10075"/>
                    <a:gd name="connsiteX13" fmla="*/ 6684 w 10360"/>
                    <a:gd name="connsiteY13" fmla="*/ 8874 h 10075"/>
                    <a:gd name="connsiteX14" fmla="*/ 5688 w 10360"/>
                    <a:gd name="connsiteY14" fmla="*/ 8030 h 10075"/>
                    <a:gd name="connsiteX15" fmla="*/ 5963 w 10360"/>
                    <a:gd name="connsiteY15" fmla="*/ 9796 h 10075"/>
                    <a:gd name="connsiteX16" fmla="*/ 4948 w 10360"/>
                    <a:gd name="connsiteY16" fmla="*/ 9381 h 10075"/>
                    <a:gd name="connsiteX17" fmla="*/ 4881 w 10360"/>
                    <a:gd name="connsiteY17" fmla="*/ 7807 h 10075"/>
                    <a:gd name="connsiteX18" fmla="*/ 3952 w 10360"/>
                    <a:gd name="connsiteY18" fmla="*/ 9176 h 10075"/>
                    <a:gd name="connsiteX19" fmla="*/ 4278 w 10360"/>
                    <a:gd name="connsiteY19" fmla="*/ 7392 h 10075"/>
                    <a:gd name="connsiteX20" fmla="*/ 3952 w 10360"/>
                    <a:gd name="connsiteY20" fmla="*/ 5335 h 10075"/>
                    <a:gd name="connsiteX21" fmla="*/ 3411 w 10360"/>
                    <a:gd name="connsiteY21" fmla="*/ 7807 h 10075"/>
                    <a:gd name="connsiteX22" fmla="*/ 3480 w 10360"/>
                    <a:gd name="connsiteY22" fmla="*/ 9077 h 10075"/>
                    <a:gd name="connsiteX23" fmla="*/ 3078 w 10360"/>
                    <a:gd name="connsiteY23" fmla="*/ 8350 h 10075"/>
                    <a:gd name="connsiteX24" fmla="*/ 3078 w 10360"/>
                    <a:gd name="connsiteY24" fmla="*/ 10000 h 10075"/>
                    <a:gd name="connsiteX25" fmla="*/ 2488 w 10360"/>
                    <a:gd name="connsiteY25" fmla="*/ 8874 h 10075"/>
                    <a:gd name="connsiteX26" fmla="*/ 4482 w 10360"/>
                    <a:gd name="connsiteY26" fmla="*/ 1668 h 10075"/>
                    <a:gd name="connsiteX27" fmla="*/ 5345 w 10360"/>
                    <a:gd name="connsiteY27" fmla="*/ 1464 h 10075"/>
                    <a:gd name="connsiteX28" fmla="*/ 4693 w 10360"/>
                    <a:gd name="connsiteY28" fmla="*/ 0 h 10075"/>
                    <a:gd name="connsiteX29" fmla="*/ 4693 w 10360"/>
                    <a:gd name="connsiteY29" fmla="*/ 0 h 10075"/>
                    <a:gd name="connsiteX30" fmla="*/ 4693 w 10360"/>
                    <a:gd name="connsiteY30" fmla="*/ 0 h 10075"/>
                    <a:gd name="connsiteX31" fmla="*/ 3821 w 10360"/>
                    <a:gd name="connsiteY31" fmla="*/ 0 h 10075"/>
                    <a:gd name="connsiteX32" fmla="*/ 3821 w 10360"/>
                    <a:gd name="connsiteY32" fmla="*/ 605 h 10075"/>
                    <a:gd name="connsiteX33" fmla="*/ 4083 w 10360"/>
                    <a:gd name="connsiteY33" fmla="*/ 605 h 10075"/>
                    <a:gd name="connsiteX34" fmla="*/ 1340 w 10360"/>
                    <a:gd name="connsiteY34" fmla="*/ 7807 h 10075"/>
                    <a:gd name="connsiteX35" fmla="*/ 814 w 10360"/>
                    <a:gd name="connsiteY35" fmla="*/ 6982 h 10075"/>
                    <a:gd name="connsiteX36" fmla="*/ 0 w 10360"/>
                    <a:gd name="connsiteY36" fmla="*/ 9693 h 10075"/>
                    <a:gd name="connsiteX0" fmla="*/ 1503 w 11863"/>
                    <a:gd name="connsiteY0" fmla="*/ 9693 h 10075"/>
                    <a:gd name="connsiteX1" fmla="*/ 11863 w 11863"/>
                    <a:gd name="connsiteY1" fmla="*/ 9273 h 10075"/>
                    <a:gd name="connsiteX2" fmla="*/ 10528 w 11863"/>
                    <a:gd name="connsiteY2" fmla="*/ 7807 h 10075"/>
                    <a:gd name="connsiteX3" fmla="*/ 10865 w 11863"/>
                    <a:gd name="connsiteY3" fmla="*/ 9077 h 10075"/>
                    <a:gd name="connsiteX4" fmla="*/ 10193 w 11863"/>
                    <a:gd name="connsiteY4" fmla="*/ 9697 h 10075"/>
                    <a:gd name="connsiteX5" fmla="*/ 10114 w 11863"/>
                    <a:gd name="connsiteY5" fmla="*/ 7941 h 10075"/>
                    <a:gd name="connsiteX6" fmla="*/ 8918 w 11863"/>
                    <a:gd name="connsiteY6" fmla="*/ 9381 h 10075"/>
                    <a:gd name="connsiteX7" fmla="*/ 9384 w 11863"/>
                    <a:gd name="connsiteY7" fmla="*/ 6870 h 10075"/>
                    <a:gd name="connsiteX8" fmla="*/ 8867 w 11863"/>
                    <a:gd name="connsiteY8" fmla="*/ 4065 h 10075"/>
                    <a:gd name="connsiteX9" fmla="*/ 8789 w 11863"/>
                    <a:gd name="connsiteY9" fmla="*/ 6365 h 10075"/>
                    <a:gd name="connsiteX10" fmla="*/ 8329 w 11863"/>
                    <a:gd name="connsiteY10" fmla="*/ 6870 h 10075"/>
                    <a:gd name="connsiteX11" fmla="*/ 8725 w 11863"/>
                    <a:gd name="connsiteY11" fmla="*/ 7941 h 10075"/>
                    <a:gd name="connsiteX12" fmla="*/ 7515 w 11863"/>
                    <a:gd name="connsiteY12" fmla="*/ 7080 h 10075"/>
                    <a:gd name="connsiteX13" fmla="*/ 8187 w 11863"/>
                    <a:gd name="connsiteY13" fmla="*/ 8874 h 10075"/>
                    <a:gd name="connsiteX14" fmla="*/ 7191 w 11863"/>
                    <a:gd name="connsiteY14" fmla="*/ 8030 h 10075"/>
                    <a:gd name="connsiteX15" fmla="*/ 7466 w 11863"/>
                    <a:gd name="connsiteY15" fmla="*/ 9796 h 10075"/>
                    <a:gd name="connsiteX16" fmla="*/ 6451 w 11863"/>
                    <a:gd name="connsiteY16" fmla="*/ 9381 h 10075"/>
                    <a:gd name="connsiteX17" fmla="*/ 6384 w 11863"/>
                    <a:gd name="connsiteY17" fmla="*/ 7807 h 10075"/>
                    <a:gd name="connsiteX18" fmla="*/ 5455 w 11863"/>
                    <a:gd name="connsiteY18" fmla="*/ 9176 h 10075"/>
                    <a:gd name="connsiteX19" fmla="*/ 5781 w 11863"/>
                    <a:gd name="connsiteY19" fmla="*/ 7392 h 10075"/>
                    <a:gd name="connsiteX20" fmla="*/ 5455 w 11863"/>
                    <a:gd name="connsiteY20" fmla="*/ 5335 h 10075"/>
                    <a:gd name="connsiteX21" fmla="*/ 4914 w 11863"/>
                    <a:gd name="connsiteY21" fmla="*/ 7807 h 10075"/>
                    <a:gd name="connsiteX22" fmla="*/ 4983 w 11863"/>
                    <a:gd name="connsiteY22" fmla="*/ 9077 h 10075"/>
                    <a:gd name="connsiteX23" fmla="*/ 4581 w 11863"/>
                    <a:gd name="connsiteY23" fmla="*/ 8350 h 10075"/>
                    <a:gd name="connsiteX24" fmla="*/ 4581 w 11863"/>
                    <a:gd name="connsiteY24" fmla="*/ 10000 h 10075"/>
                    <a:gd name="connsiteX25" fmla="*/ 3991 w 11863"/>
                    <a:gd name="connsiteY25" fmla="*/ 8874 h 10075"/>
                    <a:gd name="connsiteX26" fmla="*/ 5985 w 11863"/>
                    <a:gd name="connsiteY26" fmla="*/ 1668 h 10075"/>
                    <a:gd name="connsiteX27" fmla="*/ 6848 w 11863"/>
                    <a:gd name="connsiteY27" fmla="*/ 1464 h 10075"/>
                    <a:gd name="connsiteX28" fmla="*/ 6196 w 11863"/>
                    <a:gd name="connsiteY28" fmla="*/ 0 h 10075"/>
                    <a:gd name="connsiteX29" fmla="*/ 6196 w 11863"/>
                    <a:gd name="connsiteY29" fmla="*/ 0 h 10075"/>
                    <a:gd name="connsiteX30" fmla="*/ 6196 w 11863"/>
                    <a:gd name="connsiteY30" fmla="*/ 0 h 10075"/>
                    <a:gd name="connsiteX31" fmla="*/ 5324 w 11863"/>
                    <a:gd name="connsiteY31" fmla="*/ 0 h 10075"/>
                    <a:gd name="connsiteX32" fmla="*/ 5324 w 11863"/>
                    <a:gd name="connsiteY32" fmla="*/ 605 h 10075"/>
                    <a:gd name="connsiteX33" fmla="*/ 5586 w 11863"/>
                    <a:gd name="connsiteY33" fmla="*/ 605 h 10075"/>
                    <a:gd name="connsiteX34" fmla="*/ 2843 w 11863"/>
                    <a:gd name="connsiteY34" fmla="*/ 7807 h 10075"/>
                    <a:gd name="connsiteX35" fmla="*/ 1503 w 11863"/>
                    <a:gd name="connsiteY35" fmla="*/ 9693 h 10075"/>
                    <a:gd name="connsiteX0" fmla="*/ 0 w 10360"/>
                    <a:gd name="connsiteY0" fmla="*/ 9693 h 10075"/>
                    <a:gd name="connsiteX1" fmla="*/ 10360 w 10360"/>
                    <a:gd name="connsiteY1" fmla="*/ 9273 h 10075"/>
                    <a:gd name="connsiteX2" fmla="*/ 9025 w 10360"/>
                    <a:gd name="connsiteY2" fmla="*/ 7807 h 10075"/>
                    <a:gd name="connsiteX3" fmla="*/ 9362 w 10360"/>
                    <a:gd name="connsiteY3" fmla="*/ 9077 h 10075"/>
                    <a:gd name="connsiteX4" fmla="*/ 8690 w 10360"/>
                    <a:gd name="connsiteY4" fmla="*/ 9697 h 10075"/>
                    <a:gd name="connsiteX5" fmla="*/ 8611 w 10360"/>
                    <a:gd name="connsiteY5" fmla="*/ 7941 h 10075"/>
                    <a:gd name="connsiteX6" fmla="*/ 7415 w 10360"/>
                    <a:gd name="connsiteY6" fmla="*/ 9381 h 10075"/>
                    <a:gd name="connsiteX7" fmla="*/ 7881 w 10360"/>
                    <a:gd name="connsiteY7" fmla="*/ 6870 h 10075"/>
                    <a:gd name="connsiteX8" fmla="*/ 7364 w 10360"/>
                    <a:gd name="connsiteY8" fmla="*/ 4065 h 10075"/>
                    <a:gd name="connsiteX9" fmla="*/ 7286 w 10360"/>
                    <a:gd name="connsiteY9" fmla="*/ 6365 h 10075"/>
                    <a:gd name="connsiteX10" fmla="*/ 6826 w 10360"/>
                    <a:gd name="connsiteY10" fmla="*/ 6870 h 10075"/>
                    <a:gd name="connsiteX11" fmla="*/ 7222 w 10360"/>
                    <a:gd name="connsiteY11" fmla="*/ 7941 h 10075"/>
                    <a:gd name="connsiteX12" fmla="*/ 6012 w 10360"/>
                    <a:gd name="connsiteY12" fmla="*/ 7080 h 10075"/>
                    <a:gd name="connsiteX13" fmla="*/ 6684 w 10360"/>
                    <a:gd name="connsiteY13" fmla="*/ 8874 h 10075"/>
                    <a:gd name="connsiteX14" fmla="*/ 5688 w 10360"/>
                    <a:gd name="connsiteY14" fmla="*/ 8030 h 10075"/>
                    <a:gd name="connsiteX15" fmla="*/ 5963 w 10360"/>
                    <a:gd name="connsiteY15" fmla="*/ 9796 h 10075"/>
                    <a:gd name="connsiteX16" fmla="*/ 4948 w 10360"/>
                    <a:gd name="connsiteY16" fmla="*/ 9381 h 10075"/>
                    <a:gd name="connsiteX17" fmla="*/ 4881 w 10360"/>
                    <a:gd name="connsiteY17" fmla="*/ 7807 h 10075"/>
                    <a:gd name="connsiteX18" fmla="*/ 3952 w 10360"/>
                    <a:gd name="connsiteY18" fmla="*/ 9176 h 10075"/>
                    <a:gd name="connsiteX19" fmla="*/ 4278 w 10360"/>
                    <a:gd name="connsiteY19" fmla="*/ 7392 h 10075"/>
                    <a:gd name="connsiteX20" fmla="*/ 3952 w 10360"/>
                    <a:gd name="connsiteY20" fmla="*/ 5335 h 10075"/>
                    <a:gd name="connsiteX21" fmla="*/ 3411 w 10360"/>
                    <a:gd name="connsiteY21" fmla="*/ 7807 h 10075"/>
                    <a:gd name="connsiteX22" fmla="*/ 3480 w 10360"/>
                    <a:gd name="connsiteY22" fmla="*/ 9077 h 10075"/>
                    <a:gd name="connsiteX23" fmla="*/ 3078 w 10360"/>
                    <a:gd name="connsiteY23" fmla="*/ 8350 h 10075"/>
                    <a:gd name="connsiteX24" fmla="*/ 3078 w 10360"/>
                    <a:gd name="connsiteY24" fmla="*/ 10000 h 10075"/>
                    <a:gd name="connsiteX25" fmla="*/ 2488 w 10360"/>
                    <a:gd name="connsiteY25" fmla="*/ 8874 h 10075"/>
                    <a:gd name="connsiteX26" fmla="*/ 4482 w 10360"/>
                    <a:gd name="connsiteY26" fmla="*/ 1668 h 10075"/>
                    <a:gd name="connsiteX27" fmla="*/ 5345 w 10360"/>
                    <a:gd name="connsiteY27" fmla="*/ 1464 h 10075"/>
                    <a:gd name="connsiteX28" fmla="*/ 4693 w 10360"/>
                    <a:gd name="connsiteY28" fmla="*/ 0 h 10075"/>
                    <a:gd name="connsiteX29" fmla="*/ 4693 w 10360"/>
                    <a:gd name="connsiteY29" fmla="*/ 0 h 10075"/>
                    <a:gd name="connsiteX30" fmla="*/ 4693 w 10360"/>
                    <a:gd name="connsiteY30" fmla="*/ 0 h 10075"/>
                    <a:gd name="connsiteX31" fmla="*/ 3821 w 10360"/>
                    <a:gd name="connsiteY31" fmla="*/ 0 h 10075"/>
                    <a:gd name="connsiteX32" fmla="*/ 3821 w 10360"/>
                    <a:gd name="connsiteY32" fmla="*/ 605 h 10075"/>
                    <a:gd name="connsiteX33" fmla="*/ 4083 w 10360"/>
                    <a:gd name="connsiteY33" fmla="*/ 605 h 10075"/>
                    <a:gd name="connsiteX34" fmla="*/ 0 w 10360"/>
                    <a:gd name="connsiteY34" fmla="*/ 9693 h 10075"/>
                    <a:gd name="connsiteX0" fmla="*/ 0 w 9331"/>
                    <a:gd name="connsiteY0" fmla="*/ 9693 h 10075"/>
                    <a:gd name="connsiteX1" fmla="*/ 9331 w 9331"/>
                    <a:gd name="connsiteY1" fmla="*/ 9273 h 10075"/>
                    <a:gd name="connsiteX2" fmla="*/ 7996 w 9331"/>
                    <a:gd name="connsiteY2" fmla="*/ 7807 h 10075"/>
                    <a:gd name="connsiteX3" fmla="*/ 8333 w 9331"/>
                    <a:gd name="connsiteY3" fmla="*/ 9077 h 10075"/>
                    <a:gd name="connsiteX4" fmla="*/ 7661 w 9331"/>
                    <a:gd name="connsiteY4" fmla="*/ 9697 h 10075"/>
                    <a:gd name="connsiteX5" fmla="*/ 7582 w 9331"/>
                    <a:gd name="connsiteY5" fmla="*/ 7941 h 10075"/>
                    <a:gd name="connsiteX6" fmla="*/ 6386 w 9331"/>
                    <a:gd name="connsiteY6" fmla="*/ 9381 h 10075"/>
                    <a:gd name="connsiteX7" fmla="*/ 6852 w 9331"/>
                    <a:gd name="connsiteY7" fmla="*/ 6870 h 10075"/>
                    <a:gd name="connsiteX8" fmla="*/ 6335 w 9331"/>
                    <a:gd name="connsiteY8" fmla="*/ 4065 h 10075"/>
                    <a:gd name="connsiteX9" fmla="*/ 6257 w 9331"/>
                    <a:gd name="connsiteY9" fmla="*/ 6365 h 10075"/>
                    <a:gd name="connsiteX10" fmla="*/ 5797 w 9331"/>
                    <a:gd name="connsiteY10" fmla="*/ 6870 h 10075"/>
                    <a:gd name="connsiteX11" fmla="*/ 6193 w 9331"/>
                    <a:gd name="connsiteY11" fmla="*/ 7941 h 10075"/>
                    <a:gd name="connsiteX12" fmla="*/ 4983 w 9331"/>
                    <a:gd name="connsiteY12" fmla="*/ 7080 h 10075"/>
                    <a:gd name="connsiteX13" fmla="*/ 5655 w 9331"/>
                    <a:gd name="connsiteY13" fmla="*/ 8874 h 10075"/>
                    <a:gd name="connsiteX14" fmla="*/ 4659 w 9331"/>
                    <a:gd name="connsiteY14" fmla="*/ 8030 h 10075"/>
                    <a:gd name="connsiteX15" fmla="*/ 4934 w 9331"/>
                    <a:gd name="connsiteY15" fmla="*/ 9796 h 10075"/>
                    <a:gd name="connsiteX16" fmla="*/ 3919 w 9331"/>
                    <a:gd name="connsiteY16" fmla="*/ 9381 h 10075"/>
                    <a:gd name="connsiteX17" fmla="*/ 3852 w 9331"/>
                    <a:gd name="connsiteY17" fmla="*/ 7807 h 10075"/>
                    <a:gd name="connsiteX18" fmla="*/ 2923 w 9331"/>
                    <a:gd name="connsiteY18" fmla="*/ 9176 h 10075"/>
                    <a:gd name="connsiteX19" fmla="*/ 3249 w 9331"/>
                    <a:gd name="connsiteY19" fmla="*/ 7392 h 10075"/>
                    <a:gd name="connsiteX20" fmla="*/ 2923 w 9331"/>
                    <a:gd name="connsiteY20" fmla="*/ 5335 h 10075"/>
                    <a:gd name="connsiteX21" fmla="*/ 2382 w 9331"/>
                    <a:gd name="connsiteY21" fmla="*/ 7807 h 10075"/>
                    <a:gd name="connsiteX22" fmla="*/ 2451 w 9331"/>
                    <a:gd name="connsiteY22" fmla="*/ 9077 h 10075"/>
                    <a:gd name="connsiteX23" fmla="*/ 2049 w 9331"/>
                    <a:gd name="connsiteY23" fmla="*/ 8350 h 10075"/>
                    <a:gd name="connsiteX24" fmla="*/ 2049 w 9331"/>
                    <a:gd name="connsiteY24" fmla="*/ 10000 h 10075"/>
                    <a:gd name="connsiteX25" fmla="*/ 1459 w 9331"/>
                    <a:gd name="connsiteY25" fmla="*/ 8874 h 10075"/>
                    <a:gd name="connsiteX26" fmla="*/ 3453 w 9331"/>
                    <a:gd name="connsiteY26" fmla="*/ 1668 h 10075"/>
                    <a:gd name="connsiteX27" fmla="*/ 4316 w 9331"/>
                    <a:gd name="connsiteY27" fmla="*/ 1464 h 10075"/>
                    <a:gd name="connsiteX28" fmla="*/ 3664 w 9331"/>
                    <a:gd name="connsiteY28" fmla="*/ 0 h 10075"/>
                    <a:gd name="connsiteX29" fmla="*/ 3664 w 9331"/>
                    <a:gd name="connsiteY29" fmla="*/ 0 h 10075"/>
                    <a:gd name="connsiteX30" fmla="*/ 3664 w 9331"/>
                    <a:gd name="connsiteY30" fmla="*/ 0 h 10075"/>
                    <a:gd name="connsiteX31" fmla="*/ 2792 w 9331"/>
                    <a:gd name="connsiteY31" fmla="*/ 0 h 10075"/>
                    <a:gd name="connsiteX32" fmla="*/ 2792 w 9331"/>
                    <a:gd name="connsiteY32" fmla="*/ 605 h 10075"/>
                    <a:gd name="connsiteX33" fmla="*/ 3054 w 9331"/>
                    <a:gd name="connsiteY33" fmla="*/ 605 h 10075"/>
                    <a:gd name="connsiteX34" fmla="*/ 0 w 9331"/>
                    <a:gd name="connsiteY34" fmla="*/ 9693 h 10075"/>
                    <a:gd name="connsiteX0" fmla="*/ 0 w 10000"/>
                    <a:gd name="connsiteY0" fmla="*/ 9621 h 10000"/>
                    <a:gd name="connsiteX1" fmla="*/ 10000 w 10000"/>
                    <a:gd name="connsiteY1" fmla="*/ 9204 h 10000"/>
                    <a:gd name="connsiteX2" fmla="*/ 8569 w 10000"/>
                    <a:gd name="connsiteY2" fmla="*/ 7749 h 10000"/>
                    <a:gd name="connsiteX3" fmla="*/ 8930 w 10000"/>
                    <a:gd name="connsiteY3" fmla="*/ 9009 h 10000"/>
                    <a:gd name="connsiteX4" fmla="*/ 8210 w 10000"/>
                    <a:gd name="connsiteY4" fmla="*/ 9625 h 10000"/>
                    <a:gd name="connsiteX5" fmla="*/ 8126 w 10000"/>
                    <a:gd name="connsiteY5" fmla="*/ 7882 h 10000"/>
                    <a:gd name="connsiteX6" fmla="*/ 6844 w 10000"/>
                    <a:gd name="connsiteY6" fmla="*/ 9311 h 10000"/>
                    <a:gd name="connsiteX7" fmla="*/ 7343 w 10000"/>
                    <a:gd name="connsiteY7" fmla="*/ 6819 h 10000"/>
                    <a:gd name="connsiteX8" fmla="*/ 6789 w 10000"/>
                    <a:gd name="connsiteY8" fmla="*/ 4035 h 10000"/>
                    <a:gd name="connsiteX9" fmla="*/ 6706 w 10000"/>
                    <a:gd name="connsiteY9" fmla="*/ 6318 h 10000"/>
                    <a:gd name="connsiteX10" fmla="*/ 6213 w 10000"/>
                    <a:gd name="connsiteY10" fmla="*/ 6819 h 10000"/>
                    <a:gd name="connsiteX11" fmla="*/ 6637 w 10000"/>
                    <a:gd name="connsiteY11" fmla="*/ 7882 h 10000"/>
                    <a:gd name="connsiteX12" fmla="*/ 5340 w 10000"/>
                    <a:gd name="connsiteY12" fmla="*/ 7027 h 10000"/>
                    <a:gd name="connsiteX13" fmla="*/ 6060 w 10000"/>
                    <a:gd name="connsiteY13" fmla="*/ 8808 h 10000"/>
                    <a:gd name="connsiteX14" fmla="*/ 4993 w 10000"/>
                    <a:gd name="connsiteY14" fmla="*/ 7970 h 10000"/>
                    <a:gd name="connsiteX15" fmla="*/ 5288 w 10000"/>
                    <a:gd name="connsiteY15" fmla="*/ 9723 h 10000"/>
                    <a:gd name="connsiteX16" fmla="*/ 4200 w 10000"/>
                    <a:gd name="connsiteY16" fmla="*/ 9311 h 10000"/>
                    <a:gd name="connsiteX17" fmla="*/ 4128 w 10000"/>
                    <a:gd name="connsiteY17" fmla="*/ 7749 h 10000"/>
                    <a:gd name="connsiteX18" fmla="*/ 3133 w 10000"/>
                    <a:gd name="connsiteY18" fmla="*/ 9108 h 10000"/>
                    <a:gd name="connsiteX19" fmla="*/ 3482 w 10000"/>
                    <a:gd name="connsiteY19" fmla="*/ 7337 h 10000"/>
                    <a:gd name="connsiteX20" fmla="*/ 3133 w 10000"/>
                    <a:gd name="connsiteY20" fmla="*/ 5295 h 10000"/>
                    <a:gd name="connsiteX21" fmla="*/ 2553 w 10000"/>
                    <a:gd name="connsiteY21" fmla="*/ 7749 h 10000"/>
                    <a:gd name="connsiteX22" fmla="*/ 2627 w 10000"/>
                    <a:gd name="connsiteY22" fmla="*/ 9009 h 10000"/>
                    <a:gd name="connsiteX23" fmla="*/ 2196 w 10000"/>
                    <a:gd name="connsiteY23" fmla="*/ 8288 h 10000"/>
                    <a:gd name="connsiteX24" fmla="*/ 1564 w 10000"/>
                    <a:gd name="connsiteY24" fmla="*/ 8808 h 10000"/>
                    <a:gd name="connsiteX25" fmla="*/ 3701 w 10000"/>
                    <a:gd name="connsiteY25" fmla="*/ 1656 h 10000"/>
                    <a:gd name="connsiteX26" fmla="*/ 4625 w 10000"/>
                    <a:gd name="connsiteY26" fmla="*/ 1453 h 10000"/>
                    <a:gd name="connsiteX27" fmla="*/ 3927 w 10000"/>
                    <a:gd name="connsiteY27" fmla="*/ 0 h 10000"/>
                    <a:gd name="connsiteX28" fmla="*/ 3927 w 10000"/>
                    <a:gd name="connsiteY28" fmla="*/ 0 h 10000"/>
                    <a:gd name="connsiteX29" fmla="*/ 3927 w 10000"/>
                    <a:gd name="connsiteY29" fmla="*/ 0 h 10000"/>
                    <a:gd name="connsiteX30" fmla="*/ 2992 w 10000"/>
                    <a:gd name="connsiteY30" fmla="*/ 0 h 10000"/>
                    <a:gd name="connsiteX31" fmla="*/ 2992 w 10000"/>
                    <a:gd name="connsiteY31" fmla="*/ 600 h 10000"/>
                    <a:gd name="connsiteX32" fmla="*/ 3273 w 10000"/>
                    <a:gd name="connsiteY32" fmla="*/ 600 h 10000"/>
                    <a:gd name="connsiteX33" fmla="*/ 0 w 10000"/>
                    <a:gd name="connsiteY33" fmla="*/ 9621 h 10000"/>
                    <a:gd name="connsiteX0" fmla="*/ 0 w 8930"/>
                    <a:gd name="connsiteY0" fmla="*/ 9621 h 10000"/>
                    <a:gd name="connsiteX1" fmla="*/ 1656 w 8930"/>
                    <a:gd name="connsiteY1" fmla="*/ 9621 h 10000"/>
                    <a:gd name="connsiteX2" fmla="*/ 8569 w 8930"/>
                    <a:gd name="connsiteY2" fmla="*/ 7749 h 10000"/>
                    <a:gd name="connsiteX3" fmla="*/ 8930 w 8930"/>
                    <a:gd name="connsiteY3" fmla="*/ 9009 h 10000"/>
                    <a:gd name="connsiteX4" fmla="*/ 8210 w 8930"/>
                    <a:gd name="connsiteY4" fmla="*/ 9625 h 10000"/>
                    <a:gd name="connsiteX5" fmla="*/ 8126 w 8930"/>
                    <a:gd name="connsiteY5" fmla="*/ 7882 h 10000"/>
                    <a:gd name="connsiteX6" fmla="*/ 6844 w 8930"/>
                    <a:gd name="connsiteY6" fmla="*/ 9311 h 10000"/>
                    <a:gd name="connsiteX7" fmla="*/ 7343 w 8930"/>
                    <a:gd name="connsiteY7" fmla="*/ 6819 h 10000"/>
                    <a:gd name="connsiteX8" fmla="*/ 6789 w 8930"/>
                    <a:gd name="connsiteY8" fmla="*/ 4035 h 10000"/>
                    <a:gd name="connsiteX9" fmla="*/ 6706 w 8930"/>
                    <a:gd name="connsiteY9" fmla="*/ 6318 h 10000"/>
                    <a:gd name="connsiteX10" fmla="*/ 6213 w 8930"/>
                    <a:gd name="connsiteY10" fmla="*/ 6819 h 10000"/>
                    <a:gd name="connsiteX11" fmla="*/ 6637 w 8930"/>
                    <a:gd name="connsiteY11" fmla="*/ 7882 h 10000"/>
                    <a:gd name="connsiteX12" fmla="*/ 5340 w 8930"/>
                    <a:gd name="connsiteY12" fmla="*/ 7027 h 10000"/>
                    <a:gd name="connsiteX13" fmla="*/ 6060 w 8930"/>
                    <a:gd name="connsiteY13" fmla="*/ 8808 h 10000"/>
                    <a:gd name="connsiteX14" fmla="*/ 4993 w 8930"/>
                    <a:gd name="connsiteY14" fmla="*/ 7970 h 10000"/>
                    <a:gd name="connsiteX15" fmla="*/ 5288 w 8930"/>
                    <a:gd name="connsiteY15" fmla="*/ 9723 h 10000"/>
                    <a:gd name="connsiteX16" fmla="*/ 4200 w 8930"/>
                    <a:gd name="connsiteY16" fmla="*/ 9311 h 10000"/>
                    <a:gd name="connsiteX17" fmla="*/ 4128 w 8930"/>
                    <a:gd name="connsiteY17" fmla="*/ 7749 h 10000"/>
                    <a:gd name="connsiteX18" fmla="*/ 3133 w 8930"/>
                    <a:gd name="connsiteY18" fmla="*/ 9108 h 10000"/>
                    <a:gd name="connsiteX19" fmla="*/ 3482 w 8930"/>
                    <a:gd name="connsiteY19" fmla="*/ 7337 h 10000"/>
                    <a:gd name="connsiteX20" fmla="*/ 3133 w 8930"/>
                    <a:gd name="connsiteY20" fmla="*/ 5295 h 10000"/>
                    <a:gd name="connsiteX21" fmla="*/ 2553 w 8930"/>
                    <a:gd name="connsiteY21" fmla="*/ 7749 h 10000"/>
                    <a:gd name="connsiteX22" fmla="*/ 2627 w 8930"/>
                    <a:gd name="connsiteY22" fmla="*/ 9009 h 10000"/>
                    <a:gd name="connsiteX23" fmla="*/ 2196 w 8930"/>
                    <a:gd name="connsiteY23" fmla="*/ 8288 h 10000"/>
                    <a:gd name="connsiteX24" fmla="*/ 1564 w 8930"/>
                    <a:gd name="connsiteY24" fmla="*/ 8808 h 10000"/>
                    <a:gd name="connsiteX25" fmla="*/ 3701 w 8930"/>
                    <a:gd name="connsiteY25" fmla="*/ 1656 h 10000"/>
                    <a:gd name="connsiteX26" fmla="*/ 4625 w 8930"/>
                    <a:gd name="connsiteY26" fmla="*/ 1453 h 10000"/>
                    <a:gd name="connsiteX27" fmla="*/ 3927 w 8930"/>
                    <a:gd name="connsiteY27" fmla="*/ 0 h 10000"/>
                    <a:gd name="connsiteX28" fmla="*/ 3927 w 8930"/>
                    <a:gd name="connsiteY28" fmla="*/ 0 h 10000"/>
                    <a:gd name="connsiteX29" fmla="*/ 3927 w 8930"/>
                    <a:gd name="connsiteY29" fmla="*/ 0 h 10000"/>
                    <a:gd name="connsiteX30" fmla="*/ 2992 w 8930"/>
                    <a:gd name="connsiteY30" fmla="*/ 0 h 10000"/>
                    <a:gd name="connsiteX31" fmla="*/ 2992 w 8930"/>
                    <a:gd name="connsiteY31" fmla="*/ 600 h 10000"/>
                    <a:gd name="connsiteX32" fmla="*/ 3273 w 8930"/>
                    <a:gd name="connsiteY32" fmla="*/ 600 h 10000"/>
                    <a:gd name="connsiteX33" fmla="*/ 0 w 8930"/>
                    <a:gd name="connsiteY33" fmla="*/ 9621 h 10000"/>
                    <a:gd name="connsiteX0" fmla="*/ 0 w 10000"/>
                    <a:gd name="connsiteY0" fmla="*/ 9621 h 10000"/>
                    <a:gd name="connsiteX1" fmla="*/ 1854 w 10000"/>
                    <a:gd name="connsiteY1" fmla="*/ 9621 h 10000"/>
                    <a:gd name="connsiteX2" fmla="*/ 9596 w 10000"/>
                    <a:gd name="connsiteY2" fmla="*/ 7749 h 10000"/>
                    <a:gd name="connsiteX3" fmla="*/ 10000 w 10000"/>
                    <a:gd name="connsiteY3" fmla="*/ 9009 h 10000"/>
                    <a:gd name="connsiteX4" fmla="*/ 9194 w 10000"/>
                    <a:gd name="connsiteY4" fmla="*/ 9625 h 10000"/>
                    <a:gd name="connsiteX5" fmla="*/ 9100 w 10000"/>
                    <a:gd name="connsiteY5" fmla="*/ 7882 h 10000"/>
                    <a:gd name="connsiteX6" fmla="*/ 7664 w 10000"/>
                    <a:gd name="connsiteY6" fmla="*/ 9311 h 10000"/>
                    <a:gd name="connsiteX7" fmla="*/ 8223 w 10000"/>
                    <a:gd name="connsiteY7" fmla="*/ 6819 h 10000"/>
                    <a:gd name="connsiteX8" fmla="*/ 7602 w 10000"/>
                    <a:gd name="connsiteY8" fmla="*/ 4035 h 10000"/>
                    <a:gd name="connsiteX9" fmla="*/ 7510 w 10000"/>
                    <a:gd name="connsiteY9" fmla="*/ 6318 h 10000"/>
                    <a:gd name="connsiteX10" fmla="*/ 6957 w 10000"/>
                    <a:gd name="connsiteY10" fmla="*/ 6819 h 10000"/>
                    <a:gd name="connsiteX11" fmla="*/ 7432 w 10000"/>
                    <a:gd name="connsiteY11" fmla="*/ 7882 h 10000"/>
                    <a:gd name="connsiteX12" fmla="*/ 5980 w 10000"/>
                    <a:gd name="connsiteY12" fmla="*/ 7027 h 10000"/>
                    <a:gd name="connsiteX13" fmla="*/ 6786 w 10000"/>
                    <a:gd name="connsiteY13" fmla="*/ 8808 h 10000"/>
                    <a:gd name="connsiteX14" fmla="*/ 5591 w 10000"/>
                    <a:gd name="connsiteY14" fmla="*/ 7970 h 10000"/>
                    <a:gd name="connsiteX15" fmla="*/ 4703 w 10000"/>
                    <a:gd name="connsiteY15" fmla="*/ 9311 h 10000"/>
                    <a:gd name="connsiteX16" fmla="*/ 4623 w 10000"/>
                    <a:gd name="connsiteY16" fmla="*/ 7749 h 10000"/>
                    <a:gd name="connsiteX17" fmla="*/ 3508 w 10000"/>
                    <a:gd name="connsiteY17" fmla="*/ 9108 h 10000"/>
                    <a:gd name="connsiteX18" fmla="*/ 3899 w 10000"/>
                    <a:gd name="connsiteY18" fmla="*/ 7337 h 10000"/>
                    <a:gd name="connsiteX19" fmla="*/ 3508 w 10000"/>
                    <a:gd name="connsiteY19" fmla="*/ 5295 h 10000"/>
                    <a:gd name="connsiteX20" fmla="*/ 2859 w 10000"/>
                    <a:gd name="connsiteY20" fmla="*/ 7749 h 10000"/>
                    <a:gd name="connsiteX21" fmla="*/ 2942 w 10000"/>
                    <a:gd name="connsiteY21" fmla="*/ 9009 h 10000"/>
                    <a:gd name="connsiteX22" fmla="*/ 2459 w 10000"/>
                    <a:gd name="connsiteY22" fmla="*/ 8288 h 10000"/>
                    <a:gd name="connsiteX23" fmla="*/ 1751 w 10000"/>
                    <a:gd name="connsiteY23" fmla="*/ 8808 h 10000"/>
                    <a:gd name="connsiteX24" fmla="*/ 4144 w 10000"/>
                    <a:gd name="connsiteY24" fmla="*/ 1656 h 10000"/>
                    <a:gd name="connsiteX25" fmla="*/ 5179 w 10000"/>
                    <a:gd name="connsiteY25" fmla="*/ 1453 h 10000"/>
                    <a:gd name="connsiteX26" fmla="*/ 4398 w 10000"/>
                    <a:gd name="connsiteY26" fmla="*/ 0 h 10000"/>
                    <a:gd name="connsiteX27" fmla="*/ 4398 w 10000"/>
                    <a:gd name="connsiteY27" fmla="*/ 0 h 10000"/>
                    <a:gd name="connsiteX28" fmla="*/ 4398 w 10000"/>
                    <a:gd name="connsiteY28" fmla="*/ 0 h 10000"/>
                    <a:gd name="connsiteX29" fmla="*/ 3351 w 10000"/>
                    <a:gd name="connsiteY29" fmla="*/ 0 h 10000"/>
                    <a:gd name="connsiteX30" fmla="*/ 3351 w 10000"/>
                    <a:gd name="connsiteY30" fmla="*/ 600 h 10000"/>
                    <a:gd name="connsiteX31" fmla="*/ 3665 w 10000"/>
                    <a:gd name="connsiteY31" fmla="*/ 600 h 10000"/>
                    <a:gd name="connsiteX32" fmla="*/ 0 w 10000"/>
                    <a:gd name="connsiteY32" fmla="*/ 9621 h 10000"/>
                    <a:gd name="connsiteX0" fmla="*/ 0 w 10000"/>
                    <a:gd name="connsiteY0" fmla="*/ 9621 h 10000"/>
                    <a:gd name="connsiteX1" fmla="*/ 1854 w 10000"/>
                    <a:gd name="connsiteY1" fmla="*/ 9621 h 10000"/>
                    <a:gd name="connsiteX2" fmla="*/ 9596 w 10000"/>
                    <a:gd name="connsiteY2" fmla="*/ 7749 h 10000"/>
                    <a:gd name="connsiteX3" fmla="*/ 10000 w 10000"/>
                    <a:gd name="connsiteY3" fmla="*/ 9009 h 10000"/>
                    <a:gd name="connsiteX4" fmla="*/ 9194 w 10000"/>
                    <a:gd name="connsiteY4" fmla="*/ 9625 h 10000"/>
                    <a:gd name="connsiteX5" fmla="*/ 9100 w 10000"/>
                    <a:gd name="connsiteY5" fmla="*/ 7882 h 10000"/>
                    <a:gd name="connsiteX6" fmla="*/ 7664 w 10000"/>
                    <a:gd name="connsiteY6" fmla="*/ 9311 h 10000"/>
                    <a:gd name="connsiteX7" fmla="*/ 8223 w 10000"/>
                    <a:gd name="connsiteY7" fmla="*/ 6819 h 10000"/>
                    <a:gd name="connsiteX8" fmla="*/ 7602 w 10000"/>
                    <a:gd name="connsiteY8" fmla="*/ 4035 h 10000"/>
                    <a:gd name="connsiteX9" fmla="*/ 7510 w 10000"/>
                    <a:gd name="connsiteY9" fmla="*/ 6318 h 10000"/>
                    <a:gd name="connsiteX10" fmla="*/ 6957 w 10000"/>
                    <a:gd name="connsiteY10" fmla="*/ 6819 h 10000"/>
                    <a:gd name="connsiteX11" fmla="*/ 7432 w 10000"/>
                    <a:gd name="connsiteY11" fmla="*/ 7882 h 10000"/>
                    <a:gd name="connsiteX12" fmla="*/ 5980 w 10000"/>
                    <a:gd name="connsiteY12" fmla="*/ 7027 h 10000"/>
                    <a:gd name="connsiteX13" fmla="*/ 6786 w 10000"/>
                    <a:gd name="connsiteY13" fmla="*/ 8808 h 10000"/>
                    <a:gd name="connsiteX14" fmla="*/ 4703 w 10000"/>
                    <a:gd name="connsiteY14" fmla="*/ 9311 h 10000"/>
                    <a:gd name="connsiteX15" fmla="*/ 4623 w 10000"/>
                    <a:gd name="connsiteY15" fmla="*/ 7749 h 10000"/>
                    <a:gd name="connsiteX16" fmla="*/ 3508 w 10000"/>
                    <a:gd name="connsiteY16" fmla="*/ 9108 h 10000"/>
                    <a:gd name="connsiteX17" fmla="*/ 3899 w 10000"/>
                    <a:gd name="connsiteY17" fmla="*/ 7337 h 10000"/>
                    <a:gd name="connsiteX18" fmla="*/ 3508 w 10000"/>
                    <a:gd name="connsiteY18" fmla="*/ 5295 h 10000"/>
                    <a:gd name="connsiteX19" fmla="*/ 2859 w 10000"/>
                    <a:gd name="connsiteY19" fmla="*/ 7749 h 10000"/>
                    <a:gd name="connsiteX20" fmla="*/ 2942 w 10000"/>
                    <a:gd name="connsiteY20" fmla="*/ 9009 h 10000"/>
                    <a:gd name="connsiteX21" fmla="*/ 2459 w 10000"/>
                    <a:gd name="connsiteY21" fmla="*/ 8288 h 10000"/>
                    <a:gd name="connsiteX22" fmla="*/ 1751 w 10000"/>
                    <a:gd name="connsiteY22" fmla="*/ 8808 h 10000"/>
                    <a:gd name="connsiteX23" fmla="*/ 4144 w 10000"/>
                    <a:gd name="connsiteY23" fmla="*/ 1656 h 10000"/>
                    <a:gd name="connsiteX24" fmla="*/ 5179 w 10000"/>
                    <a:gd name="connsiteY24" fmla="*/ 1453 h 10000"/>
                    <a:gd name="connsiteX25" fmla="*/ 4398 w 10000"/>
                    <a:gd name="connsiteY25" fmla="*/ 0 h 10000"/>
                    <a:gd name="connsiteX26" fmla="*/ 4398 w 10000"/>
                    <a:gd name="connsiteY26" fmla="*/ 0 h 10000"/>
                    <a:gd name="connsiteX27" fmla="*/ 4398 w 10000"/>
                    <a:gd name="connsiteY27" fmla="*/ 0 h 10000"/>
                    <a:gd name="connsiteX28" fmla="*/ 3351 w 10000"/>
                    <a:gd name="connsiteY28" fmla="*/ 0 h 10000"/>
                    <a:gd name="connsiteX29" fmla="*/ 3351 w 10000"/>
                    <a:gd name="connsiteY29" fmla="*/ 600 h 10000"/>
                    <a:gd name="connsiteX30" fmla="*/ 3665 w 10000"/>
                    <a:gd name="connsiteY30" fmla="*/ 600 h 10000"/>
                    <a:gd name="connsiteX31" fmla="*/ 0 w 10000"/>
                    <a:gd name="connsiteY31" fmla="*/ 9621 h 10000"/>
                    <a:gd name="connsiteX0" fmla="*/ 0 w 10000"/>
                    <a:gd name="connsiteY0" fmla="*/ 9621 h 10000"/>
                    <a:gd name="connsiteX1" fmla="*/ 1854 w 10000"/>
                    <a:gd name="connsiteY1" fmla="*/ 9621 h 10000"/>
                    <a:gd name="connsiteX2" fmla="*/ 9596 w 10000"/>
                    <a:gd name="connsiteY2" fmla="*/ 7749 h 10000"/>
                    <a:gd name="connsiteX3" fmla="*/ 10000 w 10000"/>
                    <a:gd name="connsiteY3" fmla="*/ 9009 h 10000"/>
                    <a:gd name="connsiteX4" fmla="*/ 9194 w 10000"/>
                    <a:gd name="connsiteY4" fmla="*/ 9625 h 10000"/>
                    <a:gd name="connsiteX5" fmla="*/ 9100 w 10000"/>
                    <a:gd name="connsiteY5" fmla="*/ 7882 h 10000"/>
                    <a:gd name="connsiteX6" fmla="*/ 7664 w 10000"/>
                    <a:gd name="connsiteY6" fmla="*/ 9311 h 10000"/>
                    <a:gd name="connsiteX7" fmla="*/ 8223 w 10000"/>
                    <a:gd name="connsiteY7" fmla="*/ 6819 h 10000"/>
                    <a:gd name="connsiteX8" fmla="*/ 7602 w 10000"/>
                    <a:gd name="connsiteY8" fmla="*/ 4035 h 10000"/>
                    <a:gd name="connsiteX9" fmla="*/ 7510 w 10000"/>
                    <a:gd name="connsiteY9" fmla="*/ 6318 h 10000"/>
                    <a:gd name="connsiteX10" fmla="*/ 6957 w 10000"/>
                    <a:gd name="connsiteY10" fmla="*/ 6819 h 10000"/>
                    <a:gd name="connsiteX11" fmla="*/ 7432 w 10000"/>
                    <a:gd name="connsiteY11" fmla="*/ 7882 h 10000"/>
                    <a:gd name="connsiteX12" fmla="*/ 5980 w 10000"/>
                    <a:gd name="connsiteY12" fmla="*/ 7027 h 10000"/>
                    <a:gd name="connsiteX13" fmla="*/ 6786 w 10000"/>
                    <a:gd name="connsiteY13" fmla="*/ 8808 h 10000"/>
                    <a:gd name="connsiteX14" fmla="*/ 4703 w 10000"/>
                    <a:gd name="connsiteY14" fmla="*/ 9311 h 10000"/>
                    <a:gd name="connsiteX15" fmla="*/ 3508 w 10000"/>
                    <a:gd name="connsiteY15" fmla="*/ 9108 h 10000"/>
                    <a:gd name="connsiteX16" fmla="*/ 3899 w 10000"/>
                    <a:gd name="connsiteY16" fmla="*/ 7337 h 10000"/>
                    <a:gd name="connsiteX17" fmla="*/ 3508 w 10000"/>
                    <a:gd name="connsiteY17" fmla="*/ 5295 h 10000"/>
                    <a:gd name="connsiteX18" fmla="*/ 2859 w 10000"/>
                    <a:gd name="connsiteY18" fmla="*/ 7749 h 10000"/>
                    <a:gd name="connsiteX19" fmla="*/ 2942 w 10000"/>
                    <a:gd name="connsiteY19" fmla="*/ 9009 h 10000"/>
                    <a:gd name="connsiteX20" fmla="*/ 2459 w 10000"/>
                    <a:gd name="connsiteY20" fmla="*/ 8288 h 10000"/>
                    <a:gd name="connsiteX21" fmla="*/ 1751 w 10000"/>
                    <a:gd name="connsiteY21" fmla="*/ 8808 h 10000"/>
                    <a:gd name="connsiteX22" fmla="*/ 4144 w 10000"/>
                    <a:gd name="connsiteY22" fmla="*/ 1656 h 10000"/>
                    <a:gd name="connsiteX23" fmla="*/ 5179 w 10000"/>
                    <a:gd name="connsiteY23" fmla="*/ 1453 h 10000"/>
                    <a:gd name="connsiteX24" fmla="*/ 4398 w 10000"/>
                    <a:gd name="connsiteY24" fmla="*/ 0 h 10000"/>
                    <a:gd name="connsiteX25" fmla="*/ 4398 w 10000"/>
                    <a:gd name="connsiteY25" fmla="*/ 0 h 10000"/>
                    <a:gd name="connsiteX26" fmla="*/ 4398 w 10000"/>
                    <a:gd name="connsiteY26" fmla="*/ 0 h 10000"/>
                    <a:gd name="connsiteX27" fmla="*/ 3351 w 10000"/>
                    <a:gd name="connsiteY27" fmla="*/ 0 h 10000"/>
                    <a:gd name="connsiteX28" fmla="*/ 3351 w 10000"/>
                    <a:gd name="connsiteY28" fmla="*/ 600 h 10000"/>
                    <a:gd name="connsiteX29" fmla="*/ 3665 w 10000"/>
                    <a:gd name="connsiteY29" fmla="*/ 600 h 10000"/>
                    <a:gd name="connsiteX30" fmla="*/ 0 w 10000"/>
                    <a:gd name="connsiteY30" fmla="*/ 9621 h 10000"/>
                    <a:gd name="connsiteX0" fmla="*/ 0 w 10000"/>
                    <a:gd name="connsiteY0" fmla="*/ 9621 h 10000"/>
                    <a:gd name="connsiteX1" fmla="*/ 1854 w 10000"/>
                    <a:gd name="connsiteY1" fmla="*/ 9621 h 10000"/>
                    <a:gd name="connsiteX2" fmla="*/ 9596 w 10000"/>
                    <a:gd name="connsiteY2" fmla="*/ 7749 h 10000"/>
                    <a:gd name="connsiteX3" fmla="*/ 10000 w 10000"/>
                    <a:gd name="connsiteY3" fmla="*/ 9009 h 10000"/>
                    <a:gd name="connsiteX4" fmla="*/ 9194 w 10000"/>
                    <a:gd name="connsiteY4" fmla="*/ 9625 h 10000"/>
                    <a:gd name="connsiteX5" fmla="*/ 9100 w 10000"/>
                    <a:gd name="connsiteY5" fmla="*/ 7882 h 10000"/>
                    <a:gd name="connsiteX6" fmla="*/ 7664 w 10000"/>
                    <a:gd name="connsiteY6" fmla="*/ 9311 h 10000"/>
                    <a:gd name="connsiteX7" fmla="*/ 8223 w 10000"/>
                    <a:gd name="connsiteY7" fmla="*/ 6819 h 10000"/>
                    <a:gd name="connsiteX8" fmla="*/ 7602 w 10000"/>
                    <a:gd name="connsiteY8" fmla="*/ 4035 h 10000"/>
                    <a:gd name="connsiteX9" fmla="*/ 7510 w 10000"/>
                    <a:gd name="connsiteY9" fmla="*/ 6318 h 10000"/>
                    <a:gd name="connsiteX10" fmla="*/ 6957 w 10000"/>
                    <a:gd name="connsiteY10" fmla="*/ 6819 h 10000"/>
                    <a:gd name="connsiteX11" fmla="*/ 7432 w 10000"/>
                    <a:gd name="connsiteY11" fmla="*/ 7882 h 10000"/>
                    <a:gd name="connsiteX12" fmla="*/ 5980 w 10000"/>
                    <a:gd name="connsiteY12" fmla="*/ 7027 h 10000"/>
                    <a:gd name="connsiteX13" fmla="*/ 6786 w 10000"/>
                    <a:gd name="connsiteY13" fmla="*/ 8808 h 10000"/>
                    <a:gd name="connsiteX14" fmla="*/ 4703 w 10000"/>
                    <a:gd name="connsiteY14" fmla="*/ 9311 h 10000"/>
                    <a:gd name="connsiteX15" fmla="*/ 3508 w 10000"/>
                    <a:gd name="connsiteY15" fmla="*/ 9108 h 10000"/>
                    <a:gd name="connsiteX16" fmla="*/ 3899 w 10000"/>
                    <a:gd name="connsiteY16" fmla="*/ 7337 h 10000"/>
                    <a:gd name="connsiteX17" fmla="*/ 2859 w 10000"/>
                    <a:gd name="connsiteY17" fmla="*/ 7749 h 10000"/>
                    <a:gd name="connsiteX18" fmla="*/ 2942 w 10000"/>
                    <a:gd name="connsiteY18" fmla="*/ 9009 h 10000"/>
                    <a:gd name="connsiteX19" fmla="*/ 2459 w 10000"/>
                    <a:gd name="connsiteY19" fmla="*/ 8288 h 10000"/>
                    <a:gd name="connsiteX20" fmla="*/ 1751 w 10000"/>
                    <a:gd name="connsiteY20" fmla="*/ 8808 h 10000"/>
                    <a:gd name="connsiteX21" fmla="*/ 4144 w 10000"/>
                    <a:gd name="connsiteY21" fmla="*/ 1656 h 10000"/>
                    <a:gd name="connsiteX22" fmla="*/ 5179 w 10000"/>
                    <a:gd name="connsiteY22" fmla="*/ 1453 h 10000"/>
                    <a:gd name="connsiteX23" fmla="*/ 4398 w 10000"/>
                    <a:gd name="connsiteY23" fmla="*/ 0 h 10000"/>
                    <a:gd name="connsiteX24" fmla="*/ 4398 w 10000"/>
                    <a:gd name="connsiteY24" fmla="*/ 0 h 10000"/>
                    <a:gd name="connsiteX25" fmla="*/ 4398 w 10000"/>
                    <a:gd name="connsiteY25" fmla="*/ 0 h 10000"/>
                    <a:gd name="connsiteX26" fmla="*/ 3351 w 10000"/>
                    <a:gd name="connsiteY26" fmla="*/ 0 h 10000"/>
                    <a:gd name="connsiteX27" fmla="*/ 3351 w 10000"/>
                    <a:gd name="connsiteY27" fmla="*/ 600 h 10000"/>
                    <a:gd name="connsiteX28" fmla="*/ 3665 w 10000"/>
                    <a:gd name="connsiteY28" fmla="*/ 600 h 10000"/>
                    <a:gd name="connsiteX29" fmla="*/ 0 w 10000"/>
                    <a:gd name="connsiteY29" fmla="*/ 9621 h 10000"/>
                    <a:gd name="connsiteX0" fmla="*/ 0 w 10000"/>
                    <a:gd name="connsiteY0" fmla="*/ 9621 h 10000"/>
                    <a:gd name="connsiteX1" fmla="*/ 1854 w 10000"/>
                    <a:gd name="connsiteY1" fmla="*/ 9621 h 10000"/>
                    <a:gd name="connsiteX2" fmla="*/ 9596 w 10000"/>
                    <a:gd name="connsiteY2" fmla="*/ 7749 h 10000"/>
                    <a:gd name="connsiteX3" fmla="*/ 10000 w 10000"/>
                    <a:gd name="connsiteY3" fmla="*/ 9009 h 10000"/>
                    <a:gd name="connsiteX4" fmla="*/ 9194 w 10000"/>
                    <a:gd name="connsiteY4" fmla="*/ 9625 h 10000"/>
                    <a:gd name="connsiteX5" fmla="*/ 9100 w 10000"/>
                    <a:gd name="connsiteY5" fmla="*/ 7882 h 10000"/>
                    <a:gd name="connsiteX6" fmla="*/ 7664 w 10000"/>
                    <a:gd name="connsiteY6" fmla="*/ 9311 h 10000"/>
                    <a:gd name="connsiteX7" fmla="*/ 8223 w 10000"/>
                    <a:gd name="connsiteY7" fmla="*/ 6819 h 10000"/>
                    <a:gd name="connsiteX8" fmla="*/ 7602 w 10000"/>
                    <a:gd name="connsiteY8" fmla="*/ 4035 h 10000"/>
                    <a:gd name="connsiteX9" fmla="*/ 7510 w 10000"/>
                    <a:gd name="connsiteY9" fmla="*/ 6318 h 10000"/>
                    <a:gd name="connsiteX10" fmla="*/ 6957 w 10000"/>
                    <a:gd name="connsiteY10" fmla="*/ 6819 h 10000"/>
                    <a:gd name="connsiteX11" fmla="*/ 7432 w 10000"/>
                    <a:gd name="connsiteY11" fmla="*/ 7882 h 10000"/>
                    <a:gd name="connsiteX12" fmla="*/ 5980 w 10000"/>
                    <a:gd name="connsiteY12" fmla="*/ 7027 h 10000"/>
                    <a:gd name="connsiteX13" fmla="*/ 6786 w 10000"/>
                    <a:gd name="connsiteY13" fmla="*/ 8808 h 10000"/>
                    <a:gd name="connsiteX14" fmla="*/ 4703 w 10000"/>
                    <a:gd name="connsiteY14" fmla="*/ 9311 h 10000"/>
                    <a:gd name="connsiteX15" fmla="*/ 3508 w 10000"/>
                    <a:gd name="connsiteY15" fmla="*/ 9108 h 10000"/>
                    <a:gd name="connsiteX16" fmla="*/ 2859 w 10000"/>
                    <a:gd name="connsiteY16" fmla="*/ 7749 h 10000"/>
                    <a:gd name="connsiteX17" fmla="*/ 2942 w 10000"/>
                    <a:gd name="connsiteY17" fmla="*/ 9009 h 10000"/>
                    <a:gd name="connsiteX18" fmla="*/ 2459 w 10000"/>
                    <a:gd name="connsiteY18" fmla="*/ 8288 h 10000"/>
                    <a:gd name="connsiteX19" fmla="*/ 1751 w 10000"/>
                    <a:gd name="connsiteY19" fmla="*/ 8808 h 10000"/>
                    <a:gd name="connsiteX20" fmla="*/ 4144 w 10000"/>
                    <a:gd name="connsiteY20" fmla="*/ 1656 h 10000"/>
                    <a:gd name="connsiteX21" fmla="*/ 5179 w 10000"/>
                    <a:gd name="connsiteY21" fmla="*/ 1453 h 10000"/>
                    <a:gd name="connsiteX22" fmla="*/ 4398 w 10000"/>
                    <a:gd name="connsiteY22" fmla="*/ 0 h 10000"/>
                    <a:gd name="connsiteX23" fmla="*/ 4398 w 10000"/>
                    <a:gd name="connsiteY23" fmla="*/ 0 h 10000"/>
                    <a:gd name="connsiteX24" fmla="*/ 4398 w 10000"/>
                    <a:gd name="connsiteY24" fmla="*/ 0 h 10000"/>
                    <a:gd name="connsiteX25" fmla="*/ 3351 w 10000"/>
                    <a:gd name="connsiteY25" fmla="*/ 0 h 10000"/>
                    <a:gd name="connsiteX26" fmla="*/ 3351 w 10000"/>
                    <a:gd name="connsiteY26" fmla="*/ 600 h 10000"/>
                    <a:gd name="connsiteX27" fmla="*/ 3665 w 10000"/>
                    <a:gd name="connsiteY27" fmla="*/ 600 h 10000"/>
                    <a:gd name="connsiteX28" fmla="*/ 0 w 10000"/>
                    <a:gd name="connsiteY28" fmla="*/ 9621 h 10000"/>
                    <a:gd name="connsiteX0" fmla="*/ 0 w 10000"/>
                    <a:gd name="connsiteY0" fmla="*/ 9621 h 10000"/>
                    <a:gd name="connsiteX1" fmla="*/ 1854 w 10000"/>
                    <a:gd name="connsiteY1" fmla="*/ 9621 h 10000"/>
                    <a:gd name="connsiteX2" fmla="*/ 9596 w 10000"/>
                    <a:gd name="connsiteY2" fmla="*/ 7749 h 10000"/>
                    <a:gd name="connsiteX3" fmla="*/ 10000 w 10000"/>
                    <a:gd name="connsiteY3" fmla="*/ 9009 h 10000"/>
                    <a:gd name="connsiteX4" fmla="*/ 9194 w 10000"/>
                    <a:gd name="connsiteY4" fmla="*/ 9625 h 10000"/>
                    <a:gd name="connsiteX5" fmla="*/ 9100 w 10000"/>
                    <a:gd name="connsiteY5" fmla="*/ 7882 h 10000"/>
                    <a:gd name="connsiteX6" fmla="*/ 7664 w 10000"/>
                    <a:gd name="connsiteY6" fmla="*/ 9311 h 10000"/>
                    <a:gd name="connsiteX7" fmla="*/ 8223 w 10000"/>
                    <a:gd name="connsiteY7" fmla="*/ 6819 h 10000"/>
                    <a:gd name="connsiteX8" fmla="*/ 7602 w 10000"/>
                    <a:gd name="connsiteY8" fmla="*/ 4035 h 10000"/>
                    <a:gd name="connsiteX9" fmla="*/ 7510 w 10000"/>
                    <a:gd name="connsiteY9" fmla="*/ 6318 h 10000"/>
                    <a:gd name="connsiteX10" fmla="*/ 6957 w 10000"/>
                    <a:gd name="connsiteY10" fmla="*/ 6819 h 10000"/>
                    <a:gd name="connsiteX11" fmla="*/ 7432 w 10000"/>
                    <a:gd name="connsiteY11" fmla="*/ 7882 h 10000"/>
                    <a:gd name="connsiteX12" fmla="*/ 5980 w 10000"/>
                    <a:gd name="connsiteY12" fmla="*/ 7027 h 10000"/>
                    <a:gd name="connsiteX13" fmla="*/ 6786 w 10000"/>
                    <a:gd name="connsiteY13" fmla="*/ 8808 h 10000"/>
                    <a:gd name="connsiteX14" fmla="*/ 4703 w 10000"/>
                    <a:gd name="connsiteY14" fmla="*/ 9311 h 10000"/>
                    <a:gd name="connsiteX15" fmla="*/ 3508 w 10000"/>
                    <a:gd name="connsiteY15" fmla="*/ 9108 h 10000"/>
                    <a:gd name="connsiteX16" fmla="*/ 2942 w 10000"/>
                    <a:gd name="connsiteY16" fmla="*/ 9009 h 10000"/>
                    <a:gd name="connsiteX17" fmla="*/ 2459 w 10000"/>
                    <a:gd name="connsiteY17" fmla="*/ 8288 h 10000"/>
                    <a:gd name="connsiteX18" fmla="*/ 1751 w 10000"/>
                    <a:gd name="connsiteY18" fmla="*/ 8808 h 10000"/>
                    <a:gd name="connsiteX19" fmla="*/ 4144 w 10000"/>
                    <a:gd name="connsiteY19" fmla="*/ 1656 h 10000"/>
                    <a:gd name="connsiteX20" fmla="*/ 5179 w 10000"/>
                    <a:gd name="connsiteY20" fmla="*/ 1453 h 10000"/>
                    <a:gd name="connsiteX21" fmla="*/ 4398 w 10000"/>
                    <a:gd name="connsiteY21" fmla="*/ 0 h 10000"/>
                    <a:gd name="connsiteX22" fmla="*/ 4398 w 10000"/>
                    <a:gd name="connsiteY22" fmla="*/ 0 h 10000"/>
                    <a:gd name="connsiteX23" fmla="*/ 4398 w 10000"/>
                    <a:gd name="connsiteY23" fmla="*/ 0 h 10000"/>
                    <a:gd name="connsiteX24" fmla="*/ 3351 w 10000"/>
                    <a:gd name="connsiteY24" fmla="*/ 0 h 10000"/>
                    <a:gd name="connsiteX25" fmla="*/ 3351 w 10000"/>
                    <a:gd name="connsiteY25" fmla="*/ 600 h 10000"/>
                    <a:gd name="connsiteX26" fmla="*/ 3665 w 10000"/>
                    <a:gd name="connsiteY26" fmla="*/ 600 h 10000"/>
                    <a:gd name="connsiteX27" fmla="*/ 0 w 10000"/>
                    <a:gd name="connsiteY27" fmla="*/ 9621 h 10000"/>
                    <a:gd name="connsiteX0" fmla="*/ 0 w 10000"/>
                    <a:gd name="connsiteY0" fmla="*/ 9621 h 10000"/>
                    <a:gd name="connsiteX1" fmla="*/ 1854 w 10000"/>
                    <a:gd name="connsiteY1" fmla="*/ 9621 h 10000"/>
                    <a:gd name="connsiteX2" fmla="*/ 9596 w 10000"/>
                    <a:gd name="connsiteY2" fmla="*/ 7749 h 10000"/>
                    <a:gd name="connsiteX3" fmla="*/ 10000 w 10000"/>
                    <a:gd name="connsiteY3" fmla="*/ 9009 h 10000"/>
                    <a:gd name="connsiteX4" fmla="*/ 9194 w 10000"/>
                    <a:gd name="connsiteY4" fmla="*/ 9625 h 10000"/>
                    <a:gd name="connsiteX5" fmla="*/ 9100 w 10000"/>
                    <a:gd name="connsiteY5" fmla="*/ 7882 h 10000"/>
                    <a:gd name="connsiteX6" fmla="*/ 7664 w 10000"/>
                    <a:gd name="connsiteY6" fmla="*/ 9311 h 10000"/>
                    <a:gd name="connsiteX7" fmla="*/ 8223 w 10000"/>
                    <a:gd name="connsiteY7" fmla="*/ 6819 h 10000"/>
                    <a:gd name="connsiteX8" fmla="*/ 7602 w 10000"/>
                    <a:gd name="connsiteY8" fmla="*/ 4035 h 10000"/>
                    <a:gd name="connsiteX9" fmla="*/ 7510 w 10000"/>
                    <a:gd name="connsiteY9" fmla="*/ 6318 h 10000"/>
                    <a:gd name="connsiteX10" fmla="*/ 6957 w 10000"/>
                    <a:gd name="connsiteY10" fmla="*/ 6819 h 10000"/>
                    <a:gd name="connsiteX11" fmla="*/ 7432 w 10000"/>
                    <a:gd name="connsiteY11" fmla="*/ 7882 h 10000"/>
                    <a:gd name="connsiteX12" fmla="*/ 5980 w 10000"/>
                    <a:gd name="connsiteY12" fmla="*/ 7027 h 10000"/>
                    <a:gd name="connsiteX13" fmla="*/ 6786 w 10000"/>
                    <a:gd name="connsiteY13" fmla="*/ 8808 h 10000"/>
                    <a:gd name="connsiteX14" fmla="*/ 4703 w 10000"/>
                    <a:gd name="connsiteY14" fmla="*/ 9311 h 10000"/>
                    <a:gd name="connsiteX15" fmla="*/ 3508 w 10000"/>
                    <a:gd name="connsiteY15" fmla="*/ 9108 h 10000"/>
                    <a:gd name="connsiteX16" fmla="*/ 2942 w 10000"/>
                    <a:gd name="connsiteY16" fmla="*/ 9009 h 10000"/>
                    <a:gd name="connsiteX17" fmla="*/ 1751 w 10000"/>
                    <a:gd name="connsiteY17" fmla="*/ 8808 h 10000"/>
                    <a:gd name="connsiteX18" fmla="*/ 4144 w 10000"/>
                    <a:gd name="connsiteY18" fmla="*/ 1656 h 10000"/>
                    <a:gd name="connsiteX19" fmla="*/ 5179 w 10000"/>
                    <a:gd name="connsiteY19" fmla="*/ 1453 h 10000"/>
                    <a:gd name="connsiteX20" fmla="*/ 4398 w 10000"/>
                    <a:gd name="connsiteY20" fmla="*/ 0 h 10000"/>
                    <a:gd name="connsiteX21" fmla="*/ 4398 w 10000"/>
                    <a:gd name="connsiteY21" fmla="*/ 0 h 10000"/>
                    <a:gd name="connsiteX22" fmla="*/ 4398 w 10000"/>
                    <a:gd name="connsiteY22" fmla="*/ 0 h 10000"/>
                    <a:gd name="connsiteX23" fmla="*/ 3351 w 10000"/>
                    <a:gd name="connsiteY23" fmla="*/ 0 h 10000"/>
                    <a:gd name="connsiteX24" fmla="*/ 3351 w 10000"/>
                    <a:gd name="connsiteY24" fmla="*/ 600 h 10000"/>
                    <a:gd name="connsiteX25" fmla="*/ 3665 w 10000"/>
                    <a:gd name="connsiteY25" fmla="*/ 600 h 10000"/>
                    <a:gd name="connsiteX26" fmla="*/ 0 w 10000"/>
                    <a:gd name="connsiteY26" fmla="*/ 9621 h 10000"/>
                    <a:gd name="connsiteX0" fmla="*/ 0 w 10000"/>
                    <a:gd name="connsiteY0" fmla="*/ 9621 h 10050"/>
                    <a:gd name="connsiteX1" fmla="*/ 1854 w 10000"/>
                    <a:gd name="connsiteY1" fmla="*/ 9621 h 10050"/>
                    <a:gd name="connsiteX2" fmla="*/ 9596 w 10000"/>
                    <a:gd name="connsiteY2" fmla="*/ 7749 h 10050"/>
                    <a:gd name="connsiteX3" fmla="*/ 10000 w 10000"/>
                    <a:gd name="connsiteY3" fmla="*/ 9009 h 10050"/>
                    <a:gd name="connsiteX4" fmla="*/ 9194 w 10000"/>
                    <a:gd name="connsiteY4" fmla="*/ 9625 h 10050"/>
                    <a:gd name="connsiteX5" fmla="*/ 9100 w 10000"/>
                    <a:gd name="connsiteY5" fmla="*/ 7882 h 10050"/>
                    <a:gd name="connsiteX6" fmla="*/ 7664 w 10000"/>
                    <a:gd name="connsiteY6" fmla="*/ 9311 h 10050"/>
                    <a:gd name="connsiteX7" fmla="*/ 8223 w 10000"/>
                    <a:gd name="connsiteY7" fmla="*/ 6819 h 10050"/>
                    <a:gd name="connsiteX8" fmla="*/ 7602 w 10000"/>
                    <a:gd name="connsiteY8" fmla="*/ 4035 h 10050"/>
                    <a:gd name="connsiteX9" fmla="*/ 7510 w 10000"/>
                    <a:gd name="connsiteY9" fmla="*/ 6318 h 10050"/>
                    <a:gd name="connsiteX10" fmla="*/ 6957 w 10000"/>
                    <a:gd name="connsiteY10" fmla="*/ 6819 h 10050"/>
                    <a:gd name="connsiteX11" fmla="*/ 7432 w 10000"/>
                    <a:gd name="connsiteY11" fmla="*/ 7882 h 10050"/>
                    <a:gd name="connsiteX12" fmla="*/ 5980 w 10000"/>
                    <a:gd name="connsiteY12" fmla="*/ 7027 h 10050"/>
                    <a:gd name="connsiteX13" fmla="*/ 6786 w 10000"/>
                    <a:gd name="connsiteY13" fmla="*/ 8808 h 10050"/>
                    <a:gd name="connsiteX14" fmla="*/ 4703 w 10000"/>
                    <a:gd name="connsiteY14" fmla="*/ 9311 h 10050"/>
                    <a:gd name="connsiteX15" fmla="*/ 3508 w 10000"/>
                    <a:gd name="connsiteY15" fmla="*/ 9108 h 10050"/>
                    <a:gd name="connsiteX16" fmla="*/ 1751 w 10000"/>
                    <a:gd name="connsiteY16" fmla="*/ 8808 h 10050"/>
                    <a:gd name="connsiteX17" fmla="*/ 4144 w 10000"/>
                    <a:gd name="connsiteY17" fmla="*/ 1656 h 10050"/>
                    <a:gd name="connsiteX18" fmla="*/ 5179 w 10000"/>
                    <a:gd name="connsiteY18" fmla="*/ 1453 h 10050"/>
                    <a:gd name="connsiteX19" fmla="*/ 4398 w 10000"/>
                    <a:gd name="connsiteY19" fmla="*/ 0 h 10050"/>
                    <a:gd name="connsiteX20" fmla="*/ 4398 w 10000"/>
                    <a:gd name="connsiteY20" fmla="*/ 0 h 10050"/>
                    <a:gd name="connsiteX21" fmla="*/ 4398 w 10000"/>
                    <a:gd name="connsiteY21" fmla="*/ 0 h 10050"/>
                    <a:gd name="connsiteX22" fmla="*/ 3351 w 10000"/>
                    <a:gd name="connsiteY22" fmla="*/ 0 h 10050"/>
                    <a:gd name="connsiteX23" fmla="*/ 3351 w 10000"/>
                    <a:gd name="connsiteY23" fmla="*/ 600 h 10050"/>
                    <a:gd name="connsiteX24" fmla="*/ 3665 w 10000"/>
                    <a:gd name="connsiteY24" fmla="*/ 600 h 10050"/>
                    <a:gd name="connsiteX25" fmla="*/ 0 w 10000"/>
                    <a:gd name="connsiteY25" fmla="*/ 9621 h 10050"/>
                    <a:gd name="connsiteX0" fmla="*/ 0 w 10000"/>
                    <a:gd name="connsiteY0" fmla="*/ 9621 h 10084"/>
                    <a:gd name="connsiteX1" fmla="*/ 1854 w 10000"/>
                    <a:gd name="connsiteY1" fmla="*/ 9621 h 10084"/>
                    <a:gd name="connsiteX2" fmla="*/ 9596 w 10000"/>
                    <a:gd name="connsiteY2" fmla="*/ 7749 h 10084"/>
                    <a:gd name="connsiteX3" fmla="*/ 10000 w 10000"/>
                    <a:gd name="connsiteY3" fmla="*/ 9009 h 10084"/>
                    <a:gd name="connsiteX4" fmla="*/ 9194 w 10000"/>
                    <a:gd name="connsiteY4" fmla="*/ 9625 h 10084"/>
                    <a:gd name="connsiteX5" fmla="*/ 9100 w 10000"/>
                    <a:gd name="connsiteY5" fmla="*/ 7882 h 10084"/>
                    <a:gd name="connsiteX6" fmla="*/ 7664 w 10000"/>
                    <a:gd name="connsiteY6" fmla="*/ 9311 h 10084"/>
                    <a:gd name="connsiteX7" fmla="*/ 8223 w 10000"/>
                    <a:gd name="connsiteY7" fmla="*/ 6819 h 10084"/>
                    <a:gd name="connsiteX8" fmla="*/ 7602 w 10000"/>
                    <a:gd name="connsiteY8" fmla="*/ 4035 h 10084"/>
                    <a:gd name="connsiteX9" fmla="*/ 7510 w 10000"/>
                    <a:gd name="connsiteY9" fmla="*/ 6318 h 10084"/>
                    <a:gd name="connsiteX10" fmla="*/ 6957 w 10000"/>
                    <a:gd name="connsiteY10" fmla="*/ 6819 h 10084"/>
                    <a:gd name="connsiteX11" fmla="*/ 7432 w 10000"/>
                    <a:gd name="connsiteY11" fmla="*/ 7882 h 10084"/>
                    <a:gd name="connsiteX12" fmla="*/ 5980 w 10000"/>
                    <a:gd name="connsiteY12" fmla="*/ 7027 h 10084"/>
                    <a:gd name="connsiteX13" fmla="*/ 6786 w 10000"/>
                    <a:gd name="connsiteY13" fmla="*/ 8808 h 10084"/>
                    <a:gd name="connsiteX14" fmla="*/ 4703 w 10000"/>
                    <a:gd name="connsiteY14" fmla="*/ 9311 h 10084"/>
                    <a:gd name="connsiteX15" fmla="*/ 1751 w 10000"/>
                    <a:gd name="connsiteY15" fmla="*/ 8808 h 10084"/>
                    <a:gd name="connsiteX16" fmla="*/ 4144 w 10000"/>
                    <a:gd name="connsiteY16" fmla="*/ 1656 h 10084"/>
                    <a:gd name="connsiteX17" fmla="*/ 5179 w 10000"/>
                    <a:gd name="connsiteY17" fmla="*/ 1453 h 10084"/>
                    <a:gd name="connsiteX18" fmla="*/ 4398 w 10000"/>
                    <a:gd name="connsiteY18" fmla="*/ 0 h 10084"/>
                    <a:gd name="connsiteX19" fmla="*/ 4398 w 10000"/>
                    <a:gd name="connsiteY19" fmla="*/ 0 h 10084"/>
                    <a:gd name="connsiteX20" fmla="*/ 4398 w 10000"/>
                    <a:gd name="connsiteY20" fmla="*/ 0 h 10084"/>
                    <a:gd name="connsiteX21" fmla="*/ 3351 w 10000"/>
                    <a:gd name="connsiteY21" fmla="*/ 0 h 10084"/>
                    <a:gd name="connsiteX22" fmla="*/ 3351 w 10000"/>
                    <a:gd name="connsiteY22" fmla="*/ 600 h 10084"/>
                    <a:gd name="connsiteX23" fmla="*/ 3665 w 10000"/>
                    <a:gd name="connsiteY23" fmla="*/ 600 h 10084"/>
                    <a:gd name="connsiteX24" fmla="*/ 0 w 10000"/>
                    <a:gd name="connsiteY24" fmla="*/ 9621 h 10084"/>
                    <a:gd name="connsiteX0" fmla="*/ 0 w 10000"/>
                    <a:gd name="connsiteY0" fmla="*/ 9621 h 10000"/>
                    <a:gd name="connsiteX1" fmla="*/ 1854 w 10000"/>
                    <a:gd name="connsiteY1" fmla="*/ 9621 h 10000"/>
                    <a:gd name="connsiteX2" fmla="*/ 9596 w 10000"/>
                    <a:gd name="connsiteY2" fmla="*/ 7749 h 10000"/>
                    <a:gd name="connsiteX3" fmla="*/ 10000 w 10000"/>
                    <a:gd name="connsiteY3" fmla="*/ 9009 h 10000"/>
                    <a:gd name="connsiteX4" fmla="*/ 9194 w 10000"/>
                    <a:gd name="connsiteY4" fmla="*/ 9625 h 10000"/>
                    <a:gd name="connsiteX5" fmla="*/ 9100 w 10000"/>
                    <a:gd name="connsiteY5" fmla="*/ 7882 h 10000"/>
                    <a:gd name="connsiteX6" fmla="*/ 7664 w 10000"/>
                    <a:gd name="connsiteY6" fmla="*/ 9311 h 10000"/>
                    <a:gd name="connsiteX7" fmla="*/ 8223 w 10000"/>
                    <a:gd name="connsiteY7" fmla="*/ 6819 h 10000"/>
                    <a:gd name="connsiteX8" fmla="*/ 7602 w 10000"/>
                    <a:gd name="connsiteY8" fmla="*/ 4035 h 10000"/>
                    <a:gd name="connsiteX9" fmla="*/ 7510 w 10000"/>
                    <a:gd name="connsiteY9" fmla="*/ 6318 h 10000"/>
                    <a:gd name="connsiteX10" fmla="*/ 6957 w 10000"/>
                    <a:gd name="connsiteY10" fmla="*/ 6819 h 10000"/>
                    <a:gd name="connsiteX11" fmla="*/ 7432 w 10000"/>
                    <a:gd name="connsiteY11" fmla="*/ 7882 h 10000"/>
                    <a:gd name="connsiteX12" fmla="*/ 5980 w 10000"/>
                    <a:gd name="connsiteY12" fmla="*/ 7027 h 10000"/>
                    <a:gd name="connsiteX13" fmla="*/ 6786 w 10000"/>
                    <a:gd name="connsiteY13" fmla="*/ 8808 h 10000"/>
                    <a:gd name="connsiteX14" fmla="*/ 1751 w 10000"/>
                    <a:gd name="connsiteY14" fmla="*/ 8808 h 10000"/>
                    <a:gd name="connsiteX15" fmla="*/ 4144 w 10000"/>
                    <a:gd name="connsiteY15" fmla="*/ 1656 h 10000"/>
                    <a:gd name="connsiteX16" fmla="*/ 5179 w 10000"/>
                    <a:gd name="connsiteY16" fmla="*/ 1453 h 10000"/>
                    <a:gd name="connsiteX17" fmla="*/ 4398 w 10000"/>
                    <a:gd name="connsiteY17" fmla="*/ 0 h 10000"/>
                    <a:gd name="connsiteX18" fmla="*/ 4398 w 10000"/>
                    <a:gd name="connsiteY18" fmla="*/ 0 h 10000"/>
                    <a:gd name="connsiteX19" fmla="*/ 4398 w 10000"/>
                    <a:gd name="connsiteY19" fmla="*/ 0 h 10000"/>
                    <a:gd name="connsiteX20" fmla="*/ 3351 w 10000"/>
                    <a:gd name="connsiteY20" fmla="*/ 0 h 10000"/>
                    <a:gd name="connsiteX21" fmla="*/ 3351 w 10000"/>
                    <a:gd name="connsiteY21" fmla="*/ 600 h 10000"/>
                    <a:gd name="connsiteX22" fmla="*/ 3665 w 10000"/>
                    <a:gd name="connsiteY22" fmla="*/ 600 h 10000"/>
                    <a:gd name="connsiteX23" fmla="*/ 0 w 10000"/>
                    <a:gd name="connsiteY23" fmla="*/ 9621 h 10000"/>
                    <a:gd name="connsiteX0" fmla="*/ 0 w 10000"/>
                    <a:gd name="connsiteY0" fmla="*/ 9621 h 10000"/>
                    <a:gd name="connsiteX1" fmla="*/ 1854 w 10000"/>
                    <a:gd name="connsiteY1" fmla="*/ 9621 h 10000"/>
                    <a:gd name="connsiteX2" fmla="*/ 9596 w 10000"/>
                    <a:gd name="connsiteY2" fmla="*/ 7749 h 10000"/>
                    <a:gd name="connsiteX3" fmla="*/ 10000 w 10000"/>
                    <a:gd name="connsiteY3" fmla="*/ 9009 h 10000"/>
                    <a:gd name="connsiteX4" fmla="*/ 9194 w 10000"/>
                    <a:gd name="connsiteY4" fmla="*/ 9625 h 10000"/>
                    <a:gd name="connsiteX5" fmla="*/ 9100 w 10000"/>
                    <a:gd name="connsiteY5" fmla="*/ 7882 h 10000"/>
                    <a:gd name="connsiteX6" fmla="*/ 7664 w 10000"/>
                    <a:gd name="connsiteY6" fmla="*/ 9311 h 10000"/>
                    <a:gd name="connsiteX7" fmla="*/ 8223 w 10000"/>
                    <a:gd name="connsiteY7" fmla="*/ 6819 h 10000"/>
                    <a:gd name="connsiteX8" fmla="*/ 7602 w 10000"/>
                    <a:gd name="connsiteY8" fmla="*/ 4035 h 10000"/>
                    <a:gd name="connsiteX9" fmla="*/ 7510 w 10000"/>
                    <a:gd name="connsiteY9" fmla="*/ 6318 h 10000"/>
                    <a:gd name="connsiteX10" fmla="*/ 6957 w 10000"/>
                    <a:gd name="connsiteY10" fmla="*/ 6819 h 10000"/>
                    <a:gd name="connsiteX11" fmla="*/ 7432 w 10000"/>
                    <a:gd name="connsiteY11" fmla="*/ 7882 h 10000"/>
                    <a:gd name="connsiteX12" fmla="*/ 5980 w 10000"/>
                    <a:gd name="connsiteY12" fmla="*/ 7027 h 10000"/>
                    <a:gd name="connsiteX13" fmla="*/ 1751 w 10000"/>
                    <a:gd name="connsiteY13" fmla="*/ 8808 h 10000"/>
                    <a:gd name="connsiteX14" fmla="*/ 4144 w 10000"/>
                    <a:gd name="connsiteY14" fmla="*/ 1656 h 10000"/>
                    <a:gd name="connsiteX15" fmla="*/ 5179 w 10000"/>
                    <a:gd name="connsiteY15" fmla="*/ 1453 h 10000"/>
                    <a:gd name="connsiteX16" fmla="*/ 4398 w 10000"/>
                    <a:gd name="connsiteY16" fmla="*/ 0 h 10000"/>
                    <a:gd name="connsiteX17" fmla="*/ 4398 w 10000"/>
                    <a:gd name="connsiteY17" fmla="*/ 0 h 10000"/>
                    <a:gd name="connsiteX18" fmla="*/ 4398 w 10000"/>
                    <a:gd name="connsiteY18" fmla="*/ 0 h 10000"/>
                    <a:gd name="connsiteX19" fmla="*/ 3351 w 10000"/>
                    <a:gd name="connsiteY19" fmla="*/ 0 h 10000"/>
                    <a:gd name="connsiteX20" fmla="*/ 3351 w 10000"/>
                    <a:gd name="connsiteY20" fmla="*/ 600 h 10000"/>
                    <a:gd name="connsiteX21" fmla="*/ 3665 w 10000"/>
                    <a:gd name="connsiteY21" fmla="*/ 600 h 10000"/>
                    <a:gd name="connsiteX22" fmla="*/ 0 w 10000"/>
                    <a:gd name="connsiteY22" fmla="*/ 9621 h 10000"/>
                    <a:gd name="connsiteX0" fmla="*/ 0 w 10000"/>
                    <a:gd name="connsiteY0" fmla="*/ 9621 h 10000"/>
                    <a:gd name="connsiteX1" fmla="*/ 1854 w 10000"/>
                    <a:gd name="connsiteY1" fmla="*/ 9621 h 10000"/>
                    <a:gd name="connsiteX2" fmla="*/ 9596 w 10000"/>
                    <a:gd name="connsiteY2" fmla="*/ 7749 h 10000"/>
                    <a:gd name="connsiteX3" fmla="*/ 10000 w 10000"/>
                    <a:gd name="connsiteY3" fmla="*/ 9009 h 10000"/>
                    <a:gd name="connsiteX4" fmla="*/ 9194 w 10000"/>
                    <a:gd name="connsiteY4" fmla="*/ 9625 h 10000"/>
                    <a:gd name="connsiteX5" fmla="*/ 9100 w 10000"/>
                    <a:gd name="connsiteY5" fmla="*/ 7882 h 10000"/>
                    <a:gd name="connsiteX6" fmla="*/ 7664 w 10000"/>
                    <a:gd name="connsiteY6" fmla="*/ 9311 h 10000"/>
                    <a:gd name="connsiteX7" fmla="*/ 8223 w 10000"/>
                    <a:gd name="connsiteY7" fmla="*/ 6819 h 10000"/>
                    <a:gd name="connsiteX8" fmla="*/ 7602 w 10000"/>
                    <a:gd name="connsiteY8" fmla="*/ 4035 h 10000"/>
                    <a:gd name="connsiteX9" fmla="*/ 7510 w 10000"/>
                    <a:gd name="connsiteY9" fmla="*/ 6318 h 10000"/>
                    <a:gd name="connsiteX10" fmla="*/ 6957 w 10000"/>
                    <a:gd name="connsiteY10" fmla="*/ 6819 h 10000"/>
                    <a:gd name="connsiteX11" fmla="*/ 7432 w 10000"/>
                    <a:gd name="connsiteY11" fmla="*/ 7882 h 10000"/>
                    <a:gd name="connsiteX12" fmla="*/ 1751 w 10000"/>
                    <a:gd name="connsiteY12" fmla="*/ 8808 h 10000"/>
                    <a:gd name="connsiteX13" fmla="*/ 4144 w 10000"/>
                    <a:gd name="connsiteY13" fmla="*/ 1656 h 10000"/>
                    <a:gd name="connsiteX14" fmla="*/ 5179 w 10000"/>
                    <a:gd name="connsiteY14" fmla="*/ 1453 h 10000"/>
                    <a:gd name="connsiteX15" fmla="*/ 4398 w 10000"/>
                    <a:gd name="connsiteY15" fmla="*/ 0 h 10000"/>
                    <a:gd name="connsiteX16" fmla="*/ 4398 w 10000"/>
                    <a:gd name="connsiteY16" fmla="*/ 0 h 10000"/>
                    <a:gd name="connsiteX17" fmla="*/ 4398 w 10000"/>
                    <a:gd name="connsiteY17" fmla="*/ 0 h 10000"/>
                    <a:gd name="connsiteX18" fmla="*/ 3351 w 10000"/>
                    <a:gd name="connsiteY18" fmla="*/ 0 h 10000"/>
                    <a:gd name="connsiteX19" fmla="*/ 3351 w 10000"/>
                    <a:gd name="connsiteY19" fmla="*/ 600 h 10000"/>
                    <a:gd name="connsiteX20" fmla="*/ 3665 w 10000"/>
                    <a:gd name="connsiteY20" fmla="*/ 600 h 10000"/>
                    <a:gd name="connsiteX21" fmla="*/ 0 w 10000"/>
                    <a:gd name="connsiteY21" fmla="*/ 9621 h 10000"/>
                    <a:gd name="connsiteX0" fmla="*/ 0 w 10000"/>
                    <a:gd name="connsiteY0" fmla="*/ 9621 h 10000"/>
                    <a:gd name="connsiteX1" fmla="*/ 1854 w 10000"/>
                    <a:gd name="connsiteY1" fmla="*/ 9621 h 10000"/>
                    <a:gd name="connsiteX2" fmla="*/ 9596 w 10000"/>
                    <a:gd name="connsiteY2" fmla="*/ 7749 h 10000"/>
                    <a:gd name="connsiteX3" fmla="*/ 10000 w 10000"/>
                    <a:gd name="connsiteY3" fmla="*/ 9009 h 10000"/>
                    <a:gd name="connsiteX4" fmla="*/ 9194 w 10000"/>
                    <a:gd name="connsiteY4" fmla="*/ 9625 h 10000"/>
                    <a:gd name="connsiteX5" fmla="*/ 9100 w 10000"/>
                    <a:gd name="connsiteY5" fmla="*/ 7882 h 10000"/>
                    <a:gd name="connsiteX6" fmla="*/ 7664 w 10000"/>
                    <a:gd name="connsiteY6" fmla="*/ 9311 h 10000"/>
                    <a:gd name="connsiteX7" fmla="*/ 8223 w 10000"/>
                    <a:gd name="connsiteY7" fmla="*/ 6819 h 10000"/>
                    <a:gd name="connsiteX8" fmla="*/ 7602 w 10000"/>
                    <a:gd name="connsiteY8" fmla="*/ 4035 h 10000"/>
                    <a:gd name="connsiteX9" fmla="*/ 7510 w 10000"/>
                    <a:gd name="connsiteY9" fmla="*/ 6318 h 10000"/>
                    <a:gd name="connsiteX10" fmla="*/ 7432 w 10000"/>
                    <a:gd name="connsiteY10" fmla="*/ 7882 h 10000"/>
                    <a:gd name="connsiteX11" fmla="*/ 1751 w 10000"/>
                    <a:gd name="connsiteY11" fmla="*/ 8808 h 10000"/>
                    <a:gd name="connsiteX12" fmla="*/ 4144 w 10000"/>
                    <a:gd name="connsiteY12" fmla="*/ 1656 h 10000"/>
                    <a:gd name="connsiteX13" fmla="*/ 5179 w 10000"/>
                    <a:gd name="connsiteY13" fmla="*/ 1453 h 10000"/>
                    <a:gd name="connsiteX14" fmla="*/ 4398 w 10000"/>
                    <a:gd name="connsiteY14" fmla="*/ 0 h 10000"/>
                    <a:gd name="connsiteX15" fmla="*/ 4398 w 10000"/>
                    <a:gd name="connsiteY15" fmla="*/ 0 h 10000"/>
                    <a:gd name="connsiteX16" fmla="*/ 4398 w 10000"/>
                    <a:gd name="connsiteY16" fmla="*/ 0 h 10000"/>
                    <a:gd name="connsiteX17" fmla="*/ 3351 w 10000"/>
                    <a:gd name="connsiteY17" fmla="*/ 0 h 10000"/>
                    <a:gd name="connsiteX18" fmla="*/ 3351 w 10000"/>
                    <a:gd name="connsiteY18" fmla="*/ 600 h 10000"/>
                    <a:gd name="connsiteX19" fmla="*/ 3665 w 10000"/>
                    <a:gd name="connsiteY19" fmla="*/ 600 h 10000"/>
                    <a:gd name="connsiteX20" fmla="*/ 0 w 10000"/>
                    <a:gd name="connsiteY20" fmla="*/ 9621 h 10000"/>
                    <a:gd name="connsiteX0" fmla="*/ 0 w 10000"/>
                    <a:gd name="connsiteY0" fmla="*/ 9621 h 10000"/>
                    <a:gd name="connsiteX1" fmla="*/ 1854 w 10000"/>
                    <a:gd name="connsiteY1" fmla="*/ 9621 h 10000"/>
                    <a:gd name="connsiteX2" fmla="*/ 9596 w 10000"/>
                    <a:gd name="connsiteY2" fmla="*/ 7749 h 10000"/>
                    <a:gd name="connsiteX3" fmla="*/ 10000 w 10000"/>
                    <a:gd name="connsiteY3" fmla="*/ 9009 h 10000"/>
                    <a:gd name="connsiteX4" fmla="*/ 9194 w 10000"/>
                    <a:gd name="connsiteY4" fmla="*/ 9625 h 10000"/>
                    <a:gd name="connsiteX5" fmla="*/ 9100 w 10000"/>
                    <a:gd name="connsiteY5" fmla="*/ 7882 h 10000"/>
                    <a:gd name="connsiteX6" fmla="*/ 7664 w 10000"/>
                    <a:gd name="connsiteY6" fmla="*/ 9311 h 10000"/>
                    <a:gd name="connsiteX7" fmla="*/ 8223 w 10000"/>
                    <a:gd name="connsiteY7" fmla="*/ 6819 h 10000"/>
                    <a:gd name="connsiteX8" fmla="*/ 7510 w 10000"/>
                    <a:gd name="connsiteY8" fmla="*/ 6318 h 10000"/>
                    <a:gd name="connsiteX9" fmla="*/ 7432 w 10000"/>
                    <a:gd name="connsiteY9" fmla="*/ 7882 h 10000"/>
                    <a:gd name="connsiteX10" fmla="*/ 1751 w 10000"/>
                    <a:gd name="connsiteY10" fmla="*/ 8808 h 10000"/>
                    <a:gd name="connsiteX11" fmla="*/ 4144 w 10000"/>
                    <a:gd name="connsiteY11" fmla="*/ 1656 h 10000"/>
                    <a:gd name="connsiteX12" fmla="*/ 5179 w 10000"/>
                    <a:gd name="connsiteY12" fmla="*/ 1453 h 10000"/>
                    <a:gd name="connsiteX13" fmla="*/ 4398 w 10000"/>
                    <a:gd name="connsiteY13" fmla="*/ 0 h 10000"/>
                    <a:gd name="connsiteX14" fmla="*/ 4398 w 10000"/>
                    <a:gd name="connsiteY14" fmla="*/ 0 h 10000"/>
                    <a:gd name="connsiteX15" fmla="*/ 4398 w 10000"/>
                    <a:gd name="connsiteY15" fmla="*/ 0 h 10000"/>
                    <a:gd name="connsiteX16" fmla="*/ 3351 w 10000"/>
                    <a:gd name="connsiteY16" fmla="*/ 0 h 10000"/>
                    <a:gd name="connsiteX17" fmla="*/ 3351 w 10000"/>
                    <a:gd name="connsiteY17" fmla="*/ 600 h 10000"/>
                    <a:gd name="connsiteX18" fmla="*/ 3665 w 10000"/>
                    <a:gd name="connsiteY18" fmla="*/ 600 h 10000"/>
                    <a:gd name="connsiteX19" fmla="*/ 0 w 10000"/>
                    <a:gd name="connsiteY19" fmla="*/ 9621 h 10000"/>
                    <a:gd name="connsiteX0" fmla="*/ 0 w 10000"/>
                    <a:gd name="connsiteY0" fmla="*/ 9621 h 10000"/>
                    <a:gd name="connsiteX1" fmla="*/ 1854 w 10000"/>
                    <a:gd name="connsiteY1" fmla="*/ 9621 h 10000"/>
                    <a:gd name="connsiteX2" fmla="*/ 9596 w 10000"/>
                    <a:gd name="connsiteY2" fmla="*/ 7749 h 10000"/>
                    <a:gd name="connsiteX3" fmla="*/ 10000 w 10000"/>
                    <a:gd name="connsiteY3" fmla="*/ 9009 h 10000"/>
                    <a:gd name="connsiteX4" fmla="*/ 9194 w 10000"/>
                    <a:gd name="connsiteY4" fmla="*/ 9625 h 10000"/>
                    <a:gd name="connsiteX5" fmla="*/ 9100 w 10000"/>
                    <a:gd name="connsiteY5" fmla="*/ 7882 h 10000"/>
                    <a:gd name="connsiteX6" fmla="*/ 7664 w 10000"/>
                    <a:gd name="connsiteY6" fmla="*/ 9311 h 10000"/>
                    <a:gd name="connsiteX7" fmla="*/ 8223 w 10000"/>
                    <a:gd name="connsiteY7" fmla="*/ 6819 h 10000"/>
                    <a:gd name="connsiteX8" fmla="*/ 7432 w 10000"/>
                    <a:gd name="connsiteY8" fmla="*/ 7882 h 10000"/>
                    <a:gd name="connsiteX9" fmla="*/ 1751 w 10000"/>
                    <a:gd name="connsiteY9" fmla="*/ 8808 h 10000"/>
                    <a:gd name="connsiteX10" fmla="*/ 4144 w 10000"/>
                    <a:gd name="connsiteY10" fmla="*/ 1656 h 10000"/>
                    <a:gd name="connsiteX11" fmla="*/ 5179 w 10000"/>
                    <a:gd name="connsiteY11" fmla="*/ 1453 h 10000"/>
                    <a:gd name="connsiteX12" fmla="*/ 4398 w 10000"/>
                    <a:gd name="connsiteY12" fmla="*/ 0 h 10000"/>
                    <a:gd name="connsiteX13" fmla="*/ 4398 w 10000"/>
                    <a:gd name="connsiteY13" fmla="*/ 0 h 10000"/>
                    <a:gd name="connsiteX14" fmla="*/ 4398 w 10000"/>
                    <a:gd name="connsiteY14" fmla="*/ 0 h 10000"/>
                    <a:gd name="connsiteX15" fmla="*/ 3351 w 10000"/>
                    <a:gd name="connsiteY15" fmla="*/ 0 h 10000"/>
                    <a:gd name="connsiteX16" fmla="*/ 3351 w 10000"/>
                    <a:gd name="connsiteY16" fmla="*/ 600 h 10000"/>
                    <a:gd name="connsiteX17" fmla="*/ 3665 w 10000"/>
                    <a:gd name="connsiteY17" fmla="*/ 600 h 10000"/>
                    <a:gd name="connsiteX18" fmla="*/ 0 w 10000"/>
                    <a:gd name="connsiteY18" fmla="*/ 9621 h 10000"/>
                    <a:gd name="connsiteX0" fmla="*/ 0 w 10000"/>
                    <a:gd name="connsiteY0" fmla="*/ 9621 h 10000"/>
                    <a:gd name="connsiteX1" fmla="*/ 1854 w 10000"/>
                    <a:gd name="connsiteY1" fmla="*/ 9621 h 10000"/>
                    <a:gd name="connsiteX2" fmla="*/ 9596 w 10000"/>
                    <a:gd name="connsiteY2" fmla="*/ 7749 h 10000"/>
                    <a:gd name="connsiteX3" fmla="*/ 10000 w 10000"/>
                    <a:gd name="connsiteY3" fmla="*/ 9009 h 10000"/>
                    <a:gd name="connsiteX4" fmla="*/ 9194 w 10000"/>
                    <a:gd name="connsiteY4" fmla="*/ 9625 h 10000"/>
                    <a:gd name="connsiteX5" fmla="*/ 9100 w 10000"/>
                    <a:gd name="connsiteY5" fmla="*/ 7882 h 10000"/>
                    <a:gd name="connsiteX6" fmla="*/ 7664 w 10000"/>
                    <a:gd name="connsiteY6" fmla="*/ 9311 h 10000"/>
                    <a:gd name="connsiteX7" fmla="*/ 7432 w 10000"/>
                    <a:gd name="connsiteY7" fmla="*/ 7882 h 10000"/>
                    <a:gd name="connsiteX8" fmla="*/ 1751 w 10000"/>
                    <a:gd name="connsiteY8" fmla="*/ 8808 h 10000"/>
                    <a:gd name="connsiteX9" fmla="*/ 4144 w 10000"/>
                    <a:gd name="connsiteY9" fmla="*/ 1656 h 10000"/>
                    <a:gd name="connsiteX10" fmla="*/ 5179 w 10000"/>
                    <a:gd name="connsiteY10" fmla="*/ 1453 h 10000"/>
                    <a:gd name="connsiteX11" fmla="*/ 4398 w 10000"/>
                    <a:gd name="connsiteY11" fmla="*/ 0 h 10000"/>
                    <a:gd name="connsiteX12" fmla="*/ 4398 w 10000"/>
                    <a:gd name="connsiteY12" fmla="*/ 0 h 10000"/>
                    <a:gd name="connsiteX13" fmla="*/ 4398 w 10000"/>
                    <a:gd name="connsiteY13" fmla="*/ 0 h 10000"/>
                    <a:gd name="connsiteX14" fmla="*/ 3351 w 10000"/>
                    <a:gd name="connsiteY14" fmla="*/ 0 h 10000"/>
                    <a:gd name="connsiteX15" fmla="*/ 3351 w 10000"/>
                    <a:gd name="connsiteY15" fmla="*/ 600 h 10000"/>
                    <a:gd name="connsiteX16" fmla="*/ 3665 w 10000"/>
                    <a:gd name="connsiteY16" fmla="*/ 600 h 10000"/>
                    <a:gd name="connsiteX17" fmla="*/ 0 w 10000"/>
                    <a:gd name="connsiteY17" fmla="*/ 9621 h 10000"/>
                    <a:gd name="connsiteX0" fmla="*/ 0 w 10000"/>
                    <a:gd name="connsiteY0" fmla="*/ 9621 h 10084"/>
                    <a:gd name="connsiteX1" fmla="*/ 1854 w 10000"/>
                    <a:gd name="connsiteY1" fmla="*/ 9621 h 10084"/>
                    <a:gd name="connsiteX2" fmla="*/ 9596 w 10000"/>
                    <a:gd name="connsiteY2" fmla="*/ 7749 h 10084"/>
                    <a:gd name="connsiteX3" fmla="*/ 10000 w 10000"/>
                    <a:gd name="connsiteY3" fmla="*/ 9009 h 10084"/>
                    <a:gd name="connsiteX4" fmla="*/ 9194 w 10000"/>
                    <a:gd name="connsiteY4" fmla="*/ 9625 h 10084"/>
                    <a:gd name="connsiteX5" fmla="*/ 9100 w 10000"/>
                    <a:gd name="connsiteY5" fmla="*/ 7882 h 10084"/>
                    <a:gd name="connsiteX6" fmla="*/ 7664 w 10000"/>
                    <a:gd name="connsiteY6" fmla="*/ 9311 h 10084"/>
                    <a:gd name="connsiteX7" fmla="*/ 1751 w 10000"/>
                    <a:gd name="connsiteY7" fmla="*/ 8808 h 10084"/>
                    <a:gd name="connsiteX8" fmla="*/ 4144 w 10000"/>
                    <a:gd name="connsiteY8" fmla="*/ 1656 h 10084"/>
                    <a:gd name="connsiteX9" fmla="*/ 5179 w 10000"/>
                    <a:gd name="connsiteY9" fmla="*/ 1453 h 10084"/>
                    <a:gd name="connsiteX10" fmla="*/ 4398 w 10000"/>
                    <a:gd name="connsiteY10" fmla="*/ 0 h 10084"/>
                    <a:gd name="connsiteX11" fmla="*/ 4398 w 10000"/>
                    <a:gd name="connsiteY11" fmla="*/ 0 h 10084"/>
                    <a:gd name="connsiteX12" fmla="*/ 4398 w 10000"/>
                    <a:gd name="connsiteY12" fmla="*/ 0 h 10084"/>
                    <a:gd name="connsiteX13" fmla="*/ 3351 w 10000"/>
                    <a:gd name="connsiteY13" fmla="*/ 0 h 10084"/>
                    <a:gd name="connsiteX14" fmla="*/ 3351 w 10000"/>
                    <a:gd name="connsiteY14" fmla="*/ 600 h 10084"/>
                    <a:gd name="connsiteX15" fmla="*/ 3665 w 10000"/>
                    <a:gd name="connsiteY15" fmla="*/ 600 h 10084"/>
                    <a:gd name="connsiteX16" fmla="*/ 0 w 10000"/>
                    <a:gd name="connsiteY16" fmla="*/ 9621 h 10084"/>
                    <a:gd name="connsiteX0" fmla="*/ 0 w 10000"/>
                    <a:gd name="connsiteY0" fmla="*/ 9621 h 10000"/>
                    <a:gd name="connsiteX1" fmla="*/ 1854 w 10000"/>
                    <a:gd name="connsiteY1" fmla="*/ 9621 h 10000"/>
                    <a:gd name="connsiteX2" fmla="*/ 9596 w 10000"/>
                    <a:gd name="connsiteY2" fmla="*/ 7749 h 10000"/>
                    <a:gd name="connsiteX3" fmla="*/ 10000 w 10000"/>
                    <a:gd name="connsiteY3" fmla="*/ 9009 h 10000"/>
                    <a:gd name="connsiteX4" fmla="*/ 9194 w 10000"/>
                    <a:gd name="connsiteY4" fmla="*/ 9625 h 10000"/>
                    <a:gd name="connsiteX5" fmla="*/ 9100 w 10000"/>
                    <a:gd name="connsiteY5" fmla="*/ 7882 h 10000"/>
                    <a:gd name="connsiteX6" fmla="*/ 1751 w 10000"/>
                    <a:gd name="connsiteY6" fmla="*/ 8808 h 10000"/>
                    <a:gd name="connsiteX7" fmla="*/ 4144 w 10000"/>
                    <a:gd name="connsiteY7" fmla="*/ 1656 h 10000"/>
                    <a:gd name="connsiteX8" fmla="*/ 5179 w 10000"/>
                    <a:gd name="connsiteY8" fmla="*/ 1453 h 10000"/>
                    <a:gd name="connsiteX9" fmla="*/ 4398 w 10000"/>
                    <a:gd name="connsiteY9" fmla="*/ 0 h 10000"/>
                    <a:gd name="connsiteX10" fmla="*/ 4398 w 10000"/>
                    <a:gd name="connsiteY10" fmla="*/ 0 h 10000"/>
                    <a:gd name="connsiteX11" fmla="*/ 4398 w 10000"/>
                    <a:gd name="connsiteY11" fmla="*/ 0 h 10000"/>
                    <a:gd name="connsiteX12" fmla="*/ 3351 w 10000"/>
                    <a:gd name="connsiteY12" fmla="*/ 0 h 10000"/>
                    <a:gd name="connsiteX13" fmla="*/ 3351 w 10000"/>
                    <a:gd name="connsiteY13" fmla="*/ 600 h 10000"/>
                    <a:gd name="connsiteX14" fmla="*/ 3665 w 10000"/>
                    <a:gd name="connsiteY14" fmla="*/ 600 h 10000"/>
                    <a:gd name="connsiteX15" fmla="*/ 0 w 10000"/>
                    <a:gd name="connsiteY15" fmla="*/ 9621 h 10000"/>
                    <a:gd name="connsiteX0" fmla="*/ 0 w 10000"/>
                    <a:gd name="connsiteY0" fmla="*/ 9621 h 10000"/>
                    <a:gd name="connsiteX1" fmla="*/ 1854 w 10000"/>
                    <a:gd name="connsiteY1" fmla="*/ 9621 h 10000"/>
                    <a:gd name="connsiteX2" fmla="*/ 9596 w 10000"/>
                    <a:gd name="connsiteY2" fmla="*/ 7749 h 10000"/>
                    <a:gd name="connsiteX3" fmla="*/ 10000 w 10000"/>
                    <a:gd name="connsiteY3" fmla="*/ 9009 h 10000"/>
                    <a:gd name="connsiteX4" fmla="*/ 9100 w 10000"/>
                    <a:gd name="connsiteY4" fmla="*/ 7882 h 10000"/>
                    <a:gd name="connsiteX5" fmla="*/ 1751 w 10000"/>
                    <a:gd name="connsiteY5" fmla="*/ 8808 h 10000"/>
                    <a:gd name="connsiteX6" fmla="*/ 4144 w 10000"/>
                    <a:gd name="connsiteY6" fmla="*/ 1656 h 10000"/>
                    <a:gd name="connsiteX7" fmla="*/ 5179 w 10000"/>
                    <a:gd name="connsiteY7" fmla="*/ 1453 h 10000"/>
                    <a:gd name="connsiteX8" fmla="*/ 4398 w 10000"/>
                    <a:gd name="connsiteY8" fmla="*/ 0 h 10000"/>
                    <a:gd name="connsiteX9" fmla="*/ 4398 w 10000"/>
                    <a:gd name="connsiteY9" fmla="*/ 0 h 10000"/>
                    <a:gd name="connsiteX10" fmla="*/ 4398 w 10000"/>
                    <a:gd name="connsiteY10" fmla="*/ 0 h 10000"/>
                    <a:gd name="connsiteX11" fmla="*/ 3351 w 10000"/>
                    <a:gd name="connsiteY11" fmla="*/ 0 h 10000"/>
                    <a:gd name="connsiteX12" fmla="*/ 3351 w 10000"/>
                    <a:gd name="connsiteY12" fmla="*/ 600 h 10000"/>
                    <a:gd name="connsiteX13" fmla="*/ 3665 w 10000"/>
                    <a:gd name="connsiteY13" fmla="*/ 600 h 10000"/>
                    <a:gd name="connsiteX14" fmla="*/ 0 w 10000"/>
                    <a:gd name="connsiteY14" fmla="*/ 9621 h 10000"/>
                    <a:gd name="connsiteX0" fmla="*/ 0 w 10804"/>
                    <a:gd name="connsiteY0" fmla="*/ 9621 h 10000"/>
                    <a:gd name="connsiteX1" fmla="*/ 1854 w 10804"/>
                    <a:gd name="connsiteY1" fmla="*/ 9621 h 10000"/>
                    <a:gd name="connsiteX2" fmla="*/ 9596 w 10804"/>
                    <a:gd name="connsiteY2" fmla="*/ 7749 h 10000"/>
                    <a:gd name="connsiteX3" fmla="*/ 9100 w 10804"/>
                    <a:gd name="connsiteY3" fmla="*/ 7882 h 10000"/>
                    <a:gd name="connsiteX4" fmla="*/ 1751 w 10804"/>
                    <a:gd name="connsiteY4" fmla="*/ 8808 h 10000"/>
                    <a:gd name="connsiteX5" fmla="*/ 4144 w 10804"/>
                    <a:gd name="connsiteY5" fmla="*/ 1656 h 10000"/>
                    <a:gd name="connsiteX6" fmla="*/ 5179 w 10804"/>
                    <a:gd name="connsiteY6" fmla="*/ 1453 h 10000"/>
                    <a:gd name="connsiteX7" fmla="*/ 4398 w 10804"/>
                    <a:gd name="connsiteY7" fmla="*/ 0 h 10000"/>
                    <a:gd name="connsiteX8" fmla="*/ 4398 w 10804"/>
                    <a:gd name="connsiteY8" fmla="*/ 0 h 10000"/>
                    <a:gd name="connsiteX9" fmla="*/ 4398 w 10804"/>
                    <a:gd name="connsiteY9" fmla="*/ 0 h 10000"/>
                    <a:gd name="connsiteX10" fmla="*/ 3351 w 10804"/>
                    <a:gd name="connsiteY10" fmla="*/ 0 h 10000"/>
                    <a:gd name="connsiteX11" fmla="*/ 3351 w 10804"/>
                    <a:gd name="connsiteY11" fmla="*/ 600 h 10000"/>
                    <a:gd name="connsiteX12" fmla="*/ 3665 w 10804"/>
                    <a:gd name="connsiteY12" fmla="*/ 600 h 10000"/>
                    <a:gd name="connsiteX13" fmla="*/ 0 w 10804"/>
                    <a:gd name="connsiteY13" fmla="*/ 9621 h 10000"/>
                    <a:gd name="connsiteX0" fmla="*/ 0 w 9100"/>
                    <a:gd name="connsiteY0" fmla="*/ 9621 h 10000"/>
                    <a:gd name="connsiteX1" fmla="*/ 1854 w 9100"/>
                    <a:gd name="connsiteY1" fmla="*/ 9621 h 10000"/>
                    <a:gd name="connsiteX2" fmla="*/ 9100 w 9100"/>
                    <a:gd name="connsiteY2" fmla="*/ 7882 h 10000"/>
                    <a:gd name="connsiteX3" fmla="*/ 1751 w 9100"/>
                    <a:gd name="connsiteY3" fmla="*/ 8808 h 10000"/>
                    <a:gd name="connsiteX4" fmla="*/ 4144 w 9100"/>
                    <a:gd name="connsiteY4" fmla="*/ 1656 h 10000"/>
                    <a:gd name="connsiteX5" fmla="*/ 5179 w 9100"/>
                    <a:gd name="connsiteY5" fmla="*/ 1453 h 10000"/>
                    <a:gd name="connsiteX6" fmla="*/ 4398 w 9100"/>
                    <a:gd name="connsiteY6" fmla="*/ 0 h 10000"/>
                    <a:gd name="connsiteX7" fmla="*/ 4398 w 9100"/>
                    <a:gd name="connsiteY7" fmla="*/ 0 h 10000"/>
                    <a:gd name="connsiteX8" fmla="*/ 4398 w 9100"/>
                    <a:gd name="connsiteY8" fmla="*/ 0 h 10000"/>
                    <a:gd name="connsiteX9" fmla="*/ 3351 w 9100"/>
                    <a:gd name="connsiteY9" fmla="*/ 0 h 10000"/>
                    <a:gd name="connsiteX10" fmla="*/ 3351 w 9100"/>
                    <a:gd name="connsiteY10" fmla="*/ 600 h 10000"/>
                    <a:gd name="connsiteX11" fmla="*/ 3665 w 9100"/>
                    <a:gd name="connsiteY11" fmla="*/ 600 h 10000"/>
                    <a:gd name="connsiteX12" fmla="*/ 0 w 9100"/>
                    <a:gd name="connsiteY12" fmla="*/ 9621 h 10000"/>
                    <a:gd name="connsiteX0" fmla="*/ 0 w 5691"/>
                    <a:gd name="connsiteY0" fmla="*/ 9621 h 10000"/>
                    <a:gd name="connsiteX1" fmla="*/ 2037 w 5691"/>
                    <a:gd name="connsiteY1" fmla="*/ 9621 h 10000"/>
                    <a:gd name="connsiteX2" fmla="*/ 1924 w 5691"/>
                    <a:gd name="connsiteY2" fmla="*/ 8808 h 10000"/>
                    <a:gd name="connsiteX3" fmla="*/ 4554 w 5691"/>
                    <a:gd name="connsiteY3" fmla="*/ 1656 h 10000"/>
                    <a:gd name="connsiteX4" fmla="*/ 5691 w 5691"/>
                    <a:gd name="connsiteY4" fmla="*/ 1453 h 10000"/>
                    <a:gd name="connsiteX5" fmla="*/ 4833 w 5691"/>
                    <a:gd name="connsiteY5" fmla="*/ 0 h 10000"/>
                    <a:gd name="connsiteX6" fmla="*/ 4833 w 5691"/>
                    <a:gd name="connsiteY6" fmla="*/ 0 h 10000"/>
                    <a:gd name="connsiteX7" fmla="*/ 4833 w 5691"/>
                    <a:gd name="connsiteY7" fmla="*/ 0 h 10000"/>
                    <a:gd name="connsiteX8" fmla="*/ 3682 w 5691"/>
                    <a:gd name="connsiteY8" fmla="*/ 0 h 10000"/>
                    <a:gd name="connsiteX9" fmla="*/ 3682 w 5691"/>
                    <a:gd name="connsiteY9" fmla="*/ 600 h 10000"/>
                    <a:gd name="connsiteX10" fmla="*/ 4027 w 5691"/>
                    <a:gd name="connsiteY10" fmla="*/ 600 h 10000"/>
                    <a:gd name="connsiteX11" fmla="*/ 0 w 5691"/>
                    <a:gd name="connsiteY11" fmla="*/ 9621 h 10000"/>
                    <a:gd name="connsiteX0" fmla="*/ 0 w 10000"/>
                    <a:gd name="connsiteY0" fmla="*/ 9621 h 10000"/>
                    <a:gd name="connsiteX1" fmla="*/ 3579 w 10000"/>
                    <a:gd name="connsiteY1" fmla="*/ 9621 h 10000"/>
                    <a:gd name="connsiteX2" fmla="*/ 4773 w 10000"/>
                    <a:gd name="connsiteY2" fmla="*/ 8822 h 10000"/>
                    <a:gd name="connsiteX3" fmla="*/ 8002 w 10000"/>
                    <a:gd name="connsiteY3" fmla="*/ 1656 h 10000"/>
                    <a:gd name="connsiteX4" fmla="*/ 10000 w 10000"/>
                    <a:gd name="connsiteY4" fmla="*/ 1453 h 10000"/>
                    <a:gd name="connsiteX5" fmla="*/ 8492 w 10000"/>
                    <a:gd name="connsiteY5" fmla="*/ 0 h 10000"/>
                    <a:gd name="connsiteX6" fmla="*/ 8492 w 10000"/>
                    <a:gd name="connsiteY6" fmla="*/ 0 h 10000"/>
                    <a:gd name="connsiteX7" fmla="*/ 8492 w 10000"/>
                    <a:gd name="connsiteY7" fmla="*/ 0 h 10000"/>
                    <a:gd name="connsiteX8" fmla="*/ 6470 w 10000"/>
                    <a:gd name="connsiteY8" fmla="*/ 0 h 10000"/>
                    <a:gd name="connsiteX9" fmla="*/ 6470 w 10000"/>
                    <a:gd name="connsiteY9" fmla="*/ 600 h 10000"/>
                    <a:gd name="connsiteX10" fmla="*/ 7076 w 10000"/>
                    <a:gd name="connsiteY10" fmla="*/ 600 h 10000"/>
                    <a:gd name="connsiteX11" fmla="*/ 0 w 10000"/>
                    <a:gd name="connsiteY11" fmla="*/ 9621 h 10000"/>
                    <a:gd name="connsiteX0" fmla="*/ 384 w 10384"/>
                    <a:gd name="connsiteY0" fmla="*/ 9621 h 10991"/>
                    <a:gd name="connsiteX1" fmla="*/ 5157 w 10384"/>
                    <a:gd name="connsiteY1" fmla="*/ 8822 h 10991"/>
                    <a:gd name="connsiteX2" fmla="*/ 8386 w 10384"/>
                    <a:gd name="connsiteY2" fmla="*/ 1656 h 10991"/>
                    <a:gd name="connsiteX3" fmla="*/ 10384 w 10384"/>
                    <a:gd name="connsiteY3" fmla="*/ 1453 h 10991"/>
                    <a:gd name="connsiteX4" fmla="*/ 8876 w 10384"/>
                    <a:gd name="connsiteY4" fmla="*/ 0 h 10991"/>
                    <a:gd name="connsiteX5" fmla="*/ 8876 w 10384"/>
                    <a:gd name="connsiteY5" fmla="*/ 0 h 10991"/>
                    <a:gd name="connsiteX6" fmla="*/ 8876 w 10384"/>
                    <a:gd name="connsiteY6" fmla="*/ 0 h 10991"/>
                    <a:gd name="connsiteX7" fmla="*/ 6854 w 10384"/>
                    <a:gd name="connsiteY7" fmla="*/ 0 h 10991"/>
                    <a:gd name="connsiteX8" fmla="*/ 6854 w 10384"/>
                    <a:gd name="connsiteY8" fmla="*/ 600 h 10991"/>
                    <a:gd name="connsiteX9" fmla="*/ 7460 w 10384"/>
                    <a:gd name="connsiteY9" fmla="*/ 600 h 10991"/>
                    <a:gd name="connsiteX10" fmla="*/ 384 w 10384"/>
                    <a:gd name="connsiteY10" fmla="*/ 9621 h 10991"/>
                    <a:gd name="connsiteX0" fmla="*/ 384 w 10384"/>
                    <a:gd name="connsiteY0" fmla="*/ 9621 h 11747"/>
                    <a:gd name="connsiteX1" fmla="*/ 3964 w 10384"/>
                    <a:gd name="connsiteY1" fmla="*/ 10420 h 11747"/>
                    <a:gd name="connsiteX2" fmla="*/ 8386 w 10384"/>
                    <a:gd name="connsiteY2" fmla="*/ 1656 h 11747"/>
                    <a:gd name="connsiteX3" fmla="*/ 10384 w 10384"/>
                    <a:gd name="connsiteY3" fmla="*/ 1453 h 11747"/>
                    <a:gd name="connsiteX4" fmla="*/ 8876 w 10384"/>
                    <a:gd name="connsiteY4" fmla="*/ 0 h 11747"/>
                    <a:gd name="connsiteX5" fmla="*/ 8876 w 10384"/>
                    <a:gd name="connsiteY5" fmla="*/ 0 h 11747"/>
                    <a:gd name="connsiteX6" fmla="*/ 8876 w 10384"/>
                    <a:gd name="connsiteY6" fmla="*/ 0 h 11747"/>
                    <a:gd name="connsiteX7" fmla="*/ 6854 w 10384"/>
                    <a:gd name="connsiteY7" fmla="*/ 0 h 11747"/>
                    <a:gd name="connsiteX8" fmla="*/ 6854 w 10384"/>
                    <a:gd name="connsiteY8" fmla="*/ 600 h 11747"/>
                    <a:gd name="connsiteX9" fmla="*/ 7460 w 10384"/>
                    <a:gd name="connsiteY9" fmla="*/ 600 h 11747"/>
                    <a:gd name="connsiteX10" fmla="*/ 384 w 10384"/>
                    <a:gd name="connsiteY10" fmla="*/ 9621 h 11747"/>
                    <a:gd name="connsiteX0" fmla="*/ 384 w 10384"/>
                    <a:gd name="connsiteY0" fmla="*/ 9621 h 10991"/>
                    <a:gd name="connsiteX1" fmla="*/ 3964 w 10384"/>
                    <a:gd name="connsiteY1" fmla="*/ 10420 h 10991"/>
                    <a:gd name="connsiteX2" fmla="*/ 8386 w 10384"/>
                    <a:gd name="connsiteY2" fmla="*/ 1656 h 10991"/>
                    <a:gd name="connsiteX3" fmla="*/ 10384 w 10384"/>
                    <a:gd name="connsiteY3" fmla="*/ 1453 h 10991"/>
                    <a:gd name="connsiteX4" fmla="*/ 8876 w 10384"/>
                    <a:gd name="connsiteY4" fmla="*/ 0 h 10991"/>
                    <a:gd name="connsiteX5" fmla="*/ 8876 w 10384"/>
                    <a:gd name="connsiteY5" fmla="*/ 0 h 10991"/>
                    <a:gd name="connsiteX6" fmla="*/ 8876 w 10384"/>
                    <a:gd name="connsiteY6" fmla="*/ 0 h 10991"/>
                    <a:gd name="connsiteX7" fmla="*/ 6854 w 10384"/>
                    <a:gd name="connsiteY7" fmla="*/ 0 h 10991"/>
                    <a:gd name="connsiteX8" fmla="*/ 6854 w 10384"/>
                    <a:gd name="connsiteY8" fmla="*/ 600 h 10991"/>
                    <a:gd name="connsiteX9" fmla="*/ 7460 w 10384"/>
                    <a:gd name="connsiteY9" fmla="*/ 600 h 10991"/>
                    <a:gd name="connsiteX10" fmla="*/ 384 w 10384"/>
                    <a:gd name="connsiteY10" fmla="*/ 9621 h 109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384" h="10991">
                      <a:moveTo>
                        <a:pt x="384" y="9621"/>
                      </a:moveTo>
                      <a:cubicBezTo>
                        <a:pt x="0" y="10991"/>
                        <a:pt x="1323" y="9845"/>
                        <a:pt x="3964" y="10420"/>
                      </a:cubicBezTo>
                      <a:lnTo>
                        <a:pt x="8386" y="1656"/>
                      </a:lnTo>
                      <a:lnTo>
                        <a:pt x="10384" y="1453"/>
                      </a:lnTo>
                      <a:lnTo>
                        <a:pt x="8876" y="0"/>
                      </a:lnTo>
                      <a:lnTo>
                        <a:pt x="8876" y="0"/>
                      </a:lnTo>
                      <a:lnTo>
                        <a:pt x="8876" y="0"/>
                      </a:lnTo>
                      <a:lnTo>
                        <a:pt x="6854" y="0"/>
                      </a:lnTo>
                      <a:lnTo>
                        <a:pt x="6854" y="600"/>
                      </a:lnTo>
                      <a:lnTo>
                        <a:pt x="7460" y="600"/>
                      </a:lnTo>
                      <a:lnTo>
                        <a:pt x="384" y="962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>
                  <a:defPPr>
                    <a:defRPr lang="ko-KR"/>
                  </a:defPPr>
                  <a:lvl1pPr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1pPr>
                  <a:lvl2pPr marL="4572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2pPr>
                  <a:lvl3pPr marL="9144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3pPr>
                  <a:lvl4pPr marL="13716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4pPr>
                  <a:lvl5pPr marL="18288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charset="-127"/>
                      <a:ea typeface="굴림" charset="-127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ko-KR" altLang="en-US">
                    <a:solidFill>
                      <a:schemeClr val="bg1"/>
                    </a:solidFill>
                    <a:latin typeface="Arial" pitchFamily="34" charset="0"/>
                    <a:ea typeface="HY울릉도M" pitchFamily="18" charset="-127"/>
                    <a:cs typeface="Arial" pitchFamily="34" charset="0"/>
                  </a:endParaRPr>
                </a:p>
              </p:txBody>
            </p:sp>
          </p:grpSp>
        </p:grpSp>
        <p:pic>
          <p:nvPicPr>
            <p:cNvPr id="9238" name="Picture 23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80" y="3649013"/>
              <a:ext cx="1349375" cy="1340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1" name="직선 화살표 연결선 10"/>
            <p:cNvCxnSpPr/>
            <p:nvPr/>
          </p:nvCxnSpPr>
          <p:spPr>
            <a:xfrm rot="16200000" flipH="1">
              <a:off x="3303777" y="2892948"/>
              <a:ext cx="1368852" cy="1152334"/>
            </a:xfrm>
            <a:prstGeom prst="straightConnector1">
              <a:avLst/>
            </a:prstGeom>
            <a:ln w="19050">
              <a:solidFill>
                <a:schemeClr val="bg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직선 화살표 연결선 11"/>
            <p:cNvCxnSpPr/>
            <p:nvPr/>
          </p:nvCxnSpPr>
          <p:spPr>
            <a:xfrm rot="16200000" flipH="1">
              <a:off x="3484773" y="2784964"/>
              <a:ext cx="1295804" cy="1152334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그룹 11"/>
            <p:cNvGrpSpPr>
              <a:grpSpLocks/>
            </p:cNvGrpSpPr>
            <p:nvPr/>
          </p:nvGrpSpPr>
          <p:grpSpPr bwMode="auto">
            <a:xfrm>
              <a:off x="1756278" y="2691141"/>
              <a:ext cx="720080" cy="813856"/>
              <a:chOff x="1403648" y="2039080"/>
              <a:chExt cx="720080" cy="813856"/>
            </a:xfrm>
          </p:grpSpPr>
          <p:sp>
            <p:nvSpPr>
              <p:cNvPr id="22" name="원호 21"/>
              <p:cNvSpPr/>
              <p:nvPr/>
            </p:nvSpPr>
            <p:spPr>
              <a:xfrm>
                <a:off x="1403648" y="2276872"/>
                <a:ext cx="576064" cy="576064"/>
              </a:xfrm>
              <a:prstGeom prst="arc">
                <a:avLst>
                  <a:gd name="adj1" fmla="val 15990491"/>
                  <a:gd name="adj2" fmla="val 0"/>
                </a:avLst>
              </a:prstGeom>
              <a:ln w="25400"/>
              <a:scene3d>
                <a:camera prst="orthographicFront">
                  <a:rot lat="10800000" lon="10800000" rev="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>
                <a:defPPr>
                  <a:defRPr lang="ko-KR"/>
                </a:defPPr>
                <a:lvl1pPr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ko-KR" altLang="en-US">
                  <a:solidFill>
                    <a:schemeClr val="bg1"/>
                  </a:solidFill>
                  <a:latin typeface="Arial" pitchFamily="34" charset="0"/>
                  <a:ea typeface="HY울릉도M" pitchFamily="18" charset="-127"/>
                  <a:cs typeface="Arial" pitchFamily="34" charset="0"/>
                </a:endParaRPr>
              </a:p>
            </p:txBody>
          </p:sp>
          <p:sp>
            <p:nvSpPr>
              <p:cNvPr id="23" name="원호 22"/>
              <p:cNvSpPr/>
              <p:nvPr/>
            </p:nvSpPr>
            <p:spPr>
              <a:xfrm>
                <a:off x="1619672" y="2132856"/>
                <a:ext cx="432048" cy="432048"/>
              </a:xfrm>
              <a:prstGeom prst="arc">
                <a:avLst>
                  <a:gd name="adj1" fmla="val 15990491"/>
                  <a:gd name="adj2" fmla="val 0"/>
                </a:avLst>
              </a:prstGeom>
              <a:ln w="25400"/>
              <a:scene3d>
                <a:camera prst="orthographicFront">
                  <a:rot lat="10800000" lon="10800000" rev="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>
                <a:defPPr>
                  <a:defRPr lang="ko-KR"/>
                </a:defPPr>
                <a:lvl1pPr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ko-KR" altLang="en-US">
                  <a:solidFill>
                    <a:schemeClr val="bg1"/>
                  </a:solidFill>
                  <a:latin typeface="Arial" pitchFamily="34" charset="0"/>
                  <a:ea typeface="HY울릉도M" pitchFamily="18" charset="-127"/>
                  <a:cs typeface="Arial" pitchFamily="34" charset="0"/>
                </a:endParaRPr>
              </a:p>
            </p:txBody>
          </p:sp>
          <p:sp>
            <p:nvSpPr>
              <p:cNvPr id="24" name="원호 23"/>
              <p:cNvSpPr/>
              <p:nvPr/>
            </p:nvSpPr>
            <p:spPr>
              <a:xfrm>
                <a:off x="1835696" y="2039080"/>
                <a:ext cx="288032" cy="288032"/>
              </a:xfrm>
              <a:prstGeom prst="arc">
                <a:avLst>
                  <a:gd name="adj1" fmla="val 15990491"/>
                  <a:gd name="adj2" fmla="val 0"/>
                </a:avLst>
              </a:prstGeom>
              <a:ln w="25400"/>
              <a:scene3d>
                <a:camera prst="orthographicFront">
                  <a:rot lat="10800000" lon="10800000" rev="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>
                <a:defPPr>
                  <a:defRPr lang="ko-KR"/>
                </a:defPPr>
                <a:lvl1pPr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ko-KR" altLang="en-US" dirty="0">
                  <a:solidFill>
                    <a:schemeClr val="bg1"/>
                  </a:solidFill>
                  <a:latin typeface="Arial" pitchFamily="34" charset="0"/>
                  <a:ea typeface="HY울릉도M" pitchFamily="18" charset="-127"/>
                  <a:cs typeface="Arial" pitchFamily="34" charset="0"/>
                </a:endParaRPr>
              </a:p>
            </p:txBody>
          </p:sp>
        </p:grpSp>
        <p:pic>
          <p:nvPicPr>
            <p:cNvPr id="9242" name="Picture 3" descr="coms_3_2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21" t="16281" r="23878" b="13817"/>
            <a:stretch>
              <a:fillRect/>
            </a:stretch>
          </p:blipFill>
          <p:spPr bwMode="auto">
            <a:xfrm>
              <a:off x="2841569" y="1895412"/>
              <a:ext cx="1703444" cy="9645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4" name="그룹 13"/>
            <p:cNvGrpSpPr>
              <a:grpSpLocks/>
            </p:cNvGrpSpPr>
            <p:nvPr/>
          </p:nvGrpSpPr>
          <p:grpSpPr bwMode="auto">
            <a:xfrm>
              <a:off x="6188482" y="4286256"/>
              <a:ext cx="1679817" cy="988409"/>
              <a:chOff x="6117044" y="4429132"/>
              <a:chExt cx="1679817" cy="988409"/>
            </a:xfrm>
          </p:grpSpPr>
          <p:pic>
            <p:nvPicPr>
              <p:cNvPr id="9245" name="Picture 2" descr="C:\Documents and Settings\이소영\Local Settings\Temporary Internet Files\Content.IE5\CCOVM2ZI\MC900434845[1]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17044" y="4429132"/>
                <a:ext cx="787392" cy="7873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246" name="Picture 2" descr="C:\Documents and Settings\이소영\Local Settings\Temporary Internet Files\Content.IE5\CCOVM2ZI\MC900434845[1]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84938" y="4487273"/>
                <a:ext cx="787392" cy="7873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247" name="Picture 2" descr="C:\Documents and Settings\이소영\Local Settings\Temporary Internet Files\Content.IE5\CCOVM2ZI\MC900434845[1]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00826" y="4535739"/>
                <a:ext cx="787392" cy="7873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248" name="Picture 2" descr="C:\Documents and Settings\이소영\Local Settings\Temporary Internet Files\Content.IE5\CCOVM2ZI\MC900434845[1]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59986" y="4570434"/>
                <a:ext cx="787392" cy="7873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249" name="Picture 2" descr="C:\Documents and Settings\이소영\Local Settings\Temporary Internet Files\Content.IE5\CCOVM2ZI\MC900434845[1]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09469" y="4630149"/>
                <a:ext cx="787392" cy="7873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16" name="직선 연결선 15"/>
            <p:cNvCxnSpPr/>
            <p:nvPr/>
          </p:nvCxnSpPr>
          <p:spPr>
            <a:xfrm>
              <a:off x="5143976" y="4714103"/>
              <a:ext cx="999263" cy="1587"/>
            </a:xfrm>
            <a:prstGeom prst="line">
              <a:avLst/>
            </a:prstGeom>
            <a:ln w="50800">
              <a:solidFill>
                <a:schemeClr val="bg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225" name="Rectangle 6"/>
          <p:cNvSpPr>
            <a:spLocks noChangeArrowheads="1"/>
          </p:cNvSpPr>
          <p:nvPr/>
        </p:nvSpPr>
        <p:spPr bwMode="auto">
          <a:xfrm>
            <a:off x="263525" y="1130300"/>
            <a:ext cx="8412163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ts val="175"/>
              </a:spcBef>
              <a:buFont typeface="Wingdings" pitchFamily="2" charset="2"/>
              <a:buChar char="à"/>
            </a:pPr>
            <a:r>
              <a:rPr lang="en-US" altLang="ko-KR" sz="2000" dirty="0">
                <a:solidFill>
                  <a:schemeClr val="bg1"/>
                </a:solidFill>
                <a:latin typeface="Arial" pitchFamily="34" charset="0"/>
                <a:ea typeface="Cre고딕 B" pitchFamily="18" charset="-127"/>
                <a:cs typeface="Arial" pitchFamily="34" charset="0"/>
              </a:rPr>
              <a:t> One for the next generation Meteorological Imager </a:t>
            </a:r>
          </a:p>
          <a:p>
            <a:pPr>
              <a:spcBef>
                <a:spcPts val="175"/>
              </a:spcBef>
              <a:buFont typeface="Wingdings" pitchFamily="2" charset="2"/>
              <a:buChar char="à"/>
            </a:pPr>
            <a:r>
              <a:rPr lang="en-US" altLang="ko-KR" sz="2000" dirty="0">
                <a:solidFill>
                  <a:schemeClr val="bg1"/>
                </a:solidFill>
                <a:latin typeface="Arial" pitchFamily="34" charset="0"/>
                <a:ea typeface="Cre고딕 B" pitchFamily="18" charset="-127"/>
                <a:cs typeface="Arial" pitchFamily="34" charset="0"/>
              </a:rPr>
              <a:t> The other for the Ocean and Atmospheric Trace Gas monitoring</a:t>
            </a:r>
          </a:p>
        </p:txBody>
      </p:sp>
      <p:sp>
        <p:nvSpPr>
          <p:cNvPr id="51" name="Text Box 7"/>
          <p:cNvSpPr txBox="1">
            <a:spLocks noChangeArrowheads="1"/>
          </p:cNvSpPr>
          <p:nvPr/>
        </p:nvSpPr>
        <p:spPr bwMode="auto">
          <a:xfrm>
            <a:off x="3644900" y="5794375"/>
            <a:ext cx="17907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 fontAlgn="auto" latinLnBrk="0">
              <a:spcBef>
                <a:spcPct val="50000"/>
              </a:spcBef>
              <a:spcAft>
                <a:spcPts val="0"/>
              </a:spcAft>
              <a:defRPr/>
            </a:pPr>
            <a:r>
              <a:rPr kumimoji="0" lang="en-US" altLang="ko-KR" b="0" kern="0" spc="-150" dirty="0" smtClean="0">
                <a:solidFill>
                  <a:schemeClr val="bg1"/>
                </a:solidFill>
                <a:latin typeface="Arial" pitchFamily="34" charset="0"/>
                <a:ea typeface="HY울릉도M" pitchFamily="18" charset="-127"/>
                <a:cs typeface="Arial" pitchFamily="34" charset="0"/>
              </a:rPr>
              <a:t>Ground Segment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724525" y="5810250"/>
            <a:ext cx="2287588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kumimoji="0" lang="en-US" altLang="ko-KR" kern="0" spc="-150" dirty="0">
                <a:solidFill>
                  <a:schemeClr val="bg1"/>
                </a:solidFill>
                <a:latin typeface="Arial" pitchFamily="34" charset="0"/>
                <a:ea typeface="HY울릉도M" pitchFamily="18" charset="-127"/>
                <a:cs typeface="Arial" pitchFamily="34" charset="0"/>
              </a:rPr>
              <a:t>Data Processing System</a:t>
            </a:r>
            <a:endParaRPr kumimoji="0" lang="ko-KR" altLang="en-US" kern="0" spc="-150" dirty="0">
              <a:solidFill>
                <a:schemeClr val="bg1"/>
              </a:solidFill>
              <a:latin typeface="Arial" pitchFamily="34" charset="0"/>
              <a:ea typeface="HY울릉도M" pitchFamily="18" charset="-127"/>
              <a:cs typeface="Arial" pitchFamily="34" charset="0"/>
            </a:endParaRPr>
          </a:p>
        </p:txBody>
      </p:sp>
      <p:sp>
        <p:nvSpPr>
          <p:cNvPr id="53" name="Freeform 6"/>
          <p:cNvSpPr>
            <a:spLocks/>
          </p:cNvSpPr>
          <p:nvPr/>
        </p:nvSpPr>
        <p:spPr bwMode="auto">
          <a:xfrm rot="10800000" flipH="1" flipV="1">
            <a:off x="3336925" y="2792413"/>
            <a:ext cx="396875" cy="63500"/>
          </a:xfrm>
          <a:custGeom>
            <a:avLst/>
            <a:gdLst>
              <a:gd name="T0" fmla="*/ 0 w 272"/>
              <a:gd name="T1" fmla="*/ 129 h 181"/>
              <a:gd name="T2" fmla="*/ 83 w 272"/>
              <a:gd name="T3" fmla="*/ 0 h 181"/>
              <a:gd name="T4" fmla="*/ 248 w 272"/>
              <a:gd name="T5" fmla="*/ 0 h 181"/>
              <a:gd name="T6" fmla="*/ 0 60000 65536"/>
              <a:gd name="T7" fmla="*/ 0 60000 65536"/>
              <a:gd name="T8" fmla="*/ 0 60000 65536"/>
              <a:gd name="T9" fmla="*/ 0 w 272"/>
              <a:gd name="T10" fmla="*/ 0 h 181"/>
              <a:gd name="T11" fmla="*/ 272 w 272"/>
              <a:gd name="T12" fmla="*/ 181 h 18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72" h="181">
                <a:moveTo>
                  <a:pt x="0" y="181"/>
                </a:moveTo>
                <a:lnTo>
                  <a:pt x="91" y="0"/>
                </a:lnTo>
                <a:lnTo>
                  <a:pt x="272" y="0"/>
                </a:lnTo>
              </a:path>
            </a:pathLst>
          </a:custGeom>
          <a:noFill/>
          <a:ln w="25400">
            <a:solidFill>
              <a:srgbClr val="000000"/>
            </a:solidFill>
            <a:round/>
            <a:headEnd type="triangle" w="sm" len="med"/>
            <a:tailEnd/>
          </a:ln>
        </p:spPr>
        <p:txBody>
          <a:bodyPr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b="0" kern="0">
              <a:solidFill>
                <a:schemeClr val="bg1"/>
              </a:solidFill>
              <a:latin typeface="Arial" pitchFamily="34" charset="0"/>
              <a:ea typeface="HY울릉도M" pitchFamily="18" charset="-127"/>
              <a:cs typeface="Arial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844675" y="1912938"/>
            <a:ext cx="711200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kumimoji="0" lang="en-US" altLang="ko-KR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HY울릉도M" pitchFamily="18" charset="-127"/>
                <a:cs typeface="Arial" pitchFamily="34" charset="0"/>
              </a:rPr>
              <a:t>KMA</a:t>
            </a:r>
          </a:p>
        </p:txBody>
      </p:sp>
      <p:pic>
        <p:nvPicPr>
          <p:cNvPr id="55" name="Picture 2" descr="D:\박준동\report\2011\업무보고\후속위성\COMS2-B.gif"/>
          <p:cNvPicPr>
            <a:picLocks noChangeAspect="1" noChangeArrowheads="1"/>
          </p:cNvPicPr>
          <p:nvPr/>
        </p:nvPicPr>
        <p:blipFill>
          <a:blip r:embed="rId7" cstate="print">
            <a:lum bright="35000" contrast="-35000"/>
          </a:blip>
          <a:srcRect/>
          <a:stretch>
            <a:fillRect/>
          </a:stretch>
        </p:blipFill>
        <p:spPr bwMode="auto">
          <a:xfrm>
            <a:off x="6432686" y="2363016"/>
            <a:ext cx="1414474" cy="92869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56" name="Text Box 7"/>
          <p:cNvSpPr txBox="1">
            <a:spLocks noChangeArrowheads="1"/>
          </p:cNvSpPr>
          <p:nvPr/>
        </p:nvSpPr>
        <p:spPr bwMode="auto">
          <a:xfrm>
            <a:off x="6011863" y="3433763"/>
            <a:ext cx="2447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b="0" kern="0" dirty="0" smtClean="0">
                <a:solidFill>
                  <a:schemeClr val="bg1"/>
                </a:solidFill>
                <a:latin typeface="Arial" pitchFamily="34" charset="0"/>
                <a:ea typeface="HY울릉도M" pitchFamily="18" charset="-127"/>
                <a:cs typeface="Arial" pitchFamily="34" charset="0"/>
              </a:rPr>
              <a:t>Ocean /</a:t>
            </a: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b="0" kern="0" dirty="0" smtClean="0">
                <a:solidFill>
                  <a:schemeClr val="bg1"/>
                </a:solidFill>
                <a:latin typeface="Arial" pitchFamily="34" charset="0"/>
                <a:ea typeface="HY울릉도M" pitchFamily="18" charset="-127"/>
                <a:cs typeface="Arial" pitchFamily="34" charset="0"/>
              </a:rPr>
              <a:t>Environmental Sensor</a:t>
            </a:r>
          </a:p>
        </p:txBody>
      </p:sp>
      <p:sp>
        <p:nvSpPr>
          <p:cNvPr id="57" name="Text Box 7"/>
          <p:cNvSpPr txBox="1">
            <a:spLocks noChangeArrowheads="1"/>
          </p:cNvSpPr>
          <p:nvPr/>
        </p:nvSpPr>
        <p:spPr bwMode="auto">
          <a:xfrm>
            <a:off x="2555875" y="3506788"/>
            <a:ext cx="25209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 fontAlgn="auto" latinLnBrk="0">
              <a:spcBef>
                <a:spcPct val="50000"/>
              </a:spcBef>
              <a:spcAft>
                <a:spcPts val="0"/>
              </a:spcAft>
              <a:defRPr/>
            </a:pPr>
            <a:r>
              <a:rPr kumimoji="0" lang="en-US" altLang="ko-KR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HY울릉도M" pitchFamily="18" charset="-127"/>
                <a:cs typeface="Arial" pitchFamily="34" charset="0"/>
              </a:rPr>
              <a:t>Geo-KOMPSAT-2A</a:t>
            </a:r>
          </a:p>
        </p:txBody>
      </p:sp>
      <p:sp>
        <p:nvSpPr>
          <p:cNvPr id="58" name="Text Box 7"/>
          <p:cNvSpPr txBox="1">
            <a:spLocks noChangeArrowheads="1"/>
          </p:cNvSpPr>
          <p:nvPr/>
        </p:nvSpPr>
        <p:spPr bwMode="auto">
          <a:xfrm>
            <a:off x="5768975" y="3074988"/>
            <a:ext cx="27590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b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 fontAlgn="auto" latinLnBrk="0">
              <a:spcBef>
                <a:spcPct val="50000"/>
              </a:spcBef>
              <a:spcAft>
                <a:spcPts val="0"/>
              </a:spcAft>
              <a:defRPr/>
            </a:pPr>
            <a:r>
              <a:rPr kumimoji="0" lang="en-US" altLang="ko-KR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HY울릉도M" pitchFamily="18" charset="-127"/>
                <a:cs typeface="Arial" pitchFamily="34" charset="0"/>
              </a:rPr>
              <a:t>Geo-KOMPSAT-2B</a:t>
            </a:r>
          </a:p>
        </p:txBody>
      </p:sp>
      <p:sp>
        <p:nvSpPr>
          <p:cNvPr id="9234" name="Rectangle 6"/>
          <p:cNvSpPr>
            <a:spLocks noChangeArrowheads="1"/>
          </p:cNvSpPr>
          <p:nvPr/>
        </p:nvSpPr>
        <p:spPr bwMode="auto">
          <a:xfrm>
            <a:off x="0" y="5594350"/>
            <a:ext cx="4087813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909638" lvl="1" indent="-452438" latinLnBrk="0">
              <a:lnSpc>
                <a:spcPts val="2600"/>
              </a:lnSpc>
              <a:spcBef>
                <a:spcPct val="20000"/>
              </a:spcBef>
            </a:pPr>
            <a:r>
              <a:rPr kumimoji="0" lang="en-US" altLang="ko-KR" sz="2000">
                <a:solidFill>
                  <a:schemeClr val="bg1"/>
                </a:solidFill>
                <a:latin typeface="Arial" pitchFamily="34" charset="0"/>
                <a:ea typeface="HY울릉도M" pitchFamily="18" charset="-127"/>
                <a:cs typeface="Arial" pitchFamily="34" charset="0"/>
              </a:rPr>
              <a:t>2011 ~ 2017 (7 years)</a:t>
            </a:r>
          </a:p>
        </p:txBody>
      </p:sp>
      <p:sp>
        <p:nvSpPr>
          <p:cNvPr id="61" name="제목 2"/>
          <p:cNvSpPr txBox="1">
            <a:spLocks/>
          </p:cNvSpPr>
          <p:nvPr/>
        </p:nvSpPr>
        <p:spPr>
          <a:xfrm>
            <a:off x="15875" y="188913"/>
            <a:ext cx="6289675" cy="57626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altLang="ko-KR" sz="2800" spc="-150" dirty="0">
                <a:solidFill>
                  <a:srgbClr val="00B0F0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n-US" altLang="ko-KR" sz="2800" spc="-150" dirty="0" smtClean="0">
                <a:solidFill>
                  <a:srgbClr val="00B0F0"/>
                </a:solidFill>
                <a:latin typeface="Arial" pitchFamily="34" charset="0"/>
                <a:ea typeface="+mj-ea"/>
                <a:cs typeface="Arial" pitchFamily="34" charset="0"/>
              </a:rPr>
              <a:t>Geo-KOMPSAT-2 </a:t>
            </a:r>
            <a:r>
              <a:rPr lang="en-US" altLang="ko-KR" sz="2800" spc="-150" dirty="0">
                <a:solidFill>
                  <a:srgbClr val="00B0F0"/>
                </a:solidFill>
                <a:latin typeface="Arial" pitchFamily="34" charset="0"/>
                <a:ea typeface="+mj-ea"/>
                <a:cs typeface="Arial" pitchFamily="34" charset="0"/>
              </a:rPr>
              <a:t>Program</a:t>
            </a:r>
            <a:endParaRPr lang="ko-KR" altLang="en-US" sz="2800" spc="-150" dirty="0">
              <a:solidFill>
                <a:srgbClr val="00B0F0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latin typeface="Arial" pitchFamily="34" charset="0"/>
                <a:ea typeface="다음_Regular" pitchFamily="2" charset="-127"/>
                <a:cs typeface="Arial" pitchFamily="34" charset="0"/>
              </a:rPr>
              <a:t>Data assimilation in KMA</a:t>
            </a:r>
            <a:endParaRPr lang="ko-KR" altLang="en-US" dirty="0">
              <a:latin typeface="Arial" pitchFamily="34" charset="0"/>
              <a:ea typeface="다음_Regular" pitchFamily="2" charset="-127"/>
              <a:cs typeface="Arial" pitchFamily="34" charset="0"/>
            </a:endParaRPr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9C2FF4-FED2-4348-92E4-A85082E44541}" type="slidenum">
              <a:rPr lang="ko-KR" altLang="en-US" smtClean="0"/>
              <a:pPr>
                <a:defRPr/>
              </a:pPr>
              <a:t>21</a:t>
            </a:fld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9C2FF4-FED2-4348-92E4-A85082E44541}" type="slidenum">
              <a:rPr lang="ko-KR" altLang="en-US" smtClean="0"/>
              <a:pPr>
                <a:defRPr/>
              </a:pPr>
              <a:t>22</a:t>
            </a:fld>
            <a:endParaRPr lang="ko-KR" altLang="en-US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>
                <a:latin typeface="Arial" pitchFamily="34" charset="0"/>
                <a:cs typeface="Arial" pitchFamily="34" charset="0"/>
              </a:rPr>
              <a:t>Data Assimilation in KMA</a:t>
            </a:r>
            <a:endParaRPr lang="ko-KR" altLang="en-US" dirty="0"/>
          </a:p>
        </p:txBody>
      </p:sp>
      <p:sp>
        <p:nvSpPr>
          <p:cNvPr id="5" name="내용 개체 틀 2"/>
          <p:cNvSpPr txBox="1">
            <a:spLocks/>
          </p:cNvSpPr>
          <p:nvPr/>
        </p:nvSpPr>
        <p:spPr>
          <a:xfrm>
            <a:off x="457200" y="1073256"/>
            <a:ext cx="7787208" cy="451598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0" fontAlgn="base" latinLnBrk="1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Atmospheric Motion Vector</a:t>
            </a:r>
          </a:p>
          <a:p>
            <a:pPr marL="742950" marR="0" lvl="1" indent="-285750" algn="l" defTabSz="914400" rtl="0" eaLnBrk="0" fontAlgn="base" latinLnBrk="1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In operation from Dec. 2011</a:t>
            </a:r>
          </a:p>
          <a:p>
            <a:pPr marL="742950" marR="0" lvl="1" indent="-285750" algn="l" defTabSz="914400" rtl="0" eaLnBrk="0" fontAlgn="base" latinLnBrk="1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Release through FTP is available NOW!!</a:t>
            </a:r>
          </a:p>
          <a:p>
            <a:pPr marL="342900" marR="0" lvl="0" indent="-342900" algn="l" defTabSz="914400" rtl="0" eaLnBrk="0" fontAlgn="base" latinLnBrk="1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Clear Sky Radiance</a:t>
            </a:r>
          </a:p>
          <a:p>
            <a:pPr marL="742950" marR="0" lvl="1" indent="-285750" algn="l" defTabSz="914400" rtl="0" eaLnBrk="0" fontAlgn="base" latinLnBrk="1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Preliminary test finished (SEP 2012)</a:t>
            </a:r>
          </a:p>
          <a:p>
            <a:pPr marL="742950" marR="0" lvl="1" indent="-285750" algn="l" defTabSz="914400" rtl="0" eaLnBrk="0" fontAlgn="base" latinLnBrk="1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Semi operation in KMA (Nov. 2011)</a:t>
            </a:r>
          </a:p>
          <a:p>
            <a:pPr marL="342900" marR="0" lvl="0" indent="-342900" algn="l" defTabSz="914400" rtl="0" eaLnBrk="0" fontAlgn="base" latinLnBrk="1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Snow cover and Sea Ice</a:t>
            </a:r>
          </a:p>
          <a:p>
            <a:pPr marL="742950" marR="0" lvl="1" indent="-285750" algn="l" defTabSz="914400" rtl="0" eaLnBrk="0" fontAlgn="base" latinLnBrk="1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was evaluated and upgraded (SEP 2012)</a:t>
            </a:r>
          </a:p>
          <a:p>
            <a:pPr marL="742950" marR="0" lvl="1" indent="-285750" algn="l" defTabSz="914400" rtl="0" eaLnBrk="0" fontAlgn="base" latinLnBrk="1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Will be used in NWP office on KMA</a:t>
            </a:r>
          </a:p>
          <a:p>
            <a:pPr marL="342900" marR="0" lvl="0" indent="-342900" algn="l" defTabSz="914400" rtl="0" eaLnBrk="0" fontAlgn="base" latinLnBrk="1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Verified of impact of IASI surface channels using FSO</a:t>
            </a:r>
          </a:p>
          <a:p>
            <a:pPr marL="742950" marR="0" lvl="1" indent="-285750" algn="l" defTabSz="914400" rtl="0" eaLnBrk="0" fontAlgn="base" latinLnBrk="1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KMA started to use surface channels of IASI over land (JUL 2012)</a:t>
            </a:r>
          </a:p>
          <a:p>
            <a:pPr marL="742950" marR="0" lvl="1" indent="-285750" algn="l" defTabSz="914400" rtl="0" eaLnBrk="0" fontAlgn="base" latinLnBrk="1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Impact of IASI surface channel large in night time</a:t>
            </a:r>
          </a:p>
          <a:p>
            <a:pPr marL="742950" marR="0" lvl="1" indent="-285750" algn="l" defTabSz="914400" rtl="0" eaLnBrk="0" fontAlgn="base" latinLnBrk="1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9C2FF4-FED2-4348-92E4-A85082E44541}" type="slidenum">
              <a:rPr lang="ko-KR" altLang="en-US" smtClean="0"/>
              <a:pPr>
                <a:defRPr/>
              </a:pPr>
              <a:t>23</a:t>
            </a:fld>
            <a:endParaRPr lang="ko-KR" altLang="en-US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>
                <a:latin typeface="Arial" pitchFamily="34" charset="0"/>
                <a:cs typeface="Arial" pitchFamily="34" charset="0"/>
              </a:rPr>
              <a:t>The specifications of COMS AMV</a:t>
            </a:r>
            <a:endParaRPr lang="ko-KR" altLang="en-US" dirty="0"/>
          </a:p>
        </p:txBody>
      </p:sp>
      <p:graphicFrame>
        <p:nvGraphicFramePr>
          <p:cNvPr id="5" name="내용 개체 틀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4582778"/>
              </p:ext>
            </p:extLst>
          </p:nvPr>
        </p:nvGraphicFramePr>
        <p:xfrm>
          <a:off x="1160264" y="1142984"/>
          <a:ext cx="6840760" cy="5329060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3066547"/>
                <a:gridCol w="3774213"/>
              </a:tblGrid>
              <a:tr h="566552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330575" algn="l"/>
                        </a:tabLst>
                      </a:pPr>
                      <a:r>
                        <a:rPr lang="en-US" sz="2400" dirty="0" smtClean="0"/>
                        <a:t>COMS </a:t>
                      </a:r>
                      <a:r>
                        <a:rPr lang="en-US" sz="2400" dirty="0"/>
                        <a:t>AMV</a:t>
                      </a:r>
                      <a:endParaRPr lang="ko-KR" sz="2400" dirty="0">
                        <a:latin typeface="Stone Sans ITC TT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4256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330575" algn="l"/>
                        </a:tabLst>
                      </a:pPr>
                      <a:r>
                        <a:rPr lang="en-GB" sz="1800" dirty="0">
                          <a:latin typeface="+mj-lt"/>
                        </a:rPr>
                        <a:t>Target size (pixels)</a:t>
                      </a:r>
                      <a:endParaRPr lang="ko-KR" sz="1800" dirty="0">
                        <a:latin typeface="+mj-lt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330575" algn="l"/>
                        </a:tabLst>
                      </a:pPr>
                      <a:r>
                        <a:rPr lang="en-US" sz="1800" dirty="0">
                          <a:latin typeface="+mj-lt"/>
                        </a:rPr>
                        <a:t>24 X 24 </a:t>
                      </a:r>
                      <a:r>
                        <a:rPr lang="en-US" sz="1800" dirty="0" smtClean="0">
                          <a:latin typeface="+mj-lt"/>
                        </a:rPr>
                        <a:t> (</a:t>
                      </a:r>
                      <a:r>
                        <a:rPr lang="en-US" sz="1800" dirty="0">
                          <a:latin typeface="+mj-lt"/>
                        </a:rPr>
                        <a:t>96 km x 96 km)</a:t>
                      </a:r>
                      <a:endParaRPr lang="ko-KR" sz="1800" dirty="0">
                        <a:latin typeface="+mj-lt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8045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3330575" algn="l"/>
                        </a:tabLst>
                      </a:pPr>
                      <a:r>
                        <a:rPr lang="en-US" sz="1800" dirty="0">
                          <a:latin typeface="+mj-lt"/>
                        </a:rPr>
                        <a:t>Time interval</a:t>
                      </a:r>
                      <a:br>
                        <a:rPr lang="en-US" sz="1800" dirty="0">
                          <a:latin typeface="+mj-lt"/>
                        </a:rPr>
                      </a:br>
                      <a:r>
                        <a:rPr lang="en-US" sz="1800" dirty="0">
                          <a:latin typeface="+mj-lt"/>
                        </a:rPr>
                        <a:t>between satellite images</a:t>
                      </a:r>
                      <a:endParaRPr lang="ko-KR" sz="1800" dirty="0">
                        <a:latin typeface="+mj-lt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330575" algn="l"/>
                        </a:tabLst>
                      </a:pPr>
                      <a:r>
                        <a:rPr lang="en-US" sz="1800" dirty="0">
                          <a:latin typeface="+mj-lt"/>
                        </a:rPr>
                        <a:t>15-minute</a:t>
                      </a:r>
                      <a:endParaRPr lang="ko-KR" sz="1800" dirty="0">
                        <a:latin typeface="+mj-lt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039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330575" algn="l"/>
                        </a:tabLst>
                      </a:pPr>
                      <a:r>
                        <a:rPr lang="en-US" sz="1800" dirty="0">
                          <a:latin typeface="+mj-lt"/>
                        </a:rPr>
                        <a:t>Target selection method</a:t>
                      </a:r>
                      <a:endParaRPr lang="ko-KR" sz="1800" dirty="0">
                        <a:latin typeface="+mj-lt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330575" algn="l"/>
                        </a:tabLst>
                      </a:pPr>
                      <a:r>
                        <a:rPr lang="en-US" altLang="ko-KR" sz="1800" dirty="0" smtClean="0">
                          <a:latin typeface="+mj-lt"/>
                          <a:ea typeface="맑은 고딕"/>
                          <a:cs typeface="Times New Roman"/>
                        </a:rPr>
                        <a:t>Regular</a:t>
                      </a:r>
                      <a:r>
                        <a:rPr lang="ko-KR" altLang="en-US" sz="1800" dirty="0" smtClean="0">
                          <a:latin typeface="+mj-lt"/>
                          <a:ea typeface="맑은 고딕"/>
                          <a:cs typeface="Times New Roman"/>
                        </a:rPr>
                        <a:t>  </a:t>
                      </a:r>
                      <a:r>
                        <a:rPr lang="en-US" altLang="ko-KR" sz="1800" dirty="0" smtClean="0">
                          <a:latin typeface="+mj-lt"/>
                          <a:ea typeface="맑은 고딕"/>
                          <a:cs typeface="Times New Roman"/>
                        </a:rPr>
                        <a:t>(12 grids)</a:t>
                      </a:r>
                      <a:endParaRPr lang="ko-KR" sz="1800" dirty="0">
                        <a:latin typeface="+mj-lt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6269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330575" algn="l"/>
                        </a:tabLst>
                      </a:pPr>
                      <a:r>
                        <a:rPr lang="en-US" sz="1800" dirty="0">
                          <a:latin typeface="+mj-lt"/>
                        </a:rPr>
                        <a:t>Height assignment</a:t>
                      </a:r>
                      <a:endParaRPr lang="ko-KR" sz="1800" dirty="0">
                        <a:latin typeface="+mj-lt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330575" algn="l"/>
                        </a:tabLst>
                      </a:pPr>
                      <a:r>
                        <a:rPr lang="en-US" sz="1800" dirty="0">
                          <a:latin typeface="+mj-lt"/>
                        </a:rPr>
                        <a:t>EBBT, STC, IR/WV for IR</a:t>
                      </a:r>
                      <a:br>
                        <a:rPr lang="en-US" sz="1800" dirty="0">
                          <a:latin typeface="+mj-lt"/>
                        </a:rPr>
                      </a:br>
                      <a:r>
                        <a:rPr lang="en-US" sz="1800" dirty="0">
                          <a:latin typeface="+mj-lt"/>
                        </a:rPr>
                        <a:t>EBBT, NTC, NTCC for WV</a:t>
                      </a:r>
                      <a:endParaRPr lang="ko-KR" sz="1800" dirty="0">
                        <a:latin typeface="+mj-lt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325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330575" algn="l"/>
                        </a:tabLst>
                      </a:pPr>
                      <a:r>
                        <a:rPr lang="en-US" altLang="ko-KR" sz="1800" dirty="0" smtClean="0">
                          <a:latin typeface="+mj-lt"/>
                          <a:ea typeface="+mn-ea"/>
                          <a:cs typeface="Times New Roman"/>
                        </a:rPr>
                        <a:t>Search area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330575" algn="l"/>
                        </a:tabLst>
                      </a:pPr>
                      <a:r>
                        <a:rPr lang="en-US" altLang="ko-KR" sz="1800" dirty="0" smtClean="0">
                          <a:latin typeface="+mj-lt"/>
                          <a:ea typeface="+mn-ea"/>
                          <a:cs typeface="Times New Roman"/>
                        </a:rPr>
                        <a:t>Dynamic range (based on FG)</a:t>
                      </a:r>
                      <a:endParaRPr lang="ko-KR" sz="1800" dirty="0">
                        <a:latin typeface="+mj-lt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25722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330575" algn="l"/>
                        </a:tabLst>
                      </a:pPr>
                      <a:r>
                        <a:rPr lang="en-US" sz="1800" dirty="0">
                          <a:latin typeface="+mj-lt"/>
                        </a:rPr>
                        <a:t>Area of AMV generation</a:t>
                      </a:r>
                      <a:endParaRPr lang="ko-KR" sz="1800" dirty="0">
                        <a:latin typeface="+mj-lt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330575" algn="l"/>
                        </a:tabLst>
                      </a:pPr>
                      <a:endParaRPr lang="en-US" sz="1800" dirty="0">
                        <a:latin typeface="+mj-lt"/>
                        <a:ea typeface="맑은 고딕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6" name="그림 5" descr="coms_ENH_201105282345.gif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0" y="4264221"/>
            <a:ext cx="2880320" cy="216024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9C2FF4-FED2-4348-92E4-A85082E44541}" type="slidenum">
              <a:rPr lang="ko-KR" altLang="en-US" smtClean="0"/>
              <a:pPr>
                <a:defRPr/>
              </a:pPr>
              <a:t>24</a:t>
            </a:fld>
            <a:endParaRPr lang="ko-KR" altLang="en-US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>
                <a:latin typeface="Arial" pitchFamily="34" charset="0"/>
                <a:cs typeface="Arial" pitchFamily="34" charset="0"/>
              </a:rPr>
              <a:t>FSO result of COMS AMV</a:t>
            </a:r>
            <a:endParaRPr lang="ko-KR" altLang="en-US" dirty="0"/>
          </a:p>
        </p:txBody>
      </p:sp>
      <p:sp>
        <p:nvSpPr>
          <p:cNvPr id="9" name="내용 개체 틀 2"/>
          <p:cNvSpPr txBox="1">
            <a:spLocks/>
          </p:cNvSpPr>
          <p:nvPr/>
        </p:nvSpPr>
        <p:spPr>
          <a:xfrm>
            <a:off x="457200" y="857232"/>
            <a:ext cx="8229600" cy="571504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0" fontAlgn="base" latinLnBrk="1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I. Largest impact over East Asia (OSE from ’12.9~’12.10)</a:t>
            </a:r>
          </a:p>
          <a:p>
            <a:pPr marL="342900" marR="0" lvl="0" indent="-342900" algn="l" defTabSz="914400" rtl="0" eaLnBrk="0" fontAlgn="base" latinLnBrk="1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altLang="ko-KR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0" fontAlgn="base" latinLnBrk="1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altLang="ko-KR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0" fontAlgn="base" latinLnBrk="1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altLang="ko-KR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0" fontAlgn="base" latinLnBrk="1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altLang="ko-KR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0" fontAlgn="base" latinLnBrk="1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altLang="ko-KR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0" fontAlgn="base" latinLnBrk="1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altLang="ko-KR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0" fontAlgn="base" latinLnBrk="1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II. 7% of All of AMV impact (FSO from ’12.7~’12.9)</a:t>
            </a:r>
          </a:p>
          <a:p>
            <a:pPr marL="342900" marR="0" lvl="0" indent="-342900" algn="l" defTabSz="914400" rtl="0" eaLnBrk="0" fontAlgn="base" latinLnBrk="1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ko-KR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0" name="그림 9" descr="FSO_AMV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3789040"/>
            <a:ext cx="7715304" cy="2642712"/>
          </a:xfrm>
          <a:prstGeom prst="rect">
            <a:avLst/>
          </a:prstGeom>
        </p:spPr>
      </p:pic>
      <p:grpSp>
        <p:nvGrpSpPr>
          <p:cNvPr id="11" name="그룹 8"/>
          <p:cNvGrpSpPr/>
          <p:nvPr/>
        </p:nvGrpSpPr>
        <p:grpSpPr>
          <a:xfrm>
            <a:off x="642910" y="1269152"/>
            <a:ext cx="8001056" cy="2088410"/>
            <a:chOff x="571472" y="1160420"/>
            <a:chExt cx="8143932" cy="2125704"/>
          </a:xfrm>
        </p:grpSpPr>
        <p:pic>
          <p:nvPicPr>
            <p:cNvPr id="12" name="그림 3"/>
            <p:cNvPicPr>
              <a:picLocks noChangeAspect="1" noChangeArrowheads="1"/>
            </p:cNvPicPr>
            <p:nvPr/>
          </p:nvPicPr>
          <p:blipFill>
            <a:blip r:embed="rId3" cstate="print"/>
            <a:srcRect r="398" b="2264"/>
            <a:stretch>
              <a:fillRect/>
            </a:stretch>
          </p:blipFill>
          <p:spPr bwMode="auto">
            <a:xfrm>
              <a:off x="571472" y="1160420"/>
              <a:ext cx="4071966" cy="2125704"/>
            </a:xfrm>
            <a:prstGeom prst="rect">
              <a:avLst/>
            </a:prstGeom>
            <a:noFill/>
          </p:spPr>
        </p:pic>
        <p:pic>
          <p:nvPicPr>
            <p:cNvPr id="13" name="그림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643438" y="1160420"/>
              <a:ext cx="4071966" cy="2111901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9C2FF4-FED2-4348-92E4-A85082E44541}" type="slidenum">
              <a:rPr lang="ko-KR" altLang="en-US" smtClean="0"/>
              <a:pPr>
                <a:defRPr/>
              </a:pPr>
              <a:t>25</a:t>
            </a:fld>
            <a:endParaRPr lang="ko-KR" altLang="en-US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>
                <a:latin typeface="Arial" pitchFamily="34" charset="0"/>
                <a:cs typeface="Arial" pitchFamily="34" charset="0"/>
              </a:rPr>
              <a:t>COMS CSR</a:t>
            </a:r>
            <a:endParaRPr lang="ko-KR" altLang="en-US" dirty="0"/>
          </a:p>
        </p:txBody>
      </p:sp>
      <p:sp>
        <p:nvSpPr>
          <p:cNvPr id="5" name="내용 개체 틀 2"/>
          <p:cNvSpPr txBox="1">
            <a:spLocks/>
          </p:cNvSpPr>
          <p:nvPr/>
        </p:nvSpPr>
        <p:spPr>
          <a:xfrm>
            <a:off x="457200" y="857232"/>
            <a:ext cx="8229600" cy="571504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0" fontAlgn="base" latinLnBrk="1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altLang="ko-KR" sz="2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Monitoring Process of water vapor channel</a:t>
            </a:r>
          </a:p>
          <a:p>
            <a:pPr marL="742950" marR="0" lvl="1" indent="-285750" algn="l" defTabSz="914400" rtl="0" eaLnBrk="0" fontAlgn="base" latinLnBrk="1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US" altLang="ko-KR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O-B : Monitoring bias of COMS CSR </a:t>
            </a:r>
          </a:p>
          <a:p>
            <a:pPr marL="742950" marR="0" lvl="1" indent="-285750" algn="l" defTabSz="914400" rtl="0" eaLnBrk="0" fontAlgn="base" latinLnBrk="1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US" altLang="ko-KR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C-B : observational increment from bias corrected</a:t>
            </a:r>
          </a:p>
          <a:p>
            <a:pPr marL="742950" marR="0" lvl="1" indent="-285750" algn="l" defTabSz="914400" rtl="0" eaLnBrk="0" fontAlgn="base" latinLnBrk="1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US" altLang="ko-KR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C-R : difference between bias corrected and retrieved radiances</a:t>
            </a:r>
            <a:endParaRPr kumimoji="0" lang="en-US" altLang="ko-KR" sz="20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1143000" marR="0" lvl="2" indent="-228600" algn="l" defTabSz="914400" rtl="0" eaLnBrk="0" fontAlgn="base" latinLnBrk="1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altLang="ko-KR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0" fontAlgn="base" latinLnBrk="1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altLang="ko-KR" sz="2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Preliminary result from the OSE impact test</a:t>
            </a:r>
          </a:p>
          <a:p>
            <a:pPr marL="742950" marR="0" lvl="1" indent="-285750" algn="l" defTabSz="914400" rtl="0" eaLnBrk="0" fontAlgn="base" latinLnBrk="1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US" altLang="ko-KR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Experiment : from 2012.6.11~2012.7.10</a:t>
            </a:r>
          </a:p>
          <a:p>
            <a:pPr marL="742950" marR="0" lvl="1" indent="-285750" algn="l" defTabSz="914400" rtl="0" eaLnBrk="0" fontAlgn="base" latinLnBrk="1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US" altLang="ko-KR" sz="1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Positive impact is largest over East Asia</a:t>
            </a:r>
          </a:p>
          <a:p>
            <a:pPr marL="742950" marR="0" lvl="1" indent="-285750" algn="l" defTabSz="914400" rtl="0" eaLnBrk="0" fontAlgn="base" latinLnBrk="1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endParaRPr kumimoji="0" lang="en-US" altLang="ko-KR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pSp>
        <p:nvGrpSpPr>
          <p:cNvPr id="6" name="그룹 15"/>
          <p:cNvGrpSpPr/>
          <p:nvPr/>
        </p:nvGrpSpPr>
        <p:grpSpPr>
          <a:xfrm>
            <a:off x="179512" y="3501008"/>
            <a:ext cx="8786842" cy="2521461"/>
            <a:chOff x="214314" y="1264729"/>
            <a:chExt cx="8786842" cy="2521461"/>
          </a:xfrm>
        </p:grpSpPr>
        <p:pic>
          <p:nvPicPr>
            <p:cNvPr id="7" name="그림 3" descr="G_GL_COMSCSR_COMS1_GM_20120624_SOFT_CMINB_MEAN_CLEAR_ALL_1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43240" y="1562623"/>
              <a:ext cx="2964756" cy="2223567"/>
            </a:xfrm>
            <a:prstGeom prst="rect">
              <a:avLst/>
            </a:prstGeom>
          </p:spPr>
        </p:pic>
        <p:pic>
          <p:nvPicPr>
            <p:cNvPr id="8" name="그림 7" descr="G_GL_COMSCSR_COMS1_GM_20120624_SOFT_CMINR_MEAN_CLEAR_ALL_1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36400" y="1562623"/>
              <a:ext cx="2964756" cy="2223567"/>
            </a:xfrm>
            <a:prstGeom prst="rect">
              <a:avLst/>
            </a:prstGeom>
          </p:spPr>
        </p:pic>
        <p:pic>
          <p:nvPicPr>
            <p:cNvPr id="9" name="그림 8" descr="G_GL_COMSCSR_COMS1_GM_20120624_SOFT_OMINB_MEAN_CLEAR_ALL_1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4314" y="1562623"/>
              <a:ext cx="2964756" cy="222356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 bwMode="auto">
            <a:xfrm>
              <a:off x="1142976" y="1264729"/>
              <a:ext cx="112883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b="1" dirty="0" smtClean="0">
                  <a:solidFill>
                    <a:schemeClr val="accent1">
                      <a:lumMod val="50000"/>
                    </a:schemeClr>
                  </a:solidFill>
                  <a:latin typeface="Calibri" pitchFamily="34" charset="0"/>
                  <a:cs typeface="Calibri" pitchFamily="34" charset="0"/>
                </a:rPr>
                <a:t>Bias (O-B)</a:t>
              </a:r>
              <a:endParaRPr lang="ko-KR" altLang="en-US" b="1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 bwMode="auto">
            <a:xfrm>
              <a:off x="4071934" y="1264729"/>
              <a:ext cx="109517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b="1" dirty="0" smtClean="0">
                  <a:solidFill>
                    <a:schemeClr val="accent1">
                      <a:lumMod val="50000"/>
                    </a:schemeClr>
                  </a:solidFill>
                  <a:latin typeface="Calibri" pitchFamily="34" charset="0"/>
                  <a:cs typeface="Calibri" pitchFamily="34" charset="0"/>
                </a:rPr>
                <a:t>Bias (C-B)</a:t>
              </a:r>
              <a:endParaRPr lang="ko-KR" altLang="en-US" b="1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 bwMode="auto">
            <a:xfrm>
              <a:off x="6977290" y="1264729"/>
              <a:ext cx="109517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b="1" dirty="0" smtClean="0">
                  <a:solidFill>
                    <a:schemeClr val="accent1">
                      <a:lumMod val="50000"/>
                    </a:schemeClr>
                  </a:solidFill>
                  <a:latin typeface="Calibri" pitchFamily="34" charset="0"/>
                  <a:cs typeface="Calibri" pitchFamily="34" charset="0"/>
                </a:rPr>
                <a:t>Bias (C-R)</a:t>
              </a:r>
              <a:endParaRPr lang="ko-KR" altLang="en-US" b="1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9C2FF4-FED2-4348-92E4-A85082E44541}" type="slidenum">
              <a:rPr lang="ko-KR" altLang="en-US" smtClean="0"/>
              <a:pPr>
                <a:defRPr/>
              </a:pPr>
              <a:t>26</a:t>
            </a:fld>
            <a:endParaRPr lang="ko-KR" altLang="en-US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>
                <a:latin typeface="Arial" pitchFamily="34" charset="0"/>
                <a:cs typeface="Arial" pitchFamily="34" charset="0"/>
              </a:rPr>
              <a:t>Preliminary result (Exp. of COMS CSR)</a:t>
            </a:r>
            <a:endParaRPr lang="ko-KR" altLang="en-US" dirty="0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857232"/>
            <a:ext cx="3857652" cy="276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857232"/>
            <a:ext cx="4000528" cy="276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3" y="3714752"/>
            <a:ext cx="3857652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714752"/>
            <a:ext cx="4000528" cy="276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latin typeface="다음_Regular" pitchFamily="2" charset="-127"/>
                <a:ea typeface="다음_Regular" pitchFamily="2" charset="-127"/>
              </a:rPr>
              <a:t>Thank  you</a:t>
            </a:r>
            <a:endParaRPr lang="ko-KR" altLang="en-US" dirty="0">
              <a:latin typeface="다음_Regular" pitchFamily="2" charset="-127"/>
              <a:ea typeface="다음_Regular" pitchFamily="2" charset="-127"/>
            </a:endParaRPr>
          </a:p>
        </p:txBody>
      </p:sp>
      <p:grpSp>
        <p:nvGrpSpPr>
          <p:cNvPr id="3" name="그룹 2961"/>
          <p:cNvGrpSpPr>
            <a:grpSpLocks noChangeAspect="1"/>
          </p:cNvGrpSpPr>
          <p:nvPr/>
        </p:nvGrpSpPr>
        <p:grpSpPr bwMode="auto">
          <a:xfrm>
            <a:off x="4499992" y="692696"/>
            <a:ext cx="4179864" cy="3017650"/>
            <a:chOff x="635000" y="1485882"/>
            <a:chExt cx="8875565" cy="4853680"/>
          </a:xfrm>
        </p:grpSpPr>
        <p:sp>
          <p:nvSpPr>
            <p:cNvPr id="7" name="Oval 4"/>
            <p:cNvSpPr>
              <a:spLocks noChangeArrowheads="1"/>
            </p:cNvSpPr>
            <p:nvPr/>
          </p:nvSpPr>
          <p:spPr bwMode="auto">
            <a:xfrm>
              <a:off x="1335088" y="2500313"/>
              <a:ext cx="6588125" cy="2984500"/>
            </a:xfrm>
            <a:prstGeom prst="ellipse">
              <a:avLst/>
            </a:prstGeom>
            <a:noFill/>
            <a:ln w="12700">
              <a:solidFill>
                <a:srgbClr val="333399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ko-KR" altLang="en-US" sz="1050">
                <a:latin typeface="Arial" pitchFamily="34" charset="0"/>
                <a:ea typeface="맑은 고딕" pitchFamily="50" charset="-127"/>
                <a:cs typeface="Arial" pitchFamily="34" charset="0"/>
              </a:endParaRPr>
            </a:p>
          </p:txBody>
        </p:sp>
        <p:sp>
          <p:nvSpPr>
            <p:cNvPr id="8" name="Text Box 5"/>
            <p:cNvSpPr txBox="1">
              <a:spLocks noChangeArrowheads="1"/>
            </p:cNvSpPr>
            <p:nvPr/>
          </p:nvSpPr>
          <p:spPr bwMode="auto">
            <a:xfrm>
              <a:off x="7869175" y="3282521"/>
              <a:ext cx="1288598" cy="519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de-DE" altLang="ko-KR" sz="500" b="1" dirty="0">
                  <a:solidFill>
                    <a:srgbClr val="00469B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FY-2</a:t>
              </a:r>
            </a:p>
            <a:p>
              <a:r>
                <a:rPr lang="de-DE" altLang="ko-KR" sz="500" dirty="0">
                  <a:solidFill>
                    <a:srgbClr val="00469B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(CHINA)</a:t>
              </a:r>
            </a:p>
            <a:p>
              <a:r>
                <a:rPr lang="de-DE" altLang="ko-KR" sz="500" i="1" dirty="0">
                  <a:solidFill>
                    <a:srgbClr val="00469B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105°E</a:t>
              </a:r>
              <a:endParaRPr lang="de-DE" altLang="ko-KR" sz="500" b="1" dirty="0">
                <a:solidFill>
                  <a:srgbClr val="00469B"/>
                </a:solidFill>
                <a:latin typeface="Arial" pitchFamily="34" charset="0"/>
                <a:ea typeface="맑은 고딕" pitchFamily="50" charset="-127"/>
                <a:cs typeface="Arial" pitchFamily="34" charset="0"/>
              </a:endParaRPr>
            </a:p>
          </p:txBody>
        </p:sp>
        <p:pic>
          <p:nvPicPr>
            <p:cNvPr id="9" name="Picture 6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055813" y="2162175"/>
              <a:ext cx="690563" cy="1047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327275" y="4189413"/>
              <a:ext cx="1093788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464175" y="4273550"/>
              <a:ext cx="1062038" cy="311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6" name="Group 9"/>
            <p:cNvGrpSpPr>
              <a:grpSpLocks/>
            </p:cNvGrpSpPr>
            <p:nvPr/>
          </p:nvGrpSpPr>
          <p:grpSpPr bwMode="auto">
            <a:xfrm>
              <a:off x="6651625" y="4451350"/>
              <a:ext cx="804863" cy="1008063"/>
              <a:chOff x="4630" y="2290"/>
              <a:chExt cx="507" cy="635"/>
            </a:xfrm>
          </p:grpSpPr>
          <p:sp>
            <p:nvSpPr>
              <p:cNvPr id="681" name="Freeform 10"/>
              <p:cNvSpPr>
                <a:spLocks/>
              </p:cNvSpPr>
              <p:nvPr/>
            </p:nvSpPr>
            <p:spPr bwMode="auto">
              <a:xfrm>
                <a:off x="4988" y="2661"/>
                <a:ext cx="36" cy="32"/>
              </a:xfrm>
              <a:custGeom>
                <a:avLst/>
                <a:gdLst>
                  <a:gd name="T0" fmla="*/ 26 w 36"/>
                  <a:gd name="T1" fmla="*/ 23 h 32"/>
                  <a:gd name="T2" fmla="*/ 31 w 36"/>
                  <a:gd name="T3" fmla="*/ 23 h 32"/>
                  <a:gd name="T4" fmla="*/ 31 w 36"/>
                  <a:gd name="T5" fmla="*/ 23 h 32"/>
                  <a:gd name="T6" fmla="*/ 31 w 36"/>
                  <a:gd name="T7" fmla="*/ 28 h 32"/>
                  <a:gd name="T8" fmla="*/ 31 w 36"/>
                  <a:gd name="T9" fmla="*/ 28 h 32"/>
                  <a:gd name="T10" fmla="*/ 36 w 36"/>
                  <a:gd name="T11" fmla="*/ 28 h 32"/>
                  <a:gd name="T12" fmla="*/ 36 w 36"/>
                  <a:gd name="T13" fmla="*/ 23 h 32"/>
                  <a:gd name="T14" fmla="*/ 31 w 36"/>
                  <a:gd name="T15" fmla="*/ 14 h 32"/>
                  <a:gd name="T16" fmla="*/ 26 w 36"/>
                  <a:gd name="T17" fmla="*/ 5 h 32"/>
                  <a:gd name="T18" fmla="*/ 21 w 36"/>
                  <a:gd name="T19" fmla="*/ 0 h 32"/>
                  <a:gd name="T20" fmla="*/ 6 w 36"/>
                  <a:gd name="T21" fmla="*/ 0 h 32"/>
                  <a:gd name="T22" fmla="*/ 0 w 36"/>
                  <a:gd name="T23" fmla="*/ 9 h 32"/>
                  <a:gd name="T24" fmla="*/ 16 w 36"/>
                  <a:gd name="T25" fmla="*/ 32 h 32"/>
                  <a:gd name="T26" fmla="*/ 21 w 36"/>
                  <a:gd name="T27" fmla="*/ 28 h 32"/>
                  <a:gd name="T28" fmla="*/ 26 w 36"/>
                  <a:gd name="T29" fmla="*/ 23 h 32"/>
                  <a:gd name="T30" fmla="*/ 26 w 36"/>
                  <a:gd name="T31" fmla="*/ 23 h 32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36"/>
                  <a:gd name="T49" fmla="*/ 0 h 32"/>
                  <a:gd name="T50" fmla="*/ 36 w 36"/>
                  <a:gd name="T51" fmla="*/ 32 h 32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36" h="32">
                    <a:moveTo>
                      <a:pt x="26" y="23"/>
                    </a:moveTo>
                    <a:lnTo>
                      <a:pt x="31" y="23"/>
                    </a:lnTo>
                    <a:lnTo>
                      <a:pt x="31" y="28"/>
                    </a:lnTo>
                    <a:lnTo>
                      <a:pt x="36" y="28"/>
                    </a:lnTo>
                    <a:lnTo>
                      <a:pt x="36" y="23"/>
                    </a:lnTo>
                    <a:lnTo>
                      <a:pt x="31" y="14"/>
                    </a:lnTo>
                    <a:lnTo>
                      <a:pt x="26" y="5"/>
                    </a:lnTo>
                    <a:lnTo>
                      <a:pt x="21" y="0"/>
                    </a:lnTo>
                    <a:lnTo>
                      <a:pt x="6" y="0"/>
                    </a:lnTo>
                    <a:lnTo>
                      <a:pt x="0" y="9"/>
                    </a:lnTo>
                    <a:lnTo>
                      <a:pt x="16" y="32"/>
                    </a:lnTo>
                    <a:lnTo>
                      <a:pt x="21" y="28"/>
                    </a:lnTo>
                    <a:lnTo>
                      <a:pt x="26" y="23"/>
                    </a:lnTo>
                    <a:close/>
                  </a:path>
                </a:pathLst>
              </a:custGeom>
              <a:solidFill>
                <a:srgbClr val="FF7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 sz="1050">
                  <a:latin typeface="Arial" pitchFamily="34" charset="0"/>
                  <a:ea typeface="맑은 고딕" pitchFamily="50" charset="-127"/>
                  <a:cs typeface="Arial" pitchFamily="34" charset="0"/>
                </a:endParaRPr>
              </a:p>
            </p:txBody>
          </p:sp>
          <p:sp>
            <p:nvSpPr>
              <p:cNvPr id="682" name="Freeform 11"/>
              <p:cNvSpPr>
                <a:spLocks/>
              </p:cNvSpPr>
              <p:nvPr/>
            </p:nvSpPr>
            <p:spPr bwMode="auto">
              <a:xfrm>
                <a:off x="4630" y="2290"/>
                <a:ext cx="507" cy="635"/>
              </a:xfrm>
              <a:custGeom>
                <a:avLst/>
                <a:gdLst>
                  <a:gd name="T0" fmla="*/ 445 w 507"/>
                  <a:gd name="T1" fmla="*/ 608 h 635"/>
                  <a:gd name="T2" fmla="*/ 430 w 507"/>
                  <a:gd name="T3" fmla="*/ 575 h 635"/>
                  <a:gd name="T4" fmla="*/ 486 w 507"/>
                  <a:gd name="T5" fmla="*/ 543 h 635"/>
                  <a:gd name="T6" fmla="*/ 471 w 507"/>
                  <a:gd name="T7" fmla="*/ 529 h 635"/>
                  <a:gd name="T8" fmla="*/ 451 w 507"/>
                  <a:gd name="T9" fmla="*/ 496 h 635"/>
                  <a:gd name="T10" fmla="*/ 348 w 507"/>
                  <a:gd name="T11" fmla="*/ 473 h 635"/>
                  <a:gd name="T12" fmla="*/ 379 w 507"/>
                  <a:gd name="T13" fmla="*/ 408 h 635"/>
                  <a:gd name="T14" fmla="*/ 399 w 507"/>
                  <a:gd name="T15" fmla="*/ 403 h 635"/>
                  <a:gd name="T16" fmla="*/ 410 w 507"/>
                  <a:gd name="T17" fmla="*/ 413 h 635"/>
                  <a:gd name="T18" fmla="*/ 440 w 507"/>
                  <a:gd name="T19" fmla="*/ 417 h 635"/>
                  <a:gd name="T20" fmla="*/ 451 w 507"/>
                  <a:gd name="T21" fmla="*/ 413 h 635"/>
                  <a:gd name="T22" fmla="*/ 445 w 507"/>
                  <a:gd name="T23" fmla="*/ 394 h 635"/>
                  <a:gd name="T24" fmla="*/ 425 w 507"/>
                  <a:gd name="T25" fmla="*/ 366 h 635"/>
                  <a:gd name="T26" fmla="*/ 389 w 507"/>
                  <a:gd name="T27" fmla="*/ 352 h 635"/>
                  <a:gd name="T28" fmla="*/ 374 w 507"/>
                  <a:gd name="T29" fmla="*/ 362 h 635"/>
                  <a:gd name="T30" fmla="*/ 374 w 507"/>
                  <a:gd name="T31" fmla="*/ 366 h 635"/>
                  <a:gd name="T32" fmla="*/ 369 w 507"/>
                  <a:gd name="T33" fmla="*/ 366 h 635"/>
                  <a:gd name="T34" fmla="*/ 358 w 507"/>
                  <a:gd name="T35" fmla="*/ 366 h 635"/>
                  <a:gd name="T36" fmla="*/ 343 w 507"/>
                  <a:gd name="T37" fmla="*/ 357 h 635"/>
                  <a:gd name="T38" fmla="*/ 92 w 507"/>
                  <a:gd name="T39" fmla="*/ 111 h 635"/>
                  <a:gd name="T40" fmla="*/ 113 w 507"/>
                  <a:gd name="T41" fmla="*/ 88 h 635"/>
                  <a:gd name="T42" fmla="*/ 36 w 507"/>
                  <a:gd name="T43" fmla="*/ 0 h 635"/>
                  <a:gd name="T44" fmla="*/ 10 w 507"/>
                  <a:gd name="T45" fmla="*/ 0 h 635"/>
                  <a:gd name="T46" fmla="*/ 0 w 507"/>
                  <a:gd name="T47" fmla="*/ 23 h 635"/>
                  <a:gd name="T48" fmla="*/ 36 w 507"/>
                  <a:gd name="T49" fmla="*/ 116 h 635"/>
                  <a:gd name="T50" fmla="*/ 61 w 507"/>
                  <a:gd name="T51" fmla="*/ 121 h 635"/>
                  <a:gd name="T52" fmla="*/ 82 w 507"/>
                  <a:gd name="T53" fmla="*/ 116 h 635"/>
                  <a:gd name="T54" fmla="*/ 225 w 507"/>
                  <a:gd name="T55" fmla="*/ 362 h 635"/>
                  <a:gd name="T56" fmla="*/ 210 w 507"/>
                  <a:gd name="T57" fmla="*/ 376 h 635"/>
                  <a:gd name="T58" fmla="*/ 184 w 507"/>
                  <a:gd name="T59" fmla="*/ 376 h 635"/>
                  <a:gd name="T60" fmla="*/ 159 w 507"/>
                  <a:gd name="T61" fmla="*/ 399 h 635"/>
                  <a:gd name="T62" fmla="*/ 159 w 507"/>
                  <a:gd name="T63" fmla="*/ 436 h 635"/>
                  <a:gd name="T64" fmla="*/ 184 w 507"/>
                  <a:gd name="T65" fmla="*/ 454 h 635"/>
                  <a:gd name="T66" fmla="*/ 210 w 507"/>
                  <a:gd name="T67" fmla="*/ 459 h 635"/>
                  <a:gd name="T68" fmla="*/ 230 w 507"/>
                  <a:gd name="T69" fmla="*/ 478 h 635"/>
                  <a:gd name="T70" fmla="*/ 302 w 507"/>
                  <a:gd name="T71" fmla="*/ 501 h 635"/>
                  <a:gd name="T72" fmla="*/ 241 w 507"/>
                  <a:gd name="T73" fmla="*/ 519 h 635"/>
                  <a:gd name="T74" fmla="*/ 466 w 507"/>
                  <a:gd name="T75" fmla="*/ 631 h 635"/>
                  <a:gd name="T76" fmla="*/ 456 w 507"/>
                  <a:gd name="T77" fmla="*/ 617 h 635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507"/>
                  <a:gd name="T118" fmla="*/ 0 h 635"/>
                  <a:gd name="T119" fmla="*/ 507 w 507"/>
                  <a:gd name="T120" fmla="*/ 635 h 635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507" h="635">
                    <a:moveTo>
                      <a:pt x="456" y="617"/>
                    </a:moveTo>
                    <a:lnTo>
                      <a:pt x="445" y="608"/>
                    </a:lnTo>
                    <a:lnTo>
                      <a:pt x="456" y="608"/>
                    </a:lnTo>
                    <a:lnTo>
                      <a:pt x="430" y="575"/>
                    </a:lnTo>
                    <a:lnTo>
                      <a:pt x="507" y="570"/>
                    </a:lnTo>
                    <a:lnTo>
                      <a:pt x="486" y="543"/>
                    </a:lnTo>
                    <a:lnTo>
                      <a:pt x="476" y="543"/>
                    </a:lnTo>
                    <a:lnTo>
                      <a:pt x="471" y="529"/>
                    </a:lnTo>
                    <a:lnTo>
                      <a:pt x="476" y="529"/>
                    </a:lnTo>
                    <a:lnTo>
                      <a:pt x="451" y="496"/>
                    </a:lnTo>
                    <a:lnTo>
                      <a:pt x="379" y="496"/>
                    </a:lnTo>
                    <a:lnTo>
                      <a:pt x="348" y="473"/>
                    </a:lnTo>
                    <a:lnTo>
                      <a:pt x="384" y="417"/>
                    </a:lnTo>
                    <a:lnTo>
                      <a:pt x="379" y="408"/>
                    </a:lnTo>
                    <a:lnTo>
                      <a:pt x="389" y="403"/>
                    </a:lnTo>
                    <a:lnTo>
                      <a:pt x="399" y="403"/>
                    </a:lnTo>
                    <a:lnTo>
                      <a:pt x="399" y="408"/>
                    </a:lnTo>
                    <a:lnTo>
                      <a:pt x="410" y="413"/>
                    </a:lnTo>
                    <a:lnTo>
                      <a:pt x="425" y="413"/>
                    </a:lnTo>
                    <a:lnTo>
                      <a:pt x="440" y="417"/>
                    </a:lnTo>
                    <a:lnTo>
                      <a:pt x="451" y="417"/>
                    </a:lnTo>
                    <a:lnTo>
                      <a:pt x="451" y="413"/>
                    </a:lnTo>
                    <a:lnTo>
                      <a:pt x="451" y="408"/>
                    </a:lnTo>
                    <a:lnTo>
                      <a:pt x="445" y="394"/>
                    </a:lnTo>
                    <a:lnTo>
                      <a:pt x="440" y="380"/>
                    </a:lnTo>
                    <a:lnTo>
                      <a:pt x="425" y="366"/>
                    </a:lnTo>
                    <a:lnTo>
                      <a:pt x="415" y="357"/>
                    </a:lnTo>
                    <a:lnTo>
                      <a:pt x="389" y="352"/>
                    </a:lnTo>
                    <a:lnTo>
                      <a:pt x="374" y="352"/>
                    </a:lnTo>
                    <a:lnTo>
                      <a:pt x="374" y="362"/>
                    </a:lnTo>
                    <a:lnTo>
                      <a:pt x="374" y="366"/>
                    </a:lnTo>
                    <a:lnTo>
                      <a:pt x="369" y="366"/>
                    </a:lnTo>
                    <a:lnTo>
                      <a:pt x="364" y="362"/>
                    </a:lnTo>
                    <a:lnTo>
                      <a:pt x="358" y="366"/>
                    </a:lnTo>
                    <a:lnTo>
                      <a:pt x="353" y="371"/>
                    </a:lnTo>
                    <a:lnTo>
                      <a:pt x="343" y="357"/>
                    </a:lnTo>
                    <a:lnTo>
                      <a:pt x="266" y="362"/>
                    </a:lnTo>
                    <a:lnTo>
                      <a:pt x="92" y="111"/>
                    </a:lnTo>
                    <a:lnTo>
                      <a:pt x="102" y="97"/>
                    </a:lnTo>
                    <a:lnTo>
                      <a:pt x="113" y="88"/>
                    </a:lnTo>
                    <a:lnTo>
                      <a:pt x="113" y="70"/>
                    </a:lnTo>
                    <a:lnTo>
                      <a:pt x="36" y="0"/>
                    </a:lnTo>
                    <a:lnTo>
                      <a:pt x="31" y="0"/>
                    </a:lnTo>
                    <a:lnTo>
                      <a:pt x="10" y="0"/>
                    </a:lnTo>
                    <a:lnTo>
                      <a:pt x="0" y="14"/>
                    </a:lnTo>
                    <a:lnTo>
                      <a:pt x="0" y="23"/>
                    </a:lnTo>
                    <a:lnTo>
                      <a:pt x="36" y="116"/>
                    </a:lnTo>
                    <a:lnTo>
                      <a:pt x="46" y="121"/>
                    </a:lnTo>
                    <a:lnTo>
                      <a:pt x="61" y="121"/>
                    </a:lnTo>
                    <a:lnTo>
                      <a:pt x="77" y="116"/>
                    </a:lnTo>
                    <a:lnTo>
                      <a:pt x="82" y="116"/>
                    </a:lnTo>
                    <a:lnTo>
                      <a:pt x="251" y="357"/>
                    </a:lnTo>
                    <a:lnTo>
                      <a:pt x="225" y="362"/>
                    </a:lnTo>
                    <a:lnTo>
                      <a:pt x="215" y="376"/>
                    </a:lnTo>
                    <a:lnTo>
                      <a:pt x="210" y="376"/>
                    </a:lnTo>
                    <a:lnTo>
                      <a:pt x="200" y="371"/>
                    </a:lnTo>
                    <a:lnTo>
                      <a:pt x="184" y="376"/>
                    </a:lnTo>
                    <a:lnTo>
                      <a:pt x="169" y="385"/>
                    </a:lnTo>
                    <a:lnTo>
                      <a:pt x="159" y="399"/>
                    </a:lnTo>
                    <a:lnTo>
                      <a:pt x="154" y="417"/>
                    </a:lnTo>
                    <a:lnTo>
                      <a:pt x="159" y="436"/>
                    </a:lnTo>
                    <a:lnTo>
                      <a:pt x="169" y="445"/>
                    </a:lnTo>
                    <a:lnTo>
                      <a:pt x="184" y="454"/>
                    </a:lnTo>
                    <a:lnTo>
                      <a:pt x="200" y="459"/>
                    </a:lnTo>
                    <a:lnTo>
                      <a:pt x="210" y="459"/>
                    </a:lnTo>
                    <a:lnTo>
                      <a:pt x="215" y="454"/>
                    </a:lnTo>
                    <a:lnTo>
                      <a:pt x="230" y="478"/>
                    </a:lnTo>
                    <a:lnTo>
                      <a:pt x="307" y="478"/>
                    </a:lnTo>
                    <a:lnTo>
                      <a:pt x="302" y="501"/>
                    </a:lnTo>
                    <a:lnTo>
                      <a:pt x="312" y="515"/>
                    </a:lnTo>
                    <a:lnTo>
                      <a:pt x="241" y="519"/>
                    </a:lnTo>
                    <a:lnTo>
                      <a:pt x="317" y="635"/>
                    </a:lnTo>
                    <a:lnTo>
                      <a:pt x="466" y="631"/>
                    </a:lnTo>
                    <a:lnTo>
                      <a:pt x="461" y="617"/>
                    </a:lnTo>
                    <a:lnTo>
                      <a:pt x="456" y="617"/>
                    </a:lnTo>
                    <a:close/>
                  </a:path>
                </a:pathLst>
              </a:custGeom>
              <a:solidFill>
                <a:srgbClr val="FE992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 sz="1050">
                  <a:latin typeface="Arial" pitchFamily="34" charset="0"/>
                  <a:ea typeface="맑은 고딕" pitchFamily="50" charset="-127"/>
                  <a:cs typeface="Arial" pitchFamily="34" charset="0"/>
                </a:endParaRPr>
              </a:p>
            </p:txBody>
          </p:sp>
          <p:sp>
            <p:nvSpPr>
              <p:cNvPr id="683" name="Freeform 12"/>
              <p:cNvSpPr>
                <a:spLocks/>
              </p:cNvSpPr>
              <p:nvPr/>
            </p:nvSpPr>
            <p:spPr bwMode="auto">
              <a:xfrm>
                <a:off x="4988" y="2661"/>
                <a:ext cx="36" cy="32"/>
              </a:xfrm>
              <a:custGeom>
                <a:avLst/>
                <a:gdLst>
                  <a:gd name="T0" fmla="*/ 6 w 36"/>
                  <a:gd name="T1" fmla="*/ 0 h 32"/>
                  <a:gd name="T2" fmla="*/ 21 w 36"/>
                  <a:gd name="T3" fmla="*/ 0 h 32"/>
                  <a:gd name="T4" fmla="*/ 26 w 36"/>
                  <a:gd name="T5" fmla="*/ 5 h 32"/>
                  <a:gd name="T6" fmla="*/ 31 w 36"/>
                  <a:gd name="T7" fmla="*/ 14 h 32"/>
                  <a:gd name="T8" fmla="*/ 36 w 36"/>
                  <a:gd name="T9" fmla="*/ 23 h 32"/>
                  <a:gd name="T10" fmla="*/ 36 w 36"/>
                  <a:gd name="T11" fmla="*/ 28 h 32"/>
                  <a:gd name="T12" fmla="*/ 31 w 36"/>
                  <a:gd name="T13" fmla="*/ 28 h 32"/>
                  <a:gd name="T14" fmla="*/ 31 w 36"/>
                  <a:gd name="T15" fmla="*/ 28 h 32"/>
                  <a:gd name="T16" fmla="*/ 31 w 36"/>
                  <a:gd name="T17" fmla="*/ 23 h 32"/>
                  <a:gd name="T18" fmla="*/ 31 w 36"/>
                  <a:gd name="T19" fmla="*/ 23 h 32"/>
                  <a:gd name="T20" fmla="*/ 26 w 36"/>
                  <a:gd name="T21" fmla="*/ 23 h 32"/>
                  <a:gd name="T22" fmla="*/ 21 w 36"/>
                  <a:gd name="T23" fmla="*/ 28 h 32"/>
                  <a:gd name="T24" fmla="*/ 16 w 36"/>
                  <a:gd name="T25" fmla="*/ 32 h 32"/>
                  <a:gd name="T26" fmla="*/ 0 w 36"/>
                  <a:gd name="T27" fmla="*/ 9 h 32"/>
                  <a:gd name="T28" fmla="*/ 6 w 36"/>
                  <a:gd name="T29" fmla="*/ 0 h 32"/>
                  <a:gd name="T30" fmla="*/ 6 w 36"/>
                  <a:gd name="T31" fmla="*/ 0 h 32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36"/>
                  <a:gd name="T49" fmla="*/ 0 h 32"/>
                  <a:gd name="T50" fmla="*/ 36 w 36"/>
                  <a:gd name="T51" fmla="*/ 32 h 32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36" h="32">
                    <a:moveTo>
                      <a:pt x="6" y="0"/>
                    </a:moveTo>
                    <a:lnTo>
                      <a:pt x="21" y="0"/>
                    </a:lnTo>
                    <a:lnTo>
                      <a:pt x="26" y="5"/>
                    </a:lnTo>
                    <a:lnTo>
                      <a:pt x="31" y="14"/>
                    </a:lnTo>
                    <a:lnTo>
                      <a:pt x="36" y="23"/>
                    </a:lnTo>
                    <a:lnTo>
                      <a:pt x="36" y="28"/>
                    </a:lnTo>
                    <a:lnTo>
                      <a:pt x="31" y="28"/>
                    </a:lnTo>
                    <a:lnTo>
                      <a:pt x="31" y="23"/>
                    </a:lnTo>
                    <a:lnTo>
                      <a:pt x="26" y="23"/>
                    </a:lnTo>
                    <a:lnTo>
                      <a:pt x="21" y="28"/>
                    </a:lnTo>
                    <a:lnTo>
                      <a:pt x="16" y="32"/>
                    </a:lnTo>
                    <a:lnTo>
                      <a:pt x="0" y="9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 sz="1050">
                  <a:latin typeface="Arial" pitchFamily="34" charset="0"/>
                  <a:ea typeface="맑은 고딕" pitchFamily="50" charset="-127"/>
                  <a:cs typeface="Arial" pitchFamily="34" charset="0"/>
                </a:endParaRPr>
              </a:p>
            </p:txBody>
          </p:sp>
          <p:sp>
            <p:nvSpPr>
              <p:cNvPr id="684" name="Freeform 13"/>
              <p:cNvSpPr>
                <a:spLocks/>
              </p:cNvSpPr>
              <p:nvPr/>
            </p:nvSpPr>
            <p:spPr bwMode="auto">
              <a:xfrm>
                <a:off x="4937" y="2870"/>
                <a:ext cx="36" cy="18"/>
              </a:xfrm>
              <a:custGeom>
                <a:avLst/>
                <a:gdLst>
                  <a:gd name="T0" fmla="*/ 16 w 36"/>
                  <a:gd name="T1" fmla="*/ 18 h 18"/>
                  <a:gd name="T2" fmla="*/ 0 w 36"/>
                  <a:gd name="T3" fmla="*/ 0 h 18"/>
                  <a:gd name="T4" fmla="*/ 26 w 36"/>
                  <a:gd name="T5" fmla="*/ 0 h 18"/>
                  <a:gd name="T6" fmla="*/ 36 w 36"/>
                  <a:gd name="T7" fmla="*/ 18 h 18"/>
                  <a:gd name="T8" fmla="*/ 16 w 36"/>
                  <a:gd name="T9" fmla="*/ 18 h 18"/>
                  <a:gd name="T10" fmla="*/ 16 w 36"/>
                  <a:gd name="T11" fmla="*/ 18 h 1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18"/>
                  <a:gd name="T20" fmla="*/ 36 w 36"/>
                  <a:gd name="T21" fmla="*/ 18 h 1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18">
                    <a:moveTo>
                      <a:pt x="16" y="18"/>
                    </a:moveTo>
                    <a:lnTo>
                      <a:pt x="0" y="0"/>
                    </a:lnTo>
                    <a:lnTo>
                      <a:pt x="26" y="0"/>
                    </a:lnTo>
                    <a:lnTo>
                      <a:pt x="36" y="18"/>
                    </a:lnTo>
                    <a:lnTo>
                      <a:pt x="16" y="18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 sz="1050">
                  <a:latin typeface="Arial" pitchFamily="34" charset="0"/>
                  <a:ea typeface="맑은 고딕" pitchFamily="50" charset="-127"/>
                  <a:cs typeface="Arial" pitchFamily="34" charset="0"/>
                </a:endParaRPr>
              </a:p>
            </p:txBody>
          </p:sp>
          <p:sp>
            <p:nvSpPr>
              <p:cNvPr id="685" name="Freeform 14"/>
              <p:cNvSpPr>
                <a:spLocks/>
              </p:cNvSpPr>
              <p:nvPr/>
            </p:nvSpPr>
            <p:spPr bwMode="auto">
              <a:xfrm>
                <a:off x="4958" y="2828"/>
                <a:ext cx="15" cy="9"/>
              </a:xfrm>
              <a:custGeom>
                <a:avLst/>
                <a:gdLst>
                  <a:gd name="T0" fmla="*/ 10 w 15"/>
                  <a:gd name="T1" fmla="*/ 9 h 9"/>
                  <a:gd name="T2" fmla="*/ 0 w 15"/>
                  <a:gd name="T3" fmla="*/ 0 h 9"/>
                  <a:gd name="T4" fmla="*/ 10 w 15"/>
                  <a:gd name="T5" fmla="*/ 0 h 9"/>
                  <a:gd name="T6" fmla="*/ 15 w 15"/>
                  <a:gd name="T7" fmla="*/ 9 h 9"/>
                  <a:gd name="T8" fmla="*/ 10 w 15"/>
                  <a:gd name="T9" fmla="*/ 9 h 9"/>
                  <a:gd name="T10" fmla="*/ 10 w 15"/>
                  <a:gd name="T11" fmla="*/ 9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5"/>
                  <a:gd name="T19" fmla="*/ 0 h 9"/>
                  <a:gd name="T20" fmla="*/ 15 w 15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5" h="9">
                    <a:moveTo>
                      <a:pt x="10" y="9"/>
                    </a:moveTo>
                    <a:lnTo>
                      <a:pt x="0" y="0"/>
                    </a:lnTo>
                    <a:lnTo>
                      <a:pt x="10" y="0"/>
                    </a:lnTo>
                    <a:lnTo>
                      <a:pt x="15" y="9"/>
                    </a:lnTo>
                    <a:lnTo>
                      <a:pt x="10" y="9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 sz="1050">
                  <a:latin typeface="Arial" pitchFamily="34" charset="0"/>
                  <a:ea typeface="맑은 고딕" pitchFamily="50" charset="-127"/>
                  <a:cs typeface="Arial" pitchFamily="34" charset="0"/>
                </a:endParaRPr>
              </a:p>
            </p:txBody>
          </p:sp>
          <p:sp>
            <p:nvSpPr>
              <p:cNvPr id="686" name="Freeform 15"/>
              <p:cNvSpPr>
                <a:spLocks/>
              </p:cNvSpPr>
              <p:nvPr/>
            </p:nvSpPr>
            <p:spPr bwMode="auto">
              <a:xfrm>
                <a:off x="5014" y="2902"/>
                <a:ext cx="10" cy="9"/>
              </a:xfrm>
              <a:custGeom>
                <a:avLst/>
                <a:gdLst>
                  <a:gd name="T0" fmla="*/ 5 w 10"/>
                  <a:gd name="T1" fmla="*/ 9 h 9"/>
                  <a:gd name="T2" fmla="*/ 0 w 10"/>
                  <a:gd name="T3" fmla="*/ 0 h 9"/>
                  <a:gd name="T4" fmla="*/ 5 w 10"/>
                  <a:gd name="T5" fmla="*/ 0 h 9"/>
                  <a:gd name="T6" fmla="*/ 10 w 10"/>
                  <a:gd name="T7" fmla="*/ 9 h 9"/>
                  <a:gd name="T8" fmla="*/ 5 w 10"/>
                  <a:gd name="T9" fmla="*/ 9 h 9"/>
                  <a:gd name="T10" fmla="*/ 5 w 10"/>
                  <a:gd name="T11" fmla="*/ 9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"/>
                  <a:gd name="T19" fmla="*/ 0 h 9"/>
                  <a:gd name="T20" fmla="*/ 10 w 10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" h="9">
                    <a:moveTo>
                      <a:pt x="5" y="9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10" y="9"/>
                    </a:lnTo>
                    <a:lnTo>
                      <a:pt x="5" y="9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 sz="1050">
                  <a:latin typeface="Arial" pitchFamily="34" charset="0"/>
                  <a:ea typeface="맑은 고딕" pitchFamily="50" charset="-127"/>
                  <a:cs typeface="Arial" pitchFamily="34" charset="0"/>
                </a:endParaRPr>
              </a:p>
            </p:txBody>
          </p:sp>
          <p:sp>
            <p:nvSpPr>
              <p:cNvPr id="687" name="Freeform 16"/>
              <p:cNvSpPr>
                <a:spLocks/>
              </p:cNvSpPr>
              <p:nvPr/>
            </p:nvSpPr>
            <p:spPr bwMode="auto">
              <a:xfrm>
                <a:off x="5024" y="2823"/>
                <a:ext cx="26" cy="14"/>
              </a:xfrm>
              <a:custGeom>
                <a:avLst/>
                <a:gdLst>
                  <a:gd name="T0" fmla="*/ 10 w 26"/>
                  <a:gd name="T1" fmla="*/ 14 h 14"/>
                  <a:gd name="T2" fmla="*/ 0 w 26"/>
                  <a:gd name="T3" fmla="*/ 0 h 14"/>
                  <a:gd name="T4" fmla="*/ 16 w 26"/>
                  <a:gd name="T5" fmla="*/ 0 h 14"/>
                  <a:gd name="T6" fmla="*/ 26 w 26"/>
                  <a:gd name="T7" fmla="*/ 14 h 14"/>
                  <a:gd name="T8" fmla="*/ 10 w 26"/>
                  <a:gd name="T9" fmla="*/ 14 h 14"/>
                  <a:gd name="T10" fmla="*/ 10 w 26"/>
                  <a:gd name="T11" fmla="*/ 14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6"/>
                  <a:gd name="T19" fmla="*/ 0 h 14"/>
                  <a:gd name="T20" fmla="*/ 26 w 26"/>
                  <a:gd name="T21" fmla="*/ 14 h 1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6" h="14">
                    <a:moveTo>
                      <a:pt x="10" y="14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6" y="14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 sz="1050">
                  <a:latin typeface="Arial" pitchFamily="34" charset="0"/>
                  <a:ea typeface="맑은 고딕" pitchFamily="50" charset="-127"/>
                  <a:cs typeface="Arial" pitchFamily="34" charset="0"/>
                </a:endParaRPr>
              </a:p>
            </p:txBody>
          </p:sp>
        </p:grpSp>
        <p:pic>
          <p:nvPicPr>
            <p:cNvPr id="13" name="Picture 18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319963" y="2990850"/>
              <a:ext cx="601663" cy="695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1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170363" y="1547813"/>
              <a:ext cx="858838" cy="258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Text Box 20"/>
            <p:cNvSpPr txBox="1">
              <a:spLocks noChangeArrowheads="1"/>
            </p:cNvSpPr>
            <p:nvPr/>
          </p:nvSpPr>
          <p:spPr bwMode="auto">
            <a:xfrm>
              <a:off x="1227916" y="2114706"/>
              <a:ext cx="1506167" cy="519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de-DE" altLang="ko-KR" sz="500" b="1" dirty="0">
                  <a:solidFill>
                    <a:srgbClr val="00469B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GOES-W</a:t>
              </a:r>
            </a:p>
            <a:p>
              <a:r>
                <a:rPr lang="de-DE" altLang="ko-KR" sz="500" dirty="0">
                  <a:solidFill>
                    <a:srgbClr val="00469B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(USA)</a:t>
              </a:r>
            </a:p>
            <a:p>
              <a:r>
                <a:rPr lang="de-DE" altLang="ko-KR" sz="500" i="1" dirty="0">
                  <a:solidFill>
                    <a:srgbClr val="00469B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135°W</a:t>
              </a:r>
              <a:endParaRPr lang="de-DE" altLang="ko-KR" sz="500" b="1" dirty="0">
                <a:solidFill>
                  <a:srgbClr val="00469B"/>
                </a:solidFill>
                <a:latin typeface="Arial" pitchFamily="34" charset="0"/>
                <a:ea typeface="맑은 고딕" pitchFamily="50" charset="-127"/>
                <a:cs typeface="Arial" pitchFamily="34" charset="0"/>
              </a:endParaRPr>
            </a:p>
          </p:txBody>
        </p:sp>
        <p:sp>
          <p:nvSpPr>
            <p:cNvPr id="16" name="Text Box 23"/>
            <p:cNvSpPr txBox="1">
              <a:spLocks noChangeArrowheads="1"/>
            </p:cNvSpPr>
            <p:nvPr/>
          </p:nvSpPr>
          <p:spPr bwMode="auto">
            <a:xfrm>
              <a:off x="5448299" y="5819774"/>
              <a:ext cx="2963206" cy="519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altLang="ko-KR" sz="500" b="1" dirty="0">
                  <a:solidFill>
                    <a:srgbClr val="00469B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METEOSAT-8</a:t>
              </a:r>
            </a:p>
            <a:p>
              <a:r>
                <a:rPr lang="de-DE" altLang="ko-KR" sz="500" dirty="0">
                  <a:solidFill>
                    <a:srgbClr val="00469B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(EUMETSAT)</a:t>
              </a:r>
            </a:p>
            <a:p>
              <a:r>
                <a:rPr lang="de-DE" altLang="ko-KR" sz="500" i="1" dirty="0">
                  <a:solidFill>
                    <a:srgbClr val="00469B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63°E</a:t>
              </a:r>
              <a:endParaRPr lang="de-DE" altLang="ko-KR" sz="500" b="1" dirty="0">
                <a:solidFill>
                  <a:srgbClr val="00469B"/>
                </a:solidFill>
                <a:latin typeface="Arial" pitchFamily="34" charset="0"/>
                <a:ea typeface="맑은 고딕" pitchFamily="50" charset="-127"/>
                <a:cs typeface="Arial" pitchFamily="34" charset="0"/>
              </a:endParaRPr>
            </a:p>
          </p:txBody>
        </p:sp>
        <p:sp>
          <p:nvSpPr>
            <p:cNvPr id="17" name="Text Box 24"/>
            <p:cNvSpPr txBox="1">
              <a:spLocks noChangeArrowheads="1"/>
            </p:cNvSpPr>
            <p:nvPr/>
          </p:nvSpPr>
          <p:spPr bwMode="auto">
            <a:xfrm>
              <a:off x="8224957" y="4719832"/>
              <a:ext cx="1285608" cy="519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de-DE" altLang="ko-KR" sz="500" b="1" dirty="0">
                  <a:solidFill>
                    <a:srgbClr val="00469B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GOMS</a:t>
              </a:r>
            </a:p>
            <a:p>
              <a:r>
                <a:rPr lang="de-DE" altLang="ko-KR" sz="500" dirty="0">
                  <a:solidFill>
                    <a:srgbClr val="00469B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(RUSSIA)</a:t>
              </a:r>
            </a:p>
            <a:p>
              <a:r>
                <a:rPr lang="de-DE" altLang="ko-KR" sz="500" i="1" dirty="0">
                  <a:solidFill>
                    <a:srgbClr val="00469B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76°E</a:t>
              </a:r>
              <a:endParaRPr lang="de-DE" altLang="ko-KR" sz="500" b="1" dirty="0">
                <a:solidFill>
                  <a:srgbClr val="00469B"/>
                </a:solidFill>
                <a:latin typeface="Arial" pitchFamily="34" charset="0"/>
                <a:ea typeface="맑은 고딕" pitchFamily="50" charset="-127"/>
                <a:cs typeface="Arial" pitchFamily="34" charset="0"/>
              </a:endParaRPr>
            </a:p>
          </p:txBody>
        </p:sp>
        <p:sp>
          <p:nvSpPr>
            <p:cNvPr id="18" name="Text Box 25"/>
            <p:cNvSpPr txBox="1">
              <a:spLocks noChangeArrowheads="1"/>
            </p:cNvSpPr>
            <p:nvPr/>
          </p:nvSpPr>
          <p:spPr bwMode="auto">
            <a:xfrm>
              <a:off x="7062785" y="5427662"/>
              <a:ext cx="1043577" cy="519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de-DE" altLang="ko-KR" sz="500" b="1" dirty="0">
                  <a:solidFill>
                    <a:srgbClr val="00469B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INSAT</a:t>
              </a:r>
            </a:p>
            <a:p>
              <a:r>
                <a:rPr lang="de-DE" altLang="ko-KR" sz="500" dirty="0">
                  <a:solidFill>
                    <a:srgbClr val="00469B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(INDIA)</a:t>
              </a:r>
            </a:p>
            <a:p>
              <a:r>
                <a:rPr lang="de-DE" altLang="ko-KR" sz="500" i="1" dirty="0">
                  <a:solidFill>
                    <a:srgbClr val="00469B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74°E</a:t>
              </a:r>
              <a:endParaRPr lang="de-DE" altLang="ko-KR" sz="500" b="1" dirty="0">
                <a:solidFill>
                  <a:srgbClr val="00469B"/>
                </a:solidFill>
                <a:latin typeface="Arial" pitchFamily="34" charset="0"/>
                <a:ea typeface="맑은 고딕" pitchFamily="50" charset="-127"/>
                <a:cs typeface="Arial" pitchFamily="34" charset="0"/>
              </a:endParaRPr>
            </a:p>
          </p:txBody>
        </p:sp>
        <p:sp>
          <p:nvSpPr>
            <p:cNvPr id="19" name="Text Box 26"/>
            <p:cNvSpPr txBox="1">
              <a:spLocks noChangeArrowheads="1"/>
            </p:cNvSpPr>
            <p:nvPr/>
          </p:nvSpPr>
          <p:spPr bwMode="auto">
            <a:xfrm>
              <a:off x="3125418" y="1485882"/>
              <a:ext cx="1094408" cy="396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de-DE" altLang="ko-KR" sz="500" b="1" dirty="0">
                  <a:solidFill>
                    <a:srgbClr val="00469B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FY-1</a:t>
              </a:r>
            </a:p>
            <a:p>
              <a:r>
                <a:rPr lang="de-DE" altLang="ko-KR" sz="500" dirty="0">
                  <a:solidFill>
                    <a:srgbClr val="00469B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(CHINA)</a:t>
              </a:r>
              <a:endParaRPr lang="de-DE" altLang="ko-KR" sz="500" b="1" dirty="0">
                <a:solidFill>
                  <a:srgbClr val="00469B"/>
                </a:solidFill>
                <a:latin typeface="Arial" pitchFamily="34" charset="0"/>
                <a:ea typeface="맑은 고딕" pitchFamily="50" charset="-127"/>
                <a:cs typeface="Arial" pitchFamily="34" charset="0"/>
              </a:endParaRPr>
            </a:p>
          </p:txBody>
        </p:sp>
        <p:sp>
          <p:nvSpPr>
            <p:cNvPr id="20" name="Text Box 27"/>
            <p:cNvSpPr txBox="1">
              <a:spLocks noChangeArrowheads="1"/>
            </p:cNvSpPr>
            <p:nvPr/>
          </p:nvSpPr>
          <p:spPr bwMode="auto">
            <a:xfrm>
              <a:off x="2484437" y="4443412"/>
              <a:ext cx="996763" cy="396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de-DE" altLang="ko-KR" sz="500" b="1" dirty="0">
                  <a:solidFill>
                    <a:srgbClr val="00469B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NOAA</a:t>
              </a:r>
            </a:p>
            <a:p>
              <a:r>
                <a:rPr lang="de-DE" altLang="ko-KR" sz="500" dirty="0">
                  <a:solidFill>
                    <a:srgbClr val="00469B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(USA)</a:t>
              </a:r>
              <a:endParaRPr lang="de-DE" altLang="ko-KR" sz="500" b="1" dirty="0">
                <a:solidFill>
                  <a:srgbClr val="00469B"/>
                </a:solidFill>
                <a:latin typeface="Arial" pitchFamily="34" charset="0"/>
                <a:ea typeface="맑은 고딕" pitchFamily="50" charset="-127"/>
                <a:cs typeface="Arial" pitchFamily="34" charset="0"/>
              </a:endParaRPr>
            </a:p>
          </p:txBody>
        </p:sp>
        <p:sp>
          <p:nvSpPr>
            <p:cNvPr id="21" name="Text Box 28"/>
            <p:cNvSpPr txBox="1">
              <a:spLocks noChangeArrowheads="1"/>
            </p:cNvSpPr>
            <p:nvPr/>
          </p:nvSpPr>
          <p:spPr bwMode="auto">
            <a:xfrm>
              <a:off x="6126162" y="4465638"/>
              <a:ext cx="2285341" cy="396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altLang="ko-KR" sz="500" b="1">
                  <a:solidFill>
                    <a:srgbClr val="00469B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METEOR</a:t>
              </a:r>
            </a:p>
            <a:p>
              <a:r>
                <a:rPr lang="de-DE" altLang="ko-KR" sz="500">
                  <a:solidFill>
                    <a:srgbClr val="00469B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(RUSSIA)</a:t>
              </a:r>
              <a:endParaRPr lang="de-DE" altLang="ko-KR" sz="500" b="1">
                <a:solidFill>
                  <a:srgbClr val="00469B"/>
                </a:solidFill>
                <a:latin typeface="Arial" pitchFamily="34" charset="0"/>
                <a:ea typeface="맑은 고딕" pitchFamily="50" charset="-127"/>
                <a:cs typeface="Arial" pitchFamily="34" charset="0"/>
              </a:endParaRPr>
            </a:p>
          </p:txBody>
        </p:sp>
        <p:grpSp>
          <p:nvGrpSpPr>
            <p:cNvPr id="12" name="Group 29"/>
            <p:cNvGrpSpPr>
              <a:grpSpLocks/>
            </p:cNvGrpSpPr>
            <p:nvPr/>
          </p:nvGrpSpPr>
          <p:grpSpPr bwMode="auto">
            <a:xfrm>
              <a:off x="5475306" y="4937181"/>
              <a:ext cx="828678" cy="827097"/>
              <a:chOff x="1735" y="3179"/>
              <a:chExt cx="522" cy="521"/>
            </a:xfrm>
          </p:grpSpPr>
          <p:grpSp>
            <p:nvGrpSpPr>
              <p:cNvPr id="22" name="Group 30"/>
              <p:cNvGrpSpPr>
                <a:grpSpLocks/>
              </p:cNvGrpSpPr>
              <p:nvPr/>
            </p:nvGrpSpPr>
            <p:grpSpPr bwMode="auto">
              <a:xfrm>
                <a:off x="1735" y="3179"/>
                <a:ext cx="522" cy="521"/>
                <a:chOff x="1735" y="3179"/>
                <a:chExt cx="522" cy="521"/>
              </a:xfrm>
            </p:grpSpPr>
            <p:grpSp>
              <p:nvGrpSpPr>
                <p:cNvPr id="26" name="Group 31"/>
                <p:cNvGrpSpPr>
                  <a:grpSpLocks/>
                </p:cNvGrpSpPr>
                <p:nvPr/>
              </p:nvGrpSpPr>
              <p:grpSpPr bwMode="auto">
                <a:xfrm>
                  <a:off x="1735" y="3216"/>
                  <a:ext cx="522" cy="484"/>
                  <a:chOff x="1735" y="3216"/>
                  <a:chExt cx="522" cy="484"/>
                </a:xfrm>
              </p:grpSpPr>
              <p:sp>
                <p:nvSpPr>
                  <p:cNvPr id="481" name="Freeform 32"/>
                  <p:cNvSpPr>
                    <a:spLocks/>
                  </p:cNvSpPr>
                  <p:nvPr/>
                </p:nvSpPr>
                <p:spPr bwMode="auto">
                  <a:xfrm>
                    <a:off x="1919" y="3617"/>
                    <a:ext cx="128" cy="55"/>
                  </a:xfrm>
                  <a:custGeom>
                    <a:avLst/>
                    <a:gdLst>
                      <a:gd name="T0" fmla="*/ 123 w 128"/>
                      <a:gd name="T1" fmla="*/ 55 h 55"/>
                      <a:gd name="T2" fmla="*/ 128 w 128"/>
                      <a:gd name="T3" fmla="*/ 51 h 55"/>
                      <a:gd name="T4" fmla="*/ 5 w 128"/>
                      <a:gd name="T5" fmla="*/ 0 h 55"/>
                      <a:gd name="T6" fmla="*/ 0 w 128"/>
                      <a:gd name="T7" fmla="*/ 4 h 55"/>
                      <a:gd name="T8" fmla="*/ 123 w 128"/>
                      <a:gd name="T9" fmla="*/ 55 h 55"/>
                      <a:gd name="T10" fmla="*/ 123 w 128"/>
                      <a:gd name="T11" fmla="*/ 55 h 55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28"/>
                      <a:gd name="T19" fmla="*/ 0 h 55"/>
                      <a:gd name="T20" fmla="*/ 128 w 128"/>
                      <a:gd name="T21" fmla="*/ 55 h 55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28" h="55">
                        <a:moveTo>
                          <a:pt x="123" y="55"/>
                        </a:moveTo>
                        <a:lnTo>
                          <a:pt x="128" y="51"/>
                        </a:lnTo>
                        <a:lnTo>
                          <a:pt x="5" y="0"/>
                        </a:lnTo>
                        <a:lnTo>
                          <a:pt x="0" y="4"/>
                        </a:lnTo>
                        <a:lnTo>
                          <a:pt x="123" y="55"/>
                        </a:lnTo>
                        <a:close/>
                      </a:path>
                    </a:pathLst>
                  </a:custGeom>
                  <a:solidFill>
                    <a:srgbClr val="48B2D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482" name="Freeform 33"/>
                  <p:cNvSpPr>
                    <a:spLocks/>
                  </p:cNvSpPr>
                  <p:nvPr/>
                </p:nvSpPr>
                <p:spPr bwMode="auto">
                  <a:xfrm>
                    <a:off x="1919" y="3617"/>
                    <a:ext cx="128" cy="55"/>
                  </a:xfrm>
                  <a:custGeom>
                    <a:avLst/>
                    <a:gdLst>
                      <a:gd name="T0" fmla="*/ 123 w 128"/>
                      <a:gd name="T1" fmla="*/ 55 h 55"/>
                      <a:gd name="T2" fmla="*/ 128 w 128"/>
                      <a:gd name="T3" fmla="*/ 51 h 55"/>
                      <a:gd name="T4" fmla="*/ 5 w 128"/>
                      <a:gd name="T5" fmla="*/ 0 h 55"/>
                      <a:gd name="T6" fmla="*/ 0 w 128"/>
                      <a:gd name="T7" fmla="*/ 4 h 55"/>
                      <a:gd name="T8" fmla="*/ 123 w 128"/>
                      <a:gd name="T9" fmla="*/ 55 h 55"/>
                      <a:gd name="T10" fmla="*/ 123 w 128"/>
                      <a:gd name="T11" fmla="*/ 55 h 55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28"/>
                      <a:gd name="T19" fmla="*/ 0 h 55"/>
                      <a:gd name="T20" fmla="*/ 128 w 128"/>
                      <a:gd name="T21" fmla="*/ 55 h 55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28" h="55">
                        <a:moveTo>
                          <a:pt x="123" y="55"/>
                        </a:moveTo>
                        <a:lnTo>
                          <a:pt x="128" y="51"/>
                        </a:lnTo>
                        <a:lnTo>
                          <a:pt x="5" y="0"/>
                        </a:lnTo>
                        <a:lnTo>
                          <a:pt x="0" y="4"/>
                        </a:lnTo>
                        <a:lnTo>
                          <a:pt x="123" y="55"/>
                        </a:lnTo>
                      </a:path>
                    </a:pathLst>
                  </a:cu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483" name="Freeform 34"/>
                  <p:cNvSpPr>
                    <a:spLocks/>
                  </p:cNvSpPr>
                  <p:nvPr/>
                </p:nvSpPr>
                <p:spPr bwMode="auto">
                  <a:xfrm>
                    <a:off x="1919" y="3621"/>
                    <a:ext cx="133" cy="61"/>
                  </a:xfrm>
                  <a:custGeom>
                    <a:avLst/>
                    <a:gdLst>
                      <a:gd name="T0" fmla="*/ 128 w 133"/>
                      <a:gd name="T1" fmla="*/ 61 h 61"/>
                      <a:gd name="T2" fmla="*/ 133 w 133"/>
                      <a:gd name="T3" fmla="*/ 56 h 61"/>
                      <a:gd name="T4" fmla="*/ 0 w 133"/>
                      <a:gd name="T5" fmla="*/ 0 h 61"/>
                      <a:gd name="T6" fmla="*/ 0 w 133"/>
                      <a:gd name="T7" fmla="*/ 5 h 61"/>
                      <a:gd name="T8" fmla="*/ 128 w 133"/>
                      <a:gd name="T9" fmla="*/ 61 h 61"/>
                      <a:gd name="T10" fmla="*/ 128 w 133"/>
                      <a:gd name="T11" fmla="*/ 61 h 6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33"/>
                      <a:gd name="T19" fmla="*/ 0 h 61"/>
                      <a:gd name="T20" fmla="*/ 133 w 133"/>
                      <a:gd name="T21" fmla="*/ 61 h 6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33" h="61">
                        <a:moveTo>
                          <a:pt x="128" y="61"/>
                        </a:moveTo>
                        <a:lnTo>
                          <a:pt x="133" y="56"/>
                        </a:lnTo>
                        <a:lnTo>
                          <a:pt x="0" y="0"/>
                        </a:lnTo>
                        <a:lnTo>
                          <a:pt x="0" y="5"/>
                        </a:lnTo>
                        <a:lnTo>
                          <a:pt x="128" y="61"/>
                        </a:lnTo>
                        <a:close/>
                      </a:path>
                    </a:pathLst>
                  </a:custGeom>
                  <a:solidFill>
                    <a:srgbClr val="48B2D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484" name="Freeform 35"/>
                  <p:cNvSpPr>
                    <a:spLocks/>
                  </p:cNvSpPr>
                  <p:nvPr/>
                </p:nvSpPr>
                <p:spPr bwMode="auto">
                  <a:xfrm>
                    <a:off x="1919" y="3621"/>
                    <a:ext cx="133" cy="61"/>
                  </a:xfrm>
                  <a:custGeom>
                    <a:avLst/>
                    <a:gdLst>
                      <a:gd name="T0" fmla="*/ 128 w 133"/>
                      <a:gd name="T1" fmla="*/ 61 h 61"/>
                      <a:gd name="T2" fmla="*/ 133 w 133"/>
                      <a:gd name="T3" fmla="*/ 56 h 61"/>
                      <a:gd name="T4" fmla="*/ 0 w 133"/>
                      <a:gd name="T5" fmla="*/ 0 h 61"/>
                      <a:gd name="T6" fmla="*/ 0 w 133"/>
                      <a:gd name="T7" fmla="*/ 5 h 61"/>
                      <a:gd name="T8" fmla="*/ 128 w 133"/>
                      <a:gd name="T9" fmla="*/ 61 h 61"/>
                      <a:gd name="T10" fmla="*/ 128 w 133"/>
                      <a:gd name="T11" fmla="*/ 61 h 6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33"/>
                      <a:gd name="T19" fmla="*/ 0 h 61"/>
                      <a:gd name="T20" fmla="*/ 133 w 133"/>
                      <a:gd name="T21" fmla="*/ 61 h 6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33" h="61">
                        <a:moveTo>
                          <a:pt x="128" y="61"/>
                        </a:moveTo>
                        <a:lnTo>
                          <a:pt x="133" y="56"/>
                        </a:lnTo>
                        <a:lnTo>
                          <a:pt x="0" y="0"/>
                        </a:lnTo>
                        <a:lnTo>
                          <a:pt x="0" y="5"/>
                        </a:lnTo>
                        <a:lnTo>
                          <a:pt x="128" y="61"/>
                        </a:lnTo>
                      </a:path>
                    </a:pathLst>
                  </a:cu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485" name="Freeform 36"/>
                  <p:cNvSpPr>
                    <a:spLocks/>
                  </p:cNvSpPr>
                  <p:nvPr/>
                </p:nvSpPr>
                <p:spPr bwMode="auto">
                  <a:xfrm>
                    <a:off x="1924" y="3328"/>
                    <a:ext cx="333" cy="363"/>
                  </a:xfrm>
                  <a:custGeom>
                    <a:avLst/>
                    <a:gdLst>
                      <a:gd name="T0" fmla="*/ 200 w 333"/>
                      <a:gd name="T1" fmla="*/ 344 h 363"/>
                      <a:gd name="T2" fmla="*/ 333 w 333"/>
                      <a:gd name="T3" fmla="*/ 79 h 363"/>
                      <a:gd name="T4" fmla="*/ 144 w 333"/>
                      <a:gd name="T5" fmla="*/ 0 h 363"/>
                      <a:gd name="T6" fmla="*/ 0 w 333"/>
                      <a:gd name="T7" fmla="*/ 289 h 363"/>
                      <a:gd name="T8" fmla="*/ 190 w 333"/>
                      <a:gd name="T9" fmla="*/ 363 h 363"/>
                      <a:gd name="T10" fmla="*/ 200 w 333"/>
                      <a:gd name="T11" fmla="*/ 344 h 363"/>
                      <a:gd name="T12" fmla="*/ 200 w 333"/>
                      <a:gd name="T13" fmla="*/ 344 h 363"/>
                      <a:gd name="T14" fmla="*/ 200 w 333"/>
                      <a:gd name="T15" fmla="*/ 344 h 363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333"/>
                      <a:gd name="T25" fmla="*/ 0 h 363"/>
                      <a:gd name="T26" fmla="*/ 333 w 333"/>
                      <a:gd name="T27" fmla="*/ 363 h 363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333" h="363">
                        <a:moveTo>
                          <a:pt x="200" y="344"/>
                        </a:moveTo>
                        <a:lnTo>
                          <a:pt x="333" y="79"/>
                        </a:lnTo>
                        <a:lnTo>
                          <a:pt x="144" y="0"/>
                        </a:lnTo>
                        <a:lnTo>
                          <a:pt x="0" y="289"/>
                        </a:lnTo>
                        <a:lnTo>
                          <a:pt x="190" y="363"/>
                        </a:lnTo>
                        <a:lnTo>
                          <a:pt x="200" y="344"/>
                        </a:lnTo>
                        <a:close/>
                      </a:path>
                    </a:pathLst>
                  </a:custGeom>
                  <a:solidFill>
                    <a:srgbClr val="48B2D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486" name="Freeform 37"/>
                  <p:cNvSpPr>
                    <a:spLocks/>
                  </p:cNvSpPr>
                  <p:nvPr/>
                </p:nvSpPr>
                <p:spPr bwMode="auto">
                  <a:xfrm>
                    <a:off x="1924" y="3328"/>
                    <a:ext cx="333" cy="363"/>
                  </a:xfrm>
                  <a:custGeom>
                    <a:avLst/>
                    <a:gdLst>
                      <a:gd name="T0" fmla="*/ 200 w 333"/>
                      <a:gd name="T1" fmla="*/ 344 h 363"/>
                      <a:gd name="T2" fmla="*/ 333 w 333"/>
                      <a:gd name="T3" fmla="*/ 79 h 363"/>
                      <a:gd name="T4" fmla="*/ 144 w 333"/>
                      <a:gd name="T5" fmla="*/ 0 h 363"/>
                      <a:gd name="T6" fmla="*/ 0 w 333"/>
                      <a:gd name="T7" fmla="*/ 289 h 363"/>
                      <a:gd name="T8" fmla="*/ 190 w 333"/>
                      <a:gd name="T9" fmla="*/ 363 h 363"/>
                      <a:gd name="T10" fmla="*/ 200 w 333"/>
                      <a:gd name="T11" fmla="*/ 344 h 363"/>
                      <a:gd name="T12" fmla="*/ 200 w 333"/>
                      <a:gd name="T13" fmla="*/ 344 h 363"/>
                      <a:gd name="T14" fmla="*/ 200 w 333"/>
                      <a:gd name="T15" fmla="*/ 344 h 363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333"/>
                      <a:gd name="T25" fmla="*/ 0 h 363"/>
                      <a:gd name="T26" fmla="*/ 333 w 333"/>
                      <a:gd name="T27" fmla="*/ 363 h 363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333" h="363">
                        <a:moveTo>
                          <a:pt x="200" y="344"/>
                        </a:moveTo>
                        <a:lnTo>
                          <a:pt x="333" y="79"/>
                        </a:lnTo>
                        <a:lnTo>
                          <a:pt x="144" y="0"/>
                        </a:lnTo>
                        <a:lnTo>
                          <a:pt x="0" y="289"/>
                        </a:lnTo>
                        <a:lnTo>
                          <a:pt x="190" y="363"/>
                        </a:lnTo>
                        <a:lnTo>
                          <a:pt x="200" y="344"/>
                        </a:lnTo>
                      </a:path>
                    </a:pathLst>
                  </a:cu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487" name="Line 3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032" y="3663"/>
                    <a:ext cx="5" cy="1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488" name="Line 3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032" y="3663"/>
                    <a:ext cx="5" cy="1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489" name="Line 40"/>
                  <p:cNvSpPr>
                    <a:spLocks noChangeShapeType="1"/>
                  </p:cNvSpPr>
                  <p:nvPr/>
                </p:nvSpPr>
                <p:spPr bwMode="auto">
                  <a:xfrm>
                    <a:off x="2037" y="3663"/>
                    <a:ext cx="1" cy="5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490" name="Line 41"/>
                  <p:cNvSpPr>
                    <a:spLocks noChangeShapeType="1"/>
                  </p:cNvSpPr>
                  <p:nvPr/>
                </p:nvSpPr>
                <p:spPr bwMode="auto">
                  <a:xfrm>
                    <a:off x="2037" y="3663"/>
                    <a:ext cx="1" cy="5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491" name="Line 42"/>
                  <p:cNvSpPr>
                    <a:spLocks noChangeShapeType="1"/>
                  </p:cNvSpPr>
                  <p:nvPr/>
                </p:nvSpPr>
                <p:spPr bwMode="auto">
                  <a:xfrm>
                    <a:off x="2047" y="3668"/>
                    <a:ext cx="1" cy="4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492" name="Line 43"/>
                  <p:cNvSpPr>
                    <a:spLocks noChangeShapeType="1"/>
                  </p:cNvSpPr>
                  <p:nvPr/>
                </p:nvSpPr>
                <p:spPr bwMode="auto">
                  <a:xfrm>
                    <a:off x="2047" y="3668"/>
                    <a:ext cx="1" cy="4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493" name="Line 44"/>
                  <p:cNvSpPr>
                    <a:spLocks noChangeShapeType="1"/>
                  </p:cNvSpPr>
                  <p:nvPr/>
                </p:nvSpPr>
                <p:spPr bwMode="auto">
                  <a:xfrm>
                    <a:off x="2006" y="3649"/>
                    <a:ext cx="1" cy="5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494" name="Line 45"/>
                  <p:cNvSpPr>
                    <a:spLocks noChangeShapeType="1"/>
                  </p:cNvSpPr>
                  <p:nvPr/>
                </p:nvSpPr>
                <p:spPr bwMode="auto">
                  <a:xfrm>
                    <a:off x="2006" y="3649"/>
                    <a:ext cx="1" cy="5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495" name="Line 46"/>
                  <p:cNvSpPr>
                    <a:spLocks noChangeShapeType="1"/>
                  </p:cNvSpPr>
                  <p:nvPr/>
                </p:nvSpPr>
                <p:spPr bwMode="auto">
                  <a:xfrm>
                    <a:off x="2011" y="3654"/>
                    <a:ext cx="1" cy="1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496" name="Line 47"/>
                  <p:cNvSpPr>
                    <a:spLocks noChangeShapeType="1"/>
                  </p:cNvSpPr>
                  <p:nvPr/>
                </p:nvSpPr>
                <p:spPr bwMode="auto">
                  <a:xfrm>
                    <a:off x="2011" y="3654"/>
                    <a:ext cx="1" cy="1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497" name="Line 48"/>
                  <p:cNvSpPr>
                    <a:spLocks noChangeShapeType="1"/>
                  </p:cNvSpPr>
                  <p:nvPr/>
                </p:nvSpPr>
                <p:spPr bwMode="auto">
                  <a:xfrm>
                    <a:off x="1965" y="3635"/>
                    <a:ext cx="1" cy="5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498" name="Line 49"/>
                  <p:cNvSpPr>
                    <a:spLocks noChangeShapeType="1"/>
                  </p:cNvSpPr>
                  <p:nvPr/>
                </p:nvSpPr>
                <p:spPr bwMode="auto">
                  <a:xfrm>
                    <a:off x="1965" y="3635"/>
                    <a:ext cx="1" cy="5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499" name="Line 50"/>
                  <p:cNvSpPr>
                    <a:spLocks noChangeShapeType="1"/>
                  </p:cNvSpPr>
                  <p:nvPr/>
                </p:nvSpPr>
                <p:spPr bwMode="auto">
                  <a:xfrm>
                    <a:off x="1970" y="3635"/>
                    <a:ext cx="1" cy="5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500" name="Line 51"/>
                  <p:cNvSpPr>
                    <a:spLocks noChangeShapeType="1"/>
                  </p:cNvSpPr>
                  <p:nvPr/>
                </p:nvSpPr>
                <p:spPr bwMode="auto">
                  <a:xfrm>
                    <a:off x="1970" y="3635"/>
                    <a:ext cx="1" cy="5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501" name="Freeform 52"/>
                  <p:cNvSpPr>
                    <a:spLocks/>
                  </p:cNvSpPr>
                  <p:nvPr/>
                </p:nvSpPr>
                <p:spPr bwMode="auto">
                  <a:xfrm>
                    <a:off x="2057" y="3677"/>
                    <a:ext cx="36" cy="23"/>
                  </a:xfrm>
                  <a:custGeom>
                    <a:avLst/>
                    <a:gdLst>
                      <a:gd name="T0" fmla="*/ 11 w 36"/>
                      <a:gd name="T1" fmla="*/ 0 h 23"/>
                      <a:gd name="T2" fmla="*/ 0 w 36"/>
                      <a:gd name="T3" fmla="*/ 9 h 23"/>
                      <a:gd name="T4" fmla="*/ 36 w 36"/>
                      <a:gd name="T5" fmla="*/ 23 h 23"/>
                      <a:gd name="T6" fmla="*/ 36 w 36"/>
                      <a:gd name="T7" fmla="*/ 9 h 23"/>
                      <a:gd name="T8" fmla="*/ 11 w 36"/>
                      <a:gd name="T9" fmla="*/ 0 h 23"/>
                      <a:gd name="T10" fmla="*/ 11 w 36"/>
                      <a:gd name="T11" fmla="*/ 0 h 23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6"/>
                      <a:gd name="T19" fmla="*/ 0 h 23"/>
                      <a:gd name="T20" fmla="*/ 36 w 36"/>
                      <a:gd name="T21" fmla="*/ 23 h 23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6" h="23">
                        <a:moveTo>
                          <a:pt x="11" y="0"/>
                        </a:moveTo>
                        <a:lnTo>
                          <a:pt x="0" y="9"/>
                        </a:lnTo>
                        <a:lnTo>
                          <a:pt x="36" y="23"/>
                        </a:lnTo>
                        <a:lnTo>
                          <a:pt x="36" y="9"/>
                        </a:lnTo>
                        <a:lnTo>
                          <a:pt x="11" y="0"/>
                        </a:lnTo>
                        <a:close/>
                      </a:path>
                    </a:pathLst>
                  </a:custGeom>
                  <a:solidFill>
                    <a:srgbClr val="48B2D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502" name="Freeform 53"/>
                  <p:cNvSpPr>
                    <a:spLocks/>
                  </p:cNvSpPr>
                  <p:nvPr/>
                </p:nvSpPr>
                <p:spPr bwMode="auto">
                  <a:xfrm>
                    <a:off x="2057" y="3677"/>
                    <a:ext cx="36" cy="23"/>
                  </a:xfrm>
                  <a:custGeom>
                    <a:avLst/>
                    <a:gdLst>
                      <a:gd name="T0" fmla="*/ 11 w 36"/>
                      <a:gd name="T1" fmla="*/ 0 h 23"/>
                      <a:gd name="T2" fmla="*/ 0 w 36"/>
                      <a:gd name="T3" fmla="*/ 9 h 23"/>
                      <a:gd name="T4" fmla="*/ 36 w 36"/>
                      <a:gd name="T5" fmla="*/ 23 h 23"/>
                      <a:gd name="T6" fmla="*/ 36 w 36"/>
                      <a:gd name="T7" fmla="*/ 9 h 23"/>
                      <a:gd name="T8" fmla="*/ 11 w 36"/>
                      <a:gd name="T9" fmla="*/ 0 h 23"/>
                      <a:gd name="T10" fmla="*/ 11 w 36"/>
                      <a:gd name="T11" fmla="*/ 0 h 23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6"/>
                      <a:gd name="T19" fmla="*/ 0 h 23"/>
                      <a:gd name="T20" fmla="*/ 36 w 36"/>
                      <a:gd name="T21" fmla="*/ 23 h 23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6" h="23">
                        <a:moveTo>
                          <a:pt x="11" y="0"/>
                        </a:moveTo>
                        <a:lnTo>
                          <a:pt x="0" y="9"/>
                        </a:lnTo>
                        <a:lnTo>
                          <a:pt x="36" y="23"/>
                        </a:lnTo>
                        <a:lnTo>
                          <a:pt x="36" y="9"/>
                        </a:lnTo>
                        <a:lnTo>
                          <a:pt x="11" y="0"/>
                        </a:lnTo>
                      </a:path>
                    </a:pathLst>
                  </a:cu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503" name="Freeform 54"/>
                  <p:cNvSpPr>
                    <a:spLocks/>
                  </p:cNvSpPr>
                  <p:nvPr/>
                </p:nvSpPr>
                <p:spPr bwMode="auto">
                  <a:xfrm>
                    <a:off x="2001" y="3337"/>
                    <a:ext cx="82" cy="126"/>
                  </a:xfrm>
                  <a:custGeom>
                    <a:avLst/>
                    <a:gdLst>
                      <a:gd name="T0" fmla="*/ 61 w 82"/>
                      <a:gd name="T1" fmla="*/ 0 h 126"/>
                      <a:gd name="T2" fmla="*/ 77 w 82"/>
                      <a:gd name="T3" fmla="*/ 19 h 126"/>
                      <a:gd name="T4" fmla="*/ 82 w 82"/>
                      <a:gd name="T5" fmla="*/ 28 h 126"/>
                      <a:gd name="T6" fmla="*/ 77 w 82"/>
                      <a:gd name="T7" fmla="*/ 42 h 126"/>
                      <a:gd name="T8" fmla="*/ 72 w 82"/>
                      <a:gd name="T9" fmla="*/ 61 h 126"/>
                      <a:gd name="T10" fmla="*/ 61 w 82"/>
                      <a:gd name="T11" fmla="*/ 79 h 126"/>
                      <a:gd name="T12" fmla="*/ 51 w 82"/>
                      <a:gd name="T13" fmla="*/ 98 h 126"/>
                      <a:gd name="T14" fmla="*/ 46 w 82"/>
                      <a:gd name="T15" fmla="*/ 107 h 126"/>
                      <a:gd name="T16" fmla="*/ 41 w 82"/>
                      <a:gd name="T17" fmla="*/ 117 h 126"/>
                      <a:gd name="T18" fmla="*/ 31 w 82"/>
                      <a:gd name="T19" fmla="*/ 121 h 126"/>
                      <a:gd name="T20" fmla="*/ 15 w 82"/>
                      <a:gd name="T21" fmla="*/ 126 h 126"/>
                      <a:gd name="T22" fmla="*/ 0 w 82"/>
                      <a:gd name="T23" fmla="*/ 121 h 126"/>
                      <a:gd name="T24" fmla="*/ 61 w 82"/>
                      <a:gd name="T25" fmla="*/ 0 h 126"/>
                      <a:gd name="T26" fmla="*/ 61 w 82"/>
                      <a:gd name="T27" fmla="*/ 0 h 12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w 82"/>
                      <a:gd name="T43" fmla="*/ 0 h 126"/>
                      <a:gd name="T44" fmla="*/ 82 w 82"/>
                      <a:gd name="T45" fmla="*/ 126 h 126"/>
                    </a:gdLst>
                    <a:ahLst/>
                    <a:cxnLst>
                      <a:cxn ang="T28">
                        <a:pos x="T0" y="T1"/>
                      </a:cxn>
                      <a:cxn ang="T29">
                        <a:pos x="T2" y="T3"/>
                      </a:cxn>
                      <a:cxn ang="T30">
                        <a:pos x="T4" y="T5"/>
                      </a:cxn>
                      <a:cxn ang="T31">
                        <a:pos x="T6" y="T7"/>
                      </a:cxn>
                      <a:cxn ang="T32">
                        <a:pos x="T8" y="T9"/>
                      </a:cxn>
                      <a:cxn ang="T33">
                        <a:pos x="T10" y="T11"/>
                      </a:cxn>
                      <a:cxn ang="T34">
                        <a:pos x="T12" y="T13"/>
                      </a:cxn>
                      <a:cxn ang="T35">
                        <a:pos x="T14" y="T15"/>
                      </a:cxn>
                      <a:cxn ang="T36">
                        <a:pos x="T16" y="T17"/>
                      </a:cxn>
                      <a:cxn ang="T37">
                        <a:pos x="T18" y="T19"/>
                      </a:cxn>
                      <a:cxn ang="T38">
                        <a:pos x="T20" y="T21"/>
                      </a:cxn>
                      <a:cxn ang="T39">
                        <a:pos x="T22" y="T23"/>
                      </a:cxn>
                      <a:cxn ang="T40">
                        <a:pos x="T24" y="T25"/>
                      </a:cxn>
                      <a:cxn ang="T41">
                        <a:pos x="T26" y="T27"/>
                      </a:cxn>
                    </a:cxnLst>
                    <a:rect l="T42" t="T43" r="T44" b="T45"/>
                    <a:pathLst>
                      <a:path w="82" h="126">
                        <a:moveTo>
                          <a:pt x="61" y="0"/>
                        </a:moveTo>
                        <a:lnTo>
                          <a:pt x="77" y="19"/>
                        </a:lnTo>
                        <a:lnTo>
                          <a:pt x="82" y="28"/>
                        </a:lnTo>
                        <a:lnTo>
                          <a:pt x="77" y="42"/>
                        </a:lnTo>
                        <a:lnTo>
                          <a:pt x="72" y="61"/>
                        </a:lnTo>
                        <a:lnTo>
                          <a:pt x="61" y="79"/>
                        </a:lnTo>
                        <a:lnTo>
                          <a:pt x="51" y="98"/>
                        </a:lnTo>
                        <a:lnTo>
                          <a:pt x="46" y="107"/>
                        </a:lnTo>
                        <a:lnTo>
                          <a:pt x="41" y="117"/>
                        </a:lnTo>
                        <a:lnTo>
                          <a:pt x="31" y="121"/>
                        </a:lnTo>
                        <a:lnTo>
                          <a:pt x="15" y="126"/>
                        </a:lnTo>
                        <a:lnTo>
                          <a:pt x="0" y="121"/>
                        </a:lnTo>
                        <a:lnTo>
                          <a:pt x="61" y="0"/>
                        </a:lnTo>
                        <a:close/>
                      </a:path>
                    </a:pathLst>
                  </a:custGeom>
                  <a:solidFill>
                    <a:srgbClr val="48B2D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504" name="Freeform 55"/>
                  <p:cNvSpPr>
                    <a:spLocks/>
                  </p:cNvSpPr>
                  <p:nvPr/>
                </p:nvSpPr>
                <p:spPr bwMode="auto">
                  <a:xfrm>
                    <a:off x="2001" y="3337"/>
                    <a:ext cx="82" cy="126"/>
                  </a:xfrm>
                  <a:custGeom>
                    <a:avLst/>
                    <a:gdLst>
                      <a:gd name="T0" fmla="*/ 61 w 82"/>
                      <a:gd name="T1" fmla="*/ 0 h 126"/>
                      <a:gd name="T2" fmla="*/ 77 w 82"/>
                      <a:gd name="T3" fmla="*/ 19 h 126"/>
                      <a:gd name="T4" fmla="*/ 82 w 82"/>
                      <a:gd name="T5" fmla="*/ 28 h 126"/>
                      <a:gd name="T6" fmla="*/ 77 w 82"/>
                      <a:gd name="T7" fmla="*/ 42 h 126"/>
                      <a:gd name="T8" fmla="*/ 72 w 82"/>
                      <a:gd name="T9" fmla="*/ 61 h 126"/>
                      <a:gd name="T10" fmla="*/ 61 w 82"/>
                      <a:gd name="T11" fmla="*/ 79 h 126"/>
                      <a:gd name="T12" fmla="*/ 51 w 82"/>
                      <a:gd name="T13" fmla="*/ 98 h 126"/>
                      <a:gd name="T14" fmla="*/ 46 w 82"/>
                      <a:gd name="T15" fmla="*/ 107 h 126"/>
                      <a:gd name="T16" fmla="*/ 41 w 82"/>
                      <a:gd name="T17" fmla="*/ 117 h 126"/>
                      <a:gd name="T18" fmla="*/ 31 w 82"/>
                      <a:gd name="T19" fmla="*/ 121 h 126"/>
                      <a:gd name="T20" fmla="*/ 15 w 82"/>
                      <a:gd name="T21" fmla="*/ 126 h 126"/>
                      <a:gd name="T22" fmla="*/ 0 w 82"/>
                      <a:gd name="T23" fmla="*/ 121 h 126"/>
                      <a:gd name="T24" fmla="*/ 61 w 82"/>
                      <a:gd name="T25" fmla="*/ 0 h 126"/>
                      <a:gd name="T26" fmla="*/ 61 w 82"/>
                      <a:gd name="T27" fmla="*/ 0 h 12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w 82"/>
                      <a:gd name="T43" fmla="*/ 0 h 126"/>
                      <a:gd name="T44" fmla="*/ 82 w 82"/>
                      <a:gd name="T45" fmla="*/ 126 h 126"/>
                    </a:gdLst>
                    <a:ahLst/>
                    <a:cxnLst>
                      <a:cxn ang="T28">
                        <a:pos x="T0" y="T1"/>
                      </a:cxn>
                      <a:cxn ang="T29">
                        <a:pos x="T2" y="T3"/>
                      </a:cxn>
                      <a:cxn ang="T30">
                        <a:pos x="T4" y="T5"/>
                      </a:cxn>
                      <a:cxn ang="T31">
                        <a:pos x="T6" y="T7"/>
                      </a:cxn>
                      <a:cxn ang="T32">
                        <a:pos x="T8" y="T9"/>
                      </a:cxn>
                      <a:cxn ang="T33">
                        <a:pos x="T10" y="T11"/>
                      </a:cxn>
                      <a:cxn ang="T34">
                        <a:pos x="T12" y="T13"/>
                      </a:cxn>
                      <a:cxn ang="T35">
                        <a:pos x="T14" y="T15"/>
                      </a:cxn>
                      <a:cxn ang="T36">
                        <a:pos x="T16" y="T17"/>
                      </a:cxn>
                      <a:cxn ang="T37">
                        <a:pos x="T18" y="T19"/>
                      </a:cxn>
                      <a:cxn ang="T38">
                        <a:pos x="T20" y="T21"/>
                      </a:cxn>
                      <a:cxn ang="T39">
                        <a:pos x="T22" y="T23"/>
                      </a:cxn>
                      <a:cxn ang="T40">
                        <a:pos x="T24" y="T25"/>
                      </a:cxn>
                      <a:cxn ang="T41">
                        <a:pos x="T26" y="T27"/>
                      </a:cxn>
                    </a:cxnLst>
                    <a:rect l="T42" t="T43" r="T44" b="T45"/>
                    <a:pathLst>
                      <a:path w="82" h="126">
                        <a:moveTo>
                          <a:pt x="61" y="0"/>
                        </a:moveTo>
                        <a:lnTo>
                          <a:pt x="77" y="19"/>
                        </a:lnTo>
                        <a:lnTo>
                          <a:pt x="82" y="28"/>
                        </a:lnTo>
                        <a:lnTo>
                          <a:pt x="77" y="42"/>
                        </a:lnTo>
                        <a:lnTo>
                          <a:pt x="72" y="61"/>
                        </a:lnTo>
                        <a:lnTo>
                          <a:pt x="61" y="79"/>
                        </a:lnTo>
                        <a:lnTo>
                          <a:pt x="51" y="98"/>
                        </a:lnTo>
                        <a:lnTo>
                          <a:pt x="46" y="107"/>
                        </a:lnTo>
                        <a:lnTo>
                          <a:pt x="41" y="117"/>
                        </a:lnTo>
                        <a:lnTo>
                          <a:pt x="31" y="121"/>
                        </a:lnTo>
                        <a:lnTo>
                          <a:pt x="15" y="126"/>
                        </a:lnTo>
                        <a:lnTo>
                          <a:pt x="0" y="121"/>
                        </a:lnTo>
                        <a:lnTo>
                          <a:pt x="61" y="0"/>
                        </a:lnTo>
                      </a:path>
                    </a:pathLst>
                  </a:cu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505" name="Freeform 56"/>
                  <p:cNvSpPr>
                    <a:spLocks/>
                  </p:cNvSpPr>
                  <p:nvPr/>
                </p:nvSpPr>
                <p:spPr bwMode="auto">
                  <a:xfrm>
                    <a:off x="2068" y="3267"/>
                    <a:ext cx="107" cy="94"/>
                  </a:xfrm>
                  <a:custGeom>
                    <a:avLst/>
                    <a:gdLst>
                      <a:gd name="T0" fmla="*/ 76 w 107"/>
                      <a:gd name="T1" fmla="*/ 94 h 94"/>
                      <a:gd name="T2" fmla="*/ 107 w 107"/>
                      <a:gd name="T3" fmla="*/ 33 h 94"/>
                      <a:gd name="T4" fmla="*/ 25 w 107"/>
                      <a:gd name="T5" fmla="*/ 0 h 94"/>
                      <a:gd name="T6" fmla="*/ 0 w 107"/>
                      <a:gd name="T7" fmla="*/ 61 h 94"/>
                      <a:gd name="T8" fmla="*/ 76 w 107"/>
                      <a:gd name="T9" fmla="*/ 94 h 94"/>
                      <a:gd name="T10" fmla="*/ 76 w 107"/>
                      <a:gd name="T11" fmla="*/ 94 h 94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07"/>
                      <a:gd name="T19" fmla="*/ 0 h 94"/>
                      <a:gd name="T20" fmla="*/ 107 w 107"/>
                      <a:gd name="T21" fmla="*/ 94 h 94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07" h="94">
                        <a:moveTo>
                          <a:pt x="76" y="94"/>
                        </a:moveTo>
                        <a:lnTo>
                          <a:pt x="107" y="33"/>
                        </a:lnTo>
                        <a:lnTo>
                          <a:pt x="25" y="0"/>
                        </a:lnTo>
                        <a:lnTo>
                          <a:pt x="0" y="61"/>
                        </a:lnTo>
                        <a:lnTo>
                          <a:pt x="76" y="94"/>
                        </a:lnTo>
                        <a:close/>
                      </a:path>
                    </a:pathLst>
                  </a:custGeom>
                  <a:solidFill>
                    <a:srgbClr val="48B2D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506" name="Freeform 57"/>
                  <p:cNvSpPr>
                    <a:spLocks/>
                  </p:cNvSpPr>
                  <p:nvPr/>
                </p:nvSpPr>
                <p:spPr bwMode="auto">
                  <a:xfrm>
                    <a:off x="2068" y="3267"/>
                    <a:ext cx="107" cy="94"/>
                  </a:xfrm>
                  <a:custGeom>
                    <a:avLst/>
                    <a:gdLst>
                      <a:gd name="T0" fmla="*/ 76 w 107"/>
                      <a:gd name="T1" fmla="*/ 94 h 94"/>
                      <a:gd name="T2" fmla="*/ 107 w 107"/>
                      <a:gd name="T3" fmla="*/ 33 h 94"/>
                      <a:gd name="T4" fmla="*/ 25 w 107"/>
                      <a:gd name="T5" fmla="*/ 0 h 94"/>
                      <a:gd name="T6" fmla="*/ 0 w 107"/>
                      <a:gd name="T7" fmla="*/ 61 h 94"/>
                      <a:gd name="T8" fmla="*/ 76 w 107"/>
                      <a:gd name="T9" fmla="*/ 94 h 94"/>
                      <a:gd name="T10" fmla="*/ 76 w 107"/>
                      <a:gd name="T11" fmla="*/ 94 h 94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07"/>
                      <a:gd name="T19" fmla="*/ 0 h 94"/>
                      <a:gd name="T20" fmla="*/ 107 w 107"/>
                      <a:gd name="T21" fmla="*/ 94 h 94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07" h="94">
                        <a:moveTo>
                          <a:pt x="76" y="94"/>
                        </a:moveTo>
                        <a:lnTo>
                          <a:pt x="107" y="33"/>
                        </a:lnTo>
                        <a:lnTo>
                          <a:pt x="25" y="0"/>
                        </a:lnTo>
                        <a:lnTo>
                          <a:pt x="0" y="61"/>
                        </a:lnTo>
                        <a:lnTo>
                          <a:pt x="76" y="94"/>
                        </a:lnTo>
                      </a:path>
                    </a:pathLst>
                  </a:cu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507" name="Line 58"/>
                  <p:cNvSpPr>
                    <a:spLocks noChangeShapeType="1"/>
                  </p:cNvSpPr>
                  <p:nvPr/>
                </p:nvSpPr>
                <p:spPr bwMode="auto">
                  <a:xfrm>
                    <a:off x="2185" y="3305"/>
                    <a:ext cx="10" cy="42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508" name="Line 59"/>
                  <p:cNvSpPr>
                    <a:spLocks noChangeShapeType="1"/>
                  </p:cNvSpPr>
                  <p:nvPr/>
                </p:nvSpPr>
                <p:spPr bwMode="auto">
                  <a:xfrm>
                    <a:off x="2185" y="3305"/>
                    <a:ext cx="10" cy="42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509" name="Line 6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170" y="3314"/>
                    <a:ext cx="41" cy="19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510" name="Line 6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170" y="3314"/>
                    <a:ext cx="41" cy="19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511" name="Line 6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119" y="3305"/>
                    <a:ext cx="25" cy="46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512" name="Line 6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119" y="3305"/>
                    <a:ext cx="25" cy="46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513" name="Line 6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170" y="3323"/>
                    <a:ext cx="20" cy="47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514" name="Line 6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170" y="3323"/>
                    <a:ext cx="20" cy="47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515" name="Line 6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201" y="3337"/>
                    <a:ext cx="20" cy="47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516" name="Line 6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201" y="3337"/>
                    <a:ext cx="20" cy="47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517" name="Line 6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211" y="3342"/>
                    <a:ext cx="25" cy="46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518" name="Line 6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211" y="3342"/>
                    <a:ext cx="25" cy="46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519" name="Line 70"/>
                  <p:cNvSpPr>
                    <a:spLocks noChangeShapeType="1"/>
                  </p:cNvSpPr>
                  <p:nvPr/>
                </p:nvSpPr>
                <p:spPr bwMode="auto">
                  <a:xfrm>
                    <a:off x="2221" y="3319"/>
                    <a:ext cx="5" cy="37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520" name="Line 71"/>
                  <p:cNvSpPr>
                    <a:spLocks noChangeShapeType="1"/>
                  </p:cNvSpPr>
                  <p:nvPr/>
                </p:nvSpPr>
                <p:spPr bwMode="auto">
                  <a:xfrm>
                    <a:off x="2221" y="3319"/>
                    <a:ext cx="5" cy="37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521" name="Line 7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119" y="3300"/>
                    <a:ext cx="46" cy="14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522" name="Line 7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119" y="3300"/>
                    <a:ext cx="46" cy="14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523" name="Freeform 74"/>
                  <p:cNvSpPr>
                    <a:spLocks/>
                  </p:cNvSpPr>
                  <p:nvPr/>
                </p:nvSpPr>
                <p:spPr bwMode="auto">
                  <a:xfrm>
                    <a:off x="2088" y="3277"/>
                    <a:ext cx="20" cy="28"/>
                  </a:xfrm>
                  <a:custGeom>
                    <a:avLst/>
                    <a:gdLst>
                      <a:gd name="T0" fmla="*/ 20 w 20"/>
                      <a:gd name="T1" fmla="*/ 0 h 28"/>
                      <a:gd name="T2" fmla="*/ 0 w 20"/>
                      <a:gd name="T3" fmla="*/ 4 h 28"/>
                      <a:gd name="T4" fmla="*/ 10 w 20"/>
                      <a:gd name="T5" fmla="*/ 28 h 28"/>
                      <a:gd name="T6" fmla="*/ 20 w 20"/>
                      <a:gd name="T7" fmla="*/ 0 h 28"/>
                      <a:gd name="T8" fmla="*/ 20 w 20"/>
                      <a:gd name="T9" fmla="*/ 0 h 2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0"/>
                      <a:gd name="T16" fmla="*/ 0 h 28"/>
                      <a:gd name="T17" fmla="*/ 20 w 20"/>
                      <a:gd name="T18" fmla="*/ 28 h 2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0" h="28">
                        <a:moveTo>
                          <a:pt x="20" y="0"/>
                        </a:moveTo>
                        <a:lnTo>
                          <a:pt x="0" y="4"/>
                        </a:lnTo>
                        <a:lnTo>
                          <a:pt x="10" y="28"/>
                        </a:lnTo>
                        <a:lnTo>
                          <a:pt x="20" y="0"/>
                        </a:lnTo>
                        <a:close/>
                      </a:path>
                    </a:pathLst>
                  </a:custGeom>
                  <a:solidFill>
                    <a:srgbClr val="48B2D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524" name="Freeform 75"/>
                  <p:cNvSpPr>
                    <a:spLocks/>
                  </p:cNvSpPr>
                  <p:nvPr/>
                </p:nvSpPr>
                <p:spPr bwMode="auto">
                  <a:xfrm>
                    <a:off x="2088" y="3277"/>
                    <a:ext cx="20" cy="28"/>
                  </a:xfrm>
                  <a:custGeom>
                    <a:avLst/>
                    <a:gdLst>
                      <a:gd name="T0" fmla="*/ 20 w 20"/>
                      <a:gd name="T1" fmla="*/ 0 h 28"/>
                      <a:gd name="T2" fmla="*/ 0 w 20"/>
                      <a:gd name="T3" fmla="*/ 4 h 28"/>
                      <a:gd name="T4" fmla="*/ 10 w 20"/>
                      <a:gd name="T5" fmla="*/ 28 h 28"/>
                      <a:gd name="T6" fmla="*/ 0 60000 65536"/>
                      <a:gd name="T7" fmla="*/ 0 60000 65536"/>
                      <a:gd name="T8" fmla="*/ 0 60000 65536"/>
                      <a:gd name="T9" fmla="*/ 0 w 20"/>
                      <a:gd name="T10" fmla="*/ 0 h 28"/>
                      <a:gd name="T11" fmla="*/ 20 w 20"/>
                      <a:gd name="T12" fmla="*/ 28 h 2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0" h="28">
                        <a:moveTo>
                          <a:pt x="20" y="0"/>
                        </a:moveTo>
                        <a:lnTo>
                          <a:pt x="0" y="4"/>
                        </a:lnTo>
                        <a:lnTo>
                          <a:pt x="10" y="28"/>
                        </a:lnTo>
                      </a:path>
                    </a:pathLst>
                  </a:cu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525" name="Line 76"/>
                  <p:cNvSpPr>
                    <a:spLocks noChangeShapeType="1"/>
                  </p:cNvSpPr>
                  <p:nvPr/>
                </p:nvSpPr>
                <p:spPr bwMode="auto">
                  <a:xfrm>
                    <a:off x="2134" y="3286"/>
                    <a:ext cx="20" cy="42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526" name="Line 77"/>
                  <p:cNvSpPr>
                    <a:spLocks noChangeShapeType="1"/>
                  </p:cNvSpPr>
                  <p:nvPr/>
                </p:nvSpPr>
                <p:spPr bwMode="auto">
                  <a:xfrm>
                    <a:off x="2134" y="3286"/>
                    <a:ext cx="20" cy="42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527" name="Freeform 78"/>
                  <p:cNvSpPr>
                    <a:spLocks/>
                  </p:cNvSpPr>
                  <p:nvPr/>
                </p:nvSpPr>
                <p:spPr bwMode="auto">
                  <a:xfrm>
                    <a:off x="2139" y="3305"/>
                    <a:ext cx="5" cy="4"/>
                  </a:xfrm>
                  <a:custGeom>
                    <a:avLst/>
                    <a:gdLst>
                      <a:gd name="T0" fmla="*/ 5 w 5"/>
                      <a:gd name="T1" fmla="*/ 4 h 4"/>
                      <a:gd name="T2" fmla="*/ 5 w 5"/>
                      <a:gd name="T3" fmla="*/ 0 h 4"/>
                      <a:gd name="T4" fmla="*/ 5 w 5"/>
                      <a:gd name="T5" fmla="*/ 0 h 4"/>
                      <a:gd name="T6" fmla="*/ 0 w 5"/>
                      <a:gd name="T7" fmla="*/ 4 h 4"/>
                      <a:gd name="T8" fmla="*/ 5 w 5"/>
                      <a:gd name="T9" fmla="*/ 4 h 4"/>
                      <a:gd name="T10" fmla="*/ 5 w 5"/>
                      <a:gd name="T11" fmla="*/ 4 h 4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"/>
                      <a:gd name="T19" fmla="*/ 0 h 4"/>
                      <a:gd name="T20" fmla="*/ 5 w 5"/>
                      <a:gd name="T21" fmla="*/ 4 h 4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" h="4">
                        <a:moveTo>
                          <a:pt x="5" y="4"/>
                        </a:moveTo>
                        <a:lnTo>
                          <a:pt x="5" y="0"/>
                        </a:lnTo>
                        <a:lnTo>
                          <a:pt x="0" y="4"/>
                        </a:lnTo>
                        <a:lnTo>
                          <a:pt x="5" y="4"/>
                        </a:lnTo>
                        <a:close/>
                      </a:path>
                    </a:pathLst>
                  </a:custGeom>
                  <a:solidFill>
                    <a:srgbClr val="48B2D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528" name="Freeform 79"/>
                  <p:cNvSpPr>
                    <a:spLocks/>
                  </p:cNvSpPr>
                  <p:nvPr/>
                </p:nvSpPr>
                <p:spPr bwMode="auto">
                  <a:xfrm>
                    <a:off x="2139" y="3305"/>
                    <a:ext cx="5" cy="4"/>
                  </a:xfrm>
                  <a:custGeom>
                    <a:avLst/>
                    <a:gdLst>
                      <a:gd name="T0" fmla="*/ 5 w 5"/>
                      <a:gd name="T1" fmla="*/ 4 h 4"/>
                      <a:gd name="T2" fmla="*/ 5 w 5"/>
                      <a:gd name="T3" fmla="*/ 0 h 4"/>
                      <a:gd name="T4" fmla="*/ 5 w 5"/>
                      <a:gd name="T5" fmla="*/ 0 h 4"/>
                      <a:gd name="T6" fmla="*/ 0 w 5"/>
                      <a:gd name="T7" fmla="*/ 4 h 4"/>
                      <a:gd name="T8" fmla="*/ 5 w 5"/>
                      <a:gd name="T9" fmla="*/ 4 h 4"/>
                      <a:gd name="T10" fmla="*/ 5 w 5"/>
                      <a:gd name="T11" fmla="*/ 4 h 4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"/>
                      <a:gd name="T19" fmla="*/ 0 h 4"/>
                      <a:gd name="T20" fmla="*/ 5 w 5"/>
                      <a:gd name="T21" fmla="*/ 4 h 4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" h="4">
                        <a:moveTo>
                          <a:pt x="5" y="4"/>
                        </a:moveTo>
                        <a:lnTo>
                          <a:pt x="5" y="0"/>
                        </a:lnTo>
                        <a:lnTo>
                          <a:pt x="0" y="4"/>
                        </a:lnTo>
                        <a:lnTo>
                          <a:pt x="5" y="4"/>
                        </a:lnTo>
                      </a:path>
                    </a:pathLst>
                  </a:cu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529" name="Freeform 80"/>
                  <p:cNvSpPr>
                    <a:spLocks/>
                  </p:cNvSpPr>
                  <p:nvPr/>
                </p:nvSpPr>
                <p:spPr bwMode="auto">
                  <a:xfrm>
                    <a:off x="2190" y="3323"/>
                    <a:ext cx="5" cy="5"/>
                  </a:xfrm>
                  <a:custGeom>
                    <a:avLst/>
                    <a:gdLst>
                      <a:gd name="T0" fmla="*/ 0 w 5"/>
                      <a:gd name="T1" fmla="*/ 5 h 5"/>
                      <a:gd name="T2" fmla="*/ 5 w 5"/>
                      <a:gd name="T3" fmla="*/ 0 h 5"/>
                      <a:gd name="T4" fmla="*/ 0 w 5"/>
                      <a:gd name="T5" fmla="*/ 0 h 5"/>
                      <a:gd name="T6" fmla="*/ 0 w 5"/>
                      <a:gd name="T7" fmla="*/ 5 h 5"/>
                      <a:gd name="T8" fmla="*/ 0 w 5"/>
                      <a:gd name="T9" fmla="*/ 5 h 5"/>
                      <a:gd name="T10" fmla="*/ 0 w 5"/>
                      <a:gd name="T11" fmla="*/ 5 h 5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"/>
                      <a:gd name="T19" fmla="*/ 0 h 5"/>
                      <a:gd name="T20" fmla="*/ 5 w 5"/>
                      <a:gd name="T21" fmla="*/ 5 h 5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" h="5">
                        <a:moveTo>
                          <a:pt x="0" y="5"/>
                        </a:moveTo>
                        <a:lnTo>
                          <a:pt x="5" y="0"/>
                        </a:lnTo>
                        <a:lnTo>
                          <a:pt x="0" y="0"/>
                        </a:lnTo>
                        <a:lnTo>
                          <a:pt x="0" y="5"/>
                        </a:lnTo>
                        <a:close/>
                      </a:path>
                    </a:pathLst>
                  </a:custGeom>
                  <a:solidFill>
                    <a:srgbClr val="48B2D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530" name="Freeform 81"/>
                  <p:cNvSpPr>
                    <a:spLocks/>
                  </p:cNvSpPr>
                  <p:nvPr/>
                </p:nvSpPr>
                <p:spPr bwMode="auto">
                  <a:xfrm>
                    <a:off x="2190" y="3323"/>
                    <a:ext cx="5" cy="5"/>
                  </a:xfrm>
                  <a:custGeom>
                    <a:avLst/>
                    <a:gdLst>
                      <a:gd name="T0" fmla="*/ 0 w 5"/>
                      <a:gd name="T1" fmla="*/ 5 h 5"/>
                      <a:gd name="T2" fmla="*/ 5 w 5"/>
                      <a:gd name="T3" fmla="*/ 0 h 5"/>
                      <a:gd name="T4" fmla="*/ 0 w 5"/>
                      <a:gd name="T5" fmla="*/ 0 h 5"/>
                      <a:gd name="T6" fmla="*/ 0 w 5"/>
                      <a:gd name="T7" fmla="*/ 5 h 5"/>
                      <a:gd name="T8" fmla="*/ 0 w 5"/>
                      <a:gd name="T9" fmla="*/ 5 h 5"/>
                      <a:gd name="T10" fmla="*/ 0 w 5"/>
                      <a:gd name="T11" fmla="*/ 5 h 5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"/>
                      <a:gd name="T19" fmla="*/ 0 h 5"/>
                      <a:gd name="T20" fmla="*/ 5 w 5"/>
                      <a:gd name="T21" fmla="*/ 5 h 5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" h="5">
                        <a:moveTo>
                          <a:pt x="0" y="5"/>
                        </a:moveTo>
                        <a:lnTo>
                          <a:pt x="5" y="0"/>
                        </a:lnTo>
                        <a:lnTo>
                          <a:pt x="0" y="0"/>
                        </a:lnTo>
                        <a:lnTo>
                          <a:pt x="0" y="5"/>
                        </a:lnTo>
                      </a:path>
                    </a:pathLst>
                  </a:cu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531" name="Freeform 82"/>
                  <p:cNvSpPr>
                    <a:spLocks/>
                  </p:cNvSpPr>
                  <p:nvPr/>
                </p:nvSpPr>
                <p:spPr bwMode="auto">
                  <a:xfrm>
                    <a:off x="2221" y="3337"/>
                    <a:ext cx="5" cy="5"/>
                  </a:xfrm>
                  <a:custGeom>
                    <a:avLst/>
                    <a:gdLst>
                      <a:gd name="T0" fmla="*/ 5 w 5"/>
                      <a:gd name="T1" fmla="*/ 5 h 5"/>
                      <a:gd name="T2" fmla="*/ 5 w 5"/>
                      <a:gd name="T3" fmla="*/ 0 h 5"/>
                      <a:gd name="T4" fmla="*/ 0 w 5"/>
                      <a:gd name="T5" fmla="*/ 0 h 5"/>
                      <a:gd name="T6" fmla="*/ 0 w 5"/>
                      <a:gd name="T7" fmla="*/ 5 h 5"/>
                      <a:gd name="T8" fmla="*/ 5 w 5"/>
                      <a:gd name="T9" fmla="*/ 5 h 5"/>
                      <a:gd name="T10" fmla="*/ 5 w 5"/>
                      <a:gd name="T11" fmla="*/ 5 h 5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"/>
                      <a:gd name="T19" fmla="*/ 0 h 5"/>
                      <a:gd name="T20" fmla="*/ 5 w 5"/>
                      <a:gd name="T21" fmla="*/ 5 h 5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" h="5">
                        <a:moveTo>
                          <a:pt x="5" y="5"/>
                        </a:moveTo>
                        <a:lnTo>
                          <a:pt x="5" y="0"/>
                        </a:lnTo>
                        <a:lnTo>
                          <a:pt x="0" y="0"/>
                        </a:lnTo>
                        <a:lnTo>
                          <a:pt x="0" y="5"/>
                        </a:lnTo>
                        <a:lnTo>
                          <a:pt x="5" y="5"/>
                        </a:lnTo>
                        <a:close/>
                      </a:path>
                    </a:pathLst>
                  </a:custGeom>
                  <a:solidFill>
                    <a:srgbClr val="48B2D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532" name="Freeform 83"/>
                  <p:cNvSpPr>
                    <a:spLocks/>
                  </p:cNvSpPr>
                  <p:nvPr/>
                </p:nvSpPr>
                <p:spPr bwMode="auto">
                  <a:xfrm>
                    <a:off x="2221" y="3337"/>
                    <a:ext cx="5" cy="5"/>
                  </a:xfrm>
                  <a:custGeom>
                    <a:avLst/>
                    <a:gdLst>
                      <a:gd name="T0" fmla="*/ 5 w 5"/>
                      <a:gd name="T1" fmla="*/ 5 h 5"/>
                      <a:gd name="T2" fmla="*/ 5 w 5"/>
                      <a:gd name="T3" fmla="*/ 0 h 5"/>
                      <a:gd name="T4" fmla="*/ 0 w 5"/>
                      <a:gd name="T5" fmla="*/ 0 h 5"/>
                      <a:gd name="T6" fmla="*/ 0 w 5"/>
                      <a:gd name="T7" fmla="*/ 5 h 5"/>
                      <a:gd name="T8" fmla="*/ 5 w 5"/>
                      <a:gd name="T9" fmla="*/ 5 h 5"/>
                      <a:gd name="T10" fmla="*/ 5 w 5"/>
                      <a:gd name="T11" fmla="*/ 5 h 5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"/>
                      <a:gd name="T19" fmla="*/ 0 h 5"/>
                      <a:gd name="T20" fmla="*/ 5 w 5"/>
                      <a:gd name="T21" fmla="*/ 5 h 5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" h="5">
                        <a:moveTo>
                          <a:pt x="5" y="5"/>
                        </a:moveTo>
                        <a:lnTo>
                          <a:pt x="5" y="0"/>
                        </a:lnTo>
                        <a:lnTo>
                          <a:pt x="0" y="0"/>
                        </a:lnTo>
                        <a:lnTo>
                          <a:pt x="0" y="5"/>
                        </a:lnTo>
                        <a:lnTo>
                          <a:pt x="5" y="5"/>
                        </a:lnTo>
                      </a:path>
                    </a:pathLst>
                  </a:cu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533" name="Freeform 84"/>
                  <p:cNvSpPr>
                    <a:spLocks/>
                  </p:cNvSpPr>
                  <p:nvPr/>
                </p:nvSpPr>
                <p:spPr bwMode="auto">
                  <a:xfrm>
                    <a:off x="2231" y="3342"/>
                    <a:ext cx="5" cy="5"/>
                  </a:xfrm>
                  <a:custGeom>
                    <a:avLst/>
                    <a:gdLst>
                      <a:gd name="T0" fmla="*/ 5 w 5"/>
                      <a:gd name="T1" fmla="*/ 5 h 5"/>
                      <a:gd name="T2" fmla="*/ 5 w 5"/>
                      <a:gd name="T3" fmla="*/ 0 h 5"/>
                      <a:gd name="T4" fmla="*/ 0 w 5"/>
                      <a:gd name="T5" fmla="*/ 0 h 5"/>
                      <a:gd name="T6" fmla="*/ 0 w 5"/>
                      <a:gd name="T7" fmla="*/ 5 h 5"/>
                      <a:gd name="T8" fmla="*/ 5 w 5"/>
                      <a:gd name="T9" fmla="*/ 5 h 5"/>
                      <a:gd name="T10" fmla="*/ 5 w 5"/>
                      <a:gd name="T11" fmla="*/ 5 h 5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"/>
                      <a:gd name="T19" fmla="*/ 0 h 5"/>
                      <a:gd name="T20" fmla="*/ 5 w 5"/>
                      <a:gd name="T21" fmla="*/ 5 h 5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" h="5">
                        <a:moveTo>
                          <a:pt x="5" y="5"/>
                        </a:moveTo>
                        <a:lnTo>
                          <a:pt x="5" y="0"/>
                        </a:lnTo>
                        <a:lnTo>
                          <a:pt x="0" y="0"/>
                        </a:lnTo>
                        <a:lnTo>
                          <a:pt x="0" y="5"/>
                        </a:lnTo>
                        <a:lnTo>
                          <a:pt x="5" y="5"/>
                        </a:lnTo>
                        <a:close/>
                      </a:path>
                    </a:pathLst>
                  </a:custGeom>
                  <a:solidFill>
                    <a:srgbClr val="48B2D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534" name="Freeform 85"/>
                  <p:cNvSpPr>
                    <a:spLocks/>
                  </p:cNvSpPr>
                  <p:nvPr/>
                </p:nvSpPr>
                <p:spPr bwMode="auto">
                  <a:xfrm>
                    <a:off x="2231" y="3342"/>
                    <a:ext cx="5" cy="5"/>
                  </a:xfrm>
                  <a:custGeom>
                    <a:avLst/>
                    <a:gdLst>
                      <a:gd name="T0" fmla="*/ 5 w 5"/>
                      <a:gd name="T1" fmla="*/ 5 h 5"/>
                      <a:gd name="T2" fmla="*/ 5 w 5"/>
                      <a:gd name="T3" fmla="*/ 0 h 5"/>
                      <a:gd name="T4" fmla="*/ 0 w 5"/>
                      <a:gd name="T5" fmla="*/ 0 h 5"/>
                      <a:gd name="T6" fmla="*/ 0 w 5"/>
                      <a:gd name="T7" fmla="*/ 5 h 5"/>
                      <a:gd name="T8" fmla="*/ 5 w 5"/>
                      <a:gd name="T9" fmla="*/ 5 h 5"/>
                      <a:gd name="T10" fmla="*/ 5 w 5"/>
                      <a:gd name="T11" fmla="*/ 5 h 5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"/>
                      <a:gd name="T19" fmla="*/ 0 h 5"/>
                      <a:gd name="T20" fmla="*/ 5 w 5"/>
                      <a:gd name="T21" fmla="*/ 5 h 5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" h="5">
                        <a:moveTo>
                          <a:pt x="5" y="5"/>
                        </a:moveTo>
                        <a:lnTo>
                          <a:pt x="5" y="0"/>
                        </a:lnTo>
                        <a:lnTo>
                          <a:pt x="0" y="0"/>
                        </a:lnTo>
                        <a:lnTo>
                          <a:pt x="0" y="5"/>
                        </a:lnTo>
                        <a:lnTo>
                          <a:pt x="5" y="5"/>
                        </a:lnTo>
                      </a:path>
                    </a:pathLst>
                  </a:cu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535" name="Line 8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231" y="3328"/>
                    <a:ext cx="10" cy="14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536" name="Line 8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231" y="3328"/>
                    <a:ext cx="10" cy="14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537" name="Line 8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206" y="3328"/>
                    <a:ext cx="30" cy="23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538" name="Line 8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206" y="3328"/>
                    <a:ext cx="30" cy="23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539" name="Freeform 90"/>
                  <p:cNvSpPr>
                    <a:spLocks/>
                  </p:cNvSpPr>
                  <p:nvPr/>
                </p:nvSpPr>
                <p:spPr bwMode="auto">
                  <a:xfrm>
                    <a:off x="2062" y="3328"/>
                    <a:ext cx="11" cy="14"/>
                  </a:xfrm>
                  <a:custGeom>
                    <a:avLst/>
                    <a:gdLst>
                      <a:gd name="T0" fmla="*/ 6 w 11"/>
                      <a:gd name="T1" fmla="*/ 14 h 14"/>
                      <a:gd name="T2" fmla="*/ 11 w 11"/>
                      <a:gd name="T3" fmla="*/ 5 h 14"/>
                      <a:gd name="T4" fmla="*/ 6 w 11"/>
                      <a:gd name="T5" fmla="*/ 0 h 14"/>
                      <a:gd name="T6" fmla="*/ 0 w 11"/>
                      <a:gd name="T7" fmla="*/ 9 h 14"/>
                      <a:gd name="T8" fmla="*/ 6 w 11"/>
                      <a:gd name="T9" fmla="*/ 14 h 14"/>
                      <a:gd name="T10" fmla="*/ 6 w 11"/>
                      <a:gd name="T11" fmla="*/ 14 h 14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1"/>
                      <a:gd name="T19" fmla="*/ 0 h 14"/>
                      <a:gd name="T20" fmla="*/ 11 w 11"/>
                      <a:gd name="T21" fmla="*/ 14 h 14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1" h="14">
                        <a:moveTo>
                          <a:pt x="6" y="14"/>
                        </a:moveTo>
                        <a:lnTo>
                          <a:pt x="11" y="5"/>
                        </a:lnTo>
                        <a:lnTo>
                          <a:pt x="6" y="0"/>
                        </a:lnTo>
                        <a:lnTo>
                          <a:pt x="0" y="9"/>
                        </a:lnTo>
                        <a:lnTo>
                          <a:pt x="6" y="14"/>
                        </a:lnTo>
                        <a:close/>
                      </a:path>
                    </a:pathLst>
                  </a:custGeom>
                  <a:solidFill>
                    <a:srgbClr val="48B2D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540" name="Freeform 91"/>
                  <p:cNvSpPr>
                    <a:spLocks/>
                  </p:cNvSpPr>
                  <p:nvPr/>
                </p:nvSpPr>
                <p:spPr bwMode="auto">
                  <a:xfrm>
                    <a:off x="2062" y="3328"/>
                    <a:ext cx="11" cy="14"/>
                  </a:xfrm>
                  <a:custGeom>
                    <a:avLst/>
                    <a:gdLst>
                      <a:gd name="T0" fmla="*/ 6 w 11"/>
                      <a:gd name="T1" fmla="*/ 14 h 14"/>
                      <a:gd name="T2" fmla="*/ 11 w 11"/>
                      <a:gd name="T3" fmla="*/ 5 h 14"/>
                      <a:gd name="T4" fmla="*/ 6 w 11"/>
                      <a:gd name="T5" fmla="*/ 0 h 14"/>
                      <a:gd name="T6" fmla="*/ 0 w 11"/>
                      <a:gd name="T7" fmla="*/ 9 h 14"/>
                      <a:gd name="T8" fmla="*/ 6 w 11"/>
                      <a:gd name="T9" fmla="*/ 14 h 14"/>
                      <a:gd name="T10" fmla="*/ 6 w 11"/>
                      <a:gd name="T11" fmla="*/ 14 h 14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1"/>
                      <a:gd name="T19" fmla="*/ 0 h 14"/>
                      <a:gd name="T20" fmla="*/ 11 w 11"/>
                      <a:gd name="T21" fmla="*/ 14 h 14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1" h="14">
                        <a:moveTo>
                          <a:pt x="6" y="14"/>
                        </a:moveTo>
                        <a:lnTo>
                          <a:pt x="11" y="5"/>
                        </a:lnTo>
                        <a:lnTo>
                          <a:pt x="6" y="0"/>
                        </a:lnTo>
                        <a:lnTo>
                          <a:pt x="0" y="9"/>
                        </a:lnTo>
                        <a:lnTo>
                          <a:pt x="6" y="14"/>
                        </a:lnTo>
                      </a:path>
                    </a:pathLst>
                  </a:cu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541" name="Freeform 92"/>
                  <p:cNvSpPr>
                    <a:spLocks/>
                  </p:cNvSpPr>
                  <p:nvPr/>
                </p:nvSpPr>
                <p:spPr bwMode="auto">
                  <a:xfrm>
                    <a:off x="2093" y="3342"/>
                    <a:ext cx="15" cy="14"/>
                  </a:xfrm>
                  <a:custGeom>
                    <a:avLst/>
                    <a:gdLst>
                      <a:gd name="T0" fmla="*/ 15 w 15"/>
                      <a:gd name="T1" fmla="*/ 14 h 14"/>
                      <a:gd name="T2" fmla="*/ 15 w 15"/>
                      <a:gd name="T3" fmla="*/ 5 h 14"/>
                      <a:gd name="T4" fmla="*/ 0 w 15"/>
                      <a:gd name="T5" fmla="*/ 0 h 14"/>
                      <a:gd name="T6" fmla="*/ 0 w 15"/>
                      <a:gd name="T7" fmla="*/ 5 h 14"/>
                      <a:gd name="T8" fmla="*/ 15 w 15"/>
                      <a:gd name="T9" fmla="*/ 14 h 14"/>
                      <a:gd name="T10" fmla="*/ 15 w 15"/>
                      <a:gd name="T11" fmla="*/ 14 h 14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5"/>
                      <a:gd name="T19" fmla="*/ 0 h 14"/>
                      <a:gd name="T20" fmla="*/ 15 w 15"/>
                      <a:gd name="T21" fmla="*/ 14 h 14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5" h="14">
                        <a:moveTo>
                          <a:pt x="15" y="14"/>
                        </a:moveTo>
                        <a:lnTo>
                          <a:pt x="15" y="5"/>
                        </a:lnTo>
                        <a:lnTo>
                          <a:pt x="0" y="0"/>
                        </a:lnTo>
                        <a:lnTo>
                          <a:pt x="0" y="5"/>
                        </a:lnTo>
                        <a:lnTo>
                          <a:pt x="15" y="14"/>
                        </a:lnTo>
                        <a:close/>
                      </a:path>
                    </a:pathLst>
                  </a:custGeom>
                  <a:solidFill>
                    <a:srgbClr val="48B2D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542" name="Freeform 93"/>
                  <p:cNvSpPr>
                    <a:spLocks/>
                  </p:cNvSpPr>
                  <p:nvPr/>
                </p:nvSpPr>
                <p:spPr bwMode="auto">
                  <a:xfrm>
                    <a:off x="2093" y="3342"/>
                    <a:ext cx="15" cy="14"/>
                  </a:xfrm>
                  <a:custGeom>
                    <a:avLst/>
                    <a:gdLst>
                      <a:gd name="T0" fmla="*/ 15 w 15"/>
                      <a:gd name="T1" fmla="*/ 14 h 14"/>
                      <a:gd name="T2" fmla="*/ 15 w 15"/>
                      <a:gd name="T3" fmla="*/ 5 h 14"/>
                      <a:gd name="T4" fmla="*/ 0 w 15"/>
                      <a:gd name="T5" fmla="*/ 0 h 14"/>
                      <a:gd name="T6" fmla="*/ 0 w 15"/>
                      <a:gd name="T7" fmla="*/ 5 h 14"/>
                      <a:gd name="T8" fmla="*/ 15 w 15"/>
                      <a:gd name="T9" fmla="*/ 14 h 14"/>
                      <a:gd name="T10" fmla="*/ 15 w 15"/>
                      <a:gd name="T11" fmla="*/ 14 h 14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5"/>
                      <a:gd name="T19" fmla="*/ 0 h 14"/>
                      <a:gd name="T20" fmla="*/ 15 w 15"/>
                      <a:gd name="T21" fmla="*/ 14 h 14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5" h="14">
                        <a:moveTo>
                          <a:pt x="15" y="14"/>
                        </a:moveTo>
                        <a:lnTo>
                          <a:pt x="15" y="5"/>
                        </a:lnTo>
                        <a:lnTo>
                          <a:pt x="0" y="0"/>
                        </a:lnTo>
                        <a:lnTo>
                          <a:pt x="0" y="5"/>
                        </a:lnTo>
                        <a:lnTo>
                          <a:pt x="15" y="14"/>
                        </a:lnTo>
                      </a:path>
                    </a:pathLst>
                  </a:cu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543" name="Freeform 94"/>
                  <p:cNvSpPr>
                    <a:spLocks/>
                  </p:cNvSpPr>
                  <p:nvPr/>
                </p:nvSpPr>
                <p:spPr bwMode="auto">
                  <a:xfrm>
                    <a:off x="2129" y="3356"/>
                    <a:ext cx="15" cy="14"/>
                  </a:xfrm>
                  <a:custGeom>
                    <a:avLst/>
                    <a:gdLst>
                      <a:gd name="T0" fmla="*/ 10 w 15"/>
                      <a:gd name="T1" fmla="*/ 14 h 14"/>
                      <a:gd name="T2" fmla="*/ 15 w 15"/>
                      <a:gd name="T3" fmla="*/ 5 h 14"/>
                      <a:gd name="T4" fmla="*/ 0 w 15"/>
                      <a:gd name="T5" fmla="*/ 0 h 14"/>
                      <a:gd name="T6" fmla="*/ 0 w 15"/>
                      <a:gd name="T7" fmla="*/ 9 h 14"/>
                      <a:gd name="T8" fmla="*/ 10 w 15"/>
                      <a:gd name="T9" fmla="*/ 14 h 14"/>
                      <a:gd name="T10" fmla="*/ 10 w 15"/>
                      <a:gd name="T11" fmla="*/ 14 h 14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5"/>
                      <a:gd name="T19" fmla="*/ 0 h 14"/>
                      <a:gd name="T20" fmla="*/ 15 w 15"/>
                      <a:gd name="T21" fmla="*/ 14 h 14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5" h="14">
                        <a:moveTo>
                          <a:pt x="10" y="14"/>
                        </a:moveTo>
                        <a:lnTo>
                          <a:pt x="15" y="5"/>
                        </a:lnTo>
                        <a:lnTo>
                          <a:pt x="0" y="0"/>
                        </a:lnTo>
                        <a:lnTo>
                          <a:pt x="0" y="9"/>
                        </a:lnTo>
                        <a:lnTo>
                          <a:pt x="10" y="14"/>
                        </a:lnTo>
                        <a:close/>
                      </a:path>
                    </a:pathLst>
                  </a:custGeom>
                  <a:solidFill>
                    <a:srgbClr val="48B2D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544" name="Freeform 95"/>
                  <p:cNvSpPr>
                    <a:spLocks/>
                  </p:cNvSpPr>
                  <p:nvPr/>
                </p:nvSpPr>
                <p:spPr bwMode="auto">
                  <a:xfrm>
                    <a:off x="2129" y="3356"/>
                    <a:ext cx="15" cy="14"/>
                  </a:xfrm>
                  <a:custGeom>
                    <a:avLst/>
                    <a:gdLst>
                      <a:gd name="T0" fmla="*/ 10 w 15"/>
                      <a:gd name="T1" fmla="*/ 14 h 14"/>
                      <a:gd name="T2" fmla="*/ 15 w 15"/>
                      <a:gd name="T3" fmla="*/ 5 h 14"/>
                      <a:gd name="T4" fmla="*/ 0 w 15"/>
                      <a:gd name="T5" fmla="*/ 0 h 14"/>
                      <a:gd name="T6" fmla="*/ 0 w 15"/>
                      <a:gd name="T7" fmla="*/ 9 h 14"/>
                      <a:gd name="T8" fmla="*/ 10 w 15"/>
                      <a:gd name="T9" fmla="*/ 14 h 14"/>
                      <a:gd name="T10" fmla="*/ 10 w 15"/>
                      <a:gd name="T11" fmla="*/ 14 h 14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5"/>
                      <a:gd name="T19" fmla="*/ 0 h 14"/>
                      <a:gd name="T20" fmla="*/ 15 w 15"/>
                      <a:gd name="T21" fmla="*/ 14 h 14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5" h="14">
                        <a:moveTo>
                          <a:pt x="10" y="14"/>
                        </a:moveTo>
                        <a:lnTo>
                          <a:pt x="15" y="5"/>
                        </a:lnTo>
                        <a:lnTo>
                          <a:pt x="0" y="0"/>
                        </a:lnTo>
                        <a:lnTo>
                          <a:pt x="0" y="9"/>
                        </a:lnTo>
                        <a:lnTo>
                          <a:pt x="10" y="14"/>
                        </a:lnTo>
                      </a:path>
                    </a:pathLst>
                  </a:cu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545" name="Freeform 96"/>
                  <p:cNvSpPr>
                    <a:spLocks/>
                  </p:cNvSpPr>
                  <p:nvPr/>
                </p:nvSpPr>
                <p:spPr bwMode="auto">
                  <a:xfrm>
                    <a:off x="2160" y="3370"/>
                    <a:ext cx="20" cy="14"/>
                  </a:xfrm>
                  <a:custGeom>
                    <a:avLst/>
                    <a:gdLst>
                      <a:gd name="T0" fmla="*/ 15 w 20"/>
                      <a:gd name="T1" fmla="*/ 14 h 14"/>
                      <a:gd name="T2" fmla="*/ 20 w 20"/>
                      <a:gd name="T3" fmla="*/ 5 h 14"/>
                      <a:gd name="T4" fmla="*/ 5 w 20"/>
                      <a:gd name="T5" fmla="*/ 0 h 14"/>
                      <a:gd name="T6" fmla="*/ 0 w 20"/>
                      <a:gd name="T7" fmla="*/ 9 h 14"/>
                      <a:gd name="T8" fmla="*/ 15 w 20"/>
                      <a:gd name="T9" fmla="*/ 14 h 14"/>
                      <a:gd name="T10" fmla="*/ 15 w 20"/>
                      <a:gd name="T11" fmla="*/ 14 h 14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20"/>
                      <a:gd name="T19" fmla="*/ 0 h 14"/>
                      <a:gd name="T20" fmla="*/ 20 w 20"/>
                      <a:gd name="T21" fmla="*/ 14 h 14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20" h="14">
                        <a:moveTo>
                          <a:pt x="15" y="14"/>
                        </a:moveTo>
                        <a:lnTo>
                          <a:pt x="20" y="5"/>
                        </a:lnTo>
                        <a:lnTo>
                          <a:pt x="5" y="0"/>
                        </a:lnTo>
                        <a:lnTo>
                          <a:pt x="0" y="9"/>
                        </a:lnTo>
                        <a:lnTo>
                          <a:pt x="15" y="14"/>
                        </a:lnTo>
                        <a:close/>
                      </a:path>
                    </a:pathLst>
                  </a:custGeom>
                  <a:solidFill>
                    <a:srgbClr val="48B2D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546" name="Freeform 97"/>
                  <p:cNvSpPr>
                    <a:spLocks/>
                  </p:cNvSpPr>
                  <p:nvPr/>
                </p:nvSpPr>
                <p:spPr bwMode="auto">
                  <a:xfrm>
                    <a:off x="2160" y="3370"/>
                    <a:ext cx="20" cy="14"/>
                  </a:xfrm>
                  <a:custGeom>
                    <a:avLst/>
                    <a:gdLst>
                      <a:gd name="T0" fmla="*/ 15 w 20"/>
                      <a:gd name="T1" fmla="*/ 14 h 14"/>
                      <a:gd name="T2" fmla="*/ 20 w 20"/>
                      <a:gd name="T3" fmla="*/ 5 h 14"/>
                      <a:gd name="T4" fmla="*/ 5 w 20"/>
                      <a:gd name="T5" fmla="*/ 0 h 14"/>
                      <a:gd name="T6" fmla="*/ 0 w 20"/>
                      <a:gd name="T7" fmla="*/ 9 h 14"/>
                      <a:gd name="T8" fmla="*/ 15 w 20"/>
                      <a:gd name="T9" fmla="*/ 14 h 14"/>
                      <a:gd name="T10" fmla="*/ 15 w 20"/>
                      <a:gd name="T11" fmla="*/ 14 h 14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20"/>
                      <a:gd name="T19" fmla="*/ 0 h 14"/>
                      <a:gd name="T20" fmla="*/ 20 w 20"/>
                      <a:gd name="T21" fmla="*/ 14 h 14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20" h="14">
                        <a:moveTo>
                          <a:pt x="15" y="14"/>
                        </a:moveTo>
                        <a:lnTo>
                          <a:pt x="20" y="5"/>
                        </a:lnTo>
                        <a:lnTo>
                          <a:pt x="5" y="0"/>
                        </a:lnTo>
                        <a:lnTo>
                          <a:pt x="0" y="9"/>
                        </a:lnTo>
                        <a:lnTo>
                          <a:pt x="15" y="14"/>
                        </a:lnTo>
                      </a:path>
                    </a:pathLst>
                  </a:cu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547" name="Freeform 98"/>
                  <p:cNvSpPr>
                    <a:spLocks/>
                  </p:cNvSpPr>
                  <p:nvPr/>
                </p:nvSpPr>
                <p:spPr bwMode="auto">
                  <a:xfrm>
                    <a:off x="2190" y="3379"/>
                    <a:ext cx="16" cy="14"/>
                  </a:xfrm>
                  <a:custGeom>
                    <a:avLst/>
                    <a:gdLst>
                      <a:gd name="T0" fmla="*/ 11 w 16"/>
                      <a:gd name="T1" fmla="*/ 14 h 14"/>
                      <a:gd name="T2" fmla="*/ 16 w 16"/>
                      <a:gd name="T3" fmla="*/ 9 h 14"/>
                      <a:gd name="T4" fmla="*/ 5 w 16"/>
                      <a:gd name="T5" fmla="*/ 0 h 14"/>
                      <a:gd name="T6" fmla="*/ 0 w 16"/>
                      <a:gd name="T7" fmla="*/ 9 h 14"/>
                      <a:gd name="T8" fmla="*/ 11 w 16"/>
                      <a:gd name="T9" fmla="*/ 14 h 14"/>
                      <a:gd name="T10" fmla="*/ 11 w 16"/>
                      <a:gd name="T11" fmla="*/ 14 h 14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6"/>
                      <a:gd name="T19" fmla="*/ 0 h 14"/>
                      <a:gd name="T20" fmla="*/ 16 w 16"/>
                      <a:gd name="T21" fmla="*/ 14 h 14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6" h="14">
                        <a:moveTo>
                          <a:pt x="11" y="14"/>
                        </a:moveTo>
                        <a:lnTo>
                          <a:pt x="16" y="9"/>
                        </a:lnTo>
                        <a:lnTo>
                          <a:pt x="5" y="0"/>
                        </a:lnTo>
                        <a:lnTo>
                          <a:pt x="0" y="9"/>
                        </a:lnTo>
                        <a:lnTo>
                          <a:pt x="11" y="14"/>
                        </a:lnTo>
                        <a:close/>
                      </a:path>
                    </a:pathLst>
                  </a:custGeom>
                  <a:solidFill>
                    <a:srgbClr val="48B2D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548" name="Freeform 99"/>
                  <p:cNvSpPr>
                    <a:spLocks/>
                  </p:cNvSpPr>
                  <p:nvPr/>
                </p:nvSpPr>
                <p:spPr bwMode="auto">
                  <a:xfrm>
                    <a:off x="2190" y="3379"/>
                    <a:ext cx="16" cy="14"/>
                  </a:xfrm>
                  <a:custGeom>
                    <a:avLst/>
                    <a:gdLst>
                      <a:gd name="T0" fmla="*/ 11 w 16"/>
                      <a:gd name="T1" fmla="*/ 14 h 14"/>
                      <a:gd name="T2" fmla="*/ 16 w 16"/>
                      <a:gd name="T3" fmla="*/ 9 h 14"/>
                      <a:gd name="T4" fmla="*/ 5 w 16"/>
                      <a:gd name="T5" fmla="*/ 0 h 14"/>
                      <a:gd name="T6" fmla="*/ 0 w 16"/>
                      <a:gd name="T7" fmla="*/ 9 h 14"/>
                      <a:gd name="T8" fmla="*/ 11 w 16"/>
                      <a:gd name="T9" fmla="*/ 14 h 14"/>
                      <a:gd name="T10" fmla="*/ 11 w 16"/>
                      <a:gd name="T11" fmla="*/ 14 h 14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6"/>
                      <a:gd name="T19" fmla="*/ 0 h 14"/>
                      <a:gd name="T20" fmla="*/ 16 w 16"/>
                      <a:gd name="T21" fmla="*/ 14 h 14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6" h="14">
                        <a:moveTo>
                          <a:pt x="11" y="14"/>
                        </a:moveTo>
                        <a:lnTo>
                          <a:pt x="16" y="9"/>
                        </a:lnTo>
                        <a:lnTo>
                          <a:pt x="5" y="0"/>
                        </a:lnTo>
                        <a:lnTo>
                          <a:pt x="0" y="9"/>
                        </a:lnTo>
                        <a:lnTo>
                          <a:pt x="11" y="14"/>
                        </a:lnTo>
                      </a:path>
                    </a:pathLst>
                  </a:cu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549" name="Freeform 100"/>
                  <p:cNvSpPr>
                    <a:spLocks/>
                  </p:cNvSpPr>
                  <p:nvPr/>
                </p:nvSpPr>
                <p:spPr bwMode="auto">
                  <a:xfrm>
                    <a:off x="2216" y="3393"/>
                    <a:ext cx="15" cy="9"/>
                  </a:xfrm>
                  <a:custGeom>
                    <a:avLst/>
                    <a:gdLst>
                      <a:gd name="T0" fmla="*/ 10 w 15"/>
                      <a:gd name="T1" fmla="*/ 9 h 9"/>
                      <a:gd name="T2" fmla="*/ 15 w 15"/>
                      <a:gd name="T3" fmla="*/ 5 h 9"/>
                      <a:gd name="T4" fmla="*/ 5 w 15"/>
                      <a:gd name="T5" fmla="*/ 0 h 9"/>
                      <a:gd name="T6" fmla="*/ 0 w 15"/>
                      <a:gd name="T7" fmla="*/ 5 h 9"/>
                      <a:gd name="T8" fmla="*/ 10 w 15"/>
                      <a:gd name="T9" fmla="*/ 9 h 9"/>
                      <a:gd name="T10" fmla="*/ 10 w 15"/>
                      <a:gd name="T11" fmla="*/ 9 h 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5"/>
                      <a:gd name="T19" fmla="*/ 0 h 9"/>
                      <a:gd name="T20" fmla="*/ 15 w 15"/>
                      <a:gd name="T21" fmla="*/ 9 h 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5" h="9">
                        <a:moveTo>
                          <a:pt x="10" y="9"/>
                        </a:moveTo>
                        <a:lnTo>
                          <a:pt x="15" y="5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10" y="9"/>
                        </a:lnTo>
                        <a:close/>
                      </a:path>
                    </a:pathLst>
                  </a:custGeom>
                  <a:solidFill>
                    <a:srgbClr val="48B2D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550" name="Freeform 101"/>
                  <p:cNvSpPr>
                    <a:spLocks/>
                  </p:cNvSpPr>
                  <p:nvPr/>
                </p:nvSpPr>
                <p:spPr bwMode="auto">
                  <a:xfrm>
                    <a:off x="2216" y="3393"/>
                    <a:ext cx="15" cy="9"/>
                  </a:xfrm>
                  <a:custGeom>
                    <a:avLst/>
                    <a:gdLst>
                      <a:gd name="T0" fmla="*/ 10 w 15"/>
                      <a:gd name="T1" fmla="*/ 9 h 9"/>
                      <a:gd name="T2" fmla="*/ 15 w 15"/>
                      <a:gd name="T3" fmla="*/ 5 h 9"/>
                      <a:gd name="T4" fmla="*/ 5 w 15"/>
                      <a:gd name="T5" fmla="*/ 0 h 9"/>
                      <a:gd name="T6" fmla="*/ 0 w 15"/>
                      <a:gd name="T7" fmla="*/ 5 h 9"/>
                      <a:gd name="T8" fmla="*/ 10 w 15"/>
                      <a:gd name="T9" fmla="*/ 9 h 9"/>
                      <a:gd name="T10" fmla="*/ 10 w 15"/>
                      <a:gd name="T11" fmla="*/ 9 h 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5"/>
                      <a:gd name="T19" fmla="*/ 0 h 9"/>
                      <a:gd name="T20" fmla="*/ 15 w 15"/>
                      <a:gd name="T21" fmla="*/ 9 h 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5" h="9">
                        <a:moveTo>
                          <a:pt x="10" y="9"/>
                        </a:moveTo>
                        <a:lnTo>
                          <a:pt x="15" y="5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10" y="9"/>
                        </a:lnTo>
                      </a:path>
                    </a:pathLst>
                  </a:cu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551" name="Freeform 102"/>
                  <p:cNvSpPr>
                    <a:spLocks/>
                  </p:cNvSpPr>
                  <p:nvPr/>
                </p:nvSpPr>
                <p:spPr bwMode="auto">
                  <a:xfrm>
                    <a:off x="2247" y="3407"/>
                    <a:ext cx="10" cy="9"/>
                  </a:xfrm>
                  <a:custGeom>
                    <a:avLst/>
                    <a:gdLst>
                      <a:gd name="T0" fmla="*/ 5 w 10"/>
                      <a:gd name="T1" fmla="*/ 9 h 9"/>
                      <a:gd name="T2" fmla="*/ 10 w 10"/>
                      <a:gd name="T3" fmla="*/ 0 h 9"/>
                      <a:gd name="T4" fmla="*/ 5 w 10"/>
                      <a:gd name="T5" fmla="*/ 0 h 9"/>
                      <a:gd name="T6" fmla="*/ 0 w 10"/>
                      <a:gd name="T7" fmla="*/ 5 h 9"/>
                      <a:gd name="T8" fmla="*/ 5 w 10"/>
                      <a:gd name="T9" fmla="*/ 9 h 9"/>
                      <a:gd name="T10" fmla="*/ 5 w 10"/>
                      <a:gd name="T11" fmla="*/ 9 h 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0"/>
                      <a:gd name="T19" fmla="*/ 0 h 9"/>
                      <a:gd name="T20" fmla="*/ 10 w 10"/>
                      <a:gd name="T21" fmla="*/ 9 h 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0" h="9">
                        <a:moveTo>
                          <a:pt x="5" y="9"/>
                        </a:moveTo>
                        <a:lnTo>
                          <a:pt x="10" y="0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5" y="9"/>
                        </a:lnTo>
                        <a:close/>
                      </a:path>
                    </a:pathLst>
                  </a:custGeom>
                  <a:solidFill>
                    <a:srgbClr val="48B2D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552" name="Freeform 103"/>
                  <p:cNvSpPr>
                    <a:spLocks/>
                  </p:cNvSpPr>
                  <p:nvPr/>
                </p:nvSpPr>
                <p:spPr bwMode="auto">
                  <a:xfrm>
                    <a:off x="2247" y="3407"/>
                    <a:ext cx="10" cy="9"/>
                  </a:xfrm>
                  <a:custGeom>
                    <a:avLst/>
                    <a:gdLst>
                      <a:gd name="T0" fmla="*/ 5 w 10"/>
                      <a:gd name="T1" fmla="*/ 9 h 9"/>
                      <a:gd name="T2" fmla="*/ 10 w 10"/>
                      <a:gd name="T3" fmla="*/ 0 h 9"/>
                      <a:gd name="T4" fmla="*/ 5 w 10"/>
                      <a:gd name="T5" fmla="*/ 0 h 9"/>
                      <a:gd name="T6" fmla="*/ 0 w 10"/>
                      <a:gd name="T7" fmla="*/ 5 h 9"/>
                      <a:gd name="T8" fmla="*/ 5 w 10"/>
                      <a:gd name="T9" fmla="*/ 9 h 9"/>
                      <a:gd name="T10" fmla="*/ 5 w 10"/>
                      <a:gd name="T11" fmla="*/ 9 h 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0"/>
                      <a:gd name="T19" fmla="*/ 0 h 9"/>
                      <a:gd name="T20" fmla="*/ 10 w 10"/>
                      <a:gd name="T21" fmla="*/ 9 h 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0" h="9">
                        <a:moveTo>
                          <a:pt x="5" y="9"/>
                        </a:moveTo>
                        <a:lnTo>
                          <a:pt x="10" y="0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5" y="9"/>
                        </a:lnTo>
                      </a:path>
                    </a:pathLst>
                  </a:cu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553" name="Freeform 104"/>
                  <p:cNvSpPr>
                    <a:spLocks/>
                  </p:cNvSpPr>
                  <p:nvPr/>
                </p:nvSpPr>
                <p:spPr bwMode="auto">
                  <a:xfrm>
                    <a:off x="2236" y="3402"/>
                    <a:ext cx="11" cy="10"/>
                  </a:xfrm>
                  <a:custGeom>
                    <a:avLst/>
                    <a:gdLst>
                      <a:gd name="T0" fmla="*/ 5 w 11"/>
                      <a:gd name="T1" fmla="*/ 10 h 10"/>
                      <a:gd name="T2" fmla="*/ 11 w 11"/>
                      <a:gd name="T3" fmla="*/ 0 h 10"/>
                      <a:gd name="T4" fmla="*/ 5 w 11"/>
                      <a:gd name="T5" fmla="*/ 0 h 10"/>
                      <a:gd name="T6" fmla="*/ 0 w 11"/>
                      <a:gd name="T7" fmla="*/ 5 h 10"/>
                      <a:gd name="T8" fmla="*/ 5 w 11"/>
                      <a:gd name="T9" fmla="*/ 10 h 10"/>
                      <a:gd name="T10" fmla="*/ 5 w 11"/>
                      <a:gd name="T11" fmla="*/ 10 h 1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1"/>
                      <a:gd name="T19" fmla="*/ 0 h 10"/>
                      <a:gd name="T20" fmla="*/ 11 w 11"/>
                      <a:gd name="T21" fmla="*/ 10 h 10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1" h="10">
                        <a:moveTo>
                          <a:pt x="5" y="10"/>
                        </a:moveTo>
                        <a:lnTo>
                          <a:pt x="11" y="0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5" y="10"/>
                        </a:lnTo>
                        <a:close/>
                      </a:path>
                    </a:pathLst>
                  </a:custGeom>
                  <a:solidFill>
                    <a:srgbClr val="48B2D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554" name="Freeform 105"/>
                  <p:cNvSpPr>
                    <a:spLocks/>
                  </p:cNvSpPr>
                  <p:nvPr/>
                </p:nvSpPr>
                <p:spPr bwMode="auto">
                  <a:xfrm>
                    <a:off x="2236" y="3402"/>
                    <a:ext cx="11" cy="10"/>
                  </a:xfrm>
                  <a:custGeom>
                    <a:avLst/>
                    <a:gdLst>
                      <a:gd name="T0" fmla="*/ 5 w 11"/>
                      <a:gd name="T1" fmla="*/ 10 h 10"/>
                      <a:gd name="T2" fmla="*/ 11 w 11"/>
                      <a:gd name="T3" fmla="*/ 0 h 10"/>
                      <a:gd name="T4" fmla="*/ 5 w 11"/>
                      <a:gd name="T5" fmla="*/ 0 h 10"/>
                      <a:gd name="T6" fmla="*/ 0 w 11"/>
                      <a:gd name="T7" fmla="*/ 5 h 10"/>
                      <a:gd name="T8" fmla="*/ 5 w 11"/>
                      <a:gd name="T9" fmla="*/ 10 h 10"/>
                      <a:gd name="T10" fmla="*/ 5 w 11"/>
                      <a:gd name="T11" fmla="*/ 10 h 1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1"/>
                      <a:gd name="T19" fmla="*/ 0 h 10"/>
                      <a:gd name="T20" fmla="*/ 11 w 11"/>
                      <a:gd name="T21" fmla="*/ 10 h 10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1" h="10">
                        <a:moveTo>
                          <a:pt x="5" y="10"/>
                        </a:moveTo>
                        <a:lnTo>
                          <a:pt x="11" y="0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5" y="10"/>
                        </a:lnTo>
                      </a:path>
                    </a:pathLst>
                  </a:cu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555" name="Freeform 106"/>
                  <p:cNvSpPr>
                    <a:spLocks/>
                  </p:cNvSpPr>
                  <p:nvPr/>
                </p:nvSpPr>
                <p:spPr bwMode="auto">
                  <a:xfrm>
                    <a:off x="2252" y="3393"/>
                    <a:ext cx="5" cy="5"/>
                  </a:xfrm>
                  <a:custGeom>
                    <a:avLst/>
                    <a:gdLst>
                      <a:gd name="T0" fmla="*/ 5 w 5"/>
                      <a:gd name="T1" fmla="*/ 0 h 5"/>
                      <a:gd name="T2" fmla="*/ 5 w 5"/>
                      <a:gd name="T3" fmla="*/ 5 h 5"/>
                      <a:gd name="T4" fmla="*/ 5 w 5"/>
                      <a:gd name="T5" fmla="*/ 5 h 5"/>
                      <a:gd name="T6" fmla="*/ 0 w 5"/>
                      <a:gd name="T7" fmla="*/ 5 h 5"/>
                      <a:gd name="T8" fmla="*/ 5 w 5"/>
                      <a:gd name="T9" fmla="*/ 0 h 5"/>
                      <a:gd name="T10" fmla="*/ 5 w 5"/>
                      <a:gd name="T11" fmla="*/ 0 h 5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"/>
                      <a:gd name="T19" fmla="*/ 0 h 5"/>
                      <a:gd name="T20" fmla="*/ 5 w 5"/>
                      <a:gd name="T21" fmla="*/ 5 h 5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" h="5">
                        <a:moveTo>
                          <a:pt x="5" y="0"/>
                        </a:moveTo>
                        <a:lnTo>
                          <a:pt x="5" y="5"/>
                        </a:lnTo>
                        <a:lnTo>
                          <a:pt x="0" y="5"/>
                        </a:lnTo>
                        <a:lnTo>
                          <a:pt x="5" y="0"/>
                        </a:lnTo>
                        <a:close/>
                      </a:path>
                    </a:pathLst>
                  </a:custGeom>
                  <a:solidFill>
                    <a:srgbClr val="48B2D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556" name="Freeform 107"/>
                  <p:cNvSpPr>
                    <a:spLocks/>
                  </p:cNvSpPr>
                  <p:nvPr/>
                </p:nvSpPr>
                <p:spPr bwMode="auto">
                  <a:xfrm>
                    <a:off x="2252" y="3393"/>
                    <a:ext cx="5" cy="5"/>
                  </a:xfrm>
                  <a:custGeom>
                    <a:avLst/>
                    <a:gdLst>
                      <a:gd name="T0" fmla="*/ 5 w 5"/>
                      <a:gd name="T1" fmla="*/ 0 h 5"/>
                      <a:gd name="T2" fmla="*/ 5 w 5"/>
                      <a:gd name="T3" fmla="*/ 5 h 5"/>
                      <a:gd name="T4" fmla="*/ 5 w 5"/>
                      <a:gd name="T5" fmla="*/ 5 h 5"/>
                      <a:gd name="T6" fmla="*/ 0 w 5"/>
                      <a:gd name="T7" fmla="*/ 5 h 5"/>
                      <a:gd name="T8" fmla="*/ 5 w 5"/>
                      <a:gd name="T9" fmla="*/ 0 h 5"/>
                      <a:gd name="T10" fmla="*/ 5 w 5"/>
                      <a:gd name="T11" fmla="*/ 0 h 5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"/>
                      <a:gd name="T19" fmla="*/ 0 h 5"/>
                      <a:gd name="T20" fmla="*/ 5 w 5"/>
                      <a:gd name="T21" fmla="*/ 5 h 5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" h="5">
                        <a:moveTo>
                          <a:pt x="5" y="0"/>
                        </a:moveTo>
                        <a:lnTo>
                          <a:pt x="5" y="5"/>
                        </a:lnTo>
                        <a:lnTo>
                          <a:pt x="0" y="5"/>
                        </a:lnTo>
                        <a:lnTo>
                          <a:pt x="5" y="0"/>
                        </a:lnTo>
                      </a:path>
                    </a:pathLst>
                  </a:cu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557" name="Freeform 108"/>
                  <p:cNvSpPr>
                    <a:spLocks/>
                  </p:cNvSpPr>
                  <p:nvPr/>
                </p:nvSpPr>
                <p:spPr bwMode="auto">
                  <a:xfrm>
                    <a:off x="2247" y="3393"/>
                    <a:ext cx="10" cy="14"/>
                  </a:xfrm>
                  <a:custGeom>
                    <a:avLst/>
                    <a:gdLst>
                      <a:gd name="T0" fmla="*/ 5 w 10"/>
                      <a:gd name="T1" fmla="*/ 14 h 14"/>
                      <a:gd name="T2" fmla="*/ 10 w 10"/>
                      <a:gd name="T3" fmla="*/ 9 h 14"/>
                      <a:gd name="T4" fmla="*/ 0 w 10"/>
                      <a:gd name="T5" fmla="*/ 0 h 14"/>
                      <a:gd name="T6" fmla="*/ 0 w 10"/>
                      <a:gd name="T7" fmla="*/ 9 h 14"/>
                      <a:gd name="T8" fmla="*/ 5 w 10"/>
                      <a:gd name="T9" fmla="*/ 14 h 14"/>
                      <a:gd name="T10" fmla="*/ 5 w 10"/>
                      <a:gd name="T11" fmla="*/ 14 h 14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0"/>
                      <a:gd name="T19" fmla="*/ 0 h 14"/>
                      <a:gd name="T20" fmla="*/ 10 w 10"/>
                      <a:gd name="T21" fmla="*/ 14 h 14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0" h="14">
                        <a:moveTo>
                          <a:pt x="5" y="14"/>
                        </a:moveTo>
                        <a:lnTo>
                          <a:pt x="10" y="9"/>
                        </a:lnTo>
                        <a:lnTo>
                          <a:pt x="0" y="0"/>
                        </a:lnTo>
                        <a:lnTo>
                          <a:pt x="0" y="9"/>
                        </a:lnTo>
                        <a:lnTo>
                          <a:pt x="5" y="14"/>
                        </a:lnTo>
                        <a:close/>
                      </a:path>
                    </a:pathLst>
                  </a:custGeom>
                  <a:solidFill>
                    <a:srgbClr val="48B2D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558" name="Freeform 109"/>
                  <p:cNvSpPr>
                    <a:spLocks/>
                  </p:cNvSpPr>
                  <p:nvPr/>
                </p:nvSpPr>
                <p:spPr bwMode="auto">
                  <a:xfrm>
                    <a:off x="2247" y="3393"/>
                    <a:ext cx="10" cy="14"/>
                  </a:xfrm>
                  <a:custGeom>
                    <a:avLst/>
                    <a:gdLst>
                      <a:gd name="T0" fmla="*/ 5 w 10"/>
                      <a:gd name="T1" fmla="*/ 14 h 14"/>
                      <a:gd name="T2" fmla="*/ 10 w 10"/>
                      <a:gd name="T3" fmla="*/ 9 h 14"/>
                      <a:gd name="T4" fmla="*/ 0 w 10"/>
                      <a:gd name="T5" fmla="*/ 0 h 14"/>
                      <a:gd name="T6" fmla="*/ 0 w 10"/>
                      <a:gd name="T7" fmla="*/ 9 h 14"/>
                      <a:gd name="T8" fmla="*/ 5 w 10"/>
                      <a:gd name="T9" fmla="*/ 14 h 14"/>
                      <a:gd name="T10" fmla="*/ 5 w 10"/>
                      <a:gd name="T11" fmla="*/ 14 h 14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0"/>
                      <a:gd name="T19" fmla="*/ 0 h 14"/>
                      <a:gd name="T20" fmla="*/ 10 w 10"/>
                      <a:gd name="T21" fmla="*/ 14 h 14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0" h="14">
                        <a:moveTo>
                          <a:pt x="5" y="14"/>
                        </a:moveTo>
                        <a:lnTo>
                          <a:pt x="10" y="9"/>
                        </a:lnTo>
                        <a:lnTo>
                          <a:pt x="0" y="0"/>
                        </a:lnTo>
                        <a:lnTo>
                          <a:pt x="0" y="9"/>
                        </a:lnTo>
                        <a:lnTo>
                          <a:pt x="5" y="14"/>
                        </a:lnTo>
                      </a:path>
                    </a:pathLst>
                  </a:cu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559" name="Freeform 110"/>
                  <p:cNvSpPr>
                    <a:spLocks/>
                  </p:cNvSpPr>
                  <p:nvPr/>
                </p:nvSpPr>
                <p:spPr bwMode="auto">
                  <a:xfrm>
                    <a:off x="2247" y="3393"/>
                    <a:ext cx="10" cy="14"/>
                  </a:xfrm>
                  <a:custGeom>
                    <a:avLst/>
                    <a:gdLst>
                      <a:gd name="T0" fmla="*/ 5 w 10"/>
                      <a:gd name="T1" fmla="*/ 0 h 14"/>
                      <a:gd name="T2" fmla="*/ 10 w 10"/>
                      <a:gd name="T3" fmla="*/ 9 h 14"/>
                      <a:gd name="T4" fmla="*/ 10 w 10"/>
                      <a:gd name="T5" fmla="*/ 14 h 14"/>
                      <a:gd name="T6" fmla="*/ 0 w 10"/>
                      <a:gd name="T7" fmla="*/ 0 h 14"/>
                      <a:gd name="T8" fmla="*/ 5 w 10"/>
                      <a:gd name="T9" fmla="*/ 0 h 14"/>
                      <a:gd name="T10" fmla="*/ 5 w 10"/>
                      <a:gd name="T11" fmla="*/ 0 h 14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0"/>
                      <a:gd name="T19" fmla="*/ 0 h 14"/>
                      <a:gd name="T20" fmla="*/ 10 w 10"/>
                      <a:gd name="T21" fmla="*/ 14 h 14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0" h="14">
                        <a:moveTo>
                          <a:pt x="5" y="0"/>
                        </a:moveTo>
                        <a:lnTo>
                          <a:pt x="10" y="9"/>
                        </a:lnTo>
                        <a:lnTo>
                          <a:pt x="10" y="14"/>
                        </a:lnTo>
                        <a:lnTo>
                          <a:pt x="0" y="0"/>
                        </a:lnTo>
                        <a:lnTo>
                          <a:pt x="5" y="0"/>
                        </a:lnTo>
                        <a:close/>
                      </a:path>
                    </a:pathLst>
                  </a:custGeom>
                  <a:solidFill>
                    <a:srgbClr val="48B2D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560" name="Freeform 111"/>
                  <p:cNvSpPr>
                    <a:spLocks/>
                  </p:cNvSpPr>
                  <p:nvPr/>
                </p:nvSpPr>
                <p:spPr bwMode="auto">
                  <a:xfrm>
                    <a:off x="2247" y="3393"/>
                    <a:ext cx="10" cy="14"/>
                  </a:xfrm>
                  <a:custGeom>
                    <a:avLst/>
                    <a:gdLst>
                      <a:gd name="T0" fmla="*/ 5 w 10"/>
                      <a:gd name="T1" fmla="*/ 0 h 14"/>
                      <a:gd name="T2" fmla="*/ 10 w 10"/>
                      <a:gd name="T3" fmla="*/ 9 h 14"/>
                      <a:gd name="T4" fmla="*/ 10 w 10"/>
                      <a:gd name="T5" fmla="*/ 14 h 14"/>
                      <a:gd name="T6" fmla="*/ 0 w 10"/>
                      <a:gd name="T7" fmla="*/ 0 h 14"/>
                      <a:gd name="T8" fmla="*/ 5 w 10"/>
                      <a:gd name="T9" fmla="*/ 0 h 14"/>
                      <a:gd name="T10" fmla="*/ 5 w 10"/>
                      <a:gd name="T11" fmla="*/ 0 h 14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0"/>
                      <a:gd name="T19" fmla="*/ 0 h 14"/>
                      <a:gd name="T20" fmla="*/ 10 w 10"/>
                      <a:gd name="T21" fmla="*/ 14 h 14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0" h="14">
                        <a:moveTo>
                          <a:pt x="5" y="0"/>
                        </a:moveTo>
                        <a:lnTo>
                          <a:pt x="10" y="9"/>
                        </a:lnTo>
                        <a:lnTo>
                          <a:pt x="10" y="14"/>
                        </a:lnTo>
                        <a:lnTo>
                          <a:pt x="0" y="0"/>
                        </a:lnTo>
                        <a:lnTo>
                          <a:pt x="5" y="0"/>
                        </a:lnTo>
                      </a:path>
                    </a:pathLst>
                  </a:cu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561" name="Freeform 112"/>
                  <p:cNvSpPr>
                    <a:spLocks/>
                  </p:cNvSpPr>
                  <p:nvPr/>
                </p:nvSpPr>
                <p:spPr bwMode="auto">
                  <a:xfrm>
                    <a:off x="2093" y="3277"/>
                    <a:ext cx="10" cy="4"/>
                  </a:xfrm>
                  <a:custGeom>
                    <a:avLst/>
                    <a:gdLst>
                      <a:gd name="T0" fmla="*/ 10 w 10"/>
                      <a:gd name="T1" fmla="*/ 4 h 4"/>
                      <a:gd name="T2" fmla="*/ 10 w 10"/>
                      <a:gd name="T3" fmla="*/ 0 h 4"/>
                      <a:gd name="T4" fmla="*/ 5 w 10"/>
                      <a:gd name="T5" fmla="*/ 0 h 4"/>
                      <a:gd name="T6" fmla="*/ 0 w 10"/>
                      <a:gd name="T7" fmla="*/ 0 h 4"/>
                      <a:gd name="T8" fmla="*/ 10 w 10"/>
                      <a:gd name="T9" fmla="*/ 4 h 4"/>
                      <a:gd name="T10" fmla="*/ 10 w 10"/>
                      <a:gd name="T11" fmla="*/ 4 h 4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0"/>
                      <a:gd name="T19" fmla="*/ 0 h 4"/>
                      <a:gd name="T20" fmla="*/ 10 w 10"/>
                      <a:gd name="T21" fmla="*/ 4 h 4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0" h="4">
                        <a:moveTo>
                          <a:pt x="10" y="4"/>
                        </a:moveTo>
                        <a:lnTo>
                          <a:pt x="10" y="0"/>
                        </a:lnTo>
                        <a:lnTo>
                          <a:pt x="5" y="0"/>
                        </a:lnTo>
                        <a:lnTo>
                          <a:pt x="0" y="0"/>
                        </a:lnTo>
                        <a:lnTo>
                          <a:pt x="10" y="4"/>
                        </a:lnTo>
                        <a:close/>
                      </a:path>
                    </a:pathLst>
                  </a:custGeom>
                  <a:solidFill>
                    <a:srgbClr val="48B2D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562" name="Freeform 113"/>
                  <p:cNvSpPr>
                    <a:spLocks/>
                  </p:cNvSpPr>
                  <p:nvPr/>
                </p:nvSpPr>
                <p:spPr bwMode="auto">
                  <a:xfrm>
                    <a:off x="2093" y="3277"/>
                    <a:ext cx="10" cy="4"/>
                  </a:xfrm>
                  <a:custGeom>
                    <a:avLst/>
                    <a:gdLst>
                      <a:gd name="T0" fmla="*/ 10 w 10"/>
                      <a:gd name="T1" fmla="*/ 4 h 4"/>
                      <a:gd name="T2" fmla="*/ 10 w 10"/>
                      <a:gd name="T3" fmla="*/ 0 h 4"/>
                      <a:gd name="T4" fmla="*/ 5 w 10"/>
                      <a:gd name="T5" fmla="*/ 0 h 4"/>
                      <a:gd name="T6" fmla="*/ 0 w 10"/>
                      <a:gd name="T7" fmla="*/ 0 h 4"/>
                      <a:gd name="T8" fmla="*/ 10 w 10"/>
                      <a:gd name="T9" fmla="*/ 4 h 4"/>
                      <a:gd name="T10" fmla="*/ 10 w 10"/>
                      <a:gd name="T11" fmla="*/ 4 h 4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0"/>
                      <a:gd name="T19" fmla="*/ 0 h 4"/>
                      <a:gd name="T20" fmla="*/ 10 w 10"/>
                      <a:gd name="T21" fmla="*/ 4 h 4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0" h="4">
                        <a:moveTo>
                          <a:pt x="10" y="4"/>
                        </a:moveTo>
                        <a:lnTo>
                          <a:pt x="10" y="0"/>
                        </a:lnTo>
                        <a:lnTo>
                          <a:pt x="5" y="0"/>
                        </a:lnTo>
                        <a:lnTo>
                          <a:pt x="0" y="0"/>
                        </a:lnTo>
                        <a:lnTo>
                          <a:pt x="10" y="4"/>
                        </a:lnTo>
                      </a:path>
                    </a:pathLst>
                  </a:cu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563" name="Freeform 114"/>
                  <p:cNvSpPr>
                    <a:spLocks/>
                  </p:cNvSpPr>
                  <p:nvPr/>
                </p:nvSpPr>
                <p:spPr bwMode="auto">
                  <a:xfrm>
                    <a:off x="2088" y="3291"/>
                    <a:ext cx="10" cy="4"/>
                  </a:xfrm>
                  <a:custGeom>
                    <a:avLst/>
                    <a:gdLst>
                      <a:gd name="T0" fmla="*/ 5 w 10"/>
                      <a:gd name="T1" fmla="*/ 4 h 4"/>
                      <a:gd name="T2" fmla="*/ 10 w 10"/>
                      <a:gd name="T3" fmla="*/ 4 h 4"/>
                      <a:gd name="T4" fmla="*/ 0 w 10"/>
                      <a:gd name="T5" fmla="*/ 0 h 4"/>
                      <a:gd name="T6" fmla="*/ 0 w 10"/>
                      <a:gd name="T7" fmla="*/ 0 h 4"/>
                      <a:gd name="T8" fmla="*/ 5 w 10"/>
                      <a:gd name="T9" fmla="*/ 4 h 4"/>
                      <a:gd name="T10" fmla="*/ 5 w 10"/>
                      <a:gd name="T11" fmla="*/ 4 h 4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0"/>
                      <a:gd name="T19" fmla="*/ 0 h 4"/>
                      <a:gd name="T20" fmla="*/ 10 w 10"/>
                      <a:gd name="T21" fmla="*/ 4 h 4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0" h="4">
                        <a:moveTo>
                          <a:pt x="5" y="4"/>
                        </a:moveTo>
                        <a:lnTo>
                          <a:pt x="10" y="4"/>
                        </a:lnTo>
                        <a:lnTo>
                          <a:pt x="0" y="0"/>
                        </a:lnTo>
                        <a:lnTo>
                          <a:pt x="5" y="4"/>
                        </a:lnTo>
                        <a:close/>
                      </a:path>
                    </a:pathLst>
                  </a:custGeom>
                  <a:solidFill>
                    <a:srgbClr val="48B2D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564" name="Freeform 115"/>
                  <p:cNvSpPr>
                    <a:spLocks/>
                  </p:cNvSpPr>
                  <p:nvPr/>
                </p:nvSpPr>
                <p:spPr bwMode="auto">
                  <a:xfrm>
                    <a:off x="2088" y="3291"/>
                    <a:ext cx="10" cy="4"/>
                  </a:xfrm>
                  <a:custGeom>
                    <a:avLst/>
                    <a:gdLst>
                      <a:gd name="T0" fmla="*/ 5 w 10"/>
                      <a:gd name="T1" fmla="*/ 4 h 4"/>
                      <a:gd name="T2" fmla="*/ 10 w 10"/>
                      <a:gd name="T3" fmla="*/ 4 h 4"/>
                      <a:gd name="T4" fmla="*/ 0 w 10"/>
                      <a:gd name="T5" fmla="*/ 0 h 4"/>
                      <a:gd name="T6" fmla="*/ 0 w 10"/>
                      <a:gd name="T7" fmla="*/ 0 h 4"/>
                      <a:gd name="T8" fmla="*/ 5 w 10"/>
                      <a:gd name="T9" fmla="*/ 4 h 4"/>
                      <a:gd name="T10" fmla="*/ 5 w 10"/>
                      <a:gd name="T11" fmla="*/ 4 h 4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0"/>
                      <a:gd name="T19" fmla="*/ 0 h 4"/>
                      <a:gd name="T20" fmla="*/ 10 w 10"/>
                      <a:gd name="T21" fmla="*/ 4 h 4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0" h="4">
                        <a:moveTo>
                          <a:pt x="5" y="4"/>
                        </a:moveTo>
                        <a:lnTo>
                          <a:pt x="10" y="4"/>
                        </a:lnTo>
                        <a:lnTo>
                          <a:pt x="0" y="0"/>
                        </a:lnTo>
                        <a:lnTo>
                          <a:pt x="5" y="4"/>
                        </a:lnTo>
                      </a:path>
                    </a:pathLst>
                  </a:cu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565" name="Freeform 116"/>
                  <p:cNvSpPr>
                    <a:spLocks/>
                  </p:cNvSpPr>
                  <p:nvPr/>
                </p:nvSpPr>
                <p:spPr bwMode="auto">
                  <a:xfrm>
                    <a:off x="2083" y="3305"/>
                    <a:ext cx="5" cy="4"/>
                  </a:xfrm>
                  <a:custGeom>
                    <a:avLst/>
                    <a:gdLst>
                      <a:gd name="T0" fmla="*/ 5 w 5"/>
                      <a:gd name="T1" fmla="*/ 4 h 4"/>
                      <a:gd name="T2" fmla="*/ 5 w 5"/>
                      <a:gd name="T3" fmla="*/ 4 h 4"/>
                      <a:gd name="T4" fmla="*/ 0 w 5"/>
                      <a:gd name="T5" fmla="*/ 0 h 4"/>
                      <a:gd name="T6" fmla="*/ 0 w 5"/>
                      <a:gd name="T7" fmla="*/ 4 h 4"/>
                      <a:gd name="T8" fmla="*/ 5 w 5"/>
                      <a:gd name="T9" fmla="*/ 4 h 4"/>
                      <a:gd name="T10" fmla="*/ 5 w 5"/>
                      <a:gd name="T11" fmla="*/ 4 h 4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"/>
                      <a:gd name="T19" fmla="*/ 0 h 4"/>
                      <a:gd name="T20" fmla="*/ 5 w 5"/>
                      <a:gd name="T21" fmla="*/ 4 h 4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" h="4">
                        <a:moveTo>
                          <a:pt x="5" y="4"/>
                        </a:moveTo>
                        <a:lnTo>
                          <a:pt x="5" y="4"/>
                        </a:lnTo>
                        <a:lnTo>
                          <a:pt x="0" y="0"/>
                        </a:lnTo>
                        <a:lnTo>
                          <a:pt x="0" y="4"/>
                        </a:lnTo>
                        <a:lnTo>
                          <a:pt x="5" y="4"/>
                        </a:lnTo>
                        <a:close/>
                      </a:path>
                    </a:pathLst>
                  </a:custGeom>
                  <a:solidFill>
                    <a:srgbClr val="48B2D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566" name="Freeform 117"/>
                  <p:cNvSpPr>
                    <a:spLocks/>
                  </p:cNvSpPr>
                  <p:nvPr/>
                </p:nvSpPr>
                <p:spPr bwMode="auto">
                  <a:xfrm>
                    <a:off x="2083" y="3305"/>
                    <a:ext cx="5" cy="4"/>
                  </a:xfrm>
                  <a:custGeom>
                    <a:avLst/>
                    <a:gdLst>
                      <a:gd name="T0" fmla="*/ 5 w 5"/>
                      <a:gd name="T1" fmla="*/ 4 h 4"/>
                      <a:gd name="T2" fmla="*/ 5 w 5"/>
                      <a:gd name="T3" fmla="*/ 4 h 4"/>
                      <a:gd name="T4" fmla="*/ 0 w 5"/>
                      <a:gd name="T5" fmla="*/ 0 h 4"/>
                      <a:gd name="T6" fmla="*/ 0 w 5"/>
                      <a:gd name="T7" fmla="*/ 4 h 4"/>
                      <a:gd name="T8" fmla="*/ 5 w 5"/>
                      <a:gd name="T9" fmla="*/ 4 h 4"/>
                      <a:gd name="T10" fmla="*/ 5 w 5"/>
                      <a:gd name="T11" fmla="*/ 4 h 4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"/>
                      <a:gd name="T19" fmla="*/ 0 h 4"/>
                      <a:gd name="T20" fmla="*/ 5 w 5"/>
                      <a:gd name="T21" fmla="*/ 4 h 4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" h="4">
                        <a:moveTo>
                          <a:pt x="5" y="4"/>
                        </a:moveTo>
                        <a:lnTo>
                          <a:pt x="5" y="4"/>
                        </a:lnTo>
                        <a:lnTo>
                          <a:pt x="0" y="0"/>
                        </a:lnTo>
                        <a:lnTo>
                          <a:pt x="0" y="4"/>
                        </a:lnTo>
                        <a:lnTo>
                          <a:pt x="5" y="4"/>
                        </a:lnTo>
                      </a:path>
                    </a:pathLst>
                  </a:cu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567" name="Freeform 118"/>
                  <p:cNvSpPr>
                    <a:spLocks/>
                  </p:cNvSpPr>
                  <p:nvPr/>
                </p:nvSpPr>
                <p:spPr bwMode="auto">
                  <a:xfrm>
                    <a:off x="2073" y="3319"/>
                    <a:ext cx="10" cy="4"/>
                  </a:xfrm>
                  <a:custGeom>
                    <a:avLst/>
                    <a:gdLst>
                      <a:gd name="T0" fmla="*/ 10 w 10"/>
                      <a:gd name="T1" fmla="*/ 4 h 4"/>
                      <a:gd name="T2" fmla="*/ 10 w 10"/>
                      <a:gd name="T3" fmla="*/ 4 h 4"/>
                      <a:gd name="T4" fmla="*/ 0 w 10"/>
                      <a:gd name="T5" fmla="*/ 0 h 4"/>
                      <a:gd name="T6" fmla="*/ 0 w 10"/>
                      <a:gd name="T7" fmla="*/ 4 h 4"/>
                      <a:gd name="T8" fmla="*/ 10 w 10"/>
                      <a:gd name="T9" fmla="*/ 4 h 4"/>
                      <a:gd name="T10" fmla="*/ 10 w 10"/>
                      <a:gd name="T11" fmla="*/ 4 h 4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0"/>
                      <a:gd name="T19" fmla="*/ 0 h 4"/>
                      <a:gd name="T20" fmla="*/ 10 w 10"/>
                      <a:gd name="T21" fmla="*/ 4 h 4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0" h="4">
                        <a:moveTo>
                          <a:pt x="10" y="4"/>
                        </a:moveTo>
                        <a:lnTo>
                          <a:pt x="10" y="4"/>
                        </a:lnTo>
                        <a:lnTo>
                          <a:pt x="0" y="0"/>
                        </a:lnTo>
                        <a:lnTo>
                          <a:pt x="0" y="4"/>
                        </a:lnTo>
                        <a:lnTo>
                          <a:pt x="10" y="4"/>
                        </a:lnTo>
                        <a:close/>
                      </a:path>
                    </a:pathLst>
                  </a:custGeom>
                  <a:solidFill>
                    <a:srgbClr val="48B2D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568" name="Freeform 119"/>
                  <p:cNvSpPr>
                    <a:spLocks/>
                  </p:cNvSpPr>
                  <p:nvPr/>
                </p:nvSpPr>
                <p:spPr bwMode="auto">
                  <a:xfrm>
                    <a:off x="2073" y="3319"/>
                    <a:ext cx="10" cy="4"/>
                  </a:xfrm>
                  <a:custGeom>
                    <a:avLst/>
                    <a:gdLst>
                      <a:gd name="T0" fmla="*/ 10 w 10"/>
                      <a:gd name="T1" fmla="*/ 4 h 4"/>
                      <a:gd name="T2" fmla="*/ 10 w 10"/>
                      <a:gd name="T3" fmla="*/ 4 h 4"/>
                      <a:gd name="T4" fmla="*/ 0 w 10"/>
                      <a:gd name="T5" fmla="*/ 0 h 4"/>
                      <a:gd name="T6" fmla="*/ 0 w 10"/>
                      <a:gd name="T7" fmla="*/ 4 h 4"/>
                      <a:gd name="T8" fmla="*/ 10 w 10"/>
                      <a:gd name="T9" fmla="*/ 4 h 4"/>
                      <a:gd name="T10" fmla="*/ 10 w 10"/>
                      <a:gd name="T11" fmla="*/ 4 h 4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0"/>
                      <a:gd name="T19" fmla="*/ 0 h 4"/>
                      <a:gd name="T20" fmla="*/ 10 w 10"/>
                      <a:gd name="T21" fmla="*/ 4 h 4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0" h="4">
                        <a:moveTo>
                          <a:pt x="10" y="4"/>
                        </a:moveTo>
                        <a:lnTo>
                          <a:pt x="10" y="4"/>
                        </a:lnTo>
                        <a:lnTo>
                          <a:pt x="0" y="0"/>
                        </a:lnTo>
                        <a:lnTo>
                          <a:pt x="0" y="4"/>
                        </a:lnTo>
                        <a:lnTo>
                          <a:pt x="10" y="4"/>
                        </a:lnTo>
                      </a:path>
                    </a:pathLst>
                  </a:cu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569" name="Freeform 120"/>
                  <p:cNvSpPr>
                    <a:spLocks/>
                  </p:cNvSpPr>
                  <p:nvPr/>
                </p:nvSpPr>
                <p:spPr bwMode="auto">
                  <a:xfrm>
                    <a:off x="2108" y="3281"/>
                    <a:ext cx="11" cy="5"/>
                  </a:xfrm>
                  <a:custGeom>
                    <a:avLst/>
                    <a:gdLst>
                      <a:gd name="T0" fmla="*/ 11 w 11"/>
                      <a:gd name="T1" fmla="*/ 5 h 5"/>
                      <a:gd name="T2" fmla="*/ 11 w 11"/>
                      <a:gd name="T3" fmla="*/ 5 h 5"/>
                      <a:gd name="T4" fmla="*/ 6 w 11"/>
                      <a:gd name="T5" fmla="*/ 0 h 5"/>
                      <a:gd name="T6" fmla="*/ 0 w 11"/>
                      <a:gd name="T7" fmla="*/ 5 h 5"/>
                      <a:gd name="T8" fmla="*/ 11 w 11"/>
                      <a:gd name="T9" fmla="*/ 5 h 5"/>
                      <a:gd name="T10" fmla="*/ 11 w 11"/>
                      <a:gd name="T11" fmla="*/ 5 h 5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1"/>
                      <a:gd name="T19" fmla="*/ 0 h 5"/>
                      <a:gd name="T20" fmla="*/ 11 w 11"/>
                      <a:gd name="T21" fmla="*/ 5 h 5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1" h="5">
                        <a:moveTo>
                          <a:pt x="11" y="5"/>
                        </a:moveTo>
                        <a:lnTo>
                          <a:pt x="11" y="5"/>
                        </a:lnTo>
                        <a:lnTo>
                          <a:pt x="6" y="0"/>
                        </a:lnTo>
                        <a:lnTo>
                          <a:pt x="0" y="5"/>
                        </a:lnTo>
                        <a:lnTo>
                          <a:pt x="11" y="5"/>
                        </a:lnTo>
                        <a:close/>
                      </a:path>
                    </a:pathLst>
                  </a:custGeom>
                  <a:solidFill>
                    <a:srgbClr val="48B2D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570" name="Freeform 121"/>
                  <p:cNvSpPr>
                    <a:spLocks/>
                  </p:cNvSpPr>
                  <p:nvPr/>
                </p:nvSpPr>
                <p:spPr bwMode="auto">
                  <a:xfrm>
                    <a:off x="2108" y="3281"/>
                    <a:ext cx="11" cy="5"/>
                  </a:xfrm>
                  <a:custGeom>
                    <a:avLst/>
                    <a:gdLst>
                      <a:gd name="T0" fmla="*/ 11 w 11"/>
                      <a:gd name="T1" fmla="*/ 5 h 5"/>
                      <a:gd name="T2" fmla="*/ 11 w 11"/>
                      <a:gd name="T3" fmla="*/ 5 h 5"/>
                      <a:gd name="T4" fmla="*/ 6 w 11"/>
                      <a:gd name="T5" fmla="*/ 0 h 5"/>
                      <a:gd name="T6" fmla="*/ 0 w 11"/>
                      <a:gd name="T7" fmla="*/ 5 h 5"/>
                      <a:gd name="T8" fmla="*/ 11 w 11"/>
                      <a:gd name="T9" fmla="*/ 5 h 5"/>
                      <a:gd name="T10" fmla="*/ 11 w 11"/>
                      <a:gd name="T11" fmla="*/ 5 h 5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1"/>
                      <a:gd name="T19" fmla="*/ 0 h 5"/>
                      <a:gd name="T20" fmla="*/ 11 w 11"/>
                      <a:gd name="T21" fmla="*/ 5 h 5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1" h="5">
                        <a:moveTo>
                          <a:pt x="11" y="5"/>
                        </a:moveTo>
                        <a:lnTo>
                          <a:pt x="11" y="5"/>
                        </a:lnTo>
                        <a:lnTo>
                          <a:pt x="6" y="0"/>
                        </a:lnTo>
                        <a:lnTo>
                          <a:pt x="0" y="5"/>
                        </a:lnTo>
                        <a:lnTo>
                          <a:pt x="11" y="5"/>
                        </a:lnTo>
                      </a:path>
                    </a:pathLst>
                  </a:cu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571" name="Freeform 122"/>
                  <p:cNvSpPr>
                    <a:spLocks/>
                  </p:cNvSpPr>
                  <p:nvPr/>
                </p:nvSpPr>
                <p:spPr bwMode="auto">
                  <a:xfrm>
                    <a:off x="2103" y="3295"/>
                    <a:ext cx="11" cy="5"/>
                  </a:xfrm>
                  <a:custGeom>
                    <a:avLst/>
                    <a:gdLst>
                      <a:gd name="T0" fmla="*/ 5 w 11"/>
                      <a:gd name="T1" fmla="*/ 5 h 5"/>
                      <a:gd name="T2" fmla="*/ 11 w 11"/>
                      <a:gd name="T3" fmla="*/ 5 h 5"/>
                      <a:gd name="T4" fmla="*/ 0 w 11"/>
                      <a:gd name="T5" fmla="*/ 0 h 5"/>
                      <a:gd name="T6" fmla="*/ 0 w 11"/>
                      <a:gd name="T7" fmla="*/ 5 h 5"/>
                      <a:gd name="T8" fmla="*/ 5 w 11"/>
                      <a:gd name="T9" fmla="*/ 5 h 5"/>
                      <a:gd name="T10" fmla="*/ 5 w 11"/>
                      <a:gd name="T11" fmla="*/ 5 h 5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1"/>
                      <a:gd name="T19" fmla="*/ 0 h 5"/>
                      <a:gd name="T20" fmla="*/ 11 w 11"/>
                      <a:gd name="T21" fmla="*/ 5 h 5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1" h="5">
                        <a:moveTo>
                          <a:pt x="5" y="5"/>
                        </a:moveTo>
                        <a:lnTo>
                          <a:pt x="11" y="5"/>
                        </a:lnTo>
                        <a:lnTo>
                          <a:pt x="0" y="0"/>
                        </a:lnTo>
                        <a:lnTo>
                          <a:pt x="0" y="5"/>
                        </a:lnTo>
                        <a:lnTo>
                          <a:pt x="5" y="5"/>
                        </a:lnTo>
                        <a:close/>
                      </a:path>
                    </a:pathLst>
                  </a:custGeom>
                  <a:solidFill>
                    <a:srgbClr val="48B2D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572" name="Freeform 123"/>
                  <p:cNvSpPr>
                    <a:spLocks/>
                  </p:cNvSpPr>
                  <p:nvPr/>
                </p:nvSpPr>
                <p:spPr bwMode="auto">
                  <a:xfrm>
                    <a:off x="2103" y="3295"/>
                    <a:ext cx="11" cy="5"/>
                  </a:xfrm>
                  <a:custGeom>
                    <a:avLst/>
                    <a:gdLst>
                      <a:gd name="T0" fmla="*/ 5 w 11"/>
                      <a:gd name="T1" fmla="*/ 5 h 5"/>
                      <a:gd name="T2" fmla="*/ 11 w 11"/>
                      <a:gd name="T3" fmla="*/ 5 h 5"/>
                      <a:gd name="T4" fmla="*/ 0 w 11"/>
                      <a:gd name="T5" fmla="*/ 0 h 5"/>
                      <a:gd name="T6" fmla="*/ 0 w 11"/>
                      <a:gd name="T7" fmla="*/ 5 h 5"/>
                      <a:gd name="T8" fmla="*/ 5 w 11"/>
                      <a:gd name="T9" fmla="*/ 5 h 5"/>
                      <a:gd name="T10" fmla="*/ 5 w 11"/>
                      <a:gd name="T11" fmla="*/ 5 h 5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1"/>
                      <a:gd name="T19" fmla="*/ 0 h 5"/>
                      <a:gd name="T20" fmla="*/ 11 w 11"/>
                      <a:gd name="T21" fmla="*/ 5 h 5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1" h="5">
                        <a:moveTo>
                          <a:pt x="5" y="5"/>
                        </a:moveTo>
                        <a:lnTo>
                          <a:pt x="11" y="5"/>
                        </a:lnTo>
                        <a:lnTo>
                          <a:pt x="0" y="0"/>
                        </a:lnTo>
                        <a:lnTo>
                          <a:pt x="0" y="5"/>
                        </a:lnTo>
                        <a:lnTo>
                          <a:pt x="5" y="5"/>
                        </a:lnTo>
                      </a:path>
                    </a:pathLst>
                  </a:cu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573" name="Freeform 124"/>
                  <p:cNvSpPr>
                    <a:spLocks/>
                  </p:cNvSpPr>
                  <p:nvPr/>
                </p:nvSpPr>
                <p:spPr bwMode="auto">
                  <a:xfrm>
                    <a:off x="2098" y="3309"/>
                    <a:ext cx="5" cy="10"/>
                  </a:xfrm>
                  <a:custGeom>
                    <a:avLst/>
                    <a:gdLst>
                      <a:gd name="T0" fmla="*/ 5 w 5"/>
                      <a:gd name="T1" fmla="*/ 10 h 10"/>
                      <a:gd name="T2" fmla="*/ 5 w 5"/>
                      <a:gd name="T3" fmla="*/ 5 h 10"/>
                      <a:gd name="T4" fmla="*/ 0 w 5"/>
                      <a:gd name="T5" fmla="*/ 0 h 10"/>
                      <a:gd name="T6" fmla="*/ 0 w 5"/>
                      <a:gd name="T7" fmla="*/ 5 h 10"/>
                      <a:gd name="T8" fmla="*/ 5 w 5"/>
                      <a:gd name="T9" fmla="*/ 10 h 10"/>
                      <a:gd name="T10" fmla="*/ 5 w 5"/>
                      <a:gd name="T11" fmla="*/ 10 h 1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"/>
                      <a:gd name="T19" fmla="*/ 0 h 10"/>
                      <a:gd name="T20" fmla="*/ 5 w 5"/>
                      <a:gd name="T21" fmla="*/ 10 h 10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" h="10">
                        <a:moveTo>
                          <a:pt x="5" y="10"/>
                        </a:moveTo>
                        <a:lnTo>
                          <a:pt x="5" y="5"/>
                        </a:lnTo>
                        <a:lnTo>
                          <a:pt x="0" y="0"/>
                        </a:lnTo>
                        <a:lnTo>
                          <a:pt x="0" y="5"/>
                        </a:lnTo>
                        <a:lnTo>
                          <a:pt x="5" y="10"/>
                        </a:lnTo>
                        <a:close/>
                      </a:path>
                    </a:pathLst>
                  </a:custGeom>
                  <a:solidFill>
                    <a:srgbClr val="48B2D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574" name="Freeform 125"/>
                  <p:cNvSpPr>
                    <a:spLocks/>
                  </p:cNvSpPr>
                  <p:nvPr/>
                </p:nvSpPr>
                <p:spPr bwMode="auto">
                  <a:xfrm>
                    <a:off x="2098" y="3309"/>
                    <a:ext cx="5" cy="10"/>
                  </a:xfrm>
                  <a:custGeom>
                    <a:avLst/>
                    <a:gdLst>
                      <a:gd name="T0" fmla="*/ 5 w 5"/>
                      <a:gd name="T1" fmla="*/ 10 h 10"/>
                      <a:gd name="T2" fmla="*/ 5 w 5"/>
                      <a:gd name="T3" fmla="*/ 5 h 10"/>
                      <a:gd name="T4" fmla="*/ 0 w 5"/>
                      <a:gd name="T5" fmla="*/ 0 h 10"/>
                      <a:gd name="T6" fmla="*/ 0 w 5"/>
                      <a:gd name="T7" fmla="*/ 5 h 10"/>
                      <a:gd name="T8" fmla="*/ 5 w 5"/>
                      <a:gd name="T9" fmla="*/ 10 h 10"/>
                      <a:gd name="T10" fmla="*/ 5 w 5"/>
                      <a:gd name="T11" fmla="*/ 10 h 1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"/>
                      <a:gd name="T19" fmla="*/ 0 h 10"/>
                      <a:gd name="T20" fmla="*/ 5 w 5"/>
                      <a:gd name="T21" fmla="*/ 10 h 10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" h="10">
                        <a:moveTo>
                          <a:pt x="5" y="10"/>
                        </a:moveTo>
                        <a:lnTo>
                          <a:pt x="5" y="5"/>
                        </a:lnTo>
                        <a:lnTo>
                          <a:pt x="0" y="0"/>
                        </a:lnTo>
                        <a:lnTo>
                          <a:pt x="0" y="5"/>
                        </a:lnTo>
                        <a:lnTo>
                          <a:pt x="5" y="10"/>
                        </a:lnTo>
                      </a:path>
                    </a:pathLst>
                  </a:cu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575" name="Freeform 126"/>
                  <p:cNvSpPr>
                    <a:spLocks/>
                  </p:cNvSpPr>
                  <p:nvPr/>
                </p:nvSpPr>
                <p:spPr bwMode="auto">
                  <a:xfrm>
                    <a:off x="2088" y="3328"/>
                    <a:ext cx="10" cy="5"/>
                  </a:xfrm>
                  <a:custGeom>
                    <a:avLst/>
                    <a:gdLst>
                      <a:gd name="T0" fmla="*/ 10 w 10"/>
                      <a:gd name="T1" fmla="*/ 5 h 5"/>
                      <a:gd name="T2" fmla="*/ 10 w 10"/>
                      <a:gd name="T3" fmla="*/ 0 h 5"/>
                      <a:gd name="T4" fmla="*/ 0 w 10"/>
                      <a:gd name="T5" fmla="*/ 0 h 5"/>
                      <a:gd name="T6" fmla="*/ 0 w 10"/>
                      <a:gd name="T7" fmla="*/ 0 h 5"/>
                      <a:gd name="T8" fmla="*/ 10 w 10"/>
                      <a:gd name="T9" fmla="*/ 5 h 5"/>
                      <a:gd name="T10" fmla="*/ 10 w 10"/>
                      <a:gd name="T11" fmla="*/ 5 h 5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0"/>
                      <a:gd name="T19" fmla="*/ 0 h 5"/>
                      <a:gd name="T20" fmla="*/ 10 w 10"/>
                      <a:gd name="T21" fmla="*/ 5 h 5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0" h="5">
                        <a:moveTo>
                          <a:pt x="10" y="5"/>
                        </a:moveTo>
                        <a:lnTo>
                          <a:pt x="10" y="0"/>
                        </a:lnTo>
                        <a:lnTo>
                          <a:pt x="0" y="0"/>
                        </a:lnTo>
                        <a:lnTo>
                          <a:pt x="10" y="5"/>
                        </a:lnTo>
                        <a:close/>
                      </a:path>
                    </a:pathLst>
                  </a:custGeom>
                  <a:solidFill>
                    <a:srgbClr val="48B2D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576" name="Freeform 127"/>
                  <p:cNvSpPr>
                    <a:spLocks/>
                  </p:cNvSpPr>
                  <p:nvPr/>
                </p:nvSpPr>
                <p:spPr bwMode="auto">
                  <a:xfrm>
                    <a:off x="2088" y="3328"/>
                    <a:ext cx="10" cy="5"/>
                  </a:xfrm>
                  <a:custGeom>
                    <a:avLst/>
                    <a:gdLst>
                      <a:gd name="T0" fmla="*/ 10 w 10"/>
                      <a:gd name="T1" fmla="*/ 5 h 5"/>
                      <a:gd name="T2" fmla="*/ 10 w 10"/>
                      <a:gd name="T3" fmla="*/ 0 h 5"/>
                      <a:gd name="T4" fmla="*/ 0 w 10"/>
                      <a:gd name="T5" fmla="*/ 0 h 5"/>
                      <a:gd name="T6" fmla="*/ 0 w 10"/>
                      <a:gd name="T7" fmla="*/ 0 h 5"/>
                      <a:gd name="T8" fmla="*/ 10 w 10"/>
                      <a:gd name="T9" fmla="*/ 5 h 5"/>
                      <a:gd name="T10" fmla="*/ 10 w 10"/>
                      <a:gd name="T11" fmla="*/ 5 h 5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0"/>
                      <a:gd name="T19" fmla="*/ 0 h 5"/>
                      <a:gd name="T20" fmla="*/ 10 w 10"/>
                      <a:gd name="T21" fmla="*/ 5 h 5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0" h="5">
                        <a:moveTo>
                          <a:pt x="10" y="5"/>
                        </a:moveTo>
                        <a:lnTo>
                          <a:pt x="10" y="0"/>
                        </a:lnTo>
                        <a:lnTo>
                          <a:pt x="0" y="0"/>
                        </a:lnTo>
                        <a:lnTo>
                          <a:pt x="10" y="5"/>
                        </a:lnTo>
                      </a:path>
                    </a:pathLst>
                  </a:cu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577" name="Freeform 128"/>
                  <p:cNvSpPr>
                    <a:spLocks/>
                  </p:cNvSpPr>
                  <p:nvPr/>
                </p:nvSpPr>
                <p:spPr bwMode="auto">
                  <a:xfrm>
                    <a:off x="2124" y="3286"/>
                    <a:ext cx="10" cy="5"/>
                  </a:xfrm>
                  <a:custGeom>
                    <a:avLst/>
                    <a:gdLst>
                      <a:gd name="T0" fmla="*/ 10 w 10"/>
                      <a:gd name="T1" fmla="*/ 5 h 5"/>
                      <a:gd name="T2" fmla="*/ 10 w 10"/>
                      <a:gd name="T3" fmla="*/ 5 h 5"/>
                      <a:gd name="T4" fmla="*/ 0 w 10"/>
                      <a:gd name="T5" fmla="*/ 0 h 5"/>
                      <a:gd name="T6" fmla="*/ 0 w 10"/>
                      <a:gd name="T7" fmla="*/ 5 h 5"/>
                      <a:gd name="T8" fmla="*/ 10 w 10"/>
                      <a:gd name="T9" fmla="*/ 5 h 5"/>
                      <a:gd name="T10" fmla="*/ 10 w 10"/>
                      <a:gd name="T11" fmla="*/ 5 h 5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0"/>
                      <a:gd name="T19" fmla="*/ 0 h 5"/>
                      <a:gd name="T20" fmla="*/ 10 w 10"/>
                      <a:gd name="T21" fmla="*/ 5 h 5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0" h="5">
                        <a:moveTo>
                          <a:pt x="10" y="5"/>
                        </a:moveTo>
                        <a:lnTo>
                          <a:pt x="10" y="5"/>
                        </a:lnTo>
                        <a:lnTo>
                          <a:pt x="0" y="0"/>
                        </a:lnTo>
                        <a:lnTo>
                          <a:pt x="0" y="5"/>
                        </a:lnTo>
                        <a:lnTo>
                          <a:pt x="10" y="5"/>
                        </a:lnTo>
                        <a:close/>
                      </a:path>
                    </a:pathLst>
                  </a:custGeom>
                  <a:solidFill>
                    <a:srgbClr val="48B2D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578" name="Freeform 129"/>
                  <p:cNvSpPr>
                    <a:spLocks/>
                  </p:cNvSpPr>
                  <p:nvPr/>
                </p:nvSpPr>
                <p:spPr bwMode="auto">
                  <a:xfrm>
                    <a:off x="2124" y="3286"/>
                    <a:ext cx="10" cy="5"/>
                  </a:xfrm>
                  <a:custGeom>
                    <a:avLst/>
                    <a:gdLst>
                      <a:gd name="T0" fmla="*/ 10 w 10"/>
                      <a:gd name="T1" fmla="*/ 5 h 5"/>
                      <a:gd name="T2" fmla="*/ 10 w 10"/>
                      <a:gd name="T3" fmla="*/ 5 h 5"/>
                      <a:gd name="T4" fmla="*/ 0 w 10"/>
                      <a:gd name="T5" fmla="*/ 0 h 5"/>
                      <a:gd name="T6" fmla="*/ 0 w 10"/>
                      <a:gd name="T7" fmla="*/ 5 h 5"/>
                      <a:gd name="T8" fmla="*/ 10 w 10"/>
                      <a:gd name="T9" fmla="*/ 5 h 5"/>
                      <a:gd name="T10" fmla="*/ 10 w 10"/>
                      <a:gd name="T11" fmla="*/ 5 h 5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0"/>
                      <a:gd name="T19" fmla="*/ 0 h 5"/>
                      <a:gd name="T20" fmla="*/ 10 w 10"/>
                      <a:gd name="T21" fmla="*/ 5 h 5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0" h="5">
                        <a:moveTo>
                          <a:pt x="10" y="5"/>
                        </a:moveTo>
                        <a:lnTo>
                          <a:pt x="10" y="5"/>
                        </a:lnTo>
                        <a:lnTo>
                          <a:pt x="0" y="0"/>
                        </a:lnTo>
                        <a:lnTo>
                          <a:pt x="0" y="5"/>
                        </a:lnTo>
                        <a:lnTo>
                          <a:pt x="10" y="5"/>
                        </a:lnTo>
                      </a:path>
                    </a:pathLst>
                  </a:cu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579" name="Freeform 130"/>
                  <p:cNvSpPr>
                    <a:spLocks/>
                  </p:cNvSpPr>
                  <p:nvPr/>
                </p:nvSpPr>
                <p:spPr bwMode="auto">
                  <a:xfrm>
                    <a:off x="2119" y="3305"/>
                    <a:ext cx="5" cy="4"/>
                  </a:xfrm>
                  <a:custGeom>
                    <a:avLst/>
                    <a:gdLst>
                      <a:gd name="T0" fmla="*/ 5 w 5"/>
                      <a:gd name="T1" fmla="*/ 4 h 4"/>
                      <a:gd name="T2" fmla="*/ 5 w 5"/>
                      <a:gd name="T3" fmla="*/ 0 h 4"/>
                      <a:gd name="T4" fmla="*/ 0 w 5"/>
                      <a:gd name="T5" fmla="*/ 0 h 4"/>
                      <a:gd name="T6" fmla="*/ 0 w 5"/>
                      <a:gd name="T7" fmla="*/ 0 h 4"/>
                      <a:gd name="T8" fmla="*/ 5 w 5"/>
                      <a:gd name="T9" fmla="*/ 4 h 4"/>
                      <a:gd name="T10" fmla="*/ 5 w 5"/>
                      <a:gd name="T11" fmla="*/ 4 h 4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"/>
                      <a:gd name="T19" fmla="*/ 0 h 4"/>
                      <a:gd name="T20" fmla="*/ 5 w 5"/>
                      <a:gd name="T21" fmla="*/ 4 h 4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" h="4">
                        <a:moveTo>
                          <a:pt x="5" y="4"/>
                        </a:moveTo>
                        <a:lnTo>
                          <a:pt x="5" y="0"/>
                        </a:lnTo>
                        <a:lnTo>
                          <a:pt x="0" y="0"/>
                        </a:lnTo>
                        <a:lnTo>
                          <a:pt x="5" y="4"/>
                        </a:lnTo>
                        <a:close/>
                      </a:path>
                    </a:pathLst>
                  </a:custGeom>
                  <a:solidFill>
                    <a:srgbClr val="48B2D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580" name="Freeform 131"/>
                  <p:cNvSpPr>
                    <a:spLocks/>
                  </p:cNvSpPr>
                  <p:nvPr/>
                </p:nvSpPr>
                <p:spPr bwMode="auto">
                  <a:xfrm>
                    <a:off x="2119" y="3305"/>
                    <a:ext cx="5" cy="4"/>
                  </a:xfrm>
                  <a:custGeom>
                    <a:avLst/>
                    <a:gdLst>
                      <a:gd name="T0" fmla="*/ 5 w 5"/>
                      <a:gd name="T1" fmla="*/ 4 h 4"/>
                      <a:gd name="T2" fmla="*/ 5 w 5"/>
                      <a:gd name="T3" fmla="*/ 0 h 4"/>
                      <a:gd name="T4" fmla="*/ 0 w 5"/>
                      <a:gd name="T5" fmla="*/ 0 h 4"/>
                      <a:gd name="T6" fmla="*/ 0 w 5"/>
                      <a:gd name="T7" fmla="*/ 0 h 4"/>
                      <a:gd name="T8" fmla="*/ 5 w 5"/>
                      <a:gd name="T9" fmla="*/ 4 h 4"/>
                      <a:gd name="T10" fmla="*/ 5 w 5"/>
                      <a:gd name="T11" fmla="*/ 4 h 4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"/>
                      <a:gd name="T19" fmla="*/ 0 h 4"/>
                      <a:gd name="T20" fmla="*/ 5 w 5"/>
                      <a:gd name="T21" fmla="*/ 4 h 4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" h="4">
                        <a:moveTo>
                          <a:pt x="5" y="4"/>
                        </a:moveTo>
                        <a:lnTo>
                          <a:pt x="5" y="0"/>
                        </a:lnTo>
                        <a:lnTo>
                          <a:pt x="0" y="0"/>
                        </a:lnTo>
                        <a:lnTo>
                          <a:pt x="5" y="4"/>
                        </a:lnTo>
                      </a:path>
                    </a:pathLst>
                  </a:cu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581" name="Freeform 132"/>
                  <p:cNvSpPr>
                    <a:spLocks/>
                  </p:cNvSpPr>
                  <p:nvPr/>
                </p:nvSpPr>
                <p:spPr bwMode="auto">
                  <a:xfrm>
                    <a:off x="2108" y="3319"/>
                    <a:ext cx="11" cy="4"/>
                  </a:xfrm>
                  <a:custGeom>
                    <a:avLst/>
                    <a:gdLst>
                      <a:gd name="T0" fmla="*/ 11 w 11"/>
                      <a:gd name="T1" fmla="*/ 4 h 4"/>
                      <a:gd name="T2" fmla="*/ 11 w 11"/>
                      <a:gd name="T3" fmla="*/ 0 h 4"/>
                      <a:gd name="T4" fmla="*/ 6 w 11"/>
                      <a:gd name="T5" fmla="*/ 0 h 4"/>
                      <a:gd name="T6" fmla="*/ 0 w 11"/>
                      <a:gd name="T7" fmla="*/ 0 h 4"/>
                      <a:gd name="T8" fmla="*/ 11 w 11"/>
                      <a:gd name="T9" fmla="*/ 4 h 4"/>
                      <a:gd name="T10" fmla="*/ 11 w 11"/>
                      <a:gd name="T11" fmla="*/ 4 h 4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1"/>
                      <a:gd name="T19" fmla="*/ 0 h 4"/>
                      <a:gd name="T20" fmla="*/ 11 w 11"/>
                      <a:gd name="T21" fmla="*/ 4 h 4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1" h="4">
                        <a:moveTo>
                          <a:pt x="11" y="4"/>
                        </a:moveTo>
                        <a:lnTo>
                          <a:pt x="11" y="0"/>
                        </a:lnTo>
                        <a:lnTo>
                          <a:pt x="6" y="0"/>
                        </a:lnTo>
                        <a:lnTo>
                          <a:pt x="0" y="0"/>
                        </a:lnTo>
                        <a:lnTo>
                          <a:pt x="11" y="4"/>
                        </a:lnTo>
                        <a:close/>
                      </a:path>
                    </a:pathLst>
                  </a:custGeom>
                  <a:solidFill>
                    <a:srgbClr val="48B2D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582" name="Freeform 133"/>
                  <p:cNvSpPr>
                    <a:spLocks/>
                  </p:cNvSpPr>
                  <p:nvPr/>
                </p:nvSpPr>
                <p:spPr bwMode="auto">
                  <a:xfrm>
                    <a:off x="2108" y="3319"/>
                    <a:ext cx="11" cy="4"/>
                  </a:xfrm>
                  <a:custGeom>
                    <a:avLst/>
                    <a:gdLst>
                      <a:gd name="T0" fmla="*/ 11 w 11"/>
                      <a:gd name="T1" fmla="*/ 4 h 4"/>
                      <a:gd name="T2" fmla="*/ 11 w 11"/>
                      <a:gd name="T3" fmla="*/ 0 h 4"/>
                      <a:gd name="T4" fmla="*/ 6 w 11"/>
                      <a:gd name="T5" fmla="*/ 0 h 4"/>
                      <a:gd name="T6" fmla="*/ 0 w 11"/>
                      <a:gd name="T7" fmla="*/ 0 h 4"/>
                      <a:gd name="T8" fmla="*/ 11 w 11"/>
                      <a:gd name="T9" fmla="*/ 4 h 4"/>
                      <a:gd name="T10" fmla="*/ 11 w 11"/>
                      <a:gd name="T11" fmla="*/ 4 h 4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1"/>
                      <a:gd name="T19" fmla="*/ 0 h 4"/>
                      <a:gd name="T20" fmla="*/ 11 w 11"/>
                      <a:gd name="T21" fmla="*/ 4 h 4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1" h="4">
                        <a:moveTo>
                          <a:pt x="11" y="4"/>
                        </a:moveTo>
                        <a:lnTo>
                          <a:pt x="11" y="0"/>
                        </a:lnTo>
                        <a:lnTo>
                          <a:pt x="6" y="0"/>
                        </a:lnTo>
                        <a:lnTo>
                          <a:pt x="0" y="0"/>
                        </a:lnTo>
                        <a:lnTo>
                          <a:pt x="11" y="4"/>
                        </a:lnTo>
                      </a:path>
                    </a:pathLst>
                  </a:cu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583" name="Freeform 134"/>
                  <p:cNvSpPr>
                    <a:spLocks/>
                  </p:cNvSpPr>
                  <p:nvPr/>
                </p:nvSpPr>
                <p:spPr bwMode="auto">
                  <a:xfrm>
                    <a:off x="2103" y="3333"/>
                    <a:ext cx="11" cy="4"/>
                  </a:xfrm>
                  <a:custGeom>
                    <a:avLst/>
                    <a:gdLst>
                      <a:gd name="T0" fmla="*/ 5 w 11"/>
                      <a:gd name="T1" fmla="*/ 4 h 4"/>
                      <a:gd name="T2" fmla="*/ 11 w 11"/>
                      <a:gd name="T3" fmla="*/ 0 h 4"/>
                      <a:gd name="T4" fmla="*/ 0 w 11"/>
                      <a:gd name="T5" fmla="*/ 0 h 4"/>
                      <a:gd name="T6" fmla="*/ 0 w 11"/>
                      <a:gd name="T7" fmla="*/ 0 h 4"/>
                      <a:gd name="T8" fmla="*/ 5 w 11"/>
                      <a:gd name="T9" fmla="*/ 4 h 4"/>
                      <a:gd name="T10" fmla="*/ 5 w 11"/>
                      <a:gd name="T11" fmla="*/ 4 h 4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1"/>
                      <a:gd name="T19" fmla="*/ 0 h 4"/>
                      <a:gd name="T20" fmla="*/ 11 w 11"/>
                      <a:gd name="T21" fmla="*/ 4 h 4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1" h="4">
                        <a:moveTo>
                          <a:pt x="5" y="4"/>
                        </a:moveTo>
                        <a:lnTo>
                          <a:pt x="11" y="0"/>
                        </a:lnTo>
                        <a:lnTo>
                          <a:pt x="0" y="0"/>
                        </a:lnTo>
                        <a:lnTo>
                          <a:pt x="5" y="4"/>
                        </a:lnTo>
                        <a:close/>
                      </a:path>
                    </a:pathLst>
                  </a:custGeom>
                  <a:solidFill>
                    <a:srgbClr val="48B2D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584" name="Freeform 135"/>
                  <p:cNvSpPr>
                    <a:spLocks/>
                  </p:cNvSpPr>
                  <p:nvPr/>
                </p:nvSpPr>
                <p:spPr bwMode="auto">
                  <a:xfrm>
                    <a:off x="2103" y="3333"/>
                    <a:ext cx="11" cy="4"/>
                  </a:xfrm>
                  <a:custGeom>
                    <a:avLst/>
                    <a:gdLst>
                      <a:gd name="T0" fmla="*/ 5 w 11"/>
                      <a:gd name="T1" fmla="*/ 4 h 4"/>
                      <a:gd name="T2" fmla="*/ 11 w 11"/>
                      <a:gd name="T3" fmla="*/ 0 h 4"/>
                      <a:gd name="T4" fmla="*/ 0 w 11"/>
                      <a:gd name="T5" fmla="*/ 0 h 4"/>
                      <a:gd name="T6" fmla="*/ 0 w 11"/>
                      <a:gd name="T7" fmla="*/ 0 h 4"/>
                      <a:gd name="T8" fmla="*/ 5 w 11"/>
                      <a:gd name="T9" fmla="*/ 4 h 4"/>
                      <a:gd name="T10" fmla="*/ 5 w 11"/>
                      <a:gd name="T11" fmla="*/ 4 h 4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1"/>
                      <a:gd name="T19" fmla="*/ 0 h 4"/>
                      <a:gd name="T20" fmla="*/ 11 w 11"/>
                      <a:gd name="T21" fmla="*/ 4 h 4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1" h="4">
                        <a:moveTo>
                          <a:pt x="5" y="4"/>
                        </a:moveTo>
                        <a:lnTo>
                          <a:pt x="11" y="0"/>
                        </a:lnTo>
                        <a:lnTo>
                          <a:pt x="0" y="0"/>
                        </a:lnTo>
                        <a:lnTo>
                          <a:pt x="5" y="4"/>
                        </a:lnTo>
                      </a:path>
                    </a:pathLst>
                  </a:cu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585" name="Freeform 136"/>
                  <p:cNvSpPr>
                    <a:spLocks/>
                  </p:cNvSpPr>
                  <p:nvPr/>
                </p:nvSpPr>
                <p:spPr bwMode="auto">
                  <a:xfrm>
                    <a:off x="2139" y="3295"/>
                    <a:ext cx="5" cy="5"/>
                  </a:xfrm>
                  <a:custGeom>
                    <a:avLst/>
                    <a:gdLst>
                      <a:gd name="T0" fmla="*/ 5 w 5"/>
                      <a:gd name="T1" fmla="*/ 5 h 5"/>
                      <a:gd name="T2" fmla="*/ 5 w 5"/>
                      <a:gd name="T3" fmla="*/ 0 h 5"/>
                      <a:gd name="T4" fmla="*/ 0 w 5"/>
                      <a:gd name="T5" fmla="*/ 0 h 5"/>
                      <a:gd name="T6" fmla="*/ 0 w 5"/>
                      <a:gd name="T7" fmla="*/ 0 h 5"/>
                      <a:gd name="T8" fmla="*/ 5 w 5"/>
                      <a:gd name="T9" fmla="*/ 5 h 5"/>
                      <a:gd name="T10" fmla="*/ 5 w 5"/>
                      <a:gd name="T11" fmla="*/ 5 h 5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"/>
                      <a:gd name="T19" fmla="*/ 0 h 5"/>
                      <a:gd name="T20" fmla="*/ 5 w 5"/>
                      <a:gd name="T21" fmla="*/ 5 h 5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" h="5">
                        <a:moveTo>
                          <a:pt x="5" y="5"/>
                        </a:moveTo>
                        <a:lnTo>
                          <a:pt x="5" y="0"/>
                        </a:lnTo>
                        <a:lnTo>
                          <a:pt x="0" y="0"/>
                        </a:lnTo>
                        <a:lnTo>
                          <a:pt x="5" y="5"/>
                        </a:lnTo>
                        <a:close/>
                      </a:path>
                    </a:pathLst>
                  </a:custGeom>
                  <a:solidFill>
                    <a:srgbClr val="48B2D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586" name="Freeform 137"/>
                  <p:cNvSpPr>
                    <a:spLocks/>
                  </p:cNvSpPr>
                  <p:nvPr/>
                </p:nvSpPr>
                <p:spPr bwMode="auto">
                  <a:xfrm>
                    <a:off x="2139" y="3295"/>
                    <a:ext cx="5" cy="5"/>
                  </a:xfrm>
                  <a:custGeom>
                    <a:avLst/>
                    <a:gdLst>
                      <a:gd name="T0" fmla="*/ 5 w 5"/>
                      <a:gd name="T1" fmla="*/ 5 h 5"/>
                      <a:gd name="T2" fmla="*/ 5 w 5"/>
                      <a:gd name="T3" fmla="*/ 0 h 5"/>
                      <a:gd name="T4" fmla="*/ 0 w 5"/>
                      <a:gd name="T5" fmla="*/ 0 h 5"/>
                      <a:gd name="T6" fmla="*/ 0 w 5"/>
                      <a:gd name="T7" fmla="*/ 0 h 5"/>
                      <a:gd name="T8" fmla="*/ 5 w 5"/>
                      <a:gd name="T9" fmla="*/ 5 h 5"/>
                      <a:gd name="T10" fmla="*/ 5 w 5"/>
                      <a:gd name="T11" fmla="*/ 5 h 5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"/>
                      <a:gd name="T19" fmla="*/ 0 h 5"/>
                      <a:gd name="T20" fmla="*/ 5 w 5"/>
                      <a:gd name="T21" fmla="*/ 5 h 5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" h="5">
                        <a:moveTo>
                          <a:pt x="5" y="5"/>
                        </a:moveTo>
                        <a:lnTo>
                          <a:pt x="5" y="0"/>
                        </a:lnTo>
                        <a:lnTo>
                          <a:pt x="0" y="0"/>
                        </a:lnTo>
                        <a:lnTo>
                          <a:pt x="5" y="5"/>
                        </a:lnTo>
                      </a:path>
                    </a:pathLst>
                  </a:cu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587" name="Freeform 138"/>
                  <p:cNvSpPr>
                    <a:spLocks/>
                  </p:cNvSpPr>
                  <p:nvPr/>
                </p:nvSpPr>
                <p:spPr bwMode="auto">
                  <a:xfrm>
                    <a:off x="2129" y="3309"/>
                    <a:ext cx="10" cy="5"/>
                  </a:xfrm>
                  <a:custGeom>
                    <a:avLst/>
                    <a:gdLst>
                      <a:gd name="T0" fmla="*/ 10 w 10"/>
                      <a:gd name="T1" fmla="*/ 5 h 5"/>
                      <a:gd name="T2" fmla="*/ 10 w 10"/>
                      <a:gd name="T3" fmla="*/ 0 h 5"/>
                      <a:gd name="T4" fmla="*/ 5 w 10"/>
                      <a:gd name="T5" fmla="*/ 0 h 5"/>
                      <a:gd name="T6" fmla="*/ 0 w 10"/>
                      <a:gd name="T7" fmla="*/ 0 h 5"/>
                      <a:gd name="T8" fmla="*/ 10 w 10"/>
                      <a:gd name="T9" fmla="*/ 5 h 5"/>
                      <a:gd name="T10" fmla="*/ 10 w 10"/>
                      <a:gd name="T11" fmla="*/ 5 h 5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0"/>
                      <a:gd name="T19" fmla="*/ 0 h 5"/>
                      <a:gd name="T20" fmla="*/ 10 w 10"/>
                      <a:gd name="T21" fmla="*/ 5 h 5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0" h="5">
                        <a:moveTo>
                          <a:pt x="10" y="5"/>
                        </a:moveTo>
                        <a:lnTo>
                          <a:pt x="10" y="0"/>
                        </a:lnTo>
                        <a:lnTo>
                          <a:pt x="5" y="0"/>
                        </a:lnTo>
                        <a:lnTo>
                          <a:pt x="0" y="0"/>
                        </a:lnTo>
                        <a:lnTo>
                          <a:pt x="10" y="5"/>
                        </a:lnTo>
                        <a:close/>
                      </a:path>
                    </a:pathLst>
                  </a:custGeom>
                  <a:solidFill>
                    <a:srgbClr val="48B2D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588" name="Freeform 139"/>
                  <p:cNvSpPr>
                    <a:spLocks/>
                  </p:cNvSpPr>
                  <p:nvPr/>
                </p:nvSpPr>
                <p:spPr bwMode="auto">
                  <a:xfrm>
                    <a:off x="2129" y="3309"/>
                    <a:ext cx="10" cy="5"/>
                  </a:xfrm>
                  <a:custGeom>
                    <a:avLst/>
                    <a:gdLst>
                      <a:gd name="T0" fmla="*/ 10 w 10"/>
                      <a:gd name="T1" fmla="*/ 5 h 5"/>
                      <a:gd name="T2" fmla="*/ 10 w 10"/>
                      <a:gd name="T3" fmla="*/ 0 h 5"/>
                      <a:gd name="T4" fmla="*/ 5 w 10"/>
                      <a:gd name="T5" fmla="*/ 0 h 5"/>
                      <a:gd name="T6" fmla="*/ 0 w 10"/>
                      <a:gd name="T7" fmla="*/ 0 h 5"/>
                      <a:gd name="T8" fmla="*/ 10 w 10"/>
                      <a:gd name="T9" fmla="*/ 5 h 5"/>
                      <a:gd name="T10" fmla="*/ 10 w 10"/>
                      <a:gd name="T11" fmla="*/ 5 h 5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0"/>
                      <a:gd name="T19" fmla="*/ 0 h 5"/>
                      <a:gd name="T20" fmla="*/ 10 w 10"/>
                      <a:gd name="T21" fmla="*/ 5 h 5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0" h="5">
                        <a:moveTo>
                          <a:pt x="10" y="5"/>
                        </a:moveTo>
                        <a:lnTo>
                          <a:pt x="10" y="0"/>
                        </a:lnTo>
                        <a:lnTo>
                          <a:pt x="5" y="0"/>
                        </a:lnTo>
                        <a:lnTo>
                          <a:pt x="0" y="0"/>
                        </a:lnTo>
                        <a:lnTo>
                          <a:pt x="10" y="5"/>
                        </a:lnTo>
                      </a:path>
                    </a:pathLst>
                  </a:cu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589" name="Freeform 140"/>
                  <p:cNvSpPr>
                    <a:spLocks/>
                  </p:cNvSpPr>
                  <p:nvPr/>
                </p:nvSpPr>
                <p:spPr bwMode="auto">
                  <a:xfrm>
                    <a:off x="2124" y="3323"/>
                    <a:ext cx="5" cy="5"/>
                  </a:xfrm>
                  <a:custGeom>
                    <a:avLst/>
                    <a:gdLst>
                      <a:gd name="T0" fmla="*/ 5 w 5"/>
                      <a:gd name="T1" fmla="*/ 5 h 5"/>
                      <a:gd name="T2" fmla="*/ 5 w 5"/>
                      <a:gd name="T3" fmla="*/ 0 h 5"/>
                      <a:gd name="T4" fmla="*/ 0 w 5"/>
                      <a:gd name="T5" fmla="*/ 0 h 5"/>
                      <a:gd name="T6" fmla="*/ 0 w 5"/>
                      <a:gd name="T7" fmla="*/ 0 h 5"/>
                      <a:gd name="T8" fmla="*/ 5 w 5"/>
                      <a:gd name="T9" fmla="*/ 5 h 5"/>
                      <a:gd name="T10" fmla="*/ 5 w 5"/>
                      <a:gd name="T11" fmla="*/ 5 h 5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"/>
                      <a:gd name="T19" fmla="*/ 0 h 5"/>
                      <a:gd name="T20" fmla="*/ 5 w 5"/>
                      <a:gd name="T21" fmla="*/ 5 h 5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" h="5">
                        <a:moveTo>
                          <a:pt x="5" y="5"/>
                        </a:moveTo>
                        <a:lnTo>
                          <a:pt x="5" y="0"/>
                        </a:lnTo>
                        <a:lnTo>
                          <a:pt x="0" y="0"/>
                        </a:lnTo>
                        <a:lnTo>
                          <a:pt x="5" y="5"/>
                        </a:lnTo>
                        <a:close/>
                      </a:path>
                    </a:pathLst>
                  </a:custGeom>
                  <a:solidFill>
                    <a:srgbClr val="48B2D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590" name="Freeform 141"/>
                  <p:cNvSpPr>
                    <a:spLocks/>
                  </p:cNvSpPr>
                  <p:nvPr/>
                </p:nvSpPr>
                <p:spPr bwMode="auto">
                  <a:xfrm>
                    <a:off x="2124" y="3323"/>
                    <a:ext cx="5" cy="5"/>
                  </a:xfrm>
                  <a:custGeom>
                    <a:avLst/>
                    <a:gdLst>
                      <a:gd name="T0" fmla="*/ 5 w 5"/>
                      <a:gd name="T1" fmla="*/ 5 h 5"/>
                      <a:gd name="T2" fmla="*/ 5 w 5"/>
                      <a:gd name="T3" fmla="*/ 0 h 5"/>
                      <a:gd name="T4" fmla="*/ 0 w 5"/>
                      <a:gd name="T5" fmla="*/ 0 h 5"/>
                      <a:gd name="T6" fmla="*/ 0 w 5"/>
                      <a:gd name="T7" fmla="*/ 0 h 5"/>
                      <a:gd name="T8" fmla="*/ 5 w 5"/>
                      <a:gd name="T9" fmla="*/ 5 h 5"/>
                      <a:gd name="T10" fmla="*/ 5 w 5"/>
                      <a:gd name="T11" fmla="*/ 5 h 5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"/>
                      <a:gd name="T19" fmla="*/ 0 h 5"/>
                      <a:gd name="T20" fmla="*/ 5 w 5"/>
                      <a:gd name="T21" fmla="*/ 5 h 5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" h="5">
                        <a:moveTo>
                          <a:pt x="5" y="5"/>
                        </a:moveTo>
                        <a:lnTo>
                          <a:pt x="5" y="0"/>
                        </a:lnTo>
                        <a:lnTo>
                          <a:pt x="0" y="0"/>
                        </a:lnTo>
                        <a:lnTo>
                          <a:pt x="5" y="5"/>
                        </a:lnTo>
                      </a:path>
                    </a:pathLst>
                  </a:cu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591" name="Freeform 142"/>
                  <p:cNvSpPr>
                    <a:spLocks/>
                  </p:cNvSpPr>
                  <p:nvPr/>
                </p:nvSpPr>
                <p:spPr bwMode="auto">
                  <a:xfrm>
                    <a:off x="2119" y="3337"/>
                    <a:ext cx="5" cy="5"/>
                  </a:xfrm>
                  <a:custGeom>
                    <a:avLst/>
                    <a:gdLst>
                      <a:gd name="T0" fmla="*/ 5 w 5"/>
                      <a:gd name="T1" fmla="*/ 5 h 5"/>
                      <a:gd name="T2" fmla="*/ 5 w 5"/>
                      <a:gd name="T3" fmla="*/ 5 h 5"/>
                      <a:gd name="T4" fmla="*/ 0 w 5"/>
                      <a:gd name="T5" fmla="*/ 0 h 5"/>
                      <a:gd name="T6" fmla="*/ 0 w 5"/>
                      <a:gd name="T7" fmla="*/ 5 h 5"/>
                      <a:gd name="T8" fmla="*/ 5 w 5"/>
                      <a:gd name="T9" fmla="*/ 5 h 5"/>
                      <a:gd name="T10" fmla="*/ 5 w 5"/>
                      <a:gd name="T11" fmla="*/ 5 h 5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"/>
                      <a:gd name="T19" fmla="*/ 0 h 5"/>
                      <a:gd name="T20" fmla="*/ 5 w 5"/>
                      <a:gd name="T21" fmla="*/ 5 h 5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" h="5">
                        <a:moveTo>
                          <a:pt x="5" y="5"/>
                        </a:moveTo>
                        <a:lnTo>
                          <a:pt x="5" y="5"/>
                        </a:lnTo>
                        <a:lnTo>
                          <a:pt x="0" y="0"/>
                        </a:lnTo>
                        <a:lnTo>
                          <a:pt x="0" y="5"/>
                        </a:lnTo>
                        <a:lnTo>
                          <a:pt x="5" y="5"/>
                        </a:lnTo>
                        <a:close/>
                      </a:path>
                    </a:pathLst>
                  </a:custGeom>
                  <a:solidFill>
                    <a:srgbClr val="48B2D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592" name="Freeform 143"/>
                  <p:cNvSpPr>
                    <a:spLocks/>
                  </p:cNvSpPr>
                  <p:nvPr/>
                </p:nvSpPr>
                <p:spPr bwMode="auto">
                  <a:xfrm>
                    <a:off x="2119" y="3337"/>
                    <a:ext cx="5" cy="5"/>
                  </a:xfrm>
                  <a:custGeom>
                    <a:avLst/>
                    <a:gdLst>
                      <a:gd name="T0" fmla="*/ 5 w 5"/>
                      <a:gd name="T1" fmla="*/ 5 h 5"/>
                      <a:gd name="T2" fmla="*/ 5 w 5"/>
                      <a:gd name="T3" fmla="*/ 5 h 5"/>
                      <a:gd name="T4" fmla="*/ 0 w 5"/>
                      <a:gd name="T5" fmla="*/ 0 h 5"/>
                      <a:gd name="T6" fmla="*/ 0 w 5"/>
                      <a:gd name="T7" fmla="*/ 5 h 5"/>
                      <a:gd name="T8" fmla="*/ 5 w 5"/>
                      <a:gd name="T9" fmla="*/ 5 h 5"/>
                      <a:gd name="T10" fmla="*/ 5 w 5"/>
                      <a:gd name="T11" fmla="*/ 5 h 5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"/>
                      <a:gd name="T19" fmla="*/ 0 h 5"/>
                      <a:gd name="T20" fmla="*/ 5 w 5"/>
                      <a:gd name="T21" fmla="*/ 5 h 5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" h="5">
                        <a:moveTo>
                          <a:pt x="5" y="5"/>
                        </a:moveTo>
                        <a:lnTo>
                          <a:pt x="5" y="5"/>
                        </a:lnTo>
                        <a:lnTo>
                          <a:pt x="0" y="0"/>
                        </a:lnTo>
                        <a:lnTo>
                          <a:pt x="0" y="5"/>
                        </a:lnTo>
                        <a:lnTo>
                          <a:pt x="5" y="5"/>
                        </a:lnTo>
                      </a:path>
                    </a:pathLst>
                  </a:cu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593" name="Freeform 144"/>
                  <p:cNvSpPr>
                    <a:spLocks/>
                  </p:cNvSpPr>
                  <p:nvPr/>
                </p:nvSpPr>
                <p:spPr bwMode="auto">
                  <a:xfrm>
                    <a:off x="2149" y="3300"/>
                    <a:ext cx="5" cy="5"/>
                  </a:xfrm>
                  <a:custGeom>
                    <a:avLst/>
                    <a:gdLst>
                      <a:gd name="T0" fmla="*/ 5 w 5"/>
                      <a:gd name="T1" fmla="*/ 5 h 5"/>
                      <a:gd name="T2" fmla="*/ 5 w 5"/>
                      <a:gd name="T3" fmla="*/ 0 h 5"/>
                      <a:gd name="T4" fmla="*/ 0 w 5"/>
                      <a:gd name="T5" fmla="*/ 0 h 5"/>
                      <a:gd name="T6" fmla="*/ 0 w 5"/>
                      <a:gd name="T7" fmla="*/ 0 h 5"/>
                      <a:gd name="T8" fmla="*/ 5 w 5"/>
                      <a:gd name="T9" fmla="*/ 5 h 5"/>
                      <a:gd name="T10" fmla="*/ 5 w 5"/>
                      <a:gd name="T11" fmla="*/ 5 h 5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"/>
                      <a:gd name="T19" fmla="*/ 0 h 5"/>
                      <a:gd name="T20" fmla="*/ 5 w 5"/>
                      <a:gd name="T21" fmla="*/ 5 h 5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" h="5">
                        <a:moveTo>
                          <a:pt x="5" y="5"/>
                        </a:moveTo>
                        <a:lnTo>
                          <a:pt x="5" y="0"/>
                        </a:lnTo>
                        <a:lnTo>
                          <a:pt x="0" y="0"/>
                        </a:lnTo>
                        <a:lnTo>
                          <a:pt x="5" y="5"/>
                        </a:lnTo>
                        <a:close/>
                      </a:path>
                    </a:pathLst>
                  </a:custGeom>
                  <a:solidFill>
                    <a:srgbClr val="48B2D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594" name="Freeform 145"/>
                  <p:cNvSpPr>
                    <a:spLocks/>
                  </p:cNvSpPr>
                  <p:nvPr/>
                </p:nvSpPr>
                <p:spPr bwMode="auto">
                  <a:xfrm>
                    <a:off x="2149" y="3300"/>
                    <a:ext cx="5" cy="5"/>
                  </a:xfrm>
                  <a:custGeom>
                    <a:avLst/>
                    <a:gdLst>
                      <a:gd name="T0" fmla="*/ 5 w 5"/>
                      <a:gd name="T1" fmla="*/ 5 h 5"/>
                      <a:gd name="T2" fmla="*/ 5 w 5"/>
                      <a:gd name="T3" fmla="*/ 0 h 5"/>
                      <a:gd name="T4" fmla="*/ 0 w 5"/>
                      <a:gd name="T5" fmla="*/ 0 h 5"/>
                      <a:gd name="T6" fmla="*/ 0 w 5"/>
                      <a:gd name="T7" fmla="*/ 0 h 5"/>
                      <a:gd name="T8" fmla="*/ 5 w 5"/>
                      <a:gd name="T9" fmla="*/ 5 h 5"/>
                      <a:gd name="T10" fmla="*/ 5 w 5"/>
                      <a:gd name="T11" fmla="*/ 5 h 5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"/>
                      <a:gd name="T19" fmla="*/ 0 h 5"/>
                      <a:gd name="T20" fmla="*/ 5 w 5"/>
                      <a:gd name="T21" fmla="*/ 5 h 5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" h="5">
                        <a:moveTo>
                          <a:pt x="5" y="5"/>
                        </a:moveTo>
                        <a:lnTo>
                          <a:pt x="5" y="0"/>
                        </a:lnTo>
                        <a:lnTo>
                          <a:pt x="0" y="0"/>
                        </a:lnTo>
                        <a:lnTo>
                          <a:pt x="5" y="5"/>
                        </a:lnTo>
                      </a:path>
                    </a:pathLst>
                  </a:cu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595" name="Freeform 146"/>
                  <p:cNvSpPr>
                    <a:spLocks/>
                  </p:cNvSpPr>
                  <p:nvPr/>
                </p:nvSpPr>
                <p:spPr bwMode="auto">
                  <a:xfrm>
                    <a:off x="2144" y="3314"/>
                    <a:ext cx="5" cy="5"/>
                  </a:xfrm>
                  <a:custGeom>
                    <a:avLst/>
                    <a:gdLst>
                      <a:gd name="T0" fmla="*/ 5 w 5"/>
                      <a:gd name="T1" fmla="*/ 5 h 5"/>
                      <a:gd name="T2" fmla="*/ 5 w 5"/>
                      <a:gd name="T3" fmla="*/ 0 h 5"/>
                      <a:gd name="T4" fmla="*/ 0 w 5"/>
                      <a:gd name="T5" fmla="*/ 0 h 5"/>
                      <a:gd name="T6" fmla="*/ 0 w 5"/>
                      <a:gd name="T7" fmla="*/ 0 h 5"/>
                      <a:gd name="T8" fmla="*/ 5 w 5"/>
                      <a:gd name="T9" fmla="*/ 5 h 5"/>
                      <a:gd name="T10" fmla="*/ 5 w 5"/>
                      <a:gd name="T11" fmla="*/ 5 h 5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"/>
                      <a:gd name="T19" fmla="*/ 0 h 5"/>
                      <a:gd name="T20" fmla="*/ 5 w 5"/>
                      <a:gd name="T21" fmla="*/ 5 h 5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" h="5">
                        <a:moveTo>
                          <a:pt x="5" y="5"/>
                        </a:moveTo>
                        <a:lnTo>
                          <a:pt x="5" y="0"/>
                        </a:lnTo>
                        <a:lnTo>
                          <a:pt x="0" y="0"/>
                        </a:lnTo>
                        <a:lnTo>
                          <a:pt x="5" y="5"/>
                        </a:lnTo>
                        <a:close/>
                      </a:path>
                    </a:pathLst>
                  </a:custGeom>
                  <a:solidFill>
                    <a:srgbClr val="48B2D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596" name="Freeform 147"/>
                  <p:cNvSpPr>
                    <a:spLocks/>
                  </p:cNvSpPr>
                  <p:nvPr/>
                </p:nvSpPr>
                <p:spPr bwMode="auto">
                  <a:xfrm>
                    <a:off x="2144" y="3314"/>
                    <a:ext cx="5" cy="5"/>
                  </a:xfrm>
                  <a:custGeom>
                    <a:avLst/>
                    <a:gdLst>
                      <a:gd name="T0" fmla="*/ 5 w 5"/>
                      <a:gd name="T1" fmla="*/ 5 h 5"/>
                      <a:gd name="T2" fmla="*/ 5 w 5"/>
                      <a:gd name="T3" fmla="*/ 0 h 5"/>
                      <a:gd name="T4" fmla="*/ 0 w 5"/>
                      <a:gd name="T5" fmla="*/ 0 h 5"/>
                      <a:gd name="T6" fmla="*/ 0 w 5"/>
                      <a:gd name="T7" fmla="*/ 0 h 5"/>
                      <a:gd name="T8" fmla="*/ 5 w 5"/>
                      <a:gd name="T9" fmla="*/ 5 h 5"/>
                      <a:gd name="T10" fmla="*/ 5 w 5"/>
                      <a:gd name="T11" fmla="*/ 5 h 5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"/>
                      <a:gd name="T19" fmla="*/ 0 h 5"/>
                      <a:gd name="T20" fmla="*/ 5 w 5"/>
                      <a:gd name="T21" fmla="*/ 5 h 5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" h="5">
                        <a:moveTo>
                          <a:pt x="5" y="5"/>
                        </a:moveTo>
                        <a:lnTo>
                          <a:pt x="5" y="0"/>
                        </a:lnTo>
                        <a:lnTo>
                          <a:pt x="0" y="0"/>
                        </a:lnTo>
                        <a:lnTo>
                          <a:pt x="5" y="5"/>
                        </a:lnTo>
                      </a:path>
                    </a:pathLst>
                  </a:cu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597" name="Freeform 148"/>
                  <p:cNvSpPr>
                    <a:spLocks/>
                  </p:cNvSpPr>
                  <p:nvPr/>
                </p:nvSpPr>
                <p:spPr bwMode="auto">
                  <a:xfrm>
                    <a:off x="2134" y="3328"/>
                    <a:ext cx="5" cy="5"/>
                  </a:xfrm>
                  <a:custGeom>
                    <a:avLst/>
                    <a:gdLst>
                      <a:gd name="T0" fmla="*/ 5 w 5"/>
                      <a:gd name="T1" fmla="*/ 5 h 5"/>
                      <a:gd name="T2" fmla="*/ 5 w 5"/>
                      <a:gd name="T3" fmla="*/ 0 h 5"/>
                      <a:gd name="T4" fmla="*/ 5 w 5"/>
                      <a:gd name="T5" fmla="*/ 0 h 5"/>
                      <a:gd name="T6" fmla="*/ 0 w 5"/>
                      <a:gd name="T7" fmla="*/ 0 h 5"/>
                      <a:gd name="T8" fmla="*/ 5 w 5"/>
                      <a:gd name="T9" fmla="*/ 5 h 5"/>
                      <a:gd name="T10" fmla="*/ 5 w 5"/>
                      <a:gd name="T11" fmla="*/ 5 h 5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"/>
                      <a:gd name="T19" fmla="*/ 0 h 5"/>
                      <a:gd name="T20" fmla="*/ 5 w 5"/>
                      <a:gd name="T21" fmla="*/ 5 h 5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" h="5">
                        <a:moveTo>
                          <a:pt x="5" y="5"/>
                        </a:moveTo>
                        <a:lnTo>
                          <a:pt x="5" y="0"/>
                        </a:lnTo>
                        <a:lnTo>
                          <a:pt x="0" y="0"/>
                        </a:lnTo>
                        <a:lnTo>
                          <a:pt x="5" y="5"/>
                        </a:lnTo>
                        <a:close/>
                      </a:path>
                    </a:pathLst>
                  </a:custGeom>
                  <a:solidFill>
                    <a:srgbClr val="48B2D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598" name="Freeform 149"/>
                  <p:cNvSpPr>
                    <a:spLocks/>
                  </p:cNvSpPr>
                  <p:nvPr/>
                </p:nvSpPr>
                <p:spPr bwMode="auto">
                  <a:xfrm>
                    <a:off x="2134" y="3328"/>
                    <a:ext cx="5" cy="5"/>
                  </a:xfrm>
                  <a:custGeom>
                    <a:avLst/>
                    <a:gdLst>
                      <a:gd name="T0" fmla="*/ 5 w 5"/>
                      <a:gd name="T1" fmla="*/ 5 h 5"/>
                      <a:gd name="T2" fmla="*/ 5 w 5"/>
                      <a:gd name="T3" fmla="*/ 0 h 5"/>
                      <a:gd name="T4" fmla="*/ 5 w 5"/>
                      <a:gd name="T5" fmla="*/ 0 h 5"/>
                      <a:gd name="T6" fmla="*/ 0 w 5"/>
                      <a:gd name="T7" fmla="*/ 0 h 5"/>
                      <a:gd name="T8" fmla="*/ 5 w 5"/>
                      <a:gd name="T9" fmla="*/ 5 h 5"/>
                      <a:gd name="T10" fmla="*/ 5 w 5"/>
                      <a:gd name="T11" fmla="*/ 5 h 5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"/>
                      <a:gd name="T19" fmla="*/ 0 h 5"/>
                      <a:gd name="T20" fmla="*/ 5 w 5"/>
                      <a:gd name="T21" fmla="*/ 5 h 5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" h="5">
                        <a:moveTo>
                          <a:pt x="5" y="5"/>
                        </a:moveTo>
                        <a:lnTo>
                          <a:pt x="5" y="0"/>
                        </a:lnTo>
                        <a:lnTo>
                          <a:pt x="0" y="0"/>
                        </a:lnTo>
                        <a:lnTo>
                          <a:pt x="5" y="5"/>
                        </a:lnTo>
                      </a:path>
                    </a:pathLst>
                  </a:cu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599" name="Freeform 150"/>
                  <p:cNvSpPr>
                    <a:spLocks/>
                  </p:cNvSpPr>
                  <p:nvPr/>
                </p:nvSpPr>
                <p:spPr bwMode="auto">
                  <a:xfrm>
                    <a:off x="2129" y="3342"/>
                    <a:ext cx="5" cy="5"/>
                  </a:xfrm>
                  <a:custGeom>
                    <a:avLst/>
                    <a:gdLst>
                      <a:gd name="T0" fmla="*/ 5 w 5"/>
                      <a:gd name="T1" fmla="*/ 5 h 5"/>
                      <a:gd name="T2" fmla="*/ 5 w 5"/>
                      <a:gd name="T3" fmla="*/ 0 h 5"/>
                      <a:gd name="T4" fmla="*/ 0 w 5"/>
                      <a:gd name="T5" fmla="*/ 0 h 5"/>
                      <a:gd name="T6" fmla="*/ 0 w 5"/>
                      <a:gd name="T7" fmla="*/ 5 h 5"/>
                      <a:gd name="T8" fmla="*/ 5 w 5"/>
                      <a:gd name="T9" fmla="*/ 5 h 5"/>
                      <a:gd name="T10" fmla="*/ 5 w 5"/>
                      <a:gd name="T11" fmla="*/ 5 h 5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"/>
                      <a:gd name="T19" fmla="*/ 0 h 5"/>
                      <a:gd name="T20" fmla="*/ 5 w 5"/>
                      <a:gd name="T21" fmla="*/ 5 h 5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" h="5">
                        <a:moveTo>
                          <a:pt x="5" y="5"/>
                        </a:moveTo>
                        <a:lnTo>
                          <a:pt x="5" y="0"/>
                        </a:lnTo>
                        <a:lnTo>
                          <a:pt x="0" y="0"/>
                        </a:lnTo>
                        <a:lnTo>
                          <a:pt x="0" y="5"/>
                        </a:lnTo>
                        <a:lnTo>
                          <a:pt x="5" y="5"/>
                        </a:lnTo>
                        <a:close/>
                      </a:path>
                    </a:pathLst>
                  </a:custGeom>
                  <a:solidFill>
                    <a:srgbClr val="48B2D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600" name="Freeform 151"/>
                  <p:cNvSpPr>
                    <a:spLocks/>
                  </p:cNvSpPr>
                  <p:nvPr/>
                </p:nvSpPr>
                <p:spPr bwMode="auto">
                  <a:xfrm>
                    <a:off x="2129" y="3342"/>
                    <a:ext cx="5" cy="5"/>
                  </a:xfrm>
                  <a:custGeom>
                    <a:avLst/>
                    <a:gdLst>
                      <a:gd name="T0" fmla="*/ 5 w 5"/>
                      <a:gd name="T1" fmla="*/ 5 h 5"/>
                      <a:gd name="T2" fmla="*/ 5 w 5"/>
                      <a:gd name="T3" fmla="*/ 0 h 5"/>
                      <a:gd name="T4" fmla="*/ 0 w 5"/>
                      <a:gd name="T5" fmla="*/ 0 h 5"/>
                      <a:gd name="T6" fmla="*/ 0 w 5"/>
                      <a:gd name="T7" fmla="*/ 5 h 5"/>
                      <a:gd name="T8" fmla="*/ 5 w 5"/>
                      <a:gd name="T9" fmla="*/ 5 h 5"/>
                      <a:gd name="T10" fmla="*/ 5 w 5"/>
                      <a:gd name="T11" fmla="*/ 5 h 5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"/>
                      <a:gd name="T19" fmla="*/ 0 h 5"/>
                      <a:gd name="T20" fmla="*/ 5 w 5"/>
                      <a:gd name="T21" fmla="*/ 5 h 5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" h="5">
                        <a:moveTo>
                          <a:pt x="5" y="5"/>
                        </a:moveTo>
                        <a:lnTo>
                          <a:pt x="5" y="0"/>
                        </a:lnTo>
                        <a:lnTo>
                          <a:pt x="0" y="0"/>
                        </a:lnTo>
                        <a:lnTo>
                          <a:pt x="0" y="5"/>
                        </a:lnTo>
                        <a:lnTo>
                          <a:pt x="5" y="5"/>
                        </a:lnTo>
                      </a:path>
                    </a:pathLst>
                  </a:cu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601" name="Freeform 152"/>
                  <p:cNvSpPr>
                    <a:spLocks/>
                  </p:cNvSpPr>
                  <p:nvPr/>
                </p:nvSpPr>
                <p:spPr bwMode="auto">
                  <a:xfrm>
                    <a:off x="2160" y="3300"/>
                    <a:ext cx="5" cy="5"/>
                  </a:xfrm>
                  <a:custGeom>
                    <a:avLst/>
                    <a:gdLst>
                      <a:gd name="T0" fmla="*/ 5 w 5"/>
                      <a:gd name="T1" fmla="*/ 5 h 5"/>
                      <a:gd name="T2" fmla="*/ 5 w 5"/>
                      <a:gd name="T3" fmla="*/ 5 h 5"/>
                      <a:gd name="T4" fmla="*/ 0 w 5"/>
                      <a:gd name="T5" fmla="*/ 0 h 5"/>
                      <a:gd name="T6" fmla="*/ 0 w 5"/>
                      <a:gd name="T7" fmla="*/ 5 h 5"/>
                      <a:gd name="T8" fmla="*/ 5 w 5"/>
                      <a:gd name="T9" fmla="*/ 5 h 5"/>
                      <a:gd name="T10" fmla="*/ 5 w 5"/>
                      <a:gd name="T11" fmla="*/ 5 h 5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"/>
                      <a:gd name="T19" fmla="*/ 0 h 5"/>
                      <a:gd name="T20" fmla="*/ 5 w 5"/>
                      <a:gd name="T21" fmla="*/ 5 h 5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" h="5">
                        <a:moveTo>
                          <a:pt x="5" y="5"/>
                        </a:moveTo>
                        <a:lnTo>
                          <a:pt x="5" y="5"/>
                        </a:lnTo>
                        <a:lnTo>
                          <a:pt x="0" y="0"/>
                        </a:lnTo>
                        <a:lnTo>
                          <a:pt x="0" y="5"/>
                        </a:lnTo>
                        <a:lnTo>
                          <a:pt x="5" y="5"/>
                        </a:lnTo>
                        <a:close/>
                      </a:path>
                    </a:pathLst>
                  </a:custGeom>
                  <a:solidFill>
                    <a:srgbClr val="48B2D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602" name="Freeform 153"/>
                  <p:cNvSpPr>
                    <a:spLocks/>
                  </p:cNvSpPr>
                  <p:nvPr/>
                </p:nvSpPr>
                <p:spPr bwMode="auto">
                  <a:xfrm>
                    <a:off x="2160" y="3300"/>
                    <a:ext cx="5" cy="5"/>
                  </a:xfrm>
                  <a:custGeom>
                    <a:avLst/>
                    <a:gdLst>
                      <a:gd name="T0" fmla="*/ 5 w 5"/>
                      <a:gd name="T1" fmla="*/ 5 h 5"/>
                      <a:gd name="T2" fmla="*/ 5 w 5"/>
                      <a:gd name="T3" fmla="*/ 5 h 5"/>
                      <a:gd name="T4" fmla="*/ 0 w 5"/>
                      <a:gd name="T5" fmla="*/ 0 h 5"/>
                      <a:gd name="T6" fmla="*/ 0 w 5"/>
                      <a:gd name="T7" fmla="*/ 5 h 5"/>
                      <a:gd name="T8" fmla="*/ 5 w 5"/>
                      <a:gd name="T9" fmla="*/ 5 h 5"/>
                      <a:gd name="T10" fmla="*/ 5 w 5"/>
                      <a:gd name="T11" fmla="*/ 5 h 5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"/>
                      <a:gd name="T19" fmla="*/ 0 h 5"/>
                      <a:gd name="T20" fmla="*/ 5 w 5"/>
                      <a:gd name="T21" fmla="*/ 5 h 5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" h="5">
                        <a:moveTo>
                          <a:pt x="5" y="5"/>
                        </a:moveTo>
                        <a:lnTo>
                          <a:pt x="5" y="5"/>
                        </a:lnTo>
                        <a:lnTo>
                          <a:pt x="0" y="0"/>
                        </a:lnTo>
                        <a:lnTo>
                          <a:pt x="0" y="5"/>
                        </a:lnTo>
                        <a:lnTo>
                          <a:pt x="5" y="5"/>
                        </a:lnTo>
                      </a:path>
                    </a:pathLst>
                  </a:cu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603" name="Freeform 154"/>
                  <p:cNvSpPr>
                    <a:spLocks/>
                  </p:cNvSpPr>
                  <p:nvPr/>
                </p:nvSpPr>
                <p:spPr bwMode="auto">
                  <a:xfrm>
                    <a:off x="2149" y="3319"/>
                    <a:ext cx="11" cy="1"/>
                  </a:xfrm>
                  <a:custGeom>
                    <a:avLst/>
                    <a:gdLst>
                      <a:gd name="T0" fmla="*/ 5 w 11"/>
                      <a:gd name="T1" fmla="*/ 0 h 1"/>
                      <a:gd name="T2" fmla="*/ 11 w 11"/>
                      <a:gd name="T3" fmla="*/ 0 h 1"/>
                      <a:gd name="T4" fmla="*/ 5 w 11"/>
                      <a:gd name="T5" fmla="*/ 0 h 1"/>
                      <a:gd name="T6" fmla="*/ 0 w 11"/>
                      <a:gd name="T7" fmla="*/ 0 h 1"/>
                      <a:gd name="T8" fmla="*/ 5 w 11"/>
                      <a:gd name="T9" fmla="*/ 0 h 1"/>
                      <a:gd name="T10" fmla="*/ 5 w 11"/>
                      <a:gd name="T11" fmla="*/ 0 h 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1"/>
                      <a:gd name="T19" fmla="*/ 0 h 1"/>
                      <a:gd name="T20" fmla="*/ 11 w 11"/>
                      <a:gd name="T21" fmla="*/ 1 h 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1" h="1">
                        <a:moveTo>
                          <a:pt x="5" y="0"/>
                        </a:moveTo>
                        <a:lnTo>
                          <a:pt x="11" y="0"/>
                        </a:lnTo>
                        <a:lnTo>
                          <a:pt x="5" y="0"/>
                        </a:lnTo>
                        <a:lnTo>
                          <a:pt x="0" y="0"/>
                        </a:lnTo>
                        <a:lnTo>
                          <a:pt x="5" y="0"/>
                        </a:lnTo>
                        <a:close/>
                      </a:path>
                    </a:pathLst>
                  </a:custGeom>
                  <a:solidFill>
                    <a:srgbClr val="48B2D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604" name="Freeform 155"/>
                  <p:cNvSpPr>
                    <a:spLocks/>
                  </p:cNvSpPr>
                  <p:nvPr/>
                </p:nvSpPr>
                <p:spPr bwMode="auto">
                  <a:xfrm>
                    <a:off x="2149" y="3319"/>
                    <a:ext cx="11" cy="1"/>
                  </a:xfrm>
                  <a:custGeom>
                    <a:avLst/>
                    <a:gdLst>
                      <a:gd name="T0" fmla="*/ 5 w 11"/>
                      <a:gd name="T1" fmla="*/ 0 h 1"/>
                      <a:gd name="T2" fmla="*/ 11 w 11"/>
                      <a:gd name="T3" fmla="*/ 0 h 1"/>
                      <a:gd name="T4" fmla="*/ 5 w 11"/>
                      <a:gd name="T5" fmla="*/ 0 h 1"/>
                      <a:gd name="T6" fmla="*/ 0 w 11"/>
                      <a:gd name="T7" fmla="*/ 0 h 1"/>
                      <a:gd name="T8" fmla="*/ 5 w 11"/>
                      <a:gd name="T9" fmla="*/ 0 h 1"/>
                      <a:gd name="T10" fmla="*/ 5 w 11"/>
                      <a:gd name="T11" fmla="*/ 0 h 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1"/>
                      <a:gd name="T19" fmla="*/ 0 h 1"/>
                      <a:gd name="T20" fmla="*/ 11 w 11"/>
                      <a:gd name="T21" fmla="*/ 1 h 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1" h="1">
                        <a:moveTo>
                          <a:pt x="5" y="0"/>
                        </a:moveTo>
                        <a:lnTo>
                          <a:pt x="11" y="0"/>
                        </a:lnTo>
                        <a:lnTo>
                          <a:pt x="5" y="0"/>
                        </a:lnTo>
                        <a:lnTo>
                          <a:pt x="0" y="0"/>
                        </a:lnTo>
                        <a:lnTo>
                          <a:pt x="5" y="0"/>
                        </a:lnTo>
                      </a:path>
                    </a:pathLst>
                  </a:cu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605" name="Freeform 156"/>
                  <p:cNvSpPr>
                    <a:spLocks/>
                  </p:cNvSpPr>
                  <p:nvPr/>
                </p:nvSpPr>
                <p:spPr bwMode="auto">
                  <a:xfrm>
                    <a:off x="2144" y="3333"/>
                    <a:ext cx="5" cy="4"/>
                  </a:xfrm>
                  <a:custGeom>
                    <a:avLst/>
                    <a:gdLst>
                      <a:gd name="T0" fmla="*/ 5 w 5"/>
                      <a:gd name="T1" fmla="*/ 4 h 4"/>
                      <a:gd name="T2" fmla="*/ 5 w 5"/>
                      <a:gd name="T3" fmla="*/ 0 h 4"/>
                      <a:gd name="T4" fmla="*/ 0 w 5"/>
                      <a:gd name="T5" fmla="*/ 0 h 4"/>
                      <a:gd name="T6" fmla="*/ 0 w 5"/>
                      <a:gd name="T7" fmla="*/ 0 h 4"/>
                      <a:gd name="T8" fmla="*/ 5 w 5"/>
                      <a:gd name="T9" fmla="*/ 4 h 4"/>
                      <a:gd name="T10" fmla="*/ 5 w 5"/>
                      <a:gd name="T11" fmla="*/ 4 h 4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"/>
                      <a:gd name="T19" fmla="*/ 0 h 4"/>
                      <a:gd name="T20" fmla="*/ 5 w 5"/>
                      <a:gd name="T21" fmla="*/ 4 h 4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" h="4">
                        <a:moveTo>
                          <a:pt x="5" y="4"/>
                        </a:moveTo>
                        <a:lnTo>
                          <a:pt x="5" y="0"/>
                        </a:lnTo>
                        <a:lnTo>
                          <a:pt x="0" y="0"/>
                        </a:lnTo>
                        <a:lnTo>
                          <a:pt x="5" y="4"/>
                        </a:lnTo>
                        <a:close/>
                      </a:path>
                    </a:pathLst>
                  </a:custGeom>
                  <a:solidFill>
                    <a:srgbClr val="48B2D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606" name="Freeform 157"/>
                  <p:cNvSpPr>
                    <a:spLocks/>
                  </p:cNvSpPr>
                  <p:nvPr/>
                </p:nvSpPr>
                <p:spPr bwMode="auto">
                  <a:xfrm>
                    <a:off x="2144" y="3333"/>
                    <a:ext cx="5" cy="4"/>
                  </a:xfrm>
                  <a:custGeom>
                    <a:avLst/>
                    <a:gdLst>
                      <a:gd name="T0" fmla="*/ 5 w 5"/>
                      <a:gd name="T1" fmla="*/ 4 h 4"/>
                      <a:gd name="T2" fmla="*/ 5 w 5"/>
                      <a:gd name="T3" fmla="*/ 0 h 4"/>
                      <a:gd name="T4" fmla="*/ 0 w 5"/>
                      <a:gd name="T5" fmla="*/ 0 h 4"/>
                      <a:gd name="T6" fmla="*/ 0 w 5"/>
                      <a:gd name="T7" fmla="*/ 0 h 4"/>
                      <a:gd name="T8" fmla="*/ 5 w 5"/>
                      <a:gd name="T9" fmla="*/ 4 h 4"/>
                      <a:gd name="T10" fmla="*/ 5 w 5"/>
                      <a:gd name="T11" fmla="*/ 4 h 4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"/>
                      <a:gd name="T19" fmla="*/ 0 h 4"/>
                      <a:gd name="T20" fmla="*/ 5 w 5"/>
                      <a:gd name="T21" fmla="*/ 4 h 4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" h="4">
                        <a:moveTo>
                          <a:pt x="5" y="4"/>
                        </a:moveTo>
                        <a:lnTo>
                          <a:pt x="5" y="0"/>
                        </a:lnTo>
                        <a:lnTo>
                          <a:pt x="0" y="0"/>
                        </a:lnTo>
                        <a:lnTo>
                          <a:pt x="5" y="4"/>
                        </a:lnTo>
                      </a:path>
                    </a:pathLst>
                  </a:cu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607" name="Freeform 158"/>
                  <p:cNvSpPr>
                    <a:spLocks/>
                  </p:cNvSpPr>
                  <p:nvPr/>
                </p:nvSpPr>
                <p:spPr bwMode="auto">
                  <a:xfrm>
                    <a:off x="2139" y="3347"/>
                    <a:ext cx="5" cy="4"/>
                  </a:xfrm>
                  <a:custGeom>
                    <a:avLst/>
                    <a:gdLst>
                      <a:gd name="T0" fmla="*/ 5 w 5"/>
                      <a:gd name="T1" fmla="*/ 4 h 4"/>
                      <a:gd name="T2" fmla="*/ 5 w 5"/>
                      <a:gd name="T3" fmla="*/ 0 h 4"/>
                      <a:gd name="T4" fmla="*/ 0 w 5"/>
                      <a:gd name="T5" fmla="*/ 0 h 4"/>
                      <a:gd name="T6" fmla="*/ 0 w 5"/>
                      <a:gd name="T7" fmla="*/ 0 h 4"/>
                      <a:gd name="T8" fmla="*/ 5 w 5"/>
                      <a:gd name="T9" fmla="*/ 4 h 4"/>
                      <a:gd name="T10" fmla="*/ 5 w 5"/>
                      <a:gd name="T11" fmla="*/ 4 h 4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"/>
                      <a:gd name="T19" fmla="*/ 0 h 4"/>
                      <a:gd name="T20" fmla="*/ 5 w 5"/>
                      <a:gd name="T21" fmla="*/ 4 h 4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" h="4">
                        <a:moveTo>
                          <a:pt x="5" y="4"/>
                        </a:moveTo>
                        <a:lnTo>
                          <a:pt x="5" y="0"/>
                        </a:lnTo>
                        <a:lnTo>
                          <a:pt x="0" y="0"/>
                        </a:lnTo>
                        <a:lnTo>
                          <a:pt x="5" y="4"/>
                        </a:lnTo>
                        <a:close/>
                      </a:path>
                    </a:pathLst>
                  </a:custGeom>
                  <a:solidFill>
                    <a:srgbClr val="48B2D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608" name="Freeform 159"/>
                  <p:cNvSpPr>
                    <a:spLocks/>
                  </p:cNvSpPr>
                  <p:nvPr/>
                </p:nvSpPr>
                <p:spPr bwMode="auto">
                  <a:xfrm>
                    <a:off x="2139" y="3347"/>
                    <a:ext cx="5" cy="4"/>
                  </a:xfrm>
                  <a:custGeom>
                    <a:avLst/>
                    <a:gdLst>
                      <a:gd name="T0" fmla="*/ 5 w 5"/>
                      <a:gd name="T1" fmla="*/ 4 h 4"/>
                      <a:gd name="T2" fmla="*/ 5 w 5"/>
                      <a:gd name="T3" fmla="*/ 0 h 4"/>
                      <a:gd name="T4" fmla="*/ 0 w 5"/>
                      <a:gd name="T5" fmla="*/ 0 h 4"/>
                      <a:gd name="T6" fmla="*/ 0 w 5"/>
                      <a:gd name="T7" fmla="*/ 0 h 4"/>
                      <a:gd name="T8" fmla="*/ 5 w 5"/>
                      <a:gd name="T9" fmla="*/ 4 h 4"/>
                      <a:gd name="T10" fmla="*/ 5 w 5"/>
                      <a:gd name="T11" fmla="*/ 4 h 4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"/>
                      <a:gd name="T19" fmla="*/ 0 h 4"/>
                      <a:gd name="T20" fmla="*/ 5 w 5"/>
                      <a:gd name="T21" fmla="*/ 4 h 4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" h="4">
                        <a:moveTo>
                          <a:pt x="5" y="4"/>
                        </a:moveTo>
                        <a:lnTo>
                          <a:pt x="5" y="0"/>
                        </a:lnTo>
                        <a:lnTo>
                          <a:pt x="0" y="0"/>
                        </a:lnTo>
                        <a:lnTo>
                          <a:pt x="5" y="4"/>
                        </a:lnTo>
                      </a:path>
                    </a:pathLst>
                  </a:cu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609" name="Freeform 160"/>
                  <p:cNvSpPr>
                    <a:spLocks/>
                  </p:cNvSpPr>
                  <p:nvPr/>
                </p:nvSpPr>
                <p:spPr bwMode="auto">
                  <a:xfrm>
                    <a:off x="2165" y="3305"/>
                    <a:ext cx="10" cy="4"/>
                  </a:xfrm>
                  <a:custGeom>
                    <a:avLst/>
                    <a:gdLst>
                      <a:gd name="T0" fmla="*/ 5 w 10"/>
                      <a:gd name="T1" fmla="*/ 4 h 4"/>
                      <a:gd name="T2" fmla="*/ 10 w 10"/>
                      <a:gd name="T3" fmla="*/ 0 h 4"/>
                      <a:gd name="T4" fmla="*/ 5 w 10"/>
                      <a:gd name="T5" fmla="*/ 0 h 4"/>
                      <a:gd name="T6" fmla="*/ 0 w 10"/>
                      <a:gd name="T7" fmla="*/ 4 h 4"/>
                      <a:gd name="T8" fmla="*/ 5 w 10"/>
                      <a:gd name="T9" fmla="*/ 4 h 4"/>
                      <a:gd name="T10" fmla="*/ 5 w 10"/>
                      <a:gd name="T11" fmla="*/ 4 h 4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0"/>
                      <a:gd name="T19" fmla="*/ 0 h 4"/>
                      <a:gd name="T20" fmla="*/ 10 w 10"/>
                      <a:gd name="T21" fmla="*/ 4 h 4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0" h="4">
                        <a:moveTo>
                          <a:pt x="5" y="4"/>
                        </a:moveTo>
                        <a:lnTo>
                          <a:pt x="10" y="0"/>
                        </a:lnTo>
                        <a:lnTo>
                          <a:pt x="5" y="0"/>
                        </a:lnTo>
                        <a:lnTo>
                          <a:pt x="0" y="4"/>
                        </a:lnTo>
                        <a:lnTo>
                          <a:pt x="5" y="4"/>
                        </a:lnTo>
                        <a:close/>
                      </a:path>
                    </a:pathLst>
                  </a:custGeom>
                  <a:solidFill>
                    <a:srgbClr val="48B2D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610" name="Freeform 161"/>
                  <p:cNvSpPr>
                    <a:spLocks/>
                  </p:cNvSpPr>
                  <p:nvPr/>
                </p:nvSpPr>
                <p:spPr bwMode="auto">
                  <a:xfrm>
                    <a:off x="2165" y="3305"/>
                    <a:ext cx="10" cy="4"/>
                  </a:xfrm>
                  <a:custGeom>
                    <a:avLst/>
                    <a:gdLst>
                      <a:gd name="T0" fmla="*/ 5 w 10"/>
                      <a:gd name="T1" fmla="*/ 4 h 4"/>
                      <a:gd name="T2" fmla="*/ 10 w 10"/>
                      <a:gd name="T3" fmla="*/ 0 h 4"/>
                      <a:gd name="T4" fmla="*/ 5 w 10"/>
                      <a:gd name="T5" fmla="*/ 0 h 4"/>
                      <a:gd name="T6" fmla="*/ 0 w 10"/>
                      <a:gd name="T7" fmla="*/ 4 h 4"/>
                      <a:gd name="T8" fmla="*/ 5 w 10"/>
                      <a:gd name="T9" fmla="*/ 4 h 4"/>
                      <a:gd name="T10" fmla="*/ 5 w 10"/>
                      <a:gd name="T11" fmla="*/ 4 h 4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0"/>
                      <a:gd name="T19" fmla="*/ 0 h 4"/>
                      <a:gd name="T20" fmla="*/ 10 w 10"/>
                      <a:gd name="T21" fmla="*/ 4 h 4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0" h="4">
                        <a:moveTo>
                          <a:pt x="5" y="4"/>
                        </a:moveTo>
                        <a:lnTo>
                          <a:pt x="10" y="0"/>
                        </a:lnTo>
                        <a:lnTo>
                          <a:pt x="5" y="0"/>
                        </a:lnTo>
                        <a:lnTo>
                          <a:pt x="0" y="4"/>
                        </a:lnTo>
                        <a:lnTo>
                          <a:pt x="5" y="4"/>
                        </a:lnTo>
                      </a:path>
                    </a:pathLst>
                  </a:cu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611" name="Freeform 162"/>
                  <p:cNvSpPr>
                    <a:spLocks/>
                  </p:cNvSpPr>
                  <p:nvPr/>
                </p:nvSpPr>
                <p:spPr bwMode="auto">
                  <a:xfrm>
                    <a:off x="2160" y="3319"/>
                    <a:ext cx="5" cy="4"/>
                  </a:xfrm>
                  <a:custGeom>
                    <a:avLst/>
                    <a:gdLst>
                      <a:gd name="T0" fmla="*/ 5 w 5"/>
                      <a:gd name="T1" fmla="*/ 4 h 4"/>
                      <a:gd name="T2" fmla="*/ 5 w 5"/>
                      <a:gd name="T3" fmla="*/ 4 h 4"/>
                      <a:gd name="T4" fmla="*/ 0 w 5"/>
                      <a:gd name="T5" fmla="*/ 0 h 4"/>
                      <a:gd name="T6" fmla="*/ 0 w 5"/>
                      <a:gd name="T7" fmla="*/ 4 h 4"/>
                      <a:gd name="T8" fmla="*/ 5 w 5"/>
                      <a:gd name="T9" fmla="*/ 4 h 4"/>
                      <a:gd name="T10" fmla="*/ 5 w 5"/>
                      <a:gd name="T11" fmla="*/ 4 h 4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"/>
                      <a:gd name="T19" fmla="*/ 0 h 4"/>
                      <a:gd name="T20" fmla="*/ 5 w 5"/>
                      <a:gd name="T21" fmla="*/ 4 h 4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" h="4">
                        <a:moveTo>
                          <a:pt x="5" y="4"/>
                        </a:moveTo>
                        <a:lnTo>
                          <a:pt x="5" y="4"/>
                        </a:lnTo>
                        <a:lnTo>
                          <a:pt x="0" y="0"/>
                        </a:lnTo>
                        <a:lnTo>
                          <a:pt x="0" y="4"/>
                        </a:lnTo>
                        <a:lnTo>
                          <a:pt x="5" y="4"/>
                        </a:lnTo>
                        <a:close/>
                      </a:path>
                    </a:pathLst>
                  </a:custGeom>
                  <a:solidFill>
                    <a:srgbClr val="48B2D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612" name="Freeform 163"/>
                  <p:cNvSpPr>
                    <a:spLocks/>
                  </p:cNvSpPr>
                  <p:nvPr/>
                </p:nvSpPr>
                <p:spPr bwMode="auto">
                  <a:xfrm>
                    <a:off x="2160" y="3319"/>
                    <a:ext cx="5" cy="4"/>
                  </a:xfrm>
                  <a:custGeom>
                    <a:avLst/>
                    <a:gdLst>
                      <a:gd name="T0" fmla="*/ 5 w 5"/>
                      <a:gd name="T1" fmla="*/ 4 h 4"/>
                      <a:gd name="T2" fmla="*/ 5 w 5"/>
                      <a:gd name="T3" fmla="*/ 4 h 4"/>
                      <a:gd name="T4" fmla="*/ 0 w 5"/>
                      <a:gd name="T5" fmla="*/ 0 h 4"/>
                      <a:gd name="T6" fmla="*/ 0 w 5"/>
                      <a:gd name="T7" fmla="*/ 4 h 4"/>
                      <a:gd name="T8" fmla="*/ 5 w 5"/>
                      <a:gd name="T9" fmla="*/ 4 h 4"/>
                      <a:gd name="T10" fmla="*/ 5 w 5"/>
                      <a:gd name="T11" fmla="*/ 4 h 4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"/>
                      <a:gd name="T19" fmla="*/ 0 h 4"/>
                      <a:gd name="T20" fmla="*/ 5 w 5"/>
                      <a:gd name="T21" fmla="*/ 4 h 4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" h="4">
                        <a:moveTo>
                          <a:pt x="5" y="4"/>
                        </a:moveTo>
                        <a:lnTo>
                          <a:pt x="5" y="4"/>
                        </a:lnTo>
                        <a:lnTo>
                          <a:pt x="0" y="0"/>
                        </a:lnTo>
                        <a:lnTo>
                          <a:pt x="0" y="4"/>
                        </a:lnTo>
                        <a:lnTo>
                          <a:pt x="5" y="4"/>
                        </a:lnTo>
                      </a:path>
                    </a:pathLst>
                  </a:cu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613" name="Freeform 164"/>
                  <p:cNvSpPr>
                    <a:spLocks/>
                  </p:cNvSpPr>
                  <p:nvPr/>
                </p:nvSpPr>
                <p:spPr bwMode="auto">
                  <a:xfrm>
                    <a:off x="2154" y="3333"/>
                    <a:ext cx="6" cy="4"/>
                  </a:xfrm>
                  <a:custGeom>
                    <a:avLst/>
                    <a:gdLst>
                      <a:gd name="T0" fmla="*/ 6 w 6"/>
                      <a:gd name="T1" fmla="*/ 4 h 4"/>
                      <a:gd name="T2" fmla="*/ 6 w 6"/>
                      <a:gd name="T3" fmla="*/ 4 h 4"/>
                      <a:gd name="T4" fmla="*/ 0 w 6"/>
                      <a:gd name="T5" fmla="*/ 0 h 4"/>
                      <a:gd name="T6" fmla="*/ 0 w 6"/>
                      <a:gd name="T7" fmla="*/ 4 h 4"/>
                      <a:gd name="T8" fmla="*/ 6 w 6"/>
                      <a:gd name="T9" fmla="*/ 4 h 4"/>
                      <a:gd name="T10" fmla="*/ 6 w 6"/>
                      <a:gd name="T11" fmla="*/ 4 h 4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6"/>
                      <a:gd name="T19" fmla="*/ 0 h 4"/>
                      <a:gd name="T20" fmla="*/ 6 w 6"/>
                      <a:gd name="T21" fmla="*/ 4 h 4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6" h="4">
                        <a:moveTo>
                          <a:pt x="6" y="4"/>
                        </a:moveTo>
                        <a:lnTo>
                          <a:pt x="6" y="4"/>
                        </a:lnTo>
                        <a:lnTo>
                          <a:pt x="0" y="0"/>
                        </a:lnTo>
                        <a:lnTo>
                          <a:pt x="0" y="4"/>
                        </a:lnTo>
                        <a:lnTo>
                          <a:pt x="6" y="4"/>
                        </a:lnTo>
                        <a:close/>
                      </a:path>
                    </a:pathLst>
                  </a:custGeom>
                  <a:solidFill>
                    <a:srgbClr val="48B2D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614" name="Freeform 165"/>
                  <p:cNvSpPr>
                    <a:spLocks/>
                  </p:cNvSpPr>
                  <p:nvPr/>
                </p:nvSpPr>
                <p:spPr bwMode="auto">
                  <a:xfrm>
                    <a:off x="2154" y="3333"/>
                    <a:ext cx="6" cy="4"/>
                  </a:xfrm>
                  <a:custGeom>
                    <a:avLst/>
                    <a:gdLst>
                      <a:gd name="T0" fmla="*/ 6 w 6"/>
                      <a:gd name="T1" fmla="*/ 4 h 4"/>
                      <a:gd name="T2" fmla="*/ 6 w 6"/>
                      <a:gd name="T3" fmla="*/ 4 h 4"/>
                      <a:gd name="T4" fmla="*/ 0 w 6"/>
                      <a:gd name="T5" fmla="*/ 0 h 4"/>
                      <a:gd name="T6" fmla="*/ 0 w 6"/>
                      <a:gd name="T7" fmla="*/ 4 h 4"/>
                      <a:gd name="T8" fmla="*/ 6 w 6"/>
                      <a:gd name="T9" fmla="*/ 4 h 4"/>
                      <a:gd name="T10" fmla="*/ 6 w 6"/>
                      <a:gd name="T11" fmla="*/ 4 h 4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6"/>
                      <a:gd name="T19" fmla="*/ 0 h 4"/>
                      <a:gd name="T20" fmla="*/ 6 w 6"/>
                      <a:gd name="T21" fmla="*/ 4 h 4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6" h="4">
                        <a:moveTo>
                          <a:pt x="6" y="4"/>
                        </a:moveTo>
                        <a:lnTo>
                          <a:pt x="6" y="4"/>
                        </a:lnTo>
                        <a:lnTo>
                          <a:pt x="0" y="0"/>
                        </a:lnTo>
                        <a:lnTo>
                          <a:pt x="0" y="4"/>
                        </a:lnTo>
                        <a:lnTo>
                          <a:pt x="6" y="4"/>
                        </a:lnTo>
                      </a:path>
                    </a:pathLst>
                  </a:cu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615" name="Freeform 166"/>
                  <p:cNvSpPr>
                    <a:spLocks/>
                  </p:cNvSpPr>
                  <p:nvPr/>
                </p:nvSpPr>
                <p:spPr bwMode="auto">
                  <a:xfrm>
                    <a:off x="2144" y="3351"/>
                    <a:ext cx="5" cy="1"/>
                  </a:xfrm>
                  <a:custGeom>
                    <a:avLst/>
                    <a:gdLst>
                      <a:gd name="T0" fmla="*/ 5 w 5"/>
                      <a:gd name="T1" fmla="*/ 0 h 1"/>
                      <a:gd name="T2" fmla="*/ 5 w 5"/>
                      <a:gd name="T3" fmla="*/ 0 h 1"/>
                      <a:gd name="T4" fmla="*/ 0 w 5"/>
                      <a:gd name="T5" fmla="*/ 0 h 1"/>
                      <a:gd name="T6" fmla="*/ 0 w 5"/>
                      <a:gd name="T7" fmla="*/ 0 h 1"/>
                      <a:gd name="T8" fmla="*/ 5 w 5"/>
                      <a:gd name="T9" fmla="*/ 0 h 1"/>
                      <a:gd name="T10" fmla="*/ 5 w 5"/>
                      <a:gd name="T11" fmla="*/ 0 h 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"/>
                      <a:gd name="T19" fmla="*/ 0 h 1"/>
                      <a:gd name="T20" fmla="*/ 5 w 5"/>
                      <a:gd name="T21" fmla="*/ 1 h 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" h="1">
                        <a:moveTo>
                          <a:pt x="5" y="0"/>
                        </a:moveTo>
                        <a:lnTo>
                          <a:pt x="5" y="0"/>
                        </a:lnTo>
                        <a:lnTo>
                          <a:pt x="0" y="0"/>
                        </a:lnTo>
                        <a:lnTo>
                          <a:pt x="5" y="0"/>
                        </a:lnTo>
                        <a:close/>
                      </a:path>
                    </a:pathLst>
                  </a:custGeom>
                  <a:solidFill>
                    <a:srgbClr val="48B2D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616" name="Freeform 167"/>
                  <p:cNvSpPr>
                    <a:spLocks/>
                  </p:cNvSpPr>
                  <p:nvPr/>
                </p:nvSpPr>
                <p:spPr bwMode="auto">
                  <a:xfrm>
                    <a:off x="2144" y="3351"/>
                    <a:ext cx="5" cy="1"/>
                  </a:xfrm>
                  <a:custGeom>
                    <a:avLst/>
                    <a:gdLst>
                      <a:gd name="T0" fmla="*/ 5 w 5"/>
                      <a:gd name="T1" fmla="*/ 0 h 1"/>
                      <a:gd name="T2" fmla="*/ 5 w 5"/>
                      <a:gd name="T3" fmla="*/ 0 h 1"/>
                      <a:gd name="T4" fmla="*/ 0 w 5"/>
                      <a:gd name="T5" fmla="*/ 0 h 1"/>
                      <a:gd name="T6" fmla="*/ 0 w 5"/>
                      <a:gd name="T7" fmla="*/ 0 h 1"/>
                      <a:gd name="T8" fmla="*/ 5 w 5"/>
                      <a:gd name="T9" fmla="*/ 0 h 1"/>
                      <a:gd name="T10" fmla="*/ 5 w 5"/>
                      <a:gd name="T11" fmla="*/ 0 h 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"/>
                      <a:gd name="T19" fmla="*/ 0 h 1"/>
                      <a:gd name="T20" fmla="*/ 5 w 5"/>
                      <a:gd name="T21" fmla="*/ 1 h 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" h="1">
                        <a:moveTo>
                          <a:pt x="5" y="0"/>
                        </a:moveTo>
                        <a:lnTo>
                          <a:pt x="5" y="0"/>
                        </a:lnTo>
                        <a:lnTo>
                          <a:pt x="0" y="0"/>
                        </a:lnTo>
                        <a:lnTo>
                          <a:pt x="5" y="0"/>
                        </a:lnTo>
                      </a:path>
                    </a:pathLst>
                  </a:cu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617" name="Line 16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083" y="3272"/>
                    <a:ext cx="25" cy="61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618" name="Line 16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083" y="3272"/>
                    <a:ext cx="25" cy="61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619" name="Line 17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098" y="3281"/>
                    <a:ext cx="26" cy="61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620" name="Line 17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098" y="3281"/>
                    <a:ext cx="26" cy="61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621" name="Line 17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108" y="3286"/>
                    <a:ext cx="31" cy="61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622" name="Line 17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108" y="3286"/>
                    <a:ext cx="31" cy="61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623" name="Line 17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119" y="3291"/>
                    <a:ext cx="30" cy="60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624" name="Line 17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119" y="3291"/>
                    <a:ext cx="30" cy="60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625" name="Line 17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129" y="3295"/>
                    <a:ext cx="31" cy="61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626" name="Line 17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129" y="3295"/>
                    <a:ext cx="31" cy="61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627" name="Line 17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139" y="3295"/>
                    <a:ext cx="31" cy="66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628" name="Line 17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139" y="3295"/>
                    <a:ext cx="31" cy="66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629" name="Line 18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996" y="3365"/>
                    <a:ext cx="138" cy="279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630" name="Line 18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996" y="3365"/>
                    <a:ext cx="138" cy="279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631" name="Freeform 182"/>
                  <p:cNvSpPr>
                    <a:spLocks/>
                  </p:cNvSpPr>
                  <p:nvPr/>
                </p:nvSpPr>
                <p:spPr bwMode="auto">
                  <a:xfrm>
                    <a:off x="1796" y="3565"/>
                    <a:ext cx="128" cy="56"/>
                  </a:xfrm>
                  <a:custGeom>
                    <a:avLst/>
                    <a:gdLst>
                      <a:gd name="T0" fmla="*/ 0 w 128"/>
                      <a:gd name="T1" fmla="*/ 5 h 56"/>
                      <a:gd name="T2" fmla="*/ 6 w 128"/>
                      <a:gd name="T3" fmla="*/ 0 h 56"/>
                      <a:gd name="T4" fmla="*/ 128 w 128"/>
                      <a:gd name="T5" fmla="*/ 52 h 56"/>
                      <a:gd name="T6" fmla="*/ 123 w 128"/>
                      <a:gd name="T7" fmla="*/ 56 h 56"/>
                      <a:gd name="T8" fmla="*/ 0 w 128"/>
                      <a:gd name="T9" fmla="*/ 5 h 56"/>
                      <a:gd name="T10" fmla="*/ 0 w 128"/>
                      <a:gd name="T11" fmla="*/ 5 h 56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28"/>
                      <a:gd name="T19" fmla="*/ 0 h 56"/>
                      <a:gd name="T20" fmla="*/ 128 w 128"/>
                      <a:gd name="T21" fmla="*/ 56 h 5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28" h="56">
                        <a:moveTo>
                          <a:pt x="0" y="5"/>
                        </a:moveTo>
                        <a:lnTo>
                          <a:pt x="6" y="0"/>
                        </a:lnTo>
                        <a:lnTo>
                          <a:pt x="128" y="52"/>
                        </a:lnTo>
                        <a:lnTo>
                          <a:pt x="123" y="56"/>
                        </a:lnTo>
                        <a:lnTo>
                          <a:pt x="0" y="5"/>
                        </a:lnTo>
                        <a:close/>
                      </a:path>
                    </a:pathLst>
                  </a:custGeom>
                  <a:solidFill>
                    <a:srgbClr val="48B2D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632" name="Freeform 183"/>
                  <p:cNvSpPr>
                    <a:spLocks/>
                  </p:cNvSpPr>
                  <p:nvPr/>
                </p:nvSpPr>
                <p:spPr bwMode="auto">
                  <a:xfrm>
                    <a:off x="1796" y="3565"/>
                    <a:ext cx="128" cy="56"/>
                  </a:xfrm>
                  <a:custGeom>
                    <a:avLst/>
                    <a:gdLst>
                      <a:gd name="T0" fmla="*/ 0 w 128"/>
                      <a:gd name="T1" fmla="*/ 5 h 56"/>
                      <a:gd name="T2" fmla="*/ 6 w 128"/>
                      <a:gd name="T3" fmla="*/ 0 h 56"/>
                      <a:gd name="T4" fmla="*/ 128 w 128"/>
                      <a:gd name="T5" fmla="*/ 52 h 56"/>
                      <a:gd name="T6" fmla="*/ 123 w 128"/>
                      <a:gd name="T7" fmla="*/ 56 h 56"/>
                      <a:gd name="T8" fmla="*/ 0 w 128"/>
                      <a:gd name="T9" fmla="*/ 5 h 56"/>
                      <a:gd name="T10" fmla="*/ 0 w 128"/>
                      <a:gd name="T11" fmla="*/ 5 h 56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28"/>
                      <a:gd name="T19" fmla="*/ 0 h 56"/>
                      <a:gd name="T20" fmla="*/ 128 w 128"/>
                      <a:gd name="T21" fmla="*/ 56 h 5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28" h="56">
                        <a:moveTo>
                          <a:pt x="0" y="5"/>
                        </a:moveTo>
                        <a:lnTo>
                          <a:pt x="6" y="0"/>
                        </a:lnTo>
                        <a:lnTo>
                          <a:pt x="128" y="52"/>
                        </a:lnTo>
                        <a:lnTo>
                          <a:pt x="123" y="56"/>
                        </a:lnTo>
                        <a:lnTo>
                          <a:pt x="0" y="5"/>
                        </a:lnTo>
                      </a:path>
                    </a:pathLst>
                  </a:cu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633" name="Freeform 184"/>
                  <p:cNvSpPr>
                    <a:spLocks/>
                  </p:cNvSpPr>
                  <p:nvPr/>
                </p:nvSpPr>
                <p:spPr bwMode="auto">
                  <a:xfrm>
                    <a:off x="1786" y="3570"/>
                    <a:ext cx="133" cy="56"/>
                  </a:xfrm>
                  <a:custGeom>
                    <a:avLst/>
                    <a:gdLst>
                      <a:gd name="T0" fmla="*/ 0 w 133"/>
                      <a:gd name="T1" fmla="*/ 5 h 56"/>
                      <a:gd name="T2" fmla="*/ 5 w 133"/>
                      <a:gd name="T3" fmla="*/ 0 h 56"/>
                      <a:gd name="T4" fmla="*/ 133 w 133"/>
                      <a:gd name="T5" fmla="*/ 51 h 56"/>
                      <a:gd name="T6" fmla="*/ 133 w 133"/>
                      <a:gd name="T7" fmla="*/ 56 h 56"/>
                      <a:gd name="T8" fmla="*/ 0 w 133"/>
                      <a:gd name="T9" fmla="*/ 5 h 56"/>
                      <a:gd name="T10" fmla="*/ 0 w 133"/>
                      <a:gd name="T11" fmla="*/ 5 h 56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33"/>
                      <a:gd name="T19" fmla="*/ 0 h 56"/>
                      <a:gd name="T20" fmla="*/ 133 w 133"/>
                      <a:gd name="T21" fmla="*/ 56 h 5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33" h="56">
                        <a:moveTo>
                          <a:pt x="0" y="5"/>
                        </a:moveTo>
                        <a:lnTo>
                          <a:pt x="5" y="0"/>
                        </a:lnTo>
                        <a:lnTo>
                          <a:pt x="133" y="51"/>
                        </a:lnTo>
                        <a:lnTo>
                          <a:pt x="133" y="56"/>
                        </a:lnTo>
                        <a:lnTo>
                          <a:pt x="0" y="5"/>
                        </a:lnTo>
                        <a:close/>
                      </a:path>
                    </a:pathLst>
                  </a:custGeom>
                  <a:solidFill>
                    <a:srgbClr val="48B2D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634" name="Freeform 185"/>
                  <p:cNvSpPr>
                    <a:spLocks/>
                  </p:cNvSpPr>
                  <p:nvPr/>
                </p:nvSpPr>
                <p:spPr bwMode="auto">
                  <a:xfrm>
                    <a:off x="1786" y="3570"/>
                    <a:ext cx="133" cy="56"/>
                  </a:xfrm>
                  <a:custGeom>
                    <a:avLst/>
                    <a:gdLst>
                      <a:gd name="T0" fmla="*/ 0 w 133"/>
                      <a:gd name="T1" fmla="*/ 5 h 56"/>
                      <a:gd name="T2" fmla="*/ 5 w 133"/>
                      <a:gd name="T3" fmla="*/ 0 h 56"/>
                      <a:gd name="T4" fmla="*/ 133 w 133"/>
                      <a:gd name="T5" fmla="*/ 51 h 56"/>
                      <a:gd name="T6" fmla="*/ 133 w 133"/>
                      <a:gd name="T7" fmla="*/ 56 h 56"/>
                      <a:gd name="T8" fmla="*/ 0 w 133"/>
                      <a:gd name="T9" fmla="*/ 5 h 56"/>
                      <a:gd name="T10" fmla="*/ 0 w 133"/>
                      <a:gd name="T11" fmla="*/ 5 h 56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33"/>
                      <a:gd name="T19" fmla="*/ 0 h 56"/>
                      <a:gd name="T20" fmla="*/ 133 w 133"/>
                      <a:gd name="T21" fmla="*/ 56 h 5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33" h="56">
                        <a:moveTo>
                          <a:pt x="0" y="5"/>
                        </a:moveTo>
                        <a:lnTo>
                          <a:pt x="5" y="0"/>
                        </a:lnTo>
                        <a:lnTo>
                          <a:pt x="133" y="51"/>
                        </a:lnTo>
                        <a:lnTo>
                          <a:pt x="133" y="56"/>
                        </a:lnTo>
                        <a:lnTo>
                          <a:pt x="0" y="5"/>
                        </a:lnTo>
                      </a:path>
                    </a:pathLst>
                  </a:cu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635" name="Freeform 186"/>
                  <p:cNvSpPr>
                    <a:spLocks/>
                  </p:cNvSpPr>
                  <p:nvPr/>
                </p:nvSpPr>
                <p:spPr bwMode="auto">
                  <a:xfrm>
                    <a:off x="1735" y="3249"/>
                    <a:ext cx="327" cy="368"/>
                  </a:xfrm>
                  <a:custGeom>
                    <a:avLst/>
                    <a:gdLst>
                      <a:gd name="T0" fmla="*/ 5 w 327"/>
                      <a:gd name="T1" fmla="*/ 265 h 368"/>
                      <a:gd name="T2" fmla="*/ 138 w 327"/>
                      <a:gd name="T3" fmla="*/ 0 h 368"/>
                      <a:gd name="T4" fmla="*/ 327 w 327"/>
                      <a:gd name="T5" fmla="*/ 79 h 368"/>
                      <a:gd name="T6" fmla="*/ 189 w 327"/>
                      <a:gd name="T7" fmla="*/ 368 h 368"/>
                      <a:gd name="T8" fmla="*/ 0 w 327"/>
                      <a:gd name="T9" fmla="*/ 288 h 368"/>
                      <a:gd name="T10" fmla="*/ 10 w 327"/>
                      <a:gd name="T11" fmla="*/ 270 h 368"/>
                      <a:gd name="T12" fmla="*/ 5 w 327"/>
                      <a:gd name="T13" fmla="*/ 265 h 368"/>
                      <a:gd name="T14" fmla="*/ 5 w 327"/>
                      <a:gd name="T15" fmla="*/ 265 h 368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327"/>
                      <a:gd name="T25" fmla="*/ 0 h 368"/>
                      <a:gd name="T26" fmla="*/ 327 w 327"/>
                      <a:gd name="T27" fmla="*/ 368 h 368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327" h="368">
                        <a:moveTo>
                          <a:pt x="5" y="265"/>
                        </a:moveTo>
                        <a:lnTo>
                          <a:pt x="138" y="0"/>
                        </a:lnTo>
                        <a:lnTo>
                          <a:pt x="327" y="79"/>
                        </a:lnTo>
                        <a:lnTo>
                          <a:pt x="189" y="368"/>
                        </a:lnTo>
                        <a:lnTo>
                          <a:pt x="0" y="288"/>
                        </a:lnTo>
                        <a:lnTo>
                          <a:pt x="10" y="270"/>
                        </a:lnTo>
                        <a:lnTo>
                          <a:pt x="5" y="265"/>
                        </a:lnTo>
                        <a:close/>
                      </a:path>
                    </a:pathLst>
                  </a:custGeom>
                  <a:solidFill>
                    <a:srgbClr val="48B2D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636" name="Freeform 187"/>
                  <p:cNvSpPr>
                    <a:spLocks/>
                  </p:cNvSpPr>
                  <p:nvPr/>
                </p:nvSpPr>
                <p:spPr bwMode="auto">
                  <a:xfrm>
                    <a:off x="1735" y="3249"/>
                    <a:ext cx="327" cy="368"/>
                  </a:xfrm>
                  <a:custGeom>
                    <a:avLst/>
                    <a:gdLst>
                      <a:gd name="T0" fmla="*/ 5 w 327"/>
                      <a:gd name="T1" fmla="*/ 265 h 368"/>
                      <a:gd name="T2" fmla="*/ 138 w 327"/>
                      <a:gd name="T3" fmla="*/ 0 h 368"/>
                      <a:gd name="T4" fmla="*/ 327 w 327"/>
                      <a:gd name="T5" fmla="*/ 79 h 368"/>
                      <a:gd name="T6" fmla="*/ 189 w 327"/>
                      <a:gd name="T7" fmla="*/ 368 h 368"/>
                      <a:gd name="T8" fmla="*/ 0 w 327"/>
                      <a:gd name="T9" fmla="*/ 288 h 368"/>
                      <a:gd name="T10" fmla="*/ 10 w 327"/>
                      <a:gd name="T11" fmla="*/ 270 h 368"/>
                      <a:gd name="T12" fmla="*/ 5 w 327"/>
                      <a:gd name="T13" fmla="*/ 265 h 368"/>
                      <a:gd name="T14" fmla="*/ 5 w 327"/>
                      <a:gd name="T15" fmla="*/ 265 h 368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327"/>
                      <a:gd name="T25" fmla="*/ 0 h 368"/>
                      <a:gd name="T26" fmla="*/ 327 w 327"/>
                      <a:gd name="T27" fmla="*/ 368 h 368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327" h="368">
                        <a:moveTo>
                          <a:pt x="5" y="265"/>
                        </a:moveTo>
                        <a:lnTo>
                          <a:pt x="138" y="0"/>
                        </a:lnTo>
                        <a:lnTo>
                          <a:pt x="327" y="79"/>
                        </a:lnTo>
                        <a:lnTo>
                          <a:pt x="189" y="368"/>
                        </a:lnTo>
                        <a:lnTo>
                          <a:pt x="0" y="288"/>
                        </a:lnTo>
                        <a:lnTo>
                          <a:pt x="10" y="270"/>
                        </a:lnTo>
                        <a:lnTo>
                          <a:pt x="5" y="265"/>
                        </a:lnTo>
                      </a:path>
                    </a:pathLst>
                  </a:cu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637" name="Line 188"/>
                  <p:cNvSpPr>
                    <a:spLocks noChangeShapeType="1"/>
                  </p:cNvSpPr>
                  <p:nvPr/>
                </p:nvSpPr>
                <p:spPr bwMode="auto">
                  <a:xfrm>
                    <a:off x="1812" y="3570"/>
                    <a:ext cx="1" cy="5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638" name="Line 189"/>
                  <p:cNvSpPr>
                    <a:spLocks noChangeShapeType="1"/>
                  </p:cNvSpPr>
                  <p:nvPr/>
                </p:nvSpPr>
                <p:spPr bwMode="auto">
                  <a:xfrm>
                    <a:off x="1812" y="3570"/>
                    <a:ext cx="1" cy="5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639" name="Line 190"/>
                  <p:cNvSpPr>
                    <a:spLocks noChangeShapeType="1"/>
                  </p:cNvSpPr>
                  <p:nvPr/>
                </p:nvSpPr>
                <p:spPr bwMode="auto">
                  <a:xfrm>
                    <a:off x="1807" y="3570"/>
                    <a:ext cx="1" cy="1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640" name="Line 191"/>
                  <p:cNvSpPr>
                    <a:spLocks noChangeShapeType="1"/>
                  </p:cNvSpPr>
                  <p:nvPr/>
                </p:nvSpPr>
                <p:spPr bwMode="auto">
                  <a:xfrm>
                    <a:off x="1807" y="3570"/>
                    <a:ext cx="1" cy="1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641" name="Line 19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796" y="3565"/>
                    <a:ext cx="6" cy="5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642" name="Line 19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796" y="3565"/>
                    <a:ext cx="6" cy="5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643" name="Line 194"/>
                  <p:cNvSpPr>
                    <a:spLocks noChangeShapeType="1"/>
                  </p:cNvSpPr>
                  <p:nvPr/>
                </p:nvSpPr>
                <p:spPr bwMode="auto">
                  <a:xfrm>
                    <a:off x="1837" y="3579"/>
                    <a:ext cx="1" cy="5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644" name="Line 195"/>
                  <p:cNvSpPr>
                    <a:spLocks noChangeShapeType="1"/>
                  </p:cNvSpPr>
                  <p:nvPr/>
                </p:nvSpPr>
                <p:spPr bwMode="auto">
                  <a:xfrm>
                    <a:off x="1837" y="3579"/>
                    <a:ext cx="1" cy="5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645" name="Line 19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832" y="3579"/>
                    <a:ext cx="5" cy="5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646" name="Line 19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832" y="3579"/>
                    <a:ext cx="5" cy="5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647" name="Line 198"/>
                  <p:cNvSpPr>
                    <a:spLocks noChangeShapeType="1"/>
                  </p:cNvSpPr>
                  <p:nvPr/>
                </p:nvSpPr>
                <p:spPr bwMode="auto">
                  <a:xfrm>
                    <a:off x="1878" y="3598"/>
                    <a:ext cx="1" cy="5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648" name="Line 199"/>
                  <p:cNvSpPr>
                    <a:spLocks noChangeShapeType="1"/>
                  </p:cNvSpPr>
                  <p:nvPr/>
                </p:nvSpPr>
                <p:spPr bwMode="auto">
                  <a:xfrm>
                    <a:off x="1878" y="3598"/>
                    <a:ext cx="1" cy="5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649" name="Line 200"/>
                  <p:cNvSpPr>
                    <a:spLocks noChangeShapeType="1"/>
                  </p:cNvSpPr>
                  <p:nvPr/>
                </p:nvSpPr>
                <p:spPr bwMode="auto">
                  <a:xfrm>
                    <a:off x="1873" y="3598"/>
                    <a:ext cx="1" cy="1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650" name="Line 201"/>
                  <p:cNvSpPr>
                    <a:spLocks noChangeShapeType="1"/>
                  </p:cNvSpPr>
                  <p:nvPr/>
                </p:nvSpPr>
                <p:spPr bwMode="auto">
                  <a:xfrm>
                    <a:off x="1873" y="3598"/>
                    <a:ext cx="1" cy="1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651" name="Freeform 202"/>
                  <p:cNvSpPr>
                    <a:spLocks/>
                  </p:cNvSpPr>
                  <p:nvPr/>
                </p:nvSpPr>
                <p:spPr bwMode="auto">
                  <a:xfrm>
                    <a:off x="1745" y="3547"/>
                    <a:ext cx="36" cy="23"/>
                  </a:xfrm>
                  <a:custGeom>
                    <a:avLst/>
                    <a:gdLst>
                      <a:gd name="T0" fmla="*/ 36 w 36"/>
                      <a:gd name="T1" fmla="*/ 9 h 23"/>
                      <a:gd name="T2" fmla="*/ 31 w 36"/>
                      <a:gd name="T3" fmla="*/ 23 h 23"/>
                      <a:gd name="T4" fmla="*/ 0 w 36"/>
                      <a:gd name="T5" fmla="*/ 9 h 23"/>
                      <a:gd name="T6" fmla="*/ 10 w 36"/>
                      <a:gd name="T7" fmla="*/ 0 h 23"/>
                      <a:gd name="T8" fmla="*/ 36 w 36"/>
                      <a:gd name="T9" fmla="*/ 9 h 23"/>
                      <a:gd name="T10" fmla="*/ 36 w 36"/>
                      <a:gd name="T11" fmla="*/ 9 h 23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6"/>
                      <a:gd name="T19" fmla="*/ 0 h 23"/>
                      <a:gd name="T20" fmla="*/ 36 w 36"/>
                      <a:gd name="T21" fmla="*/ 23 h 23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6" h="23">
                        <a:moveTo>
                          <a:pt x="36" y="9"/>
                        </a:moveTo>
                        <a:lnTo>
                          <a:pt x="31" y="23"/>
                        </a:lnTo>
                        <a:lnTo>
                          <a:pt x="0" y="9"/>
                        </a:lnTo>
                        <a:lnTo>
                          <a:pt x="10" y="0"/>
                        </a:lnTo>
                        <a:lnTo>
                          <a:pt x="36" y="9"/>
                        </a:lnTo>
                        <a:close/>
                      </a:path>
                    </a:pathLst>
                  </a:custGeom>
                  <a:solidFill>
                    <a:srgbClr val="48B2D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652" name="Freeform 203"/>
                  <p:cNvSpPr>
                    <a:spLocks/>
                  </p:cNvSpPr>
                  <p:nvPr/>
                </p:nvSpPr>
                <p:spPr bwMode="auto">
                  <a:xfrm>
                    <a:off x="1745" y="3547"/>
                    <a:ext cx="36" cy="23"/>
                  </a:xfrm>
                  <a:custGeom>
                    <a:avLst/>
                    <a:gdLst>
                      <a:gd name="T0" fmla="*/ 36 w 36"/>
                      <a:gd name="T1" fmla="*/ 9 h 23"/>
                      <a:gd name="T2" fmla="*/ 31 w 36"/>
                      <a:gd name="T3" fmla="*/ 23 h 23"/>
                      <a:gd name="T4" fmla="*/ 0 w 36"/>
                      <a:gd name="T5" fmla="*/ 9 h 23"/>
                      <a:gd name="T6" fmla="*/ 10 w 36"/>
                      <a:gd name="T7" fmla="*/ 0 h 23"/>
                      <a:gd name="T8" fmla="*/ 36 w 36"/>
                      <a:gd name="T9" fmla="*/ 9 h 23"/>
                      <a:gd name="T10" fmla="*/ 36 w 36"/>
                      <a:gd name="T11" fmla="*/ 9 h 23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6"/>
                      <a:gd name="T19" fmla="*/ 0 h 23"/>
                      <a:gd name="T20" fmla="*/ 36 w 36"/>
                      <a:gd name="T21" fmla="*/ 23 h 23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6" h="23">
                        <a:moveTo>
                          <a:pt x="36" y="9"/>
                        </a:moveTo>
                        <a:lnTo>
                          <a:pt x="31" y="23"/>
                        </a:lnTo>
                        <a:lnTo>
                          <a:pt x="0" y="9"/>
                        </a:lnTo>
                        <a:lnTo>
                          <a:pt x="10" y="0"/>
                        </a:lnTo>
                        <a:lnTo>
                          <a:pt x="36" y="9"/>
                        </a:lnTo>
                      </a:path>
                    </a:pathLst>
                  </a:cu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653" name="Freeform 204"/>
                  <p:cNvSpPr>
                    <a:spLocks/>
                  </p:cNvSpPr>
                  <p:nvPr/>
                </p:nvSpPr>
                <p:spPr bwMode="auto">
                  <a:xfrm>
                    <a:off x="1981" y="3337"/>
                    <a:ext cx="76" cy="121"/>
                  </a:xfrm>
                  <a:custGeom>
                    <a:avLst/>
                    <a:gdLst>
                      <a:gd name="T0" fmla="*/ 76 w 76"/>
                      <a:gd name="T1" fmla="*/ 0 h 121"/>
                      <a:gd name="T2" fmla="*/ 66 w 76"/>
                      <a:gd name="T3" fmla="*/ 0 h 121"/>
                      <a:gd name="T4" fmla="*/ 56 w 76"/>
                      <a:gd name="T5" fmla="*/ 0 h 121"/>
                      <a:gd name="T6" fmla="*/ 40 w 76"/>
                      <a:gd name="T7" fmla="*/ 5 h 121"/>
                      <a:gd name="T8" fmla="*/ 35 w 76"/>
                      <a:gd name="T9" fmla="*/ 14 h 121"/>
                      <a:gd name="T10" fmla="*/ 25 w 76"/>
                      <a:gd name="T11" fmla="*/ 33 h 121"/>
                      <a:gd name="T12" fmla="*/ 15 w 76"/>
                      <a:gd name="T13" fmla="*/ 51 h 121"/>
                      <a:gd name="T14" fmla="*/ 5 w 76"/>
                      <a:gd name="T15" fmla="*/ 70 h 121"/>
                      <a:gd name="T16" fmla="*/ 0 w 76"/>
                      <a:gd name="T17" fmla="*/ 84 h 121"/>
                      <a:gd name="T18" fmla="*/ 0 w 76"/>
                      <a:gd name="T19" fmla="*/ 93 h 121"/>
                      <a:gd name="T20" fmla="*/ 0 w 76"/>
                      <a:gd name="T21" fmla="*/ 103 h 121"/>
                      <a:gd name="T22" fmla="*/ 10 w 76"/>
                      <a:gd name="T23" fmla="*/ 117 h 121"/>
                      <a:gd name="T24" fmla="*/ 20 w 76"/>
                      <a:gd name="T25" fmla="*/ 121 h 121"/>
                      <a:gd name="T26" fmla="*/ 76 w 76"/>
                      <a:gd name="T27" fmla="*/ 0 h 121"/>
                      <a:gd name="T28" fmla="*/ 76 w 76"/>
                      <a:gd name="T29" fmla="*/ 0 h 121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w 76"/>
                      <a:gd name="T46" fmla="*/ 0 h 121"/>
                      <a:gd name="T47" fmla="*/ 76 w 76"/>
                      <a:gd name="T48" fmla="*/ 121 h 121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T45" t="T46" r="T47" b="T48"/>
                    <a:pathLst>
                      <a:path w="76" h="121">
                        <a:moveTo>
                          <a:pt x="76" y="0"/>
                        </a:moveTo>
                        <a:lnTo>
                          <a:pt x="66" y="0"/>
                        </a:lnTo>
                        <a:lnTo>
                          <a:pt x="56" y="0"/>
                        </a:lnTo>
                        <a:lnTo>
                          <a:pt x="40" y="5"/>
                        </a:lnTo>
                        <a:lnTo>
                          <a:pt x="35" y="14"/>
                        </a:lnTo>
                        <a:lnTo>
                          <a:pt x="25" y="33"/>
                        </a:lnTo>
                        <a:lnTo>
                          <a:pt x="15" y="51"/>
                        </a:lnTo>
                        <a:lnTo>
                          <a:pt x="5" y="70"/>
                        </a:lnTo>
                        <a:lnTo>
                          <a:pt x="0" y="84"/>
                        </a:lnTo>
                        <a:lnTo>
                          <a:pt x="0" y="93"/>
                        </a:lnTo>
                        <a:lnTo>
                          <a:pt x="0" y="103"/>
                        </a:lnTo>
                        <a:lnTo>
                          <a:pt x="10" y="117"/>
                        </a:lnTo>
                        <a:lnTo>
                          <a:pt x="20" y="121"/>
                        </a:lnTo>
                        <a:lnTo>
                          <a:pt x="76" y="0"/>
                        </a:lnTo>
                        <a:close/>
                      </a:path>
                    </a:pathLst>
                  </a:custGeom>
                  <a:solidFill>
                    <a:srgbClr val="48B2D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654" name="Freeform 205"/>
                  <p:cNvSpPr>
                    <a:spLocks/>
                  </p:cNvSpPr>
                  <p:nvPr/>
                </p:nvSpPr>
                <p:spPr bwMode="auto">
                  <a:xfrm>
                    <a:off x="1981" y="3337"/>
                    <a:ext cx="76" cy="121"/>
                  </a:xfrm>
                  <a:custGeom>
                    <a:avLst/>
                    <a:gdLst>
                      <a:gd name="T0" fmla="*/ 76 w 76"/>
                      <a:gd name="T1" fmla="*/ 0 h 121"/>
                      <a:gd name="T2" fmla="*/ 66 w 76"/>
                      <a:gd name="T3" fmla="*/ 0 h 121"/>
                      <a:gd name="T4" fmla="*/ 56 w 76"/>
                      <a:gd name="T5" fmla="*/ 0 h 121"/>
                      <a:gd name="T6" fmla="*/ 40 w 76"/>
                      <a:gd name="T7" fmla="*/ 5 h 121"/>
                      <a:gd name="T8" fmla="*/ 35 w 76"/>
                      <a:gd name="T9" fmla="*/ 14 h 121"/>
                      <a:gd name="T10" fmla="*/ 25 w 76"/>
                      <a:gd name="T11" fmla="*/ 33 h 121"/>
                      <a:gd name="T12" fmla="*/ 15 w 76"/>
                      <a:gd name="T13" fmla="*/ 51 h 121"/>
                      <a:gd name="T14" fmla="*/ 5 w 76"/>
                      <a:gd name="T15" fmla="*/ 70 h 121"/>
                      <a:gd name="T16" fmla="*/ 0 w 76"/>
                      <a:gd name="T17" fmla="*/ 84 h 121"/>
                      <a:gd name="T18" fmla="*/ 0 w 76"/>
                      <a:gd name="T19" fmla="*/ 93 h 121"/>
                      <a:gd name="T20" fmla="*/ 0 w 76"/>
                      <a:gd name="T21" fmla="*/ 103 h 121"/>
                      <a:gd name="T22" fmla="*/ 10 w 76"/>
                      <a:gd name="T23" fmla="*/ 117 h 121"/>
                      <a:gd name="T24" fmla="*/ 20 w 76"/>
                      <a:gd name="T25" fmla="*/ 121 h 121"/>
                      <a:gd name="T26" fmla="*/ 76 w 76"/>
                      <a:gd name="T27" fmla="*/ 0 h 121"/>
                      <a:gd name="T28" fmla="*/ 76 w 76"/>
                      <a:gd name="T29" fmla="*/ 0 h 121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w 76"/>
                      <a:gd name="T46" fmla="*/ 0 h 121"/>
                      <a:gd name="T47" fmla="*/ 76 w 76"/>
                      <a:gd name="T48" fmla="*/ 121 h 121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T45" t="T46" r="T47" b="T48"/>
                    <a:pathLst>
                      <a:path w="76" h="121">
                        <a:moveTo>
                          <a:pt x="76" y="0"/>
                        </a:moveTo>
                        <a:lnTo>
                          <a:pt x="66" y="0"/>
                        </a:lnTo>
                        <a:lnTo>
                          <a:pt x="56" y="0"/>
                        </a:lnTo>
                        <a:lnTo>
                          <a:pt x="40" y="5"/>
                        </a:lnTo>
                        <a:lnTo>
                          <a:pt x="35" y="14"/>
                        </a:lnTo>
                        <a:lnTo>
                          <a:pt x="25" y="33"/>
                        </a:lnTo>
                        <a:lnTo>
                          <a:pt x="15" y="51"/>
                        </a:lnTo>
                        <a:lnTo>
                          <a:pt x="5" y="70"/>
                        </a:lnTo>
                        <a:lnTo>
                          <a:pt x="0" y="84"/>
                        </a:lnTo>
                        <a:lnTo>
                          <a:pt x="0" y="93"/>
                        </a:lnTo>
                        <a:lnTo>
                          <a:pt x="0" y="103"/>
                        </a:lnTo>
                        <a:lnTo>
                          <a:pt x="10" y="117"/>
                        </a:lnTo>
                        <a:lnTo>
                          <a:pt x="20" y="121"/>
                        </a:lnTo>
                        <a:lnTo>
                          <a:pt x="76" y="0"/>
                        </a:lnTo>
                      </a:path>
                    </a:pathLst>
                  </a:cu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655" name="Freeform 206"/>
                  <p:cNvSpPr>
                    <a:spLocks/>
                  </p:cNvSpPr>
                  <p:nvPr/>
                </p:nvSpPr>
                <p:spPr bwMode="auto">
                  <a:xfrm>
                    <a:off x="1986" y="3235"/>
                    <a:ext cx="107" cy="93"/>
                  </a:xfrm>
                  <a:custGeom>
                    <a:avLst/>
                    <a:gdLst>
                      <a:gd name="T0" fmla="*/ 0 w 107"/>
                      <a:gd name="T1" fmla="*/ 60 h 93"/>
                      <a:gd name="T2" fmla="*/ 30 w 107"/>
                      <a:gd name="T3" fmla="*/ 0 h 93"/>
                      <a:gd name="T4" fmla="*/ 107 w 107"/>
                      <a:gd name="T5" fmla="*/ 32 h 93"/>
                      <a:gd name="T6" fmla="*/ 82 w 107"/>
                      <a:gd name="T7" fmla="*/ 93 h 93"/>
                      <a:gd name="T8" fmla="*/ 0 w 107"/>
                      <a:gd name="T9" fmla="*/ 60 h 93"/>
                      <a:gd name="T10" fmla="*/ 0 w 107"/>
                      <a:gd name="T11" fmla="*/ 60 h 93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07"/>
                      <a:gd name="T19" fmla="*/ 0 h 93"/>
                      <a:gd name="T20" fmla="*/ 107 w 107"/>
                      <a:gd name="T21" fmla="*/ 93 h 93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07" h="93">
                        <a:moveTo>
                          <a:pt x="0" y="60"/>
                        </a:moveTo>
                        <a:lnTo>
                          <a:pt x="30" y="0"/>
                        </a:lnTo>
                        <a:lnTo>
                          <a:pt x="107" y="32"/>
                        </a:lnTo>
                        <a:lnTo>
                          <a:pt x="82" y="93"/>
                        </a:lnTo>
                        <a:lnTo>
                          <a:pt x="0" y="60"/>
                        </a:lnTo>
                        <a:close/>
                      </a:path>
                    </a:pathLst>
                  </a:custGeom>
                  <a:solidFill>
                    <a:srgbClr val="48B2D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656" name="Freeform 207"/>
                  <p:cNvSpPr>
                    <a:spLocks/>
                  </p:cNvSpPr>
                  <p:nvPr/>
                </p:nvSpPr>
                <p:spPr bwMode="auto">
                  <a:xfrm>
                    <a:off x="1986" y="3235"/>
                    <a:ext cx="107" cy="93"/>
                  </a:xfrm>
                  <a:custGeom>
                    <a:avLst/>
                    <a:gdLst>
                      <a:gd name="T0" fmla="*/ 0 w 107"/>
                      <a:gd name="T1" fmla="*/ 60 h 93"/>
                      <a:gd name="T2" fmla="*/ 30 w 107"/>
                      <a:gd name="T3" fmla="*/ 0 h 93"/>
                      <a:gd name="T4" fmla="*/ 107 w 107"/>
                      <a:gd name="T5" fmla="*/ 32 h 93"/>
                      <a:gd name="T6" fmla="*/ 82 w 107"/>
                      <a:gd name="T7" fmla="*/ 93 h 93"/>
                      <a:gd name="T8" fmla="*/ 0 w 107"/>
                      <a:gd name="T9" fmla="*/ 60 h 93"/>
                      <a:gd name="T10" fmla="*/ 0 w 107"/>
                      <a:gd name="T11" fmla="*/ 60 h 93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07"/>
                      <a:gd name="T19" fmla="*/ 0 h 93"/>
                      <a:gd name="T20" fmla="*/ 107 w 107"/>
                      <a:gd name="T21" fmla="*/ 93 h 93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07" h="93">
                        <a:moveTo>
                          <a:pt x="0" y="60"/>
                        </a:moveTo>
                        <a:lnTo>
                          <a:pt x="30" y="0"/>
                        </a:lnTo>
                        <a:lnTo>
                          <a:pt x="107" y="32"/>
                        </a:lnTo>
                        <a:lnTo>
                          <a:pt x="82" y="93"/>
                        </a:lnTo>
                        <a:lnTo>
                          <a:pt x="0" y="60"/>
                        </a:lnTo>
                      </a:path>
                    </a:pathLst>
                  </a:cu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657" name="Line 20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965" y="3230"/>
                    <a:ext cx="41" cy="19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658" name="Line 20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965" y="3230"/>
                    <a:ext cx="41" cy="19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659" name="Line 210"/>
                  <p:cNvSpPr>
                    <a:spLocks noChangeShapeType="1"/>
                  </p:cNvSpPr>
                  <p:nvPr/>
                </p:nvSpPr>
                <p:spPr bwMode="auto">
                  <a:xfrm>
                    <a:off x="1981" y="3221"/>
                    <a:ext cx="10" cy="42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660" name="Line 211"/>
                  <p:cNvSpPr>
                    <a:spLocks noChangeShapeType="1"/>
                  </p:cNvSpPr>
                  <p:nvPr/>
                </p:nvSpPr>
                <p:spPr bwMode="auto">
                  <a:xfrm>
                    <a:off x="1981" y="3221"/>
                    <a:ext cx="10" cy="42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661" name="Line 21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011" y="3258"/>
                    <a:ext cx="21" cy="47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662" name="Line 21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011" y="3258"/>
                    <a:ext cx="21" cy="47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663" name="Line 21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960" y="3240"/>
                    <a:ext cx="26" cy="46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664" name="Line 21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960" y="3240"/>
                    <a:ext cx="26" cy="46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665" name="Line 21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929" y="3226"/>
                    <a:ext cx="21" cy="46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666" name="Line 21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929" y="3226"/>
                    <a:ext cx="21" cy="46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667" name="Line 21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919" y="3226"/>
                    <a:ext cx="21" cy="41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668" name="Line 21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919" y="3226"/>
                    <a:ext cx="21" cy="41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669" name="Line 22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935" y="3216"/>
                    <a:ext cx="30" cy="24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670" name="Line 22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935" y="3216"/>
                    <a:ext cx="30" cy="24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671" name="Line 222"/>
                  <p:cNvSpPr>
                    <a:spLocks noChangeShapeType="1"/>
                  </p:cNvSpPr>
                  <p:nvPr/>
                </p:nvSpPr>
                <p:spPr bwMode="auto">
                  <a:xfrm>
                    <a:off x="2021" y="3240"/>
                    <a:ext cx="21" cy="41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672" name="Line 223"/>
                  <p:cNvSpPr>
                    <a:spLocks noChangeShapeType="1"/>
                  </p:cNvSpPr>
                  <p:nvPr/>
                </p:nvSpPr>
                <p:spPr bwMode="auto">
                  <a:xfrm>
                    <a:off x="2021" y="3240"/>
                    <a:ext cx="21" cy="41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673" name="Freeform 224"/>
                  <p:cNvSpPr>
                    <a:spLocks/>
                  </p:cNvSpPr>
                  <p:nvPr/>
                </p:nvSpPr>
                <p:spPr bwMode="auto">
                  <a:xfrm>
                    <a:off x="2068" y="3263"/>
                    <a:ext cx="20" cy="28"/>
                  </a:xfrm>
                  <a:custGeom>
                    <a:avLst/>
                    <a:gdLst>
                      <a:gd name="T0" fmla="*/ 10 w 20"/>
                      <a:gd name="T1" fmla="*/ 0 h 28"/>
                      <a:gd name="T2" fmla="*/ 20 w 20"/>
                      <a:gd name="T3" fmla="*/ 18 h 28"/>
                      <a:gd name="T4" fmla="*/ 0 w 20"/>
                      <a:gd name="T5" fmla="*/ 28 h 28"/>
                      <a:gd name="T6" fmla="*/ 10 w 20"/>
                      <a:gd name="T7" fmla="*/ 0 h 28"/>
                      <a:gd name="T8" fmla="*/ 10 w 20"/>
                      <a:gd name="T9" fmla="*/ 0 h 2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0"/>
                      <a:gd name="T16" fmla="*/ 0 h 28"/>
                      <a:gd name="T17" fmla="*/ 20 w 20"/>
                      <a:gd name="T18" fmla="*/ 28 h 2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0" h="28">
                        <a:moveTo>
                          <a:pt x="10" y="0"/>
                        </a:moveTo>
                        <a:lnTo>
                          <a:pt x="20" y="18"/>
                        </a:lnTo>
                        <a:lnTo>
                          <a:pt x="0" y="28"/>
                        </a:lnTo>
                        <a:lnTo>
                          <a:pt x="10" y="0"/>
                        </a:lnTo>
                        <a:close/>
                      </a:path>
                    </a:pathLst>
                  </a:custGeom>
                  <a:solidFill>
                    <a:srgbClr val="48B2D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674" name="Freeform 225"/>
                  <p:cNvSpPr>
                    <a:spLocks/>
                  </p:cNvSpPr>
                  <p:nvPr/>
                </p:nvSpPr>
                <p:spPr bwMode="auto">
                  <a:xfrm>
                    <a:off x="2068" y="3263"/>
                    <a:ext cx="20" cy="28"/>
                  </a:xfrm>
                  <a:custGeom>
                    <a:avLst/>
                    <a:gdLst>
                      <a:gd name="T0" fmla="*/ 10 w 20"/>
                      <a:gd name="T1" fmla="*/ 0 h 28"/>
                      <a:gd name="T2" fmla="*/ 20 w 20"/>
                      <a:gd name="T3" fmla="*/ 18 h 28"/>
                      <a:gd name="T4" fmla="*/ 0 w 20"/>
                      <a:gd name="T5" fmla="*/ 28 h 28"/>
                      <a:gd name="T6" fmla="*/ 0 60000 65536"/>
                      <a:gd name="T7" fmla="*/ 0 60000 65536"/>
                      <a:gd name="T8" fmla="*/ 0 60000 65536"/>
                      <a:gd name="T9" fmla="*/ 0 w 20"/>
                      <a:gd name="T10" fmla="*/ 0 h 28"/>
                      <a:gd name="T11" fmla="*/ 20 w 20"/>
                      <a:gd name="T12" fmla="*/ 28 h 2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0" h="28">
                        <a:moveTo>
                          <a:pt x="10" y="0"/>
                        </a:moveTo>
                        <a:lnTo>
                          <a:pt x="20" y="18"/>
                        </a:lnTo>
                        <a:lnTo>
                          <a:pt x="0" y="28"/>
                        </a:lnTo>
                      </a:path>
                    </a:pathLst>
                  </a:cu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675" name="Line 22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006" y="3253"/>
                    <a:ext cx="46" cy="14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676" name="Line 22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006" y="3253"/>
                    <a:ext cx="46" cy="14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677" name="Freeform 228"/>
                  <p:cNvSpPr>
                    <a:spLocks/>
                  </p:cNvSpPr>
                  <p:nvPr/>
                </p:nvSpPr>
                <p:spPr bwMode="auto">
                  <a:xfrm>
                    <a:off x="2027" y="3258"/>
                    <a:ext cx="5" cy="5"/>
                  </a:xfrm>
                  <a:custGeom>
                    <a:avLst/>
                    <a:gdLst>
                      <a:gd name="T0" fmla="*/ 0 w 5"/>
                      <a:gd name="T1" fmla="*/ 5 h 5"/>
                      <a:gd name="T2" fmla="*/ 5 w 5"/>
                      <a:gd name="T3" fmla="*/ 0 h 5"/>
                      <a:gd name="T4" fmla="*/ 5 w 5"/>
                      <a:gd name="T5" fmla="*/ 0 h 5"/>
                      <a:gd name="T6" fmla="*/ 5 w 5"/>
                      <a:gd name="T7" fmla="*/ 5 h 5"/>
                      <a:gd name="T8" fmla="*/ 0 w 5"/>
                      <a:gd name="T9" fmla="*/ 5 h 5"/>
                      <a:gd name="T10" fmla="*/ 0 w 5"/>
                      <a:gd name="T11" fmla="*/ 5 h 5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"/>
                      <a:gd name="T19" fmla="*/ 0 h 5"/>
                      <a:gd name="T20" fmla="*/ 5 w 5"/>
                      <a:gd name="T21" fmla="*/ 5 h 5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" h="5">
                        <a:moveTo>
                          <a:pt x="0" y="5"/>
                        </a:moveTo>
                        <a:lnTo>
                          <a:pt x="5" y="0"/>
                        </a:lnTo>
                        <a:lnTo>
                          <a:pt x="5" y="5"/>
                        </a:lnTo>
                        <a:lnTo>
                          <a:pt x="0" y="5"/>
                        </a:lnTo>
                        <a:close/>
                      </a:path>
                    </a:pathLst>
                  </a:custGeom>
                  <a:solidFill>
                    <a:srgbClr val="48B2D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678" name="Freeform 229"/>
                  <p:cNvSpPr>
                    <a:spLocks/>
                  </p:cNvSpPr>
                  <p:nvPr/>
                </p:nvSpPr>
                <p:spPr bwMode="auto">
                  <a:xfrm>
                    <a:off x="2027" y="3258"/>
                    <a:ext cx="5" cy="5"/>
                  </a:xfrm>
                  <a:custGeom>
                    <a:avLst/>
                    <a:gdLst>
                      <a:gd name="T0" fmla="*/ 0 w 5"/>
                      <a:gd name="T1" fmla="*/ 5 h 5"/>
                      <a:gd name="T2" fmla="*/ 5 w 5"/>
                      <a:gd name="T3" fmla="*/ 0 h 5"/>
                      <a:gd name="T4" fmla="*/ 5 w 5"/>
                      <a:gd name="T5" fmla="*/ 0 h 5"/>
                      <a:gd name="T6" fmla="*/ 5 w 5"/>
                      <a:gd name="T7" fmla="*/ 5 h 5"/>
                      <a:gd name="T8" fmla="*/ 0 w 5"/>
                      <a:gd name="T9" fmla="*/ 5 h 5"/>
                      <a:gd name="T10" fmla="*/ 0 w 5"/>
                      <a:gd name="T11" fmla="*/ 5 h 5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"/>
                      <a:gd name="T19" fmla="*/ 0 h 5"/>
                      <a:gd name="T20" fmla="*/ 5 w 5"/>
                      <a:gd name="T21" fmla="*/ 5 h 5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" h="5">
                        <a:moveTo>
                          <a:pt x="0" y="5"/>
                        </a:moveTo>
                        <a:lnTo>
                          <a:pt x="5" y="0"/>
                        </a:lnTo>
                        <a:lnTo>
                          <a:pt x="5" y="5"/>
                        </a:lnTo>
                        <a:lnTo>
                          <a:pt x="0" y="5"/>
                        </a:lnTo>
                      </a:path>
                    </a:pathLst>
                  </a:cu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679" name="Freeform 230"/>
                  <p:cNvSpPr>
                    <a:spLocks/>
                  </p:cNvSpPr>
                  <p:nvPr/>
                </p:nvSpPr>
                <p:spPr bwMode="auto">
                  <a:xfrm>
                    <a:off x="1981" y="3240"/>
                    <a:ext cx="5" cy="4"/>
                  </a:xfrm>
                  <a:custGeom>
                    <a:avLst/>
                    <a:gdLst>
                      <a:gd name="T0" fmla="*/ 0 w 5"/>
                      <a:gd name="T1" fmla="*/ 4 h 4"/>
                      <a:gd name="T2" fmla="*/ 0 w 5"/>
                      <a:gd name="T3" fmla="*/ 0 h 4"/>
                      <a:gd name="T4" fmla="*/ 5 w 5"/>
                      <a:gd name="T5" fmla="*/ 0 h 4"/>
                      <a:gd name="T6" fmla="*/ 5 w 5"/>
                      <a:gd name="T7" fmla="*/ 4 h 4"/>
                      <a:gd name="T8" fmla="*/ 0 w 5"/>
                      <a:gd name="T9" fmla="*/ 4 h 4"/>
                      <a:gd name="T10" fmla="*/ 0 w 5"/>
                      <a:gd name="T11" fmla="*/ 4 h 4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"/>
                      <a:gd name="T19" fmla="*/ 0 h 4"/>
                      <a:gd name="T20" fmla="*/ 5 w 5"/>
                      <a:gd name="T21" fmla="*/ 4 h 4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" h="4">
                        <a:moveTo>
                          <a:pt x="0" y="4"/>
                        </a:moveTo>
                        <a:lnTo>
                          <a:pt x="0" y="0"/>
                        </a:lnTo>
                        <a:lnTo>
                          <a:pt x="5" y="0"/>
                        </a:lnTo>
                        <a:lnTo>
                          <a:pt x="5" y="4"/>
                        </a:lnTo>
                        <a:lnTo>
                          <a:pt x="0" y="4"/>
                        </a:lnTo>
                        <a:close/>
                      </a:path>
                    </a:pathLst>
                  </a:custGeom>
                  <a:solidFill>
                    <a:srgbClr val="48B2D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680" name="Freeform 231"/>
                  <p:cNvSpPr>
                    <a:spLocks/>
                  </p:cNvSpPr>
                  <p:nvPr/>
                </p:nvSpPr>
                <p:spPr bwMode="auto">
                  <a:xfrm>
                    <a:off x="1981" y="3240"/>
                    <a:ext cx="5" cy="4"/>
                  </a:xfrm>
                  <a:custGeom>
                    <a:avLst/>
                    <a:gdLst>
                      <a:gd name="T0" fmla="*/ 0 w 5"/>
                      <a:gd name="T1" fmla="*/ 4 h 4"/>
                      <a:gd name="T2" fmla="*/ 0 w 5"/>
                      <a:gd name="T3" fmla="*/ 0 h 4"/>
                      <a:gd name="T4" fmla="*/ 5 w 5"/>
                      <a:gd name="T5" fmla="*/ 0 h 4"/>
                      <a:gd name="T6" fmla="*/ 5 w 5"/>
                      <a:gd name="T7" fmla="*/ 4 h 4"/>
                      <a:gd name="T8" fmla="*/ 0 w 5"/>
                      <a:gd name="T9" fmla="*/ 4 h 4"/>
                      <a:gd name="T10" fmla="*/ 0 w 5"/>
                      <a:gd name="T11" fmla="*/ 4 h 4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"/>
                      <a:gd name="T19" fmla="*/ 0 h 4"/>
                      <a:gd name="T20" fmla="*/ 5 w 5"/>
                      <a:gd name="T21" fmla="*/ 4 h 4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" h="4">
                        <a:moveTo>
                          <a:pt x="0" y="4"/>
                        </a:moveTo>
                        <a:lnTo>
                          <a:pt x="0" y="0"/>
                        </a:lnTo>
                        <a:lnTo>
                          <a:pt x="5" y="0"/>
                        </a:lnTo>
                        <a:lnTo>
                          <a:pt x="5" y="4"/>
                        </a:lnTo>
                        <a:lnTo>
                          <a:pt x="0" y="4"/>
                        </a:lnTo>
                      </a:path>
                    </a:pathLst>
                  </a:cu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</p:grpSp>
            <p:sp>
              <p:nvSpPr>
                <p:cNvPr id="363" name="Freeform 232"/>
                <p:cNvSpPr>
                  <a:spLocks/>
                </p:cNvSpPr>
                <p:nvPr/>
              </p:nvSpPr>
              <p:spPr bwMode="auto">
                <a:xfrm>
                  <a:off x="1950" y="3226"/>
                  <a:ext cx="5" cy="4"/>
                </a:xfrm>
                <a:custGeom>
                  <a:avLst/>
                  <a:gdLst>
                    <a:gd name="T0" fmla="*/ 0 w 5"/>
                    <a:gd name="T1" fmla="*/ 4 h 4"/>
                    <a:gd name="T2" fmla="*/ 0 w 5"/>
                    <a:gd name="T3" fmla="*/ 0 h 4"/>
                    <a:gd name="T4" fmla="*/ 5 w 5"/>
                    <a:gd name="T5" fmla="*/ 0 h 4"/>
                    <a:gd name="T6" fmla="*/ 5 w 5"/>
                    <a:gd name="T7" fmla="*/ 4 h 4"/>
                    <a:gd name="T8" fmla="*/ 0 w 5"/>
                    <a:gd name="T9" fmla="*/ 4 h 4"/>
                    <a:gd name="T10" fmla="*/ 0 w 5"/>
                    <a:gd name="T11" fmla="*/ 4 h 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"/>
                    <a:gd name="T19" fmla="*/ 0 h 4"/>
                    <a:gd name="T20" fmla="*/ 5 w 5"/>
                    <a:gd name="T21" fmla="*/ 4 h 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" h="4">
                      <a:moveTo>
                        <a:pt x="0" y="4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4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48B2D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364" name="Freeform 233"/>
                <p:cNvSpPr>
                  <a:spLocks/>
                </p:cNvSpPr>
                <p:nvPr/>
              </p:nvSpPr>
              <p:spPr bwMode="auto">
                <a:xfrm>
                  <a:off x="1950" y="3226"/>
                  <a:ext cx="5" cy="4"/>
                </a:xfrm>
                <a:custGeom>
                  <a:avLst/>
                  <a:gdLst>
                    <a:gd name="T0" fmla="*/ 0 w 5"/>
                    <a:gd name="T1" fmla="*/ 4 h 4"/>
                    <a:gd name="T2" fmla="*/ 0 w 5"/>
                    <a:gd name="T3" fmla="*/ 0 h 4"/>
                    <a:gd name="T4" fmla="*/ 5 w 5"/>
                    <a:gd name="T5" fmla="*/ 0 h 4"/>
                    <a:gd name="T6" fmla="*/ 5 w 5"/>
                    <a:gd name="T7" fmla="*/ 4 h 4"/>
                    <a:gd name="T8" fmla="*/ 0 w 5"/>
                    <a:gd name="T9" fmla="*/ 4 h 4"/>
                    <a:gd name="T10" fmla="*/ 0 w 5"/>
                    <a:gd name="T11" fmla="*/ 4 h 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"/>
                    <a:gd name="T19" fmla="*/ 0 h 4"/>
                    <a:gd name="T20" fmla="*/ 5 w 5"/>
                    <a:gd name="T21" fmla="*/ 4 h 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" h="4">
                      <a:moveTo>
                        <a:pt x="0" y="4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4"/>
                      </a:lnTo>
                      <a:lnTo>
                        <a:pt x="0" y="4"/>
                      </a:lnTo>
                    </a:path>
                  </a:pathLst>
                </a:custGeom>
                <a:noFill/>
                <a:ln w="0">
                  <a:solidFill>
                    <a:srgbClr val="48B2D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365" name="Freeform 234"/>
                <p:cNvSpPr>
                  <a:spLocks/>
                </p:cNvSpPr>
                <p:nvPr/>
              </p:nvSpPr>
              <p:spPr bwMode="auto">
                <a:xfrm>
                  <a:off x="1940" y="3221"/>
                  <a:ext cx="5" cy="5"/>
                </a:xfrm>
                <a:custGeom>
                  <a:avLst/>
                  <a:gdLst>
                    <a:gd name="T0" fmla="*/ 0 w 5"/>
                    <a:gd name="T1" fmla="*/ 5 h 5"/>
                    <a:gd name="T2" fmla="*/ 0 w 5"/>
                    <a:gd name="T3" fmla="*/ 0 h 5"/>
                    <a:gd name="T4" fmla="*/ 5 w 5"/>
                    <a:gd name="T5" fmla="*/ 0 h 5"/>
                    <a:gd name="T6" fmla="*/ 0 w 5"/>
                    <a:gd name="T7" fmla="*/ 5 h 5"/>
                    <a:gd name="T8" fmla="*/ 0 w 5"/>
                    <a:gd name="T9" fmla="*/ 5 h 5"/>
                    <a:gd name="T10" fmla="*/ 0 w 5"/>
                    <a:gd name="T11" fmla="*/ 5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"/>
                    <a:gd name="T19" fmla="*/ 0 h 5"/>
                    <a:gd name="T20" fmla="*/ 5 w 5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" h="5">
                      <a:moveTo>
                        <a:pt x="0" y="5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48B2D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366" name="Freeform 235"/>
                <p:cNvSpPr>
                  <a:spLocks/>
                </p:cNvSpPr>
                <p:nvPr/>
              </p:nvSpPr>
              <p:spPr bwMode="auto">
                <a:xfrm>
                  <a:off x="1940" y="3221"/>
                  <a:ext cx="5" cy="5"/>
                </a:xfrm>
                <a:custGeom>
                  <a:avLst/>
                  <a:gdLst>
                    <a:gd name="T0" fmla="*/ 0 w 5"/>
                    <a:gd name="T1" fmla="*/ 5 h 5"/>
                    <a:gd name="T2" fmla="*/ 0 w 5"/>
                    <a:gd name="T3" fmla="*/ 0 h 5"/>
                    <a:gd name="T4" fmla="*/ 5 w 5"/>
                    <a:gd name="T5" fmla="*/ 0 h 5"/>
                    <a:gd name="T6" fmla="*/ 0 w 5"/>
                    <a:gd name="T7" fmla="*/ 5 h 5"/>
                    <a:gd name="T8" fmla="*/ 0 w 5"/>
                    <a:gd name="T9" fmla="*/ 5 h 5"/>
                    <a:gd name="T10" fmla="*/ 0 w 5"/>
                    <a:gd name="T11" fmla="*/ 5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"/>
                    <a:gd name="T19" fmla="*/ 0 h 5"/>
                    <a:gd name="T20" fmla="*/ 5 w 5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" h="5">
                      <a:moveTo>
                        <a:pt x="0" y="5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48B2D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367" name="Line 236"/>
                <p:cNvSpPr>
                  <a:spLocks noChangeShapeType="1"/>
                </p:cNvSpPr>
                <p:nvPr/>
              </p:nvSpPr>
              <p:spPr bwMode="auto">
                <a:xfrm flipH="1">
                  <a:off x="1940" y="3207"/>
                  <a:ext cx="10" cy="19"/>
                </a:xfrm>
                <a:prstGeom prst="line">
                  <a:avLst/>
                </a:prstGeom>
                <a:noFill/>
                <a:ln w="0">
                  <a:solidFill>
                    <a:srgbClr val="48B2D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368" name="Line 237"/>
                <p:cNvSpPr>
                  <a:spLocks noChangeShapeType="1"/>
                </p:cNvSpPr>
                <p:nvPr/>
              </p:nvSpPr>
              <p:spPr bwMode="auto">
                <a:xfrm flipH="1">
                  <a:off x="1940" y="3207"/>
                  <a:ext cx="10" cy="19"/>
                </a:xfrm>
                <a:prstGeom prst="line">
                  <a:avLst/>
                </a:prstGeom>
                <a:noFill/>
                <a:ln w="0">
                  <a:solidFill>
                    <a:srgbClr val="48B2D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369" name="Line 238"/>
                <p:cNvSpPr>
                  <a:spLocks noChangeShapeType="1"/>
                </p:cNvSpPr>
                <p:nvPr/>
              </p:nvSpPr>
              <p:spPr bwMode="auto">
                <a:xfrm>
                  <a:off x="1950" y="3212"/>
                  <a:ext cx="5" cy="32"/>
                </a:xfrm>
                <a:prstGeom prst="line">
                  <a:avLst/>
                </a:prstGeom>
                <a:noFill/>
                <a:ln w="0">
                  <a:solidFill>
                    <a:srgbClr val="48B2D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370" name="Line 239"/>
                <p:cNvSpPr>
                  <a:spLocks noChangeShapeType="1"/>
                </p:cNvSpPr>
                <p:nvPr/>
              </p:nvSpPr>
              <p:spPr bwMode="auto">
                <a:xfrm>
                  <a:off x="1950" y="3212"/>
                  <a:ext cx="5" cy="32"/>
                </a:xfrm>
                <a:prstGeom prst="line">
                  <a:avLst/>
                </a:prstGeom>
                <a:noFill/>
                <a:ln w="0">
                  <a:solidFill>
                    <a:srgbClr val="48B2D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371" name="Freeform 240"/>
                <p:cNvSpPr>
                  <a:spLocks/>
                </p:cNvSpPr>
                <p:nvPr/>
              </p:nvSpPr>
              <p:spPr bwMode="auto">
                <a:xfrm>
                  <a:off x="2052" y="3323"/>
                  <a:ext cx="16" cy="14"/>
                </a:xfrm>
                <a:custGeom>
                  <a:avLst/>
                  <a:gdLst>
                    <a:gd name="T0" fmla="*/ 0 w 16"/>
                    <a:gd name="T1" fmla="*/ 10 h 14"/>
                    <a:gd name="T2" fmla="*/ 5 w 16"/>
                    <a:gd name="T3" fmla="*/ 0 h 14"/>
                    <a:gd name="T4" fmla="*/ 16 w 16"/>
                    <a:gd name="T5" fmla="*/ 5 h 14"/>
                    <a:gd name="T6" fmla="*/ 10 w 16"/>
                    <a:gd name="T7" fmla="*/ 14 h 14"/>
                    <a:gd name="T8" fmla="*/ 0 w 16"/>
                    <a:gd name="T9" fmla="*/ 10 h 14"/>
                    <a:gd name="T10" fmla="*/ 0 w 16"/>
                    <a:gd name="T11" fmla="*/ 10 h 1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6"/>
                    <a:gd name="T19" fmla="*/ 0 h 14"/>
                    <a:gd name="T20" fmla="*/ 16 w 16"/>
                    <a:gd name="T21" fmla="*/ 14 h 1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6" h="14">
                      <a:moveTo>
                        <a:pt x="0" y="10"/>
                      </a:moveTo>
                      <a:lnTo>
                        <a:pt x="5" y="0"/>
                      </a:lnTo>
                      <a:lnTo>
                        <a:pt x="16" y="5"/>
                      </a:lnTo>
                      <a:lnTo>
                        <a:pt x="10" y="14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rgbClr val="48B2D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372" name="Freeform 241"/>
                <p:cNvSpPr>
                  <a:spLocks/>
                </p:cNvSpPr>
                <p:nvPr/>
              </p:nvSpPr>
              <p:spPr bwMode="auto">
                <a:xfrm>
                  <a:off x="2052" y="3323"/>
                  <a:ext cx="16" cy="14"/>
                </a:xfrm>
                <a:custGeom>
                  <a:avLst/>
                  <a:gdLst>
                    <a:gd name="T0" fmla="*/ 0 w 16"/>
                    <a:gd name="T1" fmla="*/ 10 h 14"/>
                    <a:gd name="T2" fmla="*/ 5 w 16"/>
                    <a:gd name="T3" fmla="*/ 0 h 14"/>
                    <a:gd name="T4" fmla="*/ 16 w 16"/>
                    <a:gd name="T5" fmla="*/ 5 h 14"/>
                    <a:gd name="T6" fmla="*/ 10 w 16"/>
                    <a:gd name="T7" fmla="*/ 14 h 14"/>
                    <a:gd name="T8" fmla="*/ 0 w 16"/>
                    <a:gd name="T9" fmla="*/ 10 h 14"/>
                    <a:gd name="T10" fmla="*/ 0 w 16"/>
                    <a:gd name="T11" fmla="*/ 10 h 1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6"/>
                    <a:gd name="T19" fmla="*/ 0 h 14"/>
                    <a:gd name="T20" fmla="*/ 16 w 16"/>
                    <a:gd name="T21" fmla="*/ 14 h 1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6" h="14">
                      <a:moveTo>
                        <a:pt x="0" y="10"/>
                      </a:moveTo>
                      <a:lnTo>
                        <a:pt x="5" y="0"/>
                      </a:lnTo>
                      <a:lnTo>
                        <a:pt x="16" y="5"/>
                      </a:lnTo>
                      <a:lnTo>
                        <a:pt x="10" y="14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0">
                  <a:solidFill>
                    <a:srgbClr val="48B2D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373" name="Freeform 242"/>
                <p:cNvSpPr>
                  <a:spLocks/>
                </p:cNvSpPr>
                <p:nvPr/>
              </p:nvSpPr>
              <p:spPr bwMode="auto">
                <a:xfrm>
                  <a:off x="2016" y="3309"/>
                  <a:ext cx="21" cy="14"/>
                </a:xfrm>
                <a:custGeom>
                  <a:avLst/>
                  <a:gdLst>
                    <a:gd name="T0" fmla="*/ 0 w 21"/>
                    <a:gd name="T1" fmla="*/ 10 h 14"/>
                    <a:gd name="T2" fmla="*/ 5 w 21"/>
                    <a:gd name="T3" fmla="*/ 0 h 14"/>
                    <a:gd name="T4" fmla="*/ 21 w 21"/>
                    <a:gd name="T5" fmla="*/ 5 h 14"/>
                    <a:gd name="T6" fmla="*/ 16 w 21"/>
                    <a:gd name="T7" fmla="*/ 14 h 14"/>
                    <a:gd name="T8" fmla="*/ 0 w 21"/>
                    <a:gd name="T9" fmla="*/ 10 h 14"/>
                    <a:gd name="T10" fmla="*/ 0 w 21"/>
                    <a:gd name="T11" fmla="*/ 10 h 1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"/>
                    <a:gd name="T19" fmla="*/ 0 h 14"/>
                    <a:gd name="T20" fmla="*/ 21 w 21"/>
                    <a:gd name="T21" fmla="*/ 14 h 1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" h="14">
                      <a:moveTo>
                        <a:pt x="0" y="10"/>
                      </a:moveTo>
                      <a:lnTo>
                        <a:pt x="5" y="0"/>
                      </a:lnTo>
                      <a:lnTo>
                        <a:pt x="21" y="5"/>
                      </a:lnTo>
                      <a:lnTo>
                        <a:pt x="16" y="14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rgbClr val="48B2D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374" name="Freeform 243"/>
                <p:cNvSpPr>
                  <a:spLocks/>
                </p:cNvSpPr>
                <p:nvPr/>
              </p:nvSpPr>
              <p:spPr bwMode="auto">
                <a:xfrm>
                  <a:off x="2016" y="3309"/>
                  <a:ext cx="21" cy="14"/>
                </a:xfrm>
                <a:custGeom>
                  <a:avLst/>
                  <a:gdLst>
                    <a:gd name="T0" fmla="*/ 0 w 21"/>
                    <a:gd name="T1" fmla="*/ 10 h 14"/>
                    <a:gd name="T2" fmla="*/ 5 w 21"/>
                    <a:gd name="T3" fmla="*/ 0 h 14"/>
                    <a:gd name="T4" fmla="*/ 21 w 21"/>
                    <a:gd name="T5" fmla="*/ 5 h 14"/>
                    <a:gd name="T6" fmla="*/ 16 w 21"/>
                    <a:gd name="T7" fmla="*/ 14 h 14"/>
                    <a:gd name="T8" fmla="*/ 0 w 21"/>
                    <a:gd name="T9" fmla="*/ 10 h 14"/>
                    <a:gd name="T10" fmla="*/ 0 w 21"/>
                    <a:gd name="T11" fmla="*/ 10 h 1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"/>
                    <a:gd name="T19" fmla="*/ 0 h 14"/>
                    <a:gd name="T20" fmla="*/ 21 w 21"/>
                    <a:gd name="T21" fmla="*/ 14 h 1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" h="14">
                      <a:moveTo>
                        <a:pt x="0" y="10"/>
                      </a:moveTo>
                      <a:lnTo>
                        <a:pt x="5" y="0"/>
                      </a:lnTo>
                      <a:lnTo>
                        <a:pt x="21" y="5"/>
                      </a:lnTo>
                      <a:lnTo>
                        <a:pt x="16" y="14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0">
                  <a:solidFill>
                    <a:srgbClr val="48B2D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375" name="Freeform 244"/>
                <p:cNvSpPr>
                  <a:spLocks/>
                </p:cNvSpPr>
                <p:nvPr/>
              </p:nvSpPr>
              <p:spPr bwMode="auto">
                <a:xfrm>
                  <a:off x="1981" y="3295"/>
                  <a:ext cx="20" cy="14"/>
                </a:xfrm>
                <a:custGeom>
                  <a:avLst/>
                  <a:gdLst>
                    <a:gd name="T0" fmla="*/ 0 w 20"/>
                    <a:gd name="T1" fmla="*/ 10 h 14"/>
                    <a:gd name="T2" fmla="*/ 5 w 20"/>
                    <a:gd name="T3" fmla="*/ 0 h 14"/>
                    <a:gd name="T4" fmla="*/ 20 w 20"/>
                    <a:gd name="T5" fmla="*/ 5 h 14"/>
                    <a:gd name="T6" fmla="*/ 15 w 20"/>
                    <a:gd name="T7" fmla="*/ 14 h 14"/>
                    <a:gd name="T8" fmla="*/ 0 w 20"/>
                    <a:gd name="T9" fmla="*/ 10 h 14"/>
                    <a:gd name="T10" fmla="*/ 0 w 20"/>
                    <a:gd name="T11" fmla="*/ 10 h 1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0"/>
                    <a:gd name="T19" fmla="*/ 0 h 14"/>
                    <a:gd name="T20" fmla="*/ 20 w 20"/>
                    <a:gd name="T21" fmla="*/ 14 h 1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0" h="14">
                      <a:moveTo>
                        <a:pt x="0" y="10"/>
                      </a:moveTo>
                      <a:lnTo>
                        <a:pt x="5" y="0"/>
                      </a:lnTo>
                      <a:lnTo>
                        <a:pt x="20" y="5"/>
                      </a:lnTo>
                      <a:lnTo>
                        <a:pt x="15" y="14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rgbClr val="48B2D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376" name="Freeform 245"/>
                <p:cNvSpPr>
                  <a:spLocks/>
                </p:cNvSpPr>
                <p:nvPr/>
              </p:nvSpPr>
              <p:spPr bwMode="auto">
                <a:xfrm>
                  <a:off x="1981" y="3295"/>
                  <a:ext cx="20" cy="14"/>
                </a:xfrm>
                <a:custGeom>
                  <a:avLst/>
                  <a:gdLst>
                    <a:gd name="T0" fmla="*/ 0 w 20"/>
                    <a:gd name="T1" fmla="*/ 10 h 14"/>
                    <a:gd name="T2" fmla="*/ 5 w 20"/>
                    <a:gd name="T3" fmla="*/ 0 h 14"/>
                    <a:gd name="T4" fmla="*/ 20 w 20"/>
                    <a:gd name="T5" fmla="*/ 5 h 14"/>
                    <a:gd name="T6" fmla="*/ 15 w 20"/>
                    <a:gd name="T7" fmla="*/ 14 h 14"/>
                    <a:gd name="T8" fmla="*/ 0 w 20"/>
                    <a:gd name="T9" fmla="*/ 10 h 14"/>
                    <a:gd name="T10" fmla="*/ 0 w 20"/>
                    <a:gd name="T11" fmla="*/ 10 h 1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0"/>
                    <a:gd name="T19" fmla="*/ 0 h 14"/>
                    <a:gd name="T20" fmla="*/ 20 w 20"/>
                    <a:gd name="T21" fmla="*/ 14 h 1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0" h="14">
                      <a:moveTo>
                        <a:pt x="0" y="10"/>
                      </a:moveTo>
                      <a:lnTo>
                        <a:pt x="5" y="0"/>
                      </a:lnTo>
                      <a:lnTo>
                        <a:pt x="20" y="5"/>
                      </a:lnTo>
                      <a:lnTo>
                        <a:pt x="15" y="14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0">
                  <a:solidFill>
                    <a:srgbClr val="48B2D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377" name="Freeform 246"/>
                <p:cNvSpPr>
                  <a:spLocks/>
                </p:cNvSpPr>
                <p:nvPr/>
              </p:nvSpPr>
              <p:spPr bwMode="auto">
                <a:xfrm>
                  <a:off x="1950" y="3281"/>
                  <a:ext cx="15" cy="14"/>
                </a:xfrm>
                <a:custGeom>
                  <a:avLst/>
                  <a:gdLst>
                    <a:gd name="T0" fmla="*/ 0 w 15"/>
                    <a:gd name="T1" fmla="*/ 10 h 14"/>
                    <a:gd name="T2" fmla="*/ 0 w 15"/>
                    <a:gd name="T3" fmla="*/ 0 h 14"/>
                    <a:gd name="T4" fmla="*/ 15 w 15"/>
                    <a:gd name="T5" fmla="*/ 5 h 14"/>
                    <a:gd name="T6" fmla="*/ 10 w 15"/>
                    <a:gd name="T7" fmla="*/ 14 h 14"/>
                    <a:gd name="T8" fmla="*/ 0 w 15"/>
                    <a:gd name="T9" fmla="*/ 10 h 14"/>
                    <a:gd name="T10" fmla="*/ 0 w 15"/>
                    <a:gd name="T11" fmla="*/ 10 h 1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5"/>
                    <a:gd name="T19" fmla="*/ 0 h 14"/>
                    <a:gd name="T20" fmla="*/ 15 w 15"/>
                    <a:gd name="T21" fmla="*/ 14 h 1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5" h="14">
                      <a:moveTo>
                        <a:pt x="0" y="10"/>
                      </a:moveTo>
                      <a:lnTo>
                        <a:pt x="0" y="0"/>
                      </a:lnTo>
                      <a:lnTo>
                        <a:pt x="15" y="5"/>
                      </a:lnTo>
                      <a:lnTo>
                        <a:pt x="10" y="14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rgbClr val="48B2D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378" name="Freeform 247"/>
                <p:cNvSpPr>
                  <a:spLocks/>
                </p:cNvSpPr>
                <p:nvPr/>
              </p:nvSpPr>
              <p:spPr bwMode="auto">
                <a:xfrm>
                  <a:off x="1950" y="3281"/>
                  <a:ext cx="15" cy="14"/>
                </a:xfrm>
                <a:custGeom>
                  <a:avLst/>
                  <a:gdLst>
                    <a:gd name="T0" fmla="*/ 0 w 15"/>
                    <a:gd name="T1" fmla="*/ 10 h 14"/>
                    <a:gd name="T2" fmla="*/ 0 w 15"/>
                    <a:gd name="T3" fmla="*/ 0 h 14"/>
                    <a:gd name="T4" fmla="*/ 15 w 15"/>
                    <a:gd name="T5" fmla="*/ 5 h 14"/>
                    <a:gd name="T6" fmla="*/ 10 w 15"/>
                    <a:gd name="T7" fmla="*/ 14 h 14"/>
                    <a:gd name="T8" fmla="*/ 0 w 15"/>
                    <a:gd name="T9" fmla="*/ 10 h 14"/>
                    <a:gd name="T10" fmla="*/ 0 w 15"/>
                    <a:gd name="T11" fmla="*/ 10 h 1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5"/>
                    <a:gd name="T19" fmla="*/ 0 h 14"/>
                    <a:gd name="T20" fmla="*/ 15 w 15"/>
                    <a:gd name="T21" fmla="*/ 14 h 1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5" h="14">
                      <a:moveTo>
                        <a:pt x="0" y="10"/>
                      </a:moveTo>
                      <a:lnTo>
                        <a:pt x="0" y="0"/>
                      </a:lnTo>
                      <a:lnTo>
                        <a:pt x="15" y="5"/>
                      </a:lnTo>
                      <a:lnTo>
                        <a:pt x="10" y="14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0">
                  <a:solidFill>
                    <a:srgbClr val="48B2D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379" name="Freeform 248"/>
                <p:cNvSpPr>
                  <a:spLocks/>
                </p:cNvSpPr>
                <p:nvPr/>
              </p:nvSpPr>
              <p:spPr bwMode="auto">
                <a:xfrm>
                  <a:off x="1919" y="3272"/>
                  <a:ext cx="16" cy="14"/>
                </a:xfrm>
                <a:custGeom>
                  <a:avLst/>
                  <a:gdLst>
                    <a:gd name="T0" fmla="*/ 0 w 16"/>
                    <a:gd name="T1" fmla="*/ 5 h 14"/>
                    <a:gd name="T2" fmla="*/ 5 w 16"/>
                    <a:gd name="T3" fmla="*/ 0 h 14"/>
                    <a:gd name="T4" fmla="*/ 16 w 16"/>
                    <a:gd name="T5" fmla="*/ 5 h 14"/>
                    <a:gd name="T6" fmla="*/ 16 w 16"/>
                    <a:gd name="T7" fmla="*/ 14 h 14"/>
                    <a:gd name="T8" fmla="*/ 0 w 16"/>
                    <a:gd name="T9" fmla="*/ 5 h 14"/>
                    <a:gd name="T10" fmla="*/ 0 w 16"/>
                    <a:gd name="T11" fmla="*/ 5 h 1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6"/>
                    <a:gd name="T19" fmla="*/ 0 h 14"/>
                    <a:gd name="T20" fmla="*/ 16 w 16"/>
                    <a:gd name="T21" fmla="*/ 14 h 1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6" h="14">
                      <a:moveTo>
                        <a:pt x="0" y="5"/>
                      </a:moveTo>
                      <a:lnTo>
                        <a:pt x="5" y="0"/>
                      </a:lnTo>
                      <a:lnTo>
                        <a:pt x="16" y="5"/>
                      </a:lnTo>
                      <a:lnTo>
                        <a:pt x="16" y="14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48B2D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380" name="Freeform 249"/>
                <p:cNvSpPr>
                  <a:spLocks/>
                </p:cNvSpPr>
                <p:nvPr/>
              </p:nvSpPr>
              <p:spPr bwMode="auto">
                <a:xfrm>
                  <a:off x="1919" y="3272"/>
                  <a:ext cx="16" cy="14"/>
                </a:xfrm>
                <a:custGeom>
                  <a:avLst/>
                  <a:gdLst>
                    <a:gd name="T0" fmla="*/ 0 w 16"/>
                    <a:gd name="T1" fmla="*/ 5 h 14"/>
                    <a:gd name="T2" fmla="*/ 5 w 16"/>
                    <a:gd name="T3" fmla="*/ 0 h 14"/>
                    <a:gd name="T4" fmla="*/ 16 w 16"/>
                    <a:gd name="T5" fmla="*/ 5 h 14"/>
                    <a:gd name="T6" fmla="*/ 16 w 16"/>
                    <a:gd name="T7" fmla="*/ 14 h 14"/>
                    <a:gd name="T8" fmla="*/ 0 w 16"/>
                    <a:gd name="T9" fmla="*/ 5 h 14"/>
                    <a:gd name="T10" fmla="*/ 0 w 16"/>
                    <a:gd name="T11" fmla="*/ 5 h 1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6"/>
                    <a:gd name="T19" fmla="*/ 0 h 14"/>
                    <a:gd name="T20" fmla="*/ 16 w 16"/>
                    <a:gd name="T21" fmla="*/ 14 h 1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6" h="14">
                      <a:moveTo>
                        <a:pt x="0" y="5"/>
                      </a:moveTo>
                      <a:lnTo>
                        <a:pt x="5" y="0"/>
                      </a:lnTo>
                      <a:lnTo>
                        <a:pt x="16" y="5"/>
                      </a:lnTo>
                      <a:lnTo>
                        <a:pt x="16" y="14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48B2D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381" name="Freeform 250"/>
                <p:cNvSpPr>
                  <a:spLocks/>
                </p:cNvSpPr>
                <p:nvPr/>
              </p:nvSpPr>
              <p:spPr bwMode="auto">
                <a:xfrm>
                  <a:off x="1899" y="3263"/>
                  <a:ext cx="10" cy="9"/>
                </a:xfrm>
                <a:custGeom>
                  <a:avLst/>
                  <a:gdLst>
                    <a:gd name="T0" fmla="*/ 0 w 10"/>
                    <a:gd name="T1" fmla="*/ 4 h 9"/>
                    <a:gd name="T2" fmla="*/ 0 w 10"/>
                    <a:gd name="T3" fmla="*/ 0 h 9"/>
                    <a:gd name="T4" fmla="*/ 10 w 10"/>
                    <a:gd name="T5" fmla="*/ 4 h 9"/>
                    <a:gd name="T6" fmla="*/ 10 w 10"/>
                    <a:gd name="T7" fmla="*/ 9 h 9"/>
                    <a:gd name="T8" fmla="*/ 0 w 10"/>
                    <a:gd name="T9" fmla="*/ 4 h 9"/>
                    <a:gd name="T10" fmla="*/ 0 w 10"/>
                    <a:gd name="T11" fmla="*/ 4 h 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"/>
                    <a:gd name="T19" fmla="*/ 0 h 9"/>
                    <a:gd name="T20" fmla="*/ 10 w 10"/>
                    <a:gd name="T21" fmla="*/ 9 h 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" h="9">
                      <a:moveTo>
                        <a:pt x="0" y="4"/>
                      </a:moveTo>
                      <a:lnTo>
                        <a:pt x="0" y="0"/>
                      </a:lnTo>
                      <a:lnTo>
                        <a:pt x="10" y="4"/>
                      </a:lnTo>
                      <a:lnTo>
                        <a:pt x="10" y="9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48B2D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382" name="Freeform 251"/>
                <p:cNvSpPr>
                  <a:spLocks/>
                </p:cNvSpPr>
                <p:nvPr/>
              </p:nvSpPr>
              <p:spPr bwMode="auto">
                <a:xfrm>
                  <a:off x="1899" y="3263"/>
                  <a:ext cx="10" cy="9"/>
                </a:xfrm>
                <a:custGeom>
                  <a:avLst/>
                  <a:gdLst>
                    <a:gd name="T0" fmla="*/ 0 w 10"/>
                    <a:gd name="T1" fmla="*/ 4 h 9"/>
                    <a:gd name="T2" fmla="*/ 0 w 10"/>
                    <a:gd name="T3" fmla="*/ 0 h 9"/>
                    <a:gd name="T4" fmla="*/ 10 w 10"/>
                    <a:gd name="T5" fmla="*/ 4 h 9"/>
                    <a:gd name="T6" fmla="*/ 10 w 10"/>
                    <a:gd name="T7" fmla="*/ 9 h 9"/>
                    <a:gd name="T8" fmla="*/ 0 w 10"/>
                    <a:gd name="T9" fmla="*/ 4 h 9"/>
                    <a:gd name="T10" fmla="*/ 0 w 10"/>
                    <a:gd name="T11" fmla="*/ 4 h 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"/>
                    <a:gd name="T19" fmla="*/ 0 h 9"/>
                    <a:gd name="T20" fmla="*/ 10 w 10"/>
                    <a:gd name="T21" fmla="*/ 9 h 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" h="9">
                      <a:moveTo>
                        <a:pt x="0" y="4"/>
                      </a:moveTo>
                      <a:lnTo>
                        <a:pt x="0" y="0"/>
                      </a:lnTo>
                      <a:lnTo>
                        <a:pt x="10" y="4"/>
                      </a:lnTo>
                      <a:lnTo>
                        <a:pt x="10" y="9"/>
                      </a:lnTo>
                      <a:lnTo>
                        <a:pt x="0" y="4"/>
                      </a:lnTo>
                    </a:path>
                  </a:pathLst>
                </a:custGeom>
                <a:noFill/>
                <a:ln w="0">
                  <a:solidFill>
                    <a:srgbClr val="48B2D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383" name="Freeform 252"/>
                <p:cNvSpPr>
                  <a:spLocks/>
                </p:cNvSpPr>
                <p:nvPr/>
              </p:nvSpPr>
              <p:spPr bwMode="auto">
                <a:xfrm>
                  <a:off x="1868" y="3249"/>
                  <a:ext cx="10" cy="9"/>
                </a:xfrm>
                <a:custGeom>
                  <a:avLst/>
                  <a:gdLst>
                    <a:gd name="T0" fmla="*/ 0 w 10"/>
                    <a:gd name="T1" fmla="*/ 9 h 9"/>
                    <a:gd name="T2" fmla="*/ 5 w 10"/>
                    <a:gd name="T3" fmla="*/ 0 h 9"/>
                    <a:gd name="T4" fmla="*/ 10 w 10"/>
                    <a:gd name="T5" fmla="*/ 4 h 9"/>
                    <a:gd name="T6" fmla="*/ 5 w 10"/>
                    <a:gd name="T7" fmla="*/ 9 h 9"/>
                    <a:gd name="T8" fmla="*/ 0 w 10"/>
                    <a:gd name="T9" fmla="*/ 9 h 9"/>
                    <a:gd name="T10" fmla="*/ 0 w 10"/>
                    <a:gd name="T11" fmla="*/ 9 h 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"/>
                    <a:gd name="T19" fmla="*/ 0 h 9"/>
                    <a:gd name="T20" fmla="*/ 10 w 10"/>
                    <a:gd name="T21" fmla="*/ 9 h 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" h="9">
                      <a:moveTo>
                        <a:pt x="0" y="9"/>
                      </a:moveTo>
                      <a:lnTo>
                        <a:pt x="5" y="0"/>
                      </a:lnTo>
                      <a:lnTo>
                        <a:pt x="10" y="4"/>
                      </a:lnTo>
                      <a:lnTo>
                        <a:pt x="5" y="9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48B2D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384" name="Freeform 253"/>
                <p:cNvSpPr>
                  <a:spLocks/>
                </p:cNvSpPr>
                <p:nvPr/>
              </p:nvSpPr>
              <p:spPr bwMode="auto">
                <a:xfrm>
                  <a:off x="1868" y="3249"/>
                  <a:ext cx="10" cy="9"/>
                </a:xfrm>
                <a:custGeom>
                  <a:avLst/>
                  <a:gdLst>
                    <a:gd name="T0" fmla="*/ 0 w 10"/>
                    <a:gd name="T1" fmla="*/ 9 h 9"/>
                    <a:gd name="T2" fmla="*/ 5 w 10"/>
                    <a:gd name="T3" fmla="*/ 0 h 9"/>
                    <a:gd name="T4" fmla="*/ 10 w 10"/>
                    <a:gd name="T5" fmla="*/ 4 h 9"/>
                    <a:gd name="T6" fmla="*/ 5 w 10"/>
                    <a:gd name="T7" fmla="*/ 9 h 9"/>
                    <a:gd name="T8" fmla="*/ 0 w 10"/>
                    <a:gd name="T9" fmla="*/ 9 h 9"/>
                    <a:gd name="T10" fmla="*/ 0 w 10"/>
                    <a:gd name="T11" fmla="*/ 9 h 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"/>
                    <a:gd name="T19" fmla="*/ 0 h 9"/>
                    <a:gd name="T20" fmla="*/ 10 w 10"/>
                    <a:gd name="T21" fmla="*/ 9 h 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" h="9">
                      <a:moveTo>
                        <a:pt x="0" y="9"/>
                      </a:moveTo>
                      <a:lnTo>
                        <a:pt x="5" y="0"/>
                      </a:lnTo>
                      <a:lnTo>
                        <a:pt x="10" y="4"/>
                      </a:lnTo>
                      <a:lnTo>
                        <a:pt x="5" y="9"/>
                      </a:lnTo>
                      <a:lnTo>
                        <a:pt x="0" y="9"/>
                      </a:lnTo>
                    </a:path>
                  </a:pathLst>
                </a:custGeom>
                <a:noFill/>
                <a:ln w="0">
                  <a:solidFill>
                    <a:srgbClr val="48B2D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385" name="Freeform 254"/>
                <p:cNvSpPr>
                  <a:spLocks/>
                </p:cNvSpPr>
                <p:nvPr/>
              </p:nvSpPr>
              <p:spPr bwMode="auto">
                <a:xfrm>
                  <a:off x="1878" y="3253"/>
                  <a:ext cx="10" cy="10"/>
                </a:xfrm>
                <a:custGeom>
                  <a:avLst/>
                  <a:gdLst>
                    <a:gd name="T0" fmla="*/ 0 w 10"/>
                    <a:gd name="T1" fmla="*/ 10 h 10"/>
                    <a:gd name="T2" fmla="*/ 5 w 10"/>
                    <a:gd name="T3" fmla="*/ 0 h 10"/>
                    <a:gd name="T4" fmla="*/ 10 w 10"/>
                    <a:gd name="T5" fmla="*/ 5 h 10"/>
                    <a:gd name="T6" fmla="*/ 10 w 10"/>
                    <a:gd name="T7" fmla="*/ 10 h 10"/>
                    <a:gd name="T8" fmla="*/ 0 w 10"/>
                    <a:gd name="T9" fmla="*/ 10 h 10"/>
                    <a:gd name="T10" fmla="*/ 0 w 10"/>
                    <a:gd name="T11" fmla="*/ 10 h 1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"/>
                    <a:gd name="T19" fmla="*/ 0 h 10"/>
                    <a:gd name="T20" fmla="*/ 10 w 10"/>
                    <a:gd name="T21" fmla="*/ 10 h 1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" h="10">
                      <a:moveTo>
                        <a:pt x="0" y="10"/>
                      </a:moveTo>
                      <a:lnTo>
                        <a:pt x="5" y="0"/>
                      </a:lnTo>
                      <a:lnTo>
                        <a:pt x="10" y="5"/>
                      </a:lnTo>
                      <a:lnTo>
                        <a:pt x="10" y="1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rgbClr val="48B2D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386" name="Freeform 255"/>
                <p:cNvSpPr>
                  <a:spLocks/>
                </p:cNvSpPr>
                <p:nvPr/>
              </p:nvSpPr>
              <p:spPr bwMode="auto">
                <a:xfrm>
                  <a:off x="1878" y="3253"/>
                  <a:ext cx="10" cy="10"/>
                </a:xfrm>
                <a:custGeom>
                  <a:avLst/>
                  <a:gdLst>
                    <a:gd name="T0" fmla="*/ 0 w 10"/>
                    <a:gd name="T1" fmla="*/ 10 h 10"/>
                    <a:gd name="T2" fmla="*/ 5 w 10"/>
                    <a:gd name="T3" fmla="*/ 0 h 10"/>
                    <a:gd name="T4" fmla="*/ 10 w 10"/>
                    <a:gd name="T5" fmla="*/ 5 h 10"/>
                    <a:gd name="T6" fmla="*/ 10 w 10"/>
                    <a:gd name="T7" fmla="*/ 10 h 10"/>
                    <a:gd name="T8" fmla="*/ 0 w 10"/>
                    <a:gd name="T9" fmla="*/ 10 h 10"/>
                    <a:gd name="T10" fmla="*/ 0 w 10"/>
                    <a:gd name="T11" fmla="*/ 10 h 1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"/>
                    <a:gd name="T19" fmla="*/ 0 h 10"/>
                    <a:gd name="T20" fmla="*/ 10 w 10"/>
                    <a:gd name="T21" fmla="*/ 10 h 1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" h="10">
                      <a:moveTo>
                        <a:pt x="0" y="10"/>
                      </a:moveTo>
                      <a:lnTo>
                        <a:pt x="5" y="0"/>
                      </a:lnTo>
                      <a:lnTo>
                        <a:pt x="10" y="5"/>
                      </a:lnTo>
                      <a:lnTo>
                        <a:pt x="10" y="10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0">
                  <a:solidFill>
                    <a:srgbClr val="48B2D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387" name="Freeform 256"/>
                <p:cNvSpPr>
                  <a:spLocks/>
                </p:cNvSpPr>
                <p:nvPr/>
              </p:nvSpPr>
              <p:spPr bwMode="auto">
                <a:xfrm>
                  <a:off x="1878" y="3240"/>
                  <a:ext cx="5" cy="9"/>
                </a:xfrm>
                <a:custGeom>
                  <a:avLst/>
                  <a:gdLst>
                    <a:gd name="T0" fmla="*/ 5 w 5"/>
                    <a:gd name="T1" fmla="*/ 0 h 9"/>
                    <a:gd name="T2" fmla="*/ 0 w 5"/>
                    <a:gd name="T3" fmla="*/ 0 h 9"/>
                    <a:gd name="T4" fmla="*/ 5 w 5"/>
                    <a:gd name="T5" fmla="*/ 9 h 9"/>
                    <a:gd name="T6" fmla="*/ 5 w 5"/>
                    <a:gd name="T7" fmla="*/ 4 h 9"/>
                    <a:gd name="T8" fmla="*/ 5 w 5"/>
                    <a:gd name="T9" fmla="*/ 0 h 9"/>
                    <a:gd name="T10" fmla="*/ 5 w 5"/>
                    <a:gd name="T11" fmla="*/ 0 h 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"/>
                    <a:gd name="T19" fmla="*/ 0 h 9"/>
                    <a:gd name="T20" fmla="*/ 5 w 5"/>
                    <a:gd name="T21" fmla="*/ 9 h 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" h="9">
                      <a:moveTo>
                        <a:pt x="5" y="0"/>
                      </a:moveTo>
                      <a:lnTo>
                        <a:pt x="0" y="0"/>
                      </a:lnTo>
                      <a:lnTo>
                        <a:pt x="5" y="9"/>
                      </a:lnTo>
                      <a:lnTo>
                        <a:pt x="5" y="4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48B2D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388" name="Freeform 257"/>
                <p:cNvSpPr>
                  <a:spLocks/>
                </p:cNvSpPr>
                <p:nvPr/>
              </p:nvSpPr>
              <p:spPr bwMode="auto">
                <a:xfrm>
                  <a:off x="1878" y="3240"/>
                  <a:ext cx="5" cy="9"/>
                </a:xfrm>
                <a:custGeom>
                  <a:avLst/>
                  <a:gdLst>
                    <a:gd name="T0" fmla="*/ 5 w 5"/>
                    <a:gd name="T1" fmla="*/ 0 h 9"/>
                    <a:gd name="T2" fmla="*/ 0 w 5"/>
                    <a:gd name="T3" fmla="*/ 0 h 9"/>
                    <a:gd name="T4" fmla="*/ 5 w 5"/>
                    <a:gd name="T5" fmla="*/ 9 h 9"/>
                    <a:gd name="T6" fmla="*/ 5 w 5"/>
                    <a:gd name="T7" fmla="*/ 4 h 9"/>
                    <a:gd name="T8" fmla="*/ 5 w 5"/>
                    <a:gd name="T9" fmla="*/ 0 h 9"/>
                    <a:gd name="T10" fmla="*/ 5 w 5"/>
                    <a:gd name="T11" fmla="*/ 0 h 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"/>
                    <a:gd name="T19" fmla="*/ 0 h 9"/>
                    <a:gd name="T20" fmla="*/ 5 w 5"/>
                    <a:gd name="T21" fmla="*/ 9 h 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" h="9">
                      <a:moveTo>
                        <a:pt x="5" y="0"/>
                      </a:moveTo>
                      <a:lnTo>
                        <a:pt x="0" y="0"/>
                      </a:lnTo>
                      <a:lnTo>
                        <a:pt x="5" y="9"/>
                      </a:lnTo>
                      <a:lnTo>
                        <a:pt x="5" y="4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48B2D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389" name="Freeform 258"/>
                <p:cNvSpPr>
                  <a:spLocks/>
                </p:cNvSpPr>
                <p:nvPr/>
              </p:nvSpPr>
              <p:spPr bwMode="auto">
                <a:xfrm>
                  <a:off x="1878" y="3249"/>
                  <a:ext cx="10" cy="4"/>
                </a:xfrm>
                <a:custGeom>
                  <a:avLst/>
                  <a:gdLst>
                    <a:gd name="T0" fmla="*/ 0 w 10"/>
                    <a:gd name="T1" fmla="*/ 4 h 4"/>
                    <a:gd name="T2" fmla="*/ 0 w 10"/>
                    <a:gd name="T3" fmla="*/ 0 h 4"/>
                    <a:gd name="T4" fmla="*/ 10 w 10"/>
                    <a:gd name="T5" fmla="*/ 0 h 4"/>
                    <a:gd name="T6" fmla="*/ 5 w 10"/>
                    <a:gd name="T7" fmla="*/ 4 h 4"/>
                    <a:gd name="T8" fmla="*/ 0 w 10"/>
                    <a:gd name="T9" fmla="*/ 4 h 4"/>
                    <a:gd name="T10" fmla="*/ 0 w 10"/>
                    <a:gd name="T11" fmla="*/ 4 h 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"/>
                    <a:gd name="T19" fmla="*/ 0 h 4"/>
                    <a:gd name="T20" fmla="*/ 10 w 10"/>
                    <a:gd name="T21" fmla="*/ 4 h 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" h="4">
                      <a:moveTo>
                        <a:pt x="0" y="4"/>
                      </a:moveTo>
                      <a:lnTo>
                        <a:pt x="0" y="0"/>
                      </a:lnTo>
                      <a:lnTo>
                        <a:pt x="10" y="0"/>
                      </a:lnTo>
                      <a:lnTo>
                        <a:pt x="5" y="4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48B2D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390" name="Freeform 259"/>
                <p:cNvSpPr>
                  <a:spLocks/>
                </p:cNvSpPr>
                <p:nvPr/>
              </p:nvSpPr>
              <p:spPr bwMode="auto">
                <a:xfrm>
                  <a:off x="1878" y="3249"/>
                  <a:ext cx="10" cy="4"/>
                </a:xfrm>
                <a:custGeom>
                  <a:avLst/>
                  <a:gdLst>
                    <a:gd name="T0" fmla="*/ 0 w 10"/>
                    <a:gd name="T1" fmla="*/ 4 h 4"/>
                    <a:gd name="T2" fmla="*/ 0 w 10"/>
                    <a:gd name="T3" fmla="*/ 0 h 4"/>
                    <a:gd name="T4" fmla="*/ 10 w 10"/>
                    <a:gd name="T5" fmla="*/ 0 h 4"/>
                    <a:gd name="T6" fmla="*/ 5 w 10"/>
                    <a:gd name="T7" fmla="*/ 4 h 4"/>
                    <a:gd name="T8" fmla="*/ 0 w 10"/>
                    <a:gd name="T9" fmla="*/ 4 h 4"/>
                    <a:gd name="T10" fmla="*/ 0 w 10"/>
                    <a:gd name="T11" fmla="*/ 4 h 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"/>
                    <a:gd name="T19" fmla="*/ 0 h 4"/>
                    <a:gd name="T20" fmla="*/ 10 w 10"/>
                    <a:gd name="T21" fmla="*/ 4 h 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" h="4">
                      <a:moveTo>
                        <a:pt x="0" y="4"/>
                      </a:moveTo>
                      <a:lnTo>
                        <a:pt x="0" y="0"/>
                      </a:lnTo>
                      <a:lnTo>
                        <a:pt x="10" y="0"/>
                      </a:lnTo>
                      <a:lnTo>
                        <a:pt x="5" y="4"/>
                      </a:lnTo>
                      <a:lnTo>
                        <a:pt x="0" y="4"/>
                      </a:lnTo>
                    </a:path>
                  </a:pathLst>
                </a:custGeom>
                <a:noFill/>
                <a:ln w="0">
                  <a:solidFill>
                    <a:srgbClr val="48B2D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391" name="Freeform 260"/>
                <p:cNvSpPr>
                  <a:spLocks/>
                </p:cNvSpPr>
                <p:nvPr/>
              </p:nvSpPr>
              <p:spPr bwMode="auto">
                <a:xfrm>
                  <a:off x="1873" y="3244"/>
                  <a:ext cx="15" cy="5"/>
                </a:xfrm>
                <a:custGeom>
                  <a:avLst/>
                  <a:gdLst>
                    <a:gd name="T0" fmla="*/ 15 w 15"/>
                    <a:gd name="T1" fmla="*/ 0 h 5"/>
                    <a:gd name="T2" fmla="*/ 0 w 15"/>
                    <a:gd name="T3" fmla="*/ 5 h 5"/>
                    <a:gd name="T4" fmla="*/ 5 w 15"/>
                    <a:gd name="T5" fmla="*/ 5 h 5"/>
                    <a:gd name="T6" fmla="*/ 15 w 15"/>
                    <a:gd name="T7" fmla="*/ 5 h 5"/>
                    <a:gd name="T8" fmla="*/ 15 w 15"/>
                    <a:gd name="T9" fmla="*/ 0 h 5"/>
                    <a:gd name="T10" fmla="*/ 15 w 15"/>
                    <a:gd name="T11" fmla="*/ 0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5"/>
                    <a:gd name="T19" fmla="*/ 0 h 5"/>
                    <a:gd name="T20" fmla="*/ 15 w 15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5" h="5">
                      <a:moveTo>
                        <a:pt x="15" y="0"/>
                      </a:move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15" y="5"/>
                      </a:lnTo>
                      <a:lnTo>
                        <a:pt x="15" y="0"/>
                      </a:lnTo>
                      <a:close/>
                    </a:path>
                  </a:pathLst>
                </a:custGeom>
                <a:solidFill>
                  <a:srgbClr val="48B2D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392" name="Freeform 261"/>
                <p:cNvSpPr>
                  <a:spLocks/>
                </p:cNvSpPr>
                <p:nvPr/>
              </p:nvSpPr>
              <p:spPr bwMode="auto">
                <a:xfrm>
                  <a:off x="1873" y="3244"/>
                  <a:ext cx="15" cy="5"/>
                </a:xfrm>
                <a:custGeom>
                  <a:avLst/>
                  <a:gdLst>
                    <a:gd name="T0" fmla="*/ 15 w 15"/>
                    <a:gd name="T1" fmla="*/ 0 h 5"/>
                    <a:gd name="T2" fmla="*/ 0 w 15"/>
                    <a:gd name="T3" fmla="*/ 5 h 5"/>
                    <a:gd name="T4" fmla="*/ 5 w 15"/>
                    <a:gd name="T5" fmla="*/ 5 h 5"/>
                    <a:gd name="T6" fmla="*/ 15 w 15"/>
                    <a:gd name="T7" fmla="*/ 5 h 5"/>
                    <a:gd name="T8" fmla="*/ 15 w 15"/>
                    <a:gd name="T9" fmla="*/ 0 h 5"/>
                    <a:gd name="T10" fmla="*/ 15 w 15"/>
                    <a:gd name="T11" fmla="*/ 0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5"/>
                    <a:gd name="T19" fmla="*/ 0 h 5"/>
                    <a:gd name="T20" fmla="*/ 15 w 15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5" h="5">
                      <a:moveTo>
                        <a:pt x="15" y="0"/>
                      </a:move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15" y="5"/>
                      </a:lnTo>
                      <a:lnTo>
                        <a:pt x="15" y="0"/>
                      </a:lnTo>
                    </a:path>
                  </a:pathLst>
                </a:custGeom>
                <a:noFill/>
                <a:ln w="0">
                  <a:solidFill>
                    <a:srgbClr val="48B2D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393" name="Freeform 262"/>
                <p:cNvSpPr>
                  <a:spLocks/>
                </p:cNvSpPr>
                <p:nvPr/>
              </p:nvSpPr>
              <p:spPr bwMode="auto">
                <a:xfrm>
                  <a:off x="2078" y="3267"/>
                  <a:ext cx="10" cy="5"/>
                </a:xfrm>
                <a:custGeom>
                  <a:avLst/>
                  <a:gdLst>
                    <a:gd name="T0" fmla="*/ 0 w 10"/>
                    <a:gd name="T1" fmla="*/ 5 h 5"/>
                    <a:gd name="T2" fmla="*/ 0 w 10"/>
                    <a:gd name="T3" fmla="*/ 0 h 5"/>
                    <a:gd name="T4" fmla="*/ 10 w 10"/>
                    <a:gd name="T5" fmla="*/ 5 h 5"/>
                    <a:gd name="T6" fmla="*/ 10 w 10"/>
                    <a:gd name="T7" fmla="*/ 5 h 5"/>
                    <a:gd name="T8" fmla="*/ 0 w 10"/>
                    <a:gd name="T9" fmla="*/ 5 h 5"/>
                    <a:gd name="T10" fmla="*/ 0 w 10"/>
                    <a:gd name="T11" fmla="*/ 5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"/>
                    <a:gd name="T19" fmla="*/ 0 h 5"/>
                    <a:gd name="T20" fmla="*/ 10 w 10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" h="5">
                      <a:moveTo>
                        <a:pt x="0" y="5"/>
                      </a:moveTo>
                      <a:lnTo>
                        <a:pt x="0" y="0"/>
                      </a:lnTo>
                      <a:lnTo>
                        <a:pt x="10" y="5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48B2D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394" name="Freeform 263"/>
                <p:cNvSpPr>
                  <a:spLocks/>
                </p:cNvSpPr>
                <p:nvPr/>
              </p:nvSpPr>
              <p:spPr bwMode="auto">
                <a:xfrm>
                  <a:off x="2078" y="3267"/>
                  <a:ext cx="10" cy="5"/>
                </a:xfrm>
                <a:custGeom>
                  <a:avLst/>
                  <a:gdLst>
                    <a:gd name="T0" fmla="*/ 0 w 10"/>
                    <a:gd name="T1" fmla="*/ 5 h 5"/>
                    <a:gd name="T2" fmla="*/ 0 w 10"/>
                    <a:gd name="T3" fmla="*/ 0 h 5"/>
                    <a:gd name="T4" fmla="*/ 10 w 10"/>
                    <a:gd name="T5" fmla="*/ 5 h 5"/>
                    <a:gd name="T6" fmla="*/ 10 w 10"/>
                    <a:gd name="T7" fmla="*/ 5 h 5"/>
                    <a:gd name="T8" fmla="*/ 0 w 10"/>
                    <a:gd name="T9" fmla="*/ 5 h 5"/>
                    <a:gd name="T10" fmla="*/ 0 w 10"/>
                    <a:gd name="T11" fmla="*/ 5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"/>
                    <a:gd name="T19" fmla="*/ 0 h 5"/>
                    <a:gd name="T20" fmla="*/ 10 w 10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" h="5">
                      <a:moveTo>
                        <a:pt x="0" y="5"/>
                      </a:moveTo>
                      <a:lnTo>
                        <a:pt x="0" y="0"/>
                      </a:lnTo>
                      <a:lnTo>
                        <a:pt x="10" y="5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48B2D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395" name="Freeform 264"/>
                <p:cNvSpPr>
                  <a:spLocks/>
                </p:cNvSpPr>
                <p:nvPr/>
              </p:nvSpPr>
              <p:spPr bwMode="auto">
                <a:xfrm>
                  <a:off x="2073" y="3286"/>
                  <a:ext cx="5" cy="5"/>
                </a:xfrm>
                <a:custGeom>
                  <a:avLst/>
                  <a:gdLst>
                    <a:gd name="T0" fmla="*/ 0 w 5"/>
                    <a:gd name="T1" fmla="*/ 0 h 5"/>
                    <a:gd name="T2" fmla="*/ 0 w 5"/>
                    <a:gd name="T3" fmla="*/ 0 h 5"/>
                    <a:gd name="T4" fmla="*/ 5 w 5"/>
                    <a:gd name="T5" fmla="*/ 0 h 5"/>
                    <a:gd name="T6" fmla="*/ 5 w 5"/>
                    <a:gd name="T7" fmla="*/ 5 h 5"/>
                    <a:gd name="T8" fmla="*/ 0 w 5"/>
                    <a:gd name="T9" fmla="*/ 0 h 5"/>
                    <a:gd name="T10" fmla="*/ 0 w 5"/>
                    <a:gd name="T11" fmla="*/ 0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"/>
                    <a:gd name="T19" fmla="*/ 0 h 5"/>
                    <a:gd name="T20" fmla="*/ 5 w 5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"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8B2D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396" name="Freeform 265"/>
                <p:cNvSpPr>
                  <a:spLocks/>
                </p:cNvSpPr>
                <p:nvPr/>
              </p:nvSpPr>
              <p:spPr bwMode="auto">
                <a:xfrm>
                  <a:off x="2073" y="3286"/>
                  <a:ext cx="5" cy="5"/>
                </a:xfrm>
                <a:custGeom>
                  <a:avLst/>
                  <a:gdLst>
                    <a:gd name="T0" fmla="*/ 0 w 5"/>
                    <a:gd name="T1" fmla="*/ 0 h 5"/>
                    <a:gd name="T2" fmla="*/ 0 w 5"/>
                    <a:gd name="T3" fmla="*/ 0 h 5"/>
                    <a:gd name="T4" fmla="*/ 5 w 5"/>
                    <a:gd name="T5" fmla="*/ 0 h 5"/>
                    <a:gd name="T6" fmla="*/ 5 w 5"/>
                    <a:gd name="T7" fmla="*/ 5 h 5"/>
                    <a:gd name="T8" fmla="*/ 0 w 5"/>
                    <a:gd name="T9" fmla="*/ 0 h 5"/>
                    <a:gd name="T10" fmla="*/ 0 w 5"/>
                    <a:gd name="T11" fmla="*/ 0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"/>
                    <a:gd name="T19" fmla="*/ 0 h 5"/>
                    <a:gd name="T20" fmla="*/ 5 w 5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"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48B2D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397" name="Freeform 266"/>
                <p:cNvSpPr>
                  <a:spLocks/>
                </p:cNvSpPr>
                <p:nvPr/>
              </p:nvSpPr>
              <p:spPr bwMode="auto">
                <a:xfrm>
                  <a:off x="2062" y="3300"/>
                  <a:ext cx="11" cy="5"/>
                </a:xfrm>
                <a:custGeom>
                  <a:avLst/>
                  <a:gdLst>
                    <a:gd name="T0" fmla="*/ 0 w 11"/>
                    <a:gd name="T1" fmla="*/ 0 h 5"/>
                    <a:gd name="T2" fmla="*/ 6 w 11"/>
                    <a:gd name="T3" fmla="*/ 0 h 5"/>
                    <a:gd name="T4" fmla="*/ 11 w 11"/>
                    <a:gd name="T5" fmla="*/ 0 h 5"/>
                    <a:gd name="T6" fmla="*/ 11 w 11"/>
                    <a:gd name="T7" fmla="*/ 5 h 5"/>
                    <a:gd name="T8" fmla="*/ 0 w 11"/>
                    <a:gd name="T9" fmla="*/ 0 h 5"/>
                    <a:gd name="T10" fmla="*/ 0 w 11"/>
                    <a:gd name="T11" fmla="*/ 0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1"/>
                    <a:gd name="T19" fmla="*/ 0 h 5"/>
                    <a:gd name="T20" fmla="*/ 11 w 11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1" h="5">
                      <a:moveTo>
                        <a:pt x="0" y="0"/>
                      </a:moveTo>
                      <a:lnTo>
                        <a:pt x="6" y="0"/>
                      </a:lnTo>
                      <a:lnTo>
                        <a:pt x="11" y="0"/>
                      </a:lnTo>
                      <a:lnTo>
                        <a:pt x="11" y="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8B2D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398" name="Freeform 267"/>
                <p:cNvSpPr>
                  <a:spLocks/>
                </p:cNvSpPr>
                <p:nvPr/>
              </p:nvSpPr>
              <p:spPr bwMode="auto">
                <a:xfrm>
                  <a:off x="2062" y="3300"/>
                  <a:ext cx="11" cy="5"/>
                </a:xfrm>
                <a:custGeom>
                  <a:avLst/>
                  <a:gdLst>
                    <a:gd name="T0" fmla="*/ 0 w 11"/>
                    <a:gd name="T1" fmla="*/ 0 h 5"/>
                    <a:gd name="T2" fmla="*/ 6 w 11"/>
                    <a:gd name="T3" fmla="*/ 0 h 5"/>
                    <a:gd name="T4" fmla="*/ 11 w 11"/>
                    <a:gd name="T5" fmla="*/ 0 h 5"/>
                    <a:gd name="T6" fmla="*/ 11 w 11"/>
                    <a:gd name="T7" fmla="*/ 5 h 5"/>
                    <a:gd name="T8" fmla="*/ 0 w 11"/>
                    <a:gd name="T9" fmla="*/ 0 h 5"/>
                    <a:gd name="T10" fmla="*/ 0 w 11"/>
                    <a:gd name="T11" fmla="*/ 0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1"/>
                    <a:gd name="T19" fmla="*/ 0 h 5"/>
                    <a:gd name="T20" fmla="*/ 11 w 11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1" h="5">
                      <a:moveTo>
                        <a:pt x="0" y="0"/>
                      </a:moveTo>
                      <a:lnTo>
                        <a:pt x="6" y="0"/>
                      </a:lnTo>
                      <a:lnTo>
                        <a:pt x="11" y="0"/>
                      </a:lnTo>
                      <a:lnTo>
                        <a:pt x="11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48B2D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399" name="Freeform 268"/>
                <p:cNvSpPr>
                  <a:spLocks/>
                </p:cNvSpPr>
                <p:nvPr/>
              </p:nvSpPr>
              <p:spPr bwMode="auto">
                <a:xfrm>
                  <a:off x="2057" y="3314"/>
                  <a:ext cx="11" cy="5"/>
                </a:xfrm>
                <a:custGeom>
                  <a:avLst/>
                  <a:gdLst>
                    <a:gd name="T0" fmla="*/ 0 w 11"/>
                    <a:gd name="T1" fmla="*/ 0 h 5"/>
                    <a:gd name="T2" fmla="*/ 0 w 11"/>
                    <a:gd name="T3" fmla="*/ 0 h 5"/>
                    <a:gd name="T4" fmla="*/ 11 w 11"/>
                    <a:gd name="T5" fmla="*/ 0 h 5"/>
                    <a:gd name="T6" fmla="*/ 5 w 11"/>
                    <a:gd name="T7" fmla="*/ 5 h 5"/>
                    <a:gd name="T8" fmla="*/ 0 w 11"/>
                    <a:gd name="T9" fmla="*/ 0 h 5"/>
                    <a:gd name="T10" fmla="*/ 0 w 11"/>
                    <a:gd name="T11" fmla="*/ 0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1"/>
                    <a:gd name="T19" fmla="*/ 0 h 5"/>
                    <a:gd name="T20" fmla="*/ 11 w 11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1"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1" y="0"/>
                      </a:lnTo>
                      <a:lnTo>
                        <a:pt x="5" y="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8B2D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400" name="Freeform 269"/>
                <p:cNvSpPr>
                  <a:spLocks/>
                </p:cNvSpPr>
                <p:nvPr/>
              </p:nvSpPr>
              <p:spPr bwMode="auto">
                <a:xfrm>
                  <a:off x="2057" y="3314"/>
                  <a:ext cx="11" cy="5"/>
                </a:xfrm>
                <a:custGeom>
                  <a:avLst/>
                  <a:gdLst>
                    <a:gd name="T0" fmla="*/ 0 w 11"/>
                    <a:gd name="T1" fmla="*/ 0 h 5"/>
                    <a:gd name="T2" fmla="*/ 0 w 11"/>
                    <a:gd name="T3" fmla="*/ 0 h 5"/>
                    <a:gd name="T4" fmla="*/ 11 w 11"/>
                    <a:gd name="T5" fmla="*/ 0 h 5"/>
                    <a:gd name="T6" fmla="*/ 5 w 11"/>
                    <a:gd name="T7" fmla="*/ 5 h 5"/>
                    <a:gd name="T8" fmla="*/ 0 w 11"/>
                    <a:gd name="T9" fmla="*/ 0 h 5"/>
                    <a:gd name="T10" fmla="*/ 0 w 11"/>
                    <a:gd name="T11" fmla="*/ 0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1"/>
                    <a:gd name="T19" fmla="*/ 0 h 5"/>
                    <a:gd name="T20" fmla="*/ 11 w 11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1"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1" y="0"/>
                      </a:lnTo>
                      <a:lnTo>
                        <a:pt x="5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48B2D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401" name="Freeform 270"/>
                <p:cNvSpPr>
                  <a:spLocks/>
                </p:cNvSpPr>
                <p:nvPr/>
              </p:nvSpPr>
              <p:spPr bwMode="auto">
                <a:xfrm>
                  <a:off x="2062" y="3263"/>
                  <a:ext cx="11" cy="4"/>
                </a:xfrm>
                <a:custGeom>
                  <a:avLst/>
                  <a:gdLst>
                    <a:gd name="T0" fmla="*/ 0 w 11"/>
                    <a:gd name="T1" fmla="*/ 4 h 4"/>
                    <a:gd name="T2" fmla="*/ 6 w 11"/>
                    <a:gd name="T3" fmla="*/ 0 h 4"/>
                    <a:gd name="T4" fmla="*/ 11 w 11"/>
                    <a:gd name="T5" fmla="*/ 4 h 4"/>
                    <a:gd name="T6" fmla="*/ 11 w 11"/>
                    <a:gd name="T7" fmla="*/ 4 h 4"/>
                    <a:gd name="T8" fmla="*/ 0 w 11"/>
                    <a:gd name="T9" fmla="*/ 4 h 4"/>
                    <a:gd name="T10" fmla="*/ 0 w 11"/>
                    <a:gd name="T11" fmla="*/ 4 h 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1"/>
                    <a:gd name="T19" fmla="*/ 0 h 4"/>
                    <a:gd name="T20" fmla="*/ 11 w 11"/>
                    <a:gd name="T21" fmla="*/ 4 h 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1" h="4">
                      <a:moveTo>
                        <a:pt x="0" y="4"/>
                      </a:moveTo>
                      <a:lnTo>
                        <a:pt x="6" y="0"/>
                      </a:lnTo>
                      <a:lnTo>
                        <a:pt x="11" y="4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48B2D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402" name="Freeform 271"/>
                <p:cNvSpPr>
                  <a:spLocks/>
                </p:cNvSpPr>
                <p:nvPr/>
              </p:nvSpPr>
              <p:spPr bwMode="auto">
                <a:xfrm>
                  <a:off x="2062" y="3263"/>
                  <a:ext cx="11" cy="4"/>
                </a:xfrm>
                <a:custGeom>
                  <a:avLst/>
                  <a:gdLst>
                    <a:gd name="T0" fmla="*/ 0 w 11"/>
                    <a:gd name="T1" fmla="*/ 4 h 4"/>
                    <a:gd name="T2" fmla="*/ 6 w 11"/>
                    <a:gd name="T3" fmla="*/ 0 h 4"/>
                    <a:gd name="T4" fmla="*/ 11 w 11"/>
                    <a:gd name="T5" fmla="*/ 4 h 4"/>
                    <a:gd name="T6" fmla="*/ 11 w 11"/>
                    <a:gd name="T7" fmla="*/ 4 h 4"/>
                    <a:gd name="T8" fmla="*/ 0 w 11"/>
                    <a:gd name="T9" fmla="*/ 4 h 4"/>
                    <a:gd name="T10" fmla="*/ 0 w 11"/>
                    <a:gd name="T11" fmla="*/ 4 h 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1"/>
                    <a:gd name="T19" fmla="*/ 0 h 4"/>
                    <a:gd name="T20" fmla="*/ 11 w 11"/>
                    <a:gd name="T21" fmla="*/ 4 h 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1" h="4">
                      <a:moveTo>
                        <a:pt x="0" y="4"/>
                      </a:moveTo>
                      <a:lnTo>
                        <a:pt x="6" y="0"/>
                      </a:lnTo>
                      <a:lnTo>
                        <a:pt x="11" y="4"/>
                      </a:lnTo>
                      <a:lnTo>
                        <a:pt x="0" y="4"/>
                      </a:lnTo>
                    </a:path>
                  </a:pathLst>
                </a:custGeom>
                <a:noFill/>
                <a:ln w="0">
                  <a:solidFill>
                    <a:srgbClr val="48B2D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403" name="Freeform 272"/>
                <p:cNvSpPr>
                  <a:spLocks/>
                </p:cNvSpPr>
                <p:nvPr/>
              </p:nvSpPr>
              <p:spPr bwMode="auto">
                <a:xfrm>
                  <a:off x="2057" y="3277"/>
                  <a:ext cx="11" cy="4"/>
                </a:xfrm>
                <a:custGeom>
                  <a:avLst/>
                  <a:gdLst>
                    <a:gd name="T0" fmla="*/ 0 w 11"/>
                    <a:gd name="T1" fmla="*/ 4 h 4"/>
                    <a:gd name="T2" fmla="*/ 0 w 11"/>
                    <a:gd name="T3" fmla="*/ 0 h 4"/>
                    <a:gd name="T4" fmla="*/ 11 w 11"/>
                    <a:gd name="T5" fmla="*/ 4 h 4"/>
                    <a:gd name="T6" fmla="*/ 5 w 11"/>
                    <a:gd name="T7" fmla="*/ 4 h 4"/>
                    <a:gd name="T8" fmla="*/ 0 w 11"/>
                    <a:gd name="T9" fmla="*/ 4 h 4"/>
                    <a:gd name="T10" fmla="*/ 0 w 11"/>
                    <a:gd name="T11" fmla="*/ 4 h 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1"/>
                    <a:gd name="T19" fmla="*/ 0 h 4"/>
                    <a:gd name="T20" fmla="*/ 11 w 11"/>
                    <a:gd name="T21" fmla="*/ 4 h 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1" h="4">
                      <a:moveTo>
                        <a:pt x="0" y="4"/>
                      </a:moveTo>
                      <a:lnTo>
                        <a:pt x="0" y="0"/>
                      </a:lnTo>
                      <a:lnTo>
                        <a:pt x="11" y="4"/>
                      </a:lnTo>
                      <a:lnTo>
                        <a:pt x="5" y="4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48B2D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404" name="Freeform 273"/>
                <p:cNvSpPr>
                  <a:spLocks/>
                </p:cNvSpPr>
                <p:nvPr/>
              </p:nvSpPr>
              <p:spPr bwMode="auto">
                <a:xfrm>
                  <a:off x="2057" y="3277"/>
                  <a:ext cx="11" cy="4"/>
                </a:xfrm>
                <a:custGeom>
                  <a:avLst/>
                  <a:gdLst>
                    <a:gd name="T0" fmla="*/ 0 w 11"/>
                    <a:gd name="T1" fmla="*/ 4 h 4"/>
                    <a:gd name="T2" fmla="*/ 0 w 11"/>
                    <a:gd name="T3" fmla="*/ 0 h 4"/>
                    <a:gd name="T4" fmla="*/ 11 w 11"/>
                    <a:gd name="T5" fmla="*/ 4 h 4"/>
                    <a:gd name="T6" fmla="*/ 5 w 11"/>
                    <a:gd name="T7" fmla="*/ 4 h 4"/>
                    <a:gd name="T8" fmla="*/ 0 w 11"/>
                    <a:gd name="T9" fmla="*/ 4 h 4"/>
                    <a:gd name="T10" fmla="*/ 0 w 11"/>
                    <a:gd name="T11" fmla="*/ 4 h 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1"/>
                    <a:gd name="T19" fmla="*/ 0 h 4"/>
                    <a:gd name="T20" fmla="*/ 11 w 11"/>
                    <a:gd name="T21" fmla="*/ 4 h 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1" h="4">
                      <a:moveTo>
                        <a:pt x="0" y="4"/>
                      </a:moveTo>
                      <a:lnTo>
                        <a:pt x="0" y="0"/>
                      </a:lnTo>
                      <a:lnTo>
                        <a:pt x="11" y="4"/>
                      </a:lnTo>
                      <a:lnTo>
                        <a:pt x="5" y="4"/>
                      </a:lnTo>
                      <a:lnTo>
                        <a:pt x="0" y="4"/>
                      </a:lnTo>
                    </a:path>
                  </a:pathLst>
                </a:custGeom>
                <a:noFill/>
                <a:ln w="0">
                  <a:solidFill>
                    <a:srgbClr val="48B2D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405" name="Freeform 274"/>
                <p:cNvSpPr>
                  <a:spLocks/>
                </p:cNvSpPr>
                <p:nvPr/>
              </p:nvSpPr>
              <p:spPr bwMode="auto">
                <a:xfrm>
                  <a:off x="2052" y="3291"/>
                  <a:ext cx="5" cy="4"/>
                </a:xfrm>
                <a:custGeom>
                  <a:avLst/>
                  <a:gdLst>
                    <a:gd name="T0" fmla="*/ 0 w 5"/>
                    <a:gd name="T1" fmla="*/ 4 h 4"/>
                    <a:gd name="T2" fmla="*/ 0 w 5"/>
                    <a:gd name="T3" fmla="*/ 0 h 4"/>
                    <a:gd name="T4" fmla="*/ 5 w 5"/>
                    <a:gd name="T5" fmla="*/ 4 h 4"/>
                    <a:gd name="T6" fmla="*/ 5 w 5"/>
                    <a:gd name="T7" fmla="*/ 4 h 4"/>
                    <a:gd name="T8" fmla="*/ 0 w 5"/>
                    <a:gd name="T9" fmla="*/ 4 h 4"/>
                    <a:gd name="T10" fmla="*/ 0 w 5"/>
                    <a:gd name="T11" fmla="*/ 4 h 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"/>
                    <a:gd name="T19" fmla="*/ 0 h 4"/>
                    <a:gd name="T20" fmla="*/ 5 w 5"/>
                    <a:gd name="T21" fmla="*/ 4 h 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" h="4">
                      <a:moveTo>
                        <a:pt x="0" y="4"/>
                      </a:moveTo>
                      <a:lnTo>
                        <a:pt x="0" y="0"/>
                      </a:lnTo>
                      <a:lnTo>
                        <a:pt x="5" y="4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48B2D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406" name="Freeform 275"/>
                <p:cNvSpPr>
                  <a:spLocks/>
                </p:cNvSpPr>
                <p:nvPr/>
              </p:nvSpPr>
              <p:spPr bwMode="auto">
                <a:xfrm>
                  <a:off x="2052" y="3291"/>
                  <a:ext cx="5" cy="4"/>
                </a:xfrm>
                <a:custGeom>
                  <a:avLst/>
                  <a:gdLst>
                    <a:gd name="T0" fmla="*/ 0 w 5"/>
                    <a:gd name="T1" fmla="*/ 4 h 4"/>
                    <a:gd name="T2" fmla="*/ 0 w 5"/>
                    <a:gd name="T3" fmla="*/ 0 h 4"/>
                    <a:gd name="T4" fmla="*/ 5 w 5"/>
                    <a:gd name="T5" fmla="*/ 4 h 4"/>
                    <a:gd name="T6" fmla="*/ 5 w 5"/>
                    <a:gd name="T7" fmla="*/ 4 h 4"/>
                    <a:gd name="T8" fmla="*/ 0 w 5"/>
                    <a:gd name="T9" fmla="*/ 4 h 4"/>
                    <a:gd name="T10" fmla="*/ 0 w 5"/>
                    <a:gd name="T11" fmla="*/ 4 h 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"/>
                    <a:gd name="T19" fmla="*/ 0 h 4"/>
                    <a:gd name="T20" fmla="*/ 5 w 5"/>
                    <a:gd name="T21" fmla="*/ 4 h 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" h="4">
                      <a:moveTo>
                        <a:pt x="0" y="4"/>
                      </a:moveTo>
                      <a:lnTo>
                        <a:pt x="0" y="0"/>
                      </a:lnTo>
                      <a:lnTo>
                        <a:pt x="5" y="4"/>
                      </a:lnTo>
                      <a:lnTo>
                        <a:pt x="0" y="4"/>
                      </a:lnTo>
                    </a:path>
                  </a:pathLst>
                </a:custGeom>
                <a:noFill/>
                <a:ln w="0">
                  <a:solidFill>
                    <a:srgbClr val="48B2D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407" name="Freeform 276"/>
                <p:cNvSpPr>
                  <a:spLocks/>
                </p:cNvSpPr>
                <p:nvPr/>
              </p:nvSpPr>
              <p:spPr bwMode="auto">
                <a:xfrm>
                  <a:off x="2042" y="3309"/>
                  <a:ext cx="10" cy="5"/>
                </a:xfrm>
                <a:custGeom>
                  <a:avLst/>
                  <a:gdLst>
                    <a:gd name="T0" fmla="*/ 0 w 10"/>
                    <a:gd name="T1" fmla="*/ 0 h 5"/>
                    <a:gd name="T2" fmla="*/ 0 w 10"/>
                    <a:gd name="T3" fmla="*/ 0 h 5"/>
                    <a:gd name="T4" fmla="*/ 10 w 10"/>
                    <a:gd name="T5" fmla="*/ 0 h 5"/>
                    <a:gd name="T6" fmla="*/ 10 w 10"/>
                    <a:gd name="T7" fmla="*/ 5 h 5"/>
                    <a:gd name="T8" fmla="*/ 0 w 10"/>
                    <a:gd name="T9" fmla="*/ 0 h 5"/>
                    <a:gd name="T10" fmla="*/ 0 w 10"/>
                    <a:gd name="T11" fmla="*/ 0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"/>
                    <a:gd name="T19" fmla="*/ 0 h 5"/>
                    <a:gd name="T20" fmla="*/ 10 w 10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"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0" y="0"/>
                      </a:lnTo>
                      <a:lnTo>
                        <a:pt x="10" y="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8B2D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408" name="Freeform 277"/>
                <p:cNvSpPr>
                  <a:spLocks/>
                </p:cNvSpPr>
                <p:nvPr/>
              </p:nvSpPr>
              <p:spPr bwMode="auto">
                <a:xfrm>
                  <a:off x="2042" y="3309"/>
                  <a:ext cx="10" cy="5"/>
                </a:xfrm>
                <a:custGeom>
                  <a:avLst/>
                  <a:gdLst>
                    <a:gd name="T0" fmla="*/ 0 w 10"/>
                    <a:gd name="T1" fmla="*/ 0 h 5"/>
                    <a:gd name="T2" fmla="*/ 0 w 10"/>
                    <a:gd name="T3" fmla="*/ 0 h 5"/>
                    <a:gd name="T4" fmla="*/ 10 w 10"/>
                    <a:gd name="T5" fmla="*/ 0 h 5"/>
                    <a:gd name="T6" fmla="*/ 10 w 10"/>
                    <a:gd name="T7" fmla="*/ 5 h 5"/>
                    <a:gd name="T8" fmla="*/ 0 w 10"/>
                    <a:gd name="T9" fmla="*/ 0 h 5"/>
                    <a:gd name="T10" fmla="*/ 0 w 10"/>
                    <a:gd name="T11" fmla="*/ 0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"/>
                    <a:gd name="T19" fmla="*/ 0 h 5"/>
                    <a:gd name="T20" fmla="*/ 10 w 10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"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0" y="0"/>
                      </a:lnTo>
                      <a:lnTo>
                        <a:pt x="1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48B2D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409" name="Freeform 278"/>
                <p:cNvSpPr>
                  <a:spLocks/>
                </p:cNvSpPr>
                <p:nvPr/>
              </p:nvSpPr>
              <p:spPr bwMode="auto">
                <a:xfrm>
                  <a:off x="2052" y="3258"/>
                  <a:ext cx="5" cy="5"/>
                </a:xfrm>
                <a:custGeom>
                  <a:avLst/>
                  <a:gdLst>
                    <a:gd name="T0" fmla="*/ 0 w 5"/>
                    <a:gd name="T1" fmla="*/ 0 h 5"/>
                    <a:gd name="T2" fmla="*/ 0 w 5"/>
                    <a:gd name="T3" fmla="*/ 0 h 5"/>
                    <a:gd name="T4" fmla="*/ 5 w 5"/>
                    <a:gd name="T5" fmla="*/ 0 h 5"/>
                    <a:gd name="T6" fmla="*/ 5 w 5"/>
                    <a:gd name="T7" fmla="*/ 5 h 5"/>
                    <a:gd name="T8" fmla="*/ 0 w 5"/>
                    <a:gd name="T9" fmla="*/ 0 h 5"/>
                    <a:gd name="T10" fmla="*/ 0 w 5"/>
                    <a:gd name="T11" fmla="*/ 0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"/>
                    <a:gd name="T19" fmla="*/ 0 h 5"/>
                    <a:gd name="T20" fmla="*/ 5 w 5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"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8B2D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410" name="Freeform 279"/>
                <p:cNvSpPr>
                  <a:spLocks/>
                </p:cNvSpPr>
                <p:nvPr/>
              </p:nvSpPr>
              <p:spPr bwMode="auto">
                <a:xfrm>
                  <a:off x="2052" y="3258"/>
                  <a:ext cx="5" cy="5"/>
                </a:xfrm>
                <a:custGeom>
                  <a:avLst/>
                  <a:gdLst>
                    <a:gd name="T0" fmla="*/ 0 w 5"/>
                    <a:gd name="T1" fmla="*/ 0 h 5"/>
                    <a:gd name="T2" fmla="*/ 0 w 5"/>
                    <a:gd name="T3" fmla="*/ 0 h 5"/>
                    <a:gd name="T4" fmla="*/ 5 w 5"/>
                    <a:gd name="T5" fmla="*/ 0 h 5"/>
                    <a:gd name="T6" fmla="*/ 5 w 5"/>
                    <a:gd name="T7" fmla="*/ 5 h 5"/>
                    <a:gd name="T8" fmla="*/ 0 w 5"/>
                    <a:gd name="T9" fmla="*/ 0 h 5"/>
                    <a:gd name="T10" fmla="*/ 0 w 5"/>
                    <a:gd name="T11" fmla="*/ 0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"/>
                    <a:gd name="T19" fmla="*/ 0 h 5"/>
                    <a:gd name="T20" fmla="*/ 5 w 5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"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48B2D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411" name="Freeform 280"/>
                <p:cNvSpPr>
                  <a:spLocks/>
                </p:cNvSpPr>
                <p:nvPr/>
              </p:nvSpPr>
              <p:spPr bwMode="auto">
                <a:xfrm>
                  <a:off x="2042" y="3272"/>
                  <a:ext cx="10" cy="5"/>
                </a:xfrm>
                <a:custGeom>
                  <a:avLst/>
                  <a:gdLst>
                    <a:gd name="T0" fmla="*/ 0 w 10"/>
                    <a:gd name="T1" fmla="*/ 5 h 5"/>
                    <a:gd name="T2" fmla="*/ 0 w 10"/>
                    <a:gd name="T3" fmla="*/ 0 h 5"/>
                    <a:gd name="T4" fmla="*/ 10 w 10"/>
                    <a:gd name="T5" fmla="*/ 5 h 5"/>
                    <a:gd name="T6" fmla="*/ 5 w 10"/>
                    <a:gd name="T7" fmla="*/ 5 h 5"/>
                    <a:gd name="T8" fmla="*/ 0 w 10"/>
                    <a:gd name="T9" fmla="*/ 5 h 5"/>
                    <a:gd name="T10" fmla="*/ 0 w 10"/>
                    <a:gd name="T11" fmla="*/ 5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"/>
                    <a:gd name="T19" fmla="*/ 0 h 5"/>
                    <a:gd name="T20" fmla="*/ 10 w 10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" h="5">
                      <a:moveTo>
                        <a:pt x="0" y="5"/>
                      </a:moveTo>
                      <a:lnTo>
                        <a:pt x="0" y="0"/>
                      </a:lnTo>
                      <a:lnTo>
                        <a:pt x="10" y="5"/>
                      </a:lnTo>
                      <a:lnTo>
                        <a:pt x="5" y="5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48B2D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412" name="Freeform 281"/>
                <p:cNvSpPr>
                  <a:spLocks/>
                </p:cNvSpPr>
                <p:nvPr/>
              </p:nvSpPr>
              <p:spPr bwMode="auto">
                <a:xfrm>
                  <a:off x="2042" y="3272"/>
                  <a:ext cx="10" cy="5"/>
                </a:xfrm>
                <a:custGeom>
                  <a:avLst/>
                  <a:gdLst>
                    <a:gd name="T0" fmla="*/ 0 w 10"/>
                    <a:gd name="T1" fmla="*/ 5 h 5"/>
                    <a:gd name="T2" fmla="*/ 0 w 10"/>
                    <a:gd name="T3" fmla="*/ 0 h 5"/>
                    <a:gd name="T4" fmla="*/ 10 w 10"/>
                    <a:gd name="T5" fmla="*/ 5 h 5"/>
                    <a:gd name="T6" fmla="*/ 5 w 10"/>
                    <a:gd name="T7" fmla="*/ 5 h 5"/>
                    <a:gd name="T8" fmla="*/ 0 w 10"/>
                    <a:gd name="T9" fmla="*/ 5 h 5"/>
                    <a:gd name="T10" fmla="*/ 0 w 10"/>
                    <a:gd name="T11" fmla="*/ 5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"/>
                    <a:gd name="T19" fmla="*/ 0 h 5"/>
                    <a:gd name="T20" fmla="*/ 10 w 10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" h="5">
                      <a:moveTo>
                        <a:pt x="0" y="5"/>
                      </a:moveTo>
                      <a:lnTo>
                        <a:pt x="0" y="0"/>
                      </a:lnTo>
                      <a:lnTo>
                        <a:pt x="10" y="5"/>
                      </a:lnTo>
                      <a:lnTo>
                        <a:pt x="5" y="5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48B2D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413" name="Freeform 282"/>
                <p:cNvSpPr>
                  <a:spLocks/>
                </p:cNvSpPr>
                <p:nvPr/>
              </p:nvSpPr>
              <p:spPr bwMode="auto">
                <a:xfrm>
                  <a:off x="2037" y="3286"/>
                  <a:ext cx="5" cy="5"/>
                </a:xfrm>
                <a:custGeom>
                  <a:avLst/>
                  <a:gdLst>
                    <a:gd name="T0" fmla="*/ 0 w 5"/>
                    <a:gd name="T1" fmla="*/ 5 h 5"/>
                    <a:gd name="T2" fmla="*/ 0 w 5"/>
                    <a:gd name="T3" fmla="*/ 0 h 5"/>
                    <a:gd name="T4" fmla="*/ 5 w 5"/>
                    <a:gd name="T5" fmla="*/ 5 h 5"/>
                    <a:gd name="T6" fmla="*/ 5 w 5"/>
                    <a:gd name="T7" fmla="*/ 5 h 5"/>
                    <a:gd name="T8" fmla="*/ 0 w 5"/>
                    <a:gd name="T9" fmla="*/ 5 h 5"/>
                    <a:gd name="T10" fmla="*/ 0 w 5"/>
                    <a:gd name="T11" fmla="*/ 5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"/>
                    <a:gd name="T19" fmla="*/ 0 h 5"/>
                    <a:gd name="T20" fmla="*/ 5 w 5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" h="5">
                      <a:moveTo>
                        <a:pt x="0" y="5"/>
                      </a:moveTo>
                      <a:lnTo>
                        <a:pt x="0" y="0"/>
                      </a:lnTo>
                      <a:lnTo>
                        <a:pt x="5" y="5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48B2D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414" name="Freeform 283"/>
                <p:cNvSpPr>
                  <a:spLocks/>
                </p:cNvSpPr>
                <p:nvPr/>
              </p:nvSpPr>
              <p:spPr bwMode="auto">
                <a:xfrm>
                  <a:off x="2037" y="3286"/>
                  <a:ext cx="5" cy="5"/>
                </a:xfrm>
                <a:custGeom>
                  <a:avLst/>
                  <a:gdLst>
                    <a:gd name="T0" fmla="*/ 0 w 5"/>
                    <a:gd name="T1" fmla="*/ 5 h 5"/>
                    <a:gd name="T2" fmla="*/ 0 w 5"/>
                    <a:gd name="T3" fmla="*/ 0 h 5"/>
                    <a:gd name="T4" fmla="*/ 5 w 5"/>
                    <a:gd name="T5" fmla="*/ 5 h 5"/>
                    <a:gd name="T6" fmla="*/ 5 w 5"/>
                    <a:gd name="T7" fmla="*/ 5 h 5"/>
                    <a:gd name="T8" fmla="*/ 0 w 5"/>
                    <a:gd name="T9" fmla="*/ 5 h 5"/>
                    <a:gd name="T10" fmla="*/ 0 w 5"/>
                    <a:gd name="T11" fmla="*/ 5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"/>
                    <a:gd name="T19" fmla="*/ 0 h 5"/>
                    <a:gd name="T20" fmla="*/ 5 w 5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" h="5">
                      <a:moveTo>
                        <a:pt x="0" y="5"/>
                      </a:moveTo>
                      <a:lnTo>
                        <a:pt x="0" y="0"/>
                      </a:lnTo>
                      <a:lnTo>
                        <a:pt x="5" y="5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48B2D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415" name="Freeform 284"/>
                <p:cNvSpPr>
                  <a:spLocks/>
                </p:cNvSpPr>
                <p:nvPr/>
              </p:nvSpPr>
              <p:spPr bwMode="auto">
                <a:xfrm>
                  <a:off x="2027" y="3300"/>
                  <a:ext cx="10" cy="5"/>
                </a:xfrm>
                <a:custGeom>
                  <a:avLst/>
                  <a:gdLst>
                    <a:gd name="T0" fmla="*/ 0 w 10"/>
                    <a:gd name="T1" fmla="*/ 5 h 5"/>
                    <a:gd name="T2" fmla="*/ 5 w 10"/>
                    <a:gd name="T3" fmla="*/ 0 h 5"/>
                    <a:gd name="T4" fmla="*/ 10 w 10"/>
                    <a:gd name="T5" fmla="*/ 5 h 5"/>
                    <a:gd name="T6" fmla="*/ 10 w 10"/>
                    <a:gd name="T7" fmla="*/ 5 h 5"/>
                    <a:gd name="T8" fmla="*/ 0 w 10"/>
                    <a:gd name="T9" fmla="*/ 5 h 5"/>
                    <a:gd name="T10" fmla="*/ 0 w 10"/>
                    <a:gd name="T11" fmla="*/ 5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"/>
                    <a:gd name="T19" fmla="*/ 0 h 5"/>
                    <a:gd name="T20" fmla="*/ 10 w 10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" h="5">
                      <a:moveTo>
                        <a:pt x="0" y="5"/>
                      </a:moveTo>
                      <a:lnTo>
                        <a:pt x="5" y="0"/>
                      </a:lnTo>
                      <a:lnTo>
                        <a:pt x="10" y="5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48B2D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416" name="Freeform 285"/>
                <p:cNvSpPr>
                  <a:spLocks/>
                </p:cNvSpPr>
                <p:nvPr/>
              </p:nvSpPr>
              <p:spPr bwMode="auto">
                <a:xfrm>
                  <a:off x="2027" y="3300"/>
                  <a:ext cx="10" cy="5"/>
                </a:xfrm>
                <a:custGeom>
                  <a:avLst/>
                  <a:gdLst>
                    <a:gd name="T0" fmla="*/ 0 w 10"/>
                    <a:gd name="T1" fmla="*/ 5 h 5"/>
                    <a:gd name="T2" fmla="*/ 5 w 10"/>
                    <a:gd name="T3" fmla="*/ 0 h 5"/>
                    <a:gd name="T4" fmla="*/ 10 w 10"/>
                    <a:gd name="T5" fmla="*/ 5 h 5"/>
                    <a:gd name="T6" fmla="*/ 10 w 10"/>
                    <a:gd name="T7" fmla="*/ 5 h 5"/>
                    <a:gd name="T8" fmla="*/ 0 w 10"/>
                    <a:gd name="T9" fmla="*/ 5 h 5"/>
                    <a:gd name="T10" fmla="*/ 0 w 10"/>
                    <a:gd name="T11" fmla="*/ 5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"/>
                    <a:gd name="T19" fmla="*/ 0 h 5"/>
                    <a:gd name="T20" fmla="*/ 10 w 10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" h="5">
                      <a:moveTo>
                        <a:pt x="0" y="5"/>
                      </a:moveTo>
                      <a:lnTo>
                        <a:pt x="5" y="0"/>
                      </a:lnTo>
                      <a:lnTo>
                        <a:pt x="10" y="5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48B2D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417" name="Freeform 286"/>
                <p:cNvSpPr>
                  <a:spLocks/>
                </p:cNvSpPr>
                <p:nvPr/>
              </p:nvSpPr>
              <p:spPr bwMode="auto">
                <a:xfrm>
                  <a:off x="2037" y="3253"/>
                  <a:ext cx="10" cy="5"/>
                </a:xfrm>
                <a:custGeom>
                  <a:avLst/>
                  <a:gdLst>
                    <a:gd name="T0" fmla="*/ 0 w 10"/>
                    <a:gd name="T1" fmla="*/ 0 h 5"/>
                    <a:gd name="T2" fmla="*/ 0 w 10"/>
                    <a:gd name="T3" fmla="*/ 0 h 5"/>
                    <a:gd name="T4" fmla="*/ 10 w 10"/>
                    <a:gd name="T5" fmla="*/ 0 h 5"/>
                    <a:gd name="T6" fmla="*/ 5 w 10"/>
                    <a:gd name="T7" fmla="*/ 5 h 5"/>
                    <a:gd name="T8" fmla="*/ 0 w 10"/>
                    <a:gd name="T9" fmla="*/ 0 h 5"/>
                    <a:gd name="T10" fmla="*/ 0 w 10"/>
                    <a:gd name="T11" fmla="*/ 0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"/>
                    <a:gd name="T19" fmla="*/ 0 h 5"/>
                    <a:gd name="T20" fmla="*/ 10 w 10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"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0" y="0"/>
                      </a:lnTo>
                      <a:lnTo>
                        <a:pt x="5" y="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8B2D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418" name="Freeform 287"/>
                <p:cNvSpPr>
                  <a:spLocks/>
                </p:cNvSpPr>
                <p:nvPr/>
              </p:nvSpPr>
              <p:spPr bwMode="auto">
                <a:xfrm>
                  <a:off x="2037" y="3253"/>
                  <a:ext cx="10" cy="5"/>
                </a:xfrm>
                <a:custGeom>
                  <a:avLst/>
                  <a:gdLst>
                    <a:gd name="T0" fmla="*/ 0 w 10"/>
                    <a:gd name="T1" fmla="*/ 0 h 5"/>
                    <a:gd name="T2" fmla="*/ 0 w 10"/>
                    <a:gd name="T3" fmla="*/ 0 h 5"/>
                    <a:gd name="T4" fmla="*/ 10 w 10"/>
                    <a:gd name="T5" fmla="*/ 0 h 5"/>
                    <a:gd name="T6" fmla="*/ 5 w 10"/>
                    <a:gd name="T7" fmla="*/ 5 h 5"/>
                    <a:gd name="T8" fmla="*/ 0 w 10"/>
                    <a:gd name="T9" fmla="*/ 0 h 5"/>
                    <a:gd name="T10" fmla="*/ 0 w 10"/>
                    <a:gd name="T11" fmla="*/ 0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"/>
                    <a:gd name="T19" fmla="*/ 0 h 5"/>
                    <a:gd name="T20" fmla="*/ 10 w 10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"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0" y="0"/>
                      </a:lnTo>
                      <a:lnTo>
                        <a:pt x="5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48B2D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419" name="Freeform 288"/>
                <p:cNvSpPr>
                  <a:spLocks/>
                </p:cNvSpPr>
                <p:nvPr/>
              </p:nvSpPr>
              <p:spPr bwMode="auto">
                <a:xfrm>
                  <a:off x="2032" y="3267"/>
                  <a:ext cx="5" cy="5"/>
                </a:xfrm>
                <a:custGeom>
                  <a:avLst/>
                  <a:gdLst>
                    <a:gd name="T0" fmla="*/ 0 w 5"/>
                    <a:gd name="T1" fmla="*/ 0 h 5"/>
                    <a:gd name="T2" fmla="*/ 0 w 5"/>
                    <a:gd name="T3" fmla="*/ 0 h 5"/>
                    <a:gd name="T4" fmla="*/ 5 w 5"/>
                    <a:gd name="T5" fmla="*/ 0 h 5"/>
                    <a:gd name="T6" fmla="*/ 5 w 5"/>
                    <a:gd name="T7" fmla="*/ 5 h 5"/>
                    <a:gd name="T8" fmla="*/ 0 w 5"/>
                    <a:gd name="T9" fmla="*/ 0 h 5"/>
                    <a:gd name="T10" fmla="*/ 0 w 5"/>
                    <a:gd name="T11" fmla="*/ 0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"/>
                    <a:gd name="T19" fmla="*/ 0 h 5"/>
                    <a:gd name="T20" fmla="*/ 5 w 5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"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8B2D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420" name="Freeform 289"/>
                <p:cNvSpPr>
                  <a:spLocks/>
                </p:cNvSpPr>
                <p:nvPr/>
              </p:nvSpPr>
              <p:spPr bwMode="auto">
                <a:xfrm>
                  <a:off x="2032" y="3267"/>
                  <a:ext cx="5" cy="5"/>
                </a:xfrm>
                <a:custGeom>
                  <a:avLst/>
                  <a:gdLst>
                    <a:gd name="T0" fmla="*/ 0 w 5"/>
                    <a:gd name="T1" fmla="*/ 0 h 5"/>
                    <a:gd name="T2" fmla="*/ 0 w 5"/>
                    <a:gd name="T3" fmla="*/ 0 h 5"/>
                    <a:gd name="T4" fmla="*/ 5 w 5"/>
                    <a:gd name="T5" fmla="*/ 0 h 5"/>
                    <a:gd name="T6" fmla="*/ 5 w 5"/>
                    <a:gd name="T7" fmla="*/ 5 h 5"/>
                    <a:gd name="T8" fmla="*/ 0 w 5"/>
                    <a:gd name="T9" fmla="*/ 0 h 5"/>
                    <a:gd name="T10" fmla="*/ 0 w 5"/>
                    <a:gd name="T11" fmla="*/ 0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"/>
                    <a:gd name="T19" fmla="*/ 0 h 5"/>
                    <a:gd name="T20" fmla="*/ 5 w 5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"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48B2D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421" name="Freeform 290"/>
                <p:cNvSpPr>
                  <a:spLocks/>
                </p:cNvSpPr>
                <p:nvPr/>
              </p:nvSpPr>
              <p:spPr bwMode="auto">
                <a:xfrm>
                  <a:off x="2021" y="3281"/>
                  <a:ext cx="11" cy="5"/>
                </a:xfrm>
                <a:custGeom>
                  <a:avLst/>
                  <a:gdLst>
                    <a:gd name="T0" fmla="*/ 0 w 11"/>
                    <a:gd name="T1" fmla="*/ 0 h 5"/>
                    <a:gd name="T2" fmla="*/ 0 w 11"/>
                    <a:gd name="T3" fmla="*/ 0 h 5"/>
                    <a:gd name="T4" fmla="*/ 11 w 11"/>
                    <a:gd name="T5" fmla="*/ 5 h 5"/>
                    <a:gd name="T6" fmla="*/ 11 w 11"/>
                    <a:gd name="T7" fmla="*/ 5 h 5"/>
                    <a:gd name="T8" fmla="*/ 0 w 11"/>
                    <a:gd name="T9" fmla="*/ 0 h 5"/>
                    <a:gd name="T10" fmla="*/ 0 w 11"/>
                    <a:gd name="T11" fmla="*/ 0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1"/>
                    <a:gd name="T19" fmla="*/ 0 h 5"/>
                    <a:gd name="T20" fmla="*/ 11 w 11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1"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1" y="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8B2D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422" name="Freeform 291"/>
                <p:cNvSpPr>
                  <a:spLocks/>
                </p:cNvSpPr>
                <p:nvPr/>
              </p:nvSpPr>
              <p:spPr bwMode="auto">
                <a:xfrm>
                  <a:off x="2021" y="3281"/>
                  <a:ext cx="11" cy="5"/>
                </a:xfrm>
                <a:custGeom>
                  <a:avLst/>
                  <a:gdLst>
                    <a:gd name="T0" fmla="*/ 0 w 11"/>
                    <a:gd name="T1" fmla="*/ 0 h 5"/>
                    <a:gd name="T2" fmla="*/ 0 w 11"/>
                    <a:gd name="T3" fmla="*/ 0 h 5"/>
                    <a:gd name="T4" fmla="*/ 11 w 11"/>
                    <a:gd name="T5" fmla="*/ 5 h 5"/>
                    <a:gd name="T6" fmla="*/ 11 w 11"/>
                    <a:gd name="T7" fmla="*/ 5 h 5"/>
                    <a:gd name="T8" fmla="*/ 0 w 11"/>
                    <a:gd name="T9" fmla="*/ 0 h 5"/>
                    <a:gd name="T10" fmla="*/ 0 w 11"/>
                    <a:gd name="T11" fmla="*/ 0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1"/>
                    <a:gd name="T19" fmla="*/ 0 h 5"/>
                    <a:gd name="T20" fmla="*/ 11 w 11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1"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1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48B2D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423" name="Freeform 292"/>
                <p:cNvSpPr>
                  <a:spLocks/>
                </p:cNvSpPr>
                <p:nvPr/>
              </p:nvSpPr>
              <p:spPr bwMode="auto">
                <a:xfrm>
                  <a:off x="2016" y="3295"/>
                  <a:ext cx="5" cy="5"/>
                </a:xfrm>
                <a:custGeom>
                  <a:avLst/>
                  <a:gdLst>
                    <a:gd name="T0" fmla="*/ 0 w 5"/>
                    <a:gd name="T1" fmla="*/ 5 h 5"/>
                    <a:gd name="T2" fmla="*/ 0 w 5"/>
                    <a:gd name="T3" fmla="*/ 0 h 5"/>
                    <a:gd name="T4" fmla="*/ 5 w 5"/>
                    <a:gd name="T5" fmla="*/ 5 h 5"/>
                    <a:gd name="T6" fmla="*/ 5 w 5"/>
                    <a:gd name="T7" fmla="*/ 5 h 5"/>
                    <a:gd name="T8" fmla="*/ 0 w 5"/>
                    <a:gd name="T9" fmla="*/ 5 h 5"/>
                    <a:gd name="T10" fmla="*/ 0 w 5"/>
                    <a:gd name="T11" fmla="*/ 5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"/>
                    <a:gd name="T19" fmla="*/ 0 h 5"/>
                    <a:gd name="T20" fmla="*/ 5 w 5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" h="5">
                      <a:moveTo>
                        <a:pt x="0" y="5"/>
                      </a:moveTo>
                      <a:lnTo>
                        <a:pt x="0" y="0"/>
                      </a:lnTo>
                      <a:lnTo>
                        <a:pt x="5" y="5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48B2D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424" name="Freeform 293"/>
                <p:cNvSpPr>
                  <a:spLocks/>
                </p:cNvSpPr>
                <p:nvPr/>
              </p:nvSpPr>
              <p:spPr bwMode="auto">
                <a:xfrm>
                  <a:off x="2016" y="3295"/>
                  <a:ext cx="5" cy="5"/>
                </a:xfrm>
                <a:custGeom>
                  <a:avLst/>
                  <a:gdLst>
                    <a:gd name="T0" fmla="*/ 0 w 5"/>
                    <a:gd name="T1" fmla="*/ 5 h 5"/>
                    <a:gd name="T2" fmla="*/ 0 w 5"/>
                    <a:gd name="T3" fmla="*/ 0 h 5"/>
                    <a:gd name="T4" fmla="*/ 5 w 5"/>
                    <a:gd name="T5" fmla="*/ 5 h 5"/>
                    <a:gd name="T6" fmla="*/ 5 w 5"/>
                    <a:gd name="T7" fmla="*/ 5 h 5"/>
                    <a:gd name="T8" fmla="*/ 0 w 5"/>
                    <a:gd name="T9" fmla="*/ 5 h 5"/>
                    <a:gd name="T10" fmla="*/ 0 w 5"/>
                    <a:gd name="T11" fmla="*/ 5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"/>
                    <a:gd name="T19" fmla="*/ 0 h 5"/>
                    <a:gd name="T20" fmla="*/ 5 w 5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" h="5">
                      <a:moveTo>
                        <a:pt x="0" y="5"/>
                      </a:moveTo>
                      <a:lnTo>
                        <a:pt x="0" y="0"/>
                      </a:lnTo>
                      <a:lnTo>
                        <a:pt x="5" y="5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48B2D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425" name="Freeform 294"/>
                <p:cNvSpPr>
                  <a:spLocks/>
                </p:cNvSpPr>
                <p:nvPr/>
              </p:nvSpPr>
              <p:spPr bwMode="auto">
                <a:xfrm>
                  <a:off x="2027" y="3249"/>
                  <a:ext cx="5" cy="4"/>
                </a:xfrm>
                <a:custGeom>
                  <a:avLst/>
                  <a:gdLst>
                    <a:gd name="T0" fmla="*/ 0 w 5"/>
                    <a:gd name="T1" fmla="*/ 0 h 4"/>
                    <a:gd name="T2" fmla="*/ 0 w 5"/>
                    <a:gd name="T3" fmla="*/ 0 h 4"/>
                    <a:gd name="T4" fmla="*/ 5 w 5"/>
                    <a:gd name="T5" fmla="*/ 0 h 4"/>
                    <a:gd name="T6" fmla="*/ 5 w 5"/>
                    <a:gd name="T7" fmla="*/ 4 h 4"/>
                    <a:gd name="T8" fmla="*/ 0 w 5"/>
                    <a:gd name="T9" fmla="*/ 0 h 4"/>
                    <a:gd name="T10" fmla="*/ 0 w 5"/>
                    <a:gd name="T11" fmla="*/ 0 h 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"/>
                    <a:gd name="T19" fmla="*/ 0 h 4"/>
                    <a:gd name="T20" fmla="*/ 5 w 5"/>
                    <a:gd name="T21" fmla="*/ 4 h 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" h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8B2D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426" name="Freeform 295"/>
                <p:cNvSpPr>
                  <a:spLocks/>
                </p:cNvSpPr>
                <p:nvPr/>
              </p:nvSpPr>
              <p:spPr bwMode="auto">
                <a:xfrm>
                  <a:off x="2027" y="3249"/>
                  <a:ext cx="5" cy="4"/>
                </a:xfrm>
                <a:custGeom>
                  <a:avLst/>
                  <a:gdLst>
                    <a:gd name="T0" fmla="*/ 0 w 5"/>
                    <a:gd name="T1" fmla="*/ 0 h 4"/>
                    <a:gd name="T2" fmla="*/ 0 w 5"/>
                    <a:gd name="T3" fmla="*/ 0 h 4"/>
                    <a:gd name="T4" fmla="*/ 5 w 5"/>
                    <a:gd name="T5" fmla="*/ 0 h 4"/>
                    <a:gd name="T6" fmla="*/ 5 w 5"/>
                    <a:gd name="T7" fmla="*/ 4 h 4"/>
                    <a:gd name="T8" fmla="*/ 0 w 5"/>
                    <a:gd name="T9" fmla="*/ 0 h 4"/>
                    <a:gd name="T10" fmla="*/ 0 w 5"/>
                    <a:gd name="T11" fmla="*/ 0 h 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"/>
                    <a:gd name="T19" fmla="*/ 0 h 4"/>
                    <a:gd name="T20" fmla="*/ 5 w 5"/>
                    <a:gd name="T21" fmla="*/ 4 h 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" h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48B2D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427" name="Freeform 296"/>
                <p:cNvSpPr>
                  <a:spLocks/>
                </p:cNvSpPr>
                <p:nvPr/>
              </p:nvSpPr>
              <p:spPr bwMode="auto">
                <a:xfrm>
                  <a:off x="2021" y="3263"/>
                  <a:ext cx="6" cy="4"/>
                </a:xfrm>
                <a:custGeom>
                  <a:avLst/>
                  <a:gdLst>
                    <a:gd name="T0" fmla="*/ 0 w 6"/>
                    <a:gd name="T1" fmla="*/ 0 h 4"/>
                    <a:gd name="T2" fmla="*/ 0 w 6"/>
                    <a:gd name="T3" fmla="*/ 0 h 4"/>
                    <a:gd name="T4" fmla="*/ 6 w 6"/>
                    <a:gd name="T5" fmla="*/ 0 h 4"/>
                    <a:gd name="T6" fmla="*/ 6 w 6"/>
                    <a:gd name="T7" fmla="*/ 4 h 4"/>
                    <a:gd name="T8" fmla="*/ 0 w 6"/>
                    <a:gd name="T9" fmla="*/ 0 h 4"/>
                    <a:gd name="T10" fmla="*/ 0 w 6"/>
                    <a:gd name="T11" fmla="*/ 0 h 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6"/>
                    <a:gd name="T19" fmla="*/ 0 h 4"/>
                    <a:gd name="T20" fmla="*/ 6 w 6"/>
                    <a:gd name="T21" fmla="*/ 4 h 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6" h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6" y="0"/>
                      </a:lnTo>
                      <a:lnTo>
                        <a:pt x="6" y="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8B2D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428" name="Freeform 297"/>
                <p:cNvSpPr>
                  <a:spLocks/>
                </p:cNvSpPr>
                <p:nvPr/>
              </p:nvSpPr>
              <p:spPr bwMode="auto">
                <a:xfrm>
                  <a:off x="2021" y="3263"/>
                  <a:ext cx="6" cy="4"/>
                </a:xfrm>
                <a:custGeom>
                  <a:avLst/>
                  <a:gdLst>
                    <a:gd name="T0" fmla="*/ 0 w 6"/>
                    <a:gd name="T1" fmla="*/ 0 h 4"/>
                    <a:gd name="T2" fmla="*/ 0 w 6"/>
                    <a:gd name="T3" fmla="*/ 0 h 4"/>
                    <a:gd name="T4" fmla="*/ 6 w 6"/>
                    <a:gd name="T5" fmla="*/ 0 h 4"/>
                    <a:gd name="T6" fmla="*/ 6 w 6"/>
                    <a:gd name="T7" fmla="*/ 4 h 4"/>
                    <a:gd name="T8" fmla="*/ 0 w 6"/>
                    <a:gd name="T9" fmla="*/ 0 h 4"/>
                    <a:gd name="T10" fmla="*/ 0 w 6"/>
                    <a:gd name="T11" fmla="*/ 0 h 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6"/>
                    <a:gd name="T19" fmla="*/ 0 h 4"/>
                    <a:gd name="T20" fmla="*/ 6 w 6"/>
                    <a:gd name="T21" fmla="*/ 4 h 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6" h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6" y="0"/>
                      </a:lnTo>
                      <a:lnTo>
                        <a:pt x="6" y="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48B2D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429" name="Freeform 298"/>
                <p:cNvSpPr>
                  <a:spLocks/>
                </p:cNvSpPr>
                <p:nvPr/>
              </p:nvSpPr>
              <p:spPr bwMode="auto">
                <a:xfrm>
                  <a:off x="2011" y="3277"/>
                  <a:ext cx="5" cy="4"/>
                </a:xfrm>
                <a:custGeom>
                  <a:avLst/>
                  <a:gdLst>
                    <a:gd name="T0" fmla="*/ 0 w 5"/>
                    <a:gd name="T1" fmla="*/ 4 h 4"/>
                    <a:gd name="T2" fmla="*/ 0 w 5"/>
                    <a:gd name="T3" fmla="*/ 0 h 4"/>
                    <a:gd name="T4" fmla="*/ 5 w 5"/>
                    <a:gd name="T5" fmla="*/ 0 h 4"/>
                    <a:gd name="T6" fmla="*/ 5 w 5"/>
                    <a:gd name="T7" fmla="*/ 4 h 4"/>
                    <a:gd name="T8" fmla="*/ 0 w 5"/>
                    <a:gd name="T9" fmla="*/ 4 h 4"/>
                    <a:gd name="T10" fmla="*/ 0 w 5"/>
                    <a:gd name="T11" fmla="*/ 4 h 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"/>
                    <a:gd name="T19" fmla="*/ 0 h 4"/>
                    <a:gd name="T20" fmla="*/ 5 w 5"/>
                    <a:gd name="T21" fmla="*/ 4 h 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" h="4">
                      <a:moveTo>
                        <a:pt x="0" y="4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4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48B2D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430" name="Freeform 299"/>
                <p:cNvSpPr>
                  <a:spLocks/>
                </p:cNvSpPr>
                <p:nvPr/>
              </p:nvSpPr>
              <p:spPr bwMode="auto">
                <a:xfrm>
                  <a:off x="2011" y="3277"/>
                  <a:ext cx="5" cy="4"/>
                </a:xfrm>
                <a:custGeom>
                  <a:avLst/>
                  <a:gdLst>
                    <a:gd name="T0" fmla="*/ 0 w 5"/>
                    <a:gd name="T1" fmla="*/ 4 h 4"/>
                    <a:gd name="T2" fmla="*/ 0 w 5"/>
                    <a:gd name="T3" fmla="*/ 0 h 4"/>
                    <a:gd name="T4" fmla="*/ 5 w 5"/>
                    <a:gd name="T5" fmla="*/ 0 h 4"/>
                    <a:gd name="T6" fmla="*/ 5 w 5"/>
                    <a:gd name="T7" fmla="*/ 4 h 4"/>
                    <a:gd name="T8" fmla="*/ 0 w 5"/>
                    <a:gd name="T9" fmla="*/ 4 h 4"/>
                    <a:gd name="T10" fmla="*/ 0 w 5"/>
                    <a:gd name="T11" fmla="*/ 4 h 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"/>
                    <a:gd name="T19" fmla="*/ 0 h 4"/>
                    <a:gd name="T20" fmla="*/ 5 w 5"/>
                    <a:gd name="T21" fmla="*/ 4 h 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" h="4">
                      <a:moveTo>
                        <a:pt x="0" y="4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4"/>
                      </a:lnTo>
                      <a:lnTo>
                        <a:pt x="0" y="4"/>
                      </a:lnTo>
                    </a:path>
                  </a:pathLst>
                </a:custGeom>
                <a:noFill/>
                <a:ln w="0">
                  <a:solidFill>
                    <a:srgbClr val="48B2D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431" name="Freeform 300"/>
                <p:cNvSpPr>
                  <a:spLocks/>
                </p:cNvSpPr>
                <p:nvPr/>
              </p:nvSpPr>
              <p:spPr bwMode="auto">
                <a:xfrm>
                  <a:off x="2006" y="3291"/>
                  <a:ext cx="5" cy="4"/>
                </a:xfrm>
                <a:custGeom>
                  <a:avLst/>
                  <a:gdLst>
                    <a:gd name="T0" fmla="*/ 0 w 5"/>
                    <a:gd name="T1" fmla="*/ 4 h 4"/>
                    <a:gd name="T2" fmla="*/ 0 w 5"/>
                    <a:gd name="T3" fmla="*/ 0 h 4"/>
                    <a:gd name="T4" fmla="*/ 5 w 5"/>
                    <a:gd name="T5" fmla="*/ 4 h 4"/>
                    <a:gd name="T6" fmla="*/ 5 w 5"/>
                    <a:gd name="T7" fmla="*/ 4 h 4"/>
                    <a:gd name="T8" fmla="*/ 0 w 5"/>
                    <a:gd name="T9" fmla="*/ 4 h 4"/>
                    <a:gd name="T10" fmla="*/ 0 w 5"/>
                    <a:gd name="T11" fmla="*/ 4 h 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"/>
                    <a:gd name="T19" fmla="*/ 0 h 4"/>
                    <a:gd name="T20" fmla="*/ 5 w 5"/>
                    <a:gd name="T21" fmla="*/ 4 h 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" h="4">
                      <a:moveTo>
                        <a:pt x="0" y="4"/>
                      </a:moveTo>
                      <a:lnTo>
                        <a:pt x="0" y="0"/>
                      </a:lnTo>
                      <a:lnTo>
                        <a:pt x="5" y="4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48B2D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432" name="Freeform 301"/>
                <p:cNvSpPr>
                  <a:spLocks/>
                </p:cNvSpPr>
                <p:nvPr/>
              </p:nvSpPr>
              <p:spPr bwMode="auto">
                <a:xfrm>
                  <a:off x="2006" y="3291"/>
                  <a:ext cx="5" cy="4"/>
                </a:xfrm>
                <a:custGeom>
                  <a:avLst/>
                  <a:gdLst>
                    <a:gd name="T0" fmla="*/ 0 w 5"/>
                    <a:gd name="T1" fmla="*/ 4 h 4"/>
                    <a:gd name="T2" fmla="*/ 0 w 5"/>
                    <a:gd name="T3" fmla="*/ 0 h 4"/>
                    <a:gd name="T4" fmla="*/ 5 w 5"/>
                    <a:gd name="T5" fmla="*/ 4 h 4"/>
                    <a:gd name="T6" fmla="*/ 5 w 5"/>
                    <a:gd name="T7" fmla="*/ 4 h 4"/>
                    <a:gd name="T8" fmla="*/ 0 w 5"/>
                    <a:gd name="T9" fmla="*/ 4 h 4"/>
                    <a:gd name="T10" fmla="*/ 0 w 5"/>
                    <a:gd name="T11" fmla="*/ 4 h 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"/>
                    <a:gd name="T19" fmla="*/ 0 h 4"/>
                    <a:gd name="T20" fmla="*/ 5 w 5"/>
                    <a:gd name="T21" fmla="*/ 4 h 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" h="4">
                      <a:moveTo>
                        <a:pt x="0" y="4"/>
                      </a:moveTo>
                      <a:lnTo>
                        <a:pt x="0" y="0"/>
                      </a:lnTo>
                      <a:lnTo>
                        <a:pt x="5" y="4"/>
                      </a:lnTo>
                      <a:lnTo>
                        <a:pt x="0" y="4"/>
                      </a:lnTo>
                    </a:path>
                  </a:pathLst>
                </a:custGeom>
                <a:noFill/>
                <a:ln w="0">
                  <a:solidFill>
                    <a:srgbClr val="48B2D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433" name="Freeform 302"/>
                <p:cNvSpPr>
                  <a:spLocks/>
                </p:cNvSpPr>
                <p:nvPr/>
              </p:nvSpPr>
              <p:spPr bwMode="auto">
                <a:xfrm>
                  <a:off x="2016" y="3244"/>
                  <a:ext cx="11" cy="5"/>
                </a:xfrm>
                <a:custGeom>
                  <a:avLst/>
                  <a:gdLst>
                    <a:gd name="T0" fmla="*/ 0 w 11"/>
                    <a:gd name="T1" fmla="*/ 5 h 5"/>
                    <a:gd name="T2" fmla="*/ 5 w 11"/>
                    <a:gd name="T3" fmla="*/ 0 h 5"/>
                    <a:gd name="T4" fmla="*/ 11 w 11"/>
                    <a:gd name="T5" fmla="*/ 0 h 5"/>
                    <a:gd name="T6" fmla="*/ 5 w 11"/>
                    <a:gd name="T7" fmla="*/ 5 h 5"/>
                    <a:gd name="T8" fmla="*/ 0 w 11"/>
                    <a:gd name="T9" fmla="*/ 5 h 5"/>
                    <a:gd name="T10" fmla="*/ 0 w 11"/>
                    <a:gd name="T11" fmla="*/ 5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1"/>
                    <a:gd name="T19" fmla="*/ 0 h 5"/>
                    <a:gd name="T20" fmla="*/ 11 w 11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1" h="5">
                      <a:moveTo>
                        <a:pt x="0" y="5"/>
                      </a:moveTo>
                      <a:lnTo>
                        <a:pt x="5" y="0"/>
                      </a:lnTo>
                      <a:lnTo>
                        <a:pt x="11" y="0"/>
                      </a:lnTo>
                      <a:lnTo>
                        <a:pt x="5" y="5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48B2D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434" name="Freeform 303"/>
                <p:cNvSpPr>
                  <a:spLocks/>
                </p:cNvSpPr>
                <p:nvPr/>
              </p:nvSpPr>
              <p:spPr bwMode="auto">
                <a:xfrm>
                  <a:off x="2016" y="3244"/>
                  <a:ext cx="11" cy="5"/>
                </a:xfrm>
                <a:custGeom>
                  <a:avLst/>
                  <a:gdLst>
                    <a:gd name="T0" fmla="*/ 0 w 11"/>
                    <a:gd name="T1" fmla="*/ 5 h 5"/>
                    <a:gd name="T2" fmla="*/ 5 w 11"/>
                    <a:gd name="T3" fmla="*/ 0 h 5"/>
                    <a:gd name="T4" fmla="*/ 11 w 11"/>
                    <a:gd name="T5" fmla="*/ 0 h 5"/>
                    <a:gd name="T6" fmla="*/ 5 w 11"/>
                    <a:gd name="T7" fmla="*/ 5 h 5"/>
                    <a:gd name="T8" fmla="*/ 0 w 11"/>
                    <a:gd name="T9" fmla="*/ 5 h 5"/>
                    <a:gd name="T10" fmla="*/ 0 w 11"/>
                    <a:gd name="T11" fmla="*/ 5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1"/>
                    <a:gd name="T19" fmla="*/ 0 h 5"/>
                    <a:gd name="T20" fmla="*/ 11 w 11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1" h="5">
                      <a:moveTo>
                        <a:pt x="0" y="5"/>
                      </a:moveTo>
                      <a:lnTo>
                        <a:pt x="5" y="0"/>
                      </a:lnTo>
                      <a:lnTo>
                        <a:pt x="11" y="0"/>
                      </a:lnTo>
                      <a:lnTo>
                        <a:pt x="5" y="5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48B2D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435" name="Freeform 304"/>
                <p:cNvSpPr>
                  <a:spLocks/>
                </p:cNvSpPr>
                <p:nvPr/>
              </p:nvSpPr>
              <p:spPr bwMode="auto">
                <a:xfrm>
                  <a:off x="2011" y="3258"/>
                  <a:ext cx="5" cy="5"/>
                </a:xfrm>
                <a:custGeom>
                  <a:avLst/>
                  <a:gdLst>
                    <a:gd name="T0" fmla="*/ 0 w 5"/>
                    <a:gd name="T1" fmla="*/ 5 h 5"/>
                    <a:gd name="T2" fmla="*/ 0 w 5"/>
                    <a:gd name="T3" fmla="*/ 0 h 5"/>
                    <a:gd name="T4" fmla="*/ 5 w 5"/>
                    <a:gd name="T5" fmla="*/ 5 h 5"/>
                    <a:gd name="T6" fmla="*/ 5 w 5"/>
                    <a:gd name="T7" fmla="*/ 5 h 5"/>
                    <a:gd name="T8" fmla="*/ 0 w 5"/>
                    <a:gd name="T9" fmla="*/ 5 h 5"/>
                    <a:gd name="T10" fmla="*/ 0 w 5"/>
                    <a:gd name="T11" fmla="*/ 5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"/>
                    <a:gd name="T19" fmla="*/ 0 h 5"/>
                    <a:gd name="T20" fmla="*/ 5 w 5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" h="5">
                      <a:moveTo>
                        <a:pt x="0" y="5"/>
                      </a:moveTo>
                      <a:lnTo>
                        <a:pt x="0" y="0"/>
                      </a:lnTo>
                      <a:lnTo>
                        <a:pt x="5" y="5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48B2D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436" name="Freeform 305"/>
                <p:cNvSpPr>
                  <a:spLocks/>
                </p:cNvSpPr>
                <p:nvPr/>
              </p:nvSpPr>
              <p:spPr bwMode="auto">
                <a:xfrm>
                  <a:off x="2011" y="3258"/>
                  <a:ext cx="5" cy="5"/>
                </a:xfrm>
                <a:custGeom>
                  <a:avLst/>
                  <a:gdLst>
                    <a:gd name="T0" fmla="*/ 0 w 5"/>
                    <a:gd name="T1" fmla="*/ 5 h 5"/>
                    <a:gd name="T2" fmla="*/ 0 w 5"/>
                    <a:gd name="T3" fmla="*/ 0 h 5"/>
                    <a:gd name="T4" fmla="*/ 5 w 5"/>
                    <a:gd name="T5" fmla="*/ 5 h 5"/>
                    <a:gd name="T6" fmla="*/ 5 w 5"/>
                    <a:gd name="T7" fmla="*/ 5 h 5"/>
                    <a:gd name="T8" fmla="*/ 0 w 5"/>
                    <a:gd name="T9" fmla="*/ 5 h 5"/>
                    <a:gd name="T10" fmla="*/ 0 w 5"/>
                    <a:gd name="T11" fmla="*/ 5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"/>
                    <a:gd name="T19" fmla="*/ 0 h 5"/>
                    <a:gd name="T20" fmla="*/ 5 w 5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" h="5">
                      <a:moveTo>
                        <a:pt x="0" y="5"/>
                      </a:moveTo>
                      <a:lnTo>
                        <a:pt x="0" y="0"/>
                      </a:lnTo>
                      <a:lnTo>
                        <a:pt x="5" y="5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48B2D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437" name="Freeform 306"/>
                <p:cNvSpPr>
                  <a:spLocks/>
                </p:cNvSpPr>
                <p:nvPr/>
              </p:nvSpPr>
              <p:spPr bwMode="auto">
                <a:xfrm>
                  <a:off x="2006" y="3272"/>
                  <a:ext cx="5" cy="5"/>
                </a:xfrm>
                <a:custGeom>
                  <a:avLst/>
                  <a:gdLst>
                    <a:gd name="T0" fmla="*/ 0 w 5"/>
                    <a:gd name="T1" fmla="*/ 5 h 5"/>
                    <a:gd name="T2" fmla="*/ 0 w 5"/>
                    <a:gd name="T3" fmla="*/ 0 h 5"/>
                    <a:gd name="T4" fmla="*/ 5 w 5"/>
                    <a:gd name="T5" fmla="*/ 5 h 5"/>
                    <a:gd name="T6" fmla="*/ 5 w 5"/>
                    <a:gd name="T7" fmla="*/ 5 h 5"/>
                    <a:gd name="T8" fmla="*/ 0 w 5"/>
                    <a:gd name="T9" fmla="*/ 5 h 5"/>
                    <a:gd name="T10" fmla="*/ 0 w 5"/>
                    <a:gd name="T11" fmla="*/ 5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"/>
                    <a:gd name="T19" fmla="*/ 0 h 5"/>
                    <a:gd name="T20" fmla="*/ 5 w 5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" h="5">
                      <a:moveTo>
                        <a:pt x="0" y="5"/>
                      </a:moveTo>
                      <a:lnTo>
                        <a:pt x="0" y="0"/>
                      </a:lnTo>
                      <a:lnTo>
                        <a:pt x="5" y="5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48B2D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438" name="Freeform 307"/>
                <p:cNvSpPr>
                  <a:spLocks/>
                </p:cNvSpPr>
                <p:nvPr/>
              </p:nvSpPr>
              <p:spPr bwMode="auto">
                <a:xfrm>
                  <a:off x="2006" y="3272"/>
                  <a:ext cx="5" cy="5"/>
                </a:xfrm>
                <a:custGeom>
                  <a:avLst/>
                  <a:gdLst>
                    <a:gd name="T0" fmla="*/ 0 w 5"/>
                    <a:gd name="T1" fmla="*/ 5 h 5"/>
                    <a:gd name="T2" fmla="*/ 0 w 5"/>
                    <a:gd name="T3" fmla="*/ 0 h 5"/>
                    <a:gd name="T4" fmla="*/ 5 w 5"/>
                    <a:gd name="T5" fmla="*/ 5 h 5"/>
                    <a:gd name="T6" fmla="*/ 5 w 5"/>
                    <a:gd name="T7" fmla="*/ 5 h 5"/>
                    <a:gd name="T8" fmla="*/ 0 w 5"/>
                    <a:gd name="T9" fmla="*/ 5 h 5"/>
                    <a:gd name="T10" fmla="*/ 0 w 5"/>
                    <a:gd name="T11" fmla="*/ 5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"/>
                    <a:gd name="T19" fmla="*/ 0 h 5"/>
                    <a:gd name="T20" fmla="*/ 5 w 5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" h="5">
                      <a:moveTo>
                        <a:pt x="0" y="5"/>
                      </a:moveTo>
                      <a:lnTo>
                        <a:pt x="0" y="0"/>
                      </a:lnTo>
                      <a:lnTo>
                        <a:pt x="5" y="5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48B2D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439" name="Freeform 308"/>
                <p:cNvSpPr>
                  <a:spLocks/>
                </p:cNvSpPr>
                <p:nvPr/>
              </p:nvSpPr>
              <p:spPr bwMode="auto">
                <a:xfrm>
                  <a:off x="1996" y="3291"/>
                  <a:ext cx="5" cy="1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5 w 5"/>
                    <a:gd name="T5" fmla="*/ 0 h 1"/>
                    <a:gd name="T6" fmla="*/ 5 w 5"/>
                    <a:gd name="T7" fmla="*/ 0 h 1"/>
                    <a:gd name="T8" fmla="*/ 0 w 5"/>
                    <a:gd name="T9" fmla="*/ 0 h 1"/>
                    <a:gd name="T10" fmla="*/ 0 w 5"/>
                    <a:gd name="T11" fmla="*/ 0 h 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"/>
                    <a:gd name="T19" fmla="*/ 0 h 1"/>
                    <a:gd name="T20" fmla="*/ 5 w 5"/>
                    <a:gd name="T21" fmla="*/ 1 h 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8B2D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440" name="Freeform 309"/>
                <p:cNvSpPr>
                  <a:spLocks/>
                </p:cNvSpPr>
                <p:nvPr/>
              </p:nvSpPr>
              <p:spPr bwMode="auto">
                <a:xfrm>
                  <a:off x="1996" y="3291"/>
                  <a:ext cx="5" cy="1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5 w 5"/>
                    <a:gd name="T5" fmla="*/ 0 h 1"/>
                    <a:gd name="T6" fmla="*/ 5 w 5"/>
                    <a:gd name="T7" fmla="*/ 0 h 1"/>
                    <a:gd name="T8" fmla="*/ 0 w 5"/>
                    <a:gd name="T9" fmla="*/ 0 h 1"/>
                    <a:gd name="T10" fmla="*/ 0 w 5"/>
                    <a:gd name="T11" fmla="*/ 0 h 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"/>
                    <a:gd name="T19" fmla="*/ 0 h 1"/>
                    <a:gd name="T20" fmla="*/ 5 w 5"/>
                    <a:gd name="T21" fmla="*/ 1 h 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48B2D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441" name="Freeform 310"/>
                <p:cNvSpPr>
                  <a:spLocks/>
                </p:cNvSpPr>
                <p:nvPr/>
              </p:nvSpPr>
              <p:spPr bwMode="auto">
                <a:xfrm>
                  <a:off x="2011" y="3240"/>
                  <a:ext cx="5" cy="4"/>
                </a:xfrm>
                <a:custGeom>
                  <a:avLst/>
                  <a:gdLst>
                    <a:gd name="T0" fmla="*/ 0 w 5"/>
                    <a:gd name="T1" fmla="*/ 4 h 4"/>
                    <a:gd name="T2" fmla="*/ 0 w 5"/>
                    <a:gd name="T3" fmla="*/ 0 h 4"/>
                    <a:gd name="T4" fmla="*/ 5 w 5"/>
                    <a:gd name="T5" fmla="*/ 4 h 4"/>
                    <a:gd name="T6" fmla="*/ 5 w 5"/>
                    <a:gd name="T7" fmla="*/ 4 h 4"/>
                    <a:gd name="T8" fmla="*/ 0 w 5"/>
                    <a:gd name="T9" fmla="*/ 4 h 4"/>
                    <a:gd name="T10" fmla="*/ 0 w 5"/>
                    <a:gd name="T11" fmla="*/ 4 h 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"/>
                    <a:gd name="T19" fmla="*/ 0 h 4"/>
                    <a:gd name="T20" fmla="*/ 5 w 5"/>
                    <a:gd name="T21" fmla="*/ 4 h 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" h="4">
                      <a:moveTo>
                        <a:pt x="0" y="4"/>
                      </a:moveTo>
                      <a:lnTo>
                        <a:pt x="0" y="0"/>
                      </a:lnTo>
                      <a:lnTo>
                        <a:pt x="5" y="4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48B2D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442" name="Freeform 311"/>
                <p:cNvSpPr>
                  <a:spLocks/>
                </p:cNvSpPr>
                <p:nvPr/>
              </p:nvSpPr>
              <p:spPr bwMode="auto">
                <a:xfrm>
                  <a:off x="2011" y="3240"/>
                  <a:ext cx="5" cy="4"/>
                </a:xfrm>
                <a:custGeom>
                  <a:avLst/>
                  <a:gdLst>
                    <a:gd name="T0" fmla="*/ 0 w 5"/>
                    <a:gd name="T1" fmla="*/ 4 h 4"/>
                    <a:gd name="T2" fmla="*/ 0 w 5"/>
                    <a:gd name="T3" fmla="*/ 0 h 4"/>
                    <a:gd name="T4" fmla="*/ 5 w 5"/>
                    <a:gd name="T5" fmla="*/ 4 h 4"/>
                    <a:gd name="T6" fmla="*/ 5 w 5"/>
                    <a:gd name="T7" fmla="*/ 4 h 4"/>
                    <a:gd name="T8" fmla="*/ 0 w 5"/>
                    <a:gd name="T9" fmla="*/ 4 h 4"/>
                    <a:gd name="T10" fmla="*/ 0 w 5"/>
                    <a:gd name="T11" fmla="*/ 4 h 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"/>
                    <a:gd name="T19" fmla="*/ 0 h 4"/>
                    <a:gd name="T20" fmla="*/ 5 w 5"/>
                    <a:gd name="T21" fmla="*/ 4 h 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" h="4">
                      <a:moveTo>
                        <a:pt x="0" y="4"/>
                      </a:moveTo>
                      <a:lnTo>
                        <a:pt x="0" y="0"/>
                      </a:lnTo>
                      <a:lnTo>
                        <a:pt x="5" y="4"/>
                      </a:lnTo>
                      <a:lnTo>
                        <a:pt x="0" y="4"/>
                      </a:lnTo>
                    </a:path>
                  </a:pathLst>
                </a:custGeom>
                <a:noFill/>
                <a:ln w="0">
                  <a:solidFill>
                    <a:srgbClr val="48B2D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443" name="Freeform 312"/>
                <p:cNvSpPr>
                  <a:spLocks/>
                </p:cNvSpPr>
                <p:nvPr/>
              </p:nvSpPr>
              <p:spPr bwMode="auto">
                <a:xfrm>
                  <a:off x="2001" y="3258"/>
                  <a:ext cx="10" cy="1"/>
                </a:xfrm>
                <a:custGeom>
                  <a:avLst/>
                  <a:gdLst>
                    <a:gd name="T0" fmla="*/ 0 w 10"/>
                    <a:gd name="T1" fmla="*/ 0 h 1"/>
                    <a:gd name="T2" fmla="*/ 5 w 10"/>
                    <a:gd name="T3" fmla="*/ 0 h 1"/>
                    <a:gd name="T4" fmla="*/ 10 w 10"/>
                    <a:gd name="T5" fmla="*/ 0 h 1"/>
                    <a:gd name="T6" fmla="*/ 5 w 10"/>
                    <a:gd name="T7" fmla="*/ 0 h 1"/>
                    <a:gd name="T8" fmla="*/ 0 w 10"/>
                    <a:gd name="T9" fmla="*/ 0 h 1"/>
                    <a:gd name="T10" fmla="*/ 0 w 10"/>
                    <a:gd name="T11" fmla="*/ 0 h 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"/>
                    <a:gd name="T19" fmla="*/ 0 h 1"/>
                    <a:gd name="T20" fmla="*/ 10 w 10"/>
                    <a:gd name="T21" fmla="*/ 1 h 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" h="1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5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8B2D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444" name="Freeform 313"/>
                <p:cNvSpPr>
                  <a:spLocks/>
                </p:cNvSpPr>
                <p:nvPr/>
              </p:nvSpPr>
              <p:spPr bwMode="auto">
                <a:xfrm>
                  <a:off x="2001" y="3258"/>
                  <a:ext cx="10" cy="1"/>
                </a:xfrm>
                <a:custGeom>
                  <a:avLst/>
                  <a:gdLst>
                    <a:gd name="T0" fmla="*/ 0 w 10"/>
                    <a:gd name="T1" fmla="*/ 0 h 1"/>
                    <a:gd name="T2" fmla="*/ 5 w 10"/>
                    <a:gd name="T3" fmla="*/ 0 h 1"/>
                    <a:gd name="T4" fmla="*/ 10 w 10"/>
                    <a:gd name="T5" fmla="*/ 0 h 1"/>
                    <a:gd name="T6" fmla="*/ 5 w 10"/>
                    <a:gd name="T7" fmla="*/ 0 h 1"/>
                    <a:gd name="T8" fmla="*/ 0 w 10"/>
                    <a:gd name="T9" fmla="*/ 0 h 1"/>
                    <a:gd name="T10" fmla="*/ 0 w 10"/>
                    <a:gd name="T11" fmla="*/ 0 h 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"/>
                    <a:gd name="T19" fmla="*/ 0 h 1"/>
                    <a:gd name="T20" fmla="*/ 10 w 10"/>
                    <a:gd name="T21" fmla="*/ 1 h 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" h="1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48B2D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445" name="Freeform 314"/>
                <p:cNvSpPr>
                  <a:spLocks/>
                </p:cNvSpPr>
                <p:nvPr/>
              </p:nvSpPr>
              <p:spPr bwMode="auto">
                <a:xfrm>
                  <a:off x="1996" y="3272"/>
                  <a:ext cx="5" cy="5"/>
                </a:xfrm>
                <a:custGeom>
                  <a:avLst/>
                  <a:gdLst>
                    <a:gd name="T0" fmla="*/ 0 w 5"/>
                    <a:gd name="T1" fmla="*/ 0 h 5"/>
                    <a:gd name="T2" fmla="*/ 0 w 5"/>
                    <a:gd name="T3" fmla="*/ 0 h 5"/>
                    <a:gd name="T4" fmla="*/ 5 w 5"/>
                    <a:gd name="T5" fmla="*/ 0 h 5"/>
                    <a:gd name="T6" fmla="*/ 5 w 5"/>
                    <a:gd name="T7" fmla="*/ 5 h 5"/>
                    <a:gd name="T8" fmla="*/ 0 w 5"/>
                    <a:gd name="T9" fmla="*/ 0 h 5"/>
                    <a:gd name="T10" fmla="*/ 0 w 5"/>
                    <a:gd name="T11" fmla="*/ 0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"/>
                    <a:gd name="T19" fmla="*/ 0 h 5"/>
                    <a:gd name="T20" fmla="*/ 5 w 5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"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8B2D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446" name="Freeform 315"/>
                <p:cNvSpPr>
                  <a:spLocks/>
                </p:cNvSpPr>
                <p:nvPr/>
              </p:nvSpPr>
              <p:spPr bwMode="auto">
                <a:xfrm>
                  <a:off x="1996" y="3272"/>
                  <a:ext cx="5" cy="5"/>
                </a:xfrm>
                <a:custGeom>
                  <a:avLst/>
                  <a:gdLst>
                    <a:gd name="T0" fmla="*/ 0 w 5"/>
                    <a:gd name="T1" fmla="*/ 0 h 5"/>
                    <a:gd name="T2" fmla="*/ 0 w 5"/>
                    <a:gd name="T3" fmla="*/ 0 h 5"/>
                    <a:gd name="T4" fmla="*/ 5 w 5"/>
                    <a:gd name="T5" fmla="*/ 0 h 5"/>
                    <a:gd name="T6" fmla="*/ 5 w 5"/>
                    <a:gd name="T7" fmla="*/ 5 h 5"/>
                    <a:gd name="T8" fmla="*/ 0 w 5"/>
                    <a:gd name="T9" fmla="*/ 0 h 5"/>
                    <a:gd name="T10" fmla="*/ 0 w 5"/>
                    <a:gd name="T11" fmla="*/ 0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"/>
                    <a:gd name="T19" fmla="*/ 0 h 5"/>
                    <a:gd name="T20" fmla="*/ 5 w 5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"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48B2D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447" name="Freeform 316"/>
                <p:cNvSpPr>
                  <a:spLocks/>
                </p:cNvSpPr>
                <p:nvPr/>
              </p:nvSpPr>
              <p:spPr bwMode="auto">
                <a:xfrm>
                  <a:off x="1991" y="3286"/>
                  <a:ext cx="5" cy="5"/>
                </a:xfrm>
                <a:custGeom>
                  <a:avLst/>
                  <a:gdLst>
                    <a:gd name="T0" fmla="*/ 0 w 5"/>
                    <a:gd name="T1" fmla="*/ 0 h 5"/>
                    <a:gd name="T2" fmla="*/ 0 w 5"/>
                    <a:gd name="T3" fmla="*/ 0 h 5"/>
                    <a:gd name="T4" fmla="*/ 5 w 5"/>
                    <a:gd name="T5" fmla="*/ 0 h 5"/>
                    <a:gd name="T6" fmla="*/ 0 w 5"/>
                    <a:gd name="T7" fmla="*/ 5 h 5"/>
                    <a:gd name="T8" fmla="*/ 0 w 5"/>
                    <a:gd name="T9" fmla="*/ 0 h 5"/>
                    <a:gd name="T10" fmla="*/ 0 w 5"/>
                    <a:gd name="T11" fmla="*/ 0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"/>
                    <a:gd name="T19" fmla="*/ 0 h 5"/>
                    <a:gd name="T20" fmla="*/ 5 w 5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"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0" y="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8B2D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448" name="Freeform 317"/>
                <p:cNvSpPr>
                  <a:spLocks/>
                </p:cNvSpPr>
                <p:nvPr/>
              </p:nvSpPr>
              <p:spPr bwMode="auto">
                <a:xfrm>
                  <a:off x="1991" y="3286"/>
                  <a:ext cx="5" cy="5"/>
                </a:xfrm>
                <a:custGeom>
                  <a:avLst/>
                  <a:gdLst>
                    <a:gd name="T0" fmla="*/ 0 w 5"/>
                    <a:gd name="T1" fmla="*/ 0 h 5"/>
                    <a:gd name="T2" fmla="*/ 0 w 5"/>
                    <a:gd name="T3" fmla="*/ 0 h 5"/>
                    <a:gd name="T4" fmla="*/ 5 w 5"/>
                    <a:gd name="T5" fmla="*/ 0 h 5"/>
                    <a:gd name="T6" fmla="*/ 0 w 5"/>
                    <a:gd name="T7" fmla="*/ 5 h 5"/>
                    <a:gd name="T8" fmla="*/ 0 w 5"/>
                    <a:gd name="T9" fmla="*/ 0 h 5"/>
                    <a:gd name="T10" fmla="*/ 0 w 5"/>
                    <a:gd name="T11" fmla="*/ 0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"/>
                    <a:gd name="T19" fmla="*/ 0 h 5"/>
                    <a:gd name="T20" fmla="*/ 5 w 5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"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48B2D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449" name="Line 318"/>
                <p:cNvSpPr>
                  <a:spLocks noChangeShapeType="1"/>
                </p:cNvSpPr>
                <p:nvPr/>
              </p:nvSpPr>
              <p:spPr bwMode="auto">
                <a:xfrm flipH="1">
                  <a:off x="2052" y="3263"/>
                  <a:ext cx="26" cy="60"/>
                </a:xfrm>
                <a:prstGeom prst="line">
                  <a:avLst/>
                </a:prstGeom>
                <a:noFill/>
                <a:ln w="0">
                  <a:solidFill>
                    <a:srgbClr val="48B2D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450" name="Line 319"/>
                <p:cNvSpPr>
                  <a:spLocks noChangeShapeType="1"/>
                </p:cNvSpPr>
                <p:nvPr/>
              </p:nvSpPr>
              <p:spPr bwMode="auto">
                <a:xfrm flipH="1">
                  <a:off x="2052" y="3263"/>
                  <a:ext cx="26" cy="60"/>
                </a:xfrm>
                <a:prstGeom prst="line">
                  <a:avLst/>
                </a:prstGeom>
                <a:noFill/>
                <a:ln w="0">
                  <a:solidFill>
                    <a:srgbClr val="48B2D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451" name="Line 320"/>
                <p:cNvSpPr>
                  <a:spLocks noChangeShapeType="1"/>
                </p:cNvSpPr>
                <p:nvPr/>
              </p:nvSpPr>
              <p:spPr bwMode="auto">
                <a:xfrm flipH="1">
                  <a:off x="2037" y="3253"/>
                  <a:ext cx="25" cy="61"/>
                </a:xfrm>
                <a:prstGeom prst="line">
                  <a:avLst/>
                </a:prstGeom>
                <a:noFill/>
                <a:ln w="0">
                  <a:solidFill>
                    <a:srgbClr val="48B2D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452" name="Line 321"/>
                <p:cNvSpPr>
                  <a:spLocks noChangeShapeType="1"/>
                </p:cNvSpPr>
                <p:nvPr/>
              </p:nvSpPr>
              <p:spPr bwMode="auto">
                <a:xfrm flipH="1">
                  <a:off x="2037" y="3253"/>
                  <a:ext cx="25" cy="61"/>
                </a:xfrm>
                <a:prstGeom prst="line">
                  <a:avLst/>
                </a:prstGeom>
                <a:noFill/>
                <a:ln w="0">
                  <a:solidFill>
                    <a:srgbClr val="48B2D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453" name="Line 322"/>
                <p:cNvSpPr>
                  <a:spLocks noChangeShapeType="1"/>
                </p:cNvSpPr>
                <p:nvPr/>
              </p:nvSpPr>
              <p:spPr bwMode="auto">
                <a:xfrm flipH="1">
                  <a:off x="2021" y="3249"/>
                  <a:ext cx="31" cy="60"/>
                </a:xfrm>
                <a:prstGeom prst="line">
                  <a:avLst/>
                </a:prstGeom>
                <a:noFill/>
                <a:ln w="0">
                  <a:solidFill>
                    <a:srgbClr val="48B2D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454" name="Line 323"/>
                <p:cNvSpPr>
                  <a:spLocks noChangeShapeType="1"/>
                </p:cNvSpPr>
                <p:nvPr/>
              </p:nvSpPr>
              <p:spPr bwMode="auto">
                <a:xfrm flipH="1">
                  <a:off x="2021" y="3249"/>
                  <a:ext cx="31" cy="60"/>
                </a:xfrm>
                <a:prstGeom prst="line">
                  <a:avLst/>
                </a:prstGeom>
                <a:noFill/>
                <a:ln w="0">
                  <a:solidFill>
                    <a:srgbClr val="48B2D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455" name="Line 324"/>
                <p:cNvSpPr>
                  <a:spLocks noChangeShapeType="1"/>
                </p:cNvSpPr>
                <p:nvPr/>
              </p:nvSpPr>
              <p:spPr bwMode="auto">
                <a:xfrm flipH="1">
                  <a:off x="2011" y="3244"/>
                  <a:ext cx="26" cy="61"/>
                </a:xfrm>
                <a:prstGeom prst="line">
                  <a:avLst/>
                </a:prstGeom>
                <a:noFill/>
                <a:ln w="0">
                  <a:solidFill>
                    <a:srgbClr val="48B2D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456" name="Line 325"/>
                <p:cNvSpPr>
                  <a:spLocks noChangeShapeType="1"/>
                </p:cNvSpPr>
                <p:nvPr/>
              </p:nvSpPr>
              <p:spPr bwMode="auto">
                <a:xfrm flipH="1">
                  <a:off x="2011" y="3244"/>
                  <a:ext cx="26" cy="61"/>
                </a:xfrm>
                <a:prstGeom prst="line">
                  <a:avLst/>
                </a:prstGeom>
                <a:noFill/>
                <a:ln w="0">
                  <a:solidFill>
                    <a:srgbClr val="48B2D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457" name="Line 326"/>
                <p:cNvSpPr>
                  <a:spLocks noChangeShapeType="1"/>
                </p:cNvSpPr>
                <p:nvPr/>
              </p:nvSpPr>
              <p:spPr bwMode="auto">
                <a:xfrm flipH="1">
                  <a:off x="2001" y="3240"/>
                  <a:ext cx="26" cy="60"/>
                </a:xfrm>
                <a:prstGeom prst="line">
                  <a:avLst/>
                </a:prstGeom>
                <a:noFill/>
                <a:ln w="0">
                  <a:solidFill>
                    <a:srgbClr val="48B2D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458" name="Line 327"/>
                <p:cNvSpPr>
                  <a:spLocks noChangeShapeType="1"/>
                </p:cNvSpPr>
                <p:nvPr/>
              </p:nvSpPr>
              <p:spPr bwMode="auto">
                <a:xfrm flipH="1">
                  <a:off x="2001" y="3240"/>
                  <a:ext cx="26" cy="60"/>
                </a:xfrm>
                <a:prstGeom prst="line">
                  <a:avLst/>
                </a:prstGeom>
                <a:noFill/>
                <a:ln w="0">
                  <a:solidFill>
                    <a:srgbClr val="48B2D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459" name="Line 328"/>
                <p:cNvSpPr>
                  <a:spLocks noChangeShapeType="1"/>
                </p:cNvSpPr>
                <p:nvPr/>
              </p:nvSpPr>
              <p:spPr bwMode="auto">
                <a:xfrm flipH="1">
                  <a:off x="1991" y="3240"/>
                  <a:ext cx="30" cy="60"/>
                </a:xfrm>
                <a:prstGeom prst="line">
                  <a:avLst/>
                </a:prstGeom>
                <a:noFill/>
                <a:ln w="0">
                  <a:solidFill>
                    <a:srgbClr val="48B2D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460" name="Line 329"/>
                <p:cNvSpPr>
                  <a:spLocks noChangeShapeType="1"/>
                </p:cNvSpPr>
                <p:nvPr/>
              </p:nvSpPr>
              <p:spPr bwMode="auto">
                <a:xfrm flipH="1">
                  <a:off x="1991" y="3240"/>
                  <a:ext cx="30" cy="60"/>
                </a:xfrm>
                <a:prstGeom prst="line">
                  <a:avLst/>
                </a:prstGeom>
                <a:noFill/>
                <a:ln w="0">
                  <a:solidFill>
                    <a:srgbClr val="48B2D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461" name="Line 330"/>
                <p:cNvSpPr>
                  <a:spLocks noChangeShapeType="1"/>
                </p:cNvSpPr>
                <p:nvPr/>
              </p:nvSpPr>
              <p:spPr bwMode="auto">
                <a:xfrm flipH="1">
                  <a:off x="1853" y="3305"/>
                  <a:ext cx="133" cy="279"/>
                </a:xfrm>
                <a:prstGeom prst="line">
                  <a:avLst/>
                </a:prstGeom>
                <a:noFill/>
                <a:ln w="0">
                  <a:solidFill>
                    <a:srgbClr val="48B2D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462" name="Line 331"/>
                <p:cNvSpPr>
                  <a:spLocks noChangeShapeType="1"/>
                </p:cNvSpPr>
                <p:nvPr/>
              </p:nvSpPr>
              <p:spPr bwMode="auto">
                <a:xfrm flipH="1">
                  <a:off x="1853" y="3305"/>
                  <a:ext cx="133" cy="279"/>
                </a:xfrm>
                <a:prstGeom prst="line">
                  <a:avLst/>
                </a:prstGeom>
                <a:noFill/>
                <a:ln w="0">
                  <a:solidFill>
                    <a:srgbClr val="48B2D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463" name="Freeform 332"/>
                <p:cNvSpPr>
                  <a:spLocks/>
                </p:cNvSpPr>
                <p:nvPr/>
              </p:nvSpPr>
              <p:spPr bwMode="auto">
                <a:xfrm>
                  <a:off x="2078" y="3193"/>
                  <a:ext cx="66" cy="84"/>
                </a:xfrm>
                <a:custGeom>
                  <a:avLst/>
                  <a:gdLst>
                    <a:gd name="T0" fmla="*/ 56 w 66"/>
                    <a:gd name="T1" fmla="*/ 0 h 84"/>
                    <a:gd name="T2" fmla="*/ 25 w 66"/>
                    <a:gd name="T3" fmla="*/ 9 h 84"/>
                    <a:gd name="T4" fmla="*/ 0 w 66"/>
                    <a:gd name="T5" fmla="*/ 65 h 84"/>
                    <a:gd name="T6" fmla="*/ 15 w 66"/>
                    <a:gd name="T7" fmla="*/ 74 h 84"/>
                    <a:gd name="T8" fmla="*/ 36 w 66"/>
                    <a:gd name="T9" fmla="*/ 84 h 84"/>
                    <a:gd name="T10" fmla="*/ 66 w 66"/>
                    <a:gd name="T11" fmla="*/ 23 h 84"/>
                    <a:gd name="T12" fmla="*/ 56 w 66"/>
                    <a:gd name="T13" fmla="*/ 0 h 84"/>
                    <a:gd name="T14" fmla="*/ 56 w 66"/>
                    <a:gd name="T15" fmla="*/ 0 h 8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66"/>
                    <a:gd name="T25" fmla="*/ 0 h 84"/>
                    <a:gd name="T26" fmla="*/ 66 w 66"/>
                    <a:gd name="T27" fmla="*/ 84 h 8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66" h="84">
                      <a:moveTo>
                        <a:pt x="56" y="0"/>
                      </a:moveTo>
                      <a:lnTo>
                        <a:pt x="25" y="9"/>
                      </a:lnTo>
                      <a:lnTo>
                        <a:pt x="0" y="65"/>
                      </a:lnTo>
                      <a:lnTo>
                        <a:pt x="15" y="74"/>
                      </a:lnTo>
                      <a:lnTo>
                        <a:pt x="36" y="84"/>
                      </a:lnTo>
                      <a:lnTo>
                        <a:pt x="66" y="23"/>
                      </a:lnTo>
                      <a:lnTo>
                        <a:pt x="56" y="0"/>
                      </a:lnTo>
                      <a:close/>
                    </a:path>
                  </a:pathLst>
                </a:custGeom>
                <a:solidFill>
                  <a:srgbClr val="48B2D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464" name="Freeform 333"/>
                <p:cNvSpPr>
                  <a:spLocks/>
                </p:cNvSpPr>
                <p:nvPr/>
              </p:nvSpPr>
              <p:spPr bwMode="auto">
                <a:xfrm>
                  <a:off x="2078" y="3193"/>
                  <a:ext cx="66" cy="84"/>
                </a:xfrm>
                <a:custGeom>
                  <a:avLst/>
                  <a:gdLst>
                    <a:gd name="T0" fmla="*/ 56 w 66"/>
                    <a:gd name="T1" fmla="*/ 0 h 84"/>
                    <a:gd name="T2" fmla="*/ 25 w 66"/>
                    <a:gd name="T3" fmla="*/ 9 h 84"/>
                    <a:gd name="T4" fmla="*/ 0 w 66"/>
                    <a:gd name="T5" fmla="*/ 65 h 84"/>
                    <a:gd name="T6" fmla="*/ 15 w 66"/>
                    <a:gd name="T7" fmla="*/ 74 h 84"/>
                    <a:gd name="T8" fmla="*/ 36 w 66"/>
                    <a:gd name="T9" fmla="*/ 84 h 84"/>
                    <a:gd name="T10" fmla="*/ 66 w 66"/>
                    <a:gd name="T11" fmla="*/ 23 h 84"/>
                    <a:gd name="T12" fmla="*/ 56 w 66"/>
                    <a:gd name="T13" fmla="*/ 0 h 84"/>
                    <a:gd name="T14" fmla="*/ 56 w 66"/>
                    <a:gd name="T15" fmla="*/ 0 h 8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66"/>
                    <a:gd name="T25" fmla="*/ 0 h 84"/>
                    <a:gd name="T26" fmla="*/ 66 w 66"/>
                    <a:gd name="T27" fmla="*/ 84 h 8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66" h="84">
                      <a:moveTo>
                        <a:pt x="56" y="0"/>
                      </a:moveTo>
                      <a:lnTo>
                        <a:pt x="25" y="9"/>
                      </a:lnTo>
                      <a:lnTo>
                        <a:pt x="0" y="65"/>
                      </a:lnTo>
                      <a:lnTo>
                        <a:pt x="15" y="74"/>
                      </a:lnTo>
                      <a:lnTo>
                        <a:pt x="36" y="84"/>
                      </a:lnTo>
                      <a:lnTo>
                        <a:pt x="66" y="23"/>
                      </a:lnTo>
                      <a:lnTo>
                        <a:pt x="56" y="0"/>
                      </a:lnTo>
                    </a:path>
                  </a:pathLst>
                </a:custGeom>
                <a:noFill/>
                <a:ln w="0">
                  <a:solidFill>
                    <a:srgbClr val="48B2D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465" name="Freeform 334"/>
                <p:cNvSpPr>
                  <a:spLocks/>
                </p:cNvSpPr>
                <p:nvPr/>
              </p:nvSpPr>
              <p:spPr bwMode="auto">
                <a:xfrm>
                  <a:off x="2062" y="3328"/>
                  <a:ext cx="6" cy="9"/>
                </a:xfrm>
                <a:custGeom>
                  <a:avLst/>
                  <a:gdLst>
                    <a:gd name="T0" fmla="*/ 0 w 6"/>
                    <a:gd name="T1" fmla="*/ 9 h 9"/>
                    <a:gd name="T2" fmla="*/ 6 w 6"/>
                    <a:gd name="T3" fmla="*/ 0 h 9"/>
                    <a:gd name="T4" fmla="*/ 0 w 6"/>
                    <a:gd name="T5" fmla="*/ 0 h 9"/>
                    <a:gd name="T6" fmla="*/ 0 w 6"/>
                    <a:gd name="T7" fmla="*/ 9 h 9"/>
                    <a:gd name="T8" fmla="*/ 0 w 6"/>
                    <a:gd name="T9" fmla="*/ 9 h 9"/>
                    <a:gd name="T10" fmla="*/ 0 w 6"/>
                    <a:gd name="T11" fmla="*/ 9 h 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6"/>
                    <a:gd name="T19" fmla="*/ 0 h 9"/>
                    <a:gd name="T20" fmla="*/ 6 w 6"/>
                    <a:gd name="T21" fmla="*/ 9 h 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6" h="9">
                      <a:moveTo>
                        <a:pt x="0" y="9"/>
                      </a:moveTo>
                      <a:lnTo>
                        <a:pt x="6" y="0"/>
                      </a:lnTo>
                      <a:lnTo>
                        <a:pt x="0" y="0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48B2D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466" name="Freeform 335"/>
                <p:cNvSpPr>
                  <a:spLocks/>
                </p:cNvSpPr>
                <p:nvPr/>
              </p:nvSpPr>
              <p:spPr bwMode="auto">
                <a:xfrm>
                  <a:off x="2062" y="3328"/>
                  <a:ext cx="6" cy="9"/>
                </a:xfrm>
                <a:custGeom>
                  <a:avLst/>
                  <a:gdLst>
                    <a:gd name="T0" fmla="*/ 0 w 6"/>
                    <a:gd name="T1" fmla="*/ 9 h 9"/>
                    <a:gd name="T2" fmla="*/ 6 w 6"/>
                    <a:gd name="T3" fmla="*/ 0 h 9"/>
                    <a:gd name="T4" fmla="*/ 0 w 6"/>
                    <a:gd name="T5" fmla="*/ 0 h 9"/>
                    <a:gd name="T6" fmla="*/ 0 w 6"/>
                    <a:gd name="T7" fmla="*/ 9 h 9"/>
                    <a:gd name="T8" fmla="*/ 0 w 6"/>
                    <a:gd name="T9" fmla="*/ 9 h 9"/>
                    <a:gd name="T10" fmla="*/ 0 w 6"/>
                    <a:gd name="T11" fmla="*/ 9 h 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6"/>
                    <a:gd name="T19" fmla="*/ 0 h 9"/>
                    <a:gd name="T20" fmla="*/ 6 w 6"/>
                    <a:gd name="T21" fmla="*/ 9 h 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6" h="9">
                      <a:moveTo>
                        <a:pt x="0" y="9"/>
                      </a:moveTo>
                      <a:lnTo>
                        <a:pt x="6" y="0"/>
                      </a:lnTo>
                      <a:lnTo>
                        <a:pt x="0" y="0"/>
                      </a:lnTo>
                      <a:lnTo>
                        <a:pt x="0" y="9"/>
                      </a:lnTo>
                    </a:path>
                  </a:pathLst>
                </a:custGeom>
                <a:noFill/>
                <a:ln w="0">
                  <a:solidFill>
                    <a:srgbClr val="48B2D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467" name="Freeform 336"/>
                <p:cNvSpPr>
                  <a:spLocks/>
                </p:cNvSpPr>
                <p:nvPr/>
              </p:nvSpPr>
              <p:spPr bwMode="auto">
                <a:xfrm>
                  <a:off x="2057" y="3337"/>
                  <a:ext cx="5" cy="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5 w 5"/>
                    <a:gd name="T5" fmla="*/ 0 h 1"/>
                    <a:gd name="T6" fmla="*/ 0 w 5"/>
                    <a:gd name="T7" fmla="*/ 0 h 1"/>
                    <a:gd name="T8" fmla="*/ 5 w 5"/>
                    <a:gd name="T9" fmla="*/ 0 h 1"/>
                    <a:gd name="T10" fmla="*/ 5 w 5"/>
                    <a:gd name="T11" fmla="*/ 0 h 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"/>
                    <a:gd name="T19" fmla="*/ 0 h 1"/>
                    <a:gd name="T20" fmla="*/ 5 w 5"/>
                    <a:gd name="T21" fmla="*/ 1 h 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48B2D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468" name="Freeform 337"/>
                <p:cNvSpPr>
                  <a:spLocks/>
                </p:cNvSpPr>
                <p:nvPr/>
              </p:nvSpPr>
              <p:spPr bwMode="auto">
                <a:xfrm>
                  <a:off x="2057" y="3337"/>
                  <a:ext cx="5" cy="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5 w 5"/>
                    <a:gd name="T5" fmla="*/ 0 h 1"/>
                    <a:gd name="T6" fmla="*/ 0 w 5"/>
                    <a:gd name="T7" fmla="*/ 0 h 1"/>
                    <a:gd name="T8" fmla="*/ 5 w 5"/>
                    <a:gd name="T9" fmla="*/ 0 h 1"/>
                    <a:gd name="T10" fmla="*/ 5 w 5"/>
                    <a:gd name="T11" fmla="*/ 0 h 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"/>
                    <a:gd name="T19" fmla="*/ 0 h 1"/>
                    <a:gd name="T20" fmla="*/ 5 w 5"/>
                    <a:gd name="T21" fmla="*/ 1 h 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48B2D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469" name="Freeform 338"/>
                <p:cNvSpPr>
                  <a:spLocks/>
                </p:cNvSpPr>
                <p:nvPr/>
              </p:nvSpPr>
              <p:spPr bwMode="auto">
                <a:xfrm>
                  <a:off x="2047" y="3337"/>
                  <a:ext cx="15" cy="24"/>
                </a:xfrm>
                <a:custGeom>
                  <a:avLst/>
                  <a:gdLst>
                    <a:gd name="T0" fmla="*/ 5 w 15"/>
                    <a:gd name="T1" fmla="*/ 24 h 24"/>
                    <a:gd name="T2" fmla="*/ 15 w 15"/>
                    <a:gd name="T3" fmla="*/ 5 h 24"/>
                    <a:gd name="T4" fmla="*/ 10 w 15"/>
                    <a:gd name="T5" fmla="*/ 0 h 24"/>
                    <a:gd name="T6" fmla="*/ 0 w 15"/>
                    <a:gd name="T7" fmla="*/ 24 h 24"/>
                    <a:gd name="T8" fmla="*/ 5 w 15"/>
                    <a:gd name="T9" fmla="*/ 24 h 24"/>
                    <a:gd name="T10" fmla="*/ 5 w 15"/>
                    <a:gd name="T11" fmla="*/ 24 h 2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5"/>
                    <a:gd name="T19" fmla="*/ 0 h 24"/>
                    <a:gd name="T20" fmla="*/ 15 w 15"/>
                    <a:gd name="T21" fmla="*/ 24 h 2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5" h="24">
                      <a:moveTo>
                        <a:pt x="5" y="24"/>
                      </a:moveTo>
                      <a:lnTo>
                        <a:pt x="15" y="5"/>
                      </a:lnTo>
                      <a:lnTo>
                        <a:pt x="10" y="0"/>
                      </a:lnTo>
                      <a:lnTo>
                        <a:pt x="0" y="24"/>
                      </a:lnTo>
                      <a:lnTo>
                        <a:pt x="5" y="24"/>
                      </a:lnTo>
                      <a:close/>
                    </a:path>
                  </a:pathLst>
                </a:custGeom>
                <a:solidFill>
                  <a:srgbClr val="48B2D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470" name="Freeform 339"/>
                <p:cNvSpPr>
                  <a:spLocks/>
                </p:cNvSpPr>
                <p:nvPr/>
              </p:nvSpPr>
              <p:spPr bwMode="auto">
                <a:xfrm>
                  <a:off x="2047" y="3337"/>
                  <a:ext cx="15" cy="24"/>
                </a:xfrm>
                <a:custGeom>
                  <a:avLst/>
                  <a:gdLst>
                    <a:gd name="T0" fmla="*/ 5 w 15"/>
                    <a:gd name="T1" fmla="*/ 24 h 24"/>
                    <a:gd name="T2" fmla="*/ 15 w 15"/>
                    <a:gd name="T3" fmla="*/ 5 h 24"/>
                    <a:gd name="T4" fmla="*/ 10 w 15"/>
                    <a:gd name="T5" fmla="*/ 0 h 24"/>
                    <a:gd name="T6" fmla="*/ 0 w 15"/>
                    <a:gd name="T7" fmla="*/ 24 h 24"/>
                    <a:gd name="T8" fmla="*/ 5 w 15"/>
                    <a:gd name="T9" fmla="*/ 24 h 24"/>
                    <a:gd name="T10" fmla="*/ 5 w 15"/>
                    <a:gd name="T11" fmla="*/ 24 h 2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5"/>
                    <a:gd name="T19" fmla="*/ 0 h 24"/>
                    <a:gd name="T20" fmla="*/ 15 w 15"/>
                    <a:gd name="T21" fmla="*/ 24 h 2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5" h="24">
                      <a:moveTo>
                        <a:pt x="5" y="24"/>
                      </a:moveTo>
                      <a:lnTo>
                        <a:pt x="15" y="5"/>
                      </a:lnTo>
                      <a:lnTo>
                        <a:pt x="10" y="0"/>
                      </a:lnTo>
                      <a:lnTo>
                        <a:pt x="0" y="24"/>
                      </a:lnTo>
                      <a:lnTo>
                        <a:pt x="5" y="24"/>
                      </a:lnTo>
                    </a:path>
                  </a:pathLst>
                </a:custGeom>
                <a:noFill/>
                <a:ln w="0">
                  <a:solidFill>
                    <a:srgbClr val="48B2D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471" name="Freeform 340"/>
                <p:cNvSpPr>
                  <a:spLocks/>
                </p:cNvSpPr>
                <p:nvPr/>
              </p:nvSpPr>
              <p:spPr bwMode="auto">
                <a:xfrm>
                  <a:off x="1996" y="3361"/>
                  <a:ext cx="72" cy="79"/>
                </a:xfrm>
                <a:custGeom>
                  <a:avLst/>
                  <a:gdLst>
                    <a:gd name="T0" fmla="*/ 51 w 72"/>
                    <a:gd name="T1" fmla="*/ 0 h 79"/>
                    <a:gd name="T2" fmla="*/ 51 w 72"/>
                    <a:gd name="T3" fmla="*/ 0 h 79"/>
                    <a:gd name="T4" fmla="*/ 51 w 72"/>
                    <a:gd name="T5" fmla="*/ 0 h 79"/>
                    <a:gd name="T6" fmla="*/ 51 w 72"/>
                    <a:gd name="T7" fmla="*/ 0 h 79"/>
                    <a:gd name="T8" fmla="*/ 36 w 72"/>
                    <a:gd name="T9" fmla="*/ 0 h 79"/>
                    <a:gd name="T10" fmla="*/ 20 w 72"/>
                    <a:gd name="T11" fmla="*/ 4 h 79"/>
                    <a:gd name="T12" fmla="*/ 10 w 72"/>
                    <a:gd name="T13" fmla="*/ 14 h 79"/>
                    <a:gd name="T14" fmla="*/ 0 w 72"/>
                    <a:gd name="T15" fmla="*/ 27 h 79"/>
                    <a:gd name="T16" fmla="*/ 0 w 72"/>
                    <a:gd name="T17" fmla="*/ 41 h 79"/>
                    <a:gd name="T18" fmla="*/ 0 w 72"/>
                    <a:gd name="T19" fmla="*/ 55 h 79"/>
                    <a:gd name="T20" fmla="*/ 5 w 72"/>
                    <a:gd name="T21" fmla="*/ 69 h 79"/>
                    <a:gd name="T22" fmla="*/ 15 w 72"/>
                    <a:gd name="T23" fmla="*/ 79 h 79"/>
                    <a:gd name="T24" fmla="*/ 15 w 72"/>
                    <a:gd name="T25" fmla="*/ 74 h 79"/>
                    <a:gd name="T26" fmla="*/ 15 w 72"/>
                    <a:gd name="T27" fmla="*/ 79 h 79"/>
                    <a:gd name="T28" fmla="*/ 15 w 72"/>
                    <a:gd name="T29" fmla="*/ 79 h 79"/>
                    <a:gd name="T30" fmla="*/ 31 w 72"/>
                    <a:gd name="T31" fmla="*/ 79 h 79"/>
                    <a:gd name="T32" fmla="*/ 46 w 72"/>
                    <a:gd name="T33" fmla="*/ 74 h 79"/>
                    <a:gd name="T34" fmla="*/ 66 w 72"/>
                    <a:gd name="T35" fmla="*/ 51 h 79"/>
                    <a:gd name="T36" fmla="*/ 72 w 72"/>
                    <a:gd name="T37" fmla="*/ 37 h 79"/>
                    <a:gd name="T38" fmla="*/ 72 w 72"/>
                    <a:gd name="T39" fmla="*/ 23 h 79"/>
                    <a:gd name="T40" fmla="*/ 66 w 72"/>
                    <a:gd name="T41" fmla="*/ 9 h 79"/>
                    <a:gd name="T42" fmla="*/ 51 w 72"/>
                    <a:gd name="T43" fmla="*/ 0 h 79"/>
                    <a:gd name="T44" fmla="*/ 51 w 72"/>
                    <a:gd name="T45" fmla="*/ 0 h 79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w 72"/>
                    <a:gd name="T70" fmla="*/ 0 h 79"/>
                    <a:gd name="T71" fmla="*/ 72 w 72"/>
                    <a:gd name="T72" fmla="*/ 79 h 79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T69" t="T70" r="T71" b="T72"/>
                  <a:pathLst>
                    <a:path w="72" h="79">
                      <a:moveTo>
                        <a:pt x="51" y="0"/>
                      </a:moveTo>
                      <a:lnTo>
                        <a:pt x="51" y="0"/>
                      </a:lnTo>
                      <a:lnTo>
                        <a:pt x="36" y="0"/>
                      </a:lnTo>
                      <a:lnTo>
                        <a:pt x="20" y="4"/>
                      </a:lnTo>
                      <a:lnTo>
                        <a:pt x="10" y="14"/>
                      </a:lnTo>
                      <a:lnTo>
                        <a:pt x="0" y="27"/>
                      </a:lnTo>
                      <a:lnTo>
                        <a:pt x="0" y="41"/>
                      </a:lnTo>
                      <a:lnTo>
                        <a:pt x="0" y="55"/>
                      </a:lnTo>
                      <a:lnTo>
                        <a:pt x="5" y="69"/>
                      </a:lnTo>
                      <a:lnTo>
                        <a:pt x="15" y="79"/>
                      </a:lnTo>
                      <a:lnTo>
                        <a:pt x="15" y="74"/>
                      </a:lnTo>
                      <a:lnTo>
                        <a:pt x="15" y="79"/>
                      </a:lnTo>
                      <a:lnTo>
                        <a:pt x="31" y="79"/>
                      </a:lnTo>
                      <a:lnTo>
                        <a:pt x="46" y="74"/>
                      </a:lnTo>
                      <a:lnTo>
                        <a:pt x="66" y="51"/>
                      </a:lnTo>
                      <a:lnTo>
                        <a:pt x="72" y="37"/>
                      </a:lnTo>
                      <a:lnTo>
                        <a:pt x="72" y="23"/>
                      </a:lnTo>
                      <a:lnTo>
                        <a:pt x="66" y="9"/>
                      </a:lnTo>
                      <a:lnTo>
                        <a:pt x="51" y="0"/>
                      </a:lnTo>
                      <a:close/>
                    </a:path>
                  </a:pathLst>
                </a:custGeom>
                <a:solidFill>
                  <a:srgbClr val="48B2D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472" name="Freeform 341"/>
                <p:cNvSpPr>
                  <a:spLocks/>
                </p:cNvSpPr>
                <p:nvPr/>
              </p:nvSpPr>
              <p:spPr bwMode="auto">
                <a:xfrm>
                  <a:off x="1996" y="3361"/>
                  <a:ext cx="72" cy="79"/>
                </a:xfrm>
                <a:custGeom>
                  <a:avLst/>
                  <a:gdLst>
                    <a:gd name="T0" fmla="*/ 51 w 72"/>
                    <a:gd name="T1" fmla="*/ 0 h 79"/>
                    <a:gd name="T2" fmla="*/ 51 w 72"/>
                    <a:gd name="T3" fmla="*/ 0 h 79"/>
                    <a:gd name="T4" fmla="*/ 51 w 72"/>
                    <a:gd name="T5" fmla="*/ 0 h 79"/>
                    <a:gd name="T6" fmla="*/ 51 w 72"/>
                    <a:gd name="T7" fmla="*/ 0 h 79"/>
                    <a:gd name="T8" fmla="*/ 36 w 72"/>
                    <a:gd name="T9" fmla="*/ 0 h 79"/>
                    <a:gd name="T10" fmla="*/ 20 w 72"/>
                    <a:gd name="T11" fmla="*/ 4 h 79"/>
                    <a:gd name="T12" fmla="*/ 10 w 72"/>
                    <a:gd name="T13" fmla="*/ 14 h 79"/>
                    <a:gd name="T14" fmla="*/ 0 w 72"/>
                    <a:gd name="T15" fmla="*/ 27 h 79"/>
                    <a:gd name="T16" fmla="*/ 0 w 72"/>
                    <a:gd name="T17" fmla="*/ 41 h 79"/>
                    <a:gd name="T18" fmla="*/ 0 w 72"/>
                    <a:gd name="T19" fmla="*/ 55 h 79"/>
                    <a:gd name="T20" fmla="*/ 5 w 72"/>
                    <a:gd name="T21" fmla="*/ 69 h 79"/>
                    <a:gd name="T22" fmla="*/ 15 w 72"/>
                    <a:gd name="T23" fmla="*/ 79 h 79"/>
                    <a:gd name="T24" fmla="*/ 15 w 72"/>
                    <a:gd name="T25" fmla="*/ 74 h 79"/>
                    <a:gd name="T26" fmla="*/ 15 w 72"/>
                    <a:gd name="T27" fmla="*/ 79 h 79"/>
                    <a:gd name="T28" fmla="*/ 15 w 72"/>
                    <a:gd name="T29" fmla="*/ 79 h 79"/>
                    <a:gd name="T30" fmla="*/ 31 w 72"/>
                    <a:gd name="T31" fmla="*/ 79 h 79"/>
                    <a:gd name="T32" fmla="*/ 46 w 72"/>
                    <a:gd name="T33" fmla="*/ 74 h 79"/>
                    <a:gd name="T34" fmla="*/ 66 w 72"/>
                    <a:gd name="T35" fmla="*/ 51 h 79"/>
                    <a:gd name="T36" fmla="*/ 72 w 72"/>
                    <a:gd name="T37" fmla="*/ 37 h 79"/>
                    <a:gd name="T38" fmla="*/ 72 w 72"/>
                    <a:gd name="T39" fmla="*/ 23 h 79"/>
                    <a:gd name="T40" fmla="*/ 66 w 72"/>
                    <a:gd name="T41" fmla="*/ 9 h 79"/>
                    <a:gd name="T42" fmla="*/ 51 w 72"/>
                    <a:gd name="T43" fmla="*/ 0 h 79"/>
                    <a:gd name="T44" fmla="*/ 51 w 72"/>
                    <a:gd name="T45" fmla="*/ 0 h 79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w 72"/>
                    <a:gd name="T70" fmla="*/ 0 h 79"/>
                    <a:gd name="T71" fmla="*/ 72 w 72"/>
                    <a:gd name="T72" fmla="*/ 79 h 79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T69" t="T70" r="T71" b="T72"/>
                  <a:pathLst>
                    <a:path w="72" h="79">
                      <a:moveTo>
                        <a:pt x="51" y="0"/>
                      </a:moveTo>
                      <a:lnTo>
                        <a:pt x="51" y="0"/>
                      </a:lnTo>
                      <a:lnTo>
                        <a:pt x="36" y="0"/>
                      </a:lnTo>
                      <a:lnTo>
                        <a:pt x="20" y="4"/>
                      </a:lnTo>
                      <a:lnTo>
                        <a:pt x="10" y="14"/>
                      </a:lnTo>
                      <a:lnTo>
                        <a:pt x="0" y="27"/>
                      </a:lnTo>
                      <a:lnTo>
                        <a:pt x="0" y="41"/>
                      </a:lnTo>
                      <a:lnTo>
                        <a:pt x="0" y="55"/>
                      </a:lnTo>
                      <a:lnTo>
                        <a:pt x="5" y="69"/>
                      </a:lnTo>
                      <a:lnTo>
                        <a:pt x="15" y="79"/>
                      </a:lnTo>
                      <a:lnTo>
                        <a:pt x="15" y="74"/>
                      </a:lnTo>
                      <a:lnTo>
                        <a:pt x="15" y="79"/>
                      </a:lnTo>
                      <a:lnTo>
                        <a:pt x="31" y="79"/>
                      </a:lnTo>
                      <a:lnTo>
                        <a:pt x="46" y="74"/>
                      </a:lnTo>
                      <a:lnTo>
                        <a:pt x="66" y="51"/>
                      </a:lnTo>
                      <a:lnTo>
                        <a:pt x="72" y="37"/>
                      </a:lnTo>
                      <a:lnTo>
                        <a:pt x="72" y="23"/>
                      </a:lnTo>
                      <a:lnTo>
                        <a:pt x="66" y="9"/>
                      </a:lnTo>
                      <a:lnTo>
                        <a:pt x="51" y="0"/>
                      </a:lnTo>
                    </a:path>
                  </a:pathLst>
                </a:custGeom>
                <a:noFill/>
                <a:ln w="0">
                  <a:solidFill>
                    <a:srgbClr val="48B2D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473" name="Freeform 342"/>
                <p:cNvSpPr>
                  <a:spLocks/>
                </p:cNvSpPr>
                <p:nvPr/>
              </p:nvSpPr>
              <p:spPr bwMode="auto">
                <a:xfrm>
                  <a:off x="2001" y="3440"/>
                  <a:ext cx="10" cy="18"/>
                </a:xfrm>
                <a:custGeom>
                  <a:avLst/>
                  <a:gdLst>
                    <a:gd name="T0" fmla="*/ 0 w 10"/>
                    <a:gd name="T1" fmla="*/ 18 h 18"/>
                    <a:gd name="T2" fmla="*/ 10 w 10"/>
                    <a:gd name="T3" fmla="*/ 0 h 18"/>
                    <a:gd name="T4" fmla="*/ 10 w 10"/>
                    <a:gd name="T5" fmla="*/ 0 h 18"/>
                    <a:gd name="T6" fmla="*/ 0 w 10"/>
                    <a:gd name="T7" fmla="*/ 18 h 18"/>
                    <a:gd name="T8" fmla="*/ 0 w 10"/>
                    <a:gd name="T9" fmla="*/ 18 h 18"/>
                    <a:gd name="T10" fmla="*/ 0 w 10"/>
                    <a:gd name="T11" fmla="*/ 18 h 1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"/>
                    <a:gd name="T19" fmla="*/ 0 h 18"/>
                    <a:gd name="T20" fmla="*/ 10 w 10"/>
                    <a:gd name="T21" fmla="*/ 18 h 18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" h="18">
                      <a:moveTo>
                        <a:pt x="0" y="18"/>
                      </a:moveTo>
                      <a:lnTo>
                        <a:pt x="10" y="0"/>
                      </a:lnTo>
                      <a:lnTo>
                        <a:pt x="0" y="18"/>
                      </a:lnTo>
                      <a:close/>
                    </a:path>
                  </a:pathLst>
                </a:custGeom>
                <a:solidFill>
                  <a:srgbClr val="48B2D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474" name="Freeform 343"/>
                <p:cNvSpPr>
                  <a:spLocks/>
                </p:cNvSpPr>
                <p:nvPr/>
              </p:nvSpPr>
              <p:spPr bwMode="auto">
                <a:xfrm>
                  <a:off x="2001" y="3440"/>
                  <a:ext cx="10" cy="18"/>
                </a:xfrm>
                <a:custGeom>
                  <a:avLst/>
                  <a:gdLst>
                    <a:gd name="T0" fmla="*/ 0 w 10"/>
                    <a:gd name="T1" fmla="*/ 18 h 18"/>
                    <a:gd name="T2" fmla="*/ 10 w 10"/>
                    <a:gd name="T3" fmla="*/ 0 h 18"/>
                    <a:gd name="T4" fmla="*/ 10 w 10"/>
                    <a:gd name="T5" fmla="*/ 0 h 18"/>
                    <a:gd name="T6" fmla="*/ 0 w 10"/>
                    <a:gd name="T7" fmla="*/ 18 h 18"/>
                    <a:gd name="T8" fmla="*/ 0 w 10"/>
                    <a:gd name="T9" fmla="*/ 18 h 18"/>
                    <a:gd name="T10" fmla="*/ 0 w 10"/>
                    <a:gd name="T11" fmla="*/ 18 h 1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"/>
                    <a:gd name="T19" fmla="*/ 0 h 18"/>
                    <a:gd name="T20" fmla="*/ 10 w 10"/>
                    <a:gd name="T21" fmla="*/ 18 h 18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" h="18">
                      <a:moveTo>
                        <a:pt x="0" y="18"/>
                      </a:moveTo>
                      <a:lnTo>
                        <a:pt x="10" y="0"/>
                      </a:lnTo>
                      <a:lnTo>
                        <a:pt x="0" y="18"/>
                      </a:lnTo>
                    </a:path>
                  </a:pathLst>
                </a:custGeom>
                <a:noFill/>
                <a:ln w="0">
                  <a:solidFill>
                    <a:srgbClr val="48B2D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475" name="Freeform 344"/>
                <p:cNvSpPr>
                  <a:spLocks/>
                </p:cNvSpPr>
                <p:nvPr/>
              </p:nvSpPr>
              <p:spPr bwMode="auto">
                <a:xfrm>
                  <a:off x="1924" y="3458"/>
                  <a:ext cx="77" cy="159"/>
                </a:xfrm>
                <a:custGeom>
                  <a:avLst/>
                  <a:gdLst>
                    <a:gd name="T0" fmla="*/ 0 w 77"/>
                    <a:gd name="T1" fmla="*/ 159 h 159"/>
                    <a:gd name="T2" fmla="*/ 77 w 77"/>
                    <a:gd name="T3" fmla="*/ 5 h 159"/>
                    <a:gd name="T4" fmla="*/ 77 w 77"/>
                    <a:gd name="T5" fmla="*/ 0 h 159"/>
                    <a:gd name="T6" fmla="*/ 0 w 77"/>
                    <a:gd name="T7" fmla="*/ 159 h 159"/>
                    <a:gd name="T8" fmla="*/ 0 w 77"/>
                    <a:gd name="T9" fmla="*/ 159 h 159"/>
                    <a:gd name="T10" fmla="*/ 0 w 77"/>
                    <a:gd name="T11" fmla="*/ 159 h 15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77"/>
                    <a:gd name="T19" fmla="*/ 0 h 159"/>
                    <a:gd name="T20" fmla="*/ 77 w 77"/>
                    <a:gd name="T21" fmla="*/ 159 h 15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77" h="159">
                      <a:moveTo>
                        <a:pt x="0" y="159"/>
                      </a:moveTo>
                      <a:lnTo>
                        <a:pt x="77" y="5"/>
                      </a:lnTo>
                      <a:lnTo>
                        <a:pt x="77" y="0"/>
                      </a:lnTo>
                      <a:lnTo>
                        <a:pt x="0" y="159"/>
                      </a:lnTo>
                      <a:close/>
                    </a:path>
                  </a:pathLst>
                </a:custGeom>
                <a:solidFill>
                  <a:srgbClr val="48B2D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476" name="Freeform 345"/>
                <p:cNvSpPr>
                  <a:spLocks/>
                </p:cNvSpPr>
                <p:nvPr/>
              </p:nvSpPr>
              <p:spPr bwMode="auto">
                <a:xfrm>
                  <a:off x="1924" y="3458"/>
                  <a:ext cx="77" cy="159"/>
                </a:xfrm>
                <a:custGeom>
                  <a:avLst/>
                  <a:gdLst>
                    <a:gd name="T0" fmla="*/ 0 w 77"/>
                    <a:gd name="T1" fmla="*/ 159 h 159"/>
                    <a:gd name="T2" fmla="*/ 77 w 77"/>
                    <a:gd name="T3" fmla="*/ 5 h 159"/>
                    <a:gd name="T4" fmla="*/ 77 w 77"/>
                    <a:gd name="T5" fmla="*/ 0 h 159"/>
                    <a:gd name="T6" fmla="*/ 0 w 77"/>
                    <a:gd name="T7" fmla="*/ 159 h 159"/>
                    <a:gd name="T8" fmla="*/ 0 w 77"/>
                    <a:gd name="T9" fmla="*/ 159 h 159"/>
                    <a:gd name="T10" fmla="*/ 0 w 77"/>
                    <a:gd name="T11" fmla="*/ 159 h 15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77"/>
                    <a:gd name="T19" fmla="*/ 0 h 159"/>
                    <a:gd name="T20" fmla="*/ 77 w 77"/>
                    <a:gd name="T21" fmla="*/ 159 h 15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77" h="159">
                      <a:moveTo>
                        <a:pt x="0" y="159"/>
                      </a:moveTo>
                      <a:lnTo>
                        <a:pt x="77" y="5"/>
                      </a:lnTo>
                      <a:lnTo>
                        <a:pt x="77" y="0"/>
                      </a:lnTo>
                      <a:lnTo>
                        <a:pt x="0" y="159"/>
                      </a:lnTo>
                    </a:path>
                  </a:pathLst>
                </a:custGeom>
                <a:noFill/>
                <a:ln w="0">
                  <a:solidFill>
                    <a:srgbClr val="48B2D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477" name="Freeform 346"/>
                <p:cNvSpPr>
                  <a:spLocks/>
                </p:cNvSpPr>
                <p:nvPr/>
              </p:nvSpPr>
              <p:spPr bwMode="auto">
                <a:xfrm>
                  <a:off x="1919" y="3617"/>
                  <a:ext cx="5" cy="4"/>
                </a:xfrm>
                <a:custGeom>
                  <a:avLst/>
                  <a:gdLst>
                    <a:gd name="T0" fmla="*/ 5 w 5"/>
                    <a:gd name="T1" fmla="*/ 4 h 4"/>
                    <a:gd name="T2" fmla="*/ 5 w 5"/>
                    <a:gd name="T3" fmla="*/ 0 h 4"/>
                    <a:gd name="T4" fmla="*/ 5 w 5"/>
                    <a:gd name="T5" fmla="*/ 0 h 4"/>
                    <a:gd name="T6" fmla="*/ 0 w 5"/>
                    <a:gd name="T7" fmla="*/ 4 h 4"/>
                    <a:gd name="T8" fmla="*/ 5 w 5"/>
                    <a:gd name="T9" fmla="*/ 4 h 4"/>
                    <a:gd name="T10" fmla="*/ 5 w 5"/>
                    <a:gd name="T11" fmla="*/ 4 h 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"/>
                    <a:gd name="T19" fmla="*/ 0 h 4"/>
                    <a:gd name="T20" fmla="*/ 5 w 5"/>
                    <a:gd name="T21" fmla="*/ 4 h 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" h="4">
                      <a:moveTo>
                        <a:pt x="5" y="4"/>
                      </a:moveTo>
                      <a:lnTo>
                        <a:pt x="5" y="0"/>
                      </a:lnTo>
                      <a:lnTo>
                        <a:pt x="0" y="4"/>
                      </a:lnTo>
                      <a:lnTo>
                        <a:pt x="5" y="4"/>
                      </a:lnTo>
                      <a:close/>
                    </a:path>
                  </a:pathLst>
                </a:custGeom>
                <a:solidFill>
                  <a:srgbClr val="48B2D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478" name="Freeform 347"/>
                <p:cNvSpPr>
                  <a:spLocks/>
                </p:cNvSpPr>
                <p:nvPr/>
              </p:nvSpPr>
              <p:spPr bwMode="auto">
                <a:xfrm>
                  <a:off x="1919" y="3617"/>
                  <a:ext cx="5" cy="4"/>
                </a:xfrm>
                <a:custGeom>
                  <a:avLst/>
                  <a:gdLst>
                    <a:gd name="T0" fmla="*/ 5 w 5"/>
                    <a:gd name="T1" fmla="*/ 4 h 4"/>
                    <a:gd name="T2" fmla="*/ 5 w 5"/>
                    <a:gd name="T3" fmla="*/ 0 h 4"/>
                    <a:gd name="T4" fmla="*/ 5 w 5"/>
                    <a:gd name="T5" fmla="*/ 0 h 4"/>
                    <a:gd name="T6" fmla="*/ 0 w 5"/>
                    <a:gd name="T7" fmla="*/ 4 h 4"/>
                    <a:gd name="T8" fmla="*/ 5 w 5"/>
                    <a:gd name="T9" fmla="*/ 4 h 4"/>
                    <a:gd name="T10" fmla="*/ 5 w 5"/>
                    <a:gd name="T11" fmla="*/ 4 h 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"/>
                    <a:gd name="T19" fmla="*/ 0 h 4"/>
                    <a:gd name="T20" fmla="*/ 5 w 5"/>
                    <a:gd name="T21" fmla="*/ 4 h 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" h="4">
                      <a:moveTo>
                        <a:pt x="5" y="4"/>
                      </a:moveTo>
                      <a:lnTo>
                        <a:pt x="5" y="0"/>
                      </a:lnTo>
                      <a:lnTo>
                        <a:pt x="0" y="4"/>
                      </a:lnTo>
                      <a:lnTo>
                        <a:pt x="5" y="4"/>
                      </a:lnTo>
                    </a:path>
                  </a:pathLst>
                </a:custGeom>
                <a:noFill/>
                <a:ln w="0">
                  <a:solidFill>
                    <a:srgbClr val="48B2D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479" name="Line 348"/>
                <p:cNvSpPr>
                  <a:spLocks noChangeShapeType="1"/>
                </p:cNvSpPr>
                <p:nvPr/>
              </p:nvSpPr>
              <p:spPr bwMode="auto">
                <a:xfrm flipV="1">
                  <a:off x="2134" y="3179"/>
                  <a:ext cx="5" cy="14"/>
                </a:xfrm>
                <a:prstGeom prst="line">
                  <a:avLst/>
                </a:prstGeom>
                <a:noFill/>
                <a:ln w="0">
                  <a:solidFill>
                    <a:srgbClr val="48B2D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480" name="Line 349"/>
                <p:cNvSpPr>
                  <a:spLocks noChangeShapeType="1"/>
                </p:cNvSpPr>
                <p:nvPr/>
              </p:nvSpPr>
              <p:spPr bwMode="auto">
                <a:xfrm flipV="1">
                  <a:off x="2134" y="3179"/>
                  <a:ext cx="5" cy="14"/>
                </a:xfrm>
                <a:prstGeom prst="line">
                  <a:avLst/>
                </a:prstGeom>
                <a:noFill/>
                <a:ln w="0">
                  <a:solidFill>
                    <a:srgbClr val="48B2D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</p:grpSp>
          <p:sp>
            <p:nvSpPr>
              <p:cNvPr id="361" name="Freeform 350"/>
              <p:cNvSpPr>
                <a:spLocks/>
              </p:cNvSpPr>
              <p:nvPr/>
            </p:nvSpPr>
            <p:spPr bwMode="auto">
              <a:xfrm>
                <a:off x="1981" y="3337"/>
                <a:ext cx="102" cy="117"/>
              </a:xfrm>
              <a:custGeom>
                <a:avLst/>
                <a:gdLst>
                  <a:gd name="T0" fmla="*/ 76 w 102"/>
                  <a:gd name="T1" fmla="*/ 93 h 117"/>
                  <a:gd name="T2" fmla="*/ 66 w 102"/>
                  <a:gd name="T3" fmla="*/ 107 h 117"/>
                  <a:gd name="T4" fmla="*/ 51 w 102"/>
                  <a:gd name="T5" fmla="*/ 112 h 117"/>
                  <a:gd name="T6" fmla="*/ 35 w 102"/>
                  <a:gd name="T7" fmla="*/ 117 h 117"/>
                  <a:gd name="T8" fmla="*/ 20 w 102"/>
                  <a:gd name="T9" fmla="*/ 112 h 117"/>
                  <a:gd name="T10" fmla="*/ 10 w 102"/>
                  <a:gd name="T11" fmla="*/ 103 h 117"/>
                  <a:gd name="T12" fmla="*/ 0 w 102"/>
                  <a:gd name="T13" fmla="*/ 93 h 117"/>
                  <a:gd name="T14" fmla="*/ 0 w 102"/>
                  <a:gd name="T15" fmla="*/ 79 h 117"/>
                  <a:gd name="T16" fmla="*/ 5 w 102"/>
                  <a:gd name="T17" fmla="*/ 65 h 117"/>
                  <a:gd name="T18" fmla="*/ 25 w 102"/>
                  <a:gd name="T19" fmla="*/ 24 h 117"/>
                  <a:gd name="T20" fmla="*/ 30 w 102"/>
                  <a:gd name="T21" fmla="*/ 10 h 117"/>
                  <a:gd name="T22" fmla="*/ 46 w 102"/>
                  <a:gd name="T23" fmla="*/ 5 h 117"/>
                  <a:gd name="T24" fmla="*/ 61 w 102"/>
                  <a:gd name="T25" fmla="*/ 0 h 117"/>
                  <a:gd name="T26" fmla="*/ 76 w 102"/>
                  <a:gd name="T27" fmla="*/ 5 h 117"/>
                  <a:gd name="T28" fmla="*/ 92 w 102"/>
                  <a:gd name="T29" fmla="*/ 14 h 117"/>
                  <a:gd name="T30" fmla="*/ 97 w 102"/>
                  <a:gd name="T31" fmla="*/ 28 h 117"/>
                  <a:gd name="T32" fmla="*/ 102 w 102"/>
                  <a:gd name="T33" fmla="*/ 42 h 117"/>
                  <a:gd name="T34" fmla="*/ 97 w 102"/>
                  <a:gd name="T35" fmla="*/ 56 h 117"/>
                  <a:gd name="T36" fmla="*/ 76 w 102"/>
                  <a:gd name="T37" fmla="*/ 93 h 117"/>
                  <a:gd name="T38" fmla="*/ 76 w 102"/>
                  <a:gd name="T39" fmla="*/ 93 h 117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02"/>
                  <a:gd name="T61" fmla="*/ 0 h 117"/>
                  <a:gd name="T62" fmla="*/ 102 w 102"/>
                  <a:gd name="T63" fmla="*/ 117 h 117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02" h="117">
                    <a:moveTo>
                      <a:pt x="76" y="93"/>
                    </a:moveTo>
                    <a:lnTo>
                      <a:pt x="66" y="107"/>
                    </a:lnTo>
                    <a:lnTo>
                      <a:pt x="51" y="112"/>
                    </a:lnTo>
                    <a:lnTo>
                      <a:pt x="35" y="117"/>
                    </a:lnTo>
                    <a:lnTo>
                      <a:pt x="20" y="112"/>
                    </a:lnTo>
                    <a:lnTo>
                      <a:pt x="10" y="103"/>
                    </a:lnTo>
                    <a:lnTo>
                      <a:pt x="0" y="93"/>
                    </a:lnTo>
                    <a:lnTo>
                      <a:pt x="0" y="79"/>
                    </a:lnTo>
                    <a:lnTo>
                      <a:pt x="5" y="65"/>
                    </a:lnTo>
                    <a:lnTo>
                      <a:pt x="25" y="24"/>
                    </a:lnTo>
                    <a:lnTo>
                      <a:pt x="30" y="10"/>
                    </a:lnTo>
                    <a:lnTo>
                      <a:pt x="46" y="5"/>
                    </a:lnTo>
                    <a:lnTo>
                      <a:pt x="61" y="0"/>
                    </a:lnTo>
                    <a:lnTo>
                      <a:pt x="76" y="5"/>
                    </a:lnTo>
                    <a:lnTo>
                      <a:pt x="92" y="14"/>
                    </a:lnTo>
                    <a:lnTo>
                      <a:pt x="97" y="28"/>
                    </a:lnTo>
                    <a:lnTo>
                      <a:pt x="102" y="42"/>
                    </a:lnTo>
                    <a:lnTo>
                      <a:pt x="97" y="56"/>
                    </a:lnTo>
                    <a:lnTo>
                      <a:pt x="76" y="93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 sz="1050">
                  <a:latin typeface="Arial" pitchFamily="34" charset="0"/>
                  <a:ea typeface="맑은 고딕" pitchFamily="50" charset="-127"/>
                  <a:cs typeface="Arial" pitchFamily="34" charset="0"/>
                </a:endParaRPr>
              </a:p>
            </p:txBody>
          </p:sp>
        </p:grpSp>
        <p:pic>
          <p:nvPicPr>
            <p:cNvPr id="23" name="Picture 35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134225" y="4567238"/>
              <a:ext cx="1023938" cy="411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" name="Picture 359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886450" y="2028825"/>
              <a:ext cx="1250950" cy="874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Text Box 360"/>
            <p:cNvSpPr txBox="1">
              <a:spLocks noChangeArrowheads="1"/>
            </p:cNvSpPr>
            <p:nvPr/>
          </p:nvSpPr>
          <p:spPr bwMode="auto">
            <a:xfrm>
              <a:off x="7157612" y="1575714"/>
              <a:ext cx="1688283" cy="519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GB" altLang="ko-KR" sz="500" b="1" dirty="0">
                  <a:solidFill>
                    <a:srgbClr val="00469B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MTSAT-1R</a:t>
              </a:r>
              <a:endParaRPr lang="de-DE" altLang="ko-KR" sz="500" b="1" dirty="0">
                <a:solidFill>
                  <a:srgbClr val="00469B"/>
                </a:solidFill>
                <a:latin typeface="Arial" pitchFamily="34" charset="0"/>
                <a:ea typeface="맑은 고딕" pitchFamily="50" charset="-127"/>
                <a:cs typeface="Arial" pitchFamily="34" charset="0"/>
              </a:endParaRPr>
            </a:p>
            <a:p>
              <a:r>
                <a:rPr lang="de-DE" altLang="ko-KR" sz="500" dirty="0">
                  <a:solidFill>
                    <a:srgbClr val="00469B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(JAPAN)</a:t>
              </a:r>
            </a:p>
            <a:p>
              <a:r>
                <a:rPr lang="de-DE" altLang="ko-KR" sz="500" i="1" dirty="0">
                  <a:solidFill>
                    <a:srgbClr val="00469B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140°E</a:t>
              </a:r>
              <a:endParaRPr lang="de-DE" altLang="ko-KR" sz="500" b="1" dirty="0">
                <a:solidFill>
                  <a:srgbClr val="00469B"/>
                </a:solidFill>
                <a:latin typeface="Arial" pitchFamily="34" charset="0"/>
                <a:ea typeface="맑은 고딕" pitchFamily="50" charset="-127"/>
                <a:cs typeface="Arial" pitchFamily="34" charset="0"/>
              </a:endParaRPr>
            </a:p>
          </p:txBody>
        </p:sp>
        <p:grpSp>
          <p:nvGrpSpPr>
            <p:cNvPr id="32" name="Group 361"/>
            <p:cNvGrpSpPr>
              <a:grpSpLocks/>
            </p:cNvGrpSpPr>
            <p:nvPr/>
          </p:nvGrpSpPr>
          <p:grpSpPr bwMode="auto">
            <a:xfrm>
              <a:off x="2874963" y="2343150"/>
              <a:ext cx="3373438" cy="2097088"/>
              <a:chOff x="1805" y="1476"/>
              <a:chExt cx="2125" cy="1321"/>
            </a:xfrm>
          </p:grpSpPr>
          <p:sp>
            <p:nvSpPr>
              <p:cNvPr id="358" name="Oval 362"/>
              <p:cNvSpPr>
                <a:spLocks noChangeArrowheads="1"/>
              </p:cNvSpPr>
              <p:nvPr/>
            </p:nvSpPr>
            <p:spPr bwMode="auto">
              <a:xfrm>
                <a:off x="1805" y="1476"/>
                <a:ext cx="2125" cy="1321"/>
              </a:xfrm>
              <a:prstGeom prst="ellipse">
                <a:avLst/>
              </a:prstGeom>
              <a:gradFill rotWithShape="0">
                <a:gsLst>
                  <a:gs pos="0">
                    <a:srgbClr val="E9E9FF"/>
                  </a:gs>
                  <a:gs pos="100000">
                    <a:srgbClr val="00469B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ko-KR" altLang="en-US" sz="1050">
                  <a:latin typeface="Arial" pitchFamily="34" charset="0"/>
                  <a:ea typeface="맑은 고딕" pitchFamily="50" charset="-127"/>
                  <a:cs typeface="Arial" pitchFamily="34" charset="0"/>
                </a:endParaRPr>
              </a:p>
            </p:txBody>
          </p:sp>
          <p:sp>
            <p:nvSpPr>
              <p:cNvPr id="359" name="Freeform 363"/>
              <p:cNvSpPr>
                <a:spLocks/>
              </p:cNvSpPr>
              <p:nvPr/>
            </p:nvSpPr>
            <p:spPr bwMode="auto">
              <a:xfrm>
                <a:off x="1808" y="1480"/>
                <a:ext cx="2103" cy="1307"/>
              </a:xfrm>
              <a:custGeom>
                <a:avLst/>
                <a:gdLst>
                  <a:gd name="T0" fmla="*/ 23 w 2629"/>
                  <a:gd name="T1" fmla="*/ 2 h 1816"/>
                  <a:gd name="T2" fmla="*/ 11 w 2629"/>
                  <a:gd name="T3" fmla="*/ 1 h 1816"/>
                  <a:gd name="T4" fmla="*/ 11 w 2629"/>
                  <a:gd name="T5" fmla="*/ 1 h 1816"/>
                  <a:gd name="T6" fmla="*/ 11 w 2629"/>
                  <a:gd name="T7" fmla="*/ 1 h 1816"/>
                  <a:gd name="T8" fmla="*/ 12 w 2629"/>
                  <a:gd name="T9" fmla="*/ 1 h 1816"/>
                  <a:gd name="T10" fmla="*/ 14 w 2629"/>
                  <a:gd name="T11" fmla="*/ 1 h 1816"/>
                  <a:gd name="T12" fmla="*/ 12 w 2629"/>
                  <a:gd name="T13" fmla="*/ 1 h 1816"/>
                  <a:gd name="T14" fmla="*/ 15 w 2629"/>
                  <a:gd name="T15" fmla="*/ 1 h 1816"/>
                  <a:gd name="T16" fmla="*/ 35 w 2629"/>
                  <a:gd name="T17" fmla="*/ 1 h 1816"/>
                  <a:gd name="T18" fmla="*/ 34 w 2629"/>
                  <a:gd name="T19" fmla="*/ 1 h 1816"/>
                  <a:gd name="T20" fmla="*/ 34 w 2629"/>
                  <a:gd name="T21" fmla="*/ 1 h 1816"/>
                  <a:gd name="T22" fmla="*/ 35 w 2629"/>
                  <a:gd name="T23" fmla="*/ 1 h 1816"/>
                  <a:gd name="T24" fmla="*/ 37 w 2629"/>
                  <a:gd name="T25" fmla="*/ 1 h 1816"/>
                  <a:gd name="T26" fmla="*/ 36 w 2629"/>
                  <a:gd name="T27" fmla="*/ 2 h 1816"/>
                  <a:gd name="T28" fmla="*/ 34 w 2629"/>
                  <a:gd name="T29" fmla="*/ 2 h 1816"/>
                  <a:gd name="T30" fmla="*/ 37 w 2629"/>
                  <a:gd name="T31" fmla="*/ 1 h 1816"/>
                  <a:gd name="T32" fmla="*/ 37 w 2629"/>
                  <a:gd name="T33" fmla="*/ 1 h 1816"/>
                  <a:gd name="T34" fmla="*/ 37 w 2629"/>
                  <a:gd name="T35" fmla="*/ 1 h 1816"/>
                  <a:gd name="T36" fmla="*/ 37 w 2629"/>
                  <a:gd name="T37" fmla="*/ 1 h 1816"/>
                  <a:gd name="T38" fmla="*/ 37 w 2629"/>
                  <a:gd name="T39" fmla="*/ 1 h 1816"/>
                  <a:gd name="T40" fmla="*/ 36 w 2629"/>
                  <a:gd name="T41" fmla="*/ 2 h 1816"/>
                  <a:gd name="T42" fmla="*/ 37 w 2629"/>
                  <a:gd name="T43" fmla="*/ 2 h 1816"/>
                  <a:gd name="T44" fmla="*/ 24 w 2629"/>
                  <a:gd name="T45" fmla="*/ 1 h 1816"/>
                  <a:gd name="T46" fmla="*/ 37 w 2629"/>
                  <a:gd name="T47" fmla="*/ 2 h 1816"/>
                  <a:gd name="T48" fmla="*/ 35 w 2629"/>
                  <a:gd name="T49" fmla="*/ 2 h 1816"/>
                  <a:gd name="T50" fmla="*/ 36 w 2629"/>
                  <a:gd name="T51" fmla="*/ 3 h 1816"/>
                  <a:gd name="T52" fmla="*/ 34 w 2629"/>
                  <a:gd name="T53" fmla="*/ 1 h 1816"/>
                  <a:gd name="T54" fmla="*/ 35 w 2629"/>
                  <a:gd name="T55" fmla="*/ 1 h 1816"/>
                  <a:gd name="T56" fmla="*/ 36 w 2629"/>
                  <a:gd name="T57" fmla="*/ 1 h 1816"/>
                  <a:gd name="T58" fmla="*/ 22 w 2629"/>
                  <a:gd name="T59" fmla="*/ 1 h 1816"/>
                  <a:gd name="T60" fmla="*/ 21 w 2629"/>
                  <a:gd name="T61" fmla="*/ 1 h 1816"/>
                  <a:gd name="T62" fmla="*/ 14 w 2629"/>
                  <a:gd name="T63" fmla="*/ 1 h 1816"/>
                  <a:gd name="T64" fmla="*/ 18 w 2629"/>
                  <a:gd name="T65" fmla="*/ 1 h 1816"/>
                  <a:gd name="T66" fmla="*/ 18 w 2629"/>
                  <a:gd name="T67" fmla="*/ 1 h 1816"/>
                  <a:gd name="T68" fmla="*/ 14 w 2629"/>
                  <a:gd name="T69" fmla="*/ 1 h 1816"/>
                  <a:gd name="T70" fmla="*/ 11 w 2629"/>
                  <a:gd name="T71" fmla="*/ 1 h 1816"/>
                  <a:gd name="T72" fmla="*/ 14 w 2629"/>
                  <a:gd name="T73" fmla="*/ 1 h 1816"/>
                  <a:gd name="T74" fmla="*/ 15 w 2629"/>
                  <a:gd name="T75" fmla="*/ 1 h 1816"/>
                  <a:gd name="T76" fmla="*/ 18 w 2629"/>
                  <a:gd name="T77" fmla="*/ 1 h 1816"/>
                  <a:gd name="T78" fmla="*/ 21 w 2629"/>
                  <a:gd name="T79" fmla="*/ 1 h 1816"/>
                  <a:gd name="T80" fmla="*/ 19 w 2629"/>
                  <a:gd name="T81" fmla="*/ 1 h 1816"/>
                  <a:gd name="T82" fmla="*/ 14 w 2629"/>
                  <a:gd name="T83" fmla="*/ 1 h 1816"/>
                  <a:gd name="T84" fmla="*/ 9 w 2629"/>
                  <a:gd name="T85" fmla="*/ 1 h 1816"/>
                  <a:gd name="T86" fmla="*/ 14 w 2629"/>
                  <a:gd name="T87" fmla="*/ 1 h 1816"/>
                  <a:gd name="T88" fmla="*/ 15 w 2629"/>
                  <a:gd name="T89" fmla="*/ 2 h 1816"/>
                  <a:gd name="T90" fmla="*/ 20 w 2629"/>
                  <a:gd name="T91" fmla="*/ 2 h 1816"/>
                  <a:gd name="T92" fmla="*/ 22 w 2629"/>
                  <a:gd name="T93" fmla="*/ 1 h 1816"/>
                  <a:gd name="T94" fmla="*/ 21 w 2629"/>
                  <a:gd name="T95" fmla="*/ 1 h 1816"/>
                  <a:gd name="T96" fmla="*/ 22 w 2629"/>
                  <a:gd name="T97" fmla="*/ 1 h 1816"/>
                  <a:gd name="T98" fmla="*/ 25 w 2629"/>
                  <a:gd name="T99" fmla="*/ 1 h 1816"/>
                  <a:gd name="T100" fmla="*/ 23 w 2629"/>
                  <a:gd name="T101" fmla="*/ 1 h 1816"/>
                  <a:gd name="T102" fmla="*/ 27 w 2629"/>
                  <a:gd name="T103" fmla="*/ 1 h 1816"/>
                  <a:gd name="T104" fmla="*/ 29 w 2629"/>
                  <a:gd name="T105" fmla="*/ 1 h 1816"/>
                  <a:gd name="T106" fmla="*/ 31 w 2629"/>
                  <a:gd name="T107" fmla="*/ 1 h 1816"/>
                  <a:gd name="T108" fmla="*/ 23 w 2629"/>
                  <a:gd name="T109" fmla="*/ 3 h 1816"/>
                  <a:gd name="T110" fmla="*/ 26 w 2629"/>
                  <a:gd name="T111" fmla="*/ 3 h 1816"/>
                  <a:gd name="T112" fmla="*/ 3 w 2629"/>
                  <a:gd name="T113" fmla="*/ 1 h 1816"/>
                  <a:gd name="T114" fmla="*/ 2 w 2629"/>
                  <a:gd name="T115" fmla="*/ 1 h 1816"/>
                  <a:gd name="T116" fmla="*/ 4 w 2629"/>
                  <a:gd name="T117" fmla="*/ 3 h 1816"/>
                  <a:gd name="T118" fmla="*/ 5 w 2629"/>
                  <a:gd name="T119" fmla="*/ 2 h 181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2629"/>
                  <a:gd name="T181" fmla="*/ 0 h 1816"/>
                  <a:gd name="T182" fmla="*/ 2629 w 2629"/>
                  <a:gd name="T183" fmla="*/ 1816 h 181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2629" h="1816">
                    <a:moveTo>
                      <a:pt x="1858" y="1583"/>
                    </a:moveTo>
                    <a:cubicBezTo>
                      <a:pt x="1853" y="1600"/>
                      <a:pt x="1853" y="1600"/>
                      <a:pt x="1853" y="1600"/>
                    </a:cubicBezTo>
                    <a:cubicBezTo>
                      <a:pt x="1871" y="1600"/>
                      <a:pt x="1871" y="1600"/>
                      <a:pt x="1871" y="1600"/>
                    </a:cubicBezTo>
                    <a:cubicBezTo>
                      <a:pt x="1883" y="1587"/>
                      <a:pt x="1883" y="1587"/>
                      <a:pt x="1883" y="1587"/>
                    </a:cubicBezTo>
                    <a:cubicBezTo>
                      <a:pt x="1871" y="1585"/>
                      <a:pt x="1871" y="1585"/>
                      <a:pt x="1871" y="1585"/>
                    </a:cubicBezTo>
                    <a:lnTo>
                      <a:pt x="1858" y="1583"/>
                    </a:lnTo>
                    <a:close/>
                    <a:moveTo>
                      <a:pt x="1512" y="1266"/>
                    </a:moveTo>
                    <a:cubicBezTo>
                      <a:pt x="1537" y="1280"/>
                      <a:pt x="1537" y="1280"/>
                      <a:pt x="1537" y="1280"/>
                    </a:cubicBezTo>
                    <a:cubicBezTo>
                      <a:pt x="1542" y="1277"/>
                      <a:pt x="1542" y="1277"/>
                      <a:pt x="1542" y="1277"/>
                    </a:cubicBezTo>
                    <a:cubicBezTo>
                      <a:pt x="1559" y="1280"/>
                      <a:pt x="1559" y="1280"/>
                      <a:pt x="1559" y="1280"/>
                    </a:cubicBezTo>
                    <a:cubicBezTo>
                      <a:pt x="1584" y="1211"/>
                      <a:pt x="1584" y="1211"/>
                      <a:pt x="1584" y="1211"/>
                    </a:cubicBezTo>
                    <a:cubicBezTo>
                      <a:pt x="1595" y="1183"/>
                      <a:pt x="1595" y="1183"/>
                      <a:pt x="1595" y="1183"/>
                    </a:cubicBezTo>
                    <a:cubicBezTo>
                      <a:pt x="1600" y="1153"/>
                      <a:pt x="1600" y="1153"/>
                      <a:pt x="1600" y="1153"/>
                    </a:cubicBezTo>
                    <a:cubicBezTo>
                      <a:pt x="1603" y="1134"/>
                      <a:pt x="1603" y="1134"/>
                      <a:pt x="1603" y="1134"/>
                    </a:cubicBezTo>
                    <a:cubicBezTo>
                      <a:pt x="1614" y="1134"/>
                      <a:pt x="1614" y="1134"/>
                      <a:pt x="1614" y="1134"/>
                    </a:cubicBezTo>
                    <a:cubicBezTo>
                      <a:pt x="1597" y="1087"/>
                      <a:pt x="1597" y="1087"/>
                      <a:pt x="1597" y="1087"/>
                    </a:cubicBezTo>
                    <a:cubicBezTo>
                      <a:pt x="1581" y="1103"/>
                      <a:pt x="1581" y="1103"/>
                      <a:pt x="1581" y="1103"/>
                    </a:cubicBezTo>
                    <a:cubicBezTo>
                      <a:pt x="1578" y="1117"/>
                      <a:pt x="1578" y="1117"/>
                      <a:pt x="1578" y="1117"/>
                    </a:cubicBezTo>
                    <a:cubicBezTo>
                      <a:pt x="1550" y="1134"/>
                      <a:pt x="1550" y="1134"/>
                      <a:pt x="1550" y="1134"/>
                    </a:cubicBezTo>
                    <a:cubicBezTo>
                      <a:pt x="1523" y="1145"/>
                      <a:pt x="1523" y="1145"/>
                      <a:pt x="1523" y="1145"/>
                    </a:cubicBezTo>
                    <a:cubicBezTo>
                      <a:pt x="1520" y="1181"/>
                      <a:pt x="1520" y="1181"/>
                      <a:pt x="1520" y="1181"/>
                    </a:cubicBezTo>
                    <a:cubicBezTo>
                      <a:pt x="1531" y="1183"/>
                      <a:pt x="1531" y="1183"/>
                      <a:pt x="1531" y="1183"/>
                    </a:cubicBezTo>
                    <a:cubicBezTo>
                      <a:pt x="1504" y="1236"/>
                      <a:pt x="1504" y="1236"/>
                      <a:pt x="1504" y="1236"/>
                    </a:cubicBezTo>
                    <a:lnTo>
                      <a:pt x="1512" y="1266"/>
                    </a:lnTo>
                    <a:close/>
                    <a:moveTo>
                      <a:pt x="735" y="186"/>
                    </a:moveTo>
                    <a:cubicBezTo>
                      <a:pt x="737" y="191"/>
                      <a:pt x="737" y="191"/>
                      <a:pt x="737" y="191"/>
                    </a:cubicBezTo>
                    <a:cubicBezTo>
                      <a:pt x="743" y="195"/>
                      <a:pt x="743" y="195"/>
                      <a:pt x="743" y="195"/>
                    </a:cubicBezTo>
                    <a:cubicBezTo>
                      <a:pt x="759" y="190"/>
                      <a:pt x="759" y="190"/>
                      <a:pt x="759" y="190"/>
                    </a:cubicBezTo>
                    <a:cubicBezTo>
                      <a:pt x="774" y="187"/>
                      <a:pt x="774" y="187"/>
                      <a:pt x="774" y="187"/>
                    </a:cubicBezTo>
                    <a:cubicBezTo>
                      <a:pt x="787" y="182"/>
                      <a:pt x="787" y="182"/>
                      <a:pt x="787" y="182"/>
                    </a:cubicBezTo>
                    <a:cubicBezTo>
                      <a:pt x="793" y="174"/>
                      <a:pt x="793" y="174"/>
                      <a:pt x="793" y="174"/>
                    </a:cubicBezTo>
                    <a:cubicBezTo>
                      <a:pt x="795" y="161"/>
                      <a:pt x="795" y="161"/>
                      <a:pt x="795" y="161"/>
                    </a:cubicBezTo>
                    <a:cubicBezTo>
                      <a:pt x="801" y="158"/>
                      <a:pt x="801" y="158"/>
                      <a:pt x="801" y="158"/>
                    </a:cubicBezTo>
                    <a:cubicBezTo>
                      <a:pt x="799" y="152"/>
                      <a:pt x="799" y="152"/>
                      <a:pt x="799" y="152"/>
                    </a:cubicBezTo>
                    <a:cubicBezTo>
                      <a:pt x="794" y="149"/>
                      <a:pt x="794" y="149"/>
                      <a:pt x="794" y="149"/>
                    </a:cubicBezTo>
                    <a:cubicBezTo>
                      <a:pt x="777" y="149"/>
                      <a:pt x="777" y="149"/>
                      <a:pt x="777" y="149"/>
                    </a:cubicBezTo>
                    <a:cubicBezTo>
                      <a:pt x="770" y="153"/>
                      <a:pt x="770" y="153"/>
                      <a:pt x="770" y="153"/>
                    </a:cubicBezTo>
                    <a:cubicBezTo>
                      <a:pt x="766" y="157"/>
                      <a:pt x="766" y="157"/>
                      <a:pt x="766" y="157"/>
                    </a:cubicBezTo>
                    <a:cubicBezTo>
                      <a:pt x="765" y="163"/>
                      <a:pt x="765" y="163"/>
                      <a:pt x="765" y="163"/>
                    </a:cubicBezTo>
                    <a:cubicBezTo>
                      <a:pt x="749" y="163"/>
                      <a:pt x="749" y="163"/>
                      <a:pt x="749" y="163"/>
                    </a:cubicBezTo>
                    <a:cubicBezTo>
                      <a:pt x="745" y="166"/>
                      <a:pt x="745" y="166"/>
                      <a:pt x="745" y="166"/>
                    </a:cubicBezTo>
                    <a:cubicBezTo>
                      <a:pt x="746" y="169"/>
                      <a:pt x="746" y="169"/>
                      <a:pt x="746" y="169"/>
                    </a:cubicBezTo>
                    <a:cubicBezTo>
                      <a:pt x="743" y="171"/>
                      <a:pt x="743" y="171"/>
                      <a:pt x="743" y="171"/>
                    </a:cubicBezTo>
                    <a:cubicBezTo>
                      <a:pt x="755" y="174"/>
                      <a:pt x="755" y="174"/>
                      <a:pt x="755" y="174"/>
                    </a:cubicBezTo>
                    <a:cubicBezTo>
                      <a:pt x="744" y="183"/>
                      <a:pt x="744" y="183"/>
                      <a:pt x="744" y="183"/>
                    </a:cubicBezTo>
                    <a:lnTo>
                      <a:pt x="735" y="186"/>
                    </a:lnTo>
                    <a:close/>
                    <a:moveTo>
                      <a:pt x="806" y="137"/>
                    </a:moveTo>
                    <a:cubicBezTo>
                      <a:pt x="810" y="137"/>
                      <a:pt x="810" y="137"/>
                      <a:pt x="810" y="137"/>
                    </a:cubicBezTo>
                    <a:cubicBezTo>
                      <a:pt x="799" y="144"/>
                      <a:pt x="799" y="144"/>
                      <a:pt x="799" y="144"/>
                    </a:cubicBezTo>
                    <a:cubicBezTo>
                      <a:pt x="814" y="142"/>
                      <a:pt x="814" y="142"/>
                      <a:pt x="814" y="142"/>
                    </a:cubicBezTo>
                    <a:cubicBezTo>
                      <a:pt x="819" y="145"/>
                      <a:pt x="819" y="145"/>
                      <a:pt x="819" y="145"/>
                    </a:cubicBezTo>
                    <a:cubicBezTo>
                      <a:pt x="810" y="150"/>
                      <a:pt x="810" y="150"/>
                      <a:pt x="810" y="150"/>
                    </a:cubicBezTo>
                    <a:cubicBezTo>
                      <a:pt x="817" y="157"/>
                      <a:pt x="817" y="157"/>
                      <a:pt x="817" y="157"/>
                    </a:cubicBezTo>
                    <a:cubicBezTo>
                      <a:pt x="817" y="157"/>
                      <a:pt x="820" y="152"/>
                      <a:pt x="821" y="152"/>
                    </a:cubicBezTo>
                    <a:cubicBezTo>
                      <a:pt x="822" y="151"/>
                      <a:pt x="834" y="149"/>
                      <a:pt x="834" y="149"/>
                    </a:cubicBezTo>
                    <a:cubicBezTo>
                      <a:pt x="831" y="156"/>
                      <a:pt x="831" y="156"/>
                      <a:pt x="831" y="156"/>
                    </a:cubicBezTo>
                    <a:cubicBezTo>
                      <a:pt x="841" y="156"/>
                      <a:pt x="841" y="156"/>
                      <a:pt x="841" y="156"/>
                    </a:cubicBezTo>
                    <a:cubicBezTo>
                      <a:pt x="841" y="156"/>
                      <a:pt x="834" y="166"/>
                      <a:pt x="833" y="166"/>
                    </a:cubicBezTo>
                    <a:cubicBezTo>
                      <a:pt x="833" y="167"/>
                      <a:pt x="816" y="166"/>
                      <a:pt x="816" y="166"/>
                    </a:cubicBezTo>
                    <a:cubicBezTo>
                      <a:pt x="814" y="173"/>
                      <a:pt x="814" y="173"/>
                      <a:pt x="814" y="173"/>
                    </a:cubicBezTo>
                    <a:cubicBezTo>
                      <a:pt x="820" y="174"/>
                      <a:pt x="820" y="174"/>
                      <a:pt x="820" y="174"/>
                    </a:cubicBezTo>
                    <a:cubicBezTo>
                      <a:pt x="819" y="178"/>
                      <a:pt x="819" y="178"/>
                      <a:pt x="819" y="178"/>
                    </a:cubicBezTo>
                    <a:cubicBezTo>
                      <a:pt x="804" y="187"/>
                      <a:pt x="804" y="187"/>
                      <a:pt x="804" y="187"/>
                    </a:cubicBezTo>
                    <a:cubicBezTo>
                      <a:pt x="827" y="187"/>
                      <a:pt x="827" y="187"/>
                      <a:pt x="827" y="187"/>
                    </a:cubicBezTo>
                    <a:cubicBezTo>
                      <a:pt x="836" y="184"/>
                      <a:pt x="836" y="184"/>
                      <a:pt x="836" y="184"/>
                    </a:cubicBezTo>
                    <a:cubicBezTo>
                      <a:pt x="833" y="189"/>
                      <a:pt x="833" y="189"/>
                      <a:pt x="833" y="189"/>
                    </a:cubicBezTo>
                    <a:cubicBezTo>
                      <a:pt x="815" y="191"/>
                      <a:pt x="815" y="191"/>
                      <a:pt x="815" y="191"/>
                    </a:cubicBezTo>
                    <a:cubicBezTo>
                      <a:pt x="795" y="205"/>
                      <a:pt x="795" y="205"/>
                      <a:pt x="795" y="205"/>
                    </a:cubicBezTo>
                    <a:cubicBezTo>
                      <a:pt x="801" y="205"/>
                      <a:pt x="801" y="205"/>
                      <a:pt x="801" y="205"/>
                    </a:cubicBezTo>
                    <a:cubicBezTo>
                      <a:pt x="809" y="201"/>
                      <a:pt x="809" y="201"/>
                      <a:pt x="809" y="201"/>
                    </a:cubicBezTo>
                    <a:cubicBezTo>
                      <a:pt x="819" y="202"/>
                      <a:pt x="819" y="202"/>
                      <a:pt x="819" y="202"/>
                    </a:cubicBezTo>
                    <a:cubicBezTo>
                      <a:pt x="831" y="195"/>
                      <a:pt x="831" y="195"/>
                      <a:pt x="831" y="195"/>
                    </a:cubicBezTo>
                    <a:cubicBezTo>
                      <a:pt x="840" y="197"/>
                      <a:pt x="840" y="197"/>
                      <a:pt x="840" y="197"/>
                    </a:cubicBezTo>
                    <a:cubicBezTo>
                      <a:pt x="877" y="193"/>
                      <a:pt x="877" y="193"/>
                      <a:pt x="877" y="193"/>
                    </a:cubicBezTo>
                    <a:cubicBezTo>
                      <a:pt x="894" y="185"/>
                      <a:pt x="894" y="185"/>
                      <a:pt x="894" y="185"/>
                    </a:cubicBezTo>
                    <a:cubicBezTo>
                      <a:pt x="883" y="184"/>
                      <a:pt x="883" y="184"/>
                      <a:pt x="883" y="184"/>
                    </a:cubicBezTo>
                    <a:cubicBezTo>
                      <a:pt x="891" y="180"/>
                      <a:pt x="891" y="180"/>
                      <a:pt x="891" y="180"/>
                    </a:cubicBezTo>
                    <a:cubicBezTo>
                      <a:pt x="901" y="174"/>
                      <a:pt x="901" y="174"/>
                      <a:pt x="901" y="174"/>
                    </a:cubicBezTo>
                    <a:cubicBezTo>
                      <a:pt x="900" y="171"/>
                      <a:pt x="900" y="171"/>
                      <a:pt x="900" y="171"/>
                    </a:cubicBezTo>
                    <a:cubicBezTo>
                      <a:pt x="893" y="166"/>
                      <a:pt x="893" y="166"/>
                      <a:pt x="893" y="166"/>
                    </a:cubicBezTo>
                    <a:cubicBezTo>
                      <a:pt x="883" y="166"/>
                      <a:pt x="883" y="166"/>
                      <a:pt x="883" y="166"/>
                    </a:cubicBezTo>
                    <a:cubicBezTo>
                      <a:pt x="876" y="171"/>
                      <a:pt x="876" y="171"/>
                      <a:pt x="876" y="171"/>
                    </a:cubicBezTo>
                    <a:cubicBezTo>
                      <a:pt x="880" y="164"/>
                      <a:pt x="880" y="164"/>
                      <a:pt x="880" y="164"/>
                    </a:cubicBezTo>
                    <a:cubicBezTo>
                      <a:pt x="872" y="150"/>
                      <a:pt x="872" y="150"/>
                      <a:pt x="872" y="150"/>
                    </a:cubicBezTo>
                    <a:cubicBezTo>
                      <a:pt x="860" y="150"/>
                      <a:pt x="860" y="150"/>
                      <a:pt x="860" y="150"/>
                    </a:cubicBezTo>
                    <a:cubicBezTo>
                      <a:pt x="856" y="139"/>
                      <a:pt x="856" y="139"/>
                      <a:pt x="856" y="139"/>
                    </a:cubicBezTo>
                    <a:cubicBezTo>
                      <a:pt x="848" y="136"/>
                      <a:pt x="848" y="136"/>
                      <a:pt x="848" y="136"/>
                    </a:cubicBezTo>
                    <a:cubicBezTo>
                      <a:pt x="837" y="140"/>
                      <a:pt x="837" y="140"/>
                      <a:pt x="837" y="140"/>
                    </a:cubicBezTo>
                    <a:cubicBezTo>
                      <a:pt x="861" y="123"/>
                      <a:pt x="861" y="123"/>
                      <a:pt x="861" y="123"/>
                    </a:cubicBezTo>
                    <a:cubicBezTo>
                      <a:pt x="843" y="120"/>
                      <a:pt x="843" y="120"/>
                      <a:pt x="843" y="120"/>
                    </a:cubicBezTo>
                    <a:cubicBezTo>
                      <a:pt x="830" y="124"/>
                      <a:pt x="830" y="124"/>
                      <a:pt x="830" y="124"/>
                    </a:cubicBezTo>
                    <a:cubicBezTo>
                      <a:pt x="839" y="115"/>
                      <a:pt x="839" y="115"/>
                      <a:pt x="839" y="115"/>
                    </a:cubicBezTo>
                    <a:cubicBezTo>
                      <a:pt x="818" y="117"/>
                      <a:pt x="818" y="117"/>
                      <a:pt x="818" y="117"/>
                    </a:cubicBezTo>
                    <a:cubicBezTo>
                      <a:pt x="807" y="125"/>
                      <a:pt x="807" y="125"/>
                      <a:pt x="807" y="125"/>
                    </a:cubicBezTo>
                    <a:cubicBezTo>
                      <a:pt x="803" y="119"/>
                      <a:pt x="803" y="119"/>
                      <a:pt x="803" y="119"/>
                    </a:cubicBezTo>
                    <a:cubicBezTo>
                      <a:pt x="794" y="124"/>
                      <a:pt x="794" y="124"/>
                      <a:pt x="794" y="124"/>
                    </a:cubicBezTo>
                    <a:cubicBezTo>
                      <a:pt x="804" y="131"/>
                      <a:pt x="804" y="131"/>
                      <a:pt x="804" y="131"/>
                    </a:cubicBezTo>
                    <a:lnTo>
                      <a:pt x="806" y="137"/>
                    </a:lnTo>
                    <a:close/>
                    <a:moveTo>
                      <a:pt x="1149" y="101"/>
                    </a:moveTo>
                    <a:cubicBezTo>
                      <a:pt x="1135" y="105"/>
                      <a:pt x="1135" y="105"/>
                      <a:pt x="1135" y="105"/>
                    </a:cubicBezTo>
                    <a:cubicBezTo>
                      <a:pt x="1139" y="111"/>
                      <a:pt x="1139" y="111"/>
                      <a:pt x="1139" y="111"/>
                    </a:cubicBezTo>
                    <a:cubicBezTo>
                      <a:pt x="1145" y="109"/>
                      <a:pt x="1145" y="109"/>
                      <a:pt x="1145" y="109"/>
                    </a:cubicBezTo>
                    <a:lnTo>
                      <a:pt x="1149" y="101"/>
                    </a:lnTo>
                    <a:close/>
                    <a:moveTo>
                      <a:pt x="1051" y="134"/>
                    </a:moveTo>
                    <a:cubicBezTo>
                      <a:pt x="1051" y="125"/>
                      <a:pt x="1051" y="125"/>
                      <a:pt x="1051" y="125"/>
                    </a:cubicBezTo>
                    <a:cubicBezTo>
                      <a:pt x="1033" y="129"/>
                      <a:pt x="1033" y="129"/>
                      <a:pt x="1033" y="129"/>
                    </a:cubicBezTo>
                    <a:cubicBezTo>
                      <a:pt x="1032" y="137"/>
                      <a:pt x="1032" y="137"/>
                      <a:pt x="1032" y="137"/>
                    </a:cubicBezTo>
                    <a:cubicBezTo>
                      <a:pt x="1042" y="140"/>
                      <a:pt x="1042" y="140"/>
                      <a:pt x="1042" y="140"/>
                    </a:cubicBezTo>
                    <a:lnTo>
                      <a:pt x="1051" y="134"/>
                    </a:lnTo>
                    <a:close/>
                    <a:moveTo>
                      <a:pt x="2536" y="599"/>
                    </a:moveTo>
                    <a:cubicBezTo>
                      <a:pt x="2525" y="575"/>
                      <a:pt x="2525" y="575"/>
                      <a:pt x="2525" y="575"/>
                    </a:cubicBezTo>
                    <a:cubicBezTo>
                      <a:pt x="2521" y="591"/>
                      <a:pt x="2521" y="591"/>
                      <a:pt x="2521" y="591"/>
                    </a:cubicBezTo>
                    <a:cubicBezTo>
                      <a:pt x="2528" y="612"/>
                      <a:pt x="2528" y="612"/>
                      <a:pt x="2528" y="612"/>
                    </a:cubicBezTo>
                    <a:lnTo>
                      <a:pt x="2536" y="599"/>
                    </a:lnTo>
                    <a:close/>
                    <a:moveTo>
                      <a:pt x="2422" y="632"/>
                    </a:moveTo>
                    <a:cubicBezTo>
                      <a:pt x="2418" y="645"/>
                      <a:pt x="2418" y="645"/>
                      <a:pt x="2418" y="645"/>
                    </a:cubicBezTo>
                    <a:cubicBezTo>
                      <a:pt x="2430" y="653"/>
                      <a:pt x="2430" y="653"/>
                      <a:pt x="2430" y="653"/>
                    </a:cubicBezTo>
                    <a:cubicBezTo>
                      <a:pt x="2439" y="646"/>
                      <a:pt x="2439" y="646"/>
                      <a:pt x="2439" y="646"/>
                    </a:cubicBezTo>
                    <a:cubicBezTo>
                      <a:pt x="2442" y="629"/>
                      <a:pt x="2442" y="629"/>
                      <a:pt x="2442" y="629"/>
                    </a:cubicBezTo>
                    <a:lnTo>
                      <a:pt x="2422" y="632"/>
                    </a:lnTo>
                    <a:close/>
                    <a:moveTo>
                      <a:pt x="2067" y="772"/>
                    </a:moveTo>
                    <a:cubicBezTo>
                      <a:pt x="2060" y="765"/>
                      <a:pt x="2060" y="765"/>
                      <a:pt x="2060" y="765"/>
                    </a:cubicBezTo>
                    <a:cubicBezTo>
                      <a:pt x="2052" y="775"/>
                      <a:pt x="2052" y="775"/>
                      <a:pt x="2052" y="775"/>
                    </a:cubicBezTo>
                    <a:cubicBezTo>
                      <a:pt x="2050" y="796"/>
                      <a:pt x="2050" y="796"/>
                      <a:pt x="2050" y="796"/>
                    </a:cubicBezTo>
                    <a:cubicBezTo>
                      <a:pt x="2057" y="816"/>
                      <a:pt x="2057" y="816"/>
                      <a:pt x="2057" y="816"/>
                    </a:cubicBezTo>
                    <a:cubicBezTo>
                      <a:pt x="2075" y="811"/>
                      <a:pt x="2075" y="811"/>
                      <a:pt x="2075" y="811"/>
                    </a:cubicBezTo>
                    <a:cubicBezTo>
                      <a:pt x="2081" y="800"/>
                      <a:pt x="2081" y="800"/>
                      <a:pt x="2081" y="800"/>
                    </a:cubicBezTo>
                    <a:cubicBezTo>
                      <a:pt x="2075" y="788"/>
                      <a:pt x="2075" y="788"/>
                      <a:pt x="2075" y="788"/>
                    </a:cubicBezTo>
                    <a:lnTo>
                      <a:pt x="2067" y="772"/>
                    </a:lnTo>
                    <a:close/>
                    <a:moveTo>
                      <a:pt x="2402" y="955"/>
                    </a:moveTo>
                    <a:cubicBezTo>
                      <a:pt x="2398" y="940"/>
                      <a:pt x="2398" y="940"/>
                      <a:pt x="2398" y="940"/>
                    </a:cubicBezTo>
                    <a:cubicBezTo>
                      <a:pt x="2386" y="938"/>
                      <a:pt x="2386" y="938"/>
                      <a:pt x="2386" y="938"/>
                    </a:cubicBezTo>
                    <a:cubicBezTo>
                      <a:pt x="2385" y="924"/>
                      <a:pt x="2385" y="924"/>
                      <a:pt x="2385" y="924"/>
                    </a:cubicBezTo>
                    <a:cubicBezTo>
                      <a:pt x="2371" y="915"/>
                      <a:pt x="2371" y="915"/>
                      <a:pt x="2371" y="915"/>
                    </a:cubicBezTo>
                    <a:cubicBezTo>
                      <a:pt x="2375" y="902"/>
                      <a:pt x="2375" y="902"/>
                      <a:pt x="2375" y="902"/>
                    </a:cubicBezTo>
                    <a:cubicBezTo>
                      <a:pt x="2338" y="874"/>
                      <a:pt x="2338" y="874"/>
                      <a:pt x="2338" y="874"/>
                    </a:cubicBezTo>
                    <a:cubicBezTo>
                      <a:pt x="2305" y="846"/>
                      <a:pt x="2305" y="846"/>
                      <a:pt x="2305" y="846"/>
                    </a:cubicBezTo>
                    <a:cubicBezTo>
                      <a:pt x="2294" y="828"/>
                      <a:pt x="2294" y="828"/>
                      <a:pt x="2294" y="828"/>
                    </a:cubicBezTo>
                    <a:cubicBezTo>
                      <a:pt x="2265" y="822"/>
                      <a:pt x="2265" y="822"/>
                      <a:pt x="2265" y="822"/>
                    </a:cubicBezTo>
                    <a:cubicBezTo>
                      <a:pt x="2271" y="840"/>
                      <a:pt x="2271" y="840"/>
                      <a:pt x="2271" y="840"/>
                    </a:cubicBezTo>
                    <a:cubicBezTo>
                      <a:pt x="2284" y="849"/>
                      <a:pt x="2284" y="849"/>
                      <a:pt x="2284" y="849"/>
                    </a:cubicBezTo>
                    <a:cubicBezTo>
                      <a:pt x="2297" y="863"/>
                      <a:pt x="2297" y="863"/>
                      <a:pt x="2297" y="863"/>
                    </a:cubicBezTo>
                    <a:cubicBezTo>
                      <a:pt x="2298" y="873"/>
                      <a:pt x="2298" y="873"/>
                      <a:pt x="2298" y="873"/>
                    </a:cubicBezTo>
                    <a:cubicBezTo>
                      <a:pt x="2311" y="877"/>
                      <a:pt x="2311" y="877"/>
                      <a:pt x="2311" y="877"/>
                    </a:cubicBezTo>
                    <a:cubicBezTo>
                      <a:pt x="2318" y="902"/>
                      <a:pt x="2318" y="902"/>
                      <a:pt x="2318" y="902"/>
                    </a:cubicBezTo>
                    <a:cubicBezTo>
                      <a:pt x="2339" y="936"/>
                      <a:pt x="2339" y="936"/>
                      <a:pt x="2339" y="936"/>
                    </a:cubicBezTo>
                    <a:cubicBezTo>
                      <a:pt x="2357" y="963"/>
                      <a:pt x="2357" y="963"/>
                      <a:pt x="2357" y="963"/>
                    </a:cubicBezTo>
                    <a:cubicBezTo>
                      <a:pt x="2381" y="985"/>
                      <a:pt x="2381" y="985"/>
                      <a:pt x="2381" y="985"/>
                    </a:cubicBezTo>
                    <a:cubicBezTo>
                      <a:pt x="2398" y="985"/>
                      <a:pt x="2398" y="985"/>
                      <a:pt x="2398" y="985"/>
                    </a:cubicBezTo>
                    <a:lnTo>
                      <a:pt x="2402" y="955"/>
                    </a:lnTo>
                    <a:close/>
                    <a:moveTo>
                      <a:pt x="2492" y="840"/>
                    </a:moveTo>
                    <a:cubicBezTo>
                      <a:pt x="2482" y="860"/>
                      <a:pt x="2482" y="860"/>
                      <a:pt x="2482" y="860"/>
                    </a:cubicBezTo>
                    <a:cubicBezTo>
                      <a:pt x="2468" y="865"/>
                      <a:pt x="2468" y="865"/>
                      <a:pt x="2468" y="865"/>
                    </a:cubicBezTo>
                    <a:cubicBezTo>
                      <a:pt x="2462" y="876"/>
                      <a:pt x="2462" y="876"/>
                      <a:pt x="2462" y="876"/>
                    </a:cubicBezTo>
                    <a:cubicBezTo>
                      <a:pt x="2463" y="887"/>
                      <a:pt x="2463" y="887"/>
                      <a:pt x="2463" y="887"/>
                    </a:cubicBezTo>
                    <a:cubicBezTo>
                      <a:pt x="2442" y="875"/>
                      <a:pt x="2442" y="875"/>
                      <a:pt x="2442" y="875"/>
                    </a:cubicBezTo>
                    <a:cubicBezTo>
                      <a:pt x="2439" y="879"/>
                      <a:pt x="2435" y="894"/>
                      <a:pt x="2435" y="894"/>
                    </a:cubicBezTo>
                    <a:cubicBezTo>
                      <a:pt x="2442" y="917"/>
                      <a:pt x="2442" y="917"/>
                      <a:pt x="2442" y="917"/>
                    </a:cubicBezTo>
                    <a:cubicBezTo>
                      <a:pt x="2452" y="944"/>
                      <a:pt x="2452" y="944"/>
                      <a:pt x="2452" y="944"/>
                    </a:cubicBezTo>
                    <a:cubicBezTo>
                      <a:pt x="2468" y="946"/>
                      <a:pt x="2468" y="946"/>
                      <a:pt x="2468" y="946"/>
                    </a:cubicBezTo>
                    <a:cubicBezTo>
                      <a:pt x="2468" y="954"/>
                      <a:pt x="2468" y="954"/>
                      <a:pt x="2468" y="954"/>
                    </a:cubicBezTo>
                    <a:cubicBezTo>
                      <a:pt x="2483" y="946"/>
                      <a:pt x="2483" y="946"/>
                      <a:pt x="2483" y="946"/>
                    </a:cubicBezTo>
                    <a:cubicBezTo>
                      <a:pt x="2497" y="950"/>
                      <a:pt x="2497" y="950"/>
                      <a:pt x="2497" y="950"/>
                    </a:cubicBezTo>
                    <a:cubicBezTo>
                      <a:pt x="2500" y="963"/>
                      <a:pt x="2500" y="963"/>
                      <a:pt x="2500" y="963"/>
                    </a:cubicBezTo>
                    <a:cubicBezTo>
                      <a:pt x="2517" y="953"/>
                      <a:pt x="2517" y="953"/>
                      <a:pt x="2517" y="953"/>
                    </a:cubicBezTo>
                    <a:cubicBezTo>
                      <a:pt x="2519" y="927"/>
                      <a:pt x="2519" y="927"/>
                      <a:pt x="2519" y="927"/>
                    </a:cubicBezTo>
                    <a:cubicBezTo>
                      <a:pt x="2529" y="915"/>
                      <a:pt x="2529" y="915"/>
                      <a:pt x="2529" y="915"/>
                    </a:cubicBezTo>
                    <a:cubicBezTo>
                      <a:pt x="2529" y="898"/>
                      <a:pt x="2529" y="898"/>
                      <a:pt x="2529" y="898"/>
                    </a:cubicBezTo>
                    <a:cubicBezTo>
                      <a:pt x="2535" y="892"/>
                      <a:pt x="2535" y="892"/>
                      <a:pt x="2535" y="892"/>
                    </a:cubicBezTo>
                    <a:cubicBezTo>
                      <a:pt x="2544" y="892"/>
                      <a:pt x="2544" y="892"/>
                      <a:pt x="2544" y="892"/>
                    </a:cubicBezTo>
                    <a:cubicBezTo>
                      <a:pt x="2532" y="880"/>
                      <a:pt x="2532" y="880"/>
                      <a:pt x="2532" y="880"/>
                    </a:cubicBezTo>
                    <a:cubicBezTo>
                      <a:pt x="2526" y="858"/>
                      <a:pt x="2526" y="858"/>
                      <a:pt x="2526" y="858"/>
                    </a:cubicBezTo>
                    <a:cubicBezTo>
                      <a:pt x="2529" y="846"/>
                      <a:pt x="2529" y="846"/>
                      <a:pt x="2529" y="846"/>
                    </a:cubicBezTo>
                    <a:cubicBezTo>
                      <a:pt x="2537" y="844"/>
                      <a:pt x="2537" y="844"/>
                      <a:pt x="2537" y="844"/>
                    </a:cubicBezTo>
                    <a:cubicBezTo>
                      <a:pt x="2535" y="834"/>
                      <a:pt x="2535" y="834"/>
                      <a:pt x="2535" y="834"/>
                    </a:cubicBezTo>
                    <a:cubicBezTo>
                      <a:pt x="2545" y="831"/>
                      <a:pt x="2545" y="831"/>
                      <a:pt x="2545" y="831"/>
                    </a:cubicBezTo>
                    <a:cubicBezTo>
                      <a:pt x="2528" y="821"/>
                      <a:pt x="2528" y="821"/>
                      <a:pt x="2528" y="821"/>
                    </a:cubicBezTo>
                    <a:cubicBezTo>
                      <a:pt x="2519" y="808"/>
                      <a:pt x="2519" y="808"/>
                      <a:pt x="2519" y="808"/>
                    </a:cubicBezTo>
                    <a:cubicBezTo>
                      <a:pt x="2506" y="833"/>
                      <a:pt x="2506" y="833"/>
                      <a:pt x="2506" y="833"/>
                    </a:cubicBezTo>
                    <a:lnTo>
                      <a:pt x="2492" y="840"/>
                    </a:lnTo>
                    <a:close/>
                    <a:moveTo>
                      <a:pt x="2480" y="1018"/>
                    </a:moveTo>
                    <a:cubicBezTo>
                      <a:pt x="2494" y="1026"/>
                      <a:pt x="2494" y="1026"/>
                      <a:pt x="2494" y="1026"/>
                    </a:cubicBezTo>
                    <a:cubicBezTo>
                      <a:pt x="2506" y="1019"/>
                      <a:pt x="2506" y="1019"/>
                      <a:pt x="2506" y="1019"/>
                    </a:cubicBezTo>
                    <a:cubicBezTo>
                      <a:pt x="2490" y="1008"/>
                      <a:pt x="2490" y="1008"/>
                      <a:pt x="2490" y="1008"/>
                    </a:cubicBezTo>
                    <a:cubicBezTo>
                      <a:pt x="2483" y="1010"/>
                      <a:pt x="2483" y="1010"/>
                      <a:pt x="2483" y="1010"/>
                    </a:cubicBezTo>
                    <a:cubicBezTo>
                      <a:pt x="2476" y="1006"/>
                      <a:pt x="2476" y="1006"/>
                      <a:pt x="2476" y="1006"/>
                    </a:cubicBezTo>
                    <a:cubicBezTo>
                      <a:pt x="2476" y="998"/>
                      <a:pt x="2476" y="998"/>
                      <a:pt x="2476" y="998"/>
                    </a:cubicBezTo>
                    <a:cubicBezTo>
                      <a:pt x="2456" y="996"/>
                      <a:pt x="2456" y="996"/>
                      <a:pt x="2456" y="996"/>
                    </a:cubicBezTo>
                    <a:cubicBezTo>
                      <a:pt x="2450" y="1001"/>
                      <a:pt x="2450" y="1001"/>
                      <a:pt x="2450" y="1001"/>
                    </a:cubicBezTo>
                    <a:cubicBezTo>
                      <a:pt x="2434" y="1001"/>
                      <a:pt x="2434" y="1001"/>
                      <a:pt x="2434" y="1001"/>
                    </a:cubicBezTo>
                    <a:cubicBezTo>
                      <a:pt x="2430" y="993"/>
                      <a:pt x="2430" y="993"/>
                      <a:pt x="2430" y="993"/>
                    </a:cubicBezTo>
                    <a:cubicBezTo>
                      <a:pt x="2421" y="992"/>
                      <a:pt x="2421" y="992"/>
                      <a:pt x="2421" y="992"/>
                    </a:cubicBezTo>
                    <a:cubicBezTo>
                      <a:pt x="2413" y="986"/>
                      <a:pt x="2413" y="986"/>
                      <a:pt x="2413" y="986"/>
                    </a:cubicBezTo>
                    <a:cubicBezTo>
                      <a:pt x="2402" y="989"/>
                      <a:pt x="2402" y="989"/>
                      <a:pt x="2402" y="989"/>
                    </a:cubicBezTo>
                    <a:cubicBezTo>
                      <a:pt x="2397" y="998"/>
                      <a:pt x="2397" y="998"/>
                      <a:pt x="2397" y="998"/>
                    </a:cubicBezTo>
                    <a:cubicBezTo>
                      <a:pt x="2406" y="1006"/>
                      <a:pt x="2406" y="1006"/>
                      <a:pt x="2406" y="1006"/>
                    </a:cubicBezTo>
                    <a:cubicBezTo>
                      <a:pt x="2420" y="1011"/>
                      <a:pt x="2420" y="1011"/>
                      <a:pt x="2420" y="1011"/>
                    </a:cubicBezTo>
                    <a:cubicBezTo>
                      <a:pt x="2437" y="1013"/>
                      <a:pt x="2437" y="1013"/>
                      <a:pt x="2437" y="1013"/>
                    </a:cubicBezTo>
                    <a:cubicBezTo>
                      <a:pt x="2455" y="1021"/>
                      <a:pt x="2455" y="1021"/>
                      <a:pt x="2455" y="1021"/>
                    </a:cubicBezTo>
                    <a:lnTo>
                      <a:pt x="2480" y="1018"/>
                    </a:lnTo>
                    <a:close/>
                    <a:moveTo>
                      <a:pt x="2546" y="708"/>
                    </a:moveTo>
                    <a:cubicBezTo>
                      <a:pt x="2547" y="722"/>
                      <a:pt x="2547" y="722"/>
                      <a:pt x="2547" y="722"/>
                    </a:cubicBezTo>
                    <a:cubicBezTo>
                      <a:pt x="2552" y="737"/>
                      <a:pt x="2552" y="737"/>
                      <a:pt x="2552" y="737"/>
                    </a:cubicBezTo>
                    <a:cubicBezTo>
                      <a:pt x="2552" y="737"/>
                      <a:pt x="2557" y="741"/>
                      <a:pt x="2560" y="743"/>
                    </a:cubicBezTo>
                    <a:cubicBezTo>
                      <a:pt x="2564" y="744"/>
                      <a:pt x="2558" y="730"/>
                      <a:pt x="2558" y="730"/>
                    </a:cubicBezTo>
                    <a:cubicBezTo>
                      <a:pt x="2560" y="724"/>
                      <a:pt x="2560" y="724"/>
                      <a:pt x="2560" y="724"/>
                    </a:cubicBezTo>
                    <a:cubicBezTo>
                      <a:pt x="2569" y="736"/>
                      <a:pt x="2569" y="736"/>
                      <a:pt x="2569" y="736"/>
                    </a:cubicBezTo>
                    <a:cubicBezTo>
                      <a:pt x="2569" y="736"/>
                      <a:pt x="2569" y="740"/>
                      <a:pt x="2573" y="741"/>
                    </a:cubicBezTo>
                    <a:cubicBezTo>
                      <a:pt x="2576" y="743"/>
                      <a:pt x="2575" y="748"/>
                      <a:pt x="2575" y="748"/>
                    </a:cubicBezTo>
                    <a:cubicBezTo>
                      <a:pt x="2574" y="764"/>
                      <a:pt x="2574" y="764"/>
                      <a:pt x="2574" y="764"/>
                    </a:cubicBezTo>
                    <a:cubicBezTo>
                      <a:pt x="2574" y="764"/>
                      <a:pt x="2574" y="777"/>
                      <a:pt x="2573" y="780"/>
                    </a:cubicBezTo>
                    <a:cubicBezTo>
                      <a:pt x="2571" y="783"/>
                      <a:pt x="2587" y="770"/>
                      <a:pt x="2587" y="770"/>
                    </a:cubicBezTo>
                    <a:cubicBezTo>
                      <a:pt x="2592" y="778"/>
                      <a:pt x="2592" y="778"/>
                      <a:pt x="2592" y="778"/>
                    </a:cubicBezTo>
                    <a:cubicBezTo>
                      <a:pt x="2584" y="795"/>
                      <a:pt x="2584" y="795"/>
                      <a:pt x="2584" y="795"/>
                    </a:cubicBezTo>
                    <a:cubicBezTo>
                      <a:pt x="2584" y="808"/>
                      <a:pt x="2584" y="808"/>
                      <a:pt x="2584" y="808"/>
                    </a:cubicBezTo>
                    <a:cubicBezTo>
                      <a:pt x="2586" y="821"/>
                      <a:pt x="2586" y="821"/>
                      <a:pt x="2586" y="821"/>
                    </a:cubicBezTo>
                    <a:cubicBezTo>
                      <a:pt x="2594" y="830"/>
                      <a:pt x="2594" y="830"/>
                      <a:pt x="2594" y="830"/>
                    </a:cubicBezTo>
                    <a:cubicBezTo>
                      <a:pt x="2598" y="825"/>
                      <a:pt x="2598" y="825"/>
                      <a:pt x="2598" y="825"/>
                    </a:cubicBezTo>
                    <a:cubicBezTo>
                      <a:pt x="2595" y="817"/>
                      <a:pt x="2595" y="817"/>
                      <a:pt x="2595" y="817"/>
                    </a:cubicBezTo>
                    <a:cubicBezTo>
                      <a:pt x="2595" y="809"/>
                      <a:pt x="2595" y="809"/>
                      <a:pt x="2595" y="809"/>
                    </a:cubicBezTo>
                    <a:cubicBezTo>
                      <a:pt x="2601" y="811"/>
                      <a:pt x="2601" y="811"/>
                      <a:pt x="2601" y="811"/>
                    </a:cubicBezTo>
                    <a:cubicBezTo>
                      <a:pt x="2602" y="804"/>
                      <a:pt x="2602" y="804"/>
                      <a:pt x="2602" y="804"/>
                    </a:cubicBezTo>
                    <a:cubicBezTo>
                      <a:pt x="2599" y="786"/>
                      <a:pt x="2599" y="786"/>
                      <a:pt x="2599" y="786"/>
                    </a:cubicBezTo>
                    <a:cubicBezTo>
                      <a:pt x="2597" y="775"/>
                      <a:pt x="2597" y="775"/>
                      <a:pt x="2597" y="775"/>
                    </a:cubicBezTo>
                    <a:cubicBezTo>
                      <a:pt x="2590" y="760"/>
                      <a:pt x="2590" y="760"/>
                      <a:pt x="2590" y="760"/>
                    </a:cubicBezTo>
                    <a:cubicBezTo>
                      <a:pt x="2588" y="744"/>
                      <a:pt x="2588" y="744"/>
                      <a:pt x="2588" y="744"/>
                    </a:cubicBezTo>
                    <a:cubicBezTo>
                      <a:pt x="2580" y="738"/>
                      <a:pt x="2580" y="738"/>
                      <a:pt x="2580" y="738"/>
                    </a:cubicBezTo>
                    <a:cubicBezTo>
                      <a:pt x="2576" y="727"/>
                      <a:pt x="2576" y="727"/>
                      <a:pt x="2576" y="727"/>
                    </a:cubicBezTo>
                    <a:cubicBezTo>
                      <a:pt x="2569" y="718"/>
                      <a:pt x="2569" y="718"/>
                      <a:pt x="2569" y="718"/>
                    </a:cubicBezTo>
                    <a:cubicBezTo>
                      <a:pt x="2557" y="714"/>
                      <a:pt x="2557" y="714"/>
                      <a:pt x="2557" y="714"/>
                    </a:cubicBezTo>
                    <a:cubicBezTo>
                      <a:pt x="2553" y="701"/>
                      <a:pt x="2553" y="701"/>
                      <a:pt x="2553" y="701"/>
                    </a:cubicBezTo>
                    <a:cubicBezTo>
                      <a:pt x="2559" y="682"/>
                      <a:pt x="2559" y="682"/>
                      <a:pt x="2559" y="682"/>
                    </a:cubicBezTo>
                    <a:cubicBezTo>
                      <a:pt x="2552" y="663"/>
                      <a:pt x="2552" y="663"/>
                      <a:pt x="2552" y="663"/>
                    </a:cubicBezTo>
                    <a:cubicBezTo>
                      <a:pt x="2540" y="657"/>
                      <a:pt x="2540" y="657"/>
                      <a:pt x="2540" y="657"/>
                    </a:cubicBezTo>
                    <a:cubicBezTo>
                      <a:pt x="2538" y="687"/>
                      <a:pt x="2538" y="687"/>
                      <a:pt x="2538" y="687"/>
                    </a:cubicBezTo>
                    <a:cubicBezTo>
                      <a:pt x="2539" y="702"/>
                      <a:pt x="2539" y="702"/>
                      <a:pt x="2539" y="702"/>
                    </a:cubicBezTo>
                    <a:lnTo>
                      <a:pt x="2546" y="708"/>
                    </a:lnTo>
                    <a:close/>
                    <a:moveTo>
                      <a:pt x="2577" y="791"/>
                    </a:moveTo>
                    <a:cubicBezTo>
                      <a:pt x="2567" y="803"/>
                      <a:pt x="2567" y="803"/>
                      <a:pt x="2567" y="803"/>
                    </a:cubicBezTo>
                    <a:cubicBezTo>
                      <a:pt x="2571" y="808"/>
                      <a:pt x="2571" y="808"/>
                      <a:pt x="2571" y="808"/>
                    </a:cubicBezTo>
                    <a:cubicBezTo>
                      <a:pt x="2578" y="802"/>
                      <a:pt x="2578" y="802"/>
                      <a:pt x="2578" y="802"/>
                    </a:cubicBezTo>
                    <a:lnTo>
                      <a:pt x="2577" y="791"/>
                    </a:lnTo>
                    <a:close/>
                    <a:moveTo>
                      <a:pt x="2560" y="940"/>
                    </a:moveTo>
                    <a:cubicBezTo>
                      <a:pt x="2563" y="957"/>
                      <a:pt x="2563" y="957"/>
                      <a:pt x="2563" y="957"/>
                    </a:cubicBezTo>
                    <a:cubicBezTo>
                      <a:pt x="2568" y="968"/>
                      <a:pt x="2568" y="968"/>
                      <a:pt x="2568" y="968"/>
                    </a:cubicBezTo>
                    <a:cubicBezTo>
                      <a:pt x="2580" y="965"/>
                      <a:pt x="2580" y="965"/>
                      <a:pt x="2580" y="965"/>
                    </a:cubicBezTo>
                    <a:cubicBezTo>
                      <a:pt x="2573" y="955"/>
                      <a:pt x="2573" y="955"/>
                      <a:pt x="2573" y="955"/>
                    </a:cubicBezTo>
                    <a:cubicBezTo>
                      <a:pt x="2576" y="947"/>
                      <a:pt x="2576" y="947"/>
                      <a:pt x="2576" y="947"/>
                    </a:cubicBezTo>
                    <a:cubicBezTo>
                      <a:pt x="2567" y="930"/>
                      <a:pt x="2567" y="930"/>
                      <a:pt x="2567" y="930"/>
                    </a:cubicBezTo>
                    <a:cubicBezTo>
                      <a:pt x="2582" y="915"/>
                      <a:pt x="2582" y="915"/>
                      <a:pt x="2582" y="915"/>
                    </a:cubicBezTo>
                    <a:cubicBezTo>
                      <a:pt x="2568" y="915"/>
                      <a:pt x="2568" y="915"/>
                      <a:pt x="2568" y="915"/>
                    </a:cubicBezTo>
                    <a:cubicBezTo>
                      <a:pt x="2563" y="925"/>
                      <a:pt x="2563" y="925"/>
                      <a:pt x="2563" y="925"/>
                    </a:cubicBezTo>
                    <a:cubicBezTo>
                      <a:pt x="2555" y="918"/>
                      <a:pt x="2555" y="918"/>
                      <a:pt x="2555" y="918"/>
                    </a:cubicBezTo>
                    <a:cubicBezTo>
                      <a:pt x="2558" y="900"/>
                      <a:pt x="2558" y="900"/>
                      <a:pt x="2558" y="900"/>
                    </a:cubicBezTo>
                    <a:cubicBezTo>
                      <a:pt x="2587" y="901"/>
                      <a:pt x="2587" y="901"/>
                      <a:pt x="2587" y="901"/>
                    </a:cubicBezTo>
                    <a:cubicBezTo>
                      <a:pt x="2597" y="881"/>
                      <a:pt x="2597" y="881"/>
                      <a:pt x="2597" y="881"/>
                    </a:cubicBezTo>
                    <a:cubicBezTo>
                      <a:pt x="2585" y="891"/>
                      <a:pt x="2585" y="891"/>
                      <a:pt x="2585" y="891"/>
                    </a:cubicBezTo>
                    <a:cubicBezTo>
                      <a:pt x="2561" y="885"/>
                      <a:pt x="2561" y="885"/>
                      <a:pt x="2561" y="885"/>
                    </a:cubicBezTo>
                    <a:cubicBezTo>
                      <a:pt x="2553" y="895"/>
                      <a:pt x="2553" y="895"/>
                      <a:pt x="2553" y="895"/>
                    </a:cubicBezTo>
                    <a:cubicBezTo>
                      <a:pt x="2553" y="909"/>
                      <a:pt x="2553" y="909"/>
                      <a:pt x="2553" y="909"/>
                    </a:cubicBezTo>
                    <a:cubicBezTo>
                      <a:pt x="2548" y="913"/>
                      <a:pt x="2548" y="913"/>
                      <a:pt x="2548" y="913"/>
                    </a:cubicBezTo>
                    <a:cubicBezTo>
                      <a:pt x="2540" y="940"/>
                      <a:pt x="2540" y="940"/>
                      <a:pt x="2540" y="940"/>
                    </a:cubicBezTo>
                    <a:cubicBezTo>
                      <a:pt x="2539" y="950"/>
                      <a:pt x="2539" y="950"/>
                      <a:pt x="2539" y="950"/>
                    </a:cubicBezTo>
                    <a:cubicBezTo>
                      <a:pt x="2546" y="949"/>
                      <a:pt x="2546" y="949"/>
                      <a:pt x="2546" y="949"/>
                    </a:cubicBezTo>
                    <a:cubicBezTo>
                      <a:pt x="2548" y="959"/>
                      <a:pt x="2548" y="959"/>
                      <a:pt x="2548" y="959"/>
                    </a:cubicBezTo>
                    <a:cubicBezTo>
                      <a:pt x="2546" y="980"/>
                      <a:pt x="2546" y="980"/>
                      <a:pt x="2546" y="980"/>
                    </a:cubicBezTo>
                    <a:cubicBezTo>
                      <a:pt x="2554" y="982"/>
                      <a:pt x="2554" y="982"/>
                      <a:pt x="2554" y="982"/>
                    </a:cubicBezTo>
                    <a:cubicBezTo>
                      <a:pt x="2556" y="966"/>
                      <a:pt x="2556" y="966"/>
                      <a:pt x="2556" y="966"/>
                    </a:cubicBezTo>
                    <a:cubicBezTo>
                      <a:pt x="2556" y="966"/>
                      <a:pt x="2555" y="949"/>
                      <a:pt x="2554" y="945"/>
                    </a:cubicBezTo>
                    <a:cubicBezTo>
                      <a:pt x="2553" y="940"/>
                      <a:pt x="2560" y="940"/>
                      <a:pt x="2560" y="940"/>
                    </a:cubicBezTo>
                    <a:close/>
                    <a:moveTo>
                      <a:pt x="2529" y="1016"/>
                    </a:moveTo>
                    <a:cubicBezTo>
                      <a:pt x="2518" y="1022"/>
                      <a:pt x="2518" y="1022"/>
                      <a:pt x="2518" y="1022"/>
                    </a:cubicBezTo>
                    <a:cubicBezTo>
                      <a:pt x="2512" y="1018"/>
                      <a:pt x="2512" y="1018"/>
                      <a:pt x="2512" y="1018"/>
                    </a:cubicBezTo>
                    <a:cubicBezTo>
                      <a:pt x="2510" y="1026"/>
                      <a:pt x="2510" y="1026"/>
                      <a:pt x="2510" y="1026"/>
                    </a:cubicBezTo>
                    <a:cubicBezTo>
                      <a:pt x="2516" y="1029"/>
                      <a:pt x="2516" y="1029"/>
                      <a:pt x="2516" y="1029"/>
                    </a:cubicBezTo>
                    <a:cubicBezTo>
                      <a:pt x="2527" y="1028"/>
                      <a:pt x="2527" y="1028"/>
                      <a:pt x="2527" y="1028"/>
                    </a:cubicBezTo>
                    <a:cubicBezTo>
                      <a:pt x="2527" y="1028"/>
                      <a:pt x="2537" y="1019"/>
                      <a:pt x="2542" y="1019"/>
                    </a:cubicBezTo>
                    <a:cubicBezTo>
                      <a:pt x="2546" y="1019"/>
                      <a:pt x="2529" y="1016"/>
                      <a:pt x="2529" y="1016"/>
                    </a:cubicBezTo>
                    <a:close/>
                    <a:moveTo>
                      <a:pt x="2550" y="1048"/>
                    </a:moveTo>
                    <a:cubicBezTo>
                      <a:pt x="2554" y="1042"/>
                      <a:pt x="2554" y="1042"/>
                      <a:pt x="2554" y="1042"/>
                    </a:cubicBezTo>
                    <a:cubicBezTo>
                      <a:pt x="2548" y="1033"/>
                      <a:pt x="2548" y="1033"/>
                      <a:pt x="2548" y="1033"/>
                    </a:cubicBezTo>
                    <a:cubicBezTo>
                      <a:pt x="2537" y="1031"/>
                      <a:pt x="2537" y="1031"/>
                      <a:pt x="2537" y="1031"/>
                    </a:cubicBezTo>
                    <a:cubicBezTo>
                      <a:pt x="2540" y="1040"/>
                      <a:pt x="2540" y="1040"/>
                      <a:pt x="2540" y="1040"/>
                    </a:cubicBezTo>
                    <a:lnTo>
                      <a:pt x="2550" y="1048"/>
                    </a:lnTo>
                    <a:close/>
                    <a:moveTo>
                      <a:pt x="2587" y="1033"/>
                    </a:moveTo>
                    <a:cubicBezTo>
                      <a:pt x="2596" y="1028"/>
                      <a:pt x="2596" y="1028"/>
                      <a:pt x="2596" y="1028"/>
                    </a:cubicBezTo>
                    <a:cubicBezTo>
                      <a:pt x="2605" y="1018"/>
                      <a:pt x="2605" y="1018"/>
                      <a:pt x="2605" y="1018"/>
                    </a:cubicBezTo>
                    <a:cubicBezTo>
                      <a:pt x="2589" y="1021"/>
                      <a:pt x="2589" y="1021"/>
                      <a:pt x="2589" y="1021"/>
                    </a:cubicBezTo>
                    <a:cubicBezTo>
                      <a:pt x="2575" y="1034"/>
                      <a:pt x="2575" y="1034"/>
                      <a:pt x="2575" y="1034"/>
                    </a:cubicBezTo>
                    <a:cubicBezTo>
                      <a:pt x="2571" y="1048"/>
                      <a:pt x="2571" y="1048"/>
                      <a:pt x="2571" y="1048"/>
                    </a:cubicBezTo>
                    <a:cubicBezTo>
                      <a:pt x="2585" y="1042"/>
                      <a:pt x="2585" y="1042"/>
                      <a:pt x="2585" y="1042"/>
                    </a:cubicBezTo>
                    <a:lnTo>
                      <a:pt x="2587" y="1033"/>
                    </a:lnTo>
                    <a:close/>
                    <a:moveTo>
                      <a:pt x="2613" y="940"/>
                    </a:moveTo>
                    <a:cubicBezTo>
                      <a:pt x="2615" y="953"/>
                      <a:pt x="2615" y="953"/>
                      <a:pt x="2615" y="953"/>
                    </a:cubicBezTo>
                    <a:cubicBezTo>
                      <a:pt x="2628" y="953"/>
                      <a:pt x="2628" y="953"/>
                      <a:pt x="2628" y="953"/>
                    </a:cubicBezTo>
                    <a:cubicBezTo>
                      <a:pt x="2629" y="945"/>
                      <a:pt x="2629" y="945"/>
                      <a:pt x="2629" y="945"/>
                    </a:cubicBezTo>
                    <a:lnTo>
                      <a:pt x="2613" y="940"/>
                    </a:lnTo>
                    <a:close/>
                    <a:moveTo>
                      <a:pt x="1677" y="716"/>
                    </a:moveTo>
                    <a:cubicBezTo>
                      <a:pt x="1660" y="716"/>
                      <a:pt x="1660" y="716"/>
                      <a:pt x="1660" y="716"/>
                    </a:cubicBezTo>
                    <a:cubicBezTo>
                      <a:pt x="1663" y="721"/>
                      <a:pt x="1663" y="721"/>
                      <a:pt x="1663" y="721"/>
                    </a:cubicBezTo>
                    <a:cubicBezTo>
                      <a:pt x="1672" y="720"/>
                      <a:pt x="1672" y="720"/>
                      <a:pt x="1672" y="720"/>
                    </a:cubicBezTo>
                    <a:lnTo>
                      <a:pt x="1677" y="716"/>
                    </a:lnTo>
                    <a:close/>
                    <a:moveTo>
                      <a:pt x="2616" y="1064"/>
                    </a:moveTo>
                    <a:cubicBezTo>
                      <a:pt x="2607" y="1086"/>
                      <a:pt x="2607" y="1086"/>
                      <a:pt x="2607" y="1086"/>
                    </a:cubicBezTo>
                    <a:cubicBezTo>
                      <a:pt x="2605" y="1095"/>
                      <a:pt x="2605" y="1095"/>
                      <a:pt x="2605" y="1095"/>
                    </a:cubicBezTo>
                    <a:cubicBezTo>
                      <a:pt x="2604" y="1098"/>
                      <a:pt x="2604" y="1098"/>
                      <a:pt x="2604" y="1098"/>
                    </a:cubicBezTo>
                    <a:cubicBezTo>
                      <a:pt x="2597" y="1101"/>
                      <a:pt x="2597" y="1101"/>
                      <a:pt x="2597" y="1101"/>
                    </a:cubicBezTo>
                    <a:cubicBezTo>
                      <a:pt x="2595" y="1084"/>
                      <a:pt x="2595" y="1084"/>
                      <a:pt x="2595" y="1084"/>
                    </a:cubicBezTo>
                    <a:cubicBezTo>
                      <a:pt x="2575" y="1108"/>
                      <a:pt x="2575" y="1108"/>
                      <a:pt x="2575" y="1108"/>
                    </a:cubicBezTo>
                    <a:cubicBezTo>
                      <a:pt x="2575" y="1120"/>
                      <a:pt x="2575" y="1120"/>
                      <a:pt x="2575" y="1120"/>
                    </a:cubicBezTo>
                    <a:cubicBezTo>
                      <a:pt x="2568" y="1123"/>
                      <a:pt x="2568" y="1123"/>
                      <a:pt x="2568" y="1123"/>
                    </a:cubicBezTo>
                    <a:cubicBezTo>
                      <a:pt x="2566" y="1135"/>
                      <a:pt x="2566" y="1135"/>
                      <a:pt x="2566" y="1135"/>
                    </a:cubicBezTo>
                    <a:cubicBezTo>
                      <a:pt x="2559" y="1128"/>
                      <a:pt x="2559" y="1128"/>
                      <a:pt x="2559" y="1128"/>
                    </a:cubicBezTo>
                    <a:cubicBezTo>
                      <a:pt x="2554" y="1135"/>
                      <a:pt x="2554" y="1135"/>
                      <a:pt x="2554" y="1135"/>
                    </a:cubicBezTo>
                    <a:cubicBezTo>
                      <a:pt x="2555" y="1147"/>
                      <a:pt x="2555" y="1147"/>
                      <a:pt x="2555" y="1147"/>
                    </a:cubicBezTo>
                    <a:cubicBezTo>
                      <a:pt x="2544" y="1159"/>
                      <a:pt x="2544" y="1159"/>
                      <a:pt x="2544" y="1159"/>
                    </a:cubicBezTo>
                    <a:cubicBezTo>
                      <a:pt x="2531" y="1173"/>
                      <a:pt x="2531" y="1173"/>
                      <a:pt x="2531" y="1173"/>
                    </a:cubicBezTo>
                    <a:cubicBezTo>
                      <a:pt x="2524" y="1171"/>
                      <a:pt x="2524" y="1171"/>
                      <a:pt x="2524" y="1171"/>
                    </a:cubicBezTo>
                    <a:cubicBezTo>
                      <a:pt x="2510" y="1183"/>
                      <a:pt x="2510" y="1183"/>
                      <a:pt x="2510" y="1183"/>
                    </a:cubicBezTo>
                    <a:cubicBezTo>
                      <a:pt x="2498" y="1185"/>
                      <a:pt x="2498" y="1185"/>
                      <a:pt x="2498" y="1185"/>
                    </a:cubicBezTo>
                    <a:cubicBezTo>
                      <a:pt x="2485" y="1197"/>
                      <a:pt x="2485" y="1197"/>
                      <a:pt x="2485" y="1197"/>
                    </a:cubicBezTo>
                    <a:cubicBezTo>
                      <a:pt x="2479" y="1200"/>
                      <a:pt x="2479" y="1200"/>
                      <a:pt x="2479" y="1200"/>
                    </a:cubicBezTo>
                    <a:cubicBezTo>
                      <a:pt x="2468" y="1209"/>
                      <a:pt x="2468" y="1209"/>
                      <a:pt x="2468" y="1209"/>
                    </a:cubicBezTo>
                    <a:cubicBezTo>
                      <a:pt x="2468" y="1222"/>
                      <a:pt x="2468" y="1222"/>
                      <a:pt x="2468" y="1222"/>
                    </a:cubicBezTo>
                    <a:cubicBezTo>
                      <a:pt x="2460" y="1236"/>
                      <a:pt x="2460" y="1236"/>
                      <a:pt x="2460" y="1236"/>
                    </a:cubicBezTo>
                    <a:cubicBezTo>
                      <a:pt x="2466" y="1255"/>
                      <a:pt x="2466" y="1255"/>
                      <a:pt x="2466" y="1255"/>
                    </a:cubicBezTo>
                    <a:cubicBezTo>
                      <a:pt x="2458" y="1257"/>
                      <a:pt x="2458" y="1257"/>
                      <a:pt x="2458" y="1257"/>
                    </a:cubicBezTo>
                    <a:cubicBezTo>
                      <a:pt x="2455" y="1267"/>
                      <a:pt x="2455" y="1267"/>
                      <a:pt x="2455" y="1267"/>
                    </a:cubicBezTo>
                    <a:cubicBezTo>
                      <a:pt x="2459" y="1278"/>
                      <a:pt x="2459" y="1278"/>
                      <a:pt x="2459" y="1278"/>
                    </a:cubicBezTo>
                    <a:cubicBezTo>
                      <a:pt x="2460" y="1294"/>
                      <a:pt x="2460" y="1294"/>
                      <a:pt x="2460" y="1294"/>
                    </a:cubicBezTo>
                    <a:cubicBezTo>
                      <a:pt x="2456" y="1311"/>
                      <a:pt x="2456" y="1311"/>
                      <a:pt x="2456" y="1311"/>
                    </a:cubicBezTo>
                    <a:cubicBezTo>
                      <a:pt x="2454" y="1331"/>
                      <a:pt x="2454" y="1331"/>
                      <a:pt x="2454" y="1331"/>
                    </a:cubicBezTo>
                    <a:cubicBezTo>
                      <a:pt x="2450" y="1339"/>
                      <a:pt x="2450" y="1339"/>
                      <a:pt x="2450" y="1339"/>
                    </a:cubicBezTo>
                    <a:cubicBezTo>
                      <a:pt x="2442" y="1347"/>
                      <a:pt x="2442" y="1347"/>
                      <a:pt x="2442" y="1347"/>
                    </a:cubicBezTo>
                    <a:cubicBezTo>
                      <a:pt x="2449" y="1359"/>
                      <a:pt x="2449" y="1359"/>
                      <a:pt x="2449" y="1359"/>
                    </a:cubicBezTo>
                    <a:cubicBezTo>
                      <a:pt x="2464" y="1352"/>
                      <a:pt x="2464" y="1352"/>
                      <a:pt x="2464" y="1352"/>
                    </a:cubicBezTo>
                    <a:cubicBezTo>
                      <a:pt x="2481" y="1336"/>
                      <a:pt x="2481" y="1336"/>
                      <a:pt x="2481" y="1336"/>
                    </a:cubicBezTo>
                    <a:cubicBezTo>
                      <a:pt x="2487" y="1334"/>
                      <a:pt x="2487" y="1334"/>
                      <a:pt x="2487" y="1334"/>
                    </a:cubicBezTo>
                    <a:cubicBezTo>
                      <a:pt x="2554" y="1248"/>
                      <a:pt x="2602" y="1153"/>
                      <a:pt x="2626" y="1053"/>
                    </a:cubicBezTo>
                    <a:cubicBezTo>
                      <a:pt x="2619" y="1049"/>
                      <a:pt x="2619" y="1049"/>
                      <a:pt x="2619" y="1049"/>
                    </a:cubicBezTo>
                    <a:lnTo>
                      <a:pt x="2616" y="1064"/>
                    </a:lnTo>
                    <a:close/>
                    <a:moveTo>
                      <a:pt x="2291" y="680"/>
                    </a:moveTo>
                    <a:cubicBezTo>
                      <a:pt x="2305" y="713"/>
                      <a:pt x="2305" y="713"/>
                      <a:pt x="2305" y="713"/>
                    </a:cubicBezTo>
                    <a:cubicBezTo>
                      <a:pt x="2302" y="784"/>
                      <a:pt x="2302" y="784"/>
                      <a:pt x="2302" y="784"/>
                    </a:cubicBezTo>
                    <a:cubicBezTo>
                      <a:pt x="2329" y="811"/>
                      <a:pt x="2329" y="811"/>
                      <a:pt x="2329" y="811"/>
                    </a:cubicBezTo>
                    <a:cubicBezTo>
                      <a:pt x="2334" y="840"/>
                      <a:pt x="2334" y="840"/>
                      <a:pt x="2334" y="840"/>
                    </a:cubicBezTo>
                    <a:cubicBezTo>
                      <a:pt x="2342" y="864"/>
                      <a:pt x="2342" y="864"/>
                      <a:pt x="2342" y="864"/>
                    </a:cubicBezTo>
                    <a:cubicBezTo>
                      <a:pt x="2369" y="883"/>
                      <a:pt x="2369" y="883"/>
                      <a:pt x="2369" y="883"/>
                    </a:cubicBezTo>
                    <a:cubicBezTo>
                      <a:pt x="2384" y="883"/>
                      <a:pt x="2384" y="883"/>
                      <a:pt x="2384" y="883"/>
                    </a:cubicBezTo>
                    <a:cubicBezTo>
                      <a:pt x="2369" y="862"/>
                      <a:pt x="2369" y="862"/>
                      <a:pt x="2369" y="862"/>
                    </a:cubicBezTo>
                    <a:cubicBezTo>
                      <a:pt x="2366" y="830"/>
                      <a:pt x="2366" y="830"/>
                      <a:pt x="2366" y="830"/>
                    </a:cubicBezTo>
                    <a:cubicBezTo>
                      <a:pt x="2329" y="800"/>
                      <a:pt x="2329" y="800"/>
                      <a:pt x="2329" y="800"/>
                    </a:cubicBezTo>
                    <a:cubicBezTo>
                      <a:pt x="2326" y="782"/>
                      <a:pt x="2326" y="782"/>
                      <a:pt x="2326" y="782"/>
                    </a:cubicBezTo>
                    <a:cubicBezTo>
                      <a:pt x="2313" y="765"/>
                      <a:pt x="2313" y="765"/>
                      <a:pt x="2313" y="765"/>
                    </a:cubicBezTo>
                    <a:cubicBezTo>
                      <a:pt x="2323" y="733"/>
                      <a:pt x="2323" y="733"/>
                      <a:pt x="2323" y="733"/>
                    </a:cubicBezTo>
                    <a:cubicBezTo>
                      <a:pt x="2321" y="712"/>
                      <a:pt x="2321" y="712"/>
                      <a:pt x="2321" y="712"/>
                    </a:cubicBezTo>
                    <a:cubicBezTo>
                      <a:pt x="2332" y="710"/>
                      <a:pt x="2332" y="710"/>
                      <a:pt x="2332" y="710"/>
                    </a:cubicBezTo>
                    <a:cubicBezTo>
                      <a:pt x="2334" y="723"/>
                      <a:pt x="2334" y="723"/>
                      <a:pt x="2334" y="723"/>
                    </a:cubicBezTo>
                    <a:cubicBezTo>
                      <a:pt x="2356" y="733"/>
                      <a:pt x="2356" y="733"/>
                      <a:pt x="2356" y="733"/>
                    </a:cubicBezTo>
                    <a:cubicBezTo>
                      <a:pt x="2387" y="763"/>
                      <a:pt x="2387" y="763"/>
                      <a:pt x="2387" y="763"/>
                    </a:cubicBezTo>
                    <a:cubicBezTo>
                      <a:pt x="2387" y="784"/>
                      <a:pt x="2387" y="784"/>
                      <a:pt x="2387" y="784"/>
                    </a:cubicBezTo>
                    <a:cubicBezTo>
                      <a:pt x="2412" y="757"/>
                      <a:pt x="2412" y="757"/>
                      <a:pt x="2412" y="757"/>
                    </a:cubicBezTo>
                    <a:cubicBezTo>
                      <a:pt x="2432" y="745"/>
                      <a:pt x="2432" y="745"/>
                      <a:pt x="2432" y="745"/>
                    </a:cubicBezTo>
                    <a:cubicBezTo>
                      <a:pt x="2432" y="734"/>
                      <a:pt x="2432" y="734"/>
                      <a:pt x="2432" y="734"/>
                    </a:cubicBezTo>
                    <a:cubicBezTo>
                      <a:pt x="2430" y="705"/>
                      <a:pt x="2430" y="705"/>
                      <a:pt x="2430" y="705"/>
                    </a:cubicBezTo>
                    <a:cubicBezTo>
                      <a:pt x="2412" y="675"/>
                      <a:pt x="2412" y="675"/>
                      <a:pt x="2412" y="675"/>
                    </a:cubicBezTo>
                    <a:cubicBezTo>
                      <a:pt x="2390" y="649"/>
                      <a:pt x="2390" y="649"/>
                      <a:pt x="2390" y="649"/>
                    </a:cubicBezTo>
                    <a:cubicBezTo>
                      <a:pt x="2385" y="630"/>
                      <a:pt x="2385" y="630"/>
                      <a:pt x="2385" y="630"/>
                    </a:cubicBezTo>
                    <a:cubicBezTo>
                      <a:pt x="2393" y="613"/>
                      <a:pt x="2393" y="613"/>
                      <a:pt x="2393" y="613"/>
                    </a:cubicBezTo>
                    <a:cubicBezTo>
                      <a:pt x="2414" y="603"/>
                      <a:pt x="2414" y="603"/>
                      <a:pt x="2414" y="603"/>
                    </a:cubicBezTo>
                    <a:cubicBezTo>
                      <a:pt x="2424" y="606"/>
                      <a:pt x="2424" y="606"/>
                      <a:pt x="2424" y="606"/>
                    </a:cubicBezTo>
                    <a:cubicBezTo>
                      <a:pt x="2427" y="619"/>
                      <a:pt x="2427" y="619"/>
                      <a:pt x="2427" y="619"/>
                    </a:cubicBezTo>
                    <a:cubicBezTo>
                      <a:pt x="2436" y="621"/>
                      <a:pt x="2436" y="621"/>
                      <a:pt x="2436" y="621"/>
                    </a:cubicBezTo>
                    <a:cubicBezTo>
                      <a:pt x="2438" y="606"/>
                      <a:pt x="2438" y="606"/>
                      <a:pt x="2438" y="606"/>
                    </a:cubicBezTo>
                    <a:cubicBezTo>
                      <a:pt x="2459" y="605"/>
                      <a:pt x="2459" y="605"/>
                      <a:pt x="2459" y="605"/>
                    </a:cubicBezTo>
                    <a:cubicBezTo>
                      <a:pt x="2464" y="587"/>
                      <a:pt x="2464" y="587"/>
                      <a:pt x="2464" y="587"/>
                    </a:cubicBezTo>
                    <a:cubicBezTo>
                      <a:pt x="2472" y="600"/>
                      <a:pt x="2472" y="600"/>
                      <a:pt x="2472" y="600"/>
                    </a:cubicBezTo>
                    <a:cubicBezTo>
                      <a:pt x="2491" y="597"/>
                      <a:pt x="2491" y="597"/>
                      <a:pt x="2491" y="597"/>
                    </a:cubicBezTo>
                    <a:cubicBezTo>
                      <a:pt x="2512" y="573"/>
                      <a:pt x="2512" y="573"/>
                      <a:pt x="2512" y="573"/>
                    </a:cubicBezTo>
                    <a:cubicBezTo>
                      <a:pt x="2510" y="552"/>
                      <a:pt x="2510" y="552"/>
                      <a:pt x="2510" y="552"/>
                    </a:cubicBezTo>
                    <a:cubicBezTo>
                      <a:pt x="2512" y="518"/>
                      <a:pt x="2512" y="518"/>
                      <a:pt x="2512" y="518"/>
                    </a:cubicBezTo>
                    <a:cubicBezTo>
                      <a:pt x="2499" y="512"/>
                      <a:pt x="2499" y="512"/>
                      <a:pt x="2499" y="512"/>
                    </a:cubicBezTo>
                    <a:cubicBezTo>
                      <a:pt x="2502" y="504"/>
                      <a:pt x="2502" y="504"/>
                      <a:pt x="2502" y="504"/>
                    </a:cubicBezTo>
                    <a:cubicBezTo>
                      <a:pt x="2467" y="461"/>
                      <a:pt x="2467" y="461"/>
                      <a:pt x="2467" y="461"/>
                    </a:cubicBezTo>
                    <a:cubicBezTo>
                      <a:pt x="2466" y="442"/>
                      <a:pt x="2466" y="442"/>
                      <a:pt x="2466" y="442"/>
                    </a:cubicBezTo>
                    <a:cubicBezTo>
                      <a:pt x="2299" y="244"/>
                      <a:pt x="2028" y="93"/>
                      <a:pt x="1705" y="25"/>
                    </a:cubicBezTo>
                    <a:cubicBezTo>
                      <a:pt x="1657" y="25"/>
                      <a:pt x="1657" y="25"/>
                      <a:pt x="1657" y="25"/>
                    </a:cubicBezTo>
                    <a:cubicBezTo>
                      <a:pt x="1617" y="21"/>
                      <a:pt x="1617" y="21"/>
                      <a:pt x="1617" y="21"/>
                    </a:cubicBezTo>
                    <a:cubicBezTo>
                      <a:pt x="1580" y="19"/>
                      <a:pt x="1580" y="19"/>
                      <a:pt x="1580" y="19"/>
                    </a:cubicBezTo>
                    <a:cubicBezTo>
                      <a:pt x="1551" y="8"/>
                      <a:pt x="1551" y="8"/>
                      <a:pt x="1551" y="8"/>
                    </a:cubicBezTo>
                    <a:cubicBezTo>
                      <a:pt x="1561" y="19"/>
                      <a:pt x="1561" y="19"/>
                      <a:pt x="1561" y="19"/>
                    </a:cubicBezTo>
                    <a:cubicBezTo>
                      <a:pt x="1538" y="25"/>
                      <a:pt x="1538" y="25"/>
                      <a:pt x="1538" y="25"/>
                    </a:cubicBezTo>
                    <a:cubicBezTo>
                      <a:pt x="1499" y="10"/>
                      <a:pt x="1499" y="10"/>
                      <a:pt x="1499" y="10"/>
                    </a:cubicBezTo>
                    <a:cubicBezTo>
                      <a:pt x="1482" y="13"/>
                      <a:pt x="1482" y="13"/>
                      <a:pt x="1482" y="13"/>
                    </a:cubicBezTo>
                    <a:cubicBezTo>
                      <a:pt x="1493" y="28"/>
                      <a:pt x="1493" y="28"/>
                      <a:pt x="1493" y="28"/>
                    </a:cubicBezTo>
                    <a:cubicBezTo>
                      <a:pt x="1465" y="21"/>
                      <a:pt x="1465" y="21"/>
                      <a:pt x="1465" y="21"/>
                    </a:cubicBezTo>
                    <a:cubicBezTo>
                      <a:pt x="1444" y="36"/>
                      <a:pt x="1444" y="36"/>
                      <a:pt x="1444" y="36"/>
                    </a:cubicBezTo>
                    <a:cubicBezTo>
                      <a:pt x="1393" y="32"/>
                      <a:pt x="1393" y="32"/>
                      <a:pt x="1393" y="32"/>
                    </a:cubicBezTo>
                    <a:cubicBezTo>
                      <a:pt x="1386" y="42"/>
                      <a:pt x="1386" y="42"/>
                      <a:pt x="1386" y="42"/>
                    </a:cubicBezTo>
                    <a:cubicBezTo>
                      <a:pt x="1359" y="34"/>
                      <a:pt x="1359" y="34"/>
                      <a:pt x="1359" y="34"/>
                    </a:cubicBezTo>
                    <a:cubicBezTo>
                      <a:pt x="1337" y="17"/>
                      <a:pt x="1337" y="17"/>
                      <a:pt x="1337" y="17"/>
                    </a:cubicBezTo>
                    <a:cubicBezTo>
                      <a:pt x="1376" y="21"/>
                      <a:pt x="1376" y="21"/>
                      <a:pt x="1376" y="21"/>
                    </a:cubicBezTo>
                    <a:cubicBezTo>
                      <a:pt x="1416" y="23"/>
                      <a:pt x="1416" y="23"/>
                      <a:pt x="1416" y="23"/>
                    </a:cubicBezTo>
                    <a:cubicBezTo>
                      <a:pt x="1455" y="17"/>
                      <a:pt x="1455" y="17"/>
                      <a:pt x="1455" y="17"/>
                    </a:cubicBezTo>
                    <a:cubicBezTo>
                      <a:pt x="1416" y="10"/>
                      <a:pt x="1416" y="10"/>
                      <a:pt x="1416" y="10"/>
                    </a:cubicBezTo>
                    <a:cubicBezTo>
                      <a:pt x="1307" y="2"/>
                      <a:pt x="1307" y="2"/>
                      <a:pt x="1307" y="2"/>
                    </a:cubicBezTo>
                    <a:cubicBezTo>
                      <a:pt x="1201" y="0"/>
                      <a:pt x="1201" y="0"/>
                      <a:pt x="1201" y="0"/>
                    </a:cubicBezTo>
                    <a:cubicBezTo>
                      <a:pt x="1154" y="8"/>
                      <a:pt x="1154" y="8"/>
                      <a:pt x="1154" y="8"/>
                    </a:cubicBezTo>
                    <a:cubicBezTo>
                      <a:pt x="1120" y="17"/>
                      <a:pt x="1120" y="17"/>
                      <a:pt x="1120" y="17"/>
                    </a:cubicBezTo>
                    <a:cubicBezTo>
                      <a:pt x="1028" y="55"/>
                      <a:pt x="1028" y="55"/>
                      <a:pt x="1028" y="55"/>
                    </a:cubicBezTo>
                    <a:cubicBezTo>
                      <a:pt x="998" y="60"/>
                      <a:pt x="998" y="60"/>
                      <a:pt x="998" y="60"/>
                    </a:cubicBezTo>
                    <a:cubicBezTo>
                      <a:pt x="966" y="72"/>
                      <a:pt x="966" y="72"/>
                      <a:pt x="966" y="72"/>
                    </a:cubicBezTo>
                    <a:cubicBezTo>
                      <a:pt x="955" y="81"/>
                      <a:pt x="955" y="81"/>
                      <a:pt x="955" y="81"/>
                    </a:cubicBezTo>
                    <a:cubicBezTo>
                      <a:pt x="968" y="87"/>
                      <a:pt x="968" y="87"/>
                      <a:pt x="968" y="87"/>
                    </a:cubicBezTo>
                    <a:cubicBezTo>
                      <a:pt x="966" y="100"/>
                      <a:pt x="966" y="100"/>
                      <a:pt x="966" y="100"/>
                    </a:cubicBezTo>
                    <a:cubicBezTo>
                      <a:pt x="987" y="106"/>
                      <a:pt x="987" y="106"/>
                      <a:pt x="987" y="106"/>
                    </a:cubicBezTo>
                    <a:cubicBezTo>
                      <a:pt x="1034" y="87"/>
                      <a:pt x="1034" y="87"/>
                      <a:pt x="1034" y="87"/>
                    </a:cubicBezTo>
                    <a:cubicBezTo>
                      <a:pt x="1045" y="109"/>
                      <a:pt x="1045" y="109"/>
                      <a:pt x="1045" y="109"/>
                    </a:cubicBezTo>
                    <a:cubicBezTo>
                      <a:pt x="1060" y="117"/>
                      <a:pt x="1060" y="117"/>
                      <a:pt x="1060" y="117"/>
                    </a:cubicBezTo>
                    <a:cubicBezTo>
                      <a:pt x="1060" y="130"/>
                      <a:pt x="1060" y="130"/>
                      <a:pt x="1060" y="130"/>
                    </a:cubicBezTo>
                    <a:cubicBezTo>
                      <a:pt x="1075" y="130"/>
                      <a:pt x="1075" y="130"/>
                      <a:pt x="1075" y="130"/>
                    </a:cubicBezTo>
                    <a:cubicBezTo>
                      <a:pt x="1088" y="121"/>
                      <a:pt x="1088" y="121"/>
                      <a:pt x="1088" y="121"/>
                    </a:cubicBezTo>
                    <a:cubicBezTo>
                      <a:pt x="1105" y="121"/>
                      <a:pt x="1105" y="121"/>
                      <a:pt x="1105" y="121"/>
                    </a:cubicBezTo>
                    <a:cubicBezTo>
                      <a:pt x="1117" y="96"/>
                      <a:pt x="1117" y="96"/>
                      <a:pt x="1117" y="96"/>
                    </a:cubicBezTo>
                    <a:cubicBezTo>
                      <a:pt x="1145" y="83"/>
                      <a:pt x="1145" y="83"/>
                      <a:pt x="1145" y="83"/>
                    </a:cubicBezTo>
                    <a:cubicBezTo>
                      <a:pt x="1124" y="74"/>
                      <a:pt x="1124" y="74"/>
                      <a:pt x="1124" y="74"/>
                    </a:cubicBezTo>
                    <a:cubicBezTo>
                      <a:pt x="1126" y="57"/>
                      <a:pt x="1126" y="57"/>
                      <a:pt x="1126" y="57"/>
                    </a:cubicBezTo>
                    <a:cubicBezTo>
                      <a:pt x="1152" y="49"/>
                      <a:pt x="1152" y="49"/>
                      <a:pt x="1152" y="49"/>
                    </a:cubicBezTo>
                    <a:cubicBezTo>
                      <a:pt x="1173" y="49"/>
                      <a:pt x="1173" y="49"/>
                      <a:pt x="1173" y="49"/>
                    </a:cubicBezTo>
                    <a:cubicBezTo>
                      <a:pt x="1207" y="25"/>
                      <a:pt x="1207" y="25"/>
                      <a:pt x="1207" y="25"/>
                    </a:cubicBezTo>
                    <a:cubicBezTo>
                      <a:pt x="1241" y="32"/>
                      <a:pt x="1241" y="32"/>
                      <a:pt x="1241" y="32"/>
                    </a:cubicBezTo>
                    <a:cubicBezTo>
                      <a:pt x="1186" y="57"/>
                      <a:pt x="1186" y="57"/>
                      <a:pt x="1186" y="57"/>
                    </a:cubicBezTo>
                    <a:cubicBezTo>
                      <a:pt x="1190" y="77"/>
                      <a:pt x="1190" y="77"/>
                      <a:pt x="1190" y="77"/>
                    </a:cubicBezTo>
                    <a:cubicBezTo>
                      <a:pt x="1269" y="68"/>
                      <a:pt x="1269" y="68"/>
                      <a:pt x="1269" y="68"/>
                    </a:cubicBezTo>
                    <a:cubicBezTo>
                      <a:pt x="1301" y="79"/>
                      <a:pt x="1301" y="79"/>
                      <a:pt x="1301" y="79"/>
                    </a:cubicBezTo>
                    <a:cubicBezTo>
                      <a:pt x="1254" y="81"/>
                      <a:pt x="1254" y="81"/>
                      <a:pt x="1254" y="81"/>
                    </a:cubicBezTo>
                    <a:cubicBezTo>
                      <a:pt x="1211" y="87"/>
                      <a:pt x="1211" y="87"/>
                      <a:pt x="1211" y="87"/>
                    </a:cubicBezTo>
                    <a:cubicBezTo>
                      <a:pt x="1226" y="98"/>
                      <a:pt x="1226" y="98"/>
                      <a:pt x="1226" y="98"/>
                    </a:cubicBezTo>
                    <a:cubicBezTo>
                      <a:pt x="1209" y="113"/>
                      <a:pt x="1209" y="113"/>
                      <a:pt x="1209" y="113"/>
                    </a:cubicBezTo>
                    <a:cubicBezTo>
                      <a:pt x="1192" y="106"/>
                      <a:pt x="1192" y="106"/>
                      <a:pt x="1192" y="106"/>
                    </a:cubicBezTo>
                    <a:cubicBezTo>
                      <a:pt x="1173" y="113"/>
                      <a:pt x="1173" y="113"/>
                      <a:pt x="1173" y="113"/>
                    </a:cubicBezTo>
                    <a:cubicBezTo>
                      <a:pt x="1175" y="130"/>
                      <a:pt x="1175" y="130"/>
                      <a:pt x="1175" y="130"/>
                    </a:cubicBezTo>
                    <a:cubicBezTo>
                      <a:pt x="1154" y="141"/>
                      <a:pt x="1154" y="141"/>
                      <a:pt x="1154" y="141"/>
                    </a:cubicBezTo>
                    <a:cubicBezTo>
                      <a:pt x="1130" y="134"/>
                      <a:pt x="1130" y="134"/>
                      <a:pt x="1130" y="134"/>
                    </a:cubicBezTo>
                    <a:cubicBezTo>
                      <a:pt x="1066" y="147"/>
                      <a:pt x="1066" y="147"/>
                      <a:pt x="1066" y="147"/>
                    </a:cubicBezTo>
                    <a:cubicBezTo>
                      <a:pt x="1068" y="138"/>
                      <a:pt x="1068" y="138"/>
                      <a:pt x="1068" y="138"/>
                    </a:cubicBezTo>
                    <a:cubicBezTo>
                      <a:pt x="1034" y="147"/>
                      <a:pt x="1034" y="147"/>
                      <a:pt x="1034" y="147"/>
                    </a:cubicBezTo>
                    <a:cubicBezTo>
                      <a:pt x="1015" y="136"/>
                      <a:pt x="1015" y="136"/>
                      <a:pt x="1015" y="136"/>
                    </a:cubicBezTo>
                    <a:cubicBezTo>
                      <a:pt x="1028" y="124"/>
                      <a:pt x="1028" y="124"/>
                      <a:pt x="1028" y="124"/>
                    </a:cubicBezTo>
                    <a:cubicBezTo>
                      <a:pt x="1026" y="111"/>
                      <a:pt x="1026" y="111"/>
                      <a:pt x="1026" y="111"/>
                    </a:cubicBezTo>
                    <a:cubicBezTo>
                      <a:pt x="998" y="115"/>
                      <a:pt x="998" y="115"/>
                      <a:pt x="998" y="115"/>
                    </a:cubicBezTo>
                    <a:cubicBezTo>
                      <a:pt x="992" y="130"/>
                      <a:pt x="992" y="130"/>
                      <a:pt x="992" y="130"/>
                    </a:cubicBezTo>
                    <a:cubicBezTo>
                      <a:pt x="1000" y="138"/>
                      <a:pt x="1000" y="138"/>
                      <a:pt x="1000" y="138"/>
                    </a:cubicBezTo>
                    <a:cubicBezTo>
                      <a:pt x="998" y="151"/>
                      <a:pt x="998" y="151"/>
                      <a:pt x="998" y="151"/>
                    </a:cubicBezTo>
                    <a:cubicBezTo>
                      <a:pt x="957" y="158"/>
                      <a:pt x="957" y="158"/>
                      <a:pt x="957" y="158"/>
                    </a:cubicBezTo>
                    <a:cubicBezTo>
                      <a:pt x="943" y="164"/>
                      <a:pt x="943" y="164"/>
                      <a:pt x="943" y="164"/>
                    </a:cubicBezTo>
                    <a:cubicBezTo>
                      <a:pt x="900" y="188"/>
                      <a:pt x="900" y="188"/>
                      <a:pt x="900" y="188"/>
                    </a:cubicBezTo>
                    <a:cubicBezTo>
                      <a:pt x="891" y="202"/>
                      <a:pt x="891" y="202"/>
                      <a:pt x="891" y="202"/>
                    </a:cubicBezTo>
                    <a:cubicBezTo>
                      <a:pt x="857" y="211"/>
                      <a:pt x="857" y="211"/>
                      <a:pt x="857" y="211"/>
                    </a:cubicBezTo>
                    <a:cubicBezTo>
                      <a:pt x="849" y="205"/>
                      <a:pt x="849" y="205"/>
                      <a:pt x="849" y="205"/>
                    </a:cubicBezTo>
                    <a:cubicBezTo>
                      <a:pt x="847" y="217"/>
                      <a:pt x="847" y="217"/>
                      <a:pt x="847" y="217"/>
                    </a:cubicBezTo>
                    <a:cubicBezTo>
                      <a:pt x="827" y="217"/>
                      <a:pt x="827" y="217"/>
                      <a:pt x="827" y="217"/>
                    </a:cubicBezTo>
                    <a:cubicBezTo>
                      <a:pt x="802" y="224"/>
                      <a:pt x="802" y="224"/>
                      <a:pt x="802" y="224"/>
                    </a:cubicBezTo>
                    <a:cubicBezTo>
                      <a:pt x="832" y="230"/>
                      <a:pt x="832" y="230"/>
                      <a:pt x="832" y="230"/>
                    </a:cubicBezTo>
                    <a:cubicBezTo>
                      <a:pt x="851" y="247"/>
                      <a:pt x="851" y="247"/>
                      <a:pt x="851" y="247"/>
                    </a:cubicBezTo>
                    <a:cubicBezTo>
                      <a:pt x="851" y="260"/>
                      <a:pt x="851" y="260"/>
                      <a:pt x="851" y="260"/>
                    </a:cubicBezTo>
                    <a:cubicBezTo>
                      <a:pt x="842" y="284"/>
                      <a:pt x="842" y="284"/>
                      <a:pt x="842" y="284"/>
                    </a:cubicBezTo>
                    <a:cubicBezTo>
                      <a:pt x="753" y="281"/>
                      <a:pt x="753" y="281"/>
                      <a:pt x="753" y="281"/>
                    </a:cubicBezTo>
                    <a:cubicBezTo>
                      <a:pt x="740" y="301"/>
                      <a:pt x="740" y="301"/>
                      <a:pt x="740" y="301"/>
                    </a:cubicBezTo>
                    <a:cubicBezTo>
                      <a:pt x="725" y="345"/>
                      <a:pt x="725" y="345"/>
                      <a:pt x="725" y="345"/>
                    </a:cubicBezTo>
                    <a:cubicBezTo>
                      <a:pt x="733" y="352"/>
                      <a:pt x="733" y="352"/>
                      <a:pt x="733" y="352"/>
                    </a:cubicBezTo>
                    <a:cubicBezTo>
                      <a:pt x="729" y="373"/>
                      <a:pt x="729" y="373"/>
                      <a:pt x="729" y="373"/>
                    </a:cubicBezTo>
                    <a:cubicBezTo>
                      <a:pt x="757" y="366"/>
                      <a:pt x="757" y="366"/>
                      <a:pt x="757" y="366"/>
                    </a:cubicBezTo>
                    <a:cubicBezTo>
                      <a:pt x="776" y="382"/>
                      <a:pt x="776" y="382"/>
                      <a:pt x="776" y="382"/>
                    </a:cubicBezTo>
                    <a:cubicBezTo>
                      <a:pt x="790" y="373"/>
                      <a:pt x="790" y="373"/>
                      <a:pt x="790" y="373"/>
                    </a:cubicBezTo>
                    <a:cubicBezTo>
                      <a:pt x="826" y="370"/>
                      <a:pt x="826" y="370"/>
                      <a:pt x="826" y="370"/>
                    </a:cubicBezTo>
                    <a:cubicBezTo>
                      <a:pt x="856" y="345"/>
                      <a:pt x="856" y="345"/>
                      <a:pt x="856" y="345"/>
                    </a:cubicBezTo>
                    <a:cubicBezTo>
                      <a:pt x="853" y="334"/>
                      <a:pt x="853" y="334"/>
                      <a:pt x="853" y="334"/>
                    </a:cubicBezTo>
                    <a:cubicBezTo>
                      <a:pt x="875" y="312"/>
                      <a:pt x="875" y="312"/>
                      <a:pt x="875" y="312"/>
                    </a:cubicBezTo>
                    <a:cubicBezTo>
                      <a:pt x="900" y="304"/>
                      <a:pt x="900" y="304"/>
                      <a:pt x="900" y="304"/>
                    </a:cubicBezTo>
                    <a:cubicBezTo>
                      <a:pt x="906" y="287"/>
                      <a:pt x="906" y="287"/>
                      <a:pt x="906" y="287"/>
                    </a:cubicBezTo>
                    <a:cubicBezTo>
                      <a:pt x="922" y="276"/>
                      <a:pt x="922" y="276"/>
                      <a:pt x="922" y="276"/>
                    </a:cubicBezTo>
                    <a:cubicBezTo>
                      <a:pt x="953" y="287"/>
                      <a:pt x="953" y="287"/>
                      <a:pt x="953" y="287"/>
                    </a:cubicBezTo>
                    <a:cubicBezTo>
                      <a:pt x="983" y="268"/>
                      <a:pt x="983" y="268"/>
                      <a:pt x="983" y="268"/>
                    </a:cubicBezTo>
                    <a:cubicBezTo>
                      <a:pt x="1005" y="268"/>
                      <a:pt x="1005" y="268"/>
                      <a:pt x="1005" y="268"/>
                    </a:cubicBezTo>
                    <a:cubicBezTo>
                      <a:pt x="1044" y="304"/>
                      <a:pt x="1044" y="304"/>
                      <a:pt x="1044" y="304"/>
                    </a:cubicBezTo>
                    <a:cubicBezTo>
                      <a:pt x="1057" y="306"/>
                      <a:pt x="1057" y="306"/>
                      <a:pt x="1057" y="306"/>
                    </a:cubicBezTo>
                    <a:cubicBezTo>
                      <a:pt x="1088" y="326"/>
                      <a:pt x="1088" y="326"/>
                      <a:pt x="1088" y="326"/>
                    </a:cubicBezTo>
                    <a:cubicBezTo>
                      <a:pt x="1093" y="351"/>
                      <a:pt x="1093" y="351"/>
                      <a:pt x="1093" y="351"/>
                    </a:cubicBezTo>
                    <a:cubicBezTo>
                      <a:pt x="1107" y="334"/>
                      <a:pt x="1107" y="334"/>
                      <a:pt x="1107" y="334"/>
                    </a:cubicBezTo>
                    <a:cubicBezTo>
                      <a:pt x="1104" y="318"/>
                      <a:pt x="1104" y="318"/>
                      <a:pt x="1104" y="318"/>
                    </a:cubicBezTo>
                    <a:cubicBezTo>
                      <a:pt x="1124" y="315"/>
                      <a:pt x="1124" y="315"/>
                      <a:pt x="1124" y="315"/>
                    </a:cubicBezTo>
                    <a:cubicBezTo>
                      <a:pt x="1066" y="290"/>
                      <a:pt x="1066" y="290"/>
                      <a:pt x="1066" y="290"/>
                    </a:cubicBezTo>
                    <a:cubicBezTo>
                      <a:pt x="1057" y="276"/>
                      <a:pt x="1057" y="276"/>
                      <a:pt x="1057" y="276"/>
                    </a:cubicBezTo>
                    <a:cubicBezTo>
                      <a:pt x="1038" y="260"/>
                      <a:pt x="1038" y="260"/>
                      <a:pt x="1038" y="260"/>
                    </a:cubicBezTo>
                    <a:cubicBezTo>
                      <a:pt x="1055" y="243"/>
                      <a:pt x="1055" y="243"/>
                      <a:pt x="1055" y="243"/>
                    </a:cubicBezTo>
                    <a:cubicBezTo>
                      <a:pt x="1085" y="268"/>
                      <a:pt x="1085" y="268"/>
                      <a:pt x="1085" y="268"/>
                    </a:cubicBezTo>
                    <a:cubicBezTo>
                      <a:pt x="1146" y="295"/>
                      <a:pt x="1146" y="295"/>
                      <a:pt x="1146" y="295"/>
                    </a:cubicBezTo>
                    <a:cubicBezTo>
                      <a:pt x="1143" y="312"/>
                      <a:pt x="1143" y="312"/>
                      <a:pt x="1143" y="312"/>
                    </a:cubicBezTo>
                    <a:cubicBezTo>
                      <a:pt x="1168" y="337"/>
                      <a:pt x="1168" y="337"/>
                      <a:pt x="1168" y="337"/>
                    </a:cubicBezTo>
                    <a:cubicBezTo>
                      <a:pt x="1220" y="351"/>
                      <a:pt x="1220" y="351"/>
                      <a:pt x="1220" y="351"/>
                    </a:cubicBezTo>
                    <a:cubicBezTo>
                      <a:pt x="1190" y="318"/>
                      <a:pt x="1190" y="318"/>
                      <a:pt x="1190" y="318"/>
                    </a:cubicBezTo>
                    <a:cubicBezTo>
                      <a:pt x="1206" y="306"/>
                      <a:pt x="1206" y="306"/>
                      <a:pt x="1206" y="306"/>
                    </a:cubicBezTo>
                    <a:cubicBezTo>
                      <a:pt x="1259" y="309"/>
                      <a:pt x="1259" y="309"/>
                      <a:pt x="1259" y="309"/>
                    </a:cubicBezTo>
                    <a:cubicBezTo>
                      <a:pt x="1284" y="304"/>
                      <a:pt x="1284" y="304"/>
                      <a:pt x="1284" y="304"/>
                    </a:cubicBezTo>
                    <a:cubicBezTo>
                      <a:pt x="1264" y="287"/>
                      <a:pt x="1264" y="287"/>
                      <a:pt x="1264" y="287"/>
                    </a:cubicBezTo>
                    <a:cubicBezTo>
                      <a:pt x="1278" y="265"/>
                      <a:pt x="1278" y="265"/>
                      <a:pt x="1278" y="265"/>
                    </a:cubicBezTo>
                    <a:cubicBezTo>
                      <a:pt x="1311" y="232"/>
                      <a:pt x="1311" y="232"/>
                      <a:pt x="1311" y="232"/>
                    </a:cubicBezTo>
                    <a:cubicBezTo>
                      <a:pt x="1328" y="235"/>
                      <a:pt x="1328" y="235"/>
                      <a:pt x="1328" y="235"/>
                    </a:cubicBezTo>
                    <a:cubicBezTo>
                      <a:pt x="1355" y="260"/>
                      <a:pt x="1355" y="260"/>
                      <a:pt x="1355" y="260"/>
                    </a:cubicBezTo>
                    <a:cubicBezTo>
                      <a:pt x="1383" y="251"/>
                      <a:pt x="1383" y="251"/>
                      <a:pt x="1383" y="251"/>
                    </a:cubicBezTo>
                    <a:cubicBezTo>
                      <a:pt x="1369" y="240"/>
                      <a:pt x="1369" y="240"/>
                      <a:pt x="1369" y="240"/>
                    </a:cubicBezTo>
                    <a:cubicBezTo>
                      <a:pt x="1405" y="226"/>
                      <a:pt x="1405" y="226"/>
                      <a:pt x="1405" y="226"/>
                    </a:cubicBezTo>
                    <a:cubicBezTo>
                      <a:pt x="1435" y="224"/>
                      <a:pt x="1435" y="224"/>
                      <a:pt x="1435" y="224"/>
                    </a:cubicBezTo>
                    <a:cubicBezTo>
                      <a:pt x="1419" y="238"/>
                      <a:pt x="1419" y="238"/>
                      <a:pt x="1419" y="238"/>
                    </a:cubicBezTo>
                    <a:cubicBezTo>
                      <a:pt x="1405" y="251"/>
                      <a:pt x="1405" y="251"/>
                      <a:pt x="1405" y="251"/>
                    </a:cubicBezTo>
                    <a:cubicBezTo>
                      <a:pt x="1468" y="284"/>
                      <a:pt x="1468" y="284"/>
                      <a:pt x="1468" y="284"/>
                    </a:cubicBezTo>
                    <a:cubicBezTo>
                      <a:pt x="1474" y="304"/>
                      <a:pt x="1474" y="304"/>
                      <a:pt x="1474" y="304"/>
                    </a:cubicBezTo>
                    <a:cubicBezTo>
                      <a:pt x="1455" y="309"/>
                      <a:pt x="1455" y="309"/>
                      <a:pt x="1455" y="309"/>
                    </a:cubicBezTo>
                    <a:cubicBezTo>
                      <a:pt x="1411" y="309"/>
                      <a:pt x="1411" y="309"/>
                      <a:pt x="1411" y="309"/>
                    </a:cubicBezTo>
                    <a:cubicBezTo>
                      <a:pt x="1375" y="295"/>
                      <a:pt x="1375" y="295"/>
                      <a:pt x="1375" y="295"/>
                    </a:cubicBezTo>
                    <a:cubicBezTo>
                      <a:pt x="1342" y="293"/>
                      <a:pt x="1342" y="293"/>
                      <a:pt x="1342" y="293"/>
                    </a:cubicBezTo>
                    <a:cubicBezTo>
                      <a:pt x="1317" y="306"/>
                      <a:pt x="1317" y="306"/>
                      <a:pt x="1317" y="306"/>
                    </a:cubicBezTo>
                    <a:cubicBezTo>
                      <a:pt x="1286" y="315"/>
                      <a:pt x="1286" y="315"/>
                      <a:pt x="1286" y="315"/>
                    </a:cubicBezTo>
                    <a:cubicBezTo>
                      <a:pt x="1251" y="318"/>
                      <a:pt x="1251" y="318"/>
                      <a:pt x="1251" y="318"/>
                    </a:cubicBezTo>
                    <a:cubicBezTo>
                      <a:pt x="1253" y="342"/>
                      <a:pt x="1253" y="342"/>
                      <a:pt x="1253" y="342"/>
                    </a:cubicBezTo>
                    <a:cubicBezTo>
                      <a:pt x="1300" y="373"/>
                      <a:pt x="1300" y="373"/>
                      <a:pt x="1300" y="373"/>
                    </a:cubicBezTo>
                    <a:cubicBezTo>
                      <a:pt x="1314" y="362"/>
                      <a:pt x="1314" y="362"/>
                      <a:pt x="1314" y="362"/>
                    </a:cubicBezTo>
                    <a:cubicBezTo>
                      <a:pt x="1342" y="373"/>
                      <a:pt x="1342" y="373"/>
                      <a:pt x="1342" y="373"/>
                    </a:cubicBezTo>
                    <a:cubicBezTo>
                      <a:pt x="1391" y="364"/>
                      <a:pt x="1391" y="364"/>
                      <a:pt x="1391" y="364"/>
                    </a:cubicBezTo>
                    <a:cubicBezTo>
                      <a:pt x="1391" y="395"/>
                      <a:pt x="1391" y="395"/>
                      <a:pt x="1391" y="395"/>
                    </a:cubicBezTo>
                    <a:cubicBezTo>
                      <a:pt x="1369" y="436"/>
                      <a:pt x="1369" y="436"/>
                      <a:pt x="1369" y="436"/>
                    </a:cubicBezTo>
                    <a:cubicBezTo>
                      <a:pt x="1331" y="444"/>
                      <a:pt x="1331" y="444"/>
                      <a:pt x="1331" y="444"/>
                    </a:cubicBezTo>
                    <a:cubicBezTo>
                      <a:pt x="1306" y="436"/>
                      <a:pt x="1306" y="436"/>
                      <a:pt x="1306" y="436"/>
                    </a:cubicBezTo>
                    <a:cubicBezTo>
                      <a:pt x="1292" y="447"/>
                      <a:pt x="1292" y="447"/>
                      <a:pt x="1292" y="447"/>
                    </a:cubicBezTo>
                    <a:cubicBezTo>
                      <a:pt x="1226" y="433"/>
                      <a:pt x="1226" y="433"/>
                      <a:pt x="1226" y="433"/>
                    </a:cubicBezTo>
                    <a:cubicBezTo>
                      <a:pt x="1179" y="417"/>
                      <a:pt x="1179" y="417"/>
                      <a:pt x="1179" y="417"/>
                    </a:cubicBezTo>
                    <a:cubicBezTo>
                      <a:pt x="1148" y="431"/>
                      <a:pt x="1148" y="431"/>
                      <a:pt x="1148" y="431"/>
                    </a:cubicBezTo>
                    <a:cubicBezTo>
                      <a:pt x="1154" y="444"/>
                      <a:pt x="1154" y="444"/>
                      <a:pt x="1154" y="444"/>
                    </a:cubicBezTo>
                    <a:cubicBezTo>
                      <a:pt x="1140" y="455"/>
                      <a:pt x="1140" y="455"/>
                      <a:pt x="1140" y="455"/>
                    </a:cubicBezTo>
                    <a:cubicBezTo>
                      <a:pt x="1121" y="450"/>
                      <a:pt x="1121" y="450"/>
                      <a:pt x="1121" y="450"/>
                    </a:cubicBezTo>
                    <a:cubicBezTo>
                      <a:pt x="1088" y="439"/>
                      <a:pt x="1088" y="439"/>
                      <a:pt x="1088" y="439"/>
                    </a:cubicBezTo>
                    <a:cubicBezTo>
                      <a:pt x="1074" y="425"/>
                      <a:pt x="1074" y="425"/>
                      <a:pt x="1074" y="425"/>
                    </a:cubicBezTo>
                    <a:cubicBezTo>
                      <a:pt x="1002" y="406"/>
                      <a:pt x="1002" y="406"/>
                      <a:pt x="1002" y="406"/>
                    </a:cubicBezTo>
                    <a:cubicBezTo>
                      <a:pt x="1019" y="392"/>
                      <a:pt x="1019" y="392"/>
                      <a:pt x="1019" y="392"/>
                    </a:cubicBezTo>
                    <a:cubicBezTo>
                      <a:pt x="1011" y="373"/>
                      <a:pt x="1011" y="373"/>
                      <a:pt x="1011" y="373"/>
                    </a:cubicBezTo>
                    <a:cubicBezTo>
                      <a:pt x="991" y="359"/>
                      <a:pt x="991" y="359"/>
                      <a:pt x="991" y="359"/>
                    </a:cubicBezTo>
                    <a:cubicBezTo>
                      <a:pt x="908" y="367"/>
                      <a:pt x="908" y="367"/>
                      <a:pt x="908" y="367"/>
                    </a:cubicBezTo>
                    <a:cubicBezTo>
                      <a:pt x="823" y="395"/>
                      <a:pt x="823" y="395"/>
                      <a:pt x="823" y="395"/>
                    </a:cubicBezTo>
                    <a:cubicBezTo>
                      <a:pt x="806" y="395"/>
                      <a:pt x="806" y="395"/>
                      <a:pt x="806" y="395"/>
                    </a:cubicBezTo>
                    <a:cubicBezTo>
                      <a:pt x="773" y="386"/>
                      <a:pt x="773" y="386"/>
                      <a:pt x="773" y="386"/>
                    </a:cubicBezTo>
                    <a:cubicBezTo>
                      <a:pt x="754" y="409"/>
                      <a:pt x="754" y="409"/>
                      <a:pt x="754" y="409"/>
                    </a:cubicBezTo>
                    <a:cubicBezTo>
                      <a:pt x="737" y="417"/>
                      <a:pt x="737" y="417"/>
                      <a:pt x="737" y="417"/>
                    </a:cubicBezTo>
                    <a:cubicBezTo>
                      <a:pt x="707" y="455"/>
                      <a:pt x="707" y="455"/>
                      <a:pt x="707" y="455"/>
                    </a:cubicBezTo>
                    <a:cubicBezTo>
                      <a:pt x="715" y="466"/>
                      <a:pt x="715" y="466"/>
                      <a:pt x="715" y="466"/>
                    </a:cubicBezTo>
                    <a:cubicBezTo>
                      <a:pt x="660" y="502"/>
                      <a:pt x="660" y="502"/>
                      <a:pt x="660" y="502"/>
                    </a:cubicBezTo>
                    <a:cubicBezTo>
                      <a:pt x="600" y="599"/>
                      <a:pt x="600" y="599"/>
                      <a:pt x="600" y="599"/>
                    </a:cubicBezTo>
                    <a:cubicBezTo>
                      <a:pt x="611" y="604"/>
                      <a:pt x="611" y="604"/>
                      <a:pt x="611" y="604"/>
                    </a:cubicBezTo>
                    <a:cubicBezTo>
                      <a:pt x="608" y="621"/>
                      <a:pt x="608" y="621"/>
                      <a:pt x="608" y="621"/>
                    </a:cubicBezTo>
                    <a:cubicBezTo>
                      <a:pt x="605" y="665"/>
                      <a:pt x="605" y="665"/>
                      <a:pt x="605" y="665"/>
                    </a:cubicBezTo>
                    <a:cubicBezTo>
                      <a:pt x="588" y="687"/>
                      <a:pt x="588" y="687"/>
                      <a:pt x="588" y="687"/>
                    </a:cubicBezTo>
                    <a:cubicBezTo>
                      <a:pt x="600" y="695"/>
                      <a:pt x="600" y="695"/>
                      <a:pt x="600" y="695"/>
                    </a:cubicBezTo>
                    <a:cubicBezTo>
                      <a:pt x="600" y="726"/>
                      <a:pt x="600" y="726"/>
                      <a:pt x="600" y="726"/>
                    </a:cubicBezTo>
                    <a:cubicBezTo>
                      <a:pt x="613" y="725"/>
                      <a:pt x="613" y="725"/>
                      <a:pt x="613" y="725"/>
                    </a:cubicBezTo>
                    <a:cubicBezTo>
                      <a:pt x="648" y="767"/>
                      <a:pt x="648" y="767"/>
                      <a:pt x="648" y="767"/>
                    </a:cubicBezTo>
                    <a:cubicBezTo>
                      <a:pt x="657" y="786"/>
                      <a:pt x="657" y="786"/>
                      <a:pt x="657" y="786"/>
                    </a:cubicBezTo>
                    <a:cubicBezTo>
                      <a:pt x="728" y="841"/>
                      <a:pt x="728" y="841"/>
                      <a:pt x="728" y="841"/>
                    </a:cubicBezTo>
                    <a:cubicBezTo>
                      <a:pt x="759" y="825"/>
                      <a:pt x="759" y="825"/>
                      <a:pt x="759" y="825"/>
                    </a:cubicBezTo>
                    <a:cubicBezTo>
                      <a:pt x="814" y="830"/>
                      <a:pt x="814" y="830"/>
                      <a:pt x="814" y="830"/>
                    </a:cubicBezTo>
                    <a:cubicBezTo>
                      <a:pt x="875" y="805"/>
                      <a:pt x="875" y="805"/>
                      <a:pt x="875" y="805"/>
                    </a:cubicBezTo>
                    <a:cubicBezTo>
                      <a:pt x="913" y="811"/>
                      <a:pt x="913" y="811"/>
                      <a:pt x="913" y="811"/>
                    </a:cubicBezTo>
                    <a:cubicBezTo>
                      <a:pt x="927" y="839"/>
                      <a:pt x="927" y="839"/>
                      <a:pt x="927" y="839"/>
                    </a:cubicBezTo>
                    <a:cubicBezTo>
                      <a:pt x="971" y="836"/>
                      <a:pt x="971" y="836"/>
                      <a:pt x="971" y="836"/>
                    </a:cubicBezTo>
                    <a:cubicBezTo>
                      <a:pt x="993" y="852"/>
                      <a:pt x="993" y="852"/>
                      <a:pt x="993" y="852"/>
                    </a:cubicBezTo>
                    <a:cubicBezTo>
                      <a:pt x="982" y="910"/>
                      <a:pt x="982" y="910"/>
                      <a:pt x="982" y="910"/>
                    </a:cubicBezTo>
                    <a:cubicBezTo>
                      <a:pt x="974" y="919"/>
                      <a:pt x="974" y="919"/>
                      <a:pt x="974" y="919"/>
                    </a:cubicBezTo>
                    <a:cubicBezTo>
                      <a:pt x="1018" y="968"/>
                      <a:pt x="1018" y="968"/>
                      <a:pt x="1018" y="968"/>
                    </a:cubicBezTo>
                    <a:cubicBezTo>
                      <a:pt x="1046" y="1032"/>
                      <a:pt x="1046" y="1032"/>
                      <a:pt x="1046" y="1032"/>
                    </a:cubicBezTo>
                    <a:cubicBezTo>
                      <a:pt x="1037" y="1040"/>
                      <a:pt x="1037" y="1040"/>
                      <a:pt x="1037" y="1040"/>
                    </a:cubicBezTo>
                    <a:cubicBezTo>
                      <a:pt x="1051" y="1065"/>
                      <a:pt x="1051" y="1065"/>
                      <a:pt x="1051" y="1065"/>
                    </a:cubicBezTo>
                    <a:cubicBezTo>
                      <a:pt x="1051" y="1084"/>
                      <a:pt x="1051" y="1084"/>
                      <a:pt x="1051" y="1084"/>
                    </a:cubicBezTo>
                    <a:cubicBezTo>
                      <a:pt x="1032" y="1106"/>
                      <a:pt x="1032" y="1106"/>
                      <a:pt x="1032" y="1106"/>
                    </a:cubicBezTo>
                    <a:cubicBezTo>
                      <a:pt x="1021" y="1170"/>
                      <a:pt x="1021" y="1170"/>
                      <a:pt x="1021" y="1170"/>
                    </a:cubicBezTo>
                    <a:cubicBezTo>
                      <a:pt x="1065" y="1239"/>
                      <a:pt x="1065" y="1239"/>
                      <a:pt x="1065" y="1239"/>
                    </a:cubicBezTo>
                    <a:cubicBezTo>
                      <a:pt x="1068" y="1263"/>
                      <a:pt x="1068" y="1263"/>
                      <a:pt x="1068" y="1263"/>
                    </a:cubicBezTo>
                    <a:cubicBezTo>
                      <a:pt x="1076" y="1308"/>
                      <a:pt x="1076" y="1308"/>
                      <a:pt x="1076" y="1308"/>
                    </a:cubicBezTo>
                    <a:cubicBezTo>
                      <a:pt x="1098" y="1330"/>
                      <a:pt x="1098" y="1330"/>
                      <a:pt x="1098" y="1330"/>
                    </a:cubicBezTo>
                    <a:cubicBezTo>
                      <a:pt x="1128" y="1379"/>
                      <a:pt x="1128" y="1379"/>
                      <a:pt x="1128" y="1379"/>
                    </a:cubicBezTo>
                    <a:cubicBezTo>
                      <a:pt x="1115" y="1390"/>
                      <a:pt x="1115" y="1390"/>
                      <a:pt x="1115" y="1390"/>
                    </a:cubicBezTo>
                    <a:cubicBezTo>
                      <a:pt x="1148" y="1415"/>
                      <a:pt x="1148" y="1415"/>
                      <a:pt x="1148" y="1415"/>
                    </a:cubicBezTo>
                    <a:cubicBezTo>
                      <a:pt x="1192" y="1404"/>
                      <a:pt x="1192" y="1404"/>
                      <a:pt x="1192" y="1404"/>
                    </a:cubicBezTo>
                    <a:cubicBezTo>
                      <a:pt x="1219" y="1407"/>
                      <a:pt x="1219" y="1407"/>
                      <a:pt x="1219" y="1407"/>
                    </a:cubicBezTo>
                    <a:cubicBezTo>
                      <a:pt x="1258" y="1393"/>
                      <a:pt x="1258" y="1393"/>
                      <a:pt x="1258" y="1393"/>
                    </a:cubicBezTo>
                    <a:cubicBezTo>
                      <a:pt x="1310" y="1357"/>
                      <a:pt x="1310" y="1357"/>
                      <a:pt x="1310" y="1357"/>
                    </a:cubicBezTo>
                    <a:cubicBezTo>
                      <a:pt x="1344" y="1313"/>
                      <a:pt x="1344" y="1313"/>
                      <a:pt x="1344" y="1313"/>
                    </a:cubicBezTo>
                    <a:cubicBezTo>
                      <a:pt x="1341" y="1291"/>
                      <a:pt x="1341" y="1291"/>
                      <a:pt x="1341" y="1291"/>
                    </a:cubicBezTo>
                    <a:cubicBezTo>
                      <a:pt x="1379" y="1263"/>
                      <a:pt x="1379" y="1263"/>
                      <a:pt x="1379" y="1263"/>
                    </a:cubicBezTo>
                    <a:cubicBezTo>
                      <a:pt x="1388" y="1247"/>
                      <a:pt x="1388" y="1247"/>
                      <a:pt x="1388" y="1247"/>
                    </a:cubicBezTo>
                    <a:cubicBezTo>
                      <a:pt x="1379" y="1222"/>
                      <a:pt x="1379" y="1222"/>
                      <a:pt x="1379" y="1222"/>
                    </a:cubicBezTo>
                    <a:cubicBezTo>
                      <a:pt x="1371" y="1203"/>
                      <a:pt x="1371" y="1203"/>
                      <a:pt x="1371" y="1203"/>
                    </a:cubicBezTo>
                    <a:cubicBezTo>
                      <a:pt x="1418" y="1164"/>
                      <a:pt x="1418" y="1164"/>
                      <a:pt x="1418" y="1164"/>
                    </a:cubicBezTo>
                    <a:cubicBezTo>
                      <a:pt x="1437" y="1161"/>
                      <a:pt x="1437" y="1161"/>
                      <a:pt x="1437" y="1161"/>
                    </a:cubicBezTo>
                    <a:cubicBezTo>
                      <a:pt x="1462" y="1128"/>
                      <a:pt x="1462" y="1128"/>
                      <a:pt x="1462" y="1128"/>
                    </a:cubicBezTo>
                    <a:cubicBezTo>
                      <a:pt x="1459" y="1106"/>
                      <a:pt x="1459" y="1106"/>
                      <a:pt x="1459" y="1106"/>
                    </a:cubicBezTo>
                    <a:cubicBezTo>
                      <a:pt x="1462" y="1062"/>
                      <a:pt x="1462" y="1062"/>
                      <a:pt x="1462" y="1062"/>
                    </a:cubicBezTo>
                    <a:cubicBezTo>
                      <a:pt x="1446" y="1037"/>
                      <a:pt x="1446" y="1037"/>
                      <a:pt x="1446" y="1037"/>
                    </a:cubicBezTo>
                    <a:cubicBezTo>
                      <a:pt x="1446" y="1012"/>
                      <a:pt x="1446" y="1012"/>
                      <a:pt x="1446" y="1012"/>
                    </a:cubicBezTo>
                    <a:cubicBezTo>
                      <a:pt x="1432" y="999"/>
                      <a:pt x="1432" y="999"/>
                      <a:pt x="1432" y="999"/>
                    </a:cubicBezTo>
                    <a:cubicBezTo>
                      <a:pt x="1465" y="938"/>
                      <a:pt x="1465" y="938"/>
                      <a:pt x="1465" y="938"/>
                    </a:cubicBezTo>
                    <a:cubicBezTo>
                      <a:pt x="1487" y="910"/>
                      <a:pt x="1487" y="910"/>
                      <a:pt x="1487" y="910"/>
                    </a:cubicBezTo>
                    <a:cubicBezTo>
                      <a:pt x="1539" y="872"/>
                      <a:pt x="1539" y="872"/>
                      <a:pt x="1539" y="872"/>
                    </a:cubicBezTo>
                    <a:cubicBezTo>
                      <a:pt x="1586" y="819"/>
                      <a:pt x="1586" y="819"/>
                      <a:pt x="1586" y="819"/>
                    </a:cubicBezTo>
                    <a:cubicBezTo>
                      <a:pt x="1617" y="767"/>
                      <a:pt x="1617" y="767"/>
                      <a:pt x="1617" y="767"/>
                    </a:cubicBezTo>
                    <a:cubicBezTo>
                      <a:pt x="1628" y="728"/>
                      <a:pt x="1628" y="728"/>
                      <a:pt x="1628" y="728"/>
                    </a:cubicBezTo>
                    <a:cubicBezTo>
                      <a:pt x="1617" y="725"/>
                      <a:pt x="1617" y="725"/>
                      <a:pt x="1617" y="725"/>
                    </a:cubicBezTo>
                    <a:cubicBezTo>
                      <a:pt x="1600" y="734"/>
                      <a:pt x="1600" y="734"/>
                      <a:pt x="1600" y="734"/>
                    </a:cubicBezTo>
                    <a:cubicBezTo>
                      <a:pt x="1571" y="737"/>
                      <a:pt x="1571" y="737"/>
                      <a:pt x="1571" y="737"/>
                    </a:cubicBezTo>
                    <a:cubicBezTo>
                      <a:pt x="1524" y="749"/>
                      <a:pt x="1524" y="749"/>
                      <a:pt x="1524" y="749"/>
                    </a:cubicBezTo>
                    <a:cubicBezTo>
                      <a:pt x="1504" y="731"/>
                      <a:pt x="1504" y="731"/>
                      <a:pt x="1504" y="731"/>
                    </a:cubicBezTo>
                    <a:cubicBezTo>
                      <a:pt x="1496" y="731"/>
                      <a:pt x="1496" y="731"/>
                      <a:pt x="1496" y="731"/>
                    </a:cubicBezTo>
                    <a:cubicBezTo>
                      <a:pt x="1505" y="723"/>
                      <a:pt x="1505" y="723"/>
                      <a:pt x="1505" y="723"/>
                    </a:cubicBezTo>
                    <a:cubicBezTo>
                      <a:pt x="1472" y="686"/>
                      <a:pt x="1472" y="686"/>
                      <a:pt x="1472" y="686"/>
                    </a:cubicBezTo>
                    <a:cubicBezTo>
                      <a:pt x="1444" y="670"/>
                      <a:pt x="1444" y="670"/>
                      <a:pt x="1444" y="670"/>
                    </a:cubicBezTo>
                    <a:cubicBezTo>
                      <a:pt x="1438" y="646"/>
                      <a:pt x="1438" y="646"/>
                      <a:pt x="1438" y="646"/>
                    </a:cubicBezTo>
                    <a:cubicBezTo>
                      <a:pt x="1416" y="622"/>
                      <a:pt x="1416" y="622"/>
                      <a:pt x="1416" y="622"/>
                    </a:cubicBezTo>
                    <a:cubicBezTo>
                      <a:pt x="1406" y="573"/>
                      <a:pt x="1406" y="573"/>
                      <a:pt x="1406" y="573"/>
                    </a:cubicBezTo>
                    <a:cubicBezTo>
                      <a:pt x="1387" y="565"/>
                      <a:pt x="1387" y="565"/>
                      <a:pt x="1387" y="565"/>
                    </a:cubicBezTo>
                    <a:cubicBezTo>
                      <a:pt x="1382" y="547"/>
                      <a:pt x="1382" y="547"/>
                      <a:pt x="1382" y="547"/>
                    </a:cubicBezTo>
                    <a:cubicBezTo>
                      <a:pt x="1342" y="461"/>
                      <a:pt x="1342" y="461"/>
                      <a:pt x="1342" y="461"/>
                    </a:cubicBezTo>
                    <a:cubicBezTo>
                      <a:pt x="1366" y="489"/>
                      <a:pt x="1366" y="489"/>
                      <a:pt x="1366" y="489"/>
                    </a:cubicBezTo>
                    <a:cubicBezTo>
                      <a:pt x="1376" y="465"/>
                      <a:pt x="1376" y="465"/>
                      <a:pt x="1376" y="465"/>
                    </a:cubicBezTo>
                    <a:cubicBezTo>
                      <a:pt x="1377" y="485"/>
                      <a:pt x="1377" y="485"/>
                      <a:pt x="1377" y="485"/>
                    </a:cubicBezTo>
                    <a:cubicBezTo>
                      <a:pt x="1414" y="541"/>
                      <a:pt x="1414" y="541"/>
                      <a:pt x="1414" y="541"/>
                    </a:cubicBezTo>
                    <a:cubicBezTo>
                      <a:pt x="1438" y="561"/>
                      <a:pt x="1438" y="561"/>
                      <a:pt x="1438" y="561"/>
                    </a:cubicBezTo>
                    <a:cubicBezTo>
                      <a:pt x="1444" y="595"/>
                      <a:pt x="1444" y="595"/>
                      <a:pt x="1444" y="595"/>
                    </a:cubicBezTo>
                    <a:cubicBezTo>
                      <a:pt x="1462" y="605"/>
                      <a:pt x="1462" y="605"/>
                      <a:pt x="1462" y="605"/>
                    </a:cubicBezTo>
                    <a:cubicBezTo>
                      <a:pt x="1496" y="649"/>
                      <a:pt x="1496" y="649"/>
                      <a:pt x="1496" y="649"/>
                    </a:cubicBezTo>
                    <a:cubicBezTo>
                      <a:pt x="1496" y="669"/>
                      <a:pt x="1496" y="669"/>
                      <a:pt x="1496" y="669"/>
                    </a:cubicBezTo>
                    <a:cubicBezTo>
                      <a:pt x="1510" y="712"/>
                      <a:pt x="1510" y="712"/>
                      <a:pt x="1510" y="712"/>
                    </a:cubicBezTo>
                    <a:cubicBezTo>
                      <a:pt x="1556" y="704"/>
                      <a:pt x="1556" y="704"/>
                      <a:pt x="1556" y="704"/>
                    </a:cubicBezTo>
                    <a:cubicBezTo>
                      <a:pt x="1576" y="694"/>
                      <a:pt x="1576" y="694"/>
                      <a:pt x="1576" y="694"/>
                    </a:cubicBezTo>
                    <a:cubicBezTo>
                      <a:pt x="1593" y="686"/>
                      <a:pt x="1593" y="686"/>
                      <a:pt x="1593" y="686"/>
                    </a:cubicBezTo>
                    <a:cubicBezTo>
                      <a:pt x="1638" y="670"/>
                      <a:pt x="1638" y="670"/>
                      <a:pt x="1638" y="670"/>
                    </a:cubicBezTo>
                    <a:cubicBezTo>
                      <a:pt x="1641" y="661"/>
                      <a:pt x="1641" y="661"/>
                      <a:pt x="1641" y="661"/>
                    </a:cubicBezTo>
                    <a:cubicBezTo>
                      <a:pt x="1667" y="648"/>
                      <a:pt x="1667" y="648"/>
                      <a:pt x="1667" y="648"/>
                    </a:cubicBezTo>
                    <a:cubicBezTo>
                      <a:pt x="1684" y="649"/>
                      <a:pt x="1684" y="649"/>
                      <a:pt x="1684" y="649"/>
                    </a:cubicBezTo>
                    <a:cubicBezTo>
                      <a:pt x="1686" y="640"/>
                      <a:pt x="1686" y="640"/>
                      <a:pt x="1686" y="640"/>
                    </a:cubicBezTo>
                    <a:cubicBezTo>
                      <a:pt x="1705" y="635"/>
                      <a:pt x="1705" y="635"/>
                      <a:pt x="1705" y="635"/>
                    </a:cubicBezTo>
                    <a:cubicBezTo>
                      <a:pt x="1708" y="624"/>
                      <a:pt x="1708" y="624"/>
                      <a:pt x="1708" y="624"/>
                    </a:cubicBezTo>
                    <a:cubicBezTo>
                      <a:pt x="1723" y="622"/>
                      <a:pt x="1723" y="622"/>
                      <a:pt x="1723" y="622"/>
                    </a:cubicBezTo>
                    <a:cubicBezTo>
                      <a:pt x="1721" y="605"/>
                      <a:pt x="1721" y="605"/>
                      <a:pt x="1721" y="605"/>
                    </a:cubicBezTo>
                    <a:cubicBezTo>
                      <a:pt x="1737" y="598"/>
                      <a:pt x="1737" y="598"/>
                      <a:pt x="1737" y="598"/>
                    </a:cubicBezTo>
                    <a:cubicBezTo>
                      <a:pt x="1753" y="574"/>
                      <a:pt x="1753" y="574"/>
                      <a:pt x="1753" y="574"/>
                    </a:cubicBezTo>
                    <a:cubicBezTo>
                      <a:pt x="1734" y="555"/>
                      <a:pt x="1734" y="555"/>
                      <a:pt x="1734" y="555"/>
                    </a:cubicBezTo>
                    <a:cubicBezTo>
                      <a:pt x="1699" y="539"/>
                      <a:pt x="1699" y="539"/>
                      <a:pt x="1699" y="539"/>
                    </a:cubicBezTo>
                    <a:cubicBezTo>
                      <a:pt x="1699" y="517"/>
                      <a:pt x="1699" y="517"/>
                      <a:pt x="1699" y="517"/>
                    </a:cubicBezTo>
                    <a:cubicBezTo>
                      <a:pt x="1667" y="545"/>
                      <a:pt x="1667" y="545"/>
                      <a:pt x="1667" y="545"/>
                    </a:cubicBezTo>
                    <a:cubicBezTo>
                      <a:pt x="1641" y="549"/>
                      <a:pt x="1641" y="549"/>
                      <a:pt x="1641" y="549"/>
                    </a:cubicBezTo>
                    <a:cubicBezTo>
                      <a:pt x="1622" y="541"/>
                      <a:pt x="1622" y="541"/>
                      <a:pt x="1622" y="541"/>
                    </a:cubicBezTo>
                    <a:cubicBezTo>
                      <a:pt x="1628" y="523"/>
                      <a:pt x="1628" y="523"/>
                      <a:pt x="1628" y="523"/>
                    </a:cubicBezTo>
                    <a:cubicBezTo>
                      <a:pt x="1622" y="517"/>
                      <a:pt x="1622" y="517"/>
                      <a:pt x="1622" y="517"/>
                    </a:cubicBezTo>
                    <a:cubicBezTo>
                      <a:pt x="1612" y="534"/>
                      <a:pt x="1612" y="534"/>
                      <a:pt x="1612" y="534"/>
                    </a:cubicBezTo>
                    <a:cubicBezTo>
                      <a:pt x="1604" y="512"/>
                      <a:pt x="1604" y="512"/>
                      <a:pt x="1604" y="512"/>
                    </a:cubicBezTo>
                    <a:cubicBezTo>
                      <a:pt x="1571" y="467"/>
                      <a:pt x="1571" y="467"/>
                      <a:pt x="1571" y="467"/>
                    </a:cubicBezTo>
                    <a:cubicBezTo>
                      <a:pt x="1587" y="453"/>
                      <a:pt x="1587" y="453"/>
                      <a:pt x="1587" y="453"/>
                    </a:cubicBezTo>
                    <a:cubicBezTo>
                      <a:pt x="1593" y="459"/>
                      <a:pt x="1593" y="459"/>
                      <a:pt x="1593" y="459"/>
                    </a:cubicBezTo>
                    <a:cubicBezTo>
                      <a:pt x="1604" y="459"/>
                      <a:pt x="1604" y="459"/>
                      <a:pt x="1604" y="459"/>
                    </a:cubicBezTo>
                    <a:cubicBezTo>
                      <a:pt x="1628" y="491"/>
                      <a:pt x="1628" y="491"/>
                      <a:pt x="1628" y="491"/>
                    </a:cubicBezTo>
                    <a:cubicBezTo>
                      <a:pt x="1673" y="510"/>
                      <a:pt x="1673" y="510"/>
                      <a:pt x="1673" y="510"/>
                    </a:cubicBezTo>
                    <a:cubicBezTo>
                      <a:pt x="1692" y="504"/>
                      <a:pt x="1692" y="504"/>
                      <a:pt x="1692" y="504"/>
                    </a:cubicBezTo>
                    <a:cubicBezTo>
                      <a:pt x="1708" y="502"/>
                      <a:pt x="1708" y="502"/>
                      <a:pt x="1708" y="502"/>
                    </a:cubicBezTo>
                    <a:cubicBezTo>
                      <a:pt x="1716" y="520"/>
                      <a:pt x="1716" y="520"/>
                      <a:pt x="1716" y="520"/>
                    </a:cubicBezTo>
                    <a:cubicBezTo>
                      <a:pt x="1774" y="531"/>
                      <a:pt x="1774" y="531"/>
                      <a:pt x="1774" y="531"/>
                    </a:cubicBezTo>
                    <a:cubicBezTo>
                      <a:pt x="1849" y="525"/>
                      <a:pt x="1849" y="525"/>
                      <a:pt x="1849" y="525"/>
                    </a:cubicBezTo>
                    <a:cubicBezTo>
                      <a:pt x="1867" y="552"/>
                      <a:pt x="1867" y="552"/>
                      <a:pt x="1867" y="552"/>
                    </a:cubicBezTo>
                    <a:cubicBezTo>
                      <a:pt x="1892" y="568"/>
                      <a:pt x="1892" y="568"/>
                      <a:pt x="1892" y="568"/>
                    </a:cubicBezTo>
                    <a:cubicBezTo>
                      <a:pt x="1907" y="566"/>
                      <a:pt x="1907" y="566"/>
                      <a:pt x="1907" y="566"/>
                    </a:cubicBezTo>
                    <a:cubicBezTo>
                      <a:pt x="1902" y="577"/>
                      <a:pt x="1902" y="577"/>
                      <a:pt x="1902" y="577"/>
                    </a:cubicBezTo>
                    <a:cubicBezTo>
                      <a:pt x="1891" y="576"/>
                      <a:pt x="1891" y="576"/>
                      <a:pt x="1891" y="576"/>
                    </a:cubicBezTo>
                    <a:cubicBezTo>
                      <a:pt x="1916" y="598"/>
                      <a:pt x="1916" y="598"/>
                      <a:pt x="1916" y="598"/>
                    </a:cubicBezTo>
                    <a:cubicBezTo>
                      <a:pt x="1932" y="590"/>
                      <a:pt x="1932" y="590"/>
                      <a:pt x="1932" y="590"/>
                    </a:cubicBezTo>
                    <a:cubicBezTo>
                      <a:pt x="1947" y="576"/>
                      <a:pt x="1947" y="576"/>
                      <a:pt x="1947" y="576"/>
                    </a:cubicBezTo>
                    <a:cubicBezTo>
                      <a:pt x="1945" y="609"/>
                      <a:pt x="1945" y="609"/>
                      <a:pt x="1945" y="609"/>
                    </a:cubicBezTo>
                    <a:cubicBezTo>
                      <a:pt x="1948" y="624"/>
                      <a:pt x="1948" y="624"/>
                      <a:pt x="1948" y="624"/>
                    </a:cubicBezTo>
                    <a:cubicBezTo>
                      <a:pt x="1956" y="664"/>
                      <a:pt x="1956" y="664"/>
                      <a:pt x="1956" y="664"/>
                    </a:cubicBezTo>
                    <a:cubicBezTo>
                      <a:pt x="1971" y="689"/>
                      <a:pt x="1971" y="689"/>
                      <a:pt x="1971" y="689"/>
                    </a:cubicBezTo>
                    <a:cubicBezTo>
                      <a:pt x="1980" y="720"/>
                      <a:pt x="1980" y="720"/>
                      <a:pt x="1980" y="720"/>
                    </a:cubicBezTo>
                    <a:cubicBezTo>
                      <a:pt x="1993" y="741"/>
                      <a:pt x="1993" y="741"/>
                      <a:pt x="1993" y="741"/>
                    </a:cubicBezTo>
                    <a:cubicBezTo>
                      <a:pt x="2003" y="769"/>
                      <a:pt x="2003" y="769"/>
                      <a:pt x="2003" y="769"/>
                    </a:cubicBezTo>
                    <a:cubicBezTo>
                      <a:pt x="2022" y="785"/>
                      <a:pt x="2022" y="785"/>
                      <a:pt x="2022" y="785"/>
                    </a:cubicBezTo>
                    <a:cubicBezTo>
                      <a:pt x="2025" y="773"/>
                      <a:pt x="2025" y="773"/>
                      <a:pt x="2025" y="773"/>
                    </a:cubicBezTo>
                    <a:cubicBezTo>
                      <a:pt x="2036" y="766"/>
                      <a:pt x="2036" y="766"/>
                      <a:pt x="2036" y="766"/>
                    </a:cubicBezTo>
                    <a:cubicBezTo>
                      <a:pt x="2038" y="758"/>
                      <a:pt x="2038" y="758"/>
                      <a:pt x="2038" y="758"/>
                    </a:cubicBezTo>
                    <a:cubicBezTo>
                      <a:pt x="2048" y="753"/>
                      <a:pt x="2048" y="753"/>
                      <a:pt x="2048" y="753"/>
                    </a:cubicBezTo>
                    <a:cubicBezTo>
                      <a:pt x="2046" y="731"/>
                      <a:pt x="2046" y="731"/>
                      <a:pt x="2046" y="731"/>
                    </a:cubicBezTo>
                    <a:cubicBezTo>
                      <a:pt x="2054" y="720"/>
                      <a:pt x="2054" y="720"/>
                      <a:pt x="2054" y="720"/>
                    </a:cubicBezTo>
                    <a:cubicBezTo>
                      <a:pt x="2052" y="672"/>
                      <a:pt x="2052" y="672"/>
                      <a:pt x="2052" y="672"/>
                    </a:cubicBezTo>
                    <a:cubicBezTo>
                      <a:pt x="2080" y="664"/>
                      <a:pt x="2080" y="664"/>
                      <a:pt x="2080" y="664"/>
                    </a:cubicBezTo>
                    <a:cubicBezTo>
                      <a:pt x="2123" y="617"/>
                      <a:pt x="2123" y="617"/>
                      <a:pt x="2123" y="617"/>
                    </a:cubicBezTo>
                    <a:cubicBezTo>
                      <a:pt x="2142" y="608"/>
                      <a:pt x="2142" y="608"/>
                      <a:pt x="2142" y="608"/>
                    </a:cubicBezTo>
                    <a:cubicBezTo>
                      <a:pt x="2142" y="597"/>
                      <a:pt x="2142" y="597"/>
                      <a:pt x="2142" y="597"/>
                    </a:cubicBezTo>
                    <a:cubicBezTo>
                      <a:pt x="2156" y="590"/>
                      <a:pt x="2156" y="590"/>
                      <a:pt x="2156" y="590"/>
                    </a:cubicBezTo>
                    <a:cubicBezTo>
                      <a:pt x="2176" y="590"/>
                      <a:pt x="2176" y="590"/>
                      <a:pt x="2176" y="590"/>
                    </a:cubicBezTo>
                    <a:cubicBezTo>
                      <a:pt x="2204" y="577"/>
                      <a:pt x="2204" y="577"/>
                      <a:pt x="2204" y="577"/>
                    </a:cubicBezTo>
                    <a:cubicBezTo>
                      <a:pt x="2211" y="597"/>
                      <a:pt x="2211" y="597"/>
                      <a:pt x="2211" y="597"/>
                    </a:cubicBezTo>
                    <a:cubicBezTo>
                      <a:pt x="2235" y="617"/>
                      <a:pt x="2235" y="617"/>
                      <a:pt x="2235" y="617"/>
                    </a:cubicBezTo>
                    <a:cubicBezTo>
                      <a:pt x="2249" y="649"/>
                      <a:pt x="2249" y="649"/>
                      <a:pt x="2249" y="649"/>
                    </a:cubicBezTo>
                    <a:cubicBezTo>
                      <a:pt x="2244" y="672"/>
                      <a:pt x="2244" y="672"/>
                      <a:pt x="2244" y="672"/>
                    </a:cubicBezTo>
                    <a:cubicBezTo>
                      <a:pt x="2260" y="677"/>
                      <a:pt x="2260" y="677"/>
                      <a:pt x="2260" y="677"/>
                    </a:cubicBezTo>
                    <a:cubicBezTo>
                      <a:pt x="2283" y="659"/>
                      <a:pt x="2283" y="659"/>
                      <a:pt x="2283" y="659"/>
                    </a:cubicBezTo>
                    <a:lnTo>
                      <a:pt x="2291" y="680"/>
                    </a:lnTo>
                    <a:close/>
                    <a:moveTo>
                      <a:pt x="1679" y="1773"/>
                    </a:moveTo>
                    <a:cubicBezTo>
                      <a:pt x="1644" y="1764"/>
                      <a:pt x="1644" y="1764"/>
                      <a:pt x="1644" y="1764"/>
                    </a:cubicBezTo>
                    <a:cubicBezTo>
                      <a:pt x="1608" y="1766"/>
                      <a:pt x="1608" y="1766"/>
                      <a:pt x="1608" y="1766"/>
                    </a:cubicBezTo>
                    <a:cubicBezTo>
                      <a:pt x="1580" y="1770"/>
                      <a:pt x="1580" y="1770"/>
                      <a:pt x="1580" y="1770"/>
                    </a:cubicBezTo>
                    <a:cubicBezTo>
                      <a:pt x="1557" y="1785"/>
                      <a:pt x="1557" y="1785"/>
                      <a:pt x="1557" y="1785"/>
                    </a:cubicBezTo>
                    <a:cubicBezTo>
                      <a:pt x="1523" y="1783"/>
                      <a:pt x="1523" y="1783"/>
                      <a:pt x="1523" y="1783"/>
                    </a:cubicBezTo>
                    <a:cubicBezTo>
                      <a:pt x="1487" y="1788"/>
                      <a:pt x="1487" y="1788"/>
                      <a:pt x="1487" y="1788"/>
                    </a:cubicBezTo>
                    <a:cubicBezTo>
                      <a:pt x="1446" y="1796"/>
                      <a:pt x="1446" y="1796"/>
                      <a:pt x="1446" y="1796"/>
                    </a:cubicBezTo>
                    <a:cubicBezTo>
                      <a:pt x="1425" y="1802"/>
                      <a:pt x="1425" y="1802"/>
                      <a:pt x="1425" y="1802"/>
                    </a:cubicBezTo>
                    <a:cubicBezTo>
                      <a:pt x="1346" y="1794"/>
                      <a:pt x="1346" y="1794"/>
                      <a:pt x="1346" y="1794"/>
                    </a:cubicBezTo>
                    <a:cubicBezTo>
                      <a:pt x="1344" y="1805"/>
                      <a:pt x="1344" y="1805"/>
                      <a:pt x="1344" y="1805"/>
                    </a:cubicBezTo>
                    <a:cubicBezTo>
                      <a:pt x="1231" y="1805"/>
                      <a:pt x="1231" y="1805"/>
                      <a:pt x="1231" y="1805"/>
                    </a:cubicBezTo>
                    <a:cubicBezTo>
                      <a:pt x="1173" y="1802"/>
                      <a:pt x="1173" y="1802"/>
                      <a:pt x="1173" y="1802"/>
                    </a:cubicBezTo>
                    <a:cubicBezTo>
                      <a:pt x="1019" y="1785"/>
                      <a:pt x="1019" y="1785"/>
                      <a:pt x="1019" y="1785"/>
                    </a:cubicBezTo>
                    <a:cubicBezTo>
                      <a:pt x="995" y="1788"/>
                      <a:pt x="995" y="1788"/>
                      <a:pt x="995" y="1788"/>
                    </a:cubicBezTo>
                    <a:cubicBezTo>
                      <a:pt x="1099" y="1806"/>
                      <a:pt x="1209" y="1816"/>
                      <a:pt x="1322" y="1816"/>
                    </a:cubicBezTo>
                    <a:cubicBezTo>
                      <a:pt x="1477" y="1816"/>
                      <a:pt x="1626" y="1798"/>
                      <a:pt x="1765" y="1764"/>
                    </a:cubicBezTo>
                    <a:cubicBezTo>
                      <a:pt x="1715" y="1766"/>
                      <a:pt x="1715" y="1766"/>
                      <a:pt x="1715" y="1766"/>
                    </a:cubicBezTo>
                    <a:lnTo>
                      <a:pt x="1679" y="1773"/>
                    </a:lnTo>
                    <a:close/>
                    <a:moveTo>
                      <a:pt x="324" y="982"/>
                    </a:moveTo>
                    <a:cubicBezTo>
                      <a:pt x="280" y="946"/>
                      <a:pt x="280" y="946"/>
                      <a:pt x="280" y="946"/>
                    </a:cubicBezTo>
                    <a:cubicBezTo>
                      <a:pt x="263" y="948"/>
                      <a:pt x="263" y="948"/>
                      <a:pt x="263" y="948"/>
                    </a:cubicBezTo>
                    <a:cubicBezTo>
                      <a:pt x="256" y="938"/>
                      <a:pt x="256" y="938"/>
                      <a:pt x="256" y="938"/>
                    </a:cubicBezTo>
                    <a:cubicBezTo>
                      <a:pt x="251" y="944"/>
                      <a:pt x="251" y="944"/>
                      <a:pt x="251" y="944"/>
                    </a:cubicBezTo>
                    <a:cubicBezTo>
                      <a:pt x="237" y="939"/>
                      <a:pt x="237" y="939"/>
                      <a:pt x="237" y="939"/>
                    </a:cubicBezTo>
                    <a:cubicBezTo>
                      <a:pt x="229" y="951"/>
                      <a:pt x="229" y="951"/>
                      <a:pt x="229" y="951"/>
                    </a:cubicBezTo>
                    <a:cubicBezTo>
                      <a:pt x="223" y="928"/>
                      <a:pt x="223" y="928"/>
                      <a:pt x="223" y="928"/>
                    </a:cubicBezTo>
                    <a:cubicBezTo>
                      <a:pt x="215" y="922"/>
                      <a:pt x="215" y="922"/>
                      <a:pt x="215" y="922"/>
                    </a:cubicBezTo>
                    <a:cubicBezTo>
                      <a:pt x="201" y="916"/>
                      <a:pt x="201" y="916"/>
                      <a:pt x="201" y="916"/>
                    </a:cubicBezTo>
                    <a:cubicBezTo>
                      <a:pt x="188" y="915"/>
                      <a:pt x="188" y="915"/>
                      <a:pt x="188" y="915"/>
                    </a:cubicBezTo>
                    <a:cubicBezTo>
                      <a:pt x="184" y="927"/>
                      <a:pt x="184" y="927"/>
                      <a:pt x="184" y="927"/>
                    </a:cubicBezTo>
                    <a:cubicBezTo>
                      <a:pt x="178" y="927"/>
                      <a:pt x="178" y="927"/>
                      <a:pt x="178" y="927"/>
                    </a:cubicBezTo>
                    <a:cubicBezTo>
                      <a:pt x="183" y="910"/>
                      <a:pt x="183" y="910"/>
                      <a:pt x="183" y="910"/>
                    </a:cubicBezTo>
                    <a:cubicBezTo>
                      <a:pt x="165" y="907"/>
                      <a:pt x="165" y="907"/>
                      <a:pt x="165" y="907"/>
                    </a:cubicBezTo>
                    <a:cubicBezTo>
                      <a:pt x="160" y="928"/>
                      <a:pt x="160" y="928"/>
                      <a:pt x="160" y="928"/>
                    </a:cubicBezTo>
                    <a:cubicBezTo>
                      <a:pt x="149" y="922"/>
                      <a:pt x="149" y="922"/>
                      <a:pt x="149" y="922"/>
                    </a:cubicBezTo>
                    <a:cubicBezTo>
                      <a:pt x="163" y="894"/>
                      <a:pt x="163" y="894"/>
                      <a:pt x="163" y="894"/>
                    </a:cubicBezTo>
                    <a:cubicBezTo>
                      <a:pt x="164" y="881"/>
                      <a:pt x="164" y="881"/>
                      <a:pt x="164" y="881"/>
                    </a:cubicBezTo>
                    <a:cubicBezTo>
                      <a:pt x="159" y="873"/>
                      <a:pt x="159" y="873"/>
                      <a:pt x="159" y="873"/>
                    </a:cubicBezTo>
                    <a:cubicBezTo>
                      <a:pt x="132" y="829"/>
                      <a:pt x="132" y="829"/>
                      <a:pt x="132" y="829"/>
                    </a:cubicBezTo>
                    <a:cubicBezTo>
                      <a:pt x="119" y="825"/>
                      <a:pt x="119" y="825"/>
                      <a:pt x="119" y="825"/>
                    </a:cubicBezTo>
                    <a:cubicBezTo>
                      <a:pt x="96" y="825"/>
                      <a:pt x="96" y="825"/>
                      <a:pt x="96" y="825"/>
                    </a:cubicBezTo>
                    <a:cubicBezTo>
                      <a:pt x="87" y="815"/>
                      <a:pt x="87" y="815"/>
                      <a:pt x="87" y="815"/>
                    </a:cubicBezTo>
                    <a:cubicBezTo>
                      <a:pt x="80" y="814"/>
                      <a:pt x="80" y="814"/>
                      <a:pt x="80" y="814"/>
                    </a:cubicBezTo>
                    <a:cubicBezTo>
                      <a:pt x="80" y="801"/>
                      <a:pt x="80" y="801"/>
                      <a:pt x="80" y="801"/>
                    </a:cubicBezTo>
                    <a:cubicBezTo>
                      <a:pt x="70" y="793"/>
                      <a:pt x="70" y="793"/>
                      <a:pt x="70" y="793"/>
                    </a:cubicBezTo>
                    <a:cubicBezTo>
                      <a:pt x="63" y="790"/>
                      <a:pt x="63" y="790"/>
                      <a:pt x="63" y="790"/>
                    </a:cubicBezTo>
                    <a:cubicBezTo>
                      <a:pt x="65" y="777"/>
                      <a:pt x="65" y="777"/>
                      <a:pt x="65" y="777"/>
                    </a:cubicBezTo>
                    <a:cubicBezTo>
                      <a:pt x="52" y="772"/>
                      <a:pt x="52" y="772"/>
                      <a:pt x="52" y="772"/>
                    </a:cubicBezTo>
                    <a:cubicBezTo>
                      <a:pt x="52" y="764"/>
                      <a:pt x="52" y="764"/>
                      <a:pt x="52" y="764"/>
                    </a:cubicBezTo>
                    <a:cubicBezTo>
                      <a:pt x="43" y="765"/>
                      <a:pt x="43" y="765"/>
                      <a:pt x="43" y="765"/>
                    </a:cubicBezTo>
                    <a:cubicBezTo>
                      <a:pt x="35" y="772"/>
                      <a:pt x="35" y="772"/>
                      <a:pt x="35" y="772"/>
                    </a:cubicBezTo>
                    <a:cubicBezTo>
                      <a:pt x="22" y="764"/>
                      <a:pt x="22" y="764"/>
                      <a:pt x="22" y="764"/>
                    </a:cubicBezTo>
                    <a:cubicBezTo>
                      <a:pt x="8" y="797"/>
                      <a:pt x="8" y="797"/>
                      <a:pt x="8" y="797"/>
                    </a:cubicBezTo>
                    <a:cubicBezTo>
                      <a:pt x="2" y="831"/>
                      <a:pt x="0" y="866"/>
                      <a:pt x="0" y="901"/>
                    </a:cubicBezTo>
                    <a:cubicBezTo>
                      <a:pt x="0" y="1100"/>
                      <a:pt x="91" y="1283"/>
                      <a:pt x="246" y="1433"/>
                    </a:cubicBezTo>
                    <a:cubicBezTo>
                      <a:pt x="201" y="1314"/>
                      <a:pt x="201" y="1314"/>
                      <a:pt x="201" y="1314"/>
                    </a:cubicBezTo>
                    <a:cubicBezTo>
                      <a:pt x="213" y="1288"/>
                      <a:pt x="213" y="1288"/>
                      <a:pt x="213" y="1288"/>
                    </a:cubicBezTo>
                    <a:cubicBezTo>
                      <a:pt x="206" y="1258"/>
                      <a:pt x="206" y="1258"/>
                      <a:pt x="206" y="1258"/>
                    </a:cubicBezTo>
                    <a:cubicBezTo>
                      <a:pt x="217" y="1242"/>
                      <a:pt x="217" y="1242"/>
                      <a:pt x="217" y="1242"/>
                    </a:cubicBezTo>
                    <a:cubicBezTo>
                      <a:pt x="236" y="1230"/>
                      <a:pt x="236" y="1230"/>
                      <a:pt x="236" y="1230"/>
                    </a:cubicBezTo>
                    <a:cubicBezTo>
                      <a:pt x="246" y="1222"/>
                      <a:pt x="246" y="1222"/>
                      <a:pt x="246" y="1222"/>
                    </a:cubicBezTo>
                    <a:cubicBezTo>
                      <a:pt x="274" y="1220"/>
                      <a:pt x="274" y="1220"/>
                      <a:pt x="274" y="1220"/>
                    </a:cubicBezTo>
                    <a:cubicBezTo>
                      <a:pt x="285" y="1214"/>
                      <a:pt x="285" y="1214"/>
                      <a:pt x="285" y="1214"/>
                    </a:cubicBezTo>
                    <a:cubicBezTo>
                      <a:pt x="282" y="1205"/>
                      <a:pt x="282" y="1205"/>
                      <a:pt x="282" y="1205"/>
                    </a:cubicBezTo>
                    <a:cubicBezTo>
                      <a:pt x="297" y="1182"/>
                      <a:pt x="297" y="1182"/>
                      <a:pt x="297" y="1182"/>
                    </a:cubicBezTo>
                    <a:cubicBezTo>
                      <a:pt x="295" y="1167"/>
                      <a:pt x="295" y="1167"/>
                      <a:pt x="295" y="1167"/>
                    </a:cubicBezTo>
                    <a:cubicBezTo>
                      <a:pt x="307" y="1157"/>
                      <a:pt x="307" y="1157"/>
                      <a:pt x="307" y="1157"/>
                    </a:cubicBezTo>
                    <a:cubicBezTo>
                      <a:pt x="299" y="1150"/>
                      <a:pt x="299" y="1150"/>
                      <a:pt x="299" y="1150"/>
                    </a:cubicBezTo>
                    <a:cubicBezTo>
                      <a:pt x="302" y="1131"/>
                      <a:pt x="302" y="1131"/>
                      <a:pt x="302" y="1131"/>
                    </a:cubicBezTo>
                    <a:cubicBezTo>
                      <a:pt x="299" y="1092"/>
                      <a:pt x="299" y="1092"/>
                      <a:pt x="299" y="1092"/>
                    </a:cubicBezTo>
                    <a:cubicBezTo>
                      <a:pt x="314" y="1085"/>
                      <a:pt x="314" y="1085"/>
                      <a:pt x="314" y="1085"/>
                    </a:cubicBezTo>
                    <a:cubicBezTo>
                      <a:pt x="323" y="1058"/>
                      <a:pt x="323" y="1058"/>
                      <a:pt x="323" y="1058"/>
                    </a:cubicBezTo>
                    <a:cubicBezTo>
                      <a:pt x="344" y="1037"/>
                      <a:pt x="344" y="1037"/>
                      <a:pt x="344" y="1037"/>
                    </a:cubicBezTo>
                    <a:cubicBezTo>
                      <a:pt x="351" y="1016"/>
                      <a:pt x="351" y="1016"/>
                      <a:pt x="351" y="1016"/>
                    </a:cubicBezTo>
                    <a:cubicBezTo>
                      <a:pt x="335" y="979"/>
                      <a:pt x="335" y="979"/>
                      <a:pt x="335" y="979"/>
                    </a:cubicBezTo>
                    <a:lnTo>
                      <a:pt x="324" y="98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rgbClr val="C0C0C0"/>
                  </a:gs>
                </a:gsLst>
                <a:path path="rect">
                  <a:fillToRect l="50000" t="50000" r="50000" b="50000"/>
                </a:path>
              </a:gradFill>
              <a:ln w="3175">
                <a:solidFill>
                  <a:srgbClr val="969696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ko-KR" altLang="en-US" sz="1050">
                  <a:latin typeface="Arial" pitchFamily="34" charset="0"/>
                  <a:ea typeface="맑은 고딕" pitchFamily="50" charset="-127"/>
                  <a:cs typeface="Arial" pitchFamily="34" charset="0"/>
                </a:endParaRPr>
              </a:p>
            </p:txBody>
          </p:sp>
        </p:grpSp>
        <p:sp>
          <p:nvSpPr>
            <p:cNvPr id="27" name="Freeform 364"/>
            <p:cNvSpPr>
              <a:spLocks/>
            </p:cNvSpPr>
            <p:nvPr/>
          </p:nvSpPr>
          <p:spPr bwMode="auto">
            <a:xfrm>
              <a:off x="3819525" y="2368550"/>
              <a:ext cx="1057275" cy="1109663"/>
            </a:xfrm>
            <a:custGeom>
              <a:avLst/>
              <a:gdLst>
                <a:gd name="T0" fmla="*/ 2147483647 w 666"/>
                <a:gd name="T1" fmla="*/ 0 h 699"/>
                <a:gd name="T2" fmla="*/ 0 w 666"/>
                <a:gd name="T3" fmla="*/ 2147483647 h 699"/>
                <a:gd name="T4" fmla="*/ 0 60000 65536"/>
                <a:gd name="T5" fmla="*/ 0 60000 65536"/>
                <a:gd name="T6" fmla="*/ 0 w 666"/>
                <a:gd name="T7" fmla="*/ 0 h 699"/>
                <a:gd name="T8" fmla="*/ 666 w 666"/>
                <a:gd name="T9" fmla="*/ 699 h 699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666" h="699">
                  <a:moveTo>
                    <a:pt x="666" y="0"/>
                  </a:moveTo>
                  <a:cubicBezTo>
                    <a:pt x="353" y="224"/>
                    <a:pt x="40" y="448"/>
                    <a:pt x="0" y="699"/>
                  </a:cubicBez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 sz="1050">
                <a:latin typeface="Arial" pitchFamily="34" charset="0"/>
                <a:ea typeface="맑은 고딕" pitchFamily="50" charset="-127"/>
                <a:cs typeface="Arial" pitchFamily="34" charset="0"/>
              </a:endParaRPr>
            </a:p>
          </p:txBody>
        </p:sp>
        <p:sp>
          <p:nvSpPr>
            <p:cNvPr id="28" name="Freeform 365"/>
            <p:cNvSpPr>
              <a:spLocks/>
            </p:cNvSpPr>
            <p:nvPr/>
          </p:nvSpPr>
          <p:spPr bwMode="auto">
            <a:xfrm>
              <a:off x="3803650" y="1846263"/>
              <a:ext cx="963613" cy="2990850"/>
            </a:xfrm>
            <a:custGeom>
              <a:avLst/>
              <a:gdLst>
                <a:gd name="T0" fmla="*/ 2147483647 w 829"/>
                <a:gd name="T1" fmla="*/ 2147483647 h 2568"/>
                <a:gd name="T2" fmla="*/ 2147483647 w 829"/>
                <a:gd name="T3" fmla="*/ 0 h 2568"/>
                <a:gd name="T4" fmla="*/ 0 w 829"/>
                <a:gd name="T5" fmla="*/ 2147483647 h 2568"/>
                <a:gd name="T6" fmla="*/ 2147483647 w 829"/>
                <a:gd name="T7" fmla="*/ 2147483647 h 2568"/>
                <a:gd name="T8" fmla="*/ 2147483647 w 829"/>
                <a:gd name="T9" fmla="*/ 2147483647 h 25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29"/>
                <a:gd name="T16" fmla="*/ 0 h 2568"/>
                <a:gd name="T17" fmla="*/ 829 w 829"/>
                <a:gd name="T18" fmla="*/ 2568 h 25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29" h="2568">
                  <a:moveTo>
                    <a:pt x="829" y="426"/>
                  </a:moveTo>
                  <a:cubicBezTo>
                    <a:pt x="829" y="426"/>
                    <a:pt x="761" y="0"/>
                    <a:pt x="537" y="0"/>
                  </a:cubicBezTo>
                  <a:cubicBezTo>
                    <a:pt x="249" y="0"/>
                    <a:pt x="0" y="841"/>
                    <a:pt x="0" y="1321"/>
                  </a:cubicBezTo>
                  <a:cubicBezTo>
                    <a:pt x="0" y="1800"/>
                    <a:pt x="88" y="2568"/>
                    <a:pt x="527" y="2568"/>
                  </a:cubicBezTo>
                  <a:cubicBezTo>
                    <a:pt x="721" y="2568"/>
                    <a:pt x="829" y="2226"/>
                    <a:pt x="829" y="2226"/>
                  </a:cubicBezTo>
                </a:path>
              </a:pathLst>
            </a:custGeom>
            <a:noFill/>
            <a:ln w="12700">
              <a:solidFill>
                <a:srgbClr val="333399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ko-KR" altLang="en-US" sz="1050">
                <a:latin typeface="Arial" pitchFamily="34" charset="0"/>
                <a:ea typeface="맑은 고딕" pitchFamily="50" charset="-127"/>
                <a:cs typeface="Arial" pitchFamily="34" charset="0"/>
              </a:endParaRPr>
            </a:p>
          </p:txBody>
        </p:sp>
        <p:pic>
          <p:nvPicPr>
            <p:cNvPr id="29" name="Picture 366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14755" y="3394076"/>
              <a:ext cx="690563" cy="1047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" name="Text Box 367"/>
            <p:cNvSpPr txBox="1">
              <a:spLocks noChangeArrowheads="1"/>
            </p:cNvSpPr>
            <p:nvPr/>
          </p:nvSpPr>
          <p:spPr bwMode="auto">
            <a:xfrm>
              <a:off x="635000" y="4524374"/>
              <a:ext cx="1304481" cy="519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de-DE" altLang="ko-KR" sz="500" b="1" dirty="0">
                  <a:solidFill>
                    <a:srgbClr val="00469B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GOES-E</a:t>
              </a:r>
            </a:p>
            <a:p>
              <a:r>
                <a:rPr lang="de-DE" altLang="ko-KR" sz="500" dirty="0">
                  <a:solidFill>
                    <a:srgbClr val="00469B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(USA)</a:t>
              </a:r>
            </a:p>
            <a:p>
              <a:r>
                <a:rPr lang="de-DE" altLang="ko-KR" sz="500" i="1" dirty="0">
                  <a:solidFill>
                    <a:srgbClr val="00469B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75°W</a:t>
              </a:r>
              <a:endParaRPr lang="de-DE" altLang="ko-KR" sz="500" b="1" dirty="0">
                <a:solidFill>
                  <a:srgbClr val="00469B"/>
                </a:solidFill>
                <a:latin typeface="Arial" pitchFamily="34" charset="0"/>
                <a:ea typeface="맑은 고딕" pitchFamily="50" charset="-127"/>
                <a:cs typeface="Arial" pitchFamily="34" charset="0"/>
              </a:endParaRPr>
            </a:p>
          </p:txBody>
        </p:sp>
        <p:sp>
          <p:nvSpPr>
            <p:cNvPr id="31" name="Text Box 368"/>
            <p:cNvSpPr txBox="1">
              <a:spLocks noChangeArrowheads="1"/>
            </p:cNvSpPr>
            <p:nvPr/>
          </p:nvSpPr>
          <p:spPr bwMode="auto">
            <a:xfrm>
              <a:off x="2295260" y="5707984"/>
              <a:ext cx="1662288" cy="519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de-DE" altLang="ko-KR" sz="500" b="1" dirty="0">
                  <a:solidFill>
                    <a:srgbClr val="00469B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METEOSAT-9 </a:t>
              </a:r>
            </a:p>
            <a:p>
              <a:r>
                <a:rPr lang="de-DE" altLang="ko-KR" sz="500" dirty="0">
                  <a:solidFill>
                    <a:srgbClr val="00469B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(EUMETSAT)</a:t>
              </a:r>
            </a:p>
            <a:p>
              <a:r>
                <a:rPr lang="de-DE" altLang="ko-KR" sz="500" i="1" dirty="0">
                  <a:solidFill>
                    <a:srgbClr val="00469B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0°</a:t>
              </a:r>
              <a:endParaRPr lang="de-DE" altLang="ko-KR" sz="500" dirty="0">
                <a:solidFill>
                  <a:srgbClr val="00469B"/>
                </a:solidFill>
                <a:latin typeface="Arial" pitchFamily="34" charset="0"/>
                <a:ea typeface="맑은 고딕" pitchFamily="50" charset="-127"/>
                <a:cs typeface="Arial" pitchFamily="34" charset="0"/>
              </a:endParaRPr>
            </a:p>
          </p:txBody>
        </p:sp>
        <p:grpSp>
          <p:nvGrpSpPr>
            <p:cNvPr id="37" name="Group 369"/>
            <p:cNvGrpSpPr>
              <a:grpSpLocks/>
            </p:cNvGrpSpPr>
            <p:nvPr/>
          </p:nvGrpSpPr>
          <p:grpSpPr bwMode="auto">
            <a:xfrm>
              <a:off x="2720993" y="4937181"/>
              <a:ext cx="828678" cy="827097"/>
              <a:chOff x="1735" y="3179"/>
              <a:chExt cx="522" cy="521"/>
            </a:xfrm>
          </p:grpSpPr>
          <p:grpSp>
            <p:nvGrpSpPr>
              <p:cNvPr id="39" name="Group 370"/>
              <p:cNvGrpSpPr>
                <a:grpSpLocks/>
              </p:cNvGrpSpPr>
              <p:nvPr/>
            </p:nvGrpSpPr>
            <p:grpSpPr bwMode="auto">
              <a:xfrm>
                <a:off x="1735" y="3179"/>
                <a:ext cx="522" cy="521"/>
                <a:chOff x="1735" y="3179"/>
                <a:chExt cx="522" cy="521"/>
              </a:xfrm>
            </p:grpSpPr>
            <p:grpSp>
              <p:nvGrpSpPr>
                <p:cNvPr id="360" name="Group 371"/>
                <p:cNvGrpSpPr>
                  <a:grpSpLocks/>
                </p:cNvGrpSpPr>
                <p:nvPr/>
              </p:nvGrpSpPr>
              <p:grpSpPr bwMode="auto">
                <a:xfrm>
                  <a:off x="1735" y="3216"/>
                  <a:ext cx="522" cy="484"/>
                  <a:chOff x="1735" y="3216"/>
                  <a:chExt cx="522" cy="484"/>
                </a:xfrm>
              </p:grpSpPr>
              <p:sp>
                <p:nvSpPr>
                  <p:cNvPr id="158" name="Freeform 372"/>
                  <p:cNvSpPr>
                    <a:spLocks/>
                  </p:cNvSpPr>
                  <p:nvPr/>
                </p:nvSpPr>
                <p:spPr bwMode="auto">
                  <a:xfrm>
                    <a:off x="1919" y="3617"/>
                    <a:ext cx="128" cy="55"/>
                  </a:xfrm>
                  <a:custGeom>
                    <a:avLst/>
                    <a:gdLst>
                      <a:gd name="T0" fmla="*/ 123 w 128"/>
                      <a:gd name="T1" fmla="*/ 55 h 55"/>
                      <a:gd name="T2" fmla="*/ 128 w 128"/>
                      <a:gd name="T3" fmla="*/ 51 h 55"/>
                      <a:gd name="T4" fmla="*/ 5 w 128"/>
                      <a:gd name="T5" fmla="*/ 0 h 55"/>
                      <a:gd name="T6" fmla="*/ 0 w 128"/>
                      <a:gd name="T7" fmla="*/ 4 h 55"/>
                      <a:gd name="T8" fmla="*/ 123 w 128"/>
                      <a:gd name="T9" fmla="*/ 55 h 55"/>
                      <a:gd name="T10" fmla="*/ 123 w 128"/>
                      <a:gd name="T11" fmla="*/ 55 h 55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28"/>
                      <a:gd name="T19" fmla="*/ 0 h 55"/>
                      <a:gd name="T20" fmla="*/ 128 w 128"/>
                      <a:gd name="T21" fmla="*/ 55 h 55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28" h="55">
                        <a:moveTo>
                          <a:pt x="123" y="55"/>
                        </a:moveTo>
                        <a:lnTo>
                          <a:pt x="128" y="51"/>
                        </a:lnTo>
                        <a:lnTo>
                          <a:pt x="5" y="0"/>
                        </a:lnTo>
                        <a:lnTo>
                          <a:pt x="0" y="4"/>
                        </a:lnTo>
                        <a:lnTo>
                          <a:pt x="123" y="55"/>
                        </a:lnTo>
                        <a:close/>
                      </a:path>
                    </a:pathLst>
                  </a:custGeom>
                  <a:solidFill>
                    <a:srgbClr val="48B2D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159" name="Freeform 373"/>
                  <p:cNvSpPr>
                    <a:spLocks/>
                  </p:cNvSpPr>
                  <p:nvPr/>
                </p:nvSpPr>
                <p:spPr bwMode="auto">
                  <a:xfrm>
                    <a:off x="1919" y="3617"/>
                    <a:ext cx="128" cy="55"/>
                  </a:xfrm>
                  <a:custGeom>
                    <a:avLst/>
                    <a:gdLst>
                      <a:gd name="T0" fmla="*/ 123 w 128"/>
                      <a:gd name="T1" fmla="*/ 55 h 55"/>
                      <a:gd name="T2" fmla="*/ 128 w 128"/>
                      <a:gd name="T3" fmla="*/ 51 h 55"/>
                      <a:gd name="T4" fmla="*/ 5 w 128"/>
                      <a:gd name="T5" fmla="*/ 0 h 55"/>
                      <a:gd name="T6" fmla="*/ 0 w 128"/>
                      <a:gd name="T7" fmla="*/ 4 h 55"/>
                      <a:gd name="T8" fmla="*/ 123 w 128"/>
                      <a:gd name="T9" fmla="*/ 55 h 55"/>
                      <a:gd name="T10" fmla="*/ 123 w 128"/>
                      <a:gd name="T11" fmla="*/ 55 h 55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28"/>
                      <a:gd name="T19" fmla="*/ 0 h 55"/>
                      <a:gd name="T20" fmla="*/ 128 w 128"/>
                      <a:gd name="T21" fmla="*/ 55 h 55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28" h="55">
                        <a:moveTo>
                          <a:pt x="123" y="55"/>
                        </a:moveTo>
                        <a:lnTo>
                          <a:pt x="128" y="51"/>
                        </a:lnTo>
                        <a:lnTo>
                          <a:pt x="5" y="0"/>
                        </a:lnTo>
                        <a:lnTo>
                          <a:pt x="0" y="4"/>
                        </a:lnTo>
                        <a:lnTo>
                          <a:pt x="123" y="55"/>
                        </a:lnTo>
                      </a:path>
                    </a:pathLst>
                  </a:cu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160" name="Freeform 374"/>
                  <p:cNvSpPr>
                    <a:spLocks/>
                  </p:cNvSpPr>
                  <p:nvPr/>
                </p:nvSpPr>
                <p:spPr bwMode="auto">
                  <a:xfrm>
                    <a:off x="1919" y="3621"/>
                    <a:ext cx="133" cy="61"/>
                  </a:xfrm>
                  <a:custGeom>
                    <a:avLst/>
                    <a:gdLst>
                      <a:gd name="T0" fmla="*/ 128 w 133"/>
                      <a:gd name="T1" fmla="*/ 61 h 61"/>
                      <a:gd name="T2" fmla="*/ 133 w 133"/>
                      <a:gd name="T3" fmla="*/ 56 h 61"/>
                      <a:gd name="T4" fmla="*/ 0 w 133"/>
                      <a:gd name="T5" fmla="*/ 0 h 61"/>
                      <a:gd name="T6" fmla="*/ 0 w 133"/>
                      <a:gd name="T7" fmla="*/ 5 h 61"/>
                      <a:gd name="T8" fmla="*/ 128 w 133"/>
                      <a:gd name="T9" fmla="*/ 61 h 61"/>
                      <a:gd name="T10" fmla="*/ 128 w 133"/>
                      <a:gd name="T11" fmla="*/ 61 h 6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33"/>
                      <a:gd name="T19" fmla="*/ 0 h 61"/>
                      <a:gd name="T20" fmla="*/ 133 w 133"/>
                      <a:gd name="T21" fmla="*/ 61 h 6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33" h="61">
                        <a:moveTo>
                          <a:pt x="128" y="61"/>
                        </a:moveTo>
                        <a:lnTo>
                          <a:pt x="133" y="56"/>
                        </a:lnTo>
                        <a:lnTo>
                          <a:pt x="0" y="0"/>
                        </a:lnTo>
                        <a:lnTo>
                          <a:pt x="0" y="5"/>
                        </a:lnTo>
                        <a:lnTo>
                          <a:pt x="128" y="61"/>
                        </a:lnTo>
                        <a:close/>
                      </a:path>
                    </a:pathLst>
                  </a:custGeom>
                  <a:solidFill>
                    <a:srgbClr val="48B2D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161" name="Freeform 375"/>
                  <p:cNvSpPr>
                    <a:spLocks/>
                  </p:cNvSpPr>
                  <p:nvPr/>
                </p:nvSpPr>
                <p:spPr bwMode="auto">
                  <a:xfrm>
                    <a:off x="1919" y="3621"/>
                    <a:ext cx="133" cy="61"/>
                  </a:xfrm>
                  <a:custGeom>
                    <a:avLst/>
                    <a:gdLst>
                      <a:gd name="T0" fmla="*/ 128 w 133"/>
                      <a:gd name="T1" fmla="*/ 61 h 61"/>
                      <a:gd name="T2" fmla="*/ 133 w 133"/>
                      <a:gd name="T3" fmla="*/ 56 h 61"/>
                      <a:gd name="T4" fmla="*/ 0 w 133"/>
                      <a:gd name="T5" fmla="*/ 0 h 61"/>
                      <a:gd name="T6" fmla="*/ 0 w 133"/>
                      <a:gd name="T7" fmla="*/ 5 h 61"/>
                      <a:gd name="T8" fmla="*/ 128 w 133"/>
                      <a:gd name="T9" fmla="*/ 61 h 61"/>
                      <a:gd name="T10" fmla="*/ 128 w 133"/>
                      <a:gd name="T11" fmla="*/ 61 h 6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33"/>
                      <a:gd name="T19" fmla="*/ 0 h 61"/>
                      <a:gd name="T20" fmla="*/ 133 w 133"/>
                      <a:gd name="T21" fmla="*/ 61 h 6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33" h="61">
                        <a:moveTo>
                          <a:pt x="128" y="61"/>
                        </a:moveTo>
                        <a:lnTo>
                          <a:pt x="133" y="56"/>
                        </a:lnTo>
                        <a:lnTo>
                          <a:pt x="0" y="0"/>
                        </a:lnTo>
                        <a:lnTo>
                          <a:pt x="0" y="5"/>
                        </a:lnTo>
                        <a:lnTo>
                          <a:pt x="128" y="61"/>
                        </a:lnTo>
                      </a:path>
                    </a:pathLst>
                  </a:cu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162" name="Freeform 376"/>
                  <p:cNvSpPr>
                    <a:spLocks/>
                  </p:cNvSpPr>
                  <p:nvPr/>
                </p:nvSpPr>
                <p:spPr bwMode="auto">
                  <a:xfrm>
                    <a:off x="1924" y="3328"/>
                    <a:ext cx="333" cy="363"/>
                  </a:xfrm>
                  <a:custGeom>
                    <a:avLst/>
                    <a:gdLst>
                      <a:gd name="T0" fmla="*/ 200 w 333"/>
                      <a:gd name="T1" fmla="*/ 344 h 363"/>
                      <a:gd name="T2" fmla="*/ 333 w 333"/>
                      <a:gd name="T3" fmla="*/ 79 h 363"/>
                      <a:gd name="T4" fmla="*/ 144 w 333"/>
                      <a:gd name="T5" fmla="*/ 0 h 363"/>
                      <a:gd name="T6" fmla="*/ 0 w 333"/>
                      <a:gd name="T7" fmla="*/ 289 h 363"/>
                      <a:gd name="T8" fmla="*/ 190 w 333"/>
                      <a:gd name="T9" fmla="*/ 363 h 363"/>
                      <a:gd name="T10" fmla="*/ 200 w 333"/>
                      <a:gd name="T11" fmla="*/ 344 h 363"/>
                      <a:gd name="T12" fmla="*/ 200 w 333"/>
                      <a:gd name="T13" fmla="*/ 344 h 363"/>
                      <a:gd name="T14" fmla="*/ 200 w 333"/>
                      <a:gd name="T15" fmla="*/ 344 h 363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333"/>
                      <a:gd name="T25" fmla="*/ 0 h 363"/>
                      <a:gd name="T26" fmla="*/ 333 w 333"/>
                      <a:gd name="T27" fmla="*/ 363 h 363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333" h="363">
                        <a:moveTo>
                          <a:pt x="200" y="344"/>
                        </a:moveTo>
                        <a:lnTo>
                          <a:pt x="333" y="79"/>
                        </a:lnTo>
                        <a:lnTo>
                          <a:pt x="144" y="0"/>
                        </a:lnTo>
                        <a:lnTo>
                          <a:pt x="0" y="289"/>
                        </a:lnTo>
                        <a:lnTo>
                          <a:pt x="190" y="363"/>
                        </a:lnTo>
                        <a:lnTo>
                          <a:pt x="200" y="344"/>
                        </a:lnTo>
                        <a:close/>
                      </a:path>
                    </a:pathLst>
                  </a:custGeom>
                  <a:solidFill>
                    <a:srgbClr val="48B2D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163" name="Freeform 377"/>
                  <p:cNvSpPr>
                    <a:spLocks/>
                  </p:cNvSpPr>
                  <p:nvPr/>
                </p:nvSpPr>
                <p:spPr bwMode="auto">
                  <a:xfrm>
                    <a:off x="1924" y="3328"/>
                    <a:ext cx="333" cy="363"/>
                  </a:xfrm>
                  <a:custGeom>
                    <a:avLst/>
                    <a:gdLst>
                      <a:gd name="T0" fmla="*/ 200 w 333"/>
                      <a:gd name="T1" fmla="*/ 344 h 363"/>
                      <a:gd name="T2" fmla="*/ 333 w 333"/>
                      <a:gd name="T3" fmla="*/ 79 h 363"/>
                      <a:gd name="T4" fmla="*/ 144 w 333"/>
                      <a:gd name="T5" fmla="*/ 0 h 363"/>
                      <a:gd name="T6" fmla="*/ 0 w 333"/>
                      <a:gd name="T7" fmla="*/ 289 h 363"/>
                      <a:gd name="T8" fmla="*/ 190 w 333"/>
                      <a:gd name="T9" fmla="*/ 363 h 363"/>
                      <a:gd name="T10" fmla="*/ 200 w 333"/>
                      <a:gd name="T11" fmla="*/ 344 h 363"/>
                      <a:gd name="T12" fmla="*/ 200 w 333"/>
                      <a:gd name="T13" fmla="*/ 344 h 363"/>
                      <a:gd name="T14" fmla="*/ 200 w 333"/>
                      <a:gd name="T15" fmla="*/ 344 h 363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333"/>
                      <a:gd name="T25" fmla="*/ 0 h 363"/>
                      <a:gd name="T26" fmla="*/ 333 w 333"/>
                      <a:gd name="T27" fmla="*/ 363 h 363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333" h="363">
                        <a:moveTo>
                          <a:pt x="200" y="344"/>
                        </a:moveTo>
                        <a:lnTo>
                          <a:pt x="333" y="79"/>
                        </a:lnTo>
                        <a:lnTo>
                          <a:pt x="144" y="0"/>
                        </a:lnTo>
                        <a:lnTo>
                          <a:pt x="0" y="289"/>
                        </a:lnTo>
                        <a:lnTo>
                          <a:pt x="190" y="363"/>
                        </a:lnTo>
                        <a:lnTo>
                          <a:pt x="200" y="344"/>
                        </a:lnTo>
                      </a:path>
                    </a:pathLst>
                  </a:cu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164" name="Line 37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032" y="3663"/>
                    <a:ext cx="5" cy="1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165" name="Line 37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032" y="3663"/>
                    <a:ext cx="5" cy="1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166" name="Line 380"/>
                  <p:cNvSpPr>
                    <a:spLocks noChangeShapeType="1"/>
                  </p:cNvSpPr>
                  <p:nvPr/>
                </p:nvSpPr>
                <p:spPr bwMode="auto">
                  <a:xfrm>
                    <a:off x="2037" y="3663"/>
                    <a:ext cx="1" cy="5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167" name="Line 381"/>
                  <p:cNvSpPr>
                    <a:spLocks noChangeShapeType="1"/>
                  </p:cNvSpPr>
                  <p:nvPr/>
                </p:nvSpPr>
                <p:spPr bwMode="auto">
                  <a:xfrm>
                    <a:off x="2037" y="3663"/>
                    <a:ext cx="1" cy="5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168" name="Line 382"/>
                  <p:cNvSpPr>
                    <a:spLocks noChangeShapeType="1"/>
                  </p:cNvSpPr>
                  <p:nvPr/>
                </p:nvSpPr>
                <p:spPr bwMode="auto">
                  <a:xfrm>
                    <a:off x="2047" y="3668"/>
                    <a:ext cx="1" cy="4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169" name="Line 383"/>
                  <p:cNvSpPr>
                    <a:spLocks noChangeShapeType="1"/>
                  </p:cNvSpPr>
                  <p:nvPr/>
                </p:nvSpPr>
                <p:spPr bwMode="auto">
                  <a:xfrm>
                    <a:off x="2047" y="3668"/>
                    <a:ext cx="1" cy="4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170" name="Line 384"/>
                  <p:cNvSpPr>
                    <a:spLocks noChangeShapeType="1"/>
                  </p:cNvSpPr>
                  <p:nvPr/>
                </p:nvSpPr>
                <p:spPr bwMode="auto">
                  <a:xfrm>
                    <a:off x="2006" y="3649"/>
                    <a:ext cx="1" cy="5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171" name="Line 385"/>
                  <p:cNvSpPr>
                    <a:spLocks noChangeShapeType="1"/>
                  </p:cNvSpPr>
                  <p:nvPr/>
                </p:nvSpPr>
                <p:spPr bwMode="auto">
                  <a:xfrm>
                    <a:off x="2006" y="3649"/>
                    <a:ext cx="1" cy="5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172" name="Line 386"/>
                  <p:cNvSpPr>
                    <a:spLocks noChangeShapeType="1"/>
                  </p:cNvSpPr>
                  <p:nvPr/>
                </p:nvSpPr>
                <p:spPr bwMode="auto">
                  <a:xfrm>
                    <a:off x="2011" y="3654"/>
                    <a:ext cx="1" cy="1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173" name="Line 387"/>
                  <p:cNvSpPr>
                    <a:spLocks noChangeShapeType="1"/>
                  </p:cNvSpPr>
                  <p:nvPr/>
                </p:nvSpPr>
                <p:spPr bwMode="auto">
                  <a:xfrm>
                    <a:off x="2011" y="3654"/>
                    <a:ext cx="1" cy="1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174" name="Line 388"/>
                  <p:cNvSpPr>
                    <a:spLocks noChangeShapeType="1"/>
                  </p:cNvSpPr>
                  <p:nvPr/>
                </p:nvSpPr>
                <p:spPr bwMode="auto">
                  <a:xfrm>
                    <a:off x="1965" y="3635"/>
                    <a:ext cx="1" cy="5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175" name="Line 389"/>
                  <p:cNvSpPr>
                    <a:spLocks noChangeShapeType="1"/>
                  </p:cNvSpPr>
                  <p:nvPr/>
                </p:nvSpPr>
                <p:spPr bwMode="auto">
                  <a:xfrm>
                    <a:off x="1965" y="3635"/>
                    <a:ext cx="1" cy="5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176" name="Line 390"/>
                  <p:cNvSpPr>
                    <a:spLocks noChangeShapeType="1"/>
                  </p:cNvSpPr>
                  <p:nvPr/>
                </p:nvSpPr>
                <p:spPr bwMode="auto">
                  <a:xfrm>
                    <a:off x="1970" y="3635"/>
                    <a:ext cx="1" cy="5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177" name="Line 391"/>
                  <p:cNvSpPr>
                    <a:spLocks noChangeShapeType="1"/>
                  </p:cNvSpPr>
                  <p:nvPr/>
                </p:nvSpPr>
                <p:spPr bwMode="auto">
                  <a:xfrm>
                    <a:off x="1970" y="3635"/>
                    <a:ext cx="1" cy="5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178" name="Freeform 392"/>
                  <p:cNvSpPr>
                    <a:spLocks/>
                  </p:cNvSpPr>
                  <p:nvPr/>
                </p:nvSpPr>
                <p:spPr bwMode="auto">
                  <a:xfrm>
                    <a:off x="2057" y="3677"/>
                    <a:ext cx="36" cy="23"/>
                  </a:xfrm>
                  <a:custGeom>
                    <a:avLst/>
                    <a:gdLst>
                      <a:gd name="T0" fmla="*/ 11 w 36"/>
                      <a:gd name="T1" fmla="*/ 0 h 23"/>
                      <a:gd name="T2" fmla="*/ 0 w 36"/>
                      <a:gd name="T3" fmla="*/ 9 h 23"/>
                      <a:gd name="T4" fmla="*/ 36 w 36"/>
                      <a:gd name="T5" fmla="*/ 23 h 23"/>
                      <a:gd name="T6" fmla="*/ 36 w 36"/>
                      <a:gd name="T7" fmla="*/ 9 h 23"/>
                      <a:gd name="T8" fmla="*/ 11 w 36"/>
                      <a:gd name="T9" fmla="*/ 0 h 23"/>
                      <a:gd name="T10" fmla="*/ 11 w 36"/>
                      <a:gd name="T11" fmla="*/ 0 h 23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6"/>
                      <a:gd name="T19" fmla="*/ 0 h 23"/>
                      <a:gd name="T20" fmla="*/ 36 w 36"/>
                      <a:gd name="T21" fmla="*/ 23 h 23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6" h="23">
                        <a:moveTo>
                          <a:pt x="11" y="0"/>
                        </a:moveTo>
                        <a:lnTo>
                          <a:pt x="0" y="9"/>
                        </a:lnTo>
                        <a:lnTo>
                          <a:pt x="36" y="23"/>
                        </a:lnTo>
                        <a:lnTo>
                          <a:pt x="36" y="9"/>
                        </a:lnTo>
                        <a:lnTo>
                          <a:pt x="11" y="0"/>
                        </a:lnTo>
                        <a:close/>
                      </a:path>
                    </a:pathLst>
                  </a:custGeom>
                  <a:solidFill>
                    <a:srgbClr val="48B2D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179" name="Freeform 393"/>
                  <p:cNvSpPr>
                    <a:spLocks/>
                  </p:cNvSpPr>
                  <p:nvPr/>
                </p:nvSpPr>
                <p:spPr bwMode="auto">
                  <a:xfrm>
                    <a:off x="2057" y="3677"/>
                    <a:ext cx="36" cy="23"/>
                  </a:xfrm>
                  <a:custGeom>
                    <a:avLst/>
                    <a:gdLst>
                      <a:gd name="T0" fmla="*/ 11 w 36"/>
                      <a:gd name="T1" fmla="*/ 0 h 23"/>
                      <a:gd name="T2" fmla="*/ 0 w 36"/>
                      <a:gd name="T3" fmla="*/ 9 h 23"/>
                      <a:gd name="T4" fmla="*/ 36 w 36"/>
                      <a:gd name="T5" fmla="*/ 23 h 23"/>
                      <a:gd name="T6" fmla="*/ 36 w 36"/>
                      <a:gd name="T7" fmla="*/ 9 h 23"/>
                      <a:gd name="T8" fmla="*/ 11 w 36"/>
                      <a:gd name="T9" fmla="*/ 0 h 23"/>
                      <a:gd name="T10" fmla="*/ 11 w 36"/>
                      <a:gd name="T11" fmla="*/ 0 h 23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6"/>
                      <a:gd name="T19" fmla="*/ 0 h 23"/>
                      <a:gd name="T20" fmla="*/ 36 w 36"/>
                      <a:gd name="T21" fmla="*/ 23 h 23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6" h="23">
                        <a:moveTo>
                          <a:pt x="11" y="0"/>
                        </a:moveTo>
                        <a:lnTo>
                          <a:pt x="0" y="9"/>
                        </a:lnTo>
                        <a:lnTo>
                          <a:pt x="36" y="23"/>
                        </a:lnTo>
                        <a:lnTo>
                          <a:pt x="36" y="9"/>
                        </a:lnTo>
                        <a:lnTo>
                          <a:pt x="11" y="0"/>
                        </a:lnTo>
                      </a:path>
                    </a:pathLst>
                  </a:cu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180" name="Freeform 394"/>
                  <p:cNvSpPr>
                    <a:spLocks/>
                  </p:cNvSpPr>
                  <p:nvPr/>
                </p:nvSpPr>
                <p:spPr bwMode="auto">
                  <a:xfrm>
                    <a:off x="2001" y="3337"/>
                    <a:ext cx="82" cy="126"/>
                  </a:xfrm>
                  <a:custGeom>
                    <a:avLst/>
                    <a:gdLst>
                      <a:gd name="T0" fmla="*/ 61 w 82"/>
                      <a:gd name="T1" fmla="*/ 0 h 126"/>
                      <a:gd name="T2" fmla="*/ 77 w 82"/>
                      <a:gd name="T3" fmla="*/ 19 h 126"/>
                      <a:gd name="T4" fmla="*/ 82 w 82"/>
                      <a:gd name="T5" fmla="*/ 28 h 126"/>
                      <a:gd name="T6" fmla="*/ 77 w 82"/>
                      <a:gd name="T7" fmla="*/ 42 h 126"/>
                      <a:gd name="T8" fmla="*/ 72 w 82"/>
                      <a:gd name="T9" fmla="*/ 61 h 126"/>
                      <a:gd name="T10" fmla="*/ 61 w 82"/>
                      <a:gd name="T11" fmla="*/ 79 h 126"/>
                      <a:gd name="T12" fmla="*/ 51 w 82"/>
                      <a:gd name="T13" fmla="*/ 98 h 126"/>
                      <a:gd name="T14" fmla="*/ 46 w 82"/>
                      <a:gd name="T15" fmla="*/ 107 h 126"/>
                      <a:gd name="T16" fmla="*/ 41 w 82"/>
                      <a:gd name="T17" fmla="*/ 117 h 126"/>
                      <a:gd name="T18" fmla="*/ 31 w 82"/>
                      <a:gd name="T19" fmla="*/ 121 h 126"/>
                      <a:gd name="T20" fmla="*/ 15 w 82"/>
                      <a:gd name="T21" fmla="*/ 126 h 126"/>
                      <a:gd name="T22" fmla="*/ 0 w 82"/>
                      <a:gd name="T23" fmla="*/ 121 h 126"/>
                      <a:gd name="T24" fmla="*/ 61 w 82"/>
                      <a:gd name="T25" fmla="*/ 0 h 126"/>
                      <a:gd name="T26" fmla="*/ 61 w 82"/>
                      <a:gd name="T27" fmla="*/ 0 h 12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w 82"/>
                      <a:gd name="T43" fmla="*/ 0 h 126"/>
                      <a:gd name="T44" fmla="*/ 82 w 82"/>
                      <a:gd name="T45" fmla="*/ 126 h 126"/>
                    </a:gdLst>
                    <a:ahLst/>
                    <a:cxnLst>
                      <a:cxn ang="T28">
                        <a:pos x="T0" y="T1"/>
                      </a:cxn>
                      <a:cxn ang="T29">
                        <a:pos x="T2" y="T3"/>
                      </a:cxn>
                      <a:cxn ang="T30">
                        <a:pos x="T4" y="T5"/>
                      </a:cxn>
                      <a:cxn ang="T31">
                        <a:pos x="T6" y="T7"/>
                      </a:cxn>
                      <a:cxn ang="T32">
                        <a:pos x="T8" y="T9"/>
                      </a:cxn>
                      <a:cxn ang="T33">
                        <a:pos x="T10" y="T11"/>
                      </a:cxn>
                      <a:cxn ang="T34">
                        <a:pos x="T12" y="T13"/>
                      </a:cxn>
                      <a:cxn ang="T35">
                        <a:pos x="T14" y="T15"/>
                      </a:cxn>
                      <a:cxn ang="T36">
                        <a:pos x="T16" y="T17"/>
                      </a:cxn>
                      <a:cxn ang="T37">
                        <a:pos x="T18" y="T19"/>
                      </a:cxn>
                      <a:cxn ang="T38">
                        <a:pos x="T20" y="T21"/>
                      </a:cxn>
                      <a:cxn ang="T39">
                        <a:pos x="T22" y="T23"/>
                      </a:cxn>
                      <a:cxn ang="T40">
                        <a:pos x="T24" y="T25"/>
                      </a:cxn>
                      <a:cxn ang="T41">
                        <a:pos x="T26" y="T27"/>
                      </a:cxn>
                    </a:cxnLst>
                    <a:rect l="T42" t="T43" r="T44" b="T45"/>
                    <a:pathLst>
                      <a:path w="82" h="126">
                        <a:moveTo>
                          <a:pt x="61" y="0"/>
                        </a:moveTo>
                        <a:lnTo>
                          <a:pt x="77" y="19"/>
                        </a:lnTo>
                        <a:lnTo>
                          <a:pt x="82" y="28"/>
                        </a:lnTo>
                        <a:lnTo>
                          <a:pt x="77" y="42"/>
                        </a:lnTo>
                        <a:lnTo>
                          <a:pt x="72" y="61"/>
                        </a:lnTo>
                        <a:lnTo>
                          <a:pt x="61" y="79"/>
                        </a:lnTo>
                        <a:lnTo>
                          <a:pt x="51" y="98"/>
                        </a:lnTo>
                        <a:lnTo>
                          <a:pt x="46" y="107"/>
                        </a:lnTo>
                        <a:lnTo>
                          <a:pt x="41" y="117"/>
                        </a:lnTo>
                        <a:lnTo>
                          <a:pt x="31" y="121"/>
                        </a:lnTo>
                        <a:lnTo>
                          <a:pt x="15" y="126"/>
                        </a:lnTo>
                        <a:lnTo>
                          <a:pt x="0" y="121"/>
                        </a:lnTo>
                        <a:lnTo>
                          <a:pt x="61" y="0"/>
                        </a:lnTo>
                        <a:close/>
                      </a:path>
                    </a:pathLst>
                  </a:custGeom>
                  <a:solidFill>
                    <a:srgbClr val="48B2D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181" name="Freeform 395"/>
                  <p:cNvSpPr>
                    <a:spLocks/>
                  </p:cNvSpPr>
                  <p:nvPr/>
                </p:nvSpPr>
                <p:spPr bwMode="auto">
                  <a:xfrm>
                    <a:off x="2001" y="3337"/>
                    <a:ext cx="82" cy="126"/>
                  </a:xfrm>
                  <a:custGeom>
                    <a:avLst/>
                    <a:gdLst>
                      <a:gd name="T0" fmla="*/ 61 w 82"/>
                      <a:gd name="T1" fmla="*/ 0 h 126"/>
                      <a:gd name="T2" fmla="*/ 77 w 82"/>
                      <a:gd name="T3" fmla="*/ 19 h 126"/>
                      <a:gd name="T4" fmla="*/ 82 w 82"/>
                      <a:gd name="T5" fmla="*/ 28 h 126"/>
                      <a:gd name="T6" fmla="*/ 77 w 82"/>
                      <a:gd name="T7" fmla="*/ 42 h 126"/>
                      <a:gd name="T8" fmla="*/ 72 w 82"/>
                      <a:gd name="T9" fmla="*/ 61 h 126"/>
                      <a:gd name="T10" fmla="*/ 61 w 82"/>
                      <a:gd name="T11" fmla="*/ 79 h 126"/>
                      <a:gd name="T12" fmla="*/ 51 w 82"/>
                      <a:gd name="T13" fmla="*/ 98 h 126"/>
                      <a:gd name="T14" fmla="*/ 46 w 82"/>
                      <a:gd name="T15" fmla="*/ 107 h 126"/>
                      <a:gd name="T16" fmla="*/ 41 w 82"/>
                      <a:gd name="T17" fmla="*/ 117 h 126"/>
                      <a:gd name="T18" fmla="*/ 31 w 82"/>
                      <a:gd name="T19" fmla="*/ 121 h 126"/>
                      <a:gd name="T20" fmla="*/ 15 w 82"/>
                      <a:gd name="T21" fmla="*/ 126 h 126"/>
                      <a:gd name="T22" fmla="*/ 0 w 82"/>
                      <a:gd name="T23" fmla="*/ 121 h 126"/>
                      <a:gd name="T24" fmla="*/ 61 w 82"/>
                      <a:gd name="T25" fmla="*/ 0 h 126"/>
                      <a:gd name="T26" fmla="*/ 61 w 82"/>
                      <a:gd name="T27" fmla="*/ 0 h 12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w 82"/>
                      <a:gd name="T43" fmla="*/ 0 h 126"/>
                      <a:gd name="T44" fmla="*/ 82 w 82"/>
                      <a:gd name="T45" fmla="*/ 126 h 126"/>
                    </a:gdLst>
                    <a:ahLst/>
                    <a:cxnLst>
                      <a:cxn ang="T28">
                        <a:pos x="T0" y="T1"/>
                      </a:cxn>
                      <a:cxn ang="T29">
                        <a:pos x="T2" y="T3"/>
                      </a:cxn>
                      <a:cxn ang="T30">
                        <a:pos x="T4" y="T5"/>
                      </a:cxn>
                      <a:cxn ang="T31">
                        <a:pos x="T6" y="T7"/>
                      </a:cxn>
                      <a:cxn ang="T32">
                        <a:pos x="T8" y="T9"/>
                      </a:cxn>
                      <a:cxn ang="T33">
                        <a:pos x="T10" y="T11"/>
                      </a:cxn>
                      <a:cxn ang="T34">
                        <a:pos x="T12" y="T13"/>
                      </a:cxn>
                      <a:cxn ang="T35">
                        <a:pos x="T14" y="T15"/>
                      </a:cxn>
                      <a:cxn ang="T36">
                        <a:pos x="T16" y="T17"/>
                      </a:cxn>
                      <a:cxn ang="T37">
                        <a:pos x="T18" y="T19"/>
                      </a:cxn>
                      <a:cxn ang="T38">
                        <a:pos x="T20" y="T21"/>
                      </a:cxn>
                      <a:cxn ang="T39">
                        <a:pos x="T22" y="T23"/>
                      </a:cxn>
                      <a:cxn ang="T40">
                        <a:pos x="T24" y="T25"/>
                      </a:cxn>
                      <a:cxn ang="T41">
                        <a:pos x="T26" y="T27"/>
                      </a:cxn>
                    </a:cxnLst>
                    <a:rect l="T42" t="T43" r="T44" b="T45"/>
                    <a:pathLst>
                      <a:path w="82" h="126">
                        <a:moveTo>
                          <a:pt x="61" y="0"/>
                        </a:moveTo>
                        <a:lnTo>
                          <a:pt x="77" y="19"/>
                        </a:lnTo>
                        <a:lnTo>
                          <a:pt x="82" y="28"/>
                        </a:lnTo>
                        <a:lnTo>
                          <a:pt x="77" y="42"/>
                        </a:lnTo>
                        <a:lnTo>
                          <a:pt x="72" y="61"/>
                        </a:lnTo>
                        <a:lnTo>
                          <a:pt x="61" y="79"/>
                        </a:lnTo>
                        <a:lnTo>
                          <a:pt x="51" y="98"/>
                        </a:lnTo>
                        <a:lnTo>
                          <a:pt x="46" y="107"/>
                        </a:lnTo>
                        <a:lnTo>
                          <a:pt x="41" y="117"/>
                        </a:lnTo>
                        <a:lnTo>
                          <a:pt x="31" y="121"/>
                        </a:lnTo>
                        <a:lnTo>
                          <a:pt x="15" y="126"/>
                        </a:lnTo>
                        <a:lnTo>
                          <a:pt x="0" y="121"/>
                        </a:lnTo>
                        <a:lnTo>
                          <a:pt x="61" y="0"/>
                        </a:lnTo>
                      </a:path>
                    </a:pathLst>
                  </a:cu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182" name="Freeform 396"/>
                  <p:cNvSpPr>
                    <a:spLocks/>
                  </p:cNvSpPr>
                  <p:nvPr/>
                </p:nvSpPr>
                <p:spPr bwMode="auto">
                  <a:xfrm>
                    <a:off x="2068" y="3267"/>
                    <a:ext cx="107" cy="94"/>
                  </a:xfrm>
                  <a:custGeom>
                    <a:avLst/>
                    <a:gdLst>
                      <a:gd name="T0" fmla="*/ 76 w 107"/>
                      <a:gd name="T1" fmla="*/ 94 h 94"/>
                      <a:gd name="T2" fmla="*/ 107 w 107"/>
                      <a:gd name="T3" fmla="*/ 33 h 94"/>
                      <a:gd name="T4" fmla="*/ 25 w 107"/>
                      <a:gd name="T5" fmla="*/ 0 h 94"/>
                      <a:gd name="T6" fmla="*/ 0 w 107"/>
                      <a:gd name="T7" fmla="*/ 61 h 94"/>
                      <a:gd name="T8" fmla="*/ 76 w 107"/>
                      <a:gd name="T9" fmla="*/ 94 h 94"/>
                      <a:gd name="T10" fmla="*/ 76 w 107"/>
                      <a:gd name="T11" fmla="*/ 94 h 94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07"/>
                      <a:gd name="T19" fmla="*/ 0 h 94"/>
                      <a:gd name="T20" fmla="*/ 107 w 107"/>
                      <a:gd name="T21" fmla="*/ 94 h 94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07" h="94">
                        <a:moveTo>
                          <a:pt x="76" y="94"/>
                        </a:moveTo>
                        <a:lnTo>
                          <a:pt x="107" y="33"/>
                        </a:lnTo>
                        <a:lnTo>
                          <a:pt x="25" y="0"/>
                        </a:lnTo>
                        <a:lnTo>
                          <a:pt x="0" y="61"/>
                        </a:lnTo>
                        <a:lnTo>
                          <a:pt x="76" y="94"/>
                        </a:lnTo>
                        <a:close/>
                      </a:path>
                    </a:pathLst>
                  </a:custGeom>
                  <a:solidFill>
                    <a:srgbClr val="48B2D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183" name="Freeform 397"/>
                  <p:cNvSpPr>
                    <a:spLocks/>
                  </p:cNvSpPr>
                  <p:nvPr/>
                </p:nvSpPr>
                <p:spPr bwMode="auto">
                  <a:xfrm>
                    <a:off x="2068" y="3267"/>
                    <a:ext cx="107" cy="94"/>
                  </a:xfrm>
                  <a:custGeom>
                    <a:avLst/>
                    <a:gdLst>
                      <a:gd name="T0" fmla="*/ 76 w 107"/>
                      <a:gd name="T1" fmla="*/ 94 h 94"/>
                      <a:gd name="T2" fmla="*/ 107 w 107"/>
                      <a:gd name="T3" fmla="*/ 33 h 94"/>
                      <a:gd name="T4" fmla="*/ 25 w 107"/>
                      <a:gd name="T5" fmla="*/ 0 h 94"/>
                      <a:gd name="T6" fmla="*/ 0 w 107"/>
                      <a:gd name="T7" fmla="*/ 61 h 94"/>
                      <a:gd name="T8" fmla="*/ 76 w 107"/>
                      <a:gd name="T9" fmla="*/ 94 h 94"/>
                      <a:gd name="T10" fmla="*/ 76 w 107"/>
                      <a:gd name="T11" fmla="*/ 94 h 94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07"/>
                      <a:gd name="T19" fmla="*/ 0 h 94"/>
                      <a:gd name="T20" fmla="*/ 107 w 107"/>
                      <a:gd name="T21" fmla="*/ 94 h 94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07" h="94">
                        <a:moveTo>
                          <a:pt x="76" y="94"/>
                        </a:moveTo>
                        <a:lnTo>
                          <a:pt x="107" y="33"/>
                        </a:lnTo>
                        <a:lnTo>
                          <a:pt x="25" y="0"/>
                        </a:lnTo>
                        <a:lnTo>
                          <a:pt x="0" y="61"/>
                        </a:lnTo>
                        <a:lnTo>
                          <a:pt x="76" y="94"/>
                        </a:lnTo>
                      </a:path>
                    </a:pathLst>
                  </a:cu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184" name="Line 398"/>
                  <p:cNvSpPr>
                    <a:spLocks noChangeShapeType="1"/>
                  </p:cNvSpPr>
                  <p:nvPr/>
                </p:nvSpPr>
                <p:spPr bwMode="auto">
                  <a:xfrm>
                    <a:off x="2185" y="3305"/>
                    <a:ext cx="10" cy="42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185" name="Line 399"/>
                  <p:cNvSpPr>
                    <a:spLocks noChangeShapeType="1"/>
                  </p:cNvSpPr>
                  <p:nvPr/>
                </p:nvSpPr>
                <p:spPr bwMode="auto">
                  <a:xfrm>
                    <a:off x="2185" y="3305"/>
                    <a:ext cx="10" cy="42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186" name="Line 40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170" y="3314"/>
                    <a:ext cx="41" cy="19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187" name="Line 40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170" y="3314"/>
                    <a:ext cx="41" cy="19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188" name="Line 40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119" y="3305"/>
                    <a:ext cx="25" cy="46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189" name="Line 40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119" y="3305"/>
                    <a:ext cx="25" cy="46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190" name="Line 40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170" y="3323"/>
                    <a:ext cx="20" cy="47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191" name="Line 40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170" y="3323"/>
                    <a:ext cx="20" cy="47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192" name="Line 40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201" y="3337"/>
                    <a:ext cx="20" cy="47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193" name="Line 40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201" y="3337"/>
                    <a:ext cx="20" cy="47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194" name="Line 40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211" y="3342"/>
                    <a:ext cx="25" cy="46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195" name="Line 40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211" y="3342"/>
                    <a:ext cx="25" cy="46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196" name="Line 410"/>
                  <p:cNvSpPr>
                    <a:spLocks noChangeShapeType="1"/>
                  </p:cNvSpPr>
                  <p:nvPr/>
                </p:nvSpPr>
                <p:spPr bwMode="auto">
                  <a:xfrm>
                    <a:off x="2221" y="3319"/>
                    <a:ext cx="5" cy="37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197" name="Line 411"/>
                  <p:cNvSpPr>
                    <a:spLocks noChangeShapeType="1"/>
                  </p:cNvSpPr>
                  <p:nvPr/>
                </p:nvSpPr>
                <p:spPr bwMode="auto">
                  <a:xfrm>
                    <a:off x="2221" y="3319"/>
                    <a:ext cx="5" cy="37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198" name="Line 41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119" y="3300"/>
                    <a:ext cx="46" cy="14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199" name="Line 41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119" y="3300"/>
                    <a:ext cx="46" cy="14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200" name="Freeform 414"/>
                  <p:cNvSpPr>
                    <a:spLocks/>
                  </p:cNvSpPr>
                  <p:nvPr/>
                </p:nvSpPr>
                <p:spPr bwMode="auto">
                  <a:xfrm>
                    <a:off x="2088" y="3277"/>
                    <a:ext cx="20" cy="28"/>
                  </a:xfrm>
                  <a:custGeom>
                    <a:avLst/>
                    <a:gdLst>
                      <a:gd name="T0" fmla="*/ 20 w 20"/>
                      <a:gd name="T1" fmla="*/ 0 h 28"/>
                      <a:gd name="T2" fmla="*/ 0 w 20"/>
                      <a:gd name="T3" fmla="*/ 4 h 28"/>
                      <a:gd name="T4" fmla="*/ 10 w 20"/>
                      <a:gd name="T5" fmla="*/ 28 h 28"/>
                      <a:gd name="T6" fmla="*/ 20 w 20"/>
                      <a:gd name="T7" fmla="*/ 0 h 28"/>
                      <a:gd name="T8" fmla="*/ 20 w 20"/>
                      <a:gd name="T9" fmla="*/ 0 h 2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0"/>
                      <a:gd name="T16" fmla="*/ 0 h 28"/>
                      <a:gd name="T17" fmla="*/ 20 w 20"/>
                      <a:gd name="T18" fmla="*/ 28 h 2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0" h="28">
                        <a:moveTo>
                          <a:pt x="20" y="0"/>
                        </a:moveTo>
                        <a:lnTo>
                          <a:pt x="0" y="4"/>
                        </a:lnTo>
                        <a:lnTo>
                          <a:pt x="10" y="28"/>
                        </a:lnTo>
                        <a:lnTo>
                          <a:pt x="20" y="0"/>
                        </a:lnTo>
                        <a:close/>
                      </a:path>
                    </a:pathLst>
                  </a:custGeom>
                  <a:solidFill>
                    <a:srgbClr val="48B2D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201" name="Freeform 415"/>
                  <p:cNvSpPr>
                    <a:spLocks/>
                  </p:cNvSpPr>
                  <p:nvPr/>
                </p:nvSpPr>
                <p:spPr bwMode="auto">
                  <a:xfrm>
                    <a:off x="2088" y="3277"/>
                    <a:ext cx="20" cy="28"/>
                  </a:xfrm>
                  <a:custGeom>
                    <a:avLst/>
                    <a:gdLst>
                      <a:gd name="T0" fmla="*/ 20 w 20"/>
                      <a:gd name="T1" fmla="*/ 0 h 28"/>
                      <a:gd name="T2" fmla="*/ 0 w 20"/>
                      <a:gd name="T3" fmla="*/ 4 h 28"/>
                      <a:gd name="T4" fmla="*/ 10 w 20"/>
                      <a:gd name="T5" fmla="*/ 28 h 28"/>
                      <a:gd name="T6" fmla="*/ 0 60000 65536"/>
                      <a:gd name="T7" fmla="*/ 0 60000 65536"/>
                      <a:gd name="T8" fmla="*/ 0 60000 65536"/>
                      <a:gd name="T9" fmla="*/ 0 w 20"/>
                      <a:gd name="T10" fmla="*/ 0 h 28"/>
                      <a:gd name="T11" fmla="*/ 20 w 20"/>
                      <a:gd name="T12" fmla="*/ 28 h 2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0" h="28">
                        <a:moveTo>
                          <a:pt x="20" y="0"/>
                        </a:moveTo>
                        <a:lnTo>
                          <a:pt x="0" y="4"/>
                        </a:lnTo>
                        <a:lnTo>
                          <a:pt x="10" y="28"/>
                        </a:lnTo>
                      </a:path>
                    </a:pathLst>
                  </a:cu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202" name="Line 416"/>
                  <p:cNvSpPr>
                    <a:spLocks noChangeShapeType="1"/>
                  </p:cNvSpPr>
                  <p:nvPr/>
                </p:nvSpPr>
                <p:spPr bwMode="auto">
                  <a:xfrm>
                    <a:off x="2134" y="3286"/>
                    <a:ext cx="20" cy="42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203" name="Line 417"/>
                  <p:cNvSpPr>
                    <a:spLocks noChangeShapeType="1"/>
                  </p:cNvSpPr>
                  <p:nvPr/>
                </p:nvSpPr>
                <p:spPr bwMode="auto">
                  <a:xfrm>
                    <a:off x="2134" y="3286"/>
                    <a:ext cx="20" cy="42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204" name="Freeform 418"/>
                  <p:cNvSpPr>
                    <a:spLocks/>
                  </p:cNvSpPr>
                  <p:nvPr/>
                </p:nvSpPr>
                <p:spPr bwMode="auto">
                  <a:xfrm>
                    <a:off x="2139" y="3305"/>
                    <a:ext cx="5" cy="4"/>
                  </a:xfrm>
                  <a:custGeom>
                    <a:avLst/>
                    <a:gdLst>
                      <a:gd name="T0" fmla="*/ 5 w 5"/>
                      <a:gd name="T1" fmla="*/ 4 h 4"/>
                      <a:gd name="T2" fmla="*/ 5 w 5"/>
                      <a:gd name="T3" fmla="*/ 0 h 4"/>
                      <a:gd name="T4" fmla="*/ 5 w 5"/>
                      <a:gd name="T5" fmla="*/ 0 h 4"/>
                      <a:gd name="T6" fmla="*/ 0 w 5"/>
                      <a:gd name="T7" fmla="*/ 4 h 4"/>
                      <a:gd name="T8" fmla="*/ 5 w 5"/>
                      <a:gd name="T9" fmla="*/ 4 h 4"/>
                      <a:gd name="T10" fmla="*/ 5 w 5"/>
                      <a:gd name="T11" fmla="*/ 4 h 4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"/>
                      <a:gd name="T19" fmla="*/ 0 h 4"/>
                      <a:gd name="T20" fmla="*/ 5 w 5"/>
                      <a:gd name="T21" fmla="*/ 4 h 4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" h="4">
                        <a:moveTo>
                          <a:pt x="5" y="4"/>
                        </a:moveTo>
                        <a:lnTo>
                          <a:pt x="5" y="0"/>
                        </a:lnTo>
                        <a:lnTo>
                          <a:pt x="0" y="4"/>
                        </a:lnTo>
                        <a:lnTo>
                          <a:pt x="5" y="4"/>
                        </a:lnTo>
                        <a:close/>
                      </a:path>
                    </a:pathLst>
                  </a:custGeom>
                  <a:solidFill>
                    <a:srgbClr val="48B2D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205" name="Freeform 419"/>
                  <p:cNvSpPr>
                    <a:spLocks/>
                  </p:cNvSpPr>
                  <p:nvPr/>
                </p:nvSpPr>
                <p:spPr bwMode="auto">
                  <a:xfrm>
                    <a:off x="2139" y="3305"/>
                    <a:ext cx="5" cy="4"/>
                  </a:xfrm>
                  <a:custGeom>
                    <a:avLst/>
                    <a:gdLst>
                      <a:gd name="T0" fmla="*/ 5 w 5"/>
                      <a:gd name="T1" fmla="*/ 4 h 4"/>
                      <a:gd name="T2" fmla="*/ 5 w 5"/>
                      <a:gd name="T3" fmla="*/ 0 h 4"/>
                      <a:gd name="T4" fmla="*/ 5 w 5"/>
                      <a:gd name="T5" fmla="*/ 0 h 4"/>
                      <a:gd name="T6" fmla="*/ 0 w 5"/>
                      <a:gd name="T7" fmla="*/ 4 h 4"/>
                      <a:gd name="T8" fmla="*/ 5 w 5"/>
                      <a:gd name="T9" fmla="*/ 4 h 4"/>
                      <a:gd name="T10" fmla="*/ 5 w 5"/>
                      <a:gd name="T11" fmla="*/ 4 h 4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"/>
                      <a:gd name="T19" fmla="*/ 0 h 4"/>
                      <a:gd name="T20" fmla="*/ 5 w 5"/>
                      <a:gd name="T21" fmla="*/ 4 h 4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" h="4">
                        <a:moveTo>
                          <a:pt x="5" y="4"/>
                        </a:moveTo>
                        <a:lnTo>
                          <a:pt x="5" y="0"/>
                        </a:lnTo>
                        <a:lnTo>
                          <a:pt x="0" y="4"/>
                        </a:lnTo>
                        <a:lnTo>
                          <a:pt x="5" y="4"/>
                        </a:lnTo>
                      </a:path>
                    </a:pathLst>
                  </a:cu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206" name="Freeform 420"/>
                  <p:cNvSpPr>
                    <a:spLocks/>
                  </p:cNvSpPr>
                  <p:nvPr/>
                </p:nvSpPr>
                <p:spPr bwMode="auto">
                  <a:xfrm>
                    <a:off x="2190" y="3323"/>
                    <a:ext cx="5" cy="5"/>
                  </a:xfrm>
                  <a:custGeom>
                    <a:avLst/>
                    <a:gdLst>
                      <a:gd name="T0" fmla="*/ 0 w 5"/>
                      <a:gd name="T1" fmla="*/ 5 h 5"/>
                      <a:gd name="T2" fmla="*/ 5 w 5"/>
                      <a:gd name="T3" fmla="*/ 0 h 5"/>
                      <a:gd name="T4" fmla="*/ 0 w 5"/>
                      <a:gd name="T5" fmla="*/ 0 h 5"/>
                      <a:gd name="T6" fmla="*/ 0 w 5"/>
                      <a:gd name="T7" fmla="*/ 5 h 5"/>
                      <a:gd name="T8" fmla="*/ 0 w 5"/>
                      <a:gd name="T9" fmla="*/ 5 h 5"/>
                      <a:gd name="T10" fmla="*/ 0 w 5"/>
                      <a:gd name="T11" fmla="*/ 5 h 5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"/>
                      <a:gd name="T19" fmla="*/ 0 h 5"/>
                      <a:gd name="T20" fmla="*/ 5 w 5"/>
                      <a:gd name="T21" fmla="*/ 5 h 5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" h="5">
                        <a:moveTo>
                          <a:pt x="0" y="5"/>
                        </a:moveTo>
                        <a:lnTo>
                          <a:pt x="5" y="0"/>
                        </a:lnTo>
                        <a:lnTo>
                          <a:pt x="0" y="0"/>
                        </a:lnTo>
                        <a:lnTo>
                          <a:pt x="0" y="5"/>
                        </a:lnTo>
                        <a:close/>
                      </a:path>
                    </a:pathLst>
                  </a:custGeom>
                  <a:solidFill>
                    <a:srgbClr val="48B2D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207" name="Freeform 421"/>
                  <p:cNvSpPr>
                    <a:spLocks/>
                  </p:cNvSpPr>
                  <p:nvPr/>
                </p:nvSpPr>
                <p:spPr bwMode="auto">
                  <a:xfrm>
                    <a:off x="2190" y="3323"/>
                    <a:ext cx="5" cy="5"/>
                  </a:xfrm>
                  <a:custGeom>
                    <a:avLst/>
                    <a:gdLst>
                      <a:gd name="T0" fmla="*/ 0 w 5"/>
                      <a:gd name="T1" fmla="*/ 5 h 5"/>
                      <a:gd name="T2" fmla="*/ 5 w 5"/>
                      <a:gd name="T3" fmla="*/ 0 h 5"/>
                      <a:gd name="T4" fmla="*/ 0 w 5"/>
                      <a:gd name="T5" fmla="*/ 0 h 5"/>
                      <a:gd name="T6" fmla="*/ 0 w 5"/>
                      <a:gd name="T7" fmla="*/ 5 h 5"/>
                      <a:gd name="T8" fmla="*/ 0 w 5"/>
                      <a:gd name="T9" fmla="*/ 5 h 5"/>
                      <a:gd name="T10" fmla="*/ 0 w 5"/>
                      <a:gd name="T11" fmla="*/ 5 h 5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"/>
                      <a:gd name="T19" fmla="*/ 0 h 5"/>
                      <a:gd name="T20" fmla="*/ 5 w 5"/>
                      <a:gd name="T21" fmla="*/ 5 h 5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" h="5">
                        <a:moveTo>
                          <a:pt x="0" y="5"/>
                        </a:moveTo>
                        <a:lnTo>
                          <a:pt x="5" y="0"/>
                        </a:lnTo>
                        <a:lnTo>
                          <a:pt x="0" y="0"/>
                        </a:lnTo>
                        <a:lnTo>
                          <a:pt x="0" y="5"/>
                        </a:lnTo>
                      </a:path>
                    </a:pathLst>
                  </a:cu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208" name="Freeform 422"/>
                  <p:cNvSpPr>
                    <a:spLocks/>
                  </p:cNvSpPr>
                  <p:nvPr/>
                </p:nvSpPr>
                <p:spPr bwMode="auto">
                  <a:xfrm>
                    <a:off x="2221" y="3337"/>
                    <a:ext cx="5" cy="5"/>
                  </a:xfrm>
                  <a:custGeom>
                    <a:avLst/>
                    <a:gdLst>
                      <a:gd name="T0" fmla="*/ 5 w 5"/>
                      <a:gd name="T1" fmla="*/ 5 h 5"/>
                      <a:gd name="T2" fmla="*/ 5 w 5"/>
                      <a:gd name="T3" fmla="*/ 0 h 5"/>
                      <a:gd name="T4" fmla="*/ 0 w 5"/>
                      <a:gd name="T5" fmla="*/ 0 h 5"/>
                      <a:gd name="T6" fmla="*/ 0 w 5"/>
                      <a:gd name="T7" fmla="*/ 5 h 5"/>
                      <a:gd name="T8" fmla="*/ 5 w 5"/>
                      <a:gd name="T9" fmla="*/ 5 h 5"/>
                      <a:gd name="T10" fmla="*/ 5 w 5"/>
                      <a:gd name="T11" fmla="*/ 5 h 5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"/>
                      <a:gd name="T19" fmla="*/ 0 h 5"/>
                      <a:gd name="T20" fmla="*/ 5 w 5"/>
                      <a:gd name="T21" fmla="*/ 5 h 5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" h="5">
                        <a:moveTo>
                          <a:pt x="5" y="5"/>
                        </a:moveTo>
                        <a:lnTo>
                          <a:pt x="5" y="0"/>
                        </a:lnTo>
                        <a:lnTo>
                          <a:pt x="0" y="0"/>
                        </a:lnTo>
                        <a:lnTo>
                          <a:pt x="0" y="5"/>
                        </a:lnTo>
                        <a:lnTo>
                          <a:pt x="5" y="5"/>
                        </a:lnTo>
                        <a:close/>
                      </a:path>
                    </a:pathLst>
                  </a:custGeom>
                  <a:solidFill>
                    <a:srgbClr val="48B2D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209" name="Freeform 423"/>
                  <p:cNvSpPr>
                    <a:spLocks/>
                  </p:cNvSpPr>
                  <p:nvPr/>
                </p:nvSpPr>
                <p:spPr bwMode="auto">
                  <a:xfrm>
                    <a:off x="2221" y="3337"/>
                    <a:ext cx="5" cy="5"/>
                  </a:xfrm>
                  <a:custGeom>
                    <a:avLst/>
                    <a:gdLst>
                      <a:gd name="T0" fmla="*/ 5 w 5"/>
                      <a:gd name="T1" fmla="*/ 5 h 5"/>
                      <a:gd name="T2" fmla="*/ 5 w 5"/>
                      <a:gd name="T3" fmla="*/ 0 h 5"/>
                      <a:gd name="T4" fmla="*/ 0 w 5"/>
                      <a:gd name="T5" fmla="*/ 0 h 5"/>
                      <a:gd name="T6" fmla="*/ 0 w 5"/>
                      <a:gd name="T7" fmla="*/ 5 h 5"/>
                      <a:gd name="T8" fmla="*/ 5 w 5"/>
                      <a:gd name="T9" fmla="*/ 5 h 5"/>
                      <a:gd name="T10" fmla="*/ 5 w 5"/>
                      <a:gd name="T11" fmla="*/ 5 h 5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"/>
                      <a:gd name="T19" fmla="*/ 0 h 5"/>
                      <a:gd name="T20" fmla="*/ 5 w 5"/>
                      <a:gd name="T21" fmla="*/ 5 h 5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" h="5">
                        <a:moveTo>
                          <a:pt x="5" y="5"/>
                        </a:moveTo>
                        <a:lnTo>
                          <a:pt x="5" y="0"/>
                        </a:lnTo>
                        <a:lnTo>
                          <a:pt x="0" y="0"/>
                        </a:lnTo>
                        <a:lnTo>
                          <a:pt x="0" y="5"/>
                        </a:lnTo>
                        <a:lnTo>
                          <a:pt x="5" y="5"/>
                        </a:lnTo>
                      </a:path>
                    </a:pathLst>
                  </a:cu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210" name="Freeform 424"/>
                  <p:cNvSpPr>
                    <a:spLocks/>
                  </p:cNvSpPr>
                  <p:nvPr/>
                </p:nvSpPr>
                <p:spPr bwMode="auto">
                  <a:xfrm>
                    <a:off x="2231" y="3342"/>
                    <a:ext cx="5" cy="5"/>
                  </a:xfrm>
                  <a:custGeom>
                    <a:avLst/>
                    <a:gdLst>
                      <a:gd name="T0" fmla="*/ 5 w 5"/>
                      <a:gd name="T1" fmla="*/ 5 h 5"/>
                      <a:gd name="T2" fmla="*/ 5 w 5"/>
                      <a:gd name="T3" fmla="*/ 0 h 5"/>
                      <a:gd name="T4" fmla="*/ 0 w 5"/>
                      <a:gd name="T5" fmla="*/ 0 h 5"/>
                      <a:gd name="T6" fmla="*/ 0 w 5"/>
                      <a:gd name="T7" fmla="*/ 5 h 5"/>
                      <a:gd name="T8" fmla="*/ 5 w 5"/>
                      <a:gd name="T9" fmla="*/ 5 h 5"/>
                      <a:gd name="T10" fmla="*/ 5 w 5"/>
                      <a:gd name="T11" fmla="*/ 5 h 5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"/>
                      <a:gd name="T19" fmla="*/ 0 h 5"/>
                      <a:gd name="T20" fmla="*/ 5 w 5"/>
                      <a:gd name="T21" fmla="*/ 5 h 5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" h="5">
                        <a:moveTo>
                          <a:pt x="5" y="5"/>
                        </a:moveTo>
                        <a:lnTo>
                          <a:pt x="5" y="0"/>
                        </a:lnTo>
                        <a:lnTo>
                          <a:pt x="0" y="0"/>
                        </a:lnTo>
                        <a:lnTo>
                          <a:pt x="0" y="5"/>
                        </a:lnTo>
                        <a:lnTo>
                          <a:pt x="5" y="5"/>
                        </a:lnTo>
                        <a:close/>
                      </a:path>
                    </a:pathLst>
                  </a:custGeom>
                  <a:solidFill>
                    <a:srgbClr val="48B2D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211" name="Freeform 425"/>
                  <p:cNvSpPr>
                    <a:spLocks/>
                  </p:cNvSpPr>
                  <p:nvPr/>
                </p:nvSpPr>
                <p:spPr bwMode="auto">
                  <a:xfrm>
                    <a:off x="2231" y="3342"/>
                    <a:ext cx="5" cy="5"/>
                  </a:xfrm>
                  <a:custGeom>
                    <a:avLst/>
                    <a:gdLst>
                      <a:gd name="T0" fmla="*/ 5 w 5"/>
                      <a:gd name="T1" fmla="*/ 5 h 5"/>
                      <a:gd name="T2" fmla="*/ 5 w 5"/>
                      <a:gd name="T3" fmla="*/ 0 h 5"/>
                      <a:gd name="T4" fmla="*/ 0 w 5"/>
                      <a:gd name="T5" fmla="*/ 0 h 5"/>
                      <a:gd name="T6" fmla="*/ 0 w 5"/>
                      <a:gd name="T7" fmla="*/ 5 h 5"/>
                      <a:gd name="T8" fmla="*/ 5 w 5"/>
                      <a:gd name="T9" fmla="*/ 5 h 5"/>
                      <a:gd name="T10" fmla="*/ 5 w 5"/>
                      <a:gd name="T11" fmla="*/ 5 h 5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"/>
                      <a:gd name="T19" fmla="*/ 0 h 5"/>
                      <a:gd name="T20" fmla="*/ 5 w 5"/>
                      <a:gd name="T21" fmla="*/ 5 h 5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" h="5">
                        <a:moveTo>
                          <a:pt x="5" y="5"/>
                        </a:moveTo>
                        <a:lnTo>
                          <a:pt x="5" y="0"/>
                        </a:lnTo>
                        <a:lnTo>
                          <a:pt x="0" y="0"/>
                        </a:lnTo>
                        <a:lnTo>
                          <a:pt x="0" y="5"/>
                        </a:lnTo>
                        <a:lnTo>
                          <a:pt x="5" y="5"/>
                        </a:lnTo>
                      </a:path>
                    </a:pathLst>
                  </a:cu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212" name="Line 42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231" y="3328"/>
                    <a:ext cx="10" cy="14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213" name="Line 42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231" y="3328"/>
                    <a:ext cx="10" cy="14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214" name="Line 42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206" y="3328"/>
                    <a:ext cx="30" cy="23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215" name="Line 42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206" y="3328"/>
                    <a:ext cx="30" cy="23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216" name="Freeform 430"/>
                  <p:cNvSpPr>
                    <a:spLocks/>
                  </p:cNvSpPr>
                  <p:nvPr/>
                </p:nvSpPr>
                <p:spPr bwMode="auto">
                  <a:xfrm>
                    <a:off x="2062" y="3328"/>
                    <a:ext cx="11" cy="14"/>
                  </a:xfrm>
                  <a:custGeom>
                    <a:avLst/>
                    <a:gdLst>
                      <a:gd name="T0" fmla="*/ 6 w 11"/>
                      <a:gd name="T1" fmla="*/ 14 h 14"/>
                      <a:gd name="T2" fmla="*/ 11 w 11"/>
                      <a:gd name="T3" fmla="*/ 5 h 14"/>
                      <a:gd name="T4" fmla="*/ 6 w 11"/>
                      <a:gd name="T5" fmla="*/ 0 h 14"/>
                      <a:gd name="T6" fmla="*/ 0 w 11"/>
                      <a:gd name="T7" fmla="*/ 9 h 14"/>
                      <a:gd name="T8" fmla="*/ 6 w 11"/>
                      <a:gd name="T9" fmla="*/ 14 h 14"/>
                      <a:gd name="T10" fmla="*/ 6 w 11"/>
                      <a:gd name="T11" fmla="*/ 14 h 14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1"/>
                      <a:gd name="T19" fmla="*/ 0 h 14"/>
                      <a:gd name="T20" fmla="*/ 11 w 11"/>
                      <a:gd name="T21" fmla="*/ 14 h 14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1" h="14">
                        <a:moveTo>
                          <a:pt x="6" y="14"/>
                        </a:moveTo>
                        <a:lnTo>
                          <a:pt x="11" y="5"/>
                        </a:lnTo>
                        <a:lnTo>
                          <a:pt x="6" y="0"/>
                        </a:lnTo>
                        <a:lnTo>
                          <a:pt x="0" y="9"/>
                        </a:lnTo>
                        <a:lnTo>
                          <a:pt x="6" y="14"/>
                        </a:lnTo>
                        <a:close/>
                      </a:path>
                    </a:pathLst>
                  </a:custGeom>
                  <a:solidFill>
                    <a:srgbClr val="48B2D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217" name="Freeform 431"/>
                  <p:cNvSpPr>
                    <a:spLocks/>
                  </p:cNvSpPr>
                  <p:nvPr/>
                </p:nvSpPr>
                <p:spPr bwMode="auto">
                  <a:xfrm>
                    <a:off x="2062" y="3328"/>
                    <a:ext cx="11" cy="14"/>
                  </a:xfrm>
                  <a:custGeom>
                    <a:avLst/>
                    <a:gdLst>
                      <a:gd name="T0" fmla="*/ 6 w 11"/>
                      <a:gd name="T1" fmla="*/ 14 h 14"/>
                      <a:gd name="T2" fmla="*/ 11 w 11"/>
                      <a:gd name="T3" fmla="*/ 5 h 14"/>
                      <a:gd name="T4" fmla="*/ 6 w 11"/>
                      <a:gd name="T5" fmla="*/ 0 h 14"/>
                      <a:gd name="T6" fmla="*/ 0 w 11"/>
                      <a:gd name="T7" fmla="*/ 9 h 14"/>
                      <a:gd name="T8" fmla="*/ 6 w 11"/>
                      <a:gd name="T9" fmla="*/ 14 h 14"/>
                      <a:gd name="T10" fmla="*/ 6 w 11"/>
                      <a:gd name="T11" fmla="*/ 14 h 14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1"/>
                      <a:gd name="T19" fmla="*/ 0 h 14"/>
                      <a:gd name="T20" fmla="*/ 11 w 11"/>
                      <a:gd name="T21" fmla="*/ 14 h 14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1" h="14">
                        <a:moveTo>
                          <a:pt x="6" y="14"/>
                        </a:moveTo>
                        <a:lnTo>
                          <a:pt x="11" y="5"/>
                        </a:lnTo>
                        <a:lnTo>
                          <a:pt x="6" y="0"/>
                        </a:lnTo>
                        <a:lnTo>
                          <a:pt x="0" y="9"/>
                        </a:lnTo>
                        <a:lnTo>
                          <a:pt x="6" y="14"/>
                        </a:lnTo>
                      </a:path>
                    </a:pathLst>
                  </a:cu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218" name="Freeform 432"/>
                  <p:cNvSpPr>
                    <a:spLocks/>
                  </p:cNvSpPr>
                  <p:nvPr/>
                </p:nvSpPr>
                <p:spPr bwMode="auto">
                  <a:xfrm>
                    <a:off x="2093" y="3342"/>
                    <a:ext cx="15" cy="14"/>
                  </a:xfrm>
                  <a:custGeom>
                    <a:avLst/>
                    <a:gdLst>
                      <a:gd name="T0" fmla="*/ 15 w 15"/>
                      <a:gd name="T1" fmla="*/ 14 h 14"/>
                      <a:gd name="T2" fmla="*/ 15 w 15"/>
                      <a:gd name="T3" fmla="*/ 5 h 14"/>
                      <a:gd name="T4" fmla="*/ 0 w 15"/>
                      <a:gd name="T5" fmla="*/ 0 h 14"/>
                      <a:gd name="T6" fmla="*/ 0 w 15"/>
                      <a:gd name="T7" fmla="*/ 5 h 14"/>
                      <a:gd name="T8" fmla="*/ 15 w 15"/>
                      <a:gd name="T9" fmla="*/ 14 h 14"/>
                      <a:gd name="T10" fmla="*/ 15 w 15"/>
                      <a:gd name="T11" fmla="*/ 14 h 14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5"/>
                      <a:gd name="T19" fmla="*/ 0 h 14"/>
                      <a:gd name="T20" fmla="*/ 15 w 15"/>
                      <a:gd name="T21" fmla="*/ 14 h 14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5" h="14">
                        <a:moveTo>
                          <a:pt x="15" y="14"/>
                        </a:moveTo>
                        <a:lnTo>
                          <a:pt x="15" y="5"/>
                        </a:lnTo>
                        <a:lnTo>
                          <a:pt x="0" y="0"/>
                        </a:lnTo>
                        <a:lnTo>
                          <a:pt x="0" y="5"/>
                        </a:lnTo>
                        <a:lnTo>
                          <a:pt x="15" y="14"/>
                        </a:lnTo>
                        <a:close/>
                      </a:path>
                    </a:pathLst>
                  </a:custGeom>
                  <a:solidFill>
                    <a:srgbClr val="48B2D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219" name="Freeform 433"/>
                  <p:cNvSpPr>
                    <a:spLocks/>
                  </p:cNvSpPr>
                  <p:nvPr/>
                </p:nvSpPr>
                <p:spPr bwMode="auto">
                  <a:xfrm>
                    <a:off x="2093" y="3342"/>
                    <a:ext cx="15" cy="14"/>
                  </a:xfrm>
                  <a:custGeom>
                    <a:avLst/>
                    <a:gdLst>
                      <a:gd name="T0" fmla="*/ 15 w 15"/>
                      <a:gd name="T1" fmla="*/ 14 h 14"/>
                      <a:gd name="T2" fmla="*/ 15 w 15"/>
                      <a:gd name="T3" fmla="*/ 5 h 14"/>
                      <a:gd name="T4" fmla="*/ 0 w 15"/>
                      <a:gd name="T5" fmla="*/ 0 h 14"/>
                      <a:gd name="T6" fmla="*/ 0 w 15"/>
                      <a:gd name="T7" fmla="*/ 5 h 14"/>
                      <a:gd name="T8" fmla="*/ 15 w 15"/>
                      <a:gd name="T9" fmla="*/ 14 h 14"/>
                      <a:gd name="T10" fmla="*/ 15 w 15"/>
                      <a:gd name="T11" fmla="*/ 14 h 14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5"/>
                      <a:gd name="T19" fmla="*/ 0 h 14"/>
                      <a:gd name="T20" fmla="*/ 15 w 15"/>
                      <a:gd name="T21" fmla="*/ 14 h 14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5" h="14">
                        <a:moveTo>
                          <a:pt x="15" y="14"/>
                        </a:moveTo>
                        <a:lnTo>
                          <a:pt x="15" y="5"/>
                        </a:lnTo>
                        <a:lnTo>
                          <a:pt x="0" y="0"/>
                        </a:lnTo>
                        <a:lnTo>
                          <a:pt x="0" y="5"/>
                        </a:lnTo>
                        <a:lnTo>
                          <a:pt x="15" y="14"/>
                        </a:lnTo>
                      </a:path>
                    </a:pathLst>
                  </a:cu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220" name="Freeform 434"/>
                  <p:cNvSpPr>
                    <a:spLocks/>
                  </p:cNvSpPr>
                  <p:nvPr/>
                </p:nvSpPr>
                <p:spPr bwMode="auto">
                  <a:xfrm>
                    <a:off x="2129" y="3356"/>
                    <a:ext cx="15" cy="14"/>
                  </a:xfrm>
                  <a:custGeom>
                    <a:avLst/>
                    <a:gdLst>
                      <a:gd name="T0" fmla="*/ 10 w 15"/>
                      <a:gd name="T1" fmla="*/ 14 h 14"/>
                      <a:gd name="T2" fmla="*/ 15 w 15"/>
                      <a:gd name="T3" fmla="*/ 5 h 14"/>
                      <a:gd name="T4" fmla="*/ 0 w 15"/>
                      <a:gd name="T5" fmla="*/ 0 h 14"/>
                      <a:gd name="T6" fmla="*/ 0 w 15"/>
                      <a:gd name="T7" fmla="*/ 9 h 14"/>
                      <a:gd name="T8" fmla="*/ 10 w 15"/>
                      <a:gd name="T9" fmla="*/ 14 h 14"/>
                      <a:gd name="T10" fmla="*/ 10 w 15"/>
                      <a:gd name="T11" fmla="*/ 14 h 14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5"/>
                      <a:gd name="T19" fmla="*/ 0 h 14"/>
                      <a:gd name="T20" fmla="*/ 15 w 15"/>
                      <a:gd name="T21" fmla="*/ 14 h 14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5" h="14">
                        <a:moveTo>
                          <a:pt x="10" y="14"/>
                        </a:moveTo>
                        <a:lnTo>
                          <a:pt x="15" y="5"/>
                        </a:lnTo>
                        <a:lnTo>
                          <a:pt x="0" y="0"/>
                        </a:lnTo>
                        <a:lnTo>
                          <a:pt x="0" y="9"/>
                        </a:lnTo>
                        <a:lnTo>
                          <a:pt x="10" y="14"/>
                        </a:lnTo>
                        <a:close/>
                      </a:path>
                    </a:pathLst>
                  </a:custGeom>
                  <a:solidFill>
                    <a:srgbClr val="48B2D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221" name="Freeform 435"/>
                  <p:cNvSpPr>
                    <a:spLocks/>
                  </p:cNvSpPr>
                  <p:nvPr/>
                </p:nvSpPr>
                <p:spPr bwMode="auto">
                  <a:xfrm>
                    <a:off x="2129" y="3356"/>
                    <a:ext cx="15" cy="14"/>
                  </a:xfrm>
                  <a:custGeom>
                    <a:avLst/>
                    <a:gdLst>
                      <a:gd name="T0" fmla="*/ 10 w 15"/>
                      <a:gd name="T1" fmla="*/ 14 h 14"/>
                      <a:gd name="T2" fmla="*/ 15 w 15"/>
                      <a:gd name="T3" fmla="*/ 5 h 14"/>
                      <a:gd name="T4" fmla="*/ 0 w 15"/>
                      <a:gd name="T5" fmla="*/ 0 h 14"/>
                      <a:gd name="T6" fmla="*/ 0 w 15"/>
                      <a:gd name="T7" fmla="*/ 9 h 14"/>
                      <a:gd name="T8" fmla="*/ 10 w 15"/>
                      <a:gd name="T9" fmla="*/ 14 h 14"/>
                      <a:gd name="T10" fmla="*/ 10 w 15"/>
                      <a:gd name="T11" fmla="*/ 14 h 14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5"/>
                      <a:gd name="T19" fmla="*/ 0 h 14"/>
                      <a:gd name="T20" fmla="*/ 15 w 15"/>
                      <a:gd name="T21" fmla="*/ 14 h 14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5" h="14">
                        <a:moveTo>
                          <a:pt x="10" y="14"/>
                        </a:moveTo>
                        <a:lnTo>
                          <a:pt x="15" y="5"/>
                        </a:lnTo>
                        <a:lnTo>
                          <a:pt x="0" y="0"/>
                        </a:lnTo>
                        <a:lnTo>
                          <a:pt x="0" y="9"/>
                        </a:lnTo>
                        <a:lnTo>
                          <a:pt x="10" y="14"/>
                        </a:lnTo>
                      </a:path>
                    </a:pathLst>
                  </a:cu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222" name="Freeform 436"/>
                  <p:cNvSpPr>
                    <a:spLocks/>
                  </p:cNvSpPr>
                  <p:nvPr/>
                </p:nvSpPr>
                <p:spPr bwMode="auto">
                  <a:xfrm>
                    <a:off x="2160" y="3370"/>
                    <a:ext cx="20" cy="14"/>
                  </a:xfrm>
                  <a:custGeom>
                    <a:avLst/>
                    <a:gdLst>
                      <a:gd name="T0" fmla="*/ 15 w 20"/>
                      <a:gd name="T1" fmla="*/ 14 h 14"/>
                      <a:gd name="T2" fmla="*/ 20 w 20"/>
                      <a:gd name="T3" fmla="*/ 5 h 14"/>
                      <a:gd name="T4" fmla="*/ 5 w 20"/>
                      <a:gd name="T5" fmla="*/ 0 h 14"/>
                      <a:gd name="T6" fmla="*/ 0 w 20"/>
                      <a:gd name="T7" fmla="*/ 9 h 14"/>
                      <a:gd name="T8" fmla="*/ 15 w 20"/>
                      <a:gd name="T9" fmla="*/ 14 h 14"/>
                      <a:gd name="T10" fmla="*/ 15 w 20"/>
                      <a:gd name="T11" fmla="*/ 14 h 14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20"/>
                      <a:gd name="T19" fmla="*/ 0 h 14"/>
                      <a:gd name="T20" fmla="*/ 20 w 20"/>
                      <a:gd name="T21" fmla="*/ 14 h 14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20" h="14">
                        <a:moveTo>
                          <a:pt x="15" y="14"/>
                        </a:moveTo>
                        <a:lnTo>
                          <a:pt x="20" y="5"/>
                        </a:lnTo>
                        <a:lnTo>
                          <a:pt x="5" y="0"/>
                        </a:lnTo>
                        <a:lnTo>
                          <a:pt x="0" y="9"/>
                        </a:lnTo>
                        <a:lnTo>
                          <a:pt x="15" y="14"/>
                        </a:lnTo>
                        <a:close/>
                      </a:path>
                    </a:pathLst>
                  </a:custGeom>
                  <a:solidFill>
                    <a:srgbClr val="48B2D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223" name="Freeform 437"/>
                  <p:cNvSpPr>
                    <a:spLocks/>
                  </p:cNvSpPr>
                  <p:nvPr/>
                </p:nvSpPr>
                <p:spPr bwMode="auto">
                  <a:xfrm>
                    <a:off x="2160" y="3370"/>
                    <a:ext cx="20" cy="14"/>
                  </a:xfrm>
                  <a:custGeom>
                    <a:avLst/>
                    <a:gdLst>
                      <a:gd name="T0" fmla="*/ 15 w 20"/>
                      <a:gd name="T1" fmla="*/ 14 h 14"/>
                      <a:gd name="T2" fmla="*/ 20 w 20"/>
                      <a:gd name="T3" fmla="*/ 5 h 14"/>
                      <a:gd name="T4" fmla="*/ 5 w 20"/>
                      <a:gd name="T5" fmla="*/ 0 h 14"/>
                      <a:gd name="T6" fmla="*/ 0 w 20"/>
                      <a:gd name="T7" fmla="*/ 9 h 14"/>
                      <a:gd name="T8" fmla="*/ 15 w 20"/>
                      <a:gd name="T9" fmla="*/ 14 h 14"/>
                      <a:gd name="T10" fmla="*/ 15 w 20"/>
                      <a:gd name="T11" fmla="*/ 14 h 14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20"/>
                      <a:gd name="T19" fmla="*/ 0 h 14"/>
                      <a:gd name="T20" fmla="*/ 20 w 20"/>
                      <a:gd name="T21" fmla="*/ 14 h 14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20" h="14">
                        <a:moveTo>
                          <a:pt x="15" y="14"/>
                        </a:moveTo>
                        <a:lnTo>
                          <a:pt x="20" y="5"/>
                        </a:lnTo>
                        <a:lnTo>
                          <a:pt x="5" y="0"/>
                        </a:lnTo>
                        <a:lnTo>
                          <a:pt x="0" y="9"/>
                        </a:lnTo>
                        <a:lnTo>
                          <a:pt x="15" y="14"/>
                        </a:lnTo>
                      </a:path>
                    </a:pathLst>
                  </a:cu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224" name="Freeform 438"/>
                  <p:cNvSpPr>
                    <a:spLocks/>
                  </p:cNvSpPr>
                  <p:nvPr/>
                </p:nvSpPr>
                <p:spPr bwMode="auto">
                  <a:xfrm>
                    <a:off x="2190" y="3379"/>
                    <a:ext cx="16" cy="14"/>
                  </a:xfrm>
                  <a:custGeom>
                    <a:avLst/>
                    <a:gdLst>
                      <a:gd name="T0" fmla="*/ 11 w 16"/>
                      <a:gd name="T1" fmla="*/ 14 h 14"/>
                      <a:gd name="T2" fmla="*/ 16 w 16"/>
                      <a:gd name="T3" fmla="*/ 9 h 14"/>
                      <a:gd name="T4" fmla="*/ 5 w 16"/>
                      <a:gd name="T5" fmla="*/ 0 h 14"/>
                      <a:gd name="T6" fmla="*/ 0 w 16"/>
                      <a:gd name="T7" fmla="*/ 9 h 14"/>
                      <a:gd name="T8" fmla="*/ 11 w 16"/>
                      <a:gd name="T9" fmla="*/ 14 h 14"/>
                      <a:gd name="T10" fmla="*/ 11 w 16"/>
                      <a:gd name="T11" fmla="*/ 14 h 14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6"/>
                      <a:gd name="T19" fmla="*/ 0 h 14"/>
                      <a:gd name="T20" fmla="*/ 16 w 16"/>
                      <a:gd name="T21" fmla="*/ 14 h 14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6" h="14">
                        <a:moveTo>
                          <a:pt x="11" y="14"/>
                        </a:moveTo>
                        <a:lnTo>
                          <a:pt x="16" y="9"/>
                        </a:lnTo>
                        <a:lnTo>
                          <a:pt x="5" y="0"/>
                        </a:lnTo>
                        <a:lnTo>
                          <a:pt x="0" y="9"/>
                        </a:lnTo>
                        <a:lnTo>
                          <a:pt x="11" y="14"/>
                        </a:lnTo>
                        <a:close/>
                      </a:path>
                    </a:pathLst>
                  </a:custGeom>
                  <a:solidFill>
                    <a:srgbClr val="48B2D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225" name="Freeform 439"/>
                  <p:cNvSpPr>
                    <a:spLocks/>
                  </p:cNvSpPr>
                  <p:nvPr/>
                </p:nvSpPr>
                <p:spPr bwMode="auto">
                  <a:xfrm>
                    <a:off x="2190" y="3379"/>
                    <a:ext cx="16" cy="14"/>
                  </a:xfrm>
                  <a:custGeom>
                    <a:avLst/>
                    <a:gdLst>
                      <a:gd name="T0" fmla="*/ 11 w 16"/>
                      <a:gd name="T1" fmla="*/ 14 h 14"/>
                      <a:gd name="T2" fmla="*/ 16 w 16"/>
                      <a:gd name="T3" fmla="*/ 9 h 14"/>
                      <a:gd name="T4" fmla="*/ 5 w 16"/>
                      <a:gd name="T5" fmla="*/ 0 h 14"/>
                      <a:gd name="T6" fmla="*/ 0 w 16"/>
                      <a:gd name="T7" fmla="*/ 9 h 14"/>
                      <a:gd name="T8" fmla="*/ 11 w 16"/>
                      <a:gd name="T9" fmla="*/ 14 h 14"/>
                      <a:gd name="T10" fmla="*/ 11 w 16"/>
                      <a:gd name="T11" fmla="*/ 14 h 14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6"/>
                      <a:gd name="T19" fmla="*/ 0 h 14"/>
                      <a:gd name="T20" fmla="*/ 16 w 16"/>
                      <a:gd name="T21" fmla="*/ 14 h 14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6" h="14">
                        <a:moveTo>
                          <a:pt x="11" y="14"/>
                        </a:moveTo>
                        <a:lnTo>
                          <a:pt x="16" y="9"/>
                        </a:lnTo>
                        <a:lnTo>
                          <a:pt x="5" y="0"/>
                        </a:lnTo>
                        <a:lnTo>
                          <a:pt x="0" y="9"/>
                        </a:lnTo>
                        <a:lnTo>
                          <a:pt x="11" y="14"/>
                        </a:lnTo>
                      </a:path>
                    </a:pathLst>
                  </a:cu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226" name="Freeform 440"/>
                  <p:cNvSpPr>
                    <a:spLocks/>
                  </p:cNvSpPr>
                  <p:nvPr/>
                </p:nvSpPr>
                <p:spPr bwMode="auto">
                  <a:xfrm>
                    <a:off x="2216" y="3393"/>
                    <a:ext cx="15" cy="9"/>
                  </a:xfrm>
                  <a:custGeom>
                    <a:avLst/>
                    <a:gdLst>
                      <a:gd name="T0" fmla="*/ 10 w 15"/>
                      <a:gd name="T1" fmla="*/ 9 h 9"/>
                      <a:gd name="T2" fmla="*/ 15 w 15"/>
                      <a:gd name="T3" fmla="*/ 5 h 9"/>
                      <a:gd name="T4" fmla="*/ 5 w 15"/>
                      <a:gd name="T5" fmla="*/ 0 h 9"/>
                      <a:gd name="T6" fmla="*/ 0 w 15"/>
                      <a:gd name="T7" fmla="*/ 5 h 9"/>
                      <a:gd name="T8" fmla="*/ 10 w 15"/>
                      <a:gd name="T9" fmla="*/ 9 h 9"/>
                      <a:gd name="T10" fmla="*/ 10 w 15"/>
                      <a:gd name="T11" fmla="*/ 9 h 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5"/>
                      <a:gd name="T19" fmla="*/ 0 h 9"/>
                      <a:gd name="T20" fmla="*/ 15 w 15"/>
                      <a:gd name="T21" fmla="*/ 9 h 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5" h="9">
                        <a:moveTo>
                          <a:pt x="10" y="9"/>
                        </a:moveTo>
                        <a:lnTo>
                          <a:pt x="15" y="5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10" y="9"/>
                        </a:lnTo>
                        <a:close/>
                      </a:path>
                    </a:pathLst>
                  </a:custGeom>
                  <a:solidFill>
                    <a:srgbClr val="48B2D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227" name="Freeform 441"/>
                  <p:cNvSpPr>
                    <a:spLocks/>
                  </p:cNvSpPr>
                  <p:nvPr/>
                </p:nvSpPr>
                <p:spPr bwMode="auto">
                  <a:xfrm>
                    <a:off x="2216" y="3393"/>
                    <a:ext cx="15" cy="9"/>
                  </a:xfrm>
                  <a:custGeom>
                    <a:avLst/>
                    <a:gdLst>
                      <a:gd name="T0" fmla="*/ 10 w 15"/>
                      <a:gd name="T1" fmla="*/ 9 h 9"/>
                      <a:gd name="T2" fmla="*/ 15 w 15"/>
                      <a:gd name="T3" fmla="*/ 5 h 9"/>
                      <a:gd name="T4" fmla="*/ 5 w 15"/>
                      <a:gd name="T5" fmla="*/ 0 h 9"/>
                      <a:gd name="T6" fmla="*/ 0 w 15"/>
                      <a:gd name="T7" fmla="*/ 5 h 9"/>
                      <a:gd name="T8" fmla="*/ 10 w 15"/>
                      <a:gd name="T9" fmla="*/ 9 h 9"/>
                      <a:gd name="T10" fmla="*/ 10 w 15"/>
                      <a:gd name="T11" fmla="*/ 9 h 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5"/>
                      <a:gd name="T19" fmla="*/ 0 h 9"/>
                      <a:gd name="T20" fmla="*/ 15 w 15"/>
                      <a:gd name="T21" fmla="*/ 9 h 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5" h="9">
                        <a:moveTo>
                          <a:pt x="10" y="9"/>
                        </a:moveTo>
                        <a:lnTo>
                          <a:pt x="15" y="5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10" y="9"/>
                        </a:lnTo>
                      </a:path>
                    </a:pathLst>
                  </a:cu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228" name="Freeform 442"/>
                  <p:cNvSpPr>
                    <a:spLocks/>
                  </p:cNvSpPr>
                  <p:nvPr/>
                </p:nvSpPr>
                <p:spPr bwMode="auto">
                  <a:xfrm>
                    <a:off x="2247" y="3407"/>
                    <a:ext cx="10" cy="9"/>
                  </a:xfrm>
                  <a:custGeom>
                    <a:avLst/>
                    <a:gdLst>
                      <a:gd name="T0" fmla="*/ 5 w 10"/>
                      <a:gd name="T1" fmla="*/ 9 h 9"/>
                      <a:gd name="T2" fmla="*/ 10 w 10"/>
                      <a:gd name="T3" fmla="*/ 0 h 9"/>
                      <a:gd name="T4" fmla="*/ 5 w 10"/>
                      <a:gd name="T5" fmla="*/ 0 h 9"/>
                      <a:gd name="T6" fmla="*/ 0 w 10"/>
                      <a:gd name="T7" fmla="*/ 5 h 9"/>
                      <a:gd name="T8" fmla="*/ 5 w 10"/>
                      <a:gd name="T9" fmla="*/ 9 h 9"/>
                      <a:gd name="T10" fmla="*/ 5 w 10"/>
                      <a:gd name="T11" fmla="*/ 9 h 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0"/>
                      <a:gd name="T19" fmla="*/ 0 h 9"/>
                      <a:gd name="T20" fmla="*/ 10 w 10"/>
                      <a:gd name="T21" fmla="*/ 9 h 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0" h="9">
                        <a:moveTo>
                          <a:pt x="5" y="9"/>
                        </a:moveTo>
                        <a:lnTo>
                          <a:pt x="10" y="0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5" y="9"/>
                        </a:lnTo>
                        <a:close/>
                      </a:path>
                    </a:pathLst>
                  </a:custGeom>
                  <a:solidFill>
                    <a:srgbClr val="48B2D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229" name="Freeform 443"/>
                  <p:cNvSpPr>
                    <a:spLocks/>
                  </p:cNvSpPr>
                  <p:nvPr/>
                </p:nvSpPr>
                <p:spPr bwMode="auto">
                  <a:xfrm>
                    <a:off x="2247" y="3407"/>
                    <a:ext cx="10" cy="9"/>
                  </a:xfrm>
                  <a:custGeom>
                    <a:avLst/>
                    <a:gdLst>
                      <a:gd name="T0" fmla="*/ 5 w 10"/>
                      <a:gd name="T1" fmla="*/ 9 h 9"/>
                      <a:gd name="T2" fmla="*/ 10 w 10"/>
                      <a:gd name="T3" fmla="*/ 0 h 9"/>
                      <a:gd name="T4" fmla="*/ 5 w 10"/>
                      <a:gd name="T5" fmla="*/ 0 h 9"/>
                      <a:gd name="T6" fmla="*/ 0 w 10"/>
                      <a:gd name="T7" fmla="*/ 5 h 9"/>
                      <a:gd name="T8" fmla="*/ 5 w 10"/>
                      <a:gd name="T9" fmla="*/ 9 h 9"/>
                      <a:gd name="T10" fmla="*/ 5 w 10"/>
                      <a:gd name="T11" fmla="*/ 9 h 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0"/>
                      <a:gd name="T19" fmla="*/ 0 h 9"/>
                      <a:gd name="T20" fmla="*/ 10 w 10"/>
                      <a:gd name="T21" fmla="*/ 9 h 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0" h="9">
                        <a:moveTo>
                          <a:pt x="5" y="9"/>
                        </a:moveTo>
                        <a:lnTo>
                          <a:pt x="10" y="0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5" y="9"/>
                        </a:lnTo>
                      </a:path>
                    </a:pathLst>
                  </a:cu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230" name="Freeform 444"/>
                  <p:cNvSpPr>
                    <a:spLocks/>
                  </p:cNvSpPr>
                  <p:nvPr/>
                </p:nvSpPr>
                <p:spPr bwMode="auto">
                  <a:xfrm>
                    <a:off x="2236" y="3402"/>
                    <a:ext cx="11" cy="10"/>
                  </a:xfrm>
                  <a:custGeom>
                    <a:avLst/>
                    <a:gdLst>
                      <a:gd name="T0" fmla="*/ 5 w 11"/>
                      <a:gd name="T1" fmla="*/ 10 h 10"/>
                      <a:gd name="T2" fmla="*/ 11 w 11"/>
                      <a:gd name="T3" fmla="*/ 0 h 10"/>
                      <a:gd name="T4" fmla="*/ 5 w 11"/>
                      <a:gd name="T5" fmla="*/ 0 h 10"/>
                      <a:gd name="T6" fmla="*/ 0 w 11"/>
                      <a:gd name="T7" fmla="*/ 5 h 10"/>
                      <a:gd name="T8" fmla="*/ 5 w 11"/>
                      <a:gd name="T9" fmla="*/ 10 h 10"/>
                      <a:gd name="T10" fmla="*/ 5 w 11"/>
                      <a:gd name="T11" fmla="*/ 10 h 1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1"/>
                      <a:gd name="T19" fmla="*/ 0 h 10"/>
                      <a:gd name="T20" fmla="*/ 11 w 11"/>
                      <a:gd name="T21" fmla="*/ 10 h 10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1" h="10">
                        <a:moveTo>
                          <a:pt x="5" y="10"/>
                        </a:moveTo>
                        <a:lnTo>
                          <a:pt x="11" y="0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5" y="10"/>
                        </a:lnTo>
                        <a:close/>
                      </a:path>
                    </a:pathLst>
                  </a:custGeom>
                  <a:solidFill>
                    <a:srgbClr val="48B2D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231" name="Freeform 445"/>
                  <p:cNvSpPr>
                    <a:spLocks/>
                  </p:cNvSpPr>
                  <p:nvPr/>
                </p:nvSpPr>
                <p:spPr bwMode="auto">
                  <a:xfrm>
                    <a:off x="2236" y="3402"/>
                    <a:ext cx="11" cy="10"/>
                  </a:xfrm>
                  <a:custGeom>
                    <a:avLst/>
                    <a:gdLst>
                      <a:gd name="T0" fmla="*/ 5 w 11"/>
                      <a:gd name="T1" fmla="*/ 10 h 10"/>
                      <a:gd name="T2" fmla="*/ 11 w 11"/>
                      <a:gd name="T3" fmla="*/ 0 h 10"/>
                      <a:gd name="T4" fmla="*/ 5 w 11"/>
                      <a:gd name="T5" fmla="*/ 0 h 10"/>
                      <a:gd name="T6" fmla="*/ 0 w 11"/>
                      <a:gd name="T7" fmla="*/ 5 h 10"/>
                      <a:gd name="T8" fmla="*/ 5 w 11"/>
                      <a:gd name="T9" fmla="*/ 10 h 10"/>
                      <a:gd name="T10" fmla="*/ 5 w 11"/>
                      <a:gd name="T11" fmla="*/ 10 h 1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1"/>
                      <a:gd name="T19" fmla="*/ 0 h 10"/>
                      <a:gd name="T20" fmla="*/ 11 w 11"/>
                      <a:gd name="T21" fmla="*/ 10 h 10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1" h="10">
                        <a:moveTo>
                          <a:pt x="5" y="10"/>
                        </a:moveTo>
                        <a:lnTo>
                          <a:pt x="11" y="0"/>
                        </a:lnTo>
                        <a:lnTo>
                          <a:pt x="5" y="0"/>
                        </a:lnTo>
                        <a:lnTo>
                          <a:pt x="0" y="5"/>
                        </a:lnTo>
                        <a:lnTo>
                          <a:pt x="5" y="10"/>
                        </a:lnTo>
                      </a:path>
                    </a:pathLst>
                  </a:cu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232" name="Freeform 446"/>
                  <p:cNvSpPr>
                    <a:spLocks/>
                  </p:cNvSpPr>
                  <p:nvPr/>
                </p:nvSpPr>
                <p:spPr bwMode="auto">
                  <a:xfrm>
                    <a:off x="2252" y="3393"/>
                    <a:ext cx="5" cy="5"/>
                  </a:xfrm>
                  <a:custGeom>
                    <a:avLst/>
                    <a:gdLst>
                      <a:gd name="T0" fmla="*/ 5 w 5"/>
                      <a:gd name="T1" fmla="*/ 0 h 5"/>
                      <a:gd name="T2" fmla="*/ 5 w 5"/>
                      <a:gd name="T3" fmla="*/ 5 h 5"/>
                      <a:gd name="T4" fmla="*/ 5 w 5"/>
                      <a:gd name="T5" fmla="*/ 5 h 5"/>
                      <a:gd name="T6" fmla="*/ 0 w 5"/>
                      <a:gd name="T7" fmla="*/ 5 h 5"/>
                      <a:gd name="T8" fmla="*/ 5 w 5"/>
                      <a:gd name="T9" fmla="*/ 0 h 5"/>
                      <a:gd name="T10" fmla="*/ 5 w 5"/>
                      <a:gd name="T11" fmla="*/ 0 h 5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"/>
                      <a:gd name="T19" fmla="*/ 0 h 5"/>
                      <a:gd name="T20" fmla="*/ 5 w 5"/>
                      <a:gd name="T21" fmla="*/ 5 h 5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" h="5">
                        <a:moveTo>
                          <a:pt x="5" y="0"/>
                        </a:moveTo>
                        <a:lnTo>
                          <a:pt x="5" y="5"/>
                        </a:lnTo>
                        <a:lnTo>
                          <a:pt x="0" y="5"/>
                        </a:lnTo>
                        <a:lnTo>
                          <a:pt x="5" y="0"/>
                        </a:lnTo>
                        <a:close/>
                      </a:path>
                    </a:pathLst>
                  </a:custGeom>
                  <a:solidFill>
                    <a:srgbClr val="48B2D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233" name="Freeform 447"/>
                  <p:cNvSpPr>
                    <a:spLocks/>
                  </p:cNvSpPr>
                  <p:nvPr/>
                </p:nvSpPr>
                <p:spPr bwMode="auto">
                  <a:xfrm>
                    <a:off x="2252" y="3393"/>
                    <a:ext cx="5" cy="5"/>
                  </a:xfrm>
                  <a:custGeom>
                    <a:avLst/>
                    <a:gdLst>
                      <a:gd name="T0" fmla="*/ 5 w 5"/>
                      <a:gd name="T1" fmla="*/ 0 h 5"/>
                      <a:gd name="T2" fmla="*/ 5 w 5"/>
                      <a:gd name="T3" fmla="*/ 5 h 5"/>
                      <a:gd name="T4" fmla="*/ 5 w 5"/>
                      <a:gd name="T5" fmla="*/ 5 h 5"/>
                      <a:gd name="T6" fmla="*/ 0 w 5"/>
                      <a:gd name="T7" fmla="*/ 5 h 5"/>
                      <a:gd name="T8" fmla="*/ 5 w 5"/>
                      <a:gd name="T9" fmla="*/ 0 h 5"/>
                      <a:gd name="T10" fmla="*/ 5 w 5"/>
                      <a:gd name="T11" fmla="*/ 0 h 5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"/>
                      <a:gd name="T19" fmla="*/ 0 h 5"/>
                      <a:gd name="T20" fmla="*/ 5 w 5"/>
                      <a:gd name="T21" fmla="*/ 5 h 5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" h="5">
                        <a:moveTo>
                          <a:pt x="5" y="0"/>
                        </a:moveTo>
                        <a:lnTo>
                          <a:pt x="5" y="5"/>
                        </a:lnTo>
                        <a:lnTo>
                          <a:pt x="0" y="5"/>
                        </a:lnTo>
                        <a:lnTo>
                          <a:pt x="5" y="0"/>
                        </a:lnTo>
                      </a:path>
                    </a:pathLst>
                  </a:cu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234" name="Freeform 448"/>
                  <p:cNvSpPr>
                    <a:spLocks/>
                  </p:cNvSpPr>
                  <p:nvPr/>
                </p:nvSpPr>
                <p:spPr bwMode="auto">
                  <a:xfrm>
                    <a:off x="2247" y="3393"/>
                    <a:ext cx="10" cy="14"/>
                  </a:xfrm>
                  <a:custGeom>
                    <a:avLst/>
                    <a:gdLst>
                      <a:gd name="T0" fmla="*/ 5 w 10"/>
                      <a:gd name="T1" fmla="*/ 14 h 14"/>
                      <a:gd name="T2" fmla="*/ 10 w 10"/>
                      <a:gd name="T3" fmla="*/ 9 h 14"/>
                      <a:gd name="T4" fmla="*/ 0 w 10"/>
                      <a:gd name="T5" fmla="*/ 0 h 14"/>
                      <a:gd name="T6" fmla="*/ 0 w 10"/>
                      <a:gd name="T7" fmla="*/ 9 h 14"/>
                      <a:gd name="T8" fmla="*/ 5 w 10"/>
                      <a:gd name="T9" fmla="*/ 14 h 14"/>
                      <a:gd name="T10" fmla="*/ 5 w 10"/>
                      <a:gd name="T11" fmla="*/ 14 h 14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0"/>
                      <a:gd name="T19" fmla="*/ 0 h 14"/>
                      <a:gd name="T20" fmla="*/ 10 w 10"/>
                      <a:gd name="T21" fmla="*/ 14 h 14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0" h="14">
                        <a:moveTo>
                          <a:pt x="5" y="14"/>
                        </a:moveTo>
                        <a:lnTo>
                          <a:pt x="10" y="9"/>
                        </a:lnTo>
                        <a:lnTo>
                          <a:pt x="0" y="0"/>
                        </a:lnTo>
                        <a:lnTo>
                          <a:pt x="0" y="9"/>
                        </a:lnTo>
                        <a:lnTo>
                          <a:pt x="5" y="14"/>
                        </a:lnTo>
                        <a:close/>
                      </a:path>
                    </a:pathLst>
                  </a:custGeom>
                  <a:solidFill>
                    <a:srgbClr val="48B2D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235" name="Freeform 449"/>
                  <p:cNvSpPr>
                    <a:spLocks/>
                  </p:cNvSpPr>
                  <p:nvPr/>
                </p:nvSpPr>
                <p:spPr bwMode="auto">
                  <a:xfrm>
                    <a:off x="2247" y="3393"/>
                    <a:ext cx="10" cy="14"/>
                  </a:xfrm>
                  <a:custGeom>
                    <a:avLst/>
                    <a:gdLst>
                      <a:gd name="T0" fmla="*/ 5 w 10"/>
                      <a:gd name="T1" fmla="*/ 14 h 14"/>
                      <a:gd name="T2" fmla="*/ 10 w 10"/>
                      <a:gd name="T3" fmla="*/ 9 h 14"/>
                      <a:gd name="T4" fmla="*/ 0 w 10"/>
                      <a:gd name="T5" fmla="*/ 0 h 14"/>
                      <a:gd name="T6" fmla="*/ 0 w 10"/>
                      <a:gd name="T7" fmla="*/ 9 h 14"/>
                      <a:gd name="T8" fmla="*/ 5 w 10"/>
                      <a:gd name="T9" fmla="*/ 14 h 14"/>
                      <a:gd name="T10" fmla="*/ 5 w 10"/>
                      <a:gd name="T11" fmla="*/ 14 h 14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0"/>
                      <a:gd name="T19" fmla="*/ 0 h 14"/>
                      <a:gd name="T20" fmla="*/ 10 w 10"/>
                      <a:gd name="T21" fmla="*/ 14 h 14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0" h="14">
                        <a:moveTo>
                          <a:pt x="5" y="14"/>
                        </a:moveTo>
                        <a:lnTo>
                          <a:pt x="10" y="9"/>
                        </a:lnTo>
                        <a:lnTo>
                          <a:pt x="0" y="0"/>
                        </a:lnTo>
                        <a:lnTo>
                          <a:pt x="0" y="9"/>
                        </a:lnTo>
                        <a:lnTo>
                          <a:pt x="5" y="14"/>
                        </a:lnTo>
                      </a:path>
                    </a:pathLst>
                  </a:cu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236" name="Freeform 450"/>
                  <p:cNvSpPr>
                    <a:spLocks/>
                  </p:cNvSpPr>
                  <p:nvPr/>
                </p:nvSpPr>
                <p:spPr bwMode="auto">
                  <a:xfrm>
                    <a:off x="2247" y="3393"/>
                    <a:ext cx="10" cy="14"/>
                  </a:xfrm>
                  <a:custGeom>
                    <a:avLst/>
                    <a:gdLst>
                      <a:gd name="T0" fmla="*/ 5 w 10"/>
                      <a:gd name="T1" fmla="*/ 0 h 14"/>
                      <a:gd name="T2" fmla="*/ 10 w 10"/>
                      <a:gd name="T3" fmla="*/ 9 h 14"/>
                      <a:gd name="T4" fmla="*/ 10 w 10"/>
                      <a:gd name="T5" fmla="*/ 14 h 14"/>
                      <a:gd name="T6" fmla="*/ 0 w 10"/>
                      <a:gd name="T7" fmla="*/ 0 h 14"/>
                      <a:gd name="T8" fmla="*/ 5 w 10"/>
                      <a:gd name="T9" fmla="*/ 0 h 14"/>
                      <a:gd name="T10" fmla="*/ 5 w 10"/>
                      <a:gd name="T11" fmla="*/ 0 h 14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0"/>
                      <a:gd name="T19" fmla="*/ 0 h 14"/>
                      <a:gd name="T20" fmla="*/ 10 w 10"/>
                      <a:gd name="T21" fmla="*/ 14 h 14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0" h="14">
                        <a:moveTo>
                          <a:pt x="5" y="0"/>
                        </a:moveTo>
                        <a:lnTo>
                          <a:pt x="10" y="9"/>
                        </a:lnTo>
                        <a:lnTo>
                          <a:pt x="10" y="14"/>
                        </a:lnTo>
                        <a:lnTo>
                          <a:pt x="0" y="0"/>
                        </a:lnTo>
                        <a:lnTo>
                          <a:pt x="5" y="0"/>
                        </a:lnTo>
                        <a:close/>
                      </a:path>
                    </a:pathLst>
                  </a:custGeom>
                  <a:solidFill>
                    <a:srgbClr val="48B2D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237" name="Freeform 451"/>
                  <p:cNvSpPr>
                    <a:spLocks/>
                  </p:cNvSpPr>
                  <p:nvPr/>
                </p:nvSpPr>
                <p:spPr bwMode="auto">
                  <a:xfrm>
                    <a:off x="2247" y="3393"/>
                    <a:ext cx="10" cy="14"/>
                  </a:xfrm>
                  <a:custGeom>
                    <a:avLst/>
                    <a:gdLst>
                      <a:gd name="T0" fmla="*/ 5 w 10"/>
                      <a:gd name="T1" fmla="*/ 0 h 14"/>
                      <a:gd name="T2" fmla="*/ 10 w 10"/>
                      <a:gd name="T3" fmla="*/ 9 h 14"/>
                      <a:gd name="T4" fmla="*/ 10 w 10"/>
                      <a:gd name="T5" fmla="*/ 14 h 14"/>
                      <a:gd name="T6" fmla="*/ 0 w 10"/>
                      <a:gd name="T7" fmla="*/ 0 h 14"/>
                      <a:gd name="T8" fmla="*/ 5 w 10"/>
                      <a:gd name="T9" fmla="*/ 0 h 14"/>
                      <a:gd name="T10" fmla="*/ 5 w 10"/>
                      <a:gd name="T11" fmla="*/ 0 h 14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0"/>
                      <a:gd name="T19" fmla="*/ 0 h 14"/>
                      <a:gd name="T20" fmla="*/ 10 w 10"/>
                      <a:gd name="T21" fmla="*/ 14 h 14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0" h="14">
                        <a:moveTo>
                          <a:pt x="5" y="0"/>
                        </a:moveTo>
                        <a:lnTo>
                          <a:pt x="10" y="9"/>
                        </a:lnTo>
                        <a:lnTo>
                          <a:pt x="10" y="14"/>
                        </a:lnTo>
                        <a:lnTo>
                          <a:pt x="0" y="0"/>
                        </a:lnTo>
                        <a:lnTo>
                          <a:pt x="5" y="0"/>
                        </a:lnTo>
                      </a:path>
                    </a:pathLst>
                  </a:cu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238" name="Freeform 452"/>
                  <p:cNvSpPr>
                    <a:spLocks/>
                  </p:cNvSpPr>
                  <p:nvPr/>
                </p:nvSpPr>
                <p:spPr bwMode="auto">
                  <a:xfrm>
                    <a:off x="2093" y="3277"/>
                    <a:ext cx="10" cy="4"/>
                  </a:xfrm>
                  <a:custGeom>
                    <a:avLst/>
                    <a:gdLst>
                      <a:gd name="T0" fmla="*/ 10 w 10"/>
                      <a:gd name="T1" fmla="*/ 4 h 4"/>
                      <a:gd name="T2" fmla="*/ 10 w 10"/>
                      <a:gd name="T3" fmla="*/ 0 h 4"/>
                      <a:gd name="T4" fmla="*/ 5 w 10"/>
                      <a:gd name="T5" fmla="*/ 0 h 4"/>
                      <a:gd name="T6" fmla="*/ 0 w 10"/>
                      <a:gd name="T7" fmla="*/ 0 h 4"/>
                      <a:gd name="T8" fmla="*/ 10 w 10"/>
                      <a:gd name="T9" fmla="*/ 4 h 4"/>
                      <a:gd name="T10" fmla="*/ 10 w 10"/>
                      <a:gd name="T11" fmla="*/ 4 h 4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0"/>
                      <a:gd name="T19" fmla="*/ 0 h 4"/>
                      <a:gd name="T20" fmla="*/ 10 w 10"/>
                      <a:gd name="T21" fmla="*/ 4 h 4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0" h="4">
                        <a:moveTo>
                          <a:pt x="10" y="4"/>
                        </a:moveTo>
                        <a:lnTo>
                          <a:pt x="10" y="0"/>
                        </a:lnTo>
                        <a:lnTo>
                          <a:pt x="5" y="0"/>
                        </a:lnTo>
                        <a:lnTo>
                          <a:pt x="0" y="0"/>
                        </a:lnTo>
                        <a:lnTo>
                          <a:pt x="10" y="4"/>
                        </a:lnTo>
                        <a:close/>
                      </a:path>
                    </a:pathLst>
                  </a:custGeom>
                  <a:solidFill>
                    <a:srgbClr val="48B2D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239" name="Freeform 453"/>
                  <p:cNvSpPr>
                    <a:spLocks/>
                  </p:cNvSpPr>
                  <p:nvPr/>
                </p:nvSpPr>
                <p:spPr bwMode="auto">
                  <a:xfrm>
                    <a:off x="2093" y="3277"/>
                    <a:ext cx="10" cy="4"/>
                  </a:xfrm>
                  <a:custGeom>
                    <a:avLst/>
                    <a:gdLst>
                      <a:gd name="T0" fmla="*/ 10 w 10"/>
                      <a:gd name="T1" fmla="*/ 4 h 4"/>
                      <a:gd name="T2" fmla="*/ 10 w 10"/>
                      <a:gd name="T3" fmla="*/ 0 h 4"/>
                      <a:gd name="T4" fmla="*/ 5 w 10"/>
                      <a:gd name="T5" fmla="*/ 0 h 4"/>
                      <a:gd name="T6" fmla="*/ 0 w 10"/>
                      <a:gd name="T7" fmla="*/ 0 h 4"/>
                      <a:gd name="T8" fmla="*/ 10 w 10"/>
                      <a:gd name="T9" fmla="*/ 4 h 4"/>
                      <a:gd name="T10" fmla="*/ 10 w 10"/>
                      <a:gd name="T11" fmla="*/ 4 h 4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0"/>
                      <a:gd name="T19" fmla="*/ 0 h 4"/>
                      <a:gd name="T20" fmla="*/ 10 w 10"/>
                      <a:gd name="T21" fmla="*/ 4 h 4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0" h="4">
                        <a:moveTo>
                          <a:pt x="10" y="4"/>
                        </a:moveTo>
                        <a:lnTo>
                          <a:pt x="10" y="0"/>
                        </a:lnTo>
                        <a:lnTo>
                          <a:pt x="5" y="0"/>
                        </a:lnTo>
                        <a:lnTo>
                          <a:pt x="0" y="0"/>
                        </a:lnTo>
                        <a:lnTo>
                          <a:pt x="10" y="4"/>
                        </a:lnTo>
                      </a:path>
                    </a:pathLst>
                  </a:cu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240" name="Freeform 454"/>
                  <p:cNvSpPr>
                    <a:spLocks/>
                  </p:cNvSpPr>
                  <p:nvPr/>
                </p:nvSpPr>
                <p:spPr bwMode="auto">
                  <a:xfrm>
                    <a:off x="2088" y="3291"/>
                    <a:ext cx="10" cy="4"/>
                  </a:xfrm>
                  <a:custGeom>
                    <a:avLst/>
                    <a:gdLst>
                      <a:gd name="T0" fmla="*/ 5 w 10"/>
                      <a:gd name="T1" fmla="*/ 4 h 4"/>
                      <a:gd name="T2" fmla="*/ 10 w 10"/>
                      <a:gd name="T3" fmla="*/ 4 h 4"/>
                      <a:gd name="T4" fmla="*/ 0 w 10"/>
                      <a:gd name="T5" fmla="*/ 0 h 4"/>
                      <a:gd name="T6" fmla="*/ 0 w 10"/>
                      <a:gd name="T7" fmla="*/ 0 h 4"/>
                      <a:gd name="T8" fmla="*/ 5 w 10"/>
                      <a:gd name="T9" fmla="*/ 4 h 4"/>
                      <a:gd name="T10" fmla="*/ 5 w 10"/>
                      <a:gd name="T11" fmla="*/ 4 h 4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0"/>
                      <a:gd name="T19" fmla="*/ 0 h 4"/>
                      <a:gd name="T20" fmla="*/ 10 w 10"/>
                      <a:gd name="T21" fmla="*/ 4 h 4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0" h="4">
                        <a:moveTo>
                          <a:pt x="5" y="4"/>
                        </a:moveTo>
                        <a:lnTo>
                          <a:pt x="10" y="4"/>
                        </a:lnTo>
                        <a:lnTo>
                          <a:pt x="0" y="0"/>
                        </a:lnTo>
                        <a:lnTo>
                          <a:pt x="5" y="4"/>
                        </a:lnTo>
                        <a:close/>
                      </a:path>
                    </a:pathLst>
                  </a:custGeom>
                  <a:solidFill>
                    <a:srgbClr val="48B2D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241" name="Freeform 455"/>
                  <p:cNvSpPr>
                    <a:spLocks/>
                  </p:cNvSpPr>
                  <p:nvPr/>
                </p:nvSpPr>
                <p:spPr bwMode="auto">
                  <a:xfrm>
                    <a:off x="2088" y="3291"/>
                    <a:ext cx="10" cy="4"/>
                  </a:xfrm>
                  <a:custGeom>
                    <a:avLst/>
                    <a:gdLst>
                      <a:gd name="T0" fmla="*/ 5 w 10"/>
                      <a:gd name="T1" fmla="*/ 4 h 4"/>
                      <a:gd name="T2" fmla="*/ 10 w 10"/>
                      <a:gd name="T3" fmla="*/ 4 h 4"/>
                      <a:gd name="T4" fmla="*/ 0 w 10"/>
                      <a:gd name="T5" fmla="*/ 0 h 4"/>
                      <a:gd name="T6" fmla="*/ 0 w 10"/>
                      <a:gd name="T7" fmla="*/ 0 h 4"/>
                      <a:gd name="T8" fmla="*/ 5 w 10"/>
                      <a:gd name="T9" fmla="*/ 4 h 4"/>
                      <a:gd name="T10" fmla="*/ 5 w 10"/>
                      <a:gd name="T11" fmla="*/ 4 h 4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0"/>
                      <a:gd name="T19" fmla="*/ 0 h 4"/>
                      <a:gd name="T20" fmla="*/ 10 w 10"/>
                      <a:gd name="T21" fmla="*/ 4 h 4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0" h="4">
                        <a:moveTo>
                          <a:pt x="5" y="4"/>
                        </a:moveTo>
                        <a:lnTo>
                          <a:pt x="10" y="4"/>
                        </a:lnTo>
                        <a:lnTo>
                          <a:pt x="0" y="0"/>
                        </a:lnTo>
                        <a:lnTo>
                          <a:pt x="5" y="4"/>
                        </a:lnTo>
                      </a:path>
                    </a:pathLst>
                  </a:cu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242" name="Freeform 456"/>
                  <p:cNvSpPr>
                    <a:spLocks/>
                  </p:cNvSpPr>
                  <p:nvPr/>
                </p:nvSpPr>
                <p:spPr bwMode="auto">
                  <a:xfrm>
                    <a:off x="2083" y="3305"/>
                    <a:ext cx="5" cy="4"/>
                  </a:xfrm>
                  <a:custGeom>
                    <a:avLst/>
                    <a:gdLst>
                      <a:gd name="T0" fmla="*/ 5 w 5"/>
                      <a:gd name="T1" fmla="*/ 4 h 4"/>
                      <a:gd name="T2" fmla="*/ 5 w 5"/>
                      <a:gd name="T3" fmla="*/ 4 h 4"/>
                      <a:gd name="T4" fmla="*/ 0 w 5"/>
                      <a:gd name="T5" fmla="*/ 0 h 4"/>
                      <a:gd name="T6" fmla="*/ 0 w 5"/>
                      <a:gd name="T7" fmla="*/ 4 h 4"/>
                      <a:gd name="T8" fmla="*/ 5 w 5"/>
                      <a:gd name="T9" fmla="*/ 4 h 4"/>
                      <a:gd name="T10" fmla="*/ 5 w 5"/>
                      <a:gd name="T11" fmla="*/ 4 h 4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"/>
                      <a:gd name="T19" fmla="*/ 0 h 4"/>
                      <a:gd name="T20" fmla="*/ 5 w 5"/>
                      <a:gd name="T21" fmla="*/ 4 h 4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" h="4">
                        <a:moveTo>
                          <a:pt x="5" y="4"/>
                        </a:moveTo>
                        <a:lnTo>
                          <a:pt x="5" y="4"/>
                        </a:lnTo>
                        <a:lnTo>
                          <a:pt x="0" y="0"/>
                        </a:lnTo>
                        <a:lnTo>
                          <a:pt x="0" y="4"/>
                        </a:lnTo>
                        <a:lnTo>
                          <a:pt x="5" y="4"/>
                        </a:lnTo>
                        <a:close/>
                      </a:path>
                    </a:pathLst>
                  </a:custGeom>
                  <a:solidFill>
                    <a:srgbClr val="48B2D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243" name="Freeform 457"/>
                  <p:cNvSpPr>
                    <a:spLocks/>
                  </p:cNvSpPr>
                  <p:nvPr/>
                </p:nvSpPr>
                <p:spPr bwMode="auto">
                  <a:xfrm>
                    <a:off x="2083" y="3305"/>
                    <a:ext cx="5" cy="4"/>
                  </a:xfrm>
                  <a:custGeom>
                    <a:avLst/>
                    <a:gdLst>
                      <a:gd name="T0" fmla="*/ 5 w 5"/>
                      <a:gd name="T1" fmla="*/ 4 h 4"/>
                      <a:gd name="T2" fmla="*/ 5 w 5"/>
                      <a:gd name="T3" fmla="*/ 4 h 4"/>
                      <a:gd name="T4" fmla="*/ 0 w 5"/>
                      <a:gd name="T5" fmla="*/ 0 h 4"/>
                      <a:gd name="T6" fmla="*/ 0 w 5"/>
                      <a:gd name="T7" fmla="*/ 4 h 4"/>
                      <a:gd name="T8" fmla="*/ 5 w 5"/>
                      <a:gd name="T9" fmla="*/ 4 h 4"/>
                      <a:gd name="T10" fmla="*/ 5 w 5"/>
                      <a:gd name="T11" fmla="*/ 4 h 4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"/>
                      <a:gd name="T19" fmla="*/ 0 h 4"/>
                      <a:gd name="T20" fmla="*/ 5 w 5"/>
                      <a:gd name="T21" fmla="*/ 4 h 4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" h="4">
                        <a:moveTo>
                          <a:pt x="5" y="4"/>
                        </a:moveTo>
                        <a:lnTo>
                          <a:pt x="5" y="4"/>
                        </a:lnTo>
                        <a:lnTo>
                          <a:pt x="0" y="0"/>
                        </a:lnTo>
                        <a:lnTo>
                          <a:pt x="0" y="4"/>
                        </a:lnTo>
                        <a:lnTo>
                          <a:pt x="5" y="4"/>
                        </a:lnTo>
                      </a:path>
                    </a:pathLst>
                  </a:cu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244" name="Freeform 458"/>
                  <p:cNvSpPr>
                    <a:spLocks/>
                  </p:cNvSpPr>
                  <p:nvPr/>
                </p:nvSpPr>
                <p:spPr bwMode="auto">
                  <a:xfrm>
                    <a:off x="2073" y="3319"/>
                    <a:ext cx="10" cy="4"/>
                  </a:xfrm>
                  <a:custGeom>
                    <a:avLst/>
                    <a:gdLst>
                      <a:gd name="T0" fmla="*/ 10 w 10"/>
                      <a:gd name="T1" fmla="*/ 4 h 4"/>
                      <a:gd name="T2" fmla="*/ 10 w 10"/>
                      <a:gd name="T3" fmla="*/ 4 h 4"/>
                      <a:gd name="T4" fmla="*/ 0 w 10"/>
                      <a:gd name="T5" fmla="*/ 0 h 4"/>
                      <a:gd name="T6" fmla="*/ 0 w 10"/>
                      <a:gd name="T7" fmla="*/ 4 h 4"/>
                      <a:gd name="T8" fmla="*/ 10 w 10"/>
                      <a:gd name="T9" fmla="*/ 4 h 4"/>
                      <a:gd name="T10" fmla="*/ 10 w 10"/>
                      <a:gd name="T11" fmla="*/ 4 h 4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0"/>
                      <a:gd name="T19" fmla="*/ 0 h 4"/>
                      <a:gd name="T20" fmla="*/ 10 w 10"/>
                      <a:gd name="T21" fmla="*/ 4 h 4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0" h="4">
                        <a:moveTo>
                          <a:pt x="10" y="4"/>
                        </a:moveTo>
                        <a:lnTo>
                          <a:pt x="10" y="4"/>
                        </a:lnTo>
                        <a:lnTo>
                          <a:pt x="0" y="0"/>
                        </a:lnTo>
                        <a:lnTo>
                          <a:pt x="0" y="4"/>
                        </a:lnTo>
                        <a:lnTo>
                          <a:pt x="10" y="4"/>
                        </a:lnTo>
                        <a:close/>
                      </a:path>
                    </a:pathLst>
                  </a:custGeom>
                  <a:solidFill>
                    <a:srgbClr val="48B2D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245" name="Freeform 459"/>
                  <p:cNvSpPr>
                    <a:spLocks/>
                  </p:cNvSpPr>
                  <p:nvPr/>
                </p:nvSpPr>
                <p:spPr bwMode="auto">
                  <a:xfrm>
                    <a:off x="2073" y="3319"/>
                    <a:ext cx="10" cy="4"/>
                  </a:xfrm>
                  <a:custGeom>
                    <a:avLst/>
                    <a:gdLst>
                      <a:gd name="T0" fmla="*/ 10 w 10"/>
                      <a:gd name="T1" fmla="*/ 4 h 4"/>
                      <a:gd name="T2" fmla="*/ 10 w 10"/>
                      <a:gd name="T3" fmla="*/ 4 h 4"/>
                      <a:gd name="T4" fmla="*/ 0 w 10"/>
                      <a:gd name="T5" fmla="*/ 0 h 4"/>
                      <a:gd name="T6" fmla="*/ 0 w 10"/>
                      <a:gd name="T7" fmla="*/ 4 h 4"/>
                      <a:gd name="T8" fmla="*/ 10 w 10"/>
                      <a:gd name="T9" fmla="*/ 4 h 4"/>
                      <a:gd name="T10" fmla="*/ 10 w 10"/>
                      <a:gd name="T11" fmla="*/ 4 h 4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0"/>
                      <a:gd name="T19" fmla="*/ 0 h 4"/>
                      <a:gd name="T20" fmla="*/ 10 w 10"/>
                      <a:gd name="T21" fmla="*/ 4 h 4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0" h="4">
                        <a:moveTo>
                          <a:pt x="10" y="4"/>
                        </a:moveTo>
                        <a:lnTo>
                          <a:pt x="10" y="4"/>
                        </a:lnTo>
                        <a:lnTo>
                          <a:pt x="0" y="0"/>
                        </a:lnTo>
                        <a:lnTo>
                          <a:pt x="0" y="4"/>
                        </a:lnTo>
                        <a:lnTo>
                          <a:pt x="10" y="4"/>
                        </a:lnTo>
                      </a:path>
                    </a:pathLst>
                  </a:cu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246" name="Freeform 460"/>
                  <p:cNvSpPr>
                    <a:spLocks/>
                  </p:cNvSpPr>
                  <p:nvPr/>
                </p:nvSpPr>
                <p:spPr bwMode="auto">
                  <a:xfrm>
                    <a:off x="2108" y="3281"/>
                    <a:ext cx="11" cy="5"/>
                  </a:xfrm>
                  <a:custGeom>
                    <a:avLst/>
                    <a:gdLst>
                      <a:gd name="T0" fmla="*/ 11 w 11"/>
                      <a:gd name="T1" fmla="*/ 5 h 5"/>
                      <a:gd name="T2" fmla="*/ 11 w 11"/>
                      <a:gd name="T3" fmla="*/ 5 h 5"/>
                      <a:gd name="T4" fmla="*/ 6 w 11"/>
                      <a:gd name="T5" fmla="*/ 0 h 5"/>
                      <a:gd name="T6" fmla="*/ 0 w 11"/>
                      <a:gd name="T7" fmla="*/ 5 h 5"/>
                      <a:gd name="T8" fmla="*/ 11 w 11"/>
                      <a:gd name="T9" fmla="*/ 5 h 5"/>
                      <a:gd name="T10" fmla="*/ 11 w 11"/>
                      <a:gd name="T11" fmla="*/ 5 h 5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1"/>
                      <a:gd name="T19" fmla="*/ 0 h 5"/>
                      <a:gd name="T20" fmla="*/ 11 w 11"/>
                      <a:gd name="T21" fmla="*/ 5 h 5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1" h="5">
                        <a:moveTo>
                          <a:pt x="11" y="5"/>
                        </a:moveTo>
                        <a:lnTo>
                          <a:pt x="11" y="5"/>
                        </a:lnTo>
                        <a:lnTo>
                          <a:pt x="6" y="0"/>
                        </a:lnTo>
                        <a:lnTo>
                          <a:pt x="0" y="5"/>
                        </a:lnTo>
                        <a:lnTo>
                          <a:pt x="11" y="5"/>
                        </a:lnTo>
                        <a:close/>
                      </a:path>
                    </a:pathLst>
                  </a:custGeom>
                  <a:solidFill>
                    <a:srgbClr val="48B2D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247" name="Freeform 461"/>
                  <p:cNvSpPr>
                    <a:spLocks/>
                  </p:cNvSpPr>
                  <p:nvPr/>
                </p:nvSpPr>
                <p:spPr bwMode="auto">
                  <a:xfrm>
                    <a:off x="2108" y="3281"/>
                    <a:ext cx="11" cy="5"/>
                  </a:xfrm>
                  <a:custGeom>
                    <a:avLst/>
                    <a:gdLst>
                      <a:gd name="T0" fmla="*/ 11 w 11"/>
                      <a:gd name="T1" fmla="*/ 5 h 5"/>
                      <a:gd name="T2" fmla="*/ 11 w 11"/>
                      <a:gd name="T3" fmla="*/ 5 h 5"/>
                      <a:gd name="T4" fmla="*/ 6 w 11"/>
                      <a:gd name="T5" fmla="*/ 0 h 5"/>
                      <a:gd name="T6" fmla="*/ 0 w 11"/>
                      <a:gd name="T7" fmla="*/ 5 h 5"/>
                      <a:gd name="T8" fmla="*/ 11 w 11"/>
                      <a:gd name="T9" fmla="*/ 5 h 5"/>
                      <a:gd name="T10" fmla="*/ 11 w 11"/>
                      <a:gd name="T11" fmla="*/ 5 h 5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1"/>
                      <a:gd name="T19" fmla="*/ 0 h 5"/>
                      <a:gd name="T20" fmla="*/ 11 w 11"/>
                      <a:gd name="T21" fmla="*/ 5 h 5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1" h="5">
                        <a:moveTo>
                          <a:pt x="11" y="5"/>
                        </a:moveTo>
                        <a:lnTo>
                          <a:pt x="11" y="5"/>
                        </a:lnTo>
                        <a:lnTo>
                          <a:pt x="6" y="0"/>
                        </a:lnTo>
                        <a:lnTo>
                          <a:pt x="0" y="5"/>
                        </a:lnTo>
                        <a:lnTo>
                          <a:pt x="11" y="5"/>
                        </a:lnTo>
                      </a:path>
                    </a:pathLst>
                  </a:cu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248" name="Freeform 462"/>
                  <p:cNvSpPr>
                    <a:spLocks/>
                  </p:cNvSpPr>
                  <p:nvPr/>
                </p:nvSpPr>
                <p:spPr bwMode="auto">
                  <a:xfrm>
                    <a:off x="2103" y="3295"/>
                    <a:ext cx="11" cy="5"/>
                  </a:xfrm>
                  <a:custGeom>
                    <a:avLst/>
                    <a:gdLst>
                      <a:gd name="T0" fmla="*/ 5 w 11"/>
                      <a:gd name="T1" fmla="*/ 5 h 5"/>
                      <a:gd name="T2" fmla="*/ 11 w 11"/>
                      <a:gd name="T3" fmla="*/ 5 h 5"/>
                      <a:gd name="T4" fmla="*/ 0 w 11"/>
                      <a:gd name="T5" fmla="*/ 0 h 5"/>
                      <a:gd name="T6" fmla="*/ 0 w 11"/>
                      <a:gd name="T7" fmla="*/ 5 h 5"/>
                      <a:gd name="T8" fmla="*/ 5 w 11"/>
                      <a:gd name="T9" fmla="*/ 5 h 5"/>
                      <a:gd name="T10" fmla="*/ 5 w 11"/>
                      <a:gd name="T11" fmla="*/ 5 h 5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1"/>
                      <a:gd name="T19" fmla="*/ 0 h 5"/>
                      <a:gd name="T20" fmla="*/ 11 w 11"/>
                      <a:gd name="T21" fmla="*/ 5 h 5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1" h="5">
                        <a:moveTo>
                          <a:pt x="5" y="5"/>
                        </a:moveTo>
                        <a:lnTo>
                          <a:pt x="11" y="5"/>
                        </a:lnTo>
                        <a:lnTo>
                          <a:pt x="0" y="0"/>
                        </a:lnTo>
                        <a:lnTo>
                          <a:pt x="0" y="5"/>
                        </a:lnTo>
                        <a:lnTo>
                          <a:pt x="5" y="5"/>
                        </a:lnTo>
                        <a:close/>
                      </a:path>
                    </a:pathLst>
                  </a:custGeom>
                  <a:solidFill>
                    <a:srgbClr val="48B2D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249" name="Freeform 463"/>
                  <p:cNvSpPr>
                    <a:spLocks/>
                  </p:cNvSpPr>
                  <p:nvPr/>
                </p:nvSpPr>
                <p:spPr bwMode="auto">
                  <a:xfrm>
                    <a:off x="2103" y="3295"/>
                    <a:ext cx="11" cy="5"/>
                  </a:xfrm>
                  <a:custGeom>
                    <a:avLst/>
                    <a:gdLst>
                      <a:gd name="T0" fmla="*/ 5 w 11"/>
                      <a:gd name="T1" fmla="*/ 5 h 5"/>
                      <a:gd name="T2" fmla="*/ 11 w 11"/>
                      <a:gd name="T3" fmla="*/ 5 h 5"/>
                      <a:gd name="T4" fmla="*/ 0 w 11"/>
                      <a:gd name="T5" fmla="*/ 0 h 5"/>
                      <a:gd name="T6" fmla="*/ 0 w 11"/>
                      <a:gd name="T7" fmla="*/ 5 h 5"/>
                      <a:gd name="T8" fmla="*/ 5 w 11"/>
                      <a:gd name="T9" fmla="*/ 5 h 5"/>
                      <a:gd name="T10" fmla="*/ 5 w 11"/>
                      <a:gd name="T11" fmla="*/ 5 h 5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1"/>
                      <a:gd name="T19" fmla="*/ 0 h 5"/>
                      <a:gd name="T20" fmla="*/ 11 w 11"/>
                      <a:gd name="T21" fmla="*/ 5 h 5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1" h="5">
                        <a:moveTo>
                          <a:pt x="5" y="5"/>
                        </a:moveTo>
                        <a:lnTo>
                          <a:pt x="11" y="5"/>
                        </a:lnTo>
                        <a:lnTo>
                          <a:pt x="0" y="0"/>
                        </a:lnTo>
                        <a:lnTo>
                          <a:pt x="0" y="5"/>
                        </a:lnTo>
                        <a:lnTo>
                          <a:pt x="5" y="5"/>
                        </a:lnTo>
                      </a:path>
                    </a:pathLst>
                  </a:cu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250" name="Freeform 464"/>
                  <p:cNvSpPr>
                    <a:spLocks/>
                  </p:cNvSpPr>
                  <p:nvPr/>
                </p:nvSpPr>
                <p:spPr bwMode="auto">
                  <a:xfrm>
                    <a:off x="2098" y="3309"/>
                    <a:ext cx="5" cy="10"/>
                  </a:xfrm>
                  <a:custGeom>
                    <a:avLst/>
                    <a:gdLst>
                      <a:gd name="T0" fmla="*/ 5 w 5"/>
                      <a:gd name="T1" fmla="*/ 10 h 10"/>
                      <a:gd name="T2" fmla="*/ 5 w 5"/>
                      <a:gd name="T3" fmla="*/ 5 h 10"/>
                      <a:gd name="T4" fmla="*/ 0 w 5"/>
                      <a:gd name="T5" fmla="*/ 0 h 10"/>
                      <a:gd name="T6" fmla="*/ 0 w 5"/>
                      <a:gd name="T7" fmla="*/ 5 h 10"/>
                      <a:gd name="T8" fmla="*/ 5 w 5"/>
                      <a:gd name="T9" fmla="*/ 10 h 10"/>
                      <a:gd name="T10" fmla="*/ 5 w 5"/>
                      <a:gd name="T11" fmla="*/ 10 h 1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"/>
                      <a:gd name="T19" fmla="*/ 0 h 10"/>
                      <a:gd name="T20" fmla="*/ 5 w 5"/>
                      <a:gd name="T21" fmla="*/ 10 h 10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" h="10">
                        <a:moveTo>
                          <a:pt x="5" y="10"/>
                        </a:moveTo>
                        <a:lnTo>
                          <a:pt x="5" y="5"/>
                        </a:lnTo>
                        <a:lnTo>
                          <a:pt x="0" y="0"/>
                        </a:lnTo>
                        <a:lnTo>
                          <a:pt x="0" y="5"/>
                        </a:lnTo>
                        <a:lnTo>
                          <a:pt x="5" y="10"/>
                        </a:lnTo>
                        <a:close/>
                      </a:path>
                    </a:pathLst>
                  </a:custGeom>
                  <a:solidFill>
                    <a:srgbClr val="48B2D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251" name="Freeform 465"/>
                  <p:cNvSpPr>
                    <a:spLocks/>
                  </p:cNvSpPr>
                  <p:nvPr/>
                </p:nvSpPr>
                <p:spPr bwMode="auto">
                  <a:xfrm>
                    <a:off x="2098" y="3309"/>
                    <a:ext cx="5" cy="10"/>
                  </a:xfrm>
                  <a:custGeom>
                    <a:avLst/>
                    <a:gdLst>
                      <a:gd name="T0" fmla="*/ 5 w 5"/>
                      <a:gd name="T1" fmla="*/ 10 h 10"/>
                      <a:gd name="T2" fmla="*/ 5 w 5"/>
                      <a:gd name="T3" fmla="*/ 5 h 10"/>
                      <a:gd name="T4" fmla="*/ 0 w 5"/>
                      <a:gd name="T5" fmla="*/ 0 h 10"/>
                      <a:gd name="T6" fmla="*/ 0 w 5"/>
                      <a:gd name="T7" fmla="*/ 5 h 10"/>
                      <a:gd name="T8" fmla="*/ 5 w 5"/>
                      <a:gd name="T9" fmla="*/ 10 h 10"/>
                      <a:gd name="T10" fmla="*/ 5 w 5"/>
                      <a:gd name="T11" fmla="*/ 10 h 1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"/>
                      <a:gd name="T19" fmla="*/ 0 h 10"/>
                      <a:gd name="T20" fmla="*/ 5 w 5"/>
                      <a:gd name="T21" fmla="*/ 10 h 10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" h="10">
                        <a:moveTo>
                          <a:pt x="5" y="10"/>
                        </a:moveTo>
                        <a:lnTo>
                          <a:pt x="5" y="5"/>
                        </a:lnTo>
                        <a:lnTo>
                          <a:pt x="0" y="0"/>
                        </a:lnTo>
                        <a:lnTo>
                          <a:pt x="0" y="5"/>
                        </a:lnTo>
                        <a:lnTo>
                          <a:pt x="5" y="10"/>
                        </a:lnTo>
                      </a:path>
                    </a:pathLst>
                  </a:cu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252" name="Freeform 466"/>
                  <p:cNvSpPr>
                    <a:spLocks/>
                  </p:cNvSpPr>
                  <p:nvPr/>
                </p:nvSpPr>
                <p:spPr bwMode="auto">
                  <a:xfrm>
                    <a:off x="2088" y="3328"/>
                    <a:ext cx="10" cy="5"/>
                  </a:xfrm>
                  <a:custGeom>
                    <a:avLst/>
                    <a:gdLst>
                      <a:gd name="T0" fmla="*/ 10 w 10"/>
                      <a:gd name="T1" fmla="*/ 5 h 5"/>
                      <a:gd name="T2" fmla="*/ 10 w 10"/>
                      <a:gd name="T3" fmla="*/ 0 h 5"/>
                      <a:gd name="T4" fmla="*/ 0 w 10"/>
                      <a:gd name="T5" fmla="*/ 0 h 5"/>
                      <a:gd name="T6" fmla="*/ 0 w 10"/>
                      <a:gd name="T7" fmla="*/ 0 h 5"/>
                      <a:gd name="T8" fmla="*/ 10 w 10"/>
                      <a:gd name="T9" fmla="*/ 5 h 5"/>
                      <a:gd name="T10" fmla="*/ 10 w 10"/>
                      <a:gd name="T11" fmla="*/ 5 h 5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0"/>
                      <a:gd name="T19" fmla="*/ 0 h 5"/>
                      <a:gd name="T20" fmla="*/ 10 w 10"/>
                      <a:gd name="T21" fmla="*/ 5 h 5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0" h="5">
                        <a:moveTo>
                          <a:pt x="10" y="5"/>
                        </a:moveTo>
                        <a:lnTo>
                          <a:pt x="10" y="0"/>
                        </a:lnTo>
                        <a:lnTo>
                          <a:pt x="0" y="0"/>
                        </a:lnTo>
                        <a:lnTo>
                          <a:pt x="10" y="5"/>
                        </a:lnTo>
                        <a:close/>
                      </a:path>
                    </a:pathLst>
                  </a:custGeom>
                  <a:solidFill>
                    <a:srgbClr val="48B2D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253" name="Freeform 467"/>
                  <p:cNvSpPr>
                    <a:spLocks/>
                  </p:cNvSpPr>
                  <p:nvPr/>
                </p:nvSpPr>
                <p:spPr bwMode="auto">
                  <a:xfrm>
                    <a:off x="2088" y="3328"/>
                    <a:ext cx="10" cy="5"/>
                  </a:xfrm>
                  <a:custGeom>
                    <a:avLst/>
                    <a:gdLst>
                      <a:gd name="T0" fmla="*/ 10 w 10"/>
                      <a:gd name="T1" fmla="*/ 5 h 5"/>
                      <a:gd name="T2" fmla="*/ 10 w 10"/>
                      <a:gd name="T3" fmla="*/ 0 h 5"/>
                      <a:gd name="T4" fmla="*/ 0 w 10"/>
                      <a:gd name="T5" fmla="*/ 0 h 5"/>
                      <a:gd name="T6" fmla="*/ 0 w 10"/>
                      <a:gd name="T7" fmla="*/ 0 h 5"/>
                      <a:gd name="T8" fmla="*/ 10 w 10"/>
                      <a:gd name="T9" fmla="*/ 5 h 5"/>
                      <a:gd name="T10" fmla="*/ 10 w 10"/>
                      <a:gd name="T11" fmla="*/ 5 h 5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0"/>
                      <a:gd name="T19" fmla="*/ 0 h 5"/>
                      <a:gd name="T20" fmla="*/ 10 w 10"/>
                      <a:gd name="T21" fmla="*/ 5 h 5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0" h="5">
                        <a:moveTo>
                          <a:pt x="10" y="5"/>
                        </a:moveTo>
                        <a:lnTo>
                          <a:pt x="10" y="0"/>
                        </a:lnTo>
                        <a:lnTo>
                          <a:pt x="0" y="0"/>
                        </a:lnTo>
                        <a:lnTo>
                          <a:pt x="10" y="5"/>
                        </a:lnTo>
                      </a:path>
                    </a:pathLst>
                  </a:cu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254" name="Freeform 468"/>
                  <p:cNvSpPr>
                    <a:spLocks/>
                  </p:cNvSpPr>
                  <p:nvPr/>
                </p:nvSpPr>
                <p:spPr bwMode="auto">
                  <a:xfrm>
                    <a:off x="2124" y="3286"/>
                    <a:ext cx="10" cy="5"/>
                  </a:xfrm>
                  <a:custGeom>
                    <a:avLst/>
                    <a:gdLst>
                      <a:gd name="T0" fmla="*/ 10 w 10"/>
                      <a:gd name="T1" fmla="*/ 5 h 5"/>
                      <a:gd name="T2" fmla="*/ 10 w 10"/>
                      <a:gd name="T3" fmla="*/ 5 h 5"/>
                      <a:gd name="T4" fmla="*/ 0 w 10"/>
                      <a:gd name="T5" fmla="*/ 0 h 5"/>
                      <a:gd name="T6" fmla="*/ 0 w 10"/>
                      <a:gd name="T7" fmla="*/ 5 h 5"/>
                      <a:gd name="T8" fmla="*/ 10 w 10"/>
                      <a:gd name="T9" fmla="*/ 5 h 5"/>
                      <a:gd name="T10" fmla="*/ 10 w 10"/>
                      <a:gd name="T11" fmla="*/ 5 h 5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0"/>
                      <a:gd name="T19" fmla="*/ 0 h 5"/>
                      <a:gd name="T20" fmla="*/ 10 w 10"/>
                      <a:gd name="T21" fmla="*/ 5 h 5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0" h="5">
                        <a:moveTo>
                          <a:pt x="10" y="5"/>
                        </a:moveTo>
                        <a:lnTo>
                          <a:pt x="10" y="5"/>
                        </a:lnTo>
                        <a:lnTo>
                          <a:pt x="0" y="0"/>
                        </a:lnTo>
                        <a:lnTo>
                          <a:pt x="0" y="5"/>
                        </a:lnTo>
                        <a:lnTo>
                          <a:pt x="10" y="5"/>
                        </a:lnTo>
                        <a:close/>
                      </a:path>
                    </a:pathLst>
                  </a:custGeom>
                  <a:solidFill>
                    <a:srgbClr val="48B2D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255" name="Freeform 469"/>
                  <p:cNvSpPr>
                    <a:spLocks/>
                  </p:cNvSpPr>
                  <p:nvPr/>
                </p:nvSpPr>
                <p:spPr bwMode="auto">
                  <a:xfrm>
                    <a:off x="2124" y="3286"/>
                    <a:ext cx="10" cy="5"/>
                  </a:xfrm>
                  <a:custGeom>
                    <a:avLst/>
                    <a:gdLst>
                      <a:gd name="T0" fmla="*/ 10 w 10"/>
                      <a:gd name="T1" fmla="*/ 5 h 5"/>
                      <a:gd name="T2" fmla="*/ 10 w 10"/>
                      <a:gd name="T3" fmla="*/ 5 h 5"/>
                      <a:gd name="T4" fmla="*/ 0 w 10"/>
                      <a:gd name="T5" fmla="*/ 0 h 5"/>
                      <a:gd name="T6" fmla="*/ 0 w 10"/>
                      <a:gd name="T7" fmla="*/ 5 h 5"/>
                      <a:gd name="T8" fmla="*/ 10 w 10"/>
                      <a:gd name="T9" fmla="*/ 5 h 5"/>
                      <a:gd name="T10" fmla="*/ 10 w 10"/>
                      <a:gd name="T11" fmla="*/ 5 h 5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0"/>
                      <a:gd name="T19" fmla="*/ 0 h 5"/>
                      <a:gd name="T20" fmla="*/ 10 w 10"/>
                      <a:gd name="T21" fmla="*/ 5 h 5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0" h="5">
                        <a:moveTo>
                          <a:pt x="10" y="5"/>
                        </a:moveTo>
                        <a:lnTo>
                          <a:pt x="10" y="5"/>
                        </a:lnTo>
                        <a:lnTo>
                          <a:pt x="0" y="0"/>
                        </a:lnTo>
                        <a:lnTo>
                          <a:pt x="0" y="5"/>
                        </a:lnTo>
                        <a:lnTo>
                          <a:pt x="10" y="5"/>
                        </a:lnTo>
                      </a:path>
                    </a:pathLst>
                  </a:cu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256" name="Freeform 470"/>
                  <p:cNvSpPr>
                    <a:spLocks/>
                  </p:cNvSpPr>
                  <p:nvPr/>
                </p:nvSpPr>
                <p:spPr bwMode="auto">
                  <a:xfrm>
                    <a:off x="2119" y="3305"/>
                    <a:ext cx="5" cy="4"/>
                  </a:xfrm>
                  <a:custGeom>
                    <a:avLst/>
                    <a:gdLst>
                      <a:gd name="T0" fmla="*/ 5 w 5"/>
                      <a:gd name="T1" fmla="*/ 4 h 4"/>
                      <a:gd name="T2" fmla="*/ 5 w 5"/>
                      <a:gd name="T3" fmla="*/ 0 h 4"/>
                      <a:gd name="T4" fmla="*/ 0 w 5"/>
                      <a:gd name="T5" fmla="*/ 0 h 4"/>
                      <a:gd name="T6" fmla="*/ 0 w 5"/>
                      <a:gd name="T7" fmla="*/ 0 h 4"/>
                      <a:gd name="T8" fmla="*/ 5 w 5"/>
                      <a:gd name="T9" fmla="*/ 4 h 4"/>
                      <a:gd name="T10" fmla="*/ 5 w 5"/>
                      <a:gd name="T11" fmla="*/ 4 h 4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"/>
                      <a:gd name="T19" fmla="*/ 0 h 4"/>
                      <a:gd name="T20" fmla="*/ 5 w 5"/>
                      <a:gd name="T21" fmla="*/ 4 h 4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" h="4">
                        <a:moveTo>
                          <a:pt x="5" y="4"/>
                        </a:moveTo>
                        <a:lnTo>
                          <a:pt x="5" y="0"/>
                        </a:lnTo>
                        <a:lnTo>
                          <a:pt x="0" y="0"/>
                        </a:lnTo>
                        <a:lnTo>
                          <a:pt x="5" y="4"/>
                        </a:lnTo>
                        <a:close/>
                      </a:path>
                    </a:pathLst>
                  </a:custGeom>
                  <a:solidFill>
                    <a:srgbClr val="48B2D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257" name="Freeform 471"/>
                  <p:cNvSpPr>
                    <a:spLocks/>
                  </p:cNvSpPr>
                  <p:nvPr/>
                </p:nvSpPr>
                <p:spPr bwMode="auto">
                  <a:xfrm>
                    <a:off x="2119" y="3305"/>
                    <a:ext cx="5" cy="4"/>
                  </a:xfrm>
                  <a:custGeom>
                    <a:avLst/>
                    <a:gdLst>
                      <a:gd name="T0" fmla="*/ 5 w 5"/>
                      <a:gd name="T1" fmla="*/ 4 h 4"/>
                      <a:gd name="T2" fmla="*/ 5 w 5"/>
                      <a:gd name="T3" fmla="*/ 0 h 4"/>
                      <a:gd name="T4" fmla="*/ 0 w 5"/>
                      <a:gd name="T5" fmla="*/ 0 h 4"/>
                      <a:gd name="T6" fmla="*/ 0 w 5"/>
                      <a:gd name="T7" fmla="*/ 0 h 4"/>
                      <a:gd name="T8" fmla="*/ 5 w 5"/>
                      <a:gd name="T9" fmla="*/ 4 h 4"/>
                      <a:gd name="T10" fmla="*/ 5 w 5"/>
                      <a:gd name="T11" fmla="*/ 4 h 4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"/>
                      <a:gd name="T19" fmla="*/ 0 h 4"/>
                      <a:gd name="T20" fmla="*/ 5 w 5"/>
                      <a:gd name="T21" fmla="*/ 4 h 4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" h="4">
                        <a:moveTo>
                          <a:pt x="5" y="4"/>
                        </a:moveTo>
                        <a:lnTo>
                          <a:pt x="5" y="0"/>
                        </a:lnTo>
                        <a:lnTo>
                          <a:pt x="0" y="0"/>
                        </a:lnTo>
                        <a:lnTo>
                          <a:pt x="5" y="4"/>
                        </a:lnTo>
                      </a:path>
                    </a:pathLst>
                  </a:cu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258" name="Freeform 472"/>
                  <p:cNvSpPr>
                    <a:spLocks/>
                  </p:cNvSpPr>
                  <p:nvPr/>
                </p:nvSpPr>
                <p:spPr bwMode="auto">
                  <a:xfrm>
                    <a:off x="2108" y="3319"/>
                    <a:ext cx="11" cy="4"/>
                  </a:xfrm>
                  <a:custGeom>
                    <a:avLst/>
                    <a:gdLst>
                      <a:gd name="T0" fmla="*/ 11 w 11"/>
                      <a:gd name="T1" fmla="*/ 4 h 4"/>
                      <a:gd name="T2" fmla="*/ 11 w 11"/>
                      <a:gd name="T3" fmla="*/ 0 h 4"/>
                      <a:gd name="T4" fmla="*/ 6 w 11"/>
                      <a:gd name="T5" fmla="*/ 0 h 4"/>
                      <a:gd name="T6" fmla="*/ 0 w 11"/>
                      <a:gd name="T7" fmla="*/ 0 h 4"/>
                      <a:gd name="T8" fmla="*/ 11 w 11"/>
                      <a:gd name="T9" fmla="*/ 4 h 4"/>
                      <a:gd name="T10" fmla="*/ 11 w 11"/>
                      <a:gd name="T11" fmla="*/ 4 h 4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1"/>
                      <a:gd name="T19" fmla="*/ 0 h 4"/>
                      <a:gd name="T20" fmla="*/ 11 w 11"/>
                      <a:gd name="T21" fmla="*/ 4 h 4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1" h="4">
                        <a:moveTo>
                          <a:pt x="11" y="4"/>
                        </a:moveTo>
                        <a:lnTo>
                          <a:pt x="11" y="0"/>
                        </a:lnTo>
                        <a:lnTo>
                          <a:pt x="6" y="0"/>
                        </a:lnTo>
                        <a:lnTo>
                          <a:pt x="0" y="0"/>
                        </a:lnTo>
                        <a:lnTo>
                          <a:pt x="11" y="4"/>
                        </a:lnTo>
                        <a:close/>
                      </a:path>
                    </a:pathLst>
                  </a:custGeom>
                  <a:solidFill>
                    <a:srgbClr val="48B2D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259" name="Freeform 473"/>
                  <p:cNvSpPr>
                    <a:spLocks/>
                  </p:cNvSpPr>
                  <p:nvPr/>
                </p:nvSpPr>
                <p:spPr bwMode="auto">
                  <a:xfrm>
                    <a:off x="2108" y="3319"/>
                    <a:ext cx="11" cy="4"/>
                  </a:xfrm>
                  <a:custGeom>
                    <a:avLst/>
                    <a:gdLst>
                      <a:gd name="T0" fmla="*/ 11 w 11"/>
                      <a:gd name="T1" fmla="*/ 4 h 4"/>
                      <a:gd name="T2" fmla="*/ 11 w 11"/>
                      <a:gd name="T3" fmla="*/ 0 h 4"/>
                      <a:gd name="T4" fmla="*/ 6 w 11"/>
                      <a:gd name="T5" fmla="*/ 0 h 4"/>
                      <a:gd name="T6" fmla="*/ 0 w 11"/>
                      <a:gd name="T7" fmla="*/ 0 h 4"/>
                      <a:gd name="T8" fmla="*/ 11 w 11"/>
                      <a:gd name="T9" fmla="*/ 4 h 4"/>
                      <a:gd name="T10" fmla="*/ 11 w 11"/>
                      <a:gd name="T11" fmla="*/ 4 h 4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1"/>
                      <a:gd name="T19" fmla="*/ 0 h 4"/>
                      <a:gd name="T20" fmla="*/ 11 w 11"/>
                      <a:gd name="T21" fmla="*/ 4 h 4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1" h="4">
                        <a:moveTo>
                          <a:pt x="11" y="4"/>
                        </a:moveTo>
                        <a:lnTo>
                          <a:pt x="11" y="0"/>
                        </a:lnTo>
                        <a:lnTo>
                          <a:pt x="6" y="0"/>
                        </a:lnTo>
                        <a:lnTo>
                          <a:pt x="0" y="0"/>
                        </a:lnTo>
                        <a:lnTo>
                          <a:pt x="11" y="4"/>
                        </a:lnTo>
                      </a:path>
                    </a:pathLst>
                  </a:cu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260" name="Freeform 474"/>
                  <p:cNvSpPr>
                    <a:spLocks/>
                  </p:cNvSpPr>
                  <p:nvPr/>
                </p:nvSpPr>
                <p:spPr bwMode="auto">
                  <a:xfrm>
                    <a:off x="2103" y="3333"/>
                    <a:ext cx="11" cy="4"/>
                  </a:xfrm>
                  <a:custGeom>
                    <a:avLst/>
                    <a:gdLst>
                      <a:gd name="T0" fmla="*/ 5 w 11"/>
                      <a:gd name="T1" fmla="*/ 4 h 4"/>
                      <a:gd name="T2" fmla="*/ 11 w 11"/>
                      <a:gd name="T3" fmla="*/ 0 h 4"/>
                      <a:gd name="T4" fmla="*/ 0 w 11"/>
                      <a:gd name="T5" fmla="*/ 0 h 4"/>
                      <a:gd name="T6" fmla="*/ 0 w 11"/>
                      <a:gd name="T7" fmla="*/ 0 h 4"/>
                      <a:gd name="T8" fmla="*/ 5 w 11"/>
                      <a:gd name="T9" fmla="*/ 4 h 4"/>
                      <a:gd name="T10" fmla="*/ 5 w 11"/>
                      <a:gd name="T11" fmla="*/ 4 h 4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1"/>
                      <a:gd name="T19" fmla="*/ 0 h 4"/>
                      <a:gd name="T20" fmla="*/ 11 w 11"/>
                      <a:gd name="T21" fmla="*/ 4 h 4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1" h="4">
                        <a:moveTo>
                          <a:pt x="5" y="4"/>
                        </a:moveTo>
                        <a:lnTo>
                          <a:pt x="11" y="0"/>
                        </a:lnTo>
                        <a:lnTo>
                          <a:pt x="0" y="0"/>
                        </a:lnTo>
                        <a:lnTo>
                          <a:pt x="5" y="4"/>
                        </a:lnTo>
                        <a:close/>
                      </a:path>
                    </a:pathLst>
                  </a:custGeom>
                  <a:solidFill>
                    <a:srgbClr val="48B2D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261" name="Freeform 475"/>
                  <p:cNvSpPr>
                    <a:spLocks/>
                  </p:cNvSpPr>
                  <p:nvPr/>
                </p:nvSpPr>
                <p:spPr bwMode="auto">
                  <a:xfrm>
                    <a:off x="2103" y="3333"/>
                    <a:ext cx="11" cy="4"/>
                  </a:xfrm>
                  <a:custGeom>
                    <a:avLst/>
                    <a:gdLst>
                      <a:gd name="T0" fmla="*/ 5 w 11"/>
                      <a:gd name="T1" fmla="*/ 4 h 4"/>
                      <a:gd name="T2" fmla="*/ 11 w 11"/>
                      <a:gd name="T3" fmla="*/ 0 h 4"/>
                      <a:gd name="T4" fmla="*/ 0 w 11"/>
                      <a:gd name="T5" fmla="*/ 0 h 4"/>
                      <a:gd name="T6" fmla="*/ 0 w 11"/>
                      <a:gd name="T7" fmla="*/ 0 h 4"/>
                      <a:gd name="T8" fmla="*/ 5 w 11"/>
                      <a:gd name="T9" fmla="*/ 4 h 4"/>
                      <a:gd name="T10" fmla="*/ 5 w 11"/>
                      <a:gd name="T11" fmla="*/ 4 h 4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1"/>
                      <a:gd name="T19" fmla="*/ 0 h 4"/>
                      <a:gd name="T20" fmla="*/ 11 w 11"/>
                      <a:gd name="T21" fmla="*/ 4 h 4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1" h="4">
                        <a:moveTo>
                          <a:pt x="5" y="4"/>
                        </a:moveTo>
                        <a:lnTo>
                          <a:pt x="11" y="0"/>
                        </a:lnTo>
                        <a:lnTo>
                          <a:pt x="0" y="0"/>
                        </a:lnTo>
                        <a:lnTo>
                          <a:pt x="5" y="4"/>
                        </a:lnTo>
                      </a:path>
                    </a:pathLst>
                  </a:cu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262" name="Freeform 476"/>
                  <p:cNvSpPr>
                    <a:spLocks/>
                  </p:cNvSpPr>
                  <p:nvPr/>
                </p:nvSpPr>
                <p:spPr bwMode="auto">
                  <a:xfrm>
                    <a:off x="2139" y="3295"/>
                    <a:ext cx="5" cy="5"/>
                  </a:xfrm>
                  <a:custGeom>
                    <a:avLst/>
                    <a:gdLst>
                      <a:gd name="T0" fmla="*/ 5 w 5"/>
                      <a:gd name="T1" fmla="*/ 5 h 5"/>
                      <a:gd name="T2" fmla="*/ 5 w 5"/>
                      <a:gd name="T3" fmla="*/ 0 h 5"/>
                      <a:gd name="T4" fmla="*/ 0 w 5"/>
                      <a:gd name="T5" fmla="*/ 0 h 5"/>
                      <a:gd name="T6" fmla="*/ 0 w 5"/>
                      <a:gd name="T7" fmla="*/ 0 h 5"/>
                      <a:gd name="T8" fmla="*/ 5 w 5"/>
                      <a:gd name="T9" fmla="*/ 5 h 5"/>
                      <a:gd name="T10" fmla="*/ 5 w 5"/>
                      <a:gd name="T11" fmla="*/ 5 h 5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"/>
                      <a:gd name="T19" fmla="*/ 0 h 5"/>
                      <a:gd name="T20" fmla="*/ 5 w 5"/>
                      <a:gd name="T21" fmla="*/ 5 h 5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" h="5">
                        <a:moveTo>
                          <a:pt x="5" y="5"/>
                        </a:moveTo>
                        <a:lnTo>
                          <a:pt x="5" y="0"/>
                        </a:lnTo>
                        <a:lnTo>
                          <a:pt x="0" y="0"/>
                        </a:lnTo>
                        <a:lnTo>
                          <a:pt x="5" y="5"/>
                        </a:lnTo>
                        <a:close/>
                      </a:path>
                    </a:pathLst>
                  </a:custGeom>
                  <a:solidFill>
                    <a:srgbClr val="48B2D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263" name="Freeform 477"/>
                  <p:cNvSpPr>
                    <a:spLocks/>
                  </p:cNvSpPr>
                  <p:nvPr/>
                </p:nvSpPr>
                <p:spPr bwMode="auto">
                  <a:xfrm>
                    <a:off x="2139" y="3295"/>
                    <a:ext cx="5" cy="5"/>
                  </a:xfrm>
                  <a:custGeom>
                    <a:avLst/>
                    <a:gdLst>
                      <a:gd name="T0" fmla="*/ 5 w 5"/>
                      <a:gd name="T1" fmla="*/ 5 h 5"/>
                      <a:gd name="T2" fmla="*/ 5 w 5"/>
                      <a:gd name="T3" fmla="*/ 0 h 5"/>
                      <a:gd name="T4" fmla="*/ 0 w 5"/>
                      <a:gd name="T5" fmla="*/ 0 h 5"/>
                      <a:gd name="T6" fmla="*/ 0 w 5"/>
                      <a:gd name="T7" fmla="*/ 0 h 5"/>
                      <a:gd name="T8" fmla="*/ 5 w 5"/>
                      <a:gd name="T9" fmla="*/ 5 h 5"/>
                      <a:gd name="T10" fmla="*/ 5 w 5"/>
                      <a:gd name="T11" fmla="*/ 5 h 5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"/>
                      <a:gd name="T19" fmla="*/ 0 h 5"/>
                      <a:gd name="T20" fmla="*/ 5 w 5"/>
                      <a:gd name="T21" fmla="*/ 5 h 5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" h="5">
                        <a:moveTo>
                          <a:pt x="5" y="5"/>
                        </a:moveTo>
                        <a:lnTo>
                          <a:pt x="5" y="0"/>
                        </a:lnTo>
                        <a:lnTo>
                          <a:pt x="0" y="0"/>
                        </a:lnTo>
                        <a:lnTo>
                          <a:pt x="5" y="5"/>
                        </a:lnTo>
                      </a:path>
                    </a:pathLst>
                  </a:cu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264" name="Freeform 478"/>
                  <p:cNvSpPr>
                    <a:spLocks/>
                  </p:cNvSpPr>
                  <p:nvPr/>
                </p:nvSpPr>
                <p:spPr bwMode="auto">
                  <a:xfrm>
                    <a:off x="2129" y="3309"/>
                    <a:ext cx="10" cy="5"/>
                  </a:xfrm>
                  <a:custGeom>
                    <a:avLst/>
                    <a:gdLst>
                      <a:gd name="T0" fmla="*/ 10 w 10"/>
                      <a:gd name="T1" fmla="*/ 5 h 5"/>
                      <a:gd name="T2" fmla="*/ 10 w 10"/>
                      <a:gd name="T3" fmla="*/ 0 h 5"/>
                      <a:gd name="T4" fmla="*/ 5 w 10"/>
                      <a:gd name="T5" fmla="*/ 0 h 5"/>
                      <a:gd name="T6" fmla="*/ 0 w 10"/>
                      <a:gd name="T7" fmla="*/ 0 h 5"/>
                      <a:gd name="T8" fmla="*/ 10 w 10"/>
                      <a:gd name="T9" fmla="*/ 5 h 5"/>
                      <a:gd name="T10" fmla="*/ 10 w 10"/>
                      <a:gd name="T11" fmla="*/ 5 h 5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0"/>
                      <a:gd name="T19" fmla="*/ 0 h 5"/>
                      <a:gd name="T20" fmla="*/ 10 w 10"/>
                      <a:gd name="T21" fmla="*/ 5 h 5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0" h="5">
                        <a:moveTo>
                          <a:pt x="10" y="5"/>
                        </a:moveTo>
                        <a:lnTo>
                          <a:pt x="10" y="0"/>
                        </a:lnTo>
                        <a:lnTo>
                          <a:pt x="5" y="0"/>
                        </a:lnTo>
                        <a:lnTo>
                          <a:pt x="0" y="0"/>
                        </a:lnTo>
                        <a:lnTo>
                          <a:pt x="10" y="5"/>
                        </a:lnTo>
                        <a:close/>
                      </a:path>
                    </a:pathLst>
                  </a:custGeom>
                  <a:solidFill>
                    <a:srgbClr val="48B2D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265" name="Freeform 479"/>
                  <p:cNvSpPr>
                    <a:spLocks/>
                  </p:cNvSpPr>
                  <p:nvPr/>
                </p:nvSpPr>
                <p:spPr bwMode="auto">
                  <a:xfrm>
                    <a:off x="2129" y="3309"/>
                    <a:ext cx="10" cy="5"/>
                  </a:xfrm>
                  <a:custGeom>
                    <a:avLst/>
                    <a:gdLst>
                      <a:gd name="T0" fmla="*/ 10 w 10"/>
                      <a:gd name="T1" fmla="*/ 5 h 5"/>
                      <a:gd name="T2" fmla="*/ 10 w 10"/>
                      <a:gd name="T3" fmla="*/ 0 h 5"/>
                      <a:gd name="T4" fmla="*/ 5 w 10"/>
                      <a:gd name="T5" fmla="*/ 0 h 5"/>
                      <a:gd name="T6" fmla="*/ 0 w 10"/>
                      <a:gd name="T7" fmla="*/ 0 h 5"/>
                      <a:gd name="T8" fmla="*/ 10 w 10"/>
                      <a:gd name="T9" fmla="*/ 5 h 5"/>
                      <a:gd name="T10" fmla="*/ 10 w 10"/>
                      <a:gd name="T11" fmla="*/ 5 h 5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0"/>
                      <a:gd name="T19" fmla="*/ 0 h 5"/>
                      <a:gd name="T20" fmla="*/ 10 w 10"/>
                      <a:gd name="T21" fmla="*/ 5 h 5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0" h="5">
                        <a:moveTo>
                          <a:pt x="10" y="5"/>
                        </a:moveTo>
                        <a:lnTo>
                          <a:pt x="10" y="0"/>
                        </a:lnTo>
                        <a:lnTo>
                          <a:pt x="5" y="0"/>
                        </a:lnTo>
                        <a:lnTo>
                          <a:pt x="0" y="0"/>
                        </a:lnTo>
                        <a:lnTo>
                          <a:pt x="10" y="5"/>
                        </a:lnTo>
                      </a:path>
                    </a:pathLst>
                  </a:cu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266" name="Freeform 480"/>
                  <p:cNvSpPr>
                    <a:spLocks/>
                  </p:cNvSpPr>
                  <p:nvPr/>
                </p:nvSpPr>
                <p:spPr bwMode="auto">
                  <a:xfrm>
                    <a:off x="2124" y="3323"/>
                    <a:ext cx="5" cy="5"/>
                  </a:xfrm>
                  <a:custGeom>
                    <a:avLst/>
                    <a:gdLst>
                      <a:gd name="T0" fmla="*/ 5 w 5"/>
                      <a:gd name="T1" fmla="*/ 5 h 5"/>
                      <a:gd name="T2" fmla="*/ 5 w 5"/>
                      <a:gd name="T3" fmla="*/ 0 h 5"/>
                      <a:gd name="T4" fmla="*/ 0 w 5"/>
                      <a:gd name="T5" fmla="*/ 0 h 5"/>
                      <a:gd name="T6" fmla="*/ 0 w 5"/>
                      <a:gd name="T7" fmla="*/ 0 h 5"/>
                      <a:gd name="T8" fmla="*/ 5 w 5"/>
                      <a:gd name="T9" fmla="*/ 5 h 5"/>
                      <a:gd name="T10" fmla="*/ 5 w 5"/>
                      <a:gd name="T11" fmla="*/ 5 h 5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"/>
                      <a:gd name="T19" fmla="*/ 0 h 5"/>
                      <a:gd name="T20" fmla="*/ 5 w 5"/>
                      <a:gd name="T21" fmla="*/ 5 h 5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" h="5">
                        <a:moveTo>
                          <a:pt x="5" y="5"/>
                        </a:moveTo>
                        <a:lnTo>
                          <a:pt x="5" y="0"/>
                        </a:lnTo>
                        <a:lnTo>
                          <a:pt x="0" y="0"/>
                        </a:lnTo>
                        <a:lnTo>
                          <a:pt x="5" y="5"/>
                        </a:lnTo>
                        <a:close/>
                      </a:path>
                    </a:pathLst>
                  </a:custGeom>
                  <a:solidFill>
                    <a:srgbClr val="48B2D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267" name="Freeform 481"/>
                  <p:cNvSpPr>
                    <a:spLocks/>
                  </p:cNvSpPr>
                  <p:nvPr/>
                </p:nvSpPr>
                <p:spPr bwMode="auto">
                  <a:xfrm>
                    <a:off x="2124" y="3323"/>
                    <a:ext cx="5" cy="5"/>
                  </a:xfrm>
                  <a:custGeom>
                    <a:avLst/>
                    <a:gdLst>
                      <a:gd name="T0" fmla="*/ 5 w 5"/>
                      <a:gd name="T1" fmla="*/ 5 h 5"/>
                      <a:gd name="T2" fmla="*/ 5 w 5"/>
                      <a:gd name="T3" fmla="*/ 0 h 5"/>
                      <a:gd name="T4" fmla="*/ 0 w 5"/>
                      <a:gd name="T5" fmla="*/ 0 h 5"/>
                      <a:gd name="T6" fmla="*/ 0 w 5"/>
                      <a:gd name="T7" fmla="*/ 0 h 5"/>
                      <a:gd name="T8" fmla="*/ 5 w 5"/>
                      <a:gd name="T9" fmla="*/ 5 h 5"/>
                      <a:gd name="T10" fmla="*/ 5 w 5"/>
                      <a:gd name="T11" fmla="*/ 5 h 5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"/>
                      <a:gd name="T19" fmla="*/ 0 h 5"/>
                      <a:gd name="T20" fmla="*/ 5 w 5"/>
                      <a:gd name="T21" fmla="*/ 5 h 5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" h="5">
                        <a:moveTo>
                          <a:pt x="5" y="5"/>
                        </a:moveTo>
                        <a:lnTo>
                          <a:pt x="5" y="0"/>
                        </a:lnTo>
                        <a:lnTo>
                          <a:pt x="0" y="0"/>
                        </a:lnTo>
                        <a:lnTo>
                          <a:pt x="5" y="5"/>
                        </a:lnTo>
                      </a:path>
                    </a:pathLst>
                  </a:cu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268" name="Freeform 482"/>
                  <p:cNvSpPr>
                    <a:spLocks/>
                  </p:cNvSpPr>
                  <p:nvPr/>
                </p:nvSpPr>
                <p:spPr bwMode="auto">
                  <a:xfrm>
                    <a:off x="2119" y="3337"/>
                    <a:ext cx="5" cy="5"/>
                  </a:xfrm>
                  <a:custGeom>
                    <a:avLst/>
                    <a:gdLst>
                      <a:gd name="T0" fmla="*/ 5 w 5"/>
                      <a:gd name="T1" fmla="*/ 5 h 5"/>
                      <a:gd name="T2" fmla="*/ 5 w 5"/>
                      <a:gd name="T3" fmla="*/ 5 h 5"/>
                      <a:gd name="T4" fmla="*/ 0 w 5"/>
                      <a:gd name="T5" fmla="*/ 0 h 5"/>
                      <a:gd name="T6" fmla="*/ 0 w 5"/>
                      <a:gd name="T7" fmla="*/ 5 h 5"/>
                      <a:gd name="T8" fmla="*/ 5 w 5"/>
                      <a:gd name="T9" fmla="*/ 5 h 5"/>
                      <a:gd name="T10" fmla="*/ 5 w 5"/>
                      <a:gd name="T11" fmla="*/ 5 h 5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"/>
                      <a:gd name="T19" fmla="*/ 0 h 5"/>
                      <a:gd name="T20" fmla="*/ 5 w 5"/>
                      <a:gd name="T21" fmla="*/ 5 h 5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" h="5">
                        <a:moveTo>
                          <a:pt x="5" y="5"/>
                        </a:moveTo>
                        <a:lnTo>
                          <a:pt x="5" y="5"/>
                        </a:lnTo>
                        <a:lnTo>
                          <a:pt x="0" y="0"/>
                        </a:lnTo>
                        <a:lnTo>
                          <a:pt x="0" y="5"/>
                        </a:lnTo>
                        <a:lnTo>
                          <a:pt x="5" y="5"/>
                        </a:lnTo>
                        <a:close/>
                      </a:path>
                    </a:pathLst>
                  </a:custGeom>
                  <a:solidFill>
                    <a:srgbClr val="48B2D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269" name="Freeform 483"/>
                  <p:cNvSpPr>
                    <a:spLocks/>
                  </p:cNvSpPr>
                  <p:nvPr/>
                </p:nvSpPr>
                <p:spPr bwMode="auto">
                  <a:xfrm>
                    <a:off x="2119" y="3337"/>
                    <a:ext cx="5" cy="5"/>
                  </a:xfrm>
                  <a:custGeom>
                    <a:avLst/>
                    <a:gdLst>
                      <a:gd name="T0" fmla="*/ 5 w 5"/>
                      <a:gd name="T1" fmla="*/ 5 h 5"/>
                      <a:gd name="T2" fmla="*/ 5 w 5"/>
                      <a:gd name="T3" fmla="*/ 5 h 5"/>
                      <a:gd name="T4" fmla="*/ 0 w 5"/>
                      <a:gd name="T5" fmla="*/ 0 h 5"/>
                      <a:gd name="T6" fmla="*/ 0 w 5"/>
                      <a:gd name="T7" fmla="*/ 5 h 5"/>
                      <a:gd name="T8" fmla="*/ 5 w 5"/>
                      <a:gd name="T9" fmla="*/ 5 h 5"/>
                      <a:gd name="T10" fmla="*/ 5 w 5"/>
                      <a:gd name="T11" fmla="*/ 5 h 5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"/>
                      <a:gd name="T19" fmla="*/ 0 h 5"/>
                      <a:gd name="T20" fmla="*/ 5 w 5"/>
                      <a:gd name="T21" fmla="*/ 5 h 5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" h="5">
                        <a:moveTo>
                          <a:pt x="5" y="5"/>
                        </a:moveTo>
                        <a:lnTo>
                          <a:pt x="5" y="5"/>
                        </a:lnTo>
                        <a:lnTo>
                          <a:pt x="0" y="0"/>
                        </a:lnTo>
                        <a:lnTo>
                          <a:pt x="0" y="5"/>
                        </a:lnTo>
                        <a:lnTo>
                          <a:pt x="5" y="5"/>
                        </a:lnTo>
                      </a:path>
                    </a:pathLst>
                  </a:cu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270" name="Freeform 484"/>
                  <p:cNvSpPr>
                    <a:spLocks/>
                  </p:cNvSpPr>
                  <p:nvPr/>
                </p:nvSpPr>
                <p:spPr bwMode="auto">
                  <a:xfrm>
                    <a:off x="2149" y="3300"/>
                    <a:ext cx="5" cy="5"/>
                  </a:xfrm>
                  <a:custGeom>
                    <a:avLst/>
                    <a:gdLst>
                      <a:gd name="T0" fmla="*/ 5 w 5"/>
                      <a:gd name="T1" fmla="*/ 5 h 5"/>
                      <a:gd name="T2" fmla="*/ 5 w 5"/>
                      <a:gd name="T3" fmla="*/ 0 h 5"/>
                      <a:gd name="T4" fmla="*/ 0 w 5"/>
                      <a:gd name="T5" fmla="*/ 0 h 5"/>
                      <a:gd name="T6" fmla="*/ 0 w 5"/>
                      <a:gd name="T7" fmla="*/ 0 h 5"/>
                      <a:gd name="T8" fmla="*/ 5 w 5"/>
                      <a:gd name="T9" fmla="*/ 5 h 5"/>
                      <a:gd name="T10" fmla="*/ 5 w 5"/>
                      <a:gd name="T11" fmla="*/ 5 h 5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"/>
                      <a:gd name="T19" fmla="*/ 0 h 5"/>
                      <a:gd name="T20" fmla="*/ 5 w 5"/>
                      <a:gd name="T21" fmla="*/ 5 h 5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" h="5">
                        <a:moveTo>
                          <a:pt x="5" y="5"/>
                        </a:moveTo>
                        <a:lnTo>
                          <a:pt x="5" y="0"/>
                        </a:lnTo>
                        <a:lnTo>
                          <a:pt x="0" y="0"/>
                        </a:lnTo>
                        <a:lnTo>
                          <a:pt x="5" y="5"/>
                        </a:lnTo>
                        <a:close/>
                      </a:path>
                    </a:pathLst>
                  </a:custGeom>
                  <a:solidFill>
                    <a:srgbClr val="48B2D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271" name="Freeform 485"/>
                  <p:cNvSpPr>
                    <a:spLocks/>
                  </p:cNvSpPr>
                  <p:nvPr/>
                </p:nvSpPr>
                <p:spPr bwMode="auto">
                  <a:xfrm>
                    <a:off x="2149" y="3300"/>
                    <a:ext cx="5" cy="5"/>
                  </a:xfrm>
                  <a:custGeom>
                    <a:avLst/>
                    <a:gdLst>
                      <a:gd name="T0" fmla="*/ 5 w 5"/>
                      <a:gd name="T1" fmla="*/ 5 h 5"/>
                      <a:gd name="T2" fmla="*/ 5 w 5"/>
                      <a:gd name="T3" fmla="*/ 0 h 5"/>
                      <a:gd name="T4" fmla="*/ 0 w 5"/>
                      <a:gd name="T5" fmla="*/ 0 h 5"/>
                      <a:gd name="T6" fmla="*/ 0 w 5"/>
                      <a:gd name="T7" fmla="*/ 0 h 5"/>
                      <a:gd name="T8" fmla="*/ 5 w 5"/>
                      <a:gd name="T9" fmla="*/ 5 h 5"/>
                      <a:gd name="T10" fmla="*/ 5 w 5"/>
                      <a:gd name="T11" fmla="*/ 5 h 5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"/>
                      <a:gd name="T19" fmla="*/ 0 h 5"/>
                      <a:gd name="T20" fmla="*/ 5 w 5"/>
                      <a:gd name="T21" fmla="*/ 5 h 5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" h="5">
                        <a:moveTo>
                          <a:pt x="5" y="5"/>
                        </a:moveTo>
                        <a:lnTo>
                          <a:pt x="5" y="0"/>
                        </a:lnTo>
                        <a:lnTo>
                          <a:pt x="0" y="0"/>
                        </a:lnTo>
                        <a:lnTo>
                          <a:pt x="5" y="5"/>
                        </a:lnTo>
                      </a:path>
                    </a:pathLst>
                  </a:cu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272" name="Freeform 486"/>
                  <p:cNvSpPr>
                    <a:spLocks/>
                  </p:cNvSpPr>
                  <p:nvPr/>
                </p:nvSpPr>
                <p:spPr bwMode="auto">
                  <a:xfrm>
                    <a:off x="2144" y="3314"/>
                    <a:ext cx="5" cy="5"/>
                  </a:xfrm>
                  <a:custGeom>
                    <a:avLst/>
                    <a:gdLst>
                      <a:gd name="T0" fmla="*/ 5 w 5"/>
                      <a:gd name="T1" fmla="*/ 5 h 5"/>
                      <a:gd name="T2" fmla="*/ 5 w 5"/>
                      <a:gd name="T3" fmla="*/ 0 h 5"/>
                      <a:gd name="T4" fmla="*/ 0 w 5"/>
                      <a:gd name="T5" fmla="*/ 0 h 5"/>
                      <a:gd name="T6" fmla="*/ 0 w 5"/>
                      <a:gd name="T7" fmla="*/ 0 h 5"/>
                      <a:gd name="T8" fmla="*/ 5 w 5"/>
                      <a:gd name="T9" fmla="*/ 5 h 5"/>
                      <a:gd name="T10" fmla="*/ 5 w 5"/>
                      <a:gd name="T11" fmla="*/ 5 h 5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"/>
                      <a:gd name="T19" fmla="*/ 0 h 5"/>
                      <a:gd name="T20" fmla="*/ 5 w 5"/>
                      <a:gd name="T21" fmla="*/ 5 h 5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" h="5">
                        <a:moveTo>
                          <a:pt x="5" y="5"/>
                        </a:moveTo>
                        <a:lnTo>
                          <a:pt x="5" y="0"/>
                        </a:lnTo>
                        <a:lnTo>
                          <a:pt x="0" y="0"/>
                        </a:lnTo>
                        <a:lnTo>
                          <a:pt x="5" y="5"/>
                        </a:lnTo>
                        <a:close/>
                      </a:path>
                    </a:pathLst>
                  </a:custGeom>
                  <a:solidFill>
                    <a:srgbClr val="48B2D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273" name="Freeform 487"/>
                  <p:cNvSpPr>
                    <a:spLocks/>
                  </p:cNvSpPr>
                  <p:nvPr/>
                </p:nvSpPr>
                <p:spPr bwMode="auto">
                  <a:xfrm>
                    <a:off x="2144" y="3314"/>
                    <a:ext cx="5" cy="5"/>
                  </a:xfrm>
                  <a:custGeom>
                    <a:avLst/>
                    <a:gdLst>
                      <a:gd name="T0" fmla="*/ 5 w 5"/>
                      <a:gd name="T1" fmla="*/ 5 h 5"/>
                      <a:gd name="T2" fmla="*/ 5 w 5"/>
                      <a:gd name="T3" fmla="*/ 0 h 5"/>
                      <a:gd name="T4" fmla="*/ 0 w 5"/>
                      <a:gd name="T5" fmla="*/ 0 h 5"/>
                      <a:gd name="T6" fmla="*/ 0 w 5"/>
                      <a:gd name="T7" fmla="*/ 0 h 5"/>
                      <a:gd name="T8" fmla="*/ 5 w 5"/>
                      <a:gd name="T9" fmla="*/ 5 h 5"/>
                      <a:gd name="T10" fmla="*/ 5 w 5"/>
                      <a:gd name="T11" fmla="*/ 5 h 5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"/>
                      <a:gd name="T19" fmla="*/ 0 h 5"/>
                      <a:gd name="T20" fmla="*/ 5 w 5"/>
                      <a:gd name="T21" fmla="*/ 5 h 5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" h="5">
                        <a:moveTo>
                          <a:pt x="5" y="5"/>
                        </a:moveTo>
                        <a:lnTo>
                          <a:pt x="5" y="0"/>
                        </a:lnTo>
                        <a:lnTo>
                          <a:pt x="0" y="0"/>
                        </a:lnTo>
                        <a:lnTo>
                          <a:pt x="5" y="5"/>
                        </a:lnTo>
                      </a:path>
                    </a:pathLst>
                  </a:cu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274" name="Freeform 488"/>
                  <p:cNvSpPr>
                    <a:spLocks/>
                  </p:cNvSpPr>
                  <p:nvPr/>
                </p:nvSpPr>
                <p:spPr bwMode="auto">
                  <a:xfrm>
                    <a:off x="2134" y="3328"/>
                    <a:ext cx="5" cy="5"/>
                  </a:xfrm>
                  <a:custGeom>
                    <a:avLst/>
                    <a:gdLst>
                      <a:gd name="T0" fmla="*/ 5 w 5"/>
                      <a:gd name="T1" fmla="*/ 5 h 5"/>
                      <a:gd name="T2" fmla="*/ 5 w 5"/>
                      <a:gd name="T3" fmla="*/ 0 h 5"/>
                      <a:gd name="T4" fmla="*/ 5 w 5"/>
                      <a:gd name="T5" fmla="*/ 0 h 5"/>
                      <a:gd name="T6" fmla="*/ 0 w 5"/>
                      <a:gd name="T7" fmla="*/ 0 h 5"/>
                      <a:gd name="T8" fmla="*/ 5 w 5"/>
                      <a:gd name="T9" fmla="*/ 5 h 5"/>
                      <a:gd name="T10" fmla="*/ 5 w 5"/>
                      <a:gd name="T11" fmla="*/ 5 h 5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"/>
                      <a:gd name="T19" fmla="*/ 0 h 5"/>
                      <a:gd name="T20" fmla="*/ 5 w 5"/>
                      <a:gd name="T21" fmla="*/ 5 h 5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" h="5">
                        <a:moveTo>
                          <a:pt x="5" y="5"/>
                        </a:moveTo>
                        <a:lnTo>
                          <a:pt x="5" y="0"/>
                        </a:lnTo>
                        <a:lnTo>
                          <a:pt x="0" y="0"/>
                        </a:lnTo>
                        <a:lnTo>
                          <a:pt x="5" y="5"/>
                        </a:lnTo>
                        <a:close/>
                      </a:path>
                    </a:pathLst>
                  </a:custGeom>
                  <a:solidFill>
                    <a:srgbClr val="48B2D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275" name="Freeform 489"/>
                  <p:cNvSpPr>
                    <a:spLocks/>
                  </p:cNvSpPr>
                  <p:nvPr/>
                </p:nvSpPr>
                <p:spPr bwMode="auto">
                  <a:xfrm>
                    <a:off x="2134" y="3328"/>
                    <a:ext cx="5" cy="5"/>
                  </a:xfrm>
                  <a:custGeom>
                    <a:avLst/>
                    <a:gdLst>
                      <a:gd name="T0" fmla="*/ 5 w 5"/>
                      <a:gd name="T1" fmla="*/ 5 h 5"/>
                      <a:gd name="T2" fmla="*/ 5 w 5"/>
                      <a:gd name="T3" fmla="*/ 0 h 5"/>
                      <a:gd name="T4" fmla="*/ 5 w 5"/>
                      <a:gd name="T5" fmla="*/ 0 h 5"/>
                      <a:gd name="T6" fmla="*/ 0 w 5"/>
                      <a:gd name="T7" fmla="*/ 0 h 5"/>
                      <a:gd name="T8" fmla="*/ 5 w 5"/>
                      <a:gd name="T9" fmla="*/ 5 h 5"/>
                      <a:gd name="T10" fmla="*/ 5 w 5"/>
                      <a:gd name="T11" fmla="*/ 5 h 5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"/>
                      <a:gd name="T19" fmla="*/ 0 h 5"/>
                      <a:gd name="T20" fmla="*/ 5 w 5"/>
                      <a:gd name="T21" fmla="*/ 5 h 5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" h="5">
                        <a:moveTo>
                          <a:pt x="5" y="5"/>
                        </a:moveTo>
                        <a:lnTo>
                          <a:pt x="5" y="0"/>
                        </a:lnTo>
                        <a:lnTo>
                          <a:pt x="0" y="0"/>
                        </a:lnTo>
                        <a:lnTo>
                          <a:pt x="5" y="5"/>
                        </a:lnTo>
                      </a:path>
                    </a:pathLst>
                  </a:cu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276" name="Freeform 490"/>
                  <p:cNvSpPr>
                    <a:spLocks/>
                  </p:cNvSpPr>
                  <p:nvPr/>
                </p:nvSpPr>
                <p:spPr bwMode="auto">
                  <a:xfrm>
                    <a:off x="2129" y="3342"/>
                    <a:ext cx="5" cy="5"/>
                  </a:xfrm>
                  <a:custGeom>
                    <a:avLst/>
                    <a:gdLst>
                      <a:gd name="T0" fmla="*/ 5 w 5"/>
                      <a:gd name="T1" fmla="*/ 5 h 5"/>
                      <a:gd name="T2" fmla="*/ 5 w 5"/>
                      <a:gd name="T3" fmla="*/ 0 h 5"/>
                      <a:gd name="T4" fmla="*/ 0 w 5"/>
                      <a:gd name="T5" fmla="*/ 0 h 5"/>
                      <a:gd name="T6" fmla="*/ 0 w 5"/>
                      <a:gd name="T7" fmla="*/ 5 h 5"/>
                      <a:gd name="T8" fmla="*/ 5 w 5"/>
                      <a:gd name="T9" fmla="*/ 5 h 5"/>
                      <a:gd name="T10" fmla="*/ 5 w 5"/>
                      <a:gd name="T11" fmla="*/ 5 h 5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"/>
                      <a:gd name="T19" fmla="*/ 0 h 5"/>
                      <a:gd name="T20" fmla="*/ 5 w 5"/>
                      <a:gd name="T21" fmla="*/ 5 h 5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" h="5">
                        <a:moveTo>
                          <a:pt x="5" y="5"/>
                        </a:moveTo>
                        <a:lnTo>
                          <a:pt x="5" y="0"/>
                        </a:lnTo>
                        <a:lnTo>
                          <a:pt x="0" y="0"/>
                        </a:lnTo>
                        <a:lnTo>
                          <a:pt x="0" y="5"/>
                        </a:lnTo>
                        <a:lnTo>
                          <a:pt x="5" y="5"/>
                        </a:lnTo>
                        <a:close/>
                      </a:path>
                    </a:pathLst>
                  </a:custGeom>
                  <a:solidFill>
                    <a:srgbClr val="48B2D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277" name="Freeform 491"/>
                  <p:cNvSpPr>
                    <a:spLocks/>
                  </p:cNvSpPr>
                  <p:nvPr/>
                </p:nvSpPr>
                <p:spPr bwMode="auto">
                  <a:xfrm>
                    <a:off x="2129" y="3342"/>
                    <a:ext cx="5" cy="5"/>
                  </a:xfrm>
                  <a:custGeom>
                    <a:avLst/>
                    <a:gdLst>
                      <a:gd name="T0" fmla="*/ 5 w 5"/>
                      <a:gd name="T1" fmla="*/ 5 h 5"/>
                      <a:gd name="T2" fmla="*/ 5 w 5"/>
                      <a:gd name="T3" fmla="*/ 0 h 5"/>
                      <a:gd name="T4" fmla="*/ 0 w 5"/>
                      <a:gd name="T5" fmla="*/ 0 h 5"/>
                      <a:gd name="T6" fmla="*/ 0 w 5"/>
                      <a:gd name="T7" fmla="*/ 5 h 5"/>
                      <a:gd name="T8" fmla="*/ 5 w 5"/>
                      <a:gd name="T9" fmla="*/ 5 h 5"/>
                      <a:gd name="T10" fmla="*/ 5 w 5"/>
                      <a:gd name="T11" fmla="*/ 5 h 5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"/>
                      <a:gd name="T19" fmla="*/ 0 h 5"/>
                      <a:gd name="T20" fmla="*/ 5 w 5"/>
                      <a:gd name="T21" fmla="*/ 5 h 5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" h="5">
                        <a:moveTo>
                          <a:pt x="5" y="5"/>
                        </a:moveTo>
                        <a:lnTo>
                          <a:pt x="5" y="0"/>
                        </a:lnTo>
                        <a:lnTo>
                          <a:pt x="0" y="0"/>
                        </a:lnTo>
                        <a:lnTo>
                          <a:pt x="0" y="5"/>
                        </a:lnTo>
                        <a:lnTo>
                          <a:pt x="5" y="5"/>
                        </a:lnTo>
                      </a:path>
                    </a:pathLst>
                  </a:cu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278" name="Freeform 492"/>
                  <p:cNvSpPr>
                    <a:spLocks/>
                  </p:cNvSpPr>
                  <p:nvPr/>
                </p:nvSpPr>
                <p:spPr bwMode="auto">
                  <a:xfrm>
                    <a:off x="2160" y="3300"/>
                    <a:ext cx="5" cy="5"/>
                  </a:xfrm>
                  <a:custGeom>
                    <a:avLst/>
                    <a:gdLst>
                      <a:gd name="T0" fmla="*/ 5 w 5"/>
                      <a:gd name="T1" fmla="*/ 5 h 5"/>
                      <a:gd name="T2" fmla="*/ 5 w 5"/>
                      <a:gd name="T3" fmla="*/ 5 h 5"/>
                      <a:gd name="T4" fmla="*/ 0 w 5"/>
                      <a:gd name="T5" fmla="*/ 0 h 5"/>
                      <a:gd name="T6" fmla="*/ 0 w 5"/>
                      <a:gd name="T7" fmla="*/ 5 h 5"/>
                      <a:gd name="T8" fmla="*/ 5 w 5"/>
                      <a:gd name="T9" fmla="*/ 5 h 5"/>
                      <a:gd name="T10" fmla="*/ 5 w 5"/>
                      <a:gd name="T11" fmla="*/ 5 h 5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"/>
                      <a:gd name="T19" fmla="*/ 0 h 5"/>
                      <a:gd name="T20" fmla="*/ 5 w 5"/>
                      <a:gd name="T21" fmla="*/ 5 h 5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" h="5">
                        <a:moveTo>
                          <a:pt x="5" y="5"/>
                        </a:moveTo>
                        <a:lnTo>
                          <a:pt x="5" y="5"/>
                        </a:lnTo>
                        <a:lnTo>
                          <a:pt x="0" y="0"/>
                        </a:lnTo>
                        <a:lnTo>
                          <a:pt x="0" y="5"/>
                        </a:lnTo>
                        <a:lnTo>
                          <a:pt x="5" y="5"/>
                        </a:lnTo>
                        <a:close/>
                      </a:path>
                    </a:pathLst>
                  </a:custGeom>
                  <a:solidFill>
                    <a:srgbClr val="48B2D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279" name="Freeform 493"/>
                  <p:cNvSpPr>
                    <a:spLocks/>
                  </p:cNvSpPr>
                  <p:nvPr/>
                </p:nvSpPr>
                <p:spPr bwMode="auto">
                  <a:xfrm>
                    <a:off x="2160" y="3300"/>
                    <a:ext cx="5" cy="5"/>
                  </a:xfrm>
                  <a:custGeom>
                    <a:avLst/>
                    <a:gdLst>
                      <a:gd name="T0" fmla="*/ 5 w 5"/>
                      <a:gd name="T1" fmla="*/ 5 h 5"/>
                      <a:gd name="T2" fmla="*/ 5 w 5"/>
                      <a:gd name="T3" fmla="*/ 5 h 5"/>
                      <a:gd name="T4" fmla="*/ 0 w 5"/>
                      <a:gd name="T5" fmla="*/ 0 h 5"/>
                      <a:gd name="T6" fmla="*/ 0 w 5"/>
                      <a:gd name="T7" fmla="*/ 5 h 5"/>
                      <a:gd name="T8" fmla="*/ 5 w 5"/>
                      <a:gd name="T9" fmla="*/ 5 h 5"/>
                      <a:gd name="T10" fmla="*/ 5 w 5"/>
                      <a:gd name="T11" fmla="*/ 5 h 5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"/>
                      <a:gd name="T19" fmla="*/ 0 h 5"/>
                      <a:gd name="T20" fmla="*/ 5 w 5"/>
                      <a:gd name="T21" fmla="*/ 5 h 5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" h="5">
                        <a:moveTo>
                          <a:pt x="5" y="5"/>
                        </a:moveTo>
                        <a:lnTo>
                          <a:pt x="5" y="5"/>
                        </a:lnTo>
                        <a:lnTo>
                          <a:pt x="0" y="0"/>
                        </a:lnTo>
                        <a:lnTo>
                          <a:pt x="0" y="5"/>
                        </a:lnTo>
                        <a:lnTo>
                          <a:pt x="5" y="5"/>
                        </a:lnTo>
                      </a:path>
                    </a:pathLst>
                  </a:cu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280" name="Freeform 494"/>
                  <p:cNvSpPr>
                    <a:spLocks/>
                  </p:cNvSpPr>
                  <p:nvPr/>
                </p:nvSpPr>
                <p:spPr bwMode="auto">
                  <a:xfrm>
                    <a:off x="2149" y="3319"/>
                    <a:ext cx="11" cy="1"/>
                  </a:xfrm>
                  <a:custGeom>
                    <a:avLst/>
                    <a:gdLst>
                      <a:gd name="T0" fmla="*/ 5 w 11"/>
                      <a:gd name="T1" fmla="*/ 0 h 1"/>
                      <a:gd name="T2" fmla="*/ 11 w 11"/>
                      <a:gd name="T3" fmla="*/ 0 h 1"/>
                      <a:gd name="T4" fmla="*/ 5 w 11"/>
                      <a:gd name="T5" fmla="*/ 0 h 1"/>
                      <a:gd name="T6" fmla="*/ 0 w 11"/>
                      <a:gd name="T7" fmla="*/ 0 h 1"/>
                      <a:gd name="T8" fmla="*/ 5 w 11"/>
                      <a:gd name="T9" fmla="*/ 0 h 1"/>
                      <a:gd name="T10" fmla="*/ 5 w 11"/>
                      <a:gd name="T11" fmla="*/ 0 h 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1"/>
                      <a:gd name="T19" fmla="*/ 0 h 1"/>
                      <a:gd name="T20" fmla="*/ 11 w 11"/>
                      <a:gd name="T21" fmla="*/ 1 h 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1" h="1">
                        <a:moveTo>
                          <a:pt x="5" y="0"/>
                        </a:moveTo>
                        <a:lnTo>
                          <a:pt x="11" y="0"/>
                        </a:lnTo>
                        <a:lnTo>
                          <a:pt x="5" y="0"/>
                        </a:lnTo>
                        <a:lnTo>
                          <a:pt x="0" y="0"/>
                        </a:lnTo>
                        <a:lnTo>
                          <a:pt x="5" y="0"/>
                        </a:lnTo>
                        <a:close/>
                      </a:path>
                    </a:pathLst>
                  </a:custGeom>
                  <a:solidFill>
                    <a:srgbClr val="48B2D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281" name="Freeform 495"/>
                  <p:cNvSpPr>
                    <a:spLocks/>
                  </p:cNvSpPr>
                  <p:nvPr/>
                </p:nvSpPr>
                <p:spPr bwMode="auto">
                  <a:xfrm>
                    <a:off x="2149" y="3319"/>
                    <a:ext cx="11" cy="1"/>
                  </a:xfrm>
                  <a:custGeom>
                    <a:avLst/>
                    <a:gdLst>
                      <a:gd name="T0" fmla="*/ 5 w 11"/>
                      <a:gd name="T1" fmla="*/ 0 h 1"/>
                      <a:gd name="T2" fmla="*/ 11 w 11"/>
                      <a:gd name="T3" fmla="*/ 0 h 1"/>
                      <a:gd name="T4" fmla="*/ 5 w 11"/>
                      <a:gd name="T5" fmla="*/ 0 h 1"/>
                      <a:gd name="T6" fmla="*/ 0 w 11"/>
                      <a:gd name="T7" fmla="*/ 0 h 1"/>
                      <a:gd name="T8" fmla="*/ 5 w 11"/>
                      <a:gd name="T9" fmla="*/ 0 h 1"/>
                      <a:gd name="T10" fmla="*/ 5 w 11"/>
                      <a:gd name="T11" fmla="*/ 0 h 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1"/>
                      <a:gd name="T19" fmla="*/ 0 h 1"/>
                      <a:gd name="T20" fmla="*/ 11 w 11"/>
                      <a:gd name="T21" fmla="*/ 1 h 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1" h="1">
                        <a:moveTo>
                          <a:pt x="5" y="0"/>
                        </a:moveTo>
                        <a:lnTo>
                          <a:pt x="11" y="0"/>
                        </a:lnTo>
                        <a:lnTo>
                          <a:pt x="5" y="0"/>
                        </a:lnTo>
                        <a:lnTo>
                          <a:pt x="0" y="0"/>
                        </a:lnTo>
                        <a:lnTo>
                          <a:pt x="5" y="0"/>
                        </a:lnTo>
                      </a:path>
                    </a:pathLst>
                  </a:cu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282" name="Freeform 496"/>
                  <p:cNvSpPr>
                    <a:spLocks/>
                  </p:cNvSpPr>
                  <p:nvPr/>
                </p:nvSpPr>
                <p:spPr bwMode="auto">
                  <a:xfrm>
                    <a:off x="2144" y="3333"/>
                    <a:ext cx="5" cy="4"/>
                  </a:xfrm>
                  <a:custGeom>
                    <a:avLst/>
                    <a:gdLst>
                      <a:gd name="T0" fmla="*/ 5 w 5"/>
                      <a:gd name="T1" fmla="*/ 4 h 4"/>
                      <a:gd name="T2" fmla="*/ 5 w 5"/>
                      <a:gd name="T3" fmla="*/ 0 h 4"/>
                      <a:gd name="T4" fmla="*/ 0 w 5"/>
                      <a:gd name="T5" fmla="*/ 0 h 4"/>
                      <a:gd name="T6" fmla="*/ 0 w 5"/>
                      <a:gd name="T7" fmla="*/ 0 h 4"/>
                      <a:gd name="T8" fmla="*/ 5 w 5"/>
                      <a:gd name="T9" fmla="*/ 4 h 4"/>
                      <a:gd name="T10" fmla="*/ 5 w 5"/>
                      <a:gd name="T11" fmla="*/ 4 h 4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"/>
                      <a:gd name="T19" fmla="*/ 0 h 4"/>
                      <a:gd name="T20" fmla="*/ 5 w 5"/>
                      <a:gd name="T21" fmla="*/ 4 h 4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" h="4">
                        <a:moveTo>
                          <a:pt x="5" y="4"/>
                        </a:moveTo>
                        <a:lnTo>
                          <a:pt x="5" y="0"/>
                        </a:lnTo>
                        <a:lnTo>
                          <a:pt x="0" y="0"/>
                        </a:lnTo>
                        <a:lnTo>
                          <a:pt x="5" y="4"/>
                        </a:lnTo>
                        <a:close/>
                      </a:path>
                    </a:pathLst>
                  </a:custGeom>
                  <a:solidFill>
                    <a:srgbClr val="48B2D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283" name="Freeform 497"/>
                  <p:cNvSpPr>
                    <a:spLocks/>
                  </p:cNvSpPr>
                  <p:nvPr/>
                </p:nvSpPr>
                <p:spPr bwMode="auto">
                  <a:xfrm>
                    <a:off x="2144" y="3333"/>
                    <a:ext cx="5" cy="4"/>
                  </a:xfrm>
                  <a:custGeom>
                    <a:avLst/>
                    <a:gdLst>
                      <a:gd name="T0" fmla="*/ 5 w 5"/>
                      <a:gd name="T1" fmla="*/ 4 h 4"/>
                      <a:gd name="T2" fmla="*/ 5 w 5"/>
                      <a:gd name="T3" fmla="*/ 0 h 4"/>
                      <a:gd name="T4" fmla="*/ 0 w 5"/>
                      <a:gd name="T5" fmla="*/ 0 h 4"/>
                      <a:gd name="T6" fmla="*/ 0 w 5"/>
                      <a:gd name="T7" fmla="*/ 0 h 4"/>
                      <a:gd name="T8" fmla="*/ 5 w 5"/>
                      <a:gd name="T9" fmla="*/ 4 h 4"/>
                      <a:gd name="T10" fmla="*/ 5 w 5"/>
                      <a:gd name="T11" fmla="*/ 4 h 4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"/>
                      <a:gd name="T19" fmla="*/ 0 h 4"/>
                      <a:gd name="T20" fmla="*/ 5 w 5"/>
                      <a:gd name="T21" fmla="*/ 4 h 4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" h="4">
                        <a:moveTo>
                          <a:pt x="5" y="4"/>
                        </a:moveTo>
                        <a:lnTo>
                          <a:pt x="5" y="0"/>
                        </a:lnTo>
                        <a:lnTo>
                          <a:pt x="0" y="0"/>
                        </a:lnTo>
                        <a:lnTo>
                          <a:pt x="5" y="4"/>
                        </a:lnTo>
                      </a:path>
                    </a:pathLst>
                  </a:cu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284" name="Freeform 498"/>
                  <p:cNvSpPr>
                    <a:spLocks/>
                  </p:cNvSpPr>
                  <p:nvPr/>
                </p:nvSpPr>
                <p:spPr bwMode="auto">
                  <a:xfrm>
                    <a:off x="2139" y="3347"/>
                    <a:ext cx="5" cy="4"/>
                  </a:xfrm>
                  <a:custGeom>
                    <a:avLst/>
                    <a:gdLst>
                      <a:gd name="T0" fmla="*/ 5 w 5"/>
                      <a:gd name="T1" fmla="*/ 4 h 4"/>
                      <a:gd name="T2" fmla="*/ 5 w 5"/>
                      <a:gd name="T3" fmla="*/ 0 h 4"/>
                      <a:gd name="T4" fmla="*/ 0 w 5"/>
                      <a:gd name="T5" fmla="*/ 0 h 4"/>
                      <a:gd name="T6" fmla="*/ 0 w 5"/>
                      <a:gd name="T7" fmla="*/ 0 h 4"/>
                      <a:gd name="T8" fmla="*/ 5 w 5"/>
                      <a:gd name="T9" fmla="*/ 4 h 4"/>
                      <a:gd name="T10" fmla="*/ 5 w 5"/>
                      <a:gd name="T11" fmla="*/ 4 h 4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"/>
                      <a:gd name="T19" fmla="*/ 0 h 4"/>
                      <a:gd name="T20" fmla="*/ 5 w 5"/>
                      <a:gd name="T21" fmla="*/ 4 h 4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" h="4">
                        <a:moveTo>
                          <a:pt x="5" y="4"/>
                        </a:moveTo>
                        <a:lnTo>
                          <a:pt x="5" y="0"/>
                        </a:lnTo>
                        <a:lnTo>
                          <a:pt x="0" y="0"/>
                        </a:lnTo>
                        <a:lnTo>
                          <a:pt x="5" y="4"/>
                        </a:lnTo>
                        <a:close/>
                      </a:path>
                    </a:pathLst>
                  </a:custGeom>
                  <a:solidFill>
                    <a:srgbClr val="48B2D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285" name="Freeform 499"/>
                  <p:cNvSpPr>
                    <a:spLocks/>
                  </p:cNvSpPr>
                  <p:nvPr/>
                </p:nvSpPr>
                <p:spPr bwMode="auto">
                  <a:xfrm>
                    <a:off x="2139" y="3347"/>
                    <a:ext cx="5" cy="4"/>
                  </a:xfrm>
                  <a:custGeom>
                    <a:avLst/>
                    <a:gdLst>
                      <a:gd name="T0" fmla="*/ 5 w 5"/>
                      <a:gd name="T1" fmla="*/ 4 h 4"/>
                      <a:gd name="T2" fmla="*/ 5 w 5"/>
                      <a:gd name="T3" fmla="*/ 0 h 4"/>
                      <a:gd name="T4" fmla="*/ 0 w 5"/>
                      <a:gd name="T5" fmla="*/ 0 h 4"/>
                      <a:gd name="T6" fmla="*/ 0 w 5"/>
                      <a:gd name="T7" fmla="*/ 0 h 4"/>
                      <a:gd name="T8" fmla="*/ 5 w 5"/>
                      <a:gd name="T9" fmla="*/ 4 h 4"/>
                      <a:gd name="T10" fmla="*/ 5 w 5"/>
                      <a:gd name="T11" fmla="*/ 4 h 4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"/>
                      <a:gd name="T19" fmla="*/ 0 h 4"/>
                      <a:gd name="T20" fmla="*/ 5 w 5"/>
                      <a:gd name="T21" fmla="*/ 4 h 4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" h="4">
                        <a:moveTo>
                          <a:pt x="5" y="4"/>
                        </a:moveTo>
                        <a:lnTo>
                          <a:pt x="5" y="0"/>
                        </a:lnTo>
                        <a:lnTo>
                          <a:pt x="0" y="0"/>
                        </a:lnTo>
                        <a:lnTo>
                          <a:pt x="5" y="4"/>
                        </a:lnTo>
                      </a:path>
                    </a:pathLst>
                  </a:cu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286" name="Freeform 500"/>
                  <p:cNvSpPr>
                    <a:spLocks/>
                  </p:cNvSpPr>
                  <p:nvPr/>
                </p:nvSpPr>
                <p:spPr bwMode="auto">
                  <a:xfrm>
                    <a:off x="2165" y="3305"/>
                    <a:ext cx="10" cy="4"/>
                  </a:xfrm>
                  <a:custGeom>
                    <a:avLst/>
                    <a:gdLst>
                      <a:gd name="T0" fmla="*/ 5 w 10"/>
                      <a:gd name="T1" fmla="*/ 4 h 4"/>
                      <a:gd name="T2" fmla="*/ 10 w 10"/>
                      <a:gd name="T3" fmla="*/ 0 h 4"/>
                      <a:gd name="T4" fmla="*/ 5 w 10"/>
                      <a:gd name="T5" fmla="*/ 0 h 4"/>
                      <a:gd name="T6" fmla="*/ 0 w 10"/>
                      <a:gd name="T7" fmla="*/ 4 h 4"/>
                      <a:gd name="T8" fmla="*/ 5 w 10"/>
                      <a:gd name="T9" fmla="*/ 4 h 4"/>
                      <a:gd name="T10" fmla="*/ 5 w 10"/>
                      <a:gd name="T11" fmla="*/ 4 h 4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0"/>
                      <a:gd name="T19" fmla="*/ 0 h 4"/>
                      <a:gd name="T20" fmla="*/ 10 w 10"/>
                      <a:gd name="T21" fmla="*/ 4 h 4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0" h="4">
                        <a:moveTo>
                          <a:pt x="5" y="4"/>
                        </a:moveTo>
                        <a:lnTo>
                          <a:pt x="10" y="0"/>
                        </a:lnTo>
                        <a:lnTo>
                          <a:pt x="5" y="0"/>
                        </a:lnTo>
                        <a:lnTo>
                          <a:pt x="0" y="4"/>
                        </a:lnTo>
                        <a:lnTo>
                          <a:pt x="5" y="4"/>
                        </a:lnTo>
                        <a:close/>
                      </a:path>
                    </a:pathLst>
                  </a:custGeom>
                  <a:solidFill>
                    <a:srgbClr val="48B2D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287" name="Freeform 501"/>
                  <p:cNvSpPr>
                    <a:spLocks/>
                  </p:cNvSpPr>
                  <p:nvPr/>
                </p:nvSpPr>
                <p:spPr bwMode="auto">
                  <a:xfrm>
                    <a:off x="2165" y="3305"/>
                    <a:ext cx="10" cy="4"/>
                  </a:xfrm>
                  <a:custGeom>
                    <a:avLst/>
                    <a:gdLst>
                      <a:gd name="T0" fmla="*/ 5 w 10"/>
                      <a:gd name="T1" fmla="*/ 4 h 4"/>
                      <a:gd name="T2" fmla="*/ 10 w 10"/>
                      <a:gd name="T3" fmla="*/ 0 h 4"/>
                      <a:gd name="T4" fmla="*/ 5 w 10"/>
                      <a:gd name="T5" fmla="*/ 0 h 4"/>
                      <a:gd name="T6" fmla="*/ 0 w 10"/>
                      <a:gd name="T7" fmla="*/ 4 h 4"/>
                      <a:gd name="T8" fmla="*/ 5 w 10"/>
                      <a:gd name="T9" fmla="*/ 4 h 4"/>
                      <a:gd name="T10" fmla="*/ 5 w 10"/>
                      <a:gd name="T11" fmla="*/ 4 h 4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0"/>
                      <a:gd name="T19" fmla="*/ 0 h 4"/>
                      <a:gd name="T20" fmla="*/ 10 w 10"/>
                      <a:gd name="T21" fmla="*/ 4 h 4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0" h="4">
                        <a:moveTo>
                          <a:pt x="5" y="4"/>
                        </a:moveTo>
                        <a:lnTo>
                          <a:pt x="10" y="0"/>
                        </a:lnTo>
                        <a:lnTo>
                          <a:pt x="5" y="0"/>
                        </a:lnTo>
                        <a:lnTo>
                          <a:pt x="0" y="4"/>
                        </a:lnTo>
                        <a:lnTo>
                          <a:pt x="5" y="4"/>
                        </a:lnTo>
                      </a:path>
                    </a:pathLst>
                  </a:cu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288" name="Freeform 502"/>
                  <p:cNvSpPr>
                    <a:spLocks/>
                  </p:cNvSpPr>
                  <p:nvPr/>
                </p:nvSpPr>
                <p:spPr bwMode="auto">
                  <a:xfrm>
                    <a:off x="2160" y="3319"/>
                    <a:ext cx="5" cy="4"/>
                  </a:xfrm>
                  <a:custGeom>
                    <a:avLst/>
                    <a:gdLst>
                      <a:gd name="T0" fmla="*/ 5 w 5"/>
                      <a:gd name="T1" fmla="*/ 4 h 4"/>
                      <a:gd name="T2" fmla="*/ 5 w 5"/>
                      <a:gd name="T3" fmla="*/ 4 h 4"/>
                      <a:gd name="T4" fmla="*/ 0 w 5"/>
                      <a:gd name="T5" fmla="*/ 0 h 4"/>
                      <a:gd name="T6" fmla="*/ 0 w 5"/>
                      <a:gd name="T7" fmla="*/ 4 h 4"/>
                      <a:gd name="T8" fmla="*/ 5 w 5"/>
                      <a:gd name="T9" fmla="*/ 4 h 4"/>
                      <a:gd name="T10" fmla="*/ 5 w 5"/>
                      <a:gd name="T11" fmla="*/ 4 h 4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"/>
                      <a:gd name="T19" fmla="*/ 0 h 4"/>
                      <a:gd name="T20" fmla="*/ 5 w 5"/>
                      <a:gd name="T21" fmla="*/ 4 h 4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" h="4">
                        <a:moveTo>
                          <a:pt x="5" y="4"/>
                        </a:moveTo>
                        <a:lnTo>
                          <a:pt x="5" y="4"/>
                        </a:lnTo>
                        <a:lnTo>
                          <a:pt x="0" y="0"/>
                        </a:lnTo>
                        <a:lnTo>
                          <a:pt x="0" y="4"/>
                        </a:lnTo>
                        <a:lnTo>
                          <a:pt x="5" y="4"/>
                        </a:lnTo>
                        <a:close/>
                      </a:path>
                    </a:pathLst>
                  </a:custGeom>
                  <a:solidFill>
                    <a:srgbClr val="48B2D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289" name="Freeform 503"/>
                  <p:cNvSpPr>
                    <a:spLocks/>
                  </p:cNvSpPr>
                  <p:nvPr/>
                </p:nvSpPr>
                <p:spPr bwMode="auto">
                  <a:xfrm>
                    <a:off x="2160" y="3319"/>
                    <a:ext cx="5" cy="4"/>
                  </a:xfrm>
                  <a:custGeom>
                    <a:avLst/>
                    <a:gdLst>
                      <a:gd name="T0" fmla="*/ 5 w 5"/>
                      <a:gd name="T1" fmla="*/ 4 h 4"/>
                      <a:gd name="T2" fmla="*/ 5 w 5"/>
                      <a:gd name="T3" fmla="*/ 4 h 4"/>
                      <a:gd name="T4" fmla="*/ 0 w 5"/>
                      <a:gd name="T5" fmla="*/ 0 h 4"/>
                      <a:gd name="T6" fmla="*/ 0 w 5"/>
                      <a:gd name="T7" fmla="*/ 4 h 4"/>
                      <a:gd name="T8" fmla="*/ 5 w 5"/>
                      <a:gd name="T9" fmla="*/ 4 h 4"/>
                      <a:gd name="T10" fmla="*/ 5 w 5"/>
                      <a:gd name="T11" fmla="*/ 4 h 4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"/>
                      <a:gd name="T19" fmla="*/ 0 h 4"/>
                      <a:gd name="T20" fmla="*/ 5 w 5"/>
                      <a:gd name="T21" fmla="*/ 4 h 4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" h="4">
                        <a:moveTo>
                          <a:pt x="5" y="4"/>
                        </a:moveTo>
                        <a:lnTo>
                          <a:pt x="5" y="4"/>
                        </a:lnTo>
                        <a:lnTo>
                          <a:pt x="0" y="0"/>
                        </a:lnTo>
                        <a:lnTo>
                          <a:pt x="0" y="4"/>
                        </a:lnTo>
                        <a:lnTo>
                          <a:pt x="5" y="4"/>
                        </a:lnTo>
                      </a:path>
                    </a:pathLst>
                  </a:cu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290" name="Freeform 504"/>
                  <p:cNvSpPr>
                    <a:spLocks/>
                  </p:cNvSpPr>
                  <p:nvPr/>
                </p:nvSpPr>
                <p:spPr bwMode="auto">
                  <a:xfrm>
                    <a:off x="2154" y="3333"/>
                    <a:ext cx="6" cy="4"/>
                  </a:xfrm>
                  <a:custGeom>
                    <a:avLst/>
                    <a:gdLst>
                      <a:gd name="T0" fmla="*/ 6 w 6"/>
                      <a:gd name="T1" fmla="*/ 4 h 4"/>
                      <a:gd name="T2" fmla="*/ 6 w 6"/>
                      <a:gd name="T3" fmla="*/ 4 h 4"/>
                      <a:gd name="T4" fmla="*/ 0 w 6"/>
                      <a:gd name="T5" fmla="*/ 0 h 4"/>
                      <a:gd name="T6" fmla="*/ 0 w 6"/>
                      <a:gd name="T7" fmla="*/ 4 h 4"/>
                      <a:gd name="T8" fmla="*/ 6 w 6"/>
                      <a:gd name="T9" fmla="*/ 4 h 4"/>
                      <a:gd name="T10" fmla="*/ 6 w 6"/>
                      <a:gd name="T11" fmla="*/ 4 h 4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6"/>
                      <a:gd name="T19" fmla="*/ 0 h 4"/>
                      <a:gd name="T20" fmla="*/ 6 w 6"/>
                      <a:gd name="T21" fmla="*/ 4 h 4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6" h="4">
                        <a:moveTo>
                          <a:pt x="6" y="4"/>
                        </a:moveTo>
                        <a:lnTo>
                          <a:pt x="6" y="4"/>
                        </a:lnTo>
                        <a:lnTo>
                          <a:pt x="0" y="0"/>
                        </a:lnTo>
                        <a:lnTo>
                          <a:pt x="0" y="4"/>
                        </a:lnTo>
                        <a:lnTo>
                          <a:pt x="6" y="4"/>
                        </a:lnTo>
                        <a:close/>
                      </a:path>
                    </a:pathLst>
                  </a:custGeom>
                  <a:solidFill>
                    <a:srgbClr val="48B2D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291" name="Freeform 505"/>
                  <p:cNvSpPr>
                    <a:spLocks/>
                  </p:cNvSpPr>
                  <p:nvPr/>
                </p:nvSpPr>
                <p:spPr bwMode="auto">
                  <a:xfrm>
                    <a:off x="2154" y="3333"/>
                    <a:ext cx="6" cy="4"/>
                  </a:xfrm>
                  <a:custGeom>
                    <a:avLst/>
                    <a:gdLst>
                      <a:gd name="T0" fmla="*/ 6 w 6"/>
                      <a:gd name="T1" fmla="*/ 4 h 4"/>
                      <a:gd name="T2" fmla="*/ 6 w 6"/>
                      <a:gd name="T3" fmla="*/ 4 h 4"/>
                      <a:gd name="T4" fmla="*/ 0 w 6"/>
                      <a:gd name="T5" fmla="*/ 0 h 4"/>
                      <a:gd name="T6" fmla="*/ 0 w 6"/>
                      <a:gd name="T7" fmla="*/ 4 h 4"/>
                      <a:gd name="T8" fmla="*/ 6 w 6"/>
                      <a:gd name="T9" fmla="*/ 4 h 4"/>
                      <a:gd name="T10" fmla="*/ 6 w 6"/>
                      <a:gd name="T11" fmla="*/ 4 h 4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6"/>
                      <a:gd name="T19" fmla="*/ 0 h 4"/>
                      <a:gd name="T20" fmla="*/ 6 w 6"/>
                      <a:gd name="T21" fmla="*/ 4 h 4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6" h="4">
                        <a:moveTo>
                          <a:pt x="6" y="4"/>
                        </a:moveTo>
                        <a:lnTo>
                          <a:pt x="6" y="4"/>
                        </a:lnTo>
                        <a:lnTo>
                          <a:pt x="0" y="0"/>
                        </a:lnTo>
                        <a:lnTo>
                          <a:pt x="0" y="4"/>
                        </a:lnTo>
                        <a:lnTo>
                          <a:pt x="6" y="4"/>
                        </a:lnTo>
                      </a:path>
                    </a:pathLst>
                  </a:cu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292" name="Freeform 506"/>
                  <p:cNvSpPr>
                    <a:spLocks/>
                  </p:cNvSpPr>
                  <p:nvPr/>
                </p:nvSpPr>
                <p:spPr bwMode="auto">
                  <a:xfrm>
                    <a:off x="2144" y="3351"/>
                    <a:ext cx="5" cy="1"/>
                  </a:xfrm>
                  <a:custGeom>
                    <a:avLst/>
                    <a:gdLst>
                      <a:gd name="T0" fmla="*/ 5 w 5"/>
                      <a:gd name="T1" fmla="*/ 0 h 1"/>
                      <a:gd name="T2" fmla="*/ 5 w 5"/>
                      <a:gd name="T3" fmla="*/ 0 h 1"/>
                      <a:gd name="T4" fmla="*/ 0 w 5"/>
                      <a:gd name="T5" fmla="*/ 0 h 1"/>
                      <a:gd name="T6" fmla="*/ 0 w 5"/>
                      <a:gd name="T7" fmla="*/ 0 h 1"/>
                      <a:gd name="T8" fmla="*/ 5 w 5"/>
                      <a:gd name="T9" fmla="*/ 0 h 1"/>
                      <a:gd name="T10" fmla="*/ 5 w 5"/>
                      <a:gd name="T11" fmla="*/ 0 h 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"/>
                      <a:gd name="T19" fmla="*/ 0 h 1"/>
                      <a:gd name="T20" fmla="*/ 5 w 5"/>
                      <a:gd name="T21" fmla="*/ 1 h 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" h="1">
                        <a:moveTo>
                          <a:pt x="5" y="0"/>
                        </a:moveTo>
                        <a:lnTo>
                          <a:pt x="5" y="0"/>
                        </a:lnTo>
                        <a:lnTo>
                          <a:pt x="0" y="0"/>
                        </a:lnTo>
                        <a:lnTo>
                          <a:pt x="5" y="0"/>
                        </a:lnTo>
                        <a:close/>
                      </a:path>
                    </a:pathLst>
                  </a:custGeom>
                  <a:solidFill>
                    <a:srgbClr val="48B2D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293" name="Freeform 507"/>
                  <p:cNvSpPr>
                    <a:spLocks/>
                  </p:cNvSpPr>
                  <p:nvPr/>
                </p:nvSpPr>
                <p:spPr bwMode="auto">
                  <a:xfrm>
                    <a:off x="2144" y="3351"/>
                    <a:ext cx="5" cy="1"/>
                  </a:xfrm>
                  <a:custGeom>
                    <a:avLst/>
                    <a:gdLst>
                      <a:gd name="T0" fmla="*/ 5 w 5"/>
                      <a:gd name="T1" fmla="*/ 0 h 1"/>
                      <a:gd name="T2" fmla="*/ 5 w 5"/>
                      <a:gd name="T3" fmla="*/ 0 h 1"/>
                      <a:gd name="T4" fmla="*/ 0 w 5"/>
                      <a:gd name="T5" fmla="*/ 0 h 1"/>
                      <a:gd name="T6" fmla="*/ 0 w 5"/>
                      <a:gd name="T7" fmla="*/ 0 h 1"/>
                      <a:gd name="T8" fmla="*/ 5 w 5"/>
                      <a:gd name="T9" fmla="*/ 0 h 1"/>
                      <a:gd name="T10" fmla="*/ 5 w 5"/>
                      <a:gd name="T11" fmla="*/ 0 h 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"/>
                      <a:gd name="T19" fmla="*/ 0 h 1"/>
                      <a:gd name="T20" fmla="*/ 5 w 5"/>
                      <a:gd name="T21" fmla="*/ 1 h 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" h="1">
                        <a:moveTo>
                          <a:pt x="5" y="0"/>
                        </a:moveTo>
                        <a:lnTo>
                          <a:pt x="5" y="0"/>
                        </a:lnTo>
                        <a:lnTo>
                          <a:pt x="0" y="0"/>
                        </a:lnTo>
                        <a:lnTo>
                          <a:pt x="5" y="0"/>
                        </a:lnTo>
                      </a:path>
                    </a:pathLst>
                  </a:cu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294" name="Line 50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083" y="3272"/>
                    <a:ext cx="25" cy="61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295" name="Line 50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083" y="3272"/>
                    <a:ext cx="25" cy="61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296" name="Line 51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098" y="3281"/>
                    <a:ext cx="26" cy="61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297" name="Line 51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098" y="3281"/>
                    <a:ext cx="26" cy="61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298" name="Line 51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108" y="3286"/>
                    <a:ext cx="31" cy="61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299" name="Line 51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108" y="3286"/>
                    <a:ext cx="31" cy="61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300" name="Line 51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119" y="3291"/>
                    <a:ext cx="30" cy="60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301" name="Line 51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119" y="3291"/>
                    <a:ext cx="30" cy="60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302" name="Line 51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129" y="3295"/>
                    <a:ext cx="31" cy="61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303" name="Line 51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129" y="3295"/>
                    <a:ext cx="31" cy="61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304" name="Line 51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139" y="3295"/>
                    <a:ext cx="31" cy="66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305" name="Line 51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139" y="3295"/>
                    <a:ext cx="31" cy="66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306" name="Line 52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996" y="3365"/>
                    <a:ext cx="138" cy="279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307" name="Line 52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996" y="3365"/>
                    <a:ext cx="138" cy="279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308" name="Freeform 522"/>
                  <p:cNvSpPr>
                    <a:spLocks/>
                  </p:cNvSpPr>
                  <p:nvPr/>
                </p:nvSpPr>
                <p:spPr bwMode="auto">
                  <a:xfrm>
                    <a:off x="1796" y="3565"/>
                    <a:ext cx="128" cy="56"/>
                  </a:xfrm>
                  <a:custGeom>
                    <a:avLst/>
                    <a:gdLst>
                      <a:gd name="T0" fmla="*/ 0 w 128"/>
                      <a:gd name="T1" fmla="*/ 5 h 56"/>
                      <a:gd name="T2" fmla="*/ 6 w 128"/>
                      <a:gd name="T3" fmla="*/ 0 h 56"/>
                      <a:gd name="T4" fmla="*/ 128 w 128"/>
                      <a:gd name="T5" fmla="*/ 52 h 56"/>
                      <a:gd name="T6" fmla="*/ 123 w 128"/>
                      <a:gd name="T7" fmla="*/ 56 h 56"/>
                      <a:gd name="T8" fmla="*/ 0 w 128"/>
                      <a:gd name="T9" fmla="*/ 5 h 56"/>
                      <a:gd name="T10" fmla="*/ 0 w 128"/>
                      <a:gd name="T11" fmla="*/ 5 h 56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28"/>
                      <a:gd name="T19" fmla="*/ 0 h 56"/>
                      <a:gd name="T20" fmla="*/ 128 w 128"/>
                      <a:gd name="T21" fmla="*/ 56 h 5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28" h="56">
                        <a:moveTo>
                          <a:pt x="0" y="5"/>
                        </a:moveTo>
                        <a:lnTo>
                          <a:pt x="6" y="0"/>
                        </a:lnTo>
                        <a:lnTo>
                          <a:pt x="128" y="52"/>
                        </a:lnTo>
                        <a:lnTo>
                          <a:pt x="123" y="56"/>
                        </a:lnTo>
                        <a:lnTo>
                          <a:pt x="0" y="5"/>
                        </a:lnTo>
                        <a:close/>
                      </a:path>
                    </a:pathLst>
                  </a:custGeom>
                  <a:solidFill>
                    <a:srgbClr val="48B2D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309" name="Freeform 523"/>
                  <p:cNvSpPr>
                    <a:spLocks/>
                  </p:cNvSpPr>
                  <p:nvPr/>
                </p:nvSpPr>
                <p:spPr bwMode="auto">
                  <a:xfrm>
                    <a:off x="1796" y="3565"/>
                    <a:ext cx="128" cy="56"/>
                  </a:xfrm>
                  <a:custGeom>
                    <a:avLst/>
                    <a:gdLst>
                      <a:gd name="T0" fmla="*/ 0 w 128"/>
                      <a:gd name="T1" fmla="*/ 5 h 56"/>
                      <a:gd name="T2" fmla="*/ 6 w 128"/>
                      <a:gd name="T3" fmla="*/ 0 h 56"/>
                      <a:gd name="T4" fmla="*/ 128 w 128"/>
                      <a:gd name="T5" fmla="*/ 52 h 56"/>
                      <a:gd name="T6" fmla="*/ 123 w 128"/>
                      <a:gd name="T7" fmla="*/ 56 h 56"/>
                      <a:gd name="T8" fmla="*/ 0 w 128"/>
                      <a:gd name="T9" fmla="*/ 5 h 56"/>
                      <a:gd name="T10" fmla="*/ 0 w 128"/>
                      <a:gd name="T11" fmla="*/ 5 h 56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28"/>
                      <a:gd name="T19" fmla="*/ 0 h 56"/>
                      <a:gd name="T20" fmla="*/ 128 w 128"/>
                      <a:gd name="T21" fmla="*/ 56 h 5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28" h="56">
                        <a:moveTo>
                          <a:pt x="0" y="5"/>
                        </a:moveTo>
                        <a:lnTo>
                          <a:pt x="6" y="0"/>
                        </a:lnTo>
                        <a:lnTo>
                          <a:pt x="128" y="52"/>
                        </a:lnTo>
                        <a:lnTo>
                          <a:pt x="123" y="56"/>
                        </a:lnTo>
                        <a:lnTo>
                          <a:pt x="0" y="5"/>
                        </a:lnTo>
                      </a:path>
                    </a:pathLst>
                  </a:cu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310" name="Freeform 524"/>
                  <p:cNvSpPr>
                    <a:spLocks/>
                  </p:cNvSpPr>
                  <p:nvPr/>
                </p:nvSpPr>
                <p:spPr bwMode="auto">
                  <a:xfrm>
                    <a:off x="1786" y="3570"/>
                    <a:ext cx="133" cy="56"/>
                  </a:xfrm>
                  <a:custGeom>
                    <a:avLst/>
                    <a:gdLst>
                      <a:gd name="T0" fmla="*/ 0 w 133"/>
                      <a:gd name="T1" fmla="*/ 5 h 56"/>
                      <a:gd name="T2" fmla="*/ 5 w 133"/>
                      <a:gd name="T3" fmla="*/ 0 h 56"/>
                      <a:gd name="T4" fmla="*/ 133 w 133"/>
                      <a:gd name="T5" fmla="*/ 51 h 56"/>
                      <a:gd name="T6" fmla="*/ 133 w 133"/>
                      <a:gd name="T7" fmla="*/ 56 h 56"/>
                      <a:gd name="T8" fmla="*/ 0 w 133"/>
                      <a:gd name="T9" fmla="*/ 5 h 56"/>
                      <a:gd name="T10" fmla="*/ 0 w 133"/>
                      <a:gd name="T11" fmla="*/ 5 h 56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33"/>
                      <a:gd name="T19" fmla="*/ 0 h 56"/>
                      <a:gd name="T20" fmla="*/ 133 w 133"/>
                      <a:gd name="T21" fmla="*/ 56 h 5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33" h="56">
                        <a:moveTo>
                          <a:pt x="0" y="5"/>
                        </a:moveTo>
                        <a:lnTo>
                          <a:pt x="5" y="0"/>
                        </a:lnTo>
                        <a:lnTo>
                          <a:pt x="133" y="51"/>
                        </a:lnTo>
                        <a:lnTo>
                          <a:pt x="133" y="56"/>
                        </a:lnTo>
                        <a:lnTo>
                          <a:pt x="0" y="5"/>
                        </a:lnTo>
                        <a:close/>
                      </a:path>
                    </a:pathLst>
                  </a:custGeom>
                  <a:solidFill>
                    <a:srgbClr val="48B2D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311" name="Freeform 525"/>
                  <p:cNvSpPr>
                    <a:spLocks/>
                  </p:cNvSpPr>
                  <p:nvPr/>
                </p:nvSpPr>
                <p:spPr bwMode="auto">
                  <a:xfrm>
                    <a:off x="1786" y="3570"/>
                    <a:ext cx="133" cy="56"/>
                  </a:xfrm>
                  <a:custGeom>
                    <a:avLst/>
                    <a:gdLst>
                      <a:gd name="T0" fmla="*/ 0 w 133"/>
                      <a:gd name="T1" fmla="*/ 5 h 56"/>
                      <a:gd name="T2" fmla="*/ 5 w 133"/>
                      <a:gd name="T3" fmla="*/ 0 h 56"/>
                      <a:gd name="T4" fmla="*/ 133 w 133"/>
                      <a:gd name="T5" fmla="*/ 51 h 56"/>
                      <a:gd name="T6" fmla="*/ 133 w 133"/>
                      <a:gd name="T7" fmla="*/ 56 h 56"/>
                      <a:gd name="T8" fmla="*/ 0 w 133"/>
                      <a:gd name="T9" fmla="*/ 5 h 56"/>
                      <a:gd name="T10" fmla="*/ 0 w 133"/>
                      <a:gd name="T11" fmla="*/ 5 h 56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33"/>
                      <a:gd name="T19" fmla="*/ 0 h 56"/>
                      <a:gd name="T20" fmla="*/ 133 w 133"/>
                      <a:gd name="T21" fmla="*/ 56 h 5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33" h="56">
                        <a:moveTo>
                          <a:pt x="0" y="5"/>
                        </a:moveTo>
                        <a:lnTo>
                          <a:pt x="5" y="0"/>
                        </a:lnTo>
                        <a:lnTo>
                          <a:pt x="133" y="51"/>
                        </a:lnTo>
                        <a:lnTo>
                          <a:pt x="133" y="56"/>
                        </a:lnTo>
                        <a:lnTo>
                          <a:pt x="0" y="5"/>
                        </a:lnTo>
                      </a:path>
                    </a:pathLst>
                  </a:cu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312" name="Freeform 526"/>
                  <p:cNvSpPr>
                    <a:spLocks/>
                  </p:cNvSpPr>
                  <p:nvPr/>
                </p:nvSpPr>
                <p:spPr bwMode="auto">
                  <a:xfrm>
                    <a:off x="1735" y="3249"/>
                    <a:ext cx="327" cy="368"/>
                  </a:xfrm>
                  <a:custGeom>
                    <a:avLst/>
                    <a:gdLst>
                      <a:gd name="T0" fmla="*/ 5 w 327"/>
                      <a:gd name="T1" fmla="*/ 265 h 368"/>
                      <a:gd name="T2" fmla="*/ 138 w 327"/>
                      <a:gd name="T3" fmla="*/ 0 h 368"/>
                      <a:gd name="T4" fmla="*/ 327 w 327"/>
                      <a:gd name="T5" fmla="*/ 79 h 368"/>
                      <a:gd name="T6" fmla="*/ 189 w 327"/>
                      <a:gd name="T7" fmla="*/ 368 h 368"/>
                      <a:gd name="T8" fmla="*/ 0 w 327"/>
                      <a:gd name="T9" fmla="*/ 288 h 368"/>
                      <a:gd name="T10" fmla="*/ 10 w 327"/>
                      <a:gd name="T11" fmla="*/ 270 h 368"/>
                      <a:gd name="T12" fmla="*/ 5 w 327"/>
                      <a:gd name="T13" fmla="*/ 265 h 368"/>
                      <a:gd name="T14" fmla="*/ 5 w 327"/>
                      <a:gd name="T15" fmla="*/ 265 h 368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327"/>
                      <a:gd name="T25" fmla="*/ 0 h 368"/>
                      <a:gd name="T26" fmla="*/ 327 w 327"/>
                      <a:gd name="T27" fmla="*/ 368 h 368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327" h="368">
                        <a:moveTo>
                          <a:pt x="5" y="265"/>
                        </a:moveTo>
                        <a:lnTo>
                          <a:pt x="138" y="0"/>
                        </a:lnTo>
                        <a:lnTo>
                          <a:pt x="327" y="79"/>
                        </a:lnTo>
                        <a:lnTo>
                          <a:pt x="189" y="368"/>
                        </a:lnTo>
                        <a:lnTo>
                          <a:pt x="0" y="288"/>
                        </a:lnTo>
                        <a:lnTo>
                          <a:pt x="10" y="270"/>
                        </a:lnTo>
                        <a:lnTo>
                          <a:pt x="5" y="265"/>
                        </a:lnTo>
                        <a:close/>
                      </a:path>
                    </a:pathLst>
                  </a:custGeom>
                  <a:solidFill>
                    <a:srgbClr val="48B2D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313" name="Freeform 527"/>
                  <p:cNvSpPr>
                    <a:spLocks/>
                  </p:cNvSpPr>
                  <p:nvPr/>
                </p:nvSpPr>
                <p:spPr bwMode="auto">
                  <a:xfrm>
                    <a:off x="1735" y="3249"/>
                    <a:ext cx="327" cy="368"/>
                  </a:xfrm>
                  <a:custGeom>
                    <a:avLst/>
                    <a:gdLst>
                      <a:gd name="T0" fmla="*/ 5 w 327"/>
                      <a:gd name="T1" fmla="*/ 265 h 368"/>
                      <a:gd name="T2" fmla="*/ 138 w 327"/>
                      <a:gd name="T3" fmla="*/ 0 h 368"/>
                      <a:gd name="T4" fmla="*/ 327 w 327"/>
                      <a:gd name="T5" fmla="*/ 79 h 368"/>
                      <a:gd name="T6" fmla="*/ 189 w 327"/>
                      <a:gd name="T7" fmla="*/ 368 h 368"/>
                      <a:gd name="T8" fmla="*/ 0 w 327"/>
                      <a:gd name="T9" fmla="*/ 288 h 368"/>
                      <a:gd name="T10" fmla="*/ 10 w 327"/>
                      <a:gd name="T11" fmla="*/ 270 h 368"/>
                      <a:gd name="T12" fmla="*/ 5 w 327"/>
                      <a:gd name="T13" fmla="*/ 265 h 368"/>
                      <a:gd name="T14" fmla="*/ 5 w 327"/>
                      <a:gd name="T15" fmla="*/ 265 h 368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327"/>
                      <a:gd name="T25" fmla="*/ 0 h 368"/>
                      <a:gd name="T26" fmla="*/ 327 w 327"/>
                      <a:gd name="T27" fmla="*/ 368 h 368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327" h="368">
                        <a:moveTo>
                          <a:pt x="5" y="265"/>
                        </a:moveTo>
                        <a:lnTo>
                          <a:pt x="138" y="0"/>
                        </a:lnTo>
                        <a:lnTo>
                          <a:pt x="327" y="79"/>
                        </a:lnTo>
                        <a:lnTo>
                          <a:pt x="189" y="368"/>
                        </a:lnTo>
                        <a:lnTo>
                          <a:pt x="0" y="288"/>
                        </a:lnTo>
                        <a:lnTo>
                          <a:pt x="10" y="270"/>
                        </a:lnTo>
                        <a:lnTo>
                          <a:pt x="5" y="265"/>
                        </a:lnTo>
                      </a:path>
                    </a:pathLst>
                  </a:cu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314" name="Line 528"/>
                  <p:cNvSpPr>
                    <a:spLocks noChangeShapeType="1"/>
                  </p:cNvSpPr>
                  <p:nvPr/>
                </p:nvSpPr>
                <p:spPr bwMode="auto">
                  <a:xfrm>
                    <a:off x="1812" y="3570"/>
                    <a:ext cx="1" cy="5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315" name="Line 529"/>
                  <p:cNvSpPr>
                    <a:spLocks noChangeShapeType="1"/>
                  </p:cNvSpPr>
                  <p:nvPr/>
                </p:nvSpPr>
                <p:spPr bwMode="auto">
                  <a:xfrm>
                    <a:off x="1812" y="3570"/>
                    <a:ext cx="1" cy="5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316" name="Line 530"/>
                  <p:cNvSpPr>
                    <a:spLocks noChangeShapeType="1"/>
                  </p:cNvSpPr>
                  <p:nvPr/>
                </p:nvSpPr>
                <p:spPr bwMode="auto">
                  <a:xfrm>
                    <a:off x="1807" y="3570"/>
                    <a:ext cx="1" cy="1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317" name="Line 531"/>
                  <p:cNvSpPr>
                    <a:spLocks noChangeShapeType="1"/>
                  </p:cNvSpPr>
                  <p:nvPr/>
                </p:nvSpPr>
                <p:spPr bwMode="auto">
                  <a:xfrm>
                    <a:off x="1807" y="3570"/>
                    <a:ext cx="1" cy="1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318" name="Line 53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796" y="3565"/>
                    <a:ext cx="6" cy="5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319" name="Line 53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796" y="3565"/>
                    <a:ext cx="6" cy="5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320" name="Line 534"/>
                  <p:cNvSpPr>
                    <a:spLocks noChangeShapeType="1"/>
                  </p:cNvSpPr>
                  <p:nvPr/>
                </p:nvSpPr>
                <p:spPr bwMode="auto">
                  <a:xfrm>
                    <a:off x="1837" y="3579"/>
                    <a:ext cx="1" cy="5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321" name="Line 535"/>
                  <p:cNvSpPr>
                    <a:spLocks noChangeShapeType="1"/>
                  </p:cNvSpPr>
                  <p:nvPr/>
                </p:nvSpPr>
                <p:spPr bwMode="auto">
                  <a:xfrm>
                    <a:off x="1837" y="3579"/>
                    <a:ext cx="1" cy="5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322" name="Line 53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832" y="3579"/>
                    <a:ext cx="5" cy="5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323" name="Line 53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832" y="3579"/>
                    <a:ext cx="5" cy="5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324" name="Line 538"/>
                  <p:cNvSpPr>
                    <a:spLocks noChangeShapeType="1"/>
                  </p:cNvSpPr>
                  <p:nvPr/>
                </p:nvSpPr>
                <p:spPr bwMode="auto">
                  <a:xfrm>
                    <a:off x="1878" y="3598"/>
                    <a:ext cx="1" cy="5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325" name="Line 539"/>
                  <p:cNvSpPr>
                    <a:spLocks noChangeShapeType="1"/>
                  </p:cNvSpPr>
                  <p:nvPr/>
                </p:nvSpPr>
                <p:spPr bwMode="auto">
                  <a:xfrm>
                    <a:off x="1878" y="3598"/>
                    <a:ext cx="1" cy="5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326" name="Line 540"/>
                  <p:cNvSpPr>
                    <a:spLocks noChangeShapeType="1"/>
                  </p:cNvSpPr>
                  <p:nvPr/>
                </p:nvSpPr>
                <p:spPr bwMode="auto">
                  <a:xfrm>
                    <a:off x="1873" y="3598"/>
                    <a:ext cx="1" cy="1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327" name="Line 541"/>
                  <p:cNvSpPr>
                    <a:spLocks noChangeShapeType="1"/>
                  </p:cNvSpPr>
                  <p:nvPr/>
                </p:nvSpPr>
                <p:spPr bwMode="auto">
                  <a:xfrm>
                    <a:off x="1873" y="3598"/>
                    <a:ext cx="1" cy="1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328" name="Freeform 542"/>
                  <p:cNvSpPr>
                    <a:spLocks/>
                  </p:cNvSpPr>
                  <p:nvPr/>
                </p:nvSpPr>
                <p:spPr bwMode="auto">
                  <a:xfrm>
                    <a:off x="1745" y="3547"/>
                    <a:ext cx="36" cy="23"/>
                  </a:xfrm>
                  <a:custGeom>
                    <a:avLst/>
                    <a:gdLst>
                      <a:gd name="T0" fmla="*/ 36 w 36"/>
                      <a:gd name="T1" fmla="*/ 9 h 23"/>
                      <a:gd name="T2" fmla="*/ 31 w 36"/>
                      <a:gd name="T3" fmla="*/ 23 h 23"/>
                      <a:gd name="T4" fmla="*/ 0 w 36"/>
                      <a:gd name="T5" fmla="*/ 9 h 23"/>
                      <a:gd name="T6" fmla="*/ 10 w 36"/>
                      <a:gd name="T7" fmla="*/ 0 h 23"/>
                      <a:gd name="T8" fmla="*/ 36 w 36"/>
                      <a:gd name="T9" fmla="*/ 9 h 23"/>
                      <a:gd name="T10" fmla="*/ 36 w 36"/>
                      <a:gd name="T11" fmla="*/ 9 h 23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6"/>
                      <a:gd name="T19" fmla="*/ 0 h 23"/>
                      <a:gd name="T20" fmla="*/ 36 w 36"/>
                      <a:gd name="T21" fmla="*/ 23 h 23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6" h="23">
                        <a:moveTo>
                          <a:pt x="36" y="9"/>
                        </a:moveTo>
                        <a:lnTo>
                          <a:pt x="31" y="23"/>
                        </a:lnTo>
                        <a:lnTo>
                          <a:pt x="0" y="9"/>
                        </a:lnTo>
                        <a:lnTo>
                          <a:pt x="10" y="0"/>
                        </a:lnTo>
                        <a:lnTo>
                          <a:pt x="36" y="9"/>
                        </a:lnTo>
                        <a:close/>
                      </a:path>
                    </a:pathLst>
                  </a:custGeom>
                  <a:solidFill>
                    <a:srgbClr val="48B2D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329" name="Freeform 543"/>
                  <p:cNvSpPr>
                    <a:spLocks/>
                  </p:cNvSpPr>
                  <p:nvPr/>
                </p:nvSpPr>
                <p:spPr bwMode="auto">
                  <a:xfrm>
                    <a:off x="1745" y="3547"/>
                    <a:ext cx="36" cy="23"/>
                  </a:xfrm>
                  <a:custGeom>
                    <a:avLst/>
                    <a:gdLst>
                      <a:gd name="T0" fmla="*/ 36 w 36"/>
                      <a:gd name="T1" fmla="*/ 9 h 23"/>
                      <a:gd name="T2" fmla="*/ 31 w 36"/>
                      <a:gd name="T3" fmla="*/ 23 h 23"/>
                      <a:gd name="T4" fmla="*/ 0 w 36"/>
                      <a:gd name="T5" fmla="*/ 9 h 23"/>
                      <a:gd name="T6" fmla="*/ 10 w 36"/>
                      <a:gd name="T7" fmla="*/ 0 h 23"/>
                      <a:gd name="T8" fmla="*/ 36 w 36"/>
                      <a:gd name="T9" fmla="*/ 9 h 23"/>
                      <a:gd name="T10" fmla="*/ 36 w 36"/>
                      <a:gd name="T11" fmla="*/ 9 h 23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6"/>
                      <a:gd name="T19" fmla="*/ 0 h 23"/>
                      <a:gd name="T20" fmla="*/ 36 w 36"/>
                      <a:gd name="T21" fmla="*/ 23 h 23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6" h="23">
                        <a:moveTo>
                          <a:pt x="36" y="9"/>
                        </a:moveTo>
                        <a:lnTo>
                          <a:pt x="31" y="23"/>
                        </a:lnTo>
                        <a:lnTo>
                          <a:pt x="0" y="9"/>
                        </a:lnTo>
                        <a:lnTo>
                          <a:pt x="10" y="0"/>
                        </a:lnTo>
                        <a:lnTo>
                          <a:pt x="36" y="9"/>
                        </a:lnTo>
                      </a:path>
                    </a:pathLst>
                  </a:cu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330" name="Freeform 544"/>
                  <p:cNvSpPr>
                    <a:spLocks/>
                  </p:cNvSpPr>
                  <p:nvPr/>
                </p:nvSpPr>
                <p:spPr bwMode="auto">
                  <a:xfrm>
                    <a:off x="1981" y="3337"/>
                    <a:ext cx="76" cy="121"/>
                  </a:xfrm>
                  <a:custGeom>
                    <a:avLst/>
                    <a:gdLst>
                      <a:gd name="T0" fmla="*/ 76 w 76"/>
                      <a:gd name="T1" fmla="*/ 0 h 121"/>
                      <a:gd name="T2" fmla="*/ 66 w 76"/>
                      <a:gd name="T3" fmla="*/ 0 h 121"/>
                      <a:gd name="T4" fmla="*/ 56 w 76"/>
                      <a:gd name="T5" fmla="*/ 0 h 121"/>
                      <a:gd name="T6" fmla="*/ 40 w 76"/>
                      <a:gd name="T7" fmla="*/ 5 h 121"/>
                      <a:gd name="T8" fmla="*/ 35 w 76"/>
                      <a:gd name="T9" fmla="*/ 14 h 121"/>
                      <a:gd name="T10" fmla="*/ 25 w 76"/>
                      <a:gd name="T11" fmla="*/ 33 h 121"/>
                      <a:gd name="T12" fmla="*/ 15 w 76"/>
                      <a:gd name="T13" fmla="*/ 51 h 121"/>
                      <a:gd name="T14" fmla="*/ 5 w 76"/>
                      <a:gd name="T15" fmla="*/ 70 h 121"/>
                      <a:gd name="T16" fmla="*/ 0 w 76"/>
                      <a:gd name="T17" fmla="*/ 84 h 121"/>
                      <a:gd name="T18" fmla="*/ 0 w 76"/>
                      <a:gd name="T19" fmla="*/ 93 h 121"/>
                      <a:gd name="T20" fmla="*/ 0 w 76"/>
                      <a:gd name="T21" fmla="*/ 103 h 121"/>
                      <a:gd name="T22" fmla="*/ 10 w 76"/>
                      <a:gd name="T23" fmla="*/ 117 h 121"/>
                      <a:gd name="T24" fmla="*/ 20 w 76"/>
                      <a:gd name="T25" fmla="*/ 121 h 121"/>
                      <a:gd name="T26" fmla="*/ 76 w 76"/>
                      <a:gd name="T27" fmla="*/ 0 h 121"/>
                      <a:gd name="T28" fmla="*/ 76 w 76"/>
                      <a:gd name="T29" fmla="*/ 0 h 121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w 76"/>
                      <a:gd name="T46" fmla="*/ 0 h 121"/>
                      <a:gd name="T47" fmla="*/ 76 w 76"/>
                      <a:gd name="T48" fmla="*/ 121 h 121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T45" t="T46" r="T47" b="T48"/>
                    <a:pathLst>
                      <a:path w="76" h="121">
                        <a:moveTo>
                          <a:pt x="76" y="0"/>
                        </a:moveTo>
                        <a:lnTo>
                          <a:pt x="66" y="0"/>
                        </a:lnTo>
                        <a:lnTo>
                          <a:pt x="56" y="0"/>
                        </a:lnTo>
                        <a:lnTo>
                          <a:pt x="40" y="5"/>
                        </a:lnTo>
                        <a:lnTo>
                          <a:pt x="35" y="14"/>
                        </a:lnTo>
                        <a:lnTo>
                          <a:pt x="25" y="33"/>
                        </a:lnTo>
                        <a:lnTo>
                          <a:pt x="15" y="51"/>
                        </a:lnTo>
                        <a:lnTo>
                          <a:pt x="5" y="70"/>
                        </a:lnTo>
                        <a:lnTo>
                          <a:pt x="0" y="84"/>
                        </a:lnTo>
                        <a:lnTo>
                          <a:pt x="0" y="93"/>
                        </a:lnTo>
                        <a:lnTo>
                          <a:pt x="0" y="103"/>
                        </a:lnTo>
                        <a:lnTo>
                          <a:pt x="10" y="117"/>
                        </a:lnTo>
                        <a:lnTo>
                          <a:pt x="20" y="121"/>
                        </a:lnTo>
                        <a:lnTo>
                          <a:pt x="76" y="0"/>
                        </a:lnTo>
                        <a:close/>
                      </a:path>
                    </a:pathLst>
                  </a:custGeom>
                  <a:solidFill>
                    <a:srgbClr val="48B2D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331" name="Freeform 545"/>
                  <p:cNvSpPr>
                    <a:spLocks/>
                  </p:cNvSpPr>
                  <p:nvPr/>
                </p:nvSpPr>
                <p:spPr bwMode="auto">
                  <a:xfrm>
                    <a:off x="1981" y="3337"/>
                    <a:ext cx="76" cy="121"/>
                  </a:xfrm>
                  <a:custGeom>
                    <a:avLst/>
                    <a:gdLst>
                      <a:gd name="T0" fmla="*/ 76 w 76"/>
                      <a:gd name="T1" fmla="*/ 0 h 121"/>
                      <a:gd name="T2" fmla="*/ 66 w 76"/>
                      <a:gd name="T3" fmla="*/ 0 h 121"/>
                      <a:gd name="T4" fmla="*/ 56 w 76"/>
                      <a:gd name="T5" fmla="*/ 0 h 121"/>
                      <a:gd name="T6" fmla="*/ 40 w 76"/>
                      <a:gd name="T7" fmla="*/ 5 h 121"/>
                      <a:gd name="T8" fmla="*/ 35 w 76"/>
                      <a:gd name="T9" fmla="*/ 14 h 121"/>
                      <a:gd name="T10" fmla="*/ 25 w 76"/>
                      <a:gd name="T11" fmla="*/ 33 h 121"/>
                      <a:gd name="T12" fmla="*/ 15 w 76"/>
                      <a:gd name="T13" fmla="*/ 51 h 121"/>
                      <a:gd name="T14" fmla="*/ 5 w 76"/>
                      <a:gd name="T15" fmla="*/ 70 h 121"/>
                      <a:gd name="T16" fmla="*/ 0 w 76"/>
                      <a:gd name="T17" fmla="*/ 84 h 121"/>
                      <a:gd name="T18" fmla="*/ 0 w 76"/>
                      <a:gd name="T19" fmla="*/ 93 h 121"/>
                      <a:gd name="T20" fmla="*/ 0 w 76"/>
                      <a:gd name="T21" fmla="*/ 103 h 121"/>
                      <a:gd name="T22" fmla="*/ 10 w 76"/>
                      <a:gd name="T23" fmla="*/ 117 h 121"/>
                      <a:gd name="T24" fmla="*/ 20 w 76"/>
                      <a:gd name="T25" fmla="*/ 121 h 121"/>
                      <a:gd name="T26" fmla="*/ 76 w 76"/>
                      <a:gd name="T27" fmla="*/ 0 h 121"/>
                      <a:gd name="T28" fmla="*/ 76 w 76"/>
                      <a:gd name="T29" fmla="*/ 0 h 121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w 76"/>
                      <a:gd name="T46" fmla="*/ 0 h 121"/>
                      <a:gd name="T47" fmla="*/ 76 w 76"/>
                      <a:gd name="T48" fmla="*/ 121 h 121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T45" t="T46" r="T47" b="T48"/>
                    <a:pathLst>
                      <a:path w="76" h="121">
                        <a:moveTo>
                          <a:pt x="76" y="0"/>
                        </a:moveTo>
                        <a:lnTo>
                          <a:pt x="66" y="0"/>
                        </a:lnTo>
                        <a:lnTo>
                          <a:pt x="56" y="0"/>
                        </a:lnTo>
                        <a:lnTo>
                          <a:pt x="40" y="5"/>
                        </a:lnTo>
                        <a:lnTo>
                          <a:pt x="35" y="14"/>
                        </a:lnTo>
                        <a:lnTo>
                          <a:pt x="25" y="33"/>
                        </a:lnTo>
                        <a:lnTo>
                          <a:pt x="15" y="51"/>
                        </a:lnTo>
                        <a:lnTo>
                          <a:pt x="5" y="70"/>
                        </a:lnTo>
                        <a:lnTo>
                          <a:pt x="0" y="84"/>
                        </a:lnTo>
                        <a:lnTo>
                          <a:pt x="0" y="93"/>
                        </a:lnTo>
                        <a:lnTo>
                          <a:pt x="0" y="103"/>
                        </a:lnTo>
                        <a:lnTo>
                          <a:pt x="10" y="117"/>
                        </a:lnTo>
                        <a:lnTo>
                          <a:pt x="20" y="121"/>
                        </a:lnTo>
                        <a:lnTo>
                          <a:pt x="76" y="0"/>
                        </a:lnTo>
                      </a:path>
                    </a:pathLst>
                  </a:cu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332" name="Freeform 546"/>
                  <p:cNvSpPr>
                    <a:spLocks/>
                  </p:cNvSpPr>
                  <p:nvPr/>
                </p:nvSpPr>
                <p:spPr bwMode="auto">
                  <a:xfrm>
                    <a:off x="1986" y="3235"/>
                    <a:ext cx="107" cy="93"/>
                  </a:xfrm>
                  <a:custGeom>
                    <a:avLst/>
                    <a:gdLst>
                      <a:gd name="T0" fmla="*/ 0 w 107"/>
                      <a:gd name="T1" fmla="*/ 60 h 93"/>
                      <a:gd name="T2" fmla="*/ 30 w 107"/>
                      <a:gd name="T3" fmla="*/ 0 h 93"/>
                      <a:gd name="T4" fmla="*/ 107 w 107"/>
                      <a:gd name="T5" fmla="*/ 32 h 93"/>
                      <a:gd name="T6" fmla="*/ 82 w 107"/>
                      <a:gd name="T7" fmla="*/ 93 h 93"/>
                      <a:gd name="T8" fmla="*/ 0 w 107"/>
                      <a:gd name="T9" fmla="*/ 60 h 93"/>
                      <a:gd name="T10" fmla="*/ 0 w 107"/>
                      <a:gd name="T11" fmla="*/ 60 h 93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07"/>
                      <a:gd name="T19" fmla="*/ 0 h 93"/>
                      <a:gd name="T20" fmla="*/ 107 w 107"/>
                      <a:gd name="T21" fmla="*/ 93 h 93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07" h="93">
                        <a:moveTo>
                          <a:pt x="0" y="60"/>
                        </a:moveTo>
                        <a:lnTo>
                          <a:pt x="30" y="0"/>
                        </a:lnTo>
                        <a:lnTo>
                          <a:pt x="107" y="32"/>
                        </a:lnTo>
                        <a:lnTo>
                          <a:pt x="82" y="93"/>
                        </a:lnTo>
                        <a:lnTo>
                          <a:pt x="0" y="60"/>
                        </a:lnTo>
                        <a:close/>
                      </a:path>
                    </a:pathLst>
                  </a:custGeom>
                  <a:solidFill>
                    <a:srgbClr val="48B2D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333" name="Freeform 547"/>
                  <p:cNvSpPr>
                    <a:spLocks/>
                  </p:cNvSpPr>
                  <p:nvPr/>
                </p:nvSpPr>
                <p:spPr bwMode="auto">
                  <a:xfrm>
                    <a:off x="1986" y="3235"/>
                    <a:ext cx="107" cy="93"/>
                  </a:xfrm>
                  <a:custGeom>
                    <a:avLst/>
                    <a:gdLst>
                      <a:gd name="T0" fmla="*/ 0 w 107"/>
                      <a:gd name="T1" fmla="*/ 60 h 93"/>
                      <a:gd name="T2" fmla="*/ 30 w 107"/>
                      <a:gd name="T3" fmla="*/ 0 h 93"/>
                      <a:gd name="T4" fmla="*/ 107 w 107"/>
                      <a:gd name="T5" fmla="*/ 32 h 93"/>
                      <a:gd name="T6" fmla="*/ 82 w 107"/>
                      <a:gd name="T7" fmla="*/ 93 h 93"/>
                      <a:gd name="T8" fmla="*/ 0 w 107"/>
                      <a:gd name="T9" fmla="*/ 60 h 93"/>
                      <a:gd name="T10" fmla="*/ 0 w 107"/>
                      <a:gd name="T11" fmla="*/ 60 h 93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07"/>
                      <a:gd name="T19" fmla="*/ 0 h 93"/>
                      <a:gd name="T20" fmla="*/ 107 w 107"/>
                      <a:gd name="T21" fmla="*/ 93 h 93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07" h="93">
                        <a:moveTo>
                          <a:pt x="0" y="60"/>
                        </a:moveTo>
                        <a:lnTo>
                          <a:pt x="30" y="0"/>
                        </a:lnTo>
                        <a:lnTo>
                          <a:pt x="107" y="32"/>
                        </a:lnTo>
                        <a:lnTo>
                          <a:pt x="82" y="93"/>
                        </a:lnTo>
                        <a:lnTo>
                          <a:pt x="0" y="60"/>
                        </a:lnTo>
                      </a:path>
                    </a:pathLst>
                  </a:cu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334" name="Line 54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965" y="3230"/>
                    <a:ext cx="41" cy="19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335" name="Line 54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965" y="3230"/>
                    <a:ext cx="41" cy="19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336" name="Line 550"/>
                  <p:cNvSpPr>
                    <a:spLocks noChangeShapeType="1"/>
                  </p:cNvSpPr>
                  <p:nvPr/>
                </p:nvSpPr>
                <p:spPr bwMode="auto">
                  <a:xfrm>
                    <a:off x="1981" y="3221"/>
                    <a:ext cx="10" cy="42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337" name="Line 551"/>
                  <p:cNvSpPr>
                    <a:spLocks noChangeShapeType="1"/>
                  </p:cNvSpPr>
                  <p:nvPr/>
                </p:nvSpPr>
                <p:spPr bwMode="auto">
                  <a:xfrm>
                    <a:off x="1981" y="3221"/>
                    <a:ext cx="10" cy="42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338" name="Line 55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011" y="3258"/>
                    <a:ext cx="21" cy="47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339" name="Line 55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011" y="3258"/>
                    <a:ext cx="21" cy="47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340" name="Line 55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960" y="3240"/>
                    <a:ext cx="26" cy="46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341" name="Line 55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960" y="3240"/>
                    <a:ext cx="26" cy="46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342" name="Line 55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929" y="3226"/>
                    <a:ext cx="21" cy="46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343" name="Line 55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929" y="3226"/>
                    <a:ext cx="21" cy="46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344" name="Line 55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919" y="3226"/>
                    <a:ext cx="21" cy="41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345" name="Line 55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919" y="3226"/>
                    <a:ext cx="21" cy="41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346" name="Line 56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935" y="3216"/>
                    <a:ext cx="30" cy="24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347" name="Line 56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935" y="3216"/>
                    <a:ext cx="30" cy="24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348" name="Line 562"/>
                  <p:cNvSpPr>
                    <a:spLocks noChangeShapeType="1"/>
                  </p:cNvSpPr>
                  <p:nvPr/>
                </p:nvSpPr>
                <p:spPr bwMode="auto">
                  <a:xfrm>
                    <a:off x="2021" y="3240"/>
                    <a:ext cx="21" cy="41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349" name="Line 563"/>
                  <p:cNvSpPr>
                    <a:spLocks noChangeShapeType="1"/>
                  </p:cNvSpPr>
                  <p:nvPr/>
                </p:nvSpPr>
                <p:spPr bwMode="auto">
                  <a:xfrm>
                    <a:off x="2021" y="3240"/>
                    <a:ext cx="21" cy="41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350" name="Freeform 564"/>
                  <p:cNvSpPr>
                    <a:spLocks/>
                  </p:cNvSpPr>
                  <p:nvPr/>
                </p:nvSpPr>
                <p:spPr bwMode="auto">
                  <a:xfrm>
                    <a:off x="2068" y="3263"/>
                    <a:ext cx="20" cy="28"/>
                  </a:xfrm>
                  <a:custGeom>
                    <a:avLst/>
                    <a:gdLst>
                      <a:gd name="T0" fmla="*/ 10 w 20"/>
                      <a:gd name="T1" fmla="*/ 0 h 28"/>
                      <a:gd name="T2" fmla="*/ 20 w 20"/>
                      <a:gd name="T3" fmla="*/ 18 h 28"/>
                      <a:gd name="T4" fmla="*/ 0 w 20"/>
                      <a:gd name="T5" fmla="*/ 28 h 28"/>
                      <a:gd name="T6" fmla="*/ 10 w 20"/>
                      <a:gd name="T7" fmla="*/ 0 h 28"/>
                      <a:gd name="T8" fmla="*/ 10 w 20"/>
                      <a:gd name="T9" fmla="*/ 0 h 2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0"/>
                      <a:gd name="T16" fmla="*/ 0 h 28"/>
                      <a:gd name="T17" fmla="*/ 20 w 20"/>
                      <a:gd name="T18" fmla="*/ 28 h 2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0" h="28">
                        <a:moveTo>
                          <a:pt x="10" y="0"/>
                        </a:moveTo>
                        <a:lnTo>
                          <a:pt x="20" y="18"/>
                        </a:lnTo>
                        <a:lnTo>
                          <a:pt x="0" y="28"/>
                        </a:lnTo>
                        <a:lnTo>
                          <a:pt x="10" y="0"/>
                        </a:lnTo>
                        <a:close/>
                      </a:path>
                    </a:pathLst>
                  </a:custGeom>
                  <a:solidFill>
                    <a:srgbClr val="48B2D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351" name="Freeform 565"/>
                  <p:cNvSpPr>
                    <a:spLocks/>
                  </p:cNvSpPr>
                  <p:nvPr/>
                </p:nvSpPr>
                <p:spPr bwMode="auto">
                  <a:xfrm>
                    <a:off x="2068" y="3263"/>
                    <a:ext cx="20" cy="28"/>
                  </a:xfrm>
                  <a:custGeom>
                    <a:avLst/>
                    <a:gdLst>
                      <a:gd name="T0" fmla="*/ 10 w 20"/>
                      <a:gd name="T1" fmla="*/ 0 h 28"/>
                      <a:gd name="T2" fmla="*/ 20 w 20"/>
                      <a:gd name="T3" fmla="*/ 18 h 28"/>
                      <a:gd name="T4" fmla="*/ 0 w 20"/>
                      <a:gd name="T5" fmla="*/ 28 h 28"/>
                      <a:gd name="T6" fmla="*/ 0 60000 65536"/>
                      <a:gd name="T7" fmla="*/ 0 60000 65536"/>
                      <a:gd name="T8" fmla="*/ 0 60000 65536"/>
                      <a:gd name="T9" fmla="*/ 0 w 20"/>
                      <a:gd name="T10" fmla="*/ 0 h 28"/>
                      <a:gd name="T11" fmla="*/ 20 w 20"/>
                      <a:gd name="T12" fmla="*/ 28 h 2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0" h="28">
                        <a:moveTo>
                          <a:pt x="10" y="0"/>
                        </a:moveTo>
                        <a:lnTo>
                          <a:pt x="20" y="18"/>
                        </a:lnTo>
                        <a:lnTo>
                          <a:pt x="0" y="28"/>
                        </a:lnTo>
                      </a:path>
                    </a:pathLst>
                  </a:cu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352" name="Line 56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006" y="3253"/>
                    <a:ext cx="46" cy="14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353" name="Line 56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006" y="3253"/>
                    <a:ext cx="46" cy="14"/>
                  </a:xfrm>
                  <a:prstGeom prst="line">
                    <a:avLst/>
                  </a:pr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354" name="Freeform 568"/>
                  <p:cNvSpPr>
                    <a:spLocks/>
                  </p:cNvSpPr>
                  <p:nvPr/>
                </p:nvSpPr>
                <p:spPr bwMode="auto">
                  <a:xfrm>
                    <a:off x="2027" y="3258"/>
                    <a:ext cx="5" cy="5"/>
                  </a:xfrm>
                  <a:custGeom>
                    <a:avLst/>
                    <a:gdLst>
                      <a:gd name="T0" fmla="*/ 0 w 5"/>
                      <a:gd name="T1" fmla="*/ 5 h 5"/>
                      <a:gd name="T2" fmla="*/ 5 w 5"/>
                      <a:gd name="T3" fmla="*/ 0 h 5"/>
                      <a:gd name="T4" fmla="*/ 5 w 5"/>
                      <a:gd name="T5" fmla="*/ 0 h 5"/>
                      <a:gd name="T6" fmla="*/ 5 w 5"/>
                      <a:gd name="T7" fmla="*/ 5 h 5"/>
                      <a:gd name="T8" fmla="*/ 0 w 5"/>
                      <a:gd name="T9" fmla="*/ 5 h 5"/>
                      <a:gd name="T10" fmla="*/ 0 w 5"/>
                      <a:gd name="T11" fmla="*/ 5 h 5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"/>
                      <a:gd name="T19" fmla="*/ 0 h 5"/>
                      <a:gd name="T20" fmla="*/ 5 w 5"/>
                      <a:gd name="T21" fmla="*/ 5 h 5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" h="5">
                        <a:moveTo>
                          <a:pt x="0" y="5"/>
                        </a:moveTo>
                        <a:lnTo>
                          <a:pt x="5" y="0"/>
                        </a:lnTo>
                        <a:lnTo>
                          <a:pt x="5" y="5"/>
                        </a:lnTo>
                        <a:lnTo>
                          <a:pt x="0" y="5"/>
                        </a:lnTo>
                        <a:close/>
                      </a:path>
                    </a:pathLst>
                  </a:custGeom>
                  <a:solidFill>
                    <a:srgbClr val="48B2D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355" name="Freeform 569"/>
                  <p:cNvSpPr>
                    <a:spLocks/>
                  </p:cNvSpPr>
                  <p:nvPr/>
                </p:nvSpPr>
                <p:spPr bwMode="auto">
                  <a:xfrm>
                    <a:off x="2027" y="3258"/>
                    <a:ext cx="5" cy="5"/>
                  </a:xfrm>
                  <a:custGeom>
                    <a:avLst/>
                    <a:gdLst>
                      <a:gd name="T0" fmla="*/ 0 w 5"/>
                      <a:gd name="T1" fmla="*/ 5 h 5"/>
                      <a:gd name="T2" fmla="*/ 5 w 5"/>
                      <a:gd name="T3" fmla="*/ 0 h 5"/>
                      <a:gd name="T4" fmla="*/ 5 w 5"/>
                      <a:gd name="T5" fmla="*/ 0 h 5"/>
                      <a:gd name="T6" fmla="*/ 5 w 5"/>
                      <a:gd name="T7" fmla="*/ 5 h 5"/>
                      <a:gd name="T8" fmla="*/ 0 w 5"/>
                      <a:gd name="T9" fmla="*/ 5 h 5"/>
                      <a:gd name="T10" fmla="*/ 0 w 5"/>
                      <a:gd name="T11" fmla="*/ 5 h 5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"/>
                      <a:gd name="T19" fmla="*/ 0 h 5"/>
                      <a:gd name="T20" fmla="*/ 5 w 5"/>
                      <a:gd name="T21" fmla="*/ 5 h 5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" h="5">
                        <a:moveTo>
                          <a:pt x="0" y="5"/>
                        </a:moveTo>
                        <a:lnTo>
                          <a:pt x="5" y="0"/>
                        </a:lnTo>
                        <a:lnTo>
                          <a:pt x="5" y="5"/>
                        </a:lnTo>
                        <a:lnTo>
                          <a:pt x="0" y="5"/>
                        </a:lnTo>
                      </a:path>
                    </a:pathLst>
                  </a:cu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356" name="Freeform 570"/>
                  <p:cNvSpPr>
                    <a:spLocks/>
                  </p:cNvSpPr>
                  <p:nvPr/>
                </p:nvSpPr>
                <p:spPr bwMode="auto">
                  <a:xfrm>
                    <a:off x="1981" y="3240"/>
                    <a:ext cx="5" cy="4"/>
                  </a:xfrm>
                  <a:custGeom>
                    <a:avLst/>
                    <a:gdLst>
                      <a:gd name="T0" fmla="*/ 0 w 5"/>
                      <a:gd name="T1" fmla="*/ 4 h 4"/>
                      <a:gd name="T2" fmla="*/ 0 w 5"/>
                      <a:gd name="T3" fmla="*/ 0 h 4"/>
                      <a:gd name="T4" fmla="*/ 5 w 5"/>
                      <a:gd name="T5" fmla="*/ 0 h 4"/>
                      <a:gd name="T6" fmla="*/ 5 w 5"/>
                      <a:gd name="T7" fmla="*/ 4 h 4"/>
                      <a:gd name="T8" fmla="*/ 0 w 5"/>
                      <a:gd name="T9" fmla="*/ 4 h 4"/>
                      <a:gd name="T10" fmla="*/ 0 w 5"/>
                      <a:gd name="T11" fmla="*/ 4 h 4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"/>
                      <a:gd name="T19" fmla="*/ 0 h 4"/>
                      <a:gd name="T20" fmla="*/ 5 w 5"/>
                      <a:gd name="T21" fmla="*/ 4 h 4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" h="4">
                        <a:moveTo>
                          <a:pt x="0" y="4"/>
                        </a:moveTo>
                        <a:lnTo>
                          <a:pt x="0" y="0"/>
                        </a:lnTo>
                        <a:lnTo>
                          <a:pt x="5" y="0"/>
                        </a:lnTo>
                        <a:lnTo>
                          <a:pt x="5" y="4"/>
                        </a:lnTo>
                        <a:lnTo>
                          <a:pt x="0" y="4"/>
                        </a:lnTo>
                        <a:close/>
                      </a:path>
                    </a:pathLst>
                  </a:custGeom>
                  <a:solidFill>
                    <a:srgbClr val="48B2D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  <p:sp>
                <p:nvSpPr>
                  <p:cNvPr id="357" name="Freeform 571"/>
                  <p:cNvSpPr>
                    <a:spLocks/>
                  </p:cNvSpPr>
                  <p:nvPr/>
                </p:nvSpPr>
                <p:spPr bwMode="auto">
                  <a:xfrm>
                    <a:off x="1981" y="3240"/>
                    <a:ext cx="5" cy="4"/>
                  </a:xfrm>
                  <a:custGeom>
                    <a:avLst/>
                    <a:gdLst>
                      <a:gd name="T0" fmla="*/ 0 w 5"/>
                      <a:gd name="T1" fmla="*/ 4 h 4"/>
                      <a:gd name="T2" fmla="*/ 0 w 5"/>
                      <a:gd name="T3" fmla="*/ 0 h 4"/>
                      <a:gd name="T4" fmla="*/ 5 w 5"/>
                      <a:gd name="T5" fmla="*/ 0 h 4"/>
                      <a:gd name="T6" fmla="*/ 5 w 5"/>
                      <a:gd name="T7" fmla="*/ 4 h 4"/>
                      <a:gd name="T8" fmla="*/ 0 w 5"/>
                      <a:gd name="T9" fmla="*/ 4 h 4"/>
                      <a:gd name="T10" fmla="*/ 0 w 5"/>
                      <a:gd name="T11" fmla="*/ 4 h 4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5"/>
                      <a:gd name="T19" fmla="*/ 0 h 4"/>
                      <a:gd name="T20" fmla="*/ 5 w 5"/>
                      <a:gd name="T21" fmla="*/ 4 h 4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5" h="4">
                        <a:moveTo>
                          <a:pt x="0" y="4"/>
                        </a:moveTo>
                        <a:lnTo>
                          <a:pt x="0" y="0"/>
                        </a:lnTo>
                        <a:lnTo>
                          <a:pt x="5" y="0"/>
                        </a:lnTo>
                        <a:lnTo>
                          <a:pt x="5" y="4"/>
                        </a:lnTo>
                        <a:lnTo>
                          <a:pt x="0" y="4"/>
                        </a:lnTo>
                      </a:path>
                    </a:pathLst>
                  </a:custGeom>
                  <a:noFill/>
                  <a:ln w="0">
                    <a:solidFill>
                      <a:srgbClr val="48B2D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ko-KR" altLang="en-US" sz="1050">
                      <a:latin typeface="Arial" pitchFamily="34" charset="0"/>
                      <a:ea typeface="맑은 고딕" pitchFamily="50" charset="-127"/>
                      <a:cs typeface="Arial" pitchFamily="34" charset="0"/>
                    </a:endParaRPr>
                  </a:p>
                </p:txBody>
              </p:sp>
            </p:grpSp>
            <p:sp>
              <p:nvSpPr>
                <p:cNvPr id="40" name="Freeform 572"/>
                <p:cNvSpPr>
                  <a:spLocks/>
                </p:cNvSpPr>
                <p:nvPr/>
              </p:nvSpPr>
              <p:spPr bwMode="auto">
                <a:xfrm>
                  <a:off x="1950" y="3226"/>
                  <a:ext cx="5" cy="4"/>
                </a:xfrm>
                <a:custGeom>
                  <a:avLst/>
                  <a:gdLst>
                    <a:gd name="T0" fmla="*/ 0 w 5"/>
                    <a:gd name="T1" fmla="*/ 4 h 4"/>
                    <a:gd name="T2" fmla="*/ 0 w 5"/>
                    <a:gd name="T3" fmla="*/ 0 h 4"/>
                    <a:gd name="T4" fmla="*/ 5 w 5"/>
                    <a:gd name="T5" fmla="*/ 0 h 4"/>
                    <a:gd name="T6" fmla="*/ 5 w 5"/>
                    <a:gd name="T7" fmla="*/ 4 h 4"/>
                    <a:gd name="T8" fmla="*/ 0 w 5"/>
                    <a:gd name="T9" fmla="*/ 4 h 4"/>
                    <a:gd name="T10" fmla="*/ 0 w 5"/>
                    <a:gd name="T11" fmla="*/ 4 h 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"/>
                    <a:gd name="T19" fmla="*/ 0 h 4"/>
                    <a:gd name="T20" fmla="*/ 5 w 5"/>
                    <a:gd name="T21" fmla="*/ 4 h 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" h="4">
                      <a:moveTo>
                        <a:pt x="0" y="4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4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48B2D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41" name="Freeform 573"/>
                <p:cNvSpPr>
                  <a:spLocks/>
                </p:cNvSpPr>
                <p:nvPr/>
              </p:nvSpPr>
              <p:spPr bwMode="auto">
                <a:xfrm>
                  <a:off x="1950" y="3226"/>
                  <a:ext cx="5" cy="4"/>
                </a:xfrm>
                <a:custGeom>
                  <a:avLst/>
                  <a:gdLst>
                    <a:gd name="T0" fmla="*/ 0 w 5"/>
                    <a:gd name="T1" fmla="*/ 4 h 4"/>
                    <a:gd name="T2" fmla="*/ 0 w 5"/>
                    <a:gd name="T3" fmla="*/ 0 h 4"/>
                    <a:gd name="T4" fmla="*/ 5 w 5"/>
                    <a:gd name="T5" fmla="*/ 0 h 4"/>
                    <a:gd name="T6" fmla="*/ 5 w 5"/>
                    <a:gd name="T7" fmla="*/ 4 h 4"/>
                    <a:gd name="T8" fmla="*/ 0 w 5"/>
                    <a:gd name="T9" fmla="*/ 4 h 4"/>
                    <a:gd name="T10" fmla="*/ 0 w 5"/>
                    <a:gd name="T11" fmla="*/ 4 h 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"/>
                    <a:gd name="T19" fmla="*/ 0 h 4"/>
                    <a:gd name="T20" fmla="*/ 5 w 5"/>
                    <a:gd name="T21" fmla="*/ 4 h 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" h="4">
                      <a:moveTo>
                        <a:pt x="0" y="4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4"/>
                      </a:lnTo>
                      <a:lnTo>
                        <a:pt x="0" y="4"/>
                      </a:lnTo>
                    </a:path>
                  </a:pathLst>
                </a:custGeom>
                <a:noFill/>
                <a:ln w="0">
                  <a:solidFill>
                    <a:srgbClr val="48B2D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42" name="Freeform 574"/>
                <p:cNvSpPr>
                  <a:spLocks/>
                </p:cNvSpPr>
                <p:nvPr/>
              </p:nvSpPr>
              <p:spPr bwMode="auto">
                <a:xfrm>
                  <a:off x="1940" y="3221"/>
                  <a:ext cx="5" cy="5"/>
                </a:xfrm>
                <a:custGeom>
                  <a:avLst/>
                  <a:gdLst>
                    <a:gd name="T0" fmla="*/ 0 w 5"/>
                    <a:gd name="T1" fmla="*/ 5 h 5"/>
                    <a:gd name="T2" fmla="*/ 0 w 5"/>
                    <a:gd name="T3" fmla="*/ 0 h 5"/>
                    <a:gd name="T4" fmla="*/ 5 w 5"/>
                    <a:gd name="T5" fmla="*/ 0 h 5"/>
                    <a:gd name="T6" fmla="*/ 0 w 5"/>
                    <a:gd name="T7" fmla="*/ 5 h 5"/>
                    <a:gd name="T8" fmla="*/ 0 w 5"/>
                    <a:gd name="T9" fmla="*/ 5 h 5"/>
                    <a:gd name="T10" fmla="*/ 0 w 5"/>
                    <a:gd name="T11" fmla="*/ 5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"/>
                    <a:gd name="T19" fmla="*/ 0 h 5"/>
                    <a:gd name="T20" fmla="*/ 5 w 5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" h="5">
                      <a:moveTo>
                        <a:pt x="0" y="5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48B2D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43" name="Freeform 575"/>
                <p:cNvSpPr>
                  <a:spLocks/>
                </p:cNvSpPr>
                <p:nvPr/>
              </p:nvSpPr>
              <p:spPr bwMode="auto">
                <a:xfrm>
                  <a:off x="1940" y="3221"/>
                  <a:ext cx="5" cy="5"/>
                </a:xfrm>
                <a:custGeom>
                  <a:avLst/>
                  <a:gdLst>
                    <a:gd name="T0" fmla="*/ 0 w 5"/>
                    <a:gd name="T1" fmla="*/ 5 h 5"/>
                    <a:gd name="T2" fmla="*/ 0 w 5"/>
                    <a:gd name="T3" fmla="*/ 0 h 5"/>
                    <a:gd name="T4" fmla="*/ 5 w 5"/>
                    <a:gd name="T5" fmla="*/ 0 h 5"/>
                    <a:gd name="T6" fmla="*/ 0 w 5"/>
                    <a:gd name="T7" fmla="*/ 5 h 5"/>
                    <a:gd name="T8" fmla="*/ 0 w 5"/>
                    <a:gd name="T9" fmla="*/ 5 h 5"/>
                    <a:gd name="T10" fmla="*/ 0 w 5"/>
                    <a:gd name="T11" fmla="*/ 5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"/>
                    <a:gd name="T19" fmla="*/ 0 h 5"/>
                    <a:gd name="T20" fmla="*/ 5 w 5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" h="5">
                      <a:moveTo>
                        <a:pt x="0" y="5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48B2D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44" name="Line 576"/>
                <p:cNvSpPr>
                  <a:spLocks noChangeShapeType="1"/>
                </p:cNvSpPr>
                <p:nvPr/>
              </p:nvSpPr>
              <p:spPr bwMode="auto">
                <a:xfrm flipH="1">
                  <a:off x="1940" y="3207"/>
                  <a:ext cx="10" cy="19"/>
                </a:xfrm>
                <a:prstGeom prst="line">
                  <a:avLst/>
                </a:prstGeom>
                <a:noFill/>
                <a:ln w="0">
                  <a:solidFill>
                    <a:srgbClr val="48B2D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45" name="Line 577"/>
                <p:cNvSpPr>
                  <a:spLocks noChangeShapeType="1"/>
                </p:cNvSpPr>
                <p:nvPr/>
              </p:nvSpPr>
              <p:spPr bwMode="auto">
                <a:xfrm flipH="1">
                  <a:off x="1940" y="3207"/>
                  <a:ext cx="10" cy="19"/>
                </a:xfrm>
                <a:prstGeom prst="line">
                  <a:avLst/>
                </a:prstGeom>
                <a:noFill/>
                <a:ln w="0">
                  <a:solidFill>
                    <a:srgbClr val="48B2D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46" name="Line 578"/>
                <p:cNvSpPr>
                  <a:spLocks noChangeShapeType="1"/>
                </p:cNvSpPr>
                <p:nvPr/>
              </p:nvSpPr>
              <p:spPr bwMode="auto">
                <a:xfrm>
                  <a:off x="1950" y="3212"/>
                  <a:ext cx="5" cy="32"/>
                </a:xfrm>
                <a:prstGeom prst="line">
                  <a:avLst/>
                </a:prstGeom>
                <a:noFill/>
                <a:ln w="0">
                  <a:solidFill>
                    <a:srgbClr val="48B2D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47" name="Line 579"/>
                <p:cNvSpPr>
                  <a:spLocks noChangeShapeType="1"/>
                </p:cNvSpPr>
                <p:nvPr/>
              </p:nvSpPr>
              <p:spPr bwMode="auto">
                <a:xfrm>
                  <a:off x="1950" y="3212"/>
                  <a:ext cx="5" cy="32"/>
                </a:xfrm>
                <a:prstGeom prst="line">
                  <a:avLst/>
                </a:prstGeom>
                <a:noFill/>
                <a:ln w="0">
                  <a:solidFill>
                    <a:srgbClr val="48B2D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48" name="Freeform 580"/>
                <p:cNvSpPr>
                  <a:spLocks/>
                </p:cNvSpPr>
                <p:nvPr/>
              </p:nvSpPr>
              <p:spPr bwMode="auto">
                <a:xfrm>
                  <a:off x="2052" y="3323"/>
                  <a:ext cx="16" cy="14"/>
                </a:xfrm>
                <a:custGeom>
                  <a:avLst/>
                  <a:gdLst>
                    <a:gd name="T0" fmla="*/ 0 w 16"/>
                    <a:gd name="T1" fmla="*/ 10 h 14"/>
                    <a:gd name="T2" fmla="*/ 5 w 16"/>
                    <a:gd name="T3" fmla="*/ 0 h 14"/>
                    <a:gd name="T4" fmla="*/ 16 w 16"/>
                    <a:gd name="T5" fmla="*/ 5 h 14"/>
                    <a:gd name="T6" fmla="*/ 10 w 16"/>
                    <a:gd name="T7" fmla="*/ 14 h 14"/>
                    <a:gd name="T8" fmla="*/ 0 w 16"/>
                    <a:gd name="T9" fmla="*/ 10 h 14"/>
                    <a:gd name="T10" fmla="*/ 0 w 16"/>
                    <a:gd name="T11" fmla="*/ 10 h 1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6"/>
                    <a:gd name="T19" fmla="*/ 0 h 14"/>
                    <a:gd name="T20" fmla="*/ 16 w 16"/>
                    <a:gd name="T21" fmla="*/ 14 h 1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6" h="14">
                      <a:moveTo>
                        <a:pt x="0" y="10"/>
                      </a:moveTo>
                      <a:lnTo>
                        <a:pt x="5" y="0"/>
                      </a:lnTo>
                      <a:lnTo>
                        <a:pt x="16" y="5"/>
                      </a:lnTo>
                      <a:lnTo>
                        <a:pt x="10" y="14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rgbClr val="48B2D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49" name="Freeform 581"/>
                <p:cNvSpPr>
                  <a:spLocks/>
                </p:cNvSpPr>
                <p:nvPr/>
              </p:nvSpPr>
              <p:spPr bwMode="auto">
                <a:xfrm>
                  <a:off x="2052" y="3323"/>
                  <a:ext cx="16" cy="14"/>
                </a:xfrm>
                <a:custGeom>
                  <a:avLst/>
                  <a:gdLst>
                    <a:gd name="T0" fmla="*/ 0 w 16"/>
                    <a:gd name="T1" fmla="*/ 10 h 14"/>
                    <a:gd name="T2" fmla="*/ 5 w 16"/>
                    <a:gd name="T3" fmla="*/ 0 h 14"/>
                    <a:gd name="T4" fmla="*/ 16 w 16"/>
                    <a:gd name="T5" fmla="*/ 5 h 14"/>
                    <a:gd name="T6" fmla="*/ 10 w 16"/>
                    <a:gd name="T7" fmla="*/ 14 h 14"/>
                    <a:gd name="T8" fmla="*/ 0 w 16"/>
                    <a:gd name="T9" fmla="*/ 10 h 14"/>
                    <a:gd name="T10" fmla="*/ 0 w 16"/>
                    <a:gd name="T11" fmla="*/ 10 h 1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6"/>
                    <a:gd name="T19" fmla="*/ 0 h 14"/>
                    <a:gd name="T20" fmla="*/ 16 w 16"/>
                    <a:gd name="T21" fmla="*/ 14 h 1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6" h="14">
                      <a:moveTo>
                        <a:pt x="0" y="10"/>
                      </a:moveTo>
                      <a:lnTo>
                        <a:pt x="5" y="0"/>
                      </a:lnTo>
                      <a:lnTo>
                        <a:pt x="16" y="5"/>
                      </a:lnTo>
                      <a:lnTo>
                        <a:pt x="10" y="14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0">
                  <a:solidFill>
                    <a:srgbClr val="48B2D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50" name="Freeform 582"/>
                <p:cNvSpPr>
                  <a:spLocks/>
                </p:cNvSpPr>
                <p:nvPr/>
              </p:nvSpPr>
              <p:spPr bwMode="auto">
                <a:xfrm>
                  <a:off x="2016" y="3309"/>
                  <a:ext cx="21" cy="14"/>
                </a:xfrm>
                <a:custGeom>
                  <a:avLst/>
                  <a:gdLst>
                    <a:gd name="T0" fmla="*/ 0 w 21"/>
                    <a:gd name="T1" fmla="*/ 10 h 14"/>
                    <a:gd name="T2" fmla="*/ 5 w 21"/>
                    <a:gd name="T3" fmla="*/ 0 h 14"/>
                    <a:gd name="T4" fmla="*/ 21 w 21"/>
                    <a:gd name="T5" fmla="*/ 5 h 14"/>
                    <a:gd name="T6" fmla="*/ 16 w 21"/>
                    <a:gd name="T7" fmla="*/ 14 h 14"/>
                    <a:gd name="T8" fmla="*/ 0 w 21"/>
                    <a:gd name="T9" fmla="*/ 10 h 14"/>
                    <a:gd name="T10" fmla="*/ 0 w 21"/>
                    <a:gd name="T11" fmla="*/ 10 h 1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"/>
                    <a:gd name="T19" fmla="*/ 0 h 14"/>
                    <a:gd name="T20" fmla="*/ 21 w 21"/>
                    <a:gd name="T21" fmla="*/ 14 h 1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" h="14">
                      <a:moveTo>
                        <a:pt x="0" y="10"/>
                      </a:moveTo>
                      <a:lnTo>
                        <a:pt x="5" y="0"/>
                      </a:lnTo>
                      <a:lnTo>
                        <a:pt x="21" y="5"/>
                      </a:lnTo>
                      <a:lnTo>
                        <a:pt x="16" y="14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rgbClr val="48B2D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51" name="Freeform 583"/>
                <p:cNvSpPr>
                  <a:spLocks/>
                </p:cNvSpPr>
                <p:nvPr/>
              </p:nvSpPr>
              <p:spPr bwMode="auto">
                <a:xfrm>
                  <a:off x="2016" y="3309"/>
                  <a:ext cx="21" cy="14"/>
                </a:xfrm>
                <a:custGeom>
                  <a:avLst/>
                  <a:gdLst>
                    <a:gd name="T0" fmla="*/ 0 w 21"/>
                    <a:gd name="T1" fmla="*/ 10 h 14"/>
                    <a:gd name="T2" fmla="*/ 5 w 21"/>
                    <a:gd name="T3" fmla="*/ 0 h 14"/>
                    <a:gd name="T4" fmla="*/ 21 w 21"/>
                    <a:gd name="T5" fmla="*/ 5 h 14"/>
                    <a:gd name="T6" fmla="*/ 16 w 21"/>
                    <a:gd name="T7" fmla="*/ 14 h 14"/>
                    <a:gd name="T8" fmla="*/ 0 w 21"/>
                    <a:gd name="T9" fmla="*/ 10 h 14"/>
                    <a:gd name="T10" fmla="*/ 0 w 21"/>
                    <a:gd name="T11" fmla="*/ 10 h 1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"/>
                    <a:gd name="T19" fmla="*/ 0 h 14"/>
                    <a:gd name="T20" fmla="*/ 21 w 21"/>
                    <a:gd name="T21" fmla="*/ 14 h 1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" h="14">
                      <a:moveTo>
                        <a:pt x="0" y="10"/>
                      </a:moveTo>
                      <a:lnTo>
                        <a:pt x="5" y="0"/>
                      </a:lnTo>
                      <a:lnTo>
                        <a:pt x="21" y="5"/>
                      </a:lnTo>
                      <a:lnTo>
                        <a:pt x="16" y="14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0">
                  <a:solidFill>
                    <a:srgbClr val="48B2D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52" name="Freeform 584"/>
                <p:cNvSpPr>
                  <a:spLocks/>
                </p:cNvSpPr>
                <p:nvPr/>
              </p:nvSpPr>
              <p:spPr bwMode="auto">
                <a:xfrm>
                  <a:off x="1981" y="3295"/>
                  <a:ext cx="20" cy="14"/>
                </a:xfrm>
                <a:custGeom>
                  <a:avLst/>
                  <a:gdLst>
                    <a:gd name="T0" fmla="*/ 0 w 20"/>
                    <a:gd name="T1" fmla="*/ 10 h 14"/>
                    <a:gd name="T2" fmla="*/ 5 w 20"/>
                    <a:gd name="T3" fmla="*/ 0 h 14"/>
                    <a:gd name="T4" fmla="*/ 20 w 20"/>
                    <a:gd name="T5" fmla="*/ 5 h 14"/>
                    <a:gd name="T6" fmla="*/ 15 w 20"/>
                    <a:gd name="T7" fmla="*/ 14 h 14"/>
                    <a:gd name="T8" fmla="*/ 0 w 20"/>
                    <a:gd name="T9" fmla="*/ 10 h 14"/>
                    <a:gd name="T10" fmla="*/ 0 w 20"/>
                    <a:gd name="T11" fmla="*/ 10 h 1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0"/>
                    <a:gd name="T19" fmla="*/ 0 h 14"/>
                    <a:gd name="T20" fmla="*/ 20 w 20"/>
                    <a:gd name="T21" fmla="*/ 14 h 1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0" h="14">
                      <a:moveTo>
                        <a:pt x="0" y="10"/>
                      </a:moveTo>
                      <a:lnTo>
                        <a:pt x="5" y="0"/>
                      </a:lnTo>
                      <a:lnTo>
                        <a:pt x="20" y="5"/>
                      </a:lnTo>
                      <a:lnTo>
                        <a:pt x="15" y="14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rgbClr val="48B2D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53" name="Freeform 585"/>
                <p:cNvSpPr>
                  <a:spLocks/>
                </p:cNvSpPr>
                <p:nvPr/>
              </p:nvSpPr>
              <p:spPr bwMode="auto">
                <a:xfrm>
                  <a:off x="1981" y="3295"/>
                  <a:ext cx="20" cy="14"/>
                </a:xfrm>
                <a:custGeom>
                  <a:avLst/>
                  <a:gdLst>
                    <a:gd name="T0" fmla="*/ 0 w 20"/>
                    <a:gd name="T1" fmla="*/ 10 h 14"/>
                    <a:gd name="T2" fmla="*/ 5 w 20"/>
                    <a:gd name="T3" fmla="*/ 0 h 14"/>
                    <a:gd name="T4" fmla="*/ 20 w 20"/>
                    <a:gd name="T5" fmla="*/ 5 h 14"/>
                    <a:gd name="T6" fmla="*/ 15 w 20"/>
                    <a:gd name="T7" fmla="*/ 14 h 14"/>
                    <a:gd name="T8" fmla="*/ 0 w 20"/>
                    <a:gd name="T9" fmla="*/ 10 h 14"/>
                    <a:gd name="T10" fmla="*/ 0 w 20"/>
                    <a:gd name="T11" fmla="*/ 10 h 1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0"/>
                    <a:gd name="T19" fmla="*/ 0 h 14"/>
                    <a:gd name="T20" fmla="*/ 20 w 20"/>
                    <a:gd name="T21" fmla="*/ 14 h 1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0" h="14">
                      <a:moveTo>
                        <a:pt x="0" y="10"/>
                      </a:moveTo>
                      <a:lnTo>
                        <a:pt x="5" y="0"/>
                      </a:lnTo>
                      <a:lnTo>
                        <a:pt x="20" y="5"/>
                      </a:lnTo>
                      <a:lnTo>
                        <a:pt x="15" y="14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0">
                  <a:solidFill>
                    <a:srgbClr val="48B2D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54" name="Freeform 586"/>
                <p:cNvSpPr>
                  <a:spLocks/>
                </p:cNvSpPr>
                <p:nvPr/>
              </p:nvSpPr>
              <p:spPr bwMode="auto">
                <a:xfrm>
                  <a:off x="1950" y="3281"/>
                  <a:ext cx="15" cy="14"/>
                </a:xfrm>
                <a:custGeom>
                  <a:avLst/>
                  <a:gdLst>
                    <a:gd name="T0" fmla="*/ 0 w 15"/>
                    <a:gd name="T1" fmla="*/ 10 h 14"/>
                    <a:gd name="T2" fmla="*/ 0 w 15"/>
                    <a:gd name="T3" fmla="*/ 0 h 14"/>
                    <a:gd name="T4" fmla="*/ 15 w 15"/>
                    <a:gd name="T5" fmla="*/ 5 h 14"/>
                    <a:gd name="T6" fmla="*/ 10 w 15"/>
                    <a:gd name="T7" fmla="*/ 14 h 14"/>
                    <a:gd name="T8" fmla="*/ 0 w 15"/>
                    <a:gd name="T9" fmla="*/ 10 h 14"/>
                    <a:gd name="T10" fmla="*/ 0 w 15"/>
                    <a:gd name="T11" fmla="*/ 10 h 1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5"/>
                    <a:gd name="T19" fmla="*/ 0 h 14"/>
                    <a:gd name="T20" fmla="*/ 15 w 15"/>
                    <a:gd name="T21" fmla="*/ 14 h 1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5" h="14">
                      <a:moveTo>
                        <a:pt x="0" y="10"/>
                      </a:moveTo>
                      <a:lnTo>
                        <a:pt x="0" y="0"/>
                      </a:lnTo>
                      <a:lnTo>
                        <a:pt x="15" y="5"/>
                      </a:lnTo>
                      <a:lnTo>
                        <a:pt x="10" y="14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rgbClr val="48B2D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55" name="Freeform 587"/>
                <p:cNvSpPr>
                  <a:spLocks/>
                </p:cNvSpPr>
                <p:nvPr/>
              </p:nvSpPr>
              <p:spPr bwMode="auto">
                <a:xfrm>
                  <a:off x="1950" y="3281"/>
                  <a:ext cx="15" cy="14"/>
                </a:xfrm>
                <a:custGeom>
                  <a:avLst/>
                  <a:gdLst>
                    <a:gd name="T0" fmla="*/ 0 w 15"/>
                    <a:gd name="T1" fmla="*/ 10 h 14"/>
                    <a:gd name="T2" fmla="*/ 0 w 15"/>
                    <a:gd name="T3" fmla="*/ 0 h 14"/>
                    <a:gd name="T4" fmla="*/ 15 w 15"/>
                    <a:gd name="T5" fmla="*/ 5 h 14"/>
                    <a:gd name="T6" fmla="*/ 10 w 15"/>
                    <a:gd name="T7" fmla="*/ 14 h 14"/>
                    <a:gd name="T8" fmla="*/ 0 w 15"/>
                    <a:gd name="T9" fmla="*/ 10 h 14"/>
                    <a:gd name="T10" fmla="*/ 0 w 15"/>
                    <a:gd name="T11" fmla="*/ 10 h 1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5"/>
                    <a:gd name="T19" fmla="*/ 0 h 14"/>
                    <a:gd name="T20" fmla="*/ 15 w 15"/>
                    <a:gd name="T21" fmla="*/ 14 h 1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5" h="14">
                      <a:moveTo>
                        <a:pt x="0" y="10"/>
                      </a:moveTo>
                      <a:lnTo>
                        <a:pt x="0" y="0"/>
                      </a:lnTo>
                      <a:lnTo>
                        <a:pt x="15" y="5"/>
                      </a:lnTo>
                      <a:lnTo>
                        <a:pt x="10" y="14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0">
                  <a:solidFill>
                    <a:srgbClr val="48B2D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56" name="Freeform 588"/>
                <p:cNvSpPr>
                  <a:spLocks/>
                </p:cNvSpPr>
                <p:nvPr/>
              </p:nvSpPr>
              <p:spPr bwMode="auto">
                <a:xfrm>
                  <a:off x="1919" y="3272"/>
                  <a:ext cx="16" cy="14"/>
                </a:xfrm>
                <a:custGeom>
                  <a:avLst/>
                  <a:gdLst>
                    <a:gd name="T0" fmla="*/ 0 w 16"/>
                    <a:gd name="T1" fmla="*/ 5 h 14"/>
                    <a:gd name="T2" fmla="*/ 5 w 16"/>
                    <a:gd name="T3" fmla="*/ 0 h 14"/>
                    <a:gd name="T4" fmla="*/ 16 w 16"/>
                    <a:gd name="T5" fmla="*/ 5 h 14"/>
                    <a:gd name="T6" fmla="*/ 16 w 16"/>
                    <a:gd name="T7" fmla="*/ 14 h 14"/>
                    <a:gd name="T8" fmla="*/ 0 w 16"/>
                    <a:gd name="T9" fmla="*/ 5 h 14"/>
                    <a:gd name="T10" fmla="*/ 0 w 16"/>
                    <a:gd name="T11" fmla="*/ 5 h 1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6"/>
                    <a:gd name="T19" fmla="*/ 0 h 14"/>
                    <a:gd name="T20" fmla="*/ 16 w 16"/>
                    <a:gd name="T21" fmla="*/ 14 h 1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6" h="14">
                      <a:moveTo>
                        <a:pt x="0" y="5"/>
                      </a:moveTo>
                      <a:lnTo>
                        <a:pt x="5" y="0"/>
                      </a:lnTo>
                      <a:lnTo>
                        <a:pt x="16" y="5"/>
                      </a:lnTo>
                      <a:lnTo>
                        <a:pt x="16" y="14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48B2D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57" name="Freeform 589"/>
                <p:cNvSpPr>
                  <a:spLocks/>
                </p:cNvSpPr>
                <p:nvPr/>
              </p:nvSpPr>
              <p:spPr bwMode="auto">
                <a:xfrm>
                  <a:off x="1919" y="3272"/>
                  <a:ext cx="16" cy="14"/>
                </a:xfrm>
                <a:custGeom>
                  <a:avLst/>
                  <a:gdLst>
                    <a:gd name="T0" fmla="*/ 0 w 16"/>
                    <a:gd name="T1" fmla="*/ 5 h 14"/>
                    <a:gd name="T2" fmla="*/ 5 w 16"/>
                    <a:gd name="T3" fmla="*/ 0 h 14"/>
                    <a:gd name="T4" fmla="*/ 16 w 16"/>
                    <a:gd name="T5" fmla="*/ 5 h 14"/>
                    <a:gd name="T6" fmla="*/ 16 w 16"/>
                    <a:gd name="T7" fmla="*/ 14 h 14"/>
                    <a:gd name="T8" fmla="*/ 0 w 16"/>
                    <a:gd name="T9" fmla="*/ 5 h 14"/>
                    <a:gd name="T10" fmla="*/ 0 w 16"/>
                    <a:gd name="T11" fmla="*/ 5 h 1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6"/>
                    <a:gd name="T19" fmla="*/ 0 h 14"/>
                    <a:gd name="T20" fmla="*/ 16 w 16"/>
                    <a:gd name="T21" fmla="*/ 14 h 1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6" h="14">
                      <a:moveTo>
                        <a:pt x="0" y="5"/>
                      </a:moveTo>
                      <a:lnTo>
                        <a:pt x="5" y="0"/>
                      </a:lnTo>
                      <a:lnTo>
                        <a:pt x="16" y="5"/>
                      </a:lnTo>
                      <a:lnTo>
                        <a:pt x="16" y="14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48B2D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58" name="Freeform 590"/>
                <p:cNvSpPr>
                  <a:spLocks/>
                </p:cNvSpPr>
                <p:nvPr/>
              </p:nvSpPr>
              <p:spPr bwMode="auto">
                <a:xfrm>
                  <a:off x="1899" y="3263"/>
                  <a:ext cx="10" cy="9"/>
                </a:xfrm>
                <a:custGeom>
                  <a:avLst/>
                  <a:gdLst>
                    <a:gd name="T0" fmla="*/ 0 w 10"/>
                    <a:gd name="T1" fmla="*/ 4 h 9"/>
                    <a:gd name="T2" fmla="*/ 0 w 10"/>
                    <a:gd name="T3" fmla="*/ 0 h 9"/>
                    <a:gd name="T4" fmla="*/ 10 w 10"/>
                    <a:gd name="T5" fmla="*/ 4 h 9"/>
                    <a:gd name="T6" fmla="*/ 10 w 10"/>
                    <a:gd name="T7" fmla="*/ 9 h 9"/>
                    <a:gd name="T8" fmla="*/ 0 w 10"/>
                    <a:gd name="T9" fmla="*/ 4 h 9"/>
                    <a:gd name="T10" fmla="*/ 0 w 10"/>
                    <a:gd name="T11" fmla="*/ 4 h 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"/>
                    <a:gd name="T19" fmla="*/ 0 h 9"/>
                    <a:gd name="T20" fmla="*/ 10 w 10"/>
                    <a:gd name="T21" fmla="*/ 9 h 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" h="9">
                      <a:moveTo>
                        <a:pt x="0" y="4"/>
                      </a:moveTo>
                      <a:lnTo>
                        <a:pt x="0" y="0"/>
                      </a:lnTo>
                      <a:lnTo>
                        <a:pt x="10" y="4"/>
                      </a:lnTo>
                      <a:lnTo>
                        <a:pt x="10" y="9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48B2D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59" name="Freeform 591"/>
                <p:cNvSpPr>
                  <a:spLocks/>
                </p:cNvSpPr>
                <p:nvPr/>
              </p:nvSpPr>
              <p:spPr bwMode="auto">
                <a:xfrm>
                  <a:off x="1899" y="3263"/>
                  <a:ext cx="10" cy="9"/>
                </a:xfrm>
                <a:custGeom>
                  <a:avLst/>
                  <a:gdLst>
                    <a:gd name="T0" fmla="*/ 0 w 10"/>
                    <a:gd name="T1" fmla="*/ 4 h 9"/>
                    <a:gd name="T2" fmla="*/ 0 w 10"/>
                    <a:gd name="T3" fmla="*/ 0 h 9"/>
                    <a:gd name="T4" fmla="*/ 10 w 10"/>
                    <a:gd name="T5" fmla="*/ 4 h 9"/>
                    <a:gd name="T6" fmla="*/ 10 w 10"/>
                    <a:gd name="T7" fmla="*/ 9 h 9"/>
                    <a:gd name="T8" fmla="*/ 0 w 10"/>
                    <a:gd name="T9" fmla="*/ 4 h 9"/>
                    <a:gd name="T10" fmla="*/ 0 w 10"/>
                    <a:gd name="T11" fmla="*/ 4 h 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"/>
                    <a:gd name="T19" fmla="*/ 0 h 9"/>
                    <a:gd name="T20" fmla="*/ 10 w 10"/>
                    <a:gd name="T21" fmla="*/ 9 h 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" h="9">
                      <a:moveTo>
                        <a:pt x="0" y="4"/>
                      </a:moveTo>
                      <a:lnTo>
                        <a:pt x="0" y="0"/>
                      </a:lnTo>
                      <a:lnTo>
                        <a:pt x="10" y="4"/>
                      </a:lnTo>
                      <a:lnTo>
                        <a:pt x="10" y="9"/>
                      </a:lnTo>
                      <a:lnTo>
                        <a:pt x="0" y="4"/>
                      </a:lnTo>
                    </a:path>
                  </a:pathLst>
                </a:custGeom>
                <a:noFill/>
                <a:ln w="0">
                  <a:solidFill>
                    <a:srgbClr val="48B2D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60" name="Freeform 592"/>
                <p:cNvSpPr>
                  <a:spLocks/>
                </p:cNvSpPr>
                <p:nvPr/>
              </p:nvSpPr>
              <p:spPr bwMode="auto">
                <a:xfrm>
                  <a:off x="1868" y="3249"/>
                  <a:ext cx="10" cy="9"/>
                </a:xfrm>
                <a:custGeom>
                  <a:avLst/>
                  <a:gdLst>
                    <a:gd name="T0" fmla="*/ 0 w 10"/>
                    <a:gd name="T1" fmla="*/ 9 h 9"/>
                    <a:gd name="T2" fmla="*/ 5 w 10"/>
                    <a:gd name="T3" fmla="*/ 0 h 9"/>
                    <a:gd name="T4" fmla="*/ 10 w 10"/>
                    <a:gd name="T5" fmla="*/ 4 h 9"/>
                    <a:gd name="T6" fmla="*/ 5 w 10"/>
                    <a:gd name="T7" fmla="*/ 9 h 9"/>
                    <a:gd name="T8" fmla="*/ 0 w 10"/>
                    <a:gd name="T9" fmla="*/ 9 h 9"/>
                    <a:gd name="T10" fmla="*/ 0 w 10"/>
                    <a:gd name="T11" fmla="*/ 9 h 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"/>
                    <a:gd name="T19" fmla="*/ 0 h 9"/>
                    <a:gd name="T20" fmla="*/ 10 w 10"/>
                    <a:gd name="T21" fmla="*/ 9 h 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" h="9">
                      <a:moveTo>
                        <a:pt x="0" y="9"/>
                      </a:moveTo>
                      <a:lnTo>
                        <a:pt x="5" y="0"/>
                      </a:lnTo>
                      <a:lnTo>
                        <a:pt x="10" y="4"/>
                      </a:lnTo>
                      <a:lnTo>
                        <a:pt x="5" y="9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48B2D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61" name="Freeform 593"/>
                <p:cNvSpPr>
                  <a:spLocks/>
                </p:cNvSpPr>
                <p:nvPr/>
              </p:nvSpPr>
              <p:spPr bwMode="auto">
                <a:xfrm>
                  <a:off x="1868" y="3249"/>
                  <a:ext cx="10" cy="9"/>
                </a:xfrm>
                <a:custGeom>
                  <a:avLst/>
                  <a:gdLst>
                    <a:gd name="T0" fmla="*/ 0 w 10"/>
                    <a:gd name="T1" fmla="*/ 9 h 9"/>
                    <a:gd name="T2" fmla="*/ 5 w 10"/>
                    <a:gd name="T3" fmla="*/ 0 h 9"/>
                    <a:gd name="T4" fmla="*/ 10 w 10"/>
                    <a:gd name="T5" fmla="*/ 4 h 9"/>
                    <a:gd name="T6" fmla="*/ 5 w 10"/>
                    <a:gd name="T7" fmla="*/ 9 h 9"/>
                    <a:gd name="T8" fmla="*/ 0 w 10"/>
                    <a:gd name="T9" fmla="*/ 9 h 9"/>
                    <a:gd name="T10" fmla="*/ 0 w 10"/>
                    <a:gd name="T11" fmla="*/ 9 h 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"/>
                    <a:gd name="T19" fmla="*/ 0 h 9"/>
                    <a:gd name="T20" fmla="*/ 10 w 10"/>
                    <a:gd name="T21" fmla="*/ 9 h 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" h="9">
                      <a:moveTo>
                        <a:pt x="0" y="9"/>
                      </a:moveTo>
                      <a:lnTo>
                        <a:pt x="5" y="0"/>
                      </a:lnTo>
                      <a:lnTo>
                        <a:pt x="10" y="4"/>
                      </a:lnTo>
                      <a:lnTo>
                        <a:pt x="5" y="9"/>
                      </a:lnTo>
                      <a:lnTo>
                        <a:pt x="0" y="9"/>
                      </a:lnTo>
                    </a:path>
                  </a:pathLst>
                </a:custGeom>
                <a:noFill/>
                <a:ln w="0">
                  <a:solidFill>
                    <a:srgbClr val="48B2D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62" name="Freeform 594"/>
                <p:cNvSpPr>
                  <a:spLocks/>
                </p:cNvSpPr>
                <p:nvPr/>
              </p:nvSpPr>
              <p:spPr bwMode="auto">
                <a:xfrm>
                  <a:off x="1878" y="3253"/>
                  <a:ext cx="10" cy="10"/>
                </a:xfrm>
                <a:custGeom>
                  <a:avLst/>
                  <a:gdLst>
                    <a:gd name="T0" fmla="*/ 0 w 10"/>
                    <a:gd name="T1" fmla="*/ 10 h 10"/>
                    <a:gd name="T2" fmla="*/ 5 w 10"/>
                    <a:gd name="T3" fmla="*/ 0 h 10"/>
                    <a:gd name="T4" fmla="*/ 10 w 10"/>
                    <a:gd name="T5" fmla="*/ 5 h 10"/>
                    <a:gd name="T6" fmla="*/ 10 w 10"/>
                    <a:gd name="T7" fmla="*/ 10 h 10"/>
                    <a:gd name="T8" fmla="*/ 0 w 10"/>
                    <a:gd name="T9" fmla="*/ 10 h 10"/>
                    <a:gd name="T10" fmla="*/ 0 w 10"/>
                    <a:gd name="T11" fmla="*/ 10 h 1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"/>
                    <a:gd name="T19" fmla="*/ 0 h 10"/>
                    <a:gd name="T20" fmla="*/ 10 w 10"/>
                    <a:gd name="T21" fmla="*/ 10 h 1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" h="10">
                      <a:moveTo>
                        <a:pt x="0" y="10"/>
                      </a:moveTo>
                      <a:lnTo>
                        <a:pt x="5" y="0"/>
                      </a:lnTo>
                      <a:lnTo>
                        <a:pt x="10" y="5"/>
                      </a:lnTo>
                      <a:lnTo>
                        <a:pt x="10" y="1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rgbClr val="48B2D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63" name="Freeform 595"/>
                <p:cNvSpPr>
                  <a:spLocks/>
                </p:cNvSpPr>
                <p:nvPr/>
              </p:nvSpPr>
              <p:spPr bwMode="auto">
                <a:xfrm>
                  <a:off x="1878" y="3253"/>
                  <a:ext cx="10" cy="10"/>
                </a:xfrm>
                <a:custGeom>
                  <a:avLst/>
                  <a:gdLst>
                    <a:gd name="T0" fmla="*/ 0 w 10"/>
                    <a:gd name="T1" fmla="*/ 10 h 10"/>
                    <a:gd name="T2" fmla="*/ 5 w 10"/>
                    <a:gd name="T3" fmla="*/ 0 h 10"/>
                    <a:gd name="T4" fmla="*/ 10 w 10"/>
                    <a:gd name="T5" fmla="*/ 5 h 10"/>
                    <a:gd name="T6" fmla="*/ 10 w 10"/>
                    <a:gd name="T7" fmla="*/ 10 h 10"/>
                    <a:gd name="T8" fmla="*/ 0 w 10"/>
                    <a:gd name="T9" fmla="*/ 10 h 10"/>
                    <a:gd name="T10" fmla="*/ 0 w 10"/>
                    <a:gd name="T11" fmla="*/ 10 h 1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"/>
                    <a:gd name="T19" fmla="*/ 0 h 10"/>
                    <a:gd name="T20" fmla="*/ 10 w 10"/>
                    <a:gd name="T21" fmla="*/ 10 h 1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" h="10">
                      <a:moveTo>
                        <a:pt x="0" y="10"/>
                      </a:moveTo>
                      <a:lnTo>
                        <a:pt x="5" y="0"/>
                      </a:lnTo>
                      <a:lnTo>
                        <a:pt x="10" y="5"/>
                      </a:lnTo>
                      <a:lnTo>
                        <a:pt x="10" y="10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0">
                  <a:solidFill>
                    <a:srgbClr val="48B2D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64" name="Freeform 596"/>
                <p:cNvSpPr>
                  <a:spLocks/>
                </p:cNvSpPr>
                <p:nvPr/>
              </p:nvSpPr>
              <p:spPr bwMode="auto">
                <a:xfrm>
                  <a:off x="1878" y="3240"/>
                  <a:ext cx="5" cy="9"/>
                </a:xfrm>
                <a:custGeom>
                  <a:avLst/>
                  <a:gdLst>
                    <a:gd name="T0" fmla="*/ 5 w 5"/>
                    <a:gd name="T1" fmla="*/ 0 h 9"/>
                    <a:gd name="T2" fmla="*/ 0 w 5"/>
                    <a:gd name="T3" fmla="*/ 0 h 9"/>
                    <a:gd name="T4" fmla="*/ 5 w 5"/>
                    <a:gd name="T5" fmla="*/ 9 h 9"/>
                    <a:gd name="T6" fmla="*/ 5 w 5"/>
                    <a:gd name="T7" fmla="*/ 4 h 9"/>
                    <a:gd name="T8" fmla="*/ 5 w 5"/>
                    <a:gd name="T9" fmla="*/ 0 h 9"/>
                    <a:gd name="T10" fmla="*/ 5 w 5"/>
                    <a:gd name="T11" fmla="*/ 0 h 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"/>
                    <a:gd name="T19" fmla="*/ 0 h 9"/>
                    <a:gd name="T20" fmla="*/ 5 w 5"/>
                    <a:gd name="T21" fmla="*/ 9 h 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" h="9">
                      <a:moveTo>
                        <a:pt x="5" y="0"/>
                      </a:moveTo>
                      <a:lnTo>
                        <a:pt x="0" y="0"/>
                      </a:lnTo>
                      <a:lnTo>
                        <a:pt x="5" y="9"/>
                      </a:lnTo>
                      <a:lnTo>
                        <a:pt x="5" y="4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48B2D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65" name="Freeform 597"/>
                <p:cNvSpPr>
                  <a:spLocks/>
                </p:cNvSpPr>
                <p:nvPr/>
              </p:nvSpPr>
              <p:spPr bwMode="auto">
                <a:xfrm>
                  <a:off x="1878" y="3240"/>
                  <a:ext cx="5" cy="9"/>
                </a:xfrm>
                <a:custGeom>
                  <a:avLst/>
                  <a:gdLst>
                    <a:gd name="T0" fmla="*/ 5 w 5"/>
                    <a:gd name="T1" fmla="*/ 0 h 9"/>
                    <a:gd name="T2" fmla="*/ 0 w 5"/>
                    <a:gd name="T3" fmla="*/ 0 h 9"/>
                    <a:gd name="T4" fmla="*/ 5 w 5"/>
                    <a:gd name="T5" fmla="*/ 9 h 9"/>
                    <a:gd name="T6" fmla="*/ 5 w 5"/>
                    <a:gd name="T7" fmla="*/ 4 h 9"/>
                    <a:gd name="T8" fmla="*/ 5 w 5"/>
                    <a:gd name="T9" fmla="*/ 0 h 9"/>
                    <a:gd name="T10" fmla="*/ 5 w 5"/>
                    <a:gd name="T11" fmla="*/ 0 h 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"/>
                    <a:gd name="T19" fmla="*/ 0 h 9"/>
                    <a:gd name="T20" fmla="*/ 5 w 5"/>
                    <a:gd name="T21" fmla="*/ 9 h 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" h="9">
                      <a:moveTo>
                        <a:pt x="5" y="0"/>
                      </a:moveTo>
                      <a:lnTo>
                        <a:pt x="0" y="0"/>
                      </a:lnTo>
                      <a:lnTo>
                        <a:pt x="5" y="9"/>
                      </a:lnTo>
                      <a:lnTo>
                        <a:pt x="5" y="4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48B2D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66" name="Freeform 598"/>
                <p:cNvSpPr>
                  <a:spLocks/>
                </p:cNvSpPr>
                <p:nvPr/>
              </p:nvSpPr>
              <p:spPr bwMode="auto">
                <a:xfrm>
                  <a:off x="1878" y="3249"/>
                  <a:ext cx="10" cy="4"/>
                </a:xfrm>
                <a:custGeom>
                  <a:avLst/>
                  <a:gdLst>
                    <a:gd name="T0" fmla="*/ 0 w 10"/>
                    <a:gd name="T1" fmla="*/ 4 h 4"/>
                    <a:gd name="T2" fmla="*/ 0 w 10"/>
                    <a:gd name="T3" fmla="*/ 0 h 4"/>
                    <a:gd name="T4" fmla="*/ 10 w 10"/>
                    <a:gd name="T5" fmla="*/ 0 h 4"/>
                    <a:gd name="T6" fmla="*/ 5 w 10"/>
                    <a:gd name="T7" fmla="*/ 4 h 4"/>
                    <a:gd name="T8" fmla="*/ 0 w 10"/>
                    <a:gd name="T9" fmla="*/ 4 h 4"/>
                    <a:gd name="T10" fmla="*/ 0 w 10"/>
                    <a:gd name="T11" fmla="*/ 4 h 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"/>
                    <a:gd name="T19" fmla="*/ 0 h 4"/>
                    <a:gd name="T20" fmla="*/ 10 w 10"/>
                    <a:gd name="T21" fmla="*/ 4 h 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" h="4">
                      <a:moveTo>
                        <a:pt x="0" y="4"/>
                      </a:moveTo>
                      <a:lnTo>
                        <a:pt x="0" y="0"/>
                      </a:lnTo>
                      <a:lnTo>
                        <a:pt x="10" y="0"/>
                      </a:lnTo>
                      <a:lnTo>
                        <a:pt x="5" y="4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48B2D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67" name="Freeform 599"/>
                <p:cNvSpPr>
                  <a:spLocks/>
                </p:cNvSpPr>
                <p:nvPr/>
              </p:nvSpPr>
              <p:spPr bwMode="auto">
                <a:xfrm>
                  <a:off x="1878" y="3249"/>
                  <a:ext cx="10" cy="4"/>
                </a:xfrm>
                <a:custGeom>
                  <a:avLst/>
                  <a:gdLst>
                    <a:gd name="T0" fmla="*/ 0 w 10"/>
                    <a:gd name="T1" fmla="*/ 4 h 4"/>
                    <a:gd name="T2" fmla="*/ 0 w 10"/>
                    <a:gd name="T3" fmla="*/ 0 h 4"/>
                    <a:gd name="T4" fmla="*/ 10 w 10"/>
                    <a:gd name="T5" fmla="*/ 0 h 4"/>
                    <a:gd name="T6" fmla="*/ 5 w 10"/>
                    <a:gd name="T7" fmla="*/ 4 h 4"/>
                    <a:gd name="T8" fmla="*/ 0 w 10"/>
                    <a:gd name="T9" fmla="*/ 4 h 4"/>
                    <a:gd name="T10" fmla="*/ 0 w 10"/>
                    <a:gd name="T11" fmla="*/ 4 h 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"/>
                    <a:gd name="T19" fmla="*/ 0 h 4"/>
                    <a:gd name="T20" fmla="*/ 10 w 10"/>
                    <a:gd name="T21" fmla="*/ 4 h 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" h="4">
                      <a:moveTo>
                        <a:pt x="0" y="4"/>
                      </a:moveTo>
                      <a:lnTo>
                        <a:pt x="0" y="0"/>
                      </a:lnTo>
                      <a:lnTo>
                        <a:pt x="10" y="0"/>
                      </a:lnTo>
                      <a:lnTo>
                        <a:pt x="5" y="4"/>
                      </a:lnTo>
                      <a:lnTo>
                        <a:pt x="0" y="4"/>
                      </a:lnTo>
                    </a:path>
                  </a:pathLst>
                </a:custGeom>
                <a:noFill/>
                <a:ln w="0">
                  <a:solidFill>
                    <a:srgbClr val="48B2D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68" name="Freeform 600"/>
                <p:cNvSpPr>
                  <a:spLocks/>
                </p:cNvSpPr>
                <p:nvPr/>
              </p:nvSpPr>
              <p:spPr bwMode="auto">
                <a:xfrm>
                  <a:off x="1873" y="3244"/>
                  <a:ext cx="15" cy="5"/>
                </a:xfrm>
                <a:custGeom>
                  <a:avLst/>
                  <a:gdLst>
                    <a:gd name="T0" fmla="*/ 15 w 15"/>
                    <a:gd name="T1" fmla="*/ 0 h 5"/>
                    <a:gd name="T2" fmla="*/ 0 w 15"/>
                    <a:gd name="T3" fmla="*/ 5 h 5"/>
                    <a:gd name="T4" fmla="*/ 5 w 15"/>
                    <a:gd name="T5" fmla="*/ 5 h 5"/>
                    <a:gd name="T6" fmla="*/ 15 w 15"/>
                    <a:gd name="T7" fmla="*/ 5 h 5"/>
                    <a:gd name="T8" fmla="*/ 15 w 15"/>
                    <a:gd name="T9" fmla="*/ 0 h 5"/>
                    <a:gd name="T10" fmla="*/ 15 w 15"/>
                    <a:gd name="T11" fmla="*/ 0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5"/>
                    <a:gd name="T19" fmla="*/ 0 h 5"/>
                    <a:gd name="T20" fmla="*/ 15 w 15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5" h="5">
                      <a:moveTo>
                        <a:pt x="15" y="0"/>
                      </a:move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15" y="5"/>
                      </a:lnTo>
                      <a:lnTo>
                        <a:pt x="15" y="0"/>
                      </a:lnTo>
                      <a:close/>
                    </a:path>
                  </a:pathLst>
                </a:custGeom>
                <a:solidFill>
                  <a:srgbClr val="48B2D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69" name="Freeform 601"/>
                <p:cNvSpPr>
                  <a:spLocks/>
                </p:cNvSpPr>
                <p:nvPr/>
              </p:nvSpPr>
              <p:spPr bwMode="auto">
                <a:xfrm>
                  <a:off x="1873" y="3244"/>
                  <a:ext cx="15" cy="5"/>
                </a:xfrm>
                <a:custGeom>
                  <a:avLst/>
                  <a:gdLst>
                    <a:gd name="T0" fmla="*/ 15 w 15"/>
                    <a:gd name="T1" fmla="*/ 0 h 5"/>
                    <a:gd name="T2" fmla="*/ 0 w 15"/>
                    <a:gd name="T3" fmla="*/ 5 h 5"/>
                    <a:gd name="T4" fmla="*/ 5 w 15"/>
                    <a:gd name="T5" fmla="*/ 5 h 5"/>
                    <a:gd name="T6" fmla="*/ 15 w 15"/>
                    <a:gd name="T7" fmla="*/ 5 h 5"/>
                    <a:gd name="T8" fmla="*/ 15 w 15"/>
                    <a:gd name="T9" fmla="*/ 0 h 5"/>
                    <a:gd name="T10" fmla="*/ 15 w 15"/>
                    <a:gd name="T11" fmla="*/ 0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5"/>
                    <a:gd name="T19" fmla="*/ 0 h 5"/>
                    <a:gd name="T20" fmla="*/ 15 w 15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5" h="5">
                      <a:moveTo>
                        <a:pt x="15" y="0"/>
                      </a:move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15" y="5"/>
                      </a:lnTo>
                      <a:lnTo>
                        <a:pt x="15" y="0"/>
                      </a:lnTo>
                    </a:path>
                  </a:pathLst>
                </a:custGeom>
                <a:noFill/>
                <a:ln w="0">
                  <a:solidFill>
                    <a:srgbClr val="48B2D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70" name="Freeform 602"/>
                <p:cNvSpPr>
                  <a:spLocks/>
                </p:cNvSpPr>
                <p:nvPr/>
              </p:nvSpPr>
              <p:spPr bwMode="auto">
                <a:xfrm>
                  <a:off x="2078" y="3267"/>
                  <a:ext cx="10" cy="5"/>
                </a:xfrm>
                <a:custGeom>
                  <a:avLst/>
                  <a:gdLst>
                    <a:gd name="T0" fmla="*/ 0 w 10"/>
                    <a:gd name="T1" fmla="*/ 5 h 5"/>
                    <a:gd name="T2" fmla="*/ 0 w 10"/>
                    <a:gd name="T3" fmla="*/ 0 h 5"/>
                    <a:gd name="T4" fmla="*/ 10 w 10"/>
                    <a:gd name="T5" fmla="*/ 5 h 5"/>
                    <a:gd name="T6" fmla="*/ 10 w 10"/>
                    <a:gd name="T7" fmla="*/ 5 h 5"/>
                    <a:gd name="T8" fmla="*/ 0 w 10"/>
                    <a:gd name="T9" fmla="*/ 5 h 5"/>
                    <a:gd name="T10" fmla="*/ 0 w 10"/>
                    <a:gd name="T11" fmla="*/ 5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"/>
                    <a:gd name="T19" fmla="*/ 0 h 5"/>
                    <a:gd name="T20" fmla="*/ 10 w 10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" h="5">
                      <a:moveTo>
                        <a:pt x="0" y="5"/>
                      </a:moveTo>
                      <a:lnTo>
                        <a:pt x="0" y="0"/>
                      </a:lnTo>
                      <a:lnTo>
                        <a:pt x="10" y="5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48B2D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71" name="Freeform 603"/>
                <p:cNvSpPr>
                  <a:spLocks/>
                </p:cNvSpPr>
                <p:nvPr/>
              </p:nvSpPr>
              <p:spPr bwMode="auto">
                <a:xfrm>
                  <a:off x="2078" y="3267"/>
                  <a:ext cx="10" cy="5"/>
                </a:xfrm>
                <a:custGeom>
                  <a:avLst/>
                  <a:gdLst>
                    <a:gd name="T0" fmla="*/ 0 w 10"/>
                    <a:gd name="T1" fmla="*/ 5 h 5"/>
                    <a:gd name="T2" fmla="*/ 0 w 10"/>
                    <a:gd name="T3" fmla="*/ 0 h 5"/>
                    <a:gd name="T4" fmla="*/ 10 w 10"/>
                    <a:gd name="T5" fmla="*/ 5 h 5"/>
                    <a:gd name="T6" fmla="*/ 10 w 10"/>
                    <a:gd name="T7" fmla="*/ 5 h 5"/>
                    <a:gd name="T8" fmla="*/ 0 w 10"/>
                    <a:gd name="T9" fmla="*/ 5 h 5"/>
                    <a:gd name="T10" fmla="*/ 0 w 10"/>
                    <a:gd name="T11" fmla="*/ 5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"/>
                    <a:gd name="T19" fmla="*/ 0 h 5"/>
                    <a:gd name="T20" fmla="*/ 10 w 10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" h="5">
                      <a:moveTo>
                        <a:pt x="0" y="5"/>
                      </a:moveTo>
                      <a:lnTo>
                        <a:pt x="0" y="0"/>
                      </a:lnTo>
                      <a:lnTo>
                        <a:pt x="10" y="5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48B2D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72" name="Freeform 604"/>
                <p:cNvSpPr>
                  <a:spLocks/>
                </p:cNvSpPr>
                <p:nvPr/>
              </p:nvSpPr>
              <p:spPr bwMode="auto">
                <a:xfrm>
                  <a:off x="2073" y="3286"/>
                  <a:ext cx="5" cy="5"/>
                </a:xfrm>
                <a:custGeom>
                  <a:avLst/>
                  <a:gdLst>
                    <a:gd name="T0" fmla="*/ 0 w 5"/>
                    <a:gd name="T1" fmla="*/ 0 h 5"/>
                    <a:gd name="T2" fmla="*/ 0 w 5"/>
                    <a:gd name="T3" fmla="*/ 0 h 5"/>
                    <a:gd name="T4" fmla="*/ 5 w 5"/>
                    <a:gd name="T5" fmla="*/ 0 h 5"/>
                    <a:gd name="T6" fmla="*/ 5 w 5"/>
                    <a:gd name="T7" fmla="*/ 5 h 5"/>
                    <a:gd name="T8" fmla="*/ 0 w 5"/>
                    <a:gd name="T9" fmla="*/ 0 h 5"/>
                    <a:gd name="T10" fmla="*/ 0 w 5"/>
                    <a:gd name="T11" fmla="*/ 0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"/>
                    <a:gd name="T19" fmla="*/ 0 h 5"/>
                    <a:gd name="T20" fmla="*/ 5 w 5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"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8B2D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73" name="Freeform 605"/>
                <p:cNvSpPr>
                  <a:spLocks/>
                </p:cNvSpPr>
                <p:nvPr/>
              </p:nvSpPr>
              <p:spPr bwMode="auto">
                <a:xfrm>
                  <a:off x="2073" y="3286"/>
                  <a:ext cx="5" cy="5"/>
                </a:xfrm>
                <a:custGeom>
                  <a:avLst/>
                  <a:gdLst>
                    <a:gd name="T0" fmla="*/ 0 w 5"/>
                    <a:gd name="T1" fmla="*/ 0 h 5"/>
                    <a:gd name="T2" fmla="*/ 0 w 5"/>
                    <a:gd name="T3" fmla="*/ 0 h 5"/>
                    <a:gd name="T4" fmla="*/ 5 w 5"/>
                    <a:gd name="T5" fmla="*/ 0 h 5"/>
                    <a:gd name="T6" fmla="*/ 5 w 5"/>
                    <a:gd name="T7" fmla="*/ 5 h 5"/>
                    <a:gd name="T8" fmla="*/ 0 w 5"/>
                    <a:gd name="T9" fmla="*/ 0 h 5"/>
                    <a:gd name="T10" fmla="*/ 0 w 5"/>
                    <a:gd name="T11" fmla="*/ 0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"/>
                    <a:gd name="T19" fmla="*/ 0 h 5"/>
                    <a:gd name="T20" fmla="*/ 5 w 5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"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48B2D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74" name="Freeform 606"/>
                <p:cNvSpPr>
                  <a:spLocks/>
                </p:cNvSpPr>
                <p:nvPr/>
              </p:nvSpPr>
              <p:spPr bwMode="auto">
                <a:xfrm>
                  <a:off x="2062" y="3300"/>
                  <a:ext cx="11" cy="5"/>
                </a:xfrm>
                <a:custGeom>
                  <a:avLst/>
                  <a:gdLst>
                    <a:gd name="T0" fmla="*/ 0 w 11"/>
                    <a:gd name="T1" fmla="*/ 0 h 5"/>
                    <a:gd name="T2" fmla="*/ 6 w 11"/>
                    <a:gd name="T3" fmla="*/ 0 h 5"/>
                    <a:gd name="T4" fmla="*/ 11 w 11"/>
                    <a:gd name="T5" fmla="*/ 0 h 5"/>
                    <a:gd name="T6" fmla="*/ 11 w 11"/>
                    <a:gd name="T7" fmla="*/ 5 h 5"/>
                    <a:gd name="T8" fmla="*/ 0 w 11"/>
                    <a:gd name="T9" fmla="*/ 0 h 5"/>
                    <a:gd name="T10" fmla="*/ 0 w 11"/>
                    <a:gd name="T11" fmla="*/ 0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1"/>
                    <a:gd name="T19" fmla="*/ 0 h 5"/>
                    <a:gd name="T20" fmla="*/ 11 w 11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1" h="5">
                      <a:moveTo>
                        <a:pt x="0" y="0"/>
                      </a:moveTo>
                      <a:lnTo>
                        <a:pt x="6" y="0"/>
                      </a:lnTo>
                      <a:lnTo>
                        <a:pt x="11" y="0"/>
                      </a:lnTo>
                      <a:lnTo>
                        <a:pt x="11" y="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8B2D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75" name="Freeform 607"/>
                <p:cNvSpPr>
                  <a:spLocks/>
                </p:cNvSpPr>
                <p:nvPr/>
              </p:nvSpPr>
              <p:spPr bwMode="auto">
                <a:xfrm>
                  <a:off x="2062" y="3300"/>
                  <a:ext cx="11" cy="5"/>
                </a:xfrm>
                <a:custGeom>
                  <a:avLst/>
                  <a:gdLst>
                    <a:gd name="T0" fmla="*/ 0 w 11"/>
                    <a:gd name="T1" fmla="*/ 0 h 5"/>
                    <a:gd name="T2" fmla="*/ 6 w 11"/>
                    <a:gd name="T3" fmla="*/ 0 h 5"/>
                    <a:gd name="T4" fmla="*/ 11 w 11"/>
                    <a:gd name="T5" fmla="*/ 0 h 5"/>
                    <a:gd name="T6" fmla="*/ 11 w 11"/>
                    <a:gd name="T7" fmla="*/ 5 h 5"/>
                    <a:gd name="T8" fmla="*/ 0 w 11"/>
                    <a:gd name="T9" fmla="*/ 0 h 5"/>
                    <a:gd name="T10" fmla="*/ 0 w 11"/>
                    <a:gd name="T11" fmla="*/ 0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1"/>
                    <a:gd name="T19" fmla="*/ 0 h 5"/>
                    <a:gd name="T20" fmla="*/ 11 w 11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1" h="5">
                      <a:moveTo>
                        <a:pt x="0" y="0"/>
                      </a:moveTo>
                      <a:lnTo>
                        <a:pt x="6" y="0"/>
                      </a:lnTo>
                      <a:lnTo>
                        <a:pt x="11" y="0"/>
                      </a:lnTo>
                      <a:lnTo>
                        <a:pt x="11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48B2D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76" name="Freeform 608"/>
                <p:cNvSpPr>
                  <a:spLocks/>
                </p:cNvSpPr>
                <p:nvPr/>
              </p:nvSpPr>
              <p:spPr bwMode="auto">
                <a:xfrm>
                  <a:off x="2057" y="3314"/>
                  <a:ext cx="11" cy="5"/>
                </a:xfrm>
                <a:custGeom>
                  <a:avLst/>
                  <a:gdLst>
                    <a:gd name="T0" fmla="*/ 0 w 11"/>
                    <a:gd name="T1" fmla="*/ 0 h 5"/>
                    <a:gd name="T2" fmla="*/ 0 w 11"/>
                    <a:gd name="T3" fmla="*/ 0 h 5"/>
                    <a:gd name="T4" fmla="*/ 11 w 11"/>
                    <a:gd name="T5" fmla="*/ 0 h 5"/>
                    <a:gd name="T6" fmla="*/ 5 w 11"/>
                    <a:gd name="T7" fmla="*/ 5 h 5"/>
                    <a:gd name="T8" fmla="*/ 0 w 11"/>
                    <a:gd name="T9" fmla="*/ 0 h 5"/>
                    <a:gd name="T10" fmla="*/ 0 w 11"/>
                    <a:gd name="T11" fmla="*/ 0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1"/>
                    <a:gd name="T19" fmla="*/ 0 h 5"/>
                    <a:gd name="T20" fmla="*/ 11 w 11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1"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1" y="0"/>
                      </a:lnTo>
                      <a:lnTo>
                        <a:pt x="5" y="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8B2D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77" name="Freeform 609"/>
                <p:cNvSpPr>
                  <a:spLocks/>
                </p:cNvSpPr>
                <p:nvPr/>
              </p:nvSpPr>
              <p:spPr bwMode="auto">
                <a:xfrm>
                  <a:off x="2057" y="3314"/>
                  <a:ext cx="11" cy="5"/>
                </a:xfrm>
                <a:custGeom>
                  <a:avLst/>
                  <a:gdLst>
                    <a:gd name="T0" fmla="*/ 0 w 11"/>
                    <a:gd name="T1" fmla="*/ 0 h 5"/>
                    <a:gd name="T2" fmla="*/ 0 w 11"/>
                    <a:gd name="T3" fmla="*/ 0 h 5"/>
                    <a:gd name="T4" fmla="*/ 11 w 11"/>
                    <a:gd name="T5" fmla="*/ 0 h 5"/>
                    <a:gd name="T6" fmla="*/ 5 w 11"/>
                    <a:gd name="T7" fmla="*/ 5 h 5"/>
                    <a:gd name="T8" fmla="*/ 0 w 11"/>
                    <a:gd name="T9" fmla="*/ 0 h 5"/>
                    <a:gd name="T10" fmla="*/ 0 w 11"/>
                    <a:gd name="T11" fmla="*/ 0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1"/>
                    <a:gd name="T19" fmla="*/ 0 h 5"/>
                    <a:gd name="T20" fmla="*/ 11 w 11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1"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1" y="0"/>
                      </a:lnTo>
                      <a:lnTo>
                        <a:pt x="5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48B2D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78" name="Freeform 610"/>
                <p:cNvSpPr>
                  <a:spLocks/>
                </p:cNvSpPr>
                <p:nvPr/>
              </p:nvSpPr>
              <p:spPr bwMode="auto">
                <a:xfrm>
                  <a:off x="2062" y="3263"/>
                  <a:ext cx="11" cy="4"/>
                </a:xfrm>
                <a:custGeom>
                  <a:avLst/>
                  <a:gdLst>
                    <a:gd name="T0" fmla="*/ 0 w 11"/>
                    <a:gd name="T1" fmla="*/ 4 h 4"/>
                    <a:gd name="T2" fmla="*/ 6 w 11"/>
                    <a:gd name="T3" fmla="*/ 0 h 4"/>
                    <a:gd name="T4" fmla="*/ 11 w 11"/>
                    <a:gd name="T5" fmla="*/ 4 h 4"/>
                    <a:gd name="T6" fmla="*/ 11 w 11"/>
                    <a:gd name="T7" fmla="*/ 4 h 4"/>
                    <a:gd name="T8" fmla="*/ 0 w 11"/>
                    <a:gd name="T9" fmla="*/ 4 h 4"/>
                    <a:gd name="T10" fmla="*/ 0 w 11"/>
                    <a:gd name="T11" fmla="*/ 4 h 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1"/>
                    <a:gd name="T19" fmla="*/ 0 h 4"/>
                    <a:gd name="T20" fmla="*/ 11 w 11"/>
                    <a:gd name="T21" fmla="*/ 4 h 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1" h="4">
                      <a:moveTo>
                        <a:pt x="0" y="4"/>
                      </a:moveTo>
                      <a:lnTo>
                        <a:pt x="6" y="0"/>
                      </a:lnTo>
                      <a:lnTo>
                        <a:pt x="11" y="4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48B2D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79" name="Freeform 611"/>
                <p:cNvSpPr>
                  <a:spLocks/>
                </p:cNvSpPr>
                <p:nvPr/>
              </p:nvSpPr>
              <p:spPr bwMode="auto">
                <a:xfrm>
                  <a:off x="2062" y="3263"/>
                  <a:ext cx="11" cy="4"/>
                </a:xfrm>
                <a:custGeom>
                  <a:avLst/>
                  <a:gdLst>
                    <a:gd name="T0" fmla="*/ 0 w 11"/>
                    <a:gd name="T1" fmla="*/ 4 h 4"/>
                    <a:gd name="T2" fmla="*/ 6 w 11"/>
                    <a:gd name="T3" fmla="*/ 0 h 4"/>
                    <a:gd name="T4" fmla="*/ 11 w 11"/>
                    <a:gd name="T5" fmla="*/ 4 h 4"/>
                    <a:gd name="T6" fmla="*/ 11 w 11"/>
                    <a:gd name="T7" fmla="*/ 4 h 4"/>
                    <a:gd name="T8" fmla="*/ 0 w 11"/>
                    <a:gd name="T9" fmla="*/ 4 h 4"/>
                    <a:gd name="T10" fmla="*/ 0 w 11"/>
                    <a:gd name="T11" fmla="*/ 4 h 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1"/>
                    <a:gd name="T19" fmla="*/ 0 h 4"/>
                    <a:gd name="T20" fmla="*/ 11 w 11"/>
                    <a:gd name="T21" fmla="*/ 4 h 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1" h="4">
                      <a:moveTo>
                        <a:pt x="0" y="4"/>
                      </a:moveTo>
                      <a:lnTo>
                        <a:pt x="6" y="0"/>
                      </a:lnTo>
                      <a:lnTo>
                        <a:pt x="11" y="4"/>
                      </a:lnTo>
                      <a:lnTo>
                        <a:pt x="0" y="4"/>
                      </a:lnTo>
                    </a:path>
                  </a:pathLst>
                </a:custGeom>
                <a:noFill/>
                <a:ln w="0">
                  <a:solidFill>
                    <a:srgbClr val="48B2D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80" name="Freeform 612"/>
                <p:cNvSpPr>
                  <a:spLocks/>
                </p:cNvSpPr>
                <p:nvPr/>
              </p:nvSpPr>
              <p:spPr bwMode="auto">
                <a:xfrm>
                  <a:off x="2057" y="3277"/>
                  <a:ext cx="11" cy="4"/>
                </a:xfrm>
                <a:custGeom>
                  <a:avLst/>
                  <a:gdLst>
                    <a:gd name="T0" fmla="*/ 0 w 11"/>
                    <a:gd name="T1" fmla="*/ 4 h 4"/>
                    <a:gd name="T2" fmla="*/ 0 w 11"/>
                    <a:gd name="T3" fmla="*/ 0 h 4"/>
                    <a:gd name="T4" fmla="*/ 11 w 11"/>
                    <a:gd name="T5" fmla="*/ 4 h 4"/>
                    <a:gd name="T6" fmla="*/ 5 w 11"/>
                    <a:gd name="T7" fmla="*/ 4 h 4"/>
                    <a:gd name="T8" fmla="*/ 0 w 11"/>
                    <a:gd name="T9" fmla="*/ 4 h 4"/>
                    <a:gd name="T10" fmla="*/ 0 w 11"/>
                    <a:gd name="T11" fmla="*/ 4 h 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1"/>
                    <a:gd name="T19" fmla="*/ 0 h 4"/>
                    <a:gd name="T20" fmla="*/ 11 w 11"/>
                    <a:gd name="T21" fmla="*/ 4 h 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1" h="4">
                      <a:moveTo>
                        <a:pt x="0" y="4"/>
                      </a:moveTo>
                      <a:lnTo>
                        <a:pt x="0" y="0"/>
                      </a:lnTo>
                      <a:lnTo>
                        <a:pt x="11" y="4"/>
                      </a:lnTo>
                      <a:lnTo>
                        <a:pt x="5" y="4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48B2D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81" name="Freeform 613"/>
                <p:cNvSpPr>
                  <a:spLocks/>
                </p:cNvSpPr>
                <p:nvPr/>
              </p:nvSpPr>
              <p:spPr bwMode="auto">
                <a:xfrm>
                  <a:off x="2057" y="3277"/>
                  <a:ext cx="11" cy="4"/>
                </a:xfrm>
                <a:custGeom>
                  <a:avLst/>
                  <a:gdLst>
                    <a:gd name="T0" fmla="*/ 0 w 11"/>
                    <a:gd name="T1" fmla="*/ 4 h 4"/>
                    <a:gd name="T2" fmla="*/ 0 w 11"/>
                    <a:gd name="T3" fmla="*/ 0 h 4"/>
                    <a:gd name="T4" fmla="*/ 11 w 11"/>
                    <a:gd name="T5" fmla="*/ 4 h 4"/>
                    <a:gd name="T6" fmla="*/ 5 w 11"/>
                    <a:gd name="T7" fmla="*/ 4 h 4"/>
                    <a:gd name="T8" fmla="*/ 0 w 11"/>
                    <a:gd name="T9" fmla="*/ 4 h 4"/>
                    <a:gd name="T10" fmla="*/ 0 w 11"/>
                    <a:gd name="T11" fmla="*/ 4 h 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1"/>
                    <a:gd name="T19" fmla="*/ 0 h 4"/>
                    <a:gd name="T20" fmla="*/ 11 w 11"/>
                    <a:gd name="T21" fmla="*/ 4 h 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1" h="4">
                      <a:moveTo>
                        <a:pt x="0" y="4"/>
                      </a:moveTo>
                      <a:lnTo>
                        <a:pt x="0" y="0"/>
                      </a:lnTo>
                      <a:lnTo>
                        <a:pt x="11" y="4"/>
                      </a:lnTo>
                      <a:lnTo>
                        <a:pt x="5" y="4"/>
                      </a:lnTo>
                      <a:lnTo>
                        <a:pt x="0" y="4"/>
                      </a:lnTo>
                    </a:path>
                  </a:pathLst>
                </a:custGeom>
                <a:noFill/>
                <a:ln w="0">
                  <a:solidFill>
                    <a:srgbClr val="48B2D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82" name="Freeform 614"/>
                <p:cNvSpPr>
                  <a:spLocks/>
                </p:cNvSpPr>
                <p:nvPr/>
              </p:nvSpPr>
              <p:spPr bwMode="auto">
                <a:xfrm>
                  <a:off x="2052" y="3291"/>
                  <a:ext cx="5" cy="4"/>
                </a:xfrm>
                <a:custGeom>
                  <a:avLst/>
                  <a:gdLst>
                    <a:gd name="T0" fmla="*/ 0 w 5"/>
                    <a:gd name="T1" fmla="*/ 4 h 4"/>
                    <a:gd name="T2" fmla="*/ 0 w 5"/>
                    <a:gd name="T3" fmla="*/ 0 h 4"/>
                    <a:gd name="T4" fmla="*/ 5 w 5"/>
                    <a:gd name="T5" fmla="*/ 4 h 4"/>
                    <a:gd name="T6" fmla="*/ 5 w 5"/>
                    <a:gd name="T7" fmla="*/ 4 h 4"/>
                    <a:gd name="T8" fmla="*/ 0 w 5"/>
                    <a:gd name="T9" fmla="*/ 4 h 4"/>
                    <a:gd name="T10" fmla="*/ 0 w 5"/>
                    <a:gd name="T11" fmla="*/ 4 h 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"/>
                    <a:gd name="T19" fmla="*/ 0 h 4"/>
                    <a:gd name="T20" fmla="*/ 5 w 5"/>
                    <a:gd name="T21" fmla="*/ 4 h 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" h="4">
                      <a:moveTo>
                        <a:pt x="0" y="4"/>
                      </a:moveTo>
                      <a:lnTo>
                        <a:pt x="0" y="0"/>
                      </a:lnTo>
                      <a:lnTo>
                        <a:pt x="5" y="4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48B2D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83" name="Freeform 615"/>
                <p:cNvSpPr>
                  <a:spLocks/>
                </p:cNvSpPr>
                <p:nvPr/>
              </p:nvSpPr>
              <p:spPr bwMode="auto">
                <a:xfrm>
                  <a:off x="2052" y="3291"/>
                  <a:ext cx="5" cy="4"/>
                </a:xfrm>
                <a:custGeom>
                  <a:avLst/>
                  <a:gdLst>
                    <a:gd name="T0" fmla="*/ 0 w 5"/>
                    <a:gd name="T1" fmla="*/ 4 h 4"/>
                    <a:gd name="T2" fmla="*/ 0 w 5"/>
                    <a:gd name="T3" fmla="*/ 0 h 4"/>
                    <a:gd name="T4" fmla="*/ 5 w 5"/>
                    <a:gd name="T5" fmla="*/ 4 h 4"/>
                    <a:gd name="T6" fmla="*/ 5 w 5"/>
                    <a:gd name="T7" fmla="*/ 4 h 4"/>
                    <a:gd name="T8" fmla="*/ 0 w 5"/>
                    <a:gd name="T9" fmla="*/ 4 h 4"/>
                    <a:gd name="T10" fmla="*/ 0 w 5"/>
                    <a:gd name="T11" fmla="*/ 4 h 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"/>
                    <a:gd name="T19" fmla="*/ 0 h 4"/>
                    <a:gd name="T20" fmla="*/ 5 w 5"/>
                    <a:gd name="T21" fmla="*/ 4 h 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" h="4">
                      <a:moveTo>
                        <a:pt x="0" y="4"/>
                      </a:moveTo>
                      <a:lnTo>
                        <a:pt x="0" y="0"/>
                      </a:lnTo>
                      <a:lnTo>
                        <a:pt x="5" y="4"/>
                      </a:lnTo>
                      <a:lnTo>
                        <a:pt x="0" y="4"/>
                      </a:lnTo>
                    </a:path>
                  </a:pathLst>
                </a:custGeom>
                <a:noFill/>
                <a:ln w="0">
                  <a:solidFill>
                    <a:srgbClr val="48B2D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84" name="Freeform 616"/>
                <p:cNvSpPr>
                  <a:spLocks/>
                </p:cNvSpPr>
                <p:nvPr/>
              </p:nvSpPr>
              <p:spPr bwMode="auto">
                <a:xfrm>
                  <a:off x="2042" y="3309"/>
                  <a:ext cx="10" cy="5"/>
                </a:xfrm>
                <a:custGeom>
                  <a:avLst/>
                  <a:gdLst>
                    <a:gd name="T0" fmla="*/ 0 w 10"/>
                    <a:gd name="T1" fmla="*/ 0 h 5"/>
                    <a:gd name="T2" fmla="*/ 0 w 10"/>
                    <a:gd name="T3" fmla="*/ 0 h 5"/>
                    <a:gd name="T4" fmla="*/ 10 w 10"/>
                    <a:gd name="T5" fmla="*/ 0 h 5"/>
                    <a:gd name="T6" fmla="*/ 10 w 10"/>
                    <a:gd name="T7" fmla="*/ 5 h 5"/>
                    <a:gd name="T8" fmla="*/ 0 w 10"/>
                    <a:gd name="T9" fmla="*/ 0 h 5"/>
                    <a:gd name="T10" fmla="*/ 0 w 10"/>
                    <a:gd name="T11" fmla="*/ 0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"/>
                    <a:gd name="T19" fmla="*/ 0 h 5"/>
                    <a:gd name="T20" fmla="*/ 10 w 10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"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0" y="0"/>
                      </a:lnTo>
                      <a:lnTo>
                        <a:pt x="10" y="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8B2D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85" name="Freeform 617"/>
                <p:cNvSpPr>
                  <a:spLocks/>
                </p:cNvSpPr>
                <p:nvPr/>
              </p:nvSpPr>
              <p:spPr bwMode="auto">
                <a:xfrm>
                  <a:off x="2042" y="3309"/>
                  <a:ext cx="10" cy="5"/>
                </a:xfrm>
                <a:custGeom>
                  <a:avLst/>
                  <a:gdLst>
                    <a:gd name="T0" fmla="*/ 0 w 10"/>
                    <a:gd name="T1" fmla="*/ 0 h 5"/>
                    <a:gd name="T2" fmla="*/ 0 w 10"/>
                    <a:gd name="T3" fmla="*/ 0 h 5"/>
                    <a:gd name="T4" fmla="*/ 10 w 10"/>
                    <a:gd name="T5" fmla="*/ 0 h 5"/>
                    <a:gd name="T6" fmla="*/ 10 w 10"/>
                    <a:gd name="T7" fmla="*/ 5 h 5"/>
                    <a:gd name="T8" fmla="*/ 0 w 10"/>
                    <a:gd name="T9" fmla="*/ 0 h 5"/>
                    <a:gd name="T10" fmla="*/ 0 w 10"/>
                    <a:gd name="T11" fmla="*/ 0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"/>
                    <a:gd name="T19" fmla="*/ 0 h 5"/>
                    <a:gd name="T20" fmla="*/ 10 w 10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"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0" y="0"/>
                      </a:lnTo>
                      <a:lnTo>
                        <a:pt x="1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48B2D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86" name="Freeform 618"/>
                <p:cNvSpPr>
                  <a:spLocks/>
                </p:cNvSpPr>
                <p:nvPr/>
              </p:nvSpPr>
              <p:spPr bwMode="auto">
                <a:xfrm>
                  <a:off x="2052" y="3258"/>
                  <a:ext cx="5" cy="5"/>
                </a:xfrm>
                <a:custGeom>
                  <a:avLst/>
                  <a:gdLst>
                    <a:gd name="T0" fmla="*/ 0 w 5"/>
                    <a:gd name="T1" fmla="*/ 0 h 5"/>
                    <a:gd name="T2" fmla="*/ 0 w 5"/>
                    <a:gd name="T3" fmla="*/ 0 h 5"/>
                    <a:gd name="T4" fmla="*/ 5 w 5"/>
                    <a:gd name="T5" fmla="*/ 0 h 5"/>
                    <a:gd name="T6" fmla="*/ 5 w 5"/>
                    <a:gd name="T7" fmla="*/ 5 h 5"/>
                    <a:gd name="T8" fmla="*/ 0 w 5"/>
                    <a:gd name="T9" fmla="*/ 0 h 5"/>
                    <a:gd name="T10" fmla="*/ 0 w 5"/>
                    <a:gd name="T11" fmla="*/ 0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"/>
                    <a:gd name="T19" fmla="*/ 0 h 5"/>
                    <a:gd name="T20" fmla="*/ 5 w 5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"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8B2D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87" name="Freeform 619"/>
                <p:cNvSpPr>
                  <a:spLocks/>
                </p:cNvSpPr>
                <p:nvPr/>
              </p:nvSpPr>
              <p:spPr bwMode="auto">
                <a:xfrm>
                  <a:off x="2052" y="3258"/>
                  <a:ext cx="5" cy="5"/>
                </a:xfrm>
                <a:custGeom>
                  <a:avLst/>
                  <a:gdLst>
                    <a:gd name="T0" fmla="*/ 0 w 5"/>
                    <a:gd name="T1" fmla="*/ 0 h 5"/>
                    <a:gd name="T2" fmla="*/ 0 w 5"/>
                    <a:gd name="T3" fmla="*/ 0 h 5"/>
                    <a:gd name="T4" fmla="*/ 5 w 5"/>
                    <a:gd name="T5" fmla="*/ 0 h 5"/>
                    <a:gd name="T6" fmla="*/ 5 w 5"/>
                    <a:gd name="T7" fmla="*/ 5 h 5"/>
                    <a:gd name="T8" fmla="*/ 0 w 5"/>
                    <a:gd name="T9" fmla="*/ 0 h 5"/>
                    <a:gd name="T10" fmla="*/ 0 w 5"/>
                    <a:gd name="T11" fmla="*/ 0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"/>
                    <a:gd name="T19" fmla="*/ 0 h 5"/>
                    <a:gd name="T20" fmla="*/ 5 w 5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"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48B2D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88" name="Freeform 620"/>
                <p:cNvSpPr>
                  <a:spLocks/>
                </p:cNvSpPr>
                <p:nvPr/>
              </p:nvSpPr>
              <p:spPr bwMode="auto">
                <a:xfrm>
                  <a:off x="2042" y="3272"/>
                  <a:ext cx="10" cy="5"/>
                </a:xfrm>
                <a:custGeom>
                  <a:avLst/>
                  <a:gdLst>
                    <a:gd name="T0" fmla="*/ 0 w 10"/>
                    <a:gd name="T1" fmla="*/ 5 h 5"/>
                    <a:gd name="T2" fmla="*/ 0 w 10"/>
                    <a:gd name="T3" fmla="*/ 0 h 5"/>
                    <a:gd name="T4" fmla="*/ 10 w 10"/>
                    <a:gd name="T5" fmla="*/ 5 h 5"/>
                    <a:gd name="T6" fmla="*/ 5 w 10"/>
                    <a:gd name="T7" fmla="*/ 5 h 5"/>
                    <a:gd name="T8" fmla="*/ 0 w 10"/>
                    <a:gd name="T9" fmla="*/ 5 h 5"/>
                    <a:gd name="T10" fmla="*/ 0 w 10"/>
                    <a:gd name="T11" fmla="*/ 5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"/>
                    <a:gd name="T19" fmla="*/ 0 h 5"/>
                    <a:gd name="T20" fmla="*/ 10 w 10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" h="5">
                      <a:moveTo>
                        <a:pt x="0" y="5"/>
                      </a:moveTo>
                      <a:lnTo>
                        <a:pt x="0" y="0"/>
                      </a:lnTo>
                      <a:lnTo>
                        <a:pt x="10" y="5"/>
                      </a:lnTo>
                      <a:lnTo>
                        <a:pt x="5" y="5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48B2D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89" name="Freeform 621"/>
                <p:cNvSpPr>
                  <a:spLocks/>
                </p:cNvSpPr>
                <p:nvPr/>
              </p:nvSpPr>
              <p:spPr bwMode="auto">
                <a:xfrm>
                  <a:off x="2042" y="3272"/>
                  <a:ext cx="10" cy="5"/>
                </a:xfrm>
                <a:custGeom>
                  <a:avLst/>
                  <a:gdLst>
                    <a:gd name="T0" fmla="*/ 0 w 10"/>
                    <a:gd name="T1" fmla="*/ 5 h 5"/>
                    <a:gd name="T2" fmla="*/ 0 w 10"/>
                    <a:gd name="T3" fmla="*/ 0 h 5"/>
                    <a:gd name="T4" fmla="*/ 10 w 10"/>
                    <a:gd name="T5" fmla="*/ 5 h 5"/>
                    <a:gd name="T6" fmla="*/ 5 w 10"/>
                    <a:gd name="T7" fmla="*/ 5 h 5"/>
                    <a:gd name="T8" fmla="*/ 0 w 10"/>
                    <a:gd name="T9" fmla="*/ 5 h 5"/>
                    <a:gd name="T10" fmla="*/ 0 w 10"/>
                    <a:gd name="T11" fmla="*/ 5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"/>
                    <a:gd name="T19" fmla="*/ 0 h 5"/>
                    <a:gd name="T20" fmla="*/ 10 w 10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" h="5">
                      <a:moveTo>
                        <a:pt x="0" y="5"/>
                      </a:moveTo>
                      <a:lnTo>
                        <a:pt x="0" y="0"/>
                      </a:lnTo>
                      <a:lnTo>
                        <a:pt x="10" y="5"/>
                      </a:lnTo>
                      <a:lnTo>
                        <a:pt x="5" y="5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48B2D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90" name="Freeform 622"/>
                <p:cNvSpPr>
                  <a:spLocks/>
                </p:cNvSpPr>
                <p:nvPr/>
              </p:nvSpPr>
              <p:spPr bwMode="auto">
                <a:xfrm>
                  <a:off x="2037" y="3286"/>
                  <a:ext cx="5" cy="5"/>
                </a:xfrm>
                <a:custGeom>
                  <a:avLst/>
                  <a:gdLst>
                    <a:gd name="T0" fmla="*/ 0 w 5"/>
                    <a:gd name="T1" fmla="*/ 5 h 5"/>
                    <a:gd name="T2" fmla="*/ 0 w 5"/>
                    <a:gd name="T3" fmla="*/ 0 h 5"/>
                    <a:gd name="T4" fmla="*/ 5 w 5"/>
                    <a:gd name="T5" fmla="*/ 5 h 5"/>
                    <a:gd name="T6" fmla="*/ 5 w 5"/>
                    <a:gd name="T7" fmla="*/ 5 h 5"/>
                    <a:gd name="T8" fmla="*/ 0 w 5"/>
                    <a:gd name="T9" fmla="*/ 5 h 5"/>
                    <a:gd name="T10" fmla="*/ 0 w 5"/>
                    <a:gd name="T11" fmla="*/ 5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"/>
                    <a:gd name="T19" fmla="*/ 0 h 5"/>
                    <a:gd name="T20" fmla="*/ 5 w 5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" h="5">
                      <a:moveTo>
                        <a:pt x="0" y="5"/>
                      </a:moveTo>
                      <a:lnTo>
                        <a:pt x="0" y="0"/>
                      </a:lnTo>
                      <a:lnTo>
                        <a:pt x="5" y="5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48B2D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91" name="Freeform 623"/>
                <p:cNvSpPr>
                  <a:spLocks/>
                </p:cNvSpPr>
                <p:nvPr/>
              </p:nvSpPr>
              <p:spPr bwMode="auto">
                <a:xfrm>
                  <a:off x="2037" y="3286"/>
                  <a:ext cx="5" cy="5"/>
                </a:xfrm>
                <a:custGeom>
                  <a:avLst/>
                  <a:gdLst>
                    <a:gd name="T0" fmla="*/ 0 w 5"/>
                    <a:gd name="T1" fmla="*/ 5 h 5"/>
                    <a:gd name="T2" fmla="*/ 0 w 5"/>
                    <a:gd name="T3" fmla="*/ 0 h 5"/>
                    <a:gd name="T4" fmla="*/ 5 w 5"/>
                    <a:gd name="T5" fmla="*/ 5 h 5"/>
                    <a:gd name="T6" fmla="*/ 5 w 5"/>
                    <a:gd name="T7" fmla="*/ 5 h 5"/>
                    <a:gd name="T8" fmla="*/ 0 w 5"/>
                    <a:gd name="T9" fmla="*/ 5 h 5"/>
                    <a:gd name="T10" fmla="*/ 0 w 5"/>
                    <a:gd name="T11" fmla="*/ 5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"/>
                    <a:gd name="T19" fmla="*/ 0 h 5"/>
                    <a:gd name="T20" fmla="*/ 5 w 5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" h="5">
                      <a:moveTo>
                        <a:pt x="0" y="5"/>
                      </a:moveTo>
                      <a:lnTo>
                        <a:pt x="0" y="0"/>
                      </a:lnTo>
                      <a:lnTo>
                        <a:pt x="5" y="5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48B2D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92" name="Freeform 624"/>
                <p:cNvSpPr>
                  <a:spLocks/>
                </p:cNvSpPr>
                <p:nvPr/>
              </p:nvSpPr>
              <p:spPr bwMode="auto">
                <a:xfrm>
                  <a:off x="2027" y="3300"/>
                  <a:ext cx="10" cy="5"/>
                </a:xfrm>
                <a:custGeom>
                  <a:avLst/>
                  <a:gdLst>
                    <a:gd name="T0" fmla="*/ 0 w 10"/>
                    <a:gd name="T1" fmla="*/ 5 h 5"/>
                    <a:gd name="T2" fmla="*/ 5 w 10"/>
                    <a:gd name="T3" fmla="*/ 0 h 5"/>
                    <a:gd name="T4" fmla="*/ 10 w 10"/>
                    <a:gd name="T5" fmla="*/ 5 h 5"/>
                    <a:gd name="T6" fmla="*/ 10 w 10"/>
                    <a:gd name="T7" fmla="*/ 5 h 5"/>
                    <a:gd name="T8" fmla="*/ 0 w 10"/>
                    <a:gd name="T9" fmla="*/ 5 h 5"/>
                    <a:gd name="T10" fmla="*/ 0 w 10"/>
                    <a:gd name="T11" fmla="*/ 5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"/>
                    <a:gd name="T19" fmla="*/ 0 h 5"/>
                    <a:gd name="T20" fmla="*/ 10 w 10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" h="5">
                      <a:moveTo>
                        <a:pt x="0" y="5"/>
                      </a:moveTo>
                      <a:lnTo>
                        <a:pt x="5" y="0"/>
                      </a:lnTo>
                      <a:lnTo>
                        <a:pt x="10" y="5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48B2D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93" name="Freeform 625"/>
                <p:cNvSpPr>
                  <a:spLocks/>
                </p:cNvSpPr>
                <p:nvPr/>
              </p:nvSpPr>
              <p:spPr bwMode="auto">
                <a:xfrm>
                  <a:off x="2027" y="3300"/>
                  <a:ext cx="10" cy="5"/>
                </a:xfrm>
                <a:custGeom>
                  <a:avLst/>
                  <a:gdLst>
                    <a:gd name="T0" fmla="*/ 0 w 10"/>
                    <a:gd name="T1" fmla="*/ 5 h 5"/>
                    <a:gd name="T2" fmla="*/ 5 w 10"/>
                    <a:gd name="T3" fmla="*/ 0 h 5"/>
                    <a:gd name="T4" fmla="*/ 10 w 10"/>
                    <a:gd name="T5" fmla="*/ 5 h 5"/>
                    <a:gd name="T6" fmla="*/ 10 w 10"/>
                    <a:gd name="T7" fmla="*/ 5 h 5"/>
                    <a:gd name="T8" fmla="*/ 0 w 10"/>
                    <a:gd name="T9" fmla="*/ 5 h 5"/>
                    <a:gd name="T10" fmla="*/ 0 w 10"/>
                    <a:gd name="T11" fmla="*/ 5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"/>
                    <a:gd name="T19" fmla="*/ 0 h 5"/>
                    <a:gd name="T20" fmla="*/ 10 w 10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" h="5">
                      <a:moveTo>
                        <a:pt x="0" y="5"/>
                      </a:moveTo>
                      <a:lnTo>
                        <a:pt x="5" y="0"/>
                      </a:lnTo>
                      <a:lnTo>
                        <a:pt x="10" y="5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48B2D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94" name="Freeform 626"/>
                <p:cNvSpPr>
                  <a:spLocks/>
                </p:cNvSpPr>
                <p:nvPr/>
              </p:nvSpPr>
              <p:spPr bwMode="auto">
                <a:xfrm>
                  <a:off x="2037" y="3253"/>
                  <a:ext cx="10" cy="5"/>
                </a:xfrm>
                <a:custGeom>
                  <a:avLst/>
                  <a:gdLst>
                    <a:gd name="T0" fmla="*/ 0 w 10"/>
                    <a:gd name="T1" fmla="*/ 0 h 5"/>
                    <a:gd name="T2" fmla="*/ 0 w 10"/>
                    <a:gd name="T3" fmla="*/ 0 h 5"/>
                    <a:gd name="T4" fmla="*/ 10 w 10"/>
                    <a:gd name="T5" fmla="*/ 0 h 5"/>
                    <a:gd name="T6" fmla="*/ 5 w 10"/>
                    <a:gd name="T7" fmla="*/ 5 h 5"/>
                    <a:gd name="T8" fmla="*/ 0 w 10"/>
                    <a:gd name="T9" fmla="*/ 0 h 5"/>
                    <a:gd name="T10" fmla="*/ 0 w 10"/>
                    <a:gd name="T11" fmla="*/ 0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"/>
                    <a:gd name="T19" fmla="*/ 0 h 5"/>
                    <a:gd name="T20" fmla="*/ 10 w 10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"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0" y="0"/>
                      </a:lnTo>
                      <a:lnTo>
                        <a:pt x="5" y="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8B2D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95" name="Freeform 627"/>
                <p:cNvSpPr>
                  <a:spLocks/>
                </p:cNvSpPr>
                <p:nvPr/>
              </p:nvSpPr>
              <p:spPr bwMode="auto">
                <a:xfrm>
                  <a:off x="2037" y="3253"/>
                  <a:ext cx="10" cy="5"/>
                </a:xfrm>
                <a:custGeom>
                  <a:avLst/>
                  <a:gdLst>
                    <a:gd name="T0" fmla="*/ 0 w 10"/>
                    <a:gd name="T1" fmla="*/ 0 h 5"/>
                    <a:gd name="T2" fmla="*/ 0 w 10"/>
                    <a:gd name="T3" fmla="*/ 0 h 5"/>
                    <a:gd name="T4" fmla="*/ 10 w 10"/>
                    <a:gd name="T5" fmla="*/ 0 h 5"/>
                    <a:gd name="T6" fmla="*/ 5 w 10"/>
                    <a:gd name="T7" fmla="*/ 5 h 5"/>
                    <a:gd name="T8" fmla="*/ 0 w 10"/>
                    <a:gd name="T9" fmla="*/ 0 h 5"/>
                    <a:gd name="T10" fmla="*/ 0 w 10"/>
                    <a:gd name="T11" fmla="*/ 0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"/>
                    <a:gd name="T19" fmla="*/ 0 h 5"/>
                    <a:gd name="T20" fmla="*/ 10 w 10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"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0" y="0"/>
                      </a:lnTo>
                      <a:lnTo>
                        <a:pt x="5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48B2D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96" name="Freeform 628"/>
                <p:cNvSpPr>
                  <a:spLocks/>
                </p:cNvSpPr>
                <p:nvPr/>
              </p:nvSpPr>
              <p:spPr bwMode="auto">
                <a:xfrm>
                  <a:off x="2032" y="3267"/>
                  <a:ext cx="5" cy="5"/>
                </a:xfrm>
                <a:custGeom>
                  <a:avLst/>
                  <a:gdLst>
                    <a:gd name="T0" fmla="*/ 0 w 5"/>
                    <a:gd name="T1" fmla="*/ 0 h 5"/>
                    <a:gd name="T2" fmla="*/ 0 w 5"/>
                    <a:gd name="T3" fmla="*/ 0 h 5"/>
                    <a:gd name="T4" fmla="*/ 5 w 5"/>
                    <a:gd name="T5" fmla="*/ 0 h 5"/>
                    <a:gd name="T6" fmla="*/ 5 w 5"/>
                    <a:gd name="T7" fmla="*/ 5 h 5"/>
                    <a:gd name="T8" fmla="*/ 0 w 5"/>
                    <a:gd name="T9" fmla="*/ 0 h 5"/>
                    <a:gd name="T10" fmla="*/ 0 w 5"/>
                    <a:gd name="T11" fmla="*/ 0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"/>
                    <a:gd name="T19" fmla="*/ 0 h 5"/>
                    <a:gd name="T20" fmla="*/ 5 w 5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"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8B2D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97" name="Freeform 629"/>
                <p:cNvSpPr>
                  <a:spLocks/>
                </p:cNvSpPr>
                <p:nvPr/>
              </p:nvSpPr>
              <p:spPr bwMode="auto">
                <a:xfrm>
                  <a:off x="2032" y="3267"/>
                  <a:ext cx="5" cy="5"/>
                </a:xfrm>
                <a:custGeom>
                  <a:avLst/>
                  <a:gdLst>
                    <a:gd name="T0" fmla="*/ 0 w 5"/>
                    <a:gd name="T1" fmla="*/ 0 h 5"/>
                    <a:gd name="T2" fmla="*/ 0 w 5"/>
                    <a:gd name="T3" fmla="*/ 0 h 5"/>
                    <a:gd name="T4" fmla="*/ 5 w 5"/>
                    <a:gd name="T5" fmla="*/ 0 h 5"/>
                    <a:gd name="T6" fmla="*/ 5 w 5"/>
                    <a:gd name="T7" fmla="*/ 5 h 5"/>
                    <a:gd name="T8" fmla="*/ 0 w 5"/>
                    <a:gd name="T9" fmla="*/ 0 h 5"/>
                    <a:gd name="T10" fmla="*/ 0 w 5"/>
                    <a:gd name="T11" fmla="*/ 0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"/>
                    <a:gd name="T19" fmla="*/ 0 h 5"/>
                    <a:gd name="T20" fmla="*/ 5 w 5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"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48B2D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98" name="Freeform 630"/>
                <p:cNvSpPr>
                  <a:spLocks/>
                </p:cNvSpPr>
                <p:nvPr/>
              </p:nvSpPr>
              <p:spPr bwMode="auto">
                <a:xfrm>
                  <a:off x="2021" y="3281"/>
                  <a:ext cx="11" cy="5"/>
                </a:xfrm>
                <a:custGeom>
                  <a:avLst/>
                  <a:gdLst>
                    <a:gd name="T0" fmla="*/ 0 w 11"/>
                    <a:gd name="T1" fmla="*/ 0 h 5"/>
                    <a:gd name="T2" fmla="*/ 0 w 11"/>
                    <a:gd name="T3" fmla="*/ 0 h 5"/>
                    <a:gd name="T4" fmla="*/ 11 w 11"/>
                    <a:gd name="T5" fmla="*/ 5 h 5"/>
                    <a:gd name="T6" fmla="*/ 11 w 11"/>
                    <a:gd name="T7" fmla="*/ 5 h 5"/>
                    <a:gd name="T8" fmla="*/ 0 w 11"/>
                    <a:gd name="T9" fmla="*/ 0 h 5"/>
                    <a:gd name="T10" fmla="*/ 0 w 11"/>
                    <a:gd name="T11" fmla="*/ 0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1"/>
                    <a:gd name="T19" fmla="*/ 0 h 5"/>
                    <a:gd name="T20" fmla="*/ 11 w 11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1"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1" y="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8B2D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99" name="Freeform 631"/>
                <p:cNvSpPr>
                  <a:spLocks/>
                </p:cNvSpPr>
                <p:nvPr/>
              </p:nvSpPr>
              <p:spPr bwMode="auto">
                <a:xfrm>
                  <a:off x="2021" y="3281"/>
                  <a:ext cx="11" cy="5"/>
                </a:xfrm>
                <a:custGeom>
                  <a:avLst/>
                  <a:gdLst>
                    <a:gd name="T0" fmla="*/ 0 w 11"/>
                    <a:gd name="T1" fmla="*/ 0 h 5"/>
                    <a:gd name="T2" fmla="*/ 0 w 11"/>
                    <a:gd name="T3" fmla="*/ 0 h 5"/>
                    <a:gd name="T4" fmla="*/ 11 w 11"/>
                    <a:gd name="T5" fmla="*/ 5 h 5"/>
                    <a:gd name="T6" fmla="*/ 11 w 11"/>
                    <a:gd name="T7" fmla="*/ 5 h 5"/>
                    <a:gd name="T8" fmla="*/ 0 w 11"/>
                    <a:gd name="T9" fmla="*/ 0 h 5"/>
                    <a:gd name="T10" fmla="*/ 0 w 11"/>
                    <a:gd name="T11" fmla="*/ 0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1"/>
                    <a:gd name="T19" fmla="*/ 0 h 5"/>
                    <a:gd name="T20" fmla="*/ 11 w 11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1"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1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48B2D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100" name="Freeform 632"/>
                <p:cNvSpPr>
                  <a:spLocks/>
                </p:cNvSpPr>
                <p:nvPr/>
              </p:nvSpPr>
              <p:spPr bwMode="auto">
                <a:xfrm>
                  <a:off x="2016" y="3295"/>
                  <a:ext cx="5" cy="5"/>
                </a:xfrm>
                <a:custGeom>
                  <a:avLst/>
                  <a:gdLst>
                    <a:gd name="T0" fmla="*/ 0 w 5"/>
                    <a:gd name="T1" fmla="*/ 5 h 5"/>
                    <a:gd name="T2" fmla="*/ 0 w 5"/>
                    <a:gd name="T3" fmla="*/ 0 h 5"/>
                    <a:gd name="T4" fmla="*/ 5 w 5"/>
                    <a:gd name="T5" fmla="*/ 5 h 5"/>
                    <a:gd name="T6" fmla="*/ 5 w 5"/>
                    <a:gd name="T7" fmla="*/ 5 h 5"/>
                    <a:gd name="T8" fmla="*/ 0 w 5"/>
                    <a:gd name="T9" fmla="*/ 5 h 5"/>
                    <a:gd name="T10" fmla="*/ 0 w 5"/>
                    <a:gd name="T11" fmla="*/ 5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"/>
                    <a:gd name="T19" fmla="*/ 0 h 5"/>
                    <a:gd name="T20" fmla="*/ 5 w 5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" h="5">
                      <a:moveTo>
                        <a:pt x="0" y="5"/>
                      </a:moveTo>
                      <a:lnTo>
                        <a:pt x="0" y="0"/>
                      </a:lnTo>
                      <a:lnTo>
                        <a:pt x="5" y="5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48B2D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101" name="Freeform 633"/>
                <p:cNvSpPr>
                  <a:spLocks/>
                </p:cNvSpPr>
                <p:nvPr/>
              </p:nvSpPr>
              <p:spPr bwMode="auto">
                <a:xfrm>
                  <a:off x="2016" y="3295"/>
                  <a:ext cx="5" cy="5"/>
                </a:xfrm>
                <a:custGeom>
                  <a:avLst/>
                  <a:gdLst>
                    <a:gd name="T0" fmla="*/ 0 w 5"/>
                    <a:gd name="T1" fmla="*/ 5 h 5"/>
                    <a:gd name="T2" fmla="*/ 0 w 5"/>
                    <a:gd name="T3" fmla="*/ 0 h 5"/>
                    <a:gd name="T4" fmla="*/ 5 w 5"/>
                    <a:gd name="T5" fmla="*/ 5 h 5"/>
                    <a:gd name="T6" fmla="*/ 5 w 5"/>
                    <a:gd name="T7" fmla="*/ 5 h 5"/>
                    <a:gd name="T8" fmla="*/ 0 w 5"/>
                    <a:gd name="T9" fmla="*/ 5 h 5"/>
                    <a:gd name="T10" fmla="*/ 0 w 5"/>
                    <a:gd name="T11" fmla="*/ 5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"/>
                    <a:gd name="T19" fmla="*/ 0 h 5"/>
                    <a:gd name="T20" fmla="*/ 5 w 5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" h="5">
                      <a:moveTo>
                        <a:pt x="0" y="5"/>
                      </a:moveTo>
                      <a:lnTo>
                        <a:pt x="0" y="0"/>
                      </a:lnTo>
                      <a:lnTo>
                        <a:pt x="5" y="5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48B2D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102" name="Freeform 634"/>
                <p:cNvSpPr>
                  <a:spLocks/>
                </p:cNvSpPr>
                <p:nvPr/>
              </p:nvSpPr>
              <p:spPr bwMode="auto">
                <a:xfrm>
                  <a:off x="2027" y="3249"/>
                  <a:ext cx="5" cy="4"/>
                </a:xfrm>
                <a:custGeom>
                  <a:avLst/>
                  <a:gdLst>
                    <a:gd name="T0" fmla="*/ 0 w 5"/>
                    <a:gd name="T1" fmla="*/ 0 h 4"/>
                    <a:gd name="T2" fmla="*/ 0 w 5"/>
                    <a:gd name="T3" fmla="*/ 0 h 4"/>
                    <a:gd name="T4" fmla="*/ 5 w 5"/>
                    <a:gd name="T5" fmla="*/ 0 h 4"/>
                    <a:gd name="T6" fmla="*/ 5 w 5"/>
                    <a:gd name="T7" fmla="*/ 4 h 4"/>
                    <a:gd name="T8" fmla="*/ 0 w 5"/>
                    <a:gd name="T9" fmla="*/ 0 h 4"/>
                    <a:gd name="T10" fmla="*/ 0 w 5"/>
                    <a:gd name="T11" fmla="*/ 0 h 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"/>
                    <a:gd name="T19" fmla="*/ 0 h 4"/>
                    <a:gd name="T20" fmla="*/ 5 w 5"/>
                    <a:gd name="T21" fmla="*/ 4 h 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" h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8B2D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103" name="Freeform 635"/>
                <p:cNvSpPr>
                  <a:spLocks/>
                </p:cNvSpPr>
                <p:nvPr/>
              </p:nvSpPr>
              <p:spPr bwMode="auto">
                <a:xfrm>
                  <a:off x="2027" y="3249"/>
                  <a:ext cx="5" cy="4"/>
                </a:xfrm>
                <a:custGeom>
                  <a:avLst/>
                  <a:gdLst>
                    <a:gd name="T0" fmla="*/ 0 w 5"/>
                    <a:gd name="T1" fmla="*/ 0 h 4"/>
                    <a:gd name="T2" fmla="*/ 0 w 5"/>
                    <a:gd name="T3" fmla="*/ 0 h 4"/>
                    <a:gd name="T4" fmla="*/ 5 w 5"/>
                    <a:gd name="T5" fmla="*/ 0 h 4"/>
                    <a:gd name="T6" fmla="*/ 5 w 5"/>
                    <a:gd name="T7" fmla="*/ 4 h 4"/>
                    <a:gd name="T8" fmla="*/ 0 w 5"/>
                    <a:gd name="T9" fmla="*/ 0 h 4"/>
                    <a:gd name="T10" fmla="*/ 0 w 5"/>
                    <a:gd name="T11" fmla="*/ 0 h 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"/>
                    <a:gd name="T19" fmla="*/ 0 h 4"/>
                    <a:gd name="T20" fmla="*/ 5 w 5"/>
                    <a:gd name="T21" fmla="*/ 4 h 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" h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48B2D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104" name="Freeform 636"/>
                <p:cNvSpPr>
                  <a:spLocks/>
                </p:cNvSpPr>
                <p:nvPr/>
              </p:nvSpPr>
              <p:spPr bwMode="auto">
                <a:xfrm>
                  <a:off x="2021" y="3263"/>
                  <a:ext cx="6" cy="4"/>
                </a:xfrm>
                <a:custGeom>
                  <a:avLst/>
                  <a:gdLst>
                    <a:gd name="T0" fmla="*/ 0 w 6"/>
                    <a:gd name="T1" fmla="*/ 0 h 4"/>
                    <a:gd name="T2" fmla="*/ 0 w 6"/>
                    <a:gd name="T3" fmla="*/ 0 h 4"/>
                    <a:gd name="T4" fmla="*/ 6 w 6"/>
                    <a:gd name="T5" fmla="*/ 0 h 4"/>
                    <a:gd name="T6" fmla="*/ 6 w 6"/>
                    <a:gd name="T7" fmla="*/ 4 h 4"/>
                    <a:gd name="T8" fmla="*/ 0 w 6"/>
                    <a:gd name="T9" fmla="*/ 0 h 4"/>
                    <a:gd name="T10" fmla="*/ 0 w 6"/>
                    <a:gd name="T11" fmla="*/ 0 h 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6"/>
                    <a:gd name="T19" fmla="*/ 0 h 4"/>
                    <a:gd name="T20" fmla="*/ 6 w 6"/>
                    <a:gd name="T21" fmla="*/ 4 h 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6" h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6" y="0"/>
                      </a:lnTo>
                      <a:lnTo>
                        <a:pt x="6" y="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8B2D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105" name="Freeform 637"/>
                <p:cNvSpPr>
                  <a:spLocks/>
                </p:cNvSpPr>
                <p:nvPr/>
              </p:nvSpPr>
              <p:spPr bwMode="auto">
                <a:xfrm>
                  <a:off x="2021" y="3263"/>
                  <a:ext cx="6" cy="4"/>
                </a:xfrm>
                <a:custGeom>
                  <a:avLst/>
                  <a:gdLst>
                    <a:gd name="T0" fmla="*/ 0 w 6"/>
                    <a:gd name="T1" fmla="*/ 0 h 4"/>
                    <a:gd name="T2" fmla="*/ 0 w 6"/>
                    <a:gd name="T3" fmla="*/ 0 h 4"/>
                    <a:gd name="T4" fmla="*/ 6 w 6"/>
                    <a:gd name="T5" fmla="*/ 0 h 4"/>
                    <a:gd name="T6" fmla="*/ 6 w 6"/>
                    <a:gd name="T7" fmla="*/ 4 h 4"/>
                    <a:gd name="T8" fmla="*/ 0 w 6"/>
                    <a:gd name="T9" fmla="*/ 0 h 4"/>
                    <a:gd name="T10" fmla="*/ 0 w 6"/>
                    <a:gd name="T11" fmla="*/ 0 h 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6"/>
                    <a:gd name="T19" fmla="*/ 0 h 4"/>
                    <a:gd name="T20" fmla="*/ 6 w 6"/>
                    <a:gd name="T21" fmla="*/ 4 h 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6" h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6" y="0"/>
                      </a:lnTo>
                      <a:lnTo>
                        <a:pt x="6" y="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48B2D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106" name="Freeform 638"/>
                <p:cNvSpPr>
                  <a:spLocks/>
                </p:cNvSpPr>
                <p:nvPr/>
              </p:nvSpPr>
              <p:spPr bwMode="auto">
                <a:xfrm>
                  <a:off x="2011" y="3277"/>
                  <a:ext cx="5" cy="4"/>
                </a:xfrm>
                <a:custGeom>
                  <a:avLst/>
                  <a:gdLst>
                    <a:gd name="T0" fmla="*/ 0 w 5"/>
                    <a:gd name="T1" fmla="*/ 4 h 4"/>
                    <a:gd name="T2" fmla="*/ 0 w 5"/>
                    <a:gd name="T3" fmla="*/ 0 h 4"/>
                    <a:gd name="T4" fmla="*/ 5 w 5"/>
                    <a:gd name="T5" fmla="*/ 0 h 4"/>
                    <a:gd name="T6" fmla="*/ 5 w 5"/>
                    <a:gd name="T7" fmla="*/ 4 h 4"/>
                    <a:gd name="T8" fmla="*/ 0 w 5"/>
                    <a:gd name="T9" fmla="*/ 4 h 4"/>
                    <a:gd name="T10" fmla="*/ 0 w 5"/>
                    <a:gd name="T11" fmla="*/ 4 h 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"/>
                    <a:gd name="T19" fmla="*/ 0 h 4"/>
                    <a:gd name="T20" fmla="*/ 5 w 5"/>
                    <a:gd name="T21" fmla="*/ 4 h 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" h="4">
                      <a:moveTo>
                        <a:pt x="0" y="4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4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48B2D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107" name="Freeform 639"/>
                <p:cNvSpPr>
                  <a:spLocks/>
                </p:cNvSpPr>
                <p:nvPr/>
              </p:nvSpPr>
              <p:spPr bwMode="auto">
                <a:xfrm>
                  <a:off x="2011" y="3277"/>
                  <a:ext cx="5" cy="4"/>
                </a:xfrm>
                <a:custGeom>
                  <a:avLst/>
                  <a:gdLst>
                    <a:gd name="T0" fmla="*/ 0 w 5"/>
                    <a:gd name="T1" fmla="*/ 4 h 4"/>
                    <a:gd name="T2" fmla="*/ 0 w 5"/>
                    <a:gd name="T3" fmla="*/ 0 h 4"/>
                    <a:gd name="T4" fmla="*/ 5 w 5"/>
                    <a:gd name="T5" fmla="*/ 0 h 4"/>
                    <a:gd name="T6" fmla="*/ 5 w 5"/>
                    <a:gd name="T7" fmla="*/ 4 h 4"/>
                    <a:gd name="T8" fmla="*/ 0 w 5"/>
                    <a:gd name="T9" fmla="*/ 4 h 4"/>
                    <a:gd name="T10" fmla="*/ 0 w 5"/>
                    <a:gd name="T11" fmla="*/ 4 h 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"/>
                    <a:gd name="T19" fmla="*/ 0 h 4"/>
                    <a:gd name="T20" fmla="*/ 5 w 5"/>
                    <a:gd name="T21" fmla="*/ 4 h 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" h="4">
                      <a:moveTo>
                        <a:pt x="0" y="4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4"/>
                      </a:lnTo>
                      <a:lnTo>
                        <a:pt x="0" y="4"/>
                      </a:lnTo>
                    </a:path>
                  </a:pathLst>
                </a:custGeom>
                <a:noFill/>
                <a:ln w="0">
                  <a:solidFill>
                    <a:srgbClr val="48B2D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108" name="Freeform 640"/>
                <p:cNvSpPr>
                  <a:spLocks/>
                </p:cNvSpPr>
                <p:nvPr/>
              </p:nvSpPr>
              <p:spPr bwMode="auto">
                <a:xfrm>
                  <a:off x="2006" y="3291"/>
                  <a:ext cx="5" cy="4"/>
                </a:xfrm>
                <a:custGeom>
                  <a:avLst/>
                  <a:gdLst>
                    <a:gd name="T0" fmla="*/ 0 w 5"/>
                    <a:gd name="T1" fmla="*/ 4 h 4"/>
                    <a:gd name="T2" fmla="*/ 0 w 5"/>
                    <a:gd name="T3" fmla="*/ 0 h 4"/>
                    <a:gd name="T4" fmla="*/ 5 w 5"/>
                    <a:gd name="T5" fmla="*/ 4 h 4"/>
                    <a:gd name="T6" fmla="*/ 5 w 5"/>
                    <a:gd name="T7" fmla="*/ 4 h 4"/>
                    <a:gd name="T8" fmla="*/ 0 w 5"/>
                    <a:gd name="T9" fmla="*/ 4 h 4"/>
                    <a:gd name="T10" fmla="*/ 0 w 5"/>
                    <a:gd name="T11" fmla="*/ 4 h 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"/>
                    <a:gd name="T19" fmla="*/ 0 h 4"/>
                    <a:gd name="T20" fmla="*/ 5 w 5"/>
                    <a:gd name="T21" fmla="*/ 4 h 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" h="4">
                      <a:moveTo>
                        <a:pt x="0" y="4"/>
                      </a:moveTo>
                      <a:lnTo>
                        <a:pt x="0" y="0"/>
                      </a:lnTo>
                      <a:lnTo>
                        <a:pt x="5" y="4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48B2D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109" name="Freeform 641"/>
                <p:cNvSpPr>
                  <a:spLocks/>
                </p:cNvSpPr>
                <p:nvPr/>
              </p:nvSpPr>
              <p:spPr bwMode="auto">
                <a:xfrm>
                  <a:off x="2006" y="3291"/>
                  <a:ext cx="5" cy="4"/>
                </a:xfrm>
                <a:custGeom>
                  <a:avLst/>
                  <a:gdLst>
                    <a:gd name="T0" fmla="*/ 0 w 5"/>
                    <a:gd name="T1" fmla="*/ 4 h 4"/>
                    <a:gd name="T2" fmla="*/ 0 w 5"/>
                    <a:gd name="T3" fmla="*/ 0 h 4"/>
                    <a:gd name="T4" fmla="*/ 5 w 5"/>
                    <a:gd name="T5" fmla="*/ 4 h 4"/>
                    <a:gd name="T6" fmla="*/ 5 w 5"/>
                    <a:gd name="T7" fmla="*/ 4 h 4"/>
                    <a:gd name="T8" fmla="*/ 0 w 5"/>
                    <a:gd name="T9" fmla="*/ 4 h 4"/>
                    <a:gd name="T10" fmla="*/ 0 w 5"/>
                    <a:gd name="T11" fmla="*/ 4 h 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"/>
                    <a:gd name="T19" fmla="*/ 0 h 4"/>
                    <a:gd name="T20" fmla="*/ 5 w 5"/>
                    <a:gd name="T21" fmla="*/ 4 h 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" h="4">
                      <a:moveTo>
                        <a:pt x="0" y="4"/>
                      </a:moveTo>
                      <a:lnTo>
                        <a:pt x="0" y="0"/>
                      </a:lnTo>
                      <a:lnTo>
                        <a:pt x="5" y="4"/>
                      </a:lnTo>
                      <a:lnTo>
                        <a:pt x="0" y="4"/>
                      </a:lnTo>
                    </a:path>
                  </a:pathLst>
                </a:custGeom>
                <a:noFill/>
                <a:ln w="0">
                  <a:solidFill>
                    <a:srgbClr val="48B2D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110" name="Freeform 642"/>
                <p:cNvSpPr>
                  <a:spLocks/>
                </p:cNvSpPr>
                <p:nvPr/>
              </p:nvSpPr>
              <p:spPr bwMode="auto">
                <a:xfrm>
                  <a:off x="2016" y="3244"/>
                  <a:ext cx="11" cy="5"/>
                </a:xfrm>
                <a:custGeom>
                  <a:avLst/>
                  <a:gdLst>
                    <a:gd name="T0" fmla="*/ 0 w 11"/>
                    <a:gd name="T1" fmla="*/ 5 h 5"/>
                    <a:gd name="T2" fmla="*/ 5 w 11"/>
                    <a:gd name="T3" fmla="*/ 0 h 5"/>
                    <a:gd name="T4" fmla="*/ 11 w 11"/>
                    <a:gd name="T5" fmla="*/ 0 h 5"/>
                    <a:gd name="T6" fmla="*/ 5 w 11"/>
                    <a:gd name="T7" fmla="*/ 5 h 5"/>
                    <a:gd name="T8" fmla="*/ 0 w 11"/>
                    <a:gd name="T9" fmla="*/ 5 h 5"/>
                    <a:gd name="T10" fmla="*/ 0 w 11"/>
                    <a:gd name="T11" fmla="*/ 5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1"/>
                    <a:gd name="T19" fmla="*/ 0 h 5"/>
                    <a:gd name="T20" fmla="*/ 11 w 11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1" h="5">
                      <a:moveTo>
                        <a:pt x="0" y="5"/>
                      </a:moveTo>
                      <a:lnTo>
                        <a:pt x="5" y="0"/>
                      </a:lnTo>
                      <a:lnTo>
                        <a:pt x="11" y="0"/>
                      </a:lnTo>
                      <a:lnTo>
                        <a:pt x="5" y="5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48B2D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111" name="Freeform 643"/>
                <p:cNvSpPr>
                  <a:spLocks/>
                </p:cNvSpPr>
                <p:nvPr/>
              </p:nvSpPr>
              <p:spPr bwMode="auto">
                <a:xfrm>
                  <a:off x="2016" y="3244"/>
                  <a:ext cx="11" cy="5"/>
                </a:xfrm>
                <a:custGeom>
                  <a:avLst/>
                  <a:gdLst>
                    <a:gd name="T0" fmla="*/ 0 w 11"/>
                    <a:gd name="T1" fmla="*/ 5 h 5"/>
                    <a:gd name="T2" fmla="*/ 5 w 11"/>
                    <a:gd name="T3" fmla="*/ 0 h 5"/>
                    <a:gd name="T4" fmla="*/ 11 w 11"/>
                    <a:gd name="T5" fmla="*/ 0 h 5"/>
                    <a:gd name="T6" fmla="*/ 5 w 11"/>
                    <a:gd name="T7" fmla="*/ 5 h 5"/>
                    <a:gd name="T8" fmla="*/ 0 w 11"/>
                    <a:gd name="T9" fmla="*/ 5 h 5"/>
                    <a:gd name="T10" fmla="*/ 0 w 11"/>
                    <a:gd name="T11" fmla="*/ 5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1"/>
                    <a:gd name="T19" fmla="*/ 0 h 5"/>
                    <a:gd name="T20" fmla="*/ 11 w 11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1" h="5">
                      <a:moveTo>
                        <a:pt x="0" y="5"/>
                      </a:moveTo>
                      <a:lnTo>
                        <a:pt x="5" y="0"/>
                      </a:lnTo>
                      <a:lnTo>
                        <a:pt x="11" y="0"/>
                      </a:lnTo>
                      <a:lnTo>
                        <a:pt x="5" y="5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48B2D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112" name="Freeform 644"/>
                <p:cNvSpPr>
                  <a:spLocks/>
                </p:cNvSpPr>
                <p:nvPr/>
              </p:nvSpPr>
              <p:spPr bwMode="auto">
                <a:xfrm>
                  <a:off x="2011" y="3258"/>
                  <a:ext cx="5" cy="5"/>
                </a:xfrm>
                <a:custGeom>
                  <a:avLst/>
                  <a:gdLst>
                    <a:gd name="T0" fmla="*/ 0 w 5"/>
                    <a:gd name="T1" fmla="*/ 5 h 5"/>
                    <a:gd name="T2" fmla="*/ 0 w 5"/>
                    <a:gd name="T3" fmla="*/ 0 h 5"/>
                    <a:gd name="T4" fmla="*/ 5 w 5"/>
                    <a:gd name="T5" fmla="*/ 5 h 5"/>
                    <a:gd name="T6" fmla="*/ 5 w 5"/>
                    <a:gd name="T7" fmla="*/ 5 h 5"/>
                    <a:gd name="T8" fmla="*/ 0 w 5"/>
                    <a:gd name="T9" fmla="*/ 5 h 5"/>
                    <a:gd name="T10" fmla="*/ 0 w 5"/>
                    <a:gd name="T11" fmla="*/ 5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"/>
                    <a:gd name="T19" fmla="*/ 0 h 5"/>
                    <a:gd name="T20" fmla="*/ 5 w 5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" h="5">
                      <a:moveTo>
                        <a:pt x="0" y="5"/>
                      </a:moveTo>
                      <a:lnTo>
                        <a:pt x="0" y="0"/>
                      </a:lnTo>
                      <a:lnTo>
                        <a:pt x="5" y="5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48B2D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113" name="Freeform 645"/>
                <p:cNvSpPr>
                  <a:spLocks/>
                </p:cNvSpPr>
                <p:nvPr/>
              </p:nvSpPr>
              <p:spPr bwMode="auto">
                <a:xfrm>
                  <a:off x="2011" y="3258"/>
                  <a:ext cx="5" cy="5"/>
                </a:xfrm>
                <a:custGeom>
                  <a:avLst/>
                  <a:gdLst>
                    <a:gd name="T0" fmla="*/ 0 w 5"/>
                    <a:gd name="T1" fmla="*/ 5 h 5"/>
                    <a:gd name="T2" fmla="*/ 0 w 5"/>
                    <a:gd name="T3" fmla="*/ 0 h 5"/>
                    <a:gd name="T4" fmla="*/ 5 w 5"/>
                    <a:gd name="T5" fmla="*/ 5 h 5"/>
                    <a:gd name="T6" fmla="*/ 5 w 5"/>
                    <a:gd name="T7" fmla="*/ 5 h 5"/>
                    <a:gd name="T8" fmla="*/ 0 w 5"/>
                    <a:gd name="T9" fmla="*/ 5 h 5"/>
                    <a:gd name="T10" fmla="*/ 0 w 5"/>
                    <a:gd name="T11" fmla="*/ 5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"/>
                    <a:gd name="T19" fmla="*/ 0 h 5"/>
                    <a:gd name="T20" fmla="*/ 5 w 5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" h="5">
                      <a:moveTo>
                        <a:pt x="0" y="5"/>
                      </a:moveTo>
                      <a:lnTo>
                        <a:pt x="0" y="0"/>
                      </a:lnTo>
                      <a:lnTo>
                        <a:pt x="5" y="5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48B2D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114" name="Freeform 646"/>
                <p:cNvSpPr>
                  <a:spLocks/>
                </p:cNvSpPr>
                <p:nvPr/>
              </p:nvSpPr>
              <p:spPr bwMode="auto">
                <a:xfrm>
                  <a:off x="2006" y="3272"/>
                  <a:ext cx="5" cy="5"/>
                </a:xfrm>
                <a:custGeom>
                  <a:avLst/>
                  <a:gdLst>
                    <a:gd name="T0" fmla="*/ 0 w 5"/>
                    <a:gd name="T1" fmla="*/ 5 h 5"/>
                    <a:gd name="T2" fmla="*/ 0 w 5"/>
                    <a:gd name="T3" fmla="*/ 0 h 5"/>
                    <a:gd name="T4" fmla="*/ 5 w 5"/>
                    <a:gd name="T5" fmla="*/ 5 h 5"/>
                    <a:gd name="T6" fmla="*/ 5 w 5"/>
                    <a:gd name="T7" fmla="*/ 5 h 5"/>
                    <a:gd name="T8" fmla="*/ 0 w 5"/>
                    <a:gd name="T9" fmla="*/ 5 h 5"/>
                    <a:gd name="T10" fmla="*/ 0 w 5"/>
                    <a:gd name="T11" fmla="*/ 5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"/>
                    <a:gd name="T19" fmla="*/ 0 h 5"/>
                    <a:gd name="T20" fmla="*/ 5 w 5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" h="5">
                      <a:moveTo>
                        <a:pt x="0" y="5"/>
                      </a:moveTo>
                      <a:lnTo>
                        <a:pt x="0" y="0"/>
                      </a:lnTo>
                      <a:lnTo>
                        <a:pt x="5" y="5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48B2D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115" name="Freeform 647"/>
                <p:cNvSpPr>
                  <a:spLocks/>
                </p:cNvSpPr>
                <p:nvPr/>
              </p:nvSpPr>
              <p:spPr bwMode="auto">
                <a:xfrm>
                  <a:off x="2006" y="3272"/>
                  <a:ext cx="5" cy="5"/>
                </a:xfrm>
                <a:custGeom>
                  <a:avLst/>
                  <a:gdLst>
                    <a:gd name="T0" fmla="*/ 0 w 5"/>
                    <a:gd name="T1" fmla="*/ 5 h 5"/>
                    <a:gd name="T2" fmla="*/ 0 w 5"/>
                    <a:gd name="T3" fmla="*/ 0 h 5"/>
                    <a:gd name="T4" fmla="*/ 5 w 5"/>
                    <a:gd name="T5" fmla="*/ 5 h 5"/>
                    <a:gd name="T6" fmla="*/ 5 w 5"/>
                    <a:gd name="T7" fmla="*/ 5 h 5"/>
                    <a:gd name="T8" fmla="*/ 0 w 5"/>
                    <a:gd name="T9" fmla="*/ 5 h 5"/>
                    <a:gd name="T10" fmla="*/ 0 w 5"/>
                    <a:gd name="T11" fmla="*/ 5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"/>
                    <a:gd name="T19" fmla="*/ 0 h 5"/>
                    <a:gd name="T20" fmla="*/ 5 w 5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" h="5">
                      <a:moveTo>
                        <a:pt x="0" y="5"/>
                      </a:moveTo>
                      <a:lnTo>
                        <a:pt x="0" y="0"/>
                      </a:lnTo>
                      <a:lnTo>
                        <a:pt x="5" y="5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48B2D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116" name="Freeform 648"/>
                <p:cNvSpPr>
                  <a:spLocks/>
                </p:cNvSpPr>
                <p:nvPr/>
              </p:nvSpPr>
              <p:spPr bwMode="auto">
                <a:xfrm>
                  <a:off x="1996" y="3291"/>
                  <a:ext cx="5" cy="1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5 w 5"/>
                    <a:gd name="T5" fmla="*/ 0 h 1"/>
                    <a:gd name="T6" fmla="*/ 5 w 5"/>
                    <a:gd name="T7" fmla="*/ 0 h 1"/>
                    <a:gd name="T8" fmla="*/ 0 w 5"/>
                    <a:gd name="T9" fmla="*/ 0 h 1"/>
                    <a:gd name="T10" fmla="*/ 0 w 5"/>
                    <a:gd name="T11" fmla="*/ 0 h 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"/>
                    <a:gd name="T19" fmla="*/ 0 h 1"/>
                    <a:gd name="T20" fmla="*/ 5 w 5"/>
                    <a:gd name="T21" fmla="*/ 1 h 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8B2D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117" name="Freeform 649"/>
                <p:cNvSpPr>
                  <a:spLocks/>
                </p:cNvSpPr>
                <p:nvPr/>
              </p:nvSpPr>
              <p:spPr bwMode="auto">
                <a:xfrm>
                  <a:off x="1996" y="3291"/>
                  <a:ext cx="5" cy="1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5 w 5"/>
                    <a:gd name="T5" fmla="*/ 0 h 1"/>
                    <a:gd name="T6" fmla="*/ 5 w 5"/>
                    <a:gd name="T7" fmla="*/ 0 h 1"/>
                    <a:gd name="T8" fmla="*/ 0 w 5"/>
                    <a:gd name="T9" fmla="*/ 0 h 1"/>
                    <a:gd name="T10" fmla="*/ 0 w 5"/>
                    <a:gd name="T11" fmla="*/ 0 h 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"/>
                    <a:gd name="T19" fmla="*/ 0 h 1"/>
                    <a:gd name="T20" fmla="*/ 5 w 5"/>
                    <a:gd name="T21" fmla="*/ 1 h 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48B2D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118" name="Freeform 650"/>
                <p:cNvSpPr>
                  <a:spLocks/>
                </p:cNvSpPr>
                <p:nvPr/>
              </p:nvSpPr>
              <p:spPr bwMode="auto">
                <a:xfrm>
                  <a:off x="2011" y="3240"/>
                  <a:ext cx="5" cy="4"/>
                </a:xfrm>
                <a:custGeom>
                  <a:avLst/>
                  <a:gdLst>
                    <a:gd name="T0" fmla="*/ 0 w 5"/>
                    <a:gd name="T1" fmla="*/ 4 h 4"/>
                    <a:gd name="T2" fmla="*/ 0 w 5"/>
                    <a:gd name="T3" fmla="*/ 0 h 4"/>
                    <a:gd name="T4" fmla="*/ 5 w 5"/>
                    <a:gd name="T5" fmla="*/ 4 h 4"/>
                    <a:gd name="T6" fmla="*/ 5 w 5"/>
                    <a:gd name="T7" fmla="*/ 4 h 4"/>
                    <a:gd name="T8" fmla="*/ 0 w 5"/>
                    <a:gd name="T9" fmla="*/ 4 h 4"/>
                    <a:gd name="T10" fmla="*/ 0 w 5"/>
                    <a:gd name="T11" fmla="*/ 4 h 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"/>
                    <a:gd name="T19" fmla="*/ 0 h 4"/>
                    <a:gd name="T20" fmla="*/ 5 w 5"/>
                    <a:gd name="T21" fmla="*/ 4 h 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" h="4">
                      <a:moveTo>
                        <a:pt x="0" y="4"/>
                      </a:moveTo>
                      <a:lnTo>
                        <a:pt x="0" y="0"/>
                      </a:lnTo>
                      <a:lnTo>
                        <a:pt x="5" y="4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48B2D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119" name="Freeform 651"/>
                <p:cNvSpPr>
                  <a:spLocks/>
                </p:cNvSpPr>
                <p:nvPr/>
              </p:nvSpPr>
              <p:spPr bwMode="auto">
                <a:xfrm>
                  <a:off x="2011" y="3240"/>
                  <a:ext cx="5" cy="4"/>
                </a:xfrm>
                <a:custGeom>
                  <a:avLst/>
                  <a:gdLst>
                    <a:gd name="T0" fmla="*/ 0 w 5"/>
                    <a:gd name="T1" fmla="*/ 4 h 4"/>
                    <a:gd name="T2" fmla="*/ 0 w 5"/>
                    <a:gd name="T3" fmla="*/ 0 h 4"/>
                    <a:gd name="T4" fmla="*/ 5 w 5"/>
                    <a:gd name="T5" fmla="*/ 4 h 4"/>
                    <a:gd name="T6" fmla="*/ 5 w 5"/>
                    <a:gd name="T7" fmla="*/ 4 h 4"/>
                    <a:gd name="T8" fmla="*/ 0 w 5"/>
                    <a:gd name="T9" fmla="*/ 4 h 4"/>
                    <a:gd name="T10" fmla="*/ 0 w 5"/>
                    <a:gd name="T11" fmla="*/ 4 h 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"/>
                    <a:gd name="T19" fmla="*/ 0 h 4"/>
                    <a:gd name="T20" fmla="*/ 5 w 5"/>
                    <a:gd name="T21" fmla="*/ 4 h 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" h="4">
                      <a:moveTo>
                        <a:pt x="0" y="4"/>
                      </a:moveTo>
                      <a:lnTo>
                        <a:pt x="0" y="0"/>
                      </a:lnTo>
                      <a:lnTo>
                        <a:pt x="5" y="4"/>
                      </a:lnTo>
                      <a:lnTo>
                        <a:pt x="0" y="4"/>
                      </a:lnTo>
                    </a:path>
                  </a:pathLst>
                </a:custGeom>
                <a:noFill/>
                <a:ln w="0">
                  <a:solidFill>
                    <a:srgbClr val="48B2D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120" name="Freeform 652"/>
                <p:cNvSpPr>
                  <a:spLocks/>
                </p:cNvSpPr>
                <p:nvPr/>
              </p:nvSpPr>
              <p:spPr bwMode="auto">
                <a:xfrm>
                  <a:off x="2001" y="3258"/>
                  <a:ext cx="10" cy="1"/>
                </a:xfrm>
                <a:custGeom>
                  <a:avLst/>
                  <a:gdLst>
                    <a:gd name="T0" fmla="*/ 0 w 10"/>
                    <a:gd name="T1" fmla="*/ 0 h 1"/>
                    <a:gd name="T2" fmla="*/ 5 w 10"/>
                    <a:gd name="T3" fmla="*/ 0 h 1"/>
                    <a:gd name="T4" fmla="*/ 10 w 10"/>
                    <a:gd name="T5" fmla="*/ 0 h 1"/>
                    <a:gd name="T6" fmla="*/ 5 w 10"/>
                    <a:gd name="T7" fmla="*/ 0 h 1"/>
                    <a:gd name="T8" fmla="*/ 0 w 10"/>
                    <a:gd name="T9" fmla="*/ 0 h 1"/>
                    <a:gd name="T10" fmla="*/ 0 w 10"/>
                    <a:gd name="T11" fmla="*/ 0 h 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"/>
                    <a:gd name="T19" fmla="*/ 0 h 1"/>
                    <a:gd name="T20" fmla="*/ 10 w 10"/>
                    <a:gd name="T21" fmla="*/ 1 h 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" h="1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5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8B2D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121" name="Freeform 653"/>
                <p:cNvSpPr>
                  <a:spLocks/>
                </p:cNvSpPr>
                <p:nvPr/>
              </p:nvSpPr>
              <p:spPr bwMode="auto">
                <a:xfrm>
                  <a:off x="2001" y="3258"/>
                  <a:ext cx="10" cy="1"/>
                </a:xfrm>
                <a:custGeom>
                  <a:avLst/>
                  <a:gdLst>
                    <a:gd name="T0" fmla="*/ 0 w 10"/>
                    <a:gd name="T1" fmla="*/ 0 h 1"/>
                    <a:gd name="T2" fmla="*/ 5 w 10"/>
                    <a:gd name="T3" fmla="*/ 0 h 1"/>
                    <a:gd name="T4" fmla="*/ 10 w 10"/>
                    <a:gd name="T5" fmla="*/ 0 h 1"/>
                    <a:gd name="T6" fmla="*/ 5 w 10"/>
                    <a:gd name="T7" fmla="*/ 0 h 1"/>
                    <a:gd name="T8" fmla="*/ 0 w 10"/>
                    <a:gd name="T9" fmla="*/ 0 h 1"/>
                    <a:gd name="T10" fmla="*/ 0 w 10"/>
                    <a:gd name="T11" fmla="*/ 0 h 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"/>
                    <a:gd name="T19" fmla="*/ 0 h 1"/>
                    <a:gd name="T20" fmla="*/ 10 w 10"/>
                    <a:gd name="T21" fmla="*/ 1 h 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" h="1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48B2D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122" name="Freeform 654"/>
                <p:cNvSpPr>
                  <a:spLocks/>
                </p:cNvSpPr>
                <p:nvPr/>
              </p:nvSpPr>
              <p:spPr bwMode="auto">
                <a:xfrm>
                  <a:off x="1996" y="3272"/>
                  <a:ext cx="5" cy="5"/>
                </a:xfrm>
                <a:custGeom>
                  <a:avLst/>
                  <a:gdLst>
                    <a:gd name="T0" fmla="*/ 0 w 5"/>
                    <a:gd name="T1" fmla="*/ 0 h 5"/>
                    <a:gd name="T2" fmla="*/ 0 w 5"/>
                    <a:gd name="T3" fmla="*/ 0 h 5"/>
                    <a:gd name="T4" fmla="*/ 5 w 5"/>
                    <a:gd name="T5" fmla="*/ 0 h 5"/>
                    <a:gd name="T6" fmla="*/ 5 w 5"/>
                    <a:gd name="T7" fmla="*/ 5 h 5"/>
                    <a:gd name="T8" fmla="*/ 0 w 5"/>
                    <a:gd name="T9" fmla="*/ 0 h 5"/>
                    <a:gd name="T10" fmla="*/ 0 w 5"/>
                    <a:gd name="T11" fmla="*/ 0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"/>
                    <a:gd name="T19" fmla="*/ 0 h 5"/>
                    <a:gd name="T20" fmla="*/ 5 w 5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"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8B2D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123" name="Freeform 655"/>
                <p:cNvSpPr>
                  <a:spLocks/>
                </p:cNvSpPr>
                <p:nvPr/>
              </p:nvSpPr>
              <p:spPr bwMode="auto">
                <a:xfrm>
                  <a:off x="1996" y="3272"/>
                  <a:ext cx="5" cy="5"/>
                </a:xfrm>
                <a:custGeom>
                  <a:avLst/>
                  <a:gdLst>
                    <a:gd name="T0" fmla="*/ 0 w 5"/>
                    <a:gd name="T1" fmla="*/ 0 h 5"/>
                    <a:gd name="T2" fmla="*/ 0 w 5"/>
                    <a:gd name="T3" fmla="*/ 0 h 5"/>
                    <a:gd name="T4" fmla="*/ 5 w 5"/>
                    <a:gd name="T5" fmla="*/ 0 h 5"/>
                    <a:gd name="T6" fmla="*/ 5 w 5"/>
                    <a:gd name="T7" fmla="*/ 5 h 5"/>
                    <a:gd name="T8" fmla="*/ 0 w 5"/>
                    <a:gd name="T9" fmla="*/ 0 h 5"/>
                    <a:gd name="T10" fmla="*/ 0 w 5"/>
                    <a:gd name="T11" fmla="*/ 0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"/>
                    <a:gd name="T19" fmla="*/ 0 h 5"/>
                    <a:gd name="T20" fmla="*/ 5 w 5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"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48B2D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124" name="Freeform 656"/>
                <p:cNvSpPr>
                  <a:spLocks/>
                </p:cNvSpPr>
                <p:nvPr/>
              </p:nvSpPr>
              <p:spPr bwMode="auto">
                <a:xfrm>
                  <a:off x="1991" y="3286"/>
                  <a:ext cx="5" cy="5"/>
                </a:xfrm>
                <a:custGeom>
                  <a:avLst/>
                  <a:gdLst>
                    <a:gd name="T0" fmla="*/ 0 w 5"/>
                    <a:gd name="T1" fmla="*/ 0 h 5"/>
                    <a:gd name="T2" fmla="*/ 0 w 5"/>
                    <a:gd name="T3" fmla="*/ 0 h 5"/>
                    <a:gd name="T4" fmla="*/ 5 w 5"/>
                    <a:gd name="T5" fmla="*/ 0 h 5"/>
                    <a:gd name="T6" fmla="*/ 0 w 5"/>
                    <a:gd name="T7" fmla="*/ 5 h 5"/>
                    <a:gd name="T8" fmla="*/ 0 w 5"/>
                    <a:gd name="T9" fmla="*/ 0 h 5"/>
                    <a:gd name="T10" fmla="*/ 0 w 5"/>
                    <a:gd name="T11" fmla="*/ 0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"/>
                    <a:gd name="T19" fmla="*/ 0 h 5"/>
                    <a:gd name="T20" fmla="*/ 5 w 5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"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0" y="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8B2D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125" name="Freeform 657"/>
                <p:cNvSpPr>
                  <a:spLocks/>
                </p:cNvSpPr>
                <p:nvPr/>
              </p:nvSpPr>
              <p:spPr bwMode="auto">
                <a:xfrm>
                  <a:off x="1991" y="3286"/>
                  <a:ext cx="5" cy="5"/>
                </a:xfrm>
                <a:custGeom>
                  <a:avLst/>
                  <a:gdLst>
                    <a:gd name="T0" fmla="*/ 0 w 5"/>
                    <a:gd name="T1" fmla="*/ 0 h 5"/>
                    <a:gd name="T2" fmla="*/ 0 w 5"/>
                    <a:gd name="T3" fmla="*/ 0 h 5"/>
                    <a:gd name="T4" fmla="*/ 5 w 5"/>
                    <a:gd name="T5" fmla="*/ 0 h 5"/>
                    <a:gd name="T6" fmla="*/ 0 w 5"/>
                    <a:gd name="T7" fmla="*/ 5 h 5"/>
                    <a:gd name="T8" fmla="*/ 0 w 5"/>
                    <a:gd name="T9" fmla="*/ 0 h 5"/>
                    <a:gd name="T10" fmla="*/ 0 w 5"/>
                    <a:gd name="T11" fmla="*/ 0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"/>
                    <a:gd name="T19" fmla="*/ 0 h 5"/>
                    <a:gd name="T20" fmla="*/ 5 w 5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"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48B2D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126" name="Line 658"/>
                <p:cNvSpPr>
                  <a:spLocks noChangeShapeType="1"/>
                </p:cNvSpPr>
                <p:nvPr/>
              </p:nvSpPr>
              <p:spPr bwMode="auto">
                <a:xfrm flipH="1">
                  <a:off x="2052" y="3263"/>
                  <a:ext cx="26" cy="60"/>
                </a:xfrm>
                <a:prstGeom prst="line">
                  <a:avLst/>
                </a:prstGeom>
                <a:noFill/>
                <a:ln w="0">
                  <a:solidFill>
                    <a:srgbClr val="48B2D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127" name="Line 659"/>
                <p:cNvSpPr>
                  <a:spLocks noChangeShapeType="1"/>
                </p:cNvSpPr>
                <p:nvPr/>
              </p:nvSpPr>
              <p:spPr bwMode="auto">
                <a:xfrm flipH="1">
                  <a:off x="2052" y="3263"/>
                  <a:ext cx="26" cy="60"/>
                </a:xfrm>
                <a:prstGeom prst="line">
                  <a:avLst/>
                </a:prstGeom>
                <a:noFill/>
                <a:ln w="0">
                  <a:solidFill>
                    <a:srgbClr val="48B2D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128" name="Line 660"/>
                <p:cNvSpPr>
                  <a:spLocks noChangeShapeType="1"/>
                </p:cNvSpPr>
                <p:nvPr/>
              </p:nvSpPr>
              <p:spPr bwMode="auto">
                <a:xfrm flipH="1">
                  <a:off x="2037" y="3253"/>
                  <a:ext cx="25" cy="61"/>
                </a:xfrm>
                <a:prstGeom prst="line">
                  <a:avLst/>
                </a:prstGeom>
                <a:noFill/>
                <a:ln w="0">
                  <a:solidFill>
                    <a:srgbClr val="48B2D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129" name="Line 661"/>
                <p:cNvSpPr>
                  <a:spLocks noChangeShapeType="1"/>
                </p:cNvSpPr>
                <p:nvPr/>
              </p:nvSpPr>
              <p:spPr bwMode="auto">
                <a:xfrm flipH="1">
                  <a:off x="2037" y="3253"/>
                  <a:ext cx="25" cy="61"/>
                </a:xfrm>
                <a:prstGeom prst="line">
                  <a:avLst/>
                </a:prstGeom>
                <a:noFill/>
                <a:ln w="0">
                  <a:solidFill>
                    <a:srgbClr val="48B2D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130" name="Line 662"/>
                <p:cNvSpPr>
                  <a:spLocks noChangeShapeType="1"/>
                </p:cNvSpPr>
                <p:nvPr/>
              </p:nvSpPr>
              <p:spPr bwMode="auto">
                <a:xfrm flipH="1">
                  <a:off x="2021" y="3249"/>
                  <a:ext cx="31" cy="60"/>
                </a:xfrm>
                <a:prstGeom prst="line">
                  <a:avLst/>
                </a:prstGeom>
                <a:noFill/>
                <a:ln w="0">
                  <a:solidFill>
                    <a:srgbClr val="48B2D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131" name="Line 663"/>
                <p:cNvSpPr>
                  <a:spLocks noChangeShapeType="1"/>
                </p:cNvSpPr>
                <p:nvPr/>
              </p:nvSpPr>
              <p:spPr bwMode="auto">
                <a:xfrm flipH="1">
                  <a:off x="2021" y="3249"/>
                  <a:ext cx="31" cy="60"/>
                </a:xfrm>
                <a:prstGeom prst="line">
                  <a:avLst/>
                </a:prstGeom>
                <a:noFill/>
                <a:ln w="0">
                  <a:solidFill>
                    <a:srgbClr val="48B2D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132" name="Line 664"/>
                <p:cNvSpPr>
                  <a:spLocks noChangeShapeType="1"/>
                </p:cNvSpPr>
                <p:nvPr/>
              </p:nvSpPr>
              <p:spPr bwMode="auto">
                <a:xfrm flipH="1">
                  <a:off x="2011" y="3244"/>
                  <a:ext cx="26" cy="61"/>
                </a:xfrm>
                <a:prstGeom prst="line">
                  <a:avLst/>
                </a:prstGeom>
                <a:noFill/>
                <a:ln w="0">
                  <a:solidFill>
                    <a:srgbClr val="48B2D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133" name="Line 665"/>
                <p:cNvSpPr>
                  <a:spLocks noChangeShapeType="1"/>
                </p:cNvSpPr>
                <p:nvPr/>
              </p:nvSpPr>
              <p:spPr bwMode="auto">
                <a:xfrm flipH="1">
                  <a:off x="2011" y="3244"/>
                  <a:ext cx="26" cy="61"/>
                </a:xfrm>
                <a:prstGeom prst="line">
                  <a:avLst/>
                </a:prstGeom>
                <a:noFill/>
                <a:ln w="0">
                  <a:solidFill>
                    <a:srgbClr val="48B2D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134" name="Line 666"/>
                <p:cNvSpPr>
                  <a:spLocks noChangeShapeType="1"/>
                </p:cNvSpPr>
                <p:nvPr/>
              </p:nvSpPr>
              <p:spPr bwMode="auto">
                <a:xfrm flipH="1">
                  <a:off x="2001" y="3240"/>
                  <a:ext cx="26" cy="60"/>
                </a:xfrm>
                <a:prstGeom prst="line">
                  <a:avLst/>
                </a:prstGeom>
                <a:noFill/>
                <a:ln w="0">
                  <a:solidFill>
                    <a:srgbClr val="48B2D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135" name="Line 667"/>
                <p:cNvSpPr>
                  <a:spLocks noChangeShapeType="1"/>
                </p:cNvSpPr>
                <p:nvPr/>
              </p:nvSpPr>
              <p:spPr bwMode="auto">
                <a:xfrm flipH="1">
                  <a:off x="2001" y="3240"/>
                  <a:ext cx="26" cy="60"/>
                </a:xfrm>
                <a:prstGeom prst="line">
                  <a:avLst/>
                </a:prstGeom>
                <a:noFill/>
                <a:ln w="0">
                  <a:solidFill>
                    <a:srgbClr val="48B2D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136" name="Line 668"/>
                <p:cNvSpPr>
                  <a:spLocks noChangeShapeType="1"/>
                </p:cNvSpPr>
                <p:nvPr/>
              </p:nvSpPr>
              <p:spPr bwMode="auto">
                <a:xfrm flipH="1">
                  <a:off x="1991" y="3240"/>
                  <a:ext cx="30" cy="60"/>
                </a:xfrm>
                <a:prstGeom prst="line">
                  <a:avLst/>
                </a:prstGeom>
                <a:noFill/>
                <a:ln w="0">
                  <a:solidFill>
                    <a:srgbClr val="48B2D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137" name="Line 669"/>
                <p:cNvSpPr>
                  <a:spLocks noChangeShapeType="1"/>
                </p:cNvSpPr>
                <p:nvPr/>
              </p:nvSpPr>
              <p:spPr bwMode="auto">
                <a:xfrm flipH="1">
                  <a:off x="1991" y="3240"/>
                  <a:ext cx="30" cy="60"/>
                </a:xfrm>
                <a:prstGeom prst="line">
                  <a:avLst/>
                </a:prstGeom>
                <a:noFill/>
                <a:ln w="0">
                  <a:solidFill>
                    <a:srgbClr val="48B2D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138" name="Line 670"/>
                <p:cNvSpPr>
                  <a:spLocks noChangeShapeType="1"/>
                </p:cNvSpPr>
                <p:nvPr/>
              </p:nvSpPr>
              <p:spPr bwMode="auto">
                <a:xfrm flipH="1">
                  <a:off x="1853" y="3305"/>
                  <a:ext cx="133" cy="279"/>
                </a:xfrm>
                <a:prstGeom prst="line">
                  <a:avLst/>
                </a:prstGeom>
                <a:noFill/>
                <a:ln w="0">
                  <a:solidFill>
                    <a:srgbClr val="48B2D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139" name="Line 671"/>
                <p:cNvSpPr>
                  <a:spLocks noChangeShapeType="1"/>
                </p:cNvSpPr>
                <p:nvPr/>
              </p:nvSpPr>
              <p:spPr bwMode="auto">
                <a:xfrm flipH="1">
                  <a:off x="1853" y="3305"/>
                  <a:ext cx="133" cy="279"/>
                </a:xfrm>
                <a:prstGeom prst="line">
                  <a:avLst/>
                </a:prstGeom>
                <a:noFill/>
                <a:ln w="0">
                  <a:solidFill>
                    <a:srgbClr val="48B2D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140" name="Freeform 672"/>
                <p:cNvSpPr>
                  <a:spLocks/>
                </p:cNvSpPr>
                <p:nvPr/>
              </p:nvSpPr>
              <p:spPr bwMode="auto">
                <a:xfrm>
                  <a:off x="2078" y="3193"/>
                  <a:ext cx="66" cy="84"/>
                </a:xfrm>
                <a:custGeom>
                  <a:avLst/>
                  <a:gdLst>
                    <a:gd name="T0" fmla="*/ 56 w 66"/>
                    <a:gd name="T1" fmla="*/ 0 h 84"/>
                    <a:gd name="T2" fmla="*/ 25 w 66"/>
                    <a:gd name="T3" fmla="*/ 9 h 84"/>
                    <a:gd name="T4" fmla="*/ 0 w 66"/>
                    <a:gd name="T5" fmla="*/ 65 h 84"/>
                    <a:gd name="T6" fmla="*/ 15 w 66"/>
                    <a:gd name="T7" fmla="*/ 74 h 84"/>
                    <a:gd name="T8" fmla="*/ 36 w 66"/>
                    <a:gd name="T9" fmla="*/ 84 h 84"/>
                    <a:gd name="T10" fmla="*/ 66 w 66"/>
                    <a:gd name="T11" fmla="*/ 23 h 84"/>
                    <a:gd name="T12" fmla="*/ 56 w 66"/>
                    <a:gd name="T13" fmla="*/ 0 h 84"/>
                    <a:gd name="T14" fmla="*/ 56 w 66"/>
                    <a:gd name="T15" fmla="*/ 0 h 8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66"/>
                    <a:gd name="T25" fmla="*/ 0 h 84"/>
                    <a:gd name="T26" fmla="*/ 66 w 66"/>
                    <a:gd name="T27" fmla="*/ 84 h 8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66" h="84">
                      <a:moveTo>
                        <a:pt x="56" y="0"/>
                      </a:moveTo>
                      <a:lnTo>
                        <a:pt x="25" y="9"/>
                      </a:lnTo>
                      <a:lnTo>
                        <a:pt x="0" y="65"/>
                      </a:lnTo>
                      <a:lnTo>
                        <a:pt x="15" y="74"/>
                      </a:lnTo>
                      <a:lnTo>
                        <a:pt x="36" y="84"/>
                      </a:lnTo>
                      <a:lnTo>
                        <a:pt x="66" y="23"/>
                      </a:lnTo>
                      <a:lnTo>
                        <a:pt x="56" y="0"/>
                      </a:lnTo>
                      <a:close/>
                    </a:path>
                  </a:pathLst>
                </a:custGeom>
                <a:solidFill>
                  <a:srgbClr val="48B2D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141" name="Freeform 673"/>
                <p:cNvSpPr>
                  <a:spLocks/>
                </p:cNvSpPr>
                <p:nvPr/>
              </p:nvSpPr>
              <p:spPr bwMode="auto">
                <a:xfrm>
                  <a:off x="2078" y="3193"/>
                  <a:ext cx="66" cy="84"/>
                </a:xfrm>
                <a:custGeom>
                  <a:avLst/>
                  <a:gdLst>
                    <a:gd name="T0" fmla="*/ 56 w 66"/>
                    <a:gd name="T1" fmla="*/ 0 h 84"/>
                    <a:gd name="T2" fmla="*/ 25 w 66"/>
                    <a:gd name="T3" fmla="*/ 9 h 84"/>
                    <a:gd name="T4" fmla="*/ 0 w 66"/>
                    <a:gd name="T5" fmla="*/ 65 h 84"/>
                    <a:gd name="T6" fmla="*/ 15 w 66"/>
                    <a:gd name="T7" fmla="*/ 74 h 84"/>
                    <a:gd name="T8" fmla="*/ 36 w 66"/>
                    <a:gd name="T9" fmla="*/ 84 h 84"/>
                    <a:gd name="T10" fmla="*/ 66 w 66"/>
                    <a:gd name="T11" fmla="*/ 23 h 84"/>
                    <a:gd name="T12" fmla="*/ 56 w 66"/>
                    <a:gd name="T13" fmla="*/ 0 h 84"/>
                    <a:gd name="T14" fmla="*/ 56 w 66"/>
                    <a:gd name="T15" fmla="*/ 0 h 8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66"/>
                    <a:gd name="T25" fmla="*/ 0 h 84"/>
                    <a:gd name="T26" fmla="*/ 66 w 66"/>
                    <a:gd name="T27" fmla="*/ 84 h 8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66" h="84">
                      <a:moveTo>
                        <a:pt x="56" y="0"/>
                      </a:moveTo>
                      <a:lnTo>
                        <a:pt x="25" y="9"/>
                      </a:lnTo>
                      <a:lnTo>
                        <a:pt x="0" y="65"/>
                      </a:lnTo>
                      <a:lnTo>
                        <a:pt x="15" y="74"/>
                      </a:lnTo>
                      <a:lnTo>
                        <a:pt x="36" y="84"/>
                      </a:lnTo>
                      <a:lnTo>
                        <a:pt x="66" y="23"/>
                      </a:lnTo>
                      <a:lnTo>
                        <a:pt x="56" y="0"/>
                      </a:lnTo>
                    </a:path>
                  </a:pathLst>
                </a:custGeom>
                <a:noFill/>
                <a:ln w="0">
                  <a:solidFill>
                    <a:srgbClr val="48B2D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142" name="Freeform 674"/>
                <p:cNvSpPr>
                  <a:spLocks/>
                </p:cNvSpPr>
                <p:nvPr/>
              </p:nvSpPr>
              <p:spPr bwMode="auto">
                <a:xfrm>
                  <a:off x="2062" y="3328"/>
                  <a:ext cx="6" cy="9"/>
                </a:xfrm>
                <a:custGeom>
                  <a:avLst/>
                  <a:gdLst>
                    <a:gd name="T0" fmla="*/ 0 w 6"/>
                    <a:gd name="T1" fmla="*/ 9 h 9"/>
                    <a:gd name="T2" fmla="*/ 6 w 6"/>
                    <a:gd name="T3" fmla="*/ 0 h 9"/>
                    <a:gd name="T4" fmla="*/ 0 w 6"/>
                    <a:gd name="T5" fmla="*/ 0 h 9"/>
                    <a:gd name="T6" fmla="*/ 0 w 6"/>
                    <a:gd name="T7" fmla="*/ 9 h 9"/>
                    <a:gd name="T8" fmla="*/ 0 w 6"/>
                    <a:gd name="T9" fmla="*/ 9 h 9"/>
                    <a:gd name="T10" fmla="*/ 0 w 6"/>
                    <a:gd name="T11" fmla="*/ 9 h 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6"/>
                    <a:gd name="T19" fmla="*/ 0 h 9"/>
                    <a:gd name="T20" fmla="*/ 6 w 6"/>
                    <a:gd name="T21" fmla="*/ 9 h 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6" h="9">
                      <a:moveTo>
                        <a:pt x="0" y="9"/>
                      </a:moveTo>
                      <a:lnTo>
                        <a:pt x="6" y="0"/>
                      </a:lnTo>
                      <a:lnTo>
                        <a:pt x="0" y="0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48B2D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143" name="Freeform 675"/>
                <p:cNvSpPr>
                  <a:spLocks/>
                </p:cNvSpPr>
                <p:nvPr/>
              </p:nvSpPr>
              <p:spPr bwMode="auto">
                <a:xfrm>
                  <a:off x="2062" y="3328"/>
                  <a:ext cx="6" cy="9"/>
                </a:xfrm>
                <a:custGeom>
                  <a:avLst/>
                  <a:gdLst>
                    <a:gd name="T0" fmla="*/ 0 w 6"/>
                    <a:gd name="T1" fmla="*/ 9 h 9"/>
                    <a:gd name="T2" fmla="*/ 6 w 6"/>
                    <a:gd name="T3" fmla="*/ 0 h 9"/>
                    <a:gd name="T4" fmla="*/ 0 w 6"/>
                    <a:gd name="T5" fmla="*/ 0 h 9"/>
                    <a:gd name="T6" fmla="*/ 0 w 6"/>
                    <a:gd name="T7" fmla="*/ 9 h 9"/>
                    <a:gd name="T8" fmla="*/ 0 w 6"/>
                    <a:gd name="T9" fmla="*/ 9 h 9"/>
                    <a:gd name="T10" fmla="*/ 0 w 6"/>
                    <a:gd name="T11" fmla="*/ 9 h 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6"/>
                    <a:gd name="T19" fmla="*/ 0 h 9"/>
                    <a:gd name="T20" fmla="*/ 6 w 6"/>
                    <a:gd name="T21" fmla="*/ 9 h 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6" h="9">
                      <a:moveTo>
                        <a:pt x="0" y="9"/>
                      </a:moveTo>
                      <a:lnTo>
                        <a:pt x="6" y="0"/>
                      </a:lnTo>
                      <a:lnTo>
                        <a:pt x="0" y="0"/>
                      </a:lnTo>
                      <a:lnTo>
                        <a:pt x="0" y="9"/>
                      </a:lnTo>
                    </a:path>
                  </a:pathLst>
                </a:custGeom>
                <a:noFill/>
                <a:ln w="0">
                  <a:solidFill>
                    <a:srgbClr val="48B2D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144" name="Freeform 676"/>
                <p:cNvSpPr>
                  <a:spLocks/>
                </p:cNvSpPr>
                <p:nvPr/>
              </p:nvSpPr>
              <p:spPr bwMode="auto">
                <a:xfrm>
                  <a:off x="2057" y="3337"/>
                  <a:ext cx="5" cy="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5 w 5"/>
                    <a:gd name="T5" fmla="*/ 0 h 1"/>
                    <a:gd name="T6" fmla="*/ 0 w 5"/>
                    <a:gd name="T7" fmla="*/ 0 h 1"/>
                    <a:gd name="T8" fmla="*/ 5 w 5"/>
                    <a:gd name="T9" fmla="*/ 0 h 1"/>
                    <a:gd name="T10" fmla="*/ 5 w 5"/>
                    <a:gd name="T11" fmla="*/ 0 h 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"/>
                    <a:gd name="T19" fmla="*/ 0 h 1"/>
                    <a:gd name="T20" fmla="*/ 5 w 5"/>
                    <a:gd name="T21" fmla="*/ 1 h 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48B2D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145" name="Freeform 677"/>
                <p:cNvSpPr>
                  <a:spLocks/>
                </p:cNvSpPr>
                <p:nvPr/>
              </p:nvSpPr>
              <p:spPr bwMode="auto">
                <a:xfrm>
                  <a:off x="2057" y="3337"/>
                  <a:ext cx="5" cy="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5 w 5"/>
                    <a:gd name="T5" fmla="*/ 0 h 1"/>
                    <a:gd name="T6" fmla="*/ 0 w 5"/>
                    <a:gd name="T7" fmla="*/ 0 h 1"/>
                    <a:gd name="T8" fmla="*/ 5 w 5"/>
                    <a:gd name="T9" fmla="*/ 0 h 1"/>
                    <a:gd name="T10" fmla="*/ 5 w 5"/>
                    <a:gd name="T11" fmla="*/ 0 h 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"/>
                    <a:gd name="T19" fmla="*/ 0 h 1"/>
                    <a:gd name="T20" fmla="*/ 5 w 5"/>
                    <a:gd name="T21" fmla="*/ 1 h 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48B2D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146" name="Freeform 678"/>
                <p:cNvSpPr>
                  <a:spLocks/>
                </p:cNvSpPr>
                <p:nvPr/>
              </p:nvSpPr>
              <p:spPr bwMode="auto">
                <a:xfrm>
                  <a:off x="2047" y="3337"/>
                  <a:ext cx="15" cy="24"/>
                </a:xfrm>
                <a:custGeom>
                  <a:avLst/>
                  <a:gdLst>
                    <a:gd name="T0" fmla="*/ 5 w 15"/>
                    <a:gd name="T1" fmla="*/ 24 h 24"/>
                    <a:gd name="T2" fmla="*/ 15 w 15"/>
                    <a:gd name="T3" fmla="*/ 5 h 24"/>
                    <a:gd name="T4" fmla="*/ 10 w 15"/>
                    <a:gd name="T5" fmla="*/ 0 h 24"/>
                    <a:gd name="T6" fmla="*/ 0 w 15"/>
                    <a:gd name="T7" fmla="*/ 24 h 24"/>
                    <a:gd name="T8" fmla="*/ 5 w 15"/>
                    <a:gd name="T9" fmla="*/ 24 h 24"/>
                    <a:gd name="T10" fmla="*/ 5 w 15"/>
                    <a:gd name="T11" fmla="*/ 24 h 2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5"/>
                    <a:gd name="T19" fmla="*/ 0 h 24"/>
                    <a:gd name="T20" fmla="*/ 15 w 15"/>
                    <a:gd name="T21" fmla="*/ 24 h 2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5" h="24">
                      <a:moveTo>
                        <a:pt x="5" y="24"/>
                      </a:moveTo>
                      <a:lnTo>
                        <a:pt x="15" y="5"/>
                      </a:lnTo>
                      <a:lnTo>
                        <a:pt x="10" y="0"/>
                      </a:lnTo>
                      <a:lnTo>
                        <a:pt x="0" y="24"/>
                      </a:lnTo>
                      <a:lnTo>
                        <a:pt x="5" y="24"/>
                      </a:lnTo>
                      <a:close/>
                    </a:path>
                  </a:pathLst>
                </a:custGeom>
                <a:solidFill>
                  <a:srgbClr val="48B2D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147" name="Freeform 679"/>
                <p:cNvSpPr>
                  <a:spLocks/>
                </p:cNvSpPr>
                <p:nvPr/>
              </p:nvSpPr>
              <p:spPr bwMode="auto">
                <a:xfrm>
                  <a:off x="2047" y="3337"/>
                  <a:ext cx="15" cy="24"/>
                </a:xfrm>
                <a:custGeom>
                  <a:avLst/>
                  <a:gdLst>
                    <a:gd name="T0" fmla="*/ 5 w 15"/>
                    <a:gd name="T1" fmla="*/ 24 h 24"/>
                    <a:gd name="T2" fmla="*/ 15 w 15"/>
                    <a:gd name="T3" fmla="*/ 5 h 24"/>
                    <a:gd name="T4" fmla="*/ 10 w 15"/>
                    <a:gd name="T5" fmla="*/ 0 h 24"/>
                    <a:gd name="T6" fmla="*/ 0 w 15"/>
                    <a:gd name="T7" fmla="*/ 24 h 24"/>
                    <a:gd name="T8" fmla="*/ 5 w 15"/>
                    <a:gd name="T9" fmla="*/ 24 h 24"/>
                    <a:gd name="T10" fmla="*/ 5 w 15"/>
                    <a:gd name="T11" fmla="*/ 24 h 2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5"/>
                    <a:gd name="T19" fmla="*/ 0 h 24"/>
                    <a:gd name="T20" fmla="*/ 15 w 15"/>
                    <a:gd name="T21" fmla="*/ 24 h 2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5" h="24">
                      <a:moveTo>
                        <a:pt x="5" y="24"/>
                      </a:moveTo>
                      <a:lnTo>
                        <a:pt x="15" y="5"/>
                      </a:lnTo>
                      <a:lnTo>
                        <a:pt x="10" y="0"/>
                      </a:lnTo>
                      <a:lnTo>
                        <a:pt x="0" y="24"/>
                      </a:lnTo>
                      <a:lnTo>
                        <a:pt x="5" y="24"/>
                      </a:lnTo>
                    </a:path>
                  </a:pathLst>
                </a:custGeom>
                <a:noFill/>
                <a:ln w="0">
                  <a:solidFill>
                    <a:srgbClr val="48B2D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148" name="Freeform 680"/>
                <p:cNvSpPr>
                  <a:spLocks/>
                </p:cNvSpPr>
                <p:nvPr/>
              </p:nvSpPr>
              <p:spPr bwMode="auto">
                <a:xfrm>
                  <a:off x="1996" y="3361"/>
                  <a:ext cx="72" cy="79"/>
                </a:xfrm>
                <a:custGeom>
                  <a:avLst/>
                  <a:gdLst>
                    <a:gd name="T0" fmla="*/ 51 w 72"/>
                    <a:gd name="T1" fmla="*/ 0 h 79"/>
                    <a:gd name="T2" fmla="*/ 51 w 72"/>
                    <a:gd name="T3" fmla="*/ 0 h 79"/>
                    <a:gd name="T4" fmla="*/ 51 w 72"/>
                    <a:gd name="T5" fmla="*/ 0 h 79"/>
                    <a:gd name="T6" fmla="*/ 51 w 72"/>
                    <a:gd name="T7" fmla="*/ 0 h 79"/>
                    <a:gd name="T8" fmla="*/ 36 w 72"/>
                    <a:gd name="T9" fmla="*/ 0 h 79"/>
                    <a:gd name="T10" fmla="*/ 20 w 72"/>
                    <a:gd name="T11" fmla="*/ 4 h 79"/>
                    <a:gd name="T12" fmla="*/ 10 w 72"/>
                    <a:gd name="T13" fmla="*/ 14 h 79"/>
                    <a:gd name="T14" fmla="*/ 0 w 72"/>
                    <a:gd name="T15" fmla="*/ 27 h 79"/>
                    <a:gd name="T16" fmla="*/ 0 w 72"/>
                    <a:gd name="T17" fmla="*/ 41 h 79"/>
                    <a:gd name="T18" fmla="*/ 0 w 72"/>
                    <a:gd name="T19" fmla="*/ 55 h 79"/>
                    <a:gd name="T20" fmla="*/ 5 w 72"/>
                    <a:gd name="T21" fmla="*/ 69 h 79"/>
                    <a:gd name="T22" fmla="*/ 15 w 72"/>
                    <a:gd name="T23" fmla="*/ 79 h 79"/>
                    <a:gd name="T24" fmla="*/ 15 w 72"/>
                    <a:gd name="T25" fmla="*/ 74 h 79"/>
                    <a:gd name="T26" fmla="*/ 15 w 72"/>
                    <a:gd name="T27" fmla="*/ 79 h 79"/>
                    <a:gd name="T28" fmla="*/ 15 w 72"/>
                    <a:gd name="T29" fmla="*/ 79 h 79"/>
                    <a:gd name="T30" fmla="*/ 31 w 72"/>
                    <a:gd name="T31" fmla="*/ 79 h 79"/>
                    <a:gd name="T32" fmla="*/ 46 w 72"/>
                    <a:gd name="T33" fmla="*/ 74 h 79"/>
                    <a:gd name="T34" fmla="*/ 66 w 72"/>
                    <a:gd name="T35" fmla="*/ 51 h 79"/>
                    <a:gd name="T36" fmla="*/ 72 w 72"/>
                    <a:gd name="T37" fmla="*/ 37 h 79"/>
                    <a:gd name="T38" fmla="*/ 72 w 72"/>
                    <a:gd name="T39" fmla="*/ 23 h 79"/>
                    <a:gd name="T40" fmla="*/ 66 w 72"/>
                    <a:gd name="T41" fmla="*/ 9 h 79"/>
                    <a:gd name="T42" fmla="*/ 51 w 72"/>
                    <a:gd name="T43" fmla="*/ 0 h 79"/>
                    <a:gd name="T44" fmla="*/ 51 w 72"/>
                    <a:gd name="T45" fmla="*/ 0 h 79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w 72"/>
                    <a:gd name="T70" fmla="*/ 0 h 79"/>
                    <a:gd name="T71" fmla="*/ 72 w 72"/>
                    <a:gd name="T72" fmla="*/ 79 h 79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T69" t="T70" r="T71" b="T72"/>
                  <a:pathLst>
                    <a:path w="72" h="79">
                      <a:moveTo>
                        <a:pt x="51" y="0"/>
                      </a:moveTo>
                      <a:lnTo>
                        <a:pt x="51" y="0"/>
                      </a:lnTo>
                      <a:lnTo>
                        <a:pt x="36" y="0"/>
                      </a:lnTo>
                      <a:lnTo>
                        <a:pt x="20" y="4"/>
                      </a:lnTo>
                      <a:lnTo>
                        <a:pt x="10" y="14"/>
                      </a:lnTo>
                      <a:lnTo>
                        <a:pt x="0" y="27"/>
                      </a:lnTo>
                      <a:lnTo>
                        <a:pt x="0" y="41"/>
                      </a:lnTo>
                      <a:lnTo>
                        <a:pt x="0" y="55"/>
                      </a:lnTo>
                      <a:lnTo>
                        <a:pt x="5" y="69"/>
                      </a:lnTo>
                      <a:lnTo>
                        <a:pt x="15" y="79"/>
                      </a:lnTo>
                      <a:lnTo>
                        <a:pt x="15" y="74"/>
                      </a:lnTo>
                      <a:lnTo>
                        <a:pt x="15" y="79"/>
                      </a:lnTo>
                      <a:lnTo>
                        <a:pt x="31" y="79"/>
                      </a:lnTo>
                      <a:lnTo>
                        <a:pt x="46" y="74"/>
                      </a:lnTo>
                      <a:lnTo>
                        <a:pt x="66" y="51"/>
                      </a:lnTo>
                      <a:lnTo>
                        <a:pt x="72" y="37"/>
                      </a:lnTo>
                      <a:lnTo>
                        <a:pt x="72" y="23"/>
                      </a:lnTo>
                      <a:lnTo>
                        <a:pt x="66" y="9"/>
                      </a:lnTo>
                      <a:lnTo>
                        <a:pt x="51" y="0"/>
                      </a:lnTo>
                      <a:close/>
                    </a:path>
                  </a:pathLst>
                </a:custGeom>
                <a:solidFill>
                  <a:srgbClr val="48B2D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149" name="Freeform 681"/>
                <p:cNvSpPr>
                  <a:spLocks/>
                </p:cNvSpPr>
                <p:nvPr/>
              </p:nvSpPr>
              <p:spPr bwMode="auto">
                <a:xfrm>
                  <a:off x="1996" y="3361"/>
                  <a:ext cx="72" cy="79"/>
                </a:xfrm>
                <a:custGeom>
                  <a:avLst/>
                  <a:gdLst>
                    <a:gd name="T0" fmla="*/ 51 w 72"/>
                    <a:gd name="T1" fmla="*/ 0 h 79"/>
                    <a:gd name="T2" fmla="*/ 51 w 72"/>
                    <a:gd name="T3" fmla="*/ 0 h 79"/>
                    <a:gd name="T4" fmla="*/ 51 w 72"/>
                    <a:gd name="T5" fmla="*/ 0 h 79"/>
                    <a:gd name="T6" fmla="*/ 51 w 72"/>
                    <a:gd name="T7" fmla="*/ 0 h 79"/>
                    <a:gd name="T8" fmla="*/ 36 w 72"/>
                    <a:gd name="T9" fmla="*/ 0 h 79"/>
                    <a:gd name="T10" fmla="*/ 20 w 72"/>
                    <a:gd name="T11" fmla="*/ 4 h 79"/>
                    <a:gd name="T12" fmla="*/ 10 w 72"/>
                    <a:gd name="T13" fmla="*/ 14 h 79"/>
                    <a:gd name="T14" fmla="*/ 0 w 72"/>
                    <a:gd name="T15" fmla="*/ 27 h 79"/>
                    <a:gd name="T16" fmla="*/ 0 w 72"/>
                    <a:gd name="T17" fmla="*/ 41 h 79"/>
                    <a:gd name="T18" fmla="*/ 0 w 72"/>
                    <a:gd name="T19" fmla="*/ 55 h 79"/>
                    <a:gd name="T20" fmla="*/ 5 w 72"/>
                    <a:gd name="T21" fmla="*/ 69 h 79"/>
                    <a:gd name="T22" fmla="*/ 15 w 72"/>
                    <a:gd name="T23" fmla="*/ 79 h 79"/>
                    <a:gd name="T24" fmla="*/ 15 w 72"/>
                    <a:gd name="T25" fmla="*/ 74 h 79"/>
                    <a:gd name="T26" fmla="*/ 15 w 72"/>
                    <a:gd name="T27" fmla="*/ 79 h 79"/>
                    <a:gd name="T28" fmla="*/ 15 w 72"/>
                    <a:gd name="T29" fmla="*/ 79 h 79"/>
                    <a:gd name="T30" fmla="*/ 31 w 72"/>
                    <a:gd name="T31" fmla="*/ 79 h 79"/>
                    <a:gd name="T32" fmla="*/ 46 w 72"/>
                    <a:gd name="T33" fmla="*/ 74 h 79"/>
                    <a:gd name="T34" fmla="*/ 66 w 72"/>
                    <a:gd name="T35" fmla="*/ 51 h 79"/>
                    <a:gd name="T36" fmla="*/ 72 w 72"/>
                    <a:gd name="T37" fmla="*/ 37 h 79"/>
                    <a:gd name="T38" fmla="*/ 72 w 72"/>
                    <a:gd name="T39" fmla="*/ 23 h 79"/>
                    <a:gd name="T40" fmla="*/ 66 w 72"/>
                    <a:gd name="T41" fmla="*/ 9 h 79"/>
                    <a:gd name="T42" fmla="*/ 51 w 72"/>
                    <a:gd name="T43" fmla="*/ 0 h 79"/>
                    <a:gd name="T44" fmla="*/ 51 w 72"/>
                    <a:gd name="T45" fmla="*/ 0 h 79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w 72"/>
                    <a:gd name="T70" fmla="*/ 0 h 79"/>
                    <a:gd name="T71" fmla="*/ 72 w 72"/>
                    <a:gd name="T72" fmla="*/ 79 h 79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T69" t="T70" r="T71" b="T72"/>
                  <a:pathLst>
                    <a:path w="72" h="79">
                      <a:moveTo>
                        <a:pt x="51" y="0"/>
                      </a:moveTo>
                      <a:lnTo>
                        <a:pt x="51" y="0"/>
                      </a:lnTo>
                      <a:lnTo>
                        <a:pt x="36" y="0"/>
                      </a:lnTo>
                      <a:lnTo>
                        <a:pt x="20" y="4"/>
                      </a:lnTo>
                      <a:lnTo>
                        <a:pt x="10" y="14"/>
                      </a:lnTo>
                      <a:lnTo>
                        <a:pt x="0" y="27"/>
                      </a:lnTo>
                      <a:lnTo>
                        <a:pt x="0" y="41"/>
                      </a:lnTo>
                      <a:lnTo>
                        <a:pt x="0" y="55"/>
                      </a:lnTo>
                      <a:lnTo>
                        <a:pt x="5" y="69"/>
                      </a:lnTo>
                      <a:lnTo>
                        <a:pt x="15" y="79"/>
                      </a:lnTo>
                      <a:lnTo>
                        <a:pt x="15" y="74"/>
                      </a:lnTo>
                      <a:lnTo>
                        <a:pt x="15" y="79"/>
                      </a:lnTo>
                      <a:lnTo>
                        <a:pt x="31" y="79"/>
                      </a:lnTo>
                      <a:lnTo>
                        <a:pt x="46" y="74"/>
                      </a:lnTo>
                      <a:lnTo>
                        <a:pt x="66" y="51"/>
                      </a:lnTo>
                      <a:lnTo>
                        <a:pt x="72" y="37"/>
                      </a:lnTo>
                      <a:lnTo>
                        <a:pt x="72" y="23"/>
                      </a:lnTo>
                      <a:lnTo>
                        <a:pt x="66" y="9"/>
                      </a:lnTo>
                      <a:lnTo>
                        <a:pt x="51" y="0"/>
                      </a:lnTo>
                    </a:path>
                  </a:pathLst>
                </a:custGeom>
                <a:noFill/>
                <a:ln w="0">
                  <a:solidFill>
                    <a:srgbClr val="48B2D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150" name="Freeform 682"/>
                <p:cNvSpPr>
                  <a:spLocks/>
                </p:cNvSpPr>
                <p:nvPr/>
              </p:nvSpPr>
              <p:spPr bwMode="auto">
                <a:xfrm>
                  <a:off x="2001" y="3440"/>
                  <a:ext cx="10" cy="18"/>
                </a:xfrm>
                <a:custGeom>
                  <a:avLst/>
                  <a:gdLst>
                    <a:gd name="T0" fmla="*/ 0 w 10"/>
                    <a:gd name="T1" fmla="*/ 18 h 18"/>
                    <a:gd name="T2" fmla="*/ 10 w 10"/>
                    <a:gd name="T3" fmla="*/ 0 h 18"/>
                    <a:gd name="T4" fmla="*/ 10 w 10"/>
                    <a:gd name="T5" fmla="*/ 0 h 18"/>
                    <a:gd name="T6" fmla="*/ 0 w 10"/>
                    <a:gd name="T7" fmla="*/ 18 h 18"/>
                    <a:gd name="T8" fmla="*/ 0 w 10"/>
                    <a:gd name="T9" fmla="*/ 18 h 18"/>
                    <a:gd name="T10" fmla="*/ 0 w 10"/>
                    <a:gd name="T11" fmla="*/ 18 h 1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"/>
                    <a:gd name="T19" fmla="*/ 0 h 18"/>
                    <a:gd name="T20" fmla="*/ 10 w 10"/>
                    <a:gd name="T21" fmla="*/ 18 h 18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" h="18">
                      <a:moveTo>
                        <a:pt x="0" y="18"/>
                      </a:moveTo>
                      <a:lnTo>
                        <a:pt x="10" y="0"/>
                      </a:lnTo>
                      <a:lnTo>
                        <a:pt x="0" y="18"/>
                      </a:lnTo>
                      <a:close/>
                    </a:path>
                  </a:pathLst>
                </a:custGeom>
                <a:solidFill>
                  <a:srgbClr val="48B2D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151" name="Freeform 683"/>
                <p:cNvSpPr>
                  <a:spLocks/>
                </p:cNvSpPr>
                <p:nvPr/>
              </p:nvSpPr>
              <p:spPr bwMode="auto">
                <a:xfrm>
                  <a:off x="2001" y="3440"/>
                  <a:ext cx="10" cy="18"/>
                </a:xfrm>
                <a:custGeom>
                  <a:avLst/>
                  <a:gdLst>
                    <a:gd name="T0" fmla="*/ 0 w 10"/>
                    <a:gd name="T1" fmla="*/ 18 h 18"/>
                    <a:gd name="T2" fmla="*/ 10 w 10"/>
                    <a:gd name="T3" fmla="*/ 0 h 18"/>
                    <a:gd name="T4" fmla="*/ 10 w 10"/>
                    <a:gd name="T5" fmla="*/ 0 h 18"/>
                    <a:gd name="T6" fmla="*/ 0 w 10"/>
                    <a:gd name="T7" fmla="*/ 18 h 18"/>
                    <a:gd name="T8" fmla="*/ 0 w 10"/>
                    <a:gd name="T9" fmla="*/ 18 h 18"/>
                    <a:gd name="T10" fmla="*/ 0 w 10"/>
                    <a:gd name="T11" fmla="*/ 18 h 1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"/>
                    <a:gd name="T19" fmla="*/ 0 h 18"/>
                    <a:gd name="T20" fmla="*/ 10 w 10"/>
                    <a:gd name="T21" fmla="*/ 18 h 18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" h="18">
                      <a:moveTo>
                        <a:pt x="0" y="18"/>
                      </a:moveTo>
                      <a:lnTo>
                        <a:pt x="10" y="0"/>
                      </a:lnTo>
                      <a:lnTo>
                        <a:pt x="0" y="18"/>
                      </a:lnTo>
                    </a:path>
                  </a:pathLst>
                </a:custGeom>
                <a:noFill/>
                <a:ln w="0">
                  <a:solidFill>
                    <a:srgbClr val="48B2D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152" name="Freeform 684"/>
                <p:cNvSpPr>
                  <a:spLocks/>
                </p:cNvSpPr>
                <p:nvPr/>
              </p:nvSpPr>
              <p:spPr bwMode="auto">
                <a:xfrm>
                  <a:off x="1924" y="3458"/>
                  <a:ext cx="77" cy="159"/>
                </a:xfrm>
                <a:custGeom>
                  <a:avLst/>
                  <a:gdLst>
                    <a:gd name="T0" fmla="*/ 0 w 77"/>
                    <a:gd name="T1" fmla="*/ 159 h 159"/>
                    <a:gd name="T2" fmla="*/ 77 w 77"/>
                    <a:gd name="T3" fmla="*/ 5 h 159"/>
                    <a:gd name="T4" fmla="*/ 77 w 77"/>
                    <a:gd name="T5" fmla="*/ 0 h 159"/>
                    <a:gd name="T6" fmla="*/ 0 w 77"/>
                    <a:gd name="T7" fmla="*/ 159 h 159"/>
                    <a:gd name="T8" fmla="*/ 0 w 77"/>
                    <a:gd name="T9" fmla="*/ 159 h 159"/>
                    <a:gd name="T10" fmla="*/ 0 w 77"/>
                    <a:gd name="T11" fmla="*/ 159 h 15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77"/>
                    <a:gd name="T19" fmla="*/ 0 h 159"/>
                    <a:gd name="T20" fmla="*/ 77 w 77"/>
                    <a:gd name="T21" fmla="*/ 159 h 15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77" h="159">
                      <a:moveTo>
                        <a:pt x="0" y="159"/>
                      </a:moveTo>
                      <a:lnTo>
                        <a:pt x="77" y="5"/>
                      </a:lnTo>
                      <a:lnTo>
                        <a:pt x="77" y="0"/>
                      </a:lnTo>
                      <a:lnTo>
                        <a:pt x="0" y="159"/>
                      </a:lnTo>
                      <a:close/>
                    </a:path>
                  </a:pathLst>
                </a:custGeom>
                <a:solidFill>
                  <a:srgbClr val="48B2D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153" name="Freeform 685"/>
                <p:cNvSpPr>
                  <a:spLocks/>
                </p:cNvSpPr>
                <p:nvPr/>
              </p:nvSpPr>
              <p:spPr bwMode="auto">
                <a:xfrm>
                  <a:off x="1924" y="3458"/>
                  <a:ext cx="77" cy="159"/>
                </a:xfrm>
                <a:custGeom>
                  <a:avLst/>
                  <a:gdLst>
                    <a:gd name="T0" fmla="*/ 0 w 77"/>
                    <a:gd name="T1" fmla="*/ 159 h 159"/>
                    <a:gd name="T2" fmla="*/ 77 w 77"/>
                    <a:gd name="T3" fmla="*/ 5 h 159"/>
                    <a:gd name="T4" fmla="*/ 77 w 77"/>
                    <a:gd name="T5" fmla="*/ 0 h 159"/>
                    <a:gd name="T6" fmla="*/ 0 w 77"/>
                    <a:gd name="T7" fmla="*/ 159 h 159"/>
                    <a:gd name="T8" fmla="*/ 0 w 77"/>
                    <a:gd name="T9" fmla="*/ 159 h 159"/>
                    <a:gd name="T10" fmla="*/ 0 w 77"/>
                    <a:gd name="T11" fmla="*/ 159 h 15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77"/>
                    <a:gd name="T19" fmla="*/ 0 h 159"/>
                    <a:gd name="T20" fmla="*/ 77 w 77"/>
                    <a:gd name="T21" fmla="*/ 159 h 15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77" h="159">
                      <a:moveTo>
                        <a:pt x="0" y="159"/>
                      </a:moveTo>
                      <a:lnTo>
                        <a:pt x="77" y="5"/>
                      </a:lnTo>
                      <a:lnTo>
                        <a:pt x="77" y="0"/>
                      </a:lnTo>
                      <a:lnTo>
                        <a:pt x="0" y="159"/>
                      </a:lnTo>
                    </a:path>
                  </a:pathLst>
                </a:custGeom>
                <a:noFill/>
                <a:ln w="0">
                  <a:solidFill>
                    <a:srgbClr val="48B2D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154" name="Freeform 686"/>
                <p:cNvSpPr>
                  <a:spLocks/>
                </p:cNvSpPr>
                <p:nvPr/>
              </p:nvSpPr>
              <p:spPr bwMode="auto">
                <a:xfrm>
                  <a:off x="1919" y="3617"/>
                  <a:ext cx="5" cy="4"/>
                </a:xfrm>
                <a:custGeom>
                  <a:avLst/>
                  <a:gdLst>
                    <a:gd name="T0" fmla="*/ 5 w 5"/>
                    <a:gd name="T1" fmla="*/ 4 h 4"/>
                    <a:gd name="T2" fmla="*/ 5 w 5"/>
                    <a:gd name="T3" fmla="*/ 0 h 4"/>
                    <a:gd name="T4" fmla="*/ 5 w 5"/>
                    <a:gd name="T5" fmla="*/ 0 h 4"/>
                    <a:gd name="T6" fmla="*/ 0 w 5"/>
                    <a:gd name="T7" fmla="*/ 4 h 4"/>
                    <a:gd name="T8" fmla="*/ 5 w 5"/>
                    <a:gd name="T9" fmla="*/ 4 h 4"/>
                    <a:gd name="T10" fmla="*/ 5 w 5"/>
                    <a:gd name="T11" fmla="*/ 4 h 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"/>
                    <a:gd name="T19" fmla="*/ 0 h 4"/>
                    <a:gd name="T20" fmla="*/ 5 w 5"/>
                    <a:gd name="T21" fmla="*/ 4 h 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" h="4">
                      <a:moveTo>
                        <a:pt x="5" y="4"/>
                      </a:moveTo>
                      <a:lnTo>
                        <a:pt x="5" y="0"/>
                      </a:lnTo>
                      <a:lnTo>
                        <a:pt x="0" y="4"/>
                      </a:lnTo>
                      <a:lnTo>
                        <a:pt x="5" y="4"/>
                      </a:lnTo>
                      <a:close/>
                    </a:path>
                  </a:pathLst>
                </a:custGeom>
                <a:solidFill>
                  <a:srgbClr val="48B2D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155" name="Freeform 687"/>
                <p:cNvSpPr>
                  <a:spLocks/>
                </p:cNvSpPr>
                <p:nvPr/>
              </p:nvSpPr>
              <p:spPr bwMode="auto">
                <a:xfrm>
                  <a:off x="1919" y="3617"/>
                  <a:ext cx="5" cy="4"/>
                </a:xfrm>
                <a:custGeom>
                  <a:avLst/>
                  <a:gdLst>
                    <a:gd name="T0" fmla="*/ 5 w 5"/>
                    <a:gd name="T1" fmla="*/ 4 h 4"/>
                    <a:gd name="T2" fmla="*/ 5 w 5"/>
                    <a:gd name="T3" fmla="*/ 0 h 4"/>
                    <a:gd name="T4" fmla="*/ 5 w 5"/>
                    <a:gd name="T5" fmla="*/ 0 h 4"/>
                    <a:gd name="T6" fmla="*/ 0 w 5"/>
                    <a:gd name="T7" fmla="*/ 4 h 4"/>
                    <a:gd name="T8" fmla="*/ 5 w 5"/>
                    <a:gd name="T9" fmla="*/ 4 h 4"/>
                    <a:gd name="T10" fmla="*/ 5 w 5"/>
                    <a:gd name="T11" fmla="*/ 4 h 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"/>
                    <a:gd name="T19" fmla="*/ 0 h 4"/>
                    <a:gd name="T20" fmla="*/ 5 w 5"/>
                    <a:gd name="T21" fmla="*/ 4 h 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" h="4">
                      <a:moveTo>
                        <a:pt x="5" y="4"/>
                      </a:moveTo>
                      <a:lnTo>
                        <a:pt x="5" y="0"/>
                      </a:lnTo>
                      <a:lnTo>
                        <a:pt x="0" y="4"/>
                      </a:lnTo>
                      <a:lnTo>
                        <a:pt x="5" y="4"/>
                      </a:lnTo>
                    </a:path>
                  </a:pathLst>
                </a:custGeom>
                <a:noFill/>
                <a:ln w="0">
                  <a:solidFill>
                    <a:srgbClr val="48B2D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156" name="Line 688"/>
                <p:cNvSpPr>
                  <a:spLocks noChangeShapeType="1"/>
                </p:cNvSpPr>
                <p:nvPr/>
              </p:nvSpPr>
              <p:spPr bwMode="auto">
                <a:xfrm flipV="1">
                  <a:off x="2134" y="3179"/>
                  <a:ext cx="5" cy="14"/>
                </a:xfrm>
                <a:prstGeom prst="line">
                  <a:avLst/>
                </a:prstGeom>
                <a:noFill/>
                <a:ln w="0">
                  <a:solidFill>
                    <a:srgbClr val="48B2D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  <p:sp>
              <p:nvSpPr>
                <p:cNvPr id="157" name="Line 689"/>
                <p:cNvSpPr>
                  <a:spLocks noChangeShapeType="1"/>
                </p:cNvSpPr>
                <p:nvPr/>
              </p:nvSpPr>
              <p:spPr bwMode="auto">
                <a:xfrm flipV="1">
                  <a:off x="2134" y="3179"/>
                  <a:ext cx="5" cy="14"/>
                </a:xfrm>
                <a:prstGeom prst="line">
                  <a:avLst/>
                </a:prstGeom>
                <a:noFill/>
                <a:ln w="0">
                  <a:solidFill>
                    <a:srgbClr val="48B2D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ko-KR" altLang="en-US" sz="1050">
                    <a:latin typeface="Arial" pitchFamily="34" charset="0"/>
                    <a:ea typeface="맑은 고딕" pitchFamily="50" charset="-127"/>
                    <a:cs typeface="Arial" pitchFamily="34" charset="0"/>
                  </a:endParaRPr>
                </a:p>
              </p:txBody>
            </p:sp>
          </p:grpSp>
          <p:sp>
            <p:nvSpPr>
              <p:cNvPr id="38" name="Freeform 690"/>
              <p:cNvSpPr>
                <a:spLocks/>
              </p:cNvSpPr>
              <p:nvPr/>
            </p:nvSpPr>
            <p:spPr bwMode="auto">
              <a:xfrm>
                <a:off x="1981" y="3337"/>
                <a:ext cx="102" cy="117"/>
              </a:xfrm>
              <a:custGeom>
                <a:avLst/>
                <a:gdLst>
                  <a:gd name="T0" fmla="*/ 76 w 102"/>
                  <a:gd name="T1" fmla="*/ 93 h 117"/>
                  <a:gd name="T2" fmla="*/ 66 w 102"/>
                  <a:gd name="T3" fmla="*/ 107 h 117"/>
                  <a:gd name="T4" fmla="*/ 51 w 102"/>
                  <a:gd name="T5" fmla="*/ 112 h 117"/>
                  <a:gd name="T6" fmla="*/ 35 w 102"/>
                  <a:gd name="T7" fmla="*/ 117 h 117"/>
                  <a:gd name="T8" fmla="*/ 20 w 102"/>
                  <a:gd name="T9" fmla="*/ 112 h 117"/>
                  <a:gd name="T10" fmla="*/ 10 w 102"/>
                  <a:gd name="T11" fmla="*/ 103 h 117"/>
                  <a:gd name="T12" fmla="*/ 0 w 102"/>
                  <a:gd name="T13" fmla="*/ 93 h 117"/>
                  <a:gd name="T14" fmla="*/ 0 w 102"/>
                  <a:gd name="T15" fmla="*/ 79 h 117"/>
                  <a:gd name="T16" fmla="*/ 5 w 102"/>
                  <a:gd name="T17" fmla="*/ 65 h 117"/>
                  <a:gd name="T18" fmla="*/ 25 w 102"/>
                  <a:gd name="T19" fmla="*/ 24 h 117"/>
                  <a:gd name="T20" fmla="*/ 30 w 102"/>
                  <a:gd name="T21" fmla="*/ 10 h 117"/>
                  <a:gd name="T22" fmla="*/ 46 w 102"/>
                  <a:gd name="T23" fmla="*/ 5 h 117"/>
                  <a:gd name="T24" fmla="*/ 61 w 102"/>
                  <a:gd name="T25" fmla="*/ 0 h 117"/>
                  <a:gd name="T26" fmla="*/ 76 w 102"/>
                  <a:gd name="T27" fmla="*/ 5 h 117"/>
                  <a:gd name="T28" fmla="*/ 92 w 102"/>
                  <a:gd name="T29" fmla="*/ 14 h 117"/>
                  <a:gd name="T30" fmla="*/ 97 w 102"/>
                  <a:gd name="T31" fmla="*/ 28 h 117"/>
                  <a:gd name="T32" fmla="*/ 102 w 102"/>
                  <a:gd name="T33" fmla="*/ 42 h 117"/>
                  <a:gd name="T34" fmla="*/ 97 w 102"/>
                  <a:gd name="T35" fmla="*/ 56 h 117"/>
                  <a:gd name="T36" fmla="*/ 76 w 102"/>
                  <a:gd name="T37" fmla="*/ 93 h 117"/>
                  <a:gd name="T38" fmla="*/ 76 w 102"/>
                  <a:gd name="T39" fmla="*/ 93 h 117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02"/>
                  <a:gd name="T61" fmla="*/ 0 h 117"/>
                  <a:gd name="T62" fmla="*/ 102 w 102"/>
                  <a:gd name="T63" fmla="*/ 117 h 117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02" h="117">
                    <a:moveTo>
                      <a:pt x="76" y="93"/>
                    </a:moveTo>
                    <a:lnTo>
                      <a:pt x="66" y="107"/>
                    </a:lnTo>
                    <a:lnTo>
                      <a:pt x="51" y="112"/>
                    </a:lnTo>
                    <a:lnTo>
                      <a:pt x="35" y="117"/>
                    </a:lnTo>
                    <a:lnTo>
                      <a:pt x="20" y="112"/>
                    </a:lnTo>
                    <a:lnTo>
                      <a:pt x="10" y="103"/>
                    </a:lnTo>
                    <a:lnTo>
                      <a:pt x="0" y="93"/>
                    </a:lnTo>
                    <a:lnTo>
                      <a:pt x="0" y="79"/>
                    </a:lnTo>
                    <a:lnTo>
                      <a:pt x="5" y="65"/>
                    </a:lnTo>
                    <a:lnTo>
                      <a:pt x="25" y="24"/>
                    </a:lnTo>
                    <a:lnTo>
                      <a:pt x="30" y="10"/>
                    </a:lnTo>
                    <a:lnTo>
                      <a:pt x="46" y="5"/>
                    </a:lnTo>
                    <a:lnTo>
                      <a:pt x="61" y="0"/>
                    </a:lnTo>
                    <a:lnTo>
                      <a:pt x="76" y="5"/>
                    </a:lnTo>
                    <a:lnTo>
                      <a:pt x="92" y="14"/>
                    </a:lnTo>
                    <a:lnTo>
                      <a:pt x="97" y="28"/>
                    </a:lnTo>
                    <a:lnTo>
                      <a:pt x="102" y="42"/>
                    </a:lnTo>
                    <a:lnTo>
                      <a:pt x="97" y="56"/>
                    </a:lnTo>
                    <a:lnTo>
                      <a:pt x="76" y="93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en-US" sz="1050">
                  <a:latin typeface="Arial" pitchFamily="34" charset="0"/>
                  <a:ea typeface="맑은 고딕" pitchFamily="50" charset="-127"/>
                  <a:cs typeface="Arial" pitchFamily="34" charset="0"/>
                </a:endParaRPr>
              </a:p>
            </p:txBody>
          </p:sp>
        </p:grpSp>
        <p:pic>
          <p:nvPicPr>
            <p:cNvPr id="33" name="Picture 69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92625" y="1946275"/>
              <a:ext cx="1093788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" name="Text Box 692"/>
            <p:cNvSpPr txBox="1">
              <a:spLocks noChangeArrowheads="1"/>
            </p:cNvSpPr>
            <p:nvPr/>
          </p:nvSpPr>
          <p:spPr bwMode="auto">
            <a:xfrm>
              <a:off x="5260110" y="1575714"/>
              <a:ext cx="1593426" cy="396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de-DE" altLang="ko-KR" sz="500" b="1" dirty="0" smtClean="0">
                  <a:solidFill>
                    <a:srgbClr val="00469B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Metop-A</a:t>
              </a:r>
              <a:br>
                <a:rPr lang="de-DE" altLang="ko-KR" sz="500" b="1" dirty="0" smtClean="0">
                  <a:solidFill>
                    <a:srgbClr val="00469B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</a:br>
              <a:r>
                <a:rPr lang="de-DE" altLang="ko-KR" sz="500" dirty="0" smtClean="0">
                  <a:solidFill>
                    <a:srgbClr val="00469B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(EUMETSAT</a:t>
              </a:r>
              <a:r>
                <a:rPr lang="de-DE" altLang="ko-KR" sz="500" dirty="0">
                  <a:solidFill>
                    <a:srgbClr val="00469B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)</a:t>
              </a:r>
              <a:endParaRPr lang="de-DE" altLang="ko-KR" sz="500" b="1" dirty="0">
                <a:solidFill>
                  <a:srgbClr val="00469B"/>
                </a:solidFill>
                <a:latin typeface="Arial" pitchFamily="34" charset="0"/>
                <a:ea typeface="맑은 고딕" pitchFamily="50" charset="-127"/>
                <a:cs typeface="Arial" pitchFamily="34" charset="0"/>
              </a:endParaRPr>
            </a:p>
          </p:txBody>
        </p:sp>
        <p:pic>
          <p:nvPicPr>
            <p:cNvPr id="35" name="Picture 693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315075" y="2544763"/>
              <a:ext cx="1204913" cy="692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" name="Text Box 694"/>
            <p:cNvSpPr txBox="1">
              <a:spLocks noChangeArrowheads="1"/>
            </p:cNvSpPr>
            <p:nvPr/>
          </p:nvSpPr>
          <p:spPr bwMode="auto">
            <a:xfrm>
              <a:off x="7439026" y="2347912"/>
              <a:ext cx="1260308" cy="6187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de-DE" altLang="ko-KR" sz="9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  <a:ea typeface="맑은 고딕" pitchFamily="50" charset="-127"/>
                  <a:cs typeface="Arial" pitchFamily="34" charset="0"/>
                </a:rPr>
                <a:t>COMS</a:t>
              </a:r>
            </a:p>
            <a:p>
              <a:r>
                <a:rPr lang="de-DE" altLang="ko-KR" sz="500" b="1" dirty="0">
                  <a:solidFill>
                    <a:srgbClr val="C00000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(KOREA)</a:t>
              </a:r>
            </a:p>
            <a:p>
              <a:r>
                <a:rPr lang="de-DE" altLang="ko-KR" sz="500" b="1" dirty="0">
                  <a:solidFill>
                    <a:srgbClr val="C00000"/>
                  </a:solidFill>
                  <a:latin typeface="Arial" pitchFamily="34" charset="0"/>
                  <a:ea typeface="맑은 고딕" pitchFamily="50" charset="-127"/>
                  <a:cs typeface="Arial" pitchFamily="34" charset="0"/>
                </a:rPr>
                <a:t>128.2°E</a:t>
              </a:r>
            </a:p>
          </p:txBody>
        </p:sp>
      </p:grpSp>
      <p:sp>
        <p:nvSpPr>
          <p:cNvPr id="362" name="Slide Number Placeholder 36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9C2FF4-FED2-4348-92E4-A85082E44541}" type="slidenum">
              <a:rPr lang="ko-KR" altLang="en-US" smtClean="0"/>
              <a:pPr>
                <a:defRPr/>
              </a:pPr>
              <a:t>27</a:t>
            </a:fld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0483" name="Rectangle 3"/>
          <p:cNvSpPr>
            <a:spLocks/>
          </p:cNvSpPr>
          <p:nvPr/>
        </p:nvSpPr>
        <p:spPr bwMode="auto">
          <a:xfrm>
            <a:off x="306324" y="692696"/>
            <a:ext cx="8275320" cy="2089404"/>
          </a:xfrm>
          <a:prstGeom prst="rect">
            <a:avLst/>
          </a:prstGeom>
          <a:noFill/>
          <a:ln>
            <a:noFill/>
          </a:ln>
          <a:effectLst>
            <a:outerShdw sx="1000" sy="1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latinLnBrk="0">
              <a:lnSpc>
                <a:spcPct val="120000"/>
              </a:lnSpc>
              <a:defRPr/>
            </a:pPr>
            <a:r>
              <a:rPr kumimoji="0" lang="en-US" altLang="ko-KR" sz="1400" dirty="0">
                <a:solidFill>
                  <a:srgbClr val="FFFFFF"/>
                </a:solidFill>
                <a:latin typeface="Arial" pitchFamily="34" charset="0"/>
                <a:ea typeface="산돌고딕B" pitchFamily="18" charset="-127"/>
                <a:cs typeface="Arial" pitchFamily="34" charset="0"/>
                <a:sym typeface="Daum_SemiBold" charset="0"/>
              </a:rPr>
              <a:t>COMS is the first multi-purpose geostationary satellite for Korea in the application of Meteorology, Ocean and Communication</a:t>
            </a:r>
          </a:p>
          <a:p>
            <a:pPr marL="246888" lvl="2" latinLnBrk="0">
              <a:lnSpc>
                <a:spcPct val="120000"/>
              </a:lnSpc>
              <a:buClr>
                <a:srgbClr val="FFFFFF"/>
              </a:buClr>
              <a:buSzPct val="50000"/>
              <a:buFont typeface="Daum_Regular" charset="0"/>
              <a:buChar char="•"/>
              <a:defRPr/>
            </a:pPr>
            <a:r>
              <a:rPr kumimoji="0" lang="en-US" altLang="ko-KR" sz="1400" dirty="0">
                <a:solidFill>
                  <a:srgbClr val="FFFFFF"/>
                </a:solidFill>
                <a:latin typeface="Arial" pitchFamily="34" charset="0"/>
                <a:ea typeface="산돌고딕B" pitchFamily="18" charset="-127"/>
                <a:cs typeface="Arial" pitchFamily="34" charset="0"/>
                <a:sym typeface="Daum_Regular" charset="0"/>
              </a:rPr>
              <a:t> Meteorological Mission : Continuous Meteorological Observation to support weather forecasting and early </a:t>
            </a:r>
            <a:r>
              <a:rPr kumimoji="0" lang="en-US" altLang="ko-KR" sz="1400" dirty="0" smtClean="0">
                <a:solidFill>
                  <a:srgbClr val="FFFFFF"/>
                </a:solidFill>
                <a:latin typeface="Arial" pitchFamily="34" charset="0"/>
                <a:ea typeface="산돌고딕B" pitchFamily="18" charset="-127"/>
                <a:cs typeface="Arial" pitchFamily="34" charset="0"/>
                <a:sym typeface="Daum_Regular" charset="0"/>
              </a:rPr>
              <a:t>detection </a:t>
            </a:r>
            <a:r>
              <a:rPr kumimoji="0" lang="en-US" altLang="ko-KR" sz="1400" dirty="0">
                <a:solidFill>
                  <a:srgbClr val="FFFFFF"/>
                </a:solidFill>
                <a:latin typeface="Arial" pitchFamily="34" charset="0"/>
                <a:ea typeface="산돌고딕B" pitchFamily="18" charset="-127"/>
                <a:cs typeface="Arial" pitchFamily="34" charset="0"/>
                <a:sym typeface="Daum_Regular" charset="0"/>
              </a:rPr>
              <a:t>of severe weather phenomena</a:t>
            </a:r>
          </a:p>
          <a:p>
            <a:pPr marL="246888" lvl="2" latinLnBrk="0">
              <a:lnSpc>
                <a:spcPct val="110000"/>
              </a:lnSpc>
              <a:buClr>
                <a:srgbClr val="FFFFFF"/>
              </a:buClr>
              <a:buSzPct val="50000"/>
              <a:buFont typeface="Daum_Regular" charset="0"/>
              <a:buChar char="•"/>
              <a:defRPr/>
            </a:pPr>
            <a:r>
              <a:rPr kumimoji="0" lang="en-US" altLang="ko-KR" sz="1400" dirty="0">
                <a:solidFill>
                  <a:srgbClr val="FFFFFF"/>
                </a:solidFill>
                <a:latin typeface="Arial" pitchFamily="34" charset="0"/>
                <a:ea typeface="산돌고딕B" pitchFamily="18" charset="-127"/>
                <a:cs typeface="Arial" pitchFamily="34" charset="0"/>
                <a:sym typeface="Daum_Regular" charset="0"/>
              </a:rPr>
              <a:t> Period : 2003 - 2010 (8 </a:t>
            </a:r>
            <a:r>
              <a:rPr kumimoji="0" lang="en-US" altLang="ko-KR" sz="1400" dirty="0" err="1">
                <a:solidFill>
                  <a:srgbClr val="FFFFFF"/>
                </a:solidFill>
                <a:latin typeface="Arial" pitchFamily="34" charset="0"/>
                <a:ea typeface="산돌고딕B" pitchFamily="18" charset="-127"/>
                <a:cs typeface="Arial" pitchFamily="34" charset="0"/>
                <a:sym typeface="Daum_Regular" charset="0"/>
              </a:rPr>
              <a:t>yrs</a:t>
            </a:r>
            <a:r>
              <a:rPr kumimoji="0" lang="en-US" altLang="ko-KR" sz="1400" dirty="0">
                <a:solidFill>
                  <a:srgbClr val="FFFFFF"/>
                </a:solidFill>
                <a:latin typeface="Arial" pitchFamily="34" charset="0"/>
                <a:ea typeface="산돌고딕B" pitchFamily="18" charset="-127"/>
                <a:cs typeface="Arial" pitchFamily="34" charset="0"/>
                <a:sym typeface="Daum_Regular" charset="0"/>
              </a:rPr>
              <a:t>)</a:t>
            </a:r>
          </a:p>
          <a:p>
            <a:pPr marL="246888" lvl="2" latinLnBrk="0">
              <a:lnSpc>
                <a:spcPct val="110000"/>
              </a:lnSpc>
              <a:buClr>
                <a:srgbClr val="FFFFFF"/>
              </a:buClr>
              <a:buSzPct val="50000"/>
              <a:buFont typeface="Daum_Regular" charset="0"/>
              <a:buChar char="•"/>
              <a:defRPr/>
            </a:pPr>
            <a:r>
              <a:rPr kumimoji="0" lang="en-US" altLang="ko-KR" sz="1400" dirty="0">
                <a:solidFill>
                  <a:srgbClr val="FFFFFF"/>
                </a:solidFill>
                <a:latin typeface="Arial" pitchFamily="34" charset="0"/>
                <a:ea typeface="산돌고딕B" pitchFamily="18" charset="-127"/>
                <a:cs typeface="Arial" pitchFamily="34" charset="0"/>
                <a:sym typeface="Daum_Regular" charset="0"/>
              </a:rPr>
              <a:t> Orbit : 128.2°E over equator (</a:t>
            </a:r>
            <a:r>
              <a:rPr kumimoji="0" lang="en-US" altLang="ko-KR" sz="1400" dirty="0" smtClean="0">
                <a:solidFill>
                  <a:srgbClr val="FFFFFF"/>
                </a:solidFill>
                <a:latin typeface="Arial" pitchFamily="34" charset="0"/>
                <a:ea typeface="산돌고딕B" pitchFamily="18" charset="-127"/>
                <a:cs typeface="Arial" pitchFamily="34" charset="0"/>
                <a:sym typeface="Daum_Regular" charset="0"/>
              </a:rPr>
              <a:t>36,000 </a:t>
            </a:r>
            <a:r>
              <a:rPr kumimoji="0" lang="en-US" altLang="ko-KR" sz="1400" dirty="0">
                <a:solidFill>
                  <a:srgbClr val="FFFFFF"/>
                </a:solidFill>
                <a:latin typeface="Arial" pitchFamily="34" charset="0"/>
                <a:ea typeface="산돌고딕B" pitchFamily="18" charset="-127"/>
                <a:cs typeface="Arial" pitchFamily="34" charset="0"/>
                <a:sym typeface="Daum_Regular" charset="0"/>
              </a:rPr>
              <a:t>km)</a:t>
            </a:r>
          </a:p>
          <a:p>
            <a:pPr marL="246888" lvl="2" latinLnBrk="0">
              <a:lnSpc>
                <a:spcPct val="110000"/>
              </a:lnSpc>
              <a:buClr>
                <a:srgbClr val="FFFFFF"/>
              </a:buClr>
              <a:buSzPct val="50000"/>
              <a:buFont typeface="Daum_Regular" charset="0"/>
              <a:buChar char="•"/>
              <a:defRPr/>
            </a:pPr>
            <a:r>
              <a:rPr kumimoji="0" lang="en-US" altLang="ko-KR" sz="1400" dirty="0">
                <a:solidFill>
                  <a:srgbClr val="FFFFFF"/>
                </a:solidFill>
                <a:latin typeface="Arial" pitchFamily="34" charset="0"/>
                <a:ea typeface="산돌고딕B" pitchFamily="18" charset="-127"/>
                <a:cs typeface="Arial" pitchFamily="34" charset="0"/>
                <a:sym typeface="Daum_Regular" charset="0"/>
              </a:rPr>
              <a:t> Mass : 2,500 kg</a:t>
            </a:r>
          </a:p>
          <a:p>
            <a:pPr marL="246888" lvl="2" latinLnBrk="0">
              <a:lnSpc>
                <a:spcPct val="110000"/>
              </a:lnSpc>
              <a:buClr>
                <a:srgbClr val="FFFFFF"/>
              </a:buClr>
              <a:buSzPct val="50000"/>
              <a:buFont typeface="Daum_Regular" charset="0"/>
              <a:buChar char="•"/>
              <a:defRPr/>
            </a:pPr>
            <a:r>
              <a:rPr kumimoji="0" lang="en-US" altLang="ko-KR" sz="1400" dirty="0">
                <a:solidFill>
                  <a:srgbClr val="FFFFFF"/>
                </a:solidFill>
                <a:latin typeface="Arial" pitchFamily="34" charset="0"/>
                <a:ea typeface="산돌고딕B" pitchFamily="18" charset="-127"/>
                <a:cs typeface="Arial" pitchFamily="34" charset="0"/>
                <a:sym typeface="Daum_Regular" charset="0"/>
              </a:rPr>
              <a:t> Design life : 7 </a:t>
            </a:r>
            <a:r>
              <a:rPr kumimoji="0" lang="en-US" altLang="ko-KR" sz="1400" dirty="0" smtClean="0">
                <a:solidFill>
                  <a:srgbClr val="FFFFFF"/>
                </a:solidFill>
                <a:latin typeface="Arial" pitchFamily="34" charset="0"/>
                <a:ea typeface="산돌고딕B" pitchFamily="18" charset="-127"/>
                <a:cs typeface="Arial" pitchFamily="34" charset="0"/>
                <a:sym typeface="Daum_Regular" charset="0"/>
              </a:rPr>
              <a:t>years (04/2011~03/2018)</a:t>
            </a:r>
          </a:p>
          <a:p>
            <a:pPr marL="246888" lvl="2" latinLnBrk="0">
              <a:lnSpc>
                <a:spcPct val="110000"/>
              </a:lnSpc>
              <a:buClr>
                <a:srgbClr val="FFFFFF"/>
              </a:buClr>
              <a:buSzPct val="50000"/>
              <a:buFont typeface="Daum_Regular" charset="0"/>
              <a:buChar char="•"/>
              <a:defRPr/>
            </a:pPr>
            <a:r>
              <a:rPr kumimoji="0" lang="en-US" altLang="ko-KR" sz="1400" dirty="0" smtClean="0">
                <a:solidFill>
                  <a:srgbClr val="FFFFFF"/>
                </a:solidFill>
                <a:latin typeface="Arial" pitchFamily="34" charset="0"/>
                <a:ea typeface="산돌고딕B" pitchFamily="18" charset="-127"/>
                <a:cs typeface="Arial" pitchFamily="34" charset="0"/>
                <a:sym typeface="Daum_Regular" charset="0"/>
              </a:rPr>
              <a:t> Data Dissemination: HRIT/LRIT services</a:t>
            </a:r>
            <a:endParaRPr kumimoji="0" lang="en-US" altLang="ko-KR" sz="1400" dirty="0">
              <a:solidFill>
                <a:srgbClr val="FFFFFF"/>
              </a:solidFill>
              <a:latin typeface="Arial" pitchFamily="34" charset="0"/>
              <a:ea typeface="산돌고딕B" pitchFamily="18" charset="-127"/>
              <a:cs typeface="Arial" pitchFamily="34" charset="0"/>
              <a:sym typeface="Daum_Regular" charset="0"/>
            </a:endParaRPr>
          </a:p>
        </p:txBody>
      </p:sp>
      <p:pic>
        <p:nvPicPr>
          <p:cNvPr id="1741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98080" y="0"/>
            <a:ext cx="1645920" cy="68122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0511" name="Rectangle 31"/>
          <p:cNvSpPr>
            <a:spLocks/>
          </p:cNvSpPr>
          <p:nvPr/>
        </p:nvSpPr>
        <p:spPr bwMode="auto">
          <a:xfrm>
            <a:off x="5773292" y="2821885"/>
            <a:ext cx="996696" cy="160020"/>
          </a:xfrm>
          <a:prstGeom prst="rect">
            <a:avLst/>
          </a:prstGeom>
          <a:noFill/>
          <a:ln>
            <a:noFill/>
          </a:ln>
          <a:effectLst>
            <a:outerShdw blurRad="127000" dist="888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latinLnBrk="0">
              <a:lnSpc>
                <a:spcPct val="150000"/>
              </a:lnSpc>
              <a:defRPr/>
            </a:pPr>
            <a:r>
              <a:rPr kumimoji="0" lang="en-US" altLang="ko-KR" sz="1300" dirty="0">
                <a:solidFill>
                  <a:srgbClr val="FFFFFF"/>
                </a:solidFill>
                <a:latin typeface="산돌고딕B" pitchFamily="18" charset="-127"/>
                <a:ea typeface="산돌고딕B" pitchFamily="18" charset="-127"/>
                <a:cs typeface="ヒラギノ角ゴ ProN W3" charset="0"/>
                <a:sym typeface="Daum_Regular" charset="0"/>
              </a:rPr>
              <a:t>Solar Panel</a:t>
            </a:r>
          </a:p>
        </p:txBody>
      </p:sp>
      <p:sp>
        <p:nvSpPr>
          <p:cNvPr id="20512" name="Rectangle 32"/>
          <p:cNvSpPr>
            <a:spLocks/>
          </p:cNvSpPr>
          <p:nvPr/>
        </p:nvSpPr>
        <p:spPr bwMode="auto">
          <a:xfrm>
            <a:off x="7812360" y="3052956"/>
            <a:ext cx="1179576" cy="160020"/>
          </a:xfrm>
          <a:prstGeom prst="rect">
            <a:avLst/>
          </a:prstGeom>
          <a:noFill/>
          <a:ln>
            <a:noFill/>
          </a:ln>
          <a:effectLst>
            <a:outerShdw blurRad="127000" dist="888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latinLnBrk="0">
              <a:lnSpc>
                <a:spcPct val="150000"/>
              </a:lnSpc>
              <a:defRPr/>
            </a:pPr>
            <a:r>
              <a:rPr kumimoji="0" lang="en-US" altLang="ko-KR" sz="1300" dirty="0">
                <a:solidFill>
                  <a:srgbClr val="FFFFFF"/>
                </a:solidFill>
                <a:latin typeface="Daum_Regular" charset="0"/>
                <a:ea typeface="굴림" charset="-127"/>
                <a:cs typeface="ヒラギノ角ゴ ProN W3" charset="0"/>
                <a:sym typeface="Daum_Regular" charset="0"/>
              </a:rPr>
              <a:t>Ka-band Antenna</a:t>
            </a:r>
          </a:p>
        </p:txBody>
      </p:sp>
      <p:sp>
        <p:nvSpPr>
          <p:cNvPr id="20514" name="Rectangle 34"/>
          <p:cNvSpPr>
            <a:spLocks/>
          </p:cNvSpPr>
          <p:nvPr/>
        </p:nvSpPr>
        <p:spPr bwMode="auto">
          <a:xfrm>
            <a:off x="7559760" y="6164160"/>
            <a:ext cx="550281" cy="160020"/>
          </a:xfrm>
          <a:prstGeom prst="rect">
            <a:avLst/>
          </a:prstGeom>
          <a:noFill/>
          <a:ln>
            <a:noFill/>
          </a:ln>
          <a:effectLst>
            <a:outerShdw blurRad="127000" dist="888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latinLnBrk="0">
              <a:lnSpc>
                <a:spcPct val="150000"/>
              </a:lnSpc>
              <a:defRPr/>
            </a:pPr>
            <a:r>
              <a:rPr kumimoji="0" lang="en-US" altLang="ko-KR" sz="1300" dirty="0">
                <a:solidFill>
                  <a:srgbClr val="FFFFFF"/>
                </a:solidFill>
                <a:latin typeface="Daum_Regular" charset="0"/>
                <a:ea typeface="굴림" charset="-127"/>
                <a:cs typeface="ヒラギノ角ゴ ProN W3" charset="0"/>
                <a:sym typeface="Daum_Regular" charset="0"/>
              </a:rPr>
              <a:t>GOCI</a:t>
            </a:r>
          </a:p>
        </p:txBody>
      </p:sp>
      <p:grpSp>
        <p:nvGrpSpPr>
          <p:cNvPr id="2" name="Group 37"/>
          <p:cNvGrpSpPr>
            <a:grpSpLocks/>
          </p:cNvGrpSpPr>
          <p:nvPr/>
        </p:nvGrpSpPr>
        <p:grpSpPr bwMode="auto">
          <a:xfrm>
            <a:off x="0" y="3870160"/>
            <a:ext cx="9144000" cy="2043684"/>
            <a:chOff x="0" y="0"/>
            <a:chExt cx="16000" cy="3576"/>
          </a:xfrm>
        </p:grpSpPr>
        <p:pic>
          <p:nvPicPr>
            <p:cNvPr id="17427" name="Picture 3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81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6000" cy="357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20516" name="Rectangle 36"/>
            <p:cNvSpPr>
              <a:spLocks/>
            </p:cNvSpPr>
            <p:nvPr/>
          </p:nvSpPr>
          <p:spPr bwMode="auto">
            <a:xfrm>
              <a:off x="392" y="1492"/>
              <a:ext cx="6840" cy="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266700" tIns="266700" rIns="266700" bIns="266700" anchor="ctr"/>
            <a:lstStyle/>
            <a:p>
              <a:pPr latinLnBrk="0">
                <a:lnSpc>
                  <a:spcPct val="80000"/>
                </a:lnSpc>
                <a:defRPr/>
              </a:pPr>
              <a:r>
                <a:rPr kumimoji="0" lang="en-US" altLang="ko-KR" sz="1700" dirty="0">
                  <a:solidFill>
                    <a:srgbClr val="FFFFFF"/>
                  </a:solidFill>
                  <a:effectLst>
                    <a:outerShdw blurRad="38100" dist="38100" sx="1000" sy="1000" algn="tl">
                      <a:srgbClr val="C0C0C0"/>
                    </a:outerShdw>
                  </a:effectLst>
                  <a:latin typeface="Geeza Pro" charset="0"/>
                  <a:ea typeface="굴림" charset="-127"/>
                  <a:cs typeface="ヒラギノ角ゴ ProN W3" charset="0"/>
                  <a:sym typeface="Geeza Pro" charset="0"/>
                </a:rPr>
                <a:t>Communication, Ocean and</a:t>
              </a:r>
            </a:p>
            <a:p>
              <a:pPr latinLnBrk="0">
                <a:lnSpc>
                  <a:spcPct val="80000"/>
                </a:lnSpc>
                <a:defRPr/>
              </a:pPr>
              <a:r>
                <a:rPr kumimoji="0" lang="en-US" altLang="ko-KR" sz="1700" dirty="0">
                  <a:solidFill>
                    <a:srgbClr val="FFFFFF"/>
                  </a:solidFill>
                  <a:effectLst>
                    <a:outerShdw blurRad="38100" dist="38100" sx="1000" sy="1000" algn="tl">
                      <a:srgbClr val="C0C0C0"/>
                    </a:outerShdw>
                  </a:effectLst>
                  <a:latin typeface="Geeza Pro" charset="0"/>
                  <a:ea typeface="굴림" charset="-127"/>
                  <a:cs typeface="ヒラギノ角ゴ ProN W3" charset="0"/>
                  <a:sym typeface="Geeza Pro" charset="0"/>
                </a:rPr>
                <a:t>Meteorological Satellite</a:t>
              </a:r>
            </a:p>
          </p:txBody>
        </p:sp>
      </p:grpSp>
      <p:pic>
        <p:nvPicPr>
          <p:cNvPr id="20518" name="Picture 3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99792" y="2970666"/>
            <a:ext cx="5770096" cy="311462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0519" name="Line 39"/>
          <p:cNvSpPr>
            <a:spLocks noChangeShapeType="1"/>
          </p:cNvSpPr>
          <p:nvPr/>
        </p:nvSpPr>
        <p:spPr bwMode="auto">
          <a:xfrm rot="10800000" flipH="1">
            <a:off x="5217794" y="3015624"/>
            <a:ext cx="555498" cy="1037272"/>
          </a:xfrm>
          <a:prstGeom prst="line">
            <a:avLst/>
          </a:prstGeom>
          <a:noFill/>
          <a:ln w="12700">
            <a:solidFill>
              <a:srgbClr val="FFFFFF"/>
            </a:solidFill>
            <a:miter lim="800000"/>
            <a:headEnd type="oval" w="med" len="med"/>
            <a:tailEnd/>
          </a:ln>
        </p:spPr>
        <p:txBody>
          <a:bodyPr lIns="0" tIns="0" rIns="0" bIns="0"/>
          <a:lstStyle/>
          <a:p>
            <a:endParaRPr lang="ko-KR" altLang="en-US"/>
          </a:p>
        </p:txBody>
      </p:sp>
      <p:sp>
        <p:nvSpPr>
          <p:cNvPr id="20520" name="Line 40"/>
          <p:cNvSpPr>
            <a:spLocks noChangeShapeType="1"/>
          </p:cNvSpPr>
          <p:nvPr/>
        </p:nvSpPr>
        <p:spPr bwMode="auto">
          <a:xfrm rot="10800000" flipH="1">
            <a:off x="7396353" y="3243758"/>
            <a:ext cx="354330" cy="680085"/>
          </a:xfrm>
          <a:prstGeom prst="line">
            <a:avLst/>
          </a:prstGeom>
          <a:noFill/>
          <a:ln w="12700">
            <a:solidFill>
              <a:srgbClr val="FFFFFF"/>
            </a:solidFill>
            <a:miter lim="800000"/>
            <a:headEnd type="oval" w="med" len="med"/>
            <a:tailEnd/>
          </a:ln>
        </p:spPr>
        <p:txBody>
          <a:bodyPr lIns="0" tIns="0" rIns="0" bIns="0"/>
          <a:lstStyle/>
          <a:p>
            <a:endParaRPr lang="ko-KR" altLang="en-US"/>
          </a:p>
        </p:txBody>
      </p:sp>
      <p:sp>
        <p:nvSpPr>
          <p:cNvPr id="20521" name="Line 41"/>
          <p:cNvSpPr>
            <a:spLocks noChangeShapeType="1"/>
          </p:cNvSpPr>
          <p:nvPr/>
        </p:nvSpPr>
        <p:spPr bwMode="auto">
          <a:xfrm rot="10800000" flipH="1">
            <a:off x="7811262" y="4382795"/>
            <a:ext cx="354330" cy="680085"/>
          </a:xfrm>
          <a:prstGeom prst="line">
            <a:avLst/>
          </a:prstGeom>
          <a:noFill/>
          <a:ln w="12700">
            <a:solidFill>
              <a:srgbClr val="FFFFFF"/>
            </a:solidFill>
            <a:miter lim="800000"/>
            <a:headEnd type="oval" w="med" len="med"/>
            <a:tailEnd/>
          </a:ln>
        </p:spPr>
        <p:txBody>
          <a:bodyPr lIns="0" tIns="0" rIns="0" bIns="0"/>
          <a:lstStyle/>
          <a:p>
            <a:endParaRPr lang="ko-KR" altLang="en-US"/>
          </a:p>
        </p:txBody>
      </p:sp>
      <p:sp>
        <p:nvSpPr>
          <p:cNvPr id="20522" name="Rectangle 42"/>
          <p:cNvSpPr>
            <a:spLocks/>
          </p:cNvSpPr>
          <p:nvPr/>
        </p:nvSpPr>
        <p:spPr bwMode="auto">
          <a:xfrm>
            <a:off x="7662100" y="3964672"/>
            <a:ext cx="1356741" cy="411480"/>
          </a:xfrm>
          <a:prstGeom prst="rect">
            <a:avLst/>
          </a:prstGeom>
          <a:noFill/>
          <a:ln>
            <a:noFill/>
          </a:ln>
          <a:effectLst>
            <a:outerShdw blurRad="127000" dist="888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latinLnBrk="0">
              <a:defRPr/>
            </a:pPr>
            <a:r>
              <a:rPr kumimoji="0" lang="en-US" altLang="ko-KR" sz="1300" dirty="0">
                <a:solidFill>
                  <a:srgbClr val="FFFFFF"/>
                </a:solidFill>
                <a:latin typeface="Daum_Regular" charset="0"/>
                <a:ea typeface="굴림" charset="-127"/>
                <a:cs typeface="ヒラギノ角ゴ ProN W3" charset="0"/>
                <a:sym typeface="Daum_Regular" charset="0"/>
              </a:rPr>
              <a:t>Meteorological</a:t>
            </a:r>
          </a:p>
          <a:p>
            <a:pPr latinLnBrk="0">
              <a:defRPr/>
            </a:pPr>
            <a:r>
              <a:rPr kumimoji="0" lang="en-US" altLang="ko-KR" sz="1300" dirty="0">
                <a:solidFill>
                  <a:srgbClr val="FFFFFF"/>
                </a:solidFill>
                <a:latin typeface="Daum_Regular" charset="0"/>
                <a:ea typeface="굴림" charset="-127"/>
                <a:cs typeface="ヒラギノ角ゴ ProN W3" charset="0"/>
                <a:sym typeface="Daum_Regular" charset="0"/>
              </a:rPr>
              <a:t>Imager</a:t>
            </a:r>
          </a:p>
        </p:txBody>
      </p:sp>
      <p:pic>
        <p:nvPicPr>
          <p:cNvPr id="20523" name="Picture 4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95851" y="3015624"/>
            <a:ext cx="560070" cy="52578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0513" name="Line 33"/>
          <p:cNvSpPr>
            <a:spLocks noChangeShapeType="1"/>
          </p:cNvSpPr>
          <p:nvPr/>
        </p:nvSpPr>
        <p:spPr bwMode="auto">
          <a:xfrm>
            <a:off x="7413455" y="5766206"/>
            <a:ext cx="254889" cy="350330"/>
          </a:xfrm>
          <a:prstGeom prst="line">
            <a:avLst/>
          </a:prstGeom>
          <a:noFill/>
          <a:ln w="12700">
            <a:solidFill>
              <a:srgbClr val="FFFFFF"/>
            </a:solidFill>
            <a:miter lim="800000"/>
            <a:headEnd type="oval" w="med" len="med"/>
            <a:tailEnd/>
          </a:ln>
        </p:spPr>
        <p:txBody>
          <a:bodyPr lIns="0" tIns="0" rIns="0" bIns="0"/>
          <a:lstStyle/>
          <a:p>
            <a:endParaRPr lang="ko-KR" altLang="en-US"/>
          </a:p>
        </p:txBody>
      </p:sp>
      <p:sp>
        <p:nvSpPr>
          <p:cNvPr id="47" name="Rectangle 2"/>
          <p:cNvSpPr>
            <a:spLocks/>
          </p:cNvSpPr>
          <p:nvPr/>
        </p:nvSpPr>
        <p:spPr bwMode="auto">
          <a:xfrm>
            <a:off x="109728" y="189738"/>
            <a:ext cx="7274052" cy="4206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scene3d>
              <a:camera prst="orthographicFront"/>
              <a:lightRig rig="threePt" dir="t"/>
            </a:scene3d>
            <a:sp3d extrusionH="57150">
              <a:bevelT w="38100" h="38100"/>
              <a:bevelB w="38100" h="38100"/>
            </a:sp3d>
          </a:bodyPr>
          <a:lstStyle/>
          <a:p>
            <a:pPr latinLnBrk="0"/>
            <a:r>
              <a:rPr kumimoji="0" lang="en-US" altLang="ko-KR" sz="3500" b="1" dirty="0" smtClean="0">
                <a:solidFill>
                  <a:schemeClr val="bg1"/>
                </a:solidFill>
                <a:effectLst>
                  <a:glow>
                    <a:schemeClr val="accent1"/>
                  </a:glow>
                  <a:outerShdw blurRad="50800" dist="50800" sx="2000" sy="2000" algn="ctr" rotWithShape="0">
                    <a:srgbClr val="000000"/>
                  </a:outerShdw>
                  <a:reflection endPos="0" dist="50800" dir="5400000" sy="-100000" algn="bl" rotWithShape="0"/>
                </a:effectLst>
                <a:latin typeface="Arial" pitchFamily="34" charset="0"/>
                <a:ea typeface="산돌고딕B" pitchFamily="18" charset="-127"/>
                <a:cs typeface="Arial" pitchFamily="34" charset="0"/>
                <a:sym typeface="Daum_Regular" pitchFamily="2" charset="-127"/>
              </a:rPr>
              <a:t>COMS Program</a:t>
            </a:r>
            <a:endParaRPr kumimoji="0" lang="en-US" altLang="ko-KR" sz="3500" b="1" dirty="0">
              <a:solidFill>
                <a:schemeClr val="bg1"/>
              </a:solidFill>
              <a:effectLst>
                <a:glow>
                  <a:schemeClr val="accent1"/>
                </a:glow>
                <a:outerShdw blurRad="50800" dist="50800" sx="2000" sy="2000" algn="ctr" rotWithShape="0">
                  <a:srgbClr val="000000"/>
                </a:outerShdw>
                <a:reflection endPos="0" dist="50800" dir="5400000" sy="-100000" algn="bl" rotWithShape="0"/>
              </a:effectLst>
              <a:latin typeface="Arial" pitchFamily="34" charset="0"/>
              <a:ea typeface="산돌고딕B" pitchFamily="18" charset="-127"/>
              <a:cs typeface="Arial" pitchFamily="34" charset="0"/>
              <a:sym typeface="Daum_Regular" pitchFamily="2" charset="-127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3228288" presetClass="entr" presetSubtype="2014341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43228288" presetClass="entr" presetSubtype="14196352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0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43228288" presetClass="entr" presetSubtype="20400128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43228288" presetClass="entr" presetSubtype="20143654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43228288" presetClass="entr" presetSubtype="20400144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4" presetID="143228288" presetClass="entr" presetSubtype="2014367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7" presetID="143228288" presetClass="entr" presetSubtype="2040014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43228288" presetClass="entr" presetSubtype="2040015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3" presetID="143228288" presetClass="entr" presetSubtype="20143688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6" presetID="143228288" presetClass="entr" presetSubtype="20143696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9" presetID="143228288" presetClass="entr" presetSubtype="20400166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autoUpdateAnimBg="0"/>
      <p:bldP spid="20511" grpId="0" autoUpdateAnimBg="0"/>
      <p:bldP spid="20512" grpId="0" autoUpdateAnimBg="0"/>
      <p:bldP spid="20514" grpId="0" autoUpdateAnimBg="0"/>
      <p:bldP spid="20519" grpId="0" animBg="1"/>
      <p:bldP spid="20520" grpId="0" animBg="1"/>
      <p:bldP spid="20521" grpId="0" animBg="1"/>
      <p:bldP spid="20522" grpId="0" autoUpdateAnimBg="0"/>
      <p:bldP spid="205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150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98080" y="0"/>
            <a:ext cx="1645920" cy="68122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33272" y="1133856"/>
            <a:ext cx="2596896" cy="140817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23944" y="3072384"/>
            <a:ext cx="1705356" cy="17190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5607" name="Rectangle 7"/>
          <p:cNvSpPr>
            <a:spLocks/>
          </p:cNvSpPr>
          <p:nvPr/>
        </p:nvSpPr>
        <p:spPr bwMode="auto">
          <a:xfrm>
            <a:off x="219456" y="6284214"/>
            <a:ext cx="4251960" cy="310896"/>
          </a:xfrm>
          <a:prstGeom prst="rect">
            <a:avLst/>
          </a:prstGeom>
          <a:noFill/>
          <a:ln>
            <a:noFill/>
          </a:ln>
          <a:effectLst>
            <a:outerShdw blurRad="127000" dist="888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latinLnBrk="0">
              <a:lnSpc>
                <a:spcPct val="120000"/>
              </a:lnSpc>
              <a:defRPr/>
            </a:pPr>
            <a:r>
              <a:rPr kumimoji="0" lang="en-US" altLang="ko-KR" sz="900" dirty="0">
                <a:solidFill>
                  <a:srgbClr val="FFFFFF"/>
                </a:solidFill>
                <a:latin typeface="Arial" pitchFamily="34" charset="0"/>
                <a:ea typeface="산돌고딕B" pitchFamily="18" charset="-127"/>
                <a:cs typeface="Arial" pitchFamily="34" charset="0"/>
                <a:sym typeface="Daum_Regular" charset="0"/>
              </a:rPr>
              <a:t>HRIT (High Rate Information Transmission)</a:t>
            </a:r>
          </a:p>
          <a:p>
            <a:pPr latinLnBrk="0">
              <a:lnSpc>
                <a:spcPct val="120000"/>
              </a:lnSpc>
              <a:defRPr/>
            </a:pPr>
            <a:r>
              <a:rPr kumimoji="0" lang="en-US" altLang="ko-KR" sz="900" dirty="0">
                <a:solidFill>
                  <a:srgbClr val="FFFFFF"/>
                </a:solidFill>
                <a:latin typeface="Arial" pitchFamily="34" charset="0"/>
                <a:ea typeface="산돌고딕B" pitchFamily="18" charset="-127"/>
                <a:cs typeface="Arial" pitchFamily="34" charset="0"/>
                <a:sym typeface="Daum_Regular" charset="0"/>
              </a:rPr>
              <a:t>LRIT (Low Rate Information Transmission)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4036505" y="4285107"/>
            <a:ext cx="969835" cy="1017842"/>
            <a:chOff x="0" y="0"/>
            <a:chExt cx="1696" cy="1781"/>
          </a:xfrm>
        </p:grpSpPr>
        <p:sp>
          <p:nvSpPr>
            <p:cNvPr id="21571" name="Line 8"/>
            <p:cNvSpPr>
              <a:spLocks noChangeShapeType="1"/>
            </p:cNvSpPr>
            <p:nvPr/>
          </p:nvSpPr>
          <p:spPr bwMode="auto">
            <a:xfrm>
              <a:off x="496" y="37"/>
              <a:ext cx="1200" cy="0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ko-KR" altLang="en-US">
                <a:latin typeface="Arial" pitchFamily="34" charset="0"/>
                <a:ea typeface="산돌고딕B" pitchFamily="18" charset="-127"/>
                <a:cs typeface="Arial" pitchFamily="34" charset="0"/>
              </a:endParaRPr>
            </a:p>
          </p:txBody>
        </p:sp>
        <p:sp>
          <p:nvSpPr>
            <p:cNvPr id="21572" name="Line 9"/>
            <p:cNvSpPr>
              <a:spLocks noChangeShapeType="1"/>
            </p:cNvSpPr>
            <p:nvPr/>
          </p:nvSpPr>
          <p:spPr bwMode="auto">
            <a:xfrm rot="10800000">
              <a:off x="499" y="45"/>
              <a:ext cx="0" cy="1720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ko-KR" altLang="en-US">
                <a:latin typeface="Arial" pitchFamily="34" charset="0"/>
                <a:ea typeface="산돌고딕B" pitchFamily="18" charset="-127"/>
                <a:cs typeface="Arial" pitchFamily="34" charset="0"/>
              </a:endParaRPr>
            </a:p>
          </p:txBody>
        </p:sp>
        <p:sp>
          <p:nvSpPr>
            <p:cNvPr id="21573" name="Line 10"/>
            <p:cNvSpPr>
              <a:spLocks noChangeShapeType="1"/>
            </p:cNvSpPr>
            <p:nvPr/>
          </p:nvSpPr>
          <p:spPr bwMode="auto">
            <a:xfrm>
              <a:off x="0" y="1765"/>
              <a:ext cx="496" cy="0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ko-KR" altLang="en-US">
                <a:latin typeface="Arial" pitchFamily="34" charset="0"/>
                <a:ea typeface="산돌고딕B" pitchFamily="18" charset="-127"/>
                <a:cs typeface="Arial" pitchFamily="34" charset="0"/>
              </a:endParaRPr>
            </a:p>
          </p:txBody>
        </p:sp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2222564" y="4370832"/>
            <a:ext cx="2919793" cy="1212723"/>
            <a:chOff x="-467" y="0"/>
            <a:chExt cx="5109" cy="2122"/>
          </a:xfrm>
        </p:grpSpPr>
        <p:pic>
          <p:nvPicPr>
            <p:cNvPr id="21569" name="Picture 1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244" y="0"/>
              <a:ext cx="1538" cy="157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25613" name="Rectangle 13"/>
            <p:cNvSpPr>
              <a:spLocks/>
            </p:cNvSpPr>
            <p:nvPr/>
          </p:nvSpPr>
          <p:spPr bwMode="auto">
            <a:xfrm>
              <a:off x="-467" y="1538"/>
              <a:ext cx="5109" cy="584"/>
            </a:xfrm>
            <a:prstGeom prst="rect">
              <a:avLst/>
            </a:prstGeom>
            <a:noFill/>
            <a:ln>
              <a:noFill/>
            </a:ln>
            <a:effectLst>
              <a:outerShdw blurRad="127000" dist="88899" dir="2700000" algn="ctr" rotWithShape="0">
                <a:schemeClr val="bg2">
                  <a:alpha val="7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ctr" latinLnBrk="0">
                <a:lnSpc>
                  <a:spcPct val="90000"/>
                </a:lnSpc>
                <a:defRPr/>
              </a:pPr>
              <a:r>
                <a:rPr kumimoji="0" lang="en-US" altLang="ko-KR" sz="1000" dirty="0">
                  <a:solidFill>
                    <a:srgbClr val="FFFFFF"/>
                  </a:solidFill>
                  <a:latin typeface="Arial" pitchFamily="34" charset="0"/>
                  <a:ea typeface="산돌고딕B" pitchFamily="18" charset="-127"/>
                  <a:cs typeface="Arial" pitchFamily="34" charset="0"/>
                  <a:sym typeface="Daum_Regular" charset="0"/>
                </a:rPr>
                <a:t>KARI</a:t>
              </a:r>
            </a:p>
            <a:p>
              <a:pPr algn="ctr" latinLnBrk="0">
                <a:lnSpc>
                  <a:spcPct val="90000"/>
                </a:lnSpc>
                <a:defRPr/>
              </a:pPr>
              <a:r>
                <a:rPr kumimoji="0" lang="en-US" altLang="ko-KR" sz="1000" dirty="0">
                  <a:solidFill>
                    <a:srgbClr val="FFFFFF"/>
                  </a:solidFill>
                  <a:latin typeface="Arial" pitchFamily="34" charset="0"/>
                  <a:ea typeface="산돌고딕B" pitchFamily="18" charset="-127"/>
                  <a:cs typeface="Arial" pitchFamily="34" charset="0"/>
                  <a:sym typeface="Daum_Regular" charset="0"/>
                </a:rPr>
                <a:t>(Korea </a:t>
              </a:r>
              <a:r>
                <a:rPr kumimoji="0" lang="en-US" altLang="ko-KR" sz="1000" dirty="0" smtClean="0">
                  <a:solidFill>
                    <a:srgbClr val="FFFFFF"/>
                  </a:solidFill>
                  <a:latin typeface="Arial" pitchFamily="34" charset="0"/>
                  <a:ea typeface="산돌고딕B" pitchFamily="18" charset="-127"/>
                  <a:cs typeface="Arial" pitchFamily="34" charset="0"/>
                  <a:sym typeface="Daum_Regular" charset="0"/>
                </a:rPr>
                <a:t>Aerospace </a:t>
              </a:r>
              <a:r>
                <a:rPr kumimoji="0" lang="en-US" altLang="ko-KR" sz="1000" dirty="0">
                  <a:solidFill>
                    <a:srgbClr val="FFFFFF"/>
                  </a:solidFill>
                  <a:latin typeface="Arial" pitchFamily="34" charset="0"/>
                  <a:ea typeface="산돌고딕B" pitchFamily="18" charset="-127"/>
                  <a:cs typeface="Arial" pitchFamily="34" charset="0"/>
                  <a:sym typeface="Daum_Regular" charset="0"/>
                </a:rPr>
                <a:t>Research Institute)</a:t>
              </a:r>
            </a:p>
          </p:txBody>
        </p:sp>
      </p:grp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4366260" y="3282696"/>
            <a:ext cx="1293876" cy="1319022"/>
            <a:chOff x="0" y="0"/>
            <a:chExt cx="2264" cy="2308"/>
          </a:xfrm>
        </p:grpSpPr>
        <p:pic>
          <p:nvPicPr>
            <p:cNvPr id="21567" name="Picture 1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0" y="0"/>
              <a:ext cx="1992" cy="20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25616" name="Rectangle 16"/>
            <p:cNvSpPr>
              <a:spLocks/>
            </p:cNvSpPr>
            <p:nvPr/>
          </p:nvSpPr>
          <p:spPr bwMode="auto">
            <a:xfrm>
              <a:off x="104" y="1940"/>
              <a:ext cx="2160" cy="368"/>
            </a:xfrm>
            <a:prstGeom prst="rect">
              <a:avLst/>
            </a:prstGeom>
            <a:noFill/>
            <a:ln>
              <a:noFill/>
            </a:ln>
            <a:effectLst>
              <a:outerShdw blurRad="127000" dist="88899" dir="2700000" algn="ctr" rotWithShape="0">
                <a:schemeClr val="bg2">
                  <a:alpha val="7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ctr" latinLnBrk="0">
                <a:defRPr/>
              </a:pPr>
              <a:r>
                <a:rPr kumimoji="0" lang="en-US" altLang="ko-KR" sz="1200" dirty="0">
                  <a:solidFill>
                    <a:srgbClr val="FFFFFF"/>
                  </a:solidFill>
                  <a:latin typeface="Arial" pitchFamily="34" charset="0"/>
                  <a:ea typeface="산돌고딕B" pitchFamily="18" charset="-127"/>
                  <a:cs typeface="Arial" pitchFamily="34" charset="0"/>
                  <a:sym typeface="Daum_SemiBold" charset="0"/>
                </a:rPr>
                <a:t>NMSC</a:t>
              </a:r>
            </a:p>
          </p:txBody>
        </p:sp>
      </p:grpSp>
      <p:pic>
        <p:nvPicPr>
          <p:cNvPr id="25618" name="Picture 1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4360" y="3337560"/>
            <a:ext cx="1623060" cy="22174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5619" name="Rectangle 19"/>
          <p:cNvSpPr>
            <a:spLocks/>
          </p:cNvSpPr>
          <p:nvPr/>
        </p:nvSpPr>
        <p:spPr bwMode="auto">
          <a:xfrm>
            <a:off x="2080260" y="1328166"/>
            <a:ext cx="891540" cy="22402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latinLnBrk="0">
              <a:lnSpc>
                <a:spcPct val="110000"/>
              </a:lnSpc>
            </a:pPr>
            <a:r>
              <a:rPr kumimoji="0" lang="en-US" altLang="ko-KR" sz="1300" dirty="0">
                <a:solidFill>
                  <a:srgbClr val="C97100"/>
                </a:solidFill>
                <a:latin typeface="Arial" pitchFamily="34" charset="0"/>
                <a:ea typeface="산돌고딕B" pitchFamily="18" charset="-127"/>
                <a:cs typeface="Arial" pitchFamily="34" charset="0"/>
                <a:sym typeface="Daum_SemiBold" pitchFamily="2" charset="-127"/>
              </a:rPr>
              <a:t>COMS</a:t>
            </a:r>
          </a:p>
        </p:txBody>
      </p:sp>
      <p:grpSp>
        <p:nvGrpSpPr>
          <p:cNvPr id="5" name="Group 32"/>
          <p:cNvGrpSpPr>
            <a:grpSpLocks/>
          </p:cNvGrpSpPr>
          <p:nvPr/>
        </p:nvGrpSpPr>
        <p:grpSpPr bwMode="auto">
          <a:xfrm>
            <a:off x="3597021" y="1618488"/>
            <a:ext cx="4024503" cy="4365689"/>
            <a:chOff x="0" y="0"/>
            <a:chExt cx="7041" cy="7639"/>
          </a:xfrm>
        </p:grpSpPr>
        <p:sp>
          <p:nvSpPr>
            <p:cNvPr id="21555" name="Line 20"/>
            <p:cNvSpPr>
              <a:spLocks noChangeShapeType="1"/>
            </p:cNvSpPr>
            <p:nvPr/>
          </p:nvSpPr>
          <p:spPr bwMode="auto">
            <a:xfrm rot="10800000">
              <a:off x="6052" y="6191"/>
              <a:ext cx="0" cy="1417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ko-KR" altLang="en-US">
                <a:latin typeface="Arial" pitchFamily="34" charset="0"/>
                <a:ea typeface="산돌고딕B" pitchFamily="18" charset="-127"/>
                <a:cs typeface="Arial" pitchFamily="34" charset="0"/>
              </a:endParaRPr>
            </a:p>
          </p:txBody>
        </p:sp>
        <p:sp>
          <p:nvSpPr>
            <p:cNvPr id="21556" name="Rectangle 21"/>
            <p:cNvSpPr>
              <a:spLocks/>
            </p:cNvSpPr>
            <p:nvPr/>
          </p:nvSpPr>
          <p:spPr bwMode="auto">
            <a:xfrm>
              <a:off x="1617" y="0"/>
              <a:ext cx="1560" cy="33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 latinLnBrk="0">
                <a:lnSpc>
                  <a:spcPct val="110000"/>
                </a:lnSpc>
              </a:pPr>
              <a:r>
                <a:rPr kumimoji="0" lang="en-US" altLang="ko-KR" sz="1100" dirty="0">
                  <a:solidFill>
                    <a:srgbClr val="FFFFFF"/>
                  </a:solidFill>
                  <a:latin typeface="Arial" pitchFamily="34" charset="0"/>
                  <a:ea typeface="산돌고딕B" pitchFamily="18" charset="-127"/>
                  <a:cs typeface="Arial" pitchFamily="34" charset="0"/>
                  <a:sym typeface="Daum_Regular" pitchFamily="2" charset="-127"/>
                </a:rPr>
                <a:t>HRIT/LRIT</a:t>
              </a:r>
            </a:p>
          </p:txBody>
        </p:sp>
        <p:sp>
          <p:nvSpPr>
            <p:cNvPr id="21557" name="Line 22"/>
            <p:cNvSpPr>
              <a:spLocks noChangeShapeType="1"/>
            </p:cNvSpPr>
            <p:nvPr/>
          </p:nvSpPr>
          <p:spPr bwMode="auto">
            <a:xfrm>
              <a:off x="0" y="388"/>
              <a:ext cx="4977" cy="4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miter lim="800000"/>
              <a:headEnd/>
              <a:tailEnd type="triangle" w="med" len="med"/>
            </a:ln>
          </p:spPr>
          <p:txBody>
            <a:bodyPr lIns="0" tIns="0" rIns="0" bIns="0"/>
            <a:lstStyle/>
            <a:p>
              <a:endParaRPr lang="ko-KR" altLang="en-US">
                <a:latin typeface="Arial" pitchFamily="34" charset="0"/>
                <a:ea typeface="산돌고딕B" pitchFamily="18" charset="-127"/>
                <a:cs typeface="Arial" pitchFamily="34" charset="0"/>
              </a:endParaRPr>
            </a:p>
          </p:txBody>
        </p:sp>
        <p:sp>
          <p:nvSpPr>
            <p:cNvPr id="21558" name="Line 23"/>
            <p:cNvSpPr>
              <a:spLocks noChangeShapeType="1"/>
            </p:cNvSpPr>
            <p:nvPr/>
          </p:nvSpPr>
          <p:spPr bwMode="auto">
            <a:xfrm>
              <a:off x="6044" y="1180"/>
              <a:ext cx="874" cy="0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ko-KR" altLang="en-US">
                <a:latin typeface="Arial" pitchFamily="34" charset="0"/>
                <a:ea typeface="산돌고딕B" pitchFamily="18" charset="-127"/>
                <a:cs typeface="Arial" pitchFamily="34" charset="0"/>
              </a:endParaRPr>
            </a:p>
          </p:txBody>
        </p:sp>
        <p:sp>
          <p:nvSpPr>
            <p:cNvPr id="21559" name="Line 24"/>
            <p:cNvSpPr>
              <a:spLocks noChangeShapeType="1"/>
            </p:cNvSpPr>
            <p:nvPr/>
          </p:nvSpPr>
          <p:spPr bwMode="auto">
            <a:xfrm>
              <a:off x="6044" y="3588"/>
              <a:ext cx="874" cy="0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ko-KR" altLang="en-US">
                <a:latin typeface="Arial" pitchFamily="34" charset="0"/>
                <a:ea typeface="산돌고딕B" pitchFamily="18" charset="-127"/>
                <a:cs typeface="Arial" pitchFamily="34" charset="0"/>
              </a:endParaRPr>
            </a:p>
          </p:txBody>
        </p:sp>
        <p:sp>
          <p:nvSpPr>
            <p:cNvPr id="21560" name="Line 25"/>
            <p:cNvSpPr>
              <a:spLocks noChangeShapeType="1"/>
            </p:cNvSpPr>
            <p:nvPr/>
          </p:nvSpPr>
          <p:spPr bwMode="auto">
            <a:xfrm>
              <a:off x="6044" y="6188"/>
              <a:ext cx="997" cy="3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ko-KR" altLang="en-US">
                <a:latin typeface="Arial" pitchFamily="34" charset="0"/>
                <a:ea typeface="산돌고딕B" pitchFamily="18" charset="-127"/>
                <a:cs typeface="Arial" pitchFamily="34" charset="0"/>
              </a:endParaRPr>
            </a:p>
          </p:txBody>
        </p:sp>
        <p:sp>
          <p:nvSpPr>
            <p:cNvPr id="21561" name="Line 26"/>
            <p:cNvSpPr>
              <a:spLocks noChangeShapeType="1"/>
            </p:cNvSpPr>
            <p:nvPr/>
          </p:nvSpPr>
          <p:spPr bwMode="auto">
            <a:xfrm>
              <a:off x="6045" y="7608"/>
              <a:ext cx="996" cy="0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ko-KR" altLang="en-US">
                <a:latin typeface="Arial" pitchFamily="34" charset="0"/>
                <a:ea typeface="산돌고딕B" pitchFamily="18" charset="-127"/>
                <a:cs typeface="Arial" pitchFamily="34" charset="0"/>
              </a:endParaRPr>
            </a:p>
          </p:txBody>
        </p:sp>
        <p:sp>
          <p:nvSpPr>
            <p:cNvPr id="21562" name="Line 27"/>
            <p:cNvSpPr>
              <a:spLocks noChangeShapeType="1"/>
            </p:cNvSpPr>
            <p:nvPr/>
          </p:nvSpPr>
          <p:spPr bwMode="auto">
            <a:xfrm rot="10800000">
              <a:off x="6052" y="1175"/>
              <a:ext cx="0" cy="2409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ko-KR" altLang="en-US">
                <a:latin typeface="Arial" pitchFamily="34" charset="0"/>
                <a:ea typeface="산돌고딕B" pitchFamily="18" charset="-127"/>
                <a:cs typeface="Arial" pitchFamily="34" charset="0"/>
              </a:endParaRPr>
            </a:p>
          </p:txBody>
        </p:sp>
        <p:sp>
          <p:nvSpPr>
            <p:cNvPr id="21563" name="Line 28"/>
            <p:cNvSpPr>
              <a:spLocks noChangeShapeType="1"/>
            </p:cNvSpPr>
            <p:nvPr/>
          </p:nvSpPr>
          <p:spPr bwMode="auto">
            <a:xfrm rot="10800000" flipH="1">
              <a:off x="2477" y="6800"/>
              <a:ext cx="3548" cy="7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ko-KR" altLang="en-US">
                <a:latin typeface="Arial" pitchFamily="34" charset="0"/>
                <a:ea typeface="산돌고딕B" pitchFamily="18" charset="-127"/>
                <a:cs typeface="Arial" pitchFamily="34" charset="0"/>
              </a:endParaRPr>
            </a:p>
          </p:txBody>
        </p:sp>
        <p:sp>
          <p:nvSpPr>
            <p:cNvPr id="21564" name="Line 29"/>
            <p:cNvSpPr>
              <a:spLocks noChangeShapeType="1"/>
            </p:cNvSpPr>
            <p:nvPr/>
          </p:nvSpPr>
          <p:spPr bwMode="auto">
            <a:xfrm rot="10800000" flipH="1">
              <a:off x="2476" y="5183"/>
              <a:ext cx="0" cy="1625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ko-KR" altLang="en-US">
                <a:latin typeface="Arial" pitchFamily="34" charset="0"/>
                <a:ea typeface="산돌고딕B" pitchFamily="18" charset="-127"/>
                <a:cs typeface="Arial" pitchFamily="34" charset="0"/>
              </a:endParaRPr>
            </a:p>
          </p:txBody>
        </p:sp>
        <p:sp>
          <p:nvSpPr>
            <p:cNvPr id="21565" name="Line 30"/>
            <p:cNvSpPr>
              <a:spLocks noChangeShapeType="1"/>
            </p:cNvSpPr>
            <p:nvPr/>
          </p:nvSpPr>
          <p:spPr bwMode="auto">
            <a:xfrm>
              <a:off x="2481" y="2388"/>
              <a:ext cx="3564" cy="0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ko-KR" altLang="en-US">
                <a:latin typeface="Arial" pitchFamily="34" charset="0"/>
                <a:ea typeface="산돌고딕B" pitchFamily="18" charset="-127"/>
                <a:cs typeface="Arial" pitchFamily="34" charset="0"/>
              </a:endParaRPr>
            </a:p>
          </p:txBody>
        </p:sp>
        <p:sp>
          <p:nvSpPr>
            <p:cNvPr id="21566" name="Line 31"/>
            <p:cNvSpPr>
              <a:spLocks noChangeShapeType="1"/>
            </p:cNvSpPr>
            <p:nvPr/>
          </p:nvSpPr>
          <p:spPr bwMode="auto">
            <a:xfrm rot="10800000" flipH="1">
              <a:off x="2476" y="2387"/>
              <a:ext cx="0" cy="1037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ko-KR" altLang="en-US">
                <a:latin typeface="Arial" pitchFamily="34" charset="0"/>
                <a:ea typeface="산돌고딕B" pitchFamily="18" charset="-127"/>
                <a:cs typeface="Arial" pitchFamily="34" charset="0"/>
              </a:endParaRPr>
            </a:p>
          </p:txBody>
        </p:sp>
      </p:grpSp>
      <p:grpSp>
        <p:nvGrpSpPr>
          <p:cNvPr id="6" name="Group 48"/>
          <p:cNvGrpSpPr>
            <a:grpSpLocks/>
          </p:cNvGrpSpPr>
          <p:nvPr/>
        </p:nvGrpSpPr>
        <p:grpSpPr bwMode="auto">
          <a:xfrm>
            <a:off x="5806440" y="1151001"/>
            <a:ext cx="2788920" cy="5306949"/>
            <a:chOff x="0" y="0"/>
            <a:chExt cx="4880" cy="9285"/>
          </a:xfrm>
        </p:grpSpPr>
        <p:sp>
          <p:nvSpPr>
            <p:cNvPr id="25633" name="Rectangle 33"/>
            <p:cNvSpPr>
              <a:spLocks/>
            </p:cNvSpPr>
            <p:nvPr/>
          </p:nvSpPr>
          <p:spPr bwMode="auto">
            <a:xfrm>
              <a:off x="1128" y="1141"/>
              <a:ext cx="1792" cy="336"/>
            </a:xfrm>
            <a:prstGeom prst="rect">
              <a:avLst/>
            </a:prstGeom>
            <a:noFill/>
            <a:ln>
              <a:noFill/>
            </a:ln>
            <a:effectLst>
              <a:outerShdw blurRad="127000" dist="88899" dir="2700000" algn="ctr" rotWithShape="0">
                <a:schemeClr val="bg2">
                  <a:alpha val="7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ctr" latinLnBrk="0">
                <a:lnSpc>
                  <a:spcPct val="90000"/>
                </a:lnSpc>
                <a:defRPr/>
              </a:pPr>
              <a:r>
                <a:rPr kumimoji="0" lang="en-US" altLang="ko-KR" sz="1100" dirty="0">
                  <a:solidFill>
                    <a:srgbClr val="FFFFFF"/>
                  </a:solidFill>
                  <a:latin typeface="Arial" pitchFamily="34" charset="0"/>
                  <a:ea typeface="산돌고딕B" pitchFamily="18" charset="-127"/>
                  <a:cs typeface="Arial" pitchFamily="34" charset="0"/>
                  <a:sym typeface="Daum_Regular" charset="0"/>
                </a:rPr>
                <a:t>MDUS/SDUS</a:t>
              </a:r>
            </a:p>
          </p:txBody>
        </p:sp>
        <p:pic>
          <p:nvPicPr>
            <p:cNvPr id="21541" name="Picture 34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224" y="472"/>
              <a:ext cx="728" cy="74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21542" name="Picture 35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952" y="472"/>
              <a:ext cx="728" cy="74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21543" name="Picture 36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664" y="0"/>
              <a:ext cx="728" cy="74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21544" name="Picture 37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016" y="7809"/>
              <a:ext cx="1288" cy="11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21545" name="Picture 38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904" y="6361"/>
              <a:ext cx="1200" cy="113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25639" name="Rectangle 39"/>
            <p:cNvSpPr>
              <a:spLocks/>
            </p:cNvSpPr>
            <p:nvPr/>
          </p:nvSpPr>
          <p:spPr bwMode="auto">
            <a:xfrm>
              <a:off x="0" y="3645"/>
              <a:ext cx="1792" cy="336"/>
            </a:xfrm>
            <a:prstGeom prst="rect">
              <a:avLst/>
            </a:prstGeom>
            <a:noFill/>
            <a:ln>
              <a:noFill/>
            </a:ln>
            <a:effectLst>
              <a:outerShdw blurRad="127000" dist="88899" dir="2700000" algn="ctr" rotWithShape="0">
                <a:schemeClr val="bg2">
                  <a:alpha val="7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ctr" latinLnBrk="0">
                <a:lnSpc>
                  <a:spcPct val="90000"/>
                </a:lnSpc>
                <a:defRPr/>
              </a:pPr>
              <a:r>
                <a:rPr kumimoji="0" lang="en-US" altLang="ko-KR" sz="1100" dirty="0">
                  <a:solidFill>
                    <a:srgbClr val="FFFFFF"/>
                  </a:solidFill>
                  <a:latin typeface="Arial" pitchFamily="34" charset="0"/>
                  <a:ea typeface="산돌고딕B" pitchFamily="18" charset="-127"/>
                  <a:cs typeface="Arial" pitchFamily="34" charset="0"/>
                  <a:sym typeface="Daum_Regular" charset="0"/>
                </a:rPr>
                <a:t>KMA</a:t>
              </a:r>
            </a:p>
          </p:txBody>
        </p:sp>
        <p:sp>
          <p:nvSpPr>
            <p:cNvPr id="25640" name="Rectangle 40"/>
            <p:cNvSpPr>
              <a:spLocks/>
            </p:cNvSpPr>
            <p:nvPr/>
          </p:nvSpPr>
          <p:spPr bwMode="auto">
            <a:xfrm>
              <a:off x="0" y="8261"/>
              <a:ext cx="1792" cy="336"/>
            </a:xfrm>
            <a:prstGeom prst="rect">
              <a:avLst/>
            </a:prstGeom>
            <a:noFill/>
            <a:ln>
              <a:noFill/>
            </a:ln>
            <a:effectLst>
              <a:outerShdw blurRad="127000" dist="88899" dir="2700000" algn="ctr" rotWithShape="0">
                <a:schemeClr val="bg2">
                  <a:alpha val="7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ctr" latinLnBrk="0">
                <a:lnSpc>
                  <a:spcPct val="90000"/>
                </a:lnSpc>
                <a:defRPr/>
              </a:pPr>
              <a:r>
                <a:rPr kumimoji="0" lang="en-US" altLang="ko-KR" sz="1100" dirty="0">
                  <a:solidFill>
                    <a:srgbClr val="FFFFFF"/>
                  </a:solidFill>
                  <a:latin typeface="Arial" pitchFamily="34" charset="0"/>
                  <a:ea typeface="산돌고딕B" pitchFamily="18" charset="-127"/>
                  <a:cs typeface="Arial" pitchFamily="34" charset="0"/>
                  <a:sym typeface="Daum_Regular" charset="0"/>
                </a:rPr>
                <a:t>Internet</a:t>
              </a:r>
            </a:p>
          </p:txBody>
        </p:sp>
        <p:sp>
          <p:nvSpPr>
            <p:cNvPr id="25641" name="Rectangle 41"/>
            <p:cNvSpPr>
              <a:spLocks/>
            </p:cNvSpPr>
            <p:nvPr/>
          </p:nvSpPr>
          <p:spPr bwMode="auto">
            <a:xfrm>
              <a:off x="2576" y="2293"/>
              <a:ext cx="2304" cy="336"/>
            </a:xfrm>
            <a:prstGeom prst="rect">
              <a:avLst/>
            </a:prstGeom>
            <a:noFill/>
            <a:ln>
              <a:noFill/>
            </a:ln>
            <a:effectLst>
              <a:outerShdw blurRad="127000" dist="88899" dir="2700000" algn="ctr" rotWithShape="0">
                <a:schemeClr val="bg2">
                  <a:alpha val="7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ctr" latinLnBrk="0">
                <a:lnSpc>
                  <a:spcPct val="90000"/>
                </a:lnSpc>
                <a:defRPr/>
              </a:pPr>
              <a:r>
                <a:rPr kumimoji="0" lang="en-US" altLang="ko-KR" sz="1100" dirty="0">
                  <a:solidFill>
                    <a:srgbClr val="FFFFFF"/>
                  </a:solidFill>
                  <a:latin typeface="Arial" pitchFamily="34" charset="0"/>
                  <a:ea typeface="산돌고딕B" pitchFamily="18" charset="-127"/>
                  <a:cs typeface="Arial" pitchFamily="34" charset="0"/>
                  <a:sym typeface="Daum_Regular" charset="0"/>
                </a:rPr>
                <a:t>User Agencies</a:t>
              </a:r>
            </a:p>
          </p:txBody>
        </p:sp>
        <p:sp>
          <p:nvSpPr>
            <p:cNvPr id="25642" name="Rectangle 42"/>
            <p:cNvSpPr>
              <a:spLocks/>
            </p:cNvSpPr>
            <p:nvPr/>
          </p:nvSpPr>
          <p:spPr bwMode="auto">
            <a:xfrm>
              <a:off x="2640" y="5037"/>
              <a:ext cx="2160" cy="336"/>
            </a:xfrm>
            <a:prstGeom prst="rect">
              <a:avLst/>
            </a:prstGeom>
            <a:noFill/>
            <a:ln>
              <a:noFill/>
            </a:ln>
            <a:effectLst>
              <a:outerShdw blurRad="127000" dist="88899" dir="2700000" algn="ctr" rotWithShape="0">
                <a:schemeClr val="bg2">
                  <a:alpha val="7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ctr" latinLnBrk="0">
                <a:lnSpc>
                  <a:spcPct val="90000"/>
                </a:lnSpc>
                <a:defRPr/>
              </a:pPr>
              <a:r>
                <a:rPr kumimoji="0" lang="en-US" altLang="ko-KR" sz="1100" dirty="0">
                  <a:solidFill>
                    <a:srgbClr val="FFFFFF"/>
                  </a:solidFill>
                  <a:latin typeface="Arial" pitchFamily="34" charset="0"/>
                  <a:ea typeface="산돌고딕B" pitchFamily="18" charset="-127"/>
                  <a:cs typeface="Arial" pitchFamily="34" charset="0"/>
                  <a:sym typeface="Daum_Regular" charset="0"/>
                </a:rPr>
                <a:t>NWP</a:t>
              </a:r>
            </a:p>
          </p:txBody>
        </p:sp>
        <p:sp>
          <p:nvSpPr>
            <p:cNvPr id="25643" name="Rectangle 43"/>
            <p:cNvSpPr>
              <a:spLocks/>
            </p:cNvSpPr>
            <p:nvPr/>
          </p:nvSpPr>
          <p:spPr bwMode="auto">
            <a:xfrm>
              <a:off x="2760" y="8949"/>
              <a:ext cx="1792" cy="336"/>
            </a:xfrm>
            <a:prstGeom prst="rect">
              <a:avLst/>
            </a:prstGeom>
            <a:noFill/>
            <a:ln>
              <a:noFill/>
            </a:ln>
            <a:effectLst>
              <a:outerShdw blurRad="127000" dist="88899" dir="2700000" algn="ctr" rotWithShape="0">
                <a:schemeClr val="bg2">
                  <a:alpha val="7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ctr" latinLnBrk="0">
                <a:lnSpc>
                  <a:spcPct val="90000"/>
                </a:lnSpc>
                <a:defRPr/>
              </a:pPr>
              <a:r>
                <a:rPr kumimoji="0" lang="en-US" altLang="ko-KR" sz="1100" dirty="0">
                  <a:solidFill>
                    <a:srgbClr val="FFFFFF"/>
                  </a:solidFill>
                  <a:latin typeface="Arial" pitchFamily="34" charset="0"/>
                  <a:ea typeface="산돌고딕B" pitchFamily="18" charset="-127"/>
                  <a:cs typeface="Arial" pitchFamily="34" charset="0"/>
                  <a:sym typeface="Daum_Regular" charset="0"/>
                </a:rPr>
                <a:t>End User</a:t>
              </a:r>
            </a:p>
          </p:txBody>
        </p:sp>
        <p:pic>
          <p:nvPicPr>
            <p:cNvPr id="21551" name="Picture 44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3054" y="1328"/>
              <a:ext cx="1477" cy="9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21552" name="Picture 45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3056" y="3745"/>
              <a:ext cx="1403" cy="12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21553" name="Picture 46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184" y="2670"/>
              <a:ext cx="1480" cy="98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21554" name="Picture 47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152" y="6929"/>
              <a:ext cx="1424" cy="140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grpSp>
        <p:nvGrpSpPr>
          <p:cNvPr id="7" name="Group 51"/>
          <p:cNvGrpSpPr>
            <a:grpSpLocks/>
          </p:cNvGrpSpPr>
          <p:nvPr/>
        </p:nvGrpSpPr>
        <p:grpSpPr bwMode="auto">
          <a:xfrm>
            <a:off x="1917954" y="2424875"/>
            <a:ext cx="758952" cy="1062418"/>
            <a:chOff x="0" y="0"/>
            <a:chExt cx="1327" cy="1859"/>
          </a:xfrm>
        </p:grpSpPr>
        <p:sp>
          <p:nvSpPr>
            <p:cNvPr id="21538" name="Freeform 49"/>
            <p:cNvSpPr>
              <a:spLocks/>
            </p:cNvSpPr>
            <p:nvPr/>
          </p:nvSpPr>
          <p:spPr bwMode="auto">
            <a:xfrm rot="-10646667">
              <a:off x="38" y="23"/>
              <a:ext cx="1080" cy="1736"/>
            </a:xfrm>
            <a:custGeom>
              <a:avLst/>
              <a:gdLst>
                <a:gd name="T0" fmla="*/ 1080 w 20039"/>
                <a:gd name="T1" fmla="*/ 0 h 21600"/>
                <a:gd name="T2" fmla="*/ 715 w 20039"/>
                <a:gd name="T3" fmla="*/ 491 h 21600"/>
                <a:gd name="T4" fmla="*/ 519 w 20039"/>
                <a:gd name="T5" fmla="*/ 938 h 21600"/>
                <a:gd name="T6" fmla="*/ 281 w 20039"/>
                <a:gd name="T7" fmla="*/ 1377 h 21600"/>
                <a:gd name="T8" fmla="*/ 0 w 20039"/>
                <a:gd name="T9" fmla="*/ 1736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039"/>
                <a:gd name="T16" fmla="*/ 0 h 21600"/>
                <a:gd name="T17" fmla="*/ 20039 w 20039"/>
                <a:gd name="T18" fmla="*/ 21600 h 216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039" h="21600">
                  <a:moveTo>
                    <a:pt x="20039" y="0"/>
                  </a:moveTo>
                  <a:cubicBezTo>
                    <a:pt x="20039" y="0"/>
                    <a:pt x="6767" y="2291"/>
                    <a:pt x="13273" y="6109"/>
                  </a:cubicBezTo>
                  <a:cubicBezTo>
                    <a:pt x="19779" y="9927"/>
                    <a:pt x="9629" y="11673"/>
                    <a:pt x="9629" y="11673"/>
                  </a:cubicBezTo>
                  <a:cubicBezTo>
                    <a:pt x="9629" y="11673"/>
                    <a:pt x="-1561" y="13200"/>
                    <a:pt x="5205" y="17127"/>
                  </a:cubicBezTo>
                  <a:cubicBezTo>
                    <a:pt x="11972" y="21055"/>
                    <a:pt x="1041" y="21164"/>
                    <a:pt x="0" y="21600"/>
                  </a:cubicBezTo>
                </a:path>
              </a:pathLst>
            </a:custGeom>
            <a:noFill/>
            <a:ln w="38100">
              <a:solidFill>
                <a:srgbClr val="FFFFFF"/>
              </a:solidFill>
              <a:miter lim="800000"/>
              <a:headEnd/>
              <a:tailEnd type="triangle" w="med" len="med"/>
            </a:ln>
          </p:spPr>
          <p:txBody>
            <a:bodyPr lIns="0" tIns="0" rIns="0" bIns="0" anchor="ctr"/>
            <a:lstStyle/>
            <a:p>
              <a:pPr algn="ctr" latinLnBrk="0"/>
              <a:r>
                <a:rPr kumimoji="0" lang="ko-KR" altLang="en-US" sz="1500" dirty="0" err="1">
                  <a:latin typeface="Arial" pitchFamily="34" charset="0"/>
                  <a:ea typeface="산돌고딕B" pitchFamily="18" charset="-127"/>
                  <a:cs typeface="Arial" pitchFamily="34" charset="0"/>
                </a:rPr>
                <a:t>ㄱ</a:t>
              </a:r>
              <a:endParaRPr kumimoji="0" lang="ko-KR" altLang="en-US" sz="1500" dirty="0">
                <a:latin typeface="Arial" pitchFamily="34" charset="0"/>
                <a:ea typeface="산돌고딕B" pitchFamily="18" charset="-127"/>
                <a:cs typeface="Arial" pitchFamily="34" charset="0"/>
              </a:endParaRPr>
            </a:p>
          </p:txBody>
        </p:sp>
        <p:sp>
          <p:nvSpPr>
            <p:cNvPr id="21539" name="Freeform 50"/>
            <p:cNvSpPr>
              <a:spLocks/>
            </p:cNvSpPr>
            <p:nvPr/>
          </p:nvSpPr>
          <p:spPr bwMode="auto">
            <a:xfrm rot="-10646667">
              <a:off x="209" y="100"/>
              <a:ext cx="1080" cy="1736"/>
            </a:xfrm>
            <a:custGeom>
              <a:avLst/>
              <a:gdLst>
                <a:gd name="T0" fmla="*/ 1080 w 20039"/>
                <a:gd name="T1" fmla="*/ 0 h 21600"/>
                <a:gd name="T2" fmla="*/ 715 w 20039"/>
                <a:gd name="T3" fmla="*/ 491 h 21600"/>
                <a:gd name="T4" fmla="*/ 519 w 20039"/>
                <a:gd name="T5" fmla="*/ 938 h 21600"/>
                <a:gd name="T6" fmla="*/ 281 w 20039"/>
                <a:gd name="T7" fmla="*/ 1377 h 21600"/>
                <a:gd name="T8" fmla="*/ 0 w 20039"/>
                <a:gd name="T9" fmla="*/ 1736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039"/>
                <a:gd name="T16" fmla="*/ 0 h 21600"/>
                <a:gd name="T17" fmla="*/ 20039 w 20039"/>
                <a:gd name="T18" fmla="*/ 21600 h 216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039" h="21600">
                  <a:moveTo>
                    <a:pt x="20039" y="0"/>
                  </a:moveTo>
                  <a:cubicBezTo>
                    <a:pt x="20039" y="0"/>
                    <a:pt x="6767" y="2291"/>
                    <a:pt x="13273" y="6109"/>
                  </a:cubicBezTo>
                  <a:cubicBezTo>
                    <a:pt x="19779" y="9927"/>
                    <a:pt x="9629" y="11673"/>
                    <a:pt x="9629" y="11673"/>
                  </a:cubicBezTo>
                  <a:cubicBezTo>
                    <a:pt x="9629" y="11673"/>
                    <a:pt x="-1561" y="13200"/>
                    <a:pt x="5205" y="17127"/>
                  </a:cubicBezTo>
                  <a:cubicBezTo>
                    <a:pt x="11972" y="21055"/>
                    <a:pt x="1041" y="21164"/>
                    <a:pt x="0" y="21600"/>
                  </a:cubicBezTo>
                </a:path>
              </a:pathLst>
            </a:custGeom>
            <a:noFill/>
            <a:ln w="38100">
              <a:solidFill>
                <a:srgbClr val="FFFFFF"/>
              </a:solidFill>
              <a:miter lim="800000"/>
              <a:headEnd/>
              <a:tailEnd type="triangle" w="med" len="med"/>
            </a:ln>
          </p:spPr>
          <p:txBody>
            <a:bodyPr lIns="0" tIns="0" rIns="0" bIns="0" anchor="ctr"/>
            <a:lstStyle/>
            <a:p>
              <a:pPr algn="ctr" latinLnBrk="0"/>
              <a:r>
                <a:rPr kumimoji="0" lang="ko-KR" altLang="en-US" sz="1500" dirty="0" err="1">
                  <a:latin typeface="Arial" pitchFamily="34" charset="0"/>
                  <a:ea typeface="산돌고딕B" pitchFamily="18" charset="-127"/>
                  <a:cs typeface="Arial" pitchFamily="34" charset="0"/>
                </a:rPr>
                <a:t>ㄱ</a:t>
              </a:r>
              <a:endParaRPr kumimoji="0" lang="ko-KR" altLang="en-US" sz="1500" dirty="0">
                <a:latin typeface="Arial" pitchFamily="34" charset="0"/>
                <a:ea typeface="산돌고딕B" pitchFamily="18" charset="-127"/>
                <a:cs typeface="Arial" pitchFamily="34" charset="0"/>
              </a:endParaRPr>
            </a:p>
          </p:txBody>
        </p:sp>
      </p:grpSp>
      <p:grpSp>
        <p:nvGrpSpPr>
          <p:cNvPr id="8" name="Group 54"/>
          <p:cNvGrpSpPr>
            <a:grpSpLocks/>
          </p:cNvGrpSpPr>
          <p:nvPr/>
        </p:nvGrpSpPr>
        <p:grpSpPr bwMode="auto">
          <a:xfrm>
            <a:off x="3662172" y="2203704"/>
            <a:ext cx="978980" cy="1022414"/>
            <a:chOff x="0" y="0"/>
            <a:chExt cx="1713" cy="1789"/>
          </a:xfrm>
        </p:grpSpPr>
        <p:sp>
          <p:nvSpPr>
            <p:cNvPr id="21536" name="Rectangle 52"/>
            <p:cNvSpPr>
              <a:spLocks/>
            </p:cNvSpPr>
            <p:nvPr/>
          </p:nvSpPr>
          <p:spPr bwMode="auto">
            <a:xfrm rot="3005105">
              <a:off x="303" y="731"/>
              <a:ext cx="1560" cy="33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 latinLnBrk="0">
                <a:lnSpc>
                  <a:spcPct val="80000"/>
                </a:lnSpc>
              </a:pPr>
              <a:r>
                <a:rPr kumimoji="0" lang="en-US" altLang="ko-KR" sz="1100" dirty="0">
                  <a:solidFill>
                    <a:srgbClr val="FFFEFD"/>
                  </a:solidFill>
                  <a:latin typeface="Arial" pitchFamily="34" charset="0"/>
                  <a:ea typeface="산돌고딕B" pitchFamily="18" charset="-127"/>
                  <a:cs typeface="Arial" pitchFamily="34" charset="0"/>
                  <a:sym typeface="Daum_Regular" pitchFamily="2" charset="-127"/>
                </a:rPr>
                <a:t>HRIT/LRIT</a:t>
              </a:r>
            </a:p>
          </p:txBody>
        </p:sp>
        <p:sp>
          <p:nvSpPr>
            <p:cNvPr id="21537" name="Line 53"/>
            <p:cNvSpPr>
              <a:spLocks noChangeShapeType="1"/>
            </p:cNvSpPr>
            <p:nvPr/>
          </p:nvSpPr>
          <p:spPr bwMode="auto">
            <a:xfrm rot="10800000">
              <a:off x="0" y="0"/>
              <a:ext cx="1491" cy="1789"/>
            </a:xfrm>
            <a:prstGeom prst="line">
              <a:avLst/>
            </a:prstGeom>
            <a:noFill/>
            <a:ln w="50800">
              <a:solidFill>
                <a:srgbClr val="FFFFFF"/>
              </a:solidFill>
              <a:miter lim="800000"/>
              <a:headEnd type="triangle" w="med" len="med"/>
              <a:tailEnd type="triangle" w="med" len="med"/>
            </a:ln>
          </p:spPr>
          <p:txBody>
            <a:bodyPr lIns="0" tIns="0" rIns="0" bIns="0"/>
            <a:lstStyle/>
            <a:p>
              <a:endParaRPr lang="ko-KR" altLang="en-US">
                <a:latin typeface="Arial" pitchFamily="34" charset="0"/>
                <a:ea typeface="산돌고딕B" pitchFamily="18" charset="-127"/>
                <a:cs typeface="Arial" pitchFamily="34" charset="0"/>
              </a:endParaRPr>
            </a:p>
          </p:txBody>
        </p:sp>
      </p:grpSp>
      <p:grpSp>
        <p:nvGrpSpPr>
          <p:cNvPr id="9" name="Group 65"/>
          <p:cNvGrpSpPr>
            <a:grpSpLocks/>
          </p:cNvGrpSpPr>
          <p:nvPr/>
        </p:nvGrpSpPr>
        <p:grpSpPr bwMode="auto">
          <a:xfrm>
            <a:off x="2715768" y="2441448"/>
            <a:ext cx="1615631" cy="1949958"/>
            <a:chOff x="0" y="0"/>
            <a:chExt cx="2827" cy="3412"/>
          </a:xfrm>
        </p:grpSpPr>
        <p:grpSp>
          <p:nvGrpSpPr>
            <p:cNvPr id="10" name="Group 57"/>
            <p:cNvGrpSpPr>
              <a:grpSpLocks/>
            </p:cNvGrpSpPr>
            <p:nvPr/>
          </p:nvGrpSpPr>
          <p:grpSpPr bwMode="auto">
            <a:xfrm>
              <a:off x="1183" y="0"/>
              <a:ext cx="1644" cy="2102"/>
              <a:chOff x="0" y="0"/>
              <a:chExt cx="1643" cy="2102"/>
            </a:xfrm>
          </p:grpSpPr>
          <p:sp>
            <p:nvSpPr>
              <p:cNvPr id="21534" name="Rectangle 55"/>
              <p:cNvSpPr>
                <a:spLocks/>
              </p:cNvSpPr>
              <p:nvPr/>
            </p:nvSpPr>
            <p:spPr bwMode="auto">
              <a:xfrm rot="2867561">
                <a:off x="-133" y="1090"/>
                <a:ext cx="1975" cy="33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algn="ctr" latinLnBrk="0">
                  <a:lnSpc>
                    <a:spcPct val="80000"/>
                  </a:lnSpc>
                </a:pPr>
                <a:r>
                  <a:rPr kumimoji="0" lang="en-US" altLang="ko-KR" sz="1100" dirty="0">
                    <a:solidFill>
                      <a:srgbClr val="3B92C7"/>
                    </a:solidFill>
                    <a:latin typeface="Arial" pitchFamily="34" charset="0"/>
                    <a:ea typeface="산돌고딕B" pitchFamily="18" charset="-127"/>
                    <a:cs typeface="Arial" pitchFamily="34" charset="0"/>
                    <a:sym typeface="Daum_Regular" pitchFamily="2" charset="-127"/>
                  </a:rPr>
                  <a:t>TM/TC(backup)</a:t>
                </a:r>
              </a:p>
            </p:txBody>
          </p:sp>
          <p:sp>
            <p:nvSpPr>
              <p:cNvPr id="21535" name="Line 56"/>
              <p:cNvSpPr>
                <a:spLocks noChangeShapeType="1"/>
              </p:cNvSpPr>
              <p:nvPr/>
            </p:nvSpPr>
            <p:spPr bwMode="auto">
              <a:xfrm rot="10800000">
                <a:off x="0" y="0"/>
                <a:ext cx="1568" cy="1776"/>
              </a:xfrm>
              <a:prstGeom prst="line">
                <a:avLst/>
              </a:prstGeom>
              <a:noFill/>
              <a:ln w="50800">
                <a:solidFill>
                  <a:srgbClr val="47CCFC"/>
                </a:solidFill>
                <a:prstDash val="sysDot"/>
                <a:miter lim="800000"/>
                <a:headEnd type="triangle" w="med" len="med"/>
                <a:tailEnd type="triangle" w="med" len="med"/>
              </a:ln>
            </p:spPr>
            <p:txBody>
              <a:bodyPr lIns="0" tIns="0" rIns="0" bIns="0"/>
              <a:lstStyle/>
              <a:p>
                <a:endParaRPr lang="ko-KR" altLang="en-US">
                  <a:latin typeface="Arial" pitchFamily="34" charset="0"/>
                  <a:ea typeface="산돌고딕B" pitchFamily="18" charset="-127"/>
                  <a:cs typeface="Arial" pitchFamily="34" charset="0"/>
                </a:endParaRPr>
              </a:p>
            </p:txBody>
          </p:sp>
        </p:grpSp>
        <p:grpSp>
          <p:nvGrpSpPr>
            <p:cNvPr id="11" name="Group 64"/>
            <p:cNvGrpSpPr>
              <a:grpSpLocks/>
            </p:cNvGrpSpPr>
            <p:nvPr/>
          </p:nvGrpSpPr>
          <p:grpSpPr bwMode="auto">
            <a:xfrm>
              <a:off x="0" y="296"/>
              <a:ext cx="1838" cy="3116"/>
              <a:chOff x="0" y="0"/>
              <a:chExt cx="1838" cy="3116"/>
            </a:xfrm>
          </p:grpSpPr>
          <p:sp>
            <p:nvSpPr>
              <p:cNvPr id="21528" name="Rectangle 58"/>
              <p:cNvSpPr>
                <a:spLocks/>
              </p:cNvSpPr>
              <p:nvPr/>
            </p:nvSpPr>
            <p:spPr bwMode="auto">
              <a:xfrm rot="4541984">
                <a:off x="84" y="1315"/>
                <a:ext cx="2552" cy="33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algn="ctr" latinLnBrk="0">
                  <a:lnSpc>
                    <a:spcPct val="80000"/>
                  </a:lnSpc>
                </a:pPr>
                <a:r>
                  <a:rPr kumimoji="0" lang="en-US" altLang="ko-KR" sz="1100" dirty="0">
                    <a:solidFill>
                      <a:srgbClr val="FFFEFD"/>
                    </a:solidFill>
                    <a:latin typeface="Arial" pitchFamily="34" charset="0"/>
                    <a:ea typeface="산돌고딕B" pitchFamily="18" charset="-127"/>
                    <a:cs typeface="Arial" pitchFamily="34" charset="0"/>
                    <a:sym typeface="Daum_Regular" pitchFamily="2" charset="-127"/>
                  </a:rPr>
                  <a:t>HRIT/LRIT(backup)</a:t>
                </a:r>
              </a:p>
            </p:txBody>
          </p:sp>
          <p:sp>
            <p:nvSpPr>
              <p:cNvPr id="21529" name="Rectangle 59"/>
              <p:cNvSpPr>
                <a:spLocks/>
              </p:cNvSpPr>
              <p:nvPr/>
            </p:nvSpPr>
            <p:spPr bwMode="auto">
              <a:xfrm rot="4557832">
                <a:off x="-65" y="1260"/>
                <a:ext cx="1559" cy="34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algn="ctr" latinLnBrk="0">
                  <a:lnSpc>
                    <a:spcPct val="80000"/>
                  </a:lnSpc>
                </a:pPr>
                <a:r>
                  <a:rPr kumimoji="0" lang="en-US" altLang="ko-KR" sz="1100" dirty="0">
                    <a:solidFill>
                      <a:srgbClr val="C97100"/>
                    </a:solidFill>
                    <a:latin typeface="Arial" pitchFamily="34" charset="0"/>
                    <a:ea typeface="산돌고딕B" pitchFamily="18" charset="-127"/>
                    <a:cs typeface="Arial" pitchFamily="34" charset="0"/>
                    <a:sym typeface="Lucida Grande"/>
                  </a:rPr>
                  <a:t>Raw data</a:t>
                </a:r>
              </a:p>
            </p:txBody>
          </p:sp>
          <p:sp>
            <p:nvSpPr>
              <p:cNvPr id="21530" name="Rectangle 60"/>
              <p:cNvSpPr>
                <a:spLocks/>
              </p:cNvSpPr>
              <p:nvPr/>
            </p:nvSpPr>
            <p:spPr bwMode="auto">
              <a:xfrm rot="4620322">
                <a:off x="-441" y="1304"/>
                <a:ext cx="1559" cy="33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algn="ctr" latinLnBrk="0">
                  <a:lnSpc>
                    <a:spcPct val="80000"/>
                  </a:lnSpc>
                </a:pPr>
                <a:r>
                  <a:rPr kumimoji="0" lang="en-US" altLang="ko-KR" sz="1100" dirty="0">
                    <a:solidFill>
                      <a:srgbClr val="3B92C7"/>
                    </a:solidFill>
                    <a:latin typeface="Arial" pitchFamily="34" charset="0"/>
                    <a:ea typeface="산돌고딕B" pitchFamily="18" charset="-127"/>
                    <a:cs typeface="Arial" pitchFamily="34" charset="0"/>
                    <a:sym typeface="Daum_Regular" pitchFamily="2" charset="-127"/>
                  </a:rPr>
                  <a:t>TM/TC</a:t>
                </a:r>
              </a:p>
            </p:txBody>
          </p:sp>
          <p:sp>
            <p:nvSpPr>
              <p:cNvPr id="21531" name="Line 61"/>
              <p:cNvSpPr>
                <a:spLocks noChangeShapeType="1"/>
              </p:cNvSpPr>
              <p:nvPr/>
            </p:nvSpPr>
            <p:spPr bwMode="auto">
              <a:xfrm rot="10800000">
                <a:off x="727" y="0"/>
                <a:ext cx="712" cy="2964"/>
              </a:xfrm>
              <a:prstGeom prst="line">
                <a:avLst/>
              </a:prstGeom>
              <a:noFill/>
              <a:ln w="50800">
                <a:solidFill>
                  <a:srgbClr val="FFFFFF"/>
                </a:solidFill>
                <a:prstDash val="sysDot"/>
                <a:miter lim="800000"/>
                <a:headEnd type="triangle" w="med" len="med"/>
                <a:tailEnd type="triangle" w="med" len="med"/>
              </a:ln>
            </p:spPr>
            <p:txBody>
              <a:bodyPr lIns="0" tIns="0" rIns="0" bIns="0"/>
              <a:lstStyle/>
              <a:p>
                <a:endParaRPr lang="ko-KR" altLang="en-US">
                  <a:latin typeface="Arial" pitchFamily="34" charset="0"/>
                  <a:ea typeface="산돌고딕B" pitchFamily="18" charset="-127"/>
                  <a:cs typeface="Arial" pitchFamily="34" charset="0"/>
                </a:endParaRPr>
              </a:p>
            </p:txBody>
          </p:sp>
          <p:sp>
            <p:nvSpPr>
              <p:cNvPr id="21532" name="Line 62"/>
              <p:cNvSpPr>
                <a:spLocks noChangeShapeType="1"/>
              </p:cNvSpPr>
              <p:nvPr/>
            </p:nvSpPr>
            <p:spPr bwMode="auto">
              <a:xfrm rot="10800000">
                <a:off x="535" y="80"/>
                <a:ext cx="712" cy="2964"/>
              </a:xfrm>
              <a:prstGeom prst="line">
                <a:avLst/>
              </a:prstGeom>
              <a:noFill/>
              <a:ln w="50800">
                <a:solidFill>
                  <a:srgbClr val="C97100"/>
                </a:solidFill>
                <a:prstDash val="sysDot"/>
                <a:miter lim="800000"/>
                <a:headEnd type="triangle" w="med" len="med"/>
                <a:tailEnd/>
              </a:ln>
            </p:spPr>
            <p:txBody>
              <a:bodyPr lIns="0" tIns="0" rIns="0" bIns="0"/>
              <a:lstStyle/>
              <a:p>
                <a:endParaRPr lang="ko-KR" altLang="en-US">
                  <a:latin typeface="Arial" pitchFamily="34" charset="0"/>
                  <a:ea typeface="산돌고딕B" pitchFamily="18" charset="-127"/>
                  <a:cs typeface="Arial" pitchFamily="34" charset="0"/>
                </a:endParaRPr>
              </a:p>
            </p:txBody>
          </p:sp>
          <p:sp>
            <p:nvSpPr>
              <p:cNvPr id="21533" name="Line 63"/>
              <p:cNvSpPr>
                <a:spLocks noChangeShapeType="1"/>
              </p:cNvSpPr>
              <p:nvPr/>
            </p:nvSpPr>
            <p:spPr bwMode="auto">
              <a:xfrm rot="10800000">
                <a:off x="207" y="152"/>
                <a:ext cx="712" cy="2964"/>
              </a:xfrm>
              <a:prstGeom prst="line">
                <a:avLst/>
              </a:prstGeom>
              <a:noFill/>
              <a:ln w="50800">
                <a:solidFill>
                  <a:srgbClr val="47CCFC"/>
                </a:solidFill>
                <a:miter lim="800000"/>
                <a:headEnd type="triangle" w="med" len="med"/>
                <a:tailEnd type="triangle" w="med" len="med"/>
              </a:ln>
            </p:spPr>
            <p:txBody>
              <a:bodyPr lIns="0" tIns="0" rIns="0" bIns="0"/>
              <a:lstStyle/>
              <a:p>
                <a:endParaRPr lang="ko-KR" altLang="en-US">
                  <a:latin typeface="Arial" pitchFamily="34" charset="0"/>
                  <a:ea typeface="산돌고딕B" pitchFamily="18" charset="-127"/>
                  <a:cs typeface="Arial" pitchFamily="34" charset="0"/>
                </a:endParaRPr>
              </a:p>
            </p:txBody>
          </p:sp>
        </p:grpSp>
      </p:grpSp>
      <p:grpSp>
        <p:nvGrpSpPr>
          <p:cNvPr id="12" name="Group 68"/>
          <p:cNvGrpSpPr>
            <a:grpSpLocks/>
          </p:cNvGrpSpPr>
          <p:nvPr/>
        </p:nvGrpSpPr>
        <p:grpSpPr bwMode="auto">
          <a:xfrm>
            <a:off x="3577019" y="2314575"/>
            <a:ext cx="912114" cy="1022414"/>
            <a:chOff x="0" y="0"/>
            <a:chExt cx="1596" cy="1789"/>
          </a:xfrm>
        </p:grpSpPr>
        <p:sp>
          <p:nvSpPr>
            <p:cNvPr id="21524" name="AutoShape 66"/>
            <p:cNvSpPr>
              <a:spLocks/>
            </p:cNvSpPr>
            <p:nvPr/>
          </p:nvSpPr>
          <p:spPr bwMode="auto">
            <a:xfrm rot="3046046">
              <a:off x="-155" y="838"/>
              <a:ext cx="1610" cy="348"/>
            </a:xfrm>
            <a:custGeom>
              <a:avLst/>
              <a:gdLst>
                <a:gd name="T0" fmla="*/ 0 w 21484"/>
                <a:gd name="T1" fmla="*/ 0 h 19353"/>
                <a:gd name="T2" fmla="*/ 21484 w 21484"/>
                <a:gd name="T3" fmla="*/ 19353 h 19353"/>
              </a:gdLst>
              <a:ahLst/>
              <a:cxnLst/>
              <a:rect l="T0" t="T1" r="T2" b="T3"/>
              <a:pathLst>
                <a:path w="21484" h="19353">
                  <a:moveTo>
                    <a:pt x="0" y="0"/>
                  </a:moveTo>
                  <a:lnTo>
                    <a:pt x="21484" y="-2247"/>
                  </a:lnTo>
                  <a:lnTo>
                    <a:pt x="21368" y="17106"/>
                  </a:lnTo>
                  <a:lnTo>
                    <a:pt x="-116" y="19353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 latinLnBrk="0">
                <a:lnSpc>
                  <a:spcPct val="80000"/>
                </a:lnSpc>
              </a:pPr>
              <a:r>
                <a:rPr kumimoji="0" lang="en-US" altLang="ko-KR" sz="1100" dirty="0">
                  <a:solidFill>
                    <a:srgbClr val="C97100"/>
                  </a:solidFill>
                  <a:latin typeface="Arial" pitchFamily="34" charset="0"/>
                  <a:ea typeface="산돌고딕B" pitchFamily="18" charset="-127"/>
                  <a:cs typeface="Arial" pitchFamily="34" charset="0"/>
                  <a:sym typeface="Daum_Regular" pitchFamily="2" charset="-127"/>
                </a:rPr>
                <a:t>Raw data</a:t>
              </a:r>
            </a:p>
          </p:txBody>
        </p:sp>
        <p:sp>
          <p:nvSpPr>
            <p:cNvPr id="21525" name="Line 67"/>
            <p:cNvSpPr>
              <a:spLocks noChangeShapeType="1"/>
            </p:cNvSpPr>
            <p:nvPr/>
          </p:nvSpPr>
          <p:spPr bwMode="auto">
            <a:xfrm rot="10800000">
              <a:off x="48" y="0"/>
              <a:ext cx="1548" cy="1789"/>
            </a:xfrm>
            <a:prstGeom prst="line">
              <a:avLst/>
            </a:prstGeom>
            <a:noFill/>
            <a:ln w="50800">
              <a:solidFill>
                <a:srgbClr val="C97100"/>
              </a:solidFill>
              <a:miter lim="800000"/>
              <a:headEnd type="triangle" w="med" len="med"/>
              <a:tailEnd/>
            </a:ln>
          </p:spPr>
          <p:txBody>
            <a:bodyPr lIns="0" tIns="0" rIns="0" bIns="0"/>
            <a:lstStyle/>
            <a:p>
              <a:endParaRPr lang="ko-KR" altLang="en-US">
                <a:latin typeface="Arial" pitchFamily="34" charset="0"/>
                <a:ea typeface="산돌고딕B" pitchFamily="18" charset="-127"/>
                <a:cs typeface="Arial" pitchFamily="34" charset="0"/>
              </a:endParaRPr>
            </a:p>
          </p:txBody>
        </p:sp>
      </p:grpSp>
      <p:sp>
        <p:nvSpPr>
          <p:cNvPr id="70" name="Rectangle 2"/>
          <p:cNvSpPr>
            <a:spLocks/>
          </p:cNvSpPr>
          <p:nvPr/>
        </p:nvSpPr>
        <p:spPr bwMode="auto">
          <a:xfrm>
            <a:off x="179512" y="188640"/>
            <a:ext cx="4896544" cy="4206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scene3d>
              <a:camera prst="orthographicFront"/>
              <a:lightRig rig="threePt" dir="t"/>
            </a:scene3d>
            <a:sp3d extrusionH="57150">
              <a:bevelT w="38100" h="38100"/>
              <a:bevelB w="38100" h="38100"/>
            </a:sp3d>
          </a:bodyPr>
          <a:lstStyle/>
          <a:p>
            <a:pPr latinLnBrk="0"/>
            <a:r>
              <a:rPr kumimoji="0" lang="en-US" altLang="ko-KR" sz="2500" b="1" dirty="0" smtClean="0">
                <a:solidFill>
                  <a:schemeClr val="bg1"/>
                </a:solidFill>
                <a:effectLst>
                  <a:glow>
                    <a:schemeClr val="accent1"/>
                  </a:glow>
                  <a:outerShdw blurRad="50800" dist="50800" sx="2000" sy="2000" algn="ctr" rotWithShape="0">
                    <a:srgbClr val="000000"/>
                  </a:outerShdw>
                  <a:reflection endPos="0" dist="50800" dir="5400000" sy="-100000" algn="bl" rotWithShape="0"/>
                </a:effectLst>
                <a:latin typeface="Arial" pitchFamily="34" charset="0"/>
                <a:ea typeface="산돌고딕B" pitchFamily="18" charset="-127"/>
                <a:cs typeface="Arial" pitchFamily="34" charset="0"/>
                <a:sym typeface="Daum_Regular" pitchFamily="2" charset="-127"/>
              </a:rPr>
              <a:t>COMS Operation and Services</a:t>
            </a:r>
            <a:endParaRPr kumimoji="0" lang="en-US" altLang="ko-KR" sz="2500" b="1" dirty="0">
              <a:solidFill>
                <a:schemeClr val="bg1"/>
              </a:solidFill>
              <a:effectLst>
                <a:glow>
                  <a:schemeClr val="accent1"/>
                </a:glow>
                <a:outerShdw blurRad="50800" dist="50800" sx="2000" sy="2000" algn="ctr" rotWithShape="0">
                  <a:srgbClr val="000000"/>
                </a:outerShdw>
                <a:reflection endPos="0" dist="50800" dir="5400000" sy="-100000" algn="bl" rotWithShape="0"/>
              </a:effectLst>
              <a:latin typeface="Arial" pitchFamily="34" charset="0"/>
              <a:ea typeface="산돌고딕B" pitchFamily="18" charset="-127"/>
              <a:cs typeface="Arial" pitchFamily="34" charset="0"/>
              <a:sym typeface="Daum_Regular" pitchFamily="2" charset="-127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3261056" presetClass="entr" presetSubtype="19688038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" presetID="143261056" presetClass="entr" presetSubtype="20407905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43261056" presetClass="entr" presetSubtype="19688084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4" presetID="143261056" presetClass="entr" presetSubtype="1968809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43261056" presetClass="entr" presetSubtype="19688106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2" presetID="143261056" presetClass="entr" presetSubtype="19688068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9" presetID="143261056" presetClass="entr" presetSubtype="19688059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2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6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50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7" grpId="0" autoUpdateAnimBg="0"/>
      <p:bldP spid="25619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그림 10" descr="KMA 국내 첫 기상위성 천리안과 국가기상위성센터 PT_(센터장님).02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TextBox 42"/>
          <p:cNvSpPr txBox="1">
            <a:spLocks noChangeArrowheads="1"/>
          </p:cNvSpPr>
          <p:nvPr/>
        </p:nvSpPr>
        <p:spPr bwMode="auto">
          <a:xfrm>
            <a:off x="0" y="188913"/>
            <a:ext cx="2484438" cy="369887"/>
          </a:xfrm>
          <a:prstGeom prst="rect">
            <a:avLst/>
          </a:prstGeom>
          <a:solidFill>
            <a:srgbClr val="0A141C"/>
          </a:solidFill>
          <a:ln w="0">
            <a:noFill/>
            <a:miter lim="800000"/>
            <a:headEnd/>
            <a:tailEnd/>
          </a:ln>
        </p:spPr>
        <p:txBody>
          <a:bodyPr lIns="91414" tIns="45710" rIns="91414" bIns="45710">
            <a:spAutoFit/>
          </a:bodyPr>
          <a:lstStyle/>
          <a:p>
            <a:endParaRPr lang="ko-KR" altLang="en-US">
              <a:solidFill>
                <a:srgbClr val="000000"/>
              </a:solidFill>
            </a:endParaRPr>
          </a:p>
        </p:txBody>
      </p:sp>
      <p:pic>
        <p:nvPicPr>
          <p:cNvPr id="3076" name="그림 91" descr="위성1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34213" y="5762625"/>
            <a:ext cx="1085850" cy="14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그룹 17"/>
          <p:cNvGrpSpPr>
            <a:grpSpLocks/>
          </p:cNvGrpSpPr>
          <p:nvPr/>
        </p:nvGrpSpPr>
        <p:grpSpPr bwMode="auto">
          <a:xfrm>
            <a:off x="611188" y="1268413"/>
            <a:ext cx="7848600" cy="4054475"/>
            <a:chOff x="611188" y="1268348"/>
            <a:chExt cx="7848600" cy="4054120"/>
          </a:xfrm>
        </p:grpSpPr>
        <p:sp>
          <p:nvSpPr>
            <p:cNvPr id="74" name="Line 17"/>
            <p:cNvSpPr>
              <a:spLocks noChangeShapeType="1"/>
            </p:cNvSpPr>
            <p:nvPr/>
          </p:nvSpPr>
          <p:spPr bwMode="auto">
            <a:xfrm>
              <a:off x="1619250" y="3070002"/>
              <a:ext cx="0" cy="1727049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endParaRPr lang="ko-KR" altLang="en-US" sz="1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79" name="Line 18"/>
            <p:cNvSpPr>
              <a:spLocks noChangeShapeType="1"/>
            </p:cNvSpPr>
            <p:nvPr/>
          </p:nvSpPr>
          <p:spPr bwMode="auto">
            <a:xfrm flipH="1">
              <a:off x="3778250" y="3431921"/>
              <a:ext cx="23813" cy="1890547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endParaRPr lang="ko-KR" altLang="en-US" sz="1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endParaRPr>
            </a:p>
          </p:txBody>
        </p:sp>
        <p:pic>
          <p:nvPicPr>
            <p:cNvPr id="4026" name="그림 89" descr="ENH_AS.pn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11188" y="1628775"/>
              <a:ext cx="2157412" cy="1816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27" name="그림 90" descr="FD_AS.pn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627940" y="1268949"/>
              <a:ext cx="2590800" cy="2541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28" name="그림 92" descr="Resize_ReSize_20101018_0245_FD_VPX_LV0_AS.png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156325" y="1268413"/>
              <a:ext cx="2303463" cy="2124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029" name="Rectangle 24"/>
            <p:cNvSpPr>
              <a:spLocks noChangeArrowheads="1"/>
            </p:cNvSpPr>
            <p:nvPr/>
          </p:nvSpPr>
          <p:spPr bwMode="auto">
            <a:xfrm>
              <a:off x="6300766" y="1268348"/>
              <a:ext cx="2159022" cy="2160785"/>
            </a:xfrm>
            <a:prstGeom prst="rect">
              <a:avLst/>
            </a:prstGeom>
            <a:solidFill>
              <a:srgbClr val="FFFF00">
                <a:alpha val="29019"/>
              </a:srgbClr>
            </a:solidFill>
            <a:ln w="158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ko-KR" altLang="ko-KR">
                <a:solidFill>
                  <a:srgbClr val="000000"/>
                </a:solidFill>
              </a:endParaRPr>
            </a:p>
          </p:txBody>
        </p:sp>
        <p:sp>
          <p:nvSpPr>
            <p:cNvPr id="4030" name="Rectangle 24"/>
            <p:cNvSpPr>
              <a:spLocks noChangeArrowheads="1"/>
            </p:cNvSpPr>
            <p:nvPr/>
          </p:nvSpPr>
          <p:spPr bwMode="auto">
            <a:xfrm>
              <a:off x="6659650" y="1341499"/>
              <a:ext cx="1484113" cy="1150971"/>
            </a:xfrm>
            <a:prstGeom prst="rect">
              <a:avLst/>
            </a:prstGeom>
            <a:solidFill>
              <a:srgbClr val="00FF00">
                <a:alpha val="50195"/>
              </a:srgbClr>
            </a:solidFill>
            <a:ln w="158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ko-KR" altLang="ko-KR">
                <a:solidFill>
                  <a:srgbClr val="000000"/>
                </a:solidFill>
              </a:endParaRPr>
            </a:p>
          </p:txBody>
        </p:sp>
      </p:grpSp>
      <p:sp>
        <p:nvSpPr>
          <p:cNvPr id="3078" name="Rectangle 3"/>
          <p:cNvSpPr>
            <a:spLocks/>
          </p:cNvSpPr>
          <p:nvPr/>
        </p:nvSpPr>
        <p:spPr bwMode="auto">
          <a:xfrm>
            <a:off x="423863" y="354013"/>
            <a:ext cx="6811962" cy="5349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altLang="ko-KR" sz="3200" dirty="0">
                <a:solidFill>
                  <a:srgbClr val="00B0F0"/>
                </a:solidFill>
                <a:latin typeface="Arial" pitchFamily="34" charset="0"/>
                <a:ea typeface="다음_Regular" pitchFamily="2" charset="-127"/>
                <a:cs typeface="Arial" pitchFamily="34" charset="0"/>
                <a:sym typeface="Daum_Regular" pitchFamily="2" charset="-127"/>
              </a:rPr>
              <a:t>Observation Schedule for COMS</a:t>
            </a:r>
            <a:endParaRPr lang="ko-KR" altLang="en-US" sz="3200" dirty="0">
              <a:solidFill>
                <a:srgbClr val="00B0F0"/>
              </a:solidFill>
              <a:latin typeface="Arial" pitchFamily="34" charset="0"/>
              <a:ea typeface="다음_Regular" pitchFamily="2" charset="-127"/>
              <a:cs typeface="Arial" pitchFamily="34" charset="0"/>
              <a:sym typeface="Daum_Regular" pitchFamily="2" charset="-127"/>
            </a:endParaRPr>
          </a:p>
        </p:txBody>
      </p:sp>
      <p:sp>
        <p:nvSpPr>
          <p:cNvPr id="23" name="Rectangle 18"/>
          <p:cNvSpPr>
            <a:spLocks/>
          </p:cNvSpPr>
          <p:nvPr/>
        </p:nvSpPr>
        <p:spPr bwMode="auto">
          <a:xfrm>
            <a:off x="5580063" y="4076700"/>
            <a:ext cx="3563937" cy="196215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>
            <a:outerShdw dist="88899" dir="2700000" algn="ctr" rotWithShape="0">
              <a:srgbClr val="000000">
                <a:alpha val="75000"/>
              </a:srgbClr>
            </a:outerShdw>
          </a:effectLst>
        </p:spPr>
        <p:txBody>
          <a:bodyPr lIns="95967" tIns="95967" rIns="95967" bIns="95967" anchor="ctr"/>
          <a:lstStyle/>
          <a:p>
            <a:pPr fontAlgn="auto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45000"/>
              <a:buFont typeface="Daum_Regular" charset="0"/>
              <a:buChar char="•"/>
              <a:defRPr/>
            </a:pPr>
            <a:r>
              <a:rPr lang="en-US" altLang="ko-KR" sz="19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다음_Regular" pitchFamily="2" charset="-127"/>
                <a:ea typeface="다음_Regular" pitchFamily="2" charset="-127"/>
                <a:sym typeface="Daum_Regular" charset="0"/>
              </a:rPr>
              <a:t> </a:t>
            </a:r>
            <a:r>
              <a:rPr lang="en-US" altLang="ko-KR" kern="0" dirty="0">
                <a:solidFill>
                  <a:srgbClr val="FFFFFF"/>
                </a:solidFill>
                <a:latin typeface="Arial" pitchFamily="34" charset="0"/>
                <a:ea typeface="다음_Regular" pitchFamily="2" charset="-127"/>
                <a:cs typeface="Arial" pitchFamily="34" charset="0"/>
                <a:sym typeface="Daum_Regular" charset="0"/>
              </a:rPr>
              <a:t>Full Disk: Every 3hrs</a:t>
            </a:r>
            <a:endParaRPr lang="ko-KR" altLang="en-US" kern="0" dirty="0">
              <a:solidFill>
                <a:srgbClr val="FFFFFF"/>
              </a:solidFill>
              <a:latin typeface="Arial" pitchFamily="34" charset="0"/>
              <a:ea typeface="다음_Regular" pitchFamily="2" charset="-127"/>
              <a:cs typeface="Arial" pitchFamily="34" charset="0"/>
              <a:sym typeface="Daum_Regular" charset="0"/>
            </a:endParaRPr>
          </a:p>
          <a:p>
            <a:pPr fontAlgn="auto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45000"/>
              <a:buFont typeface="Daum_Regular" charset="0"/>
              <a:buChar char="•"/>
              <a:defRPr/>
            </a:pPr>
            <a:r>
              <a:rPr lang="ko-KR" altLang="en-US" kern="0" dirty="0">
                <a:solidFill>
                  <a:srgbClr val="FFFFFF"/>
                </a:solidFill>
                <a:latin typeface="Arial" pitchFamily="34" charset="0"/>
                <a:ea typeface="다음_Regular" pitchFamily="2" charset="-127"/>
                <a:cs typeface="Arial" pitchFamily="34" charset="0"/>
                <a:sym typeface="Daum_Regular" charset="0"/>
              </a:rPr>
              <a:t> </a:t>
            </a:r>
            <a:r>
              <a:rPr lang="en-US" altLang="ko-KR" kern="0" dirty="0">
                <a:solidFill>
                  <a:srgbClr val="FFFFFF"/>
                </a:solidFill>
                <a:latin typeface="Arial" pitchFamily="34" charset="0"/>
                <a:ea typeface="다음_Regular" pitchFamily="2" charset="-127"/>
                <a:cs typeface="Arial" pitchFamily="34" charset="0"/>
                <a:sym typeface="Daum_Regular" charset="0"/>
              </a:rPr>
              <a:t>Northern Hemisphere: 15 min</a:t>
            </a:r>
          </a:p>
          <a:p>
            <a:pPr fontAlgn="auto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kern="0" dirty="0">
                <a:solidFill>
                  <a:srgbClr val="FF5308"/>
                </a:solidFill>
                <a:latin typeface="Arial" pitchFamily="34" charset="0"/>
                <a:ea typeface="다음_Regular" pitchFamily="2" charset="-127"/>
                <a:cs typeface="Arial" pitchFamily="34" charset="0"/>
                <a:sym typeface="Daum_Regular" charset="0"/>
              </a:rPr>
              <a:t>➤</a:t>
            </a:r>
            <a:r>
              <a:rPr lang="ko-KR" altLang="en-US" kern="0" dirty="0">
                <a:solidFill>
                  <a:srgbClr val="FFFFFF"/>
                </a:solidFill>
                <a:latin typeface="Arial" pitchFamily="34" charset="0"/>
                <a:ea typeface="다음_Regular" pitchFamily="2" charset="-127"/>
                <a:cs typeface="Arial" pitchFamily="34" charset="0"/>
                <a:sym typeface="Daum_Regular" charset="0"/>
              </a:rPr>
              <a:t> </a:t>
            </a:r>
            <a:r>
              <a:rPr lang="en-US" altLang="ko-KR" kern="0" dirty="0">
                <a:solidFill>
                  <a:srgbClr val="FF5308"/>
                </a:solidFill>
                <a:latin typeface="Arial" pitchFamily="34" charset="0"/>
                <a:ea typeface="다음_Regular" pitchFamily="2" charset="-127"/>
                <a:cs typeface="Arial" pitchFamily="34" charset="0"/>
                <a:sym typeface="Daum_Regular" charset="0"/>
              </a:rPr>
              <a:t>Support for early detection of severe weather phenomena</a:t>
            </a:r>
            <a:endParaRPr lang="ko-KR" altLang="en-US" kern="0" dirty="0">
              <a:solidFill>
                <a:srgbClr val="FF5308"/>
              </a:solidFill>
              <a:latin typeface="Arial" pitchFamily="34" charset="0"/>
              <a:ea typeface="다음_Regular" pitchFamily="2" charset="-127"/>
              <a:cs typeface="Arial" pitchFamily="34" charset="0"/>
              <a:sym typeface="Daum_Regular" charset="0"/>
            </a:endParaRPr>
          </a:p>
        </p:txBody>
      </p:sp>
      <p:graphicFrame>
        <p:nvGraphicFramePr>
          <p:cNvPr id="30" name="표 29"/>
          <p:cNvGraphicFramePr>
            <a:graphicFrameLocks noGrp="1"/>
          </p:cNvGraphicFramePr>
          <p:nvPr/>
        </p:nvGraphicFramePr>
        <p:xfrm>
          <a:off x="611188" y="4365625"/>
          <a:ext cx="4824559" cy="1525739"/>
        </p:xfrm>
        <a:graphic>
          <a:graphicData uri="http://schemas.openxmlformats.org/drawingml/2006/table">
            <a:tbl>
              <a:tblPr/>
              <a:tblGrid>
                <a:gridCol w="453681"/>
                <a:gridCol w="71926"/>
                <a:gridCol w="71926"/>
                <a:gridCol w="71926"/>
                <a:gridCol w="71926"/>
                <a:gridCol w="71926"/>
                <a:gridCol w="71926"/>
                <a:gridCol w="71926"/>
                <a:gridCol w="71926"/>
                <a:gridCol w="71926"/>
                <a:gridCol w="70542"/>
                <a:gridCol w="70542"/>
                <a:gridCol w="71926"/>
                <a:gridCol w="71926"/>
                <a:gridCol w="71926"/>
                <a:gridCol w="71926"/>
                <a:gridCol w="71926"/>
                <a:gridCol w="71926"/>
                <a:gridCol w="71926"/>
                <a:gridCol w="71926"/>
                <a:gridCol w="70542"/>
                <a:gridCol w="70542"/>
                <a:gridCol w="71926"/>
                <a:gridCol w="71926"/>
                <a:gridCol w="71926"/>
                <a:gridCol w="71926"/>
                <a:gridCol w="71926"/>
                <a:gridCol w="71926"/>
                <a:gridCol w="71926"/>
                <a:gridCol w="71926"/>
                <a:gridCol w="70542"/>
                <a:gridCol w="70542"/>
                <a:gridCol w="71926"/>
                <a:gridCol w="71926"/>
                <a:gridCol w="71926"/>
                <a:gridCol w="71926"/>
                <a:gridCol w="71926"/>
                <a:gridCol w="71926"/>
                <a:gridCol w="71926"/>
                <a:gridCol w="71926"/>
                <a:gridCol w="70542"/>
                <a:gridCol w="70542"/>
                <a:gridCol w="71926"/>
                <a:gridCol w="71926"/>
                <a:gridCol w="71926"/>
                <a:gridCol w="71926"/>
                <a:gridCol w="71926"/>
                <a:gridCol w="71926"/>
                <a:gridCol w="71926"/>
                <a:gridCol w="71926"/>
                <a:gridCol w="70542"/>
                <a:gridCol w="70542"/>
                <a:gridCol w="71926"/>
                <a:gridCol w="71926"/>
                <a:gridCol w="71926"/>
                <a:gridCol w="71926"/>
                <a:gridCol w="71926"/>
                <a:gridCol w="71926"/>
                <a:gridCol w="71926"/>
                <a:gridCol w="71926"/>
                <a:gridCol w="70542"/>
                <a:gridCol w="70542"/>
              </a:tblGrid>
              <a:tr h="114953"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 dirty="0">
                          <a:solidFill>
                            <a:srgbClr val="FFFFFF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>
                      <a:noFill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FFFFFF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FFFFFF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FFFFFF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FFFFFF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FFFFFF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FFFFFF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FFFFFF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FFFFFF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FFFFFF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1" i="0" u="none" strike="noStrike">
                          <a:solidFill>
                            <a:srgbClr val="FFFFFF"/>
                          </a:solidFill>
                          <a:latin typeface="맑은 고딕"/>
                        </a:rPr>
                        <a:t>10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FFFFFF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FFFFFF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FFFFFF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FFFFFF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FFFFFF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FFFFFF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FFFFFF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FFFFFF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1" i="0" u="none" strike="noStrike">
                          <a:solidFill>
                            <a:srgbClr val="FFFFFF"/>
                          </a:solidFill>
                          <a:latin typeface="맑은 고딕"/>
                        </a:rPr>
                        <a:t>20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FFFFFF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FFFFFF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FFFFFF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FFFFFF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FFFFFF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FFFFFF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FFFFFF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FFFFFF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1" i="0" u="none" strike="noStrike">
                          <a:solidFill>
                            <a:srgbClr val="FFFFFF"/>
                          </a:solidFill>
                          <a:latin typeface="맑은 고딕"/>
                        </a:rPr>
                        <a:t>30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FFFFFF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FFFFFF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FFFFFF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FFFFFF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FFFFFF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FFFFFF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FFFFFF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FFFFFF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1" i="0" u="none" strike="noStrike">
                          <a:solidFill>
                            <a:srgbClr val="FFFFFF"/>
                          </a:solidFill>
                          <a:latin typeface="맑은 고딕"/>
                        </a:rPr>
                        <a:t>40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FFFFFF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FFFFFF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FFFFFF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FFFFFF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FFFFFF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FFFFFF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FFFFFF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FFFFFF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1" i="0" u="none" strike="noStrike">
                          <a:solidFill>
                            <a:srgbClr val="FFFFFF"/>
                          </a:solidFill>
                          <a:latin typeface="맑은 고딕"/>
                        </a:rPr>
                        <a:t>50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FFFFFF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FFFFFF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FFFFFF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FFFFFF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FFFFFF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FFFFFF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FFFFFF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FFFFFF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1" i="0" u="none" strike="noStrike">
                          <a:solidFill>
                            <a:srgbClr val="FFFFFF"/>
                          </a:solidFill>
                          <a:latin typeface="맑은 고딕"/>
                        </a:rPr>
                        <a:t>60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14953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600" b="1" i="0" u="none" strike="noStrike">
                          <a:solidFill>
                            <a:srgbClr val="FFFFFF"/>
                          </a:solidFill>
                          <a:latin typeface="맑은 고딕"/>
                        </a:rPr>
                        <a:t>0</a:t>
                      </a:r>
                    </a:p>
                  </a:txBody>
                  <a:tcPr marL="5225" marR="5225" marT="522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FFFFFF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FFFFFF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FFFFFF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FFFFFF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altLang="ko-KR" sz="600" b="1" i="0" u="none" strike="noStrike">
                          <a:solidFill>
                            <a:srgbClr val="FFFFFF"/>
                          </a:solidFill>
                          <a:latin typeface="맑은 고딕"/>
                        </a:rPr>
                        <a:t>5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FFFFFF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FFFFFF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FFFFFF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FFFFFF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FFFFFF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FFFFFF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FFFFFF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FFFFFF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ko-KR" sz="600" b="1" i="0" u="none" strike="noStrike">
                          <a:solidFill>
                            <a:srgbClr val="FFFFFF"/>
                          </a:solidFill>
                          <a:latin typeface="맑은 고딕"/>
                        </a:rPr>
                        <a:t>15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FFFFFF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FFFFFF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FFFFFF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FFFFFF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FFFFFF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FFFFFF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FFFFFF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FFFFFF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altLang="ko-KR" sz="600" b="1" i="0" u="none" strike="noStrike">
                          <a:solidFill>
                            <a:srgbClr val="FFFFFF"/>
                          </a:solidFill>
                          <a:latin typeface="맑은 고딕"/>
                        </a:rPr>
                        <a:t>25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FFFFFF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600" b="1" i="0" u="none" strike="noStrike">
                          <a:solidFill>
                            <a:srgbClr val="FFFFFF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FFFFFF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FFFFFF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FFFFFF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FFFFFF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FFFFFF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FFFFFF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altLang="ko-KR" sz="600" b="1" i="0" u="none" strike="noStrike">
                          <a:solidFill>
                            <a:srgbClr val="FFFFFF"/>
                          </a:solidFill>
                          <a:latin typeface="맑은 고딕"/>
                        </a:rPr>
                        <a:t>35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FFFFFF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FFFFFF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FFFFFF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FFFFFF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FFFFFF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FFFFFF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FFFFFF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FFFFFF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altLang="ko-KR" sz="600" b="1" i="0" u="none" strike="noStrike">
                          <a:solidFill>
                            <a:srgbClr val="FFFFFF"/>
                          </a:solidFill>
                          <a:latin typeface="맑은 고딕"/>
                        </a:rPr>
                        <a:t>45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FFFFFF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FFFFFF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FFFFFF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FFFFFF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FFFFFF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FFFFFF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FFFFFF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FFFFFF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altLang="ko-KR" sz="600" b="1" i="0" u="none" strike="noStrike">
                          <a:solidFill>
                            <a:srgbClr val="FFFFFF"/>
                          </a:solidFill>
                          <a:latin typeface="맑은 고딕"/>
                        </a:rPr>
                        <a:t>55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FFFFFF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FFFFFF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FFFFFF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FFFFFF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600" b="1" i="0" u="none" strike="noStrike">
                        <a:solidFill>
                          <a:srgbClr val="FFFFFF"/>
                        </a:solidFill>
                        <a:latin typeface="맑은 고딕"/>
                      </a:endParaRPr>
                    </a:p>
                  </a:txBody>
                  <a:tcPr marL="5225" marR="5225" marT="52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0178"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6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600" b="1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5225" marR="5225" marT="52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4953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solidFill>
                            <a:srgbClr val="FFFFFF"/>
                          </a:solidFill>
                          <a:latin typeface="맑은 고딕"/>
                        </a:rPr>
                        <a:t>00 UTC</a:t>
                      </a:r>
                    </a:p>
                  </a:txBody>
                  <a:tcPr marL="5225" marR="5225" marT="52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60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5225" marR="5225" marT="52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017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12"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ENH 02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2"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ENH 03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2"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ENH 04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2"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ENH 05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60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5225" marR="5225" marT="52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4953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solidFill>
                            <a:srgbClr val="FFFFFF"/>
                          </a:solidFill>
                          <a:latin typeface="맑은 고딕"/>
                        </a:rPr>
                        <a:t>01 UTC</a:t>
                      </a:r>
                    </a:p>
                  </a:txBody>
                  <a:tcPr marL="5225" marR="5225" marT="52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60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5225" marR="5225" marT="52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017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12"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ENH 06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2"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ENH 07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2"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ENH 08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2"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ENH 09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60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5225" marR="5225" marT="52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4953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solidFill>
                            <a:srgbClr val="FFFFFF"/>
                          </a:solidFill>
                          <a:latin typeface="맑은 고딕"/>
                        </a:rPr>
                        <a:t>02 UTC</a:t>
                      </a:r>
                    </a:p>
                  </a:txBody>
                  <a:tcPr marL="5225" marR="5225" marT="52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60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5225" marR="5225" marT="52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017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12"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ENH 10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7"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FD 01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2"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ENH 11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60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5225" marR="5225" marT="52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4953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solidFill>
                            <a:srgbClr val="FFFFFF"/>
                          </a:solidFill>
                          <a:latin typeface="맑은 고딕"/>
                        </a:rPr>
                        <a:t>03 UTC</a:t>
                      </a:r>
                    </a:p>
                  </a:txBody>
                  <a:tcPr marL="5225" marR="5225" marT="52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60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5225" marR="5225" marT="52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017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12"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ENH 12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2"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ENH 13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2"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ENH 14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2"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ENH 15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60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5225" marR="5225" marT="52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4953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solidFill>
                            <a:srgbClr val="FFFFFF"/>
                          </a:solidFill>
                          <a:latin typeface="맑은 고딕"/>
                        </a:rPr>
                        <a:t>04 UTC</a:t>
                      </a:r>
                    </a:p>
                  </a:txBody>
                  <a:tcPr marL="5225" marR="5225" marT="52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60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5225" marR="5225" marT="52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017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12"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ENH 16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2"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 dirty="0">
                          <a:solidFill>
                            <a:srgbClr val="000000"/>
                          </a:solidFill>
                          <a:latin typeface="맑은 고딕"/>
                        </a:rPr>
                        <a:t>ENH 17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2"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ENH 18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2"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ENH 19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5225" marR="5225" marT="5225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600" b="0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5225" marR="5225" marT="52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표 6"/>
          <p:cNvGraphicFramePr>
            <a:graphicFrameLocks noGrp="1"/>
          </p:cNvGraphicFramePr>
          <p:nvPr/>
        </p:nvGraphicFramePr>
        <p:xfrm>
          <a:off x="179512" y="836712"/>
          <a:ext cx="8712976" cy="5544605"/>
        </p:xfrm>
        <a:graphic>
          <a:graphicData uri="http://schemas.openxmlformats.org/drawingml/2006/table">
            <a:tbl>
              <a:tblPr/>
              <a:tblGrid>
                <a:gridCol w="819345"/>
                <a:gridCol w="129895"/>
                <a:gridCol w="129895"/>
                <a:gridCol w="129895"/>
                <a:gridCol w="129895"/>
                <a:gridCol w="129895"/>
                <a:gridCol w="129895"/>
                <a:gridCol w="129895"/>
                <a:gridCol w="129895"/>
                <a:gridCol w="129895"/>
                <a:gridCol w="127398"/>
                <a:gridCol w="127398"/>
                <a:gridCol w="129895"/>
                <a:gridCol w="129895"/>
                <a:gridCol w="129895"/>
                <a:gridCol w="129895"/>
                <a:gridCol w="129895"/>
                <a:gridCol w="129895"/>
                <a:gridCol w="129895"/>
                <a:gridCol w="129895"/>
                <a:gridCol w="127398"/>
                <a:gridCol w="127398"/>
                <a:gridCol w="129895"/>
                <a:gridCol w="129895"/>
                <a:gridCol w="129895"/>
                <a:gridCol w="129895"/>
                <a:gridCol w="129895"/>
                <a:gridCol w="129895"/>
                <a:gridCol w="129895"/>
                <a:gridCol w="129895"/>
                <a:gridCol w="127398"/>
                <a:gridCol w="127398"/>
                <a:gridCol w="129895"/>
                <a:gridCol w="129895"/>
                <a:gridCol w="129895"/>
                <a:gridCol w="129895"/>
                <a:gridCol w="129895"/>
                <a:gridCol w="129895"/>
                <a:gridCol w="129895"/>
                <a:gridCol w="129895"/>
                <a:gridCol w="127398"/>
                <a:gridCol w="127398"/>
                <a:gridCol w="129895"/>
                <a:gridCol w="129895"/>
                <a:gridCol w="129895"/>
                <a:gridCol w="129895"/>
                <a:gridCol w="129895"/>
                <a:gridCol w="129895"/>
                <a:gridCol w="129895"/>
                <a:gridCol w="129895"/>
                <a:gridCol w="127398"/>
                <a:gridCol w="127398"/>
                <a:gridCol w="129895"/>
                <a:gridCol w="129895"/>
                <a:gridCol w="129895"/>
                <a:gridCol w="129895"/>
                <a:gridCol w="129895"/>
                <a:gridCol w="129895"/>
                <a:gridCol w="129895"/>
                <a:gridCol w="129895"/>
                <a:gridCol w="127398"/>
                <a:gridCol w="127398"/>
              </a:tblGrid>
              <a:tr h="139439"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ko-KR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10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ko-KR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20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ko-KR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30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ko-KR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40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ko-KR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50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ko-KR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60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139439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0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altLang="ko-KR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5</a:t>
                      </a:r>
                    </a:p>
                  </a:txBody>
                  <a:tcPr marL="4646" marR="4646" marT="4646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ko-KR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15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altLang="ko-KR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25</a:t>
                      </a:r>
                    </a:p>
                  </a:txBody>
                  <a:tcPr marL="4646" marR="4646" marT="4646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altLang="ko-KR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35</a:t>
                      </a:r>
                    </a:p>
                  </a:txBody>
                  <a:tcPr marL="4646" marR="4646" marT="4646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altLang="ko-KR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45</a:t>
                      </a:r>
                    </a:p>
                  </a:txBody>
                  <a:tcPr marL="4646" marR="4646" marT="4646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altLang="ko-KR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55</a:t>
                      </a:r>
                    </a:p>
                  </a:txBody>
                  <a:tcPr marL="4646" marR="4646" marT="4646" marB="0" anchor="b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500" b="1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646" marR="4646" marT="46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5778"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500" b="1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646" marR="4646" marT="46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9439"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23 UTC 08 KST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50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646" marR="4646" marT="46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9439"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MI Schedule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2"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ENH 01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50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646" marR="4646" marT="46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9439"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HRIT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500" b="1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646" marR="4646" marT="46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5778"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LRIT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500" b="1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646" marR="4646" marT="46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9439"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00 UTC 09 KST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50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646" marR="4646" marT="46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9439"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MI Schedule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2"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ENH 02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2"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ENH 03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2"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ENH 04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2"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ENH 05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50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646" marR="4646" marT="46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9439"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HRIT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ENH 01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ENH 02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ENH 03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ENH 04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500" b="1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646" marR="4646" marT="46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1415"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LRIT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ENH 01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ENH 02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CT 01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8B5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8B5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CTH 01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CTT 01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ENH 03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GOCI 01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ENH 04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500" b="1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646" marR="4646" marT="46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9439"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01 UTC 10 KST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50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646" marR="4646" marT="46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9439"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MI Schedule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2"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ENH 06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2"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ENH 07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2"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ENH 08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2"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ENH 09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50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646" marR="4646" marT="46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9439"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HRIT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ENH 05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ENH 06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ENH 07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ENH 08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500" b="1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646" marR="4646" marT="46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1415"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LRIT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ENH 05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ENH 06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ENH 07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GOCI 02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ENH 08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500" b="1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646" marR="4646" marT="46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9439"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02 UTC 11 KST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50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646" marR="4646" marT="46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9439"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MI Schedule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2"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ENH 10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7"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FD 01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2"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ENH 11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50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646" marR="4646" marT="46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9439"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HRIT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ENH 09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ENH 10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16"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FD 01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500" b="1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646" marR="4646" marT="46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0146"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LRIT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ENH 09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ENH 10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GOCI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03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gridSpan="9">
                  <a:txBody>
                    <a:bodyPr/>
                    <a:lstStyle/>
                    <a:p>
                      <a:pPr algn="l" fontAlgn="ctr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                         FD 01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500" b="1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646" marR="4646" marT="46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9439"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03 UTC 12 KST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50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646" marR="4646" marT="46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9439"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MI Schedule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2"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ENH 12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2"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ENH 13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2"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ENH 14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2"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ENH 15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50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646" marR="4646" marT="46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9439"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HRIT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ENH 11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ENH 12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ENH 13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ENH 14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500" b="1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646" marR="4646" marT="46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1415"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LRIT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ENH 11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ENH 12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CT 02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8B5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8B5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CTH 02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CTT 02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ENH 13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GOCI 04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ENH 14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500" b="1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646" marR="4646" marT="46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9439"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04 UTC 13 KST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50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646" marR="4646" marT="46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9439"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MI Schedule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2"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ENH 16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2"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ENH 17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2"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ENH 18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2"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ENH 19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50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646" marR="4646" marT="46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9439"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HRIT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ENH 15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ENH 16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ENH 17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ENH 18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500" b="1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646" marR="4646" marT="46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1415"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LRIT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ENH 15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ENH 16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ENH 17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GOCI 05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ENH 18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500" b="1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646" marR="4646" marT="46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9439"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05 UTC 14 KST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50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646" marR="4646" marT="46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9439"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MI Schedule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2"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ENH 20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7"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FD 02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0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2"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ENH 21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500" b="0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646" marR="4646" marT="46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9439"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HRIT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ENH 19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ENH 20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16"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FD 02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500" b="1" i="0" u="none" strike="noStrike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646" marR="4646" marT="46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0146">
                <a:tc>
                  <a:txBody>
                    <a:bodyPr/>
                    <a:lstStyle/>
                    <a:p>
                      <a:pPr algn="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LRIT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ENH 19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ENH 20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GOCI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06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gridSpan="9">
                  <a:txBody>
                    <a:bodyPr/>
                    <a:lstStyle/>
                    <a:p>
                      <a:pPr algn="l" fontAlgn="ctr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                         FD 02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>
                      <a:noFill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400" b="1" i="0" u="none" strike="noStrike">
                          <a:solidFill>
                            <a:srgbClr val="000000"/>
                          </a:solidFill>
                          <a:latin typeface="맑은 고딕"/>
                        </a:rPr>
                        <a:t>　</a:t>
                      </a:r>
                    </a:p>
                  </a:txBody>
                  <a:tcPr marL="4646" marR="4646" marT="4646" marB="0" anchor="ctr">
                    <a:lnL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5D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500" b="1" i="0" u="none" strike="noStrike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4646" marR="4646" marT="46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76A69D-2412-4410-B11A-BF940418AF2B}" type="slidenum">
              <a:rPr lang="ko-KR" altLang="en-US" smtClean="0"/>
              <a:pPr>
                <a:defRPr/>
              </a:pPr>
              <a:t>5</a:t>
            </a:fld>
            <a:endParaRPr lang="ko-KR" altLang="en-US"/>
          </a:p>
        </p:txBody>
      </p:sp>
      <p:sp>
        <p:nvSpPr>
          <p:cNvPr id="14339" name="제목 1"/>
          <p:cNvSpPr>
            <a:spLocks noGrp="1"/>
          </p:cNvSpPr>
          <p:nvPr>
            <p:ph type="title"/>
          </p:nvPr>
        </p:nvSpPr>
        <p:spPr>
          <a:xfrm>
            <a:off x="0" y="0"/>
            <a:ext cx="7572375" cy="785813"/>
          </a:xfrm>
          <a:solidFill>
            <a:srgbClr val="FFFF00"/>
          </a:solidFill>
        </p:spPr>
        <p:txBody>
          <a:bodyPr/>
          <a:lstStyle/>
          <a:p>
            <a:r>
              <a:rPr lang="en-US" altLang="ko-KR" sz="3200" dirty="0" smtClean="0">
                <a:latin typeface="Arial" pitchFamily="34" charset="0"/>
                <a:cs typeface="Arial" pitchFamily="34" charset="0"/>
              </a:rPr>
              <a:t>COMS L/HRIT Dissemination Schedule</a:t>
            </a:r>
            <a:endParaRPr lang="ko-KR" altLang="en-US" sz="3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571500" y="2997200"/>
            <a:ext cx="8286750" cy="20923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228600" indent="-228600" algn="ctr">
              <a:lnSpc>
                <a:spcPct val="130000"/>
              </a:lnSpc>
              <a:defRPr/>
            </a:pPr>
            <a:r>
              <a:rPr lang="en-US" altLang="ko-KR" sz="2000" b="1" dirty="0">
                <a:latin typeface="Arial" pitchFamily="34" charset="0"/>
                <a:ea typeface="산돌고딕B" pitchFamily="18" charset="-127"/>
                <a:cs typeface="Arial" pitchFamily="34" charset="0"/>
              </a:rPr>
              <a:t>COMS MI Schedule Modification for Satellite Operation</a:t>
            </a:r>
          </a:p>
          <a:p>
            <a:pPr marL="241300" indent="-241300">
              <a:lnSpc>
                <a:spcPct val="130000"/>
              </a:lnSpc>
              <a:defRPr/>
            </a:pPr>
            <a:r>
              <a:rPr lang="en-US" altLang="ko-KR" sz="1600" dirty="0">
                <a:latin typeface="Arial" pitchFamily="34" charset="0"/>
                <a:ea typeface="산돌고딕B" pitchFamily="18" charset="-127"/>
                <a:cs typeface="Arial" pitchFamily="34" charset="0"/>
              </a:rPr>
              <a:t>                       </a:t>
            </a:r>
            <a:r>
              <a:rPr lang="en-US" altLang="ko-KR" sz="1600" b="1" dirty="0">
                <a:latin typeface="Arial" pitchFamily="34" charset="0"/>
                <a:ea typeface="산돌고딕B" pitchFamily="18" charset="-127"/>
                <a:cs typeface="Arial" pitchFamily="34" charset="0"/>
              </a:rPr>
              <a:t>- Station keeping</a:t>
            </a:r>
            <a:r>
              <a:rPr lang="ko-KR" altLang="en-US" sz="1600" b="1" dirty="0">
                <a:latin typeface="Arial" pitchFamily="34" charset="0"/>
                <a:ea typeface="산돌고딕B" pitchFamily="18" charset="-127"/>
                <a:cs typeface="Arial" pitchFamily="34" charset="0"/>
              </a:rPr>
              <a:t> </a:t>
            </a:r>
            <a:r>
              <a:rPr lang="en-US" altLang="ko-KR" sz="1600" b="1" dirty="0">
                <a:latin typeface="Arial" pitchFamily="34" charset="0"/>
                <a:ea typeface="산돌고딕B" pitchFamily="18" charset="-127"/>
                <a:cs typeface="Arial" pitchFamily="34" charset="0"/>
              </a:rPr>
              <a:t>: 2</a:t>
            </a:r>
            <a:r>
              <a:rPr lang="ko-KR" altLang="en-US" sz="1600" b="1" dirty="0">
                <a:latin typeface="Arial" pitchFamily="34" charset="0"/>
                <a:ea typeface="산돌고딕B" pitchFamily="18" charset="-127"/>
                <a:cs typeface="Arial" pitchFamily="34" charset="0"/>
              </a:rPr>
              <a:t> </a:t>
            </a:r>
            <a:r>
              <a:rPr lang="en-US" altLang="ko-KR" sz="1600" b="1" dirty="0">
                <a:latin typeface="Arial" pitchFamily="34" charset="0"/>
                <a:ea typeface="산돌고딕B" pitchFamily="18" charset="-127"/>
                <a:cs typeface="Arial" pitchFamily="34" charset="0"/>
              </a:rPr>
              <a:t>times/week</a:t>
            </a:r>
            <a:r>
              <a:rPr lang="ko-KR" altLang="en-US" sz="1600" b="1" dirty="0">
                <a:latin typeface="Arial" pitchFamily="34" charset="0"/>
                <a:ea typeface="산돌고딕B" pitchFamily="18" charset="-127"/>
                <a:cs typeface="Arial" pitchFamily="34" charset="0"/>
              </a:rPr>
              <a:t> </a:t>
            </a:r>
            <a:r>
              <a:rPr lang="en-US" altLang="ko-KR" sz="1600" b="1" dirty="0">
                <a:latin typeface="Arial" pitchFamily="34" charset="0"/>
                <a:ea typeface="산돌고딕B" pitchFamily="18" charset="-127"/>
                <a:cs typeface="Arial" pitchFamily="34" charset="0"/>
              </a:rPr>
              <a:t>(N-S(TUE), E-W(THR))</a:t>
            </a:r>
            <a:endParaRPr lang="ko-KR" altLang="en-US" sz="1600" b="1" dirty="0">
              <a:latin typeface="Arial" pitchFamily="34" charset="0"/>
              <a:ea typeface="산돌고딕B" pitchFamily="18" charset="-127"/>
              <a:cs typeface="Arial" pitchFamily="34" charset="0"/>
            </a:endParaRPr>
          </a:p>
          <a:p>
            <a:pPr marL="266700" indent="-266700">
              <a:lnSpc>
                <a:spcPct val="130000"/>
              </a:lnSpc>
              <a:defRPr/>
            </a:pPr>
            <a:r>
              <a:rPr lang="en-US" altLang="ko-KR" sz="1600" b="1" dirty="0">
                <a:latin typeface="Arial" pitchFamily="34" charset="0"/>
                <a:ea typeface="산돌고딕B" pitchFamily="18" charset="-127"/>
                <a:cs typeface="Arial" pitchFamily="34" charset="0"/>
              </a:rPr>
              <a:t>                       - House keeping</a:t>
            </a:r>
            <a:r>
              <a:rPr lang="ko-KR" altLang="en-US" sz="1600" b="1" dirty="0">
                <a:latin typeface="Arial" pitchFamily="34" charset="0"/>
                <a:ea typeface="산돌고딕B" pitchFamily="18" charset="-127"/>
                <a:cs typeface="Arial" pitchFamily="34" charset="0"/>
              </a:rPr>
              <a:t> </a:t>
            </a:r>
            <a:r>
              <a:rPr lang="en-US" altLang="ko-KR" sz="1600" b="1" dirty="0">
                <a:latin typeface="Arial" pitchFamily="34" charset="0"/>
                <a:ea typeface="산돌고딕B" pitchFamily="18" charset="-127"/>
                <a:cs typeface="Arial" pitchFamily="34" charset="0"/>
              </a:rPr>
              <a:t>: 2</a:t>
            </a:r>
            <a:r>
              <a:rPr lang="ko-KR" altLang="en-US" sz="1600" b="1" dirty="0">
                <a:latin typeface="Arial" pitchFamily="34" charset="0"/>
                <a:ea typeface="산돌고딕B" pitchFamily="18" charset="-127"/>
                <a:cs typeface="Arial" pitchFamily="34" charset="0"/>
              </a:rPr>
              <a:t> </a:t>
            </a:r>
            <a:r>
              <a:rPr lang="en-US" altLang="ko-KR" sz="1600" b="1" dirty="0">
                <a:latin typeface="Arial" pitchFamily="34" charset="0"/>
                <a:ea typeface="산돌고딕B" pitchFamily="18" charset="-127"/>
                <a:cs typeface="Arial" pitchFamily="34" charset="0"/>
              </a:rPr>
              <a:t>times/day</a:t>
            </a:r>
            <a:r>
              <a:rPr lang="ko-KR" altLang="en-US" sz="1600" b="1" dirty="0">
                <a:latin typeface="Arial" pitchFamily="34" charset="0"/>
                <a:ea typeface="산돌고딕B" pitchFamily="18" charset="-127"/>
                <a:cs typeface="Arial" pitchFamily="34" charset="0"/>
              </a:rPr>
              <a:t> </a:t>
            </a:r>
            <a:r>
              <a:rPr lang="en-US" altLang="ko-KR" sz="1600" b="1" dirty="0">
                <a:latin typeface="Arial" pitchFamily="34" charset="0"/>
                <a:ea typeface="산돌고딕B" pitchFamily="18" charset="-127"/>
                <a:cs typeface="Arial" pitchFamily="34" charset="0"/>
              </a:rPr>
              <a:t>(</a:t>
            </a:r>
            <a:r>
              <a:rPr lang="en-US" altLang="ko-KR" sz="1600" b="1" u="sng" dirty="0">
                <a:solidFill>
                  <a:srgbClr val="FFC000"/>
                </a:solidFill>
                <a:latin typeface="Arial" pitchFamily="34" charset="0"/>
                <a:ea typeface="산돌고딕B" pitchFamily="18" charset="-127"/>
                <a:cs typeface="Arial" pitchFamily="34" charset="0"/>
              </a:rPr>
              <a:t>00:45, 06:45 </a:t>
            </a:r>
            <a:r>
              <a:rPr lang="en-US" altLang="ko-KR" sz="1600" b="1" dirty="0">
                <a:latin typeface="Arial" pitchFamily="34" charset="0"/>
                <a:ea typeface="산돌고딕B" pitchFamily="18" charset="-127"/>
                <a:cs typeface="Arial" pitchFamily="34" charset="0"/>
              </a:rPr>
              <a:t>15:21 UTC)</a:t>
            </a:r>
            <a:endParaRPr lang="ko-KR" altLang="en-US" sz="1600" b="1" dirty="0">
              <a:latin typeface="Arial" pitchFamily="34" charset="0"/>
              <a:ea typeface="산돌고딕B" pitchFamily="18" charset="-127"/>
              <a:cs typeface="Arial" pitchFamily="34" charset="0"/>
            </a:endParaRPr>
          </a:p>
          <a:p>
            <a:pPr marL="241300" indent="-241300">
              <a:lnSpc>
                <a:spcPct val="130000"/>
              </a:lnSpc>
              <a:defRPr/>
            </a:pPr>
            <a:r>
              <a:rPr lang="en-US" altLang="ko-KR" sz="1600" b="1" dirty="0">
                <a:latin typeface="Arial" pitchFamily="34" charset="0"/>
                <a:ea typeface="산돌고딕B" pitchFamily="18" charset="-127"/>
                <a:cs typeface="Arial" pitchFamily="34" charset="0"/>
              </a:rPr>
              <a:t>                       - </a:t>
            </a:r>
            <a:r>
              <a:rPr lang="en-US" altLang="ko-KR" sz="1600" b="1" dirty="0" err="1">
                <a:latin typeface="Arial" pitchFamily="34" charset="0"/>
                <a:ea typeface="산돌고딕B" pitchFamily="18" charset="-127"/>
                <a:cs typeface="Arial" pitchFamily="34" charset="0"/>
              </a:rPr>
              <a:t>Albedo</a:t>
            </a:r>
            <a:r>
              <a:rPr lang="en-US" altLang="ko-KR" sz="1600" b="1" dirty="0">
                <a:latin typeface="Arial" pitchFamily="34" charset="0"/>
                <a:ea typeface="산돌고딕B" pitchFamily="18" charset="-127"/>
                <a:cs typeface="Arial" pitchFamily="34" charset="0"/>
              </a:rPr>
              <a:t> monitoring : 1</a:t>
            </a:r>
            <a:r>
              <a:rPr lang="ko-KR" altLang="en-US" sz="1600" b="1" dirty="0">
                <a:latin typeface="Arial" pitchFamily="34" charset="0"/>
                <a:ea typeface="산돌고딕B" pitchFamily="18" charset="-127"/>
                <a:cs typeface="Arial" pitchFamily="34" charset="0"/>
              </a:rPr>
              <a:t> </a:t>
            </a:r>
            <a:r>
              <a:rPr lang="en-US" altLang="ko-KR" sz="1600" b="1" dirty="0">
                <a:latin typeface="Arial" pitchFamily="34" charset="0"/>
                <a:ea typeface="산돌고딕B" pitchFamily="18" charset="-127"/>
                <a:cs typeface="Arial" pitchFamily="34" charset="0"/>
              </a:rPr>
              <a:t>time/day</a:t>
            </a:r>
            <a:r>
              <a:rPr lang="ko-KR" altLang="en-US" sz="1600" b="1" dirty="0">
                <a:latin typeface="Arial" pitchFamily="34" charset="0"/>
                <a:ea typeface="산돌고딕B" pitchFamily="18" charset="-127"/>
                <a:cs typeface="Arial" pitchFamily="34" charset="0"/>
              </a:rPr>
              <a:t> </a:t>
            </a:r>
            <a:r>
              <a:rPr lang="en-US" altLang="ko-KR" sz="1600" b="1" dirty="0">
                <a:latin typeface="Arial" pitchFamily="34" charset="0"/>
                <a:ea typeface="산돌고딕B" pitchFamily="18" charset="-127"/>
                <a:cs typeface="Arial" pitchFamily="34" charset="0"/>
              </a:rPr>
              <a:t>(Around 21:35 UTC)</a:t>
            </a:r>
            <a:r>
              <a:rPr lang="ko-KR" altLang="en-US" sz="1600" b="1" dirty="0">
                <a:latin typeface="Arial" pitchFamily="34" charset="0"/>
                <a:ea typeface="산돌고딕B" pitchFamily="18" charset="-127"/>
                <a:cs typeface="Arial" pitchFamily="34" charset="0"/>
              </a:rPr>
              <a:t> </a:t>
            </a:r>
          </a:p>
          <a:p>
            <a:pPr marL="241300" indent="-241300">
              <a:lnSpc>
                <a:spcPct val="130000"/>
              </a:lnSpc>
              <a:defRPr/>
            </a:pPr>
            <a:r>
              <a:rPr lang="en-US" altLang="ko-KR" sz="1600" b="1" dirty="0">
                <a:latin typeface="Arial" pitchFamily="34" charset="0"/>
                <a:ea typeface="산돌고딕B" pitchFamily="18" charset="-127"/>
                <a:cs typeface="Arial" pitchFamily="34" charset="0"/>
              </a:rPr>
              <a:t>                       - Dark image observation : 1</a:t>
            </a:r>
            <a:r>
              <a:rPr lang="ko-KR" altLang="en-US" sz="1600" b="1" dirty="0">
                <a:latin typeface="Arial" pitchFamily="34" charset="0"/>
                <a:ea typeface="산돌고딕B" pitchFamily="18" charset="-127"/>
                <a:cs typeface="Arial" pitchFamily="34" charset="0"/>
              </a:rPr>
              <a:t> </a:t>
            </a:r>
            <a:r>
              <a:rPr lang="en-US" altLang="ko-KR" sz="1600" b="1" dirty="0">
                <a:latin typeface="Arial" pitchFamily="34" charset="0"/>
                <a:ea typeface="산돌고딕B" pitchFamily="18" charset="-127"/>
                <a:cs typeface="Arial" pitchFamily="34" charset="0"/>
              </a:rPr>
              <a:t>time/3</a:t>
            </a:r>
            <a:r>
              <a:rPr lang="ko-KR" altLang="en-US" sz="1600" b="1" dirty="0">
                <a:latin typeface="Arial" pitchFamily="34" charset="0"/>
                <a:ea typeface="산돌고딕B" pitchFamily="18" charset="-127"/>
                <a:cs typeface="Arial" pitchFamily="34" charset="0"/>
              </a:rPr>
              <a:t> </a:t>
            </a:r>
            <a:r>
              <a:rPr lang="en-US" altLang="ko-KR" sz="1600" b="1" dirty="0">
                <a:latin typeface="Arial" pitchFamily="34" charset="0"/>
                <a:ea typeface="산돌고딕B" pitchFamily="18" charset="-127"/>
                <a:cs typeface="Arial" pitchFamily="34" charset="0"/>
              </a:rPr>
              <a:t>months</a:t>
            </a:r>
            <a:r>
              <a:rPr lang="ko-KR" altLang="en-US" sz="1600" b="1" dirty="0">
                <a:latin typeface="Arial" pitchFamily="34" charset="0"/>
                <a:ea typeface="산돌고딕B" pitchFamily="18" charset="-127"/>
                <a:cs typeface="Arial" pitchFamily="34" charset="0"/>
              </a:rPr>
              <a:t> </a:t>
            </a:r>
            <a:endParaRPr lang="en-US" altLang="ko-KR" sz="1600" b="1" dirty="0">
              <a:latin typeface="Arial" pitchFamily="34" charset="0"/>
              <a:ea typeface="산돌고딕B" pitchFamily="18" charset="-127"/>
              <a:cs typeface="Arial" pitchFamily="34" charset="0"/>
            </a:endParaRPr>
          </a:p>
          <a:p>
            <a:pPr>
              <a:lnSpc>
                <a:spcPct val="130000"/>
              </a:lnSpc>
              <a:defRPr/>
            </a:pPr>
            <a:r>
              <a:rPr lang="en-US" altLang="ko-KR" sz="1600" b="1" dirty="0">
                <a:latin typeface="Arial" pitchFamily="34" charset="0"/>
                <a:ea typeface="산돌고딕B" pitchFamily="18" charset="-127"/>
                <a:cs typeface="Arial" pitchFamily="34" charset="0"/>
              </a:rPr>
              <a:t>                       - Moon observation</a:t>
            </a:r>
            <a:r>
              <a:rPr lang="ko-KR" altLang="en-US" sz="1600" b="1" dirty="0">
                <a:latin typeface="Arial" pitchFamily="34" charset="0"/>
                <a:ea typeface="산돌고딕B" pitchFamily="18" charset="-127"/>
                <a:cs typeface="Arial" pitchFamily="34" charset="0"/>
              </a:rPr>
              <a:t> </a:t>
            </a:r>
            <a:r>
              <a:rPr lang="en-US" altLang="ko-KR" sz="1600" b="1" dirty="0">
                <a:latin typeface="Arial" pitchFamily="34" charset="0"/>
                <a:ea typeface="산돌고딕B" pitchFamily="18" charset="-127"/>
                <a:cs typeface="Arial" pitchFamily="34" charset="0"/>
              </a:rPr>
              <a:t>: 1</a:t>
            </a:r>
            <a:r>
              <a:rPr lang="ko-KR" altLang="en-US" sz="1600" b="1" dirty="0">
                <a:latin typeface="Arial" pitchFamily="34" charset="0"/>
                <a:ea typeface="산돌고딕B" pitchFamily="18" charset="-127"/>
                <a:cs typeface="Arial" pitchFamily="34" charset="0"/>
              </a:rPr>
              <a:t> </a:t>
            </a:r>
            <a:r>
              <a:rPr lang="en-US" altLang="ko-KR" sz="1600" b="1" dirty="0">
                <a:latin typeface="Arial" pitchFamily="34" charset="0"/>
                <a:ea typeface="산돌고딕B" pitchFamily="18" charset="-127"/>
                <a:cs typeface="Arial" pitchFamily="34" charset="0"/>
              </a:rPr>
              <a:t>time/month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9C2FF4-FED2-4348-92E4-A85082E44541}" type="slidenum">
              <a:rPr lang="ko-KR" altLang="en-US" smtClean="0"/>
              <a:pPr>
                <a:defRPr/>
              </a:pPr>
              <a:t>6</a:t>
            </a:fld>
            <a:endParaRPr lang="ko-KR" altLang="en-US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="1" dirty="0" smtClean="0">
                <a:latin typeface="Arial" pitchFamily="34" charset="0"/>
                <a:cs typeface="Arial" pitchFamily="34" charset="0"/>
              </a:rPr>
              <a:t>Result of COMS Data Services</a:t>
            </a:r>
            <a:endParaRPr lang="ko-KR" altLang="en-US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차트 4"/>
          <p:cNvGraphicFramePr/>
          <p:nvPr/>
        </p:nvGraphicFramePr>
        <p:xfrm>
          <a:off x="467544" y="1484784"/>
          <a:ext cx="7776864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95536" y="764704"/>
            <a:ext cx="81756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u"/>
            </a:pPr>
            <a:r>
              <a:rPr lang="ko-KR" alt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400" b="1" dirty="0" smtClean="0">
                <a:latin typeface="Arial" pitchFamily="34" charset="0"/>
                <a:cs typeface="Arial" pitchFamily="34" charset="0"/>
              </a:rPr>
              <a:t>Average of COMS data services for HRIT: 99.76% (April 2011 ~ August 2012)</a:t>
            </a:r>
          </a:p>
          <a:p>
            <a:pPr>
              <a:lnSpc>
                <a:spcPct val="150000"/>
              </a:lnSpc>
            </a:pPr>
            <a:r>
              <a:rPr lang="en-US" altLang="ko-KR" sz="1400" b="1" dirty="0" smtClean="0">
                <a:latin typeface="Arial" pitchFamily="34" charset="0"/>
                <a:cs typeface="Arial" pitchFamily="34" charset="0"/>
              </a:rPr>
              <a:t>    - COMS Data Services  : 43647/43750 (April 2011 ~ August 2012)</a:t>
            </a:r>
            <a:endParaRPr lang="ko-KR" altLang="en-US" sz="14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차트 6"/>
          <p:cNvGraphicFramePr/>
          <p:nvPr/>
        </p:nvGraphicFramePr>
        <p:xfrm>
          <a:off x="611560" y="4005064"/>
          <a:ext cx="8327902" cy="2475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title"/>
          </p:nvPr>
        </p:nvSpPr>
        <p:spPr>
          <a:xfrm>
            <a:off x="687388" y="2780928"/>
            <a:ext cx="8205092" cy="1362075"/>
          </a:xfrm>
        </p:spPr>
        <p:txBody>
          <a:bodyPr/>
          <a:lstStyle/>
          <a:p>
            <a:r>
              <a:rPr lang="en-US" altLang="ko-KR" dirty="0" smtClean="0">
                <a:latin typeface="Arial" pitchFamily="34" charset="0"/>
                <a:ea typeface="다음_Regular" pitchFamily="2" charset="-127"/>
                <a:cs typeface="Arial" pitchFamily="34" charset="0"/>
              </a:rPr>
              <a:t>Data, production and service</a:t>
            </a:r>
            <a:endParaRPr lang="ko-KR" altLang="en-US" dirty="0">
              <a:latin typeface="Arial" pitchFamily="34" charset="0"/>
              <a:ea typeface="다음_Regular" pitchFamily="2" charset="-127"/>
              <a:cs typeface="Arial" pitchFamily="34" charset="0"/>
            </a:endParaRPr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9C2FF4-FED2-4348-92E4-A85082E44541}" type="slidenum">
              <a:rPr lang="ko-KR" altLang="en-US" smtClean="0"/>
              <a:pPr>
                <a:defRPr/>
              </a:pPr>
              <a:t>7</a:t>
            </a:fld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0171" y="116632"/>
            <a:ext cx="720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b="1" dirty="0" smtClean="0">
                <a:solidFill>
                  <a:schemeClr val="bg1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Utilization of Foreign Satellite Data</a:t>
            </a:r>
            <a:endParaRPr lang="ko-KR" altLang="en-US" sz="3200" b="1" dirty="0">
              <a:solidFill>
                <a:schemeClr val="bg1"/>
              </a:solidFill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24328" y="1188041"/>
            <a:ext cx="1440160" cy="58477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Total 3 GEO</a:t>
            </a:r>
          </a:p>
          <a:p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Total 13 LEO</a:t>
            </a:r>
            <a:endParaRPr lang="ko-KR" altLang="en-US" sz="1600" b="1" dirty="0">
              <a:solidFill>
                <a:schemeClr val="bg1"/>
              </a:solidFill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48264" y="5373216"/>
            <a:ext cx="2160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Solid line : MDUS</a:t>
            </a:r>
          </a:p>
          <a:p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Dashed line : FTP</a:t>
            </a:r>
            <a:endParaRPr lang="ko-KR" altLang="en-US" sz="1600" b="1" dirty="0">
              <a:solidFill>
                <a:schemeClr val="bg1"/>
              </a:solidFill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12460</TotalTime>
  <Words>1749</Words>
  <Application>Microsoft Office PowerPoint</Application>
  <PresentationFormat>화면 슬라이드 쇼(4:3)</PresentationFormat>
  <Paragraphs>2409</Paragraphs>
  <Slides>28</Slides>
  <Notes>4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28</vt:i4>
      </vt:variant>
    </vt:vector>
  </HeadingPairs>
  <TitlesOfParts>
    <vt:vector size="29" baseType="lpstr">
      <vt:lpstr>Office 테마</vt:lpstr>
      <vt:lpstr>Satellite Activities in KMA, Status of COMS and Future Plans</vt:lpstr>
      <vt:lpstr>Status of COMS operation</vt:lpstr>
      <vt:lpstr>PowerPoint 프레젠테이션</vt:lpstr>
      <vt:lpstr>PowerPoint 프레젠테이션</vt:lpstr>
      <vt:lpstr>PowerPoint 프레젠테이션</vt:lpstr>
      <vt:lpstr>COMS L/HRIT Dissemination Schedule</vt:lpstr>
      <vt:lpstr>Result of COMS Data Services</vt:lpstr>
      <vt:lpstr>Data, production and service</vt:lpstr>
      <vt:lpstr>PowerPoint 프레젠테이션</vt:lpstr>
      <vt:lpstr>Satellite Data in KMA</vt:lpstr>
      <vt:lpstr>PowerPoint 프레젠테이션</vt:lpstr>
      <vt:lpstr>Satellite Data Production</vt:lpstr>
      <vt:lpstr>Annual Data Production</vt:lpstr>
      <vt:lpstr>Monthly Data Production</vt:lpstr>
      <vt:lpstr>L/HRIT Service of COMS MI Data</vt:lpstr>
      <vt:lpstr>PowerPoint 프레젠테이션</vt:lpstr>
      <vt:lpstr>Data Service</vt:lpstr>
      <vt:lpstr>Data Ordering</vt:lpstr>
      <vt:lpstr>OpenWIS-DCPC in 2013</vt:lpstr>
      <vt:lpstr>PowerPoint 프레젠테이션</vt:lpstr>
      <vt:lpstr>PowerPoint 프레젠테이션</vt:lpstr>
      <vt:lpstr>Data assimilation in KMA</vt:lpstr>
      <vt:lpstr>Data Assimilation in KMA</vt:lpstr>
      <vt:lpstr>The specifications of COMS AMV</vt:lpstr>
      <vt:lpstr>FSO result of COMS AMV</vt:lpstr>
      <vt:lpstr>COMS CSR</vt:lpstr>
      <vt:lpstr>Preliminary result (Exp. of COMS CSR)</vt:lpstr>
      <vt:lpstr>Thank  you</vt:lpstr>
    </vt:vector>
  </TitlesOfParts>
  <Company>R&amp;D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Microsoft Corporation</dc:creator>
  <cp:lastModifiedBy>nmscsod</cp:lastModifiedBy>
  <cp:revision>1374</cp:revision>
  <dcterms:created xsi:type="dcterms:W3CDTF">2010-08-29T22:18:44Z</dcterms:created>
  <dcterms:modified xsi:type="dcterms:W3CDTF">2012-10-21T03:51:22Z</dcterms:modified>
</cp:coreProperties>
</file>