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9" r:id="rId1"/>
  </p:sldMasterIdLst>
  <p:notesMasterIdLst>
    <p:notesMasterId r:id="rId51"/>
  </p:notesMasterIdLst>
  <p:handoutMasterIdLst>
    <p:handoutMasterId r:id="rId52"/>
  </p:handoutMasterIdLst>
  <p:sldIdLst>
    <p:sldId id="375" r:id="rId2"/>
    <p:sldId id="376" r:id="rId3"/>
    <p:sldId id="490" r:id="rId4"/>
    <p:sldId id="439" r:id="rId5"/>
    <p:sldId id="569" r:id="rId6"/>
    <p:sldId id="562" r:id="rId7"/>
    <p:sldId id="506" r:id="rId8"/>
    <p:sldId id="456" r:id="rId9"/>
    <p:sldId id="457" r:id="rId10"/>
    <p:sldId id="554" r:id="rId11"/>
    <p:sldId id="551" r:id="rId12"/>
    <p:sldId id="552" r:id="rId13"/>
    <p:sldId id="555" r:id="rId14"/>
    <p:sldId id="556" r:id="rId15"/>
    <p:sldId id="557" r:id="rId16"/>
    <p:sldId id="559" r:id="rId17"/>
    <p:sldId id="560" r:id="rId18"/>
    <p:sldId id="558" r:id="rId19"/>
    <p:sldId id="515" r:id="rId20"/>
    <p:sldId id="516" r:id="rId21"/>
    <p:sldId id="524" r:id="rId22"/>
    <p:sldId id="517" r:id="rId23"/>
    <p:sldId id="519" r:id="rId24"/>
    <p:sldId id="520" r:id="rId25"/>
    <p:sldId id="530" r:id="rId26"/>
    <p:sldId id="532" r:id="rId27"/>
    <p:sldId id="533" r:id="rId28"/>
    <p:sldId id="535" r:id="rId29"/>
    <p:sldId id="536" r:id="rId30"/>
    <p:sldId id="537" r:id="rId31"/>
    <p:sldId id="538" r:id="rId32"/>
    <p:sldId id="541" r:id="rId33"/>
    <p:sldId id="542" r:id="rId34"/>
    <p:sldId id="543" r:id="rId35"/>
    <p:sldId id="544" r:id="rId36"/>
    <p:sldId id="545" r:id="rId37"/>
    <p:sldId id="549" r:id="rId38"/>
    <p:sldId id="498" r:id="rId39"/>
    <p:sldId id="566" r:id="rId40"/>
    <p:sldId id="567" r:id="rId41"/>
    <p:sldId id="568" r:id="rId42"/>
    <p:sldId id="563" r:id="rId43"/>
    <p:sldId id="500" r:id="rId44"/>
    <p:sldId id="501" r:id="rId45"/>
    <p:sldId id="502" r:id="rId46"/>
    <p:sldId id="503" r:id="rId47"/>
    <p:sldId id="504" r:id="rId48"/>
    <p:sldId id="565" r:id="rId49"/>
    <p:sldId id="438" r:id="rId50"/>
  </p:sldIdLst>
  <p:sldSz cx="9144000" cy="6858000" type="screen4x3"/>
  <p:notesSz cx="6997700" cy="9283700"/>
  <p:embeddedFontLst>
    <p:embeddedFont>
      <p:font typeface="Webdings" pitchFamily="18" charset="2"/>
      <p:regular r:id="rId53"/>
    </p:embeddedFont>
    <p:embeddedFont>
      <p:font typeface="Book Antiqua" pitchFamily="18" charset="0"/>
      <p:regular r:id="rId54"/>
      <p:bold r:id="rId55"/>
      <p:italic r:id="rId56"/>
      <p:boldItalic r:id="rId57"/>
    </p:embeddedFont>
    <p:embeddedFont>
      <p:font typeface="Calibri" pitchFamily="34" charset="0"/>
      <p:regular r:id="rId58"/>
      <p:bold r:id="rId59"/>
      <p:italic r:id="rId60"/>
      <p:boldItalic r:id="rId61"/>
    </p:embeddedFont>
    <p:embeddedFont>
      <p:font typeface="Franklin Gothic Medium Cond" pitchFamily="34" charset="0"/>
      <p:regular r:id="rId62"/>
    </p:embeddedFont>
    <p:embeddedFont>
      <p:font typeface="ＭＳ Ｐゴシック" charset="-128"/>
      <p:regular r:id="rId63"/>
    </p:embeddedFont>
    <p:embeddedFont>
      <p:font typeface="Times" pitchFamily="18" charset="0"/>
      <p:regular r:id="rId64"/>
      <p:bold r:id="rId65"/>
      <p:italic r:id="rId66"/>
      <p:boldItalic r:id="rId67"/>
    </p:embeddedFont>
    <p:embeddedFont>
      <p:font typeface="Wingdings 2" pitchFamily="18" charset="2"/>
      <p:regular r:id="rId68"/>
    </p:embeddedFont>
  </p:embeddedFontLst>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66FF66"/>
    <a:srgbClr val="00FF00"/>
    <a:srgbClr val="6699FF"/>
    <a:srgbClr val="FFFF00"/>
    <a:srgbClr val="000000"/>
    <a:srgbClr val="3399FF"/>
    <a:srgbClr val="FFFFFF"/>
    <a:srgbClr val="33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9545" autoAdjust="0"/>
    <p:restoredTop sz="91792" autoAdjust="0"/>
  </p:normalViewPr>
  <p:slideViewPr>
    <p:cSldViewPr>
      <p:cViewPr varScale="1">
        <p:scale>
          <a:sx n="90" d="100"/>
          <a:sy n="90" d="100"/>
        </p:scale>
        <p:origin x="-102" y="-198"/>
      </p:cViewPr>
      <p:guideLst>
        <p:guide orient="horz" pos="2160"/>
        <p:guide pos="28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200"/>
    </p:cViewPr>
  </p:sorterViewPr>
  <p:notesViewPr>
    <p:cSldViewPr>
      <p:cViewPr>
        <p:scale>
          <a:sx n="100" d="100"/>
          <a:sy n="100" d="100"/>
        </p:scale>
        <p:origin x="-1386" y="1362"/>
      </p:cViewPr>
      <p:guideLst>
        <p:guide orient="horz" pos="2924"/>
        <p:guide pos="22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32125" cy="465138"/>
          </a:xfrm>
          <a:prstGeom prst="rect">
            <a:avLst/>
          </a:prstGeom>
          <a:noFill/>
          <a:ln w="9525">
            <a:noFill/>
            <a:miter lim="800000"/>
            <a:headEnd/>
            <a:tailEnd/>
          </a:ln>
        </p:spPr>
        <p:txBody>
          <a:bodyPr vert="horz" wrap="square" lIns="92996" tIns="46498" rIns="92996" bIns="46498" numCol="1" anchor="t" anchorCtr="0" compatLnSpc="1">
            <a:prstTxWarp prst="textNoShape">
              <a:avLst/>
            </a:prstTxWarp>
          </a:bodyPr>
          <a:lstStyle>
            <a:lvl1pPr defTabSz="927100">
              <a:defRPr sz="1200" b="0">
                <a:latin typeface="Times" pitchFamily="18" charset="0"/>
              </a:defRPr>
            </a:lvl1pPr>
          </a:lstStyle>
          <a:p>
            <a:pPr>
              <a:defRPr/>
            </a:pPr>
            <a:endParaRPr lang="en-US"/>
          </a:p>
        </p:txBody>
      </p:sp>
      <p:sp>
        <p:nvSpPr>
          <p:cNvPr id="34819" name="Rectangle 3"/>
          <p:cNvSpPr>
            <a:spLocks noGrp="1" noChangeArrowheads="1"/>
          </p:cNvSpPr>
          <p:nvPr>
            <p:ph type="dt" sz="quarter" idx="1"/>
          </p:nvPr>
        </p:nvSpPr>
        <p:spPr bwMode="auto">
          <a:xfrm>
            <a:off x="3965575" y="0"/>
            <a:ext cx="3032125" cy="465138"/>
          </a:xfrm>
          <a:prstGeom prst="rect">
            <a:avLst/>
          </a:prstGeom>
          <a:noFill/>
          <a:ln w="9525">
            <a:noFill/>
            <a:miter lim="800000"/>
            <a:headEnd/>
            <a:tailEnd/>
          </a:ln>
        </p:spPr>
        <p:txBody>
          <a:bodyPr vert="horz" wrap="square" lIns="92996" tIns="46498" rIns="92996" bIns="46498" numCol="1" anchor="t" anchorCtr="0" compatLnSpc="1">
            <a:prstTxWarp prst="textNoShape">
              <a:avLst/>
            </a:prstTxWarp>
          </a:bodyPr>
          <a:lstStyle>
            <a:lvl1pPr algn="r" defTabSz="927100">
              <a:defRPr sz="1200" b="0">
                <a:latin typeface="Times" pitchFamily="18" charset="0"/>
              </a:defRPr>
            </a:lvl1pPr>
          </a:lstStyle>
          <a:p>
            <a:pPr>
              <a:defRPr/>
            </a:pPr>
            <a:endParaRPr lang="en-US"/>
          </a:p>
        </p:txBody>
      </p:sp>
      <p:sp>
        <p:nvSpPr>
          <p:cNvPr id="34820" name="Rectangle 4"/>
          <p:cNvSpPr>
            <a:spLocks noGrp="1" noChangeArrowheads="1"/>
          </p:cNvSpPr>
          <p:nvPr>
            <p:ph type="ftr" sz="quarter" idx="2"/>
          </p:nvPr>
        </p:nvSpPr>
        <p:spPr bwMode="auto">
          <a:xfrm>
            <a:off x="0" y="8818563"/>
            <a:ext cx="3032125" cy="465137"/>
          </a:xfrm>
          <a:prstGeom prst="rect">
            <a:avLst/>
          </a:prstGeom>
          <a:noFill/>
          <a:ln w="9525">
            <a:noFill/>
            <a:miter lim="800000"/>
            <a:headEnd/>
            <a:tailEnd/>
          </a:ln>
        </p:spPr>
        <p:txBody>
          <a:bodyPr vert="horz" wrap="square" lIns="92996" tIns="46498" rIns="92996" bIns="46498" numCol="1" anchor="b" anchorCtr="0" compatLnSpc="1">
            <a:prstTxWarp prst="textNoShape">
              <a:avLst/>
            </a:prstTxWarp>
          </a:bodyPr>
          <a:lstStyle>
            <a:lvl1pPr defTabSz="927100">
              <a:defRPr sz="1200" b="0">
                <a:latin typeface="Times" pitchFamily="18" charset="0"/>
              </a:defRPr>
            </a:lvl1pPr>
          </a:lstStyle>
          <a:p>
            <a:pPr>
              <a:defRPr/>
            </a:pPr>
            <a:endParaRPr lang="en-US"/>
          </a:p>
        </p:txBody>
      </p:sp>
      <p:sp>
        <p:nvSpPr>
          <p:cNvPr id="34821" name="Rectangle 5"/>
          <p:cNvSpPr>
            <a:spLocks noGrp="1" noChangeArrowheads="1"/>
          </p:cNvSpPr>
          <p:nvPr>
            <p:ph type="sldNum" sz="quarter" idx="3"/>
          </p:nvPr>
        </p:nvSpPr>
        <p:spPr bwMode="auto">
          <a:xfrm>
            <a:off x="3965575" y="8818563"/>
            <a:ext cx="3032125" cy="465137"/>
          </a:xfrm>
          <a:prstGeom prst="rect">
            <a:avLst/>
          </a:prstGeom>
          <a:noFill/>
          <a:ln w="9525">
            <a:noFill/>
            <a:miter lim="800000"/>
            <a:headEnd/>
            <a:tailEnd/>
          </a:ln>
        </p:spPr>
        <p:txBody>
          <a:bodyPr vert="horz" wrap="square" lIns="92996" tIns="46498" rIns="92996" bIns="46498" numCol="1" anchor="b" anchorCtr="0" compatLnSpc="1">
            <a:prstTxWarp prst="textNoShape">
              <a:avLst/>
            </a:prstTxWarp>
          </a:bodyPr>
          <a:lstStyle>
            <a:lvl1pPr algn="r" defTabSz="927100">
              <a:defRPr sz="1200" b="0">
                <a:latin typeface="Times" pitchFamily="18" charset="0"/>
              </a:defRPr>
            </a:lvl1pPr>
          </a:lstStyle>
          <a:p>
            <a:pPr>
              <a:defRPr/>
            </a:pPr>
            <a:fld id="{C836E2C6-B4E6-4E6C-B22C-165891B1F553}"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2125" cy="465138"/>
          </a:xfrm>
          <a:prstGeom prst="rect">
            <a:avLst/>
          </a:prstGeom>
          <a:noFill/>
          <a:ln w="9525">
            <a:noFill/>
            <a:miter lim="800000"/>
            <a:headEnd/>
            <a:tailEnd/>
          </a:ln>
        </p:spPr>
        <p:txBody>
          <a:bodyPr vert="horz" wrap="square" lIns="92996" tIns="46498" rIns="92996" bIns="46498" numCol="1" anchor="t" anchorCtr="0" compatLnSpc="1">
            <a:prstTxWarp prst="textNoShape">
              <a:avLst/>
            </a:prstTxWarp>
          </a:bodyPr>
          <a:lstStyle>
            <a:lvl1pPr defTabSz="927100">
              <a:defRPr sz="1200" b="0">
                <a:latin typeface="Times" pitchFamily="18" charset="0"/>
              </a:defRPr>
            </a:lvl1pPr>
          </a:lstStyle>
          <a:p>
            <a:pPr>
              <a:defRPr/>
            </a:pPr>
            <a:endParaRPr lang="en-US"/>
          </a:p>
        </p:txBody>
      </p:sp>
      <p:sp>
        <p:nvSpPr>
          <p:cNvPr id="4099" name="Rectangle 3"/>
          <p:cNvSpPr>
            <a:spLocks noGrp="1" noChangeArrowheads="1"/>
          </p:cNvSpPr>
          <p:nvPr>
            <p:ph type="dt" idx="1"/>
          </p:nvPr>
        </p:nvSpPr>
        <p:spPr bwMode="auto">
          <a:xfrm>
            <a:off x="3965575" y="0"/>
            <a:ext cx="3032125" cy="465138"/>
          </a:xfrm>
          <a:prstGeom prst="rect">
            <a:avLst/>
          </a:prstGeom>
          <a:noFill/>
          <a:ln w="9525">
            <a:noFill/>
            <a:miter lim="800000"/>
            <a:headEnd/>
            <a:tailEnd/>
          </a:ln>
        </p:spPr>
        <p:txBody>
          <a:bodyPr vert="horz" wrap="square" lIns="92996" tIns="46498" rIns="92996" bIns="46498" numCol="1" anchor="t" anchorCtr="0" compatLnSpc="1">
            <a:prstTxWarp prst="textNoShape">
              <a:avLst/>
            </a:prstTxWarp>
          </a:bodyPr>
          <a:lstStyle>
            <a:lvl1pPr algn="r" defTabSz="927100">
              <a:defRPr sz="1200" b="0">
                <a:latin typeface="Times" pitchFamily="18" charset="0"/>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77925" y="695325"/>
            <a:ext cx="4641850" cy="348138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33450" y="4410075"/>
            <a:ext cx="5130800" cy="4178300"/>
          </a:xfrm>
          <a:prstGeom prst="rect">
            <a:avLst/>
          </a:prstGeom>
          <a:noFill/>
          <a:ln w="9525">
            <a:solidFill>
              <a:schemeClr val="tx1"/>
            </a:solidFill>
            <a:miter lim="800000"/>
            <a:headEnd/>
            <a:tailEnd/>
          </a:ln>
        </p:spPr>
        <p:txBody>
          <a:bodyPr vert="horz" wrap="square" lIns="92996" tIns="46498" rIns="92996" bIns="4649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18563"/>
            <a:ext cx="3032125" cy="465137"/>
          </a:xfrm>
          <a:prstGeom prst="rect">
            <a:avLst/>
          </a:prstGeom>
          <a:noFill/>
          <a:ln w="9525">
            <a:noFill/>
            <a:miter lim="800000"/>
            <a:headEnd/>
            <a:tailEnd/>
          </a:ln>
        </p:spPr>
        <p:txBody>
          <a:bodyPr vert="horz" wrap="square" lIns="92996" tIns="46498" rIns="92996" bIns="46498" numCol="1" anchor="b" anchorCtr="0" compatLnSpc="1">
            <a:prstTxWarp prst="textNoShape">
              <a:avLst/>
            </a:prstTxWarp>
          </a:bodyPr>
          <a:lstStyle>
            <a:lvl1pPr defTabSz="927100">
              <a:defRPr sz="1200" b="0">
                <a:latin typeface="Times" pitchFamily="18" charset="0"/>
              </a:defRPr>
            </a:lvl1pPr>
          </a:lstStyle>
          <a:p>
            <a:pPr>
              <a:defRPr/>
            </a:pPr>
            <a:endParaRPr lang="en-US"/>
          </a:p>
        </p:txBody>
      </p:sp>
      <p:sp>
        <p:nvSpPr>
          <p:cNvPr id="4103" name="Rectangle 7"/>
          <p:cNvSpPr>
            <a:spLocks noGrp="1" noChangeArrowheads="1"/>
          </p:cNvSpPr>
          <p:nvPr>
            <p:ph type="sldNum" sz="quarter" idx="5"/>
          </p:nvPr>
        </p:nvSpPr>
        <p:spPr bwMode="auto">
          <a:xfrm>
            <a:off x="3965575" y="8818563"/>
            <a:ext cx="3032125" cy="465137"/>
          </a:xfrm>
          <a:prstGeom prst="rect">
            <a:avLst/>
          </a:prstGeom>
          <a:noFill/>
          <a:ln w="9525">
            <a:noFill/>
            <a:miter lim="800000"/>
            <a:headEnd/>
            <a:tailEnd/>
          </a:ln>
        </p:spPr>
        <p:txBody>
          <a:bodyPr vert="horz" wrap="square" lIns="92996" tIns="46498" rIns="92996" bIns="46498" numCol="1" anchor="b" anchorCtr="0" compatLnSpc="1">
            <a:prstTxWarp prst="textNoShape">
              <a:avLst/>
            </a:prstTxWarp>
          </a:bodyPr>
          <a:lstStyle>
            <a:lvl1pPr algn="r" defTabSz="927100">
              <a:defRPr sz="1200" b="0">
                <a:latin typeface="Times" pitchFamily="18" charset="0"/>
              </a:defRPr>
            </a:lvl1pPr>
          </a:lstStyle>
          <a:p>
            <a:pPr>
              <a:defRPr/>
            </a:pPr>
            <a:fld id="{A29D604B-3056-4456-9F8B-0809F9B9A09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965575" y="8818563"/>
            <a:ext cx="3032125" cy="465137"/>
          </a:xfrm>
          <a:prstGeom prst="rect">
            <a:avLst/>
          </a:prstGeom>
          <a:noFill/>
          <a:ln w="9525">
            <a:noFill/>
            <a:miter lim="800000"/>
            <a:headEnd/>
            <a:tailEnd/>
          </a:ln>
        </p:spPr>
        <p:txBody>
          <a:bodyPr lIns="92996" tIns="46498" rIns="92996" bIns="46498" anchor="b"/>
          <a:lstStyle/>
          <a:p>
            <a:pPr algn="r" defTabSz="927100"/>
            <a:fld id="{7FA1D6C3-86EF-450F-96F6-D30BCB824543}" type="slidenum">
              <a:rPr lang="en-US" sz="1200" b="0">
                <a:latin typeface="Times New Roman" pitchFamily="18" charset="0"/>
              </a:rPr>
              <a:pPr algn="r" defTabSz="927100"/>
              <a:t>1</a:t>
            </a:fld>
            <a:endParaRPr lang="en-US" sz="1200" b="0">
              <a:latin typeface="Times New Roman" pitchFamily="18"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700088" y="4410075"/>
            <a:ext cx="5597525" cy="4178300"/>
          </a:xfrm>
          <a:noFill/>
        </p:spPr>
        <p:txBody>
          <a:bodyPr lIns="91255" tIns="45626" rIns="91255" bIns="45626"/>
          <a:lstStyle/>
          <a:p>
            <a:pPr eaLnBrk="1" hangingPunct="1"/>
            <a:endParaRPr lang="en-US" sz="14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TextEdit="1"/>
          </p:cNvSpPr>
          <p:nvPr>
            <p:ph type="sldImg"/>
          </p:nvPr>
        </p:nvSpPr>
        <p:spPr bwMode="auto">
          <a:noFill/>
          <a:ln>
            <a:solidFill>
              <a:srgbClr val="000000"/>
            </a:solidFill>
            <a:miter lim="800000"/>
            <a:headEnd/>
            <a:tailEnd/>
          </a:ln>
        </p:spPr>
      </p:sp>
      <p:sp>
        <p:nvSpPr>
          <p:cNvPr id="62466" name="Rectangle 3"/>
          <p:cNvSpPr>
            <a:spLocks noGrp="1"/>
          </p:cNvSpPr>
          <p:nvPr>
            <p:ph type="body" idx="1"/>
          </p:nvPr>
        </p:nvSpPr>
        <p:spPr>
          <a:noFill/>
          <a:ln/>
        </p:spPr>
        <p:txBody>
          <a:bodyPr/>
          <a:lstStyle/>
          <a:p>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a:xfrm>
            <a:off x="1177925" y="696913"/>
            <a:ext cx="4641850" cy="3481387"/>
          </a:xfrm>
          <a:ln/>
        </p:spPr>
      </p:sp>
      <p:sp>
        <p:nvSpPr>
          <p:cNvPr id="25603" name="Rectangle 3"/>
          <p:cNvSpPr>
            <a:spLocks noGrp="1"/>
          </p:cNvSpPr>
          <p:nvPr>
            <p:ph type="body" idx="1"/>
          </p:nvPr>
        </p:nvSpPr>
        <p:spPr>
          <a:xfrm>
            <a:off x="700093" y="4410397"/>
            <a:ext cx="5597519" cy="4175750"/>
          </a:xfrm>
          <a:noFill/>
          <a:ln w="9525"/>
        </p:spPr>
        <p:txBody>
          <a:bodyPr/>
          <a:lstStyle/>
          <a:p>
            <a:endParaRPr lang="en-US" dirty="0" smtClean="0">
              <a:latin typeface="Times New Roman"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TS:  added item in red under GCOM-W</a:t>
            </a:r>
            <a:endParaRPr lang="en-US" dirty="0"/>
          </a:p>
        </p:txBody>
      </p:sp>
      <p:sp>
        <p:nvSpPr>
          <p:cNvPr id="4" name="Slide Number Placeholder 3"/>
          <p:cNvSpPr>
            <a:spLocks noGrp="1"/>
          </p:cNvSpPr>
          <p:nvPr>
            <p:ph type="sldNum" sz="quarter" idx="10"/>
          </p:nvPr>
        </p:nvSpPr>
        <p:spPr/>
        <p:txBody>
          <a:bodyPr/>
          <a:lstStyle/>
          <a:p>
            <a:pPr>
              <a:defRPr/>
            </a:pPr>
            <a:fld id="{CCA20D59-A5EA-455B-AD7D-9CBE7FDE86F2}" type="slidenum">
              <a:rPr lang="en-US" smtClean="0"/>
              <a:pPr>
                <a:defRPr/>
              </a:pPr>
              <a:t>21</a:t>
            </a:fld>
            <a:endParaRPr lang="en-US" dirty="0"/>
          </a:p>
        </p:txBody>
      </p:sp>
    </p:spTree>
    <p:extLst>
      <p:ext uri="{BB962C8B-B14F-4D97-AF65-F5344CB8AC3E}">
        <p14:creationId xmlns:p14="http://schemas.microsoft.com/office/powerpoint/2010/main" xmlns="" val="2544926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xfrm>
            <a:off x="1177925" y="696913"/>
            <a:ext cx="4641850" cy="3481387"/>
          </a:xfrm>
          <a:noFill/>
          <a:ln>
            <a:solidFill>
              <a:srgbClr val="000000"/>
            </a:solidFill>
            <a:miter lim="800000"/>
            <a:headEnd/>
            <a:tailEnd/>
          </a:ln>
        </p:spPr>
      </p:sp>
      <p:sp>
        <p:nvSpPr>
          <p:cNvPr id="24578" name="Rectangle 3"/>
          <p:cNvSpPr>
            <a:spLocks noGrp="1"/>
          </p:cNvSpPr>
          <p:nvPr>
            <p:ph type="body" idx="1"/>
          </p:nvPr>
        </p:nvSpPr>
        <p:spPr>
          <a:xfrm>
            <a:off x="700089" y="4409759"/>
            <a:ext cx="5597525" cy="4176076"/>
          </a:xfrm>
          <a:noFill/>
          <a:ln/>
        </p:spPr>
        <p:txBody>
          <a:bodyPr/>
          <a:lstStyle/>
          <a:p>
            <a:r>
              <a:rPr lang="en-US" dirty="0" smtClean="0"/>
              <a:t>TS:  added item in Green under Japan.  This is an extremely important point.  </a:t>
            </a:r>
          </a:p>
          <a:p>
            <a:r>
              <a:rPr lang="en-US" dirty="0" smtClean="0"/>
              <a:t>WB: added item in Green</a:t>
            </a:r>
            <a:r>
              <a:rPr lang="en-US" baseline="0" dirty="0" smtClean="0"/>
              <a:t> under EUMETSAT and CNES. </a:t>
            </a:r>
            <a:r>
              <a:rPr lang="en-US" dirty="0" smtClean="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0801">
              <a:defRPr/>
            </a:pPr>
            <a:r>
              <a:rPr lang="en-US" dirty="0" smtClean="0"/>
              <a:t> </a:t>
            </a:r>
            <a:r>
              <a:rPr lang="en-US" dirty="0" smtClean="0">
                <a:latin typeface="+mn-lt"/>
              </a:rPr>
              <a:t>June 29: VIIRS. good central pass over Japan. Also shows the massive wildfires off of China with tremendous smoke plumes.  </a:t>
            </a:r>
          </a:p>
          <a:p>
            <a:pPr defTabSz="920801">
              <a:defRPr/>
            </a:pPr>
            <a:endParaRPr lang="en-US" dirty="0" smtClean="0">
              <a:latin typeface="+mn-lt"/>
            </a:endParaRPr>
          </a:p>
          <a:p>
            <a:pPr defTabSz="920801">
              <a:defRPr/>
            </a:pPr>
            <a:r>
              <a:rPr lang="en-US" dirty="0" smtClean="0">
                <a:latin typeface="+mn-lt"/>
              </a:rPr>
              <a:t>NOAA has been producing imagery like this for wildfires that have been plaguing the southwest United States over the past several weeks. Using a combination of the high resolution visible and infrared bands (I3, I2, I1) provides more details than previously available from NOAA POES: vegetation condition, hot spots showing where the active fires are located, burn scars from where the fire was extinguished, and smoke plumes.</a:t>
            </a:r>
          </a:p>
          <a:p>
            <a:pPr defTabSz="920801">
              <a:defRPr/>
            </a:pPr>
            <a:endParaRPr lang="en-US" dirty="0" smtClean="0">
              <a:latin typeface="+mn-lt"/>
            </a:endParaRPr>
          </a:p>
          <a:p>
            <a:pPr defTabSz="920801">
              <a:defRPr/>
            </a:pPr>
            <a:endParaRPr lang="en-US" dirty="0"/>
          </a:p>
        </p:txBody>
      </p:sp>
      <p:sp>
        <p:nvSpPr>
          <p:cNvPr id="4" name="Slide Number Placeholder 3"/>
          <p:cNvSpPr>
            <a:spLocks noGrp="1"/>
          </p:cNvSpPr>
          <p:nvPr>
            <p:ph type="sldNum" sz="quarter" idx="10"/>
          </p:nvPr>
        </p:nvSpPr>
        <p:spPr/>
        <p:txBody>
          <a:bodyPr/>
          <a:lstStyle/>
          <a:p>
            <a:pPr>
              <a:defRPr/>
            </a:pPr>
            <a:fld id="{CCA20D59-A5EA-455B-AD7D-9CBE7FDE86F2}" type="slidenum">
              <a:rPr lang="en-US" smtClean="0"/>
              <a:pPr>
                <a:defRPr/>
              </a:pPr>
              <a:t>23</a:t>
            </a:fld>
            <a:endParaRPr lang="en-US" dirty="0"/>
          </a:p>
        </p:txBody>
      </p:sp>
    </p:spTree>
    <p:extLst>
      <p:ext uri="{BB962C8B-B14F-4D97-AF65-F5344CB8AC3E}">
        <p14:creationId xmlns:p14="http://schemas.microsoft.com/office/powerpoint/2010/main" xmlns="" val="88785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June 19th as Typhoon </a:t>
            </a:r>
            <a:r>
              <a:rPr lang="en-US" dirty="0" err="1" smtClean="0"/>
              <a:t>Guchol</a:t>
            </a:r>
            <a:r>
              <a:rPr lang="en-US" dirty="0" smtClean="0"/>
              <a:t> made landfall.  VIIRS SVI05 colorized. (High resolution infrared cloud imagery band).</a:t>
            </a:r>
            <a:r>
              <a:rPr lang="en-US" baseline="0" dirty="0" smtClean="0"/>
              <a:t> </a:t>
            </a:r>
            <a:r>
              <a:rPr lang="en-US" dirty="0" smtClean="0"/>
              <a:t>Both images are</a:t>
            </a:r>
            <a:r>
              <a:rPr lang="en-US" baseline="0" dirty="0" smtClean="0"/>
              <a:t> at full 375m resolution. </a:t>
            </a:r>
            <a:endParaRPr lang="en-US" dirty="0"/>
          </a:p>
        </p:txBody>
      </p:sp>
      <p:sp>
        <p:nvSpPr>
          <p:cNvPr id="4" name="Slide Number Placeholder 3"/>
          <p:cNvSpPr>
            <a:spLocks noGrp="1"/>
          </p:cNvSpPr>
          <p:nvPr>
            <p:ph type="sldNum" sz="quarter" idx="10"/>
          </p:nvPr>
        </p:nvSpPr>
        <p:spPr/>
        <p:txBody>
          <a:bodyPr/>
          <a:lstStyle/>
          <a:p>
            <a:pPr>
              <a:defRPr/>
            </a:pPr>
            <a:fld id="{CCA20D59-A5EA-455B-AD7D-9CBE7FDE86F2}" type="slidenum">
              <a:rPr lang="en-US" smtClean="0"/>
              <a:pPr>
                <a:defRPr/>
              </a:pPr>
              <a:t>24</a:t>
            </a:fld>
            <a:endParaRPr lang="en-US" dirty="0"/>
          </a:p>
        </p:txBody>
      </p:sp>
    </p:spTree>
    <p:extLst>
      <p:ext uri="{BB962C8B-B14F-4D97-AF65-F5344CB8AC3E}">
        <p14:creationId xmlns:p14="http://schemas.microsoft.com/office/powerpoint/2010/main" xmlns="" val="4268241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66A94D-C181-46BB-896C-A16F1B32B475}" type="slidenum">
              <a:rPr lang="en-US" smtClean="0"/>
              <a:pPr/>
              <a:t>25</a:t>
            </a:fld>
            <a:endParaRPr lang="en-US" dirty="0"/>
          </a:p>
        </p:txBody>
      </p:sp>
    </p:spTree>
    <p:extLst>
      <p:ext uri="{BB962C8B-B14F-4D97-AF65-F5344CB8AC3E}">
        <p14:creationId xmlns="" xmlns:p14="http://schemas.microsoft.com/office/powerpoint/2010/main" val="4041961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51D16E-3F9A-4FE9-A372-B672FF58B798}" type="slidenum">
              <a:rPr lang="en-US"/>
              <a:pPr/>
              <a:t>26</a:t>
            </a:fld>
            <a:endParaRPr lang="en-US" dirty="0"/>
          </a:p>
        </p:txBody>
      </p:sp>
      <p:sp>
        <p:nvSpPr>
          <p:cNvPr id="16386" name="Rectangle 2"/>
          <p:cNvSpPr>
            <a:spLocks noGrp="1" noRot="1" noChangeAspect="1" noChangeArrowheads="1" noTextEdit="1"/>
          </p:cNvSpPr>
          <p:nvPr>
            <p:ph type="sldImg"/>
          </p:nvPr>
        </p:nvSpPr>
        <p:spPr>
          <a:xfrm>
            <a:off x="1192213" y="681038"/>
            <a:ext cx="4645025" cy="3484562"/>
          </a:xfrm>
          <a:ln/>
        </p:spPr>
      </p:sp>
      <p:sp>
        <p:nvSpPr>
          <p:cNvPr id="16387" name="Rectangle 3"/>
          <p:cNvSpPr>
            <a:spLocks noGrp="1" noChangeArrowheads="1"/>
          </p:cNvSpPr>
          <p:nvPr>
            <p:ph type="body" idx="1"/>
          </p:nvPr>
        </p:nvSpPr>
        <p:spPr>
          <a:xfrm>
            <a:off x="926553" y="4395254"/>
            <a:ext cx="5170523" cy="4167994"/>
          </a:xfrm>
        </p:spPr>
        <p:txBody>
          <a:bodyPr lIns="90338" tIns="45170" rIns="90338" bIns="45170"/>
          <a:lstStyle/>
          <a:p>
            <a:r>
              <a:rPr lang="en-US" dirty="0" smtClean="0"/>
              <a:t>ABI Full disk- 5 min or 12 per hour dedicated mode</a:t>
            </a:r>
          </a:p>
          <a:p>
            <a:r>
              <a:rPr lang="en-US" dirty="0" smtClean="0"/>
              <a:t>Current Imager- 60 sec dedicated mode for research (Super Rapid Scan)</a:t>
            </a:r>
          </a:p>
          <a:p>
            <a:r>
              <a:rPr lang="en-US" dirty="0" smtClean="0"/>
              <a:t>Image Navigation and Registration- ABI- 0.5 km, Current Imager- 2km</a:t>
            </a:r>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pPr/>
              <a:t>27</a:t>
            </a:fld>
            <a:endParaRPr lang="en-US" dirty="0"/>
          </a:p>
        </p:txBody>
      </p:sp>
    </p:spTree>
    <p:extLst>
      <p:ext uri="{BB962C8B-B14F-4D97-AF65-F5344CB8AC3E}">
        <p14:creationId xmlns="" xmlns:p14="http://schemas.microsoft.com/office/powerpoint/2010/main" val="352732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66A94D-C181-46BB-896C-A16F1B32B475}" type="slidenum">
              <a:rPr lang="en-US" smtClean="0"/>
              <a:pPr/>
              <a:t>28</a:t>
            </a:fld>
            <a:endParaRPr lang="en-US" dirty="0"/>
          </a:p>
        </p:txBody>
      </p:sp>
    </p:spTree>
    <p:extLst>
      <p:ext uri="{BB962C8B-B14F-4D97-AF65-F5344CB8AC3E}">
        <p14:creationId xmlns="" xmlns:p14="http://schemas.microsoft.com/office/powerpoint/2010/main" val="3673950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6E29D5C0-CF60-44F5-9DC8-DBA382E4617F}" type="slidenum">
              <a:rPr lang="en-US"/>
              <a:pPr/>
              <a:t>4</a:t>
            </a:fld>
            <a:endParaRPr lang="en-US"/>
          </a:p>
        </p:txBody>
      </p:sp>
      <p:sp>
        <p:nvSpPr>
          <p:cNvPr id="765954" name="Rectangle 2"/>
          <p:cNvSpPr>
            <a:spLocks noChangeArrowheads="1"/>
          </p:cNvSpPr>
          <p:nvPr/>
        </p:nvSpPr>
        <p:spPr bwMode="auto">
          <a:xfrm>
            <a:off x="3965049" y="1"/>
            <a:ext cx="3032651" cy="461750"/>
          </a:xfrm>
          <a:prstGeom prst="rect">
            <a:avLst/>
          </a:prstGeom>
          <a:noFill/>
          <a:ln w="12700">
            <a:noFill/>
            <a:miter lim="800000"/>
            <a:headEnd/>
            <a:tailEnd/>
          </a:ln>
          <a:effectLst/>
        </p:spPr>
        <p:txBody>
          <a:bodyPr wrap="none" lIns="90436" tIns="45217" rIns="90436" bIns="45217" anchor="ctr"/>
          <a:lstStyle/>
          <a:p>
            <a:endParaRPr lang="en-US"/>
          </a:p>
        </p:txBody>
      </p:sp>
      <p:sp>
        <p:nvSpPr>
          <p:cNvPr id="765955" name="Rectangle 3"/>
          <p:cNvSpPr>
            <a:spLocks noChangeArrowheads="1"/>
          </p:cNvSpPr>
          <p:nvPr/>
        </p:nvSpPr>
        <p:spPr bwMode="auto">
          <a:xfrm>
            <a:off x="3965049" y="8818808"/>
            <a:ext cx="3032651" cy="464892"/>
          </a:xfrm>
          <a:prstGeom prst="rect">
            <a:avLst/>
          </a:prstGeom>
          <a:noFill/>
          <a:ln w="12700">
            <a:noFill/>
            <a:miter lim="800000"/>
            <a:headEnd/>
            <a:tailEnd/>
          </a:ln>
          <a:effectLst/>
        </p:spPr>
        <p:txBody>
          <a:bodyPr lIns="19323" tIns="0" rIns="19323" bIns="0" anchor="b"/>
          <a:lstStyle/>
          <a:p>
            <a:pPr algn="r" defTabSz="927906" eaLnBrk="0" hangingPunct="0"/>
            <a:r>
              <a:rPr lang="en-US" sz="1000" i="1" dirty="0">
                <a:latin typeface="Times New Roman" pitchFamily="18" charset="0"/>
              </a:rPr>
              <a:t>1</a:t>
            </a:r>
          </a:p>
        </p:txBody>
      </p:sp>
      <p:sp>
        <p:nvSpPr>
          <p:cNvPr id="765956" name="Rectangle 4"/>
          <p:cNvSpPr>
            <a:spLocks noChangeArrowheads="1"/>
          </p:cNvSpPr>
          <p:nvPr/>
        </p:nvSpPr>
        <p:spPr bwMode="auto">
          <a:xfrm>
            <a:off x="0" y="8818808"/>
            <a:ext cx="3032651" cy="464892"/>
          </a:xfrm>
          <a:prstGeom prst="rect">
            <a:avLst/>
          </a:prstGeom>
          <a:noFill/>
          <a:ln w="12700">
            <a:noFill/>
            <a:miter lim="800000"/>
            <a:headEnd/>
            <a:tailEnd/>
          </a:ln>
          <a:effectLst/>
        </p:spPr>
        <p:txBody>
          <a:bodyPr wrap="none" lIns="90436" tIns="45217" rIns="90436" bIns="45217" anchor="ctr"/>
          <a:lstStyle/>
          <a:p>
            <a:endParaRPr lang="en-US"/>
          </a:p>
        </p:txBody>
      </p:sp>
      <p:sp>
        <p:nvSpPr>
          <p:cNvPr id="765957" name="Rectangle 5"/>
          <p:cNvSpPr>
            <a:spLocks noChangeArrowheads="1"/>
          </p:cNvSpPr>
          <p:nvPr/>
        </p:nvSpPr>
        <p:spPr bwMode="auto">
          <a:xfrm>
            <a:off x="0" y="1"/>
            <a:ext cx="3032651" cy="461750"/>
          </a:xfrm>
          <a:prstGeom prst="rect">
            <a:avLst/>
          </a:prstGeom>
          <a:noFill/>
          <a:ln w="12700">
            <a:noFill/>
            <a:miter lim="800000"/>
            <a:headEnd/>
            <a:tailEnd/>
          </a:ln>
          <a:effectLst/>
        </p:spPr>
        <p:txBody>
          <a:bodyPr wrap="none" lIns="90436" tIns="45217" rIns="90436" bIns="45217" anchor="ctr"/>
          <a:lstStyle/>
          <a:p>
            <a:endParaRPr lang="en-US"/>
          </a:p>
        </p:txBody>
      </p:sp>
      <p:sp>
        <p:nvSpPr>
          <p:cNvPr id="765958" name="Rectangle 6"/>
          <p:cNvSpPr>
            <a:spLocks noGrp="1" noRot="1" noChangeAspect="1" noChangeArrowheads="1" noTextEdit="1"/>
          </p:cNvSpPr>
          <p:nvPr>
            <p:ph type="sldImg"/>
          </p:nvPr>
        </p:nvSpPr>
        <p:spPr>
          <a:xfrm>
            <a:off x="1187450" y="703263"/>
            <a:ext cx="4624388" cy="3468687"/>
          </a:xfrm>
          <a:ln w="12700" cap="flat">
            <a:solidFill>
              <a:schemeClr val="tx1"/>
            </a:solidFill>
          </a:ln>
        </p:spPr>
      </p:sp>
      <p:sp>
        <p:nvSpPr>
          <p:cNvPr id="765959" name="Rectangle 7"/>
          <p:cNvSpPr>
            <a:spLocks noGrp="1" noChangeArrowheads="1"/>
          </p:cNvSpPr>
          <p:nvPr>
            <p:ph type="body" idx="1"/>
          </p:nvPr>
        </p:nvSpPr>
        <p:spPr>
          <a:xfrm>
            <a:off x="930830" y="4408619"/>
            <a:ext cx="5134472" cy="3913886"/>
          </a:xfrm>
          <a:ln/>
        </p:spPr>
        <p:txBody>
          <a:bodyPr lIns="86956" tIns="46700" rIns="86956" bIns="46700"/>
          <a:lstStyle/>
          <a:p>
            <a:pPr>
              <a:lnSpc>
                <a:spcPct val="89000"/>
              </a:lnSpc>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41F76D-CA68-A547-8F06-A83EAA130B38}" type="slidenum">
              <a:rPr lang="en-US" smtClean="0"/>
              <a:pPr/>
              <a:t>29</a:t>
            </a:fld>
            <a:endParaRPr lang="en-US" dirty="0"/>
          </a:p>
        </p:txBody>
      </p:sp>
    </p:spTree>
    <p:extLst>
      <p:ext uri="{BB962C8B-B14F-4D97-AF65-F5344CB8AC3E}">
        <p14:creationId xmlns="" xmlns:p14="http://schemas.microsoft.com/office/powerpoint/2010/main" val="2550878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66A94D-C181-46BB-896C-A16F1B32B475}" type="slidenum">
              <a:rPr lang="en-US" smtClean="0"/>
              <a:pPr/>
              <a:t>30</a:t>
            </a:fld>
            <a:endParaRPr lang="en-US" dirty="0"/>
          </a:p>
        </p:txBody>
      </p:sp>
    </p:spTree>
    <p:extLst>
      <p:ext uri="{BB962C8B-B14F-4D97-AF65-F5344CB8AC3E}">
        <p14:creationId xmlns="" xmlns:p14="http://schemas.microsoft.com/office/powerpoint/2010/main" val="3809321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66A94D-C181-46BB-896C-A16F1B32B475}" type="slidenum">
              <a:rPr lang="en-US" smtClean="0"/>
              <a:pPr/>
              <a:t>31</a:t>
            </a:fld>
            <a:endParaRPr lang="en-US" dirty="0"/>
          </a:p>
        </p:txBody>
      </p:sp>
    </p:spTree>
    <p:extLst>
      <p:ext uri="{BB962C8B-B14F-4D97-AF65-F5344CB8AC3E}">
        <p14:creationId xmlns="" xmlns:p14="http://schemas.microsoft.com/office/powerpoint/2010/main" val="3214385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66A94D-C181-46BB-896C-A16F1B32B475}" type="slidenum">
              <a:rPr lang="en-US" smtClean="0"/>
              <a:pPr/>
              <a:t>32</a:t>
            </a:fld>
            <a:endParaRPr lang="en-US" dirty="0"/>
          </a:p>
        </p:txBody>
      </p:sp>
    </p:spTree>
    <p:extLst>
      <p:ext uri="{BB962C8B-B14F-4D97-AF65-F5344CB8AC3E}">
        <p14:creationId xmlns="" xmlns:p14="http://schemas.microsoft.com/office/powerpoint/2010/main" val="1713852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Volumes to PDA</a:t>
            </a:r>
          </a:p>
          <a:p>
            <a:r>
              <a:rPr lang="en-US" dirty="0" smtClean="0"/>
              <a:t>NSOF:</a:t>
            </a:r>
          </a:p>
          <a:p>
            <a:r>
              <a:rPr lang="en-US" dirty="0" smtClean="0"/>
              <a:t>    8.89 TB/day (two satellites)</a:t>
            </a:r>
          </a:p>
          <a:p>
            <a:r>
              <a:rPr lang="en-US" dirty="0" smtClean="0"/>
              <a:t>    219,924 Files/day</a:t>
            </a:r>
          </a:p>
          <a:p>
            <a:endParaRPr lang="en-US" dirty="0" smtClean="0"/>
          </a:p>
          <a:p>
            <a:r>
              <a:rPr lang="en-US" dirty="0" smtClean="0"/>
              <a:t>GOES-NOP Volumes (for today’s equivalent of</a:t>
            </a:r>
            <a:r>
              <a:rPr lang="en-US" baseline="0" dirty="0" smtClean="0"/>
              <a:t> PDA):</a:t>
            </a:r>
          </a:p>
          <a:p>
            <a:r>
              <a:rPr lang="en-US" dirty="0" smtClean="0">
                <a:latin typeface="+mn-lt"/>
              </a:rPr>
              <a:t>     46 </a:t>
            </a:r>
            <a:r>
              <a:rPr lang="en-US" dirty="0" err="1" smtClean="0">
                <a:latin typeface="+mn-lt"/>
              </a:rPr>
              <a:t>Gbytes</a:t>
            </a:r>
            <a:r>
              <a:rPr lang="en-US" dirty="0" smtClean="0">
                <a:latin typeface="+mn-lt"/>
              </a:rPr>
              <a:t>/day/satellite (~92 </a:t>
            </a:r>
            <a:r>
              <a:rPr lang="en-US" dirty="0" err="1" smtClean="0">
                <a:latin typeface="+mn-lt"/>
              </a:rPr>
              <a:t>Gbytes</a:t>
            </a:r>
            <a:r>
              <a:rPr lang="en-US" dirty="0" smtClean="0">
                <a:latin typeface="+mn-lt"/>
              </a:rPr>
              <a:t>/day for two satellites)</a:t>
            </a:r>
          </a:p>
          <a:p>
            <a:endParaRPr lang="en-US" dirty="0" smtClean="0">
              <a:latin typeface="+mn-lt"/>
            </a:endParaRPr>
          </a:p>
          <a:p>
            <a:r>
              <a:rPr lang="en-US" dirty="0" smtClean="0">
                <a:latin typeface="+mn-lt"/>
              </a:rPr>
              <a:t>PDA includes all legacy products</a:t>
            </a:r>
          </a:p>
          <a:p>
            <a:endParaRPr lang="en-US" dirty="0" smtClean="0">
              <a:latin typeface="+mn-lt"/>
            </a:endParaRPr>
          </a:p>
          <a:p>
            <a:r>
              <a:rPr lang="en-US" dirty="0" smtClean="0">
                <a:latin typeface="+mn-lt"/>
              </a:rPr>
              <a:t>**The system can only handle 20 concurrent users.</a:t>
            </a:r>
          </a:p>
          <a:p>
            <a:r>
              <a:rPr lang="en-US" dirty="0" smtClean="0">
                <a:latin typeface="+mn-lt"/>
              </a:rPr>
              <a:t> </a:t>
            </a:r>
          </a:p>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pPr/>
              <a:t>33</a:t>
            </a:fld>
            <a:endParaRPr lang="en-US" dirty="0"/>
          </a:p>
        </p:txBody>
      </p:sp>
    </p:spTree>
    <p:extLst>
      <p:ext uri="{BB962C8B-B14F-4D97-AF65-F5344CB8AC3E}">
        <p14:creationId xmlns="" xmlns:p14="http://schemas.microsoft.com/office/powerpoint/2010/main" val="3587489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66A94D-C181-46BB-896C-A16F1B32B475}" type="slidenum">
              <a:rPr lang="en-US" smtClean="0"/>
              <a:pPr/>
              <a:t>34</a:t>
            </a:fld>
            <a:endParaRPr lang="en-US" dirty="0"/>
          </a:p>
        </p:txBody>
      </p:sp>
    </p:spTree>
    <p:extLst>
      <p:ext uri="{BB962C8B-B14F-4D97-AF65-F5344CB8AC3E}">
        <p14:creationId xmlns="" xmlns:p14="http://schemas.microsoft.com/office/powerpoint/2010/main" val="3045075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Volumes to CLASS:</a:t>
            </a:r>
          </a:p>
          <a:p>
            <a:r>
              <a:rPr lang="en-US" dirty="0" smtClean="0"/>
              <a:t>NSOF: </a:t>
            </a:r>
            <a:r>
              <a:rPr lang="en-US" baseline="0" dirty="0" smtClean="0"/>
              <a:t> </a:t>
            </a:r>
          </a:p>
          <a:p>
            <a:r>
              <a:rPr lang="en-US" baseline="0" dirty="0" smtClean="0"/>
              <a:t>    0.9 TB/day (two satellites)</a:t>
            </a:r>
          </a:p>
          <a:p>
            <a:r>
              <a:rPr lang="en-US" baseline="0" dirty="0" smtClean="0"/>
              <a:t>    20,249 files/day</a:t>
            </a:r>
          </a:p>
          <a:p>
            <a:r>
              <a:rPr lang="en-US" baseline="0" dirty="0" smtClean="0"/>
              <a:t>WCDAS/RBU:</a:t>
            </a:r>
          </a:p>
          <a:p>
            <a:r>
              <a:rPr lang="en-US" baseline="0" dirty="0" smtClean="0"/>
              <a:t>    8.75 TB/day (two satellites)</a:t>
            </a:r>
          </a:p>
          <a:p>
            <a:r>
              <a:rPr lang="en-US" baseline="0" dirty="0" smtClean="0"/>
              <a:t>    224,640 files/day average</a:t>
            </a:r>
          </a:p>
          <a:p>
            <a:r>
              <a:rPr lang="en-US" baseline="0" dirty="0" smtClean="0"/>
              <a:t>	</a:t>
            </a:r>
          </a:p>
          <a:p>
            <a:r>
              <a:rPr lang="en-US" baseline="0" dirty="0" smtClean="0"/>
              <a:t>GOES-NOP Volumes:</a:t>
            </a:r>
          </a:p>
          <a:p>
            <a:r>
              <a:rPr lang="en-US" dirty="0" smtClean="0">
                <a:latin typeface="+mn-lt"/>
              </a:rPr>
              <a:t>    25 </a:t>
            </a:r>
            <a:r>
              <a:rPr lang="en-US" dirty="0" err="1" smtClean="0">
                <a:latin typeface="+mn-lt"/>
              </a:rPr>
              <a:t>Gbytes</a:t>
            </a:r>
            <a:r>
              <a:rPr lang="en-US" dirty="0" smtClean="0">
                <a:latin typeface="+mn-lt"/>
              </a:rPr>
              <a:t>/day/satellite (~50 </a:t>
            </a:r>
            <a:r>
              <a:rPr lang="en-US" dirty="0" err="1" smtClean="0">
                <a:latin typeface="+mn-lt"/>
              </a:rPr>
              <a:t>Gbytes</a:t>
            </a:r>
            <a:r>
              <a:rPr lang="en-US" dirty="0" smtClean="0">
                <a:latin typeface="+mn-lt"/>
              </a:rPr>
              <a:t>/day for two satellites)</a:t>
            </a:r>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pPr/>
              <a:t>35</a:t>
            </a:fld>
            <a:endParaRPr lang="en-US" dirty="0"/>
          </a:p>
        </p:txBody>
      </p:sp>
    </p:spTree>
    <p:extLst>
      <p:ext uri="{BB962C8B-B14F-4D97-AF65-F5344CB8AC3E}">
        <p14:creationId xmlns="" xmlns:p14="http://schemas.microsoft.com/office/powerpoint/2010/main" val="4293603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smtClean="0"/>
              <a:pPr/>
              <a:t>36</a:t>
            </a:fld>
            <a:endParaRPr lang="en-US" dirty="0"/>
          </a:p>
        </p:txBody>
      </p:sp>
    </p:spTree>
    <p:extLst>
      <p:ext uri="{BB962C8B-B14F-4D97-AF65-F5344CB8AC3E}">
        <p14:creationId xmlns="" xmlns:p14="http://schemas.microsoft.com/office/powerpoint/2010/main" val="3320608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41F76D-CA68-A547-8F06-A83EAA130B38}" type="slidenum">
              <a:rPr lang="en-US" smtClean="0"/>
              <a:pPr/>
              <a:t>37</a:t>
            </a:fld>
            <a:endParaRPr lang="en-US" dirty="0"/>
          </a:p>
        </p:txBody>
      </p:sp>
    </p:spTree>
    <p:extLst>
      <p:ext uri="{BB962C8B-B14F-4D97-AF65-F5344CB8AC3E}">
        <p14:creationId xmlns="" xmlns:p14="http://schemas.microsoft.com/office/powerpoint/2010/main" val="3154961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87450" y="681038"/>
            <a:ext cx="4649788" cy="3487737"/>
          </a:xfrm>
          <a:ln/>
        </p:spPr>
      </p:sp>
      <p:sp>
        <p:nvSpPr>
          <p:cNvPr id="49155" name="Rectangle 3"/>
          <p:cNvSpPr>
            <a:spLocks noGrp="1" noChangeArrowheads="1"/>
          </p:cNvSpPr>
          <p:nvPr>
            <p:ph type="body" idx="1"/>
          </p:nvPr>
        </p:nvSpPr>
        <p:spPr>
          <a:xfrm>
            <a:off x="927100" y="4395788"/>
            <a:ext cx="5170488" cy="4167187"/>
          </a:xfrm>
          <a:noFill/>
        </p:spPr>
        <p:txBody>
          <a:bodyPr lIns="91624" tIns="45811" rIns="91624" bIns="45811"/>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BA344659-0514-417F-8C61-40B8D4624668}" type="slidenum">
              <a:rPr lang="en-US"/>
              <a:pPr/>
              <a:t>5</a:t>
            </a:fld>
            <a:endParaRPr lang="en-US" dirty="0"/>
          </a:p>
        </p:txBody>
      </p:sp>
      <p:sp>
        <p:nvSpPr>
          <p:cNvPr id="1700866" name="Rectangle 2"/>
          <p:cNvSpPr>
            <a:spLocks noChangeArrowheads="1"/>
          </p:cNvSpPr>
          <p:nvPr/>
        </p:nvSpPr>
        <p:spPr bwMode="auto">
          <a:xfrm>
            <a:off x="3965049" y="2"/>
            <a:ext cx="3032651" cy="461751"/>
          </a:xfrm>
          <a:prstGeom prst="rect">
            <a:avLst/>
          </a:prstGeom>
          <a:noFill/>
          <a:ln w="12700">
            <a:noFill/>
            <a:miter lim="800000"/>
            <a:headEnd/>
            <a:tailEnd/>
          </a:ln>
          <a:effectLst/>
        </p:spPr>
        <p:txBody>
          <a:bodyPr wrap="none" lIns="90425" tIns="45212" rIns="90425" bIns="45212" anchor="ctr"/>
          <a:lstStyle/>
          <a:p>
            <a:endParaRPr lang="en-US" dirty="0"/>
          </a:p>
        </p:txBody>
      </p:sp>
      <p:sp>
        <p:nvSpPr>
          <p:cNvPr id="1700867" name="Rectangle 3"/>
          <p:cNvSpPr>
            <a:spLocks noChangeArrowheads="1"/>
          </p:cNvSpPr>
          <p:nvPr/>
        </p:nvSpPr>
        <p:spPr bwMode="auto">
          <a:xfrm>
            <a:off x="3965049" y="8818808"/>
            <a:ext cx="3032651" cy="464892"/>
          </a:xfrm>
          <a:prstGeom prst="rect">
            <a:avLst/>
          </a:prstGeom>
          <a:noFill/>
          <a:ln w="12700">
            <a:noFill/>
            <a:miter lim="800000"/>
            <a:headEnd/>
            <a:tailEnd/>
          </a:ln>
          <a:effectLst/>
        </p:spPr>
        <p:txBody>
          <a:bodyPr lIns="19321" tIns="0" rIns="19321" bIns="0" anchor="b"/>
          <a:lstStyle/>
          <a:p>
            <a:pPr algn="r" defTabSz="927802"/>
            <a:r>
              <a:rPr lang="en-US" sz="1000" i="1" dirty="0">
                <a:latin typeface="Times New Roman" pitchFamily="18" charset="0"/>
              </a:rPr>
              <a:t>1</a:t>
            </a:r>
          </a:p>
        </p:txBody>
      </p:sp>
      <p:sp>
        <p:nvSpPr>
          <p:cNvPr id="1700868" name="Rectangle 4"/>
          <p:cNvSpPr>
            <a:spLocks noChangeArrowheads="1"/>
          </p:cNvSpPr>
          <p:nvPr/>
        </p:nvSpPr>
        <p:spPr bwMode="auto">
          <a:xfrm>
            <a:off x="1" y="8818808"/>
            <a:ext cx="3032651" cy="464892"/>
          </a:xfrm>
          <a:prstGeom prst="rect">
            <a:avLst/>
          </a:prstGeom>
          <a:noFill/>
          <a:ln w="12700">
            <a:noFill/>
            <a:miter lim="800000"/>
            <a:headEnd/>
            <a:tailEnd/>
          </a:ln>
          <a:effectLst/>
        </p:spPr>
        <p:txBody>
          <a:bodyPr wrap="none" lIns="90425" tIns="45212" rIns="90425" bIns="45212" anchor="ctr"/>
          <a:lstStyle/>
          <a:p>
            <a:endParaRPr lang="en-US" dirty="0"/>
          </a:p>
        </p:txBody>
      </p:sp>
      <p:sp>
        <p:nvSpPr>
          <p:cNvPr id="1700869" name="Rectangle 5"/>
          <p:cNvSpPr>
            <a:spLocks noChangeArrowheads="1"/>
          </p:cNvSpPr>
          <p:nvPr/>
        </p:nvSpPr>
        <p:spPr bwMode="auto">
          <a:xfrm>
            <a:off x="1" y="2"/>
            <a:ext cx="3032651" cy="461751"/>
          </a:xfrm>
          <a:prstGeom prst="rect">
            <a:avLst/>
          </a:prstGeom>
          <a:noFill/>
          <a:ln w="12700">
            <a:noFill/>
            <a:miter lim="800000"/>
            <a:headEnd/>
            <a:tailEnd/>
          </a:ln>
          <a:effectLst/>
        </p:spPr>
        <p:txBody>
          <a:bodyPr wrap="none" lIns="90425" tIns="45212" rIns="90425" bIns="45212" anchor="ctr"/>
          <a:lstStyle/>
          <a:p>
            <a:endParaRPr lang="en-US" dirty="0"/>
          </a:p>
        </p:txBody>
      </p:sp>
      <p:sp>
        <p:nvSpPr>
          <p:cNvPr id="1700870" name="Rectangle 6"/>
          <p:cNvSpPr>
            <a:spLocks noGrp="1" noRot="1" noChangeAspect="1" noChangeArrowheads="1" noTextEdit="1"/>
          </p:cNvSpPr>
          <p:nvPr>
            <p:ph type="sldImg"/>
          </p:nvPr>
        </p:nvSpPr>
        <p:spPr>
          <a:xfrm>
            <a:off x="1185863" y="701675"/>
            <a:ext cx="4627562" cy="3470275"/>
          </a:xfrm>
          <a:ln w="12700" cap="flat">
            <a:solidFill>
              <a:schemeClr val="tx1"/>
            </a:solidFill>
          </a:ln>
        </p:spPr>
      </p:sp>
      <p:sp>
        <p:nvSpPr>
          <p:cNvPr id="1700871" name="Rectangle 7"/>
          <p:cNvSpPr>
            <a:spLocks noGrp="1" noChangeArrowheads="1"/>
          </p:cNvSpPr>
          <p:nvPr>
            <p:ph type="body" idx="1"/>
          </p:nvPr>
        </p:nvSpPr>
        <p:spPr>
          <a:xfrm>
            <a:off x="930829" y="4408619"/>
            <a:ext cx="5134472" cy="3913886"/>
          </a:xfrm>
          <a:ln/>
        </p:spPr>
        <p:txBody>
          <a:bodyPr lIns="86946" tIns="46695" rIns="86946" bIns="46695">
            <a:normAutofit/>
          </a:bodyPr>
          <a:lstStyle/>
          <a:p>
            <a:pPr>
              <a:lnSpc>
                <a:spcPct val="89000"/>
              </a:lnSpc>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xfrm>
            <a:off x="1177925" y="696913"/>
            <a:ext cx="4641850" cy="3481387"/>
          </a:xfrm>
          <a:noFill/>
          <a:ln>
            <a:solidFill>
              <a:srgbClr val="000000"/>
            </a:solidFill>
            <a:miter lim="800000"/>
            <a:headEnd/>
            <a:tailEnd/>
          </a:ln>
        </p:spPr>
      </p:sp>
      <p:sp>
        <p:nvSpPr>
          <p:cNvPr id="24578" name="Rectangle 3"/>
          <p:cNvSpPr>
            <a:spLocks noGrp="1"/>
          </p:cNvSpPr>
          <p:nvPr>
            <p:ph type="body" idx="1"/>
          </p:nvPr>
        </p:nvSpPr>
        <p:spPr>
          <a:xfrm>
            <a:off x="700089" y="4409759"/>
            <a:ext cx="5597525" cy="4176076"/>
          </a:xfrm>
          <a:noFill/>
          <a:ln/>
        </p:spPr>
        <p:txBody>
          <a:bodyPr/>
          <a:lstStyle/>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TextEdit="1"/>
          </p:cNvSpPr>
          <p:nvPr>
            <p:ph type="sldImg"/>
          </p:nvPr>
        </p:nvSpPr>
        <p:spPr bwMode="auto">
          <a:noFill/>
          <a:ln>
            <a:solidFill>
              <a:srgbClr val="000000"/>
            </a:solidFill>
            <a:miter lim="800000"/>
            <a:headEnd/>
            <a:tailEnd/>
          </a:ln>
        </p:spPr>
      </p:sp>
      <p:sp>
        <p:nvSpPr>
          <p:cNvPr id="12291" name="Rectangle 3"/>
          <p:cNvSpPr>
            <a:spLocks noGrp="1"/>
          </p:cNvSpPr>
          <p:nvPr>
            <p:ph type="body" idx="1"/>
          </p:nvPr>
        </p:nvSpPr>
        <p:spPr bwMode="auto">
          <a:xfrm>
            <a:off x="699770" y="4409758"/>
            <a:ext cx="5598160" cy="4176054"/>
          </a:xfrm>
          <a:noFill/>
        </p:spPr>
        <p:txBody>
          <a:bodyPr wrap="square" numCol="1" anchor="t" anchorCtr="0" compatLnSpc="1">
            <a:prstTxWarp prst="textNoShape">
              <a:avLst/>
            </a:prstTxWarp>
          </a:bodyPr>
          <a:lstStyle/>
          <a:p>
            <a:pPr>
              <a:spcBef>
                <a:spcPct val="0"/>
              </a:spcBef>
            </a:pPr>
            <a:r>
              <a:rPr lang="en-US" smtClean="0"/>
              <a:t>TS:  overall I didn’t like this slide.</a:t>
            </a:r>
          </a:p>
          <a:p>
            <a:pPr>
              <a:spcBef>
                <a:spcPct val="0"/>
              </a:spcBef>
            </a:pPr>
            <a:r>
              <a:rPr lang="en-US" smtClean="0"/>
              <a:t>TS:  recommended changes in red.  Not sure what is meant by successful commissioning.  I would delete this bullet.  Don’t talk about beta.  You don’t need to go into this w/the audience.  FYI.  All SDRs are at beta or beyond.</a:t>
            </a:r>
          </a:p>
          <a:p>
            <a:pPr>
              <a:spcBef>
                <a:spcPct val="0"/>
              </a:spcBef>
            </a:pPr>
            <a:r>
              <a:rPr lang="en-US" smtClean="0"/>
              <a:t>TS:  I pretty sure May 2012 is when NWS began using ATMS data in their models.</a:t>
            </a:r>
          </a:p>
          <a:p>
            <a:pPr>
              <a:spcBef>
                <a:spcPct val="0"/>
              </a:spcBef>
            </a:pPr>
            <a:r>
              <a:rPr lang="en-US" smtClean="0"/>
              <a:t>KB: Suggest using a consistent font (&amp; font size) throughout slide package.</a:t>
            </a:r>
          </a:p>
          <a:p>
            <a:pPr>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TextEdit="1"/>
          </p:cNvSpPr>
          <p:nvPr>
            <p:ph type="sldImg"/>
          </p:nvPr>
        </p:nvSpPr>
        <p:spPr bwMode="auto">
          <a:noFill/>
          <a:ln>
            <a:solidFill>
              <a:srgbClr val="000000"/>
            </a:solidFill>
            <a:miter lim="800000"/>
            <a:headEnd/>
            <a:tailEnd/>
          </a:ln>
        </p:spPr>
      </p:sp>
      <p:sp>
        <p:nvSpPr>
          <p:cNvPr id="13315" name="Rectangle 3"/>
          <p:cNvSpPr>
            <a:spLocks noGrp="1"/>
          </p:cNvSpPr>
          <p:nvPr>
            <p:ph type="body" idx="1"/>
          </p:nvPr>
        </p:nvSpPr>
        <p:spPr bwMode="auto">
          <a:xfrm>
            <a:off x="699770" y="4409758"/>
            <a:ext cx="5598160" cy="4176054"/>
          </a:xfrm>
          <a:noFill/>
        </p:spPr>
        <p:txBody>
          <a:bodyPr wrap="square" numCol="1" anchor="t" anchorCtr="0" compatLnSpc="1">
            <a:prstTxWarp prst="textNoShape">
              <a:avLst/>
            </a:prstTxWarp>
          </a:bodyPr>
          <a:lstStyle/>
          <a:p>
            <a:pPr>
              <a:spcBef>
                <a:spcPct val="0"/>
              </a:spcBef>
            </a:pPr>
            <a:r>
              <a:rPr lang="en-US" smtClean="0"/>
              <a:t>TS:  added boxes.  </a:t>
            </a:r>
          </a:p>
          <a:p>
            <a:pPr>
              <a:spcBef>
                <a:spcPct val="0"/>
              </a:spcBef>
            </a:pPr>
            <a:r>
              <a:rPr lang="en-US" smtClean="0"/>
              <a:t>KB: Added border around Tom’s new box’s. Content is good.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39" name="Rectangle 3"/>
          <p:cNvSpPr>
            <a:spLocks noGrp="1" noChangeArrowheads="1"/>
          </p:cNvSpPr>
          <p:nvPr>
            <p:ph type="body" idx="1"/>
          </p:nvPr>
        </p:nvSpPr>
        <p:spPr bwMode="auto">
          <a:noFill/>
        </p:spPr>
        <p:txBody>
          <a:bodyPr wrap="square" lIns="92144" tIns="46072" rIns="92144" bIns="46072" numCol="1" anchor="t" anchorCtr="0" compatLnSpc="1">
            <a:prstTxWarp prst="textNoShape">
              <a:avLst/>
            </a:prstTxWarp>
          </a:bodyPr>
          <a:lstStyle/>
          <a:p>
            <a:pPr>
              <a:spcBef>
                <a:spcPct val="0"/>
              </a:spcBef>
            </a:pPr>
            <a:r>
              <a:rPr lang="en-US" smtClean="0"/>
              <a:t>TS:  changes in red.  Pasted in NDE mission and objectives from our recent NDE Overview slides.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23850"/>
            <a:fld id="{3829E89E-65B8-4668-818F-BD49D1F0FBB1}" type="slidenum">
              <a:rPr lang="en-US">
                <a:latin typeface="Arial" pitchFamily="34" charset="0"/>
              </a:rPr>
              <a:pPr defTabSz="923850"/>
              <a:t>16</a:t>
            </a:fld>
            <a:endParaRPr lang="en-US" dirty="0">
              <a:latin typeface="Arial" pitchFamily="34" charset="0"/>
            </a:endParaRPr>
          </a:p>
        </p:txBody>
      </p:sp>
      <p:sp>
        <p:nvSpPr>
          <p:cNvPr id="17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23850"/>
            <a:fld id="{08036CC2-55A7-4C98-BEAF-095B5488EEC2}" type="slidenum">
              <a:rPr lang="en-US">
                <a:latin typeface="Arial" pitchFamily="34" charset="0"/>
              </a:rPr>
              <a:pPr defTabSz="923850"/>
              <a:t>18</a:t>
            </a:fld>
            <a:endParaRPr lang="en-US" dirty="0">
              <a:latin typeface="Arial"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TS:  I recommend you use the S-NPP data availability slides that NDE, OSPO and IIA have developed.  We keep these slides updated and they are used by a number of people when doing briefings to users.  I replaced you last few slides with the next four slides.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pPr>
              <a:defRPr/>
            </a:pPr>
            <a:fld id="{90F66E5D-19E5-441A-AF5A-DD20FD5026CA}" type="slidenum">
              <a:rPr lang="en-US"/>
              <a:pPr>
                <a:defRPr/>
              </a:pPr>
              <a:t>‹#›</a:t>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t>DRAFT</a:t>
            </a:r>
            <a:endParaRPr lang="en-US"/>
          </a:p>
        </p:txBody>
      </p:sp>
      <p:sp>
        <p:nvSpPr>
          <p:cNvPr id="4" name="Slide Number Placeholder 3"/>
          <p:cNvSpPr>
            <a:spLocks noGrp="1"/>
          </p:cNvSpPr>
          <p:nvPr>
            <p:ph type="sldNum" sz="quarter" idx="11"/>
          </p:nvPr>
        </p:nvSpPr>
        <p:spPr/>
        <p:txBody>
          <a:bodyPr/>
          <a:lstStyle/>
          <a:p>
            <a:pPr>
              <a:defRPr/>
            </a:pPr>
            <a:fld id="{A21D1206-8FB7-4B02-A26E-AB0A85EF3898}" type="slidenum">
              <a:rPr lang="en-US" smtClean="0"/>
              <a:pPr>
                <a:defRPr/>
              </a:pPr>
              <a:t>‹#›</a:t>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t>DRAFT</a:t>
            </a:r>
            <a:endParaRPr lang="en-US"/>
          </a:p>
        </p:txBody>
      </p:sp>
      <p:sp>
        <p:nvSpPr>
          <p:cNvPr id="4" name="Slide Number Placeholder 3"/>
          <p:cNvSpPr>
            <a:spLocks noGrp="1"/>
          </p:cNvSpPr>
          <p:nvPr>
            <p:ph type="sldNum" sz="quarter" idx="11"/>
          </p:nvPr>
        </p:nvSpPr>
        <p:spPr/>
        <p:txBody>
          <a:bodyPr/>
          <a:lstStyle/>
          <a:p>
            <a:pPr>
              <a:defRPr/>
            </a:pPr>
            <a:fld id="{A21D1206-8FB7-4B02-A26E-AB0A85EF3898}" type="slidenum">
              <a:rPr lang="en-US" smtClean="0"/>
              <a:pPr>
                <a:defRPr/>
              </a:pPr>
              <a:t>‹#›</a:t>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t>DRAFT</a:t>
            </a:r>
            <a:endParaRPr lang="en-US"/>
          </a:p>
        </p:txBody>
      </p:sp>
      <p:sp>
        <p:nvSpPr>
          <p:cNvPr id="4" name="Slide Number Placeholder 3"/>
          <p:cNvSpPr>
            <a:spLocks noGrp="1"/>
          </p:cNvSpPr>
          <p:nvPr>
            <p:ph type="sldNum" sz="quarter" idx="11"/>
          </p:nvPr>
        </p:nvSpPr>
        <p:spPr/>
        <p:txBody>
          <a:bodyPr/>
          <a:lstStyle/>
          <a:p>
            <a:pPr>
              <a:defRPr/>
            </a:pPr>
            <a:fld id="{A21D1206-8FB7-4B02-A26E-AB0A85EF3898}" type="slidenum">
              <a:rPr lang="en-US" smtClean="0"/>
              <a:pPr>
                <a:defRPr/>
              </a:pPr>
              <a:t>‹#›</a:t>
            </a:fld>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5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55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pPr>
              <a:defRPr/>
            </a:pPr>
            <a:fld id="{A7B4ECFD-62F7-4A3A-A444-03D96219AB56}" type="slidenum">
              <a:rPr lang="en-US"/>
              <a:pPr>
                <a:defRPr/>
              </a:pPr>
              <a:t>‹#›</a:t>
            </a:fld>
            <a:endParaRPr 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0"/>
            <a:ext cx="9144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0" y="16002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41529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572000" y="4152900"/>
            <a:ext cx="3810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9" name="Rectangle 6"/>
          <p:cNvSpPr>
            <a:spLocks noGrp="1" noChangeArrowheads="1"/>
          </p:cNvSpPr>
          <p:nvPr>
            <p:ph type="sldNum" sz="quarter" idx="12"/>
          </p:nvPr>
        </p:nvSpPr>
        <p:spPr>
          <a:ln/>
        </p:spPr>
        <p:txBody>
          <a:bodyPr/>
          <a:lstStyle>
            <a:lvl1pPr>
              <a:defRPr/>
            </a:lvl1pPr>
          </a:lstStyle>
          <a:p>
            <a:pPr>
              <a:defRPr/>
            </a:pPr>
            <a:fld id="{3E4B7522-D2A8-4402-8D9B-C41431312E29}" type="slidenum">
              <a:rPr lang="en-US"/>
              <a:pPr>
                <a:defRPr/>
              </a:pPr>
              <a:t>‹#›</a:t>
            </a:fld>
            <a:endParaRPr lang="en-US"/>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pPr>
              <a:defRPr/>
            </a:pPr>
            <a:fld id="{3FCCC1B7-AE1E-4EAD-B575-3261F0DC2EDE}" type="slidenum">
              <a:rPr lang="en-US"/>
              <a:pPr>
                <a:defRPr/>
              </a:pPr>
              <a:t>‹#›</a:t>
            </a:fld>
            <a:endParaRPr lang="en-US"/>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smtClean="0"/>
              <a:t>DRAFT</a:t>
            </a:r>
            <a:endParaRPr lang="en-US"/>
          </a:p>
        </p:txBody>
      </p:sp>
      <p:sp>
        <p:nvSpPr>
          <p:cNvPr id="4" name="Slide Number Placeholder 3"/>
          <p:cNvSpPr>
            <a:spLocks noGrp="1"/>
          </p:cNvSpPr>
          <p:nvPr>
            <p:ph type="sldNum" sz="quarter" idx="11"/>
          </p:nvPr>
        </p:nvSpPr>
        <p:spPr/>
        <p:txBody>
          <a:bodyPr/>
          <a:lstStyle/>
          <a:p>
            <a:pPr>
              <a:defRPr/>
            </a:pPr>
            <a:fld id="{A21D1206-8FB7-4B02-A26E-AB0A85EF3898}" type="slidenum">
              <a:rPr lang="en-US" smtClean="0"/>
              <a:pPr>
                <a:defRPr/>
              </a:pPr>
              <a:t>‹#›</a:t>
            </a:fld>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pPr>
              <a:defRPr/>
            </a:pPr>
            <a:fld id="{4B179FE6-5E83-4368-B0EB-849DBAA103C5}"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6002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7" name="Rectangle 6"/>
          <p:cNvSpPr>
            <a:spLocks noGrp="1" noChangeArrowheads="1"/>
          </p:cNvSpPr>
          <p:nvPr>
            <p:ph type="sldNum" sz="quarter" idx="12"/>
          </p:nvPr>
        </p:nvSpPr>
        <p:spPr>
          <a:ln/>
        </p:spPr>
        <p:txBody>
          <a:bodyPr/>
          <a:lstStyle>
            <a:lvl1pPr>
              <a:defRPr/>
            </a:lvl1pPr>
          </a:lstStyle>
          <a:p>
            <a:pPr>
              <a:defRPr/>
            </a:pPr>
            <a:fld id="{67C30BF0-56F2-45A4-80A6-EAE9B75F5D0A}" type="slidenum">
              <a:rPr lang="en-US"/>
              <a:pPr>
                <a:defRPr/>
              </a:pPr>
              <a:t>‹#›</a:t>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9" name="Rectangle 6"/>
          <p:cNvSpPr>
            <a:spLocks noGrp="1" noChangeArrowheads="1"/>
          </p:cNvSpPr>
          <p:nvPr>
            <p:ph type="sldNum" sz="quarter" idx="12"/>
          </p:nvPr>
        </p:nvSpPr>
        <p:spPr>
          <a:ln/>
        </p:spPr>
        <p:txBody>
          <a:bodyPr/>
          <a:lstStyle>
            <a:lvl1pPr>
              <a:defRPr/>
            </a:lvl1pPr>
          </a:lstStyle>
          <a:p>
            <a:pPr>
              <a:defRPr/>
            </a:pPr>
            <a:fld id="{487BC481-B0CD-495F-8ED1-2D8F98216085}" type="slidenum">
              <a:rPr lang="en-US"/>
              <a:pPr>
                <a:defRPr/>
              </a:pPr>
              <a:t>‹#›</a:t>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5" name="Rectangle 6"/>
          <p:cNvSpPr>
            <a:spLocks noGrp="1" noChangeArrowheads="1"/>
          </p:cNvSpPr>
          <p:nvPr>
            <p:ph type="sldNum" sz="quarter" idx="12"/>
          </p:nvPr>
        </p:nvSpPr>
        <p:spPr>
          <a:ln/>
        </p:spPr>
        <p:txBody>
          <a:bodyPr/>
          <a:lstStyle>
            <a:lvl1pPr>
              <a:defRPr/>
            </a:lvl1pPr>
          </a:lstStyle>
          <a:p>
            <a:pPr>
              <a:defRPr/>
            </a:pPr>
            <a:fld id="{10A2D38B-F80D-4B22-B480-781C2A719EC7}" type="slidenum">
              <a:rPr lang="en-US"/>
              <a:pPr>
                <a:defRPr/>
              </a:pPr>
              <a:t>‹#›</a:t>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4" name="Rectangle 6"/>
          <p:cNvSpPr>
            <a:spLocks noGrp="1" noChangeArrowheads="1"/>
          </p:cNvSpPr>
          <p:nvPr>
            <p:ph type="sldNum" sz="quarter" idx="12"/>
          </p:nvPr>
        </p:nvSpPr>
        <p:spPr>
          <a:ln/>
        </p:spPr>
        <p:txBody>
          <a:bodyPr/>
          <a:lstStyle>
            <a:lvl1pPr>
              <a:defRPr/>
            </a:lvl1pPr>
          </a:lstStyle>
          <a:p>
            <a:pPr>
              <a:defRPr/>
            </a:pPr>
            <a:fld id="{33A91626-CF59-4D05-AC4C-9D8C83B04391}" type="slidenum">
              <a:rPr lang="en-US"/>
              <a:pPr>
                <a:defRPr/>
              </a:pPr>
              <a:t>‹#›</a:t>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7" name="Rectangle 6"/>
          <p:cNvSpPr>
            <a:spLocks noGrp="1" noChangeArrowheads="1"/>
          </p:cNvSpPr>
          <p:nvPr>
            <p:ph type="sldNum" sz="quarter" idx="12"/>
          </p:nvPr>
        </p:nvSpPr>
        <p:spPr>
          <a:ln/>
        </p:spPr>
        <p:txBody>
          <a:bodyPr/>
          <a:lstStyle>
            <a:lvl1pPr>
              <a:defRPr/>
            </a:lvl1pPr>
          </a:lstStyle>
          <a:p>
            <a:pPr>
              <a:defRPr/>
            </a:pPr>
            <a:fld id="{6593A847-2D10-4D70-B941-70835F39FFE3}" type="slidenum">
              <a:rPr lang="en-US"/>
              <a:pPr>
                <a:defRPr/>
              </a:pPr>
              <a:t>‹#›</a:t>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7" name="Rectangle 6"/>
          <p:cNvSpPr>
            <a:spLocks noGrp="1" noChangeArrowheads="1"/>
          </p:cNvSpPr>
          <p:nvPr>
            <p:ph type="sldNum" sz="quarter" idx="12"/>
          </p:nvPr>
        </p:nvSpPr>
        <p:spPr>
          <a:ln/>
        </p:spPr>
        <p:txBody>
          <a:bodyPr/>
          <a:lstStyle>
            <a:lvl1pPr>
              <a:defRPr/>
            </a:lvl1pPr>
          </a:lstStyle>
          <a:p>
            <a:pPr>
              <a:defRPr/>
            </a:pPr>
            <a:fld id="{9DD79D83-D192-4522-A83E-6E1A6F38804D}" type="slidenum">
              <a:rPr lang="en-US"/>
              <a:pPr>
                <a:defRPr/>
              </a:pPr>
              <a:t>‹#›</a:t>
            </a:fld>
            <a:endParaRPr lang="en-US"/>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DRAFT</a:t>
            </a:r>
          </a:p>
        </p:txBody>
      </p:sp>
      <p:sp>
        <p:nvSpPr>
          <p:cNvPr id="6" name="Rectangle 6"/>
          <p:cNvSpPr>
            <a:spLocks noGrp="1" noChangeArrowheads="1"/>
          </p:cNvSpPr>
          <p:nvPr>
            <p:ph type="sldNum" sz="quarter" idx="12"/>
          </p:nvPr>
        </p:nvSpPr>
        <p:spPr>
          <a:ln/>
        </p:spPr>
        <p:txBody>
          <a:bodyPr/>
          <a:lstStyle>
            <a:lvl1pPr>
              <a:defRPr/>
            </a:lvl1pPr>
          </a:lstStyle>
          <a:p>
            <a:pPr>
              <a:defRPr/>
            </a:pPr>
            <a:fld id="{39DF9F3A-505B-409E-B39E-DAE5ACF90B0C}" type="slidenum">
              <a:rPr lang="en-US"/>
              <a:pPr>
                <a:defRPr/>
              </a:pPr>
              <a:t>‹#›</a:t>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screen"/>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2011680" tIns="0" rIns="182880" bIns="0" numCol="1" anchor="ctr" anchorCtr="0" compatLnSpc="1">
            <a:prstTxWarp prst="textNoShape">
              <a:avLst/>
            </a:prstTxWarp>
          </a:bodyPr>
          <a:lstStyle/>
          <a:p>
            <a:pPr lvl="0"/>
            <a:r>
              <a:rPr lang="en-US" dirty="0" smtClean="0"/>
              <a:t>Click to edit Master title style</a:t>
            </a:r>
          </a:p>
        </p:txBody>
      </p:sp>
      <p:sp>
        <p:nvSpPr>
          <p:cNvPr id="8195" name="Rectangle 3"/>
          <p:cNvSpPr>
            <a:spLocks noGrp="1" noChangeArrowheads="1"/>
          </p:cNvSpPr>
          <p:nvPr>
            <p:ph type="body" idx="1"/>
          </p:nvPr>
        </p:nvSpPr>
        <p:spPr bwMode="auto">
          <a:xfrm>
            <a:off x="609600" y="1600200"/>
            <a:ext cx="77724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8917" name="Rectangle 5"/>
          <p:cNvSpPr>
            <a:spLocks noGrp="1" noChangeArrowheads="1"/>
          </p:cNvSpPr>
          <p:nvPr>
            <p:ph type="ftr" sz="quarter" idx="3"/>
          </p:nvPr>
        </p:nvSpPr>
        <p:spPr bwMode="auto">
          <a:xfrm>
            <a:off x="0" y="6553200"/>
            <a:ext cx="1905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r>
              <a:rPr lang="en-US"/>
              <a:t>DRAFT</a:t>
            </a:r>
          </a:p>
        </p:txBody>
      </p:sp>
      <p:sp>
        <p:nvSpPr>
          <p:cNvPr id="38918"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A21D1206-8FB7-4B02-A26E-AB0A85EF3898}" type="slidenum">
              <a:rPr lang="en-US"/>
              <a:pPr>
                <a:defRPr/>
              </a:pPr>
              <a:t>‹#›</a:t>
            </a:fld>
            <a:endParaRPr lang="en-US"/>
          </a:p>
        </p:txBody>
      </p:sp>
      <p:pic>
        <p:nvPicPr>
          <p:cNvPr id="8199" name="Picture 7" descr="Dept of Commerce Seal"/>
          <p:cNvPicPr>
            <a:picLocks noChangeAspect="1" noChangeArrowheads="1"/>
          </p:cNvPicPr>
          <p:nvPr/>
        </p:nvPicPr>
        <p:blipFill>
          <a:blip r:embed="rId19" cstate="screen"/>
          <a:srcRect/>
          <a:stretch>
            <a:fillRect/>
          </a:stretch>
        </p:blipFill>
        <p:spPr bwMode="auto">
          <a:xfrm>
            <a:off x="8272463" y="6521450"/>
            <a:ext cx="338137" cy="336550"/>
          </a:xfrm>
          <a:prstGeom prst="rect">
            <a:avLst/>
          </a:prstGeom>
          <a:noFill/>
          <a:ln w="9525">
            <a:noFill/>
            <a:miter lim="800000"/>
            <a:headEnd/>
            <a:tailEnd/>
          </a:ln>
        </p:spPr>
      </p:pic>
      <p:pic>
        <p:nvPicPr>
          <p:cNvPr id="8200" name="Picture 8" descr="NOAA"/>
          <p:cNvPicPr>
            <a:picLocks noChangeAspect="1" noChangeArrowheads="1"/>
          </p:cNvPicPr>
          <p:nvPr/>
        </p:nvPicPr>
        <p:blipFill>
          <a:blip r:embed="rId20" cstate="screen"/>
          <a:srcRect/>
          <a:stretch>
            <a:fillRect/>
          </a:stretch>
        </p:blipFill>
        <p:spPr bwMode="auto">
          <a:xfrm>
            <a:off x="7815263" y="6519863"/>
            <a:ext cx="338137" cy="3381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4" r:id="rId10"/>
    <p:sldLayoutId id="2147483665" r:id="rId11"/>
    <p:sldLayoutId id="2147483666" r:id="rId12"/>
    <p:sldLayoutId id="2147483660" r:id="rId13"/>
    <p:sldLayoutId id="2147483661" r:id="rId14"/>
    <p:sldLayoutId id="2147483662" r:id="rId15"/>
    <p:sldLayoutId id="2147483663" r:id="rId16"/>
  </p:sldLayoutIdLst>
  <p:transition spd="med">
    <p:fade/>
  </p:transition>
  <p:hf hdr="0" ftr="0" dt="0"/>
  <p:txStyles>
    <p:titleStyle>
      <a:lvl1pPr algn="l" rtl="0" eaLnBrk="0" fontAlgn="base" hangingPunct="0">
        <a:lnSpc>
          <a:spcPct val="80000"/>
        </a:lnSpc>
        <a:spcBef>
          <a:spcPct val="0"/>
        </a:spcBef>
        <a:spcAft>
          <a:spcPct val="0"/>
        </a:spcAft>
        <a:defRPr sz="4800">
          <a:solidFill>
            <a:schemeClr val="bg1"/>
          </a:solidFill>
          <a:latin typeface="Arial" charset="0"/>
          <a:ea typeface="+mj-ea"/>
          <a:cs typeface="+mj-cs"/>
        </a:defRPr>
      </a:lvl1pPr>
      <a:lvl2pPr algn="l" rtl="0" eaLnBrk="0" fontAlgn="base" hangingPunct="0">
        <a:lnSpc>
          <a:spcPct val="80000"/>
        </a:lnSpc>
        <a:spcBef>
          <a:spcPct val="0"/>
        </a:spcBef>
        <a:spcAft>
          <a:spcPct val="0"/>
        </a:spcAft>
        <a:defRPr sz="4800">
          <a:solidFill>
            <a:schemeClr val="bg1"/>
          </a:solidFill>
          <a:latin typeface="Arial" charset="0"/>
        </a:defRPr>
      </a:lvl2pPr>
      <a:lvl3pPr algn="l" rtl="0" eaLnBrk="0" fontAlgn="base" hangingPunct="0">
        <a:lnSpc>
          <a:spcPct val="80000"/>
        </a:lnSpc>
        <a:spcBef>
          <a:spcPct val="0"/>
        </a:spcBef>
        <a:spcAft>
          <a:spcPct val="0"/>
        </a:spcAft>
        <a:defRPr sz="4800">
          <a:solidFill>
            <a:schemeClr val="bg1"/>
          </a:solidFill>
          <a:latin typeface="Arial" charset="0"/>
        </a:defRPr>
      </a:lvl3pPr>
      <a:lvl4pPr algn="l" rtl="0" eaLnBrk="0" fontAlgn="base" hangingPunct="0">
        <a:lnSpc>
          <a:spcPct val="80000"/>
        </a:lnSpc>
        <a:spcBef>
          <a:spcPct val="0"/>
        </a:spcBef>
        <a:spcAft>
          <a:spcPct val="0"/>
        </a:spcAft>
        <a:defRPr sz="4800">
          <a:solidFill>
            <a:schemeClr val="bg1"/>
          </a:solidFill>
          <a:latin typeface="Arial" charset="0"/>
        </a:defRPr>
      </a:lvl4pPr>
      <a:lvl5pPr algn="l" rtl="0" eaLnBrk="0" fontAlgn="base" hangingPunct="0">
        <a:lnSpc>
          <a:spcPct val="80000"/>
        </a:lnSpc>
        <a:spcBef>
          <a:spcPct val="0"/>
        </a:spcBef>
        <a:spcAft>
          <a:spcPct val="0"/>
        </a:spcAft>
        <a:defRPr sz="4800">
          <a:solidFill>
            <a:schemeClr val="bg1"/>
          </a:solidFill>
          <a:latin typeface="Arial" charset="0"/>
        </a:defRPr>
      </a:lvl5pPr>
      <a:lvl6pPr marL="457200" algn="l" rtl="0" fontAlgn="base">
        <a:lnSpc>
          <a:spcPct val="80000"/>
        </a:lnSpc>
        <a:spcBef>
          <a:spcPct val="0"/>
        </a:spcBef>
        <a:spcAft>
          <a:spcPct val="0"/>
        </a:spcAft>
        <a:defRPr sz="4800">
          <a:solidFill>
            <a:schemeClr val="bg1"/>
          </a:solidFill>
          <a:latin typeface="TradeGothicBold" pitchFamily="2" charset="0"/>
        </a:defRPr>
      </a:lvl6pPr>
      <a:lvl7pPr marL="914400" algn="l" rtl="0" fontAlgn="base">
        <a:lnSpc>
          <a:spcPct val="80000"/>
        </a:lnSpc>
        <a:spcBef>
          <a:spcPct val="0"/>
        </a:spcBef>
        <a:spcAft>
          <a:spcPct val="0"/>
        </a:spcAft>
        <a:defRPr sz="4800">
          <a:solidFill>
            <a:schemeClr val="bg1"/>
          </a:solidFill>
          <a:latin typeface="TradeGothicBold" pitchFamily="2" charset="0"/>
        </a:defRPr>
      </a:lvl7pPr>
      <a:lvl8pPr marL="1371600" algn="l" rtl="0" fontAlgn="base">
        <a:lnSpc>
          <a:spcPct val="80000"/>
        </a:lnSpc>
        <a:spcBef>
          <a:spcPct val="0"/>
        </a:spcBef>
        <a:spcAft>
          <a:spcPct val="0"/>
        </a:spcAft>
        <a:defRPr sz="4800">
          <a:solidFill>
            <a:schemeClr val="bg1"/>
          </a:solidFill>
          <a:latin typeface="TradeGothicBold" pitchFamily="2" charset="0"/>
        </a:defRPr>
      </a:lvl8pPr>
      <a:lvl9pPr marL="1828800" algn="l" rtl="0" fontAlgn="base">
        <a:lnSpc>
          <a:spcPct val="80000"/>
        </a:lnSpc>
        <a:spcBef>
          <a:spcPct val="0"/>
        </a:spcBef>
        <a:spcAft>
          <a:spcPct val="0"/>
        </a:spcAft>
        <a:defRPr sz="4800">
          <a:solidFill>
            <a:schemeClr val="bg1"/>
          </a:solidFill>
          <a:latin typeface="TradeGothicBold" pitchFamily="2" charset="0"/>
        </a:defRPr>
      </a:lvl9pPr>
    </p:titleStyle>
    <p:bodyStyle>
      <a:lvl1pPr marL="342900" indent="-342900" algn="l" rtl="0" eaLnBrk="0" fontAlgn="base" hangingPunct="0">
        <a:spcBef>
          <a:spcPct val="50000"/>
        </a:spcBef>
        <a:spcAft>
          <a:spcPct val="0"/>
        </a:spcAft>
        <a:buClr>
          <a:srgbClr val="000066"/>
        </a:buClr>
        <a:buSzPct val="70000"/>
        <a:buFont typeface="Webdings" pitchFamily="18" charset="2"/>
        <a:defRPr sz="2800">
          <a:solidFill>
            <a:schemeClr val="tx1"/>
          </a:solidFill>
          <a:latin typeface="Arial" charset="0"/>
          <a:ea typeface="+mn-ea"/>
          <a:cs typeface="+mn-cs"/>
        </a:defRPr>
      </a:lvl1pPr>
      <a:lvl2pPr marL="914400" indent="-457200" algn="l" rtl="0" eaLnBrk="0" fontAlgn="base" hangingPunct="0">
        <a:spcBef>
          <a:spcPct val="20000"/>
        </a:spcBef>
        <a:spcAft>
          <a:spcPct val="0"/>
        </a:spcAft>
        <a:buClr>
          <a:srgbClr val="333399"/>
        </a:buClr>
        <a:buSzPct val="85000"/>
        <a:buFont typeface="Webdings" pitchFamily="18" charset="2"/>
        <a:buChar char="ü"/>
        <a:defRPr sz="2400">
          <a:solidFill>
            <a:schemeClr val="tx1"/>
          </a:solidFill>
          <a:latin typeface="Arial" charset="0"/>
        </a:defRPr>
      </a:lvl2pPr>
      <a:lvl3pPr marL="1377950" indent="-349250" algn="l" rtl="0" eaLnBrk="0" fontAlgn="base" hangingPunct="0">
        <a:spcBef>
          <a:spcPct val="20000"/>
        </a:spcBef>
        <a:spcAft>
          <a:spcPct val="0"/>
        </a:spcAft>
        <a:buClr>
          <a:schemeClr val="accent2"/>
        </a:buClr>
        <a:buSzPct val="75000"/>
        <a:buFont typeface="Webdings" pitchFamily="18" charset="2"/>
        <a:buChar char="þ"/>
        <a:defRPr sz="2000">
          <a:solidFill>
            <a:schemeClr val="tx1"/>
          </a:solidFill>
          <a:latin typeface="Arial" charset="0"/>
        </a:defRPr>
      </a:lvl3pPr>
      <a:lvl4pPr marL="1828800" indent="-336550" algn="l" rtl="0" eaLnBrk="0" fontAlgn="base" hangingPunct="0">
        <a:spcBef>
          <a:spcPct val="20000"/>
        </a:spcBef>
        <a:spcAft>
          <a:spcPct val="0"/>
        </a:spcAft>
        <a:buClr>
          <a:srgbClr val="3366FF"/>
        </a:buClr>
        <a:buSzPct val="85000"/>
        <a:buFont typeface="Wingdings 2" pitchFamily="18" charset="2"/>
        <a:buChar char=""/>
        <a:defRPr>
          <a:solidFill>
            <a:schemeClr val="tx1"/>
          </a:solidFill>
          <a:latin typeface="Arial" charset="0"/>
        </a:defRPr>
      </a:lvl4pPr>
      <a:lvl5pPr marL="2292350" indent="-349250" algn="l" rtl="0" eaLnBrk="0" fontAlgn="base" hangingPunct="0">
        <a:spcBef>
          <a:spcPct val="20000"/>
        </a:spcBef>
        <a:spcAft>
          <a:spcPct val="0"/>
        </a:spcAft>
        <a:buSzPct val="90000"/>
        <a:buFont typeface="Wingdings 2" pitchFamily="18" charset="2"/>
        <a:buChar char="·"/>
        <a:defRPr>
          <a:solidFill>
            <a:schemeClr val="tx1"/>
          </a:solidFill>
          <a:latin typeface="Arial" charset="0"/>
        </a:defRPr>
      </a:lvl5pPr>
      <a:lvl6pPr marL="2749550" indent="-349250" algn="l" rtl="0" fontAlgn="base">
        <a:spcBef>
          <a:spcPct val="20000"/>
        </a:spcBef>
        <a:spcAft>
          <a:spcPct val="0"/>
        </a:spcAft>
        <a:buSzPct val="90000"/>
        <a:buFont typeface="Wingdings 2" pitchFamily="18" charset="2"/>
        <a:buChar char="·"/>
        <a:defRPr>
          <a:solidFill>
            <a:schemeClr val="tx1"/>
          </a:solidFill>
          <a:latin typeface="TradeGothicCondEighteen" pitchFamily="2" charset="0"/>
        </a:defRPr>
      </a:lvl6pPr>
      <a:lvl7pPr marL="3206750" indent="-349250" algn="l" rtl="0" fontAlgn="base">
        <a:spcBef>
          <a:spcPct val="20000"/>
        </a:spcBef>
        <a:spcAft>
          <a:spcPct val="0"/>
        </a:spcAft>
        <a:buSzPct val="90000"/>
        <a:buFont typeface="Wingdings 2" pitchFamily="18" charset="2"/>
        <a:buChar char="·"/>
        <a:defRPr>
          <a:solidFill>
            <a:schemeClr val="tx1"/>
          </a:solidFill>
          <a:latin typeface="TradeGothicCondEighteen" pitchFamily="2" charset="0"/>
        </a:defRPr>
      </a:lvl7pPr>
      <a:lvl8pPr marL="3663950" indent="-349250" algn="l" rtl="0" fontAlgn="base">
        <a:spcBef>
          <a:spcPct val="20000"/>
        </a:spcBef>
        <a:spcAft>
          <a:spcPct val="0"/>
        </a:spcAft>
        <a:buSzPct val="90000"/>
        <a:buFont typeface="Wingdings 2" pitchFamily="18" charset="2"/>
        <a:buChar char="·"/>
        <a:defRPr>
          <a:solidFill>
            <a:schemeClr val="tx1"/>
          </a:solidFill>
          <a:latin typeface="TradeGothicCondEighteen" pitchFamily="2" charset="0"/>
        </a:defRPr>
      </a:lvl8pPr>
      <a:lvl9pPr marL="4121150" indent="-349250" algn="l" rtl="0" fontAlgn="base">
        <a:spcBef>
          <a:spcPct val="20000"/>
        </a:spcBef>
        <a:spcAft>
          <a:spcPct val="0"/>
        </a:spcAft>
        <a:buSzPct val="90000"/>
        <a:buFont typeface="Wingdings 2" pitchFamily="18" charset="2"/>
        <a:buChar char="·"/>
        <a:defRPr>
          <a:solidFill>
            <a:schemeClr val="tx1"/>
          </a:solidFill>
          <a:latin typeface="TradeGothicCondEighteen" pitchFamily="2"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www.class.noaa.gov/"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ospo.noaa.gov/Products/atmosphere/brr"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ospo.noaa.gov/Products/land/smops"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Slide Number Placeholder 5"/>
          <p:cNvSpPr txBox="1">
            <a:spLocks noGrp="1"/>
          </p:cNvSpPr>
          <p:nvPr/>
        </p:nvSpPr>
        <p:spPr bwMode="auto">
          <a:xfrm>
            <a:off x="6248400" y="5562600"/>
            <a:ext cx="2895600" cy="1295400"/>
          </a:xfrm>
          <a:prstGeom prst="rect">
            <a:avLst/>
          </a:prstGeom>
          <a:noFill/>
          <a:ln w="9525">
            <a:noFill/>
            <a:miter lim="800000"/>
            <a:headEnd/>
            <a:tailEnd/>
          </a:ln>
        </p:spPr>
        <p:txBody>
          <a:bodyPr/>
          <a:lstStyle/>
          <a:p>
            <a:pPr algn="r"/>
            <a:endParaRPr lang="en-US" sz="1400" b="0">
              <a:latin typeface="TradeGothicLHBoldExtended"/>
            </a:endParaRPr>
          </a:p>
        </p:txBody>
      </p:sp>
      <p:sp>
        <p:nvSpPr>
          <p:cNvPr id="10243" name="Text Box 12"/>
          <p:cNvSpPr txBox="1">
            <a:spLocks noChangeArrowheads="1"/>
          </p:cNvSpPr>
          <p:nvPr/>
        </p:nvSpPr>
        <p:spPr bwMode="auto">
          <a:xfrm>
            <a:off x="381000" y="1752600"/>
            <a:ext cx="8305800" cy="3447098"/>
          </a:xfrm>
          <a:prstGeom prst="rect">
            <a:avLst/>
          </a:prstGeom>
          <a:noFill/>
          <a:ln w="63500">
            <a:noFill/>
            <a:miter lim="800000"/>
            <a:headEnd/>
            <a:tailEnd/>
          </a:ln>
        </p:spPr>
        <p:txBody>
          <a:bodyPr>
            <a:spAutoFit/>
          </a:bodyPr>
          <a:lstStyle/>
          <a:p>
            <a:pPr algn="ctr">
              <a:spcBef>
                <a:spcPct val="50000"/>
              </a:spcBef>
            </a:pPr>
            <a:r>
              <a:rPr lang="en-US" sz="4000" dirty="0"/>
              <a:t>NESDIS Report on NOAA </a:t>
            </a:r>
            <a:r>
              <a:rPr lang="en-US" sz="4000" dirty="0" smtClean="0"/>
              <a:t>and Non-NOAA Satellites</a:t>
            </a:r>
            <a:r>
              <a:rPr lang="en-US" dirty="0" smtClean="0"/>
              <a:t> </a:t>
            </a:r>
            <a:endParaRPr lang="en-US" dirty="0"/>
          </a:p>
          <a:p>
            <a:pPr algn="ctr">
              <a:spcBef>
                <a:spcPct val="50000"/>
              </a:spcBef>
            </a:pPr>
            <a:r>
              <a:rPr lang="en-US" sz="3200" dirty="0" smtClean="0"/>
              <a:t>Joint APSDEU/NAEDEX Meeting</a:t>
            </a:r>
            <a:endParaRPr lang="en-US" sz="3200" dirty="0"/>
          </a:p>
          <a:p>
            <a:pPr algn="ctr">
              <a:spcBef>
                <a:spcPct val="50000"/>
              </a:spcBef>
            </a:pPr>
            <a:r>
              <a:rPr lang="en-US" sz="2000" dirty="0" smtClean="0"/>
              <a:t>October 22-25, 2012</a:t>
            </a:r>
            <a:endParaRPr lang="en-US" sz="2000" dirty="0"/>
          </a:p>
          <a:p>
            <a:pPr algn="ctr">
              <a:spcBef>
                <a:spcPct val="50000"/>
              </a:spcBef>
            </a:pPr>
            <a:r>
              <a:rPr lang="en-US" sz="2000" dirty="0" smtClean="0"/>
              <a:t>U.K. </a:t>
            </a:r>
            <a:r>
              <a:rPr lang="en-US" sz="2000" dirty="0" err="1" smtClean="0"/>
              <a:t>MetOffice</a:t>
            </a:r>
            <a:endParaRPr lang="en-US" sz="2000" dirty="0"/>
          </a:p>
          <a:p>
            <a:pPr algn="ctr">
              <a:spcBef>
                <a:spcPct val="50000"/>
              </a:spcBef>
            </a:pPr>
            <a:r>
              <a:rPr lang="en-US" sz="2000" dirty="0" smtClean="0"/>
              <a:t>Exeter, U.K. </a:t>
            </a:r>
            <a:endParaRPr lang="en-US" sz="2000" dirty="0"/>
          </a:p>
        </p:txBody>
      </p:sp>
      <p:sp>
        <p:nvSpPr>
          <p:cNvPr id="10244" name="Text Box 14"/>
          <p:cNvSpPr txBox="1">
            <a:spLocks noChangeArrowheads="1"/>
          </p:cNvSpPr>
          <p:nvPr/>
        </p:nvSpPr>
        <p:spPr bwMode="auto">
          <a:xfrm>
            <a:off x="2209800" y="5562600"/>
            <a:ext cx="4648200" cy="779463"/>
          </a:xfrm>
          <a:prstGeom prst="rect">
            <a:avLst/>
          </a:prstGeom>
          <a:noFill/>
          <a:ln w="63500">
            <a:noFill/>
            <a:miter lim="800000"/>
            <a:headEnd/>
            <a:tailEnd/>
          </a:ln>
        </p:spPr>
        <p:txBody>
          <a:bodyPr>
            <a:spAutoFit/>
          </a:bodyPr>
          <a:lstStyle/>
          <a:p>
            <a:pPr>
              <a:spcBef>
                <a:spcPct val="50000"/>
              </a:spcBef>
            </a:pPr>
            <a:r>
              <a:rPr lang="en-US" dirty="0"/>
              <a:t>                     John Paquette</a:t>
            </a:r>
          </a:p>
          <a:p>
            <a:pPr>
              <a:spcBef>
                <a:spcPct val="50000"/>
              </a:spcBef>
            </a:pPr>
            <a:r>
              <a:rPr lang="en-US" dirty="0"/>
              <a:t>              </a:t>
            </a:r>
            <a:r>
              <a:rPr lang="en-US" dirty="0" smtClean="0"/>
              <a:t> NOAA/NESDIS/OSPO</a:t>
            </a:r>
            <a:endParaRPr lang="en-US" dirty="0"/>
          </a:p>
        </p:txBody>
      </p:sp>
      <p:pic>
        <p:nvPicPr>
          <p:cNvPr id="10245" name="Picture 15" descr="NOAA Logo"/>
          <p:cNvPicPr>
            <a:picLocks noChangeAspect="1" noChangeArrowheads="1"/>
          </p:cNvPicPr>
          <p:nvPr/>
        </p:nvPicPr>
        <p:blipFill>
          <a:blip r:embed="rId3" cstate="screen"/>
          <a:srcRect/>
          <a:stretch>
            <a:fillRect/>
          </a:stretch>
        </p:blipFill>
        <p:spPr bwMode="auto">
          <a:xfrm>
            <a:off x="7543801" y="0"/>
            <a:ext cx="1600200" cy="1431758"/>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33A91626-CF59-4D05-AC4C-9D8C83B04391}" type="slidenum">
              <a:rPr lang="en-US" smtClean="0"/>
              <a:pPr>
                <a:defRPr/>
              </a:pPr>
              <a:t>1</a:t>
            </a:fld>
            <a:endParaRPr lang="en-US"/>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err="1" smtClean="0">
                <a:solidFill>
                  <a:srgbClr val="FFFF00"/>
                </a:solidFill>
              </a:rPr>
              <a:t>Metop</a:t>
            </a:r>
            <a:r>
              <a:rPr lang="en-US" dirty="0" smtClean="0">
                <a:solidFill>
                  <a:srgbClr val="FFFF00"/>
                </a:solidFill>
              </a:rPr>
              <a:t>-B Status</a:t>
            </a:r>
            <a:endParaRPr lang="en-US" dirty="0">
              <a:solidFill>
                <a:srgbClr val="FFFF00"/>
              </a:solidFill>
            </a:endParaRPr>
          </a:p>
        </p:txBody>
      </p:sp>
      <p:sp>
        <p:nvSpPr>
          <p:cNvPr id="3" name="Content Placeholder 2"/>
          <p:cNvSpPr>
            <a:spLocks noGrp="1"/>
          </p:cNvSpPr>
          <p:nvPr>
            <p:ph idx="1"/>
          </p:nvPr>
        </p:nvSpPr>
        <p:spPr>
          <a:xfrm>
            <a:off x="609600" y="1219200"/>
            <a:ext cx="7772400" cy="5562600"/>
          </a:xfrm>
        </p:spPr>
        <p:txBody>
          <a:bodyPr/>
          <a:lstStyle/>
          <a:p>
            <a:r>
              <a:rPr lang="en-US" sz="2400" dirty="0" smtClean="0"/>
              <a:t>Launched – September 17, 2012</a:t>
            </a:r>
          </a:p>
          <a:p>
            <a:r>
              <a:rPr lang="en-US" sz="2400" dirty="0" smtClean="0"/>
              <a:t>0950 Orbit Planned</a:t>
            </a:r>
          </a:p>
          <a:p>
            <a:r>
              <a:rPr lang="en-US" sz="2400" dirty="0" smtClean="0"/>
              <a:t>OSPO is now testing and validating products.  Most products will be available in March 2013.</a:t>
            </a:r>
          </a:p>
          <a:p>
            <a:r>
              <a:rPr lang="en-US" sz="2400" dirty="0" smtClean="0"/>
              <a:t>Products Slated</a:t>
            </a:r>
          </a:p>
          <a:p>
            <a:pPr lvl="1"/>
            <a:r>
              <a:rPr lang="en-US" sz="2000" dirty="0" smtClean="0"/>
              <a:t>ATOVS</a:t>
            </a:r>
          </a:p>
          <a:p>
            <a:pPr lvl="1"/>
            <a:r>
              <a:rPr lang="en-US" sz="2000" dirty="0" smtClean="0"/>
              <a:t>Blended TPW and Blended RR</a:t>
            </a:r>
          </a:p>
          <a:p>
            <a:pPr lvl="1"/>
            <a:r>
              <a:rPr lang="en-US" sz="2000" dirty="0" smtClean="0"/>
              <a:t>Radiation Budget</a:t>
            </a:r>
          </a:p>
          <a:p>
            <a:pPr lvl="1"/>
            <a:r>
              <a:rPr lang="en-US" sz="2000" dirty="0" smtClean="0"/>
              <a:t>AMVs</a:t>
            </a:r>
          </a:p>
          <a:p>
            <a:pPr lvl="1"/>
            <a:r>
              <a:rPr lang="en-US" sz="2000" dirty="0" smtClean="0"/>
              <a:t>ASCAT Winds</a:t>
            </a:r>
          </a:p>
          <a:p>
            <a:pPr lvl="1"/>
            <a:r>
              <a:rPr lang="en-US" sz="2000" dirty="0" smtClean="0"/>
              <a:t>IASI</a:t>
            </a:r>
          </a:p>
          <a:p>
            <a:pPr lvl="1"/>
            <a:r>
              <a:rPr lang="en-US" sz="2000" dirty="0" smtClean="0"/>
              <a:t>GVI</a:t>
            </a:r>
            <a:r>
              <a:rPr lang="en-US" dirty="0" smtClean="0"/>
              <a:t> </a:t>
            </a:r>
          </a:p>
          <a:p>
            <a:pPr lvl="1"/>
            <a:endParaRPr lang="en-US" dirty="0" smtClean="0"/>
          </a:p>
          <a:p>
            <a:endParaRPr lang="en-US" dirty="0" smtClean="0"/>
          </a:p>
          <a:p>
            <a:endParaRPr lang="en-US" dirty="0"/>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48"/>
          <p:cNvGraphicFramePr>
            <a:graphicFrameLocks noGrp="1"/>
          </p:cNvGraphicFramePr>
          <p:nvPr/>
        </p:nvGraphicFramePr>
        <p:xfrm>
          <a:off x="488300" y="1576323"/>
          <a:ext cx="8217202" cy="4663389"/>
        </p:xfrm>
        <a:graphic>
          <a:graphicData uri="http://schemas.openxmlformats.org/drawingml/2006/table">
            <a:tbl>
              <a:tblPr>
                <a:effectLst>
                  <a:outerShdw sx="1000" sy="1000" algn="ctr" rotWithShape="0">
                    <a:srgbClr val="000000"/>
                  </a:outerShdw>
                </a:effectLst>
              </a:tblPr>
              <a:tblGrid>
                <a:gridCol w="1640417"/>
                <a:gridCol w="1097643"/>
                <a:gridCol w="1096130"/>
                <a:gridCol w="1096131"/>
                <a:gridCol w="1093107"/>
                <a:gridCol w="1097643"/>
                <a:gridCol w="1096131"/>
              </a:tblGrid>
              <a:tr h="24110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Spacecraft Subsystems</a:t>
                      </a:r>
                    </a:p>
                  </a:txBody>
                  <a:tcPr marL="87086" marR="87086" marT="42863" marB="4286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METOP-A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NOAA-18</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100" b="1" i="0" u="none" strike="noStrike" cap="none" normalizeH="0" baseline="0" dirty="0" smtClean="0">
                          <a:ln>
                            <a:noFill/>
                          </a:ln>
                          <a:solidFill>
                            <a:schemeClr val="tx1"/>
                          </a:solidFill>
                          <a:effectLst/>
                          <a:latin typeface="Times New Roman" pitchFamily="18" charset="0"/>
                        </a:rPr>
                        <a:t>NOAA-15</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Launch Date</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Oct 2006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Feb 2009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May 2005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Jun 2002</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Sep 2000</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May 1998</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Operational Date</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May 2007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Jun 2009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Aug 2005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Oct 2002</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Mar 2001</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Dec 1998</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Mission Data Category</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Primary (AM)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Primary (PM)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(PM)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(AM)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(PM)</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(AM)</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Payload Instruments</a:t>
                      </a:r>
                    </a:p>
                  </a:txBody>
                  <a:tcPr marL="87086" marR="87086" marT="42863" marB="42863"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AVHRR</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bg1"/>
                          </a:solidFill>
                          <a:effectLst/>
                          <a:latin typeface="Times New Roman" pitchFamily="18" charset="0"/>
                        </a:rPr>
                        <a:t>R (11)</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Y(13)</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Y(20)</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HIRS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(3)</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Y(14)</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bg1"/>
                          </a:solidFill>
                          <a:effectLst/>
                          <a:latin typeface="Times New Roman" pitchFamily="18" charset="0"/>
                        </a:rPr>
                        <a:t>R (6)</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AMSU-A1</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bg1"/>
                          </a:solidFill>
                          <a:effectLst/>
                          <a:latin typeface="Times New Roman" pitchFamily="18" charset="0"/>
                        </a:rPr>
                        <a:t>R (4)</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Y(21)</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AMSU-A2</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AMSU-B</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endParaRPr kumimoji="0" lang="en-US" sz="900" b="1" i="0" u="none" strike="noStrike" cap="none" normalizeH="0" baseline="0" dirty="0" smtClean="0">
                        <a:ln>
                          <a:noFill/>
                        </a:ln>
                        <a:solidFill>
                          <a:schemeClr val="bg1"/>
                        </a:solidFill>
                        <a:effectLst/>
                        <a:latin typeface="Times New Roman" pitchFamily="18" charset="0"/>
                      </a:endParaRP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bg1"/>
                          </a:solidFill>
                          <a:effectLst/>
                          <a:latin typeface="Times New Roman" pitchFamily="18" charset="0"/>
                        </a:rPr>
                        <a:t>R (12)</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MHS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(8)</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SEM</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SBUV</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S/C (9)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N/A</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Spacecraft Subsystems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87086" marR="87086" marT="42863" marB="42863"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29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Telemetry, Command &amp; Control</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ADACS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Y(26)</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Y(17)</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Y(10)</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EPS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580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Times New Roman" pitchFamily="18" charset="0"/>
                        </a:rPr>
                        <a:t>Thermal Control</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Y(22)</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Communications</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 (1)</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S/C (5)</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Y(23)</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APT/LRPT</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bg1"/>
                          </a:solidFill>
                          <a:effectLst/>
                          <a:latin typeface="Times New Roman" pitchFamily="18" charset="0"/>
                        </a:rPr>
                        <a:t>R (2)</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bg1"/>
                          </a:solidFill>
                          <a:effectLst/>
                          <a:latin typeface="Times New Roman" pitchFamily="18" charset="0"/>
                        </a:rPr>
                        <a:t>R(18)</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3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SAR</a:t>
                      </a:r>
                    </a:p>
                  </a:txBody>
                  <a:tcPr marL="87086" marR="87086" marT="42863" marB="4286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Y(19)</a:t>
                      </a:r>
                    </a:p>
                  </a:txBody>
                  <a:tcPr marL="87086" marR="87086" marT="42863" marB="4286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Y(24)</a:t>
                      </a:r>
                    </a:p>
                  </a:txBody>
                  <a:tcPr marL="87086" marR="87086" marT="42863" marB="4286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
        <p:nvSpPr>
          <p:cNvPr id="4" name="Line Callout 1 3"/>
          <p:cNvSpPr/>
          <p:nvPr/>
        </p:nvSpPr>
        <p:spPr>
          <a:xfrm>
            <a:off x="3345800" y="5596768"/>
            <a:ext cx="2394857" cy="571500"/>
          </a:xfrm>
          <a:prstGeom prst="borderCallout1">
            <a:avLst>
              <a:gd name="adj1" fmla="val 50825"/>
              <a:gd name="adj2" fmla="val -205"/>
              <a:gd name="adj3" fmla="val 56734"/>
              <a:gd name="adj4" fmla="val -880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fontAlgn="base"/>
            <a:r>
              <a:rPr lang="en-US" sz="1700" dirty="0" smtClean="0">
                <a:solidFill>
                  <a:schemeClr val="tx1"/>
                </a:solidFill>
                <a:latin typeface="Calibri" pitchFamily="34" charset="0"/>
              </a:rPr>
              <a:t>Transmitter off, no LRPT</a:t>
            </a:r>
          </a:p>
        </p:txBody>
      </p:sp>
      <p:sp>
        <p:nvSpPr>
          <p:cNvPr id="5" name="Line Callout 1 4"/>
          <p:cNvSpPr/>
          <p:nvPr/>
        </p:nvSpPr>
        <p:spPr>
          <a:xfrm>
            <a:off x="2257229" y="2739268"/>
            <a:ext cx="3048000" cy="1000125"/>
          </a:xfrm>
          <a:prstGeom prst="borderCallout1">
            <a:avLst>
              <a:gd name="adj1" fmla="val 50637"/>
              <a:gd name="adj2" fmla="val 100287"/>
              <a:gd name="adj3" fmla="val 11103"/>
              <a:gd name="adj4" fmla="val 11272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a:lnSpc>
                <a:spcPct val="89000"/>
              </a:lnSpc>
            </a:pPr>
            <a:r>
              <a:rPr lang="en-US" sz="1700" dirty="0" smtClean="0">
                <a:solidFill>
                  <a:schemeClr val="tx1"/>
                </a:solidFill>
                <a:latin typeface="Calibri" pitchFamily="34" charset="0"/>
              </a:rPr>
              <a:t>AVHRR Scan Motor Failed</a:t>
            </a:r>
          </a:p>
          <a:p>
            <a:pPr>
              <a:lnSpc>
                <a:spcPct val="89000"/>
              </a:lnSpc>
            </a:pPr>
            <a:endParaRPr lang="en-US" sz="1700" dirty="0" smtClean="0">
              <a:solidFill>
                <a:schemeClr val="tx1"/>
              </a:solidFill>
              <a:latin typeface="Calibri" pitchFamily="34" charset="0"/>
            </a:endParaRPr>
          </a:p>
          <a:p>
            <a:pPr>
              <a:lnSpc>
                <a:spcPct val="89000"/>
              </a:lnSpc>
            </a:pPr>
            <a:r>
              <a:rPr lang="en-US" sz="1700" dirty="0" smtClean="0">
                <a:solidFill>
                  <a:schemeClr val="tx1"/>
                </a:solidFill>
                <a:latin typeface="Calibri" pitchFamily="34" charset="0"/>
              </a:rPr>
              <a:t>AMSU –A1 Scan Motor Failed</a:t>
            </a:r>
          </a:p>
          <a:p>
            <a:pPr>
              <a:lnSpc>
                <a:spcPct val="89000"/>
              </a:lnSpc>
            </a:pPr>
            <a:r>
              <a:rPr lang="en-US" sz="1700" dirty="0" smtClean="0">
                <a:solidFill>
                  <a:schemeClr val="tx1"/>
                </a:solidFill>
                <a:latin typeface="Calibri" pitchFamily="34" charset="0"/>
              </a:rPr>
              <a:t>N15 still available to users</a:t>
            </a:r>
          </a:p>
        </p:txBody>
      </p:sp>
      <p:sp>
        <p:nvSpPr>
          <p:cNvPr id="6" name="Line Callout 1 5"/>
          <p:cNvSpPr/>
          <p:nvPr/>
        </p:nvSpPr>
        <p:spPr>
          <a:xfrm>
            <a:off x="5450371" y="2739268"/>
            <a:ext cx="2975429" cy="500063"/>
          </a:xfrm>
          <a:prstGeom prst="borderCallout1">
            <a:avLst>
              <a:gd name="adj1" fmla="val 49771"/>
              <a:gd name="adj2" fmla="val 18"/>
              <a:gd name="adj3" fmla="val 55095"/>
              <a:gd name="adj4" fmla="val -1226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lvl="0">
              <a:lnSpc>
                <a:spcPct val="89000"/>
              </a:lnSpc>
              <a:defRPr/>
            </a:pPr>
            <a:r>
              <a:rPr lang="en-US" sz="1700" dirty="0" smtClean="0">
                <a:solidFill>
                  <a:schemeClr val="tx1"/>
                </a:solidFill>
                <a:latin typeface="Calibri" pitchFamily="34" charset="0"/>
              </a:rPr>
              <a:t>HIRS Longwave channel noise</a:t>
            </a:r>
            <a:endParaRPr lang="en-US" sz="1700" dirty="0">
              <a:solidFill>
                <a:schemeClr val="tx1"/>
              </a:solidFill>
              <a:latin typeface="Calibri" pitchFamily="34" charset="0"/>
            </a:endParaRPr>
          </a:p>
        </p:txBody>
      </p:sp>
      <p:sp>
        <p:nvSpPr>
          <p:cNvPr id="7" name="Line Callout 1 6"/>
          <p:cNvSpPr/>
          <p:nvPr/>
        </p:nvSpPr>
        <p:spPr>
          <a:xfrm>
            <a:off x="3926372" y="5596768"/>
            <a:ext cx="2394857" cy="571500"/>
          </a:xfrm>
          <a:prstGeom prst="borderCallout1">
            <a:avLst>
              <a:gd name="adj1" fmla="val 53411"/>
              <a:gd name="adj2" fmla="val 98855"/>
              <a:gd name="adj3" fmla="val 54148"/>
              <a:gd name="adj4" fmla="val 12160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fontAlgn="base"/>
            <a:r>
              <a:rPr lang="en-US" sz="1700" dirty="0" smtClean="0">
                <a:solidFill>
                  <a:schemeClr val="tx1"/>
                </a:solidFill>
                <a:latin typeface="Calibri" pitchFamily="34" charset="0"/>
              </a:rPr>
              <a:t>APT 1 &amp; 2 Failed, N19 still available to users</a:t>
            </a:r>
          </a:p>
        </p:txBody>
      </p:sp>
      <p:sp>
        <p:nvSpPr>
          <p:cNvPr id="8" name="Line Callout 1 7"/>
          <p:cNvSpPr/>
          <p:nvPr/>
        </p:nvSpPr>
        <p:spPr>
          <a:xfrm>
            <a:off x="4724657" y="2739268"/>
            <a:ext cx="2685143" cy="928688"/>
          </a:xfrm>
          <a:prstGeom prst="borderCallout1">
            <a:avLst>
              <a:gd name="adj1" fmla="val 53411"/>
              <a:gd name="adj2" fmla="val 98855"/>
              <a:gd name="adj3" fmla="val 31270"/>
              <a:gd name="adj4" fmla="val 11901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fontAlgn="base"/>
            <a:r>
              <a:rPr lang="en-US" sz="1700" dirty="0" smtClean="0">
                <a:solidFill>
                  <a:schemeClr val="tx1"/>
                </a:solidFill>
                <a:latin typeface="Calibri" pitchFamily="34" charset="0"/>
              </a:rPr>
              <a:t>HIRS Filter Wheel Stalled, N17 &amp; METOP-A still available to users</a:t>
            </a:r>
          </a:p>
        </p:txBody>
      </p:sp>
      <p:sp>
        <p:nvSpPr>
          <p:cNvPr id="9" name="Line Callout 1 8"/>
          <p:cNvSpPr/>
          <p:nvPr/>
        </p:nvSpPr>
        <p:spPr>
          <a:xfrm>
            <a:off x="4724657" y="3739393"/>
            <a:ext cx="2685143" cy="928688"/>
          </a:xfrm>
          <a:prstGeom prst="borderCallout1">
            <a:avLst>
              <a:gd name="adj1" fmla="val 53411"/>
              <a:gd name="adj2" fmla="val 98855"/>
              <a:gd name="adj3" fmla="val -6827"/>
              <a:gd name="adj4" fmla="val 11776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fontAlgn="base"/>
            <a:r>
              <a:rPr lang="en-US" sz="1700" dirty="0" smtClean="0">
                <a:solidFill>
                  <a:schemeClr val="tx1"/>
                </a:solidFill>
                <a:latin typeface="Calibri" pitchFamily="34" charset="0"/>
              </a:rPr>
              <a:t>AMSU-B Antenna Scan Motor Failed, METOP-A MHS still available to users</a:t>
            </a:r>
          </a:p>
        </p:txBody>
      </p:sp>
      <p:sp>
        <p:nvSpPr>
          <p:cNvPr id="13" name="Title 1"/>
          <p:cNvSpPr txBox="1">
            <a:spLocks/>
          </p:cNvSpPr>
          <p:nvPr/>
        </p:nvSpPr>
        <p:spPr>
          <a:xfrm>
            <a:off x="914400" y="-152400"/>
            <a:ext cx="8763000" cy="1303734"/>
          </a:xfrm>
          <a:prstGeom prst="rect">
            <a:avLst/>
          </a:prstGeom>
          <a:noFill/>
        </p:spPr>
        <p:txBody>
          <a:bodyPr lIns="86493" tIns="43247" rIns="86493" bIns="43247">
            <a:normAutofit fontScale="85000" lnSpcReduction="20000"/>
          </a:bodyPr>
          <a:lstStyle/>
          <a:p>
            <a:pPr defTabSz="914485" eaLnBrk="0" hangingPunct="0">
              <a:defRPr/>
            </a:pPr>
            <a:endParaRPr lang="en-US" sz="2800" kern="0" dirty="0" smtClean="0">
              <a:latin typeface="+mj-lt"/>
              <a:ea typeface="+mj-ea"/>
              <a:cs typeface="+mj-cs"/>
            </a:endParaRPr>
          </a:p>
          <a:p>
            <a:pPr defTabSz="914485" eaLnBrk="0" hangingPunct="0">
              <a:defRPr/>
            </a:pPr>
            <a:r>
              <a:rPr lang="en-US" sz="4800" kern="0" dirty="0" smtClean="0">
                <a:latin typeface="+mj-lt"/>
                <a:ea typeface="+mj-ea"/>
                <a:cs typeface="+mj-cs"/>
              </a:rPr>
              <a:t>  </a:t>
            </a:r>
            <a:r>
              <a:rPr lang="en-US" sz="3500" kern="0" dirty="0" smtClean="0">
                <a:solidFill>
                  <a:srgbClr val="FFFF00"/>
                </a:solidFill>
                <a:latin typeface="+mj-lt"/>
                <a:ea typeface="+mj-ea"/>
                <a:cs typeface="+mj-cs"/>
              </a:rPr>
              <a:t>POES </a:t>
            </a:r>
            <a:r>
              <a:rPr lang="en-US" sz="3500" kern="0" dirty="0">
                <a:solidFill>
                  <a:srgbClr val="FFFF00"/>
                </a:solidFill>
                <a:latin typeface="+mj-lt"/>
                <a:ea typeface="+mj-ea"/>
                <a:cs typeface="+mj-cs"/>
              </a:rPr>
              <a:t>Status </a:t>
            </a:r>
            <a:r>
              <a:rPr lang="en-US" sz="3500" kern="0" dirty="0" smtClean="0">
                <a:solidFill>
                  <a:srgbClr val="FFFF00"/>
                </a:solidFill>
                <a:latin typeface="+mj-lt"/>
                <a:ea typeface="+mj-ea"/>
                <a:cs typeface="+mj-cs"/>
              </a:rPr>
              <a:t>(Oct 1, </a:t>
            </a:r>
            <a:r>
              <a:rPr lang="en-US" sz="3500" kern="0" dirty="0">
                <a:solidFill>
                  <a:srgbClr val="FFFF00"/>
                </a:solidFill>
                <a:latin typeface="+mj-lt"/>
                <a:ea typeface="+mj-ea"/>
                <a:cs typeface="+mj-cs"/>
              </a:rPr>
              <a:t>2012)</a:t>
            </a:r>
            <a:br>
              <a:rPr lang="en-US" sz="3500" kern="0" dirty="0">
                <a:solidFill>
                  <a:srgbClr val="FFFF00"/>
                </a:solidFill>
                <a:latin typeface="+mj-lt"/>
                <a:ea typeface="+mj-ea"/>
                <a:cs typeface="+mj-cs"/>
              </a:rPr>
            </a:br>
            <a:r>
              <a:rPr lang="en-US" sz="3500" kern="0" dirty="0" smtClean="0">
                <a:solidFill>
                  <a:srgbClr val="FFFF00"/>
                </a:solidFill>
                <a:latin typeface="+mj-lt"/>
                <a:ea typeface="+mj-ea"/>
                <a:cs typeface="+mj-cs"/>
              </a:rPr>
              <a:t>     http</a:t>
            </a:r>
            <a:r>
              <a:rPr lang="en-US" sz="3500" kern="0" dirty="0">
                <a:solidFill>
                  <a:srgbClr val="FFFF00"/>
                </a:solidFill>
                <a:latin typeface="+mj-lt"/>
                <a:ea typeface="+mj-ea"/>
                <a:cs typeface="+mj-cs"/>
              </a:rPr>
              <a:t>://www.oso.noaa.gov/poesstatus/index.asp</a:t>
            </a:r>
          </a:p>
        </p:txBody>
      </p:sp>
      <p:sp>
        <p:nvSpPr>
          <p:cNvPr id="10" name="Slide Number Placeholder 9"/>
          <p:cNvSpPr>
            <a:spLocks noGrp="1"/>
          </p:cNvSpPr>
          <p:nvPr>
            <p:ph type="sldNum" sz="quarter" idx="12"/>
          </p:nvPr>
        </p:nvSpPr>
        <p:spPr/>
        <p:txBody>
          <a:bodyPr/>
          <a:lstStyle/>
          <a:p>
            <a:pPr>
              <a:defRPr/>
            </a:pPr>
            <a:fld id="{33A91626-CF59-4D05-AC4C-9D8C83B04391}" type="slidenum">
              <a:rPr lang="en-US" smtClean="0"/>
              <a:pPr>
                <a:defRPr/>
              </a:pPr>
              <a:t>11</a:t>
            </a:fld>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6" grpId="1"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1"/>
          <p:cNvSpPr>
            <a:spLocks noGrp="1"/>
          </p:cNvSpPr>
          <p:nvPr>
            <p:ph type="title"/>
          </p:nvPr>
        </p:nvSpPr>
        <p:spPr/>
        <p:txBody>
          <a:bodyPr/>
          <a:lstStyle/>
          <a:p>
            <a:pPr eaLnBrk="1" hangingPunct="1"/>
            <a:r>
              <a:rPr lang="en-US" b="1" dirty="0" smtClean="0">
                <a:solidFill>
                  <a:srgbClr val="FFFF00"/>
                </a:solidFill>
              </a:rPr>
              <a:t>     S-NPP Status</a:t>
            </a:r>
            <a:endParaRPr lang="en-US" sz="4000" b="1" dirty="0" smtClean="0">
              <a:solidFill>
                <a:srgbClr val="FFFF00"/>
              </a:solidFill>
            </a:endParaRPr>
          </a:p>
        </p:txBody>
      </p:sp>
      <p:sp>
        <p:nvSpPr>
          <p:cNvPr id="8" name="Rectangle 3"/>
          <p:cNvSpPr txBox="1">
            <a:spLocks/>
          </p:cNvSpPr>
          <p:nvPr/>
        </p:nvSpPr>
        <p:spPr bwMode="auto">
          <a:xfrm>
            <a:off x="229514" y="3660429"/>
            <a:ext cx="5079781" cy="282655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3"/>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4"/>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5"/>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marL="625475" lvl="1">
              <a:spcBef>
                <a:spcPts val="800"/>
              </a:spcBef>
              <a:buNone/>
            </a:pPr>
            <a:r>
              <a:rPr lang="en-US" sz="1600" b="0" dirty="0" smtClean="0">
                <a:latin typeface="Arial" pitchFamily="34" charset="0"/>
                <a:cs typeface="Arial" pitchFamily="34" charset="0"/>
              </a:rPr>
              <a:t>     </a:t>
            </a:r>
            <a:endParaRPr lang="en-US" sz="1600" b="0" dirty="0" smtClean="0">
              <a:solidFill>
                <a:schemeClr val="bg1"/>
              </a:solidFill>
              <a:latin typeface="Arial" pitchFamily="34" charset="0"/>
              <a:cs typeface="Arial" pitchFamily="34" charset="0"/>
            </a:endParaRPr>
          </a:p>
          <a:p>
            <a:pPr marL="742950" lvl="2" indent="-342900">
              <a:lnSpc>
                <a:spcPct val="90000"/>
              </a:lnSpc>
              <a:spcBef>
                <a:spcPts val="800"/>
              </a:spcBef>
              <a:buFont typeface="Courier New"/>
              <a:buChar char="o"/>
            </a:pPr>
            <a:endParaRPr lang="en-US" sz="1600" dirty="0" smtClean="0">
              <a:latin typeface="Arial" pitchFamily="34" charset="0"/>
              <a:cs typeface="Arial" pitchFamily="34" charset="0"/>
            </a:endParaRPr>
          </a:p>
          <a:p>
            <a:pPr marL="742950" lvl="2" indent="-342900">
              <a:lnSpc>
                <a:spcPct val="90000"/>
              </a:lnSpc>
              <a:spcBef>
                <a:spcPts val="800"/>
              </a:spcBef>
              <a:buFont typeface="Courier New"/>
              <a:buChar char="o"/>
            </a:pPr>
            <a:endParaRPr lang="en-US" sz="1600" dirty="0" smtClean="0">
              <a:latin typeface="Arial" pitchFamily="34" charset="0"/>
              <a:cs typeface="Arial" pitchFamily="34" charset="0"/>
            </a:endParaRPr>
          </a:p>
          <a:p>
            <a:pPr marL="463550" lvl="1" indent="-463550" eaLnBrk="1" hangingPunct="1">
              <a:spcBef>
                <a:spcPts val="800"/>
              </a:spcBef>
              <a:buFontTx/>
              <a:buNone/>
            </a:pPr>
            <a:endParaRPr lang="en-US" sz="1600" dirty="0">
              <a:solidFill>
                <a:schemeClr val="bg1"/>
              </a:solidFill>
              <a:latin typeface="Arial" pitchFamily="34" charset="0"/>
              <a:cs typeface="Arial" pitchFamily="34" charset="0"/>
            </a:endParaRPr>
          </a:p>
        </p:txBody>
      </p:sp>
      <p:pic>
        <p:nvPicPr>
          <p:cNvPr id="9" name="Picture 2" descr="GOES Flyout Schedule"/>
          <p:cNvPicPr>
            <a:picLocks noChangeAspect="1" noChangeArrowheads="1"/>
          </p:cNvPicPr>
          <p:nvPr/>
        </p:nvPicPr>
        <p:blipFill>
          <a:blip r:embed="rId6" cstate="screen"/>
          <a:srcRect/>
          <a:stretch>
            <a:fillRect/>
          </a:stretch>
        </p:blipFill>
        <p:spPr bwMode="auto">
          <a:xfrm>
            <a:off x="304800" y="76200"/>
            <a:ext cx="8534400" cy="6400800"/>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xmlns="" val="208358678"/>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1"/>
          <p:cNvSpPr>
            <a:spLocks noGrp="1"/>
          </p:cNvSpPr>
          <p:nvPr>
            <p:ph type="title"/>
          </p:nvPr>
        </p:nvSpPr>
        <p:spPr>
          <a:xfrm>
            <a:off x="457200" y="76200"/>
            <a:ext cx="8229600" cy="1143000"/>
          </a:xfrm>
        </p:spPr>
        <p:txBody>
          <a:bodyPr/>
          <a:lstStyle/>
          <a:p>
            <a:r>
              <a:rPr lang="en-US" sz="3200" b="1" dirty="0" err="1" smtClean="0">
                <a:solidFill>
                  <a:srgbClr val="FFFF00"/>
                </a:solidFill>
              </a:rPr>
              <a:t>Suomi</a:t>
            </a:r>
            <a:r>
              <a:rPr lang="en-US" sz="3200" b="1" dirty="0" smtClean="0">
                <a:solidFill>
                  <a:srgbClr val="FFFF00"/>
                </a:solidFill>
              </a:rPr>
              <a:t>-National Polar-orbiting Partnership (S-NPP) Status</a:t>
            </a:r>
          </a:p>
        </p:txBody>
      </p:sp>
      <p:sp>
        <p:nvSpPr>
          <p:cNvPr id="23554" name="Rectangle 3"/>
          <p:cNvSpPr>
            <a:spLocks noGrp="1"/>
          </p:cNvSpPr>
          <p:nvPr>
            <p:ph idx="1"/>
          </p:nvPr>
        </p:nvSpPr>
        <p:spPr>
          <a:xfrm>
            <a:off x="185571" y="1371600"/>
            <a:ext cx="8675548" cy="5105400"/>
          </a:xfrm>
        </p:spPr>
        <p:txBody>
          <a:bodyPr rtlCol="0">
            <a:normAutofit/>
          </a:bodyPr>
          <a:lstStyle/>
          <a:p>
            <a:pPr fontAlgn="auto">
              <a:spcBef>
                <a:spcPts val="800"/>
              </a:spcBef>
              <a:spcAft>
                <a:spcPts val="0"/>
              </a:spcAft>
              <a:defRPr/>
            </a:pPr>
            <a:r>
              <a:rPr lang="en-US" sz="1600" dirty="0" smtClean="0">
                <a:latin typeface="Arial" pitchFamily="34" charset="0"/>
                <a:cs typeface="Arial" pitchFamily="34" charset="0"/>
              </a:rPr>
              <a:t>Launched October 28, 2011</a:t>
            </a:r>
          </a:p>
          <a:p>
            <a:pPr fontAlgn="auto">
              <a:spcBef>
                <a:spcPts val="800"/>
              </a:spcBef>
              <a:spcAft>
                <a:spcPts val="0"/>
              </a:spcAft>
              <a:defRPr/>
            </a:pPr>
            <a:r>
              <a:rPr lang="en-US" sz="1600" dirty="0" smtClean="0">
                <a:latin typeface="Arial" pitchFamily="34" charset="0"/>
                <a:cs typeface="Arial" pitchFamily="34" charset="0"/>
              </a:rPr>
              <a:t>Observatory and Ground systems functioning nominally</a:t>
            </a:r>
          </a:p>
          <a:p>
            <a:pPr fontAlgn="auto">
              <a:spcBef>
                <a:spcPts val="800"/>
              </a:spcBef>
              <a:spcAft>
                <a:spcPts val="0"/>
              </a:spcAft>
              <a:defRPr/>
            </a:pPr>
            <a:r>
              <a:rPr lang="en-US" sz="1600" dirty="0">
                <a:latin typeface="Arial" pitchFamily="34" charset="0"/>
                <a:cs typeface="Arial" pitchFamily="34" charset="0"/>
              </a:rPr>
              <a:t>A</a:t>
            </a:r>
            <a:r>
              <a:rPr lang="en-US" sz="1600" dirty="0" smtClean="0">
                <a:latin typeface="Arial" pitchFamily="34" charset="0"/>
                <a:cs typeface="Arial" pitchFamily="34" charset="0"/>
              </a:rPr>
              <a:t>ll Instruments in science mode</a:t>
            </a:r>
          </a:p>
          <a:p>
            <a:pPr fontAlgn="auto">
              <a:spcBef>
                <a:spcPts val="800"/>
              </a:spcBef>
              <a:spcAft>
                <a:spcPts val="0"/>
              </a:spcAft>
              <a:defRPr/>
            </a:pPr>
            <a:r>
              <a:rPr lang="en-US" sz="1600" dirty="0" smtClean="0">
                <a:latin typeface="Arial" pitchFamily="34" charset="0"/>
                <a:cs typeface="Arial" pitchFamily="34" charset="0"/>
              </a:rPr>
              <a:t>Instruments are producing quality sensor data records</a:t>
            </a:r>
            <a:endParaRPr lang="en-US" sz="1600" strike="sngStrike" dirty="0" smtClean="0">
              <a:latin typeface="Arial" pitchFamily="34" charset="0"/>
              <a:cs typeface="Arial" pitchFamily="34" charset="0"/>
            </a:endParaRPr>
          </a:p>
          <a:p>
            <a:pPr marL="342900" lvl="1" indent="-342900" fontAlgn="auto">
              <a:spcBef>
                <a:spcPts val="800"/>
              </a:spcBef>
              <a:spcAft>
                <a:spcPts val="0"/>
              </a:spcAft>
              <a:buFont typeface="Arial" pitchFamily="34" charset="0"/>
              <a:buChar char="•"/>
              <a:defRPr/>
            </a:pPr>
            <a:r>
              <a:rPr lang="en-US" sz="1600" dirty="0">
                <a:latin typeface="Arial" pitchFamily="34" charset="0"/>
                <a:cs typeface="Arial" pitchFamily="34" charset="0"/>
              </a:rPr>
              <a:t>Calibration and validation </a:t>
            </a:r>
            <a:r>
              <a:rPr lang="en-US" sz="1600" dirty="0" smtClean="0">
                <a:latin typeface="Arial" pitchFamily="34" charset="0"/>
                <a:cs typeface="Arial" pitchFamily="34" charset="0"/>
              </a:rPr>
              <a:t>continues</a:t>
            </a:r>
            <a:endParaRPr lang="en-US" sz="1600" strike="sngStrike" dirty="0" smtClean="0">
              <a:latin typeface="Arial" pitchFamily="34" charset="0"/>
              <a:cs typeface="Arial" pitchFamily="34" charset="0"/>
            </a:endParaRPr>
          </a:p>
          <a:p>
            <a:pPr lvl="1" fontAlgn="auto">
              <a:spcBef>
                <a:spcPts val="800"/>
              </a:spcBef>
              <a:spcAft>
                <a:spcPts val="0"/>
              </a:spcAft>
              <a:buFont typeface="Arial" pitchFamily="34" charset="0"/>
              <a:buChar char="•"/>
              <a:defRPr/>
            </a:pPr>
            <a:r>
              <a:rPr lang="en-US" sz="1200" dirty="0" smtClean="0">
                <a:latin typeface="Arial" pitchFamily="34" charset="0"/>
                <a:cs typeface="Arial" pitchFamily="34" charset="0"/>
              </a:rPr>
              <a:t>Public release of S-NPP data available from NOAA’s archive system (i.e., CLASS)</a:t>
            </a:r>
          </a:p>
          <a:p>
            <a:pPr marL="463550" lvl="1" indent="-463550" fontAlgn="auto">
              <a:spcBef>
                <a:spcPts val="800"/>
              </a:spcBef>
              <a:spcAft>
                <a:spcPts val="0"/>
              </a:spcAft>
              <a:buFont typeface="Arial" pitchFamily="34" charset="0"/>
              <a:buNone/>
              <a:defRPr/>
            </a:pPr>
            <a:endParaRPr lang="en-US" sz="1600" dirty="0">
              <a:solidFill>
                <a:schemeClr val="bg1"/>
              </a:solidFill>
              <a:latin typeface="Arial" pitchFamily="34" charset="0"/>
              <a:cs typeface="Arial" pitchFamily="34" charset="0"/>
            </a:endParaRPr>
          </a:p>
        </p:txBody>
      </p:sp>
      <p:pic>
        <p:nvPicPr>
          <p:cNvPr id="2052" name="Picture 5" descr="NPP launch photo 2 - 10-27-11.jpg"/>
          <p:cNvPicPr>
            <a:picLocks noChangeAspect="1"/>
          </p:cNvPicPr>
          <p:nvPr/>
        </p:nvPicPr>
        <p:blipFill>
          <a:blip r:embed="rId3" cstate="screen"/>
          <a:srcRect/>
          <a:stretch>
            <a:fillRect/>
          </a:stretch>
        </p:blipFill>
        <p:spPr bwMode="auto">
          <a:xfrm>
            <a:off x="5181600" y="3581400"/>
            <a:ext cx="3686175" cy="2843213"/>
          </a:xfrm>
          <a:prstGeom prst="rect">
            <a:avLst/>
          </a:prstGeom>
          <a:noFill/>
          <a:ln w="9525">
            <a:noFill/>
            <a:miter lim="800000"/>
            <a:headEnd/>
            <a:tailEnd/>
          </a:ln>
        </p:spPr>
      </p:pic>
      <p:sp>
        <p:nvSpPr>
          <p:cNvPr id="8" name="Rectangle 3"/>
          <p:cNvSpPr txBox="1">
            <a:spLocks/>
          </p:cNvSpPr>
          <p:nvPr/>
        </p:nvSpPr>
        <p:spPr bwMode="auto">
          <a:xfrm>
            <a:off x="0" y="4031442"/>
            <a:ext cx="5079781" cy="2826558"/>
          </a:xfrm>
          <a:prstGeom prst="rect">
            <a:avLst/>
          </a:prstGeom>
          <a:noFill/>
          <a:ln w="9525">
            <a:noFill/>
            <a:miter lim="800000"/>
            <a:headEnd/>
            <a:tailEnd/>
          </a:ln>
        </p:spPr>
        <p:txBody>
          <a:bodyPr/>
          <a:lstStyle>
            <a:lvl1pPr marL="342900" indent="-342900" algn="l" rtl="0" eaLnBrk="0" fontAlgn="base" hangingPunct="0">
              <a:lnSpc>
                <a:spcPct val="90000"/>
              </a:lnSpc>
              <a:spcBef>
                <a:spcPct val="75000"/>
              </a:spcBef>
              <a:spcAft>
                <a:spcPct val="0"/>
              </a:spcAft>
              <a:defRPr sz="2800">
                <a:solidFill>
                  <a:srgbClr val="083763"/>
                </a:solidFill>
                <a:latin typeface="Franklin Gothic Medium" pitchFamily="34" charset="0"/>
                <a:ea typeface="+mn-ea"/>
                <a:cs typeface="+mn-cs"/>
              </a:defRPr>
            </a:lvl1pPr>
            <a:lvl2pPr marL="514350" indent="-285750" algn="l" rtl="0" eaLnBrk="0" fontAlgn="base" hangingPunct="0">
              <a:spcBef>
                <a:spcPct val="5000"/>
              </a:spcBef>
              <a:spcAft>
                <a:spcPct val="0"/>
              </a:spcAft>
              <a:buBlip>
                <a:blip r:embed="rId4"/>
              </a:buBlip>
              <a:defRPr sz="2000">
                <a:solidFill>
                  <a:srgbClr val="083763"/>
                </a:solidFill>
                <a:latin typeface="Franklin Gothic Medium Cond" pitchFamily="34" charset="0"/>
              </a:defRPr>
            </a:lvl2pPr>
            <a:lvl3pPr marL="914400" indent="-228600" algn="l" rtl="0" eaLnBrk="0" fontAlgn="base" hangingPunct="0">
              <a:spcBef>
                <a:spcPct val="5000"/>
              </a:spcBef>
              <a:spcAft>
                <a:spcPct val="0"/>
              </a:spcAft>
              <a:buBlip>
                <a:blip r:embed="rId5"/>
              </a:buBlip>
              <a:defRPr>
                <a:solidFill>
                  <a:srgbClr val="083763"/>
                </a:solidFill>
                <a:latin typeface="Franklin Gothic Medium Cond" pitchFamily="34" charset="0"/>
              </a:defRPr>
            </a:lvl3pPr>
            <a:lvl4pPr marL="1257300" indent="-228600" algn="l" rtl="0" eaLnBrk="0" fontAlgn="base" hangingPunct="0">
              <a:spcBef>
                <a:spcPct val="5000"/>
              </a:spcBef>
              <a:spcAft>
                <a:spcPct val="0"/>
              </a:spcAft>
              <a:buBlip>
                <a:blip r:embed="rId6"/>
              </a:buBlip>
              <a:defRPr sz="1600">
                <a:solidFill>
                  <a:srgbClr val="083763"/>
                </a:solidFill>
                <a:latin typeface="Franklin Gothic Medium Cond" pitchFamily="34" charset="0"/>
              </a:defRPr>
            </a:lvl4pPr>
            <a:lvl5pPr marL="1600200" indent="-228600" algn="l" rtl="0" eaLnBrk="0" fontAlgn="base" hangingPunct="0">
              <a:spcBef>
                <a:spcPct val="5000"/>
              </a:spcBef>
              <a:spcAft>
                <a:spcPct val="0"/>
              </a:spcAft>
              <a:buChar char="»"/>
              <a:defRPr sz="1600">
                <a:solidFill>
                  <a:schemeClr val="accent2"/>
                </a:solidFill>
                <a:latin typeface="Franklin Gothic Medium Cond" pitchFamily="34" charset="0"/>
              </a:defRPr>
            </a:lvl5pPr>
            <a:lvl6pPr marL="2057400" indent="-228600" algn="l" rtl="0" eaLnBrk="1" fontAlgn="base" hangingPunct="1">
              <a:spcBef>
                <a:spcPct val="5000"/>
              </a:spcBef>
              <a:spcAft>
                <a:spcPct val="0"/>
              </a:spcAft>
              <a:buChar char="»"/>
              <a:defRPr>
                <a:solidFill>
                  <a:schemeClr val="accent2"/>
                </a:solidFill>
                <a:latin typeface="SolexRegularLining" pitchFamily="2" charset="0"/>
              </a:defRPr>
            </a:lvl6pPr>
            <a:lvl7pPr marL="2514600" indent="-228600" algn="l" rtl="0" eaLnBrk="1" fontAlgn="base" hangingPunct="1">
              <a:spcBef>
                <a:spcPct val="5000"/>
              </a:spcBef>
              <a:spcAft>
                <a:spcPct val="0"/>
              </a:spcAft>
              <a:buChar char="»"/>
              <a:defRPr>
                <a:solidFill>
                  <a:schemeClr val="accent2"/>
                </a:solidFill>
                <a:latin typeface="SolexRegularLining" pitchFamily="2" charset="0"/>
              </a:defRPr>
            </a:lvl7pPr>
            <a:lvl8pPr marL="2971800" indent="-228600" algn="l" rtl="0" eaLnBrk="1" fontAlgn="base" hangingPunct="1">
              <a:spcBef>
                <a:spcPct val="5000"/>
              </a:spcBef>
              <a:spcAft>
                <a:spcPct val="0"/>
              </a:spcAft>
              <a:buChar char="»"/>
              <a:defRPr>
                <a:solidFill>
                  <a:schemeClr val="accent2"/>
                </a:solidFill>
                <a:latin typeface="SolexRegularLining" pitchFamily="2" charset="0"/>
              </a:defRPr>
            </a:lvl8pPr>
            <a:lvl9pPr marL="3429000" indent="-228600" algn="l" rtl="0" eaLnBrk="1" fontAlgn="base" hangingPunct="1">
              <a:spcBef>
                <a:spcPct val="5000"/>
              </a:spcBef>
              <a:spcAft>
                <a:spcPct val="0"/>
              </a:spcAft>
              <a:buChar char="»"/>
              <a:defRPr>
                <a:solidFill>
                  <a:schemeClr val="accent2"/>
                </a:solidFill>
                <a:latin typeface="SolexRegularLining" pitchFamily="2" charset="0"/>
              </a:defRPr>
            </a:lvl9pPr>
          </a:lstStyle>
          <a:p>
            <a:pPr marL="457200" indent="-457200">
              <a:buFont typeface="Arial" pitchFamily="34" charset="0"/>
              <a:buChar char="•"/>
              <a:defRPr/>
            </a:pPr>
            <a:r>
              <a:rPr lang="en-US" sz="1600" b="0" dirty="0" smtClean="0">
                <a:solidFill>
                  <a:schemeClr val="tx1"/>
                </a:solidFill>
                <a:latin typeface="Arial" pitchFamily="34" charset="0"/>
                <a:cs typeface="Arial" pitchFamily="34" charset="0"/>
              </a:rPr>
              <a:t>Transition of satellite and ground system operations to NOAA  planned to occur about 15 months post-launch</a:t>
            </a:r>
          </a:p>
          <a:p>
            <a:pPr marL="457200" indent="-457200">
              <a:buFont typeface="Arial" pitchFamily="34" charset="0"/>
              <a:buChar char="•"/>
              <a:defRPr/>
            </a:pPr>
            <a:r>
              <a:rPr lang="en-US" sz="1600" b="0" dirty="0" smtClean="0">
                <a:solidFill>
                  <a:schemeClr val="tx1"/>
                </a:solidFill>
                <a:latin typeface="Arial" pitchFamily="34" charset="0"/>
                <a:cs typeface="Arial" pitchFamily="34" charset="0"/>
              </a:rPr>
              <a:t>May 2012 S-NPP microwave radiance (ATMS) data assimilated into Numerical Weather Prediction Models by NOAA’s National Weather Service</a:t>
            </a:r>
          </a:p>
          <a:p>
            <a:pPr marL="742950" lvl="2" indent="-342900">
              <a:lnSpc>
                <a:spcPct val="90000"/>
              </a:lnSpc>
              <a:spcBef>
                <a:spcPts val="800"/>
              </a:spcBef>
              <a:buFont typeface="Courier New"/>
              <a:buChar char="o"/>
              <a:defRPr/>
            </a:pPr>
            <a:endParaRPr lang="en-US" sz="1600" dirty="0" smtClean="0">
              <a:latin typeface="Arial" pitchFamily="34" charset="0"/>
              <a:cs typeface="Arial" pitchFamily="34" charset="0"/>
            </a:endParaRPr>
          </a:p>
          <a:p>
            <a:pPr marL="742950" lvl="2" indent="-342900">
              <a:lnSpc>
                <a:spcPct val="90000"/>
              </a:lnSpc>
              <a:spcBef>
                <a:spcPts val="800"/>
              </a:spcBef>
              <a:buFont typeface="Courier New"/>
              <a:buChar char="o"/>
              <a:defRPr/>
            </a:pPr>
            <a:endParaRPr lang="en-US" sz="1600" dirty="0" smtClean="0">
              <a:latin typeface="Arial" pitchFamily="34" charset="0"/>
              <a:cs typeface="Arial" pitchFamily="34" charset="0"/>
            </a:endParaRPr>
          </a:p>
          <a:p>
            <a:pPr marL="463550" lvl="1" indent="-463550" eaLnBrk="1" hangingPunct="1">
              <a:spcBef>
                <a:spcPts val="800"/>
              </a:spcBef>
              <a:buFontTx/>
              <a:buNone/>
              <a:defRPr/>
            </a:pPr>
            <a:endParaRPr lang="en-US" sz="1600" dirty="0">
              <a:solidFill>
                <a:schemeClr val="bg1"/>
              </a:solidFill>
              <a:latin typeface="Arial" pitchFamily="34" charset="0"/>
              <a:cs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1"/>
          <p:cNvSpPr>
            <a:spLocks noGrp="1"/>
          </p:cNvSpPr>
          <p:nvPr>
            <p:ph type="title"/>
          </p:nvPr>
        </p:nvSpPr>
        <p:spPr/>
        <p:txBody>
          <a:bodyPr rtlCol="0">
            <a:normAutofit/>
          </a:bodyPr>
          <a:lstStyle/>
          <a:p>
            <a:pPr fontAlgn="auto">
              <a:spcAft>
                <a:spcPts val="0"/>
              </a:spcAft>
              <a:defRPr/>
            </a:pPr>
            <a:r>
              <a:rPr lang="en-US" b="1" dirty="0" smtClean="0">
                <a:solidFill>
                  <a:srgbClr val="FFFF00"/>
                </a:solidFill>
                <a:latin typeface="Arial" pitchFamily="34" charset="0"/>
                <a:cs typeface="Arial" pitchFamily="34" charset="0"/>
              </a:rPr>
              <a:t>System Description</a:t>
            </a:r>
            <a:br>
              <a:rPr lang="en-US" b="1" dirty="0" smtClean="0">
                <a:solidFill>
                  <a:srgbClr val="FFFF00"/>
                </a:solidFill>
                <a:latin typeface="Arial" pitchFamily="34" charset="0"/>
                <a:cs typeface="Arial" pitchFamily="34" charset="0"/>
              </a:rPr>
            </a:br>
            <a:r>
              <a:rPr lang="en-US" sz="2800" dirty="0" smtClean="0">
                <a:solidFill>
                  <a:srgbClr val="FFFF00"/>
                </a:solidFill>
              </a:rPr>
              <a:t>(Space Segment)</a:t>
            </a:r>
            <a:endParaRPr lang="en-US" sz="2800" b="1" dirty="0" smtClean="0">
              <a:solidFill>
                <a:srgbClr val="FFFF00"/>
              </a:solidFill>
            </a:endParaRPr>
          </a:p>
        </p:txBody>
      </p:sp>
      <p:graphicFrame>
        <p:nvGraphicFramePr>
          <p:cNvPr id="7" name="Table 6"/>
          <p:cNvGraphicFramePr>
            <a:graphicFrameLocks noGrp="1"/>
          </p:cNvGraphicFramePr>
          <p:nvPr/>
        </p:nvGraphicFramePr>
        <p:xfrm>
          <a:off x="152400" y="1524000"/>
          <a:ext cx="8785191" cy="4770281"/>
        </p:xfrm>
        <a:graphic>
          <a:graphicData uri="http://schemas.openxmlformats.org/drawingml/2006/table">
            <a:tbl>
              <a:tblPr firstRow="1" bandRow="1">
                <a:tableStyleId>{5940675A-B579-460E-94D1-54222C63F5DA}</a:tableStyleId>
              </a:tblPr>
              <a:tblGrid>
                <a:gridCol w="1038979"/>
                <a:gridCol w="1038979"/>
                <a:gridCol w="1038979"/>
                <a:gridCol w="2023684"/>
                <a:gridCol w="3644570"/>
              </a:tblGrid>
              <a:tr h="293101">
                <a:tc>
                  <a:txBody>
                    <a:bodyPr/>
                    <a:lstStyle/>
                    <a:p>
                      <a:pPr algn="ctr"/>
                      <a:r>
                        <a:rPr lang="en-US" sz="1400" b="1" dirty="0" smtClean="0">
                          <a:ln>
                            <a:noFill/>
                          </a:ln>
                          <a:solidFill>
                            <a:srgbClr val="000000"/>
                          </a:solidFill>
                          <a:latin typeface="Arial" pitchFamily="34" charset="0"/>
                          <a:cs typeface="Arial" pitchFamily="34" charset="0"/>
                        </a:rPr>
                        <a:t>NOAA Heritage</a:t>
                      </a:r>
                      <a:endParaRPr lang="en-US" sz="1400" b="1" dirty="0">
                        <a:ln>
                          <a:noFill/>
                        </a:ln>
                        <a:solidFill>
                          <a:srgbClr val="0000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46000"/>
                      </a:schemeClr>
                    </a:solidFill>
                  </a:tcPr>
                </a:tc>
                <a:tc>
                  <a:txBody>
                    <a:bodyPr/>
                    <a:lstStyle/>
                    <a:p>
                      <a:pPr algn="ctr"/>
                      <a:r>
                        <a:rPr lang="en-US" sz="1400" b="1" dirty="0" smtClean="0">
                          <a:ln>
                            <a:noFill/>
                          </a:ln>
                          <a:solidFill>
                            <a:srgbClr val="000000"/>
                          </a:solidFill>
                          <a:latin typeface="Arial" pitchFamily="34" charset="0"/>
                          <a:cs typeface="Arial" pitchFamily="34" charset="0"/>
                        </a:rPr>
                        <a:t>NASA Heritage</a:t>
                      </a:r>
                      <a:endParaRPr lang="en-US" sz="1400" b="1" dirty="0">
                        <a:ln>
                          <a:noFill/>
                        </a:ln>
                        <a:solidFill>
                          <a:srgbClr val="0000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46000"/>
                      </a:schemeClr>
                    </a:solidFill>
                  </a:tcPr>
                </a:tc>
                <a:tc gridSpan="2">
                  <a:txBody>
                    <a:bodyPr/>
                    <a:lstStyle/>
                    <a:p>
                      <a:pPr algn="ctr"/>
                      <a:r>
                        <a:rPr lang="en-US" sz="1400" b="1" dirty="0" smtClean="0">
                          <a:ln>
                            <a:noFill/>
                          </a:ln>
                          <a:solidFill>
                            <a:srgbClr val="000000"/>
                          </a:solidFill>
                          <a:latin typeface="Arial" pitchFamily="34" charset="0"/>
                          <a:cs typeface="Arial" pitchFamily="34" charset="0"/>
                        </a:rPr>
                        <a:t>JPSS Instrument</a:t>
                      </a:r>
                      <a:endParaRPr lang="en-US" sz="1400" b="1" dirty="0">
                        <a:ln>
                          <a:noFill/>
                        </a:ln>
                        <a:solidFill>
                          <a:srgbClr val="0000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46000"/>
                      </a:schemeClr>
                    </a:solidFill>
                  </a:tcPr>
                </a:tc>
                <a:tc hMerge="1">
                  <a:txBody>
                    <a:bodyPr/>
                    <a:lstStyle/>
                    <a:p>
                      <a:endParaRPr lang="en-US" dirty="0"/>
                    </a:p>
                  </a:txBody>
                  <a:tcPr/>
                </a:tc>
                <a:tc>
                  <a:txBody>
                    <a:bodyPr/>
                    <a:lstStyle/>
                    <a:p>
                      <a:pPr algn="ctr"/>
                      <a:r>
                        <a:rPr lang="en-US" sz="1400" b="1" dirty="0" smtClean="0">
                          <a:ln>
                            <a:noFill/>
                          </a:ln>
                          <a:solidFill>
                            <a:srgbClr val="000000"/>
                          </a:solidFill>
                          <a:latin typeface="Arial" pitchFamily="34" charset="0"/>
                          <a:cs typeface="Arial" pitchFamily="34" charset="0"/>
                        </a:rPr>
                        <a:t>Measurement </a:t>
                      </a:r>
                      <a:endParaRPr lang="en-US" sz="1400" b="1" dirty="0">
                        <a:ln>
                          <a:noFill/>
                        </a:ln>
                        <a:solidFill>
                          <a:srgbClr val="0000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46000"/>
                      </a:schemeClr>
                    </a:solidFill>
                  </a:tcPr>
                </a:tc>
              </a:tr>
              <a:tr h="804822">
                <a:tc>
                  <a:txBody>
                    <a:bodyPr/>
                    <a:lstStyle/>
                    <a:p>
                      <a:pPr algn="ctr"/>
                      <a:r>
                        <a:rPr lang="en-US" sz="1400" b="0" dirty="0" smtClean="0">
                          <a:ln>
                            <a:noFill/>
                          </a:ln>
                          <a:solidFill>
                            <a:srgbClr val="000000"/>
                          </a:solidFill>
                          <a:latin typeface="Arial" pitchFamily="34" charset="0"/>
                          <a:cs typeface="Arial" pitchFamily="34" charset="0"/>
                        </a:rPr>
                        <a:t>AMSU</a:t>
                      </a:r>
                      <a:endParaRPr lang="en-US" sz="1400" b="0" dirty="0">
                        <a:ln>
                          <a:noFill/>
                        </a:ln>
                        <a:solidFill>
                          <a:srgbClr val="0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dirty="0" smtClean="0">
                          <a:ln>
                            <a:noFill/>
                          </a:ln>
                          <a:solidFill>
                            <a:srgbClr val="000000"/>
                          </a:solidFill>
                          <a:latin typeface="Arial" pitchFamily="34" charset="0"/>
                          <a:cs typeface="Arial" pitchFamily="34" charset="0"/>
                        </a:rPr>
                        <a:t>AMSU</a:t>
                      </a:r>
                      <a:endParaRPr lang="en-US" sz="1400" b="0" dirty="0">
                        <a:ln>
                          <a:noFill/>
                        </a:ln>
                        <a:solidFill>
                          <a:srgbClr val="0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n>
                          <a:noFill/>
                        </a:ln>
                        <a:solidFill>
                          <a:srgbClr val="0000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1400" u="none" strike="noStrike" kern="0" cap="none" spc="0" normalizeH="0" baseline="0" noProof="0" dirty="0" smtClean="0">
                          <a:ln>
                            <a:noFill/>
                          </a:ln>
                          <a:solidFill>
                            <a:srgbClr val="000000"/>
                          </a:solidFill>
                          <a:effectLst/>
                          <a:uLnTx/>
                          <a:uFillTx/>
                          <a:latin typeface="Arial" pitchFamily="34" charset="0"/>
                          <a:cs typeface="Arial" pitchFamily="34" charset="0"/>
                        </a:rPr>
                        <a:t>ATMS</a:t>
                      </a:r>
                      <a:endParaRPr lang="en-US" sz="1400" b="1" u="none" dirty="0">
                        <a:ln>
                          <a:noFill/>
                        </a:ln>
                        <a:solidFill>
                          <a:srgbClr val="0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a:r>
                        <a:rPr kumimoji="0" lang="en-US" sz="1400" u="none" strike="noStrike" kern="0" cap="none" spc="0" normalizeH="0" baseline="0" noProof="0" dirty="0" smtClean="0">
                          <a:ln>
                            <a:noFill/>
                          </a:ln>
                          <a:solidFill>
                            <a:srgbClr val="000000"/>
                          </a:solidFill>
                          <a:effectLst/>
                          <a:uLnTx/>
                          <a:uFillTx/>
                          <a:latin typeface="Arial" pitchFamily="34" charset="0"/>
                          <a:cs typeface="Arial" pitchFamily="34" charset="0"/>
                        </a:rPr>
                        <a:t>ATMS and </a:t>
                      </a:r>
                      <a:r>
                        <a:rPr kumimoji="0" lang="en-US" sz="1400" u="none" strike="noStrike" kern="0" cap="none" spc="0" normalizeH="0" baseline="0" noProof="0" dirty="0" err="1" smtClean="0">
                          <a:ln>
                            <a:noFill/>
                          </a:ln>
                          <a:solidFill>
                            <a:srgbClr val="000000"/>
                          </a:solidFill>
                          <a:effectLst/>
                          <a:uLnTx/>
                          <a:uFillTx/>
                          <a:latin typeface="Arial" pitchFamily="34" charset="0"/>
                          <a:cs typeface="Arial" pitchFamily="34" charset="0"/>
                        </a:rPr>
                        <a:t>CrIS</a:t>
                      </a:r>
                      <a:r>
                        <a:rPr kumimoji="0" lang="en-US" sz="1400" u="none" strike="noStrike" kern="0" cap="none" spc="0" normalizeH="0" baseline="0" noProof="0" dirty="0" smtClean="0">
                          <a:ln>
                            <a:noFill/>
                          </a:ln>
                          <a:solidFill>
                            <a:srgbClr val="000000"/>
                          </a:solidFill>
                          <a:effectLst/>
                          <a:uLnTx/>
                          <a:uFillTx/>
                          <a:latin typeface="Arial" pitchFamily="34" charset="0"/>
                          <a:cs typeface="Arial" pitchFamily="34" charset="0"/>
                        </a:rPr>
                        <a:t> together provide profiles of atmospheric  temperature, moisture, and pressure</a:t>
                      </a:r>
                      <a:endParaRPr lang="en-US" sz="1400" b="0" dirty="0">
                        <a:ln>
                          <a:noFill/>
                        </a:ln>
                        <a:solidFill>
                          <a:srgbClr val="0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77654">
                <a:tc>
                  <a:txBody>
                    <a:bodyPr/>
                    <a:lstStyle/>
                    <a:p>
                      <a:pPr algn="ctr"/>
                      <a:r>
                        <a:rPr lang="en-US" sz="1400" dirty="0" smtClean="0">
                          <a:solidFill>
                            <a:srgbClr val="000000"/>
                          </a:solidFill>
                          <a:latin typeface="Arial" pitchFamily="34" charset="0"/>
                          <a:cs typeface="Arial" pitchFamily="34" charset="0"/>
                        </a:rPr>
                        <a:t>HIRS</a:t>
                      </a:r>
                      <a:endParaRPr lang="en-US" sz="1400" dirty="0">
                        <a:solidFill>
                          <a:srgbClr val="0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solidFill>
                            <a:srgbClr val="000000"/>
                          </a:solidFill>
                          <a:latin typeface="Arial" pitchFamily="34" charset="0"/>
                          <a:cs typeface="Arial" pitchFamily="34" charset="0"/>
                        </a:rPr>
                        <a:t>AIRS</a:t>
                      </a:r>
                      <a:endParaRPr lang="en-US" sz="1400" dirty="0">
                        <a:solidFill>
                          <a:srgbClr val="0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n>
                          <a:noFill/>
                        </a:ln>
                        <a:solidFill>
                          <a:srgbClr val="0000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1400" u="none" strike="noStrike" kern="0" cap="none" spc="0" normalizeH="0" baseline="0" noProof="0" dirty="0" err="1" smtClean="0">
                          <a:ln>
                            <a:noFill/>
                          </a:ln>
                          <a:solidFill>
                            <a:srgbClr val="000000"/>
                          </a:solidFill>
                          <a:effectLst/>
                          <a:uLnTx/>
                          <a:uFillTx/>
                          <a:latin typeface="Arial" pitchFamily="34" charset="0"/>
                          <a:cs typeface="Arial" pitchFamily="34" charset="0"/>
                        </a:rPr>
                        <a:t>CrIS</a:t>
                      </a:r>
                      <a:endParaRPr lang="en-US" sz="1400" b="1" u="none" dirty="0">
                        <a:ln>
                          <a:noFill/>
                        </a:ln>
                        <a:solidFill>
                          <a:srgbClr val="0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dirty="0"/>
                    </a:p>
                  </a:txBody>
                  <a:tcPr/>
                </a:tc>
              </a:tr>
              <a:tr h="832782">
                <a:tc>
                  <a:txBody>
                    <a:bodyPr/>
                    <a:lstStyle/>
                    <a:p>
                      <a:pPr algn="ctr"/>
                      <a:r>
                        <a:rPr lang="en-US" sz="1400" b="0" dirty="0" smtClean="0">
                          <a:ln>
                            <a:noFill/>
                          </a:ln>
                          <a:solidFill>
                            <a:srgbClr val="000000"/>
                          </a:solidFill>
                          <a:latin typeface="Arial" pitchFamily="34" charset="0"/>
                          <a:cs typeface="Arial" pitchFamily="34" charset="0"/>
                        </a:rPr>
                        <a:t>AVHRR</a:t>
                      </a:r>
                      <a:endParaRPr lang="en-US" sz="1400" b="0" dirty="0">
                        <a:ln>
                          <a:noFill/>
                        </a:ln>
                        <a:solidFill>
                          <a:srgbClr val="0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0" dirty="0" smtClean="0">
                          <a:ln>
                            <a:noFill/>
                          </a:ln>
                          <a:solidFill>
                            <a:srgbClr val="000000"/>
                          </a:solidFill>
                          <a:latin typeface="Arial" pitchFamily="34" charset="0"/>
                          <a:cs typeface="Arial" pitchFamily="34" charset="0"/>
                        </a:rPr>
                        <a:t>MODIS</a:t>
                      </a:r>
                      <a:endParaRPr lang="en-US" sz="1400" b="0" dirty="0">
                        <a:ln>
                          <a:noFill/>
                        </a:ln>
                        <a:solidFill>
                          <a:srgbClr val="0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n>
                          <a:noFill/>
                        </a:ln>
                        <a:solidFill>
                          <a:srgbClr val="0000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0" lang="en-US" sz="1400" u="none" strike="noStrike" kern="0" cap="none" spc="0" normalizeH="0" baseline="0" noProof="0" dirty="0" smtClean="0">
                          <a:ln>
                            <a:noFill/>
                          </a:ln>
                          <a:solidFill>
                            <a:srgbClr val="000000"/>
                          </a:solidFill>
                          <a:effectLst/>
                          <a:uLnTx/>
                          <a:uFillTx/>
                          <a:latin typeface="Arial" pitchFamily="34" charset="0"/>
                          <a:cs typeface="Arial" pitchFamily="34" charset="0"/>
                        </a:rPr>
                        <a:t>VIIRS</a:t>
                      </a:r>
                      <a:endParaRPr lang="en-US" sz="1400" b="1" u="none" dirty="0">
                        <a:ln>
                          <a:noFill/>
                        </a:ln>
                        <a:solidFill>
                          <a:srgbClr val="0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400" u="none" strike="noStrike" kern="0" cap="none" spc="0" normalizeH="0" baseline="0" noProof="0" dirty="0" smtClean="0">
                          <a:ln>
                            <a:noFill/>
                          </a:ln>
                          <a:solidFill>
                            <a:srgbClr val="000000"/>
                          </a:solidFill>
                          <a:effectLst/>
                          <a:uLnTx/>
                          <a:uFillTx/>
                          <a:latin typeface="Arial" pitchFamily="34" charset="0"/>
                          <a:cs typeface="Arial" pitchFamily="34" charset="0"/>
                        </a:rPr>
                        <a:t>Provides daily high-resolution imagery and radiometry across the visible to long-wave infrared spectrum</a:t>
                      </a:r>
                      <a:endParaRPr lang="en-US" sz="1400" b="0" dirty="0">
                        <a:ln>
                          <a:noFill/>
                        </a:ln>
                        <a:solidFill>
                          <a:srgbClr val="0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00753">
                <a:tc>
                  <a:txBody>
                    <a:bodyPr/>
                    <a:lstStyle/>
                    <a:p>
                      <a:pPr algn="ctr"/>
                      <a:r>
                        <a:rPr lang="en-US" sz="1400" dirty="0" smtClean="0">
                          <a:ln>
                            <a:noFill/>
                          </a:ln>
                          <a:solidFill>
                            <a:srgbClr val="000000"/>
                          </a:solidFill>
                          <a:latin typeface="Arial" pitchFamily="34" charset="0"/>
                          <a:cs typeface="Arial" pitchFamily="34" charset="0"/>
                        </a:rPr>
                        <a:t>SBUV-2</a:t>
                      </a:r>
                      <a:endParaRPr lang="en-US" sz="1400" dirty="0">
                        <a:ln>
                          <a:noFill/>
                        </a:ln>
                        <a:solidFill>
                          <a:srgbClr val="0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ln>
                            <a:noFill/>
                          </a:ln>
                          <a:solidFill>
                            <a:srgbClr val="000000"/>
                          </a:solidFill>
                          <a:latin typeface="Arial" pitchFamily="34" charset="0"/>
                          <a:cs typeface="Arial" pitchFamily="34" charset="0"/>
                        </a:rPr>
                        <a:t>OMI</a:t>
                      </a:r>
                      <a:endParaRPr lang="en-US" sz="1400" dirty="0">
                        <a:ln>
                          <a:noFill/>
                        </a:ln>
                        <a:solidFill>
                          <a:srgbClr val="0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n>
                          <a:noFill/>
                        </a:ln>
                        <a:solidFill>
                          <a:srgbClr val="0000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0" cap="none" spc="0" normalizeH="0" baseline="0" noProof="0" dirty="0" smtClean="0">
                          <a:ln>
                            <a:noFill/>
                          </a:ln>
                          <a:solidFill>
                            <a:srgbClr val="000000"/>
                          </a:solidFill>
                          <a:effectLst/>
                          <a:uLnTx/>
                          <a:uFillTx/>
                          <a:latin typeface="Arial" pitchFamily="34" charset="0"/>
                          <a:cs typeface="Arial" pitchFamily="34" charset="0"/>
                        </a:rPr>
                        <a:t>OMPS </a:t>
                      </a:r>
                      <a:endParaRPr lang="en-US" sz="1400" b="1" u="none" dirty="0">
                        <a:ln>
                          <a:noFill/>
                        </a:ln>
                        <a:solidFill>
                          <a:srgbClr val="0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0" cap="none" spc="0" normalizeH="0" baseline="0" noProof="0" dirty="0" smtClean="0">
                          <a:ln>
                            <a:noFill/>
                          </a:ln>
                          <a:solidFill>
                            <a:srgbClr val="000000"/>
                          </a:solidFill>
                          <a:effectLst/>
                          <a:uLnTx/>
                          <a:uFillTx/>
                          <a:latin typeface="Arial" pitchFamily="34" charset="0"/>
                          <a:cs typeface="Arial" pitchFamily="34" charset="0"/>
                        </a:rPr>
                        <a:t>Spectrometers with UV and IR bands for ozone total column measurements and NADIR and Limb profiler measurements</a:t>
                      </a:r>
                    </a:p>
                    <a:p>
                      <a:endParaRPr lang="en-US" sz="1400" dirty="0">
                        <a:ln>
                          <a:noFill/>
                        </a:ln>
                        <a:solidFill>
                          <a:srgbClr val="0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91983">
                <a:tc>
                  <a:txBody>
                    <a:bodyPr/>
                    <a:lstStyle/>
                    <a:p>
                      <a:pPr algn="ctr"/>
                      <a:r>
                        <a:rPr lang="en-US" sz="1400" dirty="0" smtClean="0">
                          <a:ln>
                            <a:noFill/>
                          </a:ln>
                          <a:solidFill>
                            <a:srgbClr val="000000"/>
                          </a:solidFill>
                          <a:latin typeface="Arial" pitchFamily="34" charset="0"/>
                          <a:cs typeface="Arial" pitchFamily="34" charset="0"/>
                        </a:rPr>
                        <a:t>ERBE</a:t>
                      </a:r>
                      <a:endParaRPr lang="en-US" sz="1400" dirty="0">
                        <a:ln>
                          <a:noFill/>
                        </a:ln>
                        <a:solidFill>
                          <a:srgbClr val="0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smtClean="0">
                          <a:ln>
                            <a:noFill/>
                          </a:ln>
                          <a:solidFill>
                            <a:srgbClr val="000000"/>
                          </a:solidFill>
                          <a:latin typeface="Arial" pitchFamily="34" charset="0"/>
                          <a:cs typeface="Arial" pitchFamily="34" charset="0"/>
                        </a:rPr>
                        <a:t>CERES</a:t>
                      </a:r>
                      <a:endParaRPr lang="en-US" sz="1400" dirty="0">
                        <a:ln>
                          <a:noFill/>
                        </a:ln>
                        <a:solidFill>
                          <a:srgbClr val="0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ln>
                          <a:noFill/>
                        </a:ln>
                        <a:solidFill>
                          <a:srgbClr val="00000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0" cap="none" spc="0" normalizeH="0" baseline="0" noProof="0" dirty="0" smtClean="0">
                          <a:ln>
                            <a:noFill/>
                          </a:ln>
                          <a:solidFill>
                            <a:srgbClr val="000000"/>
                          </a:solidFill>
                          <a:effectLst/>
                          <a:uLnTx/>
                          <a:uFillTx/>
                          <a:latin typeface="Arial" pitchFamily="34" charset="0"/>
                          <a:cs typeface="Arial" pitchFamily="34" charset="0"/>
                        </a:rPr>
                        <a:t>CERES </a:t>
                      </a:r>
                      <a:endParaRPr lang="en-US" sz="1400" b="1" u="none" dirty="0">
                        <a:ln>
                          <a:noFill/>
                        </a:ln>
                        <a:solidFill>
                          <a:srgbClr val="00000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400" u="none" strike="noStrike" kern="0" cap="none" spc="0" normalizeH="0" baseline="0" noProof="0" dirty="0" smtClean="0">
                          <a:ln>
                            <a:noFill/>
                          </a:ln>
                          <a:solidFill>
                            <a:srgbClr val="000000"/>
                          </a:solidFill>
                          <a:effectLst/>
                          <a:uLnTx/>
                          <a:uFillTx/>
                          <a:latin typeface="Arial" pitchFamily="34" charset="0"/>
                          <a:cs typeface="Arial" pitchFamily="34" charset="0"/>
                        </a:rPr>
                        <a:t>Scanning radiometer that supports studies of Earth Radiation Budget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3117" name="Picture 14"/>
          <p:cNvPicPr>
            <a:picLocks noChangeAspect="1" noChangeArrowheads="1"/>
          </p:cNvPicPr>
          <p:nvPr/>
        </p:nvPicPr>
        <p:blipFill>
          <a:blip r:embed="rId3" cstate="screen"/>
          <a:srcRect/>
          <a:stretch>
            <a:fillRect/>
          </a:stretch>
        </p:blipFill>
        <p:spPr bwMode="auto">
          <a:xfrm>
            <a:off x="2409825" y="2276475"/>
            <a:ext cx="822325" cy="639763"/>
          </a:xfrm>
          <a:prstGeom prst="rect">
            <a:avLst/>
          </a:prstGeom>
          <a:noFill/>
          <a:ln w="28575">
            <a:noFill/>
            <a:miter lim="800000"/>
            <a:headEnd/>
            <a:tailEnd/>
          </a:ln>
        </p:spPr>
      </p:pic>
      <p:pic>
        <p:nvPicPr>
          <p:cNvPr id="3118" name="Picture 13" descr="CrIS ready for EMI 1"/>
          <p:cNvPicPr>
            <a:picLocks noChangeAspect="1" noChangeArrowheads="1"/>
          </p:cNvPicPr>
          <p:nvPr/>
        </p:nvPicPr>
        <p:blipFill>
          <a:blip r:embed="rId4" cstate="screen"/>
          <a:srcRect/>
          <a:stretch>
            <a:fillRect/>
          </a:stretch>
        </p:blipFill>
        <p:spPr bwMode="auto">
          <a:xfrm>
            <a:off x="2432050" y="3113088"/>
            <a:ext cx="777875" cy="574675"/>
          </a:xfrm>
          <a:prstGeom prst="rect">
            <a:avLst/>
          </a:prstGeom>
          <a:noFill/>
          <a:ln w="28575">
            <a:noFill/>
            <a:miter lim="800000"/>
            <a:headEnd/>
            <a:tailEnd/>
          </a:ln>
        </p:spPr>
      </p:pic>
      <p:pic>
        <p:nvPicPr>
          <p:cNvPr id="3119" name="Picture 15" descr="VIIRS"/>
          <p:cNvPicPr>
            <a:picLocks noChangeAspect="1" noChangeArrowheads="1"/>
          </p:cNvPicPr>
          <p:nvPr/>
        </p:nvPicPr>
        <p:blipFill>
          <a:blip r:embed="rId5" cstate="screen"/>
          <a:srcRect/>
          <a:stretch>
            <a:fillRect/>
          </a:stretch>
        </p:blipFill>
        <p:spPr bwMode="auto">
          <a:xfrm>
            <a:off x="2417763" y="3894138"/>
            <a:ext cx="804862" cy="654050"/>
          </a:xfrm>
          <a:prstGeom prst="rect">
            <a:avLst/>
          </a:prstGeom>
          <a:noFill/>
          <a:ln w="28575">
            <a:noFill/>
            <a:miter lim="800000"/>
            <a:headEnd/>
            <a:tailEnd/>
          </a:ln>
        </p:spPr>
      </p:pic>
      <p:pic>
        <p:nvPicPr>
          <p:cNvPr id="3120" name="Picture 17" descr="06-1405d"/>
          <p:cNvPicPr>
            <a:picLocks noChangeAspect="1" noChangeArrowheads="1"/>
          </p:cNvPicPr>
          <p:nvPr/>
        </p:nvPicPr>
        <p:blipFill>
          <a:blip r:embed="rId6" cstate="screen"/>
          <a:srcRect/>
          <a:stretch>
            <a:fillRect/>
          </a:stretch>
        </p:blipFill>
        <p:spPr bwMode="auto">
          <a:xfrm>
            <a:off x="2438400" y="4791075"/>
            <a:ext cx="765175" cy="619125"/>
          </a:xfrm>
          <a:prstGeom prst="rect">
            <a:avLst/>
          </a:prstGeom>
          <a:noFill/>
          <a:ln w="28575">
            <a:noFill/>
            <a:miter lim="800000"/>
            <a:headEnd/>
            <a:tailEnd/>
          </a:ln>
        </p:spPr>
      </p:pic>
      <p:pic>
        <p:nvPicPr>
          <p:cNvPr id="3121" name="Picture 12" descr="Instrument"/>
          <p:cNvPicPr>
            <a:picLocks noChangeAspect="1" noChangeArrowheads="1"/>
          </p:cNvPicPr>
          <p:nvPr/>
        </p:nvPicPr>
        <p:blipFill>
          <a:blip r:embed="rId7" cstate="screen"/>
          <a:srcRect/>
          <a:stretch>
            <a:fillRect/>
          </a:stretch>
        </p:blipFill>
        <p:spPr bwMode="auto">
          <a:xfrm>
            <a:off x="2487613" y="5586413"/>
            <a:ext cx="669925" cy="771525"/>
          </a:xfrm>
          <a:prstGeom prst="rect">
            <a:avLst/>
          </a:prstGeom>
          <a:noFill/>
          <a:ln w="222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1524000" y="152400"/>
            <a:ext cx="6465888" cy="609600"/>
          </a:xfrm>
        </p:spPr>
        <p:txBody>
          <a:bodyPr rtlCol="0">
            <a:normAutofit fontScale="90000"/>
          </a:bodyPr>
          <a:lstStyle/>
          <a:p>
            <a:pPr fontAlgn="auto">
              <a:spcAft>
                <a:spcPts val="0"/>
              </a:spcAft>
              <a:defRPr/>
            </a:pPr>
            <a:r>
              <a:rPr lang="en-US" sz="2800" dirty="0" smtClean="0">
                <a:solidFill>
                  <a:srgbClr val="00B050"/>
                </a:solidFill>
                <a:latin typeface="Arial" pitchFamily="34" charset="0"/>
              </a:rPr>
              <a:t/>
            </a:r>
            <a:br>
              <a:rPr lang="en-US" sz="2800" dirty="0" smtClean="0">
                <a:solidFill>
                  <a:srgbClr val="00B050"/>
                </a:solidFill>
                <a:latin typeface="Arial" pitchFamily="34" charset="0"/>
              </a:rPr>
            </a:br>
            <a:r>
              <a:rPr lang="en-US" sz="2800" dirty="0" smtClean="0">
                <a:solidFill>
                  <a:srgbClr val="00B050"/>
                </a:solidFill>
                <a:latin typeface="Arial" pitchFamily="34" charset="0"/>
              </a:rPr>
              <a:t/>
            </a:r>
            <a:br>
              <a:rPr lang="en-US" sz="2800" dirty="0" smtClean="0">
                <a:solidFill>
                  <a:srgbClr val="00B050"/>
                </a:solidFill>
                <a:latin typeface="Arial" pitchFamily="34" charset="0"/>
              </a:rPr>
            </a:br>
            <a:r>
              <a:rPr lang="en-US" sz="2800" dirty="0" smtClean="0">
                <a:solidFill>
                  <a:srgbClr val="00B050"/>
                </a:solidFill>
                <a:latin typeface="Arial" pitchFamily="34" charset="0"/>
              </a:rPr>
              <a:t/>
            </a:r>
            <a:br>
              <a:rPr lang="en-US" sz="2800" dirty="0" smtClean="0">
                <a:solidFill>
                  <a:srgbClr val="00B050"/>
                </a:solidFill>
                <a:latin typeface="Arial" pitchFamily="34" charset="0"/>
              </a:rPr>
            </a:br>
            <a:r>
              <a:rPr lang="en-US" sz="4000" dirty="0" smtClean="0">
                <a:solidFill>
                  <a:srgbClr val="FFFF00"/>
                </a:solidFill>
                <a:latin typeface="Arial" pitchFamily="34" charset="0"/>
              </a:rPr>
              <a:t>NOAA’s NPP Data Exploitation (NDE)</a:t>
            </a:r>
            <a:r>
              <a:rPr lang="en-US" sz="2800" dirty="0" smtClean="0">
                <a:solidFill>
                  <a:srgbClr val="00B050"/>
                </a:solidFill>
                <a:latin typeface="Arial" pitchFamily="34" charset="0"/>
              </a:rPr>
              <a:t/>
            </a:r>
            <a:br>
              <a:rPr lang="en-US" sz="2800" dirty="0" smtClean="0">
                <a:solidFill>
                  <a:srgbClr val="00B050"/>
                </a:solidFill>
                <a:latin typeface="Arial" pitchFamily="34" charset="0"/>
              </a:rPr>
            </a:br>
            <a:r>
              <a:rPr lang="en-US" sz="2800" dirty="0" smtClean="0">
                <a:solidFill>
                  <a:srgbClr val="00B050"/>
                </a:solidFill>
              </a:rPr>
              <a:t> </a:t>
            </a:r>
            <a:r>
              <a:rPr lang="en-US" sz="2000" dirty="0" smtClean="0">
                <a:solidFill>
                  <a:srgbClr val="00B050"/>
                </a:solidFill>
                <a:latin typeface="Arial" pitchFamily="34" charset="0"/>
              </a:rPr>
              <a:t> </a:t>
            </a:r>
            <a:r>
              <a:rPr lang="en-US" dirty="0" smtClean="0">
                <a:latin typeface="Arial" pitchFamily="34" charset="0"/>
              </a:rPr>
              <a:t/>
            </a:r>
            <a:br>
              <a:rPr lang="en-US" dirty="0" smtClean="0">
                <a:latin typeface="Arial" pitchFamily="34" charset="0"/>
              </a:rPr>
            </a:br>
            <a:endParaRPr lang="en-US" dirty="0" smtClean="0">
              <a:latin typeface="Arial" pitchFamily="34" charset="0"/>
            </a:endParaRPr>
          </a:p>
        </p:txBody>
      </p:sp>
      <p:sp>
        <p:nvSpPr>
          <p:cNvPr id="2051" name="Rectangle 108"/>
          <p:cNvSpPr>
            <a:spLocks noGrp="1" noChangeArrowheads="1"/>
          </p:cNvSpPr>
          <p:nvPr>
            <p:ph type="body" idx="4294967295"/>
          </p:nvPr>
        </p:nvSpPr>
        <p:spPr>
          <a:xfrm>
            <a:off x="0" y="1295400"/>
            <a:ext cx="8610600" cy="5181600"/>
          </a:xfrm>
        </p:spPr>
        <p:txBody>
          <a:bodyPr rtlCol="0">
            <a:normAutofit/>
          </a:bodyPr>
          <a:lstStyle/>
          <a:p>
            <a:pPr fontAlgn="auto">
              <a:spcAft>
                <a:spcPts val="0"/>
              </a:spcAft>
              <a:defRPr/>
            </a:pPr>
            <a:r>
              <a:rPr lang="en-US" sz="2400" dirty="0" smtClean="0">
                <a:latin typeface="Times New Roman" pitchFamily="18" charset="0"/>
                <a:cs typeface="Times New Roman" pitchFamily="18" charset="0"/>
              </a:rPr>
              <a:t>NDE Mission</a:t>
            </a:r>
          </a:p>
          <a:p>
            <a:pPr lvl="1" fontAlgn="auto">
              <a:spcAft>
                <a:spcPts val="0"/>
              </a:spcAft>
              <a:defRPr/>
            </a:pPr>
            <a:r>
              <a:rPr lang="en-US" sz="2000" dirty="0" smtClean="0"/>
              <a:t>The NDE Project’s primary mission is to provide near real time products derived from NPP observations to NOAA’s operational and climate communities and other civilian and U.S. government users.</a:t>
            </a:r>
            <a:r>
              <a:rPr lang="en-US" sz="2000" dirty="0" smtClean="0">
                <a:solidFill>
                  <a:srgbClr val="FF0000"/>
                </a:solidFill>
              </a:rPr>
              <a:t> </a:t>
            </a:r>
            <a:endParaRPr lang="en-US" sz="2000" dirty="0">
              <a:solidFill>
                <a:srgbClr val="FF0000"/>
              </a:solidFill>
            </a:endParaRPr>
          </a:p>
          <a:p>
            <a:pPr fontAlgn="auto">
              <a:spcAft>
                <a:spcPts val="0"/>
              </a:spcAft>
              <a:defRPr/>
            </a:pPr>
            <a:r>
              <a:rPr lang="en-US" sz="2400" dirty="0" smtClean="0">
                <a:latin typeface="Times New Roman" pitchFamily="18" charset="0"/>
                <a:cs typeface="Times New Roman" pitchFamily="18" charset="0"/>
              </a:rPr>
              <a:t>NDE System Objectives</a:t>
            </a:r>
          </a:p>
          <a:p>
            <a:pPr lvl="1" fontAlgn="auto">
              <a:spcAft>
                <a:spcPts val="0"/>
              </a:spcAft>
              <a:defRPr/>
            </a:pPr>
            <a:r>
              <a:rPr lang="en-US" sz="2000" dirty="0"/>
              <a:t>Disseminate </a:t>
            </a:r>
            <a:r>
              <a:rPr lang="en-US" sz="2000" dirty="0" smtClean="0"/>
              <a:t>S-NPP </a:t>
            </a:r>
            <a:r>
              <a:rPr lang="en-US" sz="2000" dirty="0"/>
              <a:t>Data Records to </a:t>
            </a:r>
            <a:r>
              <a:rPr lang="en-US" sz="2000" dirty="0" smtClean="0"/>
              <a:t>users</a:t>
            </a:r>
            <a:endParaRPr lang="en-US" sz="2000" dirty="0"/>
          </a:p>
          <a:p>
            <a:pPr lvl="1" fontAlgn="auto">
              <a:spcAft>
                <a:spcPts val="0"/>
              </a:spcAft>
              <a:defRPr/>
            </a:pPr>
            <a:r>
              <a:rPr lang="en-US" sz="2000" dirty="0"/>
              <a:t>Develop a sustainable system that meets its user needs</a:t>
            </a:r>
          </a:p>
          <a:p>
            <a:pPr lvl="1" fontAlgn="auto">
              <a:spcAft>
                <a:spcPts val="0"/>
              </a:spcAft>
              <a:defRPr/>
            </a:pPr>
            <a:r>
              <a:rPr lang="en-US" sz="2000" dirty="0"/>
              <a:t>Provide software for </a:t>
            </a:r>
            <a:r>
              <a:rPr lang="en-US" sz="2000" dirty="0" smtClean="0"/>
              <a:t>S-NPP </a:t>
            </a:r>
            <a:r>
              <a:rPr lang="en-US" sz="2000" dirty="0"/>
              <a:t>Data Record format translation and other data </a:t>
            </a:r>
            <a:r>
              <a:rPr lang="en-US" sz="2000" dirty="0" smtClean="0"/>
              <a:t>manipulations</a:t>
            </a:r>
          </a:p>
          <a:p>
            <a:pPr fontAlgn="auto">
              <a:spcAft>
                <a:spcPts val="0"/>
              </a:spcAft>
              <a:defRPr/>
            </a:pPr>
            <a:r>
              <a:rPr lang="en-US" sz="2400" dirty="0" smtClean="0">
                <a:latin typeface="Arial" pitchFamily="34" charset="0"/>
              </a:rPr>
              <a:t>For additional information: </a:t>
            </a:r>
            <a:r>
              <a:rPr lang="en-US" sz="2400" dirty="0" smtClean="0"/>
              <a:t>http://projects.osd.noaa.gov/nde/</a:t>
            </a:r>
            <a:r>
              <a:rPr lang="en-US" sz="2400" dirty="0" smtClean="0">
                <a:latin typeface="Arial" pitchFamily="34" charset="0"/>
              </a:rPr>
              <a:t>  &amp;</a:t>
            </a:r>
          </a:p>
          <a:p>
            <a:pPr fontAlgn="auto">
              <a:spcAft>
                <a:spcPts val="0"/>
              </a:spcAft>
              <a:defRPr/>
            </a:pPr>
            <a:r>
              <a:rPr lang="en-US" sz="2400" dirty="0" smtClean="0">
                <a:latin typeface="Arial" pitchFamily="34" charset="0"/>
              </a:rPr>
              <a:t>http://npp.gsfc.nasa.gov/science/documents.html</a:t>
            </a:r>
          </a:p>
        </p:txBody>
      </p:sp>
      <p:sp>
        <p:nvSpPr>
          <p:cNvPr id="4" name="Slide Number Placeholder 3"/>
          <p:cNvSpPr>
            <a:spLocks noGrp="1"/>
          </p:cNvSpPr>
          <p:nvPr>
            <p:ph type="sldNum" sz="quarter" idx="12"/>
          </p:nvPr>
        </p:nvSpPr>
        <p:spPr/>
        <p:txBody>
          <a:bodyPr/>
          <a:lstStyle/>
          <a:p>
            <a:pPr>
              <a:defRPr/>
            </a:pPr>
            <a:fld id="{33A91626-CF59-4D05-AC4C-9D8C83B04391}" type="slidenum">
              <a:rPr lang="en-US" smtClean="0"/>
              <a:pPr>
                <a:defRPr/>
              </a:pPr>
              <a:t>15</a:t>
            </a:fld>
            <a:endParaRPr lang="en-US"/>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z="4400" dirty="0" smtClean="0">
                <a:solidFill>
                  <a:srgbClr val="FFFF00"/>
                </a:solidFill>
              </a:rPr>
              <a:t>Near Real Time S-NPP Data</a:t>
            </a:r>
          </a:p>
        </p:txBody>
      </p:sp>
      <p:sp>
        <p:nvSpPr>
          <p:cNvPr id="7171" name="Content Placeholder 4"/>
          <p:cNvSpPr>
            <a:spLocks noGrp="1"/>
          </p:cNvSpPr>
          <p:nvPr>
            <p:ph idx="1"/>
          </p:nvPr>
        </p:nvSpPr>
        <p:spPr>
          <a:xfrm>
            <a:off x="214313" y="1433513"/>
            <a:ext cx="8643937" cy="5376862"/>
          </a:xfrm>
        </p:spPr>
        <p:txBody>
          <a:bodyPr/>
          <a:lstStyle/>
          <a:p>
            <a:r>
              <a:rPr lang="en-US" sz="1600" dirty="0" smtClean="0"/>
              <a:t>NOAA’s NPP Data Exploitation (NDE) Project</a:t>
            </a:r>
          </a:p>
          <a:p>
            <a:pPr lvl="1"/>
            <a:r>
              <a:rPr lang="en-US" sz="1600" dirty="0" smtClean="0"/>
              <a:t>NDE serves the near real time user community on an 8x5, best-effort basis</a:t>
            </a:r>
          </a:p>
          <a:p>
            <a:pPr lvl="2"/>
            <a:r>
              <a:rPr lang="en-US" sz="1600" dirty="0" smtClean="0"/>
              <a:t>NOAA’s Office of Satellite and Product Operations (OSPO) provides a 24x7 Help Desk facility to report anomalies</a:t>
            </a:r>
          </a:p>
          <a:p>
            <a:pPr lvl="2"/>
            <a:r>
              <a:rPr lang="en-US" sz="1600" dirty="0" smtClean="0"/>
              <a:t>ftp-s protocol, push and pull</a:t>
            </a:r>
          </a:p>
          <a:p>
            <a:pPr lvl="1"/>
            <a:r>
              <a:rPr lang="en-US" sz="1600" dirty="0" smtClean="0"/>
              <a:t>Datasets are presently for evaluation purposes only (still being calibrated/validated)</a:t>
            </a:r>
          </a:p>
          <a:p>
            <a:pPr lvl="1"/>
            <a:r>
              <a:rPr lang="en-US" sz="1600" dirty="0" smtClean="0"/>
              <a:t>NOAA will not monitor production on a 24x7 basis until mid to late 2013</a:t>
            </a:r>
          </a:p>
          <a:p>
            <a:pPr lvl="1"/>
            <a:r>
              <a:rPr lang="en-US" sz="1600" dirty="0" smtClean="0"/>
              <a:t>NOAA is preparing a NPP Ground System remote backup capability in 2015</a:t>
            </a:r>
          </a:p>
          <a:p>
            <a:pPr lvl="1"/>
            <a:r>
              <a:rPr lang="en-US" sz="1600" dirty="0" smtClean="0"/>
              <a:t>Users must:</a:t>
            </a:r>
          </a:p>
          <a:p>
            <a:pPr lvl="2"/>
            <a:r>
              <a:rPr lang="en-US" sz="1600" dirty="0" smtClean="0"/>
              <a:t>Submit NPP Data Access Request (DAR) Form to NESDIS.Data.Access@noaa.gov (NOAA has JMA’s DAR and is currently establishing a process to evaluate all NPP DAR’s)</a:t>
            </a:r>
          </a:p>
          <a:p>
            <a:pPr lvl="2"/>
            <a:r>
              <a:rPr lang="en-US" sz="1600" dirty="0" smtClean="0"/>
              <a:t>User must establish a network point of presence at Suitland, MD facility and provide communication capabilities to user facility. Limited tests may be conducted via Internet.</a:t>
            </a:r>
          </a:p>
          <a:p>
            <a:r>
              <a:rPr lang="en-US" sz="1600" dirty="0" smtClean="0"/>
              <a:t>Direct Readout Capability (X-Band) can be used to receive NPP in regional areas</a:t>
            </a:r>
          </a:p>
          <a:p>
            <a:pPr lvl="1"/>
            <a:r>
              <a:rPr lang="en-US" sz="1600" dirty="0" smtClean="0"/>
              <a:t>For more info: http://cimss.ssec.wisc.edu/cspp/</a:t>
            </a:r>
          </a:p>
          <a:p>
            <a:endParaRPr lang="en-US" sz="2000" dirty="0" smtClean="0"/>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z="4400" dirty="0" smtClean="0">
                <a:solidFill>
                  <a:srgbClr val="FFFF00"/>
                </a:solidFill>
              </a:rPr>
              <a:t>Near Real Time S-NPP Data (cont.)</a:t>
            </a:r>
          </a:p>
        </p:txBody>
      </p:sp>
      <p:sp>
        <p:nvSpPr>
          <p:cNvPr id="8195" name="Content Placeholder 2"/>
          <p:cNvSpPr>
            <a:spLocks noGrp="1"/>
          </p:cNvSpPr>
          <p:nvPr>
            <p:ph idx="1"/>
          </p:nvPr>
        </p:nvSpPr>
        <p:spPr>
          <a:xfrm>
            <a:off x="228600" y="1295400"/>
            <a:ext cx="8643938" cy="5257800"/>
          </a:xfrm>
        </p:spPr>
        <p:txBody>
          <a:bodyPr/>
          <a:lstStyle/>
          <a:p>
            <a:pPr>
              <a:lnSpc>
                <a:spcPct val="120000"/>
              </a:lnSpc>
            </a:pPr>
            <a:r>
              <a:rPr lang="en-US" sz="2500" dirty="0" smtClean="0"/>
              <a:t>Global Telecommunications Service (GTS) &amp; </a:t>
            </a:r>
            <a:r>
              <a:rPr lang="en-US" sz="2500" dirty="0" err="1" smtClean="0"/>
              <a:t>EUMETCast</a:t>
            </a:r>
            <a:endParaRPr lang="en-US" sz="2500" dirty="0" smtClean="0"/>
          </a:p>
          <a:p>
            <a:pPr lvl="1">
              <a:lnSpc>
                <a:spcPct val="120000"/>
              </a:lnSpc>
            </a:pPr>
            <a:r>
              <a:rPr lang="en-US" sz="2200" dirty="0" smtClean="0"/>
              <a:t>EUMETSAT redistributes/makes available NDE test </a:t>
            </a:r>
            <a:r>
              <a:rPr lang="en-US" sz="2200" dirty="0" err="1" smtClean="0"/>
              <a:t>CrIS</a:t>
            </a:r>
            <a:r>
              <a:rPr lang="en-US" sz="2200" dirty="0" smtClean="0"/>
              <a:t> and ATMS radiance sensor data records in BUFR format on GTS and </a:t>
            </a:r>
            <a:r>
              <a:rPr lang="en-US" sz="2200" dirty="0" err="1" smtClean="0"/>
              <a:t>EUMETCast</a:t>
            </a:r>
            <a:r>
              <a:rPr lang="en-US" sz="2200" dirty="0" smtClean="0"/>
              <a:t> (Activated on 31 July 2012)</a:t>
            </a:r>
          </a:p>
          <a:p>
            <a:pPr lvl="1">
              <a:lnSpc>
                <a:spcPct val="120000"/>
              </a:lnSpc>
            </a:pPr>
            <a:r>
              <a:rPr lang="en-US" sz="2200" dirty="0" smtClean="0"/>
              <a:t>EUMETSAT to access cloud cover and cloud height products at end of October 2012 </a:t>
            </a:r>
          </a:p>
          <a:p>
            <a:pPr lvl="1">
              <a:lnSpc>
                <a:spcPct val="120000"/>
              </a:lnSpc>
            </a:pPr>
            <a:r>
              <a:rPr lang="en-US" sz="2200" dirty="0" smtClean="0"/>
              <a:t>GTS is used for operational international exchange of meteorological data between National Centers </a:t>
            </a:r>
          </a:p>
          <a:p>
            <a:pPr lvl="1">
              <a:lnSpc>
                <a:spcPct val="120000"/>
              </a:lnSpc>
            </a:pPr>
            <a:r>
              <a:rPr lang="en-US" sz="2200" dirty="0" err="1" smtClean="0"/>
              <a:t>EUMETCast</a:t>
            </a:r>
            <a:r>
              <a:rPr lang="en-US" sz="2200" dirty="0" smtClean="0"/>
              <a:t> is a satellite multicast system using DVB-S technology.  Users register for access via EUMETSAT</a:t>
            </a:r>
          </a:p>
          <a:p>
            <a:pPr lvl="1">
              <a:lnSpc>
                <a:spcPct val="120000"/>
              </a:lnSpc>
            </a:pPr>
            <a:r>
              <a:rPr lang="en-US" sz="2200" dirty="0" smtClean="0"/>
              <a:t>For more info: </a:t>
            </a:r>
            <a:r>
              <a:rPr lang="en-US" sz="1600" dirty="0" smtClean="0"/>
              <a:t>http://www.eumetsat.int/Home/Main/News/ProductServiceNews/820742?l=en</a:t>
            </a:r>
          </a:p>
          <a:p>
            <a:pPr>
              <a:buFont typeface="Arial" pitchFamily="34" charset="0"/>
              <a:buNone/>
            </a:pPr>
            <a:endParaRPr lang="en-US" dirty="0" smtClean="0"/>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smtClean="0">
                <a:solidFill>
                  <a:srgbClr val="FFFF00"/>
                </a:solidFill>
              </a:rPr>
              <a:t>Archived S-NPP Data</a:t>
            </a:r>
          </a:p>
        </p:txBody>
      </p:sp>
      <p:sp>
        <p:nvSpPr>
          <p:cNvPr id="5" name="Content Placeholder 4"/>
          <p:cNvSpPr>
            <a:spLocks noGrp="1"/>
          </p:cNvSpPr>
          <p:nvPr>
            <p:ph idx="1"/>
          </p:nvPr>
        </p:nvSpPr>
        <p:spPr/>
        <p:txBody>
          <a:bodyPr rtlCol="0">
            <a:normAutofit fontScale="85000" lnSpcReduction="20000"/>
          </a:bodyPr>
          <a:lstStyle/>
          <a:p>
            <a:pPr fontAlgn="auto">
              <a:lnSpc>
                <a:spcPct val="120000"/>
              </a:lnSpc>
              <a:spcAft>
                <a:spcPts val="0"/>
              </a:spcAft>
              <a:defRPr/>
            </a:pPr>
            <a:r>
              <a:rPr lang="en-US" dirty="0" smtClean="0"/>
              <a:t>NOAA’s archive system:  Comprehensive Large Array-data Stewardship System (CLASS, </a:t>
            </a:r>
            <a:r>
              <a:rPr lang="en-US" dirty="0" smtClean="0">
                <a:hlinkClick r:id="rId3"/>
              </a:rPr>
              <a:t>http://www.class.noaa.gov/</a:t>
            </a:r>
            <a:r>
              <a:rPr lang="en-US" dirty="0" smtClean="0"/>
              <a:t>)</a:t>
            </a:r>
          </a:p>
          <a:p>
            <a:pPr lvl="1" fontAlgn="auto">
              <a:lnSpc>
                <a:spcPct val="120000"/>
              </a:lnSpc>
              <a:spcAft>
                <a:spcPts val="0"/>
              </a:spcAft>
              <a:defRPr/>
            </a:pPr>
            <a:r>
              <a:rPr lang="en-US" dirty="0" smtClean="0"/>
              <a:t>Data delayed by 6 hours or more and normally made available to users within 24 hours</a:t>
            </a:r>
          </a:p>
          <a:p>
            <a:pPr lvl="2" fontAlgn="auto">
              <a:lnSpc>
                <a:spcPct val="120000"/>
              </a:lnSpc>
              <a:spcAft>
                <a:spcPts val="0"/>
              </a:spcAft>
              <a:defRPr/>
            </a:pPr>
            <a:r>
              <a:rPr lang="en-US" dirty="0" smtClean="0"/>
              <a:t>Delay to improve completeness of data set (repaired granules, data recovery)</a:t>
            </a:r>
          </a:p>
          <a:p>
            <a:pPr lvl="1" fontAlgn="auto">
              <a:lnSpc>
                <a:spcPct val="120000"/>
              </a:lnSpc>
              <a:spcAft>
                <a:spcPts val="0"/>
              </a:spcAft>
              <a:defRPr/>
            </a:pPr>
            <a:r>
              <a:rPr lang="en-US" dirty="0" smtClean="0"/>
              <a:t>NOAA archives</a:t>
            </a:r>
          </a:p>
          <a:p>
            <a:pPr lvl="2" fontAlgn="auto">
              <a:lnSpc>
                <a:spcPct val="120000"/>
              </a:lnSpc>
              <a:spcAft>
                <a:spcPts val="0"/>
              </a:spcAft>
              <a:defRPr/>
            </a:pPr>
            <a:r>
              <a:rPr lang="en-US" dirty="0" smtClean="0"/>
              <a:t>raw, sensor and environmental data records (RDRs, SDRs, EDRs)</a:t>
            </a:r>
          </a:p>
          <a:p>
            <a:pPr lvl="2" fontAlgn="auto">
              <a:lnSpc>
                <a:spcPct val="120000"/>
              </a:lnSpc>
              <a:spcAft>
                <a:spcPts val="0"/>
              </a:spcAft>
              <a:defRPr/>
            </a:pPr>
            <a:r>
              <a:rPr lang="en-US" dirty="0" smtClean="0"/>
              <a:t>ancillary and auxiliary data</a:t>
            </a:r>
          </a:p>
          <a:p>
            <a:pPr lvl="2" fontAlgn="auto">
              <a:lnSpc>
                <a:spcPct val="120000"/>
              </a:lnSpc>
              <a:spcAft>
                <a:spcPts val="0"/>
              </a:spcAft>
              <a:defRPr/>
            </a:pPr>
            <a:r>
              <a:rPr lang="en-US" dirty="0" smtClean="0"/>
              <a:t>software release packages</a:t>
            </a:r>
          </a:p>
          <a:p>
            <a:pPr lvl="1" fontAlgn="auto">
              <a:lnSpc>
                <a:spcPct val="120000"/>
              </a:lnSpc>
              <a:spcAft>
                <a:spcPts val="0"/>
              </a:spcAft>
              <a:defRPr/>
            </a:pPr>
            <a:r>
              <a:rPr lang="en-US" dirty="0" smtClean="0"/>
              <a:t>Registered public users have access after JPSS Program Office declares products have reached beta status</a:t>
            </a:r>
          </a:p>
          <a:p>
            <a:pPr fontAlgn="auto">
              <a:lnSpc>
                <a:spcPct val="120000"/>
              </a:lnSpc>
              <a:spcAft>
                <a:spcPts val="0"/>
              </a:spcAft>
              <a:defRPr/>
            </a:pPr>
            <a:endParaRPr lang="en-US" dirty="0"/>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p:cNvSpPr>
          <p:nvPr>
            <p:ph idx="1"/>
          </p:nvPr>
        </p:nvSpPr>
        <p:spPr>
          <a:xfrm>
            <a:off x="152400" y="1416250"/>
            <a:ext cx="8763000" cy="3147138"/>
          </a:xfrm>
        </p:spPr>
        <p:txBody>
          <a:bodyPr/>
          <a:lstStyle/>
          <a:p>
            <a:pPr marL="685800" lvl="2" eaLnBrk="1" hangingPunct="1">
              <a:buNone/>
              <a:defRPr/>
            </a:pPr>
            <a:endParaRPr lang="en-US" sz="1400" dirty="0" smtClean="0">
              <a:solidFill>
                <a:schemeClr val="accent1">
                  <a:lumMod val="50000"/>
                </a:schemeClr>
              </a:solidFill>
              <a:latin typeface="Franklin Gothic Medium Cond"/>
            </a:endParaRPr>
          </a:p>
          <a:p>
            <a:pPr marL="285750" lvl="1" eaLnBrk="1" hangingPunct="1">
              <a:buNone/>
              <a:defRPr/>
            </a:pPr>
            <a:r>
              <a:rPr lang="en-US" sz="1600" dirty="0" smtClean="0">
                <a:solidFill>
                  <a:schemeClr val="accent1">
                    <a:lumMod val="50000"/>
                  </a:schemeClr>
                </a:solidFill>
              </a:rPr>
              <a:t>     </a:t>
            </a:r>
            <a:r>
              <a:rPr lang="en-US" sz="1600" dirty="0" smtClean="0"/>
              <a:t>JPSS will provide operational continuity of satellite-based observations and products for NOAA Polar-orbiting Operational Environmental Satellites (POES), NASA’s Earth Observing Satellites (EOS), and Suomi NPP</a:t>
            </a:r>
          </a:p>
          <a:p>
            <a:pPr marL="0" lvl="1" indent="0" eaLnBrk="1" hangingPunct="1">
              <a:buNone/>
              <a:defRPr/>
            </a:pPr>
            <a:endParaRPr lang="en-US" sz="1800" dirty="0" smtClean="0"/>
          </a:p>
          <a:p>
            <a:pPr marL="285750" lvl="1" eaLnBrk="1" hangingPunct="1">
              <a:defRPr/>
            </a:pPr>
            <a:r>
              <a:rPr lang="en-US" sz="1600" dirty="0" smtClean="0">
                <a:latin typeface="Franklin Gothic Medium Cond"/>
              </a:rPr>
              <a:t>JPSS-1 will fly the following instruments in the afternoon orbit utilizing an NPP-like spacecraft:</a:t>
            </a:r>
          </a:p>
          <a:p>
            <a:pPr lvl="1" eaLnBrk="1" hangingPunct="1"/>
            <a:r>
              <a:rPr lang="en-US" sz="1400" dirty="0" smtClean="0">
                <a:latin typeface="Franklin Gothic Medium Cond"/>
              </a:rPr>
              <a:t>Visible/Infrared Imager/Radiometer Suite (VIIRS)</a:t>
            </a:r>
          </a:p>
          <a:p>
            <a:pPr lvl="1" eaLnBrk="1" hangingPunct="1"/>
            <a:r>
              <a:rPr lang="en-US" sz="1400" dirty="0" smtClean="0">
                <a:latin typeface="Franklin Gothic Medium Cond"/>
              </a:rPr>
              <a:t>Cross-track Infrared Sounder (CrIS)</a:t>
            </a:r>
          </a:p>
          <a:p>
            <a:pPr lvl="1" eaLnBrk="1" hangingPunct="1"/>
            <a:r>
              <a:rPr lang="en-US" sz="1400" dirty="0" smtClean="0">
                <a:latin typeface="Franklin Gothic Medium Cond"/>
              </a:rPr>
              <a:t>Advanced Technology Microwave Sounder (ATMS)</a:t>
            </a:r>
          </a:p>
          <a:p>
            <a:pPr lvl="1" eaLnBrk="1" hangingPunct="1"/>
            <a:r>
              <a:rPr lang="en-US" sz="1400" dirty="0" smtClean="0">
                <a:latin typeface="Franklin Gothic Medium Cond"/>
              </a:rPr>
              <a:t>Ozone Mapping and Profiler Suite –Nadir (OMPS-Nadir)</a:t>
            </a:r>
          </a:p>
          <a:p>
            <a:pPr lvl="1" eaLnBrk="1" hangingPunct="1"/>
            <a:r>
              <a:rPr lang="en-US" sz="1400" dirty="0" smtClean="0">
                <a:latin typeface="Franklin Gothic Medium Cond"/>
              </a:rPr>
              <a:t>Clouds and Earth Radiant Energy System (CERES)</a:t>
            </a:r>
            <a:r>
              <a:rPr lang="en-US" sz="1400" dirty="0" smtClean="0">
                <a:solidFill>
                  <a:schemeClr val="accent1">
                    <a:lumMod val="50000"/>
                  </a:schemeClr>
                </a:solidFill>
                <a:latin typeface="Franklin Gothic Medium Cond"/>
              </a:rPr>
              <a:t> </a:t>
            </a:r>
          </a:p>
        </p:txBody>
      </p:sp>
      <p:graphicFrame>
        <p:nvGraphicFramePr>
          <p:cNvPr id="10" name="Group 40"/>
          <p:cNvGraphicFramePr>
            <a:graphicFrameLocks noGrp="1"/>
          </p:cNvGraphicFramePr>
          <p:nvPr>
            <p:extLst>
              <p:ext uri="{D42A27DB-BD31-4B8C-83A1-F6EECF244321}">
                <p14:modId xmlns:p14="http://schemas.microsoft.com/office/powerpoint/2010/main" xmlns="" val="229191109"/>
              </p:ext>
            </p:extLst>
          </p:nvPr>
        </p:nvGraphicFramePr>
        <p:xfrm>
          <a:off x="4914153" y="4171613"/>
          <a:ext cx="4047838" cy="2279226"/>
        </p:xfrm>
        <a:graphic>
          <a:graphicData uri="http://schemas.openxmlformats.org/drawingml/2006/table">
            <a:tbl>
              <a:tblPr/>
              <a:tblGrid>
                <a:gridCol w="1748392"/>
                <a:gridCol w="2299446"/>
              </a:tblGrid>
              <a:tr h="331046">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rPr>
                        <a:t>Launch Readiness Date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rPr>
                        <a:t>JPSS-1: FY 2017 </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rPr>
                        <a:t>JPSS-2: FY 2022</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rPr>
                        <a:t>Free Flyer-1: FY2016</a:t>
                      </a:r>
                    </a:p>
                    <a:p>
                      <a:pPr marL="0" marR="0" lvl="0" indent="0" algn="l" defTabSz="914400"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rPr>
                        <a:t>Free Flyer-2: FY2021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1046">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rPr>
                        <a:t>Program Architecture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rPr>
                        <a:t>3 Satellites (S-NPP, JPSS-1, JPSS-2), 2 free-flyer satellites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31046">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rPr>
                        <a:t>Program Operational Life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30188" marR="0" lvl="0" indent="-230188" algn="l" defTabSz="914400"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rPr>
                        <a:t>FY 2016 – FY 2028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7594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rPr>
                        <a:t>Program Life-cycle FY 2013 President’s Budget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3175" algn="l" defTabSz="914400" rtl="0" eaLnBrk="1" fontAlgn="base" latinLnBrk="0" hangingPunct="1">
                        <a:lnSpc>
                          <a:spcPct val="100000"/>
                        </a:lnSpc>
                        <a:spcBef>
                          <a:spcPts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rPr>
                        <a:t>$12.9 billion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7" name="TextBox 6"/>
          <p:cNvSpPr txBox="1"/>
          <p:nvPr/>
        </p:nvSpPr>
        <p:spPr>
          <a:xfrm>
            <a:off x="4947572" y="6398073"/>
            <a:ext cx="4037743" cy="200055"/>
          </a:xfrm>
          <a:prstGeom prst="rect">
            <a:avLst/>
          </a:prstGeom>
          <a:noFill/>
        </p:spPr>
        <p:txBody>
          <a:bodyPr wrap="square" rtlCol="0">
            <a:spAutoFit/>
          </a:bodyPr>
          <a:lstStyle/>
          <a:p>
            <a:r>
              <a:rPr lang="en-US" sz="700" dirty="0" smtClean="0">
                <a:solidFill>
                  <a:schemeClr val="bg1"/>
                </a:solidFill>
              </a:rPr>
              <a:t>*Launch Readiness Date based on FY 2013 President’s Budget Request </a:t>
            </a:r>
            <a:endParaRPr lang="en-US" dirty="0"/>
          </a:p>
        </p:txBody>
      </p:sp>
      <p:sp>
        <p:nvSpPr>
          <p:cNvPr id="8" name="TextBox 7"/>
          <p:cNvSpPr txBox="1"/>
          <p:nvPr/>
        </p:nvSpPr>
        <p:spPr>
          <a:xfrm>
            <a:off x="1752600" y="152400"/>
            <a:ext cx="7162800" cy="584775"/>
          </a:xfrm>
          <a:prstGeom prst="rect">
            <a:avLst/>
          </a:prstGeom>
          <a:noFill/>
        </p:spPr>
        <p:txBody>
          <a:bodyPr wrap="square" rtlCol="0">
            <a:spAutoFit/>
          </a:bodyPr>
          <a:lstStyle/>
          <a:p>
            <a:r>
              <a:rPr lang="en-US" dirty="0" smtClean="0">
                <a:solidFill>
                  <a:srgbClr val="FFFF00"/>
                </a:solidFill>
              </a:rPr>
              <a:t> </a:t>
            </a:r>
            <a:r>
              <a:rPr lang="en-US" sz="3200" dirty="0" smtClean="0">
                <a:solidFill>
                  <a:srgbClr val="FFFF00"/>
                </a:solidFill>
              </a:rPr>
              <a:t>Joint Polar Satellite System (JPSS)</a:t>
            </a:r>
            <a:endParaRPr lang="en-US" sz="3200" dirty="0">
              <a:solidFill>
                <a:srgbClr val="FFFF00"/>
              </a:solidFill>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5"/>
          <p:cNvSpPr txBox="1">
            <a:spLocks noChangeArrowheads="1"/>
          </p:cNvSpPr>
          <p:nvPr/>
        </p:nvSpPr>
        <p:spPr bwMode="auto">
          <a:xfrm>
            <a:off x="762000" y="1752600"/>
            <a:ext cx="7848600" cy="4510274"/>
          </a:xfrm>
          <a:prstGeom prst="rect">
            <a:avLst/>
          </a:prstGeom>
          <a:noFill/>
          <a:ln w="9525">
            <a:noFill/>
            <a:miter lim="800000"/>
            <a:headEnd/>
            <a:tailEnd/>
          </a:ln>
        </p:spPr>
        <p:txBody>
          <a:bodyPr wrap="square">
            <a:spAutoFit/>
          </a:bodyPr>
          <a:lstStyle/>
          <a:p>
            <a:pPr>
              <a:lnSpc>
                <a:spcPct val="65000"/>
              </a:lnSpc>
              <a:spcBef>
                <a:spcPct val="40000"/>
              </a:spcBef>
            </a:pPr>
            <a:r>
              <a:rPr lang="en-US" sz="4000" b="0" dirty="0" smtClean="0"/>
              <a:t>GOES Status</a:t>
            </a:r>
            <a:br>
              <a:rPr lang="en-US" sz="4000" b="0" dirty="0" smtClean="0"/>
            </a:br>
            <a:r>
              <a:rPr lang="en-US" sz="4000" b="0" dirty="0" smtClean="0"/>
              <a:t/>
            </a:r>
            <a:br>
              <a:rPr lang="en-US" sz="4000" b="0" dirty="0" smtClean="0"/>
            </a:br>
            <a:r>
              <a:rPr lang="en-US" sz="4000" b="0" dirty="0" smtClean="0"/>
              <a:t>POES/</a:t>
            </a:r>
            <a:r>
              <a:rPr lang="en-US" sz="4000" b="0" dirty="0" err="1" smtClean="0"/>
              <a:t>Metop</a:t>
            </a:r>
            <a:r>
              <a:rPr lang="en-US" sz="4000" b="0" dirty="0" smtClean="0"/>
              <a:t>-B Status</a:t>
            </a:r>
            <a:br>
              <a:rPr lang="en-US" sz="4000" b="0" dirty="0" smtClean="0"/>
            </a:br>
            <a:r>
              <a:rPr lang="en-US" sz="4000" b="0" dirty="0" smtClean="0"/>
              <a:t/>
            </a:r>
            <a:br>
              <a:rPr lang="en-US" sz="4000" b="0" dirty="0" smtClean="0"/>
            </a:br>
            <a:r>
              <a:rPr lang="en-US" sz="4000" b="0" dirty="0" smtClean="0"/>
              <a:t>NPP Status</a:t>
            </a:r>
            <a:br>
              <a:rPr lang="en-US" sz="4000" b="0" dirty="0" smtClean="0"/>
            </a:br>
            <a:r>
              <a:rPr lang="en-US" sz="4000" b="0" dirty="0" smtClean="0"/>
              <a:t/>
            </a:r>
            <a:br>
              <a:rPr lang="en-US" sz="4000" b="0" dirty="0" smtClean="0"/>
            </a:br>
            <a:r>
              <a:rPr lang="en-US" sz="4000" b="0" dirty="0" smtClean="0"/>
              <a:t>Future JPSS Plans</a:t>
            </a:r>
            <a:br>
              <a:rPr lang="en-US" sz="4000" b="0" dirty="0" smtClean="0"/>
            </a:br>
            <a:r>
              <a:rPr lang="en-US" sz="4000" b="0" dirty="0" smtClean="0"/>
              <a:t/>
            </a:r>
            <a:br>
              <a:rPr lang="en-US" sz="4000" b="0" dirty="0" smtClean="0"/>
            </a:br>
            <a:r>
              <a:rPr lang="en-US" sz="4000" b="0" dirty="0" smtClean="0"/>
              <a:t>Future GOES-R Plans</a:t>
            </a:r>
            <a:br>
              <a:rPr lang="en-US" sz="4000" b="0" dirty="0" smtClean="0"/>
            </a:br>
            <a:r>
              <a:rPr lang="en-US" sz="4000" b="0" dirty="0" smtClean="0"/>
              <a:t/>
            </a:r>
            <a:br>
              <a:rPr lang="en-US" sz="4000" b="0" dirty="0" smtClean="0"/>
            </a:br>
            <a:r>
              <a:rPr lang="en-US" sz="4000" b="0" dirty="0" smtClean="0"/>
              <a:t>Non-NOAA Satellite Update</a:t>
            </a:r>
            <a:r>
              <a:rPr lang="en-US" sz="2800" b="0" dirty="0" smtClean="0"/>
              <a:t>      </a:t>
            </a:r>
            <a:endParaRPr lang="en-US" sz="2800" b="0" dirty="0"/>
          </a:p>
        </p:txBody>
      </p:sp>
      <p:sp>
        <p:nvSpPr>
          <p:cNvPr id="11267" name="Rectangle 8"/>
          <p:cNvSpPr>
            <a:spLocks noGrp="1" noChangeArrowheads="1"/>
          </p:cNvSpPr>
          <p:nvPr>
            <p:ph type="title"/>
          </p:nvPr>
        </p:nvSpPr>
        <p:spPr/>
        <p:txBody>
          <a:bodyPr/>
          <a:lstStyle/>
          <a:p>
            <a:r>
              <a:rPr lang="en-US" dirty="0" smtClean="0">
                <a:solidFill>
                  <a:srgbClr val="FFFF00"/>
                </a:solidFill>
                <a:latin typeface="Arial" pitchFamily="34" charset="0"/>
              </a:rPr>
              <a:t>Outline</a:t>
            </a:r>
          </a:p>
        </p:txBody>
      </p:sp>
      <p:sp>
        <p:nvSpPr>
          <p:cNvPr id="4" name="Slide Number Placeholder 3"/>
          <p:cNvSpPr>
            <a:spLocks noGrp="1"/>
          </p:cNvSpPr>
          <p:nvPr>
            <p:ph type="sldNum" sz="quarter" idx="12"/>
          </p:nvPr>
        </p:nvSpPr>
        <p:spPr/>
        <p:txBody>
          <a:bodyPr/>
          <a:lstStyle/>
          <a:p>
            <a:pPr>
              <a:defRPr/>
            </a:pPr>
            <a:fld id="{10A2D38B-F80D-4B22-B480-781C2A719EC7}" type="slidenum">
              <a:rPr lang="en-US" smtClean="0"/>
              <a:pPr>
                <a:defRPr/>
              </a:pPr>
              <a:t>2</a:t>
            </a:fld>
            <a:endParaRPr lang="en-US"/>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Box 4"/>
          <p:cNvSpPr txBox="1">
            <a:spLocks noChangeArrowheads="1"/>
          </p:cNvSpPr>
          <p:nvPr/>
        </p:nvSpPr>
        <p:spPr bwMode="auto">
          <a:xfrm>
            <a:off x="0" y="1746250"/>
            <a:ext cx="2255838" cy="2554545"/>
          </a:xfrm>
          <a:prstGeom prst="rect">
            <a:avLst/>
          </a:prstGeom>
          <a:noFill/>
          <a:ln w="9525">
            <a:noFill/>
            <a:miter lim="800000"/>
            <a:headEnd/>
            <a:tailEnd/>
          </a:ln>
        </p:spPr>
        <p:txBody>
          <a:bodyPr>
            <a:prstTxWarp prst="textNoShape">
              <a:avLst/>
            </a:prstTxWarp>
            <a:spAutoFit/>
          </a:bodyPr>
          <a:lstStyle/>
          <a:p>
            <a:pPr algn="ctr" defTabSz="914400" eaLnBrk="0" fontAlgn="base" hangingPunct="0">
              <a:spcBef>
                <a:spcPct val="0"/>
              </a:spcBef>
              <a:spcAft>
                <a:spcPct val="0"/>
              </a:spcAft>
            </a:pPr>
            <a:r>
              <a:rPr lang="en-US" sz="2000" b="1" dirty="0">
                <a:solidFill>
                  <a:srgbClr val="000000"/>
                </a:solidFill>
                <a:latin typeface="Calibri" charset="0"/>
                <a:ea typeface="Calibri" charset="0"/>
                <a:cs typeface="Calibri" charset="0"/>
              </a:rPr>
              <a:t>JPSS implements US civil commitment,  interagency and  international agreements to afford 3-orbit global coverage.</a:t>
            </a:r>
          </a:p>
        </p:txBody>
      </p:sp>
      <p:pic>
        <p:nvPicPr>
          <p:cNvPr id="6" name="Picture 2422" descr="desktop  11"/>
          <p:cNvPicPr>
            <a:picLocks noChangeAspect="1" noChangeArrowheads="1"/>
          </p:cNvPicPr>
          <p:nvPr/>
        </p:nvPicPr>
        <p:blipFill>
          <a:blip r:embed="rId3" cstate="screen"/>
          <a:srcRect/>
          <a:stretch>
            <a:fillRect/>
          </a:stretch>
        </p:blipFill>
        <p:spPr bwMode="auto">
          <a:xfrm>
            <a:off x="2416792" y="1624525"/>
            <a:ext cx="4591050" cy="47291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6"/>
          <p:cNvSpPr/>
          <p:nvPr/>
        </p:nvSpPr>
        <p:spPr>
          <a:xfrm>
            <a:off x="2797175" y="1808163"/>
            <a:ext cx="1238250" cy="7810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dirty="0">
              <a:solidFill>
                <a:prstClr val="white"/>
              </a:solidFill>
              <a:latin typeface="Times New Roman"/>
            </a:endParaRPr>
          </a:p>
        </p:txBody>
      </p:sp>
      <p:pic>
        <p:nvPicPr>
          <p:cNvPr id="24583" name="Picture 93" descr="Export Wizard-3"/>
          <p:cNvPicPr>
            <a:picLocks noChangeAspect="1" noChangeArrowheads="1"/>
          </p:cNvPicPr>
          <p:nvPr/>
        </p:nvPicPr>
        <p:blipFill>
          <a:blip r:embed="rId4" cstate="screen"/>
          <a:srcRect/>
          <a:stretch>
            <a:fillRect/>
          </a:stretch>
        </p:blipFill>
        <p:spPr bwMode="auto">
          <a:xfrm>
            <a:off x="2930525" y="1970088"/>
            <a:ext cx="876300" cy="623887"/>
          </a:xfrm>
          <a:prstGeom prst="rect">
            <a:avLst/>
          </a:prstGeom>
          <a:noFill/>
          <a:ln w="9525">
            <a:noFill/>
            <a:miter lim="800000"/>
            <a:headEnd/>
            <a:tailEnd/>
          </a:ln>
        </p:spPr>
      </p:pic>
      <p:sp>
        <p:nvSpPr>
          <p:cNvPr id="10" name="Rectangle 9"/>
          <p:cNvSpPr/>
          <p:nvPr/>
        </p:nvSpPr>
        <p:spPr>
          <a:xfrm>
            <a:off x="2687638" y="2465388"/>
            <a:ext cx="976312" cy="2667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dirty="0">
              <a:solidFill>
                <a:prstClr val="white"/>
              </a:solidFill>
              <a:latin typeface="Times New Roman"/>
            </a:endParaRPr>
          </a:p>
        </p:txBody>
      </p:sp>
      <p:sp>
        <p:nvSpPr>
          <p:cNvPr id="11" name="Rectangle 1389"/>
          <p:cNvSpPr/>
          <p:nvPr/>
        </p:nvSpPr>
        <p:spPr>
          <a:xfrm>
            <a:off x="5894388" y="2660650"/>
            <a:ext cx="814387" cy="2667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dirty="0">
              <a:solidFill>
                <a:prstClr val="white"/>
              </a:solidFill>
              <a:latin typeface="Times New Roman"/>
            </a:endParaRPr>
          </a:p>
        </p:txBody>
      </p:sp>
      <p:sp>
        <p:nvSpPr>
          <p:cNvPr id="12" name="Rectangle 11"/>
          <p:cNvSpPr/>
          <p:nvPr/>
        </p:nvSpPr>
        <p:spPr>
          <a:xfrm>
            <a:off x="4244975" y="1662113"/>
            <a:ext cx="709613" cy="1809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dirty="0">
              <a:solidFill>
                <a:prstClr val="white"/>
              </a:solidFill>
              <a:latin typeface="Times New Roman"/>
            </a:endParaRPr>
          </a:p>
        </p:txBody>
      </p:sp>
      <p:sp>
        <p:nvSpPr>
          <p:cNvPr id="13" name="Rectangle 12"/>
          <p:cNvSpPr/>
          <p:nvPr/>
        </p:nvSpPr>
        <p:spPr>
          <a:xfrm>
            <a:off x="5083175" y="5665788"/>
            <a:ext cx="1514475" cy="41433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dirty="0">
              <a:solidFill>
                <a:prstClr val="white"/>
              </a:solidFill>
              <a:latin typeface="Times New Roman"/>
            </a:endParaRPr>
          </a:p>
        </p:txBody>
      </p:sp>
      <p:sp>
        <p:nvSpPr>
          <p:cNvPr id="14" name="Rectangle 13"/>
          <p:cNvSpPr/>
          <p:nvPr/>
        </p:nvSpPr>
        <p:spPr>
          <a:xfrm rot="19657233">
            <a:off x="5807075" y="2944813"/>
            <a:ext cx="811213" cy="41433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dirty="0">
              <a:solidFill>
                <a:prstClr val="white"/>
              </a:solidFill>
              <a:latin typeface="Times New Roman"/>
            </a:endParaRPr>
          </a:p>
        </p:txBody>
      </p:sp>
      <p:sp>
        <p:nvSpPr>
          <p:cNvPr id="15" name="Rectangle 14"/>
          <p:cNvSpPr/>
          <p:nvPr/>
        </p:nvSpPr>
        <p:spPr>
          <a:xfrm rot="19230879">
            <a:off x="2897188" y="5178425"/>
            <a:ext cx="811212" cy="2317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dirty="0">
              <a:solidFill>
                <a:prstClr val="white"/>
              </a:solidFill>
              <a:latin typeface="Times New Roman"/>
            </a:endParaRPr>
          </a:p>
        </p:txBody>
      </p:sp>
      <p:sp>
        <p:nvSpPr>
          <p:cNvPr id="16" name="TextBox 15"/>
          <p:cNvSpPr txBox="1"/>
          <p:nvPr/>
        </p:nvSpPr>
        <p:spPr>
          <a:xfrm>
            <a:off x="2476500" y="2355850"/>
            <a:ext cx="1238250" cy="600075"/>
          </a:xfrm>
          <a:prstGeom prst="rect">
            <a:avLst/>
          </a:prstGeom>
          <a:noFill/>
        </p:spPr>
        <p:txBody>
          <a:bodyPr>
            <a:spAutoFit/>
          </a:bodyPr>
          <a:lstStyle/>
          <a:p>
            <a:pPr algn="ctr" defTabSz="914400" eaLnBrk="0" fontAlgn="base" hangingPunct="0">
              <a:spcBef>
                <a:spcPct val="0"/>
              </a:spcBef>
              <a:spcAft>
                <a:spcPct val="0"/>
              </a:spcAft>
              <a:defRPr/>
            </a:pPr>
            <a:r>
              <a:rPr lang="en-US" sz="1100" b="1" dirty="0">
                <a:solidFill>
                  <a:srgbClr val="9BBB59">
                    <a:lumMod val="90000"/>
                  </a:srgbClr>
                </a:solidFill>
                <a:latin typeface="Arial" pitchFamily="34" charset="0"/>
                <a:ea typeface="ＭＳ Ｐゴシック" pitchFamily="-108" charset="-128"/>
                <a:cs typeface="Arial" pitchFamily="34" charset="0"/>
              </a:rPr>
              <a:t>Suomi NPP / </a:t>
            </a:r>
          </a:p>
          <a:p>
            <a:pPr algn="ctr" defTabSz="914400" eaLnBrk="0" fontAlgn="base" hangingPunct="0">
              <a:spcBef>
                <a:spcPct val="0"/>
              </a:spcBef>
              <a:spcAft>
                <a:spcPct val="0"/>
              </a:spcAft>
              <a:defRPr/>
            </a:pPr>
            <a:r>
              <a:rPr lang="en-US" sz="1100" b="1" dirty="0">
                <a:solidFill>
                  <a:srgbClr val="9BBB59">
                    <a:lumMod val="90000"/>
                  </a:srgbClr>
                </a:solidFill>
                <a:latin typeface="Arial" pitchFamily="34" charset="0"/>
                <a:ea typeface="ＭＳ Ｐゴシック" pitchFamily="-108" charset="-128"/>
                <a:cs typeface="Arial" pitchFamily="34" charset="0"/>
              </a:rPr>
              <a:t>JPSS-1/JPSS-2</a:t>
            </a:r>
          </a:p>
          <a:p>
            <a:pPr algn="ctr" defTabSz="914400" eaLnBrk="0" fontAlgn="base" hangingPunct="0">
              <a:spcBef>
                <a:spcPct val="0"/>
              </a:spcBef>
              <a:spcAft>
                <a:spcPct val="0"/>
              </a:spcAft>
              <a:defRPr/>
            </a:pPr>
            <a:endParaRPr lang="en-US" sz="1100" b="1" dirty="0">
              <a:solidFill>
                <a:srgbClr val="9BBB59">
                  <a:lumMod val="90000"/>
                </a:srgbClr>
              </a:solidFill>
              <a:latin typeface="Arial" pitchFamily="34" charset="0"/>
              <a:ea typeface="ＭＳ Ｐゴシック" pitchFamily="-108" charset="-128"/>
              <a:cs typeface="Arial" pitchFamily="34" charset="0"/>
            </a:endParaRPr>
          </a:p>
        </p:txBody>
      </p:sp>
      <p:sp>
        <p:nvSpPr>
          <p:cNvPr id="24591" name="TextBox 16"/>
          <p:cNvSpPr txBox="1">
            <a:spLocks noChangeArrowheads="1"/>
          </p:cNvSpPr>
          <p:nvPr/>
        </p:nvSpPr>
        <p:spPr bwMode="auto">
          <a:xfrm>
            <a:off x="6007100" y="2184400"/>
            <a:ext cx="985838" cy="600164"/>
          </a:xfrm>
          <a:prstGeom prst="rect">
            <a:avLst/>
          </a:prstGeom>
          <a:noFill/>
          <a:ln w="9525">
            <a:noFill/>
            <a:miter lim="800000"/>
            <a:headEnd/>
            <a:tailEnd/>
          </a:ln>
        </p:spPr>
        <p:txBody>
          <a:bodyPr>
            <a:prstTxWarp prst="textNoShape">
              <a:avLst/>
            </a:prstTxWarp>
            <a:spAutoFit/>
          </a:bodyPr>
          <a:lstStyle/>
          <a:p>
            <a:pPr algn="ctr" defTabSz="914400" eaLnBrk="0" fontAlgn="base" hangingPunct="0">
              <a:spcBef>
                <a:spcPct val="0"/>
              </a:spcBef>
              <a:spcAft>
                <a:spcPct val="0"/>
              </a:spcAft>
            </a:pPr>
            <a:r>
              <a:rPr lang="en-US" sz="1100" b="1" dirty="0">
                <a:solidFill>
                  <a:srgbClr val="E5E5E5"/>
                </a:solidFill>
                <a:latin typeface="Arial" charset="0"/>
                <a:ea typeface="Arial" charset="0"/>
                <a:cs typeface="Arial" charset="0"/>
              </a:rPr>
              <a:t>DMSP </a:t>
            </a:r>
          </a:p>
          <a:p>
            <a:pPr algn="ctr" defTabSz="914400" eaLnBrk="0" fontAlgn="base" hangingPunct="0">
              <a:spcBef>
                <a:spcPct val="0"/>
              </a:spcBef>
              <a:spcAft>
                <a:spcPct val="0"/>
              </a:spcAft>
            </a:pPr>
            <a:r>
              <a:rPr lang="en-US" sz="1100" b="1" dirty="0">
                <a:solidFill>
                  <a:srgbClr val="E5E5E5"/>
                </a:solidFill>
                <a:latin typeface="Arial" charset="0"/>
                <a:ea typeface="Arial" charset="0"/>
                <a:cs typeface="Arial" charset="0"/>
              </a:rPr>
              <a:t>DoD Follow-</a:t>
            </a:r>
            <a:r>
              <a:rPr lang="en-US" sz="1100" b="1" dirty="0" smtClean="0">
                <a:solidFill>
                  <a:srgbClr val="E5E5E5"/>
                </a:solidFill>
                <a:latin typeface="Arial" charset="0"/>
                <a:ea typeface="Arial" charset="0"/>
                <a:cs typeface="Arial" charset="0"/>
              </a:rPr>
              <a:t>on</a:t>
            </a:r>
            <a:endParaRPr lang="en-US" sz="1100" b="1" dirty="0">
              <a:solidFill>
                <a:srgbClr val="E5E5E5"/>
              </a:solidFill>
              <a:latin typeface="Arial" charset="0"/>
              <a:ea typeface="Arial" charset="0"/>
              <a:cs typeface="Arial" charset="0"/>
            </a:endParaRPr>
          </a:p>
        </p:txBody>
      </p:sp>
      <p:sp>
        <p:nvSpPr>
          <p:cNvPr id="18" name="TextBox 17"/>
          <p:cNvSpPr txBox="1"/>
          <p:nvPr/>
        </p:nvSpPr>
        <p:spPr>
          <a:xfrm>
            <a:off x="4832351" y="1662113"/>
            <a:ext cx="849312" cy="430887"/>
          </a:xfrm>
          <a:prstGeom prst="rect">
            <a:avLst/>
          </a:prstGeom>
          <a:noFill/>
        </p:spPr>
        <p:txBody>
          <a:bodyPr wrap="square">
            <a:spAutoFit/>
          </a:bodyPr>
          <a:lstStyle/>
          <a:p>
            <a:pPr algn="ctr" defTabSz="914400" eaLnBrk="0" fontAlgn="base" hangingPunct="0">
              <a:spcBef>
                <a:spcPct val="0"/>
              </a:spcBef>
              <a:spcAft>
                <a:spcPct val="0"/>
              </a:spcAft>
              <a:defRPr/>
            </a:pPr>
            <a:r>
              <a:rPr lang="en-US" sz="1100" b="1" dirty="0" smtClean="0">
                <a:solidFill>
                  <a:srgbClr val="9BBB59">
                    <a:lumMod val="90000"/>
                  </a:srgbClr>
                </a:solidFill>
                <a:latin typeface="Arial" pitchFamily="34" charset="0"/>
                <a:ea typeface="ＭＳ Ｐゴシック" pitchFamily="-108" charset="-128"/>
                <a:cs typeface="Arial" pitchFamily="34" charset="0"/>
              </a:rPr>
              <a:t>METOP/ </a:t>
            </a:r>
          </a:p>
          <a:p>
            <a:pPr algn="ctr" defTabSz="914400" eaLnBrk="0" fontAlgn="base" hangingPunct="0">
              <a:spcBef>
                <a:spcPct val="0"/>
              </a:spcBef>
              <a:spcAft>
                <a:spcPct val="0"/>
              </a:spcAft>
              <a:defRPr/>
            </a:pPr>
            <a:r>
              <a:rPr lang="en-US" sz="1100" b="1" dirty="0" smtClean="0">
                <a:solidFill>
                  <a:srgbClr val="9BBB59">
                    <a:lumMod val="90000"/>
                  </a:srgbClr>
                </a:solidFill>
                <a:latin typeface="Arial" pitchFamily="34" charset="0"/>
                <a:ea typeface="ＭＳ Ｐゴシック" pitchFamily="-108" charset="-128"/>
                <a:cs typeface="Arial" pitchFamily="34" charset="0"/>
              </a:rPr>
              <a:t>EPS-SG</a:t>
            </a:r>
            <a:endParaRPr lang="en-US" sz="1100" b="1" dirty="0">
              <a:solidFill>
                <a:srgbClr val="9BBB59">
                  <a:lumMod val="90000"/>
                </a:srgbClr>
              </a:solidFill>
              <a:latin typeface="Arial" pitchFamily="34" charset="0"/>
              <a:ea typeface="ＭＳ Ｐゴシック" pitchFamily="-108" charset="-128"/>
              <a:cs typeface="Arial" pitchFamily="34" charset="0"/>
            </a:endParaRPr>
          </a:p>
        </p:txBody>
      </p:sp>
      <p:sp>
        <p:nvSpPr>
          <p:cNvPr id="19" name="TextBox 18"/>
          <p:cNvSpPr txBox="1"/>
          <p:nvPr/>
        </p:nvSpPr>
        <p:spPr>
          <a:xfrm>
            <a:off x="5092700" y="5880100"/>
            <a:ext cx="1512888" cy="430213"/>
          </a:xfrm>
          <a:prstGeom prst="rect">
            <a:avLst/>
          </a:prstGeom>
          <a:noFill/>
        </p:spPr>
        <p:txBody>
          <a:bodyPr>
            <a:spAutoFit/>
          </a:bodyPr>
          <a:lstStyle/>
          <a:p>
            <a:pPr algn="ctr" defTabSz="914400" eaLnBrk="0" fontAlgn="base" hangingPunct="0">
              <a:spcBef>
                <a:spcPct val="0"/>
              </a:spcBef>
              <a:spcAft>
                <a:spcPct val="0"/>
              </a:spcAft>
              <a:defRPr/>
            </a:pPr>
            <a:r>
              <a:rPr lang="en-US" sz="1100" b="1" dirty="0">
                <a:solidFill>
                  <a:srgbClr val="9BBB59">
                    <a:lumMod val="90000"/>
                  </a:srgbClr>
                </a:solidFill>
                <a:latin typeface="Arial" pitchFamily="34" charset="0"/>
                <a:ea typeface="ＭＳ Ｐゴシック" pitchFamily="-108" charset="-128"/>
                <a:cs typeface="Arial" pitchFamily="34" charset="0"/>
              </a:rPr>
              <a:t>Local Equatorial Crossing Time</a:t>
            </a:r>
          </a:p>
        </p:txBody>
      </p:sp>
      <p:sp>
        <p:nvSpPr>
          <p:cNvPr id="20" name="TextBox 19"/>
          <p:cNvSpPr txBox="1"/>
          <p:nvPr/>
        </p:nvSpPr>
        <p:spPr>
          <a:xfrm>
            <a:off x="5753100" y="4638675"/>
            <a:ext cx="831850" cy="431800"/>
          </a:xfrm>
          <a:prstGeom prst="rect">
            <a:avLst/>
          </a:prstGeom>
          <a:noFill/>
        </p:spPr>
        <p:txBody>
          <a:bodyPr>
            <a:spAutoFit/>
          </a:bodyPr>
          <a:lstStyle/>
          <a:p>
            <a:pPr algn="ctr" defTabSz="914400" eaLnBrk="0" fontAlgn="base" hangingPunct="0">
              <a:spcBef>
                <a:spcPct val="0"/>
              </a:spcBef>
              <a:spcAft>
                <a:spcPct val="0"/>
              </a:spcAft>
              <a:defRPr/>
            </a:pPr>
            <a:r>
              <a:rPr lang="en-US" sz="1100" b="1" dirty="0">
                <a:solidFill>
                  <a:srgbClr val="9BBB59">
                    <a:lumMod val="90000"/>
                  </a:srgbClr>
                </a:solidFill>
                <a:latin typeface="Arial" pitchFamily="34" charset="0"/>
                <a:ea typeface="ＭＳ Ｐゴシック" pitchFamily="-108" charset="-128"/>
                <a:cs typeface="Arial" pitchFamily="34" charset="0"/>
              </a:rPr>
              <a:t>JAXA GCOM-W</a:t>
            </a:r>
          </a:p>
        </p:txBody>
      </p:sp>
      <p:pic>
        <p:nvPicPr>
          <p:cNvPr id="24595" name="Picture 20" descr="JAXA GCOM-W.jpg"/>
          <p:cNvPicPr>
            <a:picLocks noChangeAspect="1"/>
          </p:cNvPicPr>
          <p:nvPr/>
        </p:nvPicPr>
        <p:blipFill>
          <a:blip r:embed="rId5" cstate="screen">
            <a:clrChange>
              <a:clrFrom>
                <a:srgbClr val="FFFFFF"/>
              </a:clrFrom>
              <a:clrTo>
                <a:srgbClr val="FFFFFF">
                  <a:alpha val="0"/>
                </a:srgbClr>
              </a:clrTo>
            </a:clrChange>
          </a:blip>
          <a:srcRect/>
          <a:stretch>
            <a:fillRect/>
          </a:stretch>
        </p:blipFill>
        <p:spPr bwMode="auto">
          <a:xfrm>
            <a:off x="5580063" y="5038725"/>
            <a:ext cx="771525" cy="542925"/>
          </a:xfrm>
          <a:prstGeom prst="rect">
            <a:avLst/>
          </a:prstGeom>
          <a:noFill/>
          <a:ln w="9525">
            <a:noFill/>
            <a:miter lim="800000"/>
            <a:headEnd/>
            <a:tailEnd/>
          </a:ln>
        </p:spPr>
      </p:pic>
      <p:sp>
        <p:nvSpPr>
          <p:cNvPr id="2" name="Title 1"/>
          <p:cNvSpPr>
            <a:spLocks noGrp="1"/>
          </p:cNvSpPr>
          <p:nvPr>
            <p:ph type="title"/>
          </p:nvPr>
        </p:nvSpPr>
        <p:spPr/>
        <p:txBody>
          <a:bodyPr/>
          <a:lstStyle/>
          <a:p>
            <a:r>
              <a:rPr lang="en-US" sz="3600" dirty="0" smtClean="0">
                <a:solidFill>
                  <a:srgbClr val="FFFF00"/>
                </a:solidFill>
              </a:rPr>
              <a:t>JPSS: Integral to 3-</a:t>
            </a:r>
            <a:r>
              <a:rPr lang="en-US" sz="3600" dirty="0">
                <a:solidFill>
                  <a:srgbClr val="FFFF00"/>
                </a:solidFill>
              </a:rPr>
              <a:t>O</a:t>
            </a:r>
            <a:r>
              <a:rPr lang="en-US" sz="3600" dirty="0" smtClean="0">
                <a:solidFill>
                  <a:srgbClr val="FFFF00"/>
                </a:solidFill>
              </a:rPr>
              <a:t>rbit Global Polar Coverage</a:t>
            </a:r>
            <a:r>
              <a:rPr lang="en-US" dirty="0" smtClean="0"/>
              <a:t> </a:t>
            </a:r>
            <a:endParaRPr lang="en-US" dirty="0"/>
          </a:p>
        </p:txBody>
      </p:sp>
      <p:sp>
        <p:nvSpPr>
          <p:cNvPr id="3" name="TextBox 2"/>
          <p:cNvSpPr txBox="1"/>
          <p:nvPr/>
        </p:nvSpPr>
        <p:spPr>
          <a:xfrm>
            <a:off x="-1594755" y="3116098"/>
            <a:ext cx="184666" cy="369332"/>
          </a:xfrm>
          <a:prstGeom prst="rect">
            <a:avLst/>
          </a:prstGeom>
          <a:noFill/>
        </p:spPr>
        <p:txBody>
          <a:bodyPr wrap="none" rtlCol="0">
            <a:spAutoFit/>
          </a:bodyPr>
          <a:lstStyle/>
          <a:p>
            <a:endParaRPr lang="en-US" dirty="0"/>
          </a:p>
        </p:txBody>
      </p:sp>
      <p:sp>
        <p:nvSpPr>
          <p:cNvPr id="21" name="Slide Number Placeholder 20"/>
          <p:cNvSpPr>
            <a:spLocks noGrp="1"/>
          </p:cNvSpPr>
          <p:nvPr>
            <p:ph type="sldNum" sz="quarter" idx="12"/>
          </p:nvPr>
        </p:nvSpPr>
        <p:spPr/>
        <p:txBody>
          <a:bodyPr/>
          <a:lstStyle/>
          <a:p>
            <a:pPr>
              <a:defRPr/>
            </a:pPr>
            <a:fld id="{10A2D38B-F80D-4B22-B480-781C2A719EC7}" type="slidenum">
              <a:rPr lang="en-US" smtClean="0"/>
              <a:pPr>
                <a:defRPr/>
              </a:pPr>
              <a:t>20</a:t>
            </a:fld>
            <a:endParaRPr lang="en-US"/>
          </a:p>
        </p:txBody>
      </p:sp>
    </p:spTree>
    <p:extLst>
      <p:ext uri="{BB962C8B-B14F-4D97-AF65-F5344CB8AC3E}">
        <p14:creationId xmlns:p14="http://schemas.microsoft.com/office/powerpoint/2010/main" xmlns="" val="3163738345"/>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4"/>
          <p:cNvGrpSpPr/>
          <p:nvPr/>
        </p:nvGrpSpPr>
        <p:grpSpPr>
          <a:xfrm>
            <a:off x="1011202" y="1372732"/>
            <a:ext cx="3810000" cy="2590800"/>
            <a:chOff x="4419600" y="685800"/>
            <a:chExt cx="3810000" cy="2590800"/>
          </a:xfrm>
        </p:grpSpPr>
        <p:sp>
          <p:nvSpPr>
            <p:cNvPr id="4" name="Oval 3"/>
            <p:cNvSpPr/>
            <p:nvPr/>
          </p:nvSpPr>
          <p:spPr>
            <a:xfrm>
              <a:off x="4419600" y="685800"/>
              <a:ext cx="3810000" cy="25908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6" name="TextBox 5"/>
            <p:cNvSpPr txBox="1"/>
            <p:nvPr/>
          </p:nvSpPr>
          <p:spPr>
            <a:xfrm>
              <a:off x="5725164" y="811916"/>
              <a:ext cx="1198611"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Calibri"/>
                  <a:ea typeface="+mn-ea"/>
                </a:rPr>
                <a:t>VIIRS  (22 EDRs)</a:t>
              </a:r>
              <a:endParaRPr lang="en-US" sz="1200" b="1" dirty="0">
                <a:solidFill>
                  <a:prstClr val="black"/>
                </a:solidFill>
                <a:latin typeface="Calibri"/>
                <a:ea typeface="+mn-ea"/>
              </a:endParaRPr>
            </a:p>
          </p:txBody>
        </p:sp>
        <p:grpSp>
          <p:nvGrpSpPr>
            <p:cNvPr id="8" name="Group 72"/>
            <p:cNvGrpSpPr/>
            <p:nvPr/>
          </p:nvGrpSpPr>
          <p:grpSpPr>
            <a:xfrm>
              <a:off x="4877600" y="1219200"/>
              <a:ext cx="3130891" cy="1673111"/>
              <a:chOff x="914400" y="914400"/>
              <a:chExt cx="3130891" cy="1673111"/>
            </a:xfrm>
          </p:grpSpPr>
          <p:sp>
            <p:nvSpPr>
              <p:cNvPr id="5" name="TextBox 4"/>
              <p:cNvSpPr txBox="1"/>
              <p:nvPr/>
            </p:nvSpPr>
            <p:spPr>
              <a:xfrm>
                <a:off x="914400" y="1086050"/>
                <a:ext cx="1521225" cy="1384246"/>
              </a:xfrm>
              <a:prstGeom prst="rect">
                <a:avLst/>
              </a:prstGeom>
              <a:noFill/>
            </p:spPr>
            <p:txBody>
              <a:bodyPr wrap="square" rtlCol="0">
                <a:spAutoFit/>
              </a:bodyPr>
              <a:lstStyle/>
              <a:p>
                <a:pPr fontAlgn="auto">
                  <a:spcBef>
                    <a:spcPts val="0"/>
                  </a:spcBef>
                  <a:spcAft>
                    <a:spcPts val="0"/>
                  </a:spcAft>
                </a:pPr>
                <a:r>
                  <a:rPr lang="en-US" sz="800" b="1" dirty="0" smtClean="0">
                    <a:solidFill>
                      <a:prstClr val="black"/>
                    </a:solidFill>
                    <a:latin typeface="Calibri"/>
                    <a:ea typeface="+mn-ea"/>
                  </a:rPr>
                  <a:t>ALBEDO (SURFACE)</a:t>
                </a:r>
              </a:p>
              <a:p>
                <a:pPr fontAlgn="auto">
                  <a:spcBef>
                    <a:spcPts val="0"/>
                  </a:spcBef>
                  <a:spcAft>
                    <a:spcPts val="0"/>
                  </a:spcAft>
                </a:pPr>
                <a:r>
                  <a:rPr lang="en-US" sz="800" b="1" dirty="0" smtClean="0">
                    <a:solidFill>
                      <a:prstClr val="black"/>
                    </a:solidFill>
                    <a:latin typeface="Calibri"/>
                    <a:ea typeface="+mn-ea"/>
                  </a:rPr>
                  <a:t>CLOUD BASE HEIGHT</a:t>
                </a:r>
              </a:p>
              <a:p>
                <a:pPr fontAlgn="auto">
                  <a:spcBef>
                    <a:spcPts val="0"/>
                  </a:spcBef>
                  <a:spcAft>
                    <a:spcPts val="0"/>
                  </a:spcAft>
                </a:pPr>
                <a:r>
                  <a:rPr lang="en-US" sz="800" b="1" dirty="0" smtClean="0">
                    <a:solidFill>
                      <a:prstClr val="black"/>
                    </a:solidFill>
                    <a:latin typeface="Calibri"/>
                    <a:ea typeface="+mn-ea"/>
                  </a:rPr>
                  <a:t>CLOUD COVER/LAYERS</a:t>
                </a:r>
              </a:p>
              <a:p>
                <a:pPr fontAlgn="auto">
                  <a:spcBef>
                    <a:spcPts val="0"/>
                  </a:spcBef>
                  <a:spcAft>
                    <a:spcPts val="0"/>
                  </a:spcAft>
                </a:pPr>
                <a:r>
                  <a:rPr lang="en-US" sz="800" b="1" dirty="0" smtClean="0">
                    <a:solidFill>
                      <a:prstClr val="black"/>
                    </a:solidFill>
                    <a:latin typeface="Calibri"/>
                    <a:ea typeface="+mn-ea"/>
                  </a:rPr>
                  <a:t>CLOUD EFFECTIVE PART SIZE</a:t>
                </a:r>
              </a:p>
              <a:p>
                <a:pPr fontAlgn="auto">
                  <a:spcBef>
                    <a:spcPts val="0"/>
                  </a:spcBef>
                  <a:spcAft>
                    <a:spcPts val="0"/>
                  </a:spcAft>
                </a:pPr>
                <a:r>
                  <a:rPr lang="en-US" sz="800" b="1" dirty="0" smtClean="0">
                    <a:solidFill>
                      <a:prstClr val="black"/>
                    </a:solidFill>
                    <a:latin typeface="Calibri"/>
                    <a:ea typeface="+mn-ea"/>
                  </a:rPr>
                  <a:t>CLOUD OPTICAL THICKNESS</a:t>
                </a:r>
              </a:p>
              <a:p>
                <a:pPr fontAlgn="auto">
                  <a:spcBef>
                    <a:spcPts val="0"/>
                  </a:spcBef>
                  <a:spcAft>
                    <a:spcPts val="0"/>
                  </a:spcAft>
                </a:pPr>
                <a:r>
                  <a:rPr lang="en-US" sz="800" b="1" dirty="0" smtClean="0">
                    <a:solidFill>
                      <a:prstClr val="black"/>
                    </a:solidFill>
                    <a:latin typeface="Calibri"/>
                    <a:ea typeface="+mn-ea"/>
                  </a:rPr>
                  <a:t>CLOUD TOP HEIGHT</a:t>
                </a:r>
              </a:p>
              <a:p>
                <a:pPr fontAlgn="auto">
                  <a:spcBef>
                    <a:spcPts val="0"/>
                  </a:spcBef>
                  <a:spcAft>
                    <a:spcPts val="0"/>
                  </a:spcAft>
                </a:pPr>
                <a:r>
                  <a:rPr lang="en-US" sz="800" b="1" dirty="0" smtClean="0">
                    <a:solidFill>
                      <a:prstClr val="black"/>
                    </a:solidFill>
                    <a:latin typeface="Calibri"/>
                    <a:ea typeface="+mn-ea"/>
                  </a:rPr>
                  <a:t>CLOUD TOP PRESSURE</a:t>
                </a:r>
              </a:p>
              <a:p>
                <a:pPr fontAlgn="auto">
                  <a:spcBef>
                    <a:spcPts val="0"/>
                  </a:spcBef>
                  <a:spcAft>
                    <a:spcPts val="0"/>
                  </a:spcAft>
                </a:pPr>
                <a:r>
                  <a:rPr lang="en-US" sz="800" b="1" dirty="0" smtClean="0">
                    <a:solidFill>
                      <a:prstClr val="black"/>
                    </a:solidFill>
                    <a:latin typeface="Calibri"/>
                    <a:ea typeface="+mn-ea"/>
                  </a:rPr>
                  <a:t>CLOUD TOP TEMPERATURE</a:t>
                </a:r>
              </a:p>
              <a:p>
                <a:pPr fontAlgn="auto">
                  <a:spcBef>
                    <a:spcPts val="0"/>
                  </a:spcBef>
                  <a:spcAft>
                    <a:spcPts val="0"/>
                  </a:spcAft>
                </a:pPr>
                <a:r>
                  <a:rPr lang="en-US" sz="800" b="1" dirty="0" smtClean="0">
                    <a:solidFill>
                      <a:prstClr val="black"/>
                    </a:solidFill>
                    <a:latin typeface="Calibri"/>
                    <a:ea typeface="+mn-ea"/>
                  </a:rPr>
                  <a:t>ICE SURFACE TEMPERATURE</a:t>
                </a:r>
              </a:p>
              <a:p>
                <a:pPr fontAlgn="auto">
                  <a:spcBef>
                    <a:spcPts val="0"/>
                  </a:spcBef>
                  <a:spcAft>
                    <a:spcPts val="0"/>
                  </a:spcAft>
                </a:pPr>
                <a:r>
                  <a:rPr lang="en-US" sz="800" b="1" dirty="0" smtClean="0">
                    <a:solidFill>
                      <a:prstClr val="black"/>
                    </a:solidFill>
                    <a:latin typeface="Calibri"/>
                    <a:ea typeface="+mn-ea"/>
                  </a:rPr>
                  <a:t>NET HEAT FLUX </a:t>
                </a:r>
                <a:endParaRPr lang="en-US" sz="800" b="1" baseline="30000" dirty="0" smtClean="0">
                  <a:solidFill>
                    <a:prstClr val="black"/>
                  </a:solidFill>
                  <a:latin typeface="Calibri"/>
                  <a:ea typeface="+mn-ea"/>
                </a:endParaRPr>
              </a:p>
              <a:p>
                <a:pPr fontAlgn="auto">
                  <a:spcBef>
                    <a:spcPts val="0"/>
                  </a:spcBef>
                  <a:spcAft>
                    <a:spcPts val="0"/>
                  </a:spcAft>
                </a:pPr>
                <a:r>
                  <a:rPr lang="en-US" sz="800" b="1" dirty="0" smtClean="0">
                    <a:solidFill>
                      <a:prstClr val="black"/>
                    </a:solidFill>
                    <a:latin typeface="Calibri"/>
                    <a:ea typeface="+mn-ea"/>
                  </a:rPr>
                  <a:t>OCEAN COLOR/CHLOROPHYLL</a:t>
                </a:r>
                <a:endParaRPr lang="en-US" sz="800" b="1" baseline="30000" dirty="0" smtClean="0">
                  <a:solidFill>
                    <a:prstClr val="black"/>
                  </a:solidFill>
                  <a:latin typeface="Calibri"/>
                  <a:ea typeface="+mn-ea"/>
                </a:endParaRPr>
              </a:p>
            </p:txBody>
          </p:sp>
          <p:sp>
            <p:nvSpPr>
              <p:cNvPr id="7" name="TextBox 6"/>
              <p:cNvSpPr txBox="1"/>
              <p:nvPr/>
            </p:nvSpPr>
            <p:spPr>
              <a:xfrm>
                <a:off x="2524066" y="1085457"/>
                <a:ext cx="1521225" cy="1502054"/>
              </a:xfrm>
              <a:prstGeom prst="rect">
                <a:avLst/>
              </a:prstGeom>
              <a:noFill/>
            </p:spPr>
            <p:txBody>
              <a:bodyPr wrap="square" rtlCol="0">
                <a:spAutoFit/>
              </a:bodyPr>
              <a:lstStyle/>
              <a:p>
                <a:pPr fontAlgn="auto">
                  <a:spcBef>
                    <a:spcPts val="0"/>
                  </a:spcBef>
                  <a:spcAft>
                    <a:spcPts val="0"/>
                  </a:spcAft>
                </a:pPr>
                <a:r>
                  <a:rPr lang="en-US" sz="800" b="1" dirty="0" smtClean="0">
                    <a:solidFill>
                      <a:prstClr val="black"/>
                    </a:solidFill>
                    <a:latin typeface="Calibri"/>
                    <a:ea typeface="+mn-ea"/>
                  </a:rPr>
                  <a:t>SUSPENDED MATTER</a:t>
                </a:r>
              </a:p>
              <a:p>
                <a:pPr fontAlgn="auto">
                  <a:spcBef>
                    <a:spcPts val="0"/>
                  </a:spcBef>
                  <a:spcAft>
                    <a:spcPts val="0"/>
                  </a:spcAft>
                </a:pPr>
                <a:r>
                  <a:rPr lang="en-US" sz="800" b="1" dirty="0" smtClean="0">
                    <a:solidFill>
                      <a:prstClr val="black"/>
                    </a:solidFill>
                    <a:latin typeface="Calibri"/>
                    <a:ea typeface="+mn-ea"/>
                  </a:rPr>
                  <a:t>VEGETATION INDEX</a:t>
                </a:r>
              </a:p>
              <a:p>
                <a:pPr fontAlgn="auto">
                  <a:spcBef>
                    <a:spcPts val="0"/>
                  </a:spcBef>
                  <a:spcAft>
                    <a:spcPts val="0"/>
                  </a:spcAft>
                </a:pPr>
                <a:r>
                  <a:rPr lang="en-US" sz="800" b="1" dirty="0" smtClean="0">
                    <a:solidFill>
                      <a:prstClr val="black"/>
                    </a:solidFill>
                    <a:latin typeface="Calibri"/>
                    <a:ea typeface="+mn-ea"/>
                  </a:rPr>
                  <a:t>AEROSOL OPTICAL THICKNESS</a:t>
                </a:r>
              </a:p>
              <a:p>
                <a:pPr fontAlgn="auto">
                  <a:spcBef>
                    <a:spcPts val="0"/>
                  </a:spcBef>
                  <a:spcAft>
                    <a:spcPts val="0"/>
                  </a:spcAft>
                </a:pPr>
                <a:r>
                  <a:rPr lang="en-US" sz="800" b="1" dirty="0" smtClean="0">
                    <a:solidFill>
                      <a:prstClr val="black"/>
                    </a:solidFill>
                    <a:latin typeface="Calibri"/>
                    <a:ea typeface="+mn-ea"/>
                  </a:rPr>
                  <a:t>AEROSOL PARTICLE SIZE</a:t>
                </a:r>
              </a:p>
              <a:p>
                <a:pPr fontAlgn="auto">
                  <a:spcBef>
                    <a:spcPts val="0"/>
                  </a:spcBef>
                  <a:spcAft>
                    <a:spcPts val="0"/>
                  </a:spcAft>
                </a:pPr>
                <a:r>
                  <a:rPr lang="en-US" sz="800" b="1" dirty="0" smtClean="0">
                    <a:solidFill>
                      <a:prstClr val="black"/>
                    </a:solidFill>
                    <a:latin typeface="Calibri"/>
                    <a:ea typeface="+mn-ea"/>
                  </a:rPr>
                  <a:t>ACTIVE FIRES</a:t>
                </a:r>
              </a:p>
              <a:p>
                <a:pPr fontAlgn="auto">
                  <a:spcBef>
                    <a:spcPts val="0"/>
                  </a:spcBef>
                  <a:spcAft>
                    <a:spcPts val="0"/>
                  </a:spcAft>
                </a:pPr>
                <a:endParaRPr lang="en-US" sz="800" b="1" dirty="0" smtClean="0">
                  <a:solidFill>
                    <a:prstClr val="black"/>
                  </a:solidFill>
                  <a:latin typeface="Calibri"/>
                  <a:ea typeface="+mn-ea"/>
                </a:endParaRPr>
              </a:p>
              <a:p>
                <a:pPr fontAlgn="auto">
                  <a:spcBef>
                    <a:spcPts val="0"/>
                  </a:spcBef>
                  <a:spcAft>
                    <a:spcPts val="0"/>
                  </a:spcAft>
                </a:pPr>
                <a:r>
                  <a:rPr lang="en-US" sz="800" b="1" dirty="0" smtClean="0">
                    <a:solidFill>
                      <a:prstClr val="black"/>
                    </a:solidFill>
                    <a:latin typeface="Calibri"/>
                    <a:ea typeface="+mn-ea"/>
                  </a:rPr>
                  <a:t>IMAGERY</a:t>
                </a:r>
              </a:p>
              <a:p>
                <a:pPr fontAlgn="auto">
                  <a:spcBef>
                    <a:spcPts val="0"/>
                  </a:spcBef>
                  <a:spcAft>
                    <a:spcPts val="0"/>
                  </a:spcAft>
                </a:pPr>
                <a:r>
                  <a:rPr lang="en-US" sz="800" b="1" dirty="0" smtClean="0">
                    <a:solidFill>
                      <a:prstClr val="black"/>
                    </a:solidFill>
                    <a:latin typeface="Calibri"/>
                    <a:ea typeface="+mn-ea"/>
                  </a:rPr>
                  <a:t>SEA ICE CHARACTERIZATION</a:t>
                </a:r>
              </a:p>
              <a:p>
                <a:pPr fontAlgn="auto">
                  <a:spcBef>
                    <a:spcPts val="0"/>
                  </a:spcBef>
                  <a:spcAft>
                    <a:spcPts val="0"/>
                  </a:spcAft>
                </a:pPr>
                <a:r>
                  <a:rPr lang="en-US" sz="800" b="1" dirty="0" smtClean="0">
                    <a:solidFill>
                      <a:prstClr val="black"/>
                    </a:solidFill>
                    <a:latin typeface="Calibri"/>
                    <a:ea typeface="+mn-ea"/>
                  </a:rPr>
                  <a:t>SNOW COVER</a:t>
                </a:r>
              </a:p>
              <a:p>
                <a:pPr fontAlgn="auto">
                  <a:spcBef>
                    <a:spcPts val="0"/>
                  </a:spcBef>
                  <a:spcAft>
                    <a:spcPts val="0"/>
                  </a:spcAft>
                </a:pPr>
                <a:r>
                  <a:rPr lang="en-US" sz="800" b="1" dirty="0" smtClean="0">
                    <a:solidFill>
                      <a:prstClr val="black"/>
                    </a:solidFill>
                    <a:latin typeface="Calibri"/>
                    <a:ea typeface="+mn-ea"/>
                  </a:rPr>
                  <a:t>SEA SURFACE TEMPERATURE</a:t>
                </a:r>
              </a:p>
              <a:p>
                <a:pPr fontAlgn="auto">
                  <a:spcBef>
                    <a:spcPts val="0"/>
                  </a:spcBef>
                  <a:spcAft>
                    <a:spcPts val="0"/>
                  </a:spcAft>
                </a:pPr>
                <a:r>
                  <a:rPr lang="en-US" sz="800" b="1" dirty="0" smtClean="0">
                    <a:solidFill>
                      <a:prstClr val="black"/>
                    </a:solidFill>
                    <a:latin typeface="Calibri"/>
                    <a:ea typeface="+mn-ea"/>
                  </a:rPr>
                  <a:t>LAND SURFACE TEMP</a:t>
                </a:r>
              </a:p>
              <a:p>
                <a:pPr fontAlgn="auto">
                  <a:spcBef>
                    <a:spcPts val="0"/>
                  </a:spcBef>
                  <a:spcAft>
                    <a:spcPts val="0"/>
                  </a:spcAft>
                </a:pPr>
                <a:r>
                  <a:rPr lang="en-US" sz="800" b="1" dirty="0" smtClean="0">
                    <a:solidFill>
                      <a:prstClr val="black"/>
                    </a:solidFill>
                    <a:latin typeface="Calibri"/>
                    <a:ea typeface="+mn-ea"/>
                  </a:rPr>
                  <a:t>SURFACE TYPE</a:t>
                </a:r>
              </a:p>
            </p:txBody>
          </p:sp>
          <p:sp>
            <p:nvSpPr>
              <p:cNvPr id="29" name="Oval 28"/>
              <p:cNvSpPr/>
              <p:nvPr/>
            </p:nvSpPr>
            <p:spPr>
              <a:xfrm>
                <a:off x="2469232" y="1880827"/>
                <a:ext cx="76061" cy="7291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30" name="Oval 29"/>
              <p:cNvSpPr/>
              <p:nvPr/>
            </p:nvSpPr>
            <p:spPr>
              <a:xfrm>
                <a:off x="2469232" y="2253942"/>
                <a:ext cx="76061" cy="7291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67" name="TextBox 66"/>
              <p:cNvSpPr txBox="1"/>
              <p:nvPr/>
            </p:nvSpPr>
            <p:spPr>
              <a:xfrm>
                <a:off x="932850" y="914400"/>
                <a:ext cx="498855" cy="276999"/>
              </a:xfrm>
              <a:prstGeom prst="rect">
                <a:avLst/>
              </a:prstGeom>
              <a:noFill/>
            </p:spPr>
            <p:txBody>
              <a:bodyPr wrap="none" rtlCol="0">
                <a:spAutoFit/>
              </a:bodyPr>
              <a:lstStyle/>
              <a:p>
                <a:pPr fontAlgn="auto">
                  <a:spcBef>
                    <a:spcPts val="0"/>
                  </a:spcBef>
                  <a:spcAft>
                    <a:spcPts val="0"/>
                  </a:spcAft>
                </a:pPr>
                <a:r>
                  <a:rPr lang="en-US" sz="1200" u="sng" dirty="0" smtClean="0">
                    <a:solidFill>
                      <a:prstClr val="black"/>
                    </a:solidFill>
                    <a:latin typeface="Calibri"/>
                    <a:ea typeface="+mn-ea"/>
                  </a:rPr>
                  <a:t>EDRs</a:t>
                </a:r>
                <a:endParaRPr lang="en-US" sz="1200" u="sng" dirty="0">
                  <a:solidFill>
                    <a:prstClr val="black"/>
                  </a:solidFill>
                  <a:latin typeface="Calibri"/>
                  <a:ea typeface="+mn-ea"/>
                </a:endParaRPr>
              </a:p>
            </p:txBody>
          </p:sp>
        </p:grpSp>
        <p:sp>
          <p:nvSpPr>
            <p:cNvPr id="74" name="TextBox 73"/>
            <p:cNvSpPr txBox="1"/>
            <p:nvPr/>
          </p:nvSpPr>
          <p:spPr>
            <a:xfrm>
              <a:off x="5362875" y="980175"/>
              <a:ext cx="1978427" cy="276999"/>
            </a:xfrm>
            <a:prstGeom prst="rect">
              <a:avLst/>
            </a:prstGeom>
            <a:noFill/>
          </p:spPr>
          <p:txBody>
            <a:bodyPr wrap="none" rtlCol="0">
              <a:spAutoFit/>
            </a:bodyPr>
            <a:lstStyle/>
            <a:p>
              <a:pPr fontAlgn="auto">
                <a:spcBef>
                  <a:spcPts val="0"/>
                </a:spcBef>
                <a:spcAft>
                  <a:spcPts val="0"/>
                </a:spcAft>
              </a:pPr>
              <a:r>
                <a:rPr lang="en-US" sz="1200" dirty="0" smtClean="0">
                  <a:solidFill>
                    <a:prstClr val="black"/>
                  </a:solidFill>
                  <a:latin typeface="Calibri"/>
                  <a:ea typeface="+mn-ea"/>
                </a:rPr>
                <a:t>RDRs &amp; SDRs (for each band)</a:t>
              </a:r>
              <a:endParaRPr lang="en-US" sz="1200" dirty="0">
                <a:solidFill>
                  <a:prstClr val="black"/>
                </a:solidFill>
                <a:latin typeface="Calibri"/>
                <a:ea typeface="+mn-ea"/>
              </a:endParaRPr>
            </a:p>
          </p:txBody>
        </p:sp>
      </p:grpSp>
      <p:grpSp>
        <p:nvGrpSpPr>
          <p:cNvPr id="9" name="Group 119"/>
          <p:cNvGrpSpPr/>
          <p:nvPr/>
        </p:nvGrpSpPr>
        <p:grpSpPr>
          <a:xfrm>
            <a:off x="5583202" y="1525132"/>
            <a:ext cx="3505200" cy="1942700"/>
            <a:chOff x="5515275" y="2105525"/>
            <a:chExt cx="3505200" cy="1942700"/>
          </a:xfrm>
        </p:grpSpPr>
        <p:sp>
          <p:nvSpPr>
            <p:cNvPr id="23" name="Oval 22"/>
            <p:cNvSpPr/>
            <p:nvPr/>
          </p:nvSpPr>
          <p:spPr>
            <a:xfrm>
              <a:off x="5515275" y="2105525"/>
              <a:ext cx="3505200" cy="1942700"/>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grpSp>
          <p:nvGrpSpPr>
            <p:cNvPr id="10" name="Group 113"/>
            <p:cNvGrpSpPr/>
            <p:nvPr/>
          </p:nvGrpSpPr>
          <p:grpSpPr>
            <a:xfrm>
              <a:off x="6705600" y="2133600"/>
              <a:ext cx="1230065" cy="734199"/>
              <a:chOff x="6858000" y="1981200"/>
              <a:chExt cx="1230065" cy="734199"/>
            </a:xfrm>
          </p:grpSpPr>
          <p:sp>
            <p:nvSpPr>
              <p:cNvPr id="25" name="TextBox 24"/>
              <p:cNvSpPr txBox="1"/>
              <p:nvPr/>
            </p:nvSpPr>
            <p:spPr>
              <a:xfrm>
                <a:off x="6858000" y="1981200"/>
                <a:ext cx="1140919" cy="461665"/>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Calibri"/>
                    <a:ea typeface="+mn-ea"/>
                  </a:rPr>
                  <a:t>GCOM AMSR-2</a:t>
                </a:r>
              </a:p>
              <a:p>
                <a:pPr algn="ctr" fontAlgn="auto">
                  <a:spcBef>
                    <a:spcPts val="0"/>
                  </a:spcBef>
                  <a:spcAft>
                    <a:spcPts val="0"/>
                  </a:spcAft>
                </a:pPr>
                <a:r>
                  <a:rPr lang="en-US" sz="1200" b="1" dirty="0" smtClean="0">
                    <a:solidFill>
                      <a:prstClr val="black"/>
                    </a:solidFill>
                    <a:latin typeface="Calibri"/>
                    <a:ea typeface="+mn-ea"/>
                  </a:rPr>
                  <a:t>  (11 EDRs)</a:t>
                </a:r>
                <a:endParaRPr lang="en-US" sz="1200" b="1" dirty="0">
                  <a:solidFill>
                    <a:prstClr val="black"/>
                  </a:solidFill>
                  <a:latin typeface="Calibri"/>
                  <a:ea typeface="+mn-ea"/>
                </a:endParaRPr>
              </a:p>
            </p:txBody>
          </p:sp>
          <p:sp>
            <p:nvSpPr>
              <p:cNvPr id="81" name="TextBox 80"/>
              <p:cNvSpPr txBox="1"/>
              <p:nvPr/>
            </p:nvSpPr>
            <p:spPr>
              <a:xfrm>
                <a:off x="7183650" y="2438400"/>
                <a:ext cx="904415" cy="276999"/>
              </a:xfrm>
              <a:prstGeom prst="rect">
                <a:avLst/>
              </a:prstGeom>
              <a:solidFill>
                <a:schemeClr val="tx2">
                  <a:lumMod val="20000"/>
                  <a:lumOff val="80000"/>
                </a:schemeClr>
              </a:solidFill>
              <a:ln>
                <a:solidFill>
                  <a:srgbClr val="0070C0"/>
                </a:solidFill>
              </a:ln>
            </p:spPr>
            <p:txBody>
              <a:bodyPr wrap="none" rtlCol="0">
                <a:spAutoFit/>
              </a:bodyPr>
              <a:lstStyle/>
              <a:p>
                <a:pPr fontAlgn="auto">
                  <a:spcBef>
                    <a:spcPts val="0"/>
                  </a:spcBef>
                  <a:spcAft>
                    <a:spcPts val="0"/>
                  </a:spcAft>
                </a:pPr>
                <a:r>
                  <a:rPr lang="en-US" sz="1200" dirty="0" smtClean="0">
                    <a:solidFill>
                      <a:prstClr val="black"/>
                    </a:solidFill>
                    <a:latin typeface="Calibri"/>
                    <a:ea typeface="+mn-ea"/>
                  </a:rPr>
                  <a:t>RDR </a:t>
                </a:r>
                <a:r>
                  <a:rPr lang="en-US" sz="1200" dirty="0" smtClean="0">
                    <a:solidFill>
                      <a:srgbClr val="000000"/>
                    </a:solidFill>
                    <a:latin typeface="Calibri"/>
                    <a:ea typeface="+mn-ea"/>
                  </a:rPr>
                  <a:t>&amp; SDR</a:t>
                </a:r>
                <a:r>
                  <a:rPr lang="en-US" sz="1200" dirty="0" smtClean="0">
                    <a:solidFill>
                      <a:srgbClr val="FF0000"/>
                    </a:solidFill>
                    <a:latin typeface="Calibri"/>
                    <a:ea typeface="+mn-ea"/>
                  </a:rPr>
                  <a:t> </a:t>
                </a:r>
                <a:endParaRPr lang="en-US" sz="1200" dirty="0">
                  <a:solidFill>
                    <a:srgbClr val="FF0000"/>
                  </a:solidFill>
                  <a:latin typeface="Calibri"/>
                  <a:ea typeface="+mn-ea"/>
                </a:endParaRPr>
              </a:p>
            </p:txBody>
          </p:sp>
        </p:grpSp>
        <p:grpSp>
          <p:nvGrpSpPr>
            <p:cNvPr id="11" name="Group 117"/>
            <p:cNvGrpSpPr/>
            <p:nvPr/>
          </p:nvGrpSpPr>
          <p:grpSpPr>
            <a:xfrm>
              <a:off x="5867400" y="2743200"/>
              <a:ext cx="3118511" cy="993773"/>
              <a:chOff x="5958276" y="2619675"/>
              <a:chExt cx="3118511" cy="993773"/>
            </a:xfrm>
          </p:grpSpPr>
          <p:grpSp>
            <p:nvGrpSpPr>
              <p:cNvPr id="12" name="Group 42"/>
              <p:cNvGrpSpPr/>
              <p:nvPr/>
            </p:nvGrpSpPr>
            <p:grpSpPr>
              <a:xfrm>
                <a:off x="5958276" y="2818243"/>
                <a:ext cx="3118511" cy="795205"/>
                <a:chOff x="3721398" y="4194538"/>
                <a:chExt cx="3124200" cy="830997"/>
              </a:xfrm>
            </p:grpSpPr>
            <p:sp>
              <p:nvSpPr>
                <p:cNvPr id="26" name="TextBox 25"/>
                <p:cNvSpPr txBox="1"/>
                <p:nvPr/>
              </p:nvSpPr>
              <p:spPr>
                <a:xfrm>
                  <a:off x="3721398" y="4194538"/>
                  <a:ext cx="1524000" cy="830997"/>
                </a:xfrm>
                <a:prstGeom prst="rect">
                  <a:avLst/>
                </a:prstGeom>
                <a:noFill/>
              </p:spPr>
              <p:txBody>
                <a:bodyPr wrap="square" rtlCol="0">
                  <a:spAutoFit/>
                </a:bodyPr>
                <a:lstStyle/>
                <a:p>
                  <a:pPr fontAlgn="auto">
                    <a:spcBef>
                      <a:spcPts val="0"/>
                    </a:spcBef>
                    <a:spcAft>
                      <a:spcPts val="0"/>
                    </a:spcAft>
                  </a:pPr>
                  <a:r>
                    <a:rPr lang="en-US" sz="800" b="1" dirty="0" smtClean="0">
                      <a:solidFill>
                        <a:prstClr val="black"/>
                      </a:solidFill>
                      <a:latin typeface="Calibri"/>
                      <a:ea typeface="+mn-ea"/>
                    </a:rPr>
                    <a:t>CLOUD LIQUID WATER</a:t>
                  </a:r>
                </a:p>
                <a:p>
                  <a:pPr fontAlgn="auto">
                    <a:spcBef>
                      <a:spcPts val="0"/>
                    </a:spcBef>
                    <a:spcAft>
                      <a:spcPts val="0"/>
                    </a:spcAft>
                  </a:pPr>
                  <a:r>
                    <a:rPr lang="en-US" sz="800" b="1" dirty="0" smtClean="0">
                      <a:solidFill>
                        <a:prstClr val="black"/>
                      </a:solidFill>
                      <a:latin typeface="Calibri"/>
                      <a:ea typeface="+mn-ea"/>
                    </a:rPr>
                    <a:t>PRECIPITATION TYPE/RATE</a:t>
                  </a:r>
                </a:p>
                <a:p>
                  <a:pPr fontAlgn="auto">
                    <a:spcBef>
                      <a:spcPts val="0"/>
                    </a:spcBef>
                    <a:spcAft>
                      <a:spcPts val="0"/>
                    </a:spcAft>
                  </a:pPr>
                  <a:r>
                    <a:rPr lang="en-US" sz="800" b="1" dirty="0" smtClean="0">
                      <a:solidFill>
                        <a:prstClr val="black"/>
                      </a:solidFill>
                      <a:latin typeface="Calibri"/>
                      <a:ea typeface="+mn-ea"/>
                    </a:rPr>
                    <a:t>PRECIPITABLE WATER</a:t>
                  </a:r>
                </a:p>
                <a:p>
                  <a:pPr fontAlgn="auto">
                    <a:spcBef>
                      <a:spcPts val="0"/>
                    </a:spcBef>
                    <a:spcAft>
                      <a:spcPts val="0"/>
                    </a:spcAft>
                  </a:pPr>
                  <a:r>
                    <a:rPr lang="en-US" sz="800" b="1" dirty="0" smtClean="0">
                      <a:solidFill>
                        <a:prstClr val="black"/>
                      </a:solidFill>
                      <a:latin typeface="Calibri"/>
                      <a:ea typeface="+mn-ea"/>
                    </a:rPr>
                    <a:t>SEA SURFACE WINDS</a:t>
                  </a:r>
                  <a:r>
                    <a:rPr lang="en-US" sz="800" b="1" baseline="30000" dirty="0" smtClean="0">
                      <a:solidFill>
                        <a:prstClr val="black"/>
                      </a:solidFill>
                      <a:latin typeface="Calibri"/>
                      <a:ea typeface="+mn-ea"/>
                    </a:rPr>
                    <a:t> </a:t>
                  </a:r>
                  <a:r>
                    <a:rPr lang="en-US" sz="800" b="1" dirty="0" smtClean="0">
                      <a:solidFill>
                        <a:prstClr val="black"/>
                      </a:solidFill>
                      <a:latin typeface="Calibri"/>
                      <a:ea typeface="+mn-ea"/>
                    </a:rPr>
                    <a:t> SPEED</a:t>
                  </a:r>
                  <a:endParaRPr lang="en-US" sz="800" b="1" baseline="30000" dirty="0" smtClean="0">
                    <a:solidFill>
                      <a:prstClr val="black"/>
                    </a:solidFill>
                    <a:latin typeface="Calibri"/>
                    <a:ea typeface="+mn-ea"/>
                  </a:endParaRPr>
                </a:p>
                <a:p>
                  <a:pPr fontAlgn="auto">
                    <a:spcBef>
                      <a:spcPts val="0"/>
                    </a:spcBef>
                    <a:spcAft>
                      <a:spcPts val="0"/>
                    </a:spcAft>
                  </a:pPr>
                  <a:r>
                    <a:rPr lang="en-US" sz="800" b="1" dirty="0" smtClean="0">
                      <a:solidFill>
                        <a:prstClr val="black"/>
                      </a:solidFill>
                      <a:latin typeface="Calibri"/>
                      <a:ea typeface="+mn-ea"/>
                    </a:rPr>
                    <a:t>SOIL MOISTURE</a:t>
                  </a:r>
                </a:p>
                <a:p>
                  <a:pPr fontAlgn="auto">
                    <a:spcBef>
                      <a:spcPts val="0"/>
                    </a:spcBef>
                    <a:spcAft>
                      <a:spcPts val="0"/>
                    </a:spcAft>
                  </a:pPr>
                  <a:r>
                    <a:rPr lang="en-US" sz="800" b="1" dirty="0" smtClean="0">
                      <a:solidFill>
                        <a:prstClr val="black"/>
                      </a:solidFill>
                      <a:latin typeface="Calibri"/>
                      <a:ea typeface="+mn-ea"/>
                    </a:rPr>
                    <a:t>SNOW WATER EQUIVALENT</a:t>
                  </a:r>
                </a:p>
              </p:txBody>
            </p:sp>
            <p:sp>
              <p:nvSpPr>
                <p:cNvPr id="27" name="TextBox 26"/>
                <p:cNvSpPr txBox="1"/>
                <p:nvPr/>
              </p:nvSpPr>
              <p:spPr>
                <a:xfrm>
                  <a:off x="5321598" y="4217573"/>
                  <a:ext cx="1524000" cy="707886"/>
                </a:xfrm>
                <a:prstGeom prst="rect">
                  <a:avLst/>
                </a:prstGeom>
                <a:noFill/>
              </p:spPr>
              <p:txBody>
                <a:bodyPr wrap="square" rtlCol="0">
                  <a:spAutoFit/>
                </a:bodyPr>
                <a:lstStyle/>
                <a:p>
                  <a:pPr fontAlgn="auto">
                    <a:spcBef>
                      <a:spcPts val="0"/>
                    </a:spcBef>
                    <a:spcAft>
                      <a:spcPts val="0"/>
                    </a:spcAft>
                  </a:pPr>
                  <a:r>
                    <a:rPr lang="en-US" sz="800" b="1" dirty="0" smtClean="0">
                      <a:solidFill>
                        <a:prstClr val="black"/>
                      </a:solidFill>
                      <a:latin typeface="Calibri"/>
                      <a:ea typeface="+mn-ea"/>
                    </a:rPr>
                    <a:t>IMAGERY</a:t>
                  </a:r>
                </a:p>
                <a:p>
                  <a:pPr fontAlgn="auto">
                    <a:spcBef>
                      <a:spcPts val="0"/>
                    </a:spcBef>
                    <a:spcAft>
                      <a:spcPts val="0"/>
                    </a:spcAft>
                  </a:pPr>
                  <a:r>
                    <a:rPr lang="en-US" sz="800" b="1" dirty="0" smtClean="0">
                      <a:solidFill>
                        <a:prstClr val="black"/>
                      </a:solidFill>
                      <a:latin typeface="Calibri"/>
                      <a:ea typeface="+mn-ea"/>
                    </a:rPr>
                    <a:t>SEA ICE CHARACTERIZATION</a:t>
                  </a:r>
                </a:p>
                <a:p>
                  <a:pPr fontAlgn="auto">
                    <a:spcBef>
                      <a:spcPts val="0"/>
                    </a:spcBef>
                    <a:spcAft>
                      <a:spcPts val="0"/>
                    </a:spcAft>
                  </a:pPr>
                  <a:r>
                    <a:rPr lang="en-US" sz="800" b="1" dirty="0" smtClean="0">
                      <a:solidFill>
                        <a:prstClr val="black"/>
                      </a:solidFill>
                      <a:latin typeface="Calibri"/>
                      <a:ea typeface="+mn-ea"/>
                    </a:rPr>
                    <a:t>SNOW COVER/DEPTH</a:t>
                  </a:r>
                </a:p>
                <a:p>
                  <a:pPr fontAlgn="auto">
                    <a:spcBef>
                      <a:spcPts val="0"/>
                    </a:spcBef>
                    <a:spcAft>
                      <a:spcPts val="0"/>
                    </a:spcAft>
                  </a:pPr>
                  <a:r>
                    <a:rPr lang="en-US" sz="800" b="1" dirty="0" smtClean="0">
                      <a:solidFill>
                        <a:prstClr val="black"/>
                      </a:solidFill>
                      <a:latin typeface="Calibri"/>
                      <a:ea typeface="+mn-ea"/>
                    </a:rPr>
                    <a:t>SEA SURFACE TEMPERATURE</a:t>
                  </a:r>
                </a:p>
                <a:p>
                  <a:pPr fontAlgn="auto">
                    <a:spcBef>
                      <a:spcPts val="0"/>
                    </a:spcBef>
                    <a:spcAft>
                      <a:spcPts val="0"/>
                    </a:spcAft>
                  </a:pPr>
                  <a:r>
                    <a:rPr lang="en-US" sz="800" b="1" dirty="0" smtClean="0">
                      <a:solidFill>
                        <a:prstClr val="black"/>
                      </a:solidFill>
                      <a:latin typeface="Calibri"/>
                      <a:ea typeface="+mn-ea"/>
                    </a:rPr>
                    <a:t>SURFACE TYPE</a:t>
                  </a:r>
                </a:p>
              </p:txBody>
            </p:sp>
          </p:grpSp>
          <p:sp>
            <p:nvSpPr>
              <p:cNvPr id="86" name="TextBox 85"/>
              <p:cNvSpPr txBox="1"/>
              <p:nvPr/>
            </p:nvSpPr>
            <p:spPr>
              <a:xfrm>
                <a:off x="5971675" y="2619675"/>
                <a:ext cx="498855" cy="276999"/>
              </a:xfrm>
              <a:prstGeom prst="rect">
                <a:avLst/>
              </a:prstGeom>
              <a:noFill/>
            </p:spPr>
            <p:txBody>
              <a:bodyPr wrap="none" rtlCol="0">
                <a:spAutoFit/>
              </a:bodyPr>
              <a:lstStyle/>
              <a:p>
                <a:pPr fontAlgn="auto">
                  <a:spcBef>
                    <a:spcPts val="0"/>
                  </a:spcBef>
                  <a:spcAft>
                    <a:spcPts val="0"/>
                  </a:spcAft>
                </a:pPr>
                <a:r>
                  <a:rPr lang="en-US" sz="1200" u="sng" dirty="0" smtClean="0">
                    <a:solidFill>
                      <a:prstClr val="black"/>
                    </a:solidFill>
                    <a:latin typeface="Calibri"/>
                    <a:ea typeface="+mn-ea"/>
                  </a:rPr>
                  <a:t>EDRs</a:t>
                </a:r>
                <a:endParaRPr lang="en-US" sz="1200" u="sng" dirty="0">
                  <a:solidFill>
                    <a:prstClr val="black"/>
                  </a:solidFill>
                  <a:latin typeface="Calibri"/>
                  <a:ea typeface="+mn-ea"/>
                </a:endParaRPr>
              </a:p>
            </p:txBody>
          </p:sp>
        </p:grpSp>
      </p:grpSp>
      <p:grpSp>
        <p:nvGrpSpPr>
          <p:cNvPr id="13" name="Group 95"/>
          <p:cNvGrpSpPr/>
          <p:nvPr/>
        </p:nvGrpSpPr>
        <p:grpSpPr>
          <a:xfrm>
            <a:off x="3678202" y="3430132"/>
            <a:ext cx="2246700" cy="1219200"/>
            <a:chOff x="3583000" y="1857675"/>
            <a:chExt cx="2246700" cy="1219200"/>
          </a:xfrm>
        </p:grpSpPr>
        <p:sp>
          <p:nvSpPr>
            <p:cNvPr id="59" name="Oval 58"/>
            <p:cNvSpPr/>
            <p:nvPr/>
          </p:nvSpPr>
          <p:spPr>
            <a:xfrm>
              <a:off x="3583000" y="1857675"/>
              <a:ext cx="2246700" cy="12192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61" name="TextBox 60"/>
            <p:cNvSpPr txBox="1"/>
            <p:nvPr/>
          </p:nvSpPr>
          <p:spPr>
            <a:xfrm>
              <a:off x="3811600" y="1933875"/>
              <a:ext cx="1905000"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Calibri"/>
                  <a:ea typeface="+mn-ea"/>
                </a:rPr>
                <a:t>CrIS/ATMS  (3 EDRs)</a:t>
              </a:r>
            </a:p>
          </p:txBody>
        </p:sp>
        <p:sp>
          <p:nvSpPr>
            <p:cNvPr id="79" name="TextBox 78"/>
            <p:cNvSpPr txBox="1"/>
            <p:nvPr/>
          </p:nvSpPr>
          <p:spPr>
            <a:xfrm>
              <a:off x="4247950" y="2161675"/>
              <a:ext cx="869149" cy="276999"/>
            </a:xfrm>
            <a:prstGeom prst="rect">
              <a:avLst/>
            </a:prstGeom>
            <a:noFill/>
          </p:spPr>
          <p:txBody>
            <a:bodyPr wrap="none" rtlCol="0">
              <a:spAutoFit/>
            </a:bodyPr>
            <a:lstStyle/>
            <a:p>
              <a:pPr fontAlgn="auto">
                <a:spcBef>
                  <a:spcPts val="0"/>
                </a:spcBef>
                <a:spcAft>
                  <a:spcPts val="0"/>
                </a:spcAft>
              </a:pPr>
              <a:r>
                <a:rPr lang="en-US" sz="1200" dirty="0" smtClean="0">
                  <a:solidFill>
                    <a:prstClr val="black"/>
                  </a:solidFill>
                  <a:latin typeface="Calibri"/>
                  <a:ea typeface="+mn-ea"/>
                </a:rPr>
                <a:t>RDR &amp; SDR</a:t>
              </a:r>
              <a:endParaRPr lang="en-US" sz="1200" dirty="0">
                <a:solidFill>
                  <a:prstClr val="black"/>
                </a:solidFill>
                <a:latin typeface="Calibri"/>
                <a:ea typeface="+mn-ea"/>
              </a:endParaRPr>
            </a:p>
          </p:txBody>
        </p:sp>
        <p:grpSp>
          <p:nvGrpSpPr>
            <p:cNvPr id="14" name="Group 93"/>
            <p:cNvGrpSpPr/>
            <p:nvPr/>
          </p:nvGrpSpPr>
          <p:grpSpPr>
            <a:xfrm>
              <a:off x="3925500" y="2286800"/>
              <a:ext cx="1671064" cy="663795"/>
              <a:chOff x="3238100" y="2772075"/>
              <a:chExt cx="1671064" cy="663795"/>
            </a:xfrm>
          </p:grpSpPr>
          <p:grpSp>
            <p:nvGrpSpPr>
              <p:cNvPr id="15" name="Group 85"/>
              <p:cNvGrpSpPr/>
              <p:nvPr/>
            </p:nvGrpSpPr>
            <p:grpSpPr>
              <a:xfrm>
                <a:off x="3288885" y="2994089"/>
                <a:ext cx="1620279" cy="441781"/>
                <a:chOff x="3294328" y="3086975"/>
                <a:chExt cx="1623235" cy="461665"/>
              </a:xfrm>
            </p:grpSpPr>
            <p:sp>
              <p:nvSpPr>
                <p:cNvPr id="32" name="Oval 31"/>
                <p:cNvSpPr/>
                <p:nvPr/>
              </p:nvSpPr>
              <p:spPr>
                <a:xfrm>
                  <a:off x="3294328" y="3163175"/>
                  <a:ext cx="76200" cy="762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51" name="TextBox 50"/>
                <p:cNvSpPr txBox="1"/>
                <p:nvPr/>
              </p:nvSpPr>
              <p:spPr>
                <a:xfrm>
                  <a:off x="3317363" y="3086975"/>
                  <a:ext cx="1600200" cy="461665"/>
                </a:xfrm>
                <a:prstGeom prst="rect">
                  <a:avLst/>
                </a:prstGeom>
                <a:noFill/>
              </p:spPr>
              <p:txBody>
                <a:bodyPr wrap="square" rtlCol="0">
                  <a:spAutoFit/>
                </a:bodyPr>
                <a:lstStyle/>
                <a:p>
                  <a:pPr fontAlgn="auto">
                    <a:spcBef>
                      <a:spcPts val="0"/>
                    </a:spcBef>
                    <a:spcAft>
                      <a:spcPts val="0"/>
                    </a:spcAft>
                  </a:pPr>
                  <a:r>
                    <a:rPr lang="en-US" sz="800" b="1" dirty="0" smtClean="0">
                      <a:solidFill>
                        <a:prstClr val="black"/>
                      </a:solidFill>
                      <a:latin typeface="Calibri"/>
                      <a:ea typeface="+mn-ea"/>
                    </a:rPr>
                    <a:t>ATM VERT MOIST PROFILE</a:t>
                  </a:r>
                </a:p>
                <a:p>
                  <a:pPr fontAlgn="auto">
                    <a:spcBef>
                      <a:spcPts val="0"/>
                    </a:spcBef>
                    <a:spcAft>
                      <a:spcPts val="0"/>
                    </a:spcAft>
                  </a:pPr>
                  <a:r>
                    <a:rPr lang="en-US" sz="800" b="1" dirty="0" smtClean="0">
                      <a:solidFill>
                        <a:prstClr val="black"/>
                      </a:solidFill>
                      <a:latin typeface="Calibri"/>
                      <a:ea typeface="+mn-ea"/>
                    </a:rPr>
                    <a:t>ATM VERT TEMP PROFILE</a:t>
                  </a:r>
                </a:p>
                <a:p>
                  <a:pPr fontAlgn="auto">
                    <a:spcBef>
                      <a:spcPts val="0"/>
                    </a:spcBef>
                    <a:spcAft>
                      <a:spcPts val="0"/>
                    </a:spcAft>
                  </a:pPr>
                  <a:r>
                    <a:rPr lang="en-US" sz="800" b="1" dirty="0" smtClean="0">
                      <a:solidFill>
                        <a:prstClr val="black"/>
                      </a:solidFill>
                      <a:latin typeface="Calibri"/>
                      <a:ea typeface="+mn-ea"/>
                    </a:rPr>
                    <a:t>PRESSURE (SURFACE/PROFILE)</a:t>
                  </a:r>
                </a:p>
              </p:txBody>
            </p:sp>
            <p:sp>
              <p:nvSpPr>
                <p:cNvPr id="64" name="Oval 63"/>
                <p:cNvSpPr/>
                <p:nvPr/>
              </p:nvSpPr>
              <p:spPr>
                <a:xfrm>
                  <a:off x="3294328" y="3274812"/>
                  <a:ext cx="76200" cy="762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grpSp>
          <p:sp>
            <p:nvSpPr>
              <p:cNvPr id="87" name="TextBox 86"/>
              <p:cNvSpPr txBox="1"/>
              <p:nvPr/>
            </p:nvSpPr>
            <p:spPr>
              <a:xfrm>
                <a:off x="3238100" y="2772075"/>
                <a:ext cx="498855" cy="276999"/>
              </a:xfrm>
              <a:prstGeom prst="rect">
                <a:avLst/>
              </a:prstGeom>
              <a:noFill/>
            </p:spPr>
            <p:txBody>
              <a:bodyPr wrap="none" rtlCol="0">
                <a:spAutoFit/>
              </a:bodyPr>
              <a:lstStyle/>
              <a:p>
                <a:pPr fontAlgn="auto">
                  <a:spcBef>
                    <a:spcPts val="0"/>
                  </a:spcBef>
                  <a:spcAft>
                    <a:spcPts val="0"/>
                  </a:spcAft>
                </a:pPr>
                <a:r>
                  <a:rPr lang="en-US" sz="1200" u="sng" dirty="0" smtClean="0">
                    <a:solidFill>
                      <a:prstClr val="black"/>
                    </a:solidFill>
                    <a:latin typeface="Calibri"/>
                    <a:ea typeface="+mn-ea"/>
                  </a:rPr>
                  <a:t>EDRs</a:t>
                </a:r>
                <a:endParaRPr lang="en-US" sz="1200" u="sng" dirty="0">
                  <a:solidFill>
                    <a:prstClr val="black"/>
                  </a:solidFill>
                  <a:latin typeface="Calibri"/>
                  <a:ea typeface="+mn-ea"/>
                </a:endParaRPr>
              </a:p>
            </p:txBody>
          </p:sp>
        </p:grpSp>
      </p:grpSp>
      <p:grpSp>
        <p:nvGrpSpPr>
          <p:cNvPr id="16" name="Group 92"/>
          <p:cNvGrpSpPr/>
          <p:nvPr/>
        </p:nvGrpSpPr>
        <p:grpSpPr>
          <a:xfrm>
            <a:off x="249202" y="3582532"/>
            <a:ext cx="1905000" cy="990600"/>
            <a:chOff x="5562600" y="1552875"/>
            <a:chExt cx="1905000" cy="990600"/>
          </a:xfrm>
        </p:grpSpPr>
        <p:sp>
          <p:nvSpPr>
            <p:cNvPr id="91" name="Oval 90"/>
            <p:cNvSpPr/>
            <p:nvPr/>
          </p:nvSpPr>
          <p:spPr>
            <a:xfrm>
              <a:off x="5562600" y="1552875"/>
              <a:ext cx="1905000" cy="9906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92" name="TextBox 91"/>
            <p:cNvSpPr txBox="1"/>
            <p:nvPr/>
          </p:nvSpPr>
          <p:spPr>
            <a:xfrm>
              <a:off x="5828199" y="1632418"/>
              <a:ext cx="1334601"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Calibri"/>
                  <a:ea typeface="+mn-ea"/>
                </a:rPr>
                <a:t>OMPS  (2 EDRs)</a:t>
              </a:r>
            </a:p>
          </p:txBody>
        </p:sp>
        <p:sp>
          <p:nvSpPr>
            <p:cNvPr id="80" name="TextBox 79"/>
            <p:cNvSpPr txBox="1"/>
            <p:nvPr/>
          </p:nvSpPr>
          <p:spPr>
            <a:xfrm>
              <a:off x="6039050" y="1780675"/>
              <a:ext cx="869149" cy="276999"/>
            </a:xfrm>
            <a:prstGeom prst="rect">
              <a:avLst/>
            </a:prstGeom>
            <a:noFill/>
          </p:spPr>
          <p:txBody>
            <a:bodyPr wrap="none" rtlCol="0">
              <a:spAutoFit/>
            </a:bodyPr>
            <a:lstStyle/>
            <a:p>
              <a:pPr fontAlgn="auto">
                <a:spcBef>
                  <a:spcPts val="0"/>
                </a:spcBef>
                <a:spcAft>
                  <a:spcPts val="0"/>
                </a:spcAft>
              </a:pPr>
              <a:r>
                <a:rPr lang="en-US" sz="1200" dirty="0" smtClean="0">
                  <a:solidFill>
                    <a:prstClr val="black"/>
                  </a:solidFill>
                  <a:latin typeface="Calibri"/>
                  <a:ea typeface="+mn-ea"/>
                </a:rPr>
                <a:t>RDR &amp; SDR</a:t>
              </a:r>
              <a:endParaRPr lang="en-US" sz="1200" dirty="0">
                <a:solidFill>
                  <a:prstClr val="black"/>
                </a:solidFill>
                <a:latin typeface="Calibri"/>
                <a:ea typeface="+mn-ea"/>
              </a:endParaRPr>
            </a:p>
          </p:txBody>
        </p:sp>
        <p:grpSp>
          <p:nvGrpSpPr>
            <p:cNvPr id="17" name="Group 89"/>
            <p:cNvGrpSpPr/>
            <p:nvPr/>
          </p:nvGrpSpPr>
          <p:grpSpPr>
            <a:xfrm>
              <a:off x="5937175" y="1950725"/>
              <a:ext cx="1082507" cy="513272"/>
              <a:chOff x="4953000" y="1905000"/>
              <a:chExt cx="1082507" cy="513272"/>
            </a:xfrm>
          </p:grpSpPr>
          <p:sp>
            <p:nvSpPr>
              <p:cNvPr id="95" name="TextBox 94"/>
              <p:cNvSpPr txBox="1"/>
              <p:nvPr/>
            </p:nvSpPr>
            <p:spPr>
              <a:xfrm>
                <a:off x="4970650" y="2094300"/>
                <a:ext cx="1064857" cy="323972"/>
              </a:xfrm>
              <a:prstGeom prst="rect">
                <a:avLst/>
              </a:prstGeom>
              <a:noFill/>
            </p:spPr>
            <p:txBody>
              <a:bodyPr wrap="square" rtlCol="0">
                <a:spAutoFit/>
              </a:bodyPr>
              <a:lstStyle/>
              <a:p>
                <a:pPr fontAlgn="auto">
                  <a:spcBef>
                    <a:spcPts val="0"/>
                  </a:spcBef>
                  <a:spcAft>
                    <a:spcPts val="0"/>
                  </a:spcAft>
                </a:pPr>
                <a:r>
                  <a:rPr lang="en-US" sz="800" b="1" dirty="0" smtClean="0">
                    <a:solidFill>
                      <a:prstClr val="black"/>
                    </a:solidFill>
                    <a:latin typeface="Calibri"/>
                    <a:ea typeface="+mn-ea"/>
                  </a:rPr>
                  <a:t>O</a:t>
                </a:r>
                <a:r>
                  <a:rPr lang="en-US" sz="800" b="1" baseline="-25000" dirty="0" smtClean="0">
                    <a:solidFill>
                      <a:prstClr val="black"/>
                    </a:solidFill>
                    <a:latin typeface="Calibri"/>
                    <a:ea typeface="+mn-ea"/>
                  </a:rPr>
                  <a:t>3</a:t>
                </a:r>
                <a:r>
                  <a:rPr lang="en-US" sz="800" b="1" dirty="0" smtClean="0">
                    <a:solidFill>
                      <a:prstClr val="black"/>
                    </a:solidFill>
                    <a:latin typeface="Calibri"/>
                    <a:ea typeface="+mn-ea"/>
                  </a:rPr>
                  <a:t>  TOTAL COLUMN</a:t>
                </a:r>
              </a:p>
              <a:p>
                <a:pPr fontAlgn="auto">
                  <a:spcBef>
                    <a:spcPts val="0"/>
                  </a:spcBef>
                  <a:spcAft>
                    <a:spcPts val="0"/>
                  </a:spcAft>
                </a:pPr>
                <a:r>
                  <a:rPr lang="en-US" sz="800" b="1" dirty="0" smtClean="0">
                    <a:solidFill>
                      <a:prstClr val="black"/>
                    </a:solidFill>
                    <a:latin typeface="Calibri"/>
                    <a:ea typeface="+mn-ea"/>
                  </a:rPr>
                  <a:t>O</a:t>
                </a:r>
                <a:r>
                  <a:rPr lang="en-US" sz="800" b="1" baseline="-25000" dirty="0" smtClean="0">
                    <a:solidFill>
                      <a:prstClr val="black"/>
                    </a:solidFill>
                    <a:latin typeface="Calibri"/>
                    <a:ea typeface="+mn-ea"/>
                  </a:rPr>
                  <a:t>3</a:t>
                </a:r>
                <a:r>
                  <a:rPr lang="en-US" sz="800" b="1" dirty="0" smtClean="0">
                    <a:solidFill>
                      <a:prstClr val="black"/>
                    </a:solidFill>
                    <a:latin typeface="Calibri"/>
                    <a:ea typeface="+mn-ea"/>
                  </a:rPr>
                  <a:t>  NADIR PROFILE</a:t>
                </a:r>
              </a:p>
            </p:txBody>
          </p:sp>
          <p:sp>
            <p:nvSpPr>
              <p:cNvPr id="89" name="TextBox 88"/>
              <p:cNvSpPr txBox="1"/>
              <p:nvPr/>
            </p:nvSpPr>
            <p:spPr>
              <a:xfrm>
                <a:off x="4953000" y="1905000"/>
                <a:ext cx="498855" cy="276999"/>
              </a:xfrm>
              <a:prstGeom prst="rect">
                <a:avLst/>
              </a:prstGeom>
              <a:noFill/>
            </p:spPr>
            <p:txBody>
              <a:bodyPr wrap="none" rtlCol="0">
                <a:spAutoFit/>
              </a:bodyPr>
              <a:lstStyle/>
              <a:p>
                <a:pPr fontAlgn="auto">
                  <a:spcBef>
                    <a:spcPts val="0"/>
                  </a:spcBef>
                  <a:spcAft>
                    <a:spcPts val="0"/>
                  </a:spcAft>
                </a:pPr>
                <a:r>
                  <a:rPr lang="en-US" sz="1200" u="sng" dirty="0" smtClean="0">
                    <a:solidFill>
                      <a:prstClr val="black"/>
                    </a:solidFill>
                    <a:latin typeface="Calibri"/>
                    <a:ea typeface="+mn-ea"/>
                  </a:rPr>
                  <a:t>EDRs</a:t>
                </a:r>
                <a:endParaRPr lang="en-US" sz="1200" u="sng" dirty="0">
                  <a:solidFill>
                    <a:prstClr val="black"/>
                  </a:solidFill>
                  <a:latin typeface="Calibri"/>
                  <a:ea typeface="+mn-ea"/>
                </a:endParaRPr>
              </a:p>
            </p:txBody>
          </p:sp>
        </p:grpSp>
      </p:grpSp>
      <p:grpSp>
        <p:nvGrpSpPr>
          <p:cNvPr id="18" name="Group 98"/>
          <p:cNvGrpSpPr/>
          <p:nvPr/>
        </p:nvGrpSpPr>
        <p:grpSpPr>
          <a:xfrm>
            <a:off x="3792817" y="5226423"/>
            <a:ext cx="5261021" cy="1295400"/>
            <a:chOff x="838200" y="5257800"/>
            <a:chExt cx="5261021" cy="1295400"/>
          </a:xfrm>
        </p:grpSpPr>
        <p:sp>
          <p:nvSpPr>
            <p:cNvPr id="68" name="TextBox 67"/>
            <p:cNvSpPr txBox="1"/>
            <p:nvPr/>
          </p:nvSpPr>
          <p:spPr>
            <a:xfrm>
              <a:off x="842199" y="5258673"/>
              <a:ext cx="488501" cy="276999"/>
            </a:xfrm>
            <a:prstGeom prst="rect">
              <a:avLst/>
            </a:prstGeom>
            <a:noFill/>
          </p:spPr>
          <p:txBody>
            <a:bodyPr wrap="square" rtlCol="0">
              <a:spAutoFit/>
            </a:bodyPr>
            <a:lstStyle/>
            <a:p>
              <a:pPr fontAlgn="auto">
                <a:spcBef>
                  <a:spcPts val="0"/>
                </a:spcBef>
                <a:spcAft>
                  <a:spcPts val="0"/>
                </a:spcAft>
              </a:pPr>
              <a:r>
                <a:rPr lang="en-US" sz="1200" b="1" u="sng" dirty="0" smtClean="0">
                  <a:solidFill>
                    <a:prstClr val="black"/>
                  </a:solidFill>
                  <a:latin typeface="Calibri"/>
                  <a:ea typeface="+mn-ea"/>
                </a:rPr>
                <a:t>KEY</a:t>
              </a:r>
              <a:endParaRPr lang="en-US" sz="1200" b="1" u="sng" dirty="0">
                <a:solidFill>
                  <a:prstClr val="black"/>
                </a:solidFill>
                <a:latin typeface="Calibri"/>
                <a:ea typeface="+mn-ea"/>
              </a:endParaRPr>
            </a:p>
          </p:txBody>
        </p:sp>
        <p:grpSp>
          <p:nvGrpSpPr>
            <p:cNvPr id="19" name="Group 61"/>
            <p:cNvGrpSpPr/>
            <p:nvPr/>
          </p:nvGrpSpPr>
          <p:grpSpPr>
            <a:xfrm>
              <a:off x="914400" y="6019800"/>
              <a:ext cx="3883284" cy="235616"/>
              <a:chOff x="4343400" y="5334000"/>
              <a:chExt cx="3883284" cy="235616"/>
            </a:xfrm>
          </p:grpSpPr>
          <p:sp>
            <p:nvSpPr>
              <p:cNvPr id="69" name="Oval 68"/>
              <p:cNvSpPr/>
              <p:nvPr/>
            </p:nvSpPr>
            <p:spPr>
              <a:xfrm>
                <a:off x="4343400" y="5410200"/>
                <a:ext cx="124363" cy="72918"/>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70" name="TextBox 69"/>
              <p:cNvSpPr txBox="1"/>
              <p:nvPr/>
            </p:nvSpPr>
            <p:spPr>
              <a:xfrm>
                <a:off x="4495800" y="5334000"/>
                <a:ext cx="3730884" cy="235616"/>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Calibri"/>
                    <a:ea typeface="+mn-ea"/>
                  </a:rPr>
                  <a:t>EDRs with Key Performance Parameters</a:t>
                </a:r>
              </a:p>
            </p:txBody>
          </p:sp>
        </p:grpSp>
        <p:grpSp>
          <p:nvGrpSpPr>
            <p:cNvPr id="20" name="Group 83"/>
            <p:cNvGrpSpPr/>
            <p:nvPr/>
          </p:nvGrpSpPr>
          <p:grpSpPr>
            <a:xfrm>
              <a:off x="3429000" y="5382125"/>
              <a:ext cx="2670221" cy="246221"/>
              <a:chOff x="2286000" y="6364248"/>
              <a:chExt cx="605892" cy="257303"/>
            </a:xfrm>
          </p:grpSpPr>
          <p:sp>
            <p:nvSpPr>
              <p:cNvPr id="71" name="Rectangle 70"/>
              <p:cNvSpPr/>
              <p:nvPr/>
            </p:nvSpPr>
            <p:spPr>
              <a:xfrm>
                <a:off x="2286000" y="6400800"/>
                <a:ext cx="86452" cy="152047"/>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72" name="TextBox 71"/>
              <p:cNvSpPr txBox="1"/>
              <p:nvPr/>
            </p:nvSpPr>
            <p:spPr>
              <a:xfrm>
                <a:off x="2377008" y="6364248"/>
                <a:ext cx="514884" cy="257303"/>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Calibri"/>
                    <a:ea typeface="+mn-ea"/>
                  </a:rPr>
                  <a:t>JPSS Ground System (NPP, JPSS – ½)</a:t>
                </a:r>
                <a:endParaRPr lang="en-US" sz="1000" dirty="0">
                  <a:solidFill>
                    <a:prstClr val="black"/>
                  </a:solidFill>
                  <a:latin typeface="Calibri"/>
                  <a:ea typeface="+mn-ea"/>
                </a:endParaRPr>
              </a:p>
            </p:txBody>
          </p:sp>
        </p:grpSp>
        <p:grpSp>
          <p:nvGrpSpPr>
            <p:cNvPr id="21" name="Group 64"/>
            <p:cNvGrpSpPr/>
            <p:nvPr/>
          </p:nvGrpSpPr>
          <p:grpSpPr>
            <a:xfrm>
              <a:off x="3429000" y="5610725"/>
              <a:ext cx="1572125" cy="246221"/>
              <a:chOff x="5914725" y="1905001"/>
              <a:chExt cx="1572125" cy="246221"/>
            </a:xfrm>
          </p:grpSpPr>
          <p:sp>
            <p:nvSpPr>
              <p:cNvPr id="76" name="Rectangle 75"/>
              <p:cNvSpPr/>
              <p:nvPr/>
            </p:nvSpPr>
            <p:spPr>
              <a:xfrm>
                <a:off x="5914725" y="1961950"/>
                <a:ext cx="381000" cy="133151"/>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77" name="TextBox 76"/>
              <p:cNvSpPr txBox="1"/>
              <p:nvPr/>
            </p:nvSpPr>
            <p:spPr>
              <a:xfrm>
                <a:off x="6313370" y="1905001"/>
                <a:ext cx="1173480"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Calibri"/>
                    <a:ea typeface="+mn-ea"/>
                  </a:rPr>
                  <a:t>ESPC (GCOM-W1)</a:t>
                </a:r>
                <a:endParaRPr lang="en-US" sz="1000" dirty="0">
                  <a:solidFill>
                    <a:prstClr val="black"/>
                  </a:solidFill>
                  <a:latin typeface="Calibri"/>
                  <a:ea typeface="+mn-ea"/>
                </a:endParaRPr>
              </a:p>
            </p:txBody>
          </p:sp>
        </p:grpSp>
        <p:grpSp>
          <p:nvGrpSpPr>
            <p:cNvPr id="22" name="Group 65"/>
            <p:cNvGrpSpPr/>
            <p:nvPr/>
          </p:nvGrpSpPr>
          <p:grpSpPr>
            <a:xfrm>
              <a:off x="3437825" y="5867400"/>
              <a:ext cx="2315675" cy="246221"/>
              <a:chOff x="4770925" y="1752600"/>
              <a:chExt cx="2315675" cy="246221"/>
            </a:xfrm>
          </p:grpSpPr>
          <p:sp>
            <p:nvSpPr>
              <p:cNvPr id="82" name="Rectangle 81"/>
              <p:cNvSpPr/>
              <p:nvPr/>
            </p:nvSpPr>
            <p:spPr>
              <a:xfrm>
                <a:off x="4770925" y="1805550"/>
                <a:ext cx="373088" cy="150482"/>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83" name="TextBox 82"/>
              <p:cNvSpPr txBox="1"/>
              <p:nvPr/>
            </p:nvSpPr>
            <p:spPr>
              <a:xfrm>
                <a:off x="5173688" y="1752600"/>
                <a:ext cx="1912912" cy="246221"/>
              </a:xfrm>
              <a:prstGeom prst="rect">
                <a:avLst/>
              </a:prstGeom>
              <a:noFill/>
            </p:spPr>
            <p:txBody>
              <a:bodyPr wrap="square" rtlCol="0">
                <a:spAutoFit/>
              </a:bodyPr>
              <a:lstStyle/>
              <a:p>
                <a:pPr fontAlgn="auto">
                  <a:spcBef>
                    <a:spcPts val="0"/>
                  </a:spcBef>
                  <a:spcAft>
                    <a:spcPts val="0"/>
                  </a:spcAft>
                </a:pPr>
                <a:r>
                  <a:rPr lang="en-US" sz="1000" dirty="0" smtClean="0">
                    <a:solidFill>
                      <a:prstClr val="black"/>
                    </a:solidFill>
                    <a:latin typeface="Calibri"/>
                    <a:ea typeface="+mn-ea"/>
                  </a:rPr>
                  <a:t>Free-flyer Ground System  (FF-1)</a:t>
                </a:r>
                <a:endParaRPr lang="en-US" sz="1000" dirty="0">
                  <a:solidFill>
                    <a:prstClr val="black"/>
                  </a:solidFill>
                  <a:latin typeface="Calibri"/>
                  <a:ea typeface="+mn-ea"/>
                </a:endParaRPr>
              </a:p>
            </p:txBody>
          </p:sp>
        </p:grpSp>
        <p:sp>
          <p:nvSpPr>
            <p:cNvPr id="137" name="Rectangle 136"/>
            <p:cNvSpPr/>
            <p:nvPr/>
          </p:nvSpPr>
          <p:spPr>
            <a:xfrm>
              <a:off x="838200" y="5257800"/>
              <a:ext cx="5257800" cy="1295400"/>
            </a:xfrm>
            <a:prstGeom prst="rect">
              <a:avLst/>
            </a:prstGeom>
            <a:no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60" name="TextBox 59"/>
            <p:cNvSpPr txBox="1"/>
            <p:nvPr/>
          </p:nvSpPr>
          <p:spPr>
            <a:xfrm>
              <a:off x="855850" y="5484000"/>
              <a:ext cx="1947969" cy="553998"/>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latin typeface="Calibri"/>
                  <a:ea typeface="+mn-ea"/>
                </a:rPr>
                <a:t>RDR = Raw Data Record</a:t>
              </a:r>
            </a:p>
            <a:p>
              <a:pPr fontAlgn="auto">
                <a:spcBef>
                  <a:spcPts val="0"/>
                </a:spcBef>
                <a:spcAft>
                  <a:spcPts val="0"/>
                </a:spcAft>
              </a:pPr>
              <a:r>
                <a:rPr lang="en-US" sz="1000" dirty="0" smtClean="0">
                  <a:solidFill>
                    <a:prstClr val="black"/>
                  </a:solidFill>
                  <a:latin typeface="Calibri"/>
                  <a:ea typeface="+mn-ea"/>
                </a:rPr>
                <a:t>SDR = Sensor Data Record</a:t>
              </a:r>
            </a:p>
            <a:p>
              <a:pPr fontAlgn="auto">
                <a:spcBef>
                  <a:spcPts val="0"/>
                </a:spcBef>
                <a:spcAft>
                  <a:spcPts val="0"/>
                </a:spcAft>
              </a:pPr>
              <a:r>
                <a:rPr lang="en-US" sz="1000" dirty="0" smtClean="0">
                  <a:solidFill>
                    <a:prstClr val="black"/>
                  </a:solidFill>
                  <a:latin typeface="Calibri"/>
                  <a:ea typeface="+mn-ea"/>
                </a:rPr>
                <a:t>EDR = Environmental Data Record</a:t>
              </a:r>
              <a:endParaRPr lang="en-US" sz="1000" dirty="0">
                <a:solidFill>
                  <a:prstClr val="black"/>
                </a:solidFill>
                <a:latin typeface="Calibri"/>
                <a:ea typeface="+mn-ea"/>
              </a:endParaRPr>
            </a:p>
          </p:txBody>
        </p:sp>
        <p:sp>
          <p:nvSpPr>
            <p:cNvPr id="98" name="TextBox 97"/>
            <p:cNvSpPr txBox="1"/>
            <p:nvPr/>
          </p:nvSpPr>
          <p:spPr>
            <a:xfrm>
              <a:off x="865240" y="6248400"/>
              <a:ext cx="4673074" cy="246221"/>
            </a:xfrm>
            <a:prstGeom prst="rect">
              <a:avLst/>
            </a:prstGeom>
            <a:noFill/>
          </p:spPr>
          <p:txBody>
            <a:bodyPr wrap="none" rtlCol="0">
              <a:spAutoFit/>
            </a:bodyPr>
            <a:lstStyle/>
            <a:p>
              <a:pPr fontAlgn="auto">
                <a:spcBef>
                  <a:spcPts val="0"/>
                </a:spcBef>
                <a:spcAft>
                  <a:spcPts val="0"/>
                </a:spcAft>
              </a:pPr>
              <a:r>
                <a:rPr lang="en-US" sz="1000" dirty="0" smtClean="0">
                  <a:solidFill>
                    <a:prstClr val="black"/>
                  </a:solidFill>
                  <a:latin typeface="Calibri"/>
                  <a:ea typeface="+mn-ea"/>
                </a:rPr>
                <a:t>(1)  CERES and TSIS Climate Data Record (CDR) production is outside the scope of JPSS</a:t>
              </a:r>
              <a:endParaRPr lang="en-US" sz="1000" dirty="0">
                <a:solidFill>
                  <a:prstClr val="black"/>
                </a:solidFill>
                <a:latin typeface="Calibri"/>
                <a:ea typeface="+mn-ea"/>
              </a:endParaRPr>
            </a:p>
          </p:txBody>
        </p:sp>
      </p:grpSp>
      <p:grpSp>
        <p:nvGrpSpPr>
          <p:cNvPr id="24" name="Group 106"/>
          <p:cNvGrpSpPr/>
          <p:nvPr/>
        </p:nvGrpSpPr>
        <p:grpSpPr>
          <a:xfrm>
            <a:off x="1773202" y="3811132"/>
            <a:ext cx="2217176" cy="1725568"/>
            <a:chOff x="4183624" y="1447792"/>
            <a:chExt cx="2217176" cy="1725568"/>
          </a:xfrm>
        </p:grpSpPr>
        <p:sp>
          <p:nvSpPr>
            <p:cNvPr id="103" name="Oval 102"/>
            <p:cNvSpPr/>
            <p:nvPr/>
          </p:nvSpPr>
          <p:spPr>
            <a:xfrm>
              <a:off x="4183624" y="1447792"/>
              <a:ext cx="2217176" cy="1725568"/>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grpSp>
          <p:nvGrpSpPr>
            <p:cNvPr id="28" name="Group 105"/>
            <p:cNvGrpSpPr/>
            <p:nvPr/>
          </p:nvGrpSpPr>
          <p:grpSpPr>
            <a:xfrm>
              <a:off x="4495800" y="1600200"/>
              <a:ext cx="1696072" cy="1414471"/>
              <a:chOff x="4950536" y="1984586"/>
              <a:chExt cx="1696072" cy="1414471"/>
            </a:xfrm>
          </p:grpSpPr>
          <p:sp>
            <p:nvSpPr>
              <p:cNvPr id="104" name="TextBox 103"/>
              <p:cNvSpPr txBox="1"/>
              <p:nvPr/>
            </p:nvSpPr>
            <p:spPr>
              <a:xfrm>
                <a:off x="4959508" y="1984586"/>
                <a:ext cx="1517492"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Calibri"/>
                    <a:ea typeface="+mn-ea"/>
                  </a:rPr>
                  <a:t>CERES  (2 EDRs)  </a:t>
                </a:r>
                <a:r>
                  <a:rPr lang="en-US" sz="1000" dirty="0" smtClean="0">
                    <a:solidFill>
                      <a:prstClr val="black"/>
                    </a:solidFill>
                    <a:latin typeface="Calibri"/>
                    <a:ea typeface="+mn-ea"/>
                  </a:rPr>
                  <a:t>(1)</a:t>
                </a:r>
              </a:p>
            </p:txBody>
          </p:sp>
          <p:grpSp>
            <p:nvGrpSpPr>
              <p:cNvPr id="31" name="Group 101"/>
              <p:cNvGrpSpPr/>
              <p:nvPr/>
            </p:nvGrpSpPr>
            <p:grpSpPr>
              <a:xfrm>
                <a:off x="4970208" y="2760408"/>
                <a:ext cx="1676400" cy="638649"/>
                <a:chOff x="3352800" y="3023416"/>
                <a:chExt cx="1676400" cy="638649"/>
              </a:xfrm>
            </p:grpSpPr>
            <p:sp>
              <p:nvSpPr>
                <p:cNvPr id="105" name="TextBox 104"/>
                <p:cNvSpPr txBox="1"/>
                <p:nvPr/>
              </p:nvSpPr>
              <p:spPr>
                <a:xfrm>
                  <a:off x="3352800" y="3200400"/>
                  <a:ext cx="1676400" cy="461665"/>
                </a:xfrm>
                <a:prstGeom prst="rect">
                  <a:avLst/>
                </a:prstGeom>
                <a:noFill/>
              </p:spPr>
              <p:txBody>
                <a:bodyPr wrap="square" rtlCol="0">
                  <a:spAutoFit/>
                </a:bodyPr>
                <a:lstStyle/>
                <a:p>
                  <a:pPr fontAlgn="auto">
                    <a:spcBef>
                      <a:spcPts val="0"/>
                    </a:spcBef>
                    <a:spcAft>
                      <a:spcPts val="0"/>
                    </a:spcAft>
                  </a:pPr>
                  <a:r>
                    <a:rPr lang="en-US" sz="800" b="1" dirty="0" smtClean="0">
                      <a:solidFill>
                        <a:prstClr val="black"/>
                      </a:solidFill>
                      <a:latin typeface="Calibri"/>
                      <a:ea typeface="+mn-ea"/>
                    </a:rPr>
                    <a:t>LONG WAVE RADIANCE (TOA)</a:t>
                  </a:r>
                </a:p>
                <a:p>
                  <a:pPr fontAlgn="auto">
                    <a:spcBef>
                      <a:spcPts val="0"/>
                    </a:spcBef>
                    <a:spcAft>
                      <a:spcPts val="0"/>
                    </a:spcAft>
                  </a:pPr>
                  <a:r>
                    <a:rPr lang="en-US" sz="800" b="1" dirty="0" smtClean="0">
                      <a:solidFill>
                        <a:prstClr val="black"/>
                      </a:solidFill>
                      <a:latin typeface="Calibri"/>
                      <a:ea typeface="+mn-ea"/>
                    </a:rPr>
                    <a:t>REFLECTED SOLAR RADIANCE (TOA)</a:t>
                  </a:r>
                </a:p>
                <a:p>
                  <a:pPr fontAlgn="auto">
                    <a:spcBef>
                      <a:spcPts val="0"/>
                    </a:spcBef>
                    <a:spcAft>
                      <a:spcPts val="0"/>
                    </a:spcAft>
                  </a:pPr>
                  <a:r>
                    <a:rPr lang="en-US" sz="800" b="1" dirty="0" smtClean="0">
                      <a:solidFill>
                        <a:prstClr val="black"/>
                      </a:solidFill>
                      <a:latin typeface="Calibri"/>
                      <a:ea typeface="+mn-ea"/>
                    </a:rPr>
                    <a:t>TOTAL RADIANCE (TOA)</a:t>
                  </a:r>
                </a:p>
              </p:txBody>
            </p:sp>
            <p:sp>
              <p:nvSpPr>
                <p:cNvPr id="88" name="TextBox 87"/>
                <p:cNvSpPr txBox="1"/>
                <p:nvPr/>
              </p:nvSpPr>
              <p:spPr>
                <a:xfrm>
                  <a:off x="3357720" y="3023416"/>
                  <a:ext cx="498855" cy="276999"/>
                </a:xfrm>
                <a:prstGeom prst="rect">
                  <a:avLst/>
                </a:prstGeom>
                <a:noFill/>
              </p:spPr>
              <p:txBody>
                <a:bodyPr wrap="none" rtlCol="0">
                  <a:spAutoFit/>
                </a:bodyPr>
                <a:lstStyle/>
                <a:p>
                  <a:pPr fontAlgn="auto">
                    <a:spcBef>
                      <a:spcPts val="0"/>
                    </a:spcBef>
                    <a:spcAft>
                      <a:spcPts val="0"/>
                    </a:spcAft>
                  </a:pPr>
                  <a:r>
                    <a:rPr lang="en-US" sz="1200" u="sng" dirty="0" smtClean="0">
                      <a:solidFill>
                        <a:prstClr val="black"/>
                      </a:solidFill>
                      <a:latin typeface="Calibri"/>
                      <a:ea typeface="+mn-ea"/>
                    </a:rPr>
                    <a:t>SDRs</a:t>
                  </a:r>
                  <a:endParaRPr lang="en-US" sz="1200" u="sng" dirty="0">
                    <a:solidFill>
                      <a:prstClr val="black"/>
                    </a:solidFill>
                    <a:latin typeface="Calibri"/>
                    <a:ea typeface="+mn-ea"/>
                  </a:endParaRPr>
                </a:p>
              </p:txBody>
            </p:sp>
          </p:grpSp>
          <p:grpSp>
            <p:nvGrpSpPr>
              <p:cNvPr id="33" name="Group 100"/>
              <p:cNvGrpSpPr/>
              <p:nvPr/>
            </p:nvGrpSpPr>
            <p:grpSpPr>
              <a:xfrm>
                <a:off x="4950536" y="2332704"/>
                <a:ext cx="1622045" cy="517994"/>
                <a:chOff x="4724400" y="2411360"/>
                <a:chExt cx="1622045" cy="517994"/>
              </a:xfrm>
            </p:grpSpPr>
            <p:sp>
              <p:nvSpPr>
                <p:cNvPr id="85" name="TextBox 84"/>
                <p:cNvSpPr txBox="1"/>
                <p:nvPr/>
              </p:nvSpPr>
              <p:spPr>
                <a:xfrm>
                  <a:off x="4736688" y="2411360"/>
                  <a:ext cx="498855" cy="276999"/>
                </a:xfrm>
                <a:prstGeom prst="rect">
                  <a:avLst/>
                </a:prstGeom>
                <a:noFill/>
              </p:spPr>
              <p:txBody>
                <a:bodyPr wrap="none" rtlCol="0">
                  <a:spAutoFit/>
                </a:bodyPr>
                <a:lstStyle/>
                <a:p>
                  <a:pPr fontAlgn="auto">
                    <a:spcBef>
                      <a:spcPts val="0"/>
                    </a:spcBef>
                    <a:spcAft>
                      <a:spcPts val="0"/>
                    </a:spcAft>
                  </a:pPr>
                  <a:r>
                    <a:rPr lang="en-US" sz="1200" u="sng" dirty="0" smtClean="0">
                      <a:solidFill>
                        <a:prstClr val="black"/>
                      </a:solidFill>
                      <a:latin typeface="Calibri"/>
                      <a:ea typeface="+mn-ea"/>
                    </a:rPr>
                    <a:t>EDRs</a:t>
                  </a:r>
                  <a:endParaRPr lang="en-US" sz="1200" u="sng" dirty="0">
                    <a:solidFill>
                      <a:prstClr val="black"/>
                    </a:solidFill>
                    <a:latin typeface="Calibri"/>
                    <a:ea typeface="+mn-ea"/>
                  </a:endParaRPr>
                </a:p>
              </p:txBody>
            </p:sp>
            <p:sp>
              <p:nvSpPr>
                <p:cNvPr id="97" name="TextBox 96"/>
                <p:cNvSpPr txBox="1"/>
                <p:nvPr/>
              </p:nvSpPr>
              <p:spPr>
                <a:xfrm>
                  <a:off x="4724400" y="2590800"/>
                  <a:ext cx="1622045" cy="338554"/>
                </a:xfrm>
                <a:prstGeom prst="rect">
                  <a:avLst/>
                </a:prstGeom>
                <a:noFill/>
              </p:spPr>
              <p:txBody>
                <a:bodyPr wrap="square" rtlCol="0">
                  <a:spAutoFit/>
                </a:bodyPr>
                <a:lstStyle/>
                <a:p>
                  <a:pPr fontAlgn="auto">
                    <a:spcBef>
                      <a:spcPts val="0"/>
                    </a:spcBef>
                    <a:spcAft>
                      <a:spcPts val="0"/>
                    </a:spcAft>
                  </a:pPr>
                  <a:r>
                    <a:rPr lang="en-US" sz="800" b="1" dirty="0" smtClean="0">
                      <a:solidFill>
                        <a:prstClr val="black"/>
                      </a:solidFill>
                      <a:latin typeface="Calibri"/>
                      <a:ea typeface="+mn-ea"/>
                    </a:rPr>
                    <a:t>NET SOLAR RADIATION (TOA)</a:t>
                  </a:r>
                </a:p>
                <a:p>
                  <a:pPr fontAlgn="auto">
                    <a:spcBef>
                      <a:spcPts val="0"/>
                    </a:spcBef>
                    <a:spcAft>
                      <a:spcPts val="0"/>
                    </a:spcAft>
                  </a:pPr>
                  <a:r>
                    <a:rPr lang="en-US" sz="800" b="1" dirty="0" smtClean="0">
                      <a:solidFill>
                        <a:prstClr val="black"/>
                      </a:solidFill>
                      <a:latin typeface="Calibri"/>
                      <a:ea typeface="+mn-ea"/>
                    </a:rPr>
                    <a:t>OUTGOING LW RADIATION (TOA)</a:t>
                  </a:r>
                </a:p>
              </p:txBody>
            </p:sp>
          </p:grpSp>
          <p:sp>
            <p:nvSpPr>
              <p:cNvPr id="100" name="TextBox 99"/>
              <p:cNvSpPr txBox="1"/>
              <p:nvPr/>
            </p:nvSpPr>
            <p:spPr>
              <a:xfrm>
                <a:off x="5250424" y="2148352"/>
                <a:ext cx="869149" cy="276999"/>
              </a:xfrm>
              <a:prstGeom prst="rect">
                <a:avLst/>
              </a:prstGeom>
              <a:noFill/>
            </p:spPr>
            <p:txBody>
              <a:bodyPr wrap="none" rtlCol="0">
                <a:spAutoFit/>
              </a:bodyPr>
              <a:lstStyle/>
              <a:p>
                <a:pPr fontAlgn="auto">
                  <a:spcBef>
                    <a:spcPts val="0"/>
                  </a:spcBef>
                  <a:spcAft>
                    <a:spcPts val="0"/>
                  </a:spcAft>
                </a:pPr>
                <a:r>
                  <a:rPr lang="en-US" sz="1200" dirty="0" smtClean="0">
                    <a:solidFill>
                      <a:prstClr val="black"/>
                    </a:solidFill>
                    <a:latin typeface="Calibri"/>
                    <a:ea typeface="+mn-ea"/>
                  </a:rPr>
                  <a:t>RDR &amp; SDR</a:t>
                </a:r>
                <a:endParaRPr lang="en-US" sz="1200" dirty="0">
                  <a:solidFill>
                    <a:prstClr val="black"/>
                  </a:solidFill>
                  <a:latin typeface="Calibri"/>
                  <a:ea typeface="+mn-ea"/>
                </a:endParaRPr>
              </a:p>
            </p:txBody>
          </p:sp>
        </p:grpSp>
      </p:grpSp>
      <p:grpSp>
        <p:nvGrpSpPr>
          <p:cNvPr id="34" name="Group 121"/>
          <p:cNvGrpSpPr/>
          <p:nvPr/>
        </p:nvGrpSpPr>
        <p:grpSpPr>
          <a:xfrm>
            <a:off x="6050027" y="3887332"/>
            <a:ext cx="3048892" cy="1230278"/>
            <a:chOff x="5800825" y="3276600"/>
            <a:chExt cx="3048892" cy="1230278"/>
          </a:xfrm>
        </p:grpSpPr>
        <p:grpSp>
          <p:nvGrpSpPr>
            <p:cNvPr id="35" name="Group 120"/>
            <p:cNvGrpSpPr/>
            <p:nvPr/>
          </p:nvGrpSpPr>
          <p:grpSpPr>
            <a:xfrm>
              <a:off x="5800825" y="3774374"/>
              <a:ext cx="3048892" cy="732504"/>
              <a:chOff x="5791200" y="3832124"/>
              <a:chExt cx="3048892" cy="732504"/>
            </a:xfrm>
          </p:grpSpPr>
          <p:grpSp>
            <p:nvGrpSpPr>
              <p:cNvPr id="36" name="Group 109"/>
              <p:cNvGrpSpPr/>
              <p:nvPr/>
            </p:nvGrpSpPr>
            <p:grpSpPr>
              <a:xfrm>
                <a:off x="5791200" y="3924300"/>
                <a:ext cx="1163046" cy="548152"/>
                <a:chOff x="5921473" y="3338048"/>
                <a:chExt cx="1163046" cy="548152"/>
              </a:xfrm>
            </p:grpSpPr>
            <p:sp>
              <p:nvSpPr>
                <p:cNvPr id="130" name="Oval 129"/>
                <p:cNvSpPr/>
                <p:nvPr/>
              </p:nvSpPr>
              <p:spPr>
                <a:xfrm>
                  <a:off x="5921473" y="3338048"/>
                  <a:ext cx="1142999" cy="548152"/>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31" name="TextBox 130"/>
                <p:cNvSpPr txBox="1"/>
                <p:nvPr/>
              </p:nvSpPr>
              <p:spPr>
                <a:xfrm>
                  <a:off x="5943600" y="3359693"/>
                  <a:ext cx="1140919" cy="265068"/>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Calibri"/>
                      <a:ea typeface="+mn-ea"/>
                    </a:rPr>
                    <a:t>A-DCS</a:t>
                  </a:r>
                </a:p>
              </p:txBody>
            </p:sp>
            <p:sp>
              <p:nvSpPr>
                <p:cNvPr id="108" name="TextBox 107"/>
                <p:cNvSpPr txBox="1"/>
                <p:nvPr/>
              </p:nvSpPr>
              <p:spPr>
                <a:xfrm>
                  <a:off x="5985384" y="3539616"/>
                  <a:ext cx="1069524" cy="215444"/>
                </a:xfrm>
                <a:prstGeom prst="rect">
                  <a:avLst/>
                </a:prstGeom>
                <a:noFill/>
              </p:spPr>
              <p:txBody>
                <a:bodyPr wrap="none" rtlCol="0">
                  <a:spAutoFit/>
                </a:bodyPr>
                <a:lstStyle/>
                <a:p>
                  <a:pPr fontAlgn="auto">
                    <a:spcBef>
                      <a:spcPts val="0"/>
                    </a:spcBef>
                    <a:spcAft>
                      <a:spcPts val="0"/>
                    </a:spcAft>
                  </a:pPr>
                  <a:r>
                    <a:rPr lang="en-US" sz="800" b="1" dirty="0" smtClean="0">
                      <a:solidFill>
                        <a:prstClr val="black"/>
                      </a:solidFill>
                      <a:latin typeface="Calibri"/>
                      <a:ea typeface="+mn-ea"/>
                    </a:rPr>
                    <a:t>PLATFORM REPORTS</a:t>
                  </a:r>
                  <a:endParaRPr lang="en-US" sz="800" b="1" dirty="0">
                    <a:solidFill>
                      <a:prstClr val="black"/>
                    </a:solidFill>
                    <a:latin typeface="Calibri"/>
                    <a:ea typeface="+mn-ea"/>
                  </a:endParaRPr>
                </a:p>
              </p:txBody>
            </p:sp>
          </p:grpSp>
          <p:grpSp>
            <p:nvGrpSpPr>
              <p:cNvPr id="37" name="Group 110"/>
              <p:cNvGrpSpPr/>
              <p:nvPr/>
            </p:nvGrpSpPr>
            <p:grpSpPr>
              <a:xfrm>
                <a:off x="7467600" y="3832124"/>
                <a:ext cx="1372492" cy="732504"/>
                <a:chOff x="6430296" y="3401960"/>
                <a:chExt cx="1372492" cy="732504"/>
              </a:xfrm>
            </p:grpSpPr>
            <p:sp>
              <p:nvSpPr>
                <p:cNvPr id="125" name="Oval 124"/>
                <p:cNvSpPr/>
                <p:nvPr/>
              </p:nvSpPr>
              <p:spPr>
                <a:xfrm>
                  <a:off x="6469624" y="3401960"/>
                  <a:ext cx="1265904" cy="732504"/>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26" name="TextBox 125"/>
                <p:cNvSpPr txBox="1"/>
                <p:nvPr/>
              </p:nvSpPr>
              <p:spPr>
                <a:xfrm>
                  <a:off x="6553200" y="3506893"/>
                  <a:ext cx="1140919"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Calibri"/>
                      <a:ea typeface="+mn-ea"/>
                    </a:rPr>
                    <a:t>SARR &amp; SARP</a:t>
                  </a:r>
                </a:p>
              </p:txBody>
            </p:sp>
            <p:sp>
              <p:nvSpPr>
                <p:cNvPr id="109" name="TextBox 108"/>
                <p:cNvSpPr txBox="1"/>
                <p:nvPr/>
              </p:nvSpPr>
              <p:spPr>
                <a:xfrm>
                  <a:off x="6430296" y="3694472"/>
                  <a:ext cx="1372492" cy="215444"/>
                </a:xfrm>
                <a:prstGeom prst="rect">
                  <a:avLst/>
                </a:prstGeom>
                <a:noFill/>
              </p:spPr>
              <p:txBody>
                <a:bodyPr wrap="none" rtlCol="0">
                  <a:spAutoFit/>
                </a:bodyPr>
                <a:lstStyle/>
                <a:p>
                  <a:pPr fontAlgn="auto">
                    <a:spcBef>
                      <a:spcPts val="0"/>
                    </a:spcBef>
                    <a:spcAft>
                      <a:spcPts val="0"/>
                    </a:spcAft>
                  </a:pPr>
                  <a:r>
                    <a:rPr lang="en-US" sz="800" b="1" dirty="0" smtClean="0">
                      <a:solidFill>
                        <a:prstClr val="black"/>
                      </a:solidFill>
                      <a:latin typeface="Calibri"/>
                      <a:ea typeface="+mn-ea"/>
                    </a:rPr>
                    <a:t>DISTRESS BEACON REPORTS</a:t>
                  </a:r>
                  <a:endParaRPr lang="en-US" sz="800" b="1" dirty="0">
                    <a:solidFill>
                      <a:prstClr val="black"/>
                    </a:solidFill>
                    <a:latin typeface="Calibri"/>
                    <a:ea typeface="+mn-ea"/>
                  </a:endParaRPr>
                </a:p>
              </p:txBody>
            </p:sp>
          </p:grpSp>
        </p:grpSp>
        <p:grpSp>
          <p:nvGrpSpPr>
            <p:cNvPr id="38" name="Group 118"/>
            <p:cNvGrpSpPr/>
            <p:nvPr/>
          </p:nvGrpSpPr>
          <p:grpSpPr>
            <a:xfrm>
              <a:off x="6553200" y="3276600"/>
              <a:ext cx="1295400" cy="616982"/>
              <a:chOff x="5867400" y="1066800"/>
              <a:chExt cx="1295400" cy="616982"/>
            </a:xfrm>
          </p:grpSpPr>
          <p:sp>
            <p:nvSpPr>
              <p:cNvPr id="115" name="Oval 114"/>
              <p:cNvSpPr/>
              <p:nvPr/>
            </p:nvSpPr>
            <p:spPr>
              <a:xfrm>
                <a:off x="5867400" y="1074182"/>
                <a:ext cx="1295400" cy="6096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sp>
            <p:nvSpPr>
              <p:cNvPr id="116" name="TextBox 115"/>
              <p:cNvSpPr txBox="1"/>
              <p:nvPr/>
            </p:nvSpPr>
            <p:spPr>
              <a:xfrm>
                <a:off x="5943600" y="1066800"/>
                <a:ext cx="1140918" cy="276999"/>
              </a:xfrm>
              <a:prstGeom prst="rect">
                <a:avLst/>
              </a:prstGeom>
              <a:noFill/>
            </p:spPr>
            <p:txBody>
              <a:bodyPr wrap="square" rtlCol="0">
                <a:spAutoFit/>
              </a:bodyPr>
              <a:lstStyle/>
              <a:p>
                <a:pPr algn="ctr" fontAlgn="auto">
                  <a:spcBef>
                    <a:spcPts val="0"/>
                  </a:spcBef>
                  <a:spcAft>
                    <a:spcPts val="0"/>
                  </a:spcAft>
                </a:pPr>
                <a:r>
                  <a:rPr lang="en-US" sz="1200" b="1" dirty="0" smtClean="0">
                    <a:solidFill>
                      <a:prstClr val="black"/>
                    </a:solidFill>
                    <a:latin typeface="Calibri"/>
                    <a:ea typeface="+mn-ea"/>
                  </a:rPr>
                  <a:t>TSIS</a:t>
                </a:r>
                <a:r>
                  <a:rPr lang="en-US" sz="1000" dirty="0" smtClean="0">
                    <a:solidFill>
                      <a:prstClr val="black"/>
                    </a:solidFill>
                    <a:latin typeface="Calibri"/>
                    <a:ea typeface="+mn-ea"/>
                  </a:rPr>
                  <a:t> (1) </a:t>
                </a:r>
              </a:p>
            </p:txBody>
          </p:sp>
          <p:sp>
            <p:nvSpPr>
              <p:cNvPr id="117" name="TextBox 116"/>
              <p:cNvSpPr txBox="1"/>
              <p:nvPr/>
            </p:nvSpPr>
            <p:spPr>
              <a:xfrm>
                <a:off x="5990925" y="1397432"/>
                <a:ext cx="1064857" cy="206165"/>
              </a:xfrm>
              <a:prstGeom prst="rect">
                <a:avLst/>
              </a:prstGeom>
              <a:noFill/>
            </p:spPr>
            <p:txBody>
              <a:bodyPr wrap="square" rtlCol="0">
                <a:spAutoFit/>
              </a:bodyPr>
              <a:lstStyle/>
              <a:p>
                <a:pPr fontAlgn="auto">
                  <a:spcBef>
                    <a:spcPts val="0"/>
                  </a:spcBef>
                  <a:spcAft>
                    <a:spcPts val="0"/>
                  </a:spcAft>
                </a:pPr>
                <a:r>
                  <a:rPr lang="en-US" sz="800" b="1" dirty="0" smtClean="0">
                    <a:solidFill>
                      <a:prstClr val="black"/>
                    </a:solidFill>
                    <a:latin typeface="Calibri"/>
                    <a:ea typeface="+mn-ea"/>
                  </a:rPr>
                  <a:t>SOLAR IRRADIANCE</a:t>
                </a:r>
              </a:p>
            </p:txBody>
          </p:sp>
          <p:sp>
            <p:nvSpPr>
              <p:cNvPr id="112" name="TextBox 111"/>
              <p:cNvSpPr txBox="1"/>
              <p:nvPr/>
            </p:nvSpPr>
            <p:spPr>
              <a:xfrm>
                <a:off x="6095200" y="1205732"/>
                <a:ext cx="869149" cy="276999"/>
              </a:xfrm>
              <a:prstGeom prst="rect">
                <a:avLst/>
              </a:prstGeom>
              <a:noFill/>
            </p:spPr>
            <p:txBody>
              <a:bodyPr wrap="none" rtlCol="0">
                <a:spAutoFit/>
              </a:bodyPr>
              <a:lstStyle/>
              <a:p>
                <a:pPr fontAlgn="auto">
                  <a:spcBef>
                    <a:spcPts val="0"/>
                  </a:spcBef>
                  <a:spcAft>
                    <a:spcPts val="0"/>
                  </a:spcAft>
                </a:pPr>
                <a:r>
                  <a:rPr lang="en-US" sz="1200" dirty="0" smtClean="0">
                    <a:solidFill>
                      <a:prstClr val="black"/>
                    </a:solidFill>
                    <a:latin typeface="Calibri"/>
                    <a:ea typeface="+mn-ea"/>
                  </a:rPr>
                  <a:t>RDR &amp; SDR</a:t>
                </a:r>
                <a:endParaRPr lang="en-US" sz="1200" dirty="0">
                  <a:solidFill>
                    <a:prstClr val="black"/>
                  </a:solidFill>
                  <a:latin typeface="Calibri"/>
                  <a:ea typeface="+mn-ea"/>
                </a:endParaRPr>
              </a:p>
            </p:txBody>
          </p:sp>
        </p:grpSp>
      </p:grpSp>
      <p:sp>
        <p:nvSpPr>
          <p:cNvPr id="3" name="Title 2"/>
          <p:cNvSpPr>
            <a:spLocks noGrp="1"/>
          </p:cNvSpPr>
          <p:nvPr>
            <p:ph type="title"/>
          </p:nvPr>
        </p:nvSpPr>
        <p:spPr/>
        <p:txBody>
          <a:bodyPr/>
          <a:lstStyle/>
          <a:p>
            <a:r>
              <a:rPr lang="en-US" sz="4000" dirty="0" smtClean="0">
                <a:solidFill>
                  <a:srgbClr val="FFFF00"/>
                </a:solidFill>
              </a:rPr>
              <a:t>JPSS Environmental Products</a:t>
            </a:r>
            <a:endParaRPr lang="en-US" sz="4000" dirty="0">
              <a:solidFill>
                <a:srgbClr val="FFFF00"/>
              </a:solidFill>
            </a:endParaRPr>
          </a:p>
        </p:txBody>
      </p:sp>
    </p:spTree>
    <p:extLst>
      <p:ext uri="{BB962C8B-B14F-4D97-AF65-F5344CB8AC3E}">
        <p14:creationId xmlns:p14="http://schemas.microsoft.com/office/powerpoint/2010/main" xmlns="" val="2847971382"/>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1"/>
          <p:cNvSpPr>
            <a:spLocks noGrp="1"/>
          </p:cNvSpPr>
          <p:nvPr>
            <p:ph type="title"/>
          </p:nvPr>
        </p:nvSpPr>
        <p:spPr/>
        <p:txBody>
          <a:bodyPr/>
          <a:lstStyle/>
          <a:p>
            <a:pPr eaLnBrk="1" hangingPunct="1"/>
            <a:r>
              <a:rPr lang="en-US" dirty="0" smtClean="0">
                <a:solidFill>
                  <a:srgbClr val="FFFF00"/>
                </a:solidFill>
              </a:rPr>
              <a:t>      Partnerships</a:t>
            </a:r>
            <a:endParaRPr lang="en-US" sz="2800" b="1" dirty="0" smtClean="0">
              <a:solidFill>
                <a:srgbClr val="FFFF00"/>
              </a:solidFill>
            </a:endParaRPr>
          </a:p>
        </p:txBody>
      </p:sp>
      <p:sp>
        <p:nvSpPr>
          <p:cNvPr id="23554" name="Rectangle 3"/>
          <p:cNvSpPr>
            <a:spLocks noGrp="1"/>
          </p:cNvSpPr>
          <p:nvPr>
            <p:ph idx="1"/>
          </p:nvPr>
        </p:nvSpPr>
        <p:spPr>
          <a:xfrm>
            <a:off x="228600" y="1143000"/>
            <a:ext cx="8551817" cy="4804012"/>
          </a:xfrm>
        </p:spPr>
        <p:txBody>
          <a:bodyPr/>
          <a:lstStyle/>
          <a:p>
            <a:pPr marL="463550" lvl="1" indent="-463550" eaLnBrk="1" hangingPunct="1">
              <a:lnSpc>
                <a:spcPct val="120000"/>
              </a:lnSpc>
              <a:buNone/>
            </a:pPr>
            <a:r>
              <a:rPr lang="en-US" sz="2000" dirty="0" smtClean="0">
                <a:solidFill>
                  <a:srgbClr val="000000"/>
                </a:solidFill>
                <a:latin typeface="Arial" pitchFamily="34" charset="0"/>
                <a:cs typeface="Arial" pitchFamily="34" charset="0"/>
              </a:rPr>
              <a:t>EUMETSAT</a:t>
            </a:r>
          </a:p>
          <a:p>
            <a:pPr marL="804863" lvl="2" indent="-341313" eaLnBrk="1" hangingPunct="1">
              <a:lnSpc>
                <a:spcPct val="120000"/>
              </a:lnSpc>
              <a:buFont typeface="Arial" pitchFamily="34" charset="0"/>
              <a:buChar char="-"/>
            </a:pPr>
            <a:r>
              <a:rPr lang="en-US" dirty="0" smtClean="0">
                <a:solidFill>
                  <a:srgbClr val="000000"/>
                </a:solidFill>
                <a:latin typeface="Arial" pitchFamily="34" charset="0"/>
                <a:cs typeface="Arial" pitchFamily="34" charset="0"/>
              </a:rPr>
              <a:t>EUMETSAT provides mid-morning orbit</a:t>
            </a:r>
          </a:p>
          <a:p>
            <a:pPr marL="804863" lvl="2" indent="-341313" eaLnBrk="1" hangingPunct="1">
              <a:lnSpc>
                <a:spcPct val="120000"/>
              </a:lnSpc>
              <a:buFont typeface="Arial" pitchFamily="34" charset="0"/>
              <a:buChar char="-"/>
            </a:pPr>
            <a:r>
              <a:rPr lang="en-US" dirty="0" smtClean="0">
                <a:solidFill>
                  <a:srgbClr val="000000"/>
                </a:solidFill>
                <a:latin typeface="Arial" pitchFamily="34" charset="0"/>
                <a:cs typeface="Arial" pitchFamily="34" charset="0"/>
              </a:rPr>
              <a:t>Both support planning and operations (e.g., Antarctic Data Acquisition)</a:t>
            </a:r>
          </a:p>
          <a:p>
            <a:pPr marL="404813" lvl="1" indent="-341313" eaLnBrk="1" hangingPunct="1">
              <a:lnSpc>
                <a:spcPct val="120000"/>
              </a:lnSpc>
              <a:buNone/>
            </a:pPr>
            <a:r>
              <a:rPr lang="en-US" sz="2000" dirty="0" smtClean="0">
                <a:solidFill>
                  <a:srgbClr val="000000"/>
                </a:solidFill>
                <a:latin typeface="Arial" pitchFamily="34" charset="0"/>
                <a:cs typeface="Arial" pitchFamily="34" charset="0"/>
              </a:rPr>
              <a:t>Japan (Japan Aerospace Exploration Agency)</a:t>
            </a:r>
          </a:p>
          <a:p>
            <a:pPr marL="804863" lvl="2" indent="-341313" eaLnBrk="1" hangingPunct="1">
              <a:lnSpc>
                <a:spcPct val="120000"/>
              </a:lnSpc>
              <a:buFont typeface="Arial" pitchFamily="34" charset="0"/>
              <a:buChar char="-"/>
            </a:pPr>
            <a:r>
              <a:rPr lang="en-US" dirty="0" smtClean="0">
                <a:solidFill>
                  <a:srgbClr val="000000"/>
                </a:solidFill>
                <a:latin typeface="Arial" pitchFamily="34" charset="0"/>
                <a:cs typeface="Arial" pitchFamily="34" charset="0"/>
              </a:rPr>
              <a:t>Global Change Observation Mission – Water (GCOM-W1) provides AMSR-2 data – continuity for NASA’s Aqua satellite and satisfies NOAA’s conical microwave data requirements</a:t>
            </a:r>
          </a:p>
          <a:p>
            <a:pPr marL="804863" lvl="2" indent="-341313" eaLnBrk="1" hangingPunct="1">
              <a:lnSpc>
                <a:spcPct val="120000"/>
              </a:lnSpc>
              <a:buFont typeface="Arial" pitchFamily="34" charset="0"/>
              <a:buChar char="-"/>
            </a:pPr>
            <a:r>
              <a:rPr lang="en-US" dirty="0" smtClean="0">
                <a:solidFill>
                  <a:srgbClr val="000000"/>
                </a:solidFill>
                <a:latin typeface="Arial" pitchFamily="34" charset="0"/>
                <a:cs typeface="Arial" pitchFamily="34" charset="0"/>
              </a:rPr>
              <a:t>NOAA provides ground system services in exchange for data from AMSR2</a:t>
            </a:r>
          </a:p>
          <a:p>
            <a:pPr marL="404813" lvl="1" indent="-341313" eaLnBrk="1" hangingPunct="1">
              <a:lnSpc>
                <a:spcPct val="120000"/>
              </a:lnSpc>
              <a:buNone/>
            </a:pPr>
            <a:r>
              <a:rPr lang="en-US" sz="2000" dirty="0" smtClean="0">
                <a:solidFill>
                  <a:srgbClr val="000000"/>
                </a:solidFill>
                <a:latin typeface="Arial" pitchFamily="34" charset="0"/>
                <a:cs typeface="Arial" pitchFamily="34" charset="0"/>
              </a:rPr>
              <a:t>Norway (Norwegian Space Centre)</a:t>
            </a:r>
          </a:p>
          <a:p>
            <a:pPr marL="804863" lvl="2" indent="-341313" eaLnBrk="1" hangingPunct="1">
              <a:lnSpc>
                <a:spcPct val="120000"/>
              </a:lnSpc>
              <a:buFont typeface="Arial" pitchFamily="34" charset="0"/>
              <a:buChar char="-"/>
            </a:pPr>
            <a:r>
              <a:rPr lang="en-US" dirty="0" smtClean="0">
                <a:solidFill>
                  <a:srgbClr val="000000"/>
                </a:solidFill>
                <a:latin typeface="Arial" pitchFamily="34" charset="0"/>
                <a:cs typeface="Arial" pitchFamily="34" charset="0"/>
              </a:rPr>
              <a:t>Satellite tracking and environmental data acquisition</a:t>
            </a:r>
          </a:p>
          <a:p>
            <a:pPr marL="406400" lvl="1" indent="-342900" eaLnBrk="1" hangingPunct="1">
              <a:lnSpc>
                <a:spcPct val="120000"/>
              </a:lnSpc>
              <a:buNone/>
            </a:pPr>
            <a:r>
              <a:rPr lang="en-US" sz="2000" dirty="0" smtClean="0">
                <a:solidFill>
                  <a:srgbClr val="000000"/>
                </a:solidFill>
                <a:latin typeface="Arial" pitchFamily="34" charset="0"/>
                <a:cs typeface="Arial" pitchFamily="34" charset="0"/>
              </a:rPr>
              <a:t>Canada (DND) and France (CNES) for SARSAT Program</a:t>
            </a:r>
          </a:p>
          <a:p>
            <a:pPr marL="406400" lvl="1" indent="-342900" eaLnBrk="1" hangingPunct="1">
              <a:lnSpc>
                <a:spcPct val="120000"/>
              </a:lnSpc>
              <a:buNone/>
            </a:pPr>
            <a:r>
              <a:rPr lang="en-US" sz="2000" dirty="0" smtClean="0">
                <a:solidFill>
                  <a:srgbClr val="000000"/>
                </a:solidFill>
                <a:latin typeface="Arial" pitchFamily="34" charset="0"/>
                <a:cs typeface="Arial" pitchFamily="34" charset="0"/>
              </a:rPr>
              <a:t>France (CNES) – Argos Program</a:t>
            </a:r>
            <a:endParaRPr lang="en-US" sz="2000" dirty="0" smtClean="0">
              <a:solidFill>
                <a:srgbClr val="000000"/>
              </a:solidFill>
            </a:endParaRPr>
          </a:p>
          <a:p>
            <a:pPr marL="804863" lvl="2" indent="-341313" eaLnBrk="1" hangingPunct="1">
              <a:lnSpc>
                <a:spcPct val="120000"/>
              </a:lnSpc>
              <a:buFont typeface="Arial" pitchFamily="34" charset="0"/>
              <a:buChar char="-"/>
            </a:pPr>
            <a:endParaRPr lang="en-US" dirty="0">
              <a:solidFill>
                <a:srgbClr val="000000"/>
              </a:solidFill>
              <a:latin typeface="Arial" pitchFamily="34" charset="0"/>
              <a:cs typeface="Arial" pitchFamily="34" charset="0"/>
            </a:endParaRPr>
          </a:p>
          <a:p>
            <a:pPr marL="463550" lvl="2" indent="0" eaLnBrk="1" hangingPunct="1">
              <a:lnSpc>
                <a:spcPct val="120000"/>
              </a:lnSpc>
              <a:buNone/>
            </a:pPr>
            <a:endParaRPr lang="en-US" dirty="0">
              <a:solidFill>
                <a:srgbClr val="000000"/>
              </a:solidFill>
              <a:latin typeface="Arial" pitchFamily="34" charset="0"/>
              <a:cs typeface="Arial" pitchFamily="34" charset="0"/>
            </a:endParaRPr>
          </a:p>
          <a:p>
            <a:pPr marL="0" lvl="1" indent="0" eaLnBrk="1" hangingPunct="1">
              <a:lnSpc>
                <a:spcPct val="120000"/>
              </a:lnSpc>
              <a:buNone/>
            </a:pPr>
            <a:endParaRPr lang="en-US" dirty="0" smtClean="0">
              <a:solidFill>
                <a:srgbClr val="000000"/>
              </a:solidFill>
              <a:latin typeface="Arial" pitchFamily="34" charset="0"/>
              <a:cs typeface="Arial" pitchFamily="34" charset="0"/>
            </a:endParaRPr>
          </a:p>
          <a:p>
            <a:pPr marL="0" indent="0" eaLnBrk="1" hangingPunct="1">
              <a:lnSpc>
                <a:spcPct val="120000"/>
              </a:lnSpc>
            </a:pPr>
            <a:endParaRPr lang="en-US" sz="18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xmlns="" val="3938775649"/>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smtClean="0">
                <a:solidFill>
                  <a:srgbClr val="FFFF00"/>
                </a:solidFill>
              </a:rPr>
              <a:t>Benefits</a:t>
            </a:r>
            <a:endParaRPr lang="en-US" dirty="0">
              <a:solidFill>
                <a:srgbClr val="FFFF00"/>
              </a:solidFill>
            </a:endParaRPr>
          </a:p>
        </p:txBody>
      </p:sp>
      <p:pic>
        <p:nvPicPr>
          <p:cNvPr id="3" name="Picture 2" descr="Japan-June292012.png"/>
          <p:cNvPicPr>
            <a:picLocks noChangeAspect="1"/>
          </p:cNvPicPr>
          <p:nvPr/>
        </p:nvPicPr>
        <p:blipFill rotWithShape="1">
          <a:blip r:embed="rId3" cstate="screen">
            <a:extLst>
              <a:ext uri="{28A0092B-C50C-407E-A947-70E740481C1C}">
                <a14:useLocalDpi xmlns:a14="http://schemas.microsoft.com/office/drawing/2010/main" xmlns="" val="0"/>
              </a:ext>
            </a:extLst>
          </a:blip>
          <a:srcRect/>
          <a:stretch/>
        </p:blipFill>
        <p:spPr>
          <a:xfrm>
            <a:off x="2649215" y="1234361"/>
            <a:ext cx="6068070" cy="5306097"/>
          </a:xfrm>
          <a:prstGeom prst="rect">
            <a:avLst/>
          </a:prstGeom>
        </p:spPr>
      </p:pic>
      <p:sp>
        <p:nvSpPr>
          <p:cNvPr id="6" name="TextBox 5"/>
          <p:cNvSpPr txBox="1"/>
          <p:nvPr/>
        </p:nvSpPr>
        <p:spPr>
          <a:xfrm>
            <a:off x="237068" y="2878667"/>
            <a:ext cx="2438400" cy="1323439"/>
          </a:xfrm>
          <a:prstGeom prst="rect">
            <a:avLst/>
          </a:prstGeom>
          <a:noFill/>
        </p:spPr>
        <p:txBody>
          <a:bodyPr wrap="square" rtlCol="0">
            <a:spAutoFit/>
          </a:bodyPr>
          <a:lstStyle/>
          <a:p>
            <a:r>
              <a:rPr lang="en-US" sz="1600" dirty="0" smtClean="0">
                <a:solidFill>
                  <a:srgbClr val="000000"/>
                </a:solidFill>
              </a:rPr>
              <a:t>Cloud Imagery and smoke plumes</a:t>
            </a:r>
          </a:p>
          <a:p>
            <a:r>
              <a:rPr lang="en-US" sz="1600" dirty="0" smtClean="0">
                <a:solidFill>
                  <a:srgbClr val="000000"/>
                </a:solidFill>
              </a:rPr>
              <a:t>VIIRS Visible Imagery</a:t>
            </a:r>
          </a:p>
          <a:p>
            <a:r>
              <a:rPr lang="en-US" sz="1600" dirty="0" smtClean="0">
                <a:solidFill>
                  <a:srgbClr val="000000"/>
                </a:solidFill>
              </a:rPr>
              <a:t>June 29, 2012</a:t>
            </a:r>
            <a:endParaRPr lang="en-US" sz="1600" dirty="0">
              <a:solidFill>
                <a:srgbClr val="000000"/>
              </a:solidFill>
            </a:endParaRPr>
          </a:p>
        </p:txBody>
      </p:sp>
    </p:spTree>
    <p:extLst>
      <p:ext uri="{BB962C8B-B14F-4D97-AF65-F5344CB8AC3E}">
        <p14:creationId xmlns:p14="http://schemas.microsoft.com/office/powerpoint/2010/main" xmlns="" val="747584160"/>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smtClean="0">
                <a:solidFill>
                  <a:srgbClr val="FFFF00"/>
                </a:solidFill>
              </a:rPr>
              <a:t>Benefits</a:t>
            </a:r>
            <a:endParaRPr lang="en-US" dirty="0">
              <a:solidFill>
                <a:srgbClr val="FFFF00"/>
              </a:solidFill>
            </a:endParaRPr>
          </a:p>
        </p:txBody>
      </p:sp>
      <p:pic>
        <p:nvPicPr>
          <p:cNvPr id="6" name="Picture 5" descr="Japan-Guchol2.jpg"/>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123908" y="1440529"/>
            <a:ext cx="4746143" cy="3785049"/>
          </a:xfrm>
          <a:prstGeom prst="rect">
            <a:avLst/>
          </a:prstGeom>
        </p:spPr>
      </p:pic>
      <p:pic>
        <p:nvPicPr>
          <p:cNvPr id="7" name="Picture 6" descr="Guchol-closeup.jpg"/>
          <p:cNvPicPr>
            <a:picLocks noChangeAspect="1"/>
          </p:cNvPicPr>
          <p:nvPr/>
        </p:nvPicPr>
        <p:blipFill>
          <a:blip r:embed="rId4" cstate="screen">
            <a:extLst>
              <a:ext uri="{28A0092B-C50C-407E-A947-70E740481C1C}">
                <a14:useLocalDpi xmlns:a14="http://schemas.microsoft.com/office/drawing/2010/main" xmlns="" val="0"/>
              </a:ext>
            </a:extLst>
          </a:blip>
          <a:stretch>
            <a:fillRect/>
          </a:stretch>
        </p:blipFill>
        <p:spPr>
          <a:xfrm>
            <a:off x="3980533" y="2679694"/>
            <a:ext cx="4980035" cy="3804908"/>
          </a:xfrm>
          <a:prstGeom prst="rect">
            <a:avLst/>
          </a:prstGeom>
          <a:ln w="38100">
            <a:solidFill>
              <a:schemeClr val="bg1"/>
            </a:solidFill>
          </a:ln>
        </p:spPr>
      </p:pic>
      <p:cxnSp>
        <p:nvCxnSpPr>
          <p:cNvPr id="10" name="Straight Connector 9"/>
          <p:cNvCxnSpPr/>
          <p:nvPr/>
        </p:nvCxnSpPr>
        <p:spPr>
          <a:xfrm>
            <a:off x="557585" y="4739804"/>
            <a:ext cx="3376484" cy="173483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1920569" y="2695183"/>
            <a:ext cx="2013500" cy="758988"/>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42095" y="3454171"/>
            <a:ext cx="1362985" cy="1301121"/>
          </a:xfrm>
          <a:prstGeom prst="rect">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418667" y="1659471"/>
            <a:ext cx="3115733" cy="923330"/>
          </a:xfrm>
          <a:prstGeom prst="rect">
            <a:avLst/>
          </a:prstGeom>
          <a:noFill/>
        </p:spPr>
        <p:txBody>
          <a:bodyPr wrap="square" rtlCol="0">
            <a:spAutoFit/>
          </a:bodyPr>
          <a:lstStyle/>
          <a:p>
            <a:pPr algn="ctr"/>
            <a:r>
              <a:rPr lang="en-US" dirty="0" smtClean="0">
                <a:solidFill>
                  <a:srgbClr val="000000"/>
                </a:solidFill>
              </a:rPr>
              <a:t>Typhoon </a:t>
            </a:r>
            <a:r>
              <a:rPr lang="en-US" dirty="0" err="1" smtClean="0">
                <a:solidFill>
                  <a:srgbClr val="000000"/>
                </a:solidFill>
              </a:rPr>
              <a:t>Guchol</a:t>
            </a:r>
            <a:endParaRPr lang="en-US" dirty="0" smtClean="0">
              <a:solidFill>
                <a:srgbClr val="000000"/>
              </a:solidFill>
            </a:endParaRPr>
          </a:p>
          <a:p>
            <a:pPr algn="ctr"/>
            <a:r>
              <a:rPr lang="en-US" dirty="0" smtClean="0">
                <a:solidFill>
                  <a:srgbClr val="000000"/>
                </a:solidFill>
              </a:rPr>
              <a:t>VIIRS Infrared Imagery</a:t>
            </a:r>
            <a:endParaRPr lang="en-US" dirty="0">
              <a:solidFill>
                <a:srgbClr val="000000"/>
              </a:solidFill>
            </a:endParaRPr>
          </a:p>
          <a:p>
            <a:pPr algn="ctr"/>
            <a:r>
              <a:rPr lang="en-US" dirty="0" smtClean="0">
                <a:solidFill>
                  <a:srgbClr val="000000"/>
                </a:solidFill>
              </a:rPr>
              <a:t>June 19, 2012</a:t>
            </a:r>
            <a:endParaRPr lang="en-US" dirty="0">
              <a:solidFill>
                <a:srgbClr val="000000"/>
              </a:solidFill>
            </a:endParaRPr>
          </a:p>
        </p:txBody>
      </p:sp>
    </p:spTree>
    <p:extLst>
      <p:ext uri="{BB962C8B-B14F-4D97-AF65-F5344CB8AC3E}">
        <p14:creationId xmlns:p14="http://schemas.microsoft.com/office/powerpoint/2010/main" xmlns="" val="3668054911"/>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66800" y="-76200"/>
            <a:ext cx="7086600" cy="1143000"/>
          </a:xfrm>
        </p:spPr>
        <p:txBody>
          <a:bodyPr/>
          <a:lstStyle/>
          <a:p>
            <a:r>
              <a:rPr lang="en-US" sz="4000" b="1" dirty="0" smtClean="0">
                <a:solidFill>
                  <a:srgbClr val="FFFF00"/>
                </a:solidFill>
                <a:effectLst>
                  <a:outerShdw blurRad="38100" dist="38100" dir="2700000" algn="tl">
                    <a:srgbClr val="000000">
                      <a:alpha val="43137"/>
                    </a:srgbClr>
                  </a:outerShdw>
                </a:effectLst>
              </a:rPr>
              <a:t>GOES-R Spacecraft</a:t>
            </a:r>
            <a:endParaRPr lang="en-US" sz="4000" b="1" dirty="0">
              <a:solidFill>
                <a:srgbClr val="FFFF00"/>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cstate="screen">
            <a:extLst>
              <a:ext uri="{28A0092B-C50C-407E-A947-70E740481C1C}">
                <a14:useLocalDpi xmlns="" xmlns:a14="http://schemas.microsoft.com/office/drawing/2010/main" val="0"/>
              </a:ext>
            </a:extLst>
          </a:blip>
          <a:stretch>
            <a:fillRect/>
          </a:stretch>
        </p:blipFill>
        <p:spPr>
          <a:xfrm>
            <a:off x="2555011" y="701141"/>
            <a:ext cx="6360389" cy="5055422"/>
          </a:xfrm>
          <a:prstGeom prst="rect">
            <a:avLst/>
          </a:prstGeom>
        </p:spPr>
      </p:pic>
      <p:sp>
        <p:nvSpPr>
          <p:cNvPr id="7" name="TextBox 9"/>
          <p:cNvSpPr txBox="1">
            <a:spLocks noChangeArrowheads="1"/>
          </p:cNvSpPr>
          <p:nvPr/>
        </p:nvSpPr>
        <p:spPr bwMode="auto">
          <a:xfrm>
            <a:off x="0" y="1371600"/>
            <a:ext cx="3002644" cy="3570208"/>
          </a:xfrm>
          <a:prstGeom prst="rect">
            <a:avLst/>
          </a:prstGeom>
          <a:noFill/>
          <a:ln w="9525">
            <a:noFill/>
            <a:miter lim="800000"/>
            <a:headEnd/>
            <a:tailEnd/>
          </a:ln>
        </p:spPr>
        <p:txBody>
          <a:bodyPr wrap="square">
            <a:spAutoFit/>
          </a:bodyPr>
          <a:lstStyle/>
          <a:p>
            <a:pPr>
              <a:spcAft>
                <a:spcPts val="600"/>
              </a:spcAft>
            </a:pPr>
            <a:r>
              <a:rPr lang="en-US" sz="1600" b="1" dirty="0" smtClean="0">
                <a:latin typeface="Calibri" pitchFamily="34" charset="0"/>
              </a:rPr>
              <a:t>Specifications</a:t>
            </a:r>
          </a:p>
          <a:p>
            <a:pPr marL="285750" indent="-285750">
              <a:spcAft>
                <a:spcPts val="600"/>
              </a:spcAft>
              <a:buFont typeface="Arial" pitchFamily="34" charset="0"/>
              <a:buChar char="•"/>
            </a:pPr>
            <a:r>
              <a:rPr lang="en-US" sz="1400" b="1" dirty="0" smtClean="0">
                <a:latin typeface="+mj-lt"/>
              </a:rPr>
              <a:t>Size: </a:t>
            </a:r>
            <a:r>
              <a:rPr lang="en-US" sz="1400" dirty="0" smtClean="0">
                <a:latin typeface="+mj-lt"/>
              </a:rPr>
              <a:t>~5.5 meters (from launch  vehicle interface to top of ABI)</a:t>
            </a:r>
          </a:p>
          <a:p>
            <a:pPr marL="285750" indent="-285750">
              <a:spcAft>
                <a:spcPts val="600"/>
              </a:spcAft>
              <a:buFont typeface="Arial" pitchFamily="34" charset="0"/>
              <a:buChar char="•"/>
            </a:pPr>
            <a:r>
              <a:rPr lang="en-US" sz="1400" b="1" dirty="0" smtClean="0">
                <a:latin typeface="+mj-lt"/>
              </a:rPr>
              <a:t>Mass: </a:t>
            </a:r>
            <a:r>
              <a:rPr lang="en-US" sz="1400" dirty="0" smtClean="0">
                <a:latin typeface="+mj-lt"/>
              </a:rPr>
              <a:t>Satellite (spacecraft and payloads) dry mass &lt;2800kg</a:t>
            </a:r>
          </a:p>
          <a:p>
            <a:pPr marL="285750" indent="-285750">
              <a:spcAft>
                <a:spcPts val="600"/>
              </a:spcAft>
              <a:buFont typeface="Arial" pitchFamily="34" charset="0"/>
              <a:buChar char="•"/>
            </a:pPr>
            <a:r>
              <a:rPr lang="en-US" sz="1400" b="1" dirty="0" smtClean="0">
                <a:latin typeface="+mj-lt"/>
              </a:rPr>
              <a:t>Power Capacity: </a:t>
            </a:r>
            <a:r>
              <a:rPr lang="en-US" sz="1400" dirty="0" smtClean="0">
                <a:latin typeface="+mj-lt"/>
              </a:rPr>
              <a:t>&gt;4000W at end-of-life (includes accounting for limited array degradation)</a:t>
            </a:r>
          </a:p>
          <a:p>
            <a:pPr marL="285750" indent="-285750">
              <a:spcAft>
                <a:spcPts val="600"/>
              </a:spcAft>
              <a:buFont typeface="Arial" pitchFamily="34" charset="0"/>
              <a:buChar char="•"/>
            </a:pPr>
            <a:r>
              <a:rPr lang="en-US" sz="1400" dirty="0" smtClean="0">
                <a:latin typeface="+mj-lt"/>
              </a:rPr>
              <a:t>Spacecraft on-orbit life of 15 years with orbit East-West and North-South position maintained to within +/-0.1 degree</a:t>
            </a:r>
          </a:p>
          <a:p>
            <a:pPr marL="285750" indent="-285750">
              <a:spcAft>
                <a:spcPts val="600"/>
              </a:spcAft>
              <a:buFont typeface="Arial" pitchFamily="34" charset="0"/>
              <a:buChar char="•"/>
            </a:pPr>
            <a:r>
              <a:rPr lang="en-US" sz="1400" dirty="0" smtClean="0">
                <a:latin typeface="+mj-lt"/>
              </a:rPr>
              <a:t>3-axis stabilized</a:t>
            </a:r>
          </a:p>
          <a:p>
            <a:pPr>
              <a:spcAft>
                <a:spcPts val="600"/>
              </a:spcAft>
            </a:pPr>
            <a:endParaRPr lang="en-US" sz="1200" dirty="0" smtClean="0">
              <a:latin typeface="Calibri" pitchFamily="34" charset="0"/>
            </a:endParaRPr>
          </a:p>
        </p:txBody>
      </p:sp>
    </p:spTree>
    <p:extLst>
      <p:ext uri="{BB962C8B-B14F-4D97-AF65-F5344CB8AC3E}">
        <p14:creationId xmlns="" xmlns:p14="http://schemas.microsoft.com/office/powerpoint/2010/main" val="2629695225"/>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207658" y="65087"/>
            <a:ext cx="7086600" cy="1143000"/>
          </a:xfrm>
        </p:spPr>
        <p:txBody>
          <a:bodyPr/>
          <a:lstStyle/>
          <a:p>
            <a:r>
              <a:rPr lang="en-US" sz="4000" b="1" dirty="0" smtClean="0">
                <a:solidFill>
                  <a:srgbClr val="FFFF00"/>
                </a:solidFill>
                <a:effectLst>
                  <a:outerShdw blurRad="38100" dist="38100" dir="2700000" algn="tl">
                    <a:srgbClr val="000000">
                      <a:alpha val="43137"/>
                    </a:srgbClr>
                  </a:outerShdw>
                </a:effectLst>
              </a:rPr>
              <a:t>ABI Comparison to Current Imager</a:t>
            </a:r>
            <a:endParaRPr lang="en-US" sz="4000" b="1" dirty="0">
              <a:solidFill>
                <a:srgbClr val="FFFF00"/>
              </a:solidFill>
              <a:effectLst>
                <a:outerShdw blurRad="38100" dist="38100" dir="2700000" algn="tl">
                  <a:srgbClr val="000000">
                    <a:alpha val="43137"/>
                  </a:srgbClr>
                </a:outerShdw>
              </a:effectLst>
            </a:endParaRPr>
          </a:p>
        </p:txBody>
      </p:sp>
      <p:sp>
        <p:nvSpPr>
          <p:cNvPr id="15363" name="Text Box 3"/>
          <p:cNvSpPr txBox="1">
            <a:spLocks noChangeArrowheads="1"/>
          </p:cNvSpPr>
          <p:nvPr/>
        </p:nvSpPr>
        <p:spPr bwMode="auto">
          <a:xfrm>
            <a:off x="152400" y="1447800"/>
            <a:ext cx="8991600" cy="4524315"/>
          </a:xfrm>
          <a:prstGeom prst="rect">
            <a:avLst/>
          </a:prstGeom>
          <a:noFill/>
          <a:ln w="9525">
            <a:noFill/>
            <a:miter lim="800000"/>
            <a:headEnd/>
            <a:tailEnd/>
          </a:ln>
          <a:effectLst/>
        </p:spPr>
        <p:txBody>
          <a:bodyPr wrap="square">
            <a:spAutoFit/>
          </a:bodyPr>
          <a:lstStyle/>
          <a:p>
            <a:pPr defTabSz="568325" eaLnBrk="0" hangingPunct="0"/>
            <a:r>
              <a:rPr lang="en-US" b="1" dirty="0"/>
              <a:t>				  			</a:t>
            </a:r>
            <a:r>
              <a:rPr lang="en-US" b="1" dirty="0">
                <a:latin typeface="+mj-lt"/>
              </a:rPr>
              <a:t>ABI				Current</a:t>
            </a:r>
          </a:p>
          <a:p>
            <a:pPr defTabSz="568325" eaLnBrk="0" hangingPunct="0"/>
            <a:endParaRPr lang="en-US" b="1" dirty="0">
              <a:latin typeface="+mj-lt"/>
            </a:endParaRPr>
          </a:p>
          <a:p>
            <a:pPr defTabSz="568325" eaLnBrk="0" hangingPunct="0"/>
            <a:r>
              <a:rPr lang="en-US" b="1" dirty="0">
                <a:latin typeface="+mj-lt"/>
              </a:rPr>
              <a:t>Spectral Coverage</a:t>
            </a:r>
            <a:r>
              <a:rPr lang="en-US" dirty="0">
                <a:latin typeface="+mj-lt"/>
              </a:rPr>
              <a:t>		</a:t>
            </a:r>
            <a:r>
              <a:rPr lang="en-US" dirty="0" smtClean="0">
                <a:latin typeface="+mj-lt"/>
              </a:rPr>
              <a:t>           	 16 bands			5 bands</a:t>
            </a:r>
            <a:endParaRPr lang="en-US" dirty="0">
              <a:latin typeface="+mj-lt"/>
            </a:endParaRPr>
          </a:p>
          <a:p>
            <a:pPr defTabSz="568325" eaLnBrk="0" hangingPunct="0"/>
            <a:endParaRPr lang="en-US" b="1" dirty="0">
              <a:latin typeface="+mj-lt"/>
            </a:endParaRPr>
          </a:p>
          <a:p>
            <a:pPr defTabSz="568325" eaLnBrk="0" hangingPunct="0"/>
            <a:r>
              <a:rPr lang="en-US" b="1" dirty="0">
                <a:latin typeface="+mj-lt"/>
              </a:rPr>
              <a:t>Spatial resolution </a:t>
            </a:r>
            <a:r>
              <a:rPr lang="en-US" dirty="0">
                <a:latin typeface="+mj-lt"/>
              </a:rPr>
              <a:t>	</a:t>
            </a:r>
          </a:p>
          <a:p>
            <a:pPr defTabSz="568325" eaLnBrk="0" hangingPunct="0"/>
            <a:r>
              <a:rPr lang="en-US" dirty="0">
                <a:latin typeface="+mj-lt"/>
              </a:rPr>
              <a:t>	0.64 mm Visible 			</a:t>
            </a:r>
            <a:r>
              <a:rPr lang="en-US" dirty="0" smtClean="0">
                <a:latin typeface="+mj-lt"/>
              </a:rPr>
              <a:t>	0.5 </a:t>
            </a:r>
            <a:r>
              <a:rPr lang="en-US" dirty="0">
                <a:latin typeface="+mj-lt"/>
              </a:rPr>
              <a:t>km 			</a:t>
            </a:r>
            <a:r>
              <a:rPr lang="en-US" dirty="0" smtClean="0">
                <a:latin typeface="+mj-lt"/>
              </a:rPr>
              <a:t>1 </a:t>
            </a:r>
            <a:r>
              <a:rPr lang="en-US" dirty="0">
                <a:latin typeface="+mj-lt"/>
              </a:rPr>
              <a:t>km</a:t>
            </a:r>
          </a:p>
          <a:p>
            <a:pPr defTabSz="568325" eaLnBrk="0" hangingPunct="0"/>
            <a:r>
              <a:rPr lang="en-US" dirty="0">
                <a:latin typeface="+mj-lt"/>
              </a:rPr>
              <a:t>	Other Visible/near-IR	</a:t>
            </a:r>
            <a:r>
              <a:rPr lang="en-US" dirty="0" smtClean="0">
                <a:latin typeface="+mj-lt"/>
              </a:rPr>
              <a:t>		1.0 </a:t>
            </a:r>
            <a:r>
              <a:rPr lang="en-US" dirty="0">
                <a:latin typeface="+mj-lt"/>
              </a:rPr>
              <a:t>km			n/a</a:t>
            </a:r>
          </a:p>
          <a:p>
            <a:pPr defTabSz="568325" eaLnBrk="0" hangingPunct="0"/>
            <a:r>
              <a:rPr lang="en-US" dirty="0">
                <a:latin typeface="+mj-lt"/>
              </a:rPr>
              <a:t>	Bands (&gt;2 mm)			</a:t>
            </a:r>
            <a:r>
              <a:rPr lang="en-US" dirty="0" smtClean="0">
                <a:latin typeface="+mj-lt"/>
              </a:rPr>
              <a:t>	2 </a:t>
            </a:r>
            <a:r>
              <a:rPr lang="en-US" dirty="0">
                <a:latin typeface="+mj-lt"/>
              </a:rPr>
              <a:t>km			</a:t>
            </a:r>
            <a:r>
              <a:rPr lang="en-US" dirty="0" smtClean="0">
                <a:latin typeface="+mj-lt"/>
              </a:rPr>
              <a:t>	4 </a:t>
            </a:r>
            <a:r>
              <a:rPr lang="en-US" dirty="0">
                <a:latin typeface="+mj-lt"/>
              </a:rPr>
              <a:t>km</a:t>
            </a:r>
          </a:p>
          <a:p>
            <a:pPr defTabSz="568325" eaLnBrk="0" hangingPunct="0"/>
            <a:endParaRPr lang="en-US" dirty="0">
              <a:latin typeface="+mj-lt"/>
            </a:endParaRPr>
          </a:p>
          <a:p>
            <a:pPr defTabSz="568325" eaLnBrk="0" hangingPunct="0"/>
            <a:r>
              <a:rPr lang="en-US" b="1" dirty="0">
                <a:latin typeface="+mj-lt"/>
              </a:rPr>
              <a:t>Spatial coverage	</a:t>
            </a:r>
          </a:p>
          <a:p>
            <a:r>
              <a:rPr lang="en-US" b="1" dirty="0">
                <a:latin typeface="+mj-lt"/>
              </a:rPr>
              <a:t> </a:t>
            </a:r>
            <a:r>
              <a:rPr lang="en-US" b="1" dirty="0" smtClean="0">
                <a:latin typeface="+mj-lt"/>
              </a:rPr>
              <a:t>          </a:t>
            </a:r>
            <a:r>
              <a:rPr lang="en-US" dirty="0" smtClean="0">
                <a:latin typeface="+mj-lt"/>
              </a:rPr>
              <a:t>Full </a:t>
            </a:r>
            <a:r>
              <a:rPr lang="en-US" dirty="0">
                <a:latin typeface="+mj-lt"/>
              </a:rPr>
              <a:t>disk			 </a:t>
            </a:r>
            <a:r>
              <a:rPr lang="en-US" dirty="0" smtClean="0">
                <a:latin typeface="+mj-lt"/>
              </a:rPr>
              <a:t>     4 </a:t>
            </a:r>
            <a:r>
              <a:rPr lang="en-US" dirty="0">
                <a:latin typeface="+mj-lt"/>
              </a:rPr>
              <a:t>per </a:t>
            </a:r>
            <a:r>
              <a:rPr lang="en-US" dirty="0" smtClean="0">
                <a:latin typeface="+mj-lt"/>
              </a:rPr>
              <a:t>hour                   3 hourly </a:t>
            </a:r>
          </a:p>
          <a:p>
            <a:r>
              <a:rPr lang="en-US" dirty="0" smtClean="0">
                <a:latin typeface="+mj-lt"/>
              </a:rPr>
              <a:t>           CONUS        </a:t>
            </a:r>
            <a:r>
              <a:rPr lang="en-US" dirty="0">
                <a:latin typeface="+mj-lt"/>
              </a:rPr>
              <a:t>		</a:t>
            </a:r>
            <a:r>
              <a:rPr lang="en-US" dirty="0" smtClean="0">
                <a:latin typeface="+mj-lt"/>
              </a:rPr>
              <a:t>     12 </a:t>
            </a:r>
            <a:r>
              <a:rPr lang="en-US" dirty="0">
                <a:latin typeface="+mj-lt"/>
              </a:rPr>
              <a:t>per hour	</a:t>
            </a:r>
            <a:r>
              <a:rPr lang="en-US" dirty="0" smtClean="0">
                <a:latin typeface="+mj-lt"/>
              </a:rPr>
              <a:t>          ~4 </a:t>
            </a:r>
            <a:r>
              <a:rPr lang="en-US" dirty="0">
                <a:latin typeface="+mj-lt"/>
              </a:rPr>
              <a:t>per hour</a:t>
            </a:r>
          </a:p>
          <a:p>
            <a:pPr defTabSz="568325" eaLnBrk="0" hangingPunct="0"/>
            <a:r>
              <a:rPr lang="en-US" dirty="0">
                <a:latin typeface="+mj-lt"/>
              </a:rPr>
              <a:t>	Mesoscale				</a:t>
            </a:r>
            <a:r>
              <a:rPr lang="en-US" dirty="0" smtClean="0">
                <a:latin typeface="+mj-lt"/>
              </a:rPr>
              <a:t>	30 sec (typical)		n/a</a:t>
            </a:r>
            <a:endParaRPr lang="en-US" dirty="0">
              <a:latin typeface="+mj-lt"/>
            </a:endParaRPr>
          </a:p>
          <a:p>
            <a:pPr defTabSz="568325" eaLnBrk="0" hangingPunct="0"/>
            <a:endParaRPr lang="en-US" dirty="0">
              <a:latin typeface="+mj-lt"/>
            </a:endParaRPr>
          </a:p>
          <a:p>
            <a:pPr defTabSz="568325" eaLnBrk="0" hangingPunct="0"/>
            <a:r>
              <a:rPr lang="en-US" b="1" dirty="0">
                <a:latin typeface="+mj-lt"/>
              </a:rPr>
              <a:t>Visible (reflective bands) 	</a:t>
            </a:r>
          </a:p>
          <a:p>
            <a:pPr defTabSz="568325" eaLnBrk="0" hangingPunct="0"/>
            <a:r>
              <a:rPr lang="en-US" b="1" dirty="0">
                <a:latin typeface="+mj-lt"/>
              </a:rPr>
              <a:t>	</a:t>
            </a:r>
            <a:r>
              <a:rPr lang="en-US" dirty="0">
                <a:latin typeface="+mj-lt"/>
              </a:rPr>
              <a:t>On-orbit calibration</a:t>
            </a:r>
            <a:r>
              <a:rPr lang="en-US" b="1" dirty="0">
                <a:latin typeface="+mj-lt"/>
              </a:rPr>
              <a:t>		</a:t>
            </a:r>
            <a:r>
              <a:rPr lang="en-US" b="1" dirty="0" smtClean="0">
                <a:latin typeface="+mj-lt"/>
              </a:rPr>
              <a:t>	</a:t>
            </a:r>
            <a:r>
              <a:rPr lang="en-US" dirty="0" smtClean="0">
                <a:latin typeface="+mj-lt"/>
              </a:rPr>
              <a:t>Yes</a:t>
            </a:r>
            <a:r>
              <a:rPr lang="en-US" dirty="0">
                <a:latin typeface="+mj-lt"/>
              </a:rPr>
              <a:t>				No	</a:t>
            </a:r>
          </a:p>
        </p:txBody>
      </p:sp>
    </p:spTree>
    <p:extLst>
      <p:ext uri="{BB962C8B-B14F-4D97-AF65-F5344CB8AC3E}">
        <p14:creationId xmlns="" xmlns:p14="http://schemas.microsoft.com/office/powerpoint/2010/main" val="3221588818"/>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sz="4000" b="1" dirty="0" smtClean="0">
                <a:solidFill>
                  <a:srgbClr val="FFFF00"/>
                </a:solidFill>
                <a:effectLst>
                  <a:outerShdw blurRad="38100" dist="38100" dir="2700000" algn="tl">
                    <a:srgbClr val="000000">
                      <a:alpha val="43137"/>
                    </a:srgbClr>
                  </a:outerShdw>
                </a:effectLst>
              </a:rPr>
              <a:t>GOES-R Products</a:t>
            </a:r>
            <a:endParaRPr lang="en-US" sz="4000" b="1" dirty="0">
              <a:solidFill>
                <a:srgbClr val="FFFF00"/>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 xmlns:p14="http://schemas.microsoft.com/office/powerpoint/2010/main" val="3977971876"/>
              </p:ext>
            </p:extLst>
          </p:nvPr>
        </p:nvGraphicFramePr>
        <p:xfrm>
          <a:off x="228600" y="1371600"/>
          <a:ext cx="2646381" cy="488188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rgbClr val="92D050"/>
                          </a:solidFill>
                        </a:rPr>
                        <a:t>Advanced Baseline</a:t>
                      </a:r>
                      <a:r>
                        <a:rPr lang="en-US" sz="1200" b="1" baseline="0" dirty="0" smtClean="0">
                          <a:solidFill>
                            <a:srgbClr val="92D050"/>
                          </a:solidFill>
                        </a:rPr>
                        <a:t> Imager (ABI)</a:t>
                      </a:r>
                      <a:endParaRPr lang="en-US" sz="1200" b="1" dirty="0">
                        <a:solidFill>
                          <a:srgbClr val="92D050"/>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200"/>
                        </a:spcAft>
                      </a:pPr>
                      <a:r>
                        <a:rPr lang="en-US" sz="1000" dirty="0" smtClean="0"/>
                        <a:t>Aerosol Detection (Including Smoke</a:t>
                      </a:r>
                      <a:r>
                        <a:rPr lang="en-US" sz="1000" baseline="0" dirty="0" smtClean="0"/>
                        <a:t> and Dust)</a:t>
                      </a:r>
                    </a:p>
                    <a:p>
                      <a:pPr>
                        <a:spcAft>
                          <a:spcPts val="200"/>
                        </a:spcAft>
                      </a:pPr>
                      <a:r>
                        <a:rPr lang="en-US" sz="1000" baseline="0" dirty="0" smtClean="0"/>
                        <a:t>Aerosol Optical Depth (AOD)</a:t>
                      </a:r>
                    </a:p>
                    <a:p>
                      <a:pPr>
                        <a:spcAft>
                          <a:spcPts val="200"/>
                        </a:spcAft>
                      </a:pPr>
                      <a:r>
                        <a:rPr lang="en-US" sz="1000" baseline="0" dirty="0" smtClean="0"/>
                        <a:t>Clear Sky Masks</a:t>
                      </a:r>
                    </a:p>
                    <a:p>
                      <a:pPr>
                        <a:spcAft>
                          <a:spcPts val="200"/>
                        </a:spcAft>
                      </a:pPr>
                      <a:r>
                        <a:rPr lang="en-US" sz="1000" baseline="0" dirty="0" smtClean="0"/>
                        <a:t>Cloud and Moisture Imagery</a:t>
                      </a:r>
                    </a:p>
                    <a:p>
                      <a:pPr>
                        <a:spcAft>
                          <a:spcPts val="200"/>
                        </a:spcAft>
                      </a:pPr>
                      <a:r>
                        <a:rPr lang="en-US" sz="1000" baseline="0" dirty="0" smtClean="0"/>
                        <a:t>Cloud Optical Depth</a:t>
                      </a:r>
                    </a:p>
                    <a:p>
                      <a:pPr>
                        <a:spcAft>
                          <a:spcPts val="200"/>
                        </a:spcAft>
                      </a:pPr>
                      <a:r>
                        <a:rPr lang="en-US" sz="1000" baseline="0" dirty="0" smtClean="0"/>
                        <a:t>Cloud Particle Size Distribution</a:t>
                      </a:r>
                    </a:p>
                    <a:p>
                      <a:pPr>
                        <a:spcAft>
                          <a:spcPts val="200"/>
                        </a:spcAft>
                      </a:pPr>
                      <a:r>
                        <a:rPr lang="en-US" sz="1000" baseline="0" dirty="0" smtClean="0"/>
                        <a:t>Cloud Top Height</a:t>
                      </a:r>
                    </a:p>
                    <a:p>
                      <a:pPr>
                        <a:spcAft>
                          <a:spcPts val="200"/>
                        </a:spcAft>
                      </a:pPr>
                      <a:r>
                        <a:rPr lang="en-US" sz="1000" baseline="0" dirty="0" smtClean="0"/>
                        <a:t>Cloud Top Phase</a:t>
                      </a:r>
                    </a:p>
                    <a:p>
                      <a:pPr>
                        <a:spcAft>
                          <a:spcPts val="200"/>
                        </a:spcAft>
                      </a:pPr>
                      <a:r>
                        <a:rPr lang="en-US" sz="1000" baseline="0" dirty="0" smtClean="0"/>
                        <a:t>Cloud Top Pressure</a:t>
                      </a:r>
                    </a:p>
                    <a:p>
                      <a:pPr>
                        <a:spcAft>
                          <a:spcPts val="200"/>
                        </a:spcAft>
                      </a:pPr>
                      <a:r>
                        <a:rPr lang="en-US" sz="1000" baseline="0" dirty="0" smtClean="0"/>
                        <a:t>Cloud Top Temperature</a:t>
                      </a:r>
                    </a:p>
                    <a:p>
                      <a:pPr>
                        <a:spcAft>
                          <a:spcPts val="200"/>
                        </a:spcAft>
                      </a:pPr>
                      <a:r>
                        <a:rPr lang="en-US" sz="1000" baseline="0" dirty="0" smtClean="0"/>
                        <a:t>Derived Motion Winds</a:t>
                      </a:r>
                    </a:p>
                    <a:p>
                      <a:pPr>
                        <a:spcAft>
                          <a:spcPts val="200"/>
                        </a:spcAft>
                      </a:pPr>
                      <a:r>
                        <a:rPr lang="en-US" sz="1000" dirty="0" smtClean="0"/>
                        <a:t>Derived Stability Indices</a:t>
                      </a:r>
                    </a:p>
                    <a:p>
                      <a:pPr>
                        <a:spcAft>
                          <a:spcPts val="200"/>
                        </a:spcAft>
                      </a:pPr>
                      <a:r>
                        <a:rPr lang="en-US" sz="1000" dirty="0" smtClean="0"/>
                        <a:t>Downward</a:t>
                      </a:r>
                      <a:r>
                        <a:rPr lang="en-US" sz="1000" baseline="0" dirty="0" smtClean="0"/>
                        <a:t> Shortwave Radiation: Surface</a:t>
                      </a:r>
                    </a:p>
                    <a:p>
                      <a:pPr>
                        <a:spcAft>
                          <a:spcPts val="200"/>
                        </a:spcAft>
                      </a:pPr>
                      <a:r>
                        <a:rPr lang="en-US" sz="1000" baseline="0" dirty="0" smtClean="0"/>
                        <a:t>Fire/Hot Spot Characterization</a:t>
                      </a:r>
                    </a:p>
                    <a:p>
                      <a:pPr>
                        <a:spcAft>
                          <a:spcPts val="200"/>
                        </a:spcAft>
                      </a:pPr>
                      <a:r>
                        <a:rPr lang="en-US" sz="1000" baseline="0" dirty="0" smtClean="0"/>
                        <a:t>Hurricane Intensity Estimation</a:t>
                      </a:r>
                    </a:p>
                    <a:p>
                      <a:pPr>
                        <a:spcAft>
                          <a:spcPts val="200"/>
                        </a:spcAft>
                      </a:pPr>
                      <a:r>
                        <a:rPr lang="en-US" sz="1000" baseline="0" dirty="0" smtClean="0"/>
                        <a:t>Land Surface Temperature (Skin)</a:t>
                      </a:r>
                    </a:p>
                    <a:p>
                      <a:pPr>
                        <a:spcAft>
                          <a:spcPts val="200"/>
                        </a:spcAft>
                      </a:pPr>
                      <a:r>
                        <a:rPr lang="en-US" sz="1000" baseline="0" dirty="0" smtClean="0"/>
                        <a:t>Legacy Vertical Moisture Profile</a:t>
                      </a:r>
                    </a:p>
                    <a:p>
                      <a:pPr>
                        <a:spcAft>
                          <a:spcPts val="200"/>
                        </a:spcAft>
                      </a:pPr>
                      <a:r>
                        <a:rPr lang="en-US" sz="1000" baseline="0" dirty="0" smtClean="0"/>
                        <a:t>Legacy Vertical Temperature Profile</a:t>
                      </a:r>
                    </a:p>
                    <a:p>
                      <a:pPr>
                        <a:spcAft>
                          <a:spcPts val="200"/>
                        </a:spcAft>
                      </a:pPr>
                      <a:r>
                        <a:rPr lang="en-US" sz="1000" baseline="0" dirty="0" smtClean="0"/>
                        <a:t>Radiances</a:t>
                      </a:r>
                    </a:p>
                    <a:p>
                      <a:pPr>
                        <a:spcAft>
                          <a:spcPts val="200"/>
                        </a:spcAft>
                      </a:pPr>
                      <a:r>
                        <a:rPr lang="en-US" sz="1000" baseline="0" dirty="0" smtClean="0"/>
                        <a:t>Rainfall Rate/QPE</a:t>
                      </a:r>
                    </a:p>
                    <a:p>
                      <a:pPr>
                        <a:spcAft>
                          <a:spcPts val="200"/>
                        </a:spcAft>
                      </a:pPr>
                      <a:r>
                        <a:rPr lang="en-US" sz="1000" baseline="0" dirty="0" smtClean="0"/>
                        <a:t>Reflected Shortwave Radiation: TOA</a:t>
                      </a:r>
                    </a:p>
                    <a:p>
                      <a:pPr>
                        <a:spcAft>
                          <a:spcPts val="200"/>
                        </a:spcAft>
                      </a:pPr>
                      <a:r>
                        <a:rPr lang="en-US" sz="1000" baseline="0" dirty="0" smtClean="0"/>
                        <a:t>Sea Surface Temperature (Skin)</a:t>
                      </a:r>
                    </a:p>
                    <a:p>
                      <a:pPr>
                        <a:spcAft>
                          <a:spcPts val="200"/>
                        </a:spcAft>
                      </a:pPr>
                      <a:r>
                        <a:rPr lang="en-US" sz="1000" baseline="0" dirty="0" smtClean="0"/>
                        <a:t>Snow Cover</a:t>
                      </a:r>
                    </a:p>
                    <a:p>
                      <a:pPr>
                        <a:spcAft>
                          <a:spcPts val="200"/>
                        </a:spcAft>
                      </a:pPr>
                      <a:r>
                        <a:rPr lang="en-US" sz="1000" baseline="0" dirty="0" smtClean="0"/>
                        <a:t>Total Precipitable Water</a:t>
                      </a:r>
                    </a:p>
                    <a:p>
                      <a:pPr>
                        <a:spcAft>
                          <a:spcPts val="200"/>
                        </a:spcAft>
                      </a:pPr>
                      <a:r>
                        <a:rPr lang="en-US" sz="1000" baseline="0" dirty="0" smtClean="0"/>
                        <a:t>Volcanic Ash: Detection and Height</a:t>
                      </a:r>
                    </a:p>
                  </a:txBody>
                  <a:tcPr>
                    <a:solidFill>
                      <a:schemeClr val="accent1">
                        <a:lumMod val="20000"/>
                        <a:lumOff val="80000"/>
                      </a:schemeClr>
                    </a:solidFill>
                  </a:tcPr>
                </a:tc>
              </a:tr>
            </a:tbl>
          </a:graphicData>
        </a:graphic>
      </p:graphicFrame>
      <p:graphicFrame>
        <p:nvGraphicFramePr>
          <p:cNvPr id="6" name="Table 5"/>
          <p:cNvGraphicFramePr>
            <a:graphicFrameLocks noGrp="1"/>
          </p:cNvGraphicFramePr>
          <p:nvPr>
            <p:extLst>
              <p:ext uri="{D42A27DB-BD31-4B8C-83A1-F6EECF244321}">
                <p14:modId xmlns="" xmlns:p14="http://schemas.microsoft.com/office/powerpoint/2010/main" val="1373526033"/>
              </p:ext>
            </p:extLst>
          </p:nvPr>
        </p:nvGraphicFramePr>
        <p:xfrm>
          <a:off x="2971800" y="1371600"/>
          <a:ext cx="2843606" cy="4680885"/>
        </p:xfrm>
        <a:graphic>
          <a:graphicData uri="http://schemas.openxmlformats.org/drawingml/2006/table">
            <a:tbl>
              <a:tblPr firstRow="1" bandRow="1">
                <a:tableStyleId>{5C22544A-7EE6-4342-B048-85BDC9FD1C3A}</a:tableStyleId>
              </a:tblPr>
              <a:tblGrid>
                <a:gridCol w="2843606"/>
              </a:tblGrid>
              <a:tr h="377377">
                <a:tc>
                  <a:txBody>
                    <a:bodyPr/>
                    <a:lstStyle/>
                    <a:p>
                      <a:r>
                        <a:rPr lang="en-US" sz="1200" dirty="0" smtClean="0">
                          <a:solidFill>
                            <a:srgbClr val="92D050"/>
                          </a:solidFill>
                        </a:rPr>
                        <a:t>Geostationary Lightning Mapper (GLM)</a:t>
                      </a:r>
                      <a:endParaRPr lang="en-US" sz="1200" dirty="0">
                        <a:solidFill>
                          <a:srgbClr val="92D050"/>
                        </a:solidFill>
                      </a:endParaRPr>
                    </a:p>
                  </a:txBody>
                  <a:tcPr anchor="ctr">
                    <a:gradFill>
                      <a:gsLst>
                        <a:gs pos="31000">
                          <a:srgbClr val="374D6B"/>
                        </a:gs>
                        <a:gs pos="2000">
                          <a:schemeClr val="bg2">
                            <a:lumMod val="50000"/>
                          </a:schemeClr>
                        </a:gs>
                      </a:gsLst>
                      <a:lin ang="16200000" scaled="1"/>
                    </a:gradFill>
                  </a:tcPr>
                </a:tc>
              </a:tr>
              <a:tr h="377377">
                <a:tc>
                  <a:txBody>
                    <a:bodyPr/>
                    <a:lstStyle/>
                    <a:p>
                      <a:r>
                        <a:rPr lang="en-US" sz="1000" dirty="0" smtClean="0"/>
                        <a:t>Lightning Detection:</a:t>
                      </a:r>
                      <a:r>
                        <a:rPr lang="en-US" sz="1000" baseline="0" dirty="0" smtClean="0"/>
                        <a:t> Events, Groups &amp; Flashes</a:t>
                      </a:r>
                      <a:endParaRPr lang="en-US" sz="1000" dirty="0"/>
                    </a:p>
                  </a:txBody>
                  <a:tcPr anchor="ctr">
                    <a:solidFill>
                      <a:schemeClr val="accent1">
                        <a:lumMod val="20000"/>
                        <a:lumOff val="80000"/>
                      </a:schemeClr>
                    </a:solidFill>
                  </a:tcPr>
                </a:tc>
              </a:tr>
              <a:tr h="377377">
                <a:tc>
                  <a:txBody>
                    <a:bodyPr/>
                    <a:lstStyle/>
                    <a:p>
                      <a:r>
                        <a:rPr lang="en-US" sz="1200" b="1" dirty="0" smtClean="0">
                          <a:solidFill>
                            <a:srgbClr val="92D050"/>
                          </a:solidFill>
                        </a:rPr>
                        <a:t>Space Environment</a:t>
                      </a:r>
                      <a:r>
                        <a:rPr lang="en-US" sz="1200" b="1" baseline="0" dirty="0" smtClean="0">
                          <a:solidFill>
                            <a:srgbClr val="92D050"/>
                          </a:solidFill>
                        </a:rPr>
                        <a:t> In-Situ Suite (SEISS)</a:t>
                      </a:r>
                      <a:endParaRPr lang="en-US" sz="1200" b="1" dirty="0">
                        <a:solidFill>
                          <a:srgbClr val="92D050"/>
                        </a:solidFill>
                      </a:endParaRPr>
                    </a:p>
                  </a:txBody>
                  <a:tcPr anchor="ctr">
                    <a:gradFill>
                      <a:gsLst>
                        <a:gs pos="31000">
                          <a:srgbClr val="374D6B"/>
                        </a:gs>
                        <a:gs pos="2000">
                          <a:schemeClr val="bg2">
                            <a:lumMod val="50000"/>
                          </a:schemeClr>
                        </a:gs>
                      </a:gsLst>
                      <a:lin ang="16200000" scaled="1"/>
                    </a:gradFill>
                  </a:tcPr>
                </a:tc>
              </a:tr>
              <a:tr h="377377">
                <a:tc>
                  <a:txBody>
                    <a:bodyPr/>
                    <a:lstStyle/>
                    <a:p>
                      <a:pPr>
                        <a:spcBef>
                          <a:spcPts val="200"/>
                        </a:spcBef>
                        <a:spcAft>
                          <a:spcPts val="200"/>
                        </a:spcAft>
                      </a:pPr>
                      <a:r>
                        <a:rPr lang="en-US" sz="1000" dirty="0" smtClean="0"/>
                        <a:t>Energetic Heavy Ions</a:t>
                      </a:r>
                    </a:p>
                    <a:p>
                      <a:pPr>
                        <a:spcBef>
                          <a:spcPts val="200"/>
                        </a:spcBef>
                        <a:spcAft>
                          <a:spcPts val="200"/>
                        </a:spcAft>
                      </a:pPr>
                      <a:r>
                        <a:rPr lang="en-US" sz="1000" dirty="0" smtClean="0"/>
                        <a:t>Magnetospheric</a:t>
                      </a:r>
                      <a:r>
                        <a:rPr lang="en-US" sz="1000" baseline="0" dirty="0" smtClean="0"/>
                        <a:t> Electrons  &amp; Protons: Low Energy</a:t>
                      </a:r>
                    </a:p>
                    <a:p>
                      <a:pPr>
                        <a:spcBef>
                          <a:spcPts val="200"/>
                        </a:spcBef>
                        <a:spcAft>
                          <a:spcPts val="200"/>
                        </a:spcAft>
                      </a:pPr>
                      <a:r>
                        <a:rPr lang="en-US" sz="1000" baseline="0" dirty="0" smtClean="0"/>
                        <a:t>Magnetospheric Electrons: Med &amp; High Energy</a:t>
                      </a:r>
                    </a:p>
                    <a:p>
                      <a:pPr>
                        <a:spcBef>
                          <a:spcPts val="200"/>
                        </a:spcBef>
                        <a:spcAft>
                          <a:spcPts val="200"/>
                        </a:spcAft>
                      </a:pPr>
                      <a:r>
                        <a:rPr lang="en-US" sz="1000" baseline="0" dirty="0" smtClean="0"/>
                        <a:t>Magnetospheric Protons: Med &amp; High Energy</a:t>
                      </a:r>
                    </a:p>
                    <a:p>
                      <a:pPr>
                        <a:spcBef>
                          <a:spcPts val="200"/>
                        </a:spcBef>
                        <a:spcAft>
                          <a:spcPts val="200"/>
                        </a:spcAft>
                      </a:pPr>
                      <a:r>
                        <a:rPr lang="en-US" sz="1000" baseline="0" dirty="0" smtClean="0"/>
                        <a:t>Solar and Galactic Protons</a:t>
                      </a:r>
                    </a:p>
                  </a:txBody>
                  <a:tcPr anchor="ctr">
                    <a:solidFill>
                      <a:schemeClr val="accent1">
                        <a:lumMod val="20000"/>
                        <a:lumOff val="80000"/>
                      </a:schemeClr>
                    </a:solidFill>
                  </a:tcPr>
                </a:tc>
              </a:tr>
              <a:tr h="377377">
                <a:tc>
                  <a:txBody>
                    <a:bodyPr/>
                    <a:lstStyle/>
                    <a:p>
                      <a:r>
                        <a:rPr lang="en-US" sz="1100" b="1" dirty="0" smtClean="0">
                          <a:solidFill>
                            <a:srgbClr val="92D050"/>
                          </a:solidFill>
                        </a:rPr>
                        <a:t>Magnetometer (MAG)</a:t>
                      </a:r>
                    </a:p>
                  </a:txBody>
                  <a:tcPr anchor="ctr">
                    <a:gradFill>
                      <a:gsLst>
                        <a:gs pos="31000">
                          <a:srgbClr val="374D6B"/>
                        </a:gs>
                        <a:gs pos="2000">
                          <a:schemeClr val="bg2">
                            <a:lumMod val="50000"/>
                          </a:schemeClr>
                        </a:gs>
                      </a:gsLst>
                      <a:lin ang="16200000" scaled="1"/>
                    </a:gradFill>
                  </a:tcPr>
                </a:tc>
              </a:tr>
              <a:tr h="377377">
                <a:tc>
                  <a:txBody>
                    <a:bodyPr/>
                    <a:lstStyle/>
                    <a:p>
                      <a:r>
                        <a:rPr lang="en-US" sz="1000" dirty="0" smtClean="0"/>
                        <a:t>Geomagnetic Field</a:t>
                      </a:r>
                      <a:endParaRPr lang="en-US" sz="1000" dirty="0"/>
                    </a:p>
                  </a:txBody>
                  <a:tcPr anchor="ctr">
                    <a:solidFill>
                      <a:schemeClr val="accent1">
                        <a:lumMod val="20000"/>
                        <a:lumOff val="80000"/>
                      </a:schemeClr>
                    </a:solidFill>
                  </a:tcPr>
                </a:tc>
              </a:tr>
              <a:tr h="377377">
                <a:tc>
                  <a:txBody>
                    <a:bodyPr/>
                    <a:lstStyle/>
                    <a:p>
                      <a:r>
                        <a:rPr lang="en-US" sz="1100" b="1" dirty="0" smtClean="0">
                          <a:solidFill>
                            <a:srgbClr val="92D050"/>
                          </a:solidFill>
                        </a:rPr>
                        <a:t>Extreme Ultraviolet</a:t>
                      </a:r>
                      <a:r>
                        <a:rPr lang="en-US" sz="1100" b="1" baseline="0" dirty="0" smtClean="0">
                          <a:solidFill>
                            <a:srgbClr val="92D050"/>
                          </a:solidFill>
                        </a:rPr>
                        <a:t> and X-ray Irradiance Suite (EXIS)</a:t>
                      </a:r>
                      <a:endParaRPr lang="en-US" sz="1100" b="1" dirty="0">
                        <a:solidFill>
                          <a:srgbClr val="92D050"/>
                        </a:solidFill>
                      </a:endParaRPr>
                    </a:p>
                  </a:txBody>
                  <a:tcPr anchor="ctr">
                    <a:gradFill>
                      <a:gsLst>
                        <a:gs pos="31000">
                          <a:srgbClr val="374D6B"/>
                        </a:gs>
                        <a:gs pos="2000">
                          <a:schemeClr val="bg2">
                            <a:lumMod val="50000"/>
                          </a:schemeClr>
                        </a:gs>
                      </a:gsLst>
                      <a:lin ang="16200000" scaled="1"/>
                    </a:gradFill>
                  </a:tcPr>
                </a:tc>
              </a:tr>
              <a:tr h="377377">
                <a:tc>
                  <a:txBody>
                    <a:bodyPr/>
                    <a:lstStyle/>
                    <a:p>
                      <a:r>
                        <a:rPr lang="en-US" sz="1000" dirty="0" smtClean="0"/>
                        <a:t>Solar Flux: EUV</a:t>
                      </a:r>
                    </a:p>
                    <a:p>
                      <a:r>
                        <a:rPr lang="en-US" sz="1000" dirty="0" smtClean="0"/>
                        <a:t>Solar Flux: X-ray Irradiance</a:t>
                      </a:r>
                      <a:endParaRPr lang="en-US" sz="1000" dirty="0"/>
                    </a:p>
                  </a:txBody>
                  <a:tcPr anchor="ctr">
                    <a:solidFill>
                      <a:schemeClr val="accent1">
                        <a:lumMod val="20000"/>
                        <a:lumOff val="80000"/>
                      </a:schemeClr>
                    </a:solidFill>
                  </a:tcPr>
                </a:tc>
              </a:tr>
              <a:tr h="377377">
                <a:tc>
                  <a:txBody>
                    <a:bodyPr/>
                    <a:lstStyle/>
                    <a:p>
                      <a:r>
                        <a:rPr lang="en-US" sz="1100" b="1" dirty="0" smtClean="0">
                          <a:solidFill>
                            <a:srgbClr val="92D050"/>
                          </a:solidFill>
                        </a:rPr>
                        <a:t>Solar Ultraviolet Imager (SUVI)</a:t>
                      </a:r>
                      <a:endParaRPr lang="en-US" sz="1100" b="1" dirty="0">
                        <a:solidFill>
                          <a:srgbClr val="92D050"/>
                        </a:solidFill>
                      </a:endParaRPr>
                    </a:p>
                  </a:txBody>
                  <a:tcPr anchor="ctr">
                    <a:gradFill>
                      <a:gsLst>
                        <a:gs pos="31000">
                          <a:srgbClr val="374D6B"/>
                        </a:gs>
                        <a:gs pos="2000">
                          <a:schemeClr val="bg2">
                            <a:lumMod val="50000"/>
                          </a:schemeClr>
                        </a:gs>
                      </a:gsLst>
                      <a:lin ang="16200000" scaled="1"/>
                    </a:gradFill>
                  </a:tcPr>
                </a:tc>
              </a:tr>
              <a:tr h="377377">
                <a:tc>
                  <a:txBody>
                    <a:bodyPr/>
                    <a:lstStyle/>
                    <a:p>
                      <a:r>
                        <a:rPr lang="en-US" sz="1000" b="0" dirty="0" smtClean="0">
                          <a:solidFill>
                            <a:schemeClr val="bg1"/>
                          </a:solidFill>
                        </a:rPr>
                        <a:t>Solar EUV Imagery</a:t>
                      </a:r>
                      <a:endParaRPr lang="en-US" sz="1000" b="0" dirty="0">
                        <a:solidFill>
                          <a:schemeClr val="bg1"/>
                        </a:solidFill>
                      </a:endParaRPr>
                    </a:p>
                  </a:txBody>
                  <a:tcPr anchor="ctr">
                    <a:solidFill>
                      <a:schemeClr val="accent1">
                        <a:lumMod val="20000"/>
                        <a:lumOff val="80000"/>
                      </a:schemeClr>
                    </a:solidFill>
                  </a:tcPr>
                </a:tc>
              </a:tr>
            </a:tbl>
          </a:graphicData>
        </a:graphic>
      </p:graphicFrame>
      <p:sp>
        <p:nvSpPr>
          <p:cNvPr id="7" name="TextBox 6"/>
          <p:cNvSpPr txBox="1"/>
          <p:nvPr/>
        </p:nvSpPr>
        <p:spPr>
          <a:xfrm>
            <a:off x="12770" y="697461"/>
            <a:ext cx="5432612" cy="369332"/>
          </a:xfrm>
          <a:prstGeom prst="rect">
            <a:avLst/>
          </a:prstGeom>
          <a:noFill/>
        </p:spPr>
        <p:txBody>
          <a:bodyPr wrap="square" rtlCol="0">
            <a:spAutoFit/>
          </a:bodyPr>
          <a:lstStyle/>
          <a:p>
            <a:pPr algn="ctr"/>
            <a:r>
              <a:rPr lang="en-US" b="1" dirty="0" smtClean="0">
                <a:solidFill>
                  <a:srgbClr val="FF9900"/>
                </a:solidFill>
              </a:rPr>
              <a:t>Baseline Products</a:t>
            </a:r>
            <a:endParaRPr lang="en-US" b="1" dirty="0">
              <a:solidFill>
                <a:srgbClr val="FF9900"/>
              </a:solidFill>
            </a:endParaRPr>
          </a:p>
        </p:txBody>
      </p:sp>
      <p:graphicFrame>
        <p:nvGraphicFramePr>
          <p:cNvPr id="8" name="Content Placeholder 4"/>
          <p:cNvGraphicFramePr>
            <a:graphicFrameLocks/>
          </p:cNvGraphicFramePr>
          <p:nvPr>
            <p:extLst>
              <p:ext uri="{D42A27DB-BD31-4B8C-83A1-F6EECF244321}">
                <p14:modId xmlns="" xmlns:p14="http://schemas.microsoft.com/office/powerpoint/2010/main" val="2602337208"/>
              </p:ext>
            </p:extLst>
          </p:nvPr>
        </p:nvGraphicFramePr>
        <p:xfrm>
          <a:off x="6347012" y="1185390"/>
          <a:ext cx="2646381" cy="518668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000" dirty="0" smtClean="0"/>
                        <a:t>Absorbed Shortwave Radiation:</a:t>
                      </a:r>
                      <a:r>
                        <a:rPr lang="en-US" sz="1000" baseline="0" dirty="0" smtClean="0"/>
                        <a:t> Surface</a:t>
                      </a:r>
                    </a:p>
                    <a:p>
                      <a:pPr>
                        <a:spcAft>
                          <a:spcPts val="0"/>
                        </a:spcAft>
                      </a:pPr>
                      <a:r>
                        <a:rPr lang="en-US" sz="1000" baseline="0" dirty="0" smtClean="0"/>
                        <a:t>Aerosol Particle Size</a:t>
                      </a:r>
                    </a:p>
                    <a:p>
                      <a:pPr>
                        <a:spcAft>
                          <a:spcPts val="0"/>
                        </a:spcAft>
                      </a:pPr>
                      <a:r>
                        <a:rPr lang="en-US" sz="1000" baseline="0" dirty="0" smtClean="0"/>
                        <a:t>Aircraft Icing Threat</a:t>
                      </a:r>
                    </a:p>
                    <a:p>
                      <a:pPr>
                        <a:spcAft>
                          <a:spcPts val="0"/>
                        </a:spcAft>
                      </a:pPr>
                      <a:r>
                        <a:rPr lang="en-US" sz="1000" baseline="0" dirty="0" smtClean="0"/>
                        <a:t>Cloud Ice Water Path</a:t>
                      </a:r>
                    </a:p>
                    <a:p>
                      <a:pPr>
                        <a:spcAft>
                          <a:spcPts val="0"/>
                        </a:spcAft>
                      </a:pPr>
                      <a:r>
                        <a:rPr lang="en-US" sz="1000" baseline="0" dirty="0" smtClean="0"/>
                        <a:t>Cloud Layers/Heights</a:t>
                      </a:r>
                    </a:p>
                    <a:p>
                      <a:pPr>
                        <a:spcAft>
                          <a:spcPts val="0"/>
                        </a:spcAft>
                      </a:pPr>
                      <a:r>
                        <a:rPr lang="en-US" sz="1000" baseline="0" dirty="0" smtClean="0"/>
                        <a:t>Cloud Liquid Water</a:t>
                      </a:r>
                    </a:p>
                    <a:p>
                      <a:pPr>
                        <a:spcAft>
                          <a:spcPts val="0"/>
                        </a:spcAft>
                      </a:pPr>
                      <a:r>
                        <a:rPr lang="en-US" sz="1000" baseline="0" dirty="0" smtClean="0"/>
                        <a:t>Cloud Type</a:t>
                      </a:r>
                    </a:p>
                    <a:p>
                      <a:pPr>
                        <a:spcAft>
                          <a:spcPts val="0"/>
                        </a:spcAft>
                      </a:pPr>
                      <a:r>
                        <a:rPr lang="en-US" sz="1000" baseline="0" dirty="0" smtClean="0"/>
                        <a:t>Convective Initiation</a:t>
                      </a:r>
                    </a:p>
                    <a:p>
                      <a:pPr>
                        <a:spcAft>
                          <a:spcPts val="0"/>
                        </a:spcAft>
                      </a:pPr>
                      <a:r>
                        <a:rPr lang="en-US" sz="1000" baseline="0" dirty="0" smtClean="0"/>
                        <a:t>Currents</a:t>
                      </a:r>
                    </a:p>
                    <a:p>
                      <a:pPr>
                        <a:spcAft>
                          <a:spcPts val="0"/>
                        </a:spcAft>
                      </a:pPr>
                      <a:r>
                        <a:rPr lang="en-US" sz="1000" baseline="0" dirty="0" smtClean="0"/>
                        <a:t>Currents: Offshore</a:t>
                      </a:r>
                    </a:p>
                    <a:p>
                      <a:pPr>
                        <a:spcAft>
                          <a:spcPts val="0"/>
                        </a:spcAft>
                      </a:pPr>
                      <a:r>
                        <a:rPr lang="en-US" sz="1000" baseline="0" dirty="0" smtClean="0"/>
                        <a:t>Downward Longwave Radiation: Surface</a:t>
                      </a:r>
                    </a:p>
                    <a:p>
                      <a:pPr>
                        <a:spcAft>
                          <a:spcPts val="0"/>
                        </a:spcAft>
                      </a:pPr>
                      <a:r>
                        <a:rPr lang="en-US" sz="1000" baseline="0" dirty="0" smtClean="0"/>
                        <a:t>Enhanced “V”/Overshooting Top Detection</a:t>
                      </a:r>
                    </a:p>
                    <a:p>
                      <a:pPr>
                        <a:spcAft>
                          <a:spcPts val="0"/>
                        </a:spcAft>
                      </a:pPr>
                      <a:r>
                        <a:rPr lang="en-US" sz="1000" baseline="0" dirty="0" smtClean="0"/>
                        <a:t>Flood/Standing Water</a:t>
                      </a:r>
                    </a:p>
                    <a:p>
                      <a:pPr>
                        <a:spcAft>
                          <a:spcPts val="0"/>
                        </a:spcAft>
                      </a:pPr>
                      <a:r>
                        <a:rPr lang="en-US" sz="1000" baseline="0" dirty="0" smtClean="0"/>
                        <a:t>Ice Cover</a:t>
                      </a:r>
                    </a:p>
                    <a:p>
                      <a:pPr>
                        <a:spcAft>
                          <a:spcPts val="0"/>
                        </a:spcAft>
                      </a:pPr>
                      <a:r>
                        <a:rPr lang="en-US" sz="1000" baseline="0" dirty="0" smtClean="0"/>
                        <a:t>Low Cloud and Fog</a:t>
                      </a:r>
                    </a:p>
                    <a:p>
                      <a:pPr>
                        <a:spcAft>
                          <a:spcPts val="0"/>
                        </a:spcAft>
                      </a:pPr>
                      <a:r>
                        <a:rPr lang="en-US" sz="1000" baseline="0" dirty="0" smtClean="0"/>
                        <a:t>Ozone Total</a:t>
                      </a:r>
                    </a:p>
                    <a:p>
                      <a:pPr>
                        <a:spcAft>
                          <a:spcPts val="0"/>
                        </a:spcAft>
                      </a:pPr>
                      <a:r>
                        <a:rPr lang="en-US" sz="1000" baseline="0" dirty="0" smtClean="0"/>
                        <a:t>Probability of Rainfall</a:t>
                      </a:r>
                    </a:p>
                    <a:p>
                      <a:pPr>
                        <a:spcAft>
                          <a:spcPts val="0"/>
                        </a:spcAft>
                      </a:pPr>
                      <a:r>
                        <a:rPr lang="en-US" sz="1000" baseline="0" dirty="0" smtClean="0"/>
                        <a:t>Rainfall Potential</a:t>
                      </a:r>
                    </a:p>
                    <a:p>
                      <a:pPr>
                        <a:spcAft>
                          <a:spcPts val="0"/>
                        </a:spcAft>
                      </a:pPr>
                      <a:r>
                        <a:rPr lang="en-US" sz="1000" baseline="0" dirty="0" smtClean="0"/>
                        <a:t>Sea and Lake Ice: Age</a:t>
                      </a:r>
                    </a:p>
                    <a:p>
                      <a:pPr>
                        <a:spcAft>
                          <a:spcPts val="0"/>
                        </a:spcAft>
                      </a:pPr>
                      <a:r>
                        <a:rPr lang="en-US" sz="1000" baseline="0" dirty="0" smtClean="0"/>
                        <a:t>Sea and Lake Ice: Concentration</a:t>
                      </a:r>
                    </a:p>
                    <a:p>
                      <a:pPr>
                        <a:spcAft>
                          <a:spcPts val="0"/>
                        </a:spcAft>
                      </a:pPr>
                      <a:r>
                        <a:rPr lang="en-US" sz="1000" baseline="0" dirty="0" smtClean="0"/>
                        <a:t>Sea and Lake Ice: Motion</a:t>
                      </a:r>
                    </a:p>
                    <a:p>
                      <a:pPr>
                        <a:spcAft>
                          <a:spcPts val="0"/>
                        </a:spcAft>
                      </a:pPr>
                      <a:r>
                        <a:rPr lang="en-US" sz="1000" baseline="0" dirty="0" smtClean="0"/>
                        <a:t>Snow Depth (Over Plains)</a:t>
                      </a:r>
                    </a:p>
                    <a:p>
                      <a:pPr>
                        <a:spcAft>
                          <a:spcPts val="0"/>
                        </a:spcAft>
                      </a:pPr>
                      <a:r>
                        <a:rPr lang="en-US" sz="1000" baseline="0" dirty="0" smtClean="0"/>
                        <a:t>SO</a:t>
                      </a:r>
                      <a:r>
                        <a:rPr lang="en-US" sz="1000" baseline="-25000" dirty="0" smtClean="0"/>
                        <a:t>2 </a:t>
                      </a:r>
                      <a:r>
                        <a:rPr lang="en-US" sz="1000" baseline="0" dirty="0" smtClean="0"/>
                        <a:t>Detection</a:t>
                      </a:r>
                    </a:p>
                    <a:p>
                      <a:pPr>
                        <a:spcAft>
                          <a:spcPts val="0"/>
                        </a:spcAft>
                      </a:pPr>
                      <a:r>
                        <a:rPr lang="en-US" sz="1000" baseline="0" dirty="0" smtClean="0"/>
                        <a:t>Surface Albedo</a:t>
                      </a:r>
                    </a:p>
                    <a:p>
                      <a:pPr>
                        <a:spcAft>
                          <a:spcPts val="0"/>
                        </a:spcAft>
                      </a:pPr>
                      <a:r>
                        <a:rPr lang="en-US" sz="1000" baseline="0" dirty="0" smtClean="0"/>
                        <a:t>Surface Emissivity</a:t>
                      </a:r>
                    </a:p>
                    <a:p>
                      <a:pPr>
                        <a:spcAft>
                          <a:spcPts val="0"/>
                        </a:spcAft>
                      </a:pPr>
                      <a:r>
                        <a:rPr lang="en-US" sz="1000" baseline="0" dirty="0" smtClean="0"/>
                        <a:t>Tropopause Folding Turbulence Prediction</a:t>
                      </a:r>
                    </a:p>
                    <a:p>
                      <a:pPr>
                        <a:spcAft>
                          <a:spcPts val="0"/>
                        </a:spcAft>
                      </a:pPr>
                      <a:r>
                        <a:rPr lang="en-US" sz="1000" baseline="0" dirty="0" smtClean="0"/>
                        <a:t>Upward Longwave Radiation: Surface</a:t>
                      </a:r>
                    </a:p>
                    <a:p>
                      <a:pPr>
                        <a:spcAft>
                          <a:spcPts val="0"/>
                        </a:spcAft>
                      </a:pPr>
                      <a:r>
                        <a:rPr lang="en-US" sz="1000" baseline="0" dirty="0" smtClean="0"/>
                        <a:t>Upward Longwave Radiation: TOA</a:t>
                      </a:r>
                    </a:p>
                    <a:p>
                      <a:pPr>
                        <a:spcAft>
                          <a:spcPts val="0"/>
                        </a:spcAft>
                      </a:pPr>
                      <a:r>
                        <a:rPr lang="en-US" sz="1000" baseline="0" dirty="0" smtClean="0"/>
                        <a:t>Vegetation Fraction: Green</a:t>
                      </a:r>
                    </a:p>
                    <a:p>
                      <a:pPr>
                        <a:spcAft>
                          <a:spcPts val="0"/>
                        </a:spcAft>
                      </a:pPr>
                      <a:r>
                        <a:rPr lang="en-US" sz="1000" baseline="0" dirty="0" smtClean="0"/>
                        <a:t>Vegetation Index</a:t>
                      </a:r>
                    </a:p>
                    <a:p>
                      <a:pPr>
                        <a:spcAft>
                          <a:spcPts val="0"/>
                        </a:spcAft>
                      </a:pPr>
                      <a:r>
                        <a:rPr lang="en-US" sz="10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6433073" y="697461"/>
            <a:ext cx="2560320" cy="369332"/>
          </a:xfrm>
          <a:prstGeom prst="rect">
            <a:avLst/>
          </a:prstGeom>
          <a:noFill/>
        </p:spPr>
        <p:txBody>
          <a:bodyPr wrap="square" rtlCol="0">
            <a:spAutoFit/>
          </a:bodyPr>
          <a:lstStyle/>
          <a:p>
            <a:pPr algn="ctr"/>
            <a:r>
              <a:rPr lang="en-US" b="1" dirty="0" smtClean="0">
                <a:solidFill>
                  <a:srgbClr val="FF9900"/>
                </a:solidFill>
              </a:rPr>
              <a:t>Future Capabilities</a:t>
            </a:r>
            <a:endParaRPr lang="en-US" b="1" dirty="0">
              <a:solidFill>
                <a:srgbClr val="FF9900"/>
              </a:solidFill>
            </a:endParaRPr>
          </a:p>
        </p:txBody>
      </p:sp>
      <p:cxnSp>
        <p:nvCxnSpPr>
          <p:cNvPr id="11" name="Straight Connector 10"/>
          <p:cNvCxnSpPr/>
          <p:nvPr/>
        </p:nvCxnSpPr>
        <p:spPr>
          <a:xfrm flipH="1">
            <a:off x="6040421" y="1184365"/>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383221505"/>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526" y="2867668"/>
            <a:ext cx="7797652" cy="1143000"/>
          </a:xfrm>
        </p:spPr>
        <p:txBody>
          <a:bodyPr/>
          <a:lstStyle/>
          <a:p>
            <a:r>
              <a:rPr lang="en-US" b="1" dirty="0" smtClean="0">
                <a:solidFill>
                  <a:schemeClr val="tx1"/>
                </a:solidFill>
              </a:rPr>
              <a:t>Direct Readout </a:t>
            </a:r>
            <a:br>
              <a:rPr lang="en-US" b="1" dirty="0" smtClean="0">
                <a:solidFill>
                  <a:schemeClr val="tx1"/>
                </a:solidFill>
              </a:rPr>
            </a:br>
            <a:r>
              <a:rPr lang="en-US" sz="3200" b="1" dirty="0" smtClean="0">
                <a:solidFill>
                  <a:schemeClr val="tx1"/>
                </a:solidFill>
              </a:rPr>
              <a:t>GOES Rebroadcast (GRB)</a:t>
            </a:r>
            <a:endParaRPr lang="en-US" sz="3200" b="1" dirty="0">
              <a:solidFill>
                <a:schemeClr val="tx1"/>
              </a:solidFill>
            </a:endParaRPr>
          </a:p>
        </p:txBody>
      </p:sp>
    </p:spTree>
    <p:extLst>
      <p:ext uri="{BB962C8B-B14F-4D97-AF65-F5344CB8AC3E}">
        <p14:creationId xmlns="" xmlns:p14="http://schemas.microsoft.com/office/powerpoint/2010/main" val="2436595938"/>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086600" cy="1143000"/>
          </a:xfrm>
        </p:spPr>
        <p:txBody>
          <a:bodyPr/>
          <a:lstStyle/>
          <a:p>
            <a:r>
              <a:rPr lang="en-US" sz="4400" b="1" dirty="0" smtClean="0">
                <a:solidFill>
                  <a:srgbClr val="FFFF00"/>
                </a:solidFill>
                <a:effectLst>
                  <a:outerShdw blurRad="38100" dist="38100" dir="2700000" algn="tl">
                    <a:srgbClr val="000000">
                      <a:alpha val="43137"/>
                    </a:srgbClr>
                  </a:outerShdw>
                </a:effectLst>
              </a:rPr>
              <a:t>Transition from GVAR to GRB</a:t>
            </a:r>
            <a:endParaRPr lang="en-US" sz="4400" b="1" dirty="0">
              <a:solidFill>
                <a:srgbClr val="FFFF00"/>
              </a:solidFill>
              <a:effectLst>
                <a:outerShdw blurRad="38100" dist="38100" dir="2700000" algn="tl">
                  <a:srgbClr val="000000">
                    <a:alpha val="43137"/>
                  </a:srgbClr>
                </a:outerShdw>
              </a:effectLst>
            </a:endParaRPr>
          </a:p>
        </p:txBody>
      </p:sp>
      <p:pic>
        <p:nvPicPr>
          <p:cNvPr id="7" name="Picture 6" descr="GVAR to GRB.png"/>
          <p:cNvPicPr>
            <a:picLocks noChangeAspect="1"/>
          </p:cNvPicPr>
          <p:nvPr/>
        </p:nvPicPr>
        <p:blipFill>
          <a:blip r:embed="rId3" cstate="screen"/>
          <a:stretch>
            <a:fillRect/>
          </a:stretch>
        </p:blipFill>
        <p:spPr>
          <a:xfrm>
            <a:off x="762000" y="1371600"/>
            <a:ext cx="7607180" cy="4724400"/>
          </a:xfrm>
          <a:prstGeom prst="rect">
            <a:avLst/>
          </a:prstGeom>
        </p:spPr>
      </p:pic>
    </p:spTree>
    <p:extLst>
      <p:ext uri="{BB962C8B-B14F-4D97-AF65-F5344CB8AC3E}">
        <p14:creationId xmlns="" xmlns:p14="http://schemas.microsoft.com/office/powerpoint/2010/main" val="201355711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sz="quarter"/>
          </p:nvPr>
        </p:nvSpPr>
        <p:spPr>
          <a:xfrm>
            <a:off x="0" y="304800"/>
            <a:ext cx="9144000" cy="569913"/>
          </a:xfrm>
        </p:spPr>
        <p:txBody>
          <a:bodyPr/>
          <a:lstStyle/>
          <a:p>
            <a:r>
              <a:rPr lang="en-US" sz="3200" dirty="0" smtClean="0">
                <a:solidFill>
                  <a:srgbClr val="FFFF00"/>
                </a:solidFill>
                <a:latin typeface="Arial" pitchFamily="34" charset="0"/>
              </a:rPr>
              <a:t>GOES On-Orbit Configuration</a:t>
            </a:r>
            <a:br>
              <a:rPr lang="en-US" sz="3200" dirty="0" smtClean="0">
                <a:solidFill>
                  <a:srgbClr val="FFFF00"/>
                </a:solidFill>
                <a:latin typeface="Arial" pitchFamily="34" charset="0"/>
              </a:rPr>
            </a:br>
            <a:r>
              <a:rPr lang="en-US" sz="3200" dirty="0" smtClean="0">
                <a:solidFill>
                  <a:srgbClr val="FFFF00"/>
                </a:solidFill>
                <a:latin typeface="Arial" pitchFamily="34" charset="0"/>
              </a:rPr>
              <a:t>        </a:t>
            </a:r>
            <a:r>
              <a:rPr lang="en-US" sz="2000" dirty="0" smtClean="0">
                <a:solidFill>
                  <a:srgbClr val="FFFF00"/>
                </a:solidFill>
                <a:latin typeface="Arial" pitchFamily="34" charset="0"/>
              </a:rPr>
              <a:t>Current as of September 2012</a:t>
            </a:r>
          </a:p>
        </p:txBody>
      </p:sp>
      <p:pic>
        <p:nvPicPr>
          <p:cNvPr id="11" name="Picture 10" descr="GOES Constellation  May 2011.jpg"/>
          <p:cNvPicPr>
            <a:picLocks noChangeAspect="1"/>
          </p:cNvPicPr>
          <p:nvPr/>
        </p:nvPicPr>
        <p:blipFill>
          <a:blip r:embed="rId2" cstate="screen"/>
          <a:stretch>
            <a:fillRect/>
          </a:stretch>
        </p:blipFill>
        <p:spPr>
          <a:xfrm>
            <a:off x="2362200" y="3886200"/>
            <a:ext cx="4371975" cy="2705100"/>
          </a:xfrm>
          <a:prstGeom prst="rect">
            <a:avLst/>
          </a:prstGeom>
        </p:spPr>
      </p:pic>
      <p:sp>
        <p:nvSpPr>
          <p:cNvPr id="12" name="Rectangle 23"/>
          <p:cNvSpPr>
            <a:spLocks noChangeAspect="1" noChangeArrowheads="1"/>
          </p:cNvSpPr>
          <p:nvPr/>
        </p:nvSpPr>
        <p:spPr bwMode="auto">
          <a:xfrm>
            <a:off x="3578103" y="4495800"/>
            <a:ext cx="517770" cy="246221"/>
          </a:xfrm>
          <a:prstGeom prst="rect">
            <a:avLst/>
          </a:prstGeom>
          <a:noFill/>
          <a:ln w="9525">
            <a:noFill/>
            <a:miter lim="800000"/>
            <a:headEnd/>
            <a:tailEnd/>
          </a:ln>
        </p:spPr>
        <p:txBody>
          <a:bodyPr wrap="none" lIns="0" tIns="0" rIns="0" bIns="0">
            <a:spAutoFit/>
          </a:bodyPr>
          <a:lstStyle/>
          <a:p>
            <a:pPr algn="ctr"/>
            <a:r>
              <a:rPr lang="en-US" sz="800" b="1" dirty="0" smtClean="0">
                <a:solidFill>
                  <a:srgbClr val="FFFF99"/>
                </a:solidFill>
                <a:effectLst/>
              </a:rPr>
              <a:t>GOES-15</a:t>
            </a:r>
            <a:endParaRPr lang="en-US" sz="800" b="1" dirty="0">
              <a:solidFill>
                <a:srgbClr val="FFFF99"/>
              </a:solidFill>
              <a:effectLst/>
            </a:endParaRPr>
          </a:p>
          <a:p>
            <a:pPr algn="ctr"/>
            <a:r>
              <a:rPr lang="en-US" sz="800" b="1" dirty="0">
                <a:solidFill>
                  <a:srgbClr val="FFFF99"/>
                </a:solidFill>
                <a:effectLst/>
              </a:rPr>
              <a:t>135° West </a:t>
            </a:r>
          </a:p>
        </p:txBody>
      </p:sp>
      <p:pic>
        <p:nvPicPr>
          <p:cNvPr id="13" name="Picture 27" descr="goessat2"/>
          <p:cNvPicPr>
            <a:picLocks noChangeAspect="1" noChangeArrowheads="1"/>
          </p:cNvPicPr>
          <p:nvPr/>
        </p:nvPicPr>
        <p:blipFill>
          <a:blip r:embed="rId3" cstate="screen">
            <a:clrChange>
              <a:clrFrom>
                <a:srgbClr val="010066"/>
              </a:clrFrom>
              <a:clrTo>
                <a:srgbClr val="010066">
                  <a:alpha val="0"/>
                </a:srgbClr>
              </a:clrTo>
            </a:clrChange>
          </a:blip>
          <a:srcRect/>
          <a:stretch>
            <a:fillRect/>
          </a:stretch>
        </p:blipFill>
        <p:spPr bwMode="auto">
          <a:xfrm>
            <a:off x="3810000" y="4800600"/>
            <a:ext cx="257175" cy="490537"/>
          </a:xfrm>
          <a:prstGeom prst="rect">
            <a:avLst/>
          </a:prstGeom>
          <a:noFill/>
          <a:ln w="9525">
            <a:noFill/>
            <a:miter lim="800000"/>
            <a:headEnd/>
            <a:tailEnd/>
          </a:ln>
        </p:spPr>
      </p:pic>
      <p:pic>
        <p:nvPicPr>
          <p:cNvPr id="14" name="Picture 26" descr="goes n sat"/>
          <p:cNvPicPr>
            <a:picLocks noChangeAspect="1" noChangeArrowheads="1"/>
          </p:cNvPicPr>
          <p:nvPr/>
        </p:nvPicPr>
        <p:blipFill>
          <a:blip r:embed="rId4" cstate="screen">
            <a:clrChange>
              <a:clrFrom>
                <a:srgbClr val="00009C"/>
              </a:clrFrom>
              <a:clrTo>
                <a:srgbClr val="00009C">
                  <a:alpha val="0"/>
                </a:srgbClr>
              </a:clrTo>
            </a:clrChange>
          </a:blip>
          <a:srcRect/>
          <a:stretch>
            <a:fillRect/>
          </a:stretch>
        </p:blipFill>
        <p:spPr bwMode="auto">
          <a:xfrm>
            <a:off x="4267200" y="4724400"/>
            <a:ext cx="339725" cy="566737"/>
          </a:xfrm>
          <a:prstGeom prst="rect">
            <a:avLst/>
          </a:prstGeom>
          <a:noFill/>
          <a:ln w="9525">
            <a:noFill/>
            <a:miter lim="800000"/>
            <a:headEnd/>
            <a:tailEnd/>
          </a:ln>
        </p:spPr>
      </p:pic>
      <p:sp>
        <p:nvSpPr>
          <p:cNvPr id="15" name="TextBox 14"/>
          <p:cNvSpPr txBox="1"/>
          <p:nvPr/>
        </p:nvSpPr>
        <p:spPr>
          <a:xfrm>
            <a:off x="4038600" y="5257800"/>
            <a:ext cx="685800" cy="353943"/>
          </a:xfrm>
          <a:prstGeom prst="rect">
            <a:avLst/>
          </a:prstGeom>
          <a:noFill/>
        </p:spPr>
        <p:txBody>
          <a:bodyPr wrap="square" rtlCol="0">
            <a:spAutoFit/>
          </a:bodyPr>
          <a:lstStyle/>
          <a:p>
            <a:r>
              <a:rPr lang="en-US" sz="800" dirty="0" smtClean="0">
                <a:solidFill>
                  <a:srgbClr val="FFFF00"/>
                </a:solidFill>
              </a:rPr>
              <a:t>GOES-14</a:t>
            </a:r>
          </a:p>
          <a:p>
            <a:r>
              <a:rPr lang="en-US" sz="800" dirty="0" smtClean="0">
                <a:solidFill>
                  <a:srgbClr val="FFFF00"/>
                </a:solidFill>
              </a:rPr>
              <a:t>89.5 West</a:t>
            </a:r>
            <a:r>
              <a:rPr lang="en-US" sz="900" dirty="0" smtClean="0"/>
              <a:t> </a:t>
            </a:r>
            <a:endParaRPr lang="en-US" sz="900" dirty="0"/>
          </a:p>
        </p:txBody>
      </p:sp>
      <p:pic>
        <p:nvPicPr>
          <p:cNvPr id="19" name="Picture 26" descr="goes n sat"/>
          <p:cNvPicPr>
            <a:picLocks noChangeAspect="1" noChangeArrowheads="1"/>
          </p:cNvPicPr>
          <p:nvPr/>
        </p:nvPicPr>
        <p:blipFill>
          <a:blip r:embed="rId4" cstate="screen">
            <a:clrChange>
              <a:clrFrom>
                <a:srgbClr val="00009C"/>
              </a:clrFrom>
              <a:clrTo>
                <a:srgbClr val="00009C">
                  <a:alpha val="0"/>
                </a:srgbClr>
              </a:clrTo>
            </a:clrChange>
          </a:blip>
          <a:srcRect/>
          <a:stretch>
            <a:fillRect/>
          </a:stretch>
        </p:blipFill>
        <p:spPr bwMode="auto">
          <a:xfrm>
            <a:off x="4648200" y="4724400"/>
            <a:ext cx="339725" cy="566737"/>
          </a:xfrm>
          <a:prstGeom prst="rect">
            <a:avLst/>
          </a:prstGeom>
          <a:noFill/>
          <a:ln w="9525">
            <a:noFill/>
            <a:miter lim="800000"/>
            <a:headEnd/>
            <a:tailEnd/>
          </a:ln>
        </p:spPr>
      </p:pic>
      <p:sp>
        <p:nvSpPr>
          <p:cNvPr id="20" name="Rectangle 24"/>
          <p:cNvSpPr>
            <a:spLocks noChangeAspect="1" noChangeArrowheads="1"/>
          </p:cNvSpPr>
          <p:nvPr/>
        </p:nvSpPr>
        <p:spPr bwMode="auto">
          <a:xfrm>
            <a:off x="4495163" y="4419600"/>
            <a:ext cx="460061" cy="246221"/>
          </a:xfrm>
          <a:prstGeom prst="rect">
            <a:avLst/>
          </a:prstGeom>
          <a:noFill/>
          <a:ln w="9525">
            <a:noFill/>
            <a:miter lim="800000"/>
            <a:headEnd/>
            <a:tailEnd/>
          </a:ln>
        </p:spPr>
        <p:txBody>
          <a:bodyPr wrap="none" lIns="0" tIns="0" rIns="0" bIns="0">
            <a:spAutoFit/>
          </a:bodyPr>
          <a:lstStyle/>
          <a:p>
            <a:pPr algn="ctr"/>
            <a:r>
              <a:rPr lang="en-US" sz="800" b="1" dirty="0" smtClean="0">
                <a:solidFill>
                  <a:srgbClr val="FFFF99"/>
                </a:solidFill>
                <a:effectLst/>
              </a:rPr>
              <a:t>GOES-13</a:t>
            </a:r>
            <a:endParaRPr lang="en-US" sz="800" b="1" dirty="0">
              <a:solidFill>
                <a:srgbClr val="FFFF99"/>
              </a:solidFill>
              <a:effectLst/>
            </a:endParaRPr>
          </a:p>
          <a:p>
            <a:pPr algn="ctr"/>
            <a:r>
              <a:rPr lang="en-US" sz="800" b="1" dirty="0">
                <a:solidFill>
                  <a:srgbClr val="FFFF99"/>
                </a:solidFill>
                <a:effectLst/>
              </a:rPr>
              <a:t>75° West </a:t>
            </a:r>
          </a:p>
        </p:txBody>
      </p:sp>
      <p:pic>
        <p:nvPicPr>
          <p:cNvPr id="21" name="Picture 29" descr="goessat2"/>
          <p:cNvPicPr>
            <a:picLocks noChangeAspect="1" noChangeArrowheads="1"/>
          </p:cNvPicPr>
          <p:nvPr/>
        </p:nvPicPr>
        <p:blipFill>
          <a:blip r:embed="rId5" cstate="screen">
            <a:clrChange>
              <a:clrFrom>
                <a:srgbClr val="000066"/>
              </a:clrFrom>
              <a:clrTo>
                <a:srgbClr val="000066">
                  <a:alpha val="0"/>
                </a:srgbClr>
              </a:clrTo>
            </a:clrChange>
          </a:blip>
          <a:srcRect/>
          <a:stretch>
            <a:fillRect/>
          </a:stretch>
        </p:blipFill>
        <p:spPr bwMode="auto">
          <a:xfrm rot="10316977">
            <a:off x="5029200" y="4724400"/>
            <a:ext cx="257175" cy="490537"/>
          </a:xfrm>
          <a:prstGeom prst="rect">
            <a:avLst/>
          </a:prstGeom>
          <a:noFill/>
          <a:ln w="9525">
            <a:noFill/>
            <a:miter lim="800000"/>
            <a:headEnd/>
            <a:tailEnd/>
          </a:ln>
        </p:spPr>
      </p:pic>
      <p:sp>
        <p:nvSpPr>
          <p:cNvPr id="22" name="Rectangle 30"/>
          <p:cNvSpPr>
            <a:spLocks noChangeAspect="1" noChangeArrowheads="1"/>
          </p:cNvSpPr>
          <p:nvPr/>
        </p:nvSpPr>
        <p:spPr bwMode="auto">
          <a:xfrm>
            <a:off x="5029200" y="4419600"/>
            <a:ext cx="458788" cy="246062"/>
          </a:xfrm>
          <a:prstGeom prst="rect">
            <a:avLst/>
          </a:prstGeom>
          <a:noFill/>
          <a:ln w="9525">
            <a:noFill/>
            <a:miter lim="800000"/>
            <a:headEnd/>
            <a:tailEnd/>
          </a:ln>
        </p:spPr>
        <p:txBody>
          <a:bodyPr wrap="none" lIns="0" tIns="0" rIns="0" bIns="0">
            <a:spAutoFit/>
          </a:bodyPr>
          <a:lstStyle/>
          <a:p>
            <a:pPr algn="ctr"/>
            <a:r>
              <a:rPr lang="en-US" sz="800" b="1" dirty="0">
                <a:solidFill>
                  <a:srgbClr val="FFFF99"/>
                </a:solidFill>
                <a:effectLst/>
              </a:rPr>
              <a:t>GOES-12</a:t>
            </a:r>
          </a:p>
          <a:p>
            <a:pPr algn="ctr"/>
            <a:r>
              <a:rPr lang="en-US" sz="800" b="1" dirty="0">
                <a:solidFill>
                  <a:srgbClr val="FFFF99"/>
                </a:solidFill>
                <a:effectLst/>
              </a:rPr>
              <a:t>60° West </a:t>
            </a:r>
          </a:p>
        </p:txBody>
      </p:sp>
      <p:graphicFrame>
        <p:nvGraphicFramePr>
          <p:cNvPr id="17" name="Group 34"/>
          <p:cNvGraphicFramePr>
            <a:graphicFrameLocks noGrp="1"/>
          </p:cNvGraphicFramePr>
          <p:nvPr>
            <p:ph sz="quarter" idx="1"/>
          </p:nvPr>
        </p:nvGraphicFramePr>
        <p:xfrm>
          <a:off x="990600" y="1447800"/>
          <a:ext cx="6934201" cy="2133601"/>
        </p:xfrm>
        <a:graphic>
          <a:graphicData uri="http://schemas.openxmlformats.org/drawingml/2006/table">
            <a:tbl>
              <a:tblPr/>
              <a:tblGrid>
                <a:gridCol w="1732699"/>
                <a:gridCol w="1734402"/>
                <a:gridCol w="1732698"/>
                <a:gridCol w="1734402"/>
              </a:tblGrid>
              <a:tr h="468313">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600" b="0" i="0" u="none" strike="noStrike" cap="none" normalizeH="0" baseline="0" dirty="0" smtClean="0">
                          <a:ln>
                            <a:noFill/>
                          </a:ln>
                          <a:solidFill>
                            <a:schemeClr val="tx1"/>
                          </a:solidFill>
                          <a:effectLst/>
                          <a:latin typeface="Arial" charset="0"/>
                        </a:rPr>
                        <a:t>GOES-15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600" b="0" i="0" u="none" strike="noStrike" cap="none" normalizeH="0" baseline="0" smtClean="0">
                          <a:ln>
                            <a:noFill/>
                          </a:ln>
                          <a:solidFill>
                            <a:schemeClr val="tx1"/>
                          </a:solidFill>
                          <a:effectLst/>
                          <a:latin typeface="Arial" charset="0"/>
                        </a:rPr>
                        <a:t>GOES-14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600" b="0" i="0" u="none" strike="noStrike" cap="none" normalizeH="0" baseline="0" smtClean="0">
                          <a:ln>
                            <a:noFill/>
                          </a:ln>
                          <a:solidFill>
                            <a:schemeClr val="tx1"/>
                          </a:solidFill>
                          <a:effectLst/>
                          <a:latin typeface="Arial" charset="0"/>
                        </a:rPr>
                        <a:t>GOES-13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600" b="0" i="0" u="none" strike="noStrike" cap="none" normalizeH="0" baseline="0" dirty="0" smtClean="0">
                          <a:ln>
                            <a:noFill/>
                          </a:ln>
                          <a:solidFill>
                            <a:schemeClr val="tx1"/>
                          </a:solidFill>
                          <a:effectLst/>
                          <a:latin typeface="Arial" charset="0"/>
                        </a:rPr>
                        <a:t>GOES-12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65288">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Launched: 3/2010</a:t>
                      </a: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Located: 135</a:t>
                      </a:r>
                      <a:r>
                        <a:rPr kumimoji="0" lang="en-US" sz="1200" b="0" i="0" u="none" strike="noStrike" cap="none" normalizeH="0" baseline="0" dirty="0" smtClean="0">
                          <a:ln>
                            <a:noFill/>
                          </a:ln>
                          <a:solidFill>
                            <a:schemeClr val="tx1"/>
                          </a:solidFill>
                          <a:effectLst/>
                          <a:latin typeface="Arial" charset="0"/>
                          <a:cs typeface="Arial" charset="0"/>
                        </a:rPr>
                        <a:t>°W</a:t>
                      </a:r>
                      <a:endParaRPr kumimoji="0" lang="en-US" sz="14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endParaRPr kumimoji="0" lang="en-US" sz="14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400" b="0" i="0" u="none" strike="noStrike" cap="none" normalizeH="0" baseline="0" dirty="0" smtClean="0">
                          <a:ln>
                            <a:noFill/>
                          </a:ln>
                          <a:solidFill>
                            <a:schemeClr val="tx1"/>
                          </a:solidFill>
                          <a:effectLst/>
                          <a:latin typeface="Arial" charset="0"/>
                          <a:cs typeface="Arial" charset="0"/>
                        </a:rPr>
                        <a:t>GOES-WEST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Launched: 6/2009</a:t>
                      </a: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Located: 89.5W</a:t>
                      </a: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400" b="0" i="0" u="none" strike="noStrike" cap="none" normalizeH="0" baseline="0" dirty="0" smtClean="0">
                          <a:ln>
                            <a:noFill/>
                          </a:ln>
                          <a:solidFill>
                            <a:schemeClr val="tx1"/>
                          </a:solidFill>
                          <a:effectLst/>
                          <a:latin typeface="Arial" charset="0"/>
                          <a:cs typeface="Arial" charset="0"/>
                        </a:rPr>
                        <a:t>On-orbit storage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Launched: 5/2006</a:t>
                      </a: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Located: 75</a:t>
                      </a:r>
                      <a:r>
                        <a:rPr kumimoji="0" lang="en-US" sz="1400" b="0" i="0" u="none" strike="noStrike" cap="none" normalizeH="0" baseline="0" dirty="0" smtClean="0">
                          <a:ln>
                            <a:noFill/>
                          </a:ln>
                          <a:solidFill>
                            <a:schemeClr val="tx1"/>
                          </a:solidFill>
                          <a:effectLst/>
                          <a:latin typeface="Arial" charset="0"/>
                          <a:cs typeface="Arial" charset="0"/>
                        </a:rPr>
                        <a:t>°</a:t>
                      </a:r>
                      <a:r>
                        <a:rPr kumimoji="0" lang="en-US" sz="1200" b="0" i="0" u="none" strike="noStrike" cap="none" normalizeH="0" baseline="0" dirty="0" smtClean="0">
                          <a:ln>
                            <a:noFill/>
                          </a:ln>
                          <a:solidFill>
                            <a:schemeClr val="tx1"/>
                          </a:solidFill>
                          <a:effectLst/>
                          <a:latin typeface="Arial" charset="0"/>
                          <a:cs typeface="Arial" charset="0"/>
                        </a:rPr>
                        <a:t>W</a:t>
                      </a:r>
                      <a:endParaRPr kumimoji="0" lang="en-US" sz="14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400" b="0" i="0" u="none" strike="noStrike" cap="none" normalizeH="0" baseline="0" dirty="0" smtClean="0">
                          <a:ln>
                            <a:noFill/>
                          </a:ln>
                          <a:solidFill>
                            <a:schemeClr val="tx1"/>
                          </a:solidFill>
                          <a:effectLst/>
                          <a:latin typeface="Arial" charset="0"/>
                          <a:cs typeface="Arial" charset="0"/>
                        </a:rPr>
                        <a:t>Restored to GOES-EAST on Oct. 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Launched: 7/2001</a:t>
                      </a: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Located: 60</a:t>
                      </a:r>
                      <a:r>
                        <a:rPr kumimoji="0" lang="en-US" sz="1400" b="0" i="0" u="none" strike="noStrike" cap="none" normalizeH="0" baseline="0" dirty="0" smtClean="0">
                          <a:ln>
                            <a:noFill/>
                          </a:ln>
                          <a:solidFill>
                            <a:schemeClr val="tx1"/>
                          </a:solidFill>
                          <a:effectLst/>
                          <a:latin typeface="Arial" charset="0"/>
                          <a:cs typeface="Arial" charset="0"/>
                        </a:rPr>
                        <a:t>°</a:t>
                      </a:r>
                      <a:r>
                        <a:rPr kumimoji="0" lang="en-US" sz="1200" b="0" i="0" u="none" strike="noStrike" cap="none" normalizeH="0" baseline="0" dirty="0" smtClean="0">
                          <a:ln>
                            <a:noFill/>
                          </a:ln>
                          <a:solidFill>
                            <a:schemeClr val="tx1"/>
                          </a:solidFill>
                          <a:effectLst/>
                          <a:latin typeface="Arial" charset="0"/>
                          <a:cs typeface="Arial" charset="0"/>
                        </a:rPr>
                        <a:t>W</a:t>
                      </a:r>
                      <a:endParaRPr kumimoji="0" lang="en-US" sz="14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endParaRPr kumimoji="0" lang="en-US" sz="14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400" b="0" i="0" u="none" strike="noStrike" cap="none" normalizeH="0" baseline="0" dirty="0" smtClean="0">
                          <a:ln>
                            <a:noFill/>
                          </a:ln>
                          <a:solidFill>
                            <a:schemeClr val="tx1"/>
                          </a:solidFill>
                          <a:effectLst/>
                          <a:latin typeface="Arial" charset="0"/>
                          <a:cs typeface="Arial" charset="0"/>
                        </a:rPr>
                        <a:t>South America Support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 name="Slide Number Placeholder 15"/>
          <p:cNvSpPr>
            <a:spLocks noGrp="1"/>
          </p:cNvSpPr>
          <p:nvPr>
            <p:ph type="sldNum" sz="quarter" idx="12"/>
          </p:nvPr>
        </p:nvSpPr>
        <p:spPr/>
        <p:txBody>
          <a:bodyPr/>
          <a:lstStyle/>
          <a:p>
            <a:pPr>
              <a:defRPr/>
            </a:pPr>
            <a:fld id="{3E4B7522-D2A8-4402-8D9B-C41431312E29}" type="slidenum">
              <a:rPr lang="en-US" smtClean="0"/>
              <a:pPr>
                <a:defRPr/>
              </a:pPr>
              <a:t>3</a:t>
            </a:fld>
            <a:endParaRPr lang="en-US"/>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screen"/>
          <a:srcRect/>
          <a:stretch>
            <a:fillRect/>
          </a:stretch>
        </p:blipFill>
        <p:spPr bwMode="auto">
          <a:xfrm>
            <a:off x="375120" y="4985941"/>
            <a:ext cx="1935678" cy="1027216"/>
          </a:xfrm>
          <a:prstGeom prst="rect">
            <a:avLst/>
          </a:prstGeom>
          <a:noFill/>
          <a:ln w="9525">
            <a:noFill/>
            <a:miter lim="800000"/>
            <a:headEnd/>
            <a:tailEnd/>
          </a:ln>
          <a:effectLst/>
        </p:spPr>
      </p:pic>
      <p:pic>
        <p:nvPicPr>
          <p:cNvPr id="6" name="Picture 3"/>
          <p:cNvPicPr>
            <a:picLocks noChangeAspect="1" noChangeArrowheads="1"/>
          </p:cNvPicPr>
          <p:nvPr/>
        </p:nvPicPr>
        <p:blipFill>
          <a:blip r:embed="rId4" cstate="screen"/>
          <a:srcRect/>
          <a:stretch>
            <a:fillRect/>
          </a:stretch>
        </p:blipFill>
        <p:spPr bwMode="auto">
          <a:xfrm>
            <a:off x="217276" y="1032169"/>
            <a:ext cx="4342801" cy="3685145"/>
          </a:xfrm>
          <a:prstGeom prst="rect">
            <a:avLst/>
          </a:prstGeom>
          <a:noFill/>
          <a:ln w="9525">
            <a:noFill/>
            <a:miter lim="800000"/>
            <a:headEnd/>
            <a:tailEnd/>
          </a:ln>
          <a:effectLst/>
        </p:spPr>
      </p:pic>
      <p:sp>
        <p:nvSpPr>
          <p:cNvPr id="7" name="Title 3"/>
          <p:cNvSpPr>
            <a:spLocks noGrp="1"/>
          </p:cNvSpPr>
          <p:nvPr>
            <p:ph type="title"/>
          </p:nvPr>
        </p:nvSpPr>
        <p:spPr>
          <a:xfrm>
            <a:off x="1200150" y="80246"/>
            <a:ext cx="7086600" cy="1143000"/>
          </a:xfrm>
        </p:spPr>
        <p:txBody>
          <a:bodyPr>
            <a:noAutofit/>
          </a:bodyPr>
          <a:lstStyle/>
          <a:p>
            <a:r>
              <a:rPr lang="en-US" sz="4000" b="1" dirty="0" smtClean="0">
                <a:solidFill>
                  <a:srgbClr val="FFFF00"/>
                </a:solidFill>
                <a:effectLst>
                  <a:outerShdw blurRad="38100" dist="38100" dir="2700000" algn="tl">
                    <a:srgbClr val="000000">
                      <a:alpha val="43137"/>
                    </a:srgbClr>
                  </a:outerShdw>
                </a:effectLst>
              </a:rPr>
              <a:t>GRB Ground Antenna Sizes</a:t>
            </a:r>
            <a:endParaRPr lang="en-US" sz="4000" b="1" dirty="0">
              <a:solidFill>
                <a:srgbClr val="FFFF00"/>
              </a:solidFill>
              <a:effectLst>
                <a:outerShdw blurRad="38100" dist="38100" dir="2700000" algn="tl">
                  <a:srgbClr val="000000">
                    <a:alpha val="43137"/>
                  </a:srgbClr>
                </a:outerShdw>
              </a:effectLst>
            </a:endParaRPr>
          </a:p>
        </p:txBody>
      </p:sp>
      <p:pic>
        <p:nvPicPr>
          <p:cNvPr id="8" name="Picture 7"/>
          <p:cNvPicPr>
            <a:picLocks noChangeAspect="1" noChangeArrowheads="1"/>
          </p:cNvPicPr>
          <p:nvPr/>
        </p:nvPicPr>
        <p:blipFill>
          <a:blip r:embed="rId5" cstate="screen"/>
          <a:srcRect/>
          <a:stretch>
            <a:fillRect/>
          </a:stretch>
        </p:blipFill>
        <p:spPr bwMode="auto">
          <a:xfrm>
            <a:off x="4495800" y="1066800"/>
            <a:ext cx="4427731" cy="3648863"/>
          </a:xfrm>
          <a:prstGeom prst="rect">
            <a:avLst/>
          </a:prstGeom>
          <a:noFill/>
          <a:ln w="9525">
            <a:noFill/>
            <a:miter lim="800000"/>
            <a:headEnd/>
            <a:tailEnd/>
          </a:ln>
          <a:effectLst/>
        </p:spPr>
      </p:pic>
      <p:sp>
        <p:nvSpPr>
          <p:cNvPr id="9" name="TextBox 8"/>
          <p:cNvSpPr txBox="1"/>
          <p:nvPr/>
        </p:nvSpPr>
        <p:spPr>
          <a:xfrm>
            <a:off x="2388677" y="4738945"/>
            <a:ext cx="6457149" cy="1384995"/>
          </a:xfrm>
          <a:prstGeom prst="rect">
            <a:avLst/>
          </a:prstGeom>
          <a:noFill/>
        </p:spPr>
        <p:txBody>
          <a:bodyPr wrap="square" rtlCol="0">
            <a:spAutoFit/>
          </a:bodyPr>
          <a:lstStyle/>
          <a:p>
            <a:r>
              <a:rPr lang="en-US" sz="1200" dirty="0" smtClean="0"/>
              <a:t>NOTES:</a:t>
            </a:r>
          </a:p>
          <a:p>
            <a:pPr marL="233363" indent="-233363">
              <a:buAutoNum type="arabicPeriod"/>
            </a:pPr>
            <a:r>
              <a:rPr lang="en-US" sz="1200" dirty="0" smtClean="0"/>
              <a:t>Calculations based on available data as of May 2011</a:t>
            </a:r>
          </a:p>
          <a:p>
            <a:pPr marL="233363" indent="-233363">
              <a:buAutoNum type="arabicPeriod"/>
            </a:pPr>
            <a:r>
              <a:rPr lang="en-US" sz="1200" dirty="0"/>
              <a:t>E</a:t>
            </a:r>
            <a:r>
              <a:rPr lang="en-US" sz="1200" dirty="0" smtClean="0"/>
              <a:t>ach antenna size is usable within the indicated contour</a:t>
            </a:r>
          </a:p>
          <a:p>
            <a:pPr marL="233363" indent="-233363">
              <a:buAutoNum type="arabicPeriod"/>
            </a:pPr>
            <a:r>
              <a:rPr lang="en-US" sz="1200" dirty="0" smtClean="0"/>
              <a:t>Rain attenuations included are: </a:t>
            </a:r>
          </a:p>
          <a:p>
            <a:pPr marL="233363" indent="-233363"/>
            <a:r>
              <a:rPr lang="en-US" sz="1200" dirty="0" smtClean="0"/>
              <a:t>	1.3/1.6/2.0/2.2/2.5 dB (3.8 to 6 m)</a:t>
            </a:r>
          </a:p>
          <a:p>
            <a:pPr marL="233363" indent="-233363"/>
            <a:r>
              <a:rPr lang="en-US" sz="1200" dirty="0"/>
              <a:t>4</a:t>
            </a:r>
            <a:r>
              <a:rPr lang="en-US" sz="1200" dirty="0" smtClean="0"/>
              <a:t>.	An operating margin of 2.5 dB is included as the dual polarization isolation is likely to vary within each antenna size area</a:t>
            </a:r>
          </a:p>
        </p:txBody>
      </p:sp>
    </p:spTree>
    <p:extLst>
      <p:ext uri="{BB962C8B-B14F-4D97-AF65-F5344CB8AC3E}">
        <p14:creationId xmlns="" xmlns:p14="http://schemas.microsoft.com/office/powerpoint/2010/main" val="3069336043"/>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3352800"/>
            <a:ext cx="6366743" cy="769441"/>
          </a:xfrm>
          <a:prstGeom prst="rect">
            <a:avLst/>
          </a:prstGeom>
        </p:spPr>
        <p:txBody>
          <a:bodyPr wrap="none">
            <a:spAutoFit/>
          </a:bodyPr>
          <a:lstStyle/>
          <a:p>
            <a:r>
              <a:rPr lang="en-US" sz="4400" dirty="0" smtClean="0">
                <a:solidFill>
                  <a:srgbClr val="002060"/>
                </a:solidFill>
              </a:rPr>
              <a:t>Real-Time Data Access</a:t>
            </a:r>
            <a:endParaRPr lang="en-US" sz="4400" dirty="0">
              <a:solidFill>
                <a:srgbClr val="002060"/>
              </a:solidFill>
            </a:endParaRPr>
          </a:p>
        </p:txBody>
      </p:sp>
    </p:spTree>
    <p:extLst>
      <p:ext uri="{BB962C8B-B14F-4D97-AF65-F5344CB8AC3E}">
        <p14:creationId xmlns="" xmlns:p14="http://schemas.microsoft.com/office/powerpoint/2010/main" val="2683735508"/>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5" y="152400"/>
            <a:ext cx="9080205" cy="990600"/>
          </a:xfrm>
        </p:spPr>
        <p:txBody>
          <a:bodyPr/>
          <a:lstStyle/>
          <a:p>
            <a:r>
              <a:rPr lang="en-US" sz="3600" b="1" dirty="0" smtClean="0">
                <a:solidFill>
                  <a:srgbClr val="FFFF00"/>
                </a:solidFill>
              </a:rPr>
              <a:t>Near Real-Time Data Access – GOES-R</a:t>
            </a:r>
            <a:r>
              <a:rPr lang="en-US" b="1" dirty="0">
                <a:solidFill>
                  <a:schemeClr val="tx1"/>
                </a:solidFill>
              </a:rPr>
              <a:t/>
            </a:r>
            <a:br>
              <a:rPr lang="en-US" b="1" dirty="0">
                <a:solidFill>
                  <a:schemeClr val="tx1"/>
                </a:solidFill>
              </a:rPr>
            </a:br>
            <a:endParaRPr lang="en-US" sz="2400" b="1" dirty="0">
              <a:solidFill>
                <a:schemeClr val="tx1"/>
              </a:solidFill>
            </a:endParaRPr>
          </a:p>
        </p:txBody>
      </p:sp>
      <p:sp>
        <p:nvSpPr>
          <p:cNvPr id="6" name="Rectangle 5"/>
          <p:cNvSpPr/>
          <p:nvPr/>
        </p:nvSpPr>
        <p:spPr>
          <a:xfrm>
            <a:off x="1371600" y="2967335"/>
            <a:ext cx="6858000" cy="1384995"/>
          </a:xfrm>
          <a:prstGeom prst="rect">
            <a:avLst/>
          </a:prstGeom>
        </p:spPr>
        <p:txBody>
          <a:bodyPr wrap="square">
            <a:spAutoFit/>
          </a:bodyPr>
          <a:lstStyle/>
          <a:p>
            <a:r>
              <a:rPr lang="en-US" sz="2800" dirty="0" smtClean="0"/>
              <a:t>Environmental Satellite Processing and Distribution System  (ESPDS) / Product Distribution and Access (PDA)</a:t>
            </a:r>
            <a:endParaRPr lang="en-US" sz="2800" dirty="0"/>
          </a:p>
        </p:txBody>
      </p:sp>
    </p:spTree>
    <p:extLst>
      <p:ext uri="{BB962C8B-B14F-4D97-AF65-F5344CB8AC3E}">
        <p14:creationId xmlns="" xmlns:p14="http://schemas.microsoft.com/office/powerpoint/2010/main" val="3436660334"/>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p:nvPr>
        </p:nvSpPr>
        <p:spPr>
          <a:xfrm>
            <a:off x="457200" y="76200"/>
            <a:ext cx="79248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rgbClr val="FFFF00"/>
                </a:solidFill>
                <a:effectLst>
                  <a:outerShdw blurRad="38100" dist="38100" dir="2700000" algn="tl">
                    <a:srgbClr val="000000">
                      <a:alpha val="43137"/>
                    </a:srgbClr>
                  </a:outerShdw>
                </a:effectLst>
              </a:rPr>
              <a:t>Access: Near Real-Time Use – GOES-R</a:t>
            </a:r>
            <a:endParaRPr lang="en-US" sz="3600" b="1" dirty="0">
              <a:solidFill>
                <a:srgbClr val="FFFF00"/>
              </a:solidFill>
              <a:effectLst>
                <a:outerShdw blurRad="38100" dist="38100" dir="2700000" algn="tl">
                  <a:srgbClr val="000000">
                    <a:alpha val="43137"/>
                  </a:srgbClr>
                </a:outerShdw>
              </a:effectLst>
            </a:endParaRPr>
          </a:p>
        </p:txBody>
      </p:sp>
      <p:sp>
        <p:nvSpPr>
          <p:cNvPr id="6" name="Content Placeholder 5"/>
          <p:cNvSpPr txBox="1">
            <a:spLocks/>
          </p:cNvSpPr>
          <p:nvPr/>
        </p:nvSpPr>
        <p:spPr>
          <a:xfrm>
            <a:off x="228600" y="1642241"/>
            <a:ext cx="8686800" cy="539870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sz="2800" dirty="0" smtClean="0"/>
              <a:t>ESPDS/PDA – Product Distribution and Access</a:t>
            </a:r>
            <a:endParaRPr lang="en-US" sz="1600" dirty="0" smtClean="0"/>
          </a:p>
          <a:p>
            <a:pPr lvl="1"/>
            <a:r>
              <a:rPr lang="en-US" sz="2000" dirty="0" smtClean="0"/>
              <a:t>Operational Data Access Portal being acquired by NOAA/NESDIS/OSD</a:t>
            </a:r>
          </a:p>
          <a:p>
            <a:pPr lvl="1"/>
            <a:r>
              <a:rPr lang="en-US" sz="2000" dirty="0" smtClean="0"/>
              <a:t>Time-sensitive distribution of L1B and L2+ data sets and associated metadata</a:t>
            </a:r>
            <a:endParaRPr lang="en-US" sz="1600" dirty="0" smtClean="0"/>
          </a:p>
          <a:p>
            <a:pPr lvl="2"/>
            <a:r>
              <a:rPr lang="en-US" sz="1600" dirty="0" smtClean="0"/>
              <a:t>Seven Day revolving store</a:t>
            </a:r>
          </a:p>
          <a:p>
            <a:pPr lvl="2"/>
            <a:r>
              <a:rPr lang="en-US" sz="1600" dirty="0" smtClean="0"/>
              <a:t>NetCDF-4 format </a:t>
            </a:r>
            <a:endParaRPr lang="en-US" sz="1600" dirty="0"/>
          </a:p>
          <a:p>
            <a:pPr lvl="3"/>
            <a:r>
              <a:rPr lang="en-US" sz="1200" dirty="0" err="1" smtClean="0"/>
              <a:t>McIDAS</a:t>
            </a:r>
            <a:r>
              <a:rPr lang="en-US" sz="1200" dirty="0" smtClean="0"/>
              <a:t> </a:t>
            </a:r>
            <a:r>
              <a:rPr lang="en-US" sz="1200" dirty="0"/>
              <a:t>format available  </a:t>
            </a:r>
            <a:r>
              <a:rPr lang="en-US" sz="1200" dirty="0" smtClean="0"/>
              <a:t>on–demand</a:t>
            </a:r>
          </a:p>
          <a:p>
            <a:pPr lvl="1"/>
            <a:r>
              <a:rPr lang="en-US" sz="2000" dirty="0" smtClean="0"/>
              <a:t>Access via PDA Discovery and Subscription Services</a:t>
            </a:r>
          </a:p>
          <a:p>
            <a:pPr lvl="1"/>
            <a:r>
              <a:rPr lang="en-US" sz="2000" dirty="0" smtClean="0"/>
              <a:t>Project Information and Status: 				</a:t>
            </a:r>
          </a:p>
          <a:p>
            <a:pPr lvl="2">
              <a:buFont typeface="Arial" pitchFamily="34" charset="0"/>
              <a:buNone/>
            </a:pPr>
            <a:r>
              <a:rPr lang="en-US" sz="1400" dirty="0" smtClean="0"/>
              <a:t>http://www.osd.noaa.gov/Spacecraft Systems/</a:t>
            </a:r>
            <a:r>
              <a:rPr lang="en-US" sz="1400" dirty="0" err="1" smtClean="0"/>
              <a:t>Ground_Systems</a:t>
            </a:r>
            <a:r>
              <a:rPr lang="en-US" sz="1400" dirty="0" smtClean="0"/>
              <a:t>/GAS/gas.html</a:t>
            </a:r>
          </a:p>
          <a:p>
            <a:pPr lvl="1"/>
            <a:r>
              <a:rPr lang="en-US" sz="2000" dirty="0" smtClean="0"/>
              <a:t>Access requires authorization per NESDIS Policy for Access and Distribution of Environmental Satellite Data and Products, dated Feb 17, 2011</a:t>
            </a:r>
          </a:p>
          <a:p>
            <a:pPr lvl="2">
              <a:buFont typeface="Arial" pitchFamily="34" charset="0"/>
              <a:buNone/>
            </a:pPr>
            <a:r>
              <a:rPr lang="en-US" sz="1400" dirty="0"/>
              <a:t>http://www.ospo.noaa.gov/Organization/Documents/PDFs/NESDIS_Data_Access_Distribution_Policy.pdf</a:t>
            </a:r>
          </a:p>
        </p:txBody>
      </p:sp>
    </p:spTree>
    <p:extLst>
      <p:ext uri="{BB962C8B-B14F-4D97-AF65-F5344CB8AC3E}">
        <p14:creationId xmlns="" xmlns:p14="http://schemas.microsoft.com/office/powerpoint/2010/main" val="790457347"/>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915400" cy="1295400"/>
          </a:xfrm>
        </p:spPr>
        <p:txBody>
          <a:bodyPr/>
          <a:lstStyle/>
          <a:p>
            <a:r>
              <a:rPr lang="en-US" sz="4000" b="1" dirty="0" smtClean="0">
                <a:solidFill>
                  <a:srgbClr val="FFFF00"/>
                </a:solidFill>
              </a:rPr>
              <a:t/>
            </a:r>
            <a:br>
              <a:rPr lang="en-US" sz="4000" b="1" dirty="0" smtClean="0">
                <a:solidFill>
                  <a:srgbClr val="FFFF00"/>
                </a:solidFill>
              </a:rPr>
            </a:br>
            <a:r>
              <a:rPr lang="en-US" sz="4000" b="1" dirty="0" smtClean="0">
                <a:solidFill>
                  <a:srgbClr val="FFFF00"/>
                </a:solidFill>
              </a:rPr>
              <a:t>Research and Retrospective Use</a:t>
            </a:r>
            <a:r>
              <a:rPr lang="en-US" b="1" dirty="0" smtClean="0">
                <a:solidFill>
                  <a:srgbClr val="FFFF00"/>
                </a:solidFill>
              </a:rPr>
              <a:t/>
            </a:r>
            <a:br>
              <a:rPr lang="en-US" b="1" dirty="0" smtClean="0">
                <a:solidFill>
                  <a:srgbClr val="FFFF00"/>
                </a:solidFill>
              </a:rPr>
            </a:br>
            <a:endParaRPr lang="en-US" sz="2400" b="1" dirty="0">
              <a:solidFill>
                <a:srgbClr val="FFFF00"/>
              </a:solidFill>
            </a:endParaRPr>
          </a:p>
        </p:txBody>
      </p:sp>
      <p:sp>
        <p:nvSpPr>
          <p:cNvPr id="6" name="Rectangle 5"/>
          <p:cNvSpPr/>
          <p:nvPr/>
        </p:nvSpPr>
        <p:spPr>
          <a:xfrm>
            <a:off x="1143000" y="3124200"/>
            <a:ext cx="6858000" cy="1077218"/>
          </a:xfrm>
          <a:prstGeom prst="rect">
            <a:avLst/>
          </a:prstGeom>
        </p:spPr>
        <p:txBody>
          <a:bodyPr wrap="square">
            <a:spAutoFit/>
          </a:bodyPr>
          <a:lstStyle/>
          <a:p>
            <a:r>
              <a:rPr lang="en-US" sz="3200" dirty="0" smtClean="0"/>
              <a:t>Comprehensive Large Array-data Stewardship System (CLASS)</a:t>
            </a:r>
            <a:endParaRPr lang="en-US" sz="3200" dirty="0"/>
          </a:p>
        </p:txBody>
      </p:sp>
    </p:spTree>
    <p:extLst>
      <p:ext uri="{BB962C8B-B14F-4D97-AF65-F5344CB8AC3E}">
        <p14:creationId xmlns="" xmlns:p14="http://schemas.microsoft.com/office/powerpoint/2010/main" val="426051157"/>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noGrp="1"/>
          </p:cNvSpPr>
          <p:nvPr>
            <p:ph type="title"/>
          </p:nvPr>
        </p:nvSpPr>
        <p:spPr>
          <a:xfrm>
            <a:off x="990600" y="0"/>
            <a:ext cx="76962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solidFill>
                  <a:srgbClr val="FFFF00"/>
                </a:solidFill>
                <a:effectLst>
                  <a:outerShdw blurRad="38100" dist="38100" dir="2700000" algn="tl">
                    <a:srgbClr val="000000">
                      <a:alpha val="43137"/>
                    </a:srgbClr>
                  </a:outerShdw>
                </a:effectLst>
              </a:rPr>
              <a:t>Data Access: Research and Retrospective Use – GOES-R</a:t>
            </a:r>
            <a:endParaRPr lang="en-US" sz="2800" b="1" dirty="0">
              <a:solidFill>
                <a:srgbClr val="FFFF00"/>
              </a:solidFill>
              <a:effectLst>
                <a:outerShdw blurRad="38100" dist="38100" dir="2700000" algn="tl">
                  <a:srgbClr val="000000">
                    <a:alpha val="43137"/>
                  </a:srgbClr>
                </a:outerShdw>
              </a:effectLst>
            </a:endParaRPr>
          </a:p>
        </p:txBody>
      </p:sp>
      <p:sp>
        <p:nvSpPr>
          <p:cNvPr id="5" name="Content Placeholder 5"/>
          <p:cNvSpPr txBox="1">
            <a:spLocks/>
          </p:cNvSpPr>
          <p:nvPr/>
        </p:nvSpPr>
        <p:spPr>
          <a:xfrm>
            <a:off x="145472" y="1407344"/>
            <a:ext cx="8686800" cy="52578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sz="2800" dirty="0" smtClean="0"/>
              <a:t>NCDC/NGDC via CLASS</a:t>
            </a:r>
          </a:p>
          <a:p>
            <a:pPr lvl="1"/>
            <a:r>
              <a:rPr lang="en-US" sz="2000" dirty="0" smtClean="0"/>
              <a:t>Archived data will include :</a:t>
            </a:r>
          </a:p>
          <a:p>
            <a:pPr lvl="2"/>
            <a:r>
              <a:rPr lang="en-US" sz="1800" dirty="0" smtClean="0"/>
              <a:t>L0, L1B, and L2+ Mission Data Products including raw, sensor and environmental data records (RDRs, SDRs, EDRs)</a:t>
            </a:r>
          </a:p>
          <a:p>
            <a:pPr lvl="2"/>
            <a:r>
              <a:rPr lang="en-US" sz="1800" dirty="0" smtClean="0"/>
              <a:t>Calibration and Processing Parameters</a:t>
            </a:r>
          </a:p>
          <a:p>
            <a:pPr lvl="2"/>
            <a:r>
              <a:rPr lang="en-US" sz="1800" dirty="0" smtClean="0"/>
              <a:t>Algorithm Software and Test Data</a:t>
            </a:r>
          </a:p>
          <a:p>
            <a:pPr lvl="2"/>
            <a:r>
              <a:rPr lang="en-US" sz="1800" dirty="0" smtClean="0"/>
              <a:t>Instrument Calibration Data</a:t>
            </a:r>
          </a:p>
          <a:p>
            <a:pPr lvl="2"/>
            <a:r>
              <a:rPr lang="en-US" sz="1800" dirty="0" smtClean="0"/>
              <a:t>Ancillary Data used to generate Mission Data Products</a:t>
            </a:r>
          </a:p>
          <a:p>
            <a:pPr lvl="1"/>
            <a:r>
              <a:rPr lang="en-US" sz="2200" dirty="0" smtClean="0"/>
              <a:t>Access via CLASS Discovery and Subscription Services</a:t>
            </a:r>
          </a:p>
          <a:p>
            <a:pPr lvl="1"/>
            <a:r>
              <a:rPr lang="en-US" sz="2000" dirty="0" smtClean="0"/>
              <a:t>Data formatting</a:t>
            </a:r>
          </a:p>
          <a:p>
            <a:pPr lvl="2"/>
            <a:r>
              <a:rPr lang="en-US" sz="1800" dirty="0" smtClean="0"/>
              <a:t>NetCDF-4 </a:t>
            </a:r>
          </a:p>
          <a:p>
            <a:pPr lvl="2"/>
            <a:endParaRPr lang="en-US" sz="1600" dirty="0" smtClean="0"/>
          </a:p>
          <a:p>
            <a:endParaRPr lang="en-US" dirty="0" smtClean="0"/>
          </a:p>
          <a:p>
            <a:endParaRPr lang="en-US" dirty="0" smtClean="0"/>
          </a:p>
          <a:p>
            <a:endParaRPr lang="en-US" dirty="0" smtClean="0"/>
          </a:p>
          <a:p>
            <a:pPr>
              <a:buFont typeface="Arial" pitchFamily="34" charset="0"/>
              <a:buNone/>
            </a:pPr>
            <a:endParaRPr lang="en-US" i="1" dirty="0" smtClean="0"/>
          </a:p>
        </p:txBody>
      </p:sp>
    </p:spTree>
    <p:extLst>
      <p:ext uri="{BB962C8B-B14F-4D97-AF65-F5344CB8AC3E}">
        <p14:creationId xmlns="" xmlns:p14="http://schemas.microsoft.com/office/powerpoint/2010/main" val="2627173881"/>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noGrp="1"/>
          </p:cNvSpPr>
          <p:nvPr>
            <p:ph type="title"/>
          </p:nvPr>
        </p:nvSpPr>
        <p:spPr>
          <a:xfrm>
            <a:off x="955963" y="-106790"/>
            <a:ext cx="7086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rgbClr val="FFFF00"/>
                </a:solidFill>
                <a:effectLst>
                  <a:outerShdw blurRad="38100" dist="38100" dir="2700000" algn="tl">
                    <a:srgbClr val="000000">
                      <a:alpha val="43137"/>
                    </a:srgbClr>
                  </a:outerShdw>
                </a:effectLst>
              </a:rPr>
              <a:t>General Data Formats – GOES-R</a:t>
            </a:r>
            <a:endParaRPr lang="en-US" sz="3600" b="1" dirty="0">
              <a:solidFill>
                <a:srgbClr val="FFFF00"/>
              </a:solidFill>
              <a:effectLst>
                <a:outerShdw blurRad="38100" dist="38100" dir="2700000" algn="tl">
                  <a:srgbClr val="000000">
                    <a:alpha val="43137"/>
                  </a:srgbClr>
                </a:outerShdw>
              </a:effectLst>
            </a:endParaRPr>
          </a:p>
        </p:txBody>
      </p:sp>
      <p:sp>
        <p:nvSpPr>
          <p:cNvPr id="5" name="Content Placeholder 5"/>
          <p:cNvSpPr txBox="1">
            <a:spLocks/>
          </p:cNvSpPr>
          <p:nvPr/>
        </p:nvSpPr>
        <p:spPr>
          <a:xfrm>
            <a:off x="457200" y="1143000"/>
            <a:ext cx="8416637" cy="559488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pPr>
            <a:r>
              <a:rPr lang="en-US" sz="2400" dirty="0" smtClean="0"/>
              <a:t>Data Formats will be described in the Product User Guide (PUG)</a:t>
            </a:r>
          </a:p>
          <a:p>
            <a:pPr lvl="1">
              <a:buFont typeface="Arial" pitchFamily="34" charset="0"/>
              <a:buChar char="•"/>
            </a:pPr>
            <a:r>
              <a:rPr lang="en-US" sz="2000" dirty="0" smtClean="0"/>
              <a:t>Five Volume Set</a:t>
            </a:r>
          </a:p>
          <a:p>
            <a:pPr lvl="2"/>
            <a:r>
              <a:rPr lang="en-US" sz="2000" dirty="0" smtClean="0"/>
              <a:t>Volume 1:  General Information </a:t>
            </a:r>
          </a:p>
          <a:p>
            <a:pPr lvl="2"/>
            <a:r>
              <a:rPr lang="en-US" sz="2000" dirty="0" smtClean="0"/>
              <a:t>Volume 2:  Level 0 Data Formats</a:t>
            </a:r>
          </a:p>
          <a:p>
            <a:pPr lvl="2"/>
            <a:r>
              <a:rPr lang="en-US" sz="2000" dirty="0" smtClean="0"/>
              <a:t>Volume 3:  Level 1 Data Formats</a:t>
            </a:r>
          </a:p>
          <a:p>
            <a:pPr lvl="2"/>
            <a:r>
              <a:rPr lang="en-US" sz="2000" dirty="0" smtClean="0"/>
              <a:t>Volume 4:  GRB Data Formats</a:t>
            </a:r>
          </a:p>
          <a:p>
            <a:pPr lvl="2"/>
            <a:r>
              <a:rPr lang="en-US" sz="2000" dirty="0" smtClean="0"/>
              <a:t>Volume 5:  Level 2 Data Formats</a:t>
            </a:r>
          </a:p>
          <a:p>
            <a:pPr lvl="1">
              <a:buFont typeface="Arial" pitchFamily="34" charset="0"/>
              <a:buChar char="•"/>
            </a:pPr>
            <a:r>
              <a:rPr lang="en-US" sz="2000" dirty="0" smtClean="0"/>
              <a:t>Includes Sample Data Sets </a:t>
            </a:r>
          </a:p>
          <a:p>
            <a:pPr lvl="1">
              <a:buFont typeface="Arial" pitchFamily="34" charset="0"/>
              <a:buChar char="•"/>
            </a:pPr>
            <a:r>
              <a:rPr lang="en-US" sz="2000" dirty="0" smtClean="0"/>
              <a:t>Preliminary Version available to the Public in September 2012</a:t>
            </a:r>
          </a:p>
          <a:p>
            <a:pPr lvl="2"/>
            <a:r>
              <a:rPr lang="en-US" sz="1800" dirty="0" smtClean="0"/>
              <a:t>Access via GOES-R website:  http://www.goes-r.gov/</a:t>
            </a:r>
            <a:br>
              <a:rPr lang="en-US" sz="1800" dirty="0" smtClean="0"/>
            </a:br>
            <a:endParaRPr lang="en-US" dirty="0" smtClean="0"/>
          </a:p>
          <a:p>
            <a:pPr algn="ctr">
              <a:buNone/>
            </a:pPr>
            <a:r>
              <a:rPr lang="en-US" sz="2000" dirty="0" smtClean="0"/>
              <a:t>Specific queries should be addressed to the GOES-R Data Operations Manager, </a:t>
            </a:r>
            <a:r>
              <a:rPr lang="en-US" sz="1800" dirty="0" smtClean="0"/>
              <a:t>Stephen D. Ambrose (Stephen.Ambrose@noaa.gov)</a:t>
            </a:r>
          </a:p>
          <a:p>
            <a:pPr>
              <a:buFont typeface="Arial" pitchFamily="34" charset="0"/>
              <a:buNone/>
            </a:pPr>
            <a:endParaRPr lang="en-US" sz="3600" i="1" dirty="0" smtClean="0"/>
          </a:p>
        </p:txBody>
      </p:sp>
    </p:spTree>
    <p:extLst>
      <p:ext uri="{BB962C8B-B14F-4D97-AF65-F5344CB8AC3E}">
        <p14:creationId xmlns="" xmlns:p14="http://schemas.microsoft.com/office/powerpoint/2010/main" val="607485026"/>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7620000" cy="1143000"/>
          </a:xfrm>
        </p:spPr>
        <p:txBody>
          <a:bodyPr/>
          <a:lstStyle/>
          <a:p>
            <a:r>
              <a:rPr lang="en-US" b="1" dirty="0" smtClean="0">
                <a:solidFill>
                  <a:srgbClr val="FFFF00"/>
                </a:solidFill>
                <a:effectLst>
                  <a:outerShdw blurRad="38100" dist="38100" dir="2700000" algn="tl">
                    <a:srgbClr val="000000">
                      <a:alpha val="43137"/>
                    </a:srgbClr>
                  </a:outerShdw>
                </a:effectLst>
              </a:rPr>
              <a:t>GOES-R Summary</a:t>
            </a:r>
            <a:endParaRPr lang="en-US" b="1" dirty="0">
              <a:solidFill>
                <a:srgbClr val="FFFF00"/>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a:xfrm>
            <a:off x="457200" y="1524000"/>
            <a:ext cx="8229600" cy="4800761"/>
          </a:xfrm>
        </p:spPr>
        <p:txBody>
          <a:bodyPr>
            <a:normAutofit fontScale="92500" lnSpcReduction="20000"/>
          </a:bodyPr>
          <a:lstStyle/>
          <a:p>
            <a:pPr>
              <a:spcAft>
                <a:spcPts val="1800"/>
              </a:spcAft>
            </a:pPr>
            <a:r>
              <a:rPr lang="en-US" sz="2800" dirty="0" smtClean="0"/>
              <a:t>GOES-R data products will be available using new product distribution and access technologies tailored to the User Community</a:t>
            </a:r>
          </a:p>
          <a:p>
            <a:pPr>
              <a:spcAft>
                <a:spcPts val="1800"/>
              </a:spcAft>
            </a:pPr>
            <a:r>
              <a:rPr lang="en-US" sz="2800" dirty="0" smtClean="0"/>
              <a:t>Continuing to work with User Community to fine tune optimized data distribution paths</a:t>
            </a:r>
          </a:p>
          <a:p>
            <a:pPr>
              <a:spcAft>
                <a:spcPts val="1800"/>
              </a:spcAft>
            </a:pPr>
            <a:r>
              <a:rPr lang="en-US" sz="2800" dirty="0" smtClean="0"/>
              <a:t>Capabilities will be fully verified during Post Launch Test</a:t>
            </a:r>
          </a:p>
          <a:p>
            <a:pPr>
              <a:spcAft>
                <a:spcPts val="1800"/>
              </a:spcAft>
            </a:pPr>
            <a:r>
              <a:rPr lang="en-US" sz="2800" dirty="0" smtClean="0"/>
              <a:t>Product improvements and adjustments can be made continually after launch and into operations</a:t>
            </a:r>
          </a:p>
          <a:p>
            <a:endParaRPr lang="en-US" sz="2800" dirty="0"/>
          </a:p>
          <a:p>
            <a:endParaRPr lang="en-US" sz="2800" dirty="0" smtClean="0"/>
          </a:p>
        </p:txBody>
      </p:sp>
    </p:spTree>
    <p:extLst>
      <p:ext uri="{BB962C8B-B14F-4D97-AF65-F5344CB8AC3E}">
        <p14:creationId xmlns="" xmlns:p14="http://schemas.microsoft.com/office/powerpoint/2010/main" val="1146686729"/>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Grp="1" noChangeArrowheads="1"/>
          </p:cNvSpPr>
          <p:nvPr>
            <p:ph type="title"/>
          </p:nvPr>
        </p:nvSpPr>
        <p:spPr>
          <a:xfrm>
            <a:off x="381000" y="0"/>
            <a:ext cx="7848600" cy="1143000"/>
          </a:xfrm>
          <a:noFill/>
        </p:spPr>
        <p:txBody>
          <a:bodyPr/>
          <a:lstStyle/>
          <a:p>
            <a:r>
              <a:rPr lang="en-US" sz="3600" dirty="0" smtClean="0">
                <a:solidFill>
                  <a:srgbClr val="FFFF00"/>
                </a:solidFill>
                <a:effectLst/>
                <a:latin typeface="Arial" charset="0"/>
              </a:rPr>
              <a:t>Non-NOAA Satellites </a:t>
            </a:r>
            <a:br>
              <a:rPr lang="en-US" sz="3600" dirty="0" smtClean="0">
                <a:solidFill>
                  <a:srgbClr val="FFFF00"/>
                </a:solidFill>
                <a:effectLst/>
                <a:latin typeface="Arial" charset="0"/>
              </a:rPr>
            </a:br>
            <a:r>
              <a:rPr lang="en-US" sz="3600" dirty="0" smtClean="0">
                <a:solidFill>
                  <a:srgbClr val="FFFF00"/>
                </a:solidFill>
                <a:effectLst/>
                <a:latin typeface="Arial" charset="0"/>
              </a:rPr>
              <a:t>Types and Instruments</a:t>
            </a:r>
          </a:p>
        </p:txBody>
      </p:sp>
      <p:sp>
        <p:nvSpPr>
          <p:cNvPr id="2051" name="Text Box 7"/>
          <p:cNvSpPr txBox="1">
            <a:spLocks noChangeArrowheads="1"/>
          </p:cNvSpPr>
          <p:nvPr/>
        </p:nvSpPr>
        <p:spPr bwMode="auto">
          <a:xfrm>
            <a:off x="685800" y="4114800"/>
            <a:ext cx="2792413" cy="457200"/>
          </a:xfrm>
          <a:prstGeom prst="rect">
            <a:avLst/>
          </a:prstGeom>
          <a:noFill/>
          <a:ln w="12700">
            <a:noFill/>
            <a:miter lim="800000"/>
            <a:headEnd/>
            <a:tailEnd/>
          </a:ln>
        </p:spPr>
        <p:txBody>
          <a:bodyPr wrap="none">
            <a:spAutoFit/>
          </a:bodyPr>
          <a:lstStyle/>
          <a:p>
            <a:pPr algn="l"/>
            <a:r>
              <a:rPr lang="en-US" sz="2400" b="1">
                <a:solidFill>
                  <a:srgbClr val="FFFFFF"/>
                </a:solidFill>
                <a:effectLst/>
              </a:rPr>
              <a:t>Selection Criteria:</a:t>
            </a:r>
          </a:p>
        </p:txBody>
      </p:sp>
      <p:sp>
        <p:nvSpPr>
          <p:cNvPr id="2052" name="Rectangle 8"/>
          <p:cNvSpPr>
            <a:spLocks noGrp="1" noChangeArrowheads="1"/>
          </p:cNvSpPr>
          <p:nvPr>
            <p:ph type="body" idx="1"/>
          </p:nvPr>
        </p:nvSpPr>
        <p:spPr>
          <a:xfrm>
            <a:off x="609600" y="1676400"/>
            <a:ext cx="7848600" cy="4114800"/>
          </a:xfrm>
          <a:noFill/>
        </p:spPr>
        <p:txBody>
          <a:bodyPr/>
          <a:lstStyle/>
          <a:p>
            <a:pPr>
              <a:lnSpc>
                <a:spcPct val="80000"/>
              </a:lnSpc>
              <a:spcAft>
                <a:spcPct val="35000"/>
              </a:spcAft>
              <a:buClr>
                <a:schemeClr val="bg1"/>
              </a:buClr>
              <a:buFontTx/>
              <a:buChar char="•"/>
            </a:pPr>
            <a:r>
              <a:rPr lang="en-US" sz="2000" b="1" dirty="0" smtClean="0">
                <a:effectLst/>
              </a:rPr>
              <a:t>Defense Meteorological Satellite Program (DMSP)</a:t>
            </a:r>
          </a:p>
          <a:p>
            <a:pPr lvl="1">
              <a:lnSpc>
                <a:spcPct val="80000"/>
              </a:lnSpc>
              <a:spcAft>
                <a:spcPct val="35000"/>
              </a:spcAft>
              <a:buClr>
                <a:schemeClr val="bg1"/>
              </a:buClr>
              <a:buFont typeface="Wingdings" pitchFamily="2" charset="2"/>
              <a:buChar char="Ø"/>
            </a:pPr>
            <a:r>
              <a:rPr lang="en-US" sz="2000" b="1" dirty="0" smtClean="0">
                <a:effectLst/>
              </a:rPr>
              <a:t>F15: SSM/I, SSM/T and SSM/T2</a:t>
            </a:r>
          </a:p>
          <a:p>
            <a:pPr lvl="1">
              <a:lnSpc>
                <a:spcPct val="80000"/>
              </a:lnSpc>
              <a:spcAft>
                <a:spcPct val="35000"/>
              </a:spcAft>
              <a:buClr>
                <a:schemeClr val="bg1"/>
              </a:buClr>
              <a:buFont typeface="Wingdings" pitchFamily="2" charset="2"/>
              <a:buChar char="Ø"/>
            </a:pPr>
            <a:r>
              <a:rPr lang="en-US" sz="2000" b="1" dirty="0" smtClean="0">
                <a:effectLst/>
              </a:rPr>
              <a:t>F16, F17, F18: SSM/IS</a:t>
            </a:r>
          </a:p>
          <a:p>
            <a:pPr>
              <a:lnSpc>
                <a:spcPct val="80000"/>
              </a:lnSpc>
              <a:spcAft>
                <a:spcPct val="35000"/>
              </a:spcAft>
              <a:buClr>
                <a:schemeClr val="bg1"/>
              </a:buClr>
              <a:buFontTx/>
              <a:buChar char="•"/>
            </a:pPr>
            <a:r>
              <a:rPr lang="en-US" sz="2000" b="1" dirty="0" smtClean="0">
                <a:effectLst/>
              </a:rPr>
              <a:t>NASA/JMA/CSA Earth Observation System (EOS)</a:t>
            </a:r>
          </a:p>
          <a:p>
            <a:pPr lvl="1">
              <a:lnSpc>
                <a:spcPct val="80000"/>
              </a:lnSpc>
              <a:spcAft>
                <a:spcPct val="35000"/>
              </a:spcAft>
              <a:buClr>
                <a:schemeClr val="bg1"/>
              </a:buClr>
              <a:buFont typeface="Wingdings" pitchFamily="2" charset="2"/>
              <a:buChar char="Ø"/>
            </a:pPr>
            <a:r>
              <a:rPr lang="en-US" sz="2000" b="1" dirty="0" smtClean="0">
                <a:effectLst/>
              </a:rPr>
              <a:t>Terra: MODIS</a:t>
            </a:r>
          </a:p>
          <a:p>
            <a:pPr lvl="1">
              <a:lnSpc>
                <a:spcPct val="80000"/>
              </a:lnSpc>
              <a:spcAft>
                <a:spcPct val="35000"/>
              </a:spcAft>
              <a:buClr>
                <a:schemeClr val="bg1"/>
              </a:buClr>
              <a:buFont typeface="Wingdings" pitchFamily="2" charset="2"/>
              <a:buChar char="Ø"/>
            </a:pPr>
            <a:r>
              <a:rPr lang="en-US" sz="2000" b="1" dirty="0" smtClean="0">
                <a:effectLst/>
              </a:rPr>
              <a:t>Aqua: AIRS, MODIS, AMSR-E</a:t>
            </a:r>
          </a:p>
          <a:p>
            <a:pPr>
              <a:lnSpc>
                <a:spcPct val="80000"/>
              </a:lnSpc>
              <a:spcAft>
                <a:spcPct val="35000"/>
              </a:spcAft>
              <a:buClr>
                <a:schemeClr val="bg1"/>
              </a:buClr>
              <a:buFontTx/>
              <a:buChar char="•"/>
            </a:pPr>
            <a:r>
              <a:rPr lang="en-US" sz="2000" b="1" dirty="0" smtClean="0">
                <a:effectLst/>
              </a:rPr>
              <a:t>EUMETSAT </a:t>
            </a:r>
            <a:r>
              <a:rPr lang="en-US" sz="2000" b="1" dirty="0" err="1" smtClean="0">
                <a:effectLst/>
              </a:rPr>
              <a:t>Metop</a:t>
            </a:r>
            <a:r>
              <a:rPr lang="en-US" sz="2000" b="1" dirty="0" smtClean="0">
                <a:effectLst/>
              </a:rPr>
              <a:t>-A: ASCAT, GOME and IASI</a:t>
            </a:r>
          </a:p>
          <a:p>
            <a:pPr>
              <a:lnSpc>
                <a:spcPct val="80000"/>
              </a:lnSpc>
              <a:spcAft>
                <a:spcPct val="35000"/>
              </a:spcAft>
              <a:buClr>
                <a:schemeClr val="bg1"/>
              </a:buClr>
              <a:buFontTx/>
              <a:buChar char="•"/>
            </a:pPr>
            <a:r>
              <a:rPr lang="en-US" sz="2000" b="1" dirty="0" smtClean="0">
                <a:effectLst/>
              </a:rPr>
              <a:t>IPO/Navy </a:t>
            </a:r>
            <a:r>
              <a:rPr lang="en-US" sz="2000" b="1" dirty="0" err="1" smtClean="0">
                <a:effectLst/>
              </a:rPr>
              <a:t>Coriolis</a:t>
            </a:r>
            <a:r>
              <a:rPr lang="en-US" sz="2000" b="1" dirty="0" smtClean="0">
                <a:effectLst/>
              </a:rPr>
              <a:t>: </a:t>
            </a:r>
            <a:r>
              <a:rPr lang="en-US" sz="2000" b="1" dirty="0" err="1" smtClean="0">
                <a:effectLst/>
              </a:rPr>
              <a:t>WindSAT</a:t>
            </a:r>
            <a:endParaRPr lang="en-US" sz="2000" b="1" dirty="0" smtClean="0">
              <a:effectLst/>
            </a:endParaRPr>
          </a:p>
          <a:p>
            <a:pPr>
              <a:lnSpc>
                <a:spcPct val="80000"/>
              </a:lnSpc>
              <a:spcAft>
                <a:spcPct val="35000"/>
              </a:spcAft>
              <a:buClr>
                <a:schemeClr val="bg1"/>
              </a:buClr>
              <a:buFontTx/>
              <a:buChar char="•"/>
            </a:pPr>
            <a:r>
              <a:rPr lang="en-US" sz="2000" b="1" dirty="0" smtClean="0">
                <a:effectLst/>
              </a:rPr>
              <a:t>EUMETSAT/CNES/NOAA/NASA Jason-2: POSEIDON-3 Altimeter</a:t>
            </a:r>
          </a:p>
          <a:p>
            <a:pPr>
              <a:lnSpc>
                <a:spcPct val="80000"/>
              </a:lnSpc>
              <a:spcAft>
                <a:spcPct val="35000"/>
              </a:spcAft>
              <a:buClr>
                <a:schemeClr val="bg1"/>
              </a:buClr>
              <a:buFontTx/>
              <a:buChar char="•"/>
            </a:pPr>
            <a:r>
              <a:rPr lang="en-US" sz="2000" b="1" dirty="0" smtClean="0">
                <a:effectLst/>
              </a:rPr>
              <a:t>NASA/JAXA TRMM: TMI, PR, and VIRS</a:t>
            </a:r>
          </a:p>
          <a:p>
            <a:pPr>
              <a:lnSpc>
                <a:spcPct val="80000"/>
              </a:lnSpc>
              <a:spcAft>
                <a:spcPct val="35000"/>
              </a:spcAft>
              <a:buClr>
                <a:schemeClr val="bg1"/>
              </a:buClr>
              <a:buFontTx/>
              <a:buChar char="•"/>
            </a:pPr>
            <a:endParaRPr lang="en-US" sz="2000" b="1" dirty="0" smtClean="0">
              <a:effectLst/>
            </a:endParaRPr>
          </a:p>
        </p:txBody>
      </p:sp>
    </p:spTree>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90600" y="152400"/>
            <a:ext cx="7620000" cy="1295400"/>
          </a:xfrm>
        </p:spPr>
        <p:txBody>
          <a:bodyPr/>
          <a:lstStyle/>
          <a:p>
            <a:r>
              <a:rPr lang="en-US" sz="2800" dirty="0" smtClean="0">
                <a:solidFill>
                  <a:srgbClr val="FFFF00"/>
                </a:solidFill>
              </a:rPr>
              <a:t>NESDIS Products Operational in FY12</a:t>
            </a:r>
            <a:r>
              <a:rPr lang="en-US" sz="4000" u="sng" dirty="0" smtClean="0"/>
              <a:t/>
            </a:r>
            <a:br>
              <a:rPr lang="en-US" sz="4000" u="sng" dirty="0" smtClean="0"/>
            </a:br>
            <a:endParaRPr lang="en-US" sz="4000" dirty="0"/>
          </a:p>
        </p:txBody>
      </p:sp>
      <p:sp>
        <p:nvSpPr>
          <p:cNvPr id="10" name="Content Placeholder 9"/>
          <p:cNvSpPr>
            <a:spLocks noGrp="1"/>
          </p:cNvSpPr>
          <p:nvPr>
            <p:ph idx="1"/>
          </p:nvPr>
        </p:nvSpPr>
        <p:spPr>
          <a:xfrm>
            <a:off x="304800" y="1447800"/>
            <a:ext cx="8534400" cy="4876800"/>
          </a:xfrm>
        </p:spPr>
        <p:txBody>
          <a:bodyPr/>
          <a:lstStyle/>
          <a:p>
            <a:r>
              <a:rPr lang="en-US" sz="2000" dirty="0" smtClean="0"/>
              <a:t>Blended GOES Biomass Burning Emissions Program (GBBEP)</a:t>
            </a:r>
          </a:p>
          <a:p>
            <a:r>
              <a:rPr lang="en-US" sz="2000" dirty="0" smtClean="0"/>
              <a:t>Global Blended Rate </a:t>
            </a:r>
            <a:r>
              <a:rPr lang="en-US" sz="2000" dirty="0" err="1" smtClean="0"/>
              <a:t>Rate</a:t>
            </a:r>
            <a:r>
              <a:rPr lang="en-US" sz="2000" dirty="0" smtClean="0"/>
              <a:t> (</a:t>
            </a:r>
            <a:r>
              <a:rPr lang="en-US" sz="2000" dirty="0" err="1" smtClean="0"/>
              <a:t>bRR</a:t>
            </a:r>
            <a:r>
              <a:rPr lang="en-US" sz="2000" dirty="0" smtClean="0"/>
              <a:t>)</a:t>
            </a:r>
          </a:p>
          <a:p>
            <a:r>
              <a:rPr lang="en-US" sz="2000" dirty="0" smtClean="0"/>
              <a:t>Global Tropical Cyclone Formation Probability (TCFP)</a:t>
            </a:r>
          </a:p>
          <a:p>
            <a:r>
              <a:rPr lang="en-US" sz="2000" dirty="0" smtClean="0"/>
              <a:t>GOES Land Surface Temperature (GLST)</a:t>
            </a:r>
          </a:p>
          <a:p>
            <a:r>
              <a:rPr lang="en-US" sz="2000" dirty="0" smtClean="0"/>
              <a:t>Ocean Heat Content (OHC)</a:t>
            </a:r>
          </a:p>
          <a:p>
            <a:r>
              <a:rPr lang="en-US" sz="2000" dirty="0" smtClean="0"/>
              <a:t>Microwave Integrated Retrieval System (</a:t>
            </a:r>
            <a:r>
              <a:rPr lang="en-US" sz="2000" dirty="0" err="1" smtClean="0"/>
              <a:t>MiRS</a:t>
            </a:r>
            <a:r>
              <a:rPr lang="en-US" sz="2000" dirty="0" smtClean="0"/>
              <a:t>)</a:t>
            </a:r>
          </a:p>
          <a:p>
            <a:r>
              <a:rPr lang="en-US" sz="2000" dirty="0" smtClean="0"/>
              <a:t>Microwave Surface and Precipitation Products System (MSPPS) Snowfall Rate</a:t>
            </a:r>
          </a:p>
          <a:p>
            <a:r>
              <a:rPr lang="en-US" sz="2000" dirty="0" smtClean="0"/>
              <a:t>MODIS Ocean Color products using near-infrared (NIR) and shortwave infrared (SWIR)</a:t>
            </a:r>
          </a:p>
          <a:p>
            <a:r>
              <a:rPr lang="en-US" sz="2000" dirty="0" smtClean="0"/>
              <a:t>Soil Moisture Operational Product System (SMOPS)</a:t>
            </a:r>
          </a:p>
          <a:p>
            <a:endParaRPr lang="en-US" dirty="0" smtClean="0"/>
          </a:p>
          <a:p>
            <a:endParaRPr lang="en-US" dirty="0"/>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ChangeArrowheads="1"/>
          </p:cNvSpPr>
          <p:nvPr/>
        </p:nvSpPr>
        <p:spPr bwMode="auto">
          <a:xfrm>
            <a:off x="914400" y="381000"/>
            <a:ext cx="7486650" cy="705321"/>
          </a:xfrm>
          <a:prstGeom prst="rect">
            <a:avLst/>
          </a:prstGeom>
          <a:noFill/>
          <a:ln w="12700">
            <a:noFill/>
            <a:miter lim="800000"/>
            <a:headEnd/>
            <a:tailEnd/>
          </a:ln>
          <a:effectLst/>
        </p:spPr>
        <p:txBody>
          <a:bodyPr lIns="90488" tIns="44450" rIns="90488" bIns="44450">
            <a:spAutoFit/>
          </a:bodyPr>
          <a:lstStyle/>
          <a:p>
            <a:pPr algn="ctr" eaLnBrk="0" hangingPunct="0"/>
            <a:r>
              <a:rPr lang="en-US" sz="2000" b="1" dirty="0">
                <a:solidFill>
                  <a:srgbClr val="FFFF00"/>
                </a:solidFill>
                <a:latin typeface="Book Antiqua" pitchFamily="18" charset="0"/>
              </a:rPr>
              <a:t>Geostationary </a:t>
            </a:r>
            <a:r>
              <a:rPr lang="en-US" sz="2000" b="1" dirty="0" smtClean="0">
                <a:solidFill>
                  <a:srgbClr val="FFFF00"/>
                </a:solidFill>
                <a:latin typeface="Book Antiqua" pitchFamily="18" charset="0"/>
              </a:rPr>
              <a:t>Operational </a:t>
            </a:r>
            <a:r>
              <a:rPr lang="en-US" sz="2000" b="1" dirty="0">
                <a:solidFill>
                  <a:srgbClr val="FFFF00"/>
                </a:solidFill>
                <a:latin typeface="Book Antiqua" pitchFamily="18" charset="0"/>
              </a:rPr>
              <a:t>Environmental Satellite (GOES) </a:t>
            </a:r>
            <a:endParaRPr lang="en-US" sz="2000" b="1" dirty="0" smtClean="0">
              <a:solidFill>
                <a:srgbClr val="FFFF00"/>
              </a:solidFill>
              <a:latin typeface="Book Antiqua" pitchFamily="18" charset="0"/>
            </a:endParaRPr>
          </a:p>
          <a:p>
            <a:pPr algn="ctr" eaLnBrk="0" hangingPunct="0"/>
            <a:r>
              <a:rPr lang="en-US" sz="2000" b="1" dirty="0" smtClean="0">
                <a:solidFill>
                  <a:srgbClr val="FFFF00"/>
                </a:solidFill>
                <a:latin typeface="Book Antiqua" pitchFamily="18" charset="0"/>
              </a:rPr>
              <a:t>Performance Status</a:t>
            </a:r>
            <a:endParaRPr lang="en-US" sz="2000" b="1" dirty="0">
              <a:solidFill>
                <a:srgbClr val="FFFF00"/>
              </a:solidFill>
              <a:latin typeface="Book Antiqua" pitchFamily="18" charset="0"/>
            </a:endParaRPr>
          </a:p>
        </p:txBody>
      </p:sp>
      <p:sp>
        <p:nvSpPr>
          <p:cNvPr id="764931" name="Rectangle 3"/>
          <p:cNvSpPr>
            <a:spLocks noChangeArrowheads="1"/>
          </p:cNvSpPr>
          <p:nvPr/>
        </p:nvSpPr>
        <p:spPr bwMode="auto">
          <a:xfrm>
            <a:off x="4495800" y="6400800"/>
            <a:ext cx="184150" cy="517525"/>
          </a:xfrm>
          <a:prstGeom prst="rect">
            <a:avLst/>
          </a:prstGeom>
          <a:noFill/>
          <a:ln w="12700">
            <a:noFill/>
            <a:miter lim="800000"/>
            <a:headEnd/>
            <a:tailEnd/>
          </a:ln>
          <a:effectLst/>
        </p:spPr>
        <p:txBody>
          <a:bodyPr wrap="none">
            <a:spAutoFit/>
          </a:bodyPr>
          <a:lstStyle/>
          <a:p>
            <a:pPr eaLnBrk="0" hangingPunct="0"/>
            <a:endParaRPr lang="en-US" sz="1400">
              <a:solidFill>
                <a:srgbClr val="000000"/>
              </a:solidFill>
              <a:latin typeface="Symbol" pitchFamily="18" charset="2"/>
            </a:endParaRPr>
          </a:p>
          <a:p>
            <a:pPr eaLnBrk="0" hangingPunct="0"/>
            <a:endParaRPr lang="en-US" sz="1400">
              <a:solidFill>
                <a:srgbClr val="000000"/>
              </a:solidFill>
              <a:latin typeface="Symbol" pitchFamily="18" charset="2"/>
            </a:endParaRPr>
          </a:p>
        </p:txBody>
      </p:sp>
      <p:grpSp>
        <p:nvGrpSpPr>
          <p:cNvPr id="2" name="Group 139"/>
          <p:cNvGrpSpPr>
            <a:grpSpLocks/>
          </p:cNvGrpSpPr>
          <p:nvPr/>
        </p:nvGrpSpPr>
        <p:grpSpPr bwMode="auto">
          <a:xfrm>
            <a:off x="7842250" y="1731963"/>
            <a:ext cx="1130300" cy="3382962"/>
            <a:chOff x="2656" y="1167"/>
            <a:chExt cx="844" cy="2185"/>
          </a:xfrm>
        </p:grpSpPr>
        <p:grpSp>
          <p:nvGrpSpPr>
            <p:cNvPr id="3" name="Group 140"/>
            <p:cNvGrpSpPr>
              <a:grpSpLocks/>
            </p:cNvGrpSpPr>
            <p:nvPr/>
          </p:nvGrpSpPr>
          <p:grpSpPr bwMode="auto">
            <a:xfrm>
              <a:off x="2703" y="1167"/>
              <a:ext cx="797" cy="2172"/>
              <a:chOff x="5953" y="969"/>
              <a:chExt cx="797" cy="2195"/>
            </a:xfrm>
          </p:grpSpPr>
          <p:sp>
            <p:nvSpPr>
              <p:cNvPr id="765069" name="Text Box 141"/>
              <p:cNvSpPr txBox="1">
                <a:spLocks noChangeArrowheads="1"/>
              </p:cNvSpPr>
              <p:nvPr/>
            </p:nvSpPr>
            <p:spPr bwMode="auto">
              <a:xfrm>
                <a:off x="5977" y="969"/>
                <a:ext cx="773" cy="2071"/>
              </a:xfrm>
              <a:prstGeom prst="rect">
                <a:avLst/>
              </a:prstGeom>
              <a:noFill/>
              <a:ln w="12700" algn="ctr">
                <a:noFill/>
                <a:miter lim="800000"/>
                <a:headEnd/>
                <a:tailEnd/>
              </a:ln>
              <a:effectLst/>
            </p:spPr>
            <p:txBody>
              <a:bodyPr>
                <a:spAutoFit/>
              </a:bodyPr>
              <a:lstStyle/>
              <a:p>
                <a:pPr algn="ctr" eaLnBrk="0" hangingPunct="0">
                  <a:spcBef>
                    <a:spcPct val="50000"/>
                  </a:spcBef>
                </a:pPr>
                <a:r>
                  <a:rPr lang="en-US" sz="1400" b="1">
                    <a:latin typeface="Times New Roman" pitchFamily="18" charset="0"/>
                  </a:rPr>
                  <a:t>Key</a:t>
                </a:r>
              </a:p>
              <a:p>
                <a:pPr eaLnBrk="0" hangingPunct="0">
                  <a:spcBef>
                    <a:spcPct val="50000"/>
                  </a:spcBef>
                </a:pPr>
                <a:r>
                  <a:rPr lang="en-US" sz="900" b="1">
                    <a:latin typeface="Times New Roman" pitchFamily="18" charset="0"/>
                  </a:rPr>
                  <a:t>Operational</a:t>
                </a:r>
              </a:p>
              <a:p>
                <a:pPr eaLnBrk="0" hangingPunct="0">
                  <a:spcBef>
                    <a:spcPct val="50000"/>
                  </a:spcBef>
                </a:pPr>
                <a:endParaRPr lang="en-US" sz="900" b="1">
                  <a:latin typeface="Times New Roman" pitchFamily="18" charset="0"/>
                </a:endParaRPr>
              </a:p>
              <a:p>
                <a:pPr eaLnBrk="0" hangingPunct="0">
                  <a:spcBef>
                    <a:spcPct val="50000"/>
                  </a:spcBef>
                </a:pPr>
                <a:r>
                  <a:rPr lang="en-US" sz="900" b="1">
                    <a:latin typeface="Times New Roman" pitchFamily="18" charset="0"/>
                  </a:rPr>
                  <a:t>Spacecraft issues but no user impacts</a:t>
                </a:r>
              </a:p>
              <a:p>
                <a:pPr eaLnBrk="0" hangingPunct="0">
                  <a:spcBef>
                    <a:spcPct val="50000"/>
                  </a:spcBef>
                </a:pPr>
                <a:endParaRPr lang="en-US" sz="900" b="1">
                  <a:latin typeface="Times New Roman" pitchFamily="18" charset="0"/>
                </a:endParaRPr>
              </a:p>
              <a:p>
                <a:pPr eaLnBrk="0" hangingPunct="0">
                  <a:spcBef>
                    <a:spcPct val="50000"/>
                  </a:spcBef>
                </a:pPr>
                <a:endParaRPr lang="en-US" sz="900" b="1">
                  <a:latin typeface="Times New Roman" pitchFamily="18" charset="0"/>
                </a:endParaRPr>
              </a:p>
              <a:p>
                <a:pPr eaLnBrk="0" hangingPunct="0">
                  <a:spcBef>
                    <a:spcPct val="50000"/>
                  </a:spcBef>
                </a:pPr>
                <a:r>
                  <a:rPr lang="en-US" sz="900" b="1">
                    <a:latin typeface="Times New Roman" pitchFamily="18" charset="0"/>
                  </a:rPr>
                  <a:t>Operational with limitations</a:t>
                </a:r>
              </a:p>
              <a:p>
                <a:pPr eaLnBrk="0" hangingPunct="0">
                  <a:spcBef>
                    <a:spcPct val="50000"/>
                  </a:spcBef>
                </a:pPr>
                <a:endParaRPr lang="en-US" sz="900" b="1">
                  <a:latin typeface="Times New Roman" pitchFamily="18" charset="0"/>
                </a:endParaRPr>
              </a:p>
              <a:p>
                <a:pPr eaLnBrk="0" hangingPunct="0">
                  <a:spcBef>
                    <a:spcPct val="50000"/>
                  </a:spcBef>
                </a:pPr>
                <a:endParaRPr lang="en-US" sz="900" b="1">
                  <a:latin typeface="Times New Roman" pitchFamily="18" charset="0"/>
                </a:endParaRPr>
              </a:p>
              <a:p>
                <a:pPr eaLnBrk="0" hangingPunct="0">
                  <a:spcBef>
                    <a:spcPct val="50000"/>
                  </a:spcBef>
                </a:pPr>
                <a:r>
                  <a:rPr lang="en-US" sz="900" b="1">
                    <a:latin typeface="Times New Roman" pitchFamily="18" charset="0"/>
                  </a:rPr>
                  <a:t>Non-operational</a:t>
                </a:r>
              </a:p>
              <a:p>
                <a:pPr eaLnBrk="0" hangingPunct="0">
                  <a:spcBef>
                    <a:spcPct val="50000"/>
                  </a:spcBef>
                </a:pPr>
                <a:endParaRPr lang="en-US" sz="900" b="1">
                  <a:latin typeface="Times New Roman" pitchFamily="18" charset="0"/>
                </a:endParaRPr>
              </a:p>
              <a:p>
                <a:pPr eaLnBrk="0" hangingPunct="0">
                  <a:spcBef>
                    <a:spcPct val="50000"/>
                  </a:spcBef>
                </a:pPr>
                <a:endParaRPr lang="en-US" sz="900" b="1">
                  <a:latin typeface="Times New Roman" pitchFamily="18" charset="0"/>
                </a:endParaRPr>
              </a:p>
              <a:p>
                <a:pPr eaLnBrk="0" hangingPunct="0">
                  <a:spcBef>
                    <a:spcPct val="50000"/>
                  </a:spcBef>
                </a:pPr>
                <a:r>
                  <a:rPr lang="en-US" sz="900" b="1">
                    <a:latin typeface="Times New Roman" pitchFamily="18" charset="0"/>
                  </a:rPr>
                  <a:t>Not Applicable</a:t>
                </a:r>
                <a:endParaRPr lang="en-US" sz="1200" b="1">
                  <a:latin typeface="Times New Roman" pitchFamily="18" charset="0"/>
                </a:endParaRPr>
              </a:p>
            </p:txBody>
          </p:sp>
          <p:sp>
            <p:nvSpPr>
              <p:cNvPr id="765070" name="Rectangle 142"/>
              <p:cNvSpPr>
                <a:spLocks noChangeArrowheads="1"/>
              </p:cNvSpPr>
              <p:nvPr/>
            </p:nvSpPr>
            <p:spPr bwMode="auto">
              <a:xfrm>
                <a:off x="5953" y="1307"/>
                <a:ext cx="712" cy="160"/>
              </a:xfrm>
              <a:prstGeom prst="rect">
                <a:avLst/>
              </a:prstGeom>
              <a:solidFill>
                <a:srgbClr val="00FF00"/>
              </a:solidFill>
              <a:ln w="12700" algn="ctr">
                <a:noFill/>
                <a:miter lim="800000"/>
                <a:headEnd/>
                <a:tailEnd/>
              </a:ln>
              <a:effectLst/>
            </p:spPr>
            <p:txBody>
              <a:bodyPr wrap="none" anchor="ctr" anchorCtr="1"/>
              <a:lstStyle/>
              <a:p>
                <a:pPr algn="ctr" eaLnBrk="0" hangingPunct="0"/>
                <a:r>
                  <a:rPr lang="en-US" sz="1400" b="1"/>
                  <a:t>G</a:t>
                </a:r>
              </a:p>
            </p:txBody>
          </p:sp>
          <p:sp>
            <p:nvSpPr>
              <p:cNvPr id="765071" name="Rectangle 143"/>
              <p:cNvSpPr>
                <a:spLocks noChangeArrowheads="1"/>
              </p:cNvSpPr>
              <p:nvPr/>
            </p:nvSpPr>
            <p:spPr bwMode="auto">
              <a:xfrm>
                <a:off x="5969" y="2620"/>
                <a:ext cx="712" cy="160"/>
              </a:xfrm>
              <a:prstGeom prst="rect">
                <a:avLst/>
              </a:prstGeom>
              <a:solidFill>
                <a:srgbClr val="FF0000"/>
              </a:solidFill>
              <a:ln w="12700" algn="ctr">
                <a:noFill/>
                <a:miter lim="800000"/>
                <a:headEnd/>
                <a:tailEnd/>
              </a:ln>
              <a:effectLst/>
            </p:spPr>
            <p:txBody>
              <a:bodyPr wrap="none" anchor="ctr" anchorCtr="1"/>
              <a:lstStyle/>
              <a:p>
                <a:pPr algn="ctr" eaLnBrk="0" hangingPunct="0"/>
                <a:r>
                  <a:rPr lang="en-US" sz="1400" b="1">
                    <a:solidFill>
                      <a:schemeClr val="bg1"/>
                    </a:solidFill>
                  </a:rPr>
                  <a:t>R</a:t>
                </a:r>
              </a:p>
            </p:txBody>
          </p:sp>
          <p:sp>
            <p:nvSpPr>
              <p:cNvPr id="765072" name="Rectangle 144"/>
              <p:cNvSpPr>
                <a:spLocks noChangeArrowheads="1"/>
              </p:cNvSpPr>
              <p:nvPr/>
            </p:nvSpPr>
            <p:spPr bwMode="auto">
              <a:xfrm>
                <a:off x="5954" y="1783"/>
                <a:ext cx="712" cy="160"/>
              </a:xfrm>
              <a:prstGeom prst="rect">
                <a:avLst/>
              </a:prstGeom>
              <a:solidFill>
                <a:srgbClr val="CCFF99"/>
              </a:solidFill>
              <a:ln w="12700" algn="ctr">
                <a:noFill/>
                <a:miter lim="800000"/>
                <a:headEnd/>
                <a:tailEnd/>
              </a:ln>
              <a:effectLst/>
            </p:spPr>
            <p:txBody>
              <a:bodyPr wrap="none" anchor="ctr"/>
              <a:lstStyle/>
              <a:p>
                <a:pPr algn="ctr" eaLnBrk="0" hangingPunct="0"/>
                <a:r>
                  <a:rPr lang="en-US" sz="1400" b="1"/>
                  <a:t>S/C</a:t>
                </a:r>
              </a:p>
            </p:txBody>
          </p:sp>
          <p:sp>
            <p:nvSpPr>
              <p:cNvPr id="765073" name="Rectangle 145"/>
              <p:cNvSpPr>
                <a:spLocks noChangeArrowheads="1"/>
              </p:cNvSpPr>
              <p:nvPr/>
            </p:nvSpPr>
            <p:spPr bwMode="auto">
              <a:xfrm>
                <a:off x="5970" y="2240"/>
                <a:ext cx="712" cy="160"/>
              </a:xfrm>
              <a:prstGeom prst="rect">
                <a:avLst/>
              </a:prstGeom>
              <a:solidFill>
                <a:srgbClr val="FFFF00"/>
              </a:solidFill>
              <a:ln w="12700" algn="ctr">
                <a:noFill/>
                <a:miter lim="800000"/>
                <a:headEnd/>
                <a:tailEnd/>
              </a:ln>
              <a:effectLst/>
            </p:spPr>
            <p:txBody>
              <a:bodyPr wrap="none" anchor="ctr" anchorCtr="1"/>
              <a:lstStyle/>
              <a:p>
                <a:pPr algn="ctr" eaLnBrk="0" hangingPunct="0"/>
                <a:r>
                  <a:rPr lang="en-US" sz="1400" b="1"/>
                  <a:t>Y</a:t>
                </a:r>
              </a:p>
            </p:txBody>
          </p:sp>
          <p:sp>
            <p:nvSpPr>
              <p:cNvPr id="765074" name="Rectangle 146"/>
              <p:cNvSpPr>
                <a:spLocks noChangeArrowheads="1"/>
              </p:cNvSpPr>
              <p:nvPr/>
            </p:nvSpPr>
            <p:spPr bwMode="auto">
              <a:xfrm>
                <a:off x="5969" y="3004"/>
                <a:ext cx="712" cy="160"/>
              </a:xfrm>
              <a:prstGeom prst="rect">
                <a:avLst/>
              </a:prstGeom>
              <a:solidFill>
                <a:srgbClr val="C0C0C0"/>
              </a:solidFill>
              <a:ln w="12700" algn="ctr">
                <a:noFill/>
                <a:miter lim="800000"/>
                <a:headEnd/>
                <a:tailEnd/>
              </a:ln>
              <a:effectLst/>
            </p:spPr>
            <p:txBody>
              <a:bodyPr wrap="none" anchor="ctr"/>
              <a:lstStyle/>
              <a:p>
                <a:pPr algn="ctr" eaLnBrk="0" hangingPunct="0"/>
                <a:r>
                  <a:rPr lang="en-US" sz="1400" b="1"/>
                  <a:t>N/A</a:t>
                </a:r>
              </a:p>
            </p:txBody>
          </p:sp>
        </p:grpSp>
        <p:sp>
          <p:nvSpPr>
            <p:cNvPr id="765075" name="Rectangle 147"/>
            <p:cNvSpPr>
              <a:spLocks noChangeArrowheads="1"/>
            </p:cNvSpPr>
            <p:nvPr/>
          </p:nvSpPr>
          <p:spPr bwMode="auto">
            <a:xfrm>
              <a:off x="2656" y="1184"/>
              <a:ext cx="840" cy="2168"/>
            </a:xfrm>
            <a:prstGeom prst="rect">
              <a:avLst/>
            </a:prstGeom>
            <a:noFill/>
            <a:ln w="12700">
              <a:solidFill>
                <a:schemeClr val="tx1"/>
              </a:solidFill>
              <a:miter lim="800000"/>
              <a:headEnd/>
              <a:tailEnd/>
            </a:ln>
            <a:effectLst/>
          </p:spPr>
          <p:txBody>
            <a:bodyPr anchor="ctr">
              <a:spAutoFit/>
            </a:bodyPr>
            <a:lstStyle/>
            <a:p>
              <a:endParaRPr lang="en-US"/>
            </a:p>
          </p:txBody>
        </p:sp>
      </p:grpSp>
      <p:graphicFrame>
        <p:nvGraphicFramePr>
          <p:cNvPr id="16" name="Group 686"/>
          <p:cNvGraphicFramePr>
            <a:graphicFrameLocks noGrp="1"/>
          </p:cNvGraphicFramePr>
          <p:nvPr/>
        </p:nvGraphicFramePr>
        <p:xfrm>
          <a:off x="381000" y="1447800"/>
          <a:ext cx="7297737" cy="5084064"/>
        </p:xfrm>
        <a:graphic>
          <a:graphicData uri="http://schemas.openxmlformats.org/drawingml/2006/table">
            <a:tbl>
              <a:tblPr/>
              <a:tblGrid>
                <a:gridCol w="2403475"/>
                <a:gridCol w="1225550"/>
                <a:gridCol w="1236662"/>
                <a:gridCol w="1238250"/>
                <a:gridCol w="1193800"/>
              </a:tblGrid>
              <a:tr h="2508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1" u="none" strike="noStrike" cap="none" normalizeH="0" baseline="0" dirty="0" smtClean="0">
                          <a:ln>
                            <a:noFill/>
                          </a:ln>
                          <a:solidFill>
                            <a:schemeClr val="tx1"/>
                          </a:solidFill>
                          <a:effectLst/>
                          <a:latin typeface="Times New Roman" pitchFamily="18" charset="0"/>
                        </a:rPr>
                        <a:t>Payload Instrument</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smtClean="0">
                          <a:ln>
                            <a:noFill/>
                          </a:ln>
                          <a:solidFill>
                            <a:schemeClr val="tx1"/>
                          </a:solidFill>
                          <a:effectLst/>
                          <a:latin typeface="Times New Roman" pitchFamily="18" charset="0"/>
                        </a:rPr>
                        <a:t>GOES-12</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(S. America)</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Launch: Jul 01</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Activation: Apr 03</a:t>
                      </a:r>
                      <a:endParaRPr kumimoji="0" lang="en-US" sz="1200" b="1" i="0" u="none" strike="noStrike" cap="none" normalizeH="0" baseline="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Times New Roman" pitchFamily="18" charset="0"/>
                        </a:rPr>
                        <a:t>GOES-13</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(East)</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Launch: May 06</a:t>
                      </a:r>
                    </a:p>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Activation: Apr 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Times New Roman" pitchFamily="18" charset="0"/>
                        </a:rPr>
                        <a:t>GOES-14</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(Standby)</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Launch: Jun 09</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Activation: Sep 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smtClean="0">
                          <a:ln>
                            <a:noFill/>
                          </a:ln>
                          <a:solidFill>
                            <a:schemeClr val="tx1"/>
                          </a:solidFill>
                          <a:effectLst/>
                          <a:latin typeface="Times New Roman" pitchFamily="18" charset="0"/>
                        </a:rPr>
                        <a:t>GOES-15</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(West)</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Launch: Mar 10</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rPr>
                        <a:t>Activation: Dec 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Imager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97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Sounder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Y (1)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r>
                        <a:rPr kumimoji="0" lang="en-US" sz="1200" b="1" i="0" u="none" strike="noStrike" cap="none" normalizeH="0" baseline="0" dirty="0" smtClean="0">
                          <a:ln>
                            <a:noFill/>
                          </a:ln>
                          <a:solidFill>
                            <a:schemeClr val="bg1"/>
                          </a:solidFill>
                          <a:effectLst/>
                          <a:latin typeface="Times New Roman" pitchFamily="18" charset="0"/>
                        </a:rPr>
                        <a:t>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Y (9)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Energetic Particle Sensor (EPS)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Y (2)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97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Magnetometers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97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High Energy Proton and Alpha Detector (HEPAD)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X-Ray Sensor (XRS)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Y (3)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bg1"/>
                          </a:solidFill>
                          <a:effectLst/>
                          <a:latin typeface="Times New Roman" pitchFamily="18" charset="0"/>
                        </a:rPr>
                        <a:t>R (7)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97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Solar X-Ray Imager (SXI)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bg1"/>
                          </a:solidFill>
                          <a:effectLst/>
                          <a:latin typeface="Times New Roman" pitchFamily="18" charset="0"/>
                        </a:rPr>
                        <a:t>R (4)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Y (8)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1" u="none" strike="noStrike" cap="none" normalizeH="0" baseline="0" smtClean="0">
                          <a:ln>
                            <a:noFill/>
                          </a:ln>
                          <a:solidFill>
                            <a:schemeClr val="tx1"/>
                          </a:solidFill>
                          <a:effectLst/>
                          <a:latin typeface="Times New Roman" pitchFamily="18" charset="0"/>
                        </a:rPr>
                        <a:t>Spacecraft Subsystems</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smtClean="0">
                        <a:ln>
                          <a:noFill/>
                        </a:ln>
                        <a:solidFill>
                          <a:schemeClr val="tx1"/>
                        </a:solidFill>
                        <a:effectLst/>
                        <a:latin typeface="Times New Roman" pitchFamily="18" charset="0"/>
                      </a:endParaRPr>
                    </a:p>
                  </a:txBody>
                  <a:tcPr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97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Telemetry, Command &amp;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971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Attitude and Orbit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Inclination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bg1"/>
                          </a:solidFill>
                          <a:effectLst/>
                          <a:latin typeface="Times New Roman" pitchFamily="18" charset="0"/>
                        </a:rPr>
                        <a:t>R (5)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Propulsion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Mechanisms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Electrical Power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Thermal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81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smtClean="0">
                          <a:ln>
                            <a:noFill/>
                          </a:ln>
                          <a:solidFill>
                            <a:schemeClr val="tx1"/>
                          </a:solidFill>
                          <a:effectLst/>
                          <a:latin typeface="Times New Roman" pitchFamily="18" charset="0"/>
                        </a:rPr>
                        <a:t>Communications Payloads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r>
            </a:tbl>
          </a:graphicData>
        </a:graphic>
      </p:graphicFrame>
      <p:sp>
        <p:nvSpPr>
          <p:cNvPr id="14" name="Slide Number Placeholder 13"/>
          <p:cNvSpPr>
            <a:spLocks noGrp="1"/>
          </p:cNvSpPr>
          <p:nvPr>
            <p:ph type="sldNum" sz="quarter" idx="12"/>
          </p:nvPr>
        </p:nvSpPr>
        <p:spPr/>
        <p:txBody>
          <a:bodyPr/>
          <a:lstStyle/>
          <a:p>
            <a:pPr>
              <a:defRPr/>
            </a:pPr>
            <a:fld id="{33A91626-CF59-4D05-AC4C-9D8C83B04391}" type="slidenum">
              <a:rPr lang="en-US" smtClean="0"/>
              <a:pPr>
                <a:defRPr/>
              </a:pPr>
              <a:t>4</a:t>
            </a:fld>
            <a:endParaRPr lang="en-US"/>
          </a:p>
        </p:txBody>
      </p:sp>
    </p:spTree>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sz="4000" dirty="0" smtClean="0">
                <a:solidFill>
                  <a:srgbClr val="FFFF00"/>
                </a:solidFill>
              </a:rPr>
              <a:t>The blended Rain Rate (</a:t>
            </a:r>
            <a:r>
              <a:rPr lang="en-US" sz="4000" dirty="0" err="1" smtClean="0">
                <a:solidFill>
                  <a:srgbClr val="FFFF00"/>
                </a:solidFill>
              </a:rPr>
              <a:t>bRR</a:t>
            </a:r>
            <a:r>
              <a:rPr lang="en-US" sz="4000" dirty="0" smtClean="0">
                <a:solidFill>
                  <a:srgbClr val="FFFF00"/>
                </a:solidFill>
              </a:rPr>
              <a:t>)</a:t>
            </a:r>
          </a:p>
        </p:txBody>
      </p:sp>
      <p:sp>
        <p:nvSpPr>
          <p:cNvPr id="2052" name="Rectangle 3"/>
          <p:cNvSpPr>
            <a:spLocks noGrp="1" noChangeArrowheads="1"/>
          </p:cNvSpPr>
          <p:nvPr>
            <p:ph type="body" idx="1"/>
          </p:nvPr>
        </p:nvSpPr>
        <p:spPr>
          <a:xfrm>
            <a:off x="422275" y="1371600"/>
            <a:ext cx="8264525" cy="5264150"/>
          </a:xfrm>
        </p:spPr>
        <p:txBody>
          <a:bodyPr/>
          <a:lstStyle/>
          <a:p>
            <a:pPr marL="228600" lvl="1" indent="0" eaLnBrk="1" hangingPunct="1">
              <a:lnSpc>
                <a:spcPct val="90000"/>
              </a:lnSpc>
              <a:buNone/>
            </a:pPr>
            <a:r>
              <a:rPr lang="en-US" sz="1600" dirty="0" smtClean="0"/>
              <a:t>On September 18, 2012, the blended rain rate (</a:t>
            </a:r>
            <a:r>
              <a:rPr lang="en-US" sz="1600" dirty="0" err="1" smtClean="0"/>
              <a:t>bRR</a:t>
            </a:r>
            <a:r>
              <a:rPr lang="en-US" sz="1600" dirty="0" smtClean="0"/>
              <a:t>) product was implemented into the ESPC operation and declared its operational status with 24/7 support.</a:t>
            </a:r>
          </a:p>
          <a:p>
            <a:pPr marL="228600" lvl="1" indent="0" eaLnBrk="1" hangingPunct="1">
              <a:lnSpc>
                <a:spcPct val="90000"/>
              </a:lnSpc>
              <a:buNone/>
            </a:pPr>
            <a:r>
              <a:rPr lang="en-US" sz="1600" dirty="0" smtClean="0"/>
              <a:t>The operational</a:t>
            </a:r>
            <a:r>
              <a:rPr lang="en-US" sz="1600" i="1" dirty="0" smtClean="0"/>
              <a:t> </a:t>
            </a:r>
            <a:r>
              <a:rPr lang="en-US" sz="1600" dirty="0" err="1" smtClean="0"/>
              <a:t>bRR</a:t>
            </a:r>
            <a:r>
              <a:rPr lang="en-US" sz="1600" dirty="0" smtClean="0"/>
              <a:t> provides a unified global rain rate product hourly by blending together recent rain rate retrievals from the passive microwave instruments onboard six polar-orbiting satellites</a:t>
            </a:r>
            <a:r>
              <a:rPr lang="en-US" sz="1600" i="1" dirty="0" smtClean="0"/>
              <a:t>, </a:t>
            </a:r>
            <a:r>
              <a:rPr lang="en-US" sz="1600" dirty="0" smtClean="0"/>
              <a:t>including NOAA-18, NOAA-19, </a:t>
            </a:r>
            <a:r>
              <a:rPr lang="en-US" sz="1600" dirty="0" err="1" smtClean="0"/>
              <a:t>Metop</a:t>
            </a:r>
            <a:r>
              <a:rPr lang="en-US" sz="1600" dirty="0" smtClean="0"/>
              <a:t>-A, DMSP F16, F17 and F18. </a:t>
            </a:r>
          </a:p>
          <a:p>
            <a:pPr marL="228600" lvl="1" indent="0" eaLnBrk="1" hangingPunct="1">
              <a:lnSpc>
                <a:spcPct val="90000"/>
              </a:lnSpc>
              <a:buNone/>
            </a:pPr>
            <a:r>
              <a:rPr lang="en-US" sz="1600" dirty="0" smtClean="0"/>
              <a:t>The product is</a:t>
            </a:r>
            <a:r>
              <a:rPr lang="en-US" sz="1600" i="1" dirty="0" smtClean="0"/>
              <a:t> </a:t>
            </a:r>
            <a:r>
              <a:rPr lang="en-US" sz="1600" dirty="0" smtClean="0"/>
              <a:t>made available in HDF-EOS, </a:t>
            </a:r>
            <a:r>
              <a:rPr lang="en-US" sz="1600" dirty="0" err="1" smtClean="0"/>
              <a:t>McIDAS</a:t>
            </a:r>
            <a:r>
              <a:rPr lang="en-US" sz="1600" dirty="0" smtClean="0"/>
              <a:t> and AWIPS formats, and provided to users through the ESPC Data Distribution Server (DDS), </a:t>
            </a:r>
            <a:r>
              <a:rPr lang="en-US" sz="1600" dirty="0" err="1" smtClean="0"/>
              <a:t>McIDAS</a:t>
            </a:r>
            <a:r>
              <a:rPr lang="en-US" sz="1600" dirty="0" smtClean="0"/>
              <a:t> ADDE servers, and also through NWS AWIPS and N-AWIPS. The imagery products are also available on the Internet through: </a:t>
            </a:r>
            <a:r>
              <a:rPr lang="en-US" sz="1600" dirty="0" smtClean="0">
                <a:hlinkClick r:id="rId2"/>
              </a:rPr>
              <a:t>http://www.ospo.noaa.gov/Products/atmosphere/brr</a:t>
            </a:r>
            <a:endParaRPr lang="en-US" sz="1600" dirty="0" smtClean="0"/>
          </a:p>
          <a:p>
            <a:pPr lvl="1" eaLnBrk="1" hangingPunct="1">
              <a:lnSpc>
                <a:spcPct val="90000"/>
              </a:lnSpc>
              <a:buFontTx/>
              <a:buNone/>
            </a:pPr>
            <a:endParaRPr lang="en-US" sz="1800" dirty="0" smtClean="0"/>
          </a:p>
          <a:p>
            <a:pPr lvl="1" eaLnBrk="1" hangingPunct="1">
              <a:lnSpc>
                <a:spcPct val="90000"/>
              </a:lnSpc>
              <a:buFontTx/>
              <a:buNone/>
            </a:pPr>
            <a:endParaRPr lang="en-US" sz="1400" i="1" dirty="0" smtClean="0"/>
          </a:p>
        </p:txBody>
      </p:sp>
      <p:pic>
        <p:nvPicPr>
          <p:cNvPr id="2053" name="Picture 5" descr="SUPER_NATIONAL_RR_20120924_16Z.png"/>
          <p:cNvPicPr>
            <a:picLocks noChangeAspect="1"/>
          </p:cNvPicPr>
          <p:nvPr/>
        </p:nvPicPr>
        <p:blipFill>
          <a:blip r:embed="rId3" cstate="screen"/>
          <a:srcRect/>
          <a:stretch>
            <a:fillRect/>
          </a:stretch>
        </p:blipFill>
        <p:spPr bwMode="auto">
          <a:xfrm>
            <a:off x="2057400" y="3962400"/>
            <a:ext cx="5105400" cy="252603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0" y="0"/>
            <a:ext cx="9144000" cy="1371600"/>
          </a:xfrm>
        </p:spPr>
        <p:txBody>
          <a:bodyPr/>
          <a:lstStyle/>
          <a:p>
            <a:pPr eaLnBrk="1" hangingPunct="1"/>
            <a:r>
              <a:rPr lang="en-US" sz="4000" dirty="0" smtClean="0"/>
              <a:t>        </a:t>
            </a:r>
            <a:r>
              <a:rPr lang="en-US" sz="4000" dirty="0" smtClean="0">
                <a:solidFill>
                  <a:srgbClr val="FFFF00"/>
                </a:solidFill>
              </a:rPr>
              <a:t>Soil Moisture</a:t>
            </a:r>
          </a:p>
        </p:txBody>
      </p:sp>
      <p:sp>
        <p:nvSpPr>
          <p:cNvPr id="3076" name="Rectangle 3"/>
          <p:cNvSpPr>
            <a:spLocks noGrp="1" noChangeArrowheads="1"/>
          </p:cNvSpPr>
          <p:nvPr>
            <p:ph type="body" idx="1"/>
          </p:nvPr>
        </p:nvSpPr>
        <p:spPr>
          <a:xfrm>
            <a:off x="381000" y="1295400"/>
            <a:ext cx="8389938" cy="5872162"/>
          </a:xfrm>
        </p:spPr>
        <p:txBody>
          <a:bodyPr/>
          <a:lstStyle/>
          <a:p>
            <a:pPr marL="228600" lvl="1" indent="0" eaLnBrk="1" hangingPunct="1">
              <a:lnSpc>
                <a:spcPct val="90000"/>
              </a:lnSpc>
              <a:buNone/>
            </a:pPr>
            <a:r>
              <a:rPr lang="en-US" sz="1800" dirty="0" smtClean="0"/>
              <a:t>On September 26, 2012, the SMOPS was implemented into the ESPC operation and declared its operational status with 8x5 support.</a:t>
            </a:r>
          </a:p>
          <a:p>
            <a:pPr marL="228600" lvl="1" indent="0" eaLnBrk="1" hangingPunct="1">
              <a:lnSpc>
                <a:spcPct val="90000"/>
              </a:lnSpc>
              <a:buNone/>
            </a:pPr>
            <a:r>
              <a:rPr lang="en-US" sz="1800" dirty="0" smtClean="0"/>
              <a:t>The SMOPS retrieves and merges soil moisture retrievals from multi-satellites/sensors, including </a:t>
            </a:r>
            <a:r>
              <a:rPr lang="en-US" sz="1800" dirty="0" err="1" smtClean="0"/>
              <a:t>Windsat</a:t>
            </a:r>
            <a:r>
              <a:rPr lang="en-US" sz="1800" dirty="0" smtClean="0"/>
              <a:t>, ASCAT, SMOS, to provide a unified soil moisture product over global land in supporting the NCEP/EMC’s needs for a satellite-based global soil moisture observational data product for its land surface model assimilation. </a:t>
            </a:r>
          </a:p>
          <a:p>
            <a:pPr marL="228600" lvl="1" indent="0" eaLnBrk="1" hangingPunct="1">
              <a:lnSpc>
                <a:spcPct val="90000"/>
              </a:lnSpc>
              <a:buNone/>
            </a:pPr>
            <a:r>
              <a:rPr lang="en-US" sz="1800" dirty="0" smtClean="0"/>
              <a:t>The product is</a:t>
            </a:r>
            <a:r>
              <a:rPr lang="en-US" sz="1800" i="1" dirty="0" smtClean="0"/>
              <a:t> </a:t>
            </a:r>
            <a:r>
              <a:rPr lang="en-US" sz="1800" dirty="0" smtClean="0"/>
              <a:t>made available in both GRIB2 and </a:t>
            </a:r>
            <a:r>
              <a:rPr lang="en-US" sz="1800" dirty="0" err="1" smtClean="0"/>
              <a:t>netCDF</a:t>
            </a:r>
            <a:r>
              <a:rPr lang="en-US" sz="1800" dirty="0" smtClean="0"/>
              <a:t> formats, and provided to users through the ESPC Data Distribution Server (DDS). The imagery products are also available on the Internet through: </a:t>
            </a:r>
            <a:r>
              <a:rPr lang="en-US" sz="1800" dirty="0" smtClean="0">
                <a:hlinkClick r:id="rId2"/>
              </a:rPr>
              <a:t>http://www.ospo.noaa.gov/Products/land/smops</a:t>
            </a:r>
            <a:endParaRPr lang="en-US" sz="1800" dirty="0" smtClean="0"/>
          </a:p>
          <a:p>
            <a:pPr marL="228600" lvl="1" indent="0" eaLnBrk="1" hangingPunct="1">
              <a:lnSpc>
                <a:spcPct val="90000"/>
              </a:lnSpc>
              <a:buNone/>
            </a:pPr>
            <a:endParaRPr lang="en-US" i="1" dirty="0" smtClean="0"/>
          </a:p>
        </p:txBody>
      </p:sp>
      <p:pic>
        <p:nvPicPr>
          <p:cNvPr id="3077" name="Picture 6" descr="NOAA_SMOPS_Blended_SoilMoisture_20120923_daily_GLB.gif"/>
          <p:cNvPicPr>
            <a:picLocks noChangeAspect="1"/>
          </p:cNvPicPr>
          <p:nvPr/>
        </p:nvPicPr>
        <p:blipFill>
          <a:blip r:embed="rId3" cstate="screen"/>
          <a:srcRect/>
          <a:stretch>
            <a:fillRect/>
          </a:stretch>
        </p:blipFill>
        <p:spPr bwMode="auto">
          <a:xfrm>
            <a:off x="2209800" y="4267200"/>
            <a:ext cx="4829795" cy="25908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Grp="1" noChangeArrowheads="1"/>
          </p:cNvSpPr>
          <p:nvPr>
            <p:ph type="title"/>
          </p:nvPr>
        </p:nvSpPr>
        <p:spPr>
          <a:xfrm>
            <a:off x="381000" y="0"/>
            <a:ext cx="7848600" cy="1143000"/>
          </a:xfrm>
          <a:noFill/>
        </p:spPr>
        <p:txBody>
          <a:bodyPr/>
          <a:lstStyle/>
          <a:p>
            <a:r>
              <a:rPr lang="en-US" sz="3600" dirty="0" smtClean="0">
                <a:solidFill>
                  <a:srgbClr val="FFFF00"/>
                </a:solidFill>
                <a:effectLst/>
                <a:latin typeface="Arial" charset="0"/>
              </a:rPr>
              <a:t>Non-NOAA Satellites </a:t>
            </a:r>
            <a:br>
              <a:rPr lang="en-US" sz="3600" dirty="0" smtClean="0">
                <a:solidFill>
                  <a:srgbClr val="FFFF00"/>
                </a:solidFill>
                <a:effectLst/>
                <a:latin typeface="Arial" charset="0"/>
              </a:rPr>
            </a:br>
            <a:r>
              <a:rPr lang="en-US" sz="3600" dirty="0" smtClean="0">
                <a:solidFill>
                  <a:srgbClr val="FFFF00"/>
                </a:solidFill>
                <a:effectLst/>
                <a:latin typeface="Arial" charset="0"/>
              </a:rPr>
              <a:t>Types and Instruments</a:t>
            </a:r>
          </a:p>
        </p:txBody>
      </p:sp>
      <p:sp>
        <p:nvSpPr>
          <p:cNvPr id="2051" name="Text Box 7"/>
          <p:cNvSpPr txBox="1">
            <a:spLocks noChangeArrowheads="1"/>
          </p:cNvSpPr>
          <p:nvPr/>
        </p:nvSpPr>
        <p:spPr bwMode="auto">
          <a:xfrm>
            <a:off x="685800" y="4114800"/>
            <a:ext cx="2792413" cy="457200"/>
          </a:xfrm>
          <a:prstGeom prst="rect">
            <a:avLst/>
          </a:prstGeom>
          <a:noFill/>
          <a:ln w="12700">
            <a:noFill/>
            <a:miter lim="800000"/>
            <a:headEnd/>
            <a:tailEnd/>
          </a:ln>
        </p:spPr>
        <p:txBody>
          <a:bodyPr wrap="none">
            <a:spAutoFit/>
          </a:bodyPr>
          <a:lstStyle/>
          <a:p>
            <a:pPr algn="l"/>
            <a:r>
              <a:rPr lang="en-US" sz="2400" b="1">
                <a:solidFill>
                  <a:srgbClr val="FFFFFF"/>
                </a:solidFill>
                <a:effectLst/>
              </a:rPr>
              <a:t>Selection Criteria:</a:t>
            </a:r>
          </a:p>
        </p:txBody>
      </p:sp>
      <p:sp>
        <p:nvSpPr>
          <p:cNvPr id="2052" name="Rectangle 8"/>
          <p:cNvSpPr>
            <a:spLocks noGrp="1" noChangeArrowheads="1"/>
          </p:cNvSpPr>
          <p:nvPr>
            <p:ph type="body" idx="1"/>
          </p:nvPr>
        </p:nvSpPr>
        <p:spPr>
          <a:xfrm>
            <a:off x="152400" y="1676400"/>
            <a:ext cx="8686800" cy="4724400"/>
          </a:xfrm>
          <a:noFill/>
        </p:spPr>
        <p:txBody>
          <a:bodyPr/>
          <a:lstStyle/>
          <a:p>
            <a:pPr>
              <a:lnSpc>
                <a:spcPct val="80000"/>
              </a:lnSpc>
              <a:spcAft>
                <a:spcPct val="35000"/>
              </a:spcAft>
              <a:buClr>
                <a:schemeClr val="bg1"/>
              </a:buClr>
              <a:buFont typeface="Wingdings" pitchFamily="2" charset="2"/>
              <a:buChar char="Ø"/>
            </a:pPr>
            <a:r>
              <a:rPr lang="en-US" sz="2000" b="1" dirty="0" smtClean="0"/>
              <a:t>MTSAT-2 (145E)</a:t>
            </a:r>
          </a:p>
          <a:p>
            <a:pPr lvl="1">
              <a:lnSpc>
                <a:spcPct val="80000"/>
              </a:lnSpc>
              <a:spcAft>
                <a:spcPct val="35000"/>
              </a:spcAft>
              <a:buClr>
                <a:schemeClr val="bg1"/>
              </a:buClr>
              <a:buNone/>
            </a:pPr>
            <a:r>
              <a:rPr lang="en-US" sz="1600" b="1" dirty="0" smtClean="0"/>
              <a:t>Products –</a:t>
            </a:r>
          </a:p>
          <a:p>
            <a:pPr lvl="1">
              <a:lnSpc>
                <a:spcPct val="80000"/>
              </a:lnSpc>
              <a:spcAft>
                <a:spcPct val="35000"/>
              </a:spcAft>
              <a:buClr>
                <a:schemeClr val="bg1"/>
              </a:buClr>
              <a:buNone/>
            </a:pPr>
            <a:r>
              <a:rPr lang="en-US" sz="1600" b="1" dirty="0" smtClean="0"/>
              <a:t>Remapped sectors from all imager channels every hour</a:t>
            </a:r>
          </a:p>
          <a:p>
            <a:pPr lvl="1">
              <a:lnSpc>
                <a:spcPct val="80000"/>
              </a:lnSpc>
              <a:spcAft>
                <a:spcPct val="35000"/>
              </a:spcAft>
              <a:buClr>
                <a:schemeClr val="bg1"/>
              </a:buClr>
              <a:buNone/>
            </a:pPr>
            <a:r>
              <a:rPr lang="en-US" sz="1600" b="1" dirty="0" smtClean="0"/>
              <a:t>AMVs every three hours</a:t>
            </a:r>
          </a:p>
          <a:p>
            <a:pPr lvl="1">
              <a:lnSpc>
                <a:spcPct val="80000"/>
              </a:lnSpc>
              <a:spcAft>
                <a:spcPct val="35000"/>
              </a:spcAft>
              <a:buClr>
                <a:schemeClr val="bg1"/>
              </a:buClr>
              <a:buNone/>
            </a:pPr>
            <a:r>
              <a:rPr lang="en-US" sz="1600" b="1" dirty="0" smtClean="0"/>
              <a:t>ADT every 30 minutes</a:t>
            </a:r>
          </a:p>
          <a:p>
            <a:pPr lvl="1">
              <a:lnSpc>
                <a:spcPct val="80000"/>
              </a:lnSpc>
              <a:spcAft>
                <a:spcPct val="35000"/>
              </a:spcAft>
              <a:buClr>
                <a:schemeClr val="bg1"/>
              </a:buClr>
              <a:buNone/>
            </a:pPr>
            <a:r>
              <a:rPr lang="en-US" sz="1600" b="1" dirty="0" smtClean="0"/>
              <a:t>TCFP every 6 hours</a:t>
            </a:r>
          </a:p>
          <a:p>
            <a:pPr lvl="1">
              <a:lnSpc>
                <a:spcPct val="80000"/>
              </a:lnSpc>
              <a:spcAft>
                <a:spcPct val="35000"/>
              </a:spcAft>
              <a:buClr>
                <a:schemeClr val="bg1"/>
              </a:buClr>
              <a:buNone/>
            </a:pPr>
            <a:endParaRPr lang="en-US" sz="1600" b="1" dirty="0" smtClean="0"/>
          </a:p>
          <a:p>
            <a:pPr lvl="1">
              <a:lnSpc>
                <a:spcPct val="80000"/>
              </a:lnSpc>
              <a:spcAft>
                <a:spcPct val="35000"/>
              </a:spcAft>
              <a:buClr>
                <a:schemeClr val="bg1"/>
              </a:buClr>
              <a:buNone/>
            </a:pPr>
            <a:r>
              <a:rPr lang="en-US" sz="2000" b="1" dirty="0" smtClean="0"/>
              <a:t>Meteosat-9 (0 degrees)</a:t>
            </a:r>
          </a:p>
          <a:p>
            <a:pPr lvl="1">
              <a:lnSpc>
                <a:spcPct val="80000"/>
              </a:lnSpc>
              <a:spcAft>
                <a:spcPct val="35000"/>
              </a:spcAft>
              <a:buClr>
                <a:schemeClr val="bg1"/>
              </a:buClr>
              <a:buNone/>
            </a:pPr>
            <a:r>
              <a:rPr lang="en-US" sz="1600" b="1" dirty="0" smtClean="0"/>
              <a:t>Products –</a:t>
            </a:r>
          </a:p>
          <a:p>
            <a:pPr lvl="1">
              <a:lnSpc>
                <a:spcPct val="80000"/>
              </a:lnSpc>
              <a:spcAft>
                <a:spcPct val="35000"/>
              </a:spcAft>
              <a:buClr>
                <a:schemeClr val="bg1"/>
              </a:buClr>
              <a:buNone/>
            </a:pPr>
            <a:r>
              <a:rPr lang="en-US" sz="1600" b="1" dirty="0" smtClean="0"/>
              <a:t>Remapped sectors from SEVIRI channels every thirty minutes</a:t>
            </a:r>
          </a:p>
          <a:p>
            <a:pPr lvl="1">
              <a:lnSpc>
                <a:spcPct val="80000"/>
              </a:lnSpc>
              <a:spcAft>
                <a:spcPct val="35000"/>
              </a:spcAft>
              <a:buClr>
                <a:schemeClr val="bg1"/>
              </a:buClr>
              <a:buNone/>
            </a:pPr>
            <a:r>
              <a:rPr lang="en-US" sz="1600" b="1" dirty="0" smtClean="0"/>
              <a:t>ADT every 30 minutes</a:t>
            </a:r>
          </a:p>
          <a:p>
            <a:pPr lvl="1">
              <a:lnSpc>
                <a:spcPct val="80000"/>
              </a:lnSpc>
              <a:spcAft>
                <a:spcPct val="35000"/>
              </a:spcAft>
              <a:buClr>
                <a:schemeClr val="bg1"/>
              </a:buClr>
              <a:buNone/>
            </a:pPr>
            <a:r>
              <a:rPr lang="en-US" sz="1600" b="1" dirty="0" smtClean="0"/>
              <a:t>  </a:t>
            </a:r>
          </a:p>
          <a:p>
            <a:pPr>
              <a:lnSpc>
                <a:spcPct val="80000"/>
              </a:lnSpc>
              <a:spcAft>
                <a:spcPct val="35000"/>
              </a:spcAft>
              <a:buClr>
                <a:schemeClr val="bg1"/>
              </a:buClr>
              <a:buFont typeface="Wingdings" pitchFamily="2" charset="2"/>
              <a:buChar char="Ø"/>
            </a:pPr>
            <a:endParaRPr lang="en-US" sz="2000" b="1" dirty="0" smtClean="0">
              <a:effectLst/>
            </a:endParaRPr>
          </a:p>
        </p:txBody>
      </p:sp>
    </p:spTree>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0"/>
            <a:ext cx="8382000" cy="1143000"/>
          </a:xfrm>
          <a:noFill/>
        </p:spPr>
        <p:txBody>
          <a:bodyPr/>
          <a:lstStyle/>
          <a:p>
            <a:r>
              <a:rPr lang="en-US" sz="3600" dirty="0" smtClean="0">
                <a:solidFill>
                  <a:srgbClr val="FFFF00"/>
                </a:solidFill>
                <a:effectLst/>
                <a:latin typeface="Arial" charset="0"/>
              </a:rPr>
              <a:t>Non-NOAA Satellites</a:t>
            </a:r>
            <a:br>
              <a:rPr lang="en-US" sz="3600" dirty="0" smtClean="0">
                <a:solidFill>
                  <a:srgbClr val="FFFF00"/>
                </a:solidFill>
                <a:effectLst/>
                <a:latin typeface="Arial" charset="0"/>
              </a:rPr>
            </a:br>
            <a:r>
              <a:rPr lang="en-US" sz="3600" dirty="0" smtClean="0">
                <a:solidFill>
                  <a:srgbClr val="FFFF00"/>
                </a:solidFill>
                <a:effectLst/>
                <a:latin typeface="Arial" charset="0"/>
              </a:rPr>
              <a:t> Current Activities: NASA/EOS</a:t>
            </a:r>
          </a:p>
        </p:txBody>
      </p:sp>
      <p:sp>
        <p:nvSpPr>
          <p:cNvPr id="4099" name="Text Box 3"/>
          <p:cNvSpPr txBox="1">
            <a:spLocks noChangeArrowheads="1"/>
          </p:cNvSpPr>
          <p:nvPr/>
        </p:nvSpPr>
        <p:spPr bwMode="auto">
          <a:xfrm>
            <a:off x="685800" y="4114800"/>
            <a:ext cx="2792413" cy="457200"/>
          </a:xfrm>
          <a:prstGeom prst="rect">
            <a:avLst/>
          </a:prstGeom>
          <a:noFill/>
          <a:ln w="12700">
            <a:noFill/>
            <a:miter lim="800000"/>
            <a:headEnd/>
            <a:tailEnd/>
          </a:ln>
        </p:spPr>
        <p:txBody>
          <a:bodyPr wrap="none">
            <a:spAutoFit/>
          </a:bodyPr>
          <a:lstStyle/>
          <a:p>
            <a:pPr algn="l"/>
            <a:r>
              <a:rPr lang="en-US" sz="2400" b="1">
                <a:solidFill>
                  <a:srgbClr val="FFFFFF"/>
                </a:solidFill>
                <a:effectLst/>
              </a:rPr>
              <a:t>Selection Criteria:</a:t>
            </a:r>
          </a:p>
        </p:txBody>
      </p:sp>
      <p:sp>
        <p:nvSpPr>
          <p:cNvPr id="4100" name="Rectangle 4"/>
          <p:cNvSpPr>
            <a:spLocks noGrp="1" noChangeArrowheads="1"/>
          </p:cNvSpPr>
          <p:nvPr>
            <p:ph type="body" idx="1"/>
          </p:nvPr>
        </p:nvSpPr>
        <p:spPr>
          <a:xfrm>
            <a:off x="609600" y="1676400"/>
            <a:ext cx="8001000" cy="5029200"/>
          </a:xfrm>
          <a:noFill/>
        </p:spPr>
        <p:txBody>
          <a:bodyPr/>
          <a:lstStyle/>
          <a:p>
            <a:pPr>
              <a:lnSpc>
                <a:spcPct val="80000"/>
              </a:lnSpc>
              <a:spcAft>
                <a:spcPct val="35000"/>
              </a:spcAft>
              <a:buClr>
                <a:schemeClr val="bg1"/>
              </a:buClr>
              <a:buFontTx/>
              <a:buChar char="•"/>
            </a:pPr>
            <a:r>
              <a:rPr lang="en-US" sz="2000" b="1" dirty="0" smtClean="0">
                <a:effectLst/>
              </a:rPr>
              <a:t>Receiving raw Terra (MODIS) and Aqua (AIRS, MODIS, AMSR-E) data in real time from NASA</a:t>
            </a:r>
          </a:p>
          <a:p>
            <a:pPr>
              <a:lnSpc>
                <a:spcPct val="80000"/>
              </a:lnSpc>
              <a:spcAft>
                <a:spcPct val="35000"/>
              </a:spcAft>
              <a:buClr>
                <a:schemeClr val="bg1"/>
              </a:buClr>
              <a:buFontTx/>
              <a:buChar char="•"/>
            </a:pPr>
            <a:r>
              <a:rPr lang="en-US" sz="2000" b="1" dirty="0" smtClean="0">
                <a:effectLst/>
              </a:rPr>
              <a:t>Processing MODIS data (Aqua and Terra)</a:t>
            </a:r>
          </a:p>
          <a:p>
            <a:pPr lvl="1">
              <a:lnSpc>
                <a:spcPct val="80000"/>
              </a:lnSpc>
              <a:spcAft>
                <a:spcPct val="35000"/>
              </a:spcAft>
              <a:buClr>
                <a:schemeClr val="accent2"/>
              </a:buClr>
              <a:buFont typeface="Arial" pitchFamily="34" charset="0"/>
              <a:buChar char="•"/>
            </a:pPr>
            <a:r>
              <a:rPr lang="en-US" sz="2000" b="1" dirty="0" smtClean="0">
                <a:effectLst/>
              </a:rPr>
              <a:t>L1A, L1B (radiance) and L2 (Ocean color, SST) products generated within 3-4 hours of observation in HDF</a:t>
            </a:r>
          </a:p>
          <a:p>
            <a:pPr>
              <a:lnSpc>
                <a:spcPct val="80000"/>
              </a:lnSpc>
              <a:spcAft>
                <a:spcPct val="35000"/>
              </a:spcAft>
              <a:buClr>
                <a:schemeClr val="bg1"/>
              </a:buClr>
              <a:buFont typeface="Arial" pitchFamily="34" charset="0"/>
              <a:buChar char="•"/>
            </a:pPr>
            <a:r>
              <a:rPr lang="en-US" sz="2000" b="1" dirty="0" smtClean="0">
                <a:effectLst/>
              </a:rPr>
              <a:t>Processing AMSR-E data (Aqua)</a:t>
            </a:r>
          </a:p>
          <a:p>
            <a:pPr lvl="1">
              <a:lnSpc>
                <a:spcPct val="80000"/>
              </a:lnSpc>
              <a:spcAft>
                <a:spcPct val="35000"/>
              </a:spcAft>
              <a:buClr>
                <a:schemeClr val="accent2"/>
              </a:buClr>
              <a:buFont typeface="Arial" pitchFamily="34" charset="0"/>
              <a:buChar char="•"/>
            </a:pPr>
            <a:r>
              <a:rPr lang="en-US" sz="2000" b="1" dirty="0" smtClean="0">
                <a:effectLst/>
              </a:rPr>
              <a:t>Level 1A (Counts) and Level 1B (BT) in BUFR</a:t>
            </a:r>
          </a:p>
          <a:p>
            <a:pPr lvl="1">
              <a:lnSpc>
                <a:spcPct val="80000"/>
              </a:lnSpc>
              <a:spcAft>
                <a:spcPct val="35000"/>
              </a:spcAft>
              <a:buClr>
                <a:schemeClr val="accent2"/>
              </a:buClr>
              <a:buFont typeface="Arial" pitchFamily="34" charset="0"/>
              <a:buChar char="•"/>
            </a:pPr>
            <a:r>
              <a:rPr lang="en-US" sz="2000" b="1" dirty="0" smtClean="0">
                <a:effectLst/>
              </a:rPr>
              <a:t>Level 2 (Geophysical Products, e.g., rain rate, total </a:t>
            </a:r>
            <a:r>
              <a:rPr lang="en-US" sz="2000" b="1" dirty="0" err="1" smtClean="0">
                <a:effectLst/>
              </a:rPr>
              <a:t>precipitable</a:t>
            </a:r>
            <a:r>
              <a:rPr lang="en-US" sz="2000" b="1" dirty="0" smtClean="0">
                <a:effectLst/>
              </a:rPr>
              <a:t> water, land surface emissivity ) in HDF-4</a:t>
            </a:r>
          </a:p>
          <a:p>
            <a:pPr>
              <a:lnSpc>
                <a:spcPct val="80000"/>
              </a:lnSpc>
              <a:spcAft>
                <a:spcPct val="35000"/>
              </a:spcAft>
              <a:buClr>
                <a:schemeClr val="bg1"/>
              </a:buClr>
              <a:buFont typeface="Arial" pitchFamily="34" charset="0"/>
              <a:buChar char="•"/>
            </a:pPr>
            <a:r>
              <a:rPr lang="en-US" sz="2000" b="1" dirty="0" smtClean="0">
                <a:effectLst/>
              </a:rPr>
              <a:t>Processing AIRS data (Aqua)</a:t>
            </a:r>
          </a:p>
          <a:p>
            <a:pPr lvl="1">
              <a:lnSpc>
                <a:spcPct val="80000"/>
              </a:lnSpc>
              <a:spcAft>
                <a:spcPct val="35000"/>
              </a:spcAft>
              <a:buClr>
                <a:schemeClr val="accent2"/>
              </a:buClr>
              <a:buFont typeface="Arial" pitchFamily="34" charset="0"/>
              <a:buChar char="•"/>
            </a:pPr>
            <a:r>
              <a:rPr lang="en-US" sz="2000" b="1" dirty="0" smtClean="0">
                <a:effectLst/>
              </a:rPr>
              <a:t>AIRS thinned data sets (300 channels) produced within 3 hours of observation, in BUFR</a:t>
            </a:r>
          </a:p>
          <a:p>
            <a:pPr lvl="1">
              <a:lnSpc>
                <a:spcPct val="80000"/>
              </a:lnSpc>
              <a:spcAft>
                <a:spcPct val="35000"/>
              </a:spcAft>
              <a:buClr>
                <a:schemeClr val="accent2"/>
              </a:buClr>
              <a:buFont typeface="Arial" pitchFamily="34" charset="0"/>
              <a:buChar char="•"/>
            </a:pPr>
            <a:r>
              <a:rPr lang="en-US" sz="2000" b="1" dirty="0" smtClean="0">
                <a:effectLst/>
              </a:rPr>
              <a:t>Full resolution data sets in HDF and Temperature and moisture soundings</a:t>
            </a:r>
          </a:p>
          <a:p>
            <a:pPr>
              <a:lnSpc>
                <a:spcPct val="80000"/>
              </a:lnSpc>
              <a:spcAft>
                <a:spcPct val="35000"/>
              </a:spcAft>
              <a:buClr>
                <a:schemeClr val="bg1"/>
              </a:buClr>
              <a:buFontTx/>
              <a:buNone/>
            </a:pPr>
            <a:endParaRPr lang="en-US" sz="2000" b="1" dirty="0" smtClean="0">
              <a:effectLst/>
            </a:endParaRPr>
          </a:p>
          <a:p>
            <a:pPr>
              <a:lnSpc>
                <a:spcPct val="80000"/>
              </a:lnSpc>
              <a:spcAft>
                <a:spcPct val="35000"/>
              </a:spcAft>
              <a:buClr>
                <a:schemeClr val="bg1"/>
              </a:buClr>
              <a:buFontTx/>
              <a:buChar char="•"/>
            </a:pPr>
            <a:endParaRPr lang="en-US" sz="1600" b="1" dirty="0" smtClean="0">
              <a:effectLst/>
            </a:endParaRPr>
          </a:p>
        </p:txBody>
      </p:sp>
    </p:spTree>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noFill/>
        </p:spPr>
        <p:txBody>
          <a:bodyPr/>
          <a:lstStyle/>
          <a:p>
            <a:r>
              <a:rPr lang="en-US" sz="3600" dirty="0" smtClean="0">
                <a:solidFill>
                  <a:srgbClr val="FFFF00"/>
                </a:solidFill>
                <a:effectLst/>
                <a:latin typeface="Arial" charset="0"/>
              </a:rPr>
              <a:t>Non-NOAA Satellites</a:t>
            </a:r>
            <a:br>
              <a:rPr lang="en-US" sz="3600" dirty="0" smtClean="0">
                <a:solidFill>
                  <a:srgbClr val="FFFF00"/>
                </a:solidFill>
                <a:effectLst/>
                <a:latin typeface="Arial" charset="0"/>
              </a:rPr>
            </a:br>
            <a:r>
              <a:rPr lang="en-US" sz="3600" dirty="0" smtClean="0">
                <a:solidFill>
                  <a:srgbClr val="FFFF00"/>
                </a:solidFill>
                <a:effectLst/>
                <a:latin typeface="Arial" charset="0"/>
              </a:rPr>
              <a:t> </a:t>
            </a:r>
            <a:r>
              <a:rPr lang="en-US" sz="2800" dirty="0" smtClean="0">
                <a:solidFill>
                  <a:srgbClr val="FFFF00"/>
                </a:solidFill>
                <a:effectLst/>
                <a:latin typeface="Arial" charset="0"/>
              </a:rPr>
              <a:t>Current Activities: </a:t>
            </a:r>
            <a:r>
              <a:rPr lang="en-US" sz="2800" dirty="0" err="1" smtClean="0">
                <a:solidFill>
                  <a:srgbClr val="FFFF00"/>
                </a:solidFill>
                <a:effectLst/>
                <a:latin typeface="Arial" charset="0"/>
              </a:rPr>
              <a:t>WindSAT</a:t>
            </a:r>
            <a:endParaRPr lang="en-US" sz="2800" dirty="0" smtClean="0">
              <a:solidFill>
                <a:srgbClr val="FFFF00"/>
              </a:solidFill>
              <a:effectLst/>
              <a:latin typeface="Arial" charset="0"/>
            </a:endParaRPr>
          </a:p>
        </p:txBody>
      </p:sp>
      <p:sp>
        <p:nvSpPr>
          <p:cNvPr id="5123" name="Text Box 3"/>
          <p:cNvSpPr txBox="1">
            <a:spLocks noChangeArrowheads="1"/>
          </p:cNvSpPr>
          <p:nvPr/>
        </p:nvSpPr>
        <p:spPr bwMode="auto">
          <a:xfrm>
            <a:off x="685800" y="4114800"/>
            <a:ext cx="2792413" cy="457200"/>
          </a:xfrm>
          <a:prstGeom prst="rect">
            <a:avLst/>
          </a:prstGeom>
          <a:noFill/>
          <a:ln w="12700">
            <a:noFill/>
            <a:miter lim="800000"/>
            <a:headEnd/>
            <a:tailEnd/>
          </a:ln>
        </p:spPr>
        <p:txBody>
          <a:bodyPr wrap="none">
            <a:spAutoFit/>
          </a:bodyPr>
          <a:lstStyle/>
          <a:p>
            <a:pPr algn="l"/>
            <a:r>
              <a:rPr lang="en-US" sz="2400" b="1">
                <a:solidFill>
                  <a:srgbClr val="FFFFFF"/>
                </a:solidFill>
                <a:effectLst/>
              </a:rPr>
              <a:t>Selection Criteria:</a:t>
            </a:r>
          </a:p>
        </p:txBody>
      </p:sp>
      <p:sp>
        <p:nvSpPr>
          <p:cNvPr id="278532" name="Rectangle 4"/>
          <p:cNvSpPr>
            <a:spLocks noGrp="1" noChangeArrowheads="1"/>
          </p:cNvSpPr>
          <p:nvPr>
            <p:ph type="body" idx="4294967295"/>
          </p:nvPr>
        </p:nvSpPr>
        <p:spPr>
          <a:xfrm>
            <a:off x="685800" y="1676400"/>
            <a:ext cx="8001000" cy="4572000"/>
          </a:xfrm>
        </p:spPr>
        <p:txBody>
          <a:bodyPr/>
          <a:lstStyle/>
          <a:p>
            <a:pPr>
              <a:lnSpc>
                <a:spcPct val="90000"/>
              </a:lnSpc>
              <a:spcAft>
                <a:spcPct val="35000"/>
              </a:spcAft>
              <a:buClr>
                <a:schemeClr val="bg1"/>
              </a:buClr>
              <a:buFontTx/>
              <a:buChar char="•"/>
              <a:defRPr/>
            </a:pPr>
            <a:r>
              <a:rPr lang="en-US" sz="2000" b="1" dirty="0" smtClean="0">
                <a:effectLst/>
              </a:rPr>
              <a:t>Receiving raw and processed </a:t>
            </a:r>
            <a:r>
              <a:rPr lang="en-US" sz="2000" b="1" dirty="0" err="1" smtClean="0">
                <a:effectLst/>
              </a:rPr>
              <a:t>WindSAT</a:t>
            </a:r>
            <a:r>
              <a:rPr lang="en-US" sz="2000" b="1" dirty="0" smtClean="0">
                <a:effectLst/>
              </a:rPr>
              <a:t> data from Navy</a:t>
            </a:r>
          </a:p>
          <a:p>
            <a:pPr>
              <a:lnSpc>
                <a:spcPct val="90000"/>
              </a:lnSpc>
              <a:spcAft>
                <a:spcPct val="35000"/>
              </a:spcAft>
              <a:buClr>
                <a:schemeClr val="bg1"/>
              </a:buClr>
              <a:buFontTx/>
              <a:buChar char="•"/>
              <a:defRPr/>
            </a:pPr>
            <a:r>
              <a:rPr lang="en-US" sz="2000" b="1" dirty="0" smtClean="0">
                <a:effectLst/>
              </a:rPr>
              <a:t>Processing </a:t>
            </a:r>
            <a:r>
              <a:rPr lang="en-US" sz="2000" b="1" dirty="0" err="1" smtClean="0">
                <a:effectLst/>
              </a:rPr>
              <a:t>WindSAT</a:t>
            </a:r>
            <a:r>
              <a:rPr lang="en-US" sz="2000" b="1" dirty="0" smtClean="0">
                <a:effectLst/>
              </a:rPr>
              <a:t> data:</a:t>
            </a:r>
          </a:p>
          <a:p>
            <a:pPr lvl="1">
              <a:lnSpc>
                <a:spcPct val="90000"/>
              </a:lnSpc>
              <a:spcAft>
                <a:spcPct val="35000"/>
              </a:spcAft>
              <a:buClr>
                <a:schemeClr val="accent2"/>
              </a:buClr>
              <a:buFont typeface="Arial" pitchFamily="34" charset="0"/>
              <a:buChar char="•"/>
              <a:defRPr/>
            </a:pPr>
            <a:r>
              <a:rPr lang="en-US" sz="1800" b="1" dirty="0" err="1" smtClean="0">
                <a:effectLst/>
              </a:rPr>
              <a:t>Polarimetric</a:t>
            </a:r>
            <a:r>
              <a:rPr lang="en-US" sz="1800" b="1" dirty="0" smtClean="0">
                <a:effectLst/>
              </a:rPr>
              <a:t> microwave radiometric measurements for near surface (10m height) wind speed and directions over Earth’s Oceans.</a:t>
            </a:r>
            <a:r>
              <a:rPr lang="en-US" sz="1800" dirty="0" smtClean="0"/>
              <a:t> </a:t>
            </a:r>
            <a:endParaRPr lang="en-US" sz="1800" b="1" dirty="0" smtClean="0">
              <a:effectLst/>
            </a:endParaRPr>
          </a:p>
          <a:p>
            <a:pPr lvl="1">
              <a:lnSpc>
                <a:spcPct val="90000"/>
              </a:lnSpc>
              <a:spcAft>
                <a:spcPct val="35000"/>
              </a:spcAft>
              <a:buClr>
                <a:schemeClr val="accent2"/>
              </a:buClr>
              <a:buFont typeface="Arial" pitchFamily="34" charset="0"/>
              <a:buChar char="•"/>
              <a:defRPr/>
            </a:pPr>
            <a:r>
              <a:rPr lang="en-US" sz="1800" b="1" dirty="0" smtClean="0">
                <a:effectLst/>
              </a:rPr>
              <a:t>Level 1b and Level 2 products (25km resolution) provided by FNMOC</a:t>
            </a:r>
          </a:p>
          <a:p>
            <a:pPr lvl="1">
              <a:lnSpc>
                <a:spcPct val="90000"/>
              </a:lnSpc>
              <a:spcAft>
                <a:spcPct val="35000"/>
              </a:spcAft>
              <a:buClr>
                <a:schemeClr val="accent2"/>
              </a:buClr>
              <a:buFont typeface="Arial" pitchFamily="34" charset="0"/>
              <a:buChar char="•"/>
              <a:defRPr/>
            </a:pPr>
            <a:r>
              <a:rPr lang="en-US" sz="1800" b="1" dirty="0" smtClean="0">
                <a:effectLst/>
              </a:rPr>
              <a:t>NOAA providing </a:t>
            </a:r>
            <a:r>
              <a:rPr lang="en-US" sz="1800" b="1" dirty="0" err="1" smtClean="0">
                <a:effectLst/>
              </a:rPr>
              <a:t>WindSAT</a:t>
            </a:r>
            <a:r>
              <a:rPr lang="en-US" sz="1800" b="1" dirty="0" smtClean="0">
                <a:effectLst/>
              </a:rPr>
              <a:t> BUFR files</a:t>
            </a:r>
          </a:p>
          <a:p>
            <a:pPr>
              <a:lnSpc>
                <a:spcPct val="90000"/>
              </a:lnSpc>
              <a:spcAft>
                <a:spcPct val="35000"/>
              </a:spcAft>
              <a:buClr>
                <a:schemeClr val="bg1"/>
              </a:buClr>
              <a:buFontTx/>
              <a:buChar char="•"/>
              <a:defRPr/>
            </a:pPr>
            <a:r>
              <a:rPr lang="en-US" sz="2000" b="1" dirty="0" smtClean="0">
                <a:effectLst/>
              </a:rPr>
              <a:t>Product Access Information Website :</a:t>
            </a:r>
          </a:p>
          <a:p>
            <a:pPr lvl="1">
              <a:lnSpc>
                <a:spcPct val="90000"/>
              </a:lnSpc>
              <a:spcAft>
                <a:spcPct val="35000"/>
              </a:spcAft>
              <a:buClr>
                <a:schemeClr val="bg1"/>
              </a:buClr>
              <a:buFont typeface="Wingdings" pitchFamily="2" charset="2"/>
              <a:buChar char="Ø"/>
              <a:defRPr/>
            </a:pPr>
            <a:r>
              <a:rPr lang="en-US" sz="1800" b="1" dirty="0" smtClean="0">
                <a:effectLst/>
              </a:rPr>
              <a:t>http://manati.orbit.nesdis.noaa.gov/windsat/</a:t>
            </a:r>
          </a:p>
          <a:p>
            <a:pPr>
              <a:lnSpc>
                <a:spcPct val="90000"/>
              </a:lnSpc>
              <a:spcAft>
                <a:spcPct val="35000"/>
              </a:spcAft>
              <a:buClr>
                <a:schemeClr val="bg1"/>
              </a:buClr>
              <a:buFontTx/>
              <a:buChar char="•"/>
              <a:defRPr/>
            </a:pPr>
            <a:endParaRPr lang="en-US" sz="2000" b="1" dirty="0" smtClean="0">
              <a:effectLst/>
            </a:endParaRPr>
          </a:p>
        </p:txBody>
      </p:sp>
      <p:sp>
        <p:nvSpPr>
          <p:cNvPr id="5" name="Slide Number Placeholder 4"/>
          <p:cNvSpPr>
            <a:spLocks noGrp="1"/>
          </p:cNvSpPr>
          <p:nvPr>
            <p:ph type="sldNum" sz="quarter" idx="12"/>
          </p:nvPr>
        </p:nvSpPr>
        <p:spPr/>
        <p:txBody>
          <a:bodyPr/>
          <a:lstStyle/>
          <a:p>
            <a:pPr>
              <a:defRPr/>
            </a:pPr>
            <a:fld id="{10A2D38B-F80D-4B22-B480-781C2A719EC7}" type="slidenum">
              <a:rPr lang="en-US" smtClean="0"/>
              <a:pPr>
                <a:defRPr/>
              </a:pPr>
              <a:t>44</a:t>
            </a:fld>
            <a:endParaRPr lang="en-US"/>
          </a:p>
        </p:txBody>
      </p:sp>
    </p:spTree>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04800" y="0"/>
            <a:ext cx="8534400" cy="1143000"/>
          </a:xfrm>
          <a:noFill/>
        </p:spPr>
        <p:txBody>
          <a:bodyPr/>
          <a:lstStyle/>
          <a:p>
            <a:r>
              <a:rPr lang="en-US" sz="3600" dirty="0" smtClean="0">
                <a:solidFill>
                  <a:srgbClr val="FFFF00"/>
                </a:solidFill>
                <a:effectLst/>
                <a:latin typeface="Arial" charset="0"/>
              </a:rPr>
              <a:t>Non-NOAA Satellites</a:t>
            </a:r>
            <a:br>
              <a:rPr lang="en-US" sz="3600" dirty="0" smtClean="0">
                <a:solidFill>
                  <a:srgbClr val="FFFF00"/>
                </a:solidFill>
                <a:effectLst/>
                <a:latin typeface="Arial" charset="0"/>
              </a:rPr>
            </a:br>
            <a:r>
              <a:rPr lang="en-US" sz="3600" dirty="0" smtClean="0">
                <a:solidFill>
                  <a:srgbClr val="FFFF00"/>
                </a:solidFill>
                <a:effectLst/>
                <a:latin typeface="Arial" charset="0"/>
              </a:rPr>
              <a:t> </a:t>
            </a:r>
            <a:r>
              <a:rPr lang="en-US" sz="2800" dirty="0" smtClean="0">
                <a:solidFill>
                  <a:srgbClr val="FFFF00"/>
                </a:solidFill>
                <a:effectLst/>
                <a:latin typeface="Arial" charset="0"/>
              </a:rPr>
              <a:t>Current Activities: EUMETSAT/</a:t>
            </a:r>
            <a:r>
              <a:rPr lang="en-US" sz="2800" dirty="0" err="1" smtClean="0">
                <a:solidFill>
                  <a:srgbClr val="FFFF00"/>
                </a:solidFill>
                <a:effectLst/>
                <a:latin typeface="Arial" charset="0"/>
              </a:rPr>
              <a:t>Metop</a:t>
            </a:r>
            <a:endParaRPr lang="en-US" sz="2800" dirty="0" smtClean="0">
              <a:solidFill>
                <a:srgbClr val="FFFF00"/>
              </a:solidFill>
              <a:effectLst/>
              <a:latin typeface="Arial" charset="0"/>
            </a:endParaRPr>
          </a:p>
        </p:txBody>
      </p:sp>
      <p:sp>
        <p:nvSpPr>
          <p:cNvPr id="6147" name="Text Box 3"/>
          <p:cNvSpPr txBox="1">
            <a:spLocks noChangeArrowheads="1"/>
          </p:cNvSpPr>
          <p:nvPr/>
        </p:nvSpPr>
        <p:spPr bwMode="auto">
          <a:xfrm>
            <a:off x="685800" y="4114800"/>
            <a:ext cx="2792413" cy="457200"/>
          </a:xfrm>
          <a:prstGeom prst="rect">
            <a:avLst/>
          </a:prstGeom>
          <a:noFill/>
          <a:ln w="12700">
            <a:noFill/>
            <a:miter lim="800000"/>
            <a:headEnd/>
            <a:tailEnd/>
          </a:ln>
        </p:spPr>
        <p:txBody>
          <a:bodyPr wrap="none">
            <a:spAutoFit/>
          </a:bodyPr>
          <a:lstStyle/>
          <a:p>
            <a:pPr algn="l"/>
            <a:r>
              <a:rPr lang="en-US" sz="2400" b="1">
                <a:solidFill>
                  <a:srgbClr val="FFFFFF"/>
                </a:solidFill>
                <a:effectLst/>
              </a:rPr>
              <a:t>Selection Criteria:</a:t>
            </a:r>
          </a:p>
        </p:txBody>
      </p:sp>
      <p:sp>
        <p:nvSpPr>
          <p:cNvPr id="6148" name="Rectangle 4"/>
          <p:cNvSpPr>
            <a:spLocks noGrp="1" noChangeArrowheads="1"/>
          </p:cNvSpPr>
          <p:nvPr>
            <p:ph type="body" idx="1"/>
          </p:nvPr>
        </p:nvSpPr>
        <p:spPr>
          <a:xfrm>
            <a:off x="609600" y="1676400"/>
            <a:ext cx="8001000" cy="4572000"/>
          </a:xfrm>
          <a:noFill/>
        </p:spPr>
        <p:txBody>
          <a:bodyPr/>
          <a:lstStyle/>
          <a:p>
            <a:pPr>
              <a:lnSpc>
                <a:spcPct val="80000"/>
              </a:lnSpc>
              <a:spcAft>
                <a:spcPct val="35000"/>
              </a:spcAft>
              <a:buClr>
                <a:schemeClr val="bg1"/>
              </a:buClr>
              <a:buFontTx/>
              <a:buChar char="•"/>
            </a:pPr>
            <a:r>
              <a:rPr lang="en-US" sz="2400" b="1" dirty="0" smtClean="0">
                <a:effectLst/>
              </a:rPr>
              <a:t>Receiving and Processing ASCAT Level 1B data</a:t>
            </a:r>
          </a:p>
          <a:p>
            <a:pPr lvl="1">
              <a:lnSpc>
                <a:spcPct val="80000"/>
              </a:lnSpc>
              <a:spcAft>
                <a:spcPct val="35000"/>
              </a:spcAft>
              <a:buClr>
                <a:schemeClr val="bg1"/>
              </a:buClr>
              <a:buFont typeface="Wingdings" pitchFamily="2" charset="2"/>
              <a:buChar char="Ø"/>
            </a:pPr>
            <a:r>
              <a:rPr lang="en-US" sz="2000" b="1" dirty="0" smtClean="0">
                <a:effectLst/>
              </a:rPr>
              <a:t>25 km resolution products in BUFR generated within 3 hours of observation</a:t>
            </a:r>
          </a:p>
          <a:p>
            <a:pPr>
              <a:lnSpc>
                <a:spcPct val="80000"/>
              </a:lnSpc>
              <a:spcAft>
                <a:spcPct val="35000"/>
              </a:spcAft>
              <a:buClr>
                <a:schemeClr val="bg1"/>
              </a:buClr>
              <a:buFontTx/>
              <a:buChar char="•"/>
            </a:pPr>
            <a:r>
              <a:rPr lang="en-US" sz="2400" b="1" dirty="0" smtClean="0">
                <a:effectLst/>
              </a:rPr>
              <a:t>Receiving and Processing GOME data</a:t>
            </a:r>
          </a:p>
          <a:p>
            <a:pPr lvl="1">
              <a:lnSpc>
                <a:spcPct val="80000"/>
              </a:lnSpc>
              <a:spcAft>
                <a:spcPct val="35000"/>
              </a:spcAft>
              <a:buClr>
                <a:schemeClr val="accent2"/>
              </a:buClr>
              <a:buFont typeface="Arial" pitchFamily="34" charset="0"/>
              <a:buChar char="•"/>
            </a:pPr>
            <a:r>
              <a:rPr lang="en-US" sz="2000" b="1" dirty="0" smtClean="0">
                <a:effectLst/>
              </a:rPr>
              <a:t>Total Ozone Field (orbit) within 3 hours of observation</a:t>
            </a:r>
          </a:p>
          <a:p>
            <a:pPr lvl="1">
              <a:lnSpc>
                <a:spcPct val="80000"/>
              </a:lnSpc>
              <a:spcAft>
                <a:spcPct val="35000"/>
              </a:spcAft>
              <a:buClr>
                <a:schemeClr val="accent2"/>
              </a:buClr>
              <a:buFont typeface="Arial" pitchFamily="34" charset="0"/>
              <a:buChar char="•"/>
            </a:pPr>
            <a:r>
              <a:rPr lang="en-US" sz="2000" b="1" dirty="0" smtClean="0">
                <a:effectLst/>
              </a:rPr>
              <a:t>Daily gridded Total Ozone Product</a:t>
            </a:r>
          </a:p>
          <a:p>
            <a:pPr lvl="1">
              <a:lnSpc>
                <a:spcPct val="80000"/>
              </a:lnSpc>
              <a:spcAft>
                <a:spcPct val="35000"/>
              </a:spcAft>
              <a:buClr>
                <a:schemeClr val="accent2"/>
              </a:buClr>
              <a:buFont typeface="Arial" pitchFamily="34" charset="0"/>
              <a:buChar char="•"/>
            </a:pPr>
            <a:r>
              <a:rPr lang="en-US" sz="2000" b="1" dirty="0" smtClean="0">
                <a:effectLst/>
              </a:rPr>
              <a:t>Aerosol Index</a:t>
            </a:r>
          </a:p>
          <a:p>
            <a:pPr>
              <a:lnSpc>
                <a:spcPct val="80000"/>
              </a:lnSpc>
              <a:spcAft>
                <a:spcPct val="35000"/>
              </a:spcAft>
              <a:buClr>
                <a:schemeClr val="bg1"/>
              </a:buClr>
              <a:buFontTx/>
              <a:buChar char="•"/>
            </a:pPr>
            <a:r>
              <a:rPr lang="en-US" sz="2400" b="1" dirty="0" smtClean="0">
                <a:effectLst/>
              </a:rPr>
              <a:t>Receiving and Processing IASI data :</a:t>
            </a:r>
          </a:p>
          <a:p>
            <a:pPr lvl="1">
              <a:lnSpc>
                <a:spcPct val="80000"/>
              </a:lnSpc>
              <a:spcAft>
                <a:spcPct val="35000"/>
              </a:spcAft>
              <a:buClr>
                <a:schemeClr val="bg1"/>
              </a:buClr>
              <a:buFont typeface="Wingdings" pitchFamily="2" charset="2"/>
              <a:buChar char="Ø"/>
            </a:pPr>
            <a:r>
              <a:rPr lang="en-US" sz="1800" b="1" dirty="0" smtClean="0">
                <a:effectLst/>
              </a:rPr>
              <a:t>Vertical Temperature and Moisture Profiles produced within 3 hours of observation</a:t>
            </a:r>
          </a:p>
          <a:p>
            <a:pPr lvl="1">
              <a:lnSpc>
                <a:spcPct val="80000"/>
              </a:lnSpc>
              <a:spcAft>
                <a:spcPct val="35000"/>
              </a:spcAft>
              <a:buClr>
                <a:schemeClr val="bg1"/>
              </a:buClr>
              <a:buFont typeface="Wingdings" pitchFamily="2" charset="2"/>
              <a:buChar char="Ø"/>
            </a:pPr>
            <a:r>
              <a:rPr lang="en-US" sz="1800" b="1" dirty="0" smtClean="0">
                <a:effectLst/>
              </a:rPr>
              <a:t>Radiances in BUFR</a:t>
            </a:r>
          </a:p>
        </p:txBody>
      </p:sp>
    </p:spTree>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z="3600" dirty="0" smtClean="0">
                <a:solidFill>
                  <a:srgbClr val="FFFF00"/>
                </a:solidFill>
                <a:effectLst/>
                <a:latin typeface="Arial" charset="0"/>
              </a:rPr>
              <a:t>Non-NOAA Satellites</a:t>
            </a:r>
            <a:br>
              <a:rPr lang="en-US" sz="3600" dirty="0" smtClean="0">
                <a:solidFill>
                  <a:srgbClr val="FFFF00"/>
                </a:solidFill>
                <a:effectLst/>
                <a:latin typeface="Arial" charset="0"/>
              </a:rPr>
            </a:br>
            <a:r>
              <a:rPr lang="en-US" sz="3600" dirty="0" smtClean="0">
                <a:solidFill>
                  <a:srgbClr val="FFFF00"/>
                </a:solidFill>
                <a:effectLst/>
                <a:latin typeface="Arial" charset="0"/>
              </a:rPr>
              <a:t> </a:t>
            </a:r>
            <a:r>
              <a:rPr lang="en-US" sz="2800" dirty="0" smtClean="0">
                <a:solidFill>
                  <a:srgbClr val="FFFF00"/>
                </a:solidFill>
                <a:effectLst/>
                <a:latin typeface="Arial" charset="0"/>
              </a:rPr>
              <a:t>Current Activities: Jason-2</a:t>
            </a:r>
            <a:br>
              <a:rPr lang="en-US" sz="2800" dirty="0" smtClean="0">
                <a:solidFill>
                  <a:srgbClr val="FFFF00"/>
                </a:solidFill>
                <a:effectLst/>
                <a:latin typeface="Arial" charset="0"/>
              </a:rPr>
            </a:br>
            <a:r>
              <a:rPr lang="en-US" sz="2000" dirty="0" smtClean="0">
                <a:solidFill>
                  <a:srgbClr val="FFFF00"/>
                </a:solidFill>
                <a:effectLst/>
                <a:latin typeface="Arial" charset="0"/>
              </a:rPr>
              <a:t>(Joint NOAA/NASA/CNES/EUMETSAT mission)</a:t>
            </a:r>
          </a:p>
        </p:txBody>
      </p:sp>
      <p:sp>
        <p:nvSpPr>
          <p:cNvPr id="249859" name="Rectangle 3"/>
          <p:cNvSpPr>
            <a:spLocks noGrp="1" noChangeArrowheads="1"/>
          </p:cNvSpPr>
          <p:nvPr>
            <p:ph type="body" idx="1"/>
          </p:nvPr>
        </p:nvSpPr>
        <p:spPr>
          <a:xfrm>
            <a:off x="609600" y="1676400"/>
            <a:ext cx="7848600" cy="4114800"/>
          </a:xfrm>
        </p:spPr>
        <p:txBody>
          <a:bodyPr/>
          <a:lstStyle/>
          <a:p>
            <a:pPr>
              <a:lnSpc>
                <a:spcPct val="80000"/>
              </a:lnSpc>
              <a:spcAft>
                <a:spcPct val="35000"/>
              </a:spcAft>
              <a:buClr>
                <a:schemeClr val="bg1"/>
              </a:buClr>
              <a:buFontTx/>
              <a:buChar char="•"/>
              <a:defRPr/>
            </a:pPr>
            <a:r>
              <a:rPr lang="en-US" sz="1800" b="1" dirty="0" smtClean="0">
                <a:effectLst/>
              </a:rPr>
              <a:t>Receiving Jason-2 payload telemetry</a:t>
            </a:r>
            <a:r>
              <a:rPr lang="en-US" sz="1800" dirty="0" smtClean="0"/>
              <a:t> </a:t>
            </a:r>
            <a:r>
              <a:rPr lang="en-US" sz="1800" b="1" dirty="0" smtClean="0">
                <a:effectLst/>
              </a:rPr>
              <a:t>data in near real time down linked to NOAA’s ground stations at Wallops, VA, Fairbanks, AK, and </a:t>
            </a:r>
            <a:r>
              <a:rPr lang="en-US" sz="1800" b="1" dirty="0" smtClean="0"/>
              <a:t>EUMETSAT’s ground station at </a:t>
            </a:r>
            <a:r>
              <a:rPr lang="en-US" sz="1800" b="1" dirty="0" err="1" smtClean="0"/>
              <a:t>Usingen</a:t>
            </a:r>
            <a:r>
              <a:rPr lang="en-US" sz="1800" b="1" dirty="0" smtClean="0"/>
              <a:t>, Germany</a:t>
            </a:r>
            <a:endParaRPr lang="en-US" sz="1800" b="1" dirty="0" smtClean="0">
              <a:effectLst/>
            </a:endParaRPr>
          </a:p>
          <a:p>
            <a:pPr>
              <a:lnSpc>
                <a:spcPct val="80000"/>
              </a:lnSpc>
              <a:spcAft>
                <a:spcPct val="35000"/>
              </a:spcAft>
              <a:buClr>
                <a:schemeClr val="bg1"/>
              </a:buClr>
              <a:buFontTx/>
              <a:buChar char="•"/>
              <a:defRPr/>
            </a:pPr>
            <a:r>
              <a:rPr lang="en-US" sz="1800" b="1" dirty="0" smtClean="0">
                <a:effectLst/>
              </a:rPr>
              <a:t>Processing POSEIDON-3 Altimeter data</a:t>
            </a:r>
          </a:p>
          <a:p>
            <a:pPr lvl="1">
              <a:lnSpc>
                <a:spcPct val="80000"/>
              </a:lnSpc>
              <a:spcAft>
                <a:spcPct val="35000"/>
              </a:spcAft>
              <a:buClr>
                <a:schemeClr val="accent2"/>
              </a:buClr>
              <a:buFont typeface="Arial" pitchFamily="34" charset="0"/>
              <a:buChar char="•"/>
              <a:defRPr/>
            </a:pPr>
            <a:r>
              <a:rPr lang="en-US" sz="1400" b="1" dirty="0" smtClean="0">
                <a:effectLst/>
              </a:rPr>
              <a:t>Radar altimeter measurements reflected by the ocean surface</a:t>
            </a:r>
          </a:p>
          <a:p>
            <a:pPr lvl="1">
              <a:lnSpc>
                <a:spcPct val="80000"/>
              </a:lnSpc>
              <a:spcAft>
                <a:spcPct val="35000"/>
              </a:spcAft>
              <a:buClr>
                <a:schemeClr val="accent2"/>
              </a:buClr>
              <a:buFont typeface="Arial" pitchFamily="34" charset="0"/>
              <a:buChar char="•"/>
              <a:defRPr/>
            </a:pPr>
            <a:r>
              <a:rPr lang="en-US" sz="1400" b="1" dirty="0" smtClean="0">
                <a:effectLst/>
              </a:rPr>
              <a:t>NRT Sea Surface Height Anomaly, Significant Wave Height, and Altimeter Wind Speed products produced within 3-5 hours of acquisition </a:t>
            </a:r>
          </a:p>
          <a:p>
            <a:pPr lvl="1">
              <a:lnSpc>
                <a:spcPct val="80000"/>
              </a:lnSpc>
              <a:spcAft>
                <a:spcPct val="35000"/>
              </a:spcAft>
              <a:buClr>
                <a:schemeClr val="accent2"/>
              </a:buClr>
              <a:buFont typeface="Arial" pitchFamily="34" charset="0"/>
              <a:buChar char="•"/>
              <a:defRPr/>
            </a:pPr>
            <a:r>
              <a:rPr lang="en-US" sz="1400" b="1" dirty="0" smtClean="0">
                <a:effectLst/>
              </a:rPr>
              <a:t>CNES provides NRT science processing software to generate OGDRs.</a:t>
            </a:r>
          </a:p>
          <a:p>
            <a:pPr>
              <a:lnSpc>
                <a:spcPct val="80000"/>
              </a:lnSpc>
              <a:spcAft>
                <a:spcPct val="35000"/>
              </a:spcAft>
              <a:buClr>
                <a:schemeClr val="bg1"/>
              </a:buClr>
              <a:buFontTx/>
              <a:buChar char="•"/>
              <a:defRPr/>
            </a:pPr>
            <a:r>
              <a:rPr lang="en-US" sz="1800" b="1" dirty="0" smtClean="0">
                <a:effectLst/>
              </a:rPr>
              <a:t>Jason-2 Product Distribution</a:t>
            </a:r>
          </a:p>
          <a:p>
            <a:pPr lvl="1">
              <a:lnSpc>
                <a:spcPct val="80000"/>
              </a:lnSpc>
              <a:spcAft>
                <a:spcPct val="35000"/>
              </a:spcAft>
              <a:buClr>
                <a:schemeClr val="bg1"/>
              </a:buClr>
              <a:buFont typeface="Wingdings" pitchFamily="2" charset="2"/>
              <a:buChar char="Ø"/>
              <a:defRPr/>
            </a:pPr>
            <a:r>
              <a:rPr lang="en-US" sz="1400" b="1" dirty="0" smtClean="0">
                <a:effectLst/>
              </a:rPr>
              <a:t>Operational Geophysical Data Records (OGDRs) in </a:t>
            </a:r>
            <a:r>
              <a:rPr lang="en-US" sz="1400" b="1" dirty="0" err="1" smtClean="0">
                <a:effectLst/>
              </a:rPr>
              <a:t>NetCDF</a:t>
            </a:r>
            <a:r>
              <a:rPr lang="en-US" sz="1400" b="1" dirty="0" smtClean="0">
                <a:effectLst/>
              </a:rPr>
              <a:t> format</a:t>
            </a:r>
          </a:p>
          <a:p>
            <a:pPr lvl="1">
              <a:lnSpc>
                <a:spcPct val="80000"/>
              </a:lnSpc>
              <a:spcAft>
                <a:spcPct val="35000"/>
              </a:spcAft>
              <a:buClr>
                <a:schemeClr val="bg1"/>
              </a:buClr>
              <a:buFont typeface="Wingdings" pitchFamily="2" charset="2"/>
              <a:buChar char="Ø"/>
              <a:defRPr/>
            </a:pPr>
            <a:r>
              <a:rPr lang="en-US" sz="1400" b="1" dirty="0" smtClean="0">
                <a:effectLst/>
              </a:rPr>
              <a:t>OGDR-BUFR files in BUFR format available via the WMO GTS (gateway)</a:t>
            </a:r>
          </a:p>
          <a:p>
            <a:pPr marL="342900" lvl="1" indent="-342900">
              <a:lnSpc>
                <a:spcPct val="80000"/>
              </a:lnSpc>
              <a:spcBef>
                <a:spcPct val="50000"/>
              </a:spcBef>
              <a:spcAft>
                <a:spcPct val="35000"/>
              </a:spcAft>
              <a:buClr>
                <a:schemeClr val="bg1"/>
              </a:buClr>
              <a:buSzPct val="70000"/>
              <a:buFontTx/>
              <a:buChar char="•"/>
              <a:defRPr/>
            </a:pPr>
            <a:r>
              <a:rPr lang="en-US" sz="1800" b="1" dirty="0" smtClean="0">
                <a:effectLst/>
              </a:rPr>
              <a:t>Product Access Information Website:  </a:t>
            </a:r>
            <a:r>
              <a:rPr lang="en-US" sz="1400" b="1" dirty="0" smtClean="0"/>
              <a:t>http://www.ospo.noaa.gov/Products/ocean/ssheight.html</a:t>
            </a:r>
          </a:p>
          <a:p>
            <a:pPr>
              <a:lnSpc>
                <a:spcPct val="80000"/>
              </a:lnSpc>
              <a:spcAft>
                <a:spcPct val="35000"/>
              </a:spcAft>
              <a:buClr>
                <a:schemeClr val="bg1"/>
              </a:buClr>
              <a:buFontTx/>
              <a:buChar char="•"/>
              <a:defRPr/>
            </a:pPr>
            <a:endParaRPr lang="en-US" sz="1800" b="1" dirty="0" smtClean="0">
              <a:effectLst/>
            </a:endParaRPr>
          </a:p>
        </p:txBody>
      </p:sp>
    </p:spTree>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z="4000" dirty="0" smtClean="0">
                <a:solidFill>
                  <a:srgbClr val="FFFF00"/>
                </a:solidFill>
                <a:effectLst/>
                <a:latin typeface="Arial" charset="0"/>
              </a:rPr>
              <a:t>Status of Non-NOAA</a:t>
            </a:r>
            <a:br>
              <a:rPr lang="en-US" sz="4000" dirty="0" smtClean="0">
                <a:solidFill>
                  <a:srgbClr val="FFFF00"/>
                </a:solidFill>
                <a:effectLst/>
                <a:latin typeface="Arial" charset="0"/>
              </a:rPr>
            </a:br>
            <a:r>
              <a:rPr lang="en-US" sz="4000" dirty="0" smtClean="0">
                <a:solidFill>
                  <a:srgbClr val="FFFF00"/>
                </a:solidFill>
                <a:effectLst/>
                <a:latin typeface="Arial" charset="0"/>
              </a:rPr>
              <a:t> Satellite Planning</a:t>
            </a:r>
          </a:p>
        </p:txBody>
      </p:sp>
      <p:sp>
        <p:nvSpPr>
          <p:cNvPr id="302083" name="Rectangle 3"/>
          <p:cNvSpPr>
            <a:spLocks noGrp="1" noChangeArrowheads="1"/>
          </p:cNvSpPr>
          <p:nvPr>
            <p:ph type="body" idx="1"/>
          </p:nvPr>
        </p:nvSpPr>
        <p:spPr>
          <a:xfrm>
            <a:off x="609600" y="1600200"/>
            <a:ext cx="7848600" cy="4114800"/>
          </a:xfrm>
        </p:spPr>
        <p:txBody>
          <a:bodyPr/>
          <a:lstStyle/>
          <a:p>
            <a:pPr>
              <a:lnSpc>
                <a:spcPct val="80000"/>
              </a:lnSpc>
              <a:spcAft>
                <a:spcPct val="35000"/>
              </a:spcAft>
              <a:buClr>
                <a:schemeClr val="tx1"/>
              </a:buClr>
              <a:buFontTx/>
              <a:buChar char="•"/>
              <a:defRPr/>
            </a:pPr>
            <a:r>
              <a:rPr lang="en-US" sz="2000" b="1" dirty="0" smtClean="0">
                <a:effectLst/>
              </a:rPr>
              <a:t>Future Plans for ASCAT (EUMETSAT)</a:t>
            </a:r>
          </a:p>
          <a:p>
            <a:pPr lvl="1">
              <a:lnSpc>
                <a:spcPct val="80000"/>
              </a:lnSpc>
              <a:spcAft>
                <a:spcPct val="35000"/>
              </a:spcAft>
              <a:buClr>
                <a:schemeClr val="accent2"/>
              </a:buClr>
              <a:buFont typeface="Arial" pitchFamily="34" charset="0"/>
              <a:buChar char="•"/>
              <a:defRPr/>
            </a:pPr>
            <a:r>
              <a:rPr lang="en-US" sz="2000" b="1" dirty="0" smtClean="0">
                <a:effectLst/>
              </a:rPr>
              <a:t>Provide higher resolution (12.5km) wind vector products</a:t>
            </a:r>
          </a:p>
          <a:p>
            <a:pPr>
              <a:lnSpc>
                <a:spcPct val="80000"/>
              </a:lnSpc>
              <a:spcAft>
                <a:spcPct val="35000"/>
              </a:spcAft>
              <a:buClr>
                <a:schemeClr val="tx1"/>
              </a:buClr>
              <a:buFont typeface="Arial" pitchFamily="34" charset="0"/>
              <a:buChar char="•"/>
              <a:defRPr/>
            </a:pPr>
            <a:r>
              <a:rPr lang="en-US" sz="2000" b="1" dirty="0" smtClean="0">
                <a:effectLst/>
              </a:rPr>
              <a:t>Future Plans for DMSP F19 (</a:t>
            </a:r>
            <a:r>
              <a:rPr lang="en-US" sz="2000" b="1" dirty="0" err="1" smtClean="0">
                <a:effectLst/>
              </a:rPr>
              <a:t>DoD</a:t>
            </a:r>
            <a:r>
              <a:rPr lang="en-US" sz="2000" b="1" dirty="0" smtClean="0">
                <a:effectLst/>
              </a:rPr>
              <a:t>/FNMOC)</a:t>
            </a:r>
          </a:p>
          <a:p>
            <a:pPr lvl="1">
              <a:lnSpc>
                <a:spcPct val="80000"/>
              </a:lnSpc>
              <a:spcAft>
                <a:spcPct val="35000"/>
              </a:spcAft>
              <a:buClr>
                <a:schemeClr val="accent2"/>
              </a:buClr>
              <a:buFont typeface="Arial" pitchFamily="34" charset="0"/>
              <a:buChar char="•"/>
              <a:defRPr/>
            </a:pPr>
            <a:r>
              <a:rPr lang="en-US" sz="2000" b="1" dirty="0" smtClean="0">
                <a:effectLst/>
              </a:rPr>
              <a:t>Launch October 2012</a:t>
            </a:r>
          </a:p>
          <a:p>
            <a:pPr lvl="1">
              <a:lnSpc>
                <a:spcPct val="80000"/>
              </a:lnSpc>
              <a:spcAft>
                <a:spcPct val="35000"/>
              </a:spcAft>
              <a:buClr>
                <a:schemeClr val="accent2"/>
              </a:buClr>
              <a:buFont typeface="Arial" pitchFamily="34" charset="0"/>
              <a:buChar char="•"/>
              <a:defRPr/>
            </a:pPr>
            <a:r>
              <a:rPr lang="en-US" sz="2000" b="1" dirty="0" smtClean="0">
                <a:effectLst/>
              </a:rPr>
              <a:t>Process and Distribute SSM/IS data products</a:t>
            </a:r>
          </a:p>
          <a:p>
            <a:pPr lvl="1">
              <a:lnSpc>
                <a:spcPct val="80000"/>
              </a:lnSpc>
              <a:spcAft>
                <a:spcPct val="35000"/>
              </a:spcAft>
              <a:buClr>
                <a:schemeClr val="accent2"/>
              </a:buClr>
              <a:buFontTx/>
              <a:buNone/>
              <a:defRPr/>
            </a:pPr>
            <a:endParaRPr lang="en-US" sz="2000" b="1" dirty="0" smtClean="0">
              <a:effectLst/>
            </a:endParaRPr>
          </a:p>
          <a:p>
            <a:pPr>
              <a:lnSpc>
                <a:spcPct val="80000"/>
              </a:lnSpc>
              <a:defRPr/>
            </a:pPr>
            <a:endParaRPr lang="en-US" sz="2000" dirty="0" smtClean="0"/>
          </a:p>
        </p:txBody>
      </p:sp>
    </p:spTree>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screen"/>
          <a:srcRect/>
          <a:stretch>
            <a:fillRect/>
          </a:stretch>
        </p:blipFill>
        <p:spPr bwMode="auto">
          <a:xfrm>
            <a:off x="533400" y="228600"/>
            <a:ext cx="4043082" cy="6248400"/>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5" name="Picture 4" descr="http://www.ncep.noaa.gov/news/ncwcp/s067_images/s067_49_20120607.jpg"/>
          <p:cNvPicPr>
            <a:picLocks noChangeAspect="1" noChangeArrowheads="1"/>
          </p:cNvPicPr>
          <p:nvPr/>
        </p:nvPicPr>
        <p:blipFill>
          <a:blip r:embed="rId3" cstate="screen"/>
          <a:srcRect/>
          <a:stretch>
            <a:fillRect/>
          </a:stretch>
        </p:blipFill>
        <p:spPr bwMode="auto">
          <a:xfrm>
            <a:off x="4876800" y="3352800"/>
            <a:ext cx="3810000" cy="2857500"/>
          </a:xfrm>
          <a:prstGeom prst="rect">
            <a:avLst/>
          </a:prstGeom>
        </p:spPr>
        <p:style>
          <a:lnRef idx="0">
            <a:schemeClr val="dk1"/>
          </a:lnRef>
          <a:fillRef idx="3">
            <a:schemeClr val="dk1"/>
          </a:fillRef>
          <a:effectRef idx="3">
            <a:schemeClr val="dk1"/>
          </a:effectRef>
          <a:fontRef idx="minor">
            <a:schemeClr val="lt1"/>
          </a:fontRef>
        </p:style>
      </p:pic>
      <p:pic>
        <p:nvPicPr>
          <p:cNvPr id="7" name="Picture 6"/>
          <p:cNvPicPr>
            <a:picLocks noChangeArrowheads="1"/>
          </p:cNvPicPr>
          <p:nvPr/>
        </p:nvPicPr>
        <p:blipFill>
          <a:blip r:embed="rId4" cstate="screen"/>
          <a:srcRect/>
          <a:stretch>
            <a:fillRect/>
          </a:stretch>
        </p:blipFill>
        <p:spPr bwMode="auto">
          <a:xfrm>
            <a:off x="4873752" y="457200"/>
            <a:ext cx="3813048" cy="2452910"/>
          </a:xfrm>
          <a:prstGeom prst="rect">
            <a:avLst/>
          </a:prstGeom>
          <a:ln>
            <a:headEnd/>
            <a:tailEnd/>
          </a:ln>
        </p:spPr>
        <p:style>
          <a:lnRef idx="0">
            <a:schemeClr val="dk1"/>
          </a:lnRef>
          <a:fillRef idx="3">
            <a:schemeClr val="dk1"/>
          </a:fillRef>
          <a:effectRef idx="3">
            <a:schemeClr val="dk1"/>
          </a:effectRef>
          <a:fontRef idx="minor">
            <a:schemeClr val="lt1"/>
          </a:fontRef>
        </p:style>
      </p:pic>
      <p:sp>
        <p:nvSpPr>
          <p:cNvPr id="6" name="Slide Number Placeholder 5"/>
          <p:cNvSpPr>
            <a:spLocks noGrp="1"/>
          </p:cNvSpPr>
          <p:nvPr>
            <p:ph type="sldNum" sz="quarter" idx="12"/>
          </p:nvPr>
        </p:nvSpPr>
        <p:spPr/>
        <p:txBody>
          <a:bodyPr/>
          <a:lstStyle/>
          <a:p>
            <a:pPr>
              <a:defRPr/>
            </a:pPr>
            <a:fld id="{33A91626-CF59-4D05-AC4C-9D8C83B04391}" type="slidenum">
              <a:rPr lang="en-US" smtClean="0"/>
              <a:pPr>
                <a:defRPr/>
              </a:pPr>
              <a:t>48</a:t>
            </a:fld>
            <a:endParaRPr lang="en-US"/>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2438400"/>
            <a:ext cx="6324600" cy="1661993"/>
          </a:xfrm>
          <a:prstGeom prst="rect">
            <a:avLst/>
          </a:prstGeom>
          <a:noFill/>
        </p:spPr>
        <p:txBody>
          <a:bodyPr wrap="square" rtlCol="0">
            <a:spAutoFit/>
          </a:bodyPr>
          <a:lstStyle/>
          <a:p>
            <a:pPr algn="ctr"/>
            <a:r>
              <a:rPr lang="en-US" dirty="0" smtClean="0"/>
              <a:t>     </a:t>
            </a:r>
            <a:r>
              <a:rPr lang="en-US" sz="4800" dirty="0" smtClean="0"/>
              <a:t>Thank You</a:t>
            </a:r>
          </a:p>
          <a:p>
            <a:pPr algn="ctr"/>
            <a:endParaRPr lang="en-US" dirty="0" smtClean="0"/>
          </a:p>
          <a:p>
            <a:pPr algn="ctr"/>
            <a:r>
              <a:rPr lang="en-US" dirty="0" smtClean="0"/>
              <a:t>       If you have any questions, please contact          	John.Paquette@NOAA.GOV </a:t>
            </a:r>
            <a:endParaRPr lang="en-US" dirty="0"/>
          </a:p>
        </p:txBody>
      </p:sp>
      <p:pic>
        <p:nvPicPr>
          <p:cNvPr id="3" name="Picture 15" descr="NOAA Logo"/>
          <p:cNvPicPr>
            <a:picLocks noChangeAspect="1" noChangeArrowheads="1"/>
          </p:cNvPicPr>
          <p:nvPr/>
        </p:nvPicPr>
        <p:blipFill>
          <a:blip r:embed="rId3" cstate="screen"/>
          <a:srcRect/>
          <a:stretch>
            <a:fillRect/>
          </a:stretch>
        </p:blipFill>
        <p:spPr bwMode="auto">
          <a:xfrm>
            <a:off x="7848599" y="0"/>
            <a:ext cx="1295401" cy="115904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3FCCC1B7-AE1E-4EAD-B575-3261F0DC2EDE}" type="slidenum">
              <a:rPr lang="en-US" smtClean="0"/>
              <a:pPr>
                <a:defRPr/>
              </a:pPr>
              <a:t>49</a:t>
            </a:fld>
            <a:endParaRPr lang="en-US"/>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Group 346"/>
          <p:cNvGraphicFramePr>
            <a:graphicFrameLocks noGrp="1"/>
          </p:cNvGraphicFramePr>
          <p:nvPr/>
        </p:nvGraphicFramePr>
        <p:xfrm>
          <a:off x="228600" y="838200"/>
          <a:ext cx="7350125" cy="5263233"/>
        </p:xfrm>
        <a:graphic>
          <a:graphicData uri="http://schemas.openxmlformats.org/drawingml/2006/table">
            <a:tbl>
              <a:tblPr>
                <a:effectLst>
                  <a:outerShdw sx="1000" sy="1000" algn="ctr" rotWithShape="0">
                    <a:schemeClr val="bg1"/>
                  </a:outerShdw>
                </a:effectLst>
              </a:tblPr>
              <a:tblGrid>
                <a:gridCol w="2349500"/>
                <a:gridCol w="1265238"/>
                <a:gridCol w="1238250"/>
                <a:gridCol w="1239837"/>
                <a:gridCol w="1257300"/>
              </a:tblGrid>
              <a:tr h="93268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Payload Instrument</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GOES-12</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 America)</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Jul 01</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Apr 03</a:t>
                      </a:r>
                      <a:endParaRPr kumimoji="0" lang="en-US" sz="1200" b="1" i="0" u="none" strike="noStrike" cap="none" normalizeH="0" baseline="0" dirty="0" smtClean="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GOES-13</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(East)</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May 06</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Apr 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GOES-14</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(Standby)</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Jun 09</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Sep 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GOES-15</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(West )</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Launch: Mar 10</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mn-lt"/>
                        </a:rPr>
                        <a:t>Activation: Dec 11</a:t>
                      </a:r>
                      <a:endParaRPr kumimoji="0" lang="en-US" sz="1200" b="1" i="0" u="none" strike="noStrike" cap="none" normalizeH="0" baseline="0" dirty="0" smtClean="0">
                        <a:ln>
                          <a:noFill/>
                        </a:ln>
                        <a:solidFill>
                          <a:schemeClr val="tx1"/>
                        </a:solidFill>
                        <a:effectLst/>
                        <a:latin typeface="+mn-lt"/>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Imager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Sounder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(11)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Energetic Particle Sensor (EPS)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Magnetometers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42576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High Energy Proton and Alpha Detector (HEPAD)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X-Ray Sensor (XRS)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R (8)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Solar X-Ray Imager (SXI)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R (5)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r>
              <a:tr h="28432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400" b="1" i="0" u="none" strike="noStrike" cap="none" normalizeH="0" baseline="0" dirty="0" smtClean="0">
                          <a:ln>
                            <a:noFill/>
                          </a:ln>
                          <a:solidFill>
                            <a:schemeClr val="tx1"/>
                          </a:solidFill>
                          <a:effectLst/>
                          <a:latin typeface="+mn-lt"/>
                        </a:rPr>
                        <a:t>Spacecraft Subsystems</a:t>
                      </a:r>
                    </a:p>
                  </a:txBody>
                  <a:tcPr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mn-lt"/>
                      </a:endParaRPr>
                    </a:p>
                  </a:txBody>
                  <a:tcPr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Telemetry, Command &amp;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Attitude and Orbit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Inclination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R (6)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Propulsion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Y (7)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Mechanisms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Electrical Power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Thermal Control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5860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0" i="0" u="none" strike="noStrike" cap="none" normalizeH="0" baseline="0" dirty="0" smtClean="0">
                          <a:ln>
                            <a:noFill/>
                          </a:ln>
                          <a:solidFill>
                            <a:schemeClr val="tx1"/>
                          </a:solidFill>
                          <a:effectLst/>
                          <a:latin typeface="+mn-lt"/>
                        </a:rPr>
                        <a:t>Communications Payloads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mn-lt"/>
                        </a:rPr>
                        <a:t>S/C (13)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99"/>
                    </a:solidFill>
                  </a:tcPr>
                </a:tc>
              </a:tr>
            </a:tbl>
          </a:graphicData>
        </a:graphic>
      </p:graphicFrame>
      <p:sp>
        <p:nvSpPr>
          <p:cNvPr id="19" name="Title 15"/>
          <p:cNvSpPr>
            <a:spLocks noGrp="1"/>
          </p:cNvSpPr>
          <p:nvPr>
            <p:ph type="title"/>
          </p:nvPr>
        </p:nvSpPr>
        <p:spPr>
          <a:xfrm>
            <a:off x="-76200" y="152400"/>
            <a:ext cx="9144000" cy="609600"/>
          </a:xfrm>
        </p:spPr>
        <p:txBody>
          <a:bodyPr anchor="t">
            <a:noAutofit/>
          </a:bodyPr>
          <a:lstStyle/>
          <a:p>
            <a:pPr algn="ctr"/>
            <a:r>
              <a:rPr lang="en-US" sz="4000" dirty="0" smtClean="0">
                <a:solidFill>
                  <a:srgbClr val="FFFF00"/>
                </a:solidFill>
              </a:rPr>
              <a:t>GOES Status October 2012</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1600" dirty="0" smtClean="0"/>
              <a:t>http://www.oso.noaa.gov/goesstatus</a:t>
            </a:r>
            <a:endParaRPr lang="en-US" sz="1600" dirty="0"/>
          </a:p>
        </p:txBody>
      </p:sp>
      <p:sp>
        <p:nvSpPr>
          <p:cNvPr id="30" name="Text Box 335"/>
          <p:cNvSpPr txBox="1">
            <a:spLocks noChangeArrowheads="1"/>
          </p:cNvSpPr>
          <p:nvPr/>
        </p:nvSpPr>
        <p:spPr bwMode="auto">
          <a:xfrm>
            <a:off x="7901589" y="1503363"/>
            <a:ext cx="1053737" cy="3511353"/>
          </a:xfrm>
          <a:prstGeom prst="rect">
            <a:avLst/>
          </a:prstGeom>
          <a:noFill/>
          <a:ln w="12700" algn="ctr">
            <a:noFill/>
            <a:miter lim="800000"/>
            <a:headEnd/>
            <a:tailEnd/>
          </a:ln>
          <a:effectLst/>
        </p:spPr>
        <p:txBody>
          <a:bodyPr lIns="86493" tIns="43247" rIns="86493" bIns="43247">
            <a:spAutoFit/>
          </a:bodyPr>
          <a:lstStyle/>
          <a:p>
            <a:pPr algn="ctr">
              <a:spcBef>
                <a:spcPct val="50000"/>
              </a:spcBef>
            </a:pPr>
            <a:r>
              <a:rPr lang="en-US" sz="1400" b="1" dirty="0"/>
              <a:t>Key</a:t>
            </a:r>
          </a:p>
          <a:p>
            <a:pPr>
              <a:spcBef>
                <a:spcPct val="50000"/>
              </a:spcBef>
            </a:pPr>
            <a:r>
              <a:rPr lang="en-US" sz="900" b="1" dirty="0"/>
              <a:t>Operational</a:t>
            </a:r>
          </a:p>
          <a:p>
            <a:pPr>
              <a:spcBef>
                <a:spcPct val="50000"/>
              </a:spcBef>
            </a:pPr>
            <a:endParaRPr lang="en-US" sz="900" b="1" dirty="0"/>
          </a:p>
          <a:p>
            <a:pPr>
              <a:spcBef>
                <a:spcPct val="50000"/>
              </a:spcBef>
            </a:pPr>
            <a:endParaRPr lang="en-US" sz="900" b="1" dirty="0" smtClean="0"/>
          </a:p>
          <a:p>
            <a:pPr>
              <a:spcBef>
                <a:spcPct val="50000"/>
              </a:spcBef>
            </a:pPr>
            <a:r>
              <a:rPr lang="en-US" sz="900" b="1" dirty="0" smtClean="0"/>
              <a:t>Spacecraft </a:t>
            </a:r>
            <a:r>
              <a:rPr lang="en-US" sz="900" b="1" dirty="0"/>
              <a:t>issues but no user impacts</a:t>
            </a:r>
          </a:p>
          <a:p>
            <a:pPr>
              <a:spcBef>
                <a:spcPct val="50000"/>
              </a:spcBef>
            </a:pPr>
            <a:endParaRPr lang="en-US" sz="900" b="1" dirty="0"/>
          </a:p>
          <a:p>
            <a:pPr>
              <a:spcBef>
                <a:spcPct val="50000"/>
              </a:spcBef>
            </a:pPr>
            <a:endParaRPr lang="en-US" sz="900" b="1" dirty="0" smtClean="0"/>
          </a:p>
          <a:p>
            <a:pPr>
              <a:spcBef>
                <a:spcPct val="50000"/>
              </a:spcBef>
            </a:pPr>
            <a:r>
              <a:rPr lang="en-US" sz="900" b="1" dirty="0" smtClean="0"/>
              <a:t>Operational </a:t>
            </a:r>
            <a:r>
              <a:rPr lang="en-US" sz="900" b="1" dirty="0"/>
              <a:t>with limitations</a:t>
            </a:r>
          </a:p>
          <a:p>
            <a:pPr>
              <a:spcBef>
                <a:spcPct val="50000"/>
              </a:spcBef>
            </a:pPr>
            <a:endParaRPr lang="en-US" sz="900" b="1" dirty="0"/>
          </a:p>
          <a:p>
            <a:pPr>
              <a:spcBef>
                <a:spcPct val="50000"/>
              </a:spcBef>
            </a:pPr>
            <a:endParaRPr lang="en-US" sz="900" b="1" dirty="0"/>
          </a:p>
          <a:p>
            <a:pPr>
              <a:spcBef>
                <a:spcPct val="50000"/>
              </a:spcBef>
            </a:pPr>
            <a:r>
              <a:rPr lang="en-US" sz="900" b="1" dirty="0"/>
              <a:t>Non-operational</a:t>
            </a:r>
          </a:p>
          <a:p>
            <a:pPr>
              <a:spcBef>
                <a:spcPct val="50000"/>
              </a:spcBef>
            </a:pPr>
            <a:endParaRPr lang="en-US" sz="900" b="1" dirty="0"/>
          </a:p>
          <a:p>
            <a:pPr>
              <a:spcBef>
                <a:spcPct val="50000"/>
              </a:spcBef>
            </a:pPr>
            <a:endParaRPr lang="en-US" sz="900" b="1" dirty="0"/>
          </a:p>
          <a:p>
            <a:pPr>
              <a:spcBef>
                <a:spcPct val="50000"/>
              </a:spcBef>
            </a:pPr>
            <a:endParaRPr lang="en-US" sz="1200" b="1" dirty="0"/>
          </a:p>
        </p:txBody>
      </p:sp>
      <p:sp>
        <p:nvSpPr>
          <p:cNvPr id="31" name="Rectangle 336"/>
          <p:cNvSpPr>
            <a:spLocks noChangeArrowheads="1"/>
          </p:cNvSpPr>
          <p:nvPr/>
        </p:nvSpPr>
        <p:spPr bwMode="auto">
          <a:xfrm>
            <a:off x="7905751" y="1981288"/>
            <a:ext cx="953026" cy="245090"/>
          </a:xfrm>
          <a:prstGeom prst="rect">
            <a:avLst/>
          </a:prstGeom>
          <a:solidFill>
            <a:srgbClr val="00FF00"/>
          </a:solidFill>
          <a:ln w="12700" algn="ctr">
            <a:solidFill>
              <a:schemeClr val="tx1"/>
            </a:solidFill>
            <a:miter lim="800000"/>
            <a:headEnd/>
            <a:tailEnd/>
          </a:ln>
          <a:effectLst/>
        </p:spPr>
        <p:txBody>
          <a:bodyPr wrap="none" lIns="86493" tIns="43247" rIns="86493" bIns="43247" anchor="ctr" anchorCtr="1"/>
          <a:lstStyle/>
          <a:p>
            <a:pPr algn="ctr"/>
            <a:r>
              <a:rPr lang="en-US" sz="1400" b="1" dirty="0"/>
              <a:t>G</a:t>
            </a:r>
          </a:p>
        </p:txBody>
      </p:sp>
      <p:sp>
        <p:nvSpPr>
          <p:cNvPr id="32" name="Rectangle 337"/>
          <p:cNvSpPr>
            <a:spLocks noChangeArrowheads="1"/>
          </p:cNvSpPr>
          <p:nvPr/>
        </p:nvSpPr>
        <p:spPr bwMode="auto">
          <a:xfrm>
            <a:off x="7915120" y="4478867"/>
            <a:ext cx="953026" cy="245090"/>
          </a:xfrm>
          <a:prstGeom prst="rect">
            <a:avLst/>
          </a:prstGeom>
          <a:solidFill>
            <a:srgbClr val="FF0000"/>
          </a:solidFill>
          <a:ln w="12700" algn="ctr">
            <a:solidFill>
              <a:schemeClr val="tx1"/>
            </a:solidFill>
            <a:miter lim="800000"/>
            <a:headEnd/>
            <a:tailEnd/>
          </a:ln>
          <a:effectLst/>
        </p:spPr>
        <p:txBody>
          <a:bodyPr wrap="none" lIns="86493" tIns="43247" rIns="86493" bIns="43247" anchor="ctr" anchorCtr="1"/>
          <a:lstStyle/>
          <a:p>
            <a:pPr algn="ctr"/>
            <a:r>
              <a:rPr lang="en-US" sz="1400" b="1" dirty="0"/>
              <a:t>R</a:t>
            </a:r>
          </a:p>
        </p:txBody>
      </p:sp>
      <p:sp>
        <p:nvSpPr>
          <p:cNvPr id="33" name="Rectangle 338"/>
          <p:cNvSpPr>
            <a:spLocks noChangeArrowheads="1"/>
          </p:cNvSpPr>
          <p:nvPr/>
        </p:nvSpPr>
        <p:spPr bwMode="auto">
          <a:xfrm>
            <a:off x="7907089" y="2881852"/>
            <a:ext cx="953026" cy="245090"/>
          </a:xfrm>
          <a:prstGeom prst="rect">
            <a:avLst/>
          </a:prstGeom>
          <a:solidFill>
            <a:srgbClr val="CCFFCC"/>
          </a:solidFill>
          <a:ln w="12700" algn="ctr">
            <a:solidFill>
              <a:schemeClr val="tx1"/>
            </a:solidFill>
            <a:miter lim="800000"/>
            <a:headEnd/>
            <a:tailEnd/>
          </a:ln>
          <a:effectLst/>
        </p:spPr>
        <p:txBody>
          <a:bodyPr wrap="none" lIns="86493" tIns="43247" rIns="86493" bIns="43247" anchor="ctr"/>
          <a:lstStyle/>
          <a:p>
            <a:pPr algn="ctr"/>
            <a:r>
              <a:rPr lang="en-US" sz="1400" b="1" dirty="0"/>
              <a:t>S/C</a:t>
            </a:r>
          </a:p>
        </p:txBody>
      </p:sp>
      <p:sp>
        <p:nvSpPr>
          <p:cNvPr id="34" name="Rectangle 339"/>
          <p:cNvSpPr>
            <a:spLocks noChangeArrowheads="1"/>
          </p:cNvSpPr>
          <p:nvPr/>
        </p:nvSpPr>
        <p:spPr bwMode="auto">
          <a:xfrm>
            <a:off x="7916459" y="3697750"/>
            <a:ext cx="953026" cy="245090"/>
          </a:xfrm>
          <a:prstGeom prst="rect">
            <a:avLst/>
          </a:prstGeom>
          <a:solidFill>
            <a:srgbClr val="FFFF00"/>
          </a:solidFill>
          <a:ln w="12700" algn="ctr">
            <a:solidFill>
              <a:schemeClr val="tx1"/>
            </a:solidFill>
            <a:miter lim="800000"/>
            <a:headEnd/>
            <a:tailEnd/>
          </a:ln>
          <a:effectLst/>
        </p:spPr>
        <p:txBody>
          <a:bodyPr wrap="none" lIns="86493" tIns="43247" rIns="86493" bIns="43247" anchor="ctr" anchorCtr="1"/>
          <a:lstStyle/>
          <a:p>
            <a:pPr algn="ctr"/>
            <a:r>
              <a:rPr lang="en-US" sz="1400" b="1" dirty="0"/>
              <a:t>Y</a:t>
            </a:r>
          </a:p>
        </p:txBody>
      </p:sp>
      <p:sp>
        <p:nvSpPr>
          <p:cNvPr id="21" name="Line Callout 1 20"/>
          <p:cNvSpPr/>
          <p:nvPr/>
        </p:nvSpPr>
        <p:spPr>
          <a:xfrm>
            <a:off x="3962400" y="2508740"/>
            <a:ext cx="4953000" cy="609600"/>
          </a:xfrm>
          <a:prstGeom prst="borderCallout1">
            <a:avLst>
              <a:gd name="adj1" fmla="val 50825"/>
              <a:gd name="adj2" fmla="val -205"/>
              <a:gd name="adj3" fmla="val 166021"/>
              <a:gd name="adj4" fmla="val -7976"/>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fontAlgn="base"/>
            <a:r>
              <a:rPr lang="en-US" sz="1700" dirty="0" smtClean="0">
                <a:solidFill>
                  <a:schemeClr val="tx1"/>
                </a:solidFill>
                <a:latin typeface="Calibri" pitchFamily="34" charset="0"/>
              </a:rPr>
              <a:t>GOES-12 X-ray Imager has failed.  No recovery possible.</a:t>
            </a:r>
          </a:p>
        </p:txBody>
      </p:sp>
      <p:sp>
        <p:nvSpPr>
          <p:cNvPr id="22" name="Line Callout 1 21"/>
          <p:cNvSpPr/>
          <p:nvPr/>
        </p:nvSpPr>
        <p:spPr>
          <a:xfrm>
            <a:off x="3962400" y="3194540"/>
            <a:ext cx="4953000" cy="3048000"/>
          </a:xfrm>
          <a:prstGeom prst="borderCallout1">
            <a:avLst>
              <a:gd name="adj1" fmla="val 50825"/>
              <a:gd name="adj2" fmla="val -205"/>
              <a:gd name="adj3" fmla="val 50851"/>
              <a:gd name="adj4" fmla="val -659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fontAlgn="base"/>
            <a:r>
              <a:rPr lang="en-US" sz="1700" dirty="0" smtClean="0">
                <a:solidFill>
                  <a:schemeClr val="tx1"/>
                </a:solidFill>
                <a:latin typeface="Calibri" pitchFamily="34" charset="0"/>
              </a:rPr>
              <a:t>GOES-12 Inclination Control is non-operational.  No fuel remains for inclination control maneuvers. Code was loaded to mitigate image motion at slightly inclined orbit.  XGOHI (eXtended GOES High Inclination.) Users should expect a 4 minute delay from the time actually imaged.  As with the past GOES-10, users should also expect if there is a frame break during an image that the rest of the image will be lost.  Without XGOHI, the growing satellite inclination would continue to cause loops with an ever increasing "wobble".</a:t>
            </a:r>
          </a:p>
        </p:txBody>
      </p:sp>
      <p:sp>
        <p:nvSpPr>
          <p:cNvPr id="23" name="Line Callout 1 22"/>
          <p:cNvSpPr/>
          <p:nvPr/>
        </p:nvSpPr>
        <p:spPr>
          <a:xfrm>
            <a:off x="5257800" y="3095644"/>
            <a:ext cx="3200400" cy="762000"/>
          </a:xfrm>
          <a:prstGeom prst="borderCallout1">
            <a:avLst>
              <a:gd name="adj1" fmla="val 50825"/>
              <a:gd name="adj2" fmla="val -205"/>
              <a:gd name="adj3" fmla="val 33610"/>
              <a:gd name="adj4" fmla="val -944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nSpc>
                <a:spcPct val="89000"/>
              </a:lnSpc>
            </a:pPr>
            <a:r>
              <a:rPr lang="en-US" sz="1700" dirty="0" smtClean="0">
                <a:solidFill>
                  <a:schemeClr val="tx1"/>
                </a:solidFill>
                <a:latin typeface="Calibri" pitchFamily="34" charset="0"/>
              </a:rPr>
              <a:t>GOES-13 X-Ray Sensor Failed.  No x-ray space measurements being collected.  </a:t>
            </a:r>
          </a:p>
        </p:txBody>
      </p:sp>
      <p:sp>
        <p:nvSpPr>
          <p:cNvPr id="24" name="Line Callout 1 23"/>
          <p:cNvSpPr/>
          <p:nvPr/>
        </p:nvSpPr>
        <p:spPr>
          <a:xfrm>
            <a:off x="2743201" y="1752600"/>
            <a:ext cx="3456296" cy="1856096"/>
          </a:xfrm>
          <a:prstGeom prst="borderCallout1">
            <a:avLst>
              <a:gd name="adj1" fmla="val 49771"/>
              <a:gd name="adj2" fmla="val 100369"/>
              <a:gd name="adj3" fmla="val 21353"/>
              <a:gd name="adj4" fmla="val 10913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lvl="0">
              <a:lnSpc>
                <a:spcPct val="89000"/>
              </a:lnSpc>
              <a:defRPr/>
            </a:pPr>
            <a:r>
              <a:rPr lang="en-US" sz="1700" dirty="0" smtClean="0">
                <a:solidFill>
                  <a:schemeClr val="tx1"/>
                </a:solidFill>
                <a:latin typeface="Calibri" pitchFamily="34" charset="0"/>
              </a:rPr>
              <a:t>GOES-15  Sounder temperature control blanket is raised. Yaw flip at Equinox to keep Sun angle below cooler plane. Data outage and degraded products during each yaw flip maneuver and 28 hours of INR recovery period.  </a:t>
            </a:r>
            <a:endParaRPr lang="en-US" sz="1700" dirty="0">
              <a:solidFill>
                <a:schemeClr val="tx1"/>
              </a:solidFill>
              <a:latin typeface="Calibri" pitchFamily="34" charset="0"/>
            </a:endParaRPr>
          </a:p>
        </p:txBody>
      </p:sp>
      <p:sp>
        <p:nvSpPr>
          <p:cNvPr id="13" name="Slide Number Placeholder 12"/>
          <p:cNvSpPr>
            <a:spLocks noGrp="1"/>
          </p:cNvSpPr>
          <p:nvPr>
            <p:ph type="sldNum" sz="quarter" idx="12"/>
          </p:nvPr>
        </p:nvSpPr>
        <p:spPr/>
        <p:txBody>
          <a:bodyPr/>
          <a:lstStyle/>
          <a:p>
            <a:pPr>
              <a:defRPr/>
            </a:pPr>
            <a:fld id="{10A2D38B-F80D-4B22-B480-781C2A719EC7}" type="slidenum">
              <a:rPr lang="en-US" smtClean="0"/>
              <a:pPr>
                <a:defRPr/>
              </a:pPr>
              <a:t>5</a:t>
            </a:fld>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par>
                                <p:cTn id="23" presetID="1" presetClass="entr" presetSubtype="0" fill="hold" grpId="2"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4" grpId="1" animBg="1"/>
      <p:bldP spid="24"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219200" y="152400"/>
            <a:ext cx="7543800" cy="762000"/>
          </a:xfrm>
        </p:spPr>
        <p:txBody>
          <a:bodyPr/>
          <a:lstStyle/>
          <a:p>
            <a:pPr eaLnBrk="1" hangingPunct="1"/>
            <a:r>
              <a:rPr lang="en-US" sz="2400" dirty="0" smtClean="0">
                <a:solidFill>
                  <a:srgbClr val="FFFF00"/>
                </a:solidFill>
                <a:latin typeface="Book Antiqua" pitchFamily="18" charset="0"/>
              </a:rPr>
              <a:t>GOES Operations Status - </a:t>
            </a:r>
            <a:br>
              <a:rPr lang="en-US" sz="2400" dirty="0" smtClean="0">
                <a:solidFill>
                  <a:srgbClr val="FFFF00"/>
                </a:solidFill>
                <a:latin typeface="Book Antiqua" pitchFamily="18" charset="0"/>
              </a:rPr>
            </a:br>
            <a:r>
              <a:rPr lang="en-US" sz="2400" dirty="0" smtClean="0">
                <a:solidFill>
                  <a:srgbClr val="FFFF00"/>
                </a:solidFill>
                <a:latin typeface="Book Antiqua" pitchFamily="18" charset="0"/>
              </a:rPr>
              <a:t>October 2012</a:t>
            </a:r>
          </a:p>
        </p:txBody>
      </p:sp>
      <p:sp>
        <p:nvSpPr>
          <p:cNvPr id="20483" name="Rectangle 3"/>
          <p:cNvSpPr>
            <a:spLocks noGrp="1" noChangeArrowheads="1"/>
          </p:cNvSpPr>
          <p:nvPr>
            <p:ph type="body" idx="1"/>
          </p:nvPr>
        </p:nvSpPr>
        <p:spPr>
          <a:xfrm>
            <a:off x="381000" y="1295400"/>
            <a:ext cx="8470900" cy="5260975"/>
          </a:xfrm>
        </p:spPr>
        <p:txBody>
          <a:bodyPr/>
          <a:lstStyle/>
          <a:p>
            <a:pPr eaLnBrk="1" hangingPunct="1"/>
            <a:r>
              <a:rPr lang="en-US" sz="1800" dirty="0" smtClean="0">
                <a:latin typeface="Times New Roman" pitchFamily="18" charset="0"/>
              </a:rPr>
              <a:t>GOES-13 Sounder Event</a:t>
            </a:r>
          </a:p>
          <a:p>
            <a:pPr lvl="1" eaLnBrk="1" hangingPunct="1"/>
            <a:r>
              <a:rPr lang="en-US" sz="1800" dirty="0" smtClean="0">
                <a:latin typeface="Arial" pitchFamily="34" charset="0"/>
                <a:cs typeface="Arial" pitchFamily="34" charset="0"/>
              </a:rPr>
              <a:t>GOES-13 Sounder scan motor overload fault tripped at 1126z on September 23.</a:t>
            </a:r>
          </a:p>
          <a:p>
            <a:pPr lvl="2" eaLnBrk="1" hangingPunct="1"/>
            <a:r>
              <a:rPr lang="en-US" sz="1400" dirty="0" smtClean="0"/>
              <a:t>Root cause of Sounder Anomaly: filter wheel vibration</a:t>
            </a:r>
            <a:endParaRPr lang="en-US" sz="1800" dirty="0" smtClean="0">
              <a:latin typeface="Times New Roman" pitchFamily="18" charset="0"/>
            </a:endParaRPr>
          </a:p>
          <a:p>
            <a:pPr eaLnBrk="1" hangingPunct="1"/>
            <a:r>
              <a:rPr lang="en-US" sz="1800" dirty="0" smtClean="0">
                <a:latin typeface="Times New Roman" pitchFamily="18" charset="0"/>
              </a:rPr>
              <a:t>GOES-13 Imager Event</a:t>
            </a:r>
          </a:p>
          <a:p>
            <a:pPr lvl="1" eaLnBrk="1" hangingPunct="1"/>
            <a:r>
              <a:rPr lang="en-US" sz="1800" dirty="0" smtClean="0">
                <a:latin typeface="Arial" pitchFamily="34" charset="0"/>
                <a:cs typeface="Arial" pitchFamily="34" charset="0"/>
              </a:rPr>
              <a:t>GOES-13 Imager scan motor overload fault tripped at 2117z on September 23.</a:t>
            </a:r>
          </a:p>
          <a:p>
            <a:pPr lvl="2" eaLnBrk="1" hangingPunct="1"/>
            <a:r>
              <a:rPr lang="en-US" sz="1400" dirty="0" smtClean="0"/>
              <a:t>Root cause of Imager Anomaly: Sounder filter wheel vibration disturbance was transmitted to the Imager/Sounder optical bench &amp; Imager scan mirror had an anomalous response</a:t>
            </a:r>
            <a:endParaRPr lang="en-US" sz="1800" dirty="0" smtClean="0">
              <a:latin typeface="Times New Roman" pitchFamily="18" charset="0"/>
            </a:endParaRPr>
          </a:p>
          <a:p>
            <a:pPr eaLnBrk="1" hangingPunct="1"/>
            <a:r>
              <a:rPr lang="en-US" sz="1800" dirty="0" smtClean="0">
                <a:latin typeface="Times New Roman" pitchFamily="18" charset="0"/>
              </a:rPr>
              <a:t>GOES-14 Operations Status</a:t>
            </a:r>
          </a:p>
          <a:p>
            <a:pPr lvl="1" eaLnBrk="1" hangingPunct="1"/>
            <a:r>
              <a:rPr lang="en-US" sz="1800" dirty="0" smtClean="0">
                <a:latin typeface="Arial" pitchFamily="34" charset="0"/>
                <a:cs typeface="Arial" pitchFamily="34" charset="0"/>
              </a:rPr>
              <a:t>GOES-14 supporting GOES-East operations as it drifted to east from September 24 to October 18 .  GOES-14 Imager and Sounder products were retransmitted through GOES-13.</a:t>
            </a:r>
            <a:endParaRPr lang="en-US" sz="1800" dirty="0" smtClean="0">
              <a:latin typeface="Times New Roman" pitchFamily="18" charset="0"/>
            </a:endParaRPr>
          </a:p>
          <a:p>
            <a:pPr eaLnBrk="1" hangingPunct="1"/>
            <a:r>
              <a:rPr lang="en-US" sz="1800" dirty="0" smtClean="0">
                <a:latin typeface="Times New Roman" pitchFamily="18" charset="0"/>
              </a:rPr>
              <a:t>GOES-13 Operations Status </a:t>
            </a:r>
          </a:p>
          <a:p>
            <a:pPr lvl="1" eaLnBrk="1" hangingPunct="1"/>
            <a:r>
              <a:rPr lang="en-US" sz="1800" dirty="0" smtClean="0">
                <a:latin typeface="Arial" pitchFamily="34" charset="0"/>
                <a:cs typeface="Arial" pitchFamily="34" charset="0"/>
              </a:rPr>
              <a:t>Effective October 18, GOES-13 transmitting GVAR data from 75W, nominal GOES-East sub-point, and generation of GOES-13 Imager and Sounder products restored.</a:t>
            </a: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preferRelativeResize="0">
            <a:picLocks noChangeArrowheads="1"/>
          </p:cNvPicPr>
          <p:nvPr/>
        </p:nvPicPr>
        <p:blipFill>
          <a:blip r:embed="rId2" cstate="screen"/>
          <a:srcRect/>
          <a:stretch>
            <a:fillRect/>
          </a:stretch>
        </p:blipFill>
        <p:spPr bwMode="auto">
          <a:xfrm>
            <a:off x="152400" y="152400"/>
            <a:ext cx="8683625" cy="6324600"/>
          </a:xfrm>
          <a:prstGeom prst="rect">
            <a:avLst/>
          </a:prstGeom>
          <a:noFill/>
          <a:ln w="12700" algn="ctr">
            <a:noFill/>
            <a:miter lim="800000"/>
            <a:headEnd/>
            <a:tailEnd/>
          </a:ln>
          <a:effectLst/>
        </p:spPr>
      </p:pic>
      <p:sp>
        <p:nvSpPr>
          <p:cNvPr id="3" name="Slide Number Placeholder 2"/>
          <p:cNvSpPr>
            <a:spLocks noGrp="1"/>
          </p:cNvSpPr>
          <p:nvPr>
            <p:ph type="sldNum" sz="quarter" idx="12"/>
          </p:nvPr>
        </p:nvSpPr>
        <p:spPr/>
        <p:txBody>
          <a:bodyPr/>
          <a:lstStyle/>
          <a:p>
            <a:pPr>
              <a:defRPr/>
            </a:pPr>
            <a:fld id="{4B179FE6-5E83-4368-B0EB-849DBAA103C5}" type="slidenum">
              <a:rPr lang="en-US" smtClean="0"/>
              <a:pPr>
                <a:defRPr/>
              </a:pPr>
              <a:t>7</a:t>
            </a:fld>
            <a:endParaRPr lang="en-US"/>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81000" y="0"/>
            <a:ext cx="8382000" cy="1143000"/>
          </a:xfrm>
        </p:spPr>
        <p:txBody>
          <a:bodyPr/>
          <a:lstStyle/>
          <a:p>
            <a:r>
              <a:rPr lang="en-US" sz="3600" dirty="0" smtClean="0">
                <a:solidFill>
                  <a:srgbClr val="FFFF00"/>
                </a:solidFill>
              </a:rPr>
              <a:t>  Polar-Orbiting Overview                                    </a:t>
            </a:r>
            <a:r>
              <a:rPr lang="en-US" sz="2000" dirty="0" smtClean="0">
                <a:solidFill>
                  <a:srgbClr val="FFFF00"/>
                </a:solidFill>
              </a:rPr>
              <a:t>URL:</a:t>
            </a:r>
            <a:r>
              <a:rPr lang="en-US" sz="3600" dirty="0" smtClean="0">
                <a:solidFill>
                  <a:srgbClr val="FFFF00"/>
                </a:solidFill>
              </a:rPr>
              <a:t> </a:t>
            </a:r>
            <a:r>
              <a:rPr lang="en-US" sz="2000" dirty="0" smtClean="0">
                <a:solidFill>
                  <a:srgbClr val="FFFF00"/>
                </a:solidFill>
              </a:rPr>
              <a:t>http://www.oso.noaa.gov/poes/index.htm</a:t>
            </a:r>
            <a:endParaRPr lang="en-US" sz="2000" dirty="0">
              <a:solidFill>
                <a:srgbClr val="FFFF00"/>
              </a:solidFill>
            </a:endParaRPr>
          </a:p>
        </p:txBody>
      </p:sp>
      <p:grpSp>
        <p:nvGrpSpPr>
          <p:cNvPr id="2" name="Group 3"/>
          <p:cNvGrpSpPr>
            <a:grpSpLocks/>
          </p:cNvGrpSpPr>
          <p:nvPr/>
        </p:nvGrpSpPr>
        <p:grpSpPr bwMode="auto">
          <a:xfrm>
            <a:off x="4419600" y="1447800"/>
            <a:ext cx="3513138" cy="4724400"/>
            <a:chOff x="2976" y="912"/>
            <a:chExt cx="2021" cy="2025"/>
          </a:xfrm>
        </p:grpSpPr>
        <p:pic>
          <p:nvPicPr>
            <p:cNvPr id="23556" name="Picture 4" descr="Orbits 00Z 1400"/>
            <p:cNvPicPr>
              <a:picLocks noChangeAspect="1" noChangeArrowheads="1"/>
            </p:cNvPicPr>
            <p:nvPr/>
          </p:nvPicPr>
          <p:blipFill>
            <a:blip r:embed="rId2" cstate="screen"/>
            <a:srcRect/>
            <a:stretch>
              <a:fillRect/>
            </a:stretch>
          </p:blipFill>
          <p:spPr bwMode="auto">
            <a:xfrm>
              <a:off x="2976" y="912"/>
              <a:ext cx="2015" cy="1010"/>
            </a:xfrm>
            <a:prstGeom prst="rect">
              <a:avLst/>
            </a:prstGeom>
            <a:noFill/>
          </p:spPr>
        </p:pic>
        <p:pic>
          <p:nvPicPr>
            <p:cNvPr id="23557" name="Picture 5" descr="Orbits 00Z 1000"/>
            <p:cNvPicPr>
              <a:picLocks noChangeAspect="1" noChangeArrowheads="1"/>
            </p:cNvPicPr>
            <p:nvPr/>
          </p:nvPicPr>
          <p:blipFill>
            <a:blip r:embed="rId3" cstate="screen"/>
            <a:srcRect/>
            <a:stretch>
              <a:fillRect/>
            </a:stretch>
          </p:blipFill>
          <p:spPr bwMode="auto">
            <a:xfrm>
              <a:off x="2982" y="1927"/>
              <a:ext cx="2015" cy="1010"/>
            </a:xfrm>
            <a:prstGeom prst="rect">
              <a:avLst/>
            </a:prstGeom>
            <a:noFill/>
          </p:spPr>
        </p:pic>
      </p:grpSp>
      <p:sp>
        <p:nvSpPr>
          <p:cNvPr id="23558" name="Text Box 6"/>
          <p:cNvSpPr txBox="1">
            <a:spLocks noChangeArrowheads="1"/>
          </p:cNvSpPr>
          <p:nvPr/>
        </p:nvSpPr>
        <p:spPr bwMode="auto">
          <a:xfrm>
            <a:off x="7924800" y="2209800"/>
            <a:ext cx="1905000" cy="517525"/>
          </a:xfrm>
          <a:prstGeom prst="rect">
            <a:avLst/>
          </a:prstGeom>
          <a:noFill/>
          <a:ln w="9525">
            <a:noFill/>
            <a:miter lim="800000"/>
            <a:headEnd/>
            <a:tailEnd/>
          </a:ln>
          <a:effectLst/>
        </p:spPr>
        <p:txBody>
          <a:bodyPr>
            <a:spAutoFit/>
          </a:bodyPr>
          <a:lstStyle/>
          <a:p>
            <a:pPr>
              <a:spcBef>
                <a:spcPct val="50000"/>
              </a:spcBef>
            </a:pPr>
            <a:r>
              <a:rPr lang="en-US" sz="1400" dirty="0">
                <a:latin typeface="Arial" charset="0"/>
              </a:rPr>
              <a:t>2 p.m. Orbit</a:t>
            </a:r>
            <a:br>
              <a:rPr lang="en-US" sz="1400" dirty="0">
                <a:latin typeface="Arial" charset="0"/>
              </a:rPr>
            </a:br>
            <a:endParaRPr lang="en-US" sz="1400" dirty="0">
              <a:latin typeface="Arial" charset="0"/>
            </a:endParaRPr>
          </a:p>
        </p:txBody>
      </p:sp>
      <p:sp>
        <p:nvSpPr>
          <p:cNvPr id="23559" name="Text Box 7"/>
          <p:cNvSpPr txBox="1">
            <a:spLocks noChangeArrowheads="1"/>
          </p:cNvSpPr>
          <p:nvPr/>
        </p:nvSpPr>
        <p:spPr bwMode="auto">
          <a:xfrm>
            <a:off x="7924800" y="4724400"/>
            <a:ext cx="2057400" cy="517525"/>
          </a:xfrm>
          <a:prstGeom prst="rect">
            <a:avLst/>
          </a:prstGeom>
          <a:noFill/>
          <a:ln w="9525" algn="ctr">
            <a:noFill/>
            <a:miter lim="800000"/>
            <a:headEnd/>
            <a:tailEnd/>
          </a:ln>
          <a:effectLst/>
        </p:spPr>
        <p:txBody>
          <a:bodyPr>
            <a:spAutoFit/>
          </a:bodyPr>
          <a:lstStyle/>
          <a:p>
            <a:pPr>
              <a:spcBef>
                <a:spcPct val="50000"/>
              </a:spcBef>
            </a:pPr>
            <a:r>
              <a:rPr lang="en-US" sz="1400" dirty="0">
                <a:latin typeface="Arial" charset="0"/>
              </a:rPr>
              <a:t>10 a.m. Orbit</a:t>
            </a:r>
            <a:br>
              <a:rPr lang="en-US" sz="1400" dirty="0">
                <a:latin typeface="Arial" charset="0"/>
              </a:rPr>
            </a:br>
            <a:endParaRPr lang="en-US" sz="1400" dirty="0">
              <a:latin typeface="Arial" charset="0"/>
            </a:endParaRPr>
          </a:p>
        </p:txBody>
      </p:sp>
      <p:sp>
        <p:nvSpPr>
          <p:cNvPr id="23560" name="Rectangle 8"/>
          <p:cNvSpPr>
            <a:spLocks noChangeArrowheads="1"/>
          </p:cNvSpPr>
          <p:nvPr/>
        </p:nvSpPr>
        <p:spPr bwMode="auto">
          <a:xfrm>
            <a:off x="0" y="2209800"/>
            <a:ext cx="4505325" cy="2616101"/>
          </a:xfrm>
          <a:prstGeom prst="rect">
            <a:avLst/>
          </a:prstGeom>
          <a:noFill/>
          <a:ln w="9525">
            <a:noFill/>
            <a:miter lim="800000"/>
            <a:headEnd/>
            <a:tailEnd/>
          </a:ln>
          <a:effectLst/>
        </p:spPr>
        <p:txBody>
          <a:bodyPr>
            <a:spAutoFit/>
          </a:bodyPr>
          <a:lstStyle/>
          <a:p>
            <a:pPr marL="114300" indent="-114300">
              <a:lnSpc>
                <a:spcPct val="90000"/>
              </a:lnSpc>
              <a:spcBef>
                <a:spcPct val="50000"/>
              </a:spcBef>
              <a:buFont typeface="Arial" charset="0"/>
              <a:buChar char="•"/>
            </a:pPr>
            <a:r>
              <a:rPr lang="en-US" b="0" dirty="0">
                <a:latin typeface="Arial" charset="0"/>
              </a:rPr>
              <a:t>Two polar operational satellites; one in morning and one in afternoon orbit</a:t>
            </a:r>
          </a:p>
          <a:p>
            <a:pPr marL="114300" indent="-114300">
              <a:lnSpc>
                <a:spcPct val="90000"/>
              </a:lnSpc>
              <a:spcBef>
                <a:spcPct val="50000"/>
              </a:spcBef>
              <a:buFont typeface="Arial" charset="0"/>
              <a:buChar char="•"/>
            </a:pPr>
            <a:r>
              <a:rPr lang="en-US" b="0" dirty="0" smtClean="0">
                <a:latin typeface="Arial" charset="0"/>
              </a:rPr>
              <a:t>Continuity </a:t>
            </a:r>
            <a:r>
              <a:rPr lang="en-US" b="0" dirty="0">
                <a:latin typeface="Arial" charset="0"/>
              </a:rPr>
              <a:t>of operations since early 1960s</a:t>
            </a:r>
          </a:p>
          <a:p>
            <a:pPr marL="114300" indent="-114300">
              <a:lnSpc>
                <a:spcPct val="90000"/>
              </a:lnSpc>
              <a:spcBef>
                <a:spcPct val="50000"/>
              </a:spcBef>
              <a:buFont typeface="Arial" charset="0"/>
              <a:buChar char="•"/>
            </a:pPr>
            <a:r>
              <a:rPr lang="en-US" b="0" dirty="0">
                <a:latin typeface="Arial" charset="0"/>
              </a:rPr>
              <a:t>Since May 2007, through  NOAA and EUMETSAT Partnership - EUMETSAT operates </a:t>
            </a:r>
            <a:r>
              <a:rPr lang="en-US" b="0" dirty="0" err="1">
                <a:latin typeface="Arial" charset="0"/>
              </a:rPr>
              <a:t>Metop</a:t>
            </a:r>
            <a:r>
              <a:rPr lang="en-US" b="0" dirty="0">
                <a:latin typeface="Arial" charset="0"/>
              </a:rPr>
              <a:t>-A for mid-morning </a:t>
            </a:r>
            <a:r>
              <a:rPr lang="en-US" b="0" dirty="0" smtClean="0">
                <a:latin typeface="Arial" charset="0"/>
              </a:rPr>
              <a:t>orbit</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solidFill>
                  <a:srgbClr val="FFFF00"/>
                </a:solidFill>
              </a:rPr>
              <a:t>Polar-Orbiting Local Times</a:t>
            </a:r>
            <a:endParaRPr lang="en-US" sz="4400" dirty="0">
              <a:solidFill>
                <a:srgbClr val="FFFF00"/>
              </a:solidFill>
            </a:endParaRPr>
          </a:p>
        </p:txBody>
      </p:sp>
      <p:sp>
        <p:nvSpPr>
          <p:cNvPr id="3" name="Content Placeholder 2"/>
          <p:cNvSpPr>
            <a:spLocks noGrp="1"/>
          </p:cNvSpPr>
          <p:nvPr>
            <p:ph sz="half" idx="1"/>
          </p:nvPr>
        </p:nvSpPr>
        <p:spPr>
          <a:xfrm>
            <a:off x="152400" y="1524000"/>
            <a:ext cx="5638800" cy="5181600"/>
          </a:xfrm>
        </p:spPr>
        <p:txBody>
          <a:bodyPr/>
          <a:lstStyle/>
          <a:p>
            <a:r>
              <a:rPr lang="en-US" dirty="0" err="1" smtClean="0"/>
              <a:t>Metop</a:t>
            </a:r>
            <a:r>
              <a:rPr lang="en-US" dirty="0" smtClean="0"/>
              <a:t>-A – 0930  AM Primary  </a:t>
            </a:r>
          </a:p>
          <a:p>
            <a:r>
              <a:rPr lang="en-US" dirty="0" smtClean="0"/>
              <a:t>NOAA-19 – 1334  PM Primary</a:t>
            </a:r>
          </a:p>
          <a:p>
            <a:r>
              <a:rPr lang="en-US" dirty="0" err="1" smtClean="0"/>
              <a:t>Metop</a:t>
            </a:r>
            <a:r>
              <a:rPr lang="en-US" dirty="0" smtClean="0"/>
              <a:t>-B – Launched 9/17</a:t>
            </a:r>
          </a:p>
          <a:p>
            <a:pPr lvl="1"/>
            <a:r>
              <a:rPr lang="en-US" dirty="0" smtClean="0"/>
              <a:t> Currently in PLT &amp; Commissioning Phase</a:t>
            </a:r>
          </a:p>
          <a:p>
            <a:r>
              <a:rPr lang="en-US" dirty="0" smtClean="0"/>
              <a:t>NOAA-18 – 1502  PM Secondary</a:t>
            </a:r>
          </a:p>
          <a:p>
            <a:r>
              <a:rPr lang="en-US" dirty="0" smtClean="0"/>
              <a:t>NOAA-17 – 0656  AM Back-up</a:t>
            </a:r>
          </a:p>
          <a:p>
            <a:r>
              <a:rPr lang="en-US" dirty="0" smtClean="0"/>
              <a:t>NOAA-16 – 2040  PM Secondary</a:t>
            </a:r>
          </a:p>
          <a:p>
            <a:r>
              <a:rPr lang="en-US" dirty="0" smtClean="0"/>
              <a:t>NOAA-15 – 0444  AM Secondary</a:t>
            </a:r>
          </a:p>
          <a:p>
            <a:endParaRPr lang="en-US" dirty="0"/>
          </a:p>
        </p:txBody>
      </p:sp>
      <p:pic>
        <p:nvPicPr>
          <p:cNvPr id="5" name="Picture 13" descr="globe2_mark"/>
          <p:cNvPicPr>
            <a:picLocks noChangeAspect="1" noChangeArrowheads="1"/>
          </p:cNvPicPr>
          <p:nvPr/>
        </p:nvPicPr>
        <p:blipFill>
          <a:blip r:embed="rId2" cstate="screen"/>
          <a:srcRect/>
          <a:stretch>
            <a:fillRect/>
          </a:stretch>
        </p:blipFill>
        <p:spPr bwMode="auto">
          <a:xfrm>
            <a:off x="5562600" y="1295400"/>
            <a:ext cx="3183003" cy="4495800"/>
          </a:xfrm>
          <a:prstGeom prst="rect">
            <a:avLst/>
          </a:prstGeom>
          <a:noFill/>
          <a:ln w="9525">
            <a:noFill/>
            <a:miter lim="800000"/>
            <a:headEnd/>
            <a:tailEnd/>
          </a:ln>
        </p:spPr>
      </p:pic>
      <p:pic>
        <p:nvPicPr>
          <p:cNvPr id="6" name="Picture 8" descr="POES Big Transparentgif.gif"/>
          <p:cNvPicPr>
            <a:picLocks noChangeAspect="1"/>
          </p:cNvPicPr>
          <p:nvPr/>
        </p:nvPicPr>
        <p:blipFill>
          <a:blip r:embed="rId3" cstate="screen"/>
          <a:srcRect/>
          <a:stretch>
            <a:fillRect/>
          </a:stretch>
        </p:blipFill>
        <p:spPr bwMode="auto">
          <a:xfrm>
            <a:off x="5867400" y="5562600"/>
            <a:ext cx="739025" cy="381000"/>
          </a:xfrm>
          <a:prstGeom prst="rect">
            <a:avLst/>
          </a:prstGeom>
          <a:noFill/>
          <a:ln w="9525">
            <a:noFill/>
            <a:miter lim="800000"/>
            <a:headEnd/>
            <a:tailEnd/>
          </a:ln>
        </p:spPr>
      </p:pic>
      <p:pic>
        <p:nvPicPr>
          <p:cNvPr id="7" name="Picture 8" descr="POES Big Transparentgif.gif"/>
          <p:cNvPicPr>
            <a:picLocks noChangeAspect="1"/>
          </p:cNvPicPr>
          <p:nvPr/>
        </p:nvPicPr>
        <p:blipFill>
          <a:blip r:embed="rId3" cstate="screen"/>
          <a:srcRect/>
          <a:stretch>
            <a:fillRect/>
          </a:stretch>
        </p:blipFill>
        <p:spPr bwMode="auto">
          <a:xfrm>
            <a:off x="7696200" y="5334000"/>
            <a:ext cx="739025" cy="381000"/>
          </a:xfrm>
          <a:prstGeom prst="rect">
            <a:avLst/>
          </a:prstGeom>
          <a:noFill/>
          <a:ln w="9525">
            <a:noFill/>
            <a:miter lim="800000"/>
            <a:headEnd/>
            <a:tailEnd/>
          </a:ln>
        </p:spPr>
      </p:pic>
      <p:pic>
        <p:nvPicPr>
          <p:cNvPr id="8" name="Picture 8" descr="POES Big Transparentgif.gif"/>
          <p:cNvPicPr>
            <a:picLocks noChangeAspect="1"/>
          </p:cNvPicPr>
          <p:nvPr/>
        </p:nvPicPr>
        <p:blipFill>
          <a:blip r:embed="rId3" cstate="screen"/>
          <a:srcRect/>
          <a:stretch>
            <a:fillRect/>
          </a:stretch>
        </p:blipFill>
        <p:spPr bwMode="auto">
          <a:xfrm>
            <a:off x="6553200" y="838200"/>
            <a:ext cx="739025" cy="381000"/>
          </a:xfrm>
          <a:prstGeom prst="rect">
            <a:avLst/>
          </a:prstGeom>
          <a:noFill/>
          <a:ln w="9525">
            <a:noFill/>
            <a:miter lim="800000"/>
            <a:headEnd/>
            <a:tailEnd/>
          </a:ln>
        </p:spPr>
      </p:pic>
      <p:pic>
        <p:nvPicPr>
          <p:cNvPr id="9" name="Picture 8" descr="POES Big Transparentgif.gif"/>
          <p:cNvPicPr>
            <a:picLocks noChangeAspect="1"/>
          </p:cNvPicPr>
          <p:nvPr/>
        </p:nvPicPr>
        <p:blipFill>
          <a:blip r:embed="rId3" cstate="screen"/>
          <a:srcRect/>
          <a:stretch>
            <a:fillRect/>
          </a:stretch>
        </p:blipFill>
        <p:spPr bwMode="auto">
          <a:xfrm>
            <a:off x="6858000" y="5791200"/>
            <a:ext cx="739025" cy="381000"/>
          </a:xfrm>
          <a:prstGeom prst="rect">
            <a:avLst/>
          </a:prstGeom>
          <a:noFill/>
          <a:ln w="9525">
            <a:noFill/>
            <a:miter lim="800000"/>
            <a:headEnd/>
            <a:tailEnd/>
          </a:ln>
        </p:spPr>
      </p:pic>
      <p:pic>
        <p:nvPicPr>
          <p:cNvPr id="10" name="Picture 8" descr="POES Big Transparentgif.gif"/>
          <p:cNvPicPr>
            <a:picLocks noChangeAspect="1"/>
          </p:cNvPicPr>
          <p:nvPr/>
        </p:nvPicPr>
        <p:blipFill>
          <a:blip r:embed="rId3" cstate="screen"/>
          <a:srcRect/>
          <a:stretch>
            <a:fillRect/>
          </a:stretch>
        </p:blipFill>
        <p:spPr bwMode="auto">
          <a:xfrm>
            <a:off x="7924800" y="1524000"/>
            <a:ext cx="739025" cy="381000"/>
          </a:xfrm>
          <a:prstGeom prst="rect">
            <a:avLst/>
          </a:prstGeom>
          <a:noFill/>
          <a:ln w="9525">
            <a:noFill/>
            <a:miter lim="800000"/>
            <a:headEnd/>
            <a:tailEnd/>
          </a:ln>
        </p:spPr>
      </p:pic>
      <p:sp>
        <p:nvSpPr>
          <p:cNvPr id="11" name="Slide Number Placeholder 10"/>
          <p:cNvSpPr>
            <a:spLocks noGrp="1"/>
          </p:cNvSpPr>
          <p:nvPr>
            <p:ph type="sldNum" sz="quarter" idx="12"/>
          </p:nvPr>
        </p:nvSpPr>
        <p:spPr/>
        <p:txBody>
          <a:bodyPr/>
          <a:lstStyle/>
          <a:p>
            <a:pPr>
              <a:defRPr/>
            </a:pPr>
            <a:fld id="{67C30BF0-56F2-45A4-80A6-EAE9B75F5D0A}" type="slidenum">
              <a:rPr lang="en-US" smtClean="0"/>
              <a:pPr>
                <a:defRPr/>
              </a:pPr>
              <a:t>9</a:t>
            </a:fld>
            <a:endParaRPr lang="en-US"/>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BasicGlobal">
  <a:themeElements>
    <a:clrScheme name="BasicGlobal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CC00"/>
      </a:folHlink>
    </a:clrScheme>
    <a:fontScheme name="BasicGlobal">
      <a:majorFont>
        <a:latin typeface="TradeGothicBold"/>
        <a:ea typeface=""/>
        <a:cs typeface=""/>
      </a:majorFont>
      <a:minorFont>
        <a:latin typeface="Trade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asicGlob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sicGlob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sicGlob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sicGlob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sicGlob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sicGlob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sicGlob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sicGlob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sicGlob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sicGlob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sicGlob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sicGlob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asicGlobal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66"/>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7959</TotalTime>
  <Words>4304</Words>
  <Application>Microsoft Office PowerPoint</Application>
  <PresentationFormat>On-screen Show (4:3)</PresentationFormat>
  <Paragraphs>980</Paragraphs>
  <Slides>49</Slides>
  <Notes>29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49</vt:i4>
      </vt:variant>
    </vt:vector>
  </HeadingPairs>
  <TitlesOfParts>
    <vt:vector size="66" baseType="lpstr">
      <vt:lpstr>Arial</vt:lpstr>
      <vt:lpstr>TradeGothicLHBoldExtended</vt:lpstr>
      <vt:lpstr>Webdings</vt:lpstr>
      <vt:lpstr>Book Antiqua</vt:lpstr>
      <vt:lpstr>Symbol</vt:lpstr>
      <vt:lpstr>Times New Roman</vt:lpstr>
      <vt:lpstr>TradeGothic</vt:lpstr>
      <vt:lpstr>Calibri</vt:lpstr>
      <vt:lpstr>TradeGothicBold</vt:lpstr>
      <vt:lpstr>Courier New</vt:lpstr>
      <vt:lpstr>Franklin Gothic Medium Cond</vt:lpstr>
      <vt:lpstr>ＭＳ Ｐゴシック</vt:lpstr>
      <vt:lpstr>Wingdings</vt:lpstr>
      <vt:lpstr>Times</vt:lpstr>
      <vt:lpstr>Wingdings 2</vt:lpstr>
      <vt:lpstr>TradeGothicCondEighteen</vt:lpstr>
      <vt:lpstr>BasicGlobal</vt:lpstr>
      <vt:lpstr>Slide 1</vt:lpstr>
      <vt:lpstr>Outline</vt:lpstr>
      <vt:lpstr>GOES On-Orbit Configuration         Current as of September 2012</vt:lpstr>
      <vt:lpstr>Slide 4</vt:lpstr>
      <vt:lpstr>GOES Status October 2012         http://www.oso.noaa.gov/goesstatus</vt:lpstr>
      <vt:lpstr>GOES Operations Status -  October 2012</vt:lpstr>
      <vt:lpstr>Slide 7</vt:lpstr>
      <vt:lpstr>  Polar-Orbiting Overview                                    URL: http://www.oso.noaa.gov/poes/index.htm</vt:lpstr>
      <vt:lpstr>Polar-Orbiting Local Times</vt:lpstr>
      <vt:lpstr>   Metop-B Status</vt:lpstr>
      <vt:lpstr>Slide 11</vt:lpstr>
      <vt:lpstr>     S-NPP Status</vt:lpstr>
      <vt:lpstr>Suomi-National Polar-orbiting Partnership (S-NPP) Status</vt:lpstr>
      <vt:lpstr>System Description (Space Segment)</vt:lpstr>
      <vt:lpstr>   NOAA’s NPP Data Exploitation (NDE)    </vt:lpstr>
      <vt:lpstr>Near Real Time S-NPP Data</vt:lpstr>
      <vt:lpstr>Near Real Time S-NPP Data (cont.)</vt:lpstr>
      <vt:lpstr>Archived S-NPP Data</vt:lpstr>
      <vt:lpstr>Slide 19</vt:lpstr>
      <vt:lpstr>JPSS: Integral to 3-Orbit Global Polar Coverage </vt:lpstr>
      <vt:lpstr>JPSS Environmental Products</vt:lpstr>
      <vt:lpstr>      Partnerships</vt:lpstr>
      <vt:lpstr>         Benefits</vt:lpstr>
      <vt:lpstr>          Benefits</vt:lpstr>
      <vt:lpstr>GOES-R Spacecraft</vt:lpstr>
      <vt:lpstr>ABI Comparison to Current Imager</vt:lpstr>
      <vt:lpstr>GOES-R Products</vt:lpstr>
      <vt:lpstr>Direct Readout  GOES Rebroadcast (GRB)</vt:lpstr>
      <vt:lpstr>Transition from GVAR to GRB</vt:lpstr>
      <vt:lpstr>GRB Ground Antenna Sizes</vt:lpstr>
      <vt:lpstr>Slide 31</vt:lpstr>
      <vt:lpstr>Near Real-Time Data Access – GOES-R </vt:lpstr>
      <vt:lpstr>Access: Near Real-Time Use – GOES-R</vt:lpstr>
      <vt:lpstr> Research and Retrospective Use </vt:lpstr>
      <vt:lpstr>Data Access: Research and Retrospective Use – GOES-R</vt:lpstr>
      <vt:lpstr>General Data Formats – GOES-R</vt:lpstr>
      <vt:lpstr>GOES-R Summary</vt:lpstr>
      <vt:lpstr>Non-NOAA Satellites  Types and Instruments</vt:lpstr>
      <vt:lpstr>NESDIS Products Operational in FY12 </vt:lpstr>
      <vt:lpstr>The blended Rain Rate (bRR)</vt:lpstr>
      <vt:lpstr>        Soil Moisture</vt:lpstr>
      <vt:lpstr>Non-NOAA Satellites  Types and Instruments</vt:lpstr>
      <vt:lpstr>Non-NOAA Satellites  Current Activities: NASA/EOS</vt:lpstr>
      <vt:lpstr>Non-NOAA Satellites  Current Activities: WindSAT</vt:lpstr>
      <vt:lpstr>Non-NOAA Satellites  Current Activities: EUMETSAT/Metop</vt:lpstr>
      <vt:lpstr>Non-NOAA Satellites  Current Activities: Jason-2 (Joint NOAA/NASA/CNES/EUMETSAT mission)</vt:lpstr>
      <vt:lpstr>Status of Non-NOAA  Satellite Planning</vt:lpstr>
      <vt:lpstr>Slide 48</vt:lpstr>
      <vt:lpstr>Slide 49</vt:lpstr>
    </vt:vector>
  </TitlesOfParts>
  <Company>NOAA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 An Enhanced Partnership In Earth Observation -- WMO Regional Association III Meeting</dc:title>
  <dc:creator>CSullivan/K.Turner</dc:creator>
  <cp:lastModifiedBy>thomas.renkevens</cp:lastModifiedBy>
  <cp:revision>733</cp:revision>
  <dcterms:created xsi:type="dcterms:W3CDTF">2005-03-25T16:40:13Z</dcterms:created>
  <dcterms:modified xsi:type="dcterms:W3CDTF">2012-10-22T18:21:32Z</dcterms:modified>
</cp:coreProperties>
</file>