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9" r:id="rId2"/>
    <p:sldId id="306" r:id="rId3"/>
    <p:sldId id="402" r:id="rId4"/>
    <p:sldId id="357" r:id="rId5"/>
    <p:sldId id="389" r:id="rId6"/>
    <p:sldId id="392" r:id="rId7"/>
    <p:sldId id="387" r:id="rId8"/>
    <p:sldId id="388" r:id="rId9"/>
    <p:sldId id="380" r:id="rId10"/>
    <p:sldId id="382" r:id="rId11"/>
    <p:sldId id="358" r:id="rId12"/>
    <p:sldId id="395" r:id="rId13"/>
    <p:sldId id="396" r:id="rId14"/>
    <p:sldId id="397" r:id="rId15"/>
    <p:sldId id="340" r:id="rId16"/>
    <p:sldId id="378" r:id="rId17"/>
    <p:sldId id="400" r:id="rId18"/>
    <p:sldId id="371" r:id="rId19"/>
    <p:sldId id="401" r:id="rId20"/>
    <p:sldId id="319" r:id="rId21"/>
    <p:sldId id="385" r:id="rId22"/>
    <p:sldId id="386" r:id="rId23"/>
    <p:sldId id="372" r:id="rId24"/>
    <p:sldId id="379" r:id="rId25"/>
    <p:sldId id="374" r:id="rId26"/>
    <p:sldId id="403" r:id="rId27"/>
    <p:sldId id="377" r:id="rId2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a.l.carlis\Documents\GDAS%20Counts\Data%20counts%20Sept%2027%20201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a.l.carlis\Documents\GDAS%20Counts\Data%20counts%20Sept%2027%20201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a.l.carlis\Documents\GDAS%20Counts\Data%20counts%20Sept%2027%202012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NCEP</a:t>
            </a:r>
            <a:r>
              <a:rPr lang="en-US" baseline="0"/>
              <a:t> Annual Daily Mean 00Z Conventional Observations </a:t>
            </a:r>
          </a:p>
          <a:p>
            <a:pPr>
              <a:defRPr/>
            </a:pPr>
            <a:r>
              <a:rPr lang="en-US" baseline="0"/>
              <a:t>Received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Conv!$A$2</c:f>
              <c:strCache>
                <c:ptCount val="1"/>
                <c:pt idx="0">
                  <c:v>Synoptic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Conv!$B$2:$L$2</c:f>
              <c:numCache>
                <c:formatCode>0</c:formatCode>
                <c:ptCount val="11"/>
                <c:pt idx="0">
                  <c:v>13137.83333333333</c:v>
                </c:pt>
                <c:pt idx="1">
                  <c:v>14126.666666666661</c:v>
                </c:pt>
                <c:pt idx="2">
                  <c:v>14709.166666666661</c:v>
                </c:pt>
                <c:pt idx="3">
                  <c:v>14998.83333333333</c:v>
                </c:pt>
                <c:pt idx="4">
                  <c:v>15475.08333333333</c:v>
                </c:pt>
                <c:pt idx="5">
                  <c:v>15807.416666666661</c:v>
                </c:pt>
                <c:pt idx="6">
                  <c:v>16159.25</c:v>
                </c:pt>
                <c:pt idx="7">
                  <c:v>16538.916666666661</c:v>
                </c:pt>
                <c:pt idx="8">
                  <c:v>16984.75</c:v>
                </c:pt>
                <c:pt idx="9">
                  <c:v>17099.666666666661</c:v>
                </c:pt>
                <c:pt idx="10">
                  <c:v>17681.5</c:v>
                </c:pt>
              </c:numCache>
            </c:numRef>
          </c:val>
        </c:ser>
        <c:ser>
          <c:idx val="2"/>
          <c:order val="1"/>
          <c:tx>
            <c:strRef>
              <c:f>Conv!$A$3</c:f>
              <c:strCache>
                <c:ptCount val="1"/>
                <c:pt idx="0">
                  <c:v>METAR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Conv!$B$3:$L$3</c:f>
              <c:numCache>
                <c:formatCode>0</c:formatCode>
                <c:ptCount val="11"/>
                <c:pt idx="0">
                  <c:v>26071.83333333331</c:v>
                </c:pt>
                <c:pt idx="1">
                  <c:v>27057.416666666661</c:v>
                </c:pt>
                <c:pt idx="2">
                  <c:v>29222.25</c:v>
                </c:pt>
                <c:pt idx="3">
                  <c:v>30715.416666666661</c:v>
                </c:pt>
                <c:pt idx="4">
                  <c:v>33143.666666666642</c:v>
                </c:pt>
                <c:pt idx="5">
                  <c:v>34939.75</c:v>
                </c:pt>
                <c:pt idx="6">
                  <c:v>36260.083333333343</c:v>
                </c:pt>
                <c:pt idx="7">
                  <c:v>37800.166666666642</c:v>
                </c:pt>
                <c:pt idx="8">
                  <c:v>38316</c:v>
                </c:pt>
                <c:pt idx="9">
                  <c:v>40212.666666666642</c:v>
                </c:pt>
                <c:pt idx="10">
                  <c:v>41653.25</c:v>
                </c:pt>
              </c:numCache>
            </c:numRef>
          </c:val>
        </c:ser>
        <c:ser>
          <c:idx val="3"/>
          <c:order val="2"/>
          <c:tx>
            <c:strRef>
              <c:f>Conv!$A$4</c:f>
              <c:strCache>
                <c:ptCount val="1"/>
                <c:pt idx="0">
                  <c:v>Ship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Conv!$B$4:$L$4</c:f>
              <c:numCache>
                <c:formatCode>0</c:formatCode>
                <c:ptCount val="11"/>
                <c:pt idx="0">
                  <c:v>661.25</c:v>
                </c:pt>
                <c:pt idx="1">
                  <c:v>681.75</c:v>
                </c:pt>
                <c:pt idx="2">
                  <c:v>708.16666666666663</c:v>
                </c:pt>
                <c:pt idx="3">
                  <c:v>737.08333333333348</c:v>
                </c:pt>
                <c:pt idx="4">
                  <c:v>737.66666666666663</c:v>
                </c:pt>
                <c:pt idx="5">
                  <c:v>817.41666666666663</c:v>
                </c:pt>
                <c:pt idx="6">
                  <c:v>922.08333333333348</c:v>
                </c:pt>
                <c:pt idx="7">
                  <c:v>985.83333333333337</c:v>
                </c:pt>
                <c:pt idx="8">
                  <c:v>1109.416666666667</c:v>
                </c:pt>
                <c:pt idx="9">
                  <c:v>1112.666666666667</c:v>
                </c:pt>
                <c:pt idx="10">
                  <c:v>1473.75</c:v>
                </c:pt>
              </c:numCache>
            </c:numRef>
          </c:val>
        </c:ser>
        <c:ser>
          <c:idx val="4"/>
          <c:order val="3"/>
          <c:tx>
            <c:strRef>
              <c:f>Conv!$A$5</c:f>
              <c:strCache>
                <c:ptCount val="1"/>
                <c:pt idx="0">
                  <c:v>Drifting Buoy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Conv!$B$5:$L$5</c:f>
              <c:numCache>
                <c:formatCode>0</c:formatCode>
                <c:ptCount val="11"/>
                <c:pt idx="0">
                  <c:v>2505.25</c:v>
                </c:pt>
                <c:pt idx="1">
                  <c:v>3011.8333333333362</c:v>
                </c:pt>
                <c:pt idx="2">
                  <c:v>3340.0833333333339</c:v>
                </c:pt>
                <c:pt idx="3">
                  <c:v>5348.75</c:v>
                </c:pt>
                <c:pt idx="4">
                  <c:v>7215.75</c:v>
                </c:pt>
                <c:pt idx="5">
                  <c:v>7210.6666666666697</c:v>
                </c:pt>
                <c:pt idx="6">
                  <c:v>9142</c:v>
                </c:pt>
                <c:pt idx="7">
                  <c:v>9330.9166666666606</c:v>
                </c:pt>
                <c:pt idx="8">
                  <c:v>10249</c:v>
                </c:pt>
                <c:pt idx="9">
                  <c:v>9684</c:v>
                </c:pt>
                <c:pt idx="10">
                  <c:v>7505.5</c:v>
                </c:pt>
              </c:numCache>
            </c:numRef>
          </c:val>
        </c:ser>
        <c:ser>
          <c:idx val="5"/>
          <c:order val="4"/>
          <c:tx>
            <c:strRef>
              <c:f>Conv!$A$6</c:f>
              <c:strCache>
                <c:ptCount val="1"/>
                <c:pt idx="0">
                  <c:v>Moored Buoy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Conv!$B$6:$L$6</c:f>
              <c:numCache>
                <c:formatCode>0</c:formatCode>
                <c:ptCount val="11"/>
                <c:pt idx="0">
                  <c:v>833.16666666666663</c:v>
                </c:pt>
                <c:pt idx="1">
                  <c:v>916.41666666666663</c:v>
                </c:pt>
                <c:pt idx="2">
                  <c:v>1057.166666666667</c:v>
                </c:pt>
                <c:pt idx="3">
                  <c:v>1266.416666666667</c:v>
                </c:pt>
                <c:pt idx="4">
                  <c:v>1489.416666666667</c:v>
                </c:pt>
                <c:pt idx="5">
                  <c:v>1687.166666666667</c:v>
                </c:pt>
                <c:pt idx="6">
                  <c:v>1793.666666666667</c:v>
                </c:pt>
                <c:pt idx="7">
                  <c:v>2007.583333333333</c:v>
                </c:pt>
                <c:pt idx="8">
                  <c:v>2178.3333333333362</c:v>
                </c:pt>
                <c:pt idx="9">
                  <c:v>2088</c:v>
                </c:pt>
                <c:pt idx="10">
                  <c:v>2593.25</c:v>
                </c:pt>
              </c:numCache>
            </c:numRef>
          </c:val>
        </c:ser>
        <c:ser>
          <c:idx val="6"/>
          <c:order val="5"/>
          <c:tx>
            <c:strRef>
              <c:f>Conv!$A$7</c:f>
              <c:strCache>
                <c:ptCount val="1"/>
                <c:pt idx="0">
                  <c:v>CMAN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Conv!$B$7:$L$7</c:f>
              <c:numCache>
                <c:formatCode>0</c:formatCode>
                <c:ptCount val="11"/>
                <c:pt idx="0">
                  <c:v>368.08333333333331</c:v>
                </c:pt>
                <c:pt idx="1">
                  <c:v>392</c:v>
                </c:pt>
                <c:pt idx="2">
                  <c:v>475.1666666666668</c:v>
                </c:pt>
                <c:pt idx="3">
                  <c:v>593.16666666666663</c:v>
                </c:pt>
                <c:pt idx="4">
                  <c:v>778.33333333333337</c:v>
                </c:pt>
                <c:pt idx="5">
                  <c:v>1328.75</c:v>
                </c:pt>
                <c:pt idx="6">
                  <c:v>2740.75</c:v>
                </c:pt>
                <c:pt idx="7">
                  <c:v>3972.3333333333362</c:v>
                </c:pt>
                <c:pt idx="8">
                  <c:v>4061.3333333333362</c:v>
                </c:pt>
                <c:pt idx="9">
                  <c:v>3975</c:v>
                </c:pt>
                <c:pt idx="10">
                  <c:v>4053.5</c:v>
                </c:pt>
              </c:numCache>
            </c:numRef>
          </c:val>
        </c:ser>
        <c:ser>
          <c:idx val="7"/>
          <c:order val="6"/>
          <c:tx>
            <c:strRef>
              <c:f>Conv!$A$8</c:f>
              <c:strCache>
                <c:ptCount val="1"/>
                <c:pt idx="0">
                  <c:v>Tide Gauge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Conv!$B$8:$L$8</c:f>
              <c:numCache>
                <c:formatCode>0</c:formatCode>
                <c:ptCount val="11"/>
                <c:pt idx="0">
                  <c:v>836.25</c:v>
                </c:pt>
                <c:pt idx="1">
                  <c:v>799.58333333333348</c:v>
                </c:pt>
                <c:pt idx="2">
                  <c:v>822.91666666666663</c:v>
                </c:pt>
                <c:pt idx="3">
                  <c:v>685.66666666666663</c:v>
                </c:pt>
                <c:pt idx="4">
                  <c:v>833.16666666666663</c:v>
                </c:pt>
                <c:pt idx="5">
                  <c:v>780.58333333333348</c:v>
                </c:pt>
                <c:pt idx="6">
                  <c:v>861.66666666666663</c:v>
                </c:pt>
                <c:pt idx="7">
                  <c:v>805.5</c:v>
                </c:pt>
                <c:pt idx="8">
                  <c:v>827.58333333333348</c:v>
                </c:pt>
                <c:pt idx="9">
                  <c:v>872.33333333333337</c:v>
                </c:pt>
                <c:pt idx="10">
                  <c:v>1983.25</c:v>
                </c:pt>
              </c:numCache>
            </c:numRef>
          </c:val>
        </c:ser>
        <c:ser>
          <c:idx val="8"/>
          <c:order val="7"/>
          <c:tx>
            <c:strRef>
              <c:f>Conv!$A$9</c:f>
              <c:strCache>
                <c:ptCount val="1"/>
                <c:pt idx="0">
                  <c:v>MSLP Bogus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Conv!$B$9:$L$9</c:f>
              <c:numCache>
                <c:formatCode>0</c:formatCode>
                <c:ptCount val="11"/>
                <c:pt idx="0" formatCode="General">
                  <c:v>0</c:v>
                </c:pt>
                <c:pt idx="1">
                  <c:v>230.25</c:v>
                </c:pt>
                <c:pt idx="2">
                  <c:v>299</c:v>
                </c:pt>
                <c:pt idx="3">
                  <c:v>174.3333333333334</c:v>
                </c:pt>
                <c:pt idx="4">
                  <c:v>268.41666666666669</c:v>
                </c:pt>
                <c:pt idx="5">
                  <c:v>306.83333333333331</c:v>
                </c:pt>
                <c:pt idx="6">
                  <c:v>340.25</c:v>
                </c:pt>
                <c:pt idx="7">
                  <c:v>361.91666666666669</c:v>
                </c:pt>
                <c:pt idx="8">
                  <c:v>215.5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9"/>
          <c:order val="8"/>
          <c:tx>
            <c:strRef>
              <c:f>Conv!$A$10</c:f>
              <c:strCache>
                <c:ptCount val="1"/>
                <c:pt idx="0">
                  <c:v>Fixed Land RAOB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Conv!$B$10:$L$10</c:f>
              <c:numCache>
                <c:formatCode>0</c:formatCode>
                <c:ptCount val="11"/>
                <c:pt idx="0">
                  <c:v>619.91666666666663</c:v>
                </c:pt>
                <c:pt idx="1">
                  <c:v>606.16666666666663</c:v>
                </c:pt>
                <c:pt idx="2">
                  <c:v>610.25</c:v>
                </c:pt>
                <c:pt idx="3">
                  <c:v>630.91666666666663</c:v>
                </c:pt>
                <c:pt idx="4">
                  <c:v>645.08333333333348</c:v>
                </c:pt>
                <c:pt idx="5">
                  <c:v>649.66666666666663</c:v>
                </c:pt>
                <c:pt idx="6">
                  <c:v>653.16666666666663</c:v>
                </c:pt>
                <c:pt idx="7">
                  <c:v>657.75</c:v>
                </c:pt>
                <c:pt idx="8">
                  <c:v>660.16666666666663</c:v>
                </c:pt>
                <c:pt idx="9">
                  <c:v>670</c:v>
                </c:pt>
                <c:pt idx="10">
                  <c:v>665.25</c:v>
                </c:pt>
              </c:numCache>
            </c:numRef>
          </c:val>
        </c:ser>
        <c:ser>
          <c:idx val="10"/>
          <c:order val="9"/>
          <c:tx>
            <c:strRef>
              <c:f>Conv!$A$11</c:f>
              <c:strCache>
                <c:ptCount val="1"/>
                <c:pt idx="0">
                  <c:v>Mobile Land RAOB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Conv!$B$11:$L$11</c:f>
              <c:numCache>
                <c:formatCode>0</c:formatCode>
                <c:ptCount val="11"/>
                <c:pt idx="0">
                  <c:v>0.25</c:v>
                </c:pt>
                <c:pt idx="1">
                  <c:v>0</c:v>
                </c:pt>
                <c:pt idx="2">
                  <c:v>0.58333333333333304</c:v>
                </c:pt>
                <c:pt idx="3">
                  <c:v>0.75</c:v>
                </c:pt>
                <c:pt idx="4">
                  <c:v>0</c:v>
                </c:pt>
                <c:pt idx="5">
                  <c:v>0.16666666666666699</c:v>
                </c:pt>
                <c:pt idx="6">
                  <c:v>8.3333333333333301E-2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1"/>
          <c:order val="10"/>
          <c:tx>
            <c:strRef>
              <c:f>Conv!$A$12</c:f>
              <c:strCache>
                <c:ptCount val="1"/>
                <c:pt idx="0">
                  <c:v>Ship RAOB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Conv!$B$12:$L$12</c:f>
              <c:numCache>
                <c:formatCode>0</c:formatCode>
                <c:ptCount val="11"/>
                <c:pt idx="0" formatCode="General">
                  <c:v>0</c:v>
                </c:pt>
                <c:pt idx="1">
                  <c:v>4.5999999999999996</c:v>
                </c:pt>
                <c:pt idx="2">
                  <c:v>4.916666666666667</c:v>
                </c:pt>
                <c:pt idx="3">
                  <c:v>4.916666666666667</c:v>
                </c:pt>
                <c:pt idx="4">
                  <c:v>3.9166666666666661</c:v>
                </c:pt>
                <c:pt idx="5">
                  <c:v>5.166666666666667</c:v>
                </c:pt>
                <c:pt idx="6">
                  <c:v>5.25</c:v>
                </c:pt>
                <c:pt idx="7">
                  <c:v>5.75</c:v>
                </c:pt>
                <c:pt idx="8">
                  <c:v>5.5</c:v>
                </c:pt>
                <c:pt idx="9">
                  <c:v>5.333333333333333</c:v>
                </c:pt>
                <c:pt idx="10">
                  <c:v>5.75</c:v>
                </c:pt>
              </c:numCache>
            </c:numRef>
          </c:val>
        </c:ser>
        <c:ser>
          <c:idx val="12"/>
          <c:order val="11"/>
          <c:tx>
            <c:strRef>
              <c:f>Conv!$A$13</c:f>
              <c:strCache>
                <c:ptCount val="1"/>
                <c:pt idx="0">
                  <c:v>Dropsonde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Conv!$B$13:$L$13</c:f>
              <c:numCache>
                <c:formatCode>0</c:formatCode>
                <c:ptCount val="11"/>
                <c:pt idx="0">
                  <c:v>3.333333333333333</c:v>
                </c:pt>
                <c:pt idx="1">
                  <c:v>2.75</c:v>
                </c:pt>
                <c:pt idx="2">
                  <c:v>3</c:v>
                </c:pt>
                <c:pt idx="3">
                  <c:v>4.583333333333333</c:v>
                </c:pt>
                <c:pt idx="4">
                  <c:v>1.9166666666666661</c:v>
                </c:pt>
                <c:pt idx="5">
                  <c:v>2.333333333333333</c:v>
                </c:pt>
                <c:pt idx="6">
                  <c:v>4.916666666666667</c:v>
                </c:pt>
                <c:pt idx="7">
                  <c:v>2</c:v>
                </c:pt>
                <c:pt idx="8">
                  <c:v>4.25</c:v>
                </c:pt>
                <c:pt idx="9">
                  <c:v>2.6666666666666661</c:v>
                </c:pt>
                <c:pt idx="10">
                  <c:v>3.625</c:v>
                </c:pt>
              </c:numCache>
            </c:numRef>
          </c:val>
        </c:ser>
        <c:ser>
          <c:idx val="13"/>
          <c:order val="12"/>
          <c:tx>
            <c:strRef>
              <c:f>Conv!$A$14</c:f>
              <c:strCache>
                <c:ptCount val="1"/>
                <c:pt idx="0">
                  <c:v>Pibal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Conv!$B$14:$L$14</c:f>
              <c:numCache>
                <c:formatCode>0</c:formatCode>
                <c:ptCount val="11"/>
                <c:pt idx="0">
                  <c:v>74.666666666666671</c:v>
                </c:pt>
                <c:pt idx="1">
                  <c:v>66.5</c:v>
                </c:pt>
                <c:pt idx="2">
                  <c:v>67.4166666666667</c:v>
                </c:pt>
                <c:pt idx="3">
                  <c:v>71.833333333333286</c:v>
                </c:pt>
                <c:pt idx="4">
                  <c:v>82.083333333333286</c:v>
                </c:pt>
                <c:pt idx="5">
                  <c:v>75.9166666666667</c:v>
                </c:pt>
                <c:pt idx="6">
                  <c:v>73.5</c:v>
                </c:pt>
                <c:pt idx="7">
                  <c:v>77.666666666666671</c:v>
                </c:pt>
                <c:pt idx="8">
                  <c:v>83.333333333333286</c:v>
                </c:pt>
                <c:pt idx="9">
                  <c:v>82.666666666666671</c:v>
                </c:pt>
                <c:pt idx="10">
                  <c:v>80.124999999999986</c:v>
                </c:pt>
              </c:numCache>
            </c:numRef>
          </c:val>
        </c:ser>
        <c:ser>
          <c:idx val="14"/>
          <c:order val="13"/>
          <c:tx>
            <c:strRef>
              <c:f>Conv!$A$15</c:f>
              <c:strCache>
                <c:ptCount val="1"/>
                <c:pt idx="0">
                  <c:v>Profiler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Conv!$B$15:$L$15</c:f>
              <c:numCache>
                <c:formatCode>0</c:formatCode>
                <c:ptCount val="11"/>
                <c:pt idx="0">
                  <c:v>174.6666666666666</c:v>
                </c:pt>
                <c:pt idx="1">
                  <c:v>178.4166666666666</c:v>
                </c:pt>
                <c:pt idx="2">
                  <c:v>214.75</c:v>
                </c:pt>
                <c:pt idx="3">
                  <c:v>238.25</c:v>
                </c:pt>
                <c:pt idx="4">
                  <c:v>230.0833333333334</c:v>
                </c:pt>
                <c:pt idx="5">
                  <c:v>228.8333333333334</c:v>
                </c:pt>
                <c:pt idx="6">
                  <c:v>195.4166666666666</c:v>
                </c:pt>
                <c:pt idx="7">
                  <c:v>207</c:v>
                </c:pt>
                <c:pt idx="8">
                  <c:v>202.4166666666666</c:v>
                </c:pt>
                <c:pt idx="9">
                  <c:v>218</c:v>
                </c:pt>
                <c:pt idx="10">
                  <c:v>150.625</c:v>
                </c:pt>
              </c:numCache>
            </c:numRef>
          </c:val>
        </c:ser>
        <c:ser>
          <c:idx val="15"/>
          <c:order val="14"/>
          <c:tx>
            <c:strRef>
              <c:f>Conv!$A$16</c:f>
              <c:strCache>
                <c:ptCount val="1"/>
                <c:pt idx="0">
                  <c:v>NEXRAD Wind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Conv!$B$16:$L$16</c:f>
              <c:numCache>
                <c:formatCode>0</c:formatCode>
                <c:ptCount val="11"/>
                <c:pt idx="0">
                  <c:v>1603.583333333333</c:v>
                </c:pt>
                <c:pt idx="1">
                  <c:v>1649.916666666667</c:v>
                </c:pt>
                <c:pt idx="2">
                  <c:v>1667.833333333333</c:v>
                </c:pt>
                <c:pt idx="3">
                  <c:v>1594.333333333333</c:v>
                </c:pt>
                <c:pt idx="4">
                  <c:v>1595.916666666667</c:v>
                </c:pt>
                <c:pt idx="5">
                  <c:v>1630.916666666667</c:v>
                </c:pt>
                <c:pt idx="6">
                  <c:v>1701.583333333333</c:v>
                </c:pt>
                <c:pt idx="7">
                  <c:v>1684.666666666667</c:v>
                </c:pt>
                <c:pt idx="8">
                  <c:v>1657.25</c:v>
                </c:pt>
                <c:pt idx="9">
                  <c:v>1527</c:v>
                </c:pt>
                <c:pt idx="10">
                  <c:v>1633.25</c:v>
                </c:pt>
              </c:numCache>
            </c:numRef>
          </c:val>
        </c:ser>
        <c:ser>
          <c:idx val="16"/>
          <c:order val="15"/>
          <c:tx>
            <c:strRef>
              <c:f>Conv!$A$17</c:f>
              <c:strCache>
                <c:ptCount val="1"/>
                <c:pt idx="0">
                  <c:v>AIREP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Conv!$B$17:$L$17</c:f>
              <c:numCache>
                <c:formatCode>0</c:formatCode>
                <c:ptCount val="11"/>
                <c:pt idx="0">
                  <c:v>947.16666666666663</c:v>
                </c:pt>
                <c:pt idx="1">
                  <c:v>850</c:v>
                </c:pt>
                <c:pt idx="2">
                  <c:v>891.66666666666663</c:v>
                </c:pt>
                <c:pt idx="3">
                  <c:v>860</c:v>
                </c:pt>
                <c:pt idx="4">
                  <c:v>1112.083333333333</c:v>
                </c:pt>
                <c:pt idx="5">
                  <c:v>893.83333333333337</c:v>
                </c:pt>
                <c:pt idx="6">
                  <c:v>883.41666666666663</c:v>
                </c:pt>
                <c:pt idx="7">
                  <c:v>862.08333333333348</c:v>
                </c:pt>
                <c:pt idx="8">
                  <c:v>855.58333333333348</c:v>
                </c:pt>
                <c:pt idx="9">
                  <c:v>1166.666666666667</c:v>
                </c:pt>
                <c:pt idx="10">
                  <c:v>2213.5</c:v>
                </c:pt>
              </c:numCache>
            </c:numRef>
          </c:val>
        </c:ser>
        <c:ser>
          <c:idx val="17"/>
          <c:order val="16"/>
          <c:tx>
            <c:strRef>
              <c:f>Conv!$A$18</c:f>
              <c:strCache>
                <c:ptCount val="1"/>
                <c:pt idx="0">
                  <c:v>PIREP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Conv!$B$18:$L$18</c:f>
              <c:numCache>
                <c:formatCode>0</c:formatCode>
                <c:ptCount val="11"/>
                <c:pt idx="0">
                  <c:v>250.8333333333334</c:v>
                </c:pt>
                <c:pt idx="1">
                  <c:v>231</c:v>
                </c:pt>
                <c:pt idx="2">
                  <c:v>244.3333333333334</c:v>
                </c:pt>
                <c:pt idx="3">
                  <c:v>243.3333333333334</c:v>
                </c:pt>
                <c:pt idx="4">
                  <c:v>285.83333333333331</c:v>
                </c:pt>
                <c:pt idx="5">
                  <c:v>307.58333333333331</c:v>
                </c:pt>
                <c:pt idx="6">
                  <c:v>292.91666666666669</c:v>
                </c:pt>
                <c:pt idx="7">
                  <c:v>282.83333333333331</c:v>
                </c:pt>
                <c:pt idx="8">
                  <c:v>273.41666666666669</c:v>
                </c:pt>
                <c:pt idx="9">
                  <c:v>339.33333333333331</c:v>
                </c:pt>
                <c:pt idx="10">
                  <c:v>218.625</c:v>
                </c:pt>
              </c:numCache>
            </c:numRef>
          </c:val>
        </c:ser>
        <c:ser>
          <c:idx val="18"/>
          <c:order val="17"/>
          <c:tx>
            <c:strRef>
              <c:f>Conv!$A$19</c:f>
              <c:strCache>
                <c:ptCount val="1"/>
                <c:pt idx="0">
                  <c:v>AMDAR</c:v>
                </c:pt>
              </c:strCache>
            </c:strRef>
          </c:tx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Conv!$B$19:$L$19</c:f>
              <c:numCache>
                <c:formatCode>0</c:formatCode>
                <c:ptCount val="11"/>
                <c:pt idx="0">
                  <c:v>2436.5</c:v>
                </c:pt>
                <c:pt idx="1">
                  <c:v>2336.909090909091</c:v>
                </c:pt>
                <c:pt idx="2">
                  <c:v>3143</c:v>
                </c:pt>
                <c:pt idx="3">
                  <c:v>6311.4166666666697</c:v>
                </c:pt>
                <c:pt idx="4">
                  <c:v>8348.9166666666606</c:v>
                </c:pt>
                <c:pt idx="5">
                  <c:v>8515.8333333333285</c:v>
                </c:pt>
                <c:pt idx="6">
                  <c:v>7733</c:v>
                </c:pt>
                <c:pt idx="7">
                  <c:v>9114.25</c:v>
                </c:pt>
                <c:pt idx="8">
                  <c:v>9385.3333333333285</c:v>
                </c:pt>
                <c:pt idx="9">
                  <c:v>9274</c:v>
                </c:pt>
                <c:pt idx="10">
                  <c:v>11162.875</c:v>
                </c:pt>
              </c:numCache>
            </c:numRef>
          </c:val>
        </c:ser>
        <c:ser>
          <c:idx val="19"/>
          <c:order val="18"/>
          <c:tx>
            <c:strRef>
              <c:f>Conv!$A$20</c:f>
              <c:strCache>
                <c:ptCount val="1"/>
                <c:pt idx="0">
                  <c:v>ACARS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Conv!$B$20:$L$20</c:f>
              <c:numCache>
                <c:formatCode>0</c:formatCode>
                <c:ptCount val="11"/>
                <c:pt idx="0">
                  <c:v>27776.83333333331</c:v>
                </c:pt>
                <c:pt idx="1">
                  <c:v>24759.636363636349</c:v>
                </c:pt>
                <c:pt idx="2">
                  <c:v>25574.25</c:v>
                </c:pt>
                <c:pt idx="3">
                  <c:v>25912.33333333331</c:v>
                </c:pt>
                <c:pt idx="4">
                  <c:v>30544.83333333331</c:v>
                </c:pt>
                <c:pt idx="5">
                  <c:v>33644.916666666657</c:v>
                </c:pt>
                <c:pt idx="6">
                  <c:v>30690.25</c:v>
                </c:pt>
                <c:pt idx="7">
                  <c:v>30198.166666666661</c:v>
                </c:pt>
                <c:pt idx="8">
                  <c:v>34363.5</c:v>
                </c:pt>
                <c:pt idx="9">
                  <c:v>38003.666666666642</c:v>
                </c:pt>
                <c:pt idx="10">
                  <c:v>59593.75</c:v>
                </c:pt>
              </c:numCache>
            </c:numRef>
          </c:val>
        </c:ser>
        <c:ser>
          <c:idx val="20"/>
          <c:order val="19"/>
          <c:tx>
            <c:strRef>
              <c:f>Conv!$A$21</c:f>
              <c:strCache>
                <c:ptCount val="1"/>
                <c:pt idx="0">
                  <c:v>RECCO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Conv!$B$1:$L$1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Conv!$B$21:$L$21</c:f>
              <c:numCache>
                <c:formatCode>0</c:formatCode>
                <c:ptCount val="11"/>
                <c:pt idx="0">
                  <c:v>3.4166666666666661</c:v>
                </c:pt>
                <c:pt idx="1">
                  <c:v>4.4545454545454497</c:v>
                </c:pt>
                <c:pt idx="2">
                  <c:v>3.0833333333333339</c:v>
                </c:pt>
                <c:pt idx="3">
                  <c:v>3.333333333333333</c:v>
                </c:pt>
                <c:pt idx="4">
                  <c:v>2.333333333333333</c:v>
                </c:pt>
                <c:pt idx="5">
                  <c:v>3.1666666666666661</c:v>
                </c:pt>
                <c:pt idx="6">
                  <c:v>3.9166666666666661</c:v>
                </c:pt>
                <c:pt idx="7">
                  <c:v>2.4166666666666661</c:v>
                </c:pt>
                <c:pt idx="8">
                  <c:v>3.25</c:v>
                </c:pt>
                <c:pt idx="9">
                  <c:v>2.6666666666666661</c:v>
                </c:pt>
                <c:pt idx="10">
                  <c:v>3.875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6501504"/>
        <c:axId val="117040256"/>
        <c:axId val="0"/>
      </c:bar3DChart>
      <c:catAx>
        <c:axId val="1165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7040256"/>
        <c:crosses val="autoZero"/>
        <c:auto val="1"/>
        <c:lblAlgn val="ctr"/>
        <c:lblOffset val="100"/>
        <c:noMultiLvlLbl val="0"/>
      </c:catAx>
      <c:valAx>
        <c:axId val="11704025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116501504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84399000768372301"/>
          <c:y val="7.5624130798679107E-2"/>
          <c:w val="0.14654813601430899"/>
          <c:h val="0.9025731899119540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NCEP Annual Daily Mean 00Z Satellite </a:t>
            </a:r>
          </a:p>
          <a:p>
            <a:pPr>
              <a:defRPr/>
            </a:pPr>
            <a:r>
              <a:rPr lang="en-US" sz="1800" b="1" i="0" baseline="0">
                <a:effectLst/>
              </a:rPr>
              <a:t>Radiance Observations Received</a:t>
            </a:r>
            <a:endParaRPr lang="en-US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NonConv!$A$2</c:f>
              <c:strCache>
                <c:ptCount val="1"/>
                <c:pt idx="0">
                  <c:v>GOES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NonConv!$B$2:$L$2</c:f>
              <c:numCache>
                <c:formatCode>#,##0</c:formatCode>
                <c:ptCount val="11"/>
                <c:pt idx="0">
                  <c:v>19484</c:v>
                </c:pt>
                <c:pt idx="1">
                  <c:v>20136.5</c:v>
                </c:pt>
                <c:pt idx="2">
                  <c:v>20263.5</c:v>
                </c:pt>
                <c:pt idx="3">
                  <c:v>193122.25</c:v>
                </c:pt>
                <c:pt idx="4">
                  <c:v>285221.16666666669</c:v>
                </c:pt>
                <c:pt idx="5">
                  <c:v>5645617.8333333302</c:v>
                </c:pt>
                <c:pt idx="6">
                  <c:v>9728923.25</c:v>
                </c:pt>
                <c:pt idx="7">
                  <c:v>8755877.25</c:v>
                </c:pt>
                <c:pt idx="8">
                  <c:v>8660216.0833333302</c:v>
                </c:pt>
                <c:pt idx="9">
                  <c:v>8510651</c:v>
                </c:pt>
                <c:pt idx="10">
                  <c:v>5989967.125</c:v>
                </c:pt>
              </c:numCache>
            </c:numRef>
          </c:val>
        </c:ser>
        <c:ser>
          <c:idx val="2"/>
          <c:order val="1"/>
          <c:tx>
            <c:strRef>
              <c:f>NonConv!$A$3</c:f>
              <c:strCache>
                <c:ptCount val="1"/>
                <c:pt idx="0">
                  <c:v>OZONE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NonConv!$B$3:$L$3</c:f>
              <c:numCache>
                <c:formatCode>#,##0</c:formatCode>
                <c:ptCount val="11"/>
                <c:pt idx="0">
                  <c:v>208.25</c:v>
                </c:pt>
                <c:pt idx="1">
                  <c:v>741.25</c:v>
                </c:pt>
                <c:pt idx="2">
                  <c:v>736.25</c:v>
                </c:pt>
                <c:pt idx="3">
                  <c:v>19473.33333333331</c:v>
                </c:pt>
                <c:pt idx="4">
                  <c:v>10932.08333333333</c:v>
                </c:pt>
                <c:pt idx="5">
                  <c:v>12620.58333333333</c:v>
                </c:pt>
                <c:pt idx="6">
                  <c:v>20133</c:v>
                </c:pt>
                <c:pt idx="7">
                  <c:v>19626.166666666661</c:v>
                </c:pt>
                <c:pt idx="8">
                  <c:v>26847.25</c:v>
                </c:pt>
                <c:pt idx="9">
                  <c:v>25195.33333333331</c:v>
                </c:pt>
                <c:pt idx="10">
                  <c:v>25392.5</c:v>
                </c:pt>
              </c:numCache>
            </c:numRef>
          </c:val>
        </c:ser>
        <c:ser>
          <c:idx val="3"/>
          <c:order val="2"/>
          <c:tx>
            <c:strRef>
              <c:f>NonConv!$A$4</c:f>
              <c:strCache>
                <c:ptCount val="1"/>
                <c:pt idx="0">
                  <c:v>US HIGH DENSITY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NonConv!$B$4:$L$4</c:f>
              <c:numCache>
                <c:formatCode>#,##0</c:formatCode>
                <c:ptCount val="11"/>
                <c:pt idx="0">
                  <c:v>37613.75</c:v>
                </c:pt>
                <c:pt idx="1">
                  <c:v>70521.3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ser>
          <c:idx val="4"/>
          <c:order val="3"/>
          <c:tx>
            <c:strRef>
              <c:f>NonConv!$A$5</c:f>
              <c:strCache>
                <c:ptCount val="1"/>
                <c:pt idx="0">
                  <c:v>US PICTURE TRIPLET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NonConv!$B$5:$L$5</c:f>
              <c:numCache>
                <c:formatCode>#,##0</c:formatCode>
                <c:ptCount val="11"/>
                <c:pt idx="0">
                  <c:v>384.1666666666668</c:v>
                </c:pt>
                <c:pt idx="1">
                  <c:v>435.5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ser>
          <c:idx val="5"/>
          <c:order val="4"/>
          <c:tx>
            <c:strRef>
              <c:f>NonConv!$A$6</c:f>
              <c:strCache>
                <c:ptCount val="1"/>
                <c:pt idx="0">
                  <c:v>JAPAN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NonConv!$B$6:$L$6</c:f>
              <c:numCache>
                <c:formatCode>#,##0</c:formatCode>
                <c:ptCount val="11"/>
                <c:pt idx="0">
                  <c:v>548.75</c:v>
                </c:pt>
                <c:pt idx="1">
                  <c:v>569.5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ser>
          <c:idx val="6"/>
          <c:order val="5"/>
          <c:tx>
            <c:strRef>
              <c:f>NonConv!$A$7</c:f>
              <c:strCache>
                <c:ptCount val="1"/>
                <c:pt idx="0">
                  <c:v>EUROPE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NonConv!$B$7:$L$7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ser>
          <c:idx val="7"/>
          <c:order val="6"/>
          <c:tx>
            <c:strRef>
              <c:f>NonConv!$A$8</c:f>
              <c:strCache>
                <c:ptCount val="1"/>
                <c:pt idx="0">
                  <c:v>SATWND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NonConv!$B$8:$L$8</c:f>
              <c:numCache>
                <c:formatCode>#,##0</c:formatCode>
                <c:ptCount val="11"/>
                <c:pt idx="0">
                  <c:v>0</c:v>
                </c:pt>
                <c:pt idx="1">
                  <c:v>70521.3</c:v>
                </c:pt>
                <c:pt idx="2">
                  <c:v>73936.75</c:v>
                </c:pt>
                <c:pt idx="3">
                  <c:v>24303.416666666661</c:v>
                </c:pt>
                <c:pt idx="4">
                  <c:v>23278</c:v>
                </c:pt>
                <c:pt idx="5">
                  <c:v>305574.75</c:v>
                </c:pt>
                <c:pt idx="6">
                  <c:v>362256.16666666669</c:v>
                </c:pt>
                <c:pt idx="7">
                  <c:v>294417</c:v>
                </c:pt>
                <c:pt idx="8">
                  <c:v>319541.33333333331</c:v>
                </c:pt>
                <c:pt idx="9">
                  <c:v>308875.33333333331</c:v>
                </c:pt>
                <c:pt idx="10">
                  <c:v>322702.5</c:v>
                </c:pt>
              </c:numCache>
            </c:numRef>
          </c:val>
        </c:ser>
        <c:ser>
          <c:idx val="8"/>
          <c:order val="7"/>
          <c:tx>
            <c:strRef>
              <c:f>NonConv!$A$9</c:f>
              <c:strCache>
                <c:ptCount val="1"/>
                <c:pt idx="0">
                  <c:v>US IR Imagery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NonConv!$B$9:$L$9</c:f>
              <c:numCache>
                <c:formatCode>#,##0</c:formatCode>
                <c:ptCount val="11"/>
                <c:pt idx="0">
                  <c:v>0</c:v>
                </c:pt>
                <c:pt idx="1">
                  <c:v>1958594.4444444401</c:v>
                </c:pt>
                <c:pt idx="2">
                  <c:v>14876.33333333333</c:v>
                </c:pt>
                <c:pt idx="3">
                  <c:v>14248.33333333333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ser>
          <c:idx val="9"/>
          <c:order val="8"/>
          <c:tx>
            <c:strRef>
              <c:f>NonConv!$A$10</c:f>
              <c:strCache>
                <c:ptCount val="1"/>
                <c:pt idx="0">
                  <c:v>US WV Imagery**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NonConv!$B$10:$L$10</c:f>
              <c:numCache>
                <c:formatCode>#,##0</c:formatCode>
                <c:ptCount val="11"/>
                <c:pt idx="0">
                  <c:v>0</c:v>
                </c:pt>
                <c:pt idx="1">
                  <c:v>14756</c:v>
                </c:pt>
                <c:pt idx="2">
                  <c:v>26013</c:v>
                </c:pt>
                <c:pt idx="3">
                  <c:v>23384.33333333331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ser>
          <c:idx val="10"/>
          <c:order val="9"/>
          <c:tx>
            <c:strRef>
              <c:f>NonConv!$A$11</c:f>
              <c:strCache>
                <c:ptCount val="1"/>
                <c:pt idx="0">
                  <c:v>US Picture Triplet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NonConv!$B$11:$L$11</c:f>
              <c:numCache>
                <c:formatCode>#,##0</c:formatCode>
                <c:ptCount val="11"/>
                <c:pt idx="0">
                  <c:v>0</c:v>
                </c:pt>
                <c:pt idx="1">
                  <c:v>27924.33333333331</c:v>
                </c:pt>
                <c:pt idx="2">
                  <c:v>276.1666666666668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ser>
          <c:idx val="11"/>
          <c:order val="10"/>
          <c:tx>
            <c:strRef>
              <c:f>NonConv!$A$12</c:f>
              <c:strCache>
                <c:ptCount val="1"/>
                <c:pt idx="0">
                  <c:v>Japan IR Imagery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NonConv!$B$12:$L$12</c:f>
              <c:numCache>
                <c:formatCode>#,##0</c:formatCode>
                <c:ptCount val="11"/>
                <c:pt idx="0">
                  <c:v>0</c:v>
                </c:pt>
                <c:pt idx="1">
                  <c:v>395</c:v>
                </c:pt>
                <c:pt idx="2">
                  <c:v>318.58333333333331</c:v>
                </c:pt>
                <c:pt idx="3">
                  <c:v>484.5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ser>
          <c:idx val="12"/>
          <c:order val="11"/>
          <c:tx>
            <c:strRef>
              <c:f>NonConv!$A$13</c:f>
              <c:strCache>
                <c:ptCount val="1"/>
                <c:pt idx="0">
                  <c:v>Japanese WV Imagery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NonConv!$B$13:$L$13</c:f>
              <c:numCache>
                <c:formatCode>#,##0</c:formatCode>
                <c:ptCount val="11"/>
                <c:pt idx="0">
                  <c:v>0</c:v>
                </c:pt>
                <c:pt idx="1">
                  <c:v>296.55555555555549</c:v>
                </c:pt>
                <c:pt idx="2">
                  <c:v>264.75</c:v>
                </c:pt>
                <c:pt idx="3">
                  <c:v>267.33333333333331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ser>
          <c:idx val="13"/>
          <c:order val="12"/>
          <c:tx>
            <c:strRef>
              <c:f>NonConv!$A$14</c:f>
              <c:strCache>
                <c:ptCount val="1"/>
                <c:pt idx="0">
                  <c:v>European IR Imagery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NonConv!$B$14:$L$14</c:f>
              <c:numCache>
                <c:formatCode>#,##0</c:formatCode>
                <c:ptCount val="11"/>
                <c:pt idx="0">
                  <c:v>0</c:v>
                </c:pt>
                <c:pt idx="1">
                  <c:v>282.6666666666668</c:v>
                </c:pt>
                <c:pt idx="2">
                  <c:v>16376.5</c:v>
                </c:pt>
                <c:pt idx="3">
                  <c:v>16842.33333333331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ser>
          <c:idx val="14"/>
          <c:order val="13"/>
          <c:tx>
            <c:strRef>
              <c:f>NonConv!$A$15</c:f>
              <c:strCache>
                <c:ptCount val="1"/>
                <c:pt idx="0">
                  <c:v>SSMI RAINFALL RATES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NonConv!$B$15:$L$15</c:f>
              <c:numCache>
                <c:formatCode>#,##0</c:formatCode>
                <c:ptCount val="11"/>
                <c:pt idx="0">
                  <c:v>33650.416666666657</c:v>
                </c:pt>
                <c:pt idx="1">
                  <c:v>519485.45454545459</c:v>
                </c:pt>
                <c:pt idx="2">
                  <c:v>620949.16666666698</c:v>
                </c:pt>
                <c:pt idx="3">
                  <c:v>531854</c:v>
                </c:pt>
                <c:pt idx="4">
                  <c:v>499437</c:v>
                </c:pt>
                <c:pt idx="5">
                  <c:v>380392.41666666669</c:v>
                </c:pt>
                <c:pt idx="6">
                  <c:v>377429.08333333331</c:v>
                </c:pt>
                <c:pt idx="7">
                  <c:v>306206.33333333331</c:v>
                </c:pt>
                <c:pt idx="8">
                  <c:v>31908.083333333328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5"/>
          <c:order val="14"/>
          <c:tx>
            <c:strRef>
              <c:f>NonConv!$A$16</c:f>
              <c:strCache>
                <c:ptCount val="1"/>
                <c:pt idx="0">
                  <c:v>SSMI WINDSPEEDS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NonConv!$B$16:$L$16</c:f>
              <c:numCache>
                <c:formatCode>#,##0</c:formatCode>
                <c:ptCount val="11"/>
                <c:pt idx="0">
                  <c:v>16824.916666666661</c:v>
                </c:pt>
                <c:pt idx="1">
                  <c:v>16968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6"/>
          <c:order val="15"/>
          <c:tx>
            <c:strRef>
              <c:f>NonConv!$A$17</c:f>
              <c:strCache>
                <c:ptCount val="1"/>
                <c:pt idx="0">
                  <c:v>SSMI RADIANCES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NonConv!$B$17:$L$17</c:f>
              <c:numCache>
                <c:formatCode>#,##0</c:formatCode>
                <c:ptCount val="11"/>
                <c:pt idx="0">
                  <c:v>0</c:v>
                </c:pt>
                <c:pt idx="1">
                  <c:v>16650.111111111109</c:v>
                </c:pt>
                <c:pt idx="2">
                  <c:v>699274.58333333349</c:v>
                </c:pt>
                <c:pt idx="3">
                  <c:v>591308.66666666698</c:v>
                </c:pt>
                <c:pt idx="4">
                  <c:v>0</c:v>
                </c:pt>
                <c:pt idx="5">
                  <c:v>53307292.333333299</c:v>
                </c:pt>
                <c:pt idx="6">
                  <c:v>68282529.333333299</c:v>
                </c:pt>
                <c:pt idx="7">
                  <c:v>7943453.0833333302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7"/>
          <c:order val="16"/>
          <c:tx>
            <c:strRef>
              <c:f>NonConv!$A$18</c:f>
              <c:strCache>
                <c:ptCount val="1"/>
                <c:pt idx="0">
                  <c:v>SSMI Neural Net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NonConv!$B$18:$L$18</c:f>
              <c:numCache>
                <c:formatCode>#,##0</c:formatCode>
                <c:ptCount val="11"/>
                <c:pt idx="0">
                  <c:v>0</c:v>
                </c:pt>
                <c:pt idx="1">
                  <c:v>705808.33333333384</c:v>
                </c:pt>
                <c:pt idx="2">
                  <c:v>344087.41666666669</c:v>
                </c:pt>
                <c:pt idx="3">
                  <c:v>220920.75</c:v>
                </c:pt>
                <c:pt idx="4">
                  <c:v>138224.16666666669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8"/>
          <c:order val="17"/>
          <c:tx>
            <c:strRef>
              <c:f>NonConv!$A$19</c:f>
              <c:strCache>
                <c:ptCount val="1"/>
                <c:pt idx="0">
                  <c:v>NASA TRMM DATA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NonConv!$B$19:$L$19</c:f>
              <c:numCache>
                <c:formatCode>#,##0</c:formatCode>
                <c:ptCount val="11"/>
                <c:pt idx="0">
                  <c:v>10630.25</c:v>
                </c:pt>
                <c:pt idx="1">
                  <c:v>1860945.2727272699</c:v>
                </c:pt>
                <c:pt idx="2">
                  <c:v>2263590.8333333302</c:v>
                </c:pt>
                <c:pt idx="3">
                  <c:v>1739089.91666667</c:v>
                </c:pt>
                <c:pt idx="4">
                  <c:v>2287910.0833333302</c:v>
                </c:pt>
                <c:pt idx="5">
                  <c:v>756593.08333333349</c:v>
                </c:pt>
                <c:pt idx="6">
                  <c:v>10999.25</c:v>
                </c:pt>
                <c:pt idx="7">
                  <c:v>10577.58333333333</c:v>
                </c:pt>
                <c:pt idx="8">
                  <c:v>11422.5</c:v>
                </c:pt>
                <c:pt idx="9">
                  <c:v>10610.33333333333</c:v>
                </c:pt>
                <c:pt idx="10">
                  <c:v>10213.875</c:v>
                </c:pt>
              </c:numCache>
            </c:numRef>
          </c:val>
        </c:ser>
        <c:ser>
          <c:idx val="19"/>
          <c:order val="18"/>
          <c:tx>
            <c:strRef>
              <c:f>NonConv!$A$20</c:f>
              <c:strCache>
                <c:ptCount val="1"/>
                <c:pt idx="0">
                  <c:v>QUIKSCAT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NonConv!$B$20:$L$20</c:f>
              <c:numCache>
                <c:formatCode>#,##0</c:formatCode>
                <c:ptCount val="11"/>
                <c:pt idx="0">
                  <c:v>459343.5</c:v>
                </c:pt>
                <c:pt idx="1">
                  <c:v>466476.90909090912</c:v>
                </c:pt>
                <c:pt idx="2">
                  <c:v>159299.91666666669</c:v>
                </c:pt>
                <c:pt idx="3">
                  <c:v>588208.25</c:v>
                </c:pt>
                <c:pt idx="4">
                  <c:v>1445413.75</c:v>
                </c:pt>
                <c:pt idx="5">
                  <c:v>1862969.91666667</c:v>
                </c:pt>
                <c:pt idx="6">
                  <c:v>1444601.16666667</c:v>
                </c:pt>
                <c:pt idx="7">
                  <c:v>1304714.83333333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0"/>
          <c:order val="19"/>
          <c:tx>
            <c:strRef>
              <c:f>NonConv!$A$21</c:f>
              <c:strCache>
                <c:ptCount val="1"/>
                <c:pt idx="0">
                  <c:v>HIRS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NonConv!$B$21:$L$21</c:f>
              <c:numCache>
                <c:formatCode>#,##0</c:formatCode>
                <c:ptCount val="11"/>
                <c:pt idx="0">
                  <c:v>38974.25</c:v>
                </c:pt>
                <c:pt idx="1">
                  <c:v>33034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1"/>
          <c:order val="20"/>
          <c:tx>
            <c:strRef>
              <c:f>NonConv!$A$22</c:f>
              <c:strCache>
                <c:ptCount val="1"/>
                <c:pt idx="0">
                  <c:v>HIRS2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NonConv!$B$22:$L$22</c:f>
              <c:numCache>
                <c:formatCode>#,##0</c:formatCode>
                <c:ptCount val="11"/>
                <c:pt idx="0">
                  <c:v>0</c:v>
                </c:pt>
                <c:pt idx="1">
                  <c:v>347302.11111111112</c:v>
                </c:pt>
                <c:pt idx="2">
                  <c:v>117862.8333333333</c:v>
                </c:pt>
                <c:pt idx="3">
                  <c:v>993664.58333333349</c:v>
                </c:pt>
                <c:pt idx="4">
                  <c:v>1248505.83333333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2"/>
          <c:order val="21"/>
          <c:tx>
            <c:strRef>
              <c:f>NonConv!$A$23</c:f>
              <c:strCache>
                <c:ptCount val="1"/>
                <c:pt idx="0">
                  <c:v>HIRS3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NonConv!$B$23:$L$23</c:f>
              <c:numCache>
                <c:formatCode>#,##0</c:formatCode>
                <c:ptCount val="11"/>
                <c:pt idx="0">
                  <c:v>22364.416666666661</c:v>
                </c:pt>
                <c:pt idx="1">
                  <c:v>153854.66666666669</c:v>
                </c:pt>
                <c:pt idx="2">
                  <c:v>473875.25</c:v>
                </c:pt>
                <c:pt idx="3">
                  <c:v>1715127.91666667</c:v>
                </c:pt>
                <c:pt idx="4">
                  <c:v>3098670.5833333302</c:v>
                </c:pt>
                <c:pt idx="5">
                  <c:v>7314271.25</c:v>
                </c:pt>
                <c:pt idx="6">
                  <c:v>6833901.25</c:v>
                </c:pt>
                <c:pt idx="7">
                  <c:v>6582535.5833333302</c:v>
                </c:pt>
                <c:pt idx="8">
                  <c:v>7027938.0833333302</c:v>
                </c:pt>
                <c:pt idx="9">
                  <c:v>5229620.3333333302</c:v>
                </c:pt>
                <c:pt idx="10">
                  <c:v>3172767.875</c:v>
                </c:pt>
              </c:numCache>
            </c:numRef>
          </c:val>
        </c:ser>
        <c:ser>
          <c:idx val="23"/>
          <c:order val="22"/>
          <c:tx>
            <c:strRef>
              <c:f>NonConv!$A$24</c:f>
              <c:strCache>
                <c:ptCount val="1"/>
                <c:pt idx="0">
                  <c:v>HIRS4 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NonConv!$B$24:$L$24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5732867.75</c:v>
                </c:pt>
                <c:pt idx="6">
                  <c:v>6583310.75</c:v>
                </c:pt>
                <c:pt idx="7">
                  <c:v>6176534.25</c:v>
                </c:pt>
                <c:pt idx="8">
                  <c:v>9825132.1666666605</c:v>
                </c:pt>
                <c:pt idx="9">
                  <c:v>8583425</c:v>
                </c:pt>
                <c:pt idx="10">
                  <c:v>6490386</c:v>
                </c:pt>
              </c:numCache>
            </c:numRef>
          </c:val>
        </c:ser>
        <c:ser>
          <c:idx val="24"/>
          <c:order val="23"/>
          <c:tx>
            <c:strRef>
              <c:f>NonConv!$A$25</c:f>
              <c:strCache>
                <c:ptCount val="1"/>
                <c:pt idx="0">
                  <c:v>MSU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NonConv!$B$25:$L$25</c:f>
              <c:numCache>
                <c:formatCode>#,##0</c:formatCode>
                <c:ptCount val="11"/>
                <c:pt idx="0">
                  <c:v>9390.8333333333285</c:v>
                </c:pt>
                <c:pt idx="1">
                  <c:v>473262.77777777781</c:v>
                </c:pt>
                <c:pt idx="2">
                  <c:v>6353</c:v>
                </c:pt>
                <c:pt idx="3">
                  <c:v>948422.83333333384</c:v>
                </c:pt>
                <c:pt idx="4">
                  <c:v>1248505.83333333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5"/>
          <c:order val="24"/>
          <c:tx>
            <c:strRef>
              <c:f>NonConv!$A$26</c:f>
              <c:strCache>
                <c:ptCount val="1"/>
                <c:pt idx="0">
                  <c:v>MHS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NonConv!$B$26:$L$26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6065791</c:v>
                </c:pt>
                <c:pt idx="6">
                  <c:v>6908993.4166666698</c:v>
                </c:pt>
                <c:pt idx="7">
                  <c:v>6422002.3333333302</c:v>
                </c:pt>
                <c:pt idx="8">
                  <c:v>10094975.9166667</c:v>
                </c:pt>
                <c:pt idx="9">
                  <c:v>9708494.6666666605</c:v>
                </c:pt>
                <c:pt idx="10">
                  <c:v>9575408.125</c:v>
                </c:pt>
              </c:numCache>
            </c:numRef>
          </c:val>
        </c:ser>
        <c:ser>
          <c:idx val="26"/>
          <c:order val="25"/>
          <c:tx>
            <c:strRef>
              <c:f>NonConv!$A$27</c:f>
              <c:strCache>
                <c:ptCount val="1"/>
                <c:pt idx="0">
                  <c:v>AMSUA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NonConv!$B$27:$L$27</c:f>
              <c:numCache>
                <c:formatCode>#,##0</c:formatCode>
                <c:ptCount val="11"/>
                <c:pt idx="0">
                  <c:v>103523.0833333333</c:v>
                </c:pt>
                <c:pt idx="1">
                  <c:v>10106.555555555549</c:v>
                </c:pt>
                <c:pt idx="2">
                  <c:v>137674.08333333331</c:v>
                </c:pt>
                <c:pt idx="3">
                  <c:v>1853576.91666667</c:v>
                </c:pt>
                <c:pt idx="4">
                  <c:v>3342996.1666666698</c:v>
                </c:pt>
                <c:pt idx="5">
                  <c:v>8287060.5</c:v>
                </c:pt>
                <c:pt idx="6">
                  <c:v>9705991</c:v>
                </c:pt>
                <c:pt idx="7">
                  <c:v>13239539.9166667</c:v>
                </c:pt>
                <c:pt idx="8">
                  <c:v>15495082.1666667</c:v>
                </c:pt>
                <c:pt idx="9">
                  <c:v>15676375</c:v>
                </c:pt>
                <c:pt idx="10">
                  <c:v>14722145.375</c:v>
                </c:pt>
              </c:numCache>
            </c:numRef>
          </c:val>
        </c:ser>
        <c:ser>
          <c:idx val="27"/>
          <c:order val="26"/>
          <c:tx>
            <c:strRef>
              <c:f>NonConv!$A$28</c:f>
              <c:strCache>
                <c:ptCount val="1"/>
                <c:pt idx="0">
                  <c:v>AMSUB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NonConv!$B$28:$L$28</c:f>
              <c:numCache>
                <c:formatCode>#,##0</c:formatCode>
                <c:ptCount val="11"/>
                <c:pt idx="0">
                  <c:v>187083.08333333331</c:v>
                </c:pt>
                <c:pt idx="1">
                  <c:v>219736.11111111109</c:v>
                </c:pt>
                <c:pt idx="2">
                  <c:v>1959713.58333333</c:v>
                </c:pt>
                <c:pt idx="3">
                  <c:v>5947774.25</c:v>
                </c:pt>
                <c:pt idx="4">
                  <c:v>10259892</c:v>
                </c:pt>
                <c:pt idx="5">
                  <c:v>12089108.3333333</c:v>
                </c:pt>
                <c:pt idx="6">
                  <c:v>11021480.1666667</c:v>
                </c:pt>
                <c:pt idx="7">
                  <c:v>10844607</c:v>
                </c:pt>
                <c:pt idx="8">
                  <c:v>16858384.833333299</c:v>
                </c:pt>
                <c:pt idx="9">
                  <c:v>13360599</c:v>
                </c:pt>
                <c:pt idx="10">
                  <c:v>5204123.125</c:v>
                </c:pt>
              </c:numCache>
            </c:numRef>
          </c:val>
        </c:ser>
        <c:ser>
          <c:idx val="28"/>
          <c:order val="27"/>
          <c:tx>
            <c:strRef>
              <c:f>NonConv!$A$29</c:f>
              <c:strCache>
                <c:ptCount val="1"/>
                <c:pt idx="0">
                  <c:v>AIRS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NonConv!$B$29:$L$29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26558906.666666701</c:v>
                </c:pt>
                <c:pt idx="4">
                  <c:v>21386010.666666701</c:v>
                </c:pt>
                <c:pt idx="5">
                  <c:v>187470704.25</c:v>
                </c:pt>
                <c:pt idx="6">
                  <c:v>162629081.08333299</c:v>
                </c:pt>
                <c:pt idx="7">
                  <c:v>173650970.41666701</c:v>
                </c:pt>
                <c:pt idx="8">
                  <c:v>167798455.66666701</c:v>
                </c:pt>
                <c:pt idx="9">
                  <c:v>172610287.66666701</c:v>
                </c:pt>
                <c:pt idx="10">
                  <c:v>179735567</c:v>
                </c:pt>
              </c:numCache>
            </c:numRef>
          </c:val>
        </c:ser>
        <c:ser>
          <c:idx val="29"/>
          <c:order val="28"/>
          <c:tx>
            <c:strRef>
              <c:f>NonConv!$A$30</c:f>
              <c:strCache>
                <c:ptCount val="1"/>
                <c:pt idx="0">
                  <c:v>AMSRE_HIG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NonConv!$B$30:$L$30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4149448.25</c:v>
                </c:pt>
                <c:pt idx="6">
                  <c:v>4047165.0833333302</c:v>
                </c:pt>
                <c:pt idx="7">
                  <c:v>4230428.5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0"/>
          <c:order val="29"/>
          <c:tx>
            <c:strRef>
              <c:f>NonConv!$A$31</c:f>
              <c:strCache>
                <c:ptCount val="1"/>
                <c:pt idx="0">
                  <c:v>AMSRE_LOW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NonConv!$B$31:$L$31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8298802.5</c:v>
                </c:pt>
                <c:pt idx="6">
                  <c:v>8093636.5833333302</c:v>
                </c:pt>
                <c:pt idx="7">
                  <c:v>8460512.5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1"/>
          <c:order val="30"/>
          <c:tx>
            <c:strRef>
              <c:f>NonConv!$A$32</c:f>
              <c:strCache>
                <c:ptCount val="1"/>
                <c:pt idx="0">
                  <c:v>AMSRE_MID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NonConv!$B$32:$L$32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12448650.125</c:v>
                </c:pt>
                <c:pt idx="6">
                  <c:v>12141735.75</c:v>
                </c:pt>
                <c:pt idx="7">
                  <c:v>12691451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2"/>
          <c:order val="31"/>
          <c:tx>
            <c:strRef>
              <c:f>NonConv!$A$33</c:f>
              <c:strCache>
                <c:ptCount val="1"/>
                <c:pt idx="0">
                  <c:v>COSMIC 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NonConv!$B$33:$L$33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98686</c:v>
                </c:pt>
                <c:pt idx="6">
                  <c:v>124441.25</c:v>
                </c:pt>
                <c:pt idx="7">
                  <c:v>161917.66666666669</c:v>
                </c:pt>
                <c:pt idx="8">
                  <c:v>156039.83333333331</c:v>
                </c:pt>
                <c:pt idx="9">
                  <c:v>146138.66666666669</c:v>
                </c:pt>
                <c:pt idx="10">
                  <c:v>111012.2</c:v>
                </c:pt>
              </c:numCache>
            </c:numRef>
          </c:val>
        </c:ser>
        <c:ser>
          <c:idx val="33"/>
          <c:order val="32"/>
          <c:tx>
            <c:strRef>
              <c:f>NonConv!$A$34</c:f>
              <c:strCache>
                <c:ptCount val="1"/>
                <c:pt idx="0">
                  <c:v>GOME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NonConv!$B$34:$L$34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25514</c:v>
                </c:pt>
                <c:pt idx="8">
                  <c:v>51507.25</c:v>
                </c:pt>
                <c:pt idx="9">
                  <c:v>51817</c:v>
                </c:pt>
                <c:pt idx="10">
                  <c:v>50088</c:v>
                </c:pt>
              </c:numCache>
            </c:numRef>
          </c:val>
        </c:ser>
        <c:ser>
          <c:idx val="34"/>
          <c:order val="33"/>
          <c:tx>
            <c:strRef>
              <c:f>NonConv!$A$35</c:f>
              <c:strCache>
                <c:ptCount val="1"/>
                <c:pt idx="0">
                  <c:v>IASI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NonConv!$B$35:$L$35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178629248.72727299</c:v>
                </c:pt>
                <c:pt idx="8">
                  <c:v>207956876.66666701</c:v>
                </c:pt>
                <c:pt idx="9">
                  <c:v>197261851.66666701</c:v>
                </c:pt>
                <c:pt idx="10">
                  <c:v>188987026.375</c:v>
                </c:pt>
              </c:numCache>
            </c:numRef>
          </c:val>
        </c:ser>
        <c:ser>
          <c:idx val="35"/>
          <c:order val="34"/>
          <c:tx>
            <c:strRef>
              <c:f>NonConv!$A$36</c:f>
              <c:strCache>
                <c:ptCount val="1"/>
                <c:pt idx="0">
                  <c:v>OMI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NonConv!$B$36:$L$36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116640</c:v>
                </c:pt>
                <c:pt idx="8">
                  <c:v>233284.91666666669</c:v>
                </c:pt>
                <c:pt idx="9">
                  <c:v>232491.33333333331</c:v>
                </c:pt>
                <c:pt idx="10">
                  <c:v>227757.375</c:v>
                </c:pt>
              </c:numCache>
            </c:numRef>
          </c:val>
        </c:ser>
        <c:ser>
          <c:idx val="36"/>
          <c:order val="35"/>
          <c:tx>
            <c:strRef>
              <c:f>NonConv!$A$37</c:f>
              <c:strCache>
                <c:ptCount val="1"/>
                <c:pt idx="0">
                  <c:v>SEVIRI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NonConv!$B$37:$L$37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1301028.75</c:v>
                </c:pt>
              </c:numCache>
            </c:numRef>
          </c:val>
        </c:ser>
        <c:ser>
          <c:idx val="37"/>
          <c:order val="36"/>
          <c:tx>
            <c:strRef>
              <c:f>NonConv!$A$38</c:f>
              <c:strCache>
                <c:ptCount val="1"/>
                <c:pt idx="0">
                  <c:v>ATMS</c:v>
                </c:pt>
              </c:strCache>
            </c:strRef>
          </c:tx>
          <c:invertIfNegative val="0"/>
          <c:cat>
            <c:numRef>
              <c:f>NonConv!$B$1:$L$1</c:f>
              <c:numCache>
                <c:formatCode>0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NonConv!$B$38:$L$38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502404.5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89443072"/>
        <c:axId val="190362368"/>
        <c:axId val="0"/>
      </c:bar3DChart>
      <c:catAx>
        <c:axId val="18944307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190362368"/>
        <c:crosses val="autoZero"/>
        <c:auto val="1"/>
        <c:lblAlgn val="ctr"/>
        <c:lblOffset val="100"/>
        <c:noMultiLvlLbl val="0"/>
      </c:catAx>
      <c:valAx>
        <c:axId val="19036236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89443072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82914629564039199"/>
          <c:y val="9.1273393087836104E-4"/>
          <c:w val="0.16172649440994299"/>
          <c:h val="0.98132088132404105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NCEP Annual Daily Mean 00Z Satellite </a:t>
            </a:r>
          </a:p>
          <a:p>
            <a:pPr>
              <a:defRPr/>
            </a:pPr>
            <a:r>
              <a:rPr lang="en-US" sz="1800" b="1" i="0" baseline="0">
                <a:effectLst/>
              </a:rPr>
              <a:t>Radiance Observations Assimilated</a:t>
            </a:r>
            <a:endParaRPr lang="en-US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NonconvAssim!$A$2</c:f>
              <c:strCache>
                <c:ptCount val="1"/>
                <c:pt idx="0">
                  <c:v>GOES 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NonconvAssim!$B$2:$I$2</c:f>
              <c:numCache>
                <c:formatCode>#,##0</c:formatCode>
                <c:ptCount val="8"/>
                <c:pt idx="0">
                  <c:v>3374.2857142857142</c:v>
                </c:pt>
                <c:pt idx="1">
                  <c:v>2961.3333333333362</c:v>
                </c:pt>
                <c:pt idx="2">
                  <c:v>19473.583333333328</c:v>
                </c:pt>
                <c:pt idx="3">
                  <c:v>30933</c:v>
                </c:pt>
                <c:pt idx="4">
                  <c:v>29492</c:v>
                </c:pt>
                <c:pt idx="5">
                  <c:v>41001</c:v>
                </c:pt>
                <c:pt idx="6">
                  <c:v>21849</c:v>
                </c:pt>
                <c:pt idx="7">
                  <c:v>35178.25</c:v>
                </c:pt>
              </c:numCache>
            </c:numRef>
          </c:val>
        </c:ser>
        <c:ser>
          <c:idx val="2"/>
          <c:order val="1"/>
          <c:tx>
            <c:strRef>
              <c:f>NonconvAssim!$A$3</c:f>
              <c:strCache>
                <c:ptCount val="1"/>
                <c:pt idx="0">
                  <c:v>OZONE 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NonconvAssim!$B$3:$I$3</c:f>
              <c:numCache>
                <c:formatCode>#,##0</c:formatCode>
                <c:ptCount val="8"/>
                <c:pt idx="0">
                  <c:v>3974.714285714284</c:v>
                </c:pt>
                <c:pt idx="1">
                  <c:v>7250.75</c:v>
                </c:pt>
                <c:pt idx="2">
                  <c:v>8132.0833333333303</c:v>
                </c:pt>
                <c:pt idx="3">
                  <c:v>12256.416666666661</c:v>
                </c:pt>
                <c:pt idx="4">
                  <c:v>6849.6666666666697</c:v>
                </c:pt>
                <c:pt idx="5">
                  <c:v>11739</c:v>
                </c:pt>
                <c:pt idx="6">
                  <c:v>13962</c:v>
                </c:pt>
                <c:pt idx="7">
                  <c:v>15988.25</c:v>
                </c:pt>
              </c:numCache>
            </c:numRef>
          </c:val>
        </c:ser>
        <c:ser>
          <c:idx val="3"/>
          <c:order val="2"/>
          <c:tx>
            <c:strRef>
              <c:f>NonconvAssim!$A$4</c:f>
              <c:strCache>
                <c:ptCount val="1"/>
                <c:pt idx="0">
                  <c:v>SATWND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NonconvAssim!$B$4:$I$4</c:f>
              <c:numCache>
                <c:formatCode>#,##0</c:formatCode>
                <c:ptCount val="8"/>
                <c:pt idx="0">
                  <c:v>24166.666666666661</c:v>
                </c:pt>
                <c:pt idx="1">
                  <c:v>23278</c:v>
                </c:pt>
                <c:pt idx="2">
                  <c:v>305574.75</c:v>
                </c:pt>
                <c:pt idx="3">
                  <c:v>283109.91666666669</c:v>
                </c:pt>
                <c:pt idx="4">
                  <c:v>294417</c:v>
                </c:pt>
                <c:pt idx="5">
                  <c:v>320805</c:v>
                </c:pt>
                <c:pt idx="6">
                  <c:v>308875.33333333331</c:v>
                </c:pt>
                <c:pt idx="7">
                  <c:v>322702.5</c:v>
                </c:pt>
              </c:numCache>
            </c:numRef>
          </c:val>
        </c:ser>
        <c:ser>
          <c:idx val="4"/>
          <c:order val="3"/>
          <c:tx>
            <c:strRef>
              <c:f>NonconvAssim!$A$5</c:f>
              <c:strCache>
                <c:ptCount val="1"/>
                <c:pt idx="0">
                  <c:v>QUIKSCAT 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NonconvAssim!$B$5:$I$5</c:f>
              <c:numCache>
                <c:formatCode>#,##0</c:formatCode>
                <c:ptCount val="8"/>
                <c:pt idx="0">
                  <c:v>87318</c:v>
                </c:pt>
                <c:pt idx="1">
                  <c:v>108322.25</c:v>
                </c:pt>
                <c:pt idx="2">
                  <c:v>46198.25</c:v>
                </c:pt>
                <c:pt idx="3">
                  <c:v>28283.33333333331</c:v>
                </c:pt>
                <c:pt idx="4">
                  <c:v>32154.75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"/>
          <c:order val="4"/>
          <c:tx>
            <c:strRef>
              <c:f>NonconvAssim!$A$6</c:f>
              <c:strCache>
                <c:ptCount val="1"/>
                <c:pt idx="0">
                  <c:v>SSMI NEURAL NET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NonconvAssim!$B$6:$I$6</c:f>
              <c:numCache>
                <c:formatCode>#,##0</c:formatCode>
                <c:ptCount val="8"/>
                <c:pt idx="0">
                  <c:v>151310</c:v>
                </c:pt>
                <c:pt idx="1">
                  <c:v>138224.16666666669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6"/>
          <c:order val="5"/>
          <c:tx>
            <c:strRef>
              <c:f>NonconvAssim!$A$7</c:f>
              <c:strCache>
                <c:ptCount val="1"/>
                <c:pt idx="0">
                  <c:v>SSMI RADIANCES 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NonconvAssim!$B$7:$I$7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57038.333333333343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7"/>
          <c:order val="6"/>
          <c:tx>
            <c:strRef>
              <c:f>NonconvAssim!$A$8</c:f>
              <c:strCache>
                <c:ptCount val="1"/>
                <c:pt idx="0">
                  <c:v>SSMI RAINFALL RATES 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NonconvAssim!$B$8:$I$8</c:f>
              <c:numCache>
                <c:formatCode>#,##0</c:formatCode>
                <c:ptCount val="8"/>
                <c:pt idx="0">
                  <c:v>21456.142857142859</c:v>
                </c:pt>
                <c:pt idx="1">
                  <c:v>27746.5</c:v>
                </c:pt>
                <c:pt idx="2">
                  <c:v>55047</c:v>
                </c:pt>
                <c:pt idx="3">
                  <c:v>59525.666666666642</c:v>
                </c:pt>
                <c:pt idx="4">
                  <c:v>50646.083333333343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8"/>
          <c:order val="7"/>
          <c:tx>
            <c:strRef>
              <c:f>NonconvAssim!$A$9</c:f>
              <c:strCache>
                <c:ptCount val="1"/>
                <c:pt idx="0">
                  <c:v>COSMIC 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NonconvAssim!$B$9:$I$9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34007.333333333343</c:v>
                </c:pt>
                <c:pt idx="3">
                  <c:v>45728.166666666642</c:v>
                </c:pt>
                <c:pt idx="4">
                  <c:v>46726.75</c:v>
                </c:pt>
                <c:pt idx="5">
                  <c:v>58874</c:v>
                </c:pt>
                <c:pt idx="6">
                  <c:v>59323.666666666642</c:v>
                </c:pt>
                <c:pt idx="7">
                  <c:v>51995.4</c:v>
                </c:pt>
              </c:numCache>
            </c:numRef>
          </c:val>
        </c:ser>
        <c:ser>
          <c:idx val="9"/>
          <c:order val="8"/>
          <c:tx>
            <c:strRef>
              <c:f>NonconvAssim!$A$10</c:f>
              <c:strCache>
                <c:ptCount val="1"/>
                <c:pt idx="0">
                  <c:v>NASA TRMM DATA 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NonconvAssim!$B$10:$I$10</c:f>
              <c:numCache>
                <c:formatCode>#,##0</c:formatCode>
                <c:ptCount val="8"/>
                <c:pt idx="0">
                  <c:v>150420.71428571429</c:v>
                </c:pt>
                <c:pt idx="1">
                  <c:v>238409.33333333331</c:v>
                </c:pt>
                <c:pt idx="2">
                  <c:v>750202.91666666698</c:v>
                </c:pt>
                <c:pt idx="3">
                  <c:v>1205.5</c:v>
                </c:pt>
                <c:pt idx="4">
                  <c:v>1136.666666666667</c:v>
                </c:pt>
                <c:pt idx="5">
                  <c:v>1240</c:v>
                </c:pt>
                <c:pt idx="6">
                  <c:v>1584.333333333333</c:v>
                </c:pt>
                <c:pt idx="7">
                  <c:v>1412</c:v>
                </c:pt>
              </c:numCache>
            </c:numRef>
          </c:val>
        </c:ser>
        <c:ser>
          <c:idx val="10"/>
          <c:order val="9"/>
          <c:tx>
            <c:strRef>
              <c:f>NonconvAssim!$A$11</c:f>
              <c:strCache>
                <c:ptCount val="1"/>
                <c:pt idx="0">
                  <c:v>HIRS2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NonconvAssim!$B$11:$I$11</c:f>
              <c:numCache>
                <c:formatCode>#,##0</c:formatCode>
                <c:ptCount val="8"/>
                <c:pt idx="0">
                  <c:v>12429.428571428571</c:v>
                </c:pt>
                <c:pt idx="1">
                  <c:v>7791.0833333333303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1"/>
          <c:order val="10"/>
          <c:tx>
            <c:strRef>
              <c:f>NonconvAssim!$A$12</c:f>
              <c:strCache>
                <c:ptCount val="1"/>
                <c:pt idx="0">
                  <c:v>HIRS3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NonconvAssim!$B$12:$I$12</c:f>
              <c:numCache>
                <c:formatCode>#,##0</c:formatCode>
                <c:ptCount val="8"/>
                <c:pt idx="0">
                  <c:v>14660.428571428571</c:v>
                </c:pt>
                <c:pt idx="1">
                  <c:v>13469.75</c:v>
                </c:pt>
                <c:pt idx="2">
                  <c:v>35087.333333333343</c:v>
                </c:pt>
                <c:pt idx="3">
                  <c:v>37578.916666666657</c:v>
                </c:pt>
                <c:pt idx="4">
                  <c:v>35204.25</c:v>
                </c:pt>
                <c:pt idx="5">
                  <c:v>48194</c:v>
                </c:pt>
                <c:pt idx="6">
                  <c:v>49214.666666666642</c:v>
                </c:pt>
                <c:pt idx="7">
                  <c:v>0</c:v>
                </c:pt>
              </c:numCache>
            </c:numRef>
          </c:val>
        </c:ser>
        <c:ser>
          <c:idx val="12"/>
          <c:order val="11"/>
          <c:tx>
            <c:strRef>
              <c:f>NonconvAssim!$A$13</c:f>
              <c:strCache>
                <c:ptCount val="1"/>
                <c:pt idx="0">
                  <c:v>HIRS4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NonconvAssim!$B$13:$I$13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35823.375</c:v>
                </c:pt>
                <c:pt idx="3">
                  <c:v>38620.5</c:v>
                </c:pt>
                <c:pt idx="4">
                  <c:v>39099.083333333343</c:v>
                </c:pt>
                <c:pt idx="5">
                  <c:v>115188</c:v>
                </c:pt>
                <c:pt idx="6">
                  <c:v>116729</c:v>
                </c:pt>
                <c:pt idx="7">
                  <c:v>113930.125</c:v>
                </c:pt>
              </c:numCache>
            </c:numRef>
          </c:val>
        </c:ser>
        <c:ser>
          <c:idx val="13"/>
          <c:order val="12"/>
          <c:tx>
            <c:strRef>
              <c:f>NonconvAssim!$A$14</c:f>
              <c:strCache>
                <c:ptCount val="1"/>
                <c:pt idx="0">
                  <c:v>AMSUA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NonconvAssim!$B$14:$I$14</c:f>
              <c:numCache>
                <c:formatCode>#,##0</c:formatCode>
                <c:ptCount val="8"/>
                <c:pt idx="0">
                  <c:v>284497.85714285722</c:v>
                </c:pt>
                <c:pt idx="1">
                  <c:v>317860</c:v>
                </c:pt>
                <c:pt idx="2">
                  <c:v>467407.91666666669</c:v>
                </c:pt>
                <c:pt idx="3">
                  <c:v>468040.83333333331</c:v>
                </c:pt>
                <c:pt idx="4">
                  <c:v>459925.91666666669</c:v>
                </c:pt>
                <c:pt idx="5">
                  <c:v>545074</c:v>
                </c:pt>
                <c:pt idx="6">
                  <c:v>599323.66666666698</c:v>
                </c:pt>
                <c:pt idx="7">
                  <c:v>590773</c:v>
                </c:pt>
              </c:numCache>
            </c:numRef>
          </c:val>
        </c:ser>
        <c:ser>
          <c:idx val="14"/>
          <c:order val="13"/>
          <c:tx>
            <c:strRef>
              <c:f>NonconvAssim!$A$15</c:f>
              <c:strCache>
                <c:ptCount val="1"/>
                <c:pt idx="0">
                  <c:v>AMSUB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NonconvAssim!$B$15:$I$15</c:f>
              <c:numCache>
                <c:formatCode>#,##0</c:formatCode>
                <c:ptCount val="8"/>
                <c:pt idx="0">
                  <c:v>35757.857142857138</c:v>
                </c:pt>
                <c:pt idx="1">
                  <c:v>31432.33333333331</c:v>
                </c:pt>
                <c:pt idx="2">
                  <c:v>44040.333333333343</c:v>
                </c:pt>
                <c:pt idx="3">
                  <c:v>49492.416666666657</c:v>
                </c:pt>
                <c:pt idx="4">
                  <c:v>36487</c:v>
                </c:pt>
                <c:pt idx="5">
                  <c:v>31622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5"/>
          <c:order val="14"/>
          <c:tx>
            <c:strRef>
              <c:f>NonconvAssim!$A$16</c:f>
              <c:strCache>
                <c:ptCount val="1"/>
                <c:pt idx="0">
                  <c:v>MHS 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NonconvAssim!$B$16:$I$16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32013.5</c:v>
                </c:pt>
                <c:pt idx="3">
                  <c:v>35294.75</c:v>
                </c:pt>
                <c:pt idx="4">
                  <c:v>37939.583333333343</c:v>
                </c:pt>
                <c:pt idx="5">
                  <c:v>88235</c:v>
                </c:pt>
                <c:pt idx="6">
                  <c:v>106617.6666666667</c:v>
                </c:pt>
                <c:pt idx="7">
                  <c:v>114972.5</c:v>
                </c:pt>
              </c:numCache>
            </c:numRef>
          </c:val>
        </c:ser>
        <c:ser>
          <c:idx val="16"/>
          <c:order val="15"/>
          <c:tx>
            <c:strRef>
              <c:f>NonconvAssim!$A$17</c:f>
              <c:strCache>
                <c:ptCount val="1"/>
                <c:pt idx="0">
                  <c:v>AIRS 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NonconvAssim!$B$17:$I$17</c:f>
              <c:numCache>
                <c:formatCode>#,##0</c:formatCode>
                <c:ptCount val="8"/>
                <c:pt idx="0">
                  <c:v>585497.57142857148</c:v>
                </c:pt>
                <c:pt idx="1">
                  <c:v>543292.75</c:v>
                </c:pt>
                <c:pt idx="2">
                  <c:v>519063.41666666669</c:v>
                </c:pt>
                <c:pt idx="3">
                  <c:v>464580.91666666669</c:v>
                </c:pt>
                <c:pt idx="4">
                  <c:v>395128.75</c:v>
                </c:pt>
                <c:pt idx="5">
                  <c:v>195085</c:v>
                </c:pt>
                <c:pt idx="6">
                  <c:v>631240</c:v>
                </c:pt>
                <c:pt idx="7">
                  <c:v>1230980</c:v>
                </c:pt>
              </c:numCache>
            </c:numRef>
          </c:val>
        </c:ser>
        <c:ser>
          <c:idx val="17"/>
          <c:order val="16"/>
          <c:tx>
            <c:strRef>
              <c:f>NonconvAssim!$A$18</c:f>
              <c:strCache>
                <c:ptCount val="1"/>
                <c:pt idx="0">
                  <c:v>IASI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NonconvAssim!$B$18:$I$18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672678.83333333384</c:v>
                </c:pt>
                <c:pt idx="5">
                  <c:v>1179781</c:v>
                </c:pt>
                <c:pt idx="6">
                  <c:v>1188148.33333333</c:v>
                </c:pt>
                <c:pt idx="7">
                  <c:v>1151349.25</c:v>
                </c:pt>
              </c:numCache>
            </c:numRef>
          </c:val>
        </c:ser>
        <c:ser>
          <c:idx val="18"/>
          <c:order val="17"/>
          <c:tx>
            <c:strRef>
              <c:f>NonconvAssim!$A$19</c:f>
              <c:strCache>
                <c:ptCount val="1"/>
                <c:pt idx="0">
                  <c:v>OMI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NonconvAssim!$B$19:$I$19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1314</c:v>
                </c:pt>
                <c:pt idx="5">
                  <c:v>2672</c:v>
                </c:pt>
                <c:pt idx="6">
                  <c:v>2529.6666666666638</c:v>
                </c:pt>
                <c:pt idx="7">
                  <c:v>2242.125</c:v>
                </c:pt>
              </c:numCache>
            </c:numRef>
          </c:val>
        </c:ser>
        <c:ser>
          <c:idx val="19"/>
          <c:order val="18"/>
          <c:tx>
            <c:strRef>
              <c:f>NonconvAssim!$A$20</c:f>
              <c:strCache>
                <c:ptCount val="1"/>
                <c:pt idx="0">
                  <c:v>ATMS</c:v>
                </c:pt>
              </c:strCache>
            </c:strRef>
          </c:tx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NonconvAssim!$B$20:$I$20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142005.25</c:v>
                </c:pt>
              </c:numCache>
            </c:numRef>
          </c:val>
        </c:ser>
        <c:ser>
          <c:idx val="20"/>
          <c:order val="19"/>
          <c:tx>
            <c:strRef>
              <c:f>NonconvAssim!$A$21</c:f>
              <c:strCache>
                <c:ptCount val="1"/>
                <c:pt idx="0">
                  <c:v>SEVIRI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NonconvAssim!$B$1:$I$1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NonconvAssim!$B$21:$I$21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723712"/>
        <c:axId val="10725248"/>
        <c:axId val="0"/>
      </c:bar3DChart>
      <c:catAx>
        <c:axId val="107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25248"/>
        <c:crosses val="autoZero"/>
        <c:auto val="1"/>
        <c:lblAlgn val="ctr"/>
        <c:lblOffset val="100"/>
        <c:noMultiLvlLbl val="0"/>
      </c:catAx>
      <c:valAx>
        <c:axId val="10725248"/>
        <c:scaling>
          <c:orientation val="minMax"/>
          <c:max val="4000000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crossAx val="10723712"/>
        <c:crosses val="autoZero"/>
        <c:crossBetween val="between"/>
        <c:majorUnit val="500000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82215760864583398"/>
          <c:y val="1.1762636813255499E-2"/>
          <c:w val="0.168529236522967"/>
          <c:h val="0.93781259485421398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CC8E9-FBE2-421E-9887-A22EFE7BDA3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D076499-EEE1-41D1-9747-447D0A5DA440}">
      <dgm:prSet custT="1"/>
      <dgm:spPr/>
      <dgm:t>
        <a:bodyPr/>
        <a:lstStyle/>
        <a:p>
          <a:pPr rtl="0"/>
          <a:r>
            <a:rPr lang="en-US" sz="2800" i="1" dirty="0" smtClean="0">
              <a:latin typeface="Arial Narrow" pitchFamily="34" charset="0"/>
            </a:rPr>
            <a:t>Where America’s Climate, Weather, Ocean, and Space Prediction Services Begin”</a:t>
          </a:r>
          <a:endParaRPr lang="en-US" sz="2800" i="1" dirty="0">
            <a:latin typeface="Arial Narrow" pitchFamily="34" charset="0"/>
          </a:endParaRPr>
        </a:p>
      </dgm:t>
    </dgm:pt>
    <dgm:pt modelId="{69AC9052-ED8A-4BAE-BDC9-3A4441A1E1A1}" type="parTrans" cxnId="{4E140506-A7DE-4476-8B04-2A9B78D3E321}">
      <dgm:prSet/>
      <dgm:spPr/>
      <dgm:t>
        <a:bodyPr/>
        <a:lstStyle/>
        <a:p>
          <a:endParaRPr lang="en-US"/>
        </a:p>
      </dgm:t>
    </dgm:pt>
    <dgm:pt modelId="{8BAAC3D5-CA5F-4384-8DAD-8EB45E473D6C}" type="sibTrans" cxnId="{4E140506-A7DE-4476-8B04-2A9B78D3E321}">
      <dgm:prSet/>
      <dgm:spPr/>
      <dgm:t>
        <a:bodyPr/>
        <a:lstStyle/>
        <a:p>
          <a:endParaRPr lang="en-US"/>
        </a:p>
      </dgm:t>
    </dgm:pt>
    <dgm:pt modelId="{88C8221A-3D92-4ECA-B021-85155A335342}" type="pres">
      <dgm:prSet presAssocID="{960CC8E9-FBE2-421E-9887-A22EFE7BD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45EF2-8C78-4B7E-AEBF-AE967335D04B}" type="pres">
      <dgm:prSet presAssocID="{8D076499-EEE1-41D1-9747-447D0A5DA440}" presName="parentText" presStyleLbl="node1" presStyleIdx="0" presStyleCnt="1" custScaleY="1490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86F73-1639-7C4A-959A-7DAD8E2E45EB}" type="presOf" srcId="{8D076499-EEE1-41D1-9747-447D0A5DA440}" destId="{9BA45EF2-8C78-4B7E-AEBF-AE967335D04B}" srcOrd="0" destOrd="0" presId="urn:microsoft.com/office/officeart/2005/8/layout/vList2"/>
    <dgm:cxn modelId="{D63D5A6F-7957-E248-8127-1BDB577F7606}" type="presOf" srcId="{960CC8E9-FBE2-421E-9887-A22EFE7BDA32}" destId="{88C8221A-3D92-4ECA-B021-85155A335342}" srcOrd="0" destOrd="0" presId="urn:microsoft.com/office/officeart/2005/8/layout/vList2"/>
    <dgm:cxn modelId="{4E140506-A7DE-4476-8B04-2A9B78D3E321}" srcId="{960CC8E9-FBE2-421E-9887-A22EFE7BDA32}" destId="{8D076499-EEE1-41D1-9747-447D0A5DA440}" srcOrd="0" destOrd="0" parTransId="{69AC9052-ED8A-4BAE-BDC9-3A4441A1E1A1}" sibTransId="{8BAAC3D5-CA5F-4384-8DAD-8EB45E473D6C}"/>
    <dgm:cxn modelId="{32927C7B-056E-9648-BE2F-6966F615E082}" type="presParOf" srcId="{88C8221A-3D92-4ECA-B021-85155A335342}" destId="{9BA45EF2-8C78-4B7E-AEBF-AE967335D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45EF2-8C78-4B7E-AEBF-AE967335D04B}">
      <dsp:nvSpPr>
        <dsp:cNvPr id="0" name=""/>
        <dsp:cNvSpPr/>
      </dsp:nvSpPr>
      <dsp:spPr>
        <a:xfrm>
          <a:off x="0" y="198317"/>
          <a:ext cx="7467600" cy="1813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latin typeface="Arial Narrow" pitchFamily="34" charset="0"/>
            </a:rPr>
            <a:t>Where America’s Climate, Weather, Ocean, and Space Prediction Services Begin”</a:t>
          </a:r>
          <a:endParaRPr lang="en-US" sz="2800" i="1" kern="1200" dirty="0">
            <a:latin typeface="Arial Narrow" pitchFamily="34" charset="0"/>
          </a:endParaRPr>
        </a:p>
      </dsp:txBody>
      <dsp:txXfrm>
        <a:off x="88511" y="286828"/>
        <a:ext cx="7290578" cy="163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734FE4-BA0B-034D-930E-6B4B1D4C4B0A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9D2944-92A0-8F4A-A439-AE57BFC8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C45E92-D305-0C42-8700-4A184F551715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66F016F-C2D0-404A-A566-2668DD275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68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6C9FDF-4DA5-1849-8806-E6761FCCC9F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5325"/>
            <a:ext cx="4640262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C8F68E-422C-D043-AF40-98233B1B0CA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5325"/>
            <a:ext cx="4640262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96913"/>
            <a:ext cx="4643437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548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69925" indent="-204788">
              <a:spcBef>
                <a:spcPct val="0"/>
              </a:spcBef>
            </a:pPr>
            <a:endParaRPr lang="en-US" sz="6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69C76-E446-F94B-BABD-4F6E85C87879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600B00-BAC5-A54A-9C6F-E9060418C962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FDA15B-873E-E241-BEDE-36BE158899D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ACDDDB-CB73-3F42-A188-EBDA65C5BE89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ACDDDB-CB73-3F42-A188-EBDA65C5BE89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6546A-DDE1-BC49-95E5-276BA4CF0C01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8975-C6DD-BA4A-A2FD-60AEADC41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2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EAFC-EC29-4941-BE75-4F1866B654B9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C08E-1B7A-1A4F-9CFB-3FC33ACE7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0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81BDE-595A-E24D-A752-8831B651516E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433A0-AB31-2346-B1A6-1951DC56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7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BC86-A270-7F42-9165-F7B9CFC8E386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37477-DA8E-584A-B2D7-6D958C734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7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228600"/>
            <a:ext cx="8991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F7D3-AC62-5448-8649-B2BA4DDC7C4A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5D40-2F1D-4C47-8D2A-619AAB087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4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A48113-256A-9544-AE57-0D483D85A8C6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468F7C-E279-F04F-8CF0-439FA7CA6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763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doc_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3"/>
          <p:cNvSpPr txBox="1">
            <a:spLocks noChangeArrowheads="1"/>
          </p:cNvSpPr>
          <p:nvPr/>
        </p:nvSpPr>
        <p:spPr bwMode="auto">
          <a:xfrm rot="-2700000">
            <a:off x="6248400" y="51054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mtClean="0">
                <a:solidFill>
                  <a:srgbClr val="DDDDDD"/>
                </a:solidFill>
                <a:latin typeface="Times New Roman" pitchFamily="-108" charset="0"/>
                <a:cs typeface="+mn-cs"/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72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2895600"/>
          </a:xfrm>
        </p:spPr>
        <p:txBody>
          <a:bodyPr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NCEP Status Update</a:t>
            </a:r>
            <a:br>
              <a:rPr lang="en-US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Joint APSDEU-12/NAEDEX-24</a:t>
            </a:r>
            <a:br>
              <a:rPr lang="en-US" sz="3200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Annual Meeting</a:t>
            </a:r>
            <a:br>
              <a:rPr lang="en-US" sz="3200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000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000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17526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Michelle Mainelli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NOAA/NWS/NCEP Central Operations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October 23, 2012</a:t>
            </a:r>
          </a:p>
        </p:txBody>
      </p:sp>
      <p:pic>
        <p:nvPicPr>
          <p:cNvPr id="16387" name="Picture 5" descr="nce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89388"/>
            <a:ext cx="20494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2000" b="1" dirty="0">
              <a:latin typeface="+mj-lt"/>
              <a:ea typeface="ＭＳ Ｐゴシック" pitchFamily="-108" charset="-128"/>
              <a:cs typeface="+mn-cs"/>
            </a:endParaRPr>
          </a:p>
          <a:p>
            <a:pPr algn="ctr" eaLnBrk="0" hangingPunct="0">
              <a:defRPr/>
            </a:pPr>
            <a:r>
              <a:rPr lang="en-US" sz="3600" b="1" dirty="0">
                <a:ea typeface="ＭＳ Ｐゴシック" pitchFamily="-108" charset="-128"/>
                <a:cs typeface="+mn-cs"/>
              </a:rPr>
              <a:t>FY12 On-Time </a:t>
            </a:r>
          </a:p>
          <a:p>
            <a:pPr algn="ctr" eaLnBrk="0" hangingPunct="0">
              <a:defRPr/>
            </a:pPr>
            <a:r>
              <a:rPr lang="en-US" sz="3600" b="1" dirty="0">
                <a:latin typeface="+mj-lt"/>
                <a:ea typeface="ＭＳ Ｐゴシック" pitchFamily="-108" charset="-128"/>
                <a:cs typeface="+mn-cs"/>
              </a:rPr>
              <a:t>Product Generation</a:t>
            </a:r>
            <a:endParaRPr lang="en-US" sz="1400" b="1" dirty="0">
              <a:latin typeface="+mj-lt"/>
              <a:ea typeface="ＭＳ Ｐゴシック" pitchFamily="-108" charset="-128"/>
              <a:cs typeface="+mn-cs"/>
            </a:endParaRPr>
          </a:p>
          <a:p>
            <a:pPr algn="ctr" eaLnBrk="0" hangingPunct="0">
              <a:defRPr/>
            </a:pPr>
            <a:r>
              <a:rPr lang="en-US" sz="800" b="1" dirty="0">
                <a:latin typeface="+mj-lt"/>
                <a:ea typeface="ＭＳ Ｐゴシック" pitchFamily="-108" charset="-128"/>
                <a:cs typeface="+mn-cs"/>
              </a:rPr>
              <a:t> </a:t>
            </a:r>
          </a:p>
        </p:txBody>
      </p:sp>
      <p:graphicFrame>
        <p:nvGraphicFramePr>
          <p:cNvPr id="30722" name="Chart 8"/>
          <p:cNvGraphicFramePr>
            <a:graphicFrameLocks noGrp="1"/>
          </p:cNvGraphicFramePr>
          <p:nvPr/>
        </p:nvGraphicFramePr>
        <p:xfrm>
          <a:off x="558800" y="1625600"/>
          <a:ext cx="78740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r:id="rId4" imgW="7869285" imgH="4973925" progId="Excel.Chart.8">
                  <p:embed/>
                </p:oleObj>
              </mc:Choice>
              <mc:Fallback>
                <p:oleObj r:id="rId4" imgW="7869285" imgH="4973925" progId="Excel.Chart.8">
                  <p:embed/>
                  <p:pic>
                    <p:nvPicPr>
                      <p:cNvPr id="0" name="Chart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625600"/>
                        <a:ext cx="7874000" cy="497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1676400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" cy="36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80" b="1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impact significantly worsened due to system usage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89163"/>
            <a:ext cx="838200" cy="53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80" dirty="0" err="1">
                <a:solidFill>
                  <a:srgbClr val="00B0F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Aaa</a:t>
            </a:r>
            <a:endParaRPr lang="en-US" sz="580" dirty="0">
              <a:solidFill>
                <a:srgbClr val="00B0F0"/>
              </a:solidFill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  <a:p>
            <a:pPr>
              <a:defRPr/>
            </a:pPr>
            <a:endParaRPr lang="en-US" sz="580" dirty="0">
              <a:solidFill>
                <a:srgbClr val="00B0F0"/>
              </a:solidFill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  <a:p>
            <a:pPr>
              <a:defRPr/>
            </a:pPr>
            <a:r>
              <a:rPr lang="en-US" sz="58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Cirrus Infrastructure caused emergency switch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819400"/>
            <a:ext cx="723900" cy="36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80" dirty="0" err="1">
                <a:solidFill>
                  <a:srgbClr val="00B05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Aaa</a:t>
            </a:r>
            <a:endParaRPr lang="en-US" sz="580" dirty="0">
              <a:solidFill>
                <a:srgbClr val="00B050"/>
              </a:solidFill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  <a:p>
            <a:pPr>
              <a:defRPr/>
            </a:pPr>
            <a:endParaRPr lang="en-US" sz="580" dirty="0"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  <a:p>
            <a:pPr>
              <a:defRPr/>
            </a:pPr>
            <a:r>
              <a:rPr lang="en-US" sz="58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Model failure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79763"/>
            <a:ext cx="838200" cy="449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80" dirty="0" err="1">
                <a:solidFill>
                  <a:srgbClr val="7030A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Aaa</a:t>
            </a:r>
            <a:endParaRPr lang="en-US" sz="580" dirty="0">
              <a:solidFill>
                <a:srgbClr val="7030A0"/>
              </a:solidFill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  <a:p>
            <a:pPr>
              <a:defRPr/>
            </a:pPr>
            <a:endParaRPr lang="en-US" sz="580" dirty="0"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  <a:p>
            <a:pPr>
              <a:defRPr/>
            </a:pPr>
            <a:r>
              <a:rPr lang="en-US" sz="58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CCS system problems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733800"/>
            <a:ext cx="838200" cy="449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80" dirty="0" err="1">
                <a:solidFill>
                  <a:srgbClr val="FFFF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Aaa</a:t>
            </a:r>
            <a:endParaRPr lang="en-US" sz="580" dirty="0">
              <a:solidFill>
                <a:srgbClr val="FFFF00"/>
              </a:solidFill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  <a:p>
            <a:pPr>
              <a:defRPr/>
            </a:pPr>
            <a:endParaRPr lang="en-US" sz="580" dirty="0"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  <a:p>
            <a:pPr>
              <a:defRPr/>
            </a:pPr>
            <a:r>
              <a:rPr lang="en-US" sz="58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Implementation error</a:t>
            </a:r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  <p:sp>
        <p:nvSpPr>
          <p:cNvPr id="30730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AB11105-79B8-2646-A511-B991A2A93C71}" type="slidenum">
              <a:rPr lang="en-US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611231"/>
            <a:ext cx="1981200" cy="22467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alibri" pitchFamily="34" charset="0"/>
              </a:rPr>
              <a:t>Yearly Average</a:t>
            </a:r>
          </a:p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2006: 99.42%</a:t>
            </a:r>
          </a:p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2007: 99.70%</a:t>
            </a:r>
          </a:p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2008: 99.82%</a:t>
            </a:r>
          </a:p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2009: 99.85%</a:t>
            </a:r>
          </a:p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2010: 99.83</a:t>
            </a:r>
            <a:r>
              <a:rPr lang="en-US" sz="2000" dirty="0" smtClean="0">
                <a:latin typeface="Calibri" pitchFamily="34" charset="0"/>
              </a:rPr>
              <a:t>%</a:t>
            </a:r>
          </a:p>
          <a:p>
            <a:pPr algn="ctr">
              <a:defRPr/>
            </a:pPr>
            <a:r>
              <a:rPr lang="en-US" sz="2000" dirty="0" smtClean="0">
                <a:latin typeface="Calibri" pitchFamily="34" charset="0"/>
              </a:rPr>
              <a:t>2011: 99.73%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>
                <a:latin typeface="Calibri" pitchFamily="34" charset="0"/>
              </a:rPr>
              <a:t>New data Usage and Data acquisition</a:t>
            </a:r>
          </a:p>
        </p:txBody>
      </p:sp>
      <p:sp>
        <p:nvSpPr>
          <p:cNvPr id="31748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latin typeface="Calibri" charset="0"/>
              </a:rPr>
              <a:t>FY11 – FY12 NCEP Computing Activities</a:t>
            </a:r>
            <a:endParaRPr lang="en-US" sz="2000">
              <a:latin typeface="Calibri" charset="0"/>
            </a:endParaRPr>
          </a:p>
        </p:txBody>
      </p:sp>
      <p:sp>
        <p:nvSpPr>
          <p:cNvPr id="31749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  <p:sp>
        <p:nvSpPr>
          <p:cNvPr id="31750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2515111-F0CA-FD40-9F5F-268D7151DFAD}" type="slidenum">
              <a:rPr lang="en-US" sz="1200">
                <a:solidFill>
                  <a:srgbClr val="000000"/>
                </a:solidFill>
              </a:rPr>
              <a:pPr algn="r"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02F02-3E30-C346-8E5E-C90BAC95C295}" type="slidenum">
              <a:rPr 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Conventional Data Received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4554"/>
          <a:ext cx="895241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2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DF60EC-6E89-6349-B59E-8BAB3A83C98D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Non-Conventional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Data Received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89DAD7-CB12-7D44-AAC3-0748D7979E60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Non-Conventional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Assimilated Data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68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 txBox="1">
            <a:spLocks noChangeArrowheads="1"/>
          </p:cNvSpPr>
          <p:nvPr/>
        </p:nvSpPr>
        <p:spPr bwMode="auto">
          <a:xfrm>
            <a:off x="152400" y="1676400"/>
            <a:ext cx="8991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10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New Observations and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BUFR/GRIB Packages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2F94E2-9078-3B46-9CBC-D0DB40B6115B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Canadian Radar data – still under evaluation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Update to NASA Langley cloud decoder to handle files from GOES-15 instead of GOES-11 – December 2011</a:t>
            </a:r>
          </a:p>
          <a:p>
            <a:pPr marL="0" indent="0">
              <a:buFontTx/>
              <a:buNone/>
              <a:defRPr/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ENVISAT with new 30-day orbit – March 2012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Migrated BUFR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radiosonde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data – April 2012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Japanese AMDAR data – July 2012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Jason-1 and Cryosat-2 SSHA data – July 2012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GRIB library updates – November 2011 and July 2012</a:t>
            </a: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BUFRLIB update – July 2012</a:t>
            </a:r>
          </a:p>
          <a:p>
            <a:pPr>
              <a:defRPr/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P3 Tail Doppler Radar data – September 2012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7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Satellite Data (Radiances) Used by Assimilation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0DF027-0B10-A046-9276-B85F98B9C20F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676400"/>
          <a:ext cx="8534400" cy="4724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245916"/>
                <a:gridCol w="1096161"/>
                <a:gridCol w="1174459"/>
                <a:gridCol w="1017864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Satellite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NOAA-15 (AMSU-A)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NOAA-15 RARS (AMSU-A)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NOAA-17 (HIRS-3)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NOAA-18 (AMSU-A,</a:t>
                      </a:r>
                      <a:r>
                        <a:rPr lang="en-US" baseline="0" dirty="0" smtClean="0"/>
                        <a:t> MHS)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NOAA-19 (HIRS-4,</a:t>
                      </a:r>
                      <a:r>
                        <a:rPr lang="en-US" baseline="0" dirty="0" smtClean="0"/>
                        <a:t> AMSU-A, MHS)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METOP-1(A) (HIRS-4,</a:t>
                      </a:r>
                      <a:r>
                        <a:rPr lang="en-US" baseline="0" dirty="0" smtClean="0"/>
                        <a:t> AMSU-1, MHS)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AQUA</a:t>
                      </a:r>
                      <a:r>
                        <a:rPr lang="en-US" baseline="0" dirty="0" smtClean="0"/>
                        <a:t> (AIRS, AMSU-A, IASI)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GOES-13 (SOUNDER)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GOES-15 (SOUNDER – over</a:t>
                      </a:r>
                      <a:r>
                        <a:rPr lang="en-US" baseline="0" dirty="0" smtClean="0"/>
                        <a:t> water only)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METEOSAT-9 (SEVIRI)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NPP (ATMS)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00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239000" cy="11430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Satellite Data Retrieved Products/Ozone/Radar/GPSRO</a:t>
            </a: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B0FBB5-0BF2-7D4D-AEB1-90EF0B140ACD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676400"/>
          <a:ext cx="8534400" cy="470878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245916"/>
                <a:gridCol w="1096161"/>
                <a:gridCol w="1174459"/>
                <a:gridCol w="1017864"/>
              </a:tblGrid>
              <a:tr h="3809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Satellite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GFS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RAP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809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TRMM (TMI – rain rate, </a:t>
                      </a:r>
                      <a:r>
                        <a:rPr lang="en-US" sz="1800" dirty="0" err="1" smtClean="0"/>
                        <a:t>clw</a:t>
                      </a:r>
                      <a:r>
                        <a:rPr lang="en-US" sz="1800" dirty="0" smtClean="0"/>
                        <a:t>, cloud ice)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6399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GOES-13  and GOES-15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(IMAGER – </a:t>
                      </a:r>
                      <a:r>
                        <a:rPr lang="en-US" sz="1800" dirty="0" err="1" smtClean="0"/>
                        <a:t>ctp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ctt</a:t>
                      </a:r>
                      <a:r>
                        <a:rPr lang="en-US" sz="1800" dirty="0" smtClean="0"/>
                        <a:t>, cloud fraction </a:t>
                      </a:r>
                      <a:r>
                        <a:rPr lang="en-US" sz="1800" dirty="0" err="1" smtClean="0"/>
                        <a:t>clw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cloud levels)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809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NOAA-17, -18, -19 (SBUV-2</a:t>
                      </a:r>
                      <a:r>
                        <a:rPr lang="en-US" sz="1800" baseline="0" dirty="0" smtClean="0"/>
                        <a:t> – ozone)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4571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AURA (OMI – ozone)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9142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WSR-88D (Level 2 radial</a:t>
                      </a:r>
                      <a:r>
                        <a:rPr lang="en-US" sz="1800" baseline="0" dirty="0" smtClean="0"/>
                        <a:t> wind, level 2.5 radial wind </a:t>
                      </a:r>
                      <a:r>
                        <a:rPr lang="en-US" sz="1800" baseline="0" dirty="0" err="1" smtClean="0"/>
                        <a:t>superobs</a:t>
                      </a:r>
                      <a:r>
                        <a:rPr lang="en-US" sz="1800" baseline="0" dirty="0" smtClean="0"/>
                        <a:t>, level 3 (NIDS) radial wind </a:t>
                      </a:r>
                      <a:r>
                        <a:rPr lang="en-US" sz="1800" baseline="0" dirty="0" err="1" smtClean="0"/>
                        <a:t>superobs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4571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WSR-88D – Reflectivity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6399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COSMIC-1 to</a:t>
                      </a:r>
                      <a:r>
                        <a:rPr lang="en-US" sz="1800" baseline="0" dirty="0" smtClean="0"/>
                        <a:t> COSMIC-6, </a:t>
                      </a:r>
                      <a:r>
                        <a:rPr lang="en-US" sz="1800" dirty="0" smtClean="0"/>
                        <a:t>GRACE-A and METOP-2(A) -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refraction</a:t>
                      </a:r>
                      <a:r>
                        <a:rPr lang="en-US" sz="1800" baseline="0" dirty="0" smtClean="0"/>
                        <a:t>/bending angle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 (b)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 (r)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4571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SAC-C ,</a:t>
                      </a:r>
                      <a:r>
                        <a:rPr lang="en-US" sz="1800" dirty="0" err="1" smtClean="0"/>
                        <a:t>TerraSAR</a:t>
                      </a:r>
                      <a:r>
                        <a:rPr lang="en-US" sz="1800" dirty="0" smtClean="0"/>
                        <a:t>-X, and C/NOFS–bending</a:t>
                      </a:r>
                      <a:r>
                        <a:rPr lang="en-US" sz="1800" baseline="0" dirty="0" smtClean="0"/>
                        <a:t> angle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4101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4EFE652-3152-A14F-A119-44BBCCC4EC7E}" type="slidenum">
              <a:rPr lang="en-US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4198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77686"/>
            <a:ext cx="3429000" cy="444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27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239000" cy="11430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NPP Data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828800" y="60198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http://www.emc.ncep.noaa.gov/gmb/gdas/index.html</a:t>
            </a:r>
          </a:p>
        </p:txBody>
      </p:sp>
      <p:sp>
        <p:nvSpPr>
          <p:cNvPr id="41990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>
                <a:latin typeface="Calibri" pitchFamily="34" charset="0"/>
              </a:rPr>
              <a:t>Recent Model Upgrades</a:t>
            </a:r>
          </a:p>
        </p:txBody>
      </p:sp>
      <p:sp>
        <p:nvSpPr>
          <p:cNvPr id="430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latin typeface="Calibri" charset="0"/>
              </a:rPr>
              <a:t>FY11Q4 – FY12 NCEP Computing Activities</a:t>
            </a:r>
            <a:endParaRPr lang="en-US" sz="2000">
              <a:latin typeface="Calibri" charset="0"/>
            </a:endParaRPr>
          </a:p>
        </p:txBody>
      </p:sp>
      <p:sp>
        <p:nvSpPr>
          <p:cNvPr id="43013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5484E89-0761-6F42-B738-9161B67FA36A}" type="slidenum">
              <a:rPr lang="en-US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01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Topics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We Moved! </a:t>
            </a:r>
          </a:p>
          <a:p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Current and Future NOAA High Performance Computing</a:t>
            </a:r>
          </a:p>
          <a:p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New Data Usage and Acquisition </a:t>
            </a:r>
          </a:p>
          <a:p>
            <a:pPr lvl="1"/>
            <a:endParaRPr lang="en-US" sz="800">
              <a:latin typeface="Arial" charset="0"/>
              <a:ea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Recent Model Upgrades</a:t>
            </a:r>
          </a:p>
          <a:p>
            <a:pPr>
              <a:buFontTx/>
              <a:buNone/>
            </a:pPr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Planned Model Upgrades</a:t>
            </a:r>
          </a:p>
          <a:p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Development Priorities</a:t>
            </a:r>
          </a:p>
          <a:p>
            <a:pPr>
              <a:buFontTx/>
              <a:buNone/>
            </a:pPr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60893D-C4EF-654D-9F41-9686E9C2EFB8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0" y="5638800"/>
            <a:ext cx="9144000" cy="1295400"/>
            <a:chOff x="626" y="3408"/>
            <a:chExt cx="4501" cy="432"/>
          </a:xfrm>
        </p:grpSpPr>
        <p:pic>
          <p:nvPicPr>
            <p:cNvPr id="17414" name="Picture 8" descr="wing_sunset2_small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" y="3408"/>
              <a:ext cx="80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9" descr="roughsea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3409"/>
              <a:ext cx="746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16" b="21416"/>
            <a:stretch>
              <a:fillRect/>
            </a:stretch>
          </p:blipFill>
          <p:spPr bwMode="auto">
            <a:xfrm>
              <a:off x="1373" y="3408"/>
              <a:ext cx="7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8" b="9599"/>
            <a:stretch>
              <a:fillRect/>
            </a:stretch>
          </p:blipFill>
          <p:spPr bwMode="auto">
            <a:xfrm>
              <a:off x="2903" y="3409"/>
              <a:ext cx="738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0" b="12845"/>
            <a:stretch>
              <a:fillRect/>
            </a:stretch>
          </p:blipFill>
          <p:spPr bwMode="auto">
            <a:xfrm>
              <a:off x="3638" y="3409"/>
              <a:ext cx="687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3" descr="PLOW_-_BUS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" b="18750"/>
            <a:stretch>
              <a:fillRect/>
            </a:stretch>
          </p:blipFill>
          <p:spPr bwMode="auto">
            <a:xfrm>
              <a:off x="2132" y="3408"/>
              <a:ext cx="7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3" name="Picture 5" descr="ncep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60663"/>
            <a:ext cx="25908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Model Upgrades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June – September 2011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ECD80D-E032-1F47-A7BB-44AD834CE11F}" type="slidenum">
              <a:rPr 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June 2011- 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GSI upgrade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Improved OMI QC</a:t>
            </a:r>
          </a:p>
          <a:p>
            <a:pPr lvl="1">
              <a:lnSpc>
                <a:spcPct val="8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Inclusion of SBUV and MHS from NOAA-19</a:t>
            </a:r>
          </a:p>
          <a:p>
            <a:pPr lvl="1">
              <a:lnSpc>
                <a:spcPct val="8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Improved GSI code w/optimization and additional options</a:t>
            </a:r>
          </a:p>
          <a:p>
            <a:pPr lvl="1">
              <a:lnSpc>
                <a:spcPct val="8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Ambiguous vector quality control for ASCAT (type 290) data</a:t>
            </a:r>
          </a:p>
          <a:p>
            <a:pPr lvl="1">
              <a:lnSpc>
                <a:spcPct val="8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New Thermal Roughness Length – reduce low level warm bias over land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Changes to LAMP station guidance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NAQFC: Upgrade of CONUS/HI/AK V5.0.0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GDAS V9.0.0 (w/GFS bug fix V9.1.0)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(NAEFS) CMC Ensemble data input format (GRIB/GRIB2) V10.1.0</a:t>
            </a:r>
          </a:p>
          <a:p>
            <a:pPr eaLnBrk="1" hangingPunct="1"/>
            <a:r>
              <a:rPr lang="en-CA" sz="1800">
                <a:latin typeface="Arial" charset="0"/>
                <a:ea typeface="ＭＳ Ｐゴシック" charset="0"/>
                <a:cs typeface="ＭＳ Ｐゴシック" charset="0"/>
              </a:rPr>
              <a:t>Real Time Global SST 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Gridded LAMP V1.0.0 Production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GFS-based Hi-Res MOS w/QPF V1.0.0</a:t>
            </a:r>
          </a:p>
          <a:p>
            <a:pPr>
              <a:lnSpc>
                <a:spcPct val="80000"/>
              </a:lnSpc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4"/>
          <p:cNvSpPr txBox="1">
            <a:spLocks noChangeArrowheads="1"/>
          </p:cNvSpPr>
          <p:nvPr/>
        </p:nvSpPr>
        <p:spPr bwMode="auto">
          <a:xfrm>
            <a:off x="1676400" y="152400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Significant FY12 </a:t>
            </a:r>
          </a:p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Model Implementations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752600"/>
          <a:ext cx="8610600" cy="4419599"/>
        </p:xfrm>
        <a:graphic>
          <a:graphicData uri="http://schemas.openxmlformats.org/drawingml/2006/table">
            <a:tbl>
              <a:tblPr/>
              <a:tblGrid>
                <a:gridCol w="4224068"/>
                <a:gridCol w="1218481"/>
                <a:gridCol w="1056017"/>
                <a:gridCol w="1056017"/>
                <a:gridCol w="1056017"/>
              </a:tblGrid>
              <a:tr h="772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Implementations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Oct-Dec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Jan-Mar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Apr-Jul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Aug-Sep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Global HYCOM ocean model v1.0.0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North American Model system v3.0.1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NRL Aircraft Quality Control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Rapid Refresh  v6.0.0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Global Wave Model  v3.0.0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WSA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Enlil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 model  v1.0.0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HWRF  v6.0.0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1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  <p:sp>
        <p:nvSpPr>
          <p:cNvPr id="45115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AE086FD-40AA-7445-9BCC-3C5BAB4EA0F4}" type="slidenum">
              <a:rPr lang="en-US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676400"/>
          <a:ext cx="8153400" cy="4870471"/>
        </p:xfrm>
        <a:graphic>
          <a:graphicData uri="http://schemas.openxmlformats.org/drawingml/2006/table">
            <a:tbl>
              <a:tblPr/>
              <a:tblGrid>
                <a:gridCol w="4648200"/>
                <a:gridCol w="838200"/>
                <a:gridCol w="838200"/>
                <a:gridCol w="838200"/>
                <a:gridCol w="990600"/>
              </a:tblGrid>
              <a:tr h="490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Implementations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Oct-Dec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Jan-Mar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Apr-Jul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Aug-Sep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RTGSST V3.0.0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Combined NCEP/FNMOC Wave Ensemble Product V1.0.0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Global Wave Model V2.2.1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GFS-based Hi-Res MOS w/QPF V1.0.2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2.5 km Gridded MOS Guidance for the CONUS V1.0.1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GEFS Resolution Increase V10.0.0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Interim Dust predictions: HYSPLIT Upgrades V2.0.0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Northern Gulf OFS  V1.0.0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Hybrid EnKF-3DVar Assimilation  V1.0.1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Ensemble Kernel Density MOS (EKDMOS) V1.0.1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Environmental Equivalence Project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SREF NEMS Upgrade V6.0.0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Global Aerosol System  V1.0.0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Extra-tropical Surge and Tide OFS  V1.1.0 (ESTOFS)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79" name="TextBox 4"/>
          <p:cNvSpPr txBox="1">
            <a:spLocks noChangeArrowheads="1"/>
          </p:cNvSpPr>
          <p:nvPr/>
        </p:nvSpPr>
        <p:spPr bwMode="auto">
          <a:xfrm>
            <a:off x="1676400" y="152400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Significant FY12 </a:t>
            </a:r>
          </a:p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Model Implementations</a:t>
            </a:r>
          </a:p>
        </p:txBody>
      </p:sp>
      <p:sp>
        <p:nvSpPr>
          <p:cNvPr id="46180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  <p:sp>
        <p:nvSpPr>
          <p:cNvPr id="46181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453193D-B458-CB4D-BEF5-96F9B957722F}" type="slidenum">
              <a:rPr lang="en-US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>
                <a:latin typeface="Calibri" pitchFamily="34" charset="0"/>
              </a:rPr>
              <a:t>Planned Model Upgrades</a:t>
            </a:r>
          </a:p>
        </p:txBody>
      </p:sp>
      <p:sp>
        <p:nvSpPr>
          <p:cNvPr id="47108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latin typeface="Calibri" charset="0"/>
              </a:rPr>
              <a:t>FY13 – NCEP Computing Activities</a:t>
            </a:r>
            <a:endParaRPr lang="en-US" sz="2000">
              <a:latin typeface="Calibri" charset="0"/>
            </a:endParaRPr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FE2DA54-AB36-FA4F-8D49-8DCDF179AB41}" type="slidenum">
              <a:rPr lang="en-US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7110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FY13 Model Upgrades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None  - Focus is on the WCOSS Transition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2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8C6D7DB-BFA6-294F-BF37-0B7D9666725B}" type="slidenum">
              <a:rPr lang="en-US" sz="1200">
                <a:solidFill>
                  <a:srgbClr val="000000"/>
                </a:solidFill>
              </a:rPr>
              <a:pPr algn="r"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915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>
                <a:latin typeface="Calibri" pitchFamily="34" charset="0"/>
              </a:rPr>
              <a:t>Development Priorities</a:t>
            </a:r>
          </a:p>
        </p:txBody>
      </p:sp>
      <p:sp>
        <p:nvSpPr>
          <p:cNvPr id="4813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latin typeface="Calibri" charset="0"/>
              </a:rPr>
              <a:t>Data Assimilation: Future</a:t>
            </a:r>
            <a:endParaRPr lang="en-US" sz="2000">
              <a:latin typeface="Calibri" charset="0"/>
            </a:endParaRPr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307F75D-E13B-764E-9AE2-E2490D91DFC1}" type="slidenum">
              <a:rPr lang="en-US" sz="1200">
                <a:solidFill>
                  <a:srgbClr val="000000"/>
                </a:solidFill>
              </a:rPr>
              <a:pPr algn="r"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813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Development Priorities / Data Requests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Migration from IBM P6 AIX system to IBM Linux Cluster (WCOSS)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Efforts to discontinue GRIB1 dissemination by November 2013 – followed by removal of GRIB1 creation on the CCS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Data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Improved Quality Control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</a:rPr>
              <a:t>Developing station specific quality control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NPP </a:t>
            </a:r>
            <a:r>
              <a:rPr lang="en-US" dirty="0">
                <a:latin typeface="Arial" charset="0"/>
                <a:ea typeface="ＭＳ Ｐゴシック" charset="0"/>
              </a:rPr>
              <a:t>– GOES-R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</a:rPr>
              <a:t>Developing </a:t>
            </a:r>
            <a:r>
              <a:rPr lang="en-US" sz="1600" dirty="0" err="1">
                <a:latin typeface="Arial" charset="0"/>
                <a:ea typeface="ＭＳ Ｐゴシック" charset="0"/>
              </a:rPr>
              <a:t>Radiative</a:t>
            </a:r>
            <a:r>
              <a:rPr lang="en-US" sz="1600" dirty="0">
                <a:latin typeface="Arial" charset="0"/>
                <a:ea typeface="ＭＳ Ｐゴシック" charset="0"/>
              </a:rPr>
              <a:t> Transfer and Data Handling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</a:rPr>
              <a:t>Must be ready before launch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8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/>
              <a:t>Would like METEOSAT </a:t>
            </a:r>
            <a:r>
              <a:rPr lang="en-US" dirty="0"/>
              <a:t>high resolution precipitation index (with note: “Per EUMETSAT Web Site these are transmitted on GTS”.</a:t>
            </a:r>
            <a:r>
              <a:rPr lang="en-US" dirty="0" smtClean="0"/>
              <a:t>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Improved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implementation process of models</a:t>
            </a:r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8C6D7DB-BFA6-294F-BF37-0B7D9666725B}" type="slidenum">
              <a:rPr lang="en-US" sz="1200">
                <a:solidFill>
                  <a:srgbClr val="000000"/>
                </a:solidFill>
              </a:rPr>
              <a:pPr algn="r"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915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  <p:extLst>
      <p:ext uri="{BB962C8B-B14F-4D97-AF65-F5344CB8AC3E}">
        <p14:creationId xmlns:p14="http://schemas.microsoft.com/office/powerpoint/2010/main" val="38321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Questions ???</a:t>
            </a:r>
          </a:p>
        </p:txBody>
      </p: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762000" y="2133600"/>
            <a:ext cx="7772400" cy="2819400"/>
            <a:chOff x="762000" y="2133600"/>
            <a:chExt cx="7772400" cy="2819400"/>
          </a:xfrm>
        </p:grpSpPr>
        <p:grpSp>
          <p:nvGrpSpPr>
            <p:cNvPr id="52229" name="Group 8"/>
            <p:cNvGrpSpPr>
              <a:grpSpLocks/>
            </p:cNvGrpSpPr>
            <p:nvPr/>
          </p:nvGrpSpPr>
          <p:grpSpPr bwMode="auto">
            <a:xfrm>
              <a:off x="1066800" y="2743200"/>
              <a:ext cx="7467600" cy="2209800"/>
              <a:chOff x="1066800" y="2743200"/>
              <a:chExt cx="7467600" cy="2209800"/>
            </a:xfrm>
          </p:grpSpPr>
          <p:graphicFrame>
            <p:nvGraphicFramePr>
              <p:cNvPr id="8" name="Diagram 7"/>
              <p:cNvGraphicFramePr/>
              <p:nvPr/>
            </p:nvGraphicFramePr>
            <p:xfrm>
              <a:off x="1066800" y="2743200"/>
              <a:ext cx="7467600" cy="2209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2232" name="Text Box 8"/>
              <p:cNvSpPr txBox="1">
                <a:spLocks noChangeArrowheads="1"/>
              </p:cNvSpPr>
              <p:nvPr/>
            </p:nvSpPr>
            <p:spPr bwMode="auto">
              <a:xfrm>
                <a:off x="1203325" y="3389313"/>
                <a:ext cx="7254875" cy="11079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2200" i="1">
                    <a:solidFill>
                      <a:schemeClr val="bg1"/>
                    </a:solidFill>
                  </a:rPr>
                  <a:t>“</a:t>
                </a:r>
                <a:r>
                  <a:rPr lang="en-US" altLang="ja-JP" sz="2200" i="1">
                    <a:solidFill>
                      <a:schemeClr val="bg1"/>
                    </a:solidFill>
                  </a:rPr>
                  <a:t>From the Sun to the Sea… </a:t>
                </a:r>
              </a:p>
              <a:p>
                <a:pPr eaLnBrk="1" hangingPunct="1"/>
                <a:r>
                  <a:rPr lang="en-US" sz="2200" i="1">
                    <a:solidFill>
                      <a:schemeClr val="bg1"/>
                    </a:solidFill>
                  </a:rPr>
                  <a:t> Where  America</a:t>
                </a:r>
                <a:r>
                  <a:rPr lang="ja-JP" altLang="en-US" sz="2200" i="1">
                    <a:solidFill>
                      <a:schemeClr val="bg1"/>
                    </a:solidFill>
                  </a:rPr>
                  <a:t>’</a:t>
                </a:r>
                <a:r>
                  <a:rPr lang="en-US" altLang="ja-JP" sz="2200" i="1">
                    <a:solidFill>
                      <a:schemeClr val="bg1"/>
                    </a:solidFill>
                  </a:rPr>
                  <a:t>s Climate, Weather, Ocean and Space Weather Services Begin</a:t>
                </a:r>
                <a:r>
                  <a:rPr lang="ja-JP" altLang="en-US" sz="2200" i="1">
                    <a:solidFill>
                      <a:schemeClr val="bg1"/>
                    </a:solidFill>
                  </a:rPr>
                  <a:t>”</a:t>
                </a:r>
                <a:endParaRPr lang="en-US" sz="2200" i="1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2230" name="Picture 5" descr="ncep_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133600"/>
              <a:ext cx="2049463" cy="11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27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FE374F-40AE-3349-B5FE-A567907321C6}" type="slidenum">
              <a:rPr lang="en-US" sz="1200">
                <a:solidFill>
                  <a:srgbClr val="000000"/>
                </a:solidFill>
              </a:rPr>
              <a:pPr algn="r" eaLnBrk="1" hangingPunct="1"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2228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https://lh5.googleusercontent.com/-p8rzpQddZiS-HvUX9WovmXdri1H44nEtV-z8x0DwjcXWzEbilrDUN9irK0W_bS7BHHUrVRGk5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647825"/>
            <a:ext cx="39497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893511F-4E67-2F45-954F-8C23B7FE6353}" type="slidenum">
              <a:rPr 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18436" name="Picture 2" descr="https://lh4.googleusercontent.com/rZzjdaPO110vgJaCW7JTfY2-qNdk-OephkRQdNYmER9AfqLH_hnhnRlNedWHPoEaxkmL5Ki3O9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2213"/>
            <a:ext cx="38862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s://lh4.googleusercontent.com/Dnl2WE1iJpxEIDTxGvgzlscP8KY9sIAzHsPazmqqR2e0ih1eOffwkAZN6fRDmPmlRdIr9azjL2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732213"/>
            <a:ext cx="38862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86600" cy="11430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NOAA Center for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Weather &amp; Climate Prediction</a:t>
            </a:r>
          </a:p>
        </p:txBody>
      </p:sp>
    </p:spTree>
    <p:extLst>
      <p:ext uri="{BB962C8B-B14F-4D97-AF65-F5344CB8AC3E}">
        <p14:creationId xmlns:p14="http://schemas.microsoft.com/office/powerpoint/2010/main" val="2018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22313" y="4406900"/>
            <a:ext cx="7772400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>
                <a:latin typeface="Calibri" pitchFamily="34" charset="0"/>
              </a:rPr>
              <a:t>High Performance Computing</a:t>
            </a:r>
            <a:endParaRPr lang="en-US" sz="4000" b="1" kern="0" cap="all" dirty="0">
              <a:latin typeface="Calibri" pitchFamily="34" charset="0"/>
            </a:endParaRPr>
          </a:p>
        </p:txBody>
      </p:sp>
      <p:sp>
        <p:nvSpPr>
          <p:cNvPr id="19460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latin typeface="Calibri" charset="0"/>
              </a:rPr>
              <a:t>NCEP Computing Update</a:t>
            </a:r>
            <a:endParaRPr lang="en-US" sz="2000">
              <a:latin typeface="Calibri" charset="0"/>
            </a:endParaRP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  <p:sp>
        <p:nvSpPr>
          <p:cNvPr id="19462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3C7CBE-F007-0144-83FA-AB223E273F3C}" type="slidenum">
              <a:rPr lang="en-US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7"/>
          <p:cNvSpPr>
            <a:spLocks noChangeArrowheads="1"/>
          </p:cNvSpPr>
          <p:nvPr/>
        </p:nvSpPr>
        <p:spPr bwMode="auto">
          <a:xfrm>
            <a:off x="609600" y="17526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0482" name="Rectangle 23"/>
          <p:cNvSpPr txBox="1">
            <a:spLocks noChangeArrowheads="1"/>
          </p:cNvSpPr>
          <p:nvPr/>
        </p:nvSpPr>
        <p:spPr bwMode="auto">
          <a:xfrm>
            <a:off x="4800600" y="1524000"/>
            <a:ext cx="4191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Significance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Where our Nation</a:t>
            </a:r>
            <a:r>
              <a:rPr lang="ja-JP" altLang="en-US" sz="1600"/>
              <a:t>’</a:t>
            </a:r>
            <a:r>
              <a:rPr lang="en-US" altLang="ja-JP" sz="1600"/>
              <a:t>s weather forecast process starts for the protection of lives and livelihood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Produces model guidance at global, national, and regional scales</a:t>
            </a:r>
          </a:p>
          <a:p>
            <a:pPr lvl="1" eaLnBrk="1" hangingPunct="1"/>
            <a:r>
              <a:rPr lang="en-US" sz="1600" i="1"/>
              <a:t>Examples:</a:t>
            </a:r>
          </a:p>
          <a:p>
            <a:pPr lvl="1" eaLnBrk="1" hangingPunct="1">
              <a:buFont typeface="Calibri" charset="0"/>
              <a:buChar char="–"/>
            </a:pPr>
            <a:r>
              <a:rPr lang="en-US" sz="1600"/>
              <a:t>Hurricane Forecasts</a:t>
            </a:r>
          </a:p>
          <a:p>
            <a:pPr lvl="1" eaLnBrk="1" hangingPunct="1">
              <a:buFont typeface="Calibri" charset="0"/>
              <a:buChar char="–"/>
            </a:pPr>
            <a:r>
              <a:rPr lang="en-US" sz="1600"/>
              <a:t>Aviation / Transportation</a:t>
            </a:r>
          </a:p>
          <a:p>
            <a:pPr lvl="1" eaLnBrk="1" hangingPunct="1">
              <a:buFont typeface="Calibri" charset="0"/>
              <a:buChar char="–"/>
            </a:pPr>
            <a:r>
              <a:rPr lang="en-US" sz="1600"/>
              <a:t>Air Quality</a:t>
            </a:r>
          </a:p>
          <a:p>
            <a:pPr lvl="1" eaLnBrk="1" hangingPunct="1">
              <a:buFont typeface="Calibri" charset="0"/>
              <a:buChar char="–"/>
            </a:pPr>
            <a:r>
              <a:rPr lang="en-US" sz="1600"/>
              <a:t>Fire Weather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Contract ensures no gap in operations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7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/>
          <a:lstStyle/>
          <a:p>
            <a:pPr marL="342900" indent="-342900" algn="ctr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Bridge Contract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Current NOAA </a:t>
            </a:r>
            <a:br>
              <a:rPr lang="en-US" sz="1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Weather and Climate Operational Supercomputer System</a:t>
            </a:r>
          </a:p>
        </p:txBody>
      </p:sp>
      <p:sp>
        <p:nvSpPr>
          <p:cNvPr id="2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724400" cy="5486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Location</a:t>
            </a:r>
          </a:p>
          <a:p>
            <a:pPr marL="171450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Primary</a:t>
            </a:r>
          </a:p>
          <a:p>
            <a:pPr marL="514350" lvl="1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dirty="0" smtClean="0">
                <a:cs typeface="Times New Roman" pitchFamily="18" charset="0"/>
              </a:rPr>
              <a:t>Gaithersburg, MD (IBM provided facility)</a:t>
            </a:r>
          </a:p>
          <a:p>
            <a:pPr marL="171450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Backup</a:t>
            </a:r>
          </a:p>
          <a:p>
            <a:pPr marL="514350" lvl="1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dirty="0" smtClean="0">
                <a:cs typeface="Times New Roman" pitchFamily="18" charset="0"/>
              </a:rPr>
              <a:t>Fairmont, WV (GFE NASA IV&amp;V facility)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b="1" dirty="0" smtClean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Configuration</a:t>
            </a:r>
          </a:p>
          <a:p>
            <a:pPr marL="171450" indent="-1714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Identical Systems (per site)</a:t>
            </a:r>
          </a:p>
          <a:p>
            <a:pPr marL="514350" lvl="1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dirty="0" smtClean="0">
                <a:cs typeface="Times New Roman" pitchFamily="18" charset="0"/>
              </a:rPr>
              <a:t>IBM Power 6/P575/AIX</a:t>
            </a:r>
          </a:p>
          <a:p>
            <a:pPr marL="514350" lvl="1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dirty="0" smtClean="0">
                <a:cs typeface="Times New Roman" pitchFamily="18" charset="0"/>
              </a:rPr>
              <a:t>73.9 trillion calculations/sec</a:t>
            </a:r>
          </a:p>
          <a:p>
            <a:pPr marL="514350" lvl="1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dirty="0" smtClean="0">
                <a:cs typeface="Times New Roman" pitchFamily="18" charset="0"/>
              </a:rPr>
              <a:t>5,314 processing cores</a:t>
            </a:r>
          </a:p>
          <a:p>
            <a:pPr marL="514350" lvl="1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dirty="0" smtClean="0">
                <a:cs typeface="Times New Roman" pitchFamily="18" charset="0"/>
              </a:rPr>
              <a:t>0.8 </a:t>
            </a:r>
            <a:r>
              <a:rPr lang="en-US" sz="1500" dirty="0" err="1" smtClean="0">
                <a:cs typeface="Times New Roman" pitchFamily="18" charset="0"/>
              </a:rPr>
              <a:t>petabytes</a:t>
            </a:r>
            <a:r>
              <a:rPr lang="en-US" sz="1500" dirty="0" smtClean="0">
                <a:cs typeface="Times New Roman" pitchFamily="18" charset="0"/>
              </a:rPr>
              <a:t> of storage</a:t>
            </a:r>
          </a:p>
          <a:p>
            <a:pPr marL="171450" indent="-1714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Performance Requirements</a:t>
            </a:r>
          </a:p>
          <a:p>
            <a:pPr marL="514350" lvl="2" indent="-17145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1500" dirty="0" smtClean="0">
                <a:cs typeface="Times New Roman" pitchFamily="18" charset="0"/>
              </a:rPr>
              <a:t>Minimum 99.0% Operational Use Time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500" dirty="0" smtClean="0">
                <a:cs typeface="Times New Roman" pitchFamily="18" charset="0"/>
              </a:rPr>
              <a:t>Minimum 99.0% On-time Product Generation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500" dirty="0" smtClean="0">
                <a:cs typeface="Times New Roman" pitchFamily="18" charset="0"/>
              </a:rPr>
              <a:t>Minimum 99.0% Development Use Time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500" dirty="0" smtClean="0">
                <a:cs typeface="Times New Roman" pitchFamily="18" charset="0"/>
              </a:rPr>
              <a:t>Minimum 99.0% System Availability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500" dirty="0" smtClean="0">
                <a:cs typeface="Times New Roman" pitchFamily="18" charset="0"/>
              </a:rPr>
              <a:t>Failover tested regularly</a:t>
            </a:r>
          </a:p>
          <a:p>
            <a:pPr marL="171450" indent="-1714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" b="1" dirty="0" smtClean="0">
              <a:cs typeface="Times New Roman" pitchFamily="18" charset="0"/>
            </a:endParaRPr>
          </a:p>
          <a:p>
            <a:pPr marL="171450" indent="-1714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Inputs and Outputs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Processes 3.5 billion observations/day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Produces over 15 million products/day</a:t>
            </a:r>
          </a:p>
        </p:txBody>
      </p:sp>
      <p:pic>
        <p:nvPicPr>
          <p:cNvPr id="20485" name="Picture 9" descr="supercomputer-banks-noa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4648200"/>
            <a:ext cx="33178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  <p:sp>
        <p:nvSpPr>
          <p:cNvPr id="20487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7D1D15C-2B07-CE46-84C1-7B6CC4EA61F8}" type="slidenum">
              <a:rPr lang="en-U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7"/>
          <p:cNvSpPr>
            <a:spLocks noChangeArrowheads="1"/>
          </p:cNvSpPr>
          <p:nvPr/>
        </p:nvSpPr>
        <p:spPr bwMode="auto">
          <a:xfrm>
            <a:off x="609600" y="17526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2530" name="Rectangle 23"/>
          <p:cNvSpPr txBox="1">
            <a:spLocks noChangeArrowheads="1"/>
          </p:cNvSpPr>
          <p:nvPr/>
        </p:nvSpPr>
        <p:spPr bwMode="auto">
          <a:xfrm>
            <a:off x="4800600" y="1498600"/>
            <a:ext cx="4191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b="1"/>
              <a:t>Significance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Where our Nation</a:t>
            </a:r>
            <a:r>
              <a:rPr lang="ja-JP" altLang="en-US" sz="1600"/>
              <a:t>’</a:t>
            </a:r>
            <a:r>
              <a:rPr lang="en-US" altLang="ja-JP" sz="1600"/>
              <a:t>s weather forecast process starts for the protection of lives and livelihood</a:t>
            </a:r>
          </a:p>
          <a:p>
            <a:pPr eaLnBrk="1" hangingPunct="1">
              <a:buFont typeface="Arial" charset="0"/>
              <a:buChar char="•"/>
            </a:pPr>
            <a:endParaRPr lang="en-US" sz="800"/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Produces model guidance at global, national, and regional scales</a:t>
            </a:r>
          </a:p>
          <a:p>
            <a:pPr lvl="1" eaLnBrk="1" hangingPunct="1"/>
            <a:r>
              <a:rPr lang="en-US" sz="1400" i="1"/>
              <a:t>Examples:</a:t>
            </a:r>
          </a:p>
          <a:p>
            <a:pPr lvl="1" eaLnBrk="1" hangingPunct="1">
              <a:buFont typeface="Calibri" charset="0"/>
              <a:buChar char="–"/>
            </a:pPr>
            <a:r>
              <a:rPr lang="en-US" sz="1400"/>
              <a:t>Hurricane Forecasts</a:t>
            </a:r>
          </a:p>
          <a:p>
            <a:pPr lvl="1" eaLnBrk="1" hangingPunct="1">
              <a:buFont typeface="Calibri" charset="0"/>
              <a:buChar char="–"/>
            </a:pPr>
            <a:r>
              <a:rPr lang="en-US" sz="1400"/>
              <a:t>Aviation / Transportation</a:t>
            </a:r>
          </a:p>
          <a:p>
            <a:pPr lvl="1" eaLnBrk="1" hangingPunct="1">
              <a:buFont typeface="Calibri" charset="0"/>
              <a:buChar char="–"/>
            </a:pPr>
            <a:r>
              <a:rPr lang="en-US" sz="1400"/>
              <a:t>Air Quality</a:t>
            </a:r>
          </a:p>
          <a:p>
            <a:pPr lvl="1" eaLnBrk="1" hangingPunct="1">
              <a:buFont typeface="Calibri" charset="0"/>
              <a:buChar char="–"/>
            </a:pPr>
            <a:r>
              <a:rPr lang="en-US" sz="1400"/>
              <a:t>Fire Weather</a:t>
            </a:r>
            <a:endParaRPr lang="en-US" sz="140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7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 rtlCol="0">
            <a:normAutofit fontScale="90000"/>
          </a:bodyPr>
          <a:lstStyle/>
          <a:p>
            <a:pPr marL="342900" indent="-342900" algn="ctr">
              <a:defRPr/>
            </a:pPr>
            <a:r>
              <a:rPr lang="en-US" dirty="0" smtClean="0">
                <a:ea typeface="ＭＳ Ｐゴシック" pitchFamily="-111" charset="-128"/>
              </a:rPr>
              <a:t>WCOSS Contract</a:t>
            </a:r>
            <a:br>
              <a:rPr lang="en-US" dirty="0" smtClean="0">
                <a:ea typeface="ＭＳ Ｐゴシック" pitchFamily="-111" charset="-128"/>
              </a:rPr>
            </a:br>
            <a:r>
              <a:rPr lang="en-US" sz="2000" dirty="0" smtClean="0">
                <a:ea typeface="ＭＳ Ｐゴシック" pitchFamily="-111" charset="-128"/>
              </a:rPr>
              <a:t>Future NOAA </a:t>
            </a:r>
            <a:br>
              <a:rPr lang="en-US" sz="2000" dirty="0" smtClean="0">
                <a:ea typeface="ＭＳ Ｐゴシック" pitchFamily="-111" charset="-128"/>
              </a:rPr>
            </a:br>
            <a:r>
              <a:rPr lang="en-US" sz="2000" dirty="0" smtClean="0">
                <a:ea typeface="ＭＳ Ｐゴシック" pitchFamily="-111" charset="-128"/>
              </a:rPr>
              <a:t>Weather and Climate Operational Supercomputer System</a:t>
            </a:r>
            <a:endParaRPr lang="en-US" sz="1200" i="1" dirty="0" smtClean="0">
              <a:ea typeface="ＭＳ Ｐゴシック" pitchFamily="-111" charset="-128"/>
            </a:endParaRPr>
          </a:p>
        </p:txBody>
      </p:sp>
      <p:sp>
        <p:nvSpPr>
          <p:cNvPr id="2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724400" cy="5486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dirty="0" smtClean="0">
                <a:cs typeface="Times New Roman" pitchFamily="18" charset="0"/>
              </a:rPr>
              <a:t>Location</a:t>
            </a:r>
          </a:p>
          <a:p>
            <a:pPr marL="171450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Primary</a:t>
            </a:r>
          </a:p>
          <a:p>
            <a:pPr marL="514350" lvl="1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FF0000"/>
                </a:solidFill>
                <a:cs typeface="Times New Roman" pitchFamily="18" charset="0"/>
              </a:rPr>
              <a:t>Reston, VA (IBM provided facility)</a:t>
            </a:r>
          </a:p>
          <a:p>
            <a:pPr marL="171450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Backup</a:t>
            </a:r>
          </a:p>
          <a:p>
            <a:pPr marL="514350" lvl="1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FF0000"/>
                </a:solidFill>
                <a:cs typeface="Times New Roman" pitchFamily="18" charset="0"/>
              </a:rPr>
              <a:t>Orlando, FL (IBM provided facility)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b="1" dirty="0" smtClean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b="1" dirty="0" smtClean="0">
                <a:cs typeface="Times New Roman" pitchFamily="18" charset="0"/>
              </a:rPr>
              <a:t>Configuration</a:t>
            </a:r>
          </a:p>
          <a:p>
            <a:pPr marL="171450" indent="-1714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Identical Systems (per site)</a:t>
            </a:r>
          </a:p>
          <a:p>
            <a:pPr marL="514350" lvl="1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FF0000"/>
                </a:solidFill>
                <a:cs typeface="Times New Roman" pitchFamily="18" charset="0"/>
              </a:rPr>
              <a:t>IBM </a:t>
            </a:r>
            <a:r>
              <a:rPr lang="en-US" sz="1500" dirty="0" err="1" smtClean="0">
                <a:solidFill>
                  <a:srgbClr val="FF0000"/>
                </a:solidFill>
                <a:cs typeface="Times New Roman" pitchFamily="18" charset="0"/>
              </a:rPr>
              <a:t>iDataPlex</a:t>
            </a:r>
            <a:r>
              <a:rPr lang="en-US" sz="1500" dirty="0" smtClean="0">
                <a:solidFill>
                  <a:srgbClr val="FF0000"/>
                </a:solidFill>
                <a:cs typeface="Times New Roman" pitchFamily="18" charset="0"/>
              </a:rPr>
              <a:t>/Intel Sandy Bridge/Linux</a:t>
            </a:r>
          </a:p>
          <a:p>
            <a:pPr marL="514350" lvl="1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FF0000"/>
                </a:solidFill>
                <a:cs typeface="Times New Roman" pitchFamily="18" charset="0"/>
              </a:rPr>
              <a:t>208 trillion calculations/sec</a:t>
            </a:r>
          </a:p>
          <a:p>
            <a:pPr marL="514350" lvl="1" indent="-1714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FF0000"/>
                </a:solidFill>
                <a:cs typeface="Times New Roman" pitchFamily="18" charset="0"/>
              </a:rPr>
              <a:t>10,048 processing cores</a:t>
            </a:r>
          </a:p>
          <a:p>
            <a:pPr marL="514350" lvl="1" indent="-171450">
              <a:lnSpc>
                <a:spcPct val="90000"/>
              </a:lnSpc>
              <a:defRPr/>
            </a:pPr>
            <a:r>
              <a:rPr lang="en-US" sz="1500" dirty="0" smtClean="0">
                <a:solidFill>
                  <a:srgbClr val="FF0000"/>
                </a:solidFill>
                <a:cs typeface="Times New Roman" pitchFamily="18" charset="0"/>
              </a:rPr>
              <a:t>2.59 </a:t>
            </a:r>
            <a:r>
              <a:rPr lang="en-US" sz="1500" dirty="0" err="1" smtClean="0">
                <a:solidFill>
                  <a:srgbClr val="FF0000"/>
                </a:solidFill>
                <a:cs typeface="Times New Roman" pitchFamily="18" charset="0"/>
              </a:rPr>
              <a:t>petabytes</a:t>
            </a:r>
            <a:r>
              <a:rPr lang="en-US" sz="1500" dirty="0" smtClean="0">
                <a:solidFill>
                  <a:srgbClr val="FF0000"/>
                </a:solidFill>
                <a:cs typeface="Times New Roman" pitchFamily="18" charset="0"/>
              </a:rPr>
              <a:t> of storage</a:t>
            </a:r>
          </a:p>
          <a:p>
            <a:pPr marL="171450" indent="-1714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Performance Requirements</a:t>
            </a:r>
          </a:p>
          <a:p>
            <a:pPr marL="514350" lvl="2" indent="-17145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1500" dirty="0" smtClean="0">
                <a:solidFill>
                  <a:srgbClr val="FF0000"/>
                </a:solidFill>
                <a:cs typeface="Times New Roman" pitchFamily="18" charset="0"/>
              </a:rPr>
              <a:t>Minimum 99.9% Operational Use Time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500" dirty="0" smtClean="0">
                <a:cs typeface="Times New Roman" pitchFamily="18" charset="0"/>
              </a:rPr>
              <a:t>Minimum 99.0% On-time Product Generation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500" dirty="0" smtClean="0">
                <a:cs typeface="Times New Roman" pitchFamily="18" charset="0"/>
              </a:rPr>
              <a:t>Minimum 99.0% Development Use Time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500" dirty="0" smtClean="0">
                <a:cs typeface="Times New Roman" pitchFamily="18" charset="0"/>
              </a:rPr>
              <a:t>Minimum 99.0% System Availability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500" dirty="0" smtClean="0">
                <a:cs typeface="Times New Roman" pitchFamily="18" charset="0"/>
              </a:rPr>
              <a:t>Failover tested regularly</a:t>
            </a:r>
          </a:p>
          <a:p>
            <a:pPr marL="171450" indent="-1714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" b="1" dirty="0" smtClean="0">
              <a:cs typeface="Times New Roman" pitchFamily="18" charset="0"/>
            </a:endParaRPr>
          </a:p>
          <a:p>
            <a:pPr marL="171450" indent="-1714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dirty="0" smtClean="0">
                <a:cs typeface="Times New Roman" pitchFamily="18" charset="0"/>
              </a:rPr>
              <a:t>Inputs and Outputs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Processes 3.5 billion observations/day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Produces over 15 million products/day</a:t>
            </a:r>
          </a:p>
        </p:txBody>
      </p:sp>
      <p:sp>
        <p:nvSpPr>
          <p:cNvPr id="22533" name="AutoShape 2" descr="https://mail-attachment.googleusercontent.com/attachment/u/0/?ui=2&amp;ik=32d6d6a2d6&amp;view=att&amp;th=139b81d3865ba714&amp;attid=0.4&amp;disp=inline&amp;realattid=f_h6zr9tn53&amp;safe=1&amp;zw&amp;saduie=AG9B_P8a0dS107gs0sKHuXDMsrWB&amp;sadet=1347457597651&amp;sads=z4ntf8mm2-tCcWrWVbZkpH5l3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AutoShape 4" descr="https://mail-attachment.googleusercontent.com/attachment/u/0/?ui=2&amp;ik=32d6d6a2d6&amp;view=att&amp;th=139b81d3865ba714&amp;attid=0.4&amp;disp=inline&amp;realattid=f_h6zr9tn53&amp;safe=1&amp;zw&amp;saduie=AG9B_P8a0dS107gs0sKHuXDMsrWB&amp;sadet=1347457597651&amp;sads=z4ntf8mm2-tCcWrWVbZkpH5l3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AutoShape 6" descr="https://mail-attachment.googleusercontent.com/attachment/u/0/?ui=2&amp;ik=32d6d6a2d6&amp;view=att&amp;th=139b81d3865ba714&amp;attid=0.4&amp;disp=inline&amp;realattid=f_h6zr9tn53&amp;safe=1&amp;zw&amp;saduie=AG9B_P8a0dS107gs0sKHuXDMsrWB&amp;sadet=1347457597651&amp;sads=z4ntf8mm2-tCcWrWVbZkpH5l3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AutoShape 8" descr="https://mail-attachment.googleusercontent.com/attachment/u/0/?ui=2&amp;ik=32d6d6a2d6&amp;view=att&amp;th=139b81d3865ba714&amp;attid=0.4&amp;disp=inline&amp;realattid=f_h6zr9tn53&amp;safe=1&amp;zw&amp;saduie=AG9B_P8a0dS107gs0sKHuXDMsrWB&amp;sadet=1347457597651&amp;sads=z4ntf8mm2-tCcWrWVbZkpH5l3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29718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  <p:sp>
        <p:nvSpPr>
          <p:cNvPr id="22539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4FE9E0E-D3CB-FF4B-9470-09B069EA5F1A}" type="slidenum">
              <a:rPr lang="en-U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 bwMode="auto">
          <a:xfrm>
            <a:off x="7543800" y="3886200"/>
            <a:ext cx="1600200" cy="16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latin typeface="Times New Roman" pitchFamily="18" charset="0"/>
              <a:ea typeface="ＭＳ Ｐゴシック" pitchFamily="-108" charset="-128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181600" y="5181600"/>
            <a:ext cx="1295400" cy="1447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latin typeface="Times New Roman" pitchFamily="18" charset="0"/>
              <a:ea typeface="ＭＳ Ｐゴシック" pitchFamily="-108" charset="-128"/>
              <a:cs typeface="+mn-cs"/>
            </a:endParaRPr>
          </a:p>
        </p:txBody>
      </p:sp>
      <p:pic>
        <p:nvPicPr>
          <p:cNvPr id="24579" name="Picture 41" descr="500px-Blank_US_Map_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962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09600" y="475615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828800" y="513715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47800" y="2286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0000"/>
              </a:lnSpc>
              <a:defRPr/>
            </a:pPr>
            <a:r>
              <a:rPr lang="en-US" sz="3100" dirty="0">
                <a:latin typeface="+mn-lt"/>
                <a:ea typeface="ＭＳ Ｐゴシック" pitchFamily="-108" charset="-128"/>
                <a:cs typeface="ＭＳ Ｐゴシック"/>
              </a:rPr>
              <a:t>Locations</a:t>
            </a:r>
          </a:p>
          <a:p>
            <a:pPr marL="342900" indent="-342900" algn="ctr">
              <a:lnSpc>
                <a:spcPct val="110000"/>
              </a:lnSpc>
              <a:defRPr/>
            </a:pPr>
            <a:r>
              <a:rPr lang="en-US" sz="2000" dirty="0">
                <a:latin typeface="+mn-lt"/>
                <a:ea typeface="ＭＳ Ｐゴシック" pitchFamily="-108" charset="-128"/>
                <a:cs typeface="ＭＳ Ｐゴシック"/>
              </a:rPr>
              <a:t>NOAA High Performance Computing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5867400" y="4146550"/>
            <a:ext cx="76200" cy="76200"/>
          </a:xfrm>
          <a:prstGeom prst="star5">
            <a:avLst/>
          </a:prstGeom>
          <a:solidFill>
            <a:srgbClr val="00B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4648200"/>
            <a:ext cx="20574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System: tJet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Earth Systems Research Laboratory (ESRL)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Development HPC System</a:t>
            </a:r>
          </a:p>
        </p:txBody>
      </p:sp>
      <p:cxnSp>
        <p:nvCxnSpPr>
          <p:cNvPr id="34" name="Straight Connector 33"/>
          <p:cNvCxnSpPr>
            <a:stCxn id="20" idx="1"/>
            <a:endCxn id="32" idx="0"/>
          </p:cNvCxnSpPr>
          <p:nvPr/>
        </p:nvCxnSpPr>
        <p:spPr>
          <a:xfrm rot="10800000" flipV="1">
            <a:off x="1562100" y="3498850"/>
            <a:ext cx="1714500" cy="1149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5" idx="0"/>
            <a:endCxn id="31" idx="3"/>
          </p:cNvCxnSpPr>
          <p:nvPr/>
        </p:nvCxnSpPr>
        <p:spPr>
          <a:xfrm flipV="1">
            <a:off x="5905500" y="3449638"/>
            <a:ext cx="735013" cy="1731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62800" y="5486400"/>
            <a:ext cx="1828800" cy="1223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System: Zeus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NOAA Environmental Security Computing Center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Test System: Hercules  (NESCC - Development HPC Systems)  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(Recovery Act)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94125" y="1611313"/>
            <a:ext cx="2667000" cy="7381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System: Gaea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Oak Ridge. National Laboratory (ORNL)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 Research HPC System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(Recovery Act)</a:t>
            </a:r>
          </a:p>
        </p:txBody>
      </p:sp>
      <p:cxnSp>
        <p:nvCxnSpPr>
          <p:cNvPr id="43" name="Straight Connector 42"/>
          <p:cNvCxnSpPr>
            <a:stCxn id="27" idx="0"/>
          </p:cNvCxnSpPr>
          <p:nvPr/>
        </p:nvCxnSpPr>
        <p:spPr>
          <a:xfrm rot="16200000" flipV="1">
            <a:off x="4460875" y="2701925"/>
            <a:ext cx="2165350" cy="723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543800" y="3962400"/>
            <a:ext cx="1600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ea typeface="ＭＳ Ｐゴシック" pitchFamily="-108" charset="-128"/>
                <a:cs typeface="+mn-cs"/>
              </a:rPr>
              <a:t>PRIMARY WCOSS: </a:t>
            </a:r>
            <a:r>
              <a:rPr lang="en-US" sz="1050" dirty="0">
                <a:ea typeface="ＭＳ Ｐゴシック" pitchFamily="-108" charset="-128"/>
                <a:cs typeface="+mn-cs"/>
              </a:rPr>
              <a:t>Stratus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National Centers for Environmental Prediction (NCEP)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Primary Operational HPC System (Tide)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(future </a:t>
            </a:r>
            <a:r>
              <a:rPr lang="en-US" sz="1050" dirty="0" err="1">
                <a:ea typeface="ＭＳ Ｐゴシック" pitchFamily="-108" charset="-128"/>
                <a:cs typeface="+mn-cs"/>
              </a:rPr>
              <a:t>ocation</a:t>
            </a:r>
            <a:r>
              <a:rPr lang="en-US" sz="1050" dirty="0">
                <a:ea typeface="ＭＳ Ｐゴシック" pitchFamily="-108" charset="-128"/>
                <a:cs typeface="+mn-cs"/>
              </a:rPr>
              <a:t> Reston, VA)</a:t>
            </a:r>
          </a:p>
        </p:txBody>
      </p:sp>
      <p:cxnSp>
        <p:nvCxnSpPr>
          <p:cNvPr id="40" name="Straight Connector 39"/>
          <p:cNvCxnSpPr>
            <a:endCxn id="26" idx="3"/>
          </p:cNvCxnSpPr>
          <p:nvPr/>
        </p:nvCxnSpPr>
        <p:spPr>
          <a:xfrm flipH="1" flipV="1">
            <a:off x="6767513" y="3460750"/>
            <a:ext cx="700087" cy="2025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76600" y="3460750"/>
            <a:ext cx="762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29400" y="338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6705600" y="3384550"/>
            <a:ext cx="76200" cy="76200"/>
          </a:xfrm>
          <a:prstGeom prst="star5">
            <a:avLst/>
          </a:prstGeom>
          <a:solidFill>
            <a:srgbClr val="00B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7239000" y="3460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376613" y="3381375"/>
            <a:ext cx="9271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Boulder, CO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57800" y="4219575"/>
            <a:ext cx="10763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Oak Ridge, TN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72200" y="3124200"/>
            <a:ext cx="10064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Fairmont, WV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315200" y="3403600"/>
            <a:ext cx="12493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Gaithersburg, MD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315200" y="3581400"/>
            <a:ext cx="3048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81600" y="5181600"/>
            <a:ext cx="1447800" cy="154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ea typeface="ＭＳ Ｐゴシック" pitchFamily="-108" charset="-128"/>
                <a:cs typeface="+mn-cs"/>
              </a:rPr>
              <a:t>BACKUP WCOSS: </a:t>
            </a:r>
            <a:r>
              <a:rPr lang="en-US" sz="1050" dirty="0">
                <a:ea typeface="ＭＳ Ｐゴシック" pitchFamily="-108" charset="-128"/>
                <a:cs typeface="+mn-cs"/>
              </a:rPr>
              <a:t>Cirrus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National Centers for Environmental Prediction (NCEP)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Backup Operational HPC System (Gyre)</a:t>
            </a:r>
          </a:p>
          <a:p>
            <a:pPr>
              <a:defRPr/>
            </a:pPr>
            <a:r>
              <a:rPr lang="en-US" sz="1050" dirty="0">
                <a:ea typeface="ＭＳ Ｐゴシック" pitchFamily="-108" charset="-128"/>
                <a:cs typeface="+mn-cs"/>
              </a:rPr>
              <a:t>(future location Orlando, FL)</a:t>
            </a:r>
          </a:p>
        </p:txBody>
      </p:sp>
      <p:sp>
        <p:nvSpPr>
          <p:cNvPr id="24602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  <p:sp>
        <p:nvSpPr>
          <p:cNvPr id="24603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2084FB2-D7A1-4240-86C1-3760611D4135}" type="slidenum">
              <a:rPr lang="en-US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09600" y="3260725"/>
          <a:ext cx="7783513" cy="3368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14690"/>
                <a:gridCol w="6468823"/>
              </a:tblGrid>
              <a:tr h="30486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29" marB="4572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Milestone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29" marB="45729">
                    <a:solidFill>
                      <a:srgbClr val="0070C0"/>
                    </a:solidFill>
                  </a:tcPr>
                </a:tc>
              </a:tr>
              <a:tr h="27437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200" dirty="0" smtClean="0"/>
                        <a:t>Aug</a:t>
                      </a:r>
                      <a:r>
                        <a:rPr lang="en-US" sz="1200" baseline="0" dirty="0" smtClean="0"/>
                        <a:t> 2011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Awarded 2-year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Bridge Contract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</a:tr>
              <a:tr h="27437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200" dirty="0" smtClean="0"/>
                        <a:t>Sept 2011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Previous </a:t>
                      </a:r>
                      <a:r>
                        <a:rPr lang="en-US" sz="1200" baseline="0" dirty="0" smtClean="0"/>
                        <a:t>WCOSS contract expired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</a:tr>
              <a:tr h="28961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200" dirty="0" smtClean="0"/>
                        <a:t>Nov 2011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Awarded new</a:t>
                      </a:r>
                      <a:r>
                        <a:rPr lang="en-US" sz="1200" baseline="0" dirty="0" smtClean="0"/>
                        <a:t> WCOSS  ID/IQ Contract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</a:tr>
              <a:tr h="27437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200" dirty="0" smtClean="0"/>
                        <a:t>Apr 2012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Installed early access system &amp; started early testing with new architecture</a:t>
                      </a:r>
                    </a:p>
                  </a:txBody>
                  <a:tcPr marL="91437" marR="91437" marT="45729" marB="45729"/>
                </a:tc>
              </a:tr>
              <a:tr h="27437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200" dirty="0" smtClean="0"/>
                        <a:t>Sep 2012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Complete installation of Primary system  (Reston</a:t>
                      </a:r>
                      <a:r>
                        <a:rPr lang="en-US" sz="1200" baseline="0" dirty="0" smtClean="0"/>
                        <a:t>, VA)</a:t>
                      </a:r>
                    </a:p>
                  </a:txBody>
                  <a:tcPr marL="91437" marR="91437" marT="45729" marB="45729"/>
                </a:tc>
              </a:tr>
              <a:tr h="2743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Nov 2012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Complete installation of Backup system (Orlando</a:t>
                      </a:r>
                      <a:r>
                        <a:rPr lang="en-US" sz="1200" baseline="0" dirty="0" smtClean="0"/>
                        <a:t>, FL)</a:t>
                      </a:r>
                    </a:p>
                  </a:txBody>
                  <a:tcPr marL="91437" marR="91437" marT="45729" marB="45729"/>
                </a:tc>
              </a:tr>
              <a:tr h="2743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 2012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Acceptance</a:t>
                      </a:r>
                      <a:r>
                        <a:rPr lang="en-US" sz="1200" baseline="0" dirty="0" smtClean="0"/>
                        <a:t> of all systems completed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</a:tr>
              <a:tr h="2743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May2013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Achieve Authority</a:t>
                      </a:r>
                      <a:r>
                        <a:rPr lang="en-US" sz="1200" baseline="0" dirty="0" smtClean="0"/>
                        <a:t> to Operate</a:t>
                      </a:r>
                      <a:r>
                        <a:rPr lang="en-US" sz="1200" dirty="0" smtClean="0"/>
                        <a:t> (ATO) for new WCOSS (NOAA8866)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</a:tr>
              <a:tr h="2743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July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2013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Complete</a:t>
                      </a:r>
                      <a:r>
                        <a:rPr lang="en-US" sz="1200" baseline="0" dirty="0" smtClean="0"/>
                        <a:t> transition porting, testing, validation and tuning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</a:tr>
              <a:tr h="2743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Aug</a:t>
                      </a:r>
                      <a:r>
                        <a:rPr lang="en-US" sz="1200" baseline="0" dirty="0" smtClean="0"/>
                        <a:t>2013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 operational on new WCOSS 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dirty="0" smtClean="0"/>
                        <a:t>Ops on new WCOSS</a:t>
                      </a:r>
                      <a:r>
                        <a:rPr lang="en-US" sz="1200" baseline="0" dirty="0" smtClean="0"/>
                        <a:t> Contract)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</a:tr>
              <a:tr h="3048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Sep 2013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Close out</a:t>
                      </a:r>
                      <a:r>
                        <a:rPr lang="en-US" sz="1200" baseline="0" dirty="0" smtClean="0"/>
                        <a:t> Bridge contract</a:t>
                      </a:r>
                      <a:endParaRPr lang="en-US" sz="1200" dirty="0"/>
                    </a:p>
                  </a:txBody>
                  <a:tcPr marL="91437" marR="91437" marT="45729" marB="45729"/>
                </a:tc>
              </a:tr>
            </a:tbl>
          </a:graphicData>
        </a:graphic>
      </p:graphicFrame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000" dirty="0">
              <a:latin typeface="+mn-lt"/>
              <a:ea typeface="ＭＳ Ｐゴシック" pitchFamily="-108" charset="-128"/>
              <a:cs typeface="+mn-cs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0010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Transition Status</a:t>
            </a:r>
            <a:br>
              <a:rPr lang="en-US" dirty="0" smtClean="0"/>
            </a:br>
            <a:r>
              <a:rPr lang="en-US" sz="2000" dirty="0" smtClean="0"/>
              <a:t>Bridge Contract, WCOSS Contract and </a:t>
            </a:r>
            <a:br>
              <a:rPr lang="en-US" sz="2000" dirty="0" smtClean="0"/>
            </a:br>
            <a:r>
              <a:rPr lang="en-US" sz="2000" dirty="0" smtClean="0"/>
              <a:t>Transition from Bridge to new WCOSS Services</a:t>
            </a:r>
            <a:endParaRPr lang="en-US" i="1" dirty="0" smtClean="0"/>
          </a:p>
        </p:txBody>
      </p:sp>
      <p:sp>
        <p:nvSpPr>
          <p:cNvPr id="26655" name="Rectangle 3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56" name="TextBox 6"/>
          <p:cNvSpPr txBox="1">
            <a:spLocks noChangeArrowheads="1"/>
          </p:cNvSpPr>
          <p:nvPr/>
        </p:nvSpPr>
        <p:spPr bwMode="auto">
          <a:xfrm>
            <a:off x="477838" y="1901825"/>
            <a:ext cx="1514475" cy="307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Previous Contract</a:t>
            </a:r>
          </a:p>
        </p:txBody>
      </p:sp>
      <p:sp>
        <p:nvSpPr>
          <p:cNvPr id="26657" name="TextBox 9"/>
          <p:cNvSpPr txBox="1">
            <a:spLocks noChangeArrowheads="1"/>
          </p:cNvSpPr>
          <p:nvPr/>
        </p:nvSpPr>
        <p:spPr bwMode="auto">
          <a:xfrm>
            <a:off x="2008188" y="2022475"/>
            <a:ext cx="3000375" cy="30797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87000">
                <a:srgbClr val="0070C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Bridge Contract</a:t>
            </a:r>
          </a:p>
        </p:txBody>
      </p:sp>
      <p:sp>
        <p:nvSpPr>
          <p:cNvPr id="26658" name="TextBox 10"/>
          <p:cNvSpPr txBox="1">
            <a:spLocks noChangeArrowheads="1"/>
          </p:cNvSpPr>
          <p:nvPr/>
        </p:nvSpPr>
        <p:spPr bwMode="auto">
          <a:xfrm>
            <a:off x="1997075" y="2379663"/>
            <a:ext cx="6259513" cy="30956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28000">
                <a:srgbClr val="FFFF00"/>
              </a:gs>
              <a:gs pos="52000">
                <a:srgbClr val="0070C0"/>
              </a:gs>
              <a:gs pos="100000">
                <a:srgbClr val="007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New WCOSS Contract</a:t>
            </a:r>
          </a:p>
        </p:txBody>
      </p:sp>
      <p:sp>
        <p:nvSpPr>
          <p:cNvPr id="26659" name="TextBox 16"/>
          <p:cNvSpPr txBox="1">
            <a:spLocks/>
          </p:cNvSpPr>
          <p:nvPr/>
        </p:nvSpPr>
        <p:spPr bwMode="auto">
          <a:xfrm>
            <a:off x="1995488" y="1651000"/>
            <a:ext cx="1511300" cy="108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FY12</a:t>
            </a:r>
          </a:p>
        </p:txBody>
      </p:sp>
      <p:sp>
        <p:nvSpPr>
          <p:cNvPr id="26660" name="TextBox 18"/>
          <p:cNvSpPr txBox="1">
            <a:spLocks/>
          </p:cNvSpPr>
          <p:nvPr/>
        </p:nvSpPr>
        <p:spPr bwMode="auto">
          <a:xfrm>
            <a:off x="3511550" y="1651000"/>
            <a:ext cx="1497013" cy="108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FY13</a:t>
            </a:r>
          </a:p>
        </p:txBody>
      </p:sp>
      <p:sp>
        <p:nvSpPr>
          <p:cNvPr id="26661" name="TextBox 19"/>
          <p:cNvSpPr txBox="1">
            <a:spLocks/>
          </p:cNvSpPr>
          <p:nvPr/>
        </p:nvSpPr>
        <p:spPr bwMode="auto">
          <a:xfrm>
            <a:off x="5014913" y="1651000"/>
            <a:ext cx="3228975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FY14 </a:t>
            </a:r>
          </a:p>
        </p:txBody>
      </p:sp>
      <p:sp>
        <p:nvSpPr>
          <p:cNvPr id="26662" name="TextBox 20"/>
          <p:cNvSpPr txBox="1">
            <a:spLocks noChangeArrowheads="1"/>
          </p:cNvSpPr>
          <p:nvPr/>
        </p:nvSpPr>
        <p:spPr bwMode="auto">
          <a:xfrm>
            <a:off x="750888" y="2728913"/>
            <a:ext cx="1187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Operations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00" y="2838450"/>
            <a:ext cx="192088" cy="123825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64" name="TextBox 22"/>
          <p:cNvSpPr txBox="1">
            <a:spLocks noChangeArrowheads="1"/>
          </p:cNvSpPr>
          <p:nvPr/>
        </p:nvSpPr>
        <p:spPr bwMode="auto">
          <a:xfrm>
            <a:off x="739775" y="2949575"/>
            <a:ext cx="1919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Transition activities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1975" y="3086100"/>
            <a:ext cx="190500" cy="1238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66" name="TextBox 24"/>
          <p:cNvSpPr txBox="1">
            <a:spLocks noChangeArrowheads="1"/>
          </p:cNvSpPr>
          <p:nvPr/>
        </p:nvSpPr>
        <p:spPr bwMode="auto">
          <a:xfrm>
            <a:off x="457200" y="2667000"/>
            <a:ext cx="799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Major Milestones</a:t>
            </a:r>
          </a:p>
        </p:txBody>
      </p:sp>
      <p:sp>
        <p:nvSpPr>
          <p:cNvPr id="26667" name="TextBox 16"/>
          <p:cNvSpPr txBox="1">
            <a:spLocks/>
          </p:cNvSpPr>
          <p:nvPr/>
        </p:nvSpPr>
        <p:spPr bwMode="auto">
          <a:xfrm>
            <a:off x="469900" y="1662113"/>
            <a:ext cx="1511300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FY11</a:t>
            </a:r>
          </a:p>
        </p:txBody>
      </p:sp>
      <p:sp>
        <p:nvSpPr>
          <p:cNvPr id="26668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  <p:sp>
        <p:nvSpPr>
          <p:cNvPr id="26669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70AB4C8-7194-6546-AD4F-D6E4D068A233}" type="slidenum">
              <a:rPr lang="en-US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52400"/>
            <a:ext cx="9144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2000" b="1" dirty="0">
              <a:latin typeface="+mj-lt"/>
              <a:ea typeface="ＭＳ Ｐゴシック" pitchFamily="-108" charset="-128"/>
              <a:cs typeface="+mn-cs"/>
            </a:endParaRPr>
          </a:p>
          <a:p>
            <a:pPr algn="ctr" eaLnBrk="0" hangingPunct="0">
              <a:defRPr/>
            </a:pPr>
            <a:r>
              <a:rPr lang="en-US" sz="3600" b="1" dirty="0">
                <a:ea typeface="ＭＳ Ｐゴシック" pitchFamily="-108" charset="-128"/>
                <a:cs typeface="+mn-cs"/>
              </a:rPr>
              <a:t>Production </a:t>
            </a:r>
          </a:p>
          <a:p>
            <a:pPr algn="ctr" eaLnBrk="0" hangingPunct="0">
              <a:defRPr/>
            </a:pPr>
            <a:r>
              <a:rPr lang="en-US" sz="3600" b="1" dirty="0">
                <a:ea typeface="ＭＳ Ｐゴシック" pitchFamily="-108" charset="-128"/>
                <a:cs typeface="+mn-cs"/>
              </a:rPr>
              <a:t>High Water Mark Chart</a:t>
            </a:r>
            <a:endParaRPr lang="en-US" sz="1400" b="1" dirty="0">
              <a:latin typeface="+mj-lt"/>
              <a:ea typeface="ＭＳ Ｐゴシック" pitchFamily="-108" charset="-128"/>
              <a:cs typeface="+mn-cs"/>
            </a:endParaRPr>
          </a:p>
          <a:p>
            <a:pPr algn="ctr" eaLnBrk="0" hangingPunct="0">
              <a:defRPr/>
            </a:pPr>
            <a:r>
              <a:rPr lang="en-US" sz="800" b="1" dirty="0">
                <a:latin typeface="+mj-lt"/>
                <a:ea typeface="ＭＳ Ｐゴシック" pitchFamily="-108" charset="-128"/>
                <a:cs typeface="+mn-cs"/>
              </a:rPr>
              <a:t> </a:t>
            </a:r>
          </a:p>
        </p:txBody>
      </p:sp>
      <p:graphicFrame>
        <p:nvGraphicFramePr>
          <p:cNvPr id="28674" name="Chart 9"/>
          <p:cNvGraphicFramePr>
            <a:graphicFrameLocks noGrp="1"/>
          </p:cNvGraphicFramePr>
          <p:nvPr/>
        </p:nvGraphicFramePr>
        <p:xfrm>
          <a:off x="457200" y="1295400"/>
          <a:ext cx="81534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r:id="rId4" imgW="8766808" imgH="5511262" progId="Excel.Chart.8">
                  <p:embed/>
                </p:oleObj>
              </mc:Choice>
              <mc:Fallback>
                <p:oleObj r:id="rId4" imgW="8766808" imgH="5511262" progId="Excel.Chart.8">
                  <p:embed/>
                  <p:pic>
                    <p:nvPicPr>
                      <p:cNvPr id="0" name="Chart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1534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charset="0"/>
              </a:rPr>
              <a:t>APSDEU-12 / NAEDEX-24 – NCEP Update – October 2012</a:t>
            </a: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36401A6-1DFA-624A-A5A2-6ED486DDC114}" type="slidenum">
              <a:rPr lang="en-US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17742</TotalTime>
  <Words>1622</Words>
  <Application>Microsoft Office PowerPoint</Application>
  <PresentationFormat>On-screen Show (4:3)</PresentationFormat>
  <Paragraphs>496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Microsoft Excel Chart</vt:lpstr>
      <vt:lpstr>NCEP Status Update  Joint APSDEU-12/NAEDEX-24 Annual Meeting       </vt:lpstr>
      <vt:lpstr>Topics</vt:lpstr>
      <vt:lpstr>NOAA Center for Weather &amp; Climate Prediction</vt:lpstr>
      <vt:lpstr>PowerPoint Presentation</vt:lpstr>
      <vt:lpstr>Bridge Contract Current NOAA  Weather and Climate Operational Supercomputer System</vt:lpstr>
      <vt:lpstr>WCOSS Contract Future NOAA  Weather and Climate Operational Supercomputer System</vt:lpstr>
      <vt:lpstr>PowerPoint Presentation</vt:lpstr>
      <vt:lpstr>Transition Status Bridge Contract, WCOSS Contract and  Transition from Bridge to new WCOSS Services</vt:lpstr>
      <vt:lpstr>PowerPoint Presentation</vt:lpstr>
      <vt:lpstr>PowerPoint Presentation</vt:lpstr>
      <vt:lpstr>PowerPoint Presentation</vt:lpstr>
      <vt:lpstr>Conventional Data Received</vt:lpstr>
      <vt:lpstr>Non-Conventional  Data Received</vt:lpstr>
      <vt:lpstr>Non-Conventional  Assimilated Data</vt:lpstr>
      <vt:lpstr>New Observations and BUFR/GRIB Packages</vt:lpstr>
      <vt:lpstr>Satellite Data (Radiances) Used by Assimilation</vt:lpstr>
      <vt:lpstr>Satellite Data Retrieved Products/Ozone/Radar/GPSRO</vt:lpstr>
      <vt:lpstr>NPP Data</vt:lpstr>
      <vt:lpstr>PowerPoint Presentation</vt:lpstr>
      <vt:lpstr>Model Upgrades  June – September 2011</vt:lpstr>
      <vt:lpstr>PowerPoint Presentation</vt:lpstr>
      <vt:lpstr>PowerPoint Presentation</vt:lpstr>
      <vt:lpstr>PowerPoint Presentation</vt:lpstr>
      <vt:lpstr>FY13 Model Upgrades</vt:lpstr>
      <vt:lpstr>PowerPoint Presentation</vt:lpstr>
      <vt:lpstr>Development Priorities / Data Requests</vt:lpstr>
      <vt:lpstr>Questions ???</vt:lpstr>
    </vt:vector>
  </TitlesOfParts>
  <Company>DOC/NOAA/NWS/NCEP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NCEP Status</dc:title>
  <dc:subject>APSDEU/NAEDEX 2011</dc:subject>
  <dc:creator>MMainelli</dc:creator>
  <cp:lastModifiedBy>michelle.m.mainelli</cp:lastModifiedBy>
  <cp:revision>463</cp:revision>
  <cp:lastPrinted>2012-09-21T16:59:58Z</cp:lastPrinted>
  <dcterms:created xsi:type="dcterms:W3CDTF">2011-05-02T20:48:32Z</dcterms:created>
  <dcterms:modified xsi:type="dcterms:W3CDTF">2012-10-22T18:31:24Z</dcterms:modified>
</cp:coreProperties>
</file>