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9" r:id="rId2"/>
    <p:sldId id="306" r:id="rId3"/>
    <p:sldId id="357" r:id="rId4"/>
    <p:sldId id="404" r:id="rId5"/>
    <p:sldId id="407" r:id="rId6"/>
    <p:sldId id="408" r:id="rId7"/>
    <p:sldId id="358" r:id="rId8"/>
    <p:sldId id="395" r:id="rId9"/>
    <p:sldId id="396" r:id="rId10"/>
    <p:sldId id="397" r:id="rId11"/>
    <p:sldId id="412" r:id="rId12"/>
    <p:sldId id="401" r:id="rId13"/>
    <p:sldId id="319" r:id="rId14"/>
    <p:sldId id="413" r:id="rId15"/>
    <p:sldId id="415" r:id="rId16"/>
    <p:sldId id="372" r:id="rId17"/>
    <p:sldId id="414" r:id="rId18"/>
    <p:sldId id="374" r:id="rId19"/>
    <p:sldId id="416" r:id="rId20"/>
    <p:sldId id="419" r:id="rId21"/>
    <p:sldId id="420" r:id="rId22"/>
    <p:sldId id="421" r:id="rId23"/>
    <p:sldId id="418" r:id="rId24"/>
    <p:sldId id="377" r:id="rId25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4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lan.darling\Desktop\ECMWF%20Trip%20Oct%202012\My%20Presentation%20-%20Source%20Docs\NCEP%20Operational%20HPC%20Growth.xlsx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helle.m.mainelli\Downloads\SatCountsKKWB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helle.m.mainelli\Downloads\SatCountsKKWB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TeraFLOP (Linpack)</c:v>
                </c:pt>
              </c:strCache>
            </c:strRef>
          </c:tx>
          <c:spPr>
            <a:solidFill>
              <a:srgbClr val="00206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15"/>
            <c:invertIfNegative val="0"/>
            <c:bubble3D val="0"/>
            <c:spPr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1"/>
              <c:delete val="1"/>
            </c:dLbl>
            <c:dLbl>
              <c:idx val="3"/>
              <c:delete val="1"/>
            </c:dLbl>
            <c:dLbl>
              <c:idx val="5"/>
              <c:delete val="1"/>
            </c:dLbl>
            <c:dLbl>
              <c:idx val="8"/>
              <c:delete val="1"/>
            </c:dLbl>
            <c:dLbl>
              <c:idx val="10"/>
              <c:delete val="1"/>
            </c:dLbl>
            <c:dLbl>
              <c:idx val="12"/>
              <c:delete val="1"/>
            </c:dLbl>
            <c:dLbl>
              <c:idx val="14"/>
              <c:delete val="1"/>
            </c:dLbl>
            <c:txPr>
              <a:bodyPr/>
              <a:lstStyle/>
              <a:p>
                <a:pPr>
                  <a:defRPr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Sheet1!$A$2:$A$17</c:f>
              <c:numCache>
                <c:formatCode>General</c:formatCode>
                <c:ptCount val="16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</c:numCache>
            </c:numRef>
          </c:cat>
          <c:val>
            <c:numRef>
              <c:f>Sheet1!$C$2:$C$17</c:f>
              <c:numCache>
                <c:formatCode>0.0</c:formatCode>
                <c:ptCount val="16"/>
                <c:pt idx="0">
                  <c:v>1.179</c:v>
                </c:pt>
                <c:pt idx="1">
                  <c:v>1.179</c:v>
                </c:pt>
                <c:pt idx="2">
                  <c:v>1.849</c:v>
                </c:pt>
                <c:pt idx="3">
                  <c:v>1.849</c:v>
                </c:pt>
                <c:pt idx="4">
                  <c:v>4.379</c:v>
                </c:pt>
                <c:pt idx="5">
                  <c:v>4.379</c:v>
                </c:pt>
                <c:pt idx="6">
                  <c:v>13.99</c:v>
                </c:pt>
                <c:pt idx="7">
                  <c:v>15.47</c:v>
                </c:pt>
                <c:pt idx="8">
                  <c:v>15.47</c:v>
                </c:pt>
                <c:pt idx="9">
                  <c:v>69.73500000000001</c:v>
                </c:pt>
                <c:pt idx="10">
                  <c:v>69.73500000000001</c:v>
                </c:pt>
                <c:pt idx="11">
                  <c:v>73.9</c:v>
                </c:pt>
                <c:pt idx="12">
                  <c:v>73.9</c:v>
                </c:pt>
                <c:pt idx="13" formatCode="General">
                  <c:v>208.0</c:v>
                </c:pt>
                <c:pt idx="14" formatCode="General">
                  <c:v>208.0</c:v>
                </c:pt>
                <c:pt idx="15" formatCode="General">
                  <c:v>920.0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5021720"/>
        <c:axId val="2065155512"/>
      </c:barChart>
      <c:catAx>
        <c:axId val="2065021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65155512"/>
        <c:crossesAt val="1.0"/>
        <c:auto val="1"/>
        <c:lblAlgn val="ctr"/>
        <c:lblOffset val="100"/>
        <c:noMultiLvlLbl val="0"/>
      </c:catAx>
      <c:valAx>
        <c:axId val="2065155512"/>
        <c:scaling>
          <c:logBase val="10.0"/>
          <c:orientation val="minMax"/>
          <c:max val="1500.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065021720"/>
        <c:crossesAt val="1.0"/>
        <c:crossBetween val="between"/>
      </c:valAx>
      <c:spPr>
        <a:noFill/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NCEP 00Z ANNUAL DAILY MEAN RECEIVED CONVENTIONAL OBS</a:t>
            </a:r>
          </a:p>
        </c:rich>
      </c:tx>
      <c:layout>
        <c:manualLayout>
          <c:xMode val="edge"/>
          <c:yMode val="edge"/>
          <c:x val="0.162042211185506"/>
          <c:y val="0.0195758469515358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hPercent val="72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13207547169811"/>
          <c:y val="0.151712887438825"/>
          <c:w val="0.724750277469479"/>
          <c:h val="0.725938009787928"/>
        </c:manualLayout>
      </c:layout>
      <c:bar3DChart>
        <c:barDir val="col"/>
        <c:grouping val="stacked"/>
        <c:varyColors val="0"/>
        <c:ser>
          <c:idx val="3"/>
          <c:order val="0"/>
          <c:tx>
            <c:strRef>
              <c:f>[SatCountsKKWB.xls]Conv!$A$2</c:f>
              <c:strCache>
                <c:ptCount val="1"/>
                <c:pt idx="0">
                  <c:v>Synoptic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[SatCountsKKWB.xls]Conv!$B$1:$M$1</c:f>
              <c:numCache>
                <c:formatCode>General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[SatCountsKKWB.xls]Conv!$B$2:$M$2</c:f>
              <c:numCache>
                <c:formatCode>0</c:formatCode>
                <c:ptCount val="12"/>
                <c:pt idx="0">
                  <c:v>13137.83333333333</c:v>
                </c:pt>
                <c:pt idx="1">
                  <c:v>14126.66666666666</c:v>
                </c:pt>
                <c:pt idx="2">
                  <c:v>14709.16666666666</c:v>
                </c:pt>
                <c:pt idx="3">
                  <c:v>14998.83333333333</c:v>
                </c:pt>
                <c:pt idx="4">
                  <c:v>15475.08333333333</c:v>
                </c:pt>
                <c:pt idx="5">
                  <c:v>15807.41666666666</c:v>
                </c:pt>
                <c:pt idx="6">
                  <c:v>16159.25</c:v>
                </c:pt>
                <c:pt idx="7">
                  <c:v>16538.91666666666</c:v>
                </c:pt>
                <c:pt idx="8">
                  <c:v>16984.75</c:v>
                </c:pt>
                <c:pt idx="9">
                  <c:v>17099.66666666666</c:v>
                </c:pt>
                <c:pt idx="10">
                  <c:v>15994.04166666667</c:v>
                </c:pt>
                <c:pt idx="11">
                  <c:v>16344.18055555556</c:v>
                </c:pt>
              </c:numCache>
            </c:numRef>
          </c:val>
        </c:ser>
        <c:ser>
          <c:idx val="4"/>
          <c:order val="1"/>
          <c:tx>
            <c:strRef>
              <c:f>[SatCountsKKWB.xls]Conv!$A$3</c:f>
              <c:strCache>
                <c:ptCount val="1"/>
                <c:pt idx="0">
                  <c:v>METAR</c:v>
                </c:pt>
              </c:strCache>
            </c:strRef>
          </c:tx>
          <c:spPr>
            <a:solidFill>
              <a:srgbClr val="6600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[SatCountsKKWB.xls]Conv!$B$1:$M$1</c:f>
              <c:numCache>
                <c:formatCode>General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[SatCountsKKWB.xls]Conv!$B$3:$M$3</c:f>
              <c:numCache>
                <c:formatCode>0</c:formatCode>
                <c:ptCount val="12"/>
                <c:pt idx="0">
                  <c:v>26071.83333333332</c:v>
                </c:pt>
                <c:pt idx="1">
                  <c:v>27057.41666666666</c:v>
                </c:pt>
                <c:pt idx="2">
                  <c:v>29222.25</c:v>
                </c:pt>
                <c:pt idx="3">
                  <c:v>30715.41666666666</c:v>
                </c:pt>
                <c:pt idx="4">
                  <c:v>33143.66666666665</c:v>
                </c:pt>
                <c:pt idx="5">
                  <c:v>34939.75</c:v>
                </c:pt>
                <c:pt idx="6">
                  <c:v>36260.08333333334</c:v>
                </c:pt>
                <c:pt idx="7">
                  <c:v>37800.16666666665</c:v>
                </c:pt>
                <c:pt idx="8">
                  <c:v>38316.0</c:v>
                </c:pt>
                <c:pt idx="9">
                  <c:v>40212.66666666665</c:v>
                </c:pt>
                <c:pt idx="10">
                  <c:v>35195.84722222222</c:v>
                </c:pt>
                <c:pt idx="11">
                  <c:v>36778.7222222222</c:v>
                </c:pt>
              </c:numCache>
            </c:numRef>
          </c:val>
        </c:ser>
        <c:ser>
          <c:idx val="5"/>
          <c:order val="2"/>
          <c:tx>
            <c:strRef>
              <c:f>[SatCountsKKWB.xls]Conv!$A$4</c:f>
              <c:strCache>
                <c:ptCount val="1"/>
                <c:pt idx="0">
                  <c:v>Ship</c:v>
                </c:pt>
              </c:strCache>
            </c:strRef>
          </c:tx>
          <c:spPr>
            <a:solidFill>
              <a:srgbClr val="FF8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[SatCountsKKWB.xls]Conv!$B$1:$M$1</c:f>
              <c:numCache>
                <c:formatCode>General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[SatCountsKKWB.xls]Conv!$B$4:$M$4</c:f>
              <c:numCache>
                <c:formatCode>0</c:formatCode>
                <c:ptCount val="12"/>
                <c:pt idx="0">
                  <c:v>661.25</c:v>
                </c:pt>
                <c:pt idx="1">
                  <c:v>681.75</c:v>
                </c:pt>
                <c:pt idx="2">
                  <c:v>708.1666666666666</c:v>
                </c:pt>
                <c:pt idx="3">
                  <c:v>737.0833333333335</c:v>
                </c:pt>
                <c:pt idx="4">
                  <c:v>737.6666666666666</c:v>
                </c:pt>
                <c:pt idx="5">
                  <c:v>817.4166666666666</c:v>
                </c:pt>
                <c:pt idx="6">
                  <c:v>922.0833333333335</c:v>
                </c:pt>
                <c:pt idx="7">
                  <c:v>985.8333333333334</c:v>
                </c:pt>
                <c:pt idx="8">
                  <c:v>1109.416666666667</c:v>
                </c:pt>
                <c:pt idx="9">
                  <c:v>1112.666666666667</c:v>
                </c:pt>
                <c:pt idx="10">
                  <c:v>884.9166666666666</c:v>
                </c:pt>
                <c:pt idx="11">
                  <c:v>947.513888888889</c:v>
                </c:pt>
              </c:numCache>
            </c:numRef>
          </c:val>
        </c:ser>
        <c:ser>
          <c:idx val="6"/>
          <c:order val="3"/>
          <c:tx>
            <c:strRef>
              <c:f>[SatCountsKKWB.xls]Conv!$A$5</c:f>
              <c:strCache>
                <c:ptCount val="1"/>
                <c:pt idx="0">
                  <c:v>Drifting Buoy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[SatCountsKKWB.xls]Conv!$B$1:$M$1</c:f>
              <c:numCache>
                <c:formatCode>General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[SatCountsKKWB.xls]Conv!$B$5:$M$5</c:f>
              <c:numCache>
                <c:formatCode>0</c:formatCode>
                <c:ptCount val="12"/>
                <c:pt idx="0">
                  <c:v>2505.25</c:v>
                </c:pt>
                <c:pt idx="1">
                  <c:v>3011.833333333335</c:v>
                </c:pt>
                <c:pt idx="2">
                  <c:v>3340.083333333334</c:v>
                </c:pt>
                <c:pt idx="3">
                  <c:v>5348.75</c:v>
                </c:pt>
                <c:pt idx="4">
                  <c:v>7215.75</c:v>
                </c:pt>
                <c:pt idx="5">
                  <c:v>7210.66666666667</c:v>
                </c:pt>
                <c:pt idx="6">
                  <c:v>9142.0</c:v>
                </c:pt>
                <c:pt idx="7">
                  <c:v>9330.916666666662</c:v>
                </c:pt>
                <c:pt idx="8">
                  <c:v>10249.0</c:v>
                </c:pt>
                <c:pt idx="9">
                  <c:v>9684.0</c:v>
                </c:pt>
                <c:pt idx="10">
                  <c:v>8082.847222222223</c:v>
                </c:pt>
                <c:pt idx="11">
                  <c:v>8805.388888888887</c:v>
                </c:pt>
              </c:numCache>
            </c:numRef>
          </c:val>
        </c:ser>
        <c:ser>
          <c:idx val="7"/>
          <c:order val="4"/>
          <c:tx>
            <c:strRef>
              <c:f>[SatCountsKKWB.xls]Conv!$A$6</c:f>
              <c:strCache>
                <c:ptCount val="1"/>
                <c:pt idx="0">
                  <c:v>Moored Buoy</c:v>
                </c:pt>
              </c:strCache>
            </c:strRef>
          </c:tx>
          <c:spPr>
            <a:solidFill>
              <a:srgbClr val="CCCC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[SatCountsKKWB.xls]Conv!$B$1:$M$1</c:f>
              <c:numCache>
                <c:formatCode>General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[SatCountsKKWB.xls]Conv!$B$6:$M$6</c:f>
              <c:numCache>
                <c:formatCode>0</c:formatCode>
                <c:ptCount val="12"/>
                <c:pt idx="0">
                  <c:v>833.1666666666666</c:v>
                </c:pt>
                <c:pt idx="1">
                  <c:v>916.4166666666666</c:v>
                </c:pt>
                <c:pt idx="2">
                  <c:v>1057.166666666667</c:v>
                </c:pt>
                <c:pt idx="3">
                  <c:v>1266.416666666667</c:v>
                </c:pt>
                <c:pt idx="4">
                  <c:v>1489.416666666667</c:v>
                </c:pt>
                <c:pt idx="5">
                  <c:v>1687.166666666667</c:v>
                </c:pt>
                <c:pt idx="6">
                  <c:v>1793.666666666667</c:v>
                </c:pt>
                <c:pt idx="7">
                  <c:v>2007.583333333333</c:v>
                </c:pt>
                <c:pt idx="8">
                  <c:v>2178.333333333335</c:v>
                </c:pt>
                <c:pt idx="9">
                  <c:v>2088.0</c:v>
                </c:pt>
                <c:pt idx="10">
                  <c:v>1737.097222222222</c:v>
                </c:pt>
                <c:pt idx="11">
                  <c:v>1874.027777777778</c:v>
                </c:pt>
              </c:numCache>
            </c:numRef>
          </c:val>
        </c:ser>
        <c:ser>
          <c:idx val="8"/>
          <c:order val="5"/>
          <c:tx>
            <c:strRef>
              <c:f>[SatCountsKKWB.xls]Conv!$A$7</c:f>
              <c:strCache>
                <c:ptCount val="1"/>
                <c:pt idx="0">
                  <c:v>CMAN</c:v>
                </c:pt>
              </c:strCache>
            </c:strRef>
          </c:tx>
          <c:spPr>
            <a:solidFill>
              <a:srgbClr val="000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[SatCountsKKWB.xls]Conv!$B$1:$M$1</c:f>
              <c:numCache>
                <c:formatCode>General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[SatCountsKKWB.xls]Conv!$B$7:$M$7</c:f>
              <c:numCache>
                <c:formatCode>0</c:formatCode>
                <c:ptCount val="12"/>
                <c:pt idx="0">
                  <c:v>368.0833333333333</c:v>
                </c:pt>
                <c:pt idx="1">
                  <c:v>392.0</c:v>
                </c:pt>
                <c:pt idx="2">
                  <c:v>475.1666666666668</c:v>
                </c:pt>
                <c:pt idx="3">
                  <c:v>593.1666666666666</c:v>
                </c:pt>
                <c:pt idx="4">
                  <c:v>778.3333333333334</c:v>
                </c:pt>
                <c:pt idx="5">
                  <c:v>1328.75</c:v>
                </c:pt>
                <c:pt idx="6">
                  <c:v>2740.75</c:v>
                </c:pt>
                <c:pt idx="7">
                  <c:v>3972.333333333335</c:v>
                </c:pt>
                <c:pt idx="8">
                  <c:v>4061.333333333335</c:v>
                </c:pt>
                <c:pt idx="9">
                  <c:v>3975.0</c:v>
                </c:pt>
                <c:pt idx="10">
                  <c:v>2245.777777777778</c:v>
                </c:pt>
                <c:pt idx="11">
                  <c:v>2809.416666666666</c:v>
                </c:pt>
              </c:numCache>
            </c:numRef>
          </c:val>
        </c:ser>
        <c:ser>
          <c:idx val="9"/>
          <c:order val="6"/>
          <c:tx>
            <c:strRef>
              <c:f>[SatCountsKKWB.xls]Conv!$A$8</c:f>
              <c:strCache>
                <c:ptCount val="1"/>
                <c:pt idx="0">
                  <c:v>Tide Gauge</c:v>
                </c:pt>
              </c:strCache>
            </c:strRef>
          </c:tx>
          <c:spPr>
            <a:solidFill>
              <a:srgbClr val="FF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[SatCountsKKWB.xls]Conv!$B$1:$M$1</c:f>
              <c:numCache>
                <c:formatCode>General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[SatCountsKKWB.xls]Conv!$B$8:$M$8</c:f>
              <c:numCache>
                <c:formatCode>0</c:formatCode>
                <c:ptCount val="12"/>
                <c:pt idx="0">
                  <c:v>836.25</c:v>
                </c:pt>
                <c:pt idx="1">
                  <c:v>799.5833333333335</c:v>
                </c:pt>
                <c:pt idx="2">
                  <c:v>822.9166666666666</c:v>
                </c:pt>
                <c:pt idx="3">
                  <c:v>685.6666666666666</c:v>
                </c:pt>
                <c:pt idx="4">
                  <c:v>833.1666666666666</c:v>
                </c:pt>
                <c:pt idx="5">
                  <c:v>780.5833333333335</c:v>
                </c:pt>
                <c:pt idx="6">
                  <c:v>861.6666666666666</c:v>
                </c:pt>
                <c:pt idx="7">
                  <c:v>805.5</c:v>
                </c:pt>
                <c:pt idx="8">
                  <c:v>827.5833333333335</c:v>
                </c:pt>
                <c:pt idx="9">
                  <c:v>872.3333333333334</c:v>
                </c:pt>
                <c:pt idx="10">
                  <c:v>799.027777777778</c:v>
                </c:pt>
                <c:pt idx="11">
                  <c:v>830.1388888888888</c:v>
                </c:pt>
              </c:numCache>
            </c:numRef>
          </c:val>
        </c:ser>
        <c:ser>
          <c:idx val="10"/>
          <c:order val="7"/>
          <c:tx>
            <c:strRef>
              <c:f>[SatCountsKKWB.xls]Conv!$A$9</c:f>
              <c:strCache>
                <c:ptCount val="1"/>
                <c:pt idx="0">
                  <c:v>MSLP Bogus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[SatCountsKKWB.xls]Conv!$B$1:$M$1</c:f>
              <c:numCache>
                <c:formatCode>General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[SatCountsKKWB.xls]Conv!$B$9:$M$9</c:f>
              <c:numCache>
                <c:formatCode>0</c:formatCode>
                <c:ptCount val="12"/>
                <c:pt idx="0" formatCode="General">
                  <c:v>0.0</c:v>
                </c:pt>
                <c:pt idx="1">
                  <c:v>230.25</c:v>
                </c:pt>
                <c:pt idx="2">
                  <c:v>299.0</c:v>
                </c:pt>
                <c:pt idx="3">
                  <c:v>174.3333333333334</c:v>
                </c:pt>
                <c:pt idx="4">
                  <c:v>268.4166666666667</c:v>
                </c:pt>
                <c:pt idx="5">
                  <c:v>306.8333333333333</c:v>
                </c:pt>
                <c:pt idx="6">
                  <c:v>340.25</c:v>
                </c:pt>
                <c:pt idx="7">
                  <c:v>361.9166666666667</c:v>
                </c:pt>
                <c:pt idx="8">
                  <c:v>215.5</c:v>
                </c:pt>
                <c:pt idx="9">
                  <c:v>0.0</c:v>
                </c:pt>
                <c:pt idx="10">
                  <c:v>277.875</c:v>
                </c:pt>
                <c:pt idx="11">
                  <c:v>248.8194444444445</c:v>
                </c:pt>
              </c:numCache>
            </c:numRef>
          </c:val>
        </c:ser>
        <c:ser>
          <c:idx val="11"/>
          <c:order val="8"/>
          <c:tx>
            <c:strRef>
              <c:f>[SatCountsKKWB.xls]Conv!$A$10</c:f>
              <c:strCache>
                <c:ptCount val="1"/>
                <c:pt idx="0">
                  <c:v>Fixed Land RAOB</c:v>
                </c:pt>
              </c:strCache>
            </c:strRef>
          </c:tx>
          <c:spPr>
            <a:solidFill>
              <a:srgbClr val="00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[SatCountsKKWB.xls]Conv!$B$1:$M$1</c:f>
              <c:numCache>
                <c:formatCode>General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[SatCountsKKWB.xls]Conv!$B$10:$M$10</c:f>
              <c:numCache>
                <c:formatCode>0</c:formatCode>
                <c:ptCount val="12"/>
                <c:pt idx="0">
                  <c:v>619.9166666666666</c:v>
                </c:pt>
                <c:pt idx="1">
                  <c:v>606.1666666666666</c:v>
                </c:pt>
                <c:pt idx="2">
                  <c:v>610.25</c:v>
                </c:pt>
                <c:pt idx="3">
                  <c:v>630.9166666666666</c:v>
                </c:pt>
                <c:pt idx="4">
                  <c:v>645.0833333333335</c:v>
                </c:pt>
                <c:pt idx="5">
                  <c:v>649.6666666666666</c:v>
                </c:pt>
                <c:pt idx="6">
                  <c:v>653.1666666666666</c:v>
                </c:pt>
                <c:pt idx="7">
                  <c:v>657.75</c:v>
                </c:pt>
                <c:pt idx="8">
                  <c:v>660.1666666666666</c:v>
                </c:pt>
                <c:pt idx="9">
                  <c:v>670.0</c:v>
                </c:pt>
                <c:pt idx="10">
                  <c:v>649.4583333333333</c:v>
                </c:pt>
                <c:pt idx="11">
                  <c:v>655.9722222222222</c:v>
                </c:pt>
              </c:numCache>
            </c:numRef>
          </c:val>
        </c:ser>
        <c:ser>
          <c:idx val="12"/>
          <c:order val="9"/>
          <c:tx>
            <c:strRef>
              <c:f>[SatCountsKKWB.xls]Conv!$A$11</c:f>
              <c:strCache>
                <c:ptCount val="1"/>
                <c:pt idx="0">
                  <c:v>Mobile Land RAOB</c:v>
                </c:pt>
              </c:strCache>
            </c:strRef>
          </c:tx>
          <c:spPr>
            <a:solidFill>
              <a:srgbClr val="800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[SatCountsKKWB.xls]Conv!$B$1:$M$1</c:f>
              <c:numCache>
                <c:formatCode>General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[SatCountsKKWB.xls]Conv!$B$11:$M$11</c:f>
              <c:numCache>
                <c:formatCode>0</c:formatCode>
                <c:ptCount val="12"/>
                <c:pt idx="0">
                  <c:v>0.25</c:v>
                </c:pt>
                <c:pt idx="1">
                  <c:v>0.0</c:v>
                </c:pt>
                <c:pt idx="2">
                  <c:v>0.583333333333333</c:v>
                </c:pt>
                <c:pt idx="3">
                  <c:v>0.75</c:v>
                </c:pt>
                <c:pt idx="4">
                  <c:v>0.0</c:v>
                </c:pt>
                <c:pt idx="5">
                  <c:v>0.166666666666667</c:v>
                </c:pt>
                <c:pt idx="6">
                  <c:v>0.0833333333333333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0.166666666666667</c:v>
                </c:pt>
                <c:pt idx="11">
                  <c:v>0.0416666666666667</c:v>
                </c:pt>
              </c:numCache>
            </c:numRef>
          </c:val>
        </c:ser>
        <c:ser>
          <c:idx val="13"/>
          <c:order val="10"/>
          <c:tx>
            <c:strRef>
              <c:f>[SatCountsKKWB.xls]Conv!$A$12</c:f>
              <c:strCache>
                <c:ptCount val="1"/>
                <c:pt idx="0">
                  <c:v>Ship RAOB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[SatCountsKKWB.xls]Conv!$B$1:$M$1</c:f>
              <c:numCache>
                <c:formatCode>General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[SatCountsKKWB.xls]Conv!$B$12:$M$12</c:f>
              <c:numCache>
                <c:formatCode>0</c:formatCode>
                <c:ptCount val="12"/>
                <c:pt idx="0" formatCode="General">
                  <c:v>0.0</c:v>
                </c:pt>
                <c:pt idx="1">
                  <c:v>4.6</c:v>
                </c:pt>
                <c:pt idx="2">
                  <c:v>4.916666666666667</c:v>
                </c:pt>
                <c:pt idx="3">
                  <c:v>4.916666666666667</c:v>
                </c:pt>
                <c:pt idx="4">
                  <c:v>3.916666666666666</c:v>
                </c:pt>
                <c:pt idx="5">
                  <c:v>5.166666666666667</c:v>
                </c:pt>
                <c:pt idx="6">
                  <c:v>5.25</c:v>
                </c:pt>
                <c:pt idx="7">
                  <c:v>5.75</c:v>
                </c:pt>
                <c:pt idx="8">
                  <c:v>5.5</c:v>
                </c:pt>
                <c:pt idx="9">
                  <c:v>5.333333333333333</c:v>
                </c:pt>
                <c:pt idx="10">
                  <c:v>5.083333333333333</c:v>
                </c:pt>
                <c:pt idx="11">
                  <c:v>5.152777777777776</c:v>
                </c:pt>
              </c:numCache>
            </c:numRef>
          </c:val>
        </c:ser>
        <c:ser>
          <c:idx val="14"/>
          <c:order val="11"/>
          <c:tx>
            <c:strRef>
              <c:f>[SatCountsKKWB.xls]Conv!$A$13</c:f>
              <c:strCache>
                <c:ptCount val="1"/>
                <c:pt idx="0">
                  <c:v>Dropsonde</c:v>
                </c:pt>
              </c:strCache>
            </c:strRef>
          </c:tx>
          <c:spPr>
            <a:solidFill>
              <a:srgbClr val="008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[SatCountsKKWB.xls]Conv!$B$1:$M$1</c:f>
              <c:numCache>
                <c:formatCode>General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[SatCountsKKWB.xls]Conv!$B$13:$M$13</c:f>
              <c:numCache>
                <c:formatCode>0</c:formatCode>
                <c:ptCount val="12"/>
                <c:pt idx="0">
                  <c:v>3.333333333333333</c:v>
                </c:pt>
                <c:pt idx="1">
                  <c:v>2.75</c:v>
                </c:pt>
                <c:pt idx="2">
                  <c:v>3.0</c:v>
                </c:pt>
                <c:pt idx="3">
                  <c:v>4.583333333333333</c:v>
                </c:pt>
                <c:pt idx="4">
                  <c:v>1.916666666666666</c:v>
                </c:pt>
                <c:pt idx="5">
                  <c:v>2.333333333333333</c:v>
                </c:pt>
                <c:pt idx="6">
                  <c:v>4.916666666666667</c:v>
                </c:pt>
                <c:pt idx="7">
                  <c:v>2.0</c:v>
                </c:pt>
                <c:pt idx="8">
                  <c:v>4.25</c:v>
                </c:pt>
                <c:pt idx="9">
                  <c:v>2.666666666666666</c:v>
                </c:pt>
                <c:pt idx="10">
                  <c:v>3.333333333333333</c:v>
                </c:pt>
                <c:pt idx="11">
                  <c:v>3.013888888888888</c:v>
                </c:pt>
              </c:numCache>
            </c:numRef>
          </c:val>
        </c:ser>
        <c:ser>
          <c:idx val="15"/>
          <c:order val="12"/>
          <c:tx>
            <c:strRef>
              <c:f>[SatCountsKKWB.xls]Conv!$A$14</c:f>
              <c:strCache>
                <c:ptCount val="1"/>
                <c:pt idx="0">
                  <c:v>Pibal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[SatCountsKKWB.xls]Conv!$B$1:$M$1</c:f>
              <c:numCache>
                <c:formatCode>General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[SatCountsKKWB.xls]Conv!$B$14:$M$14</c:f>
              <c:numCache>
                <c:formatCode>0</c:formatCode>
                <c:ptCount val="12"/>
                <c:pt idx="0">
                  <c:v>74.66666666666667</c:v>
                </c:pt>
                <c:pt idx="1">
                  <c:v>66.5</c:v>
                </c:pt>
                <c:pt idx="2">
                  <c:v>67.4166666666667</c:v>
                </c:pt>
                <c:pt idx="3">
                  <c:v>71.8333333333333</c:v>
                </c:pt>
                <c:pt idx="4">
                  <c:v>82.0833333333333</c:v>
                </c:pt>
                <c:pt idx="5">
                  <c:v>75.9166666666667</c:v>
                </c:pt>
                <c:pt idx="6">
                  <c:v>73.5</c:v>
                </c:pt>
                <c:pt idx="7">
                  <c:v>77.66666666666667</c:v>
                </c:pt>
                <c:pt idx="8">
                  <c:v>83.3333333333333</c:v>
                </c:pt>
                <c:pt idx="9">
                  <c:v>82.66666666666667</c:v>
                </c:pt>
                <c:pt idx="10">
                  <c:v>77.38888888888883</c:v>
                </c:pt>
                <c:pt idx="11">
                  <c:v>79.19444444444444</c:v>
                </c:pt>
              </c:numCache>
            </c:numRef>
          </c:val>
        </c:ser>
        <c:ser>
          <c:idx val="16"/>
          <c:order val="13"/>
          <c:tx>
            <c:strRef>
              <c:f>[SatCountsKKWB.xls]Conv!$A$15</c:f>
              <c:strCache>
                <c:ptCount val="1"/>
                <c:pt idx="0">
                  <c:v>Profiler</c:v>
                </c:pt>
              </c:strCache>
            </c:strRef>
          </c:tx>
          <c:spPr>
            <a:solidFill>
              <a:srgbClr val="00CC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[SatCountsKKWB.xls]Conv!$B$1:$M$1</c:f>
              <c:numCache>
                <c:formatCode>General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[SatCountsKKWB.xls]Conv!$B$15:$M$15</c:f>
              <c:numCache>
                <c:formatCode>0</c:formatCode>
                <c:ptCount val="12"/>
                <c:pt idx="0">
                  <c:v>174.6666666666666</c:v>
                </c:pt>
                <c:pt idx="1">
                  <c:v>178.4166666666666</c:v>
                </c:pt>
                <c:pt idx="2">
                  <c:v>214.75</c:v>
                </c:pt>
                <c:pt idx="3">
                  <c:v>238.25</c:v>
                </c:pt>
                <c:pt idx="4">
                  <c:v>230.0833333333334</c:v>
                </c:pt>
                <c:pt idx="5">
                  <c:v>228.8333333333334</c:v>
                </c:pt>
                <c:pt idx="6">
                  <c:v>195.4166666666666</c:v>
                </c:pt>
                <c:pt idx="7">
                  <c:v>207.0</c:v>
                </c:pt>
                <c:pt idx="8">
                  <c:v>202.4166666666666</c:v>
                </c:pt>
                <c:pt idx="9">
                  <c:v>218.0</c:v>
                </c:pt>
                <c:pt idx="10">
                  <c:v>217.0</c:v>
                </c:pt>
                <c:pt idx="11">
                  <c:v>213.625</c:v>
                </c:pt>
              </c:numCache>
            </c:numRef>
          </c:val>
        </c:ser>
        <c:ser>
          <c:idx val="17"/>
          <c:order val="14"/>
          <c:tx>
            <c:strRef>
              <c:f>[SatCountsKKWB.xls]Conv!$A$16</c:f>
              <c:strCache>
                <c:ptCount val="1"/>
                <c:pt idx="0">
                  <c:v>NEXRAD Wind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[SatCountsKKWB.xls]Conv!$B$1:$M$1</c:f>
              <c:numCache>
                <c:formatCode>General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[SatCountsKKWB.xls]Conv!$B$16:$M$16</c:f>
              <c:numCache>
                <c:formatCode>0</c:formatCode>
                <c:ptCount val="12"/>
                <c:pt idx="0">
                  <c:v>1603.583333333333</c:v>
                </c:pt>
                <c:pt idx="1">
                  <c:v>1649.916666666667</c:v>
                </c:pt>
                <c:pt idx="2">
                  <c:v>1667.833333333333</c:v>
                </c:pt>
                <c:pt idx="3">
                  <c:v>1594.333333333333</c:v>
                </c:pt>
                <c:pt idx="4">
                  <c:v>1595.916666666667</c:v>
                </c:pt>
                <c:pt idx="5">
                  <c:v>1630.916666666667</c:v>
                </c:pt>
                <c:pt idx="6">
                  <c:v>1701.583333333333</c:v>
                </c:pt>
                <c:pt idx="7">
                  <c:v>1684.666666666667</c:v>
                </c:pt>
                <c:pt idx="8">
                  <c:v>1657.25</c:v>
                </c:pt>
                <c:pt idx="9">
                  <c:v>1527.0</c:v>
                </c:pt>
                <c:pt idx="10">
                  <c:v>1644.111111111111</c:v>
                </c:pt>
                <c:pt idx="11">
                  <c:v>1632.888888888889</c:v>
                </c:pt>
              </c:numCache>
            </c:numRef>
          </c:val>
        </c:ser>
        <c:ser>
          <c:idx val="18"/>
          <c:order val="15"/>
          <c:tx>
            <c:strRef>
              <c:f>[SatCountsKKWB.xls]Conv!$A$17</c:f>
              <c:strCache>
                <c:ptCount val="1"/>
                <c:pt idx="0">
                  <c:v>AIREP</c:v>
                </c:pt>
              </c:strCache>
            </c:strRef>
          </c:tx>
          <c:spPr>
            <a:solidFill>
              <a:srgbClr val="CC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[SatCountsKKWB.xls]Conv!$B$1:$M$1</c:f>
              <c:numCache>
                <c:formatCode>General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[SatCountsKKWB.xls]Conv!$B$17:$M$17</c:f>
              <c:numCache>
                <c:formatCode>0</c:formatCode>
                <c:ptCount val="12"/>
                <c:pt idx="0">
                  <c:v>947.1666666666666</c:v>
                </c:pt>
                <c:pt idx="1">
                  <c:v>850.0</c:v>
                </c:pt>
                <c:pt idx="2">
                  <c:v>891.6666666666666</c:v>
                </c:pt>
                <c:pt idx="3">
                  <c:v>860.0</c:v>
                </c:pt>
                <c:pt idx="4">
                  <c:v>1112.083333333333</c:v>
                </c:pt>
                <c:pt idx="5">
                  <c:v>893.8333333333334</c:v>
                </c:pt>
                <c:pt idx="6">
                  <c:v>883.4166666666666</c:v>
                </c:pt>
                <c:pt idx="7">
                  <c:v>862.0833333333335</c:v>
                </c:pt>
                <c:pt idx="8">
                  <c:v>855.5833333333335</c:v>
                </c:pt>
                <c:pt idx="9">
                  <c:v>1166.666666666667</c:v>
                </c:pt>
                <c:pt idx="10">
                  <c:v>911.1666666666665</c:v>
                </c:pt>
                <c:pt idx="11">
                  <c:v>962.277777777778</c:v>
                </c:pt>
              </c:numCache>
            </c:numRef>
          </c:val>
        </c:ser>
        <c:ser>
          <c:idx val="19"/>
          <c:order val="16"/>
          <c:tx>
            <c:strRef>
              <c:f>[SatCountsKKWB.xls]Conv!$A$18</c:f>
              <c:strCache>
                <c:ptCount val="1"/>
                <c:pt idx="0">
                  <c:v>PIREP</c:v>
                </c:pt>
              </c:strCache>
            </c:strRef>
          </c:tx>
          <c:spPr>
            <a:solidFill>
              <a:srgbClr val="FFFF99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[SatCountsKKWB.xls]Conv!$B$1:$M$1</c:f>
              <c:numCache>
                <c:formatCode>General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[SatCountsKKWB.xls]Conv!$B$18:$M$18</c:f>
              <c:numCache>
                <c:formatCode>0</c:formatCode>
                <c:ptCount val="12"/>
                <c:pt idx="0">
                  <c:v>250.8333333333334</c:v>
                </c:pt>
                <c:pt idx="1">
                  <c:v>231.0</c:v>
                </c:pt>
                <c:pt idx="2">
                  <c:v>244.3333333333334</c:v>
                </c:pt>
                <c:pt idx="3">
                  <c:v>243.3333333333334</c:v>
                </c:pt>
                <c:pt idx="4">
                  <c:v>285.8333333333333</c:v>
                </c:pt>
                <c:pt idx="5">
                  <c:v>307.5833333333333</c:v>
                </c:pt>
                <c:pt idx="6">
                  <c:v>292.9166666666667</c:v>
                </c:pt>
                <c:pt idx="7">
                  <c:v>282.8333333333333</c:v>
                </c:pt>
                <c:pt idx="8">
                  <c:v>273.4166666666667</c:v>
                </c:pt>
                <c:pt idx="9">
                  <c:v>339.3333333333333</c:v>
                </c:pt>
                <c:pt idx="10">
                  <c:v>280.986111111111</c:v>
                </c:pt>
                <c:pt idx="11">
                  <c:v>296.9861111111109</c:v>
                </c:pt>
              </c:numCache>
            </c:numRef>
          </c:val>
        </c:ser>
        <c:ser>
          <c:idx val="20"/>
          <c:order val="17"/>
          <c:tx>
            <c:strRef>
              <c:f>[SatCountsKKWB.xls]Conv!$A$19</c:f>
              <c:strCache>
                <c:ptCount val="1"/>
                <c:pt idx="0">
                  <c:v>AMDAR</c:v>
                </c:pt>
              </c:strCache>
            </c:strRef>
          </c:tx>
          <c:spPr>
            <a:solidFill>
              <a:srgbClr val="99CC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[SatCountsKKWB.xls]Conv!$B$1:$M$1</c:f>
              <c:numCache>
                <c:formatCode>General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[SatCountsKKWB.xls]Conv!$B$19:$M$19</c:f>
              <c:numCache>
                <c:formatCode>0</c:formatCode>
                <c:ptCount val="12"/>
                <c:pt idx="0">
                  <c:v>2436.5</c:v>
                </c:pt>
                <c:pt idx="1">
                  <c:v>2336.909090909091</c:v>
                </c:pt>
                <c:pt idx="2">
                  <c:v>3143.0</c:v>
                </c:pt>
                <c:pt idx="3">
                  <c:v>6311.41666666667</c:v>
                </c:pt>
                <c:pt idx="4">
                  <c:v>8348.916666666662</c:v>
                </c:pt>
                <c:pt idx="5">
                  <c:v>8515.83333333333</c:v>
                </c:pt>
                <c:pt idx="6">
                  <c:v>7733.0</c:v>
                </c:pt>
                <c:pt idx="7">
                  <c:v>9114.25</c:v>
                </c:pt>
                <c:pt idx="8">
                  <c:v>9385.33333333333</c:v>
                </c:pt>
                <c:pt idx="9">
                  <c:v>9274.0</c:v>
                </c:pt>
                <c:pt idx="10">
                  <c:v>8234.791666666666</c:v>
                </c:pt>
                <c:pt idx="11">
                  <c:v>8728.555555555555</c:v>
                </c:pt>
              </c:numCache>
            </c:numRef>
          </c:val>
        </c:ser>
        <c:ser>
          <c:idx val="0"/>
          <c:order val="18"/>
          <c:tx>
            <c:strRef>
              <c:f>[SatCountsKKWB.xls]Conv!$A$20</c:f>
              <c:strCache>
                <c:ptCount val="1"/>
                <c:pt idx="0">
                  <c:v>ACARS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[SatCountsKKWB.xls]Conv!$B$1:$M$1</c:f>
              <c:numCache>
                <c:formatCode>General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[SatCountsKKWB.xls]Conv!$B$20:$M$20</c:f>
              <c:numCache>
                <c:formatCode>0</c:formatCode>
                <c:ptCount val="12"/>
                <c:pt idx="0">
                  <c:v>27776.83333333332</c:v>
                </c:pt>
                <c:pt idx="1">
                  <c:v>24759.63636363635</c:v>
                </c:pt>
                <c:pt idx="2">
                  <c:v>25574.25</c:v>
                </c:pt>
                <c:pt idx="3">
                  <c:v>25912.33333333332</c:v>
                </c:pt>
                <c:pt idx="4">
                  <c:v>30544.83333333332</c:v>
                </c:pt>
                <c:pt idx="5">
                  <c:v>33644.91666666666</c:v>
                </c:pt>
                <c:pt idx="6">
                  <c:v>30690.25</c:v>
                </c:pt>
                <c:pt idx="7">
                  <c:v>30198.16666666666</c:v>
                </c:pt>
                <c:pt idx="8">
                  <c:v>34363.5</c:v>
                </c:pt>
                <c:pt idx="9">
                  <c:v>38003.66666666665</c:v>
                </c:pt>
                <c:pt idx="10">
                  <c:v>30892.33333333332</c:v>
                </c:pt>
                <c:pt idx="11">
                  <c:v>32907.55555555556</c:v>
                </c:pt>
              </c:numCache>
            </c:numRef>
          </c:val>
        </c:ser>
        <c:ser>
          <c:idx val="1"/>
          <c:order val="19"/>
          <c:tx>
            <c:strRef>
              <c:f>[SatCountsKKWB.xls]Conv!$A$21</c:f>
              <c:strCache>
                <c:ptCount val="1"/>
                <c:pt idx="0">
                  <c:v>RECCO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[SatCountsKKWB.xls]Conv!$B$1:$M$1</c:f>
              <c:numCache>
                <c:formatCode>General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[SatCountsKKWB.xls]Conv!$B$21:$M$21</c:f>
              <c:numCache>
                <c:formatCode>0</c:formatCode>
                <c:ptCount val="12"/>
                <c:pt idx="0">
                  <c:v>3.416666666666666</c:v>
                </c:pt>
                <c:pt idx="1">
                  <c:v>4.454545454545451</c:v>
                </c:pt>
                <c:pt idx="2">
                  <c:v>3.083333333333334</c:v>
                </c:pt>
                <c:pt idx="3">
                  <c:v>3.333333333333333</c:v>
                </c:pt>
                <c:pt idx="4">
                  <c:v>2.333333333333333</c:v>
                </c:pt>
                <c:pt idx="5">
                  <c:v>3.166666666666666</c:v>
                </c:pt>
                <c:pt idx="6">
                  <c:v>3.916666666666666</c:v>
                </c:pt>
                <c:pt idx="7">
                  <c:v>2.416666666666666</c:v>
                </c:pt>
                <c:pt idx="8">
                  <c:v>3.25</c:v>
                </c:pt>
                <c:pt idx="9">
                  <c:v>2.666666666666666</c:v>
                </c:pt>
                <c:pt idx="10">
                  <c:v>3.069444444444444</c:v>
                </c:pt>
                <c:pt idx="11">
                  <c:v>2.958333333333333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54041656"/>
        <c:axId val="2065506504"/>
        <c:axId val="0"/>
      </c:bar3DChart>
      <c:catAx>
        <c:axId val="2054041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437291903581813"/>
              <c:y val="0.9233279042500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655065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6550650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TOTAL COUNT</a:t>
                </a:r>
              </a:p>
            </c:rich>
          </c:tx>
          <c:layout>
            <c:manualLayout>
              <c:xMode val="edge"/>
              <c:yMode val="edge"/>
              <c:x val="0.0532741979144126"/>
              <c:y val="0.438825435491829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54041656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0.0332963374028857"/>
                <c:y val="0.110929853181077"/>
              </c:manualLayout>
            </c:layout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 algn="ctr"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</c:dispUnitsLbl>
        </c:dispUnits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50166500440066"/>
          <c:y val="0.203915100934912"/>
          <c:w val="0.145394031620226"/>
          <c:h val="0.68678627763694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NCEP 00Z ANNUAL DAILY AVERAGE TOTAL OF
RECEIVED NON-CONVENTIONAL OBS </a:t>
            </a:r>
          </a:p>
        </c:rich>
      </c:tx>
      <c:layout>
        <c:manualLayout>
          <c:xMode val="edge"/>
          <c:yMode val="edge"/>
          <c:x val="0.272801283172937"/>
          <c:y val="0.02040811075086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hPercent val="4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0618892508143323"/>
          <c:y val="0.214285714285714"/>
          <c:w val="0.792345276872964"/>
          <c:h val="0.663265306122449"/>
        </c:manualLayout>
      </c:layout>
      <c:bar3DChart>
        <c:barDir val="col"/>
        <c:grouping val="stacked"/>
        <c:varyColors val="0"/>
        <c:ser>
          <c:idx val="3"/>
          <c:order val="0"/>
          <c:tx>
            <c:strRef>
              <c:f>[SatCountsKKWB.xls]NonConv!$A$2</c:f>
              <c:strCache>
                <c:ptCount val="1"/>
                <c:pt idx="0">
                  <c:v>GOES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[SatCountsKKWB.xls]NonConv!$B$1:$M$1</c:f>
              <c:numCache>
                <c:formatCode>0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[SatCountsKKWB.xls]NonConv!$B$2:$M$2</c:f>
              <c:numCache>
                <c:formatCode>0</c:formatCode>
                <c:ptCount val="12"/>
                <c:pt idx="0">
                  <c:v>19484.0</c:v>
                </c:pt>
                <c:pt idx="1">
                  <c:v>20136.5</c:v>
                </c:pt>
                <c:pt idx="2">
                  <c:v>20263.5</c:v>
                </c:pt>
                <c:pt idx="3">
                  <c:v>193122.25</c:v>
                </c:pt>
                <c:pt idx="4">
                  <c:v>285221.1666666667</c:v>
                </c:pt>
                <c:pt idx="5">
                  <c:v>5.64561783333333E6</c:v>
                </c:pt>
                <c:pt idx="6">
                  <c:v>9.72892325E6</c:v>
                </c:pt>
                <c:pt idx="7">
                  <c:v>8.75587725E6</c:v>
                </c:pt>
                <c:pt idx="8">
                  <c:v>8.66021608333333E6</c:v>
                </c:pt>
                <c:pt idx="9">
                  <c:v>8.510651E6</c:v>
                </c:pt>
                <c:pt idx="10">
                  <c:v>6.6233185E6</c:v>
                </c:pt>
                <c:pt idx="11">
                  <c:v>6.93108443055556E6</c:v>
                </c:pt>
              </c:numCache>
            </c:numRef>
          </c:val>
        </c:ser>
        <c:ser>
          <c:idx val="4"/>
          <c:order val="1"/>
          <c:tx>
            <c:strRef>
              <c:f>[SatCountsKKWB.xls]NonConv!$A$3</c:f>
              <c:strCache>
                <c:ptCount val="1"/>
                <c:pt idx="0">
                  <c:v>OZONE</c:v>
                </c:pt>
              </c:strCache>
            </c:strRef>
          </c:tx>
          <c:spPr>
            <a:solidFill>
              <a:srgbClr val="6600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[SatCountsKKWB.xls]NonConv!$B$1:$M$1</c:f>
              <c:numCache>
                <c:formatCode>0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[SatCountsKKWB.xls]NonConv!$B$3:$M$3</c:f>
              <c:numCache>
                <c:formatCode>0</c:formatCode>
                <c:ptCount val="12"/>
                <c:pt idx="0">
                  <c:v>208.25</c:v>
                </c:pt>
                <c:pt idx="1">
                  <c:v>741.25</c:v>
                </c:pt>
                <c:pt idx="2">
                  <c:v>736.25</c:v>
                </c:pt>
                <c:pt idx="3">
                  <c:v>19473.33333333332</c:v>
                </c:pt>
                <c:pt idx="4">
                  <c:v>10932.08333333333</c:v>
                </c:pt>
                <c:pt idx="5">
                  <c:v>12620.58333333333</c:v>
                </c:pt>
                <c:pt idx="6">
                  <c:v>20133.0</c:v>
                </c:pt>
                <c:pt idx="7">
                  <c:v>19626.16666666666</c:v>
                </c:pt>
                <c:pt idx="8">
                  <c:v>26847.25</c:v>
                </c:pt>
                <c:pt idx="9">
                  <c:v>25195.33333333332</c:v>
                </c:pt>
                <c:pt idx="10">
                  <c:v>25557.41666666666</c:v>
                </c:pt>
                <c:pt idx="11">
                  <c:v>19225.73611111112</c:v>
                </c:pt>
              </c:numCache>
            </c:numRef>
          </c:val>
        </c:ser>
        <c:ser>
          <c:idx val="5"/>
          <c:order val="2"/>
          <c:tx>
            <c:strRef>
              <c:f>[SatCountsKKWB.xls]NonConv!$A$4</c:f>
              <c:strCache>
                <c:ptCount val="1"/>
                <c:pt idx="0">
                  <c:v>US HIGH DENSITY</c:v>
                </c:pt>
              </c:strCache>
            </c:strRef>
          </c:tx>
          <c:spPr>
            <a:solidFill>
              <a:srgbClr val="FF8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[SatCountsKKWB.xls]NonConv!$B$1:$M$1</c:f>
              <c:numCache>
                <c:formatCode>0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[SatCountsKKWB.xls]NonConv!$B$4:$J$4</c:f>
              <c:numCache>
                <c:formatCode>0</c:formatCode>
                <c:ptCount val="9"/>
                <c:pt idx="0">
                  <c:v>37613.75</c:v>
                </c:pt>
                <c:pt idx="1">
                  <c:v>70521.3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</c:numCache>
            </c:numRef>
          </c:val>
        </c:ser>
        <c:ser>
          <c:idx val="6"/>
          <c:order val="3"/>
          <c:tx>
            <c:strRef>
              <c:f>[SatCountsKKWB.xls]NonConv!$A$5</c:f>
              <c:strCache>
                <c:ptCount val="1"/>
                <c:pt idx="0">
                  <c:v>US PICTURE TRIPLET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[SatCountsKKWB.xls]NonConv!$B$1:$M$1</c:f>
              <c:numCache>
                <c:formatCode>0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[SatCountsKKWB.xls]NonConv!$B$5:$K$5</c:f>
              <c:numCache>
                <c:formatCode>0</c:formatCode>
                <c:ptCount val="10"/>
                <c:pt idx="0">
                  <c:v>384.1666666666668</c:v>
                </c:pt>
                <c:pt idx="1">
                  <c:v>435.5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</c:numCache>
            </c:numRef>
          </c:val>
        </c:ser>
        <c:ser>
          <c:idx val="7"/>
          <c:order val="4"/>
          <c:tx>
            <c:strRef>
              <c:f>[SatCountsKKWB.xls]NonConv!$A$6</c:f>
              <c:strCache>
                <c:ptCount val="1"/>
                <c:pt idx="0">
                  <c:v>JAPAN</c:v>
                </c:pt>
              </c:strCache>
            </c:strRef>
          </c:tx>
          <c:spPr>
            <a:solidFill>
              <a:srgbClr val="CCCC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[SatCountsKKWB.xls]NonConv!$B$1:$M$1</c:f>
              <c:numCache>
                <c:formatCode>0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[SatCountsKKWB.xls]NonConv!$B$6:$K$6</c:f>
              <c:numCache>
                <c:formatCode>0</c:formatCode>
                <c:ptCount val="10"/>
                <c:pt idx="0">
                  <c:v>548.75</c:v>
                </c:pt>
                <c:pt idx="1">
                  <c:v>569.5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</c:numCache>
            </c:numRef>
          </c:val>
        </c:ser>
        <c:ser>
          <c:idx val="8"/>
          <c:order val="5"/>
          <c:tx>
            <c:strRef>
              <c:f>[SatCountsKKWB.xls]NonConv!$A$7</c:f>
              <c:strCache>
                <c:ptCount val="1"/>
                <c:pt idx="0">
                  <c:v>EUROPE</c:v>
                </c:pt>
              </c:strCache>
            </c:strRef>
          </c:tx>
          <c:spPr>
            <a:solidFill>
              <a:srgbClr val="000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[SatCountsKKWB.xls]NonConv!$B$1:$M$1</c:f>
              <c:numCache>
                <c:formatCode>0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[SatCountsKKWB.xls]NonConv!$B$7:$K$7</c:f>
              <c:numCache>
                <c:formatCode>0</c:formatCode>
                <c:ptCount val="1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</c:numCache>
            </c:numRef>
          </c:val>
        </c:ser>
        <c:ser>
          <c:idx val="9"/>
          <c:order val="6"/>
          <c:tx>
            <c:strRef>
              <c:f>[SatCountsKKWB.xls]NonConv!$A$8</c:f>
              <c:strCache>
                <c:ptCount val="1"/>
                <c:pt idx="0">
                  <c:v>SATWND</c:v>
                </c:pt>
              </c:strCache>
            </c:strRef>
          </c:tx>
          <c:spPr>
            <a:solidFill>
              <a:srgbClr val="FF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[SatCountsKKWB.xls]NonConv!$B$1:$M$1</c:f>
              <c:numCache>
                <c:formatCode>0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[SatCountsKKWB.xls]NonConv!$B$8:$M$8</c:f>
              <c:numCache>
                <c:formatCode>0</c:formatCode>
                <c:ptCount val="12"/>
                <c:pt idx="0">
                  <c:v>0.0</c:v>
                </c:pt>
                <c:pt idx="1">
                  <c:v>70521.3</c:v>
                </c:pt>
                <c:pt idx="2">
                  <c:v>73936.75</c:v>
                </c:pt>
                <c:pt idx="3">
                  <c:v>24303.41666666666</c:v>
                </c:pt>
                <c:pt idx="4">
                  <c:v>23278.0</c:v>
                </c:pt>
                <c:pt idx="5">
                  <c:v>305574.75</c:v>
                </c:pt>
                <c:pt idx="6">
                  <c:v>362256.1666666667</c:v>
                </c:pt>
                <c:pt idx="7">
                  <c:v>294417.0</c:v>
                </c:pt>
                <c:pt idx="8">
                  <c:v>319541.3333333333</c:v>
                </c:pt>
                <c:pt idx="9">
                  <c:v>308875.3333333333</c:v>
                </c:pt>
                <c:pt idx="10">
                  <c:v>333416.75</c:v>
                </c:pt>
                <c:pt idx="11">
                  <c:v>268990.4305555556</c:v>
                </c:pt>
              </c:numCache>
            </c:numRef>
          </c:val>
        </c:ser>
        <c:ser>
          <c:idx val="10"/>
          <c:order val="7"/>
          <c:tx>
            <c:strRef>
              <c:f>[SatCountsKKWB.xls]NonConv!$A$9</c:f>
              <c:strCache>
                <c:ptCount val="1"/>
                <c:pt idx="0">
                  <c:v>US IR Imagery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[SatCountsKKWB.xls]NonConv!$B$1:$M$1</c:f>
              <c:numCache>
                <c:formatCode>0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[SatCountsKKWB.xls]NonConv!$B$9:$K$9</c:f>
              <c:numCache>
                <c:formatCode>0</c:formatCode>
                <c:ptCount val="10"/>
                <c:pt idx="0">
                  <c:v>0.0</c:v>
                </c:pt>
                <c:pt idx="1">
                  <c:v>1.95859444444444E6</c:v>
                </c:pt>
                <c:pt idx="2">
                  <c:v>14876.33333333333</c:v>
                </c:pt>
                <c:pt idx="3">
                  <c:v>14248.33333333333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</c:numCache>
            </c:numRef>
          </c:val>
        </c:ser>
        <c:ser>
          <c:idx val="11"/>
          <c:order val="8"/>
          <c:tx>
            <c:strRef>
              <c:f>[SatCountsKKWB.xls]NonConv!$A$10</c:f>
              <c:strCache>
                <c:ptCount val="1"/>
                <c:pt idx="0">
                  <c:v>US WV Imagery**</c:v>
                </c:pt>
              </c:strCache>
            </c:strRef>
          </c:tx>
          <c:spPr>
            <a:solidFill>
              <a:srgbClr val="00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[SatCountsKKWB.xls]NonConv!$B$1:$M$1</c:f>
              <c:numCache>
                <c:formatCode>0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[SatCountsKKWB.xls]NonConv!$B$10:$K$10</c:f>
              <c:numCache>
                <c:formatCode>0</c:formatCode>
                <c:ptCount val="10"/>
                <c:pt idx="0">
                  <c:v>0.0</c:v>
                </c:pt>
                <c:pt idx="1">
                  <c:v>14756.0</c:v>
                </c:pt>
                <c:pt idx="2">
                  <c:v>26013.0</c:v>
                </c:pt>
                <c:pt idx="3">
                  <c:v>23384.33333333332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</c:numCache>
            </c:numRef>
          </c:val>
        </c:ser>
        <c:ser>
          <c:idx val="12"/>
          <c:order val="9"/>
          <c:tx>
            <c:strRef>
              <c:f>[SatCountsKKWB.xls]NonConv!$A$11</c:f>
              <c:strCache>
                <c:ptCount val="1"/>
                <c:pt idx="0">
                  <c:v>US Picture Triplet</c:v>
                </c:pt>
              </c:strCache>
            </c:strRef>
          </c:tx>
          <c:spPr>
            <a:solidFill>
              <a:srgbClr val="800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[SatCountsKKWB.xls]NonConv!$B$1:$M$1</c:f>
              <c:numCache>
                <c:formatCode>0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[SatCountsKKWB.xls]NonConv!$B$11:$K$11</c:f>
              <c:numCache>
                <c:formatCode>0</c:formatCode>
                <c:ptCount val="10"/>
                <c:pt idx="0">
                  <c:v>0.0</c:v>
                </c:pt>
                <c:pt idx="1">
                  <c:v>27924.33333333332</c:v>
                </c:pt>
                <c:pt idx="2">
                  <c:v>276.1666666666668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</c:numCache>
            </c:numRef>
          </c:val>
        </c:ser>
        <c:ser>
          <c:idx val="13"/>
          <c:order val="10"/>
          <c:tx>
            <c:strRef>
              <c:f>[SatCountsKKWB.xls]NonConv!$A$12</c:f>
              <c:strCache>
                <c:ptCount val="1"/>
                <c:pt idx="0">
                  <c:v>Japan IR Imagery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[SatCountsKKWB.xls]NonConv!$B$1:$M$1</c:f>
              <c:numCache>
                <c:formatCode>0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[SatCountsKKWB.xls]NonConv!$B$12:$K$12</c:f>
              <c:numCache>
                <c:formatCode>0</c:formatCode>
                <c:ptCount val="10"/>
                <c:pt idx="0">
                  <c:v>0.0</c:v>
                </c:pt>
                <c:pt idx="1">
                  <c:v>395.0</c:v>
                </c:pt>
                <c:pt idx="2">
                  <c:v>318.5833333333333</c:v>
                </c:pt>
                <c:pt idx="3">
                  <c:v>484.5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</c:numCache>
            </c:numRef>
          </c:val>
        </c:ser>
        <c:ser>
          <c:idx val="14"/>
          <c:order val="11"/>
          <c:tx>
            <c:strRef>
              <c:f>[SatCountsKKWB.xls]NonConv!$A$13</c:f>
              <c:strCache>
                <c:ptCount val="1"/>
                <c:pt idx="0">
                  <c:v>Japanese WV Imagery</c:v>
                </c:pt>
              </c:strCache>
            </c:strRef>
          </c:tx>
          <c:spPr>
            <a:solidFill>
              <a:srgbClr val="008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[SatCountsKKWB.xls]NonConv!$B$1:$M$1</c:f>
              <c:numCache>
                <c:formatCode>0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[SatCountsKKWB.xls]NonConv!$B$13:$K$13</c:f>
              <c:numCache>
                <c:formatCode>0</c:formatCode>
                <c:ptCount val="10"/>
                <c:pt idx="0">
                  <c:v>0.0</c:v>
                </c:pt>
                <c:pt idx="1">
                  <c:v>296.5555555555555</c:v>
                </c:pt>
                <c:pt idx="2">
                  <c:v>264.75</c:v>
                </c:pt>
                <c:pt idx="3">
                  <c:v>267.3333333333333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</c:numCache>
            </c:numRef>
          </c:val>
        </c:ser>
        <c:ser>
          <c:idx val="15"/>
          <c:order val="12"/>
          <c:tx>
            <c:strRef>
              <c:f>[SatCountsKKWB.xls]NonConv!$A$14</c:f>
              <c:strCache>
                <c:ptCount val="1"/>
                <c:pt idx="0">
                  <c:v>European IR Imagery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[SatCountsKKWB.xls]NonConv!$B$1:$M$1</c:f>
              <c:numCache>
                <c:formatCode>0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[SatCountsKKWB.xls]NonConv!$B$14:$K$14</c:f>
              <c:numCache>
                <c:formatCode>0</c:formatCode>
                <c:ptCount val="10"/>
                <c:pt idx="0">
                  <c:v>0.0</c:v>
                </c:pt>
                <c:pt idx="1">
                  <c:v>282.6666666666668</c:v>
                </c:pt>
                <c:pt idx="2">
                  <c:v>16376.5</c:v>
                </c:pt>
                <c:pt idx="3">
                  <c:v>16842.33333333332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</c:numCache>
            </c:numRef>
          </c:val>
        </c:ser>
        <c:ser>
          <c:idx val="16"/>
          <c:order val="13"/>
          <c:tx>
            <c:strRef>
              <c:f>[SatCountsKKWB.xls]NonConv!$A$15</c:f>
              <c:strCache>
                <c:ptCount val="1"/>
                <c:pt idx="0">
                  <c:v>SSMI RAINFALL RATES</c:v>
                </c:pt>
              </c:strCache>
            </c:strRef>
          </c:tx>
          <c:spPr>
            <a:solidFill>
              <a:srgbClr val="00CC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[SatCountsKKWB.xls]NonConv!$B$1:$M$1</c:f>
              <c:numCache>
                <c:formatCode>0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[SatCountsKKWB.xls]NonConv!$B$15:$M$15</c:f>
              <c:numCache>
                <c:formatCode>0</c:formatCode>
                <c:ptCount val="12"/>
                <c:pt idx="0">
                  <c:v>33650.41666666666</c:v>
                </c:pt>
                <c:pt idx="1">
                  <c:v>519485.4545454546</c:v>
                </c:pt>
                <c:pt idx="2">
                  <c:v>620949.1666666668</c:v>
                </c:pt>
                <c:pt idx="3">
                  <c:v>531854.0</c:v>
                </c:pt>
                <c:pt idx="4">
                  <c:v>499437.0</c:v>
                </c:pt>
                <c:pt idx="5">
                  <c:v>380392.4166666667</c:v>
                </c:pt>
                <c:pt idx="6">
                  <c:v>377429.0833333333</c:v>
                </c:pt>
                <c:pt idx="7">
                  <c:v>306206.3333333333</c:v>
                </c:pt>
                <c:pt idx="8">
                  <c:v>31908.08333333333</c:v>
                </c:pt>
                <c:pt idx="9">
                  <c:v>0.0</c:v>
                </c:pt>
                <c:pt idx="10">
                  <c:v>0.0</c:v>
                </c:pt>
                <c:pt idx="11">
                  <c:v>265895.4861111111</c:v>
                </c:pt>
              </c:numCache>
            </c:numRef>
          </c:val>
        </c:ser>
        <c:ser>
          <c:idx val="17"/>
          <c:order val="14"/>
          <c:tx>
            <c:strRef>
              <c:f>[SatCountsKKWB.xls]NonConv!$A$16</c:f>
              <c:strCache>
                <c:ptCount val="1"/>
                <c:pt idx="0">
                  <c:v>SSMI WINDSPEEDS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[SatCountsKKWB.xls]NonConv!$B$1:$M$1</c:f>
              <c:numCache>
                <c:formatCode>0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[SatCountsKKWB.xls]NonConv!$B$16:$K$16</c:f>
              <c:numCache>
                <c:formatCode>0</c:formatCode>
                <c:ptCount val="10"/>
                <c:pt idx="0">
                  <c:v>16824.91666666666</c:v>
                </c:pt>
                <c:pt idx="1">
                  <c:v>16968.0</c:v>
                </c:pt>
                <c:pt idx="2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</c:numCache>
            </c:numRef>
          </c:val>
        </c:ser>
        <c:ser>
          <c:idx val="18"/>
          <c:order val="15"/>
          <c:tx>
            <c:strRef>
              <c:f>[SatCountsKKWB.xls]NonConv!$A$17</c:f>
              <c:strCache>
                <c:ptCount val="1"/>
                <c:pt idx="0">
                  <c:v>SSMI RADIANCES</c:v>
                </c:pt>
              </c:strCache>
            </c:strRef>
          </c:tx>
          <c:spPr>
            <a:solidFill>
              <a:srgbClr val="CC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[SatCountsKKWB.xls]NonConv!$B$1:$M$1</c:f>
              <c:numCache>
                <c:formatCode>0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[SatCountsKKWB.xls]NonConv!$B$17:$M$17</c:f>
              <c:numCache>
                <c:formatCode>0</c:formatCode>
                <c:ptCount val="12"/>
                <c:pt idx="0">
                  <c:v>0.0</c:v>
                </c:pt>
                <c:pt idx="1">
                  <c:v>16650.11111111111</c:v>
                </c:pt>
                <c:pt idx="2">
                  <c:v>699274.5833333335</c:v>
                </c:pt>
                <c:pt idx="3">
                  <c:v>591308.6666666668</c:v>
                </c:pt>
                <c:pt idx="4">
                  <c:v>0.0</c:v>
                </c:pt>
                <c:pt idx="5">
                  <c:v>5.33072923333333E7</c:v>
                </c:pt>
                <c:pt idx="6">
                  <c:v>6.82825293333333E7</c:v>
                </c:pt>
                <c:pt idx="7">
                  <c:v>7.94345308333333E6</c:v>
                </c:pt>
                <c:pt idx="8">
                  <c:v>0.0</c:v>
                </c:pt>
                <c:pt idx="9" formatCode="General">
                  <c:v>0.0</c:v>
                </c:pt>
                <c:pt idx="10">
                  <c:v>0.0</c:v>
                </c:pt>
                <c:pt idx="11">
                  <c:v>2.16119164861111E7</c:v>
                </c:pt>
              </c:numCache>
            </c:numRef>
          </c:val>
        </c:ser>
        <c:ser>
          <c:idx val="19"/>
          <c:order val="16"/>
          <c:tx>
            <c:strRef>
              <c:f>[SatCountsKKWB.xls]NonConv!$A$18</c:f>
              <c:strCache>
                <c:ptCount val="1"/>
                <c:pt idx="0">
                  <c:v>SSMI Neural Net</c:v>
                </c:pt>
              </c:strCache>
            </c:strRef>
          </c:tx>
          <c:spPr>
            <a:solidFill>
              <a:srgbClr val="FFFF99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[SatCountsKKWB.xls]NonConv!$B$1:$M$1</c:f>
              <c:numCache>
                <c:formatCode>0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[SatCountsKKWB.xls]NonConv!$B$18:$K$18</c:f>
              <c:numCache>
                <c:formatCode>0</c:formatCode>
                <c:ptCount val="10"/>
                <c:pt idx="0">
                  <c:v>0.0</c:v>
                </c:pt>
                <c:pt idx="1">
                  <c:v>705808.3333333337</c:v>
                </c:pt>
                <c:pt idx="2">
                  <c:v>344087.4166666667</c:v>
                </c:pt>
                <c:pt idx="3">
                  <c:v>220920.75</c:v>
                </c:pt>
                <c:pt idx="4">
                  <c:v>138224.1666666667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 formatCode="General">
                  <c:v>0.0</c:v>
                </c:pt>
              </c:numCache>
            </c:numRef>
          </c:val>
        </c:ser>
        <c:ser>
          <c:idx val="20"/>
          <c:order val="17"/>
          <c:tx>
            <c:strRef>
              <c:f>[SatCountsKKWB.xls]NonConv!$A$19</c:f>
              <c:strCache>
                <c:ptCount val="1"/>
                <c:pt idx="0">
                  <c:v>NASA TRMM DATA</c:v>
                </c:pt>
              </c:strCache>
            </c:strRef>
          </c:tx>
          <c:spPr>
            <a:solidFill>
              <a:srgbClr val="99CC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[SatCountsKKWB.xls]NonConv!$B$1:$M$1</c:f>
              <c:numCache>
                <c:formatCode>0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[SatCountsKKWB.xls]NonConv!$B$19:$M$19</c:f>
              <c:numCache>
                <c:formatCode>0</c:formatCode>
                <c:ptCount val="12"/>
                <c:pt idx="0">
                  <c:v>10630.25</c:v>
                </c:pt>
                <c:pt idx="1">
                  <c:v>1.86094527272727E6</c:v>
                </c:pt>
                <c:pt idx="2">
                  <c:v>2.26359083333333E6</c:v>
                </c:pt>
                <c:pt idx="3">
                  <c:v>1.73908991666667E6</c:v>
                </c:pt>
                <c:pt idx="4">
                  <c:v>2.28791008333333E6</c:v>
                </c:pt>
                <c:pt idx="5">
                  <c:v>756593.0833333335</c:v>
                </c:pt>
                <c:pt idx="6">
                  <c:v>10999.25</c:v>
                </c:pt>
                <c:pt idx="7">
                  <c:v>10577.58333333333</c:v>
                </c:pt>
                <c:pt idx="8">
                  <c:v>11422.5</c:v>
                </c:pt>
                <c:pt idx="9">
                  <c:v>10610.33333333333</c:v>
                </c:pt>
                <c:pt idx="10">
                  <c:v>10285.41666666666</c:v>
                </c:pt>
                <c:pt idx="11">
                  <c:v>1.43439779166667E6</c:v>
                </c:pt>
              </c:numCache>
            </c:numRef>
          </c:val>
        </c:ser>
        <c:ser>
          <c:idx val="21"/>
          <c:order val="18"/>
          <c:tx>
            <c:strRef>
              <c:f>[SatCountsKKWB.xls]NonConv!$A$20</c:f>
              <c:strCache>
                <c:ptCount val="1"/>
                <c:pt idx="0">
                  <c:v>QUIKSCAT</c:v>
                </c:pt>
              </c:strCache>
            </c:strRef>
          </c:tx>
          <c:spPr>
            <a:solidFill>
              <a:srgbClr val="FF99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[SatCountsKKWB.xls]NonConv!$B$1:$M$1</c:f>
              <c:numCache>
                <c:formatCode>0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[SatCountsKKWB.xls]NonConv!$B$20:$M$20</c:f>
              <c:numCache>
                <c:formatCode>0</c:formatCode>
                <c:ptCount val="12"/>
                <c:pt idx="0">
                  <c:v>459343.5</c:v>
                </c:pt>
                <c:pt idx="1">
                  <c:v>466476.9090909091</c:v>
                </c:pt>
                <c:pt idx="2">
                  <c:v>159299.9166666667</c:v>
                </c:pt>
                <c:pt idx="3">
                  <c:v>588208.25</c:v>
                </c:pt>
                <c:pt idx="4">
                  <c:v>1.44541375E6</c:v>
                </c:pt>
                <c:pt idx="5">
                  <c:v>1.86296991666667E6</c:v>
                </c:pt>
                <c:pt idx="6">
                  <c:v>1.44460116666667E6</c:v>
                </c:pt>
                <c:pt idx="7">
                  <c:v>1.30471483333333E6</c:v>
                </c:pt>
                <c:pt idx="8">
                  <c:v>0.0</c:v>
                </c:pt>
                <c:pt idx="9">
                  <c:v>0.0</c:v>
                </c:pt>
                <c:pt idx="11">
                  <c:v>1.00961661111111E6</c:v>
                </c:pt>
              </c:numCache>
            </c:numRef>
          </c:val>
        </c:ser>
        <c:ser>
          <c:idx val="22"/>
          <c:order val="19"/>
          <c:tx>
            <c:strRef>
              <c:f>[SatCountsKKWB.xls]NonConv!$A$21</c:f>
              <c:strCache>
                <c:ptCount val="1"/>
                <c:pt idx="0">
                  <c:v>HIRS</c:v>
                </c:pt>
              </c:strCache>
            </c:strRef>
          </c:tx>
          <c:spPr>
            <a:solidFill>
              <a:srgbClr val="CC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[SatCountsKKWB.xls]NonConv!$B$1:$M$1</c:f>
              <c:numCache>
                <c:formatCode>0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[SatCountsKKWB.xls]NonConv!$B$21:$K$21</c:f>
              <c:numCache>
                <c:formatCode>0</c:formatCode>
                <c:ptCount val="10"/>
                <c:pt idx="0">
                  <c:v>38974.25</c:v>
                </c:pt>
                <c:pt idx="1">
                  <c:v>33034.0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</c:numCache>
            </c:numRef>
          </c:val>
        </c:ser>
        <c:ser>
          <c:idx val="23"/>
          <c:order val="20"/>
          <c:tx>
            <c:strRef>
              <c:f>[SatCountsKKWB.xls]NonConv!$A$22</c:f>
              <c:strCache>
                <c:ptCount val="1"/>
                <c:pt idx="0">
                  <c:v>HIRS2</c:v>
                </c:pt>
              </c:strCache>
            </c:strRef>
          </c:tx>
          <c:spPr>
            <a:solidFill>
              <a:srgbClr val="FFCC99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[SatCountsKKWB.xls]NonConv!$B$1:$M$1</c:f>
              <c:numCache>
                <c:formatCode>0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[SatCountsKKWB.xls]NonConv!$B$22:$K$22</c:f>
              <c:numCache>
                <c:formatCode>0</c:formatCode>
                <c:ptCount val="10"/>
                <c:pt idx="0">
                  <c:v>0.0</c:v>
                </c:pt>
                <c:pt idx="1">
                  <c:v>347302.1111111111</c:v>
                </c:pt>
                <c:pt idx="2">
                  <c:v>117862.8333333333</c:v>
                </c:pt>
                <c:pt idx="3">
                  <c:v>993664.5833333335</c:v>
                </c:pt>
                <c:pt idx="4">
                  <c:v>1.24850583333333E6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</c:numCache>
            </c:numRef>
          </c:val>
        </c:ser>
        <c:ser>
          <c:idx val="24"/>
          <c:order val="21"/>
          <c:tx>
            <c:strRef>
              <c:f>[SatCountsKKWB.xls]NonConv!$A$23</c:f>
              <c:strCache>
                <c:ptCount val="1"/>
                <c:pt idx="0">
                  <c:v>HIRS3</c:v>
                </c:pt>
              </c:strCache>
            </c:strRef>
          </c:tx>
          <c:spPr>
            <a:solidFill>
              <a:srgbClr val="3366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[SatCountsKKWB.xls]NonConv!$B$1:$M$1</c:f>
              <c:numCache>
                <c:formatCode>0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[SatCountsKKWB.xls]NonConv!$B$23:$M$23</c:f>
              <c:numCache>
                <c:formatCode>0</c:formatCode>
                <c:ptCount val="12"/>
                <c:pt idx="0">
                  <c:v>22364.41666666666</c:v>
                </c:pt>
                <c:pt idx="1">
                  <c:v>153854.6666666667</c:v>
                </c:pt>
                <c:pt idx="2">
                  <c:v>473875.25</c:v>
                </c:pt>
                <c:pt idx="3">
                  <c:v>1.71512791666667E6</c:v>
                </c:pt>
                <c:pt idx="4">
                  <c:v>3.09867058333333E6</c:v>
                </c:pt>
                <c:pt idx="5">
                  <c:v>7.31427125E6</c:v>
                </c:pt>
                <c:pt idx="6">
                  <c:v>6.83390125E6</c:v>
                </c:pt>
                <c:pt idx="7">
                  <c:v>6.58253558333333E6</c:v>
                </c:pt>
                <c:pt idx="8">
                  <c:v>7.02793808333333E6</c:v>
                </c:pt>
                <c:pt idx="9">
                  <c:v>5.22962033333333E6</c:v>
                </c:pt>
                <c:pt idx="10">
                  <c:v>3.20252183333333E6</c:v>
                </c:pt>
                <c:pt idx="11">
                  <c:v>5.75092226388889E6</c:v>
                </c:pt>
              </c:numCache>
            </c:numRef>
          </c:val>
        </c:ser>
        <c:ser>
          <c:idx val="25"/>
          <c:order val="22"/>
          <c:tx>
            <c:strRef>
              <c:f>[SatCountsKKWB.xls]NonConv!$A$24</c:f>
              <c:strCache>
                <c:ptCount val="1"/>
                <c:pt idx="0">
                  <c:v>HIRS4 </c:v>
                </c:pt>
              </c:strCache>
            </c:strRef>
          </c:tx>
          <c:spPr>
            <a:solidFill>
              <a:srgbClr val="33CC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[SatCountsKKWB.xls]NonConv!$B$1:$M$1</c:f>
              <c:numCache>
                <c:formatCode>0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[SatCountsKKWB.xls]NonConv!$B$24:$M$24</c:f>
              <c:numCache>
                <c:formatCode>0</c:formatCode>
                <c:ptCount val="1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5.73286775E6</c:v>
                </c:pt>
                <c:pt idx="6">
                  <c:v>6.58331075E6</c:v>
                </c:pt>
                <c:pt idx="7">
                  <c:v>6.17653425E6</c:v>
                </c:pt>
                <c:pt idx="8">
                  <c:v>9.82513216666666E6</c:v>
                </c:pt>
                <c:pt idx="9">
                  <c:v>8.583425E6</c:v>
                </c:pt>
                <c:pt idx="10">
                  <c:v>6.60744458333333E6</c:v>
                </c:pt>
                <c:pt idx="11">
                  <c:v>6.78399475E6</c:v>
                </c:pt>
              </c:numCache>
            </c:numRef>
          </c:val>
        </c:ser>
        <c:ser>
          <c:idx val="26"/>
          <c:order val="23"/>
          <c:tx>
            <c:strRef>
              <c:f>[SatCountsKKWB.xls]NonConv!$A$25</c:f>
              <c:strCache>
                <c:ptCount val="1"/>
                <c:pt idx="0">
                  <c:v>MSU</c:v>
                </c:pt>
              </c:strCache>
            </c:strRef>
          </c:tx>
          <c:spPr>
            <a:solidFill>
              <a:srgbClr val="99CC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[SatCountsKKWB.xls]NonConv!$B$1:$M$1</c:f>
              <c:numCache>
                <c:formatCode>0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[SatCountsKKWB.xls]NonConv!$B$25:$K$25</c:f>
              <c:numCache>
                <c:formatCode>0</c:formatCode>
                <c:ptCount val="10"/>
                <c:pt idx="0">
                  <c:v>9390.83333333333</c:v>
                </c:pt>
                <c:pt idx="1">
                  <c:v>473262.7777777778</c:v>
                </c:pt>
                <c:pt idx="2">
                  <c:v>6353.0</c:v>
                </c:pt>
                <c:pt idx="3">
                  <c:v>948422.8333333337</c:v>
                </c:pt>
                <c:pt idx="4">
                  <c:v>1.24850583333333E6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</c:numCache>
            </c:numRef>
          </c:val>
        </c:ser>
        <c:ser>
          <c:idx val="27"/>
          <c:order val="24"/>
          <c:tx>
            <c:strRef>
              <c:f>[SatCountsKKWB.xls]NonConv!$A$26</c:f>
              <c:strCache>
                <c:ptCount val="1"/>
                <c:pt idx="0">
                  <c:v>MHS</c:v>
                </c:pt>
              </c:strCache>
            </c:strRef>
          </c:tx>
          <c:spPr>
            <a:solidFill>
              <a:srgbClr val="FFCC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[SatCountsKKWB.xls]NonConv!$B$1:$M$1</c:f>
              <c:numCache>
                <c:formatCode>0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[SatCountsKKWB.xls]NonConv!$B$26:$M$26</c:f>
              <c:numCache>
                <c:formatCode>0</c:formatCode>
                <c:ptCount val="1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6.065791E6</c:v>
                </c:pt>
                <c:pt idx="6">
                  <c:v>6.90899341666667E6</c:v>
                </c:pt>
                <c:pt idx="7">
                  <c:v>6.42200233333333E6</c:v>
                </c:pt>
                <c:pt idx="8">
                  <c:v>1.00949759166667E7</c:v>
                </c:pt>
                <c:pt idx="9">
                  <c:v>9.70849466666666E6</c:v>
                </c:pt>
                <c:pt idx="10">
                  <c:v>9.75753725E6</c:v>
                </c:pt>
                <c:pt idx="11">
                  <c:v>4.03318635416667E7</c:v>
                </c:pt>
              </c:numCache>
            </c:numRef>
          </c:val>
        </c:ser>
        <c:ser>
          <c:idx val="28"/>
          <c:order val="25"/>
          <c:tx>
            <c:strRef>
              <c:f>[SatCountsKKWB.xls]NonConv!$A$27</c:f>
              <c:strCache>
                <c:ptCount val="1"/>
                <c:pt idx="0">
                  <c:v>AMSUA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[SatCountsKKWB.xls]NonConv!$B$1:$M$1</c:f>
              <c:numCache>
                <c:formatCode>0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[SatCountsKKWB.xls]NonConv!$B$27:$M$27</c:f>
              <c:numCache>
                <c:formatCode>0</c:formatCode>
                <c:ptCount val="12"/>
                <c:pt idx="0">
                  <c:v>103523.0833333333</c:v>
                </c:pt>
                <c:pt idx="1">
                  <c:v>10106.55555555555</c:v>
                </c:pt>
                <c:pt idx="2">
                  <c:v>137674.0833333333</c:v>
                </c:pt>
                <c:pt idx="3">
                  <c:v>1.85357691666667E6</c:v>
                </c:pt>
                <c:pt idx="4">
                  <c:v>3.34299616666667E6</c:v>
                </c:pt>
                <c:pt idx="5">
                  <c:v>8.2870605E6</c:v>
                </c:pt>
                <c:pt idx="6">
                  <c:v>9.705991E6</c:v>
                </c:pt>
                <c:pt idx="7">
                  <c:v>1.32395399166667E7</c:v>
                </c:pt>
                <c:pt idx="8">
                  <c:v>1.54950821666667E7</c:v>
                </c:pt>
                <c:pt idx="9">
                  <c:v>1.5676375E7</c:v>
                </c:pt>
                <c:pt idx="10">
                  <c:v>1.52125825E7</c:v>
                </c:pt>
                <c:pt idx="11">
                  <c:v>1.15915154305556E7</c:v>
                </c:pt>
              </c:numCache>
            </c:numRef>
          </c:val>
        </c:ser>
        <c:ser>
          <c:idx val="29"/>
          <c:order val="26"/>
          <c:tx>
            <c:strRef>
              <c:f>[SatCountsKKWB.xls]NonConv!$A$28</c:f>
              <c:strCache>
                <c:ptCount val="1"/>
                <c:pt idx="0">
                  <c:v>AMSUB</c:v>
                </c:pt>
              </c:strCache>
            </c:strRef>
          </c:tx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[SatCountsKKWB.xls]NonConv!$B$1:$M$1</c:f>
              <c:numCache>
                <c:formatCode>0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[SatCountsKKWB.xls]NonConv!$B$28:$M$28</c:f>
              <c:numCache>
                <c:formatCode>0</c:formatCode>
                <c:ptCount val="12"/>
                <c:pt idx="0">
                  <c:v>187083.0833333333</c:v>
                </c:pt>
                <c:pt idx="1">
                  <c:v>219736.1111111111</c:v>
                </c:pt>
                <c:pt idx="2">
                  <c:v>1.95971358333333E6</c:v>
                </c:pt>
                <c:pt idx="3">
                  <c:v>5.94777425E6</c:v>
                </c:pt>
                <c:pt idx="4">
                  <c:v>1.0259892E7</c:v>
                </c:pt>
                <c:pt idx="5">
                  <c:v>1.20891083333333E7</c:v>
                </c:pt>
                <c:pt idx="6">
                  <c:v>1.10214801666667E7</c:v>
                </c:pt>
                <c:pt idx="7">
                  <c:v>1.0844607E7</c:v>
                </c:pt>
                <c:pt idx="8">
                  <c:v>1.68583848333333E7</c:v>
                </c:pt>
                <c:pt idx="9">
                  <c:v>1.3360599E7</c:v>
                </c:pt>
                <c:pt idx="10">
                  <c:v>5.02222966666667E6</c:v>
                </c:pt>
                <c:pt idx="11">
                  <c:v>1.14017923333333E7</c:v>
                </c:pt>
              </c:numCache>
            </c:numRef>
          </c:val>
        </c:ser>
        <c:ser>
          <c:idx val="30"/>
          <c:order val="27"/>
          <c:tx>
            <c:strRef>
              <c:f>[SatCountsKKWB.xls]NonConv!$A$29</c:f>
              <c:strCache>
                <c:ptCount val="1"/>
                <c:pt idx="0">
                  <c:v>AIRS</c:v>
                </c:pt>
              </c:strCache>
            </c:strRef>
          </c:tx>
          <c:spPr>
            <a:solidFill>
              <a:srgbClr val="666699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[SatCountsKKWB.xls]NonConv!$B$1:$M$1</c:f>
              <c:numCache>
                <c:formatCode>0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[SatCountsKKWB.xls]NonConv!$B$29:$M$29</c:f>
              <c:numCache>
                <c:formatCode>0</c:formatCode>
                <c:ptCount val="1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2.65589066666667E7</c:v>
                </c:pt>
                <c:pt idx="4">
                  <c:v>2.13860106666667E7</c:v>
                </c:pt>
                <c:pt idx="5">
                  <c:v>1.8747070425E8</c:v>
                </c:pt>
                <c:pt idx="6">
                  <c:v>1.62629081083333E8</c:v>
                </c:pt>
                <c:pt idx="7">
                  <c:v>1.73650970416667E8</c:v>
                </c:pt>
                <c:pt idx="8">
                  <c:v>1.67798455666667E8</c:v>
                </c:pt>
                <c:pt idx="9">
                  <c:v>1.72610287666667E8</c:v>
                </c:pt>
                <c:pt idx="10">
                  <c:v>1.85790491916667E8</c:v>
                </c:pt>
                <c:pt idx="11">
                  <c:v>1.36167648616667E8</c:v>
                </c:pt>
              </c:numCache>
            </c:numRef>
          </c:val>
        </c:ser>
        <c:ser>
          <c:idx val="31"/>
          <c:order val="28"/>
          <c:tx>
            <c:strRef>
              <c:f>[SatCountsKKWB.xls]NonConv!$A$30</c:f>
              <c:strCache>
                <c:ptCount val="1"/>
                <c:pt idx="0">
                  <c:v>AMSRE_HIG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[SatCountsKKWB.xls]NonConv!$B$1:$M$1</c:f>
              <c:numCache>
                <c:formatCode>0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[SatCountsKKWB.xls]NonConv!$B$30:$K$30</c:f>
              <c:numCache>
                <c:formatCode>0</c:formatCode>
                <c:ptCount val="1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4.14944825E6</c:v>
                </c:pt>
                <c:pt idx="6">
                  <c:v>4.04716508333333E6</c:v>
                </c:pt>
                <c:pt idx="7">
                  <c:v>4.2304285E6</c:v>
                </c:pt>
                <c:pt idx="8">
                  <c:v>0.0</c:v>
                </c:pt>
                <c:pt idx="9" formatCode="General">
                  <c:v>0.0</c:v>
                </c:pt>
              </c:numCache>
            </c:numRef>
          </c:val>
        </c:ser>
        <c:ser>
          <c:idx val="32"/>
          <c:order val="29"/>
          <c:tx>
            <c:strRef>
              <c:f>[SatCountsKKWB.xls]NonConv!$A$31</c:f>
              <c:strCache>
                <c:ptCount val="1"/>
                <c:pt idx="0">
                  <c:v>AMSRE_LOW</c:v>
                </c:pt>
              </c:strCache>
            </c:strRef>
          </c:tx>
          <c:spPr>
            <a:solidFill>
              <a:srgbClr val="00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[SatCountsKKWB.xls]NonConv!$B$1:$M$1</c:f>
              <c:numCache>
                <c:formatCode>0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[SatCountsKKWB.xls]NonConv!$B$31:$K$31</c:f>
              <c:numCache>
                <c:formatCode>0</c:formatCode>
                <c:ptCount val="1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8.2988025E6</c:v>
                </c:pt>
                <c:pt idx="6">
                  <c:v>8.09363658333333E6</c:v>
                </c:pt>
                <c:pt idx="7">
                  <c:v>8.4605125E6</c:v>
                </c:pt>
                <c:pt idx="8">
                  <c:v>0.0</c:v>
                </c:pt>
                <c:pt idx="9" formatCode="General">
                  <c:v>0.0</c:v>
                </c:pt>
              </c:numCache>
            </c:numRef>
          </c:val>
        </c:ser>
        <c:ser>
          <c:idx val="33"/>
          <c:order val="30"/>
          <c:tx>
            <c:strRef>
              <c:f>[SatCountsKKWB.xls]NonConv!$A$32</c:f>
              <c:strCache>
                <c:ptCount val="1"/>
                <c:pt idx="0">
                  <c:v>AMSRE_MID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[SatCountsKKWB.xls]NonConv!$B$1:$M$1</c:f>
              <c:numCache>
                <c:formatCode>0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[SatCountsKKWB.xls]NonConv!$B$32:$K$32</c:f>
              <c:numCache>
                <c:formatCode>0</c:formatCode>
                <c:ptCount val="1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1.2448650125E7</c:v>
                </c:pt>
                <c:pt idx="6">
                  <c:v>1.214173575E7</c:v>
                </c:pt>
                <c:pt idx="7">
                  <c:v>1.2691451E7</c:v>
                </c:pt>
                <c:pt idx="8">
                  <c:v>0.0</c:v>
                </c:pt>
                <c:pt idx="9" formatCode="General">
                  <c:v>0.0</c:v>
                </c:pt>
              </c:numCache>
            </c:numRef>
          </c:val>
        </c:ser>
        <c:ser>
          <c:idx val="34"/>
          <c:order val="31"/>
          <c:tx>
            <c:strRef>
              <c:f>[SatCountsKKWB.xls]NonConv!$A$33</c:f>
              <c:strCache>
                <c:ptCount val="1"/>
                <c:pt idx="0">
                  <c:v>COSMIC </c:v>
                </c:pt>
              </c:strCache>
            </c:strRef>
          </c:tx>
          <c:spPr>
            <a:solidFill>
              <a:srgbClr val="008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[SatCountsKKWB.xls]NonConv!$B$1:$M$1</c:f>
              <c:numCache>
                <c:formatCode>0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[SatCountsKKWB.xls]NonConv!$B$33:$M$33</c:f>
              <c:numCache>
                <c:formatCode>0</c:formatCode>
                <c:ptCount val="1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98686.0</c:v>
                </c:pt>
                <c:pt idx="6">
                  <c:v>124441.25</c:v>
                </c:pt>
                <c:pt idx="7">
                  <c:v>161917.6666666667</c:v>
                </c:pt>
                <c:pt idx="8">
                  <c:v>156039.8333333333</c:v>
                </c:pt>
                <c:pt idx="9">
                  <c:v>146138.6666666667</c:v>
                </c:pt>
                <c:pt idx="10">
                  <c:v>111012.2</c:v>
                </c:pt>
                <c:pt idx="11">
                  <c:v>605506.763888889</c:v>
                </c:pt>
              </c:numCache>
            </c:numRef>
          </c:val>
        </c:ser>
        <c:ser>
          <c:idx val="35"/>
          <c:order val="32"/>
          <c:tx>
            <c:strRef>
              <c:f>[SatCountsKKWB.xls]NonConv!$A$34</c:f>
              <c:strCache>
                <c:ptCount val="1"/>
                <c:pt idx="0">
                  <c:v>GOME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[SatCountsKKWB.xls]NonConv!$B$1:$M$1</c:f>
              <c:numCache>
                <c:formatCode>0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[SatCountsKKWB.xls]NonConv!$B$34:$M$34</c:f>
              <c:numCache>
                <c:formatCode>0</c:formatCode>
                <c:ptCount val="1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25514.0</c:v>
                </c:pt>
                <c:pt idx="8">
                  <c:v>51507.25</c:v>
                </c:pt>
                <c:pt idx="9">
                  <c:v>51817.0</c:v>
                </c:pt>
                <c:pt idx="10">
                  <c:v>50452.75</c:v>
                </c:pt>
                <c:pt idx="11">
                  <c:v>2.11521425E6</c:v>
                </c:pt>
              </c:numCache>
            </c:numRef>
          </c:val>
        </c:ser>
        <c:ser>
          <c:idx val="0"/>
          <c:order val="33"/>
          <c:tx>
            <c:strRef>
              <c:f>[SatCountsKKWB.xls]NonConv!$A$35</c:f>
              <c:strCache>
                <c:ptCount val="1"/>
                <c:pt idx="0">
                  <c:v>IASI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[SatCountsKKWB.xls]NonConv!$B$1:$M$1</c:f>
              <c:numCache>
                <c:formatCode>0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[SatCountsKKWB.xls]NonConv!$B$35:$M$35</c:f>
              <c:numCache>
                <c:formatCode>0</c:formatCode>
                <c:ptCount val="1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1.78629248727273E8</c:v>
                </c:pt>
                <c:pt idx="8">
                  <c:v>2.07956876666667E8</c:v>
                </c:pt>
                <c:pt idx="9">
                  <c:v>1.97261851666667E8</c:v>
                </c:pt>
                <c:pt idx="10">
                  <c:v>1.90202800083333E8</c:v>
                </c:pt>
                <c:pt idx="11">
                  <c:v>4.23025625E6</c:v>
                </c:pt>
              </c:numCache>
            </c:numRef>
          </c:val>
        </c:ser>
        <c:ser>
          <c:idx val="1"/>
          <c:order val="34"/>
          <c:tx>
            <c:strRef>
              <c:f>[SatCountsKKWB.xls]NonConv!$A$36</c:f>
              <c:strCache>
                <c:ptCount val="1"/>
                <c:pt idx="0">
                  <c:v>OMI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[SatCountsKKWB.xls]NonConv!$B$1:$M$1</c:f>
              <c:numCache>
                <c:formatCode>0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[SatCountsKKWB.xls]NonConv!$B$36:$M$36</c:f>
              <c:numCache>
                <c:formatCode>0</c:formatCode>
                <c:ptCount val="1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116640.0</c:v>
                </c:pt>
                <c:pt idx="8">
                  <c:v>233284.9166666667</c:v>
                </c:pt>
                <c:pt idx="9">
                  <c:v>232491.3333333333</c:v>
                </c:pt>
                <c:pt idx="10">
                  <c:v>233047.5833333333</c:v>
                </c:pt>
                <c:pt idx="11">
                  <c:v>6.3457255E6</c:v>
                </c:pt>
              </c:numCache>
            </c:numRef>
          </c:val>
        </c:ser>
        <c:ser>
          <c:idx val="2"/>
          <c:order val="35"/>
          <c:invertIfNegative val="0"/>
          <c:val>
            <c:numRef>
              <c:f>[SatCountsKKWB.xls]NonConv!$B$37:$M$37</c:f>
              <c:numCache>
                <c:formatCode>General</c:formatCode>
                <c:ptCount val="12"/>
                <c:pt idx="10" formatCode="0">
                  <c:v>0.0</c:v>
                </c:pt>
                <c:pt idx="11" formatCode="0">
                  <c:v>2.49496116666667E6</c:v>
                </c:pt>
              </c:numCache>
            </c:numRef>
          </c:val>
        </c:ser>
        <c:ser>
          <c:idx val="36"/>
          <c:order val="36"/>
          <c:tx>
            <c:strRef>
              <c:f>[SatCountsKKWB.xls]NonConv!$A$38</c:f>
              <c:strCache>
                <c:ptCount val="1"/>
                <c:pt idx="0">
                  <c:v>ATMS</c:v>
                </c:pt>
              </c:strCache>
            </c:strRef>
          </c:tx>
          <c:invertIfNegative val="0"/>
          <c:val>
            <c:numRef>
              <c:f>[SatCountsKKWB.xls]NonConv!$B$38:$M$38</c:f>
              <c:numCache>
                <c:formatCode>General</c:formatCode>
                <c:ptCount val="12"/>
                <c:pt idx="10" formatCode="0">
                  <c:v>561346.625</c:v>
                </c:pt>
                <c:pt idx="11" formatCode="0">
                  <c:v>1.20878052753788E8</c:v>
                </c:pt>
              </c:numCache>
            </c:numRef>
          </c:val>
        </c:ser>
        <c:ser>
          <c:idx val="37"/>
          <c:order val="37"/>
          <c:tx>
            <c:strRef>
              <c:f>[SatCountsKKWB.xls]NonConv!$A$39</c:f>
              <c:strCache>
                <c:ptCount val="1"/>
                <c:pt idx="0">
                  <c:v>CRIS</c:v>
                </c:pt>
              </c:strCache>
            </c:strRef>
          </c:tx>
          <c:invertIfNegative val="0"/>
          <c:val>
            <c:numRef>
              <c:f>[SatCountsKKWB.xls]NonConv!$B$39:$M$39</c:f>
              <c:numCache>
                <c:formatCode>General</c:formatCode>
                <c:ptCount val="12"/>
                <c:pt idx="10" formatCode="0">
                  <c:v>2.78418648666667E8</c:v>
                </c:pt>
                <c:pt idx="11" formatCode="0">
                  <c:v>2.5645676E6</c:v>
                </c:pt>
              </c:numCache>
            </c:numRef>
          </c:val>
        </c:ser>
        <c:ser>
          <c:idx val="38"/>
          <c:order val="38"/>
          <c:tx>
            <c:strRef>
              <c:f>[SatCountsKKWB.xls]NonConv!$A$40</c:f>
              <c:strCache>
                <c:ptCount val="1"/>
                <c:pt idx="0">
                  <c:v>SEVIRI</c:v>
                </c:pt>
              </c:strCache>
            </c:strRef>
          </c:tx>
          <c:invertIfNegative val="0"/>
          <c:val>
            <c:numRef>
              <c:f>[SatCountsKKWB.xls]NonConv!$B$40:$M$40</c:f>
              <c:numCache>
                <c:formatCode>General</c:formatCode>
                <c:ptCount val="12"/>
                <c:pt idx="10" formatCode="0">
                  <c:v>1.398505125E6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64662024"/>
        <c:axId val="2065913544"/>
        <c:axId val="0"/>
      </c:bar3DChart>
      <c:catAx>
        <c:axId val="20646620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429153105861767"/>
              <c:y val="0.923469541797471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659135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6591354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TOTAL COUNT</a:t>
                </a:r>
              </a:p>
            </c:rich>
          </c:tx>
          <c:layout>
            <c:manualLayout>
              <c:xMode val="edge"/>
              <c:yMode val="edge"/>
              <c:x val="0.0610749489647127"/>
              <c:y val="0.479591889249138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6466202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.0675895765472313"/>
                <c:y val="0.187074829931973"/>
              </c:manualLayout>
            </c:layout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 algn="ctr">
                  <a:defRPr sz="11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</c:dispUnitsLbl>
        </c:dispUnits>
      </c:valAx>
    </c:plotArea>
    <c:legend>
      <c:legendPos val="r"/>
      <c:layout>
        <c:manualLayout>
          <c:xMode val="edge"/>
          <c:yMode val="edge"/>
          <c:x val="0.847086614173228"/>
          <c:y val="0.0964957914743415"/>
          <c:w val="0.151425290588676"/>
          <c:h val="0.7872381210969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NCEP 00Z ANNUAL DAILY MEAN ASSIMILATED NON-CONVENTIONAL OBS</a:t>
            </a:r>
          </a:p>
        </c:rich>
      </c:tx>
      <c:layout>
        <c:manualLayout>
          <c:xMode val="edge"/>
          <c:yMode val="edge"/>
          <c:x val="0.117647065678093"/>
          <c:y val="0.0195758469515358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hPercent val="8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0810210876803551"/>
          <c:y val="0.145187601957586"/>
          <c:w val="0.67591564927858"/>
          <c:h val="0.732463295269168"/>
        </c:manualLayout>
      </c:layout>
      <c:bar3DChart>
        <c:barDir val="col"/>
        <c:grouping val="stacked"/>
        <c:varyColors val="0"/>
        <c:ser>
          <c:idx val="3"/>
          <c:order val="0"/>
          <c:tx>
            <c:strRef>
              <c:f>[SatCountsKKWB.xls]NonconvAssim!$A$2</c:f>
              <c:strCache>
                <c:ptCount val="1"/>
                <c:pt idx="0">
                  <c:v>GOES 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[SatCountsKKWB.xls]NonconvAssim!$B$1:$J$1</c:f>
              <c:numCache>
                <c:formatCode>General</c:formatCode>
                <c:ptCount val="9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</c:numCache>
            </c:numRef>
          </c:cat>
          <c:val>
            <c:numRef>
              <c:f>[SatCountsKKWB.xls]NonconvAssim!$B$2:$J$2</c:f>
              <c:numCache>
                <c:formatCode>0</c:formatCode>
                <c:ptCount val="9"/>
                <c:pt idx="0">
                  <c:v>3374.285714285714</c:v>
                </c:pt>
                <c:pt idx="1">
                  <c:v>2961.333333333335</c:v>
                </c:pt>
                <c:pt idx="2">
                  <c:v>19473.58333333333</c:v>
                </c:pt>
                <c:pt idx="3">
                  <c:v>30933.0</c:v>
                </c:pt>
                <c:pt idx="4">
                  <c:v>29492.0</c:v>
                </c:pt>
                <c:pt idx="5">
                  <c:v>41001.0</c:v>
                </c:pt>
                <c:pt idx="6">
                  <c:v>21849.0</c:v>
                </c:pt>
                <c:pt idx="7">
                  <c:v>21227.25</c:v>
                </c:pt>
                <c:pt idx="8">
                  <c:v>25085.08333333333</c:v>
                </c:pt>
              </c:numCache>
            </c:numRef>
          </c:val>
        </c:ser>
        <c:ser>
          <c:idx val="4"/>
          <c:order val="1"/>
          <c:tx>
            <c:strRef>
              <c:f>[SatCountsKKWB.xls]NonconvAssim!$A$3</c:f>
              <c:strCache>
                <c:ptCount val="1"/>
                <c:pt idx="0">
                  <c:v>OZONE </c:v>
                </c:pt>
              </c:strCache>
            </c:strRef>
          </c:tx>
          <c:spPr>
            <a:solidFill>
              <a:srgbClr val="6600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[SatCountsKKWB.xls]NonconvAssim!$B$1:$J$1</c:f>
              <c:numCache>
                <c:formatCode>General</c:formatCode>
                <c:ptCount val="9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</c:numCache>
            </c:numRef>
          </c:cat>
          <c:val>
            <c:numRef>
              <c:f>[SatCountsKKWB.xls]NonconvAssim!$B$3:$J$3</c:f>
              <c:numCache>
                <c:formatCode>0</c:formatCode>
                <c:ptCount val="9"/>
                <c:pt idx="0">
                  <c:v>3974.714285714284</c:v>
                </c:pt>
                <c:pt idx="1">
                  <c:v>7250.75</c:v>
                </c:pt>
                <c:pt idx="2">
                  <c:v>8132.083333333331</c:v>
                </c:pt>
                <c:pt idx="3">
                  <c:v>12256.41666666666</c:v>
                </c:pt>
                <c:pt idx="4">
                  <c:v>6849.66666666667</c:v>
                </c:pt>
                <c:pt idx="5">
                  <c:v>11739.0</c:v>
                </c:pt>
                <c:pt idx="6">
                  <c:v>13962.0</c:v>
                </c:pt>
                <c:pt idx="7">
                  <c:v>15182.0</c:v>
                </c:pt>
                <c:pt idx="8">
                  <c:v>6304.0</c:v>
                </c:pt>
              </c:numCache>
            </c:numRef>
          </c:val>
        </c:ser>
        <c:ser>
          <c:idx val="5"/>
          <c:order val="2"/>
          <c:tx>
            <c:strRef>
              <c:f>[SatCountsKKWB.xls]NonconvAssim!$A$4</c:f>
              <c:strCache>
                <c:ptCount val="1"/>
                <c:pt idx="0">
                  <c:v>SATWND </c:v>
                </c:pt>
              </c:strCache>
            </c:strRef>
          </c:tx>
          <c:spPr>
            <a:solidFill>
              <a:srgbClr val="FF8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[SatCountsKKWB.xls]NonconvAssim!$B$1:$J$1</c:f>
              <c:numCache>
                <c:formatCode>General</c:formatCode>
                <c:ptCount val="9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</c:numCache>
            </c:numRef>
          </c:cat>
          <c:val>
            <c:numRef>
              <c:f>[SatCountsKKWB.xls]NonconvAssim!$B$4:$J$4</c:f>
              <c:numCache>
                <c:formatCode>0</c:formatCode>
                <c:ptCount val="9"/>
                <c:pt idx="0">
                  <c:v>24166.66666666666</c:v>
                </c:pt>
                <c:pt idx="1">
                  <c:v>23278.0</c:v>
                </c:pt>
                <c:pt idx="2">
                  <c:v>305574.75</c:v>
                </c:pt>
                <c:pt idx="3">
                  <c:v>283109.9166666667</c:v>
                </c:pt>
                <c:pt idx="4">
                  <c:v>294417.0</c:v>
                </c:pt>
                <c:pt idx="5">
                  <c:v>320805.0</c:v>
                </c:pt>
                <c:pt idx="6">
                  <c:v>308875.3333333333</c:v>
                </c:pt>
                <c:pt idx="7">
                  <c:v>333416.75</c:v>
                </c:pt>
                <c:pt idx="8">
                  <c:v>352560.6666666667</c:v>
                </c:pt>
              </c:numCache>
            </c:numRef>
          </c:val>
        </c:ser>
        <c:ser>
          <c:idx val="6"/>
          <c:order val="3"/>
          <c:tx>
            <c:strRef>
              <c:f>[SatCountsKKWB.xls]NonconvAssim!$A$5</c:f>
              <c:strCache>
                <c:ptCount val="1"/>
                <c:pt idx="0">
                  <c:v>QUIKSCAT 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[SatCountsKKWB.xls]NonconvAssim!$B$1:$J$1</c:f>
              <c:numCache>
                <c:formatCode>General</c:formatCode>
                <c:ptCount val="9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</c:numCache>
            </c:numRef>
          </c:cat>
          <c:val>
            <c:numRef>
              <c:f>[SatCountsKKWB.xls]NonconvAssim!$B$5:$J$5</c:f>
              <c:numCache>
                <c:formatCode>0</c:formatCode>
                <c:ptCount val="9"/>
                <c:pt idx="0">
                  <c:v>87318.0</c:v>
                </c:pt>
                <c:pt idx="1">
                  <c:v>108322.25</c:v>
                </c:pt>
                <c:pt idx="2">
                  <c:v>46198.25</c:v>
                </c:pt>
                <c:pt idx="3">
                  <c:v>28283.33333333332</c:v>
                </c:pt>
                <c:pt idx="4">
                  <c:v>32154.75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</c:numCache>
            </c:numRef>
          </c:val>
        </c:ser>
        <c:ser>
          <c:idx val="7"/>
          <c:order val="4"/>
          <c:tx>
            <c:strRef>
              <c:f>[SatCountsKKWB.xls]NonconvAssim!$A$6</c:f>
              <c:strCache>
                <c:ptCount val="1"/>
                <c:pt idx="0">
                  <c:v>SSMI NEURAL NET</c:v>
                </c:pt>
              </c:strCache>
            </c:strRef>
          </c:tx>
          <c:spPr>
            <a:solidFill>
              <a:srgbClr val="CCCC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[SatCountsKKWB.xls]NonconvAssim!$B$1:$J$1</c:f>
              <c:numCache>
                <c:formatCode>General</c:formatCode>
                <c:ptCount val="9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</c:numCache>
            </c:numRef>
          </c:cat>
          <c:val>
            <c:numRef>
              <c:f>[SatCountsKKWB.xls]NonconvAssim!$B$6:$H$6</c:f>
              <c:numCache>
                <c:formatCode>0</c:formatCode>
                <c:ptCount val="7"/>
                <c:pt idx="0">
                  <c:v>151310.0</c:v>
                </c:pt>
                <c:pt idx="1">
                  <c:v>138224.1666666667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</c:numCache>
            </c:numRef>
          </c:val>
        </c:ser>
        <c:ser>
          <c:idx val="8"/>
          <c:order val="5"/>
          <c:tx>
            <c:strRef>
              <c:f>[SatCountsKKWB.xls]NonconvAssim!$A$7</c:f>
              <c:strCache>
                <c:ptCount val="1"/>
                <c:pt idx="0">
                  <c:v>SSMI RADIANCES </c:v>
                </c:pt>
              </c:strCache>
            </c:strRef>
          </c:tx>
          <c:spPr>
            <a:solidFill>
              <a:srgbClr val="000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[SatCountsKKWB.xls]NonconvAssim!$B$1:$J$1</c:f>
              <c:numCache>
                <c:formatCode>General</c:formatCode>
                <c:ptCount val="9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</c:numCache>
            </c:numRef>
          </c:cat>
          <c:val>
            <c:numRef>
              <c:f>[SatCountsKKWB.xls]NonconvAssim!$B$7:$J$7</c:f>
              <c:numCache>
                <c:formatCode>0</c:formatCode>
                <c:ptCount val="9"/>
                <c:pt idx="0">
                  <c:v>0.0</c:v>
                </c:pt>
                <c:pt idx="1">
                  <c:v>0.0</c:v>
                </c:pt>
                <c:pt idx="2">
                  <c:v>57038.33333333334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</c:numCache>
            </c:numRef>
          </c:val>
        </c:ser>
        <c:ser>
          <c:idx val="9"/>
          <c:order val="6"/>
          <c:tx>
            <c:strRef>
              <c:f>[SatCountsKKWB.xls]NonconvAssim!$A$8</c:f>
              <c:strCache>
                <c:ptCount val="1"/>
                <c:pt idx="0">
                  <c:v>SSMI RAINFALL RATES </c:v>
                </c:pt>
              </c:strCache>
            </c:strRef>
          </c:tx>
          <c:spPr>
            <a:solidFill>
              <a:srgbClr val="FF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[SatCountsKKWB.xls]NonconvAssim!$B$1:$J$1</c:f>
              <c:numCache>
                <c:formatCode>General</c:formatCode>
                <c:ptCount val="9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</c:numCache>
            </c:numRef>
          </c:cat>
          <c:val>
            <c:numRef>
              <c:f>[SatCountsKKWB.xls]NonconvAssim!$B$8:$J$8</c:f>
              <c:numCache>
                <c:formatCode>0</c:formatCode>
                <c:ptCount val="9"/>
                <c:pt idx="0">
                  <c:v>21456.14285714286</c:v>
                </c:pt>
                <c:pt idx="1">
                  <c:v>27746.5</c:v>
                </c:pt>
                <c:pt idx="2">
                  <c:v>55047.0</c:v>
                </c:pt>
                <c:pt idx="3">
                  <c:v>59525.66666666665</c:v>
                </c:pt>
                <c:pt idx="4">
                  <c:v>50646.08333333334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</c:numCache>
            </c:numRef>
          </c:val>
        </c:ser>
        <c:ser>
          <c:idx val="10"/>
          <c:order val="7"/>
          <c:tx>
            <c:strRef>
              <c:f>[SatCountsKKWB.xls]NonconvAssim!$A$9</c:f>
              <c:strCache>
                <c:ptCount val="1"/>
                <c:pt idx="0">
                  <c:v>COSMIC 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[SatCountsKKWB.xls]NonconvAssim!$B$1:$J$1</c:f>
              <c:numCache>
                <c:formatCode>General</c:formatCode>
                <c:ptCount val="9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</c:numCache>
            </c:numRef>
          </c:cat>
          <c:val>
            <c:numRef>
              <c:f>[SatCountsKKWB.xls]NonconvAssim!$B$9:$J$9</c:f>
              <c:numCache>
                <c:formatCode>0</c:formatCode>
                <c:ptCount val="9"/>
                <c:pt idx="0">
                  <c:v>0.0</c:v>
                </c:pt>
                <c:pt idx="1">
                  <c:v>0.0</c:v>
                </c:pt>
                <c:pt idx="2">
                  <c:v>34007.33333333334</c:v>
                </c:pt>
                <c:pt idx="3">
                  <c:v>45728.16666666665</c:v>
                </c:pt>
                <c:pt idx="4">
                  <c:v>46726.75</c:v>
                </c:pt>
                <c:pt idx="5">
                  <c:v>58874.0</c:v>
                </c:pt>
                <c:pt idx="6">
                  <c:v>59323.66666666665</c:v>
                </c:pt>
                <c:pt idx="7">
                  <c:v>51995.4</c:v>
                </c:pt>
                <c:pt idx="8">
                  <c:v>0.0</c:v>
                </c:pt>
              </c:numCache>
            </c:numRef>
          </c:val>
        </c:ser>
        <c:ser>
          <c:idx val="11"/>
          <c:order val="8"/>
          <c:tx>
            <c:strRef>
              <c:f>[SatCountsKKWB.xls]NonconvAssim!$A$10</c:f>
              <c:strCache>
                <c:ptCount val="1"/>
                <c:pt idx="0">
                  <c:v>NASA TRMM DATA </c:v>
                </c:pt>
              </c:strCache>
            </c:strRef>
          </c:tx>
          <c:spPr>
            <a:solidFill>
              <a:srgbClr val="00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[SatCountsKKWB.xls]NonconvAssim!$B$1:$J$1</c:f>
              <c:numCache>
                <c:formatCode>General</c:formatCode>
                <c:ptCount val="9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</c:numCache>
            </c:numRef>
          </c:cat>
          <c:val>
            <c:numRef>
              <c:f>[SatCountsKKWB.xls]NonconvAssim!$B$10:$J$10</c:f>
              <c:numCache>
                <c:formatCode>0</c:formatCode>
                <c:ptCount val="9"/>
                <c:pt idx="0">
                  <c:v>150420.7142857143</c:v>
                </c:pt>
                <c:pt idx="1">
                  <c:v>238409.3333333333</c:v>
                </c:pt>
                <c:pt idx="2">
                  <c:v>750202.9166666668</c:v>
                </c:pt>
                <c:pt idx="3">
                  <c:v>1205.5</c:v>
                </c:pt>
                <c:pt idx="4">
                  <c:v>1136.666666666667</c:v>
                </c:pt>
                <c:pt idx="5">
                  <c:v>1240.0</c:v>
                </c:pt>
                <c:pt idx="6">
                  <c:v>1584.333333333333</c:v>
                </c:pt>
                <c:pt idx="7">
                  <c:v>1468.5</c:v>
                </c:pt>
                <c:pt idx="8">
                  <c:v>1484.416666666667</c:v>
                </c:pt>
              </c:numCache>
            </c:numRef>
          </c:val>
        </c:ser>
        <c:ser>
          <c:idx val="12"/>
          <c:order val="9"/>
          <c:tx>
            <c:strRef>
              <c:f>[SatCountsKKWB.xls]NonconvAssim!$A$11</c:f>
              <c:strCache>
                <c:ptCount val="1"/>
                <c:pt idx="0">
                  <c:v>HIRS2</c:v>
                </c:pt>
              </c:strCache>
            </c:strRef>
          </c:tx>
          <c:spPr>
            <a:solidFill>
              <a:srgbClr val="800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[SatCountsKKWB.xls]NonconvAssim!$B$1:$J$1</c:f>
              <c:numCache>
                <c:formatCode>General</c:formatCode>
                <c:ptCount val="9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</c:numCache>
            </c:numRef>
          </c:cat>
          <c:val>
            <c:numRef>
              <c:f>[SatCountsKKWB.xls]NonconvAssim!$B$11:$H$11</c:f>
              <c:numCache>
                <c:formatCode>0</c:formatCode>
                <c:ptCount val="7"/>
                <c:pt idx="0">
                  <c:v>12429.42857142857</c:v>
                </c:pt>
                <c:pt idx="1">
                  <c:v>7791.083333333331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</c:numCache>
            </c:numRef>
          </c:val>
        </c:ser>
        <c:ser>
          <c:idx val="13"/>
          <c:order val="10"/>
          <c:tx>
            <c:strRef>
              <c:f>[SatCountsKKWB.xls]NonconvAssim!$A$12</c:f>
              <c:strCache>
                <c:ptCount val="1"/>
                <c:pt idx="0">
                  <c:v>HIRS3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[SatCountsKKWB.xls]NonconvAssim!$B$1:$J$1</c:f>
              <c:numCache>
                <c:formatCode>General</c:formatCode>
                <c:ptCount val="9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</c:numCache>
            </c:numRef>
          </c:cat>
          <c:val>
            <c:numRef>
              <c:f>[SatCountsKKWB.xls]NonconvAssim!$B$12:$J$12</c:f>
              <c:numCache>
                <c:formatCode>0</c:formatCode>
                <c:ptCount val="9"/>
                <c:pt idx="0">
                  <c:v>14660.42857142857</c:v>
                </c:pt>
                <c:pt idx="1">
                  <c:v>13469.75</c:v>
                </c:pt>
                <c:pt idx="2">
                  <c:v>35087.33333333334</c:v>
                </c:pt>
                <c:pt idx="3">
                  <c:v>37578.91666666666</c:v>
                </c:pt>
                <c:pt idx="4">
                  <c:v>35204.25</c:v>
                </c:pt>
                <c:pt idx="5">
                  <c:v>48194.0</c:v>
                </c:pt>
                <c:pt idx="6">
                  <c:v>49214.66666666665</c:v>
                </c:pt>
                <c:pt idx="7">
                  <c:v>0.0</c:v>
                </c:pt>
                <c:pt idx="8">
                  <c:v>0.0</c:v>
                </c:pt>
              </c:numCache>
            </c:numRef>
          </c:val>
        </c:ser>
        <c:ser>
          <c:idx val="14"/>
          <c:order val="11"/>
          <c:tx>
            <c:strRef>
              <c:f>[SatCountsKKWB.xls]NonconvAssim!$A$13</c:f>
              <c:strCache>
                <c:ptCount val="1"/>
                <c:pt idx="0">
                  <c:v>HIRS4</c:v>
                </c:pt>
              </c:strCache>
            </c:strRef>
          </c:tx>
          <c:spPr>
            <a:solidFill>
              <a:srgbClr val="008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[SatCountsKKWB.xls]NonconvAssim!$B$1:$J$1</c:f>
              <c:numCache>
                <c:formatCode>General</c:formatCode>
                <c:ptCount val="9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</c:numCache>
            </c:numRef>
          </c:cat>
          <c:val>
            <c:numRef>
              <c:f>[SatCountsKKWB.xls]NonconvAssim!$B$13:$J$13</c:f>
              <c:numCache>
                <c:formatCode>0</c:formatCode>
                <c:ptCount val="9"/>
                <c:pt idx="0">
                  <c:v>0.0</c:v>
                </c:pt>
                <c:pt idx="1">
                  <c:v>0.0</c:v>
                </c:pt>
                <c:pt idx="2">
                  <c:v>35823.375</c:v>
                </c:pt>
                <c:pt idx="3">
                  <c:v>38620.5</c:v>
                </c:pt>
                <c:pt idx="4">
                  <c:v>39099.08333333334</c:v>
                </c:pt>
                <c:pt idx="5">
                  <c:v>115188.0</c:v>
                </c:pt>
                <c:pt idx="6">
                  <c:v>116729.0</c:v>
                </c:pt>
                <c:pt idx="7">
                  <c:v>116653.9166666667</c:v>
                </c:pt>
                <c:pt idx="8">
                  <c:v>89626.16666666667</c:v>
                </c:pt>
              </c:numCache>
            </c:numRef>
          </c:val>
        </c:ser>
        <c:ser>
          <c:idx val="15"/>
          <c:order val="12"/>
          <c:tx>
            <c:strRef>
              <c:f>[SatCountsKKWB.xls]NonconvAssim!$A$14</c:f>
              <c:strCache>
                <c:ptCount val="1"/>
                <c:pt idx="0">
                  <c:v>AMSUA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[SatCountsKKWB.xls]NonconvAssim!$B$1:$J$1</c:f>
              <c:numCache>
                <c:formatCode>General</c:formatCode>
                <c:ptCount val="9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</c:numCache>
            </c:numRef>
          </c:cat>
          <c:val>
            <c:numRef>
              <c:f>[SatCountsKKWB.xls]NonconvAssim!$B$14:$J$14</c:f>
              <c:numCache>
                <c:formatCode>0</c:formatCode>
                <c:ptCount val="9"/>
                <c:pt idx="0">
                  <c:v>284497.8571428572</c:v>
                </c:pt>
                <c:pt idx="1">
                  <c:v>317860.0</c:v>
                </c:pt>
                <c:pt idx="2">
                  <c:v>467407.9166666667</c:v>
                </c:pt>
                <c:pt idx="3">
                  <c:v>468040.8333333333</c:v>
                </c:pt>
                <c:pt idx="4">
                  <c:v>459925.9166666667</c:v>
                </c:pt>
                <c:pt idx="5">
                  <c:v>545074.0</c:v>
                </c:pt>
                <c:pt idx="6">
                  <c:v>599323.6666666668</c:v>
                </c:pt>
                <c:pt idx="7">
                  <c:v>597171.3333333337</c:v>
                </c:pt>
                <c:pt idx="8">
                  <c:v>670064.75</c:v>
                </c:pt>
              </c:numCache>
            </c:numRef>
          </c:val>
        </c:ser>
        <c:ser>
          <c:idx val="16"/>
          <c:order val="13"/>
          <c:tx>
            <c:strRef>
              <c:f>[SatCountsKKWB.xls]NonconvAssim!$A$15</c:f>
              <c:strCache>
                <c:ptCount val="1"/>
                <c:pt idx="0">
                  <c:v>AMSUB</c:v>
                </c:pt>
              </c:strCache>
            </c:strRef>
          </c:tx>
          <c:spPr>
            <a:solidFill>
              <a:srgbClr val="00CC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[SatCountsKKWB.xls]NonconvAssim!$B$1:$J$1</c:f>
              <c:numCache>
                <c:formatCode>General</c:formatCode>
                <c:ptCount val="9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</c:numCache>
            </c:numRef>
          </c:cat>
          <c:val>
            <c:numRef>
              <c:f>[SatCountsKKWB.xls]NonconvAssim!$B$15:$J$15</c:f>
              <c:numCache>
                <c:formatCode>0</c:formatCode>
                <c:ptCount val="9"/>
                <c:pt idx="0">
                  <c:v>35757.85714285714</c:v>
                </c:pt>
                <c:pt idx="1">
                  <c:v>31432.33333333332</c:v>
                </c:pt>
                <c:pt idx="2">
                  <c:v>44040.33333333334</c:v>
                </c:pt>
                <c:pt idx="3">
                  <c:v>49492.41666666666</c:v>
                </c:pt>
                <c:pt idx="4">
                  <c:v>36487.0</c:v>
                </c:pt>
                <c:pt idx="5">
                  <c:v>31622.0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</c:numCache>
            </c:numRef>
          </c:val>
        </c:ser>
        <c:ser>
          <c:idx val="17"/>
          <c:order val="14"/>
          <c:tx>
            <c:strRef>
              <c:f>[SatCountsKKWB.xls]NonconvAssim!$A$16</c:f>
              <c:strCache>
                <c:ptCount val="1"/>
                <c:pt idx="0">
                  <c:v>MHS 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[SatCountsKKWB.xls]NonconvAssim!$B$1:$J$1</c:f>
              <c:numCache>
                <c:formatCode>General</c:formatCode>
                <c:ptCount val="9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</c:numCache>
            </c:numRef>
          </c:cat>
          <c:val>
            <c:numRef>
              <c:f>[SatCountsKKWB.xls]NonconvAssim!$B$16:$J$16</c:f>
              <c:numCache>
                <c:formatCode>0</c:formatCode>
                <c:ptCount val="9"/>
                <c:pt idx="0">
                  <c:v>0.0</c:v>
                </c:pt>
                <c:pt idx="1">
                  <c:v>0.0</c:v>
                </c:pt>
                <c:pt idx="2">
                  <c:v>32013.5</c:v>
                </c:pt>
                <c:pt idx="3">
                  <c:v>35294.75</c:v>
                </c:pt>
                <c:pt idx="4">
                  <c:v>37939.58333333334</c:v>
                </c:pt>
                <c:pt idx="5">
                  <c:v>88235.0</c:v>
                </c:pt>
                <c:pt idx="6">
                  <c:v>106617.6666666667</c:v>
                </c:pt>
                <c:pt idx="7">
                  <c:v>106910.3333333333</c:v>
                </c:pt>
                <c:pt idx="8">
                  <c:v>105686.0833333333</c:v>
                </c:pt>
              </c:numCache>
            </c:numRef>
          </c:val>
        </c:ser>
        <c:ser>
          <c:idx val="18"/>
          <c:order val="15"/>
          <c:tx>
            <c:strRef>
              <c:f>[SatCountsKKWB.xls]NonconvAssim!$A$17</c:f>
              <c:strCache>
                <c:ptCount val="1"/>
                <c:pt idx="0">
                  <c:v>AIRS </c:v>
                </c:pt>
              </c:strCache>
            </c:strRef>
          </c:tx>
          <c:spPr>
            <a:solidFill>
              <a:srgbClr val="CC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[SatCountsKKWB.xls]NonconvAssim!$B$1:$J$1</c:f>
              <c:numCache>
                <c:formatCode>General</c:formatCode>
                <c:ptCount val="9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</c:numCache>
            </c:numRef>
          </c:cat>
          <c:val>
            <c:numRef>
              <c:f>[SatCountsKKWB.xls]NonconvAssim!$B$17:$J$17</c:f>
              <c:numCache>
                <c:formatCode>0</c:formatCode>
                <c:ptCount val="9"/>
                <c:pt idx="0">
                  <c:v>585497.5714285715</c:v>
                </c:pt>
                <c:pt idx="1">
                  <c:v>543292.75</c:v>
                </c:pt>
                <c:pt idx="2">
                  <c:v>519063.4166666667</c:v>
                </c:pt>
                <c:pt idx="3">
                  <c:v>464580.9166666667</c:v>
                </c:pt>
                <c:pt idx="4">
                  <c:v>395128.75</c:v>
                </c:pt>
                <c:pt idx="5">
                  <c:v>195085.0</c:v>
                </c:pt>
                <c:pt idx="6">
                  <c:v>631240.0</c:v>
                </c:pt>
                <c:pt idx="7">
                  <c:v>648386.5</c:v>
                </c:pt>
                <c:pt idx="8">
                  <c:v>713840.9166666668</c:v>
                </c:pt>
              </c:numCache>
            </c:numRef>
          </c:val>
        </c:ser>
        <c:ser>
          <c:idx val="0"/>
          <c:order val="16"/>
          <c:tx>
            <c:strRef>
              <c:f>[SatCountsKKWB.xls]NonconvAssim!$A$18</c:f>
              <c:strCache>
                <c:ptCount val="1"/>
                <c:pt idx="0">
                  <c:v>IASI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[SatCountsKKWB.xls]NonconvAssim!$B$1:$J$1</c:f>
              <c:numCache>
                <c:formatCode>General</c:formatCode>
                <c:ptCount val="9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</c:numCache>
            </c:numRef>
          </c:cat>
          <c:val>
            <c:numRef>
              <c:f>[SatCountsKKWB.xls]NonconvAssim!$B$18:$J$18</c:f>
              <c:numCache>
                <c:formatCode>0</c:formatCode>
                <c:ptCount val="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672678.8333333337</c:v>
                </c:pt>
                <c:pt idx="5">
                  <c:v>1.179781E6</c:v>
                </c:pt>
                <c:pt idx="6">
                  <c:v>1.18814833333333E6</c:v>
                </c:pt>
                <c:pt idx="7">
                  <c:v>1.15698475E6</c:v>
                </c:pt>
                <c:pt idx="8">
                  <c:v>1.18319883333333E6</c:v>
                </c:pt>
              </c:numCache>
            </c:numRef>
          </c:val>
        </c:ser>
        <c:ser>
          <c:idx val="1"/>
          <c:order val="17"/>
          <c:tx>
            <c:strRef>
              <c:f>[SatCountsKKWB.xls]NonconvAssim!$A$19</c:f>
              <c:strCache>
                <c:ptCount val="1"/>
                <c:pt idx="0">
                  <c:v>OMI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[SatCountsKKWB.xls]NonconvAssim!$B$1:$J$1</c:f>
              <c:numCache>
                <c:formatCode>General</c:formatCode>
                <c:ptCount val="9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</c:numCache>
            </c:numRef>
          </c:cat>
          <c:val>
            <c:numRef>
              <c:f>[SatCountsKKWB.xls]NonconvAssim!$B$19:$J$19</c:f>
              <c:numCache>
                <c:formatCode>0</c:formatCode>
                <c:ptCount val="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1314.0</c:v>
                </c:pt>
                <c:pt idx="5">
                  <c:v>2672.0</c:v>
                </c:pt>
                <c:pt idx="6">
                  <c:v>2529.666666666665</c:v>
                </c:pt>
                <c:pt idx="7">
                  <c:v>2306.416666666666</c:v>
                </c:pt>
                <c:pt idx="8">
                  <c:v>2367.583333333334</c:v>
                </c:pt>
              </c:numCache>
            </c:numRef>
          </c:val>
        </c:ser>
        <c:ser>
          <c:idx val="2"/>
          <c:order val="18"/>
          <c:tx>
            <c:strRef>
              <c:f>[SatCountsKKWB.xls]NonconvAssim!$A$20</c:f>
              <c:strCache>
                <c:ptCount val="1"/>
                <c:pt idx="0">
                  <c:v>SEVIRI</c:v>
                </c:pt>
              </c:strCache>
            </c:strRef>
          </c:tx>
          <c:invertIfNegative val="0"/>
          <c:val>
            <c:numRef>
              <c:f>[SatCountsKKWB.xls]NonconvAssim!$B$20:$J$20</c:f>
              <c:numCache>
                <c:formatCode>General</c:formatCode>
                <c:ptCount val="9"/>
                <c:pt idx="7" formatCode="0">
                  <c:v>6219.625</c:v>
                </c:pt>
                <c:pt idx="8" formatCode="0">
                  <c:v>2804.416666666666</c:v>
                </c:pt>
              </c:numCache>
            </c:numRef>
          </c:val>
        </c:ser>
        <c:ser>
          <c:idx val="19"/>
          <c:order val="19"/>
          <c:tx>
            <c:strRef>
              <c:f>[SatCountsKKWB.xls]NonconvAssim!$A$21</c:f>
              <c:strCache>
                <c:ptCount val="1"/>
                <c:pt idx="0">
                  <c:v>GPS Ref/Ben</c:v>
                </c:pt>
              </c:strCache>
            </c:strRef>
          </c:tx>
          <c:invertIfNegative val="0"/>
          <c:val>
            <c:numRef>
              <c:f>[SatCountsKKWB.xls]NonconvAssim!$B$21:$J$21</c:f>
              <c:numCache>
                <c:formatCode>General</c:formatCode>
                <c:ptCount val="9"/>
                <c:pt idx="7" formatCode="0">
                  <c:v>0.0</c:v>
                </c:pt>
                <c:pt idx="8" formatCode="0">
                  <c:v>126909.5</c:v>
                </c:pt>
              </c:numCache>
            </c:numRef>
          </c:val>
        </c:ser>
        <c:ser>
          <c:idx val="20"/>
          <c:order val="20"/>
          <c:tx>
            <c:strRef>
              <c:f>[SatCountsKKWB.xls]NonconvAssim!$A$22</c:f>
              <c:strCache>
                <c:ptCount val="1"/>
                <c:pt idx="0">
                  <c:v>ATMS</c:v>
                </c:pt>
              </c:strCache>
            </c:strRef>
          </c:tx>
          <c:invertIfNegative val="0"/>
          <c:val>
            <c:numRef>
              <c:f>[SatCountsKKWB.xls]NonconvAssim!$B$22:$J$22</c:f>
              <c:numCache>
                <c:formatCode>General</c:formatCode>
                <c:ptCount val="9"/>
                <c:pt idx="7" formatCode="0">
                  <c:v>156015.625</c:v>
                </c:pt>
                <c:pt idx="8" formatCode="0">
                  <c:v>173597.4166666667</c:v>
                </c:pt>
              </c:numCache>
            </c:numRef>
          </c:val>
        </c:ser>
        <c:ser>
          <c:idx val="21"/>
          <c:order val="21"/>
          <c:tx>
            <c:strRef>
              <c:f>[SatCountsKKWB.xls]NonconvAssim!$A$23</c:f>
              <c:strCache>
                <c:ptCount val="1"/>
                <c:pt idx="0">
                  <c:v>CRIS</c:v>
                </c:pt>
              </c:strCache>
            </c:strRef>
          </c:tx>
          <c:invertIfNegative val="0"/>
          <c:val>
            <c:numRef>
              <c:f>[SatCountsKKWB.xls]NonconvAssim!$B$23:$J$23</c:f>
              <c:numCache>
                <c:formatCode>General</c:formatCode>
                <c:ptCount val="9"/>
                <c:pt idx="7" formatCode="0">
                  <c:v>0.0</c:v>
                </c:pt>
                <c:pt idx="8" formatCode="0">
                  <c:v>97841.58333333333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66054488"/>
        <c:axId val="2066060536"/>
        <c:axId val="0"/>
      </c:bar3DChart>
      <c:catAx>
        <c:axId val="20660544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382907896946267"/>
              <c:y val="0.9233279042500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660605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6606053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Total Count</a:t>
                </a:r>
              </a:p>
            </c:rich>
          </c:tx>
          <c:layout>
            <c:manualLayout>
              <c:xMode val="edge"/>
              <c:yMode val="edge"/>
              <c:x val="0.0466148794772666"/>
              <c:y val="0.460032574499578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66054488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.0388457269700333"/>
                <c:y val="0.112561174551387"/>
              </c:manualLayout>
            </c:layout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 algn="ctr"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</c:dispUnitsLbl>
        </c:dispUnits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64705635588643"/>
          <c:y val="0.144137625463764"/>
          <c:w val="0.194158845043831"/>
          <c:h val="0.805872822540856"/>
        </c:manualLayout>
      </c:layout>
      <c:overlay val="0"/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0CC8E9-FBE2-421E-9887-A22EFE7BDA32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D076499-EEE1-41D1-9747-447D0A5DA440}">
      <dgm:prSet custT="1"/>
      <dgm:spPr/>
      <dgm:t>
        <a:bodyPr/>
        <a:lstStyle/>
        <a:p>
          <a:pPr rtl="0"/>
          <a:r>
            <a:rPr lang="en-US" sz="2800" i="1" dirty="0" smtClean="0">
              <a:latin typeface="Arial Narrow" pitchFamily="34" charset="0"/>
            </a:rPr>
            <a:t>Where America’s Climate, Weather, Ocean, and Space Prediction Services Begin”</a:t>
          </a:r>
          <a:endParaRPr lang="en-US" sz="2800" i="1" dirty="0">
            <a:latin typeface="Arial Narrow" pitchFamily="34" charset="0"/>
          </a:endParaRPr>
        </a:p>
      </dgm:t>
    </dgm:pt>
    <dgm:pt modelId="{69AC9052-ED8A-4BAE-BDC9-3A4441A1E1A1}" type="parTrans" cxnId="{4E140506-A7DE-4476-8B04-2A9B78D3E321}">
      <dgm:prSet/>
      <dgm:spPr/>
      <dgm:t>
        <a:bodyPr/>
        <a:lstStyle/>
        <a:p>
          <a:endParaRPr lang="en-US"/>
        </a:p>
      </dgm:t>
    </dgm:pt>
    <dgm:pt modelId="{8BAAC3D5-CA5F-4384-8DAD-8EB45E473D6C}" type="sibTrans" cxnId="{4E140506-A7DE-4476-8B04-2A9B78D3E321}">
      <dgm:prSet/>
      <dgm:spPr/>
      <dgm:t>
        <a:bodyPr/>
        <a:lstStyle/>
        <a:p>
          <a:endParaRPr lang="en-US"/>
        </a:p>
      </dgm:t>
    </dgm:pt>
    <dgm:pt modelId="{88C8221A-3D92-4ECA-B021-85155A335342}" type="pres">
      <dgm:prSet presAssocID="{960CC8E9-FBE2-421E-9887-A22EFE7BDA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A45EF2-8C78-4B7E-AEBF-AE967335D04B}" type="pres">
      <dgm:prSet presAssocID="{8D076499-EEE1-41D1-9747-447D0A5DA440}" presName="parentText" presStyleLbl="node1" presStyleIdx="0" presStyleCnt="1" custScaleY="1490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786F73-1639-7C4A-959A-7DAD8E2E45EB}" type="presOf" srcId="{8D076499-EEE1-41D1-9747-447D0A5DA440}" destId="{9BA45EF2-8C78-4B7E-AEBF-AE967335D04B}" srcOrd="0" destOrd="0" presId="urn:microsoft.com/office/officeart/2005/8/layout/vList2"/>
    <dgm:cxn modelId="{D63D5A6F-7957-E248-8127-1BDB577F7606}" type="presOf" srcId="{960CC8E9-FBE2-421E-9887-A22EFE7BDA32}" destId="{88C8221A-3D92-4ECA-B021-85155A335342}" srcOrd="0" destOrd="0" presId="urn:microsoft.com/office/officeart/2005/8/layout/vList2"/>
    <dgm:cxn modelId="{4E140506-A7DE-4476-8B04-2A9B78D3E321}" srcId="{960CC8E9-FBE2-421E-9887-A22EFE7BDA32}" destId="{8D076499-EEE1-41D1-9747-447D0A5DA440}" srcOrd="0" destOrd="0" parTransId="{69AC9052-ED8A-4BAE-BDC9-3A4441A1E1A1}" sibTransId="{8BAAC3D5-CA5F-4384-8DAD-8EB45E473D6C}"/>
    <dgm:cxn modelId="{32927C7B-056E-9648-BE2F-6966F615E082}" type="presParOf" srcId="{88C8221A-3D92-4ECA-B021-85155A335342}" destId="{9BA45EF2-8C78-4B7E-AEBF-AE967335D0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A45EF2-8C78-4B7E-AEBF-AE967335D04B}">
      <dsp:nvSpPr>
        <dsp:cNvPr id="0" name=""/>
        <dsp:cNvSpPr/>
      </dsp:nvSpPr>
      <dsp:spPr>
        <a:xfrm>
          <a:off x="0" y="198317"/>
          <a:ext cx="7467600" cy="18131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i="1" kern="1200" dirty="0" smtClean="0">
              <a:latin typeface="Arial Narrow" pitchFamily="34" charset="0"/>
            </a:rPr>
            <a:t>Where America’s Climate, Weather, Ocean, and Space Prediction Services Begin”</a:t>
          </a:r>
          <a:endParaRPr lang="en-US" sz="2800" i="1" kern="1200" dirty="0">
            <a:latin typeface="Arial Narrow" pitchFamily="34" charset="0"/>
          </a:endParaRPr>
        </a:p>
      </dsp:txBody>
      <dsp:txXfrm>
        <a:off x="88511" y="286828"/>
        <a:ext cx="7290578" cy="1636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0.90187</cdr:x>
      <cdr:y>0</cdr:y>
    </cdr:from>
    <cdr:to>
      <cdr:x>1</cdr:x>
      <cdr:y>0.06281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53298" y="0"/>
          <a:ext cx="800101" cy="3117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050"/>
            <a:t>Projected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2734FE4-BA0B-034D-930E-6B4B1D4C4B0A}" type="datetime1">
              <a:rPr lang="en-US"/>
              <a:pPr>
                <a:defRPr/>
              </a:pPr>
              <a:t>5/24/14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6975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6975"/>
            <a:ext cx="3027363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09D2944-92A0-8F4A-A439-AE57BFC8E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4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5C45E92-D305-0C42-8700-4A184F551715}" type="datetime1">
              <a:rPr lang="en-US"/>
              <a:pPr>
                <a:defRPr/>
              </a:pPr>
              <a:t>5/24/14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8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6975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6975"/>
            <a:ext cx="3027363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66F016F-C2D0-404A-A566-2668DD275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688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 pitchFamily="-11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7"/>
            <a:fld id="{79625B19-1A9F-4C4E-ACD9-26B52DF63211}" type="slidenum">
              <a:rPr lang="en-US" smtClean="0"/>
              <a:pPr defTabSz="939807"/>
              <a:t>4</a:t>
            </a:fld>
            <a:endParaRPr lang="en-US" smtClean="0"/>
          </a:p>
        </p:txBody>
      </p:sp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955189" y="8817760"/>
            <a:ext cx="2991520" cy="46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25" tIns="0" rIns="19025" bIns="0" anchor="b"/>
          <a:lstStyle/>
          <a:p>
            <a:pPr algn="r" defTabSz="938211" eaLnBrk="0" hangingPunct="0"/>
            <a:fld id="{2321AD48-7CD0-484D-9E93-D3C01C93E963}" type="slidenum">
              <a:rPr lang="en-US" sz="1000" i="1"/>
              <a:pPr algn="r" defTabSz="938211" eaLnBrk="0" hangingPunct="0"/>
              <a:t>4</a:t>
            </a:fld>
            <a:endParaRPr lang="en-US" sz="1000" i="1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1675"/>
            <a:ext cx="4624388" cy="347027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3669" y="4407284"/>
            <a:ext cx="5057663" cy="4182293"/>
          </a:xfrm>
          <a:noFill/>
          <a:ln/>
        </p:spPr>
        <p:txBody>
          <a:bodyPr lIns="93539" tIns="45977" rIns="93539" bIns="45977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4E69C76-E446-F94B-BABD-4F6E85C87879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F600B00-BAC5-A54A-9C6F-E9060418C962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EFDA15B-873E-E241-BEDE-36BE158899D8}" type="slidenum">
              <a:rPr lang="en-US" sz="1200"/>
              <a:pPr eaLnBrk="1" hangingPunct="1"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– Illustrated above is a representation of IDPs project and subproject as of January 2014</a:t>
            </a:r>
          </a:p>
          <a:p>
            <a:r>
              <a:rPr lang="en-US" dirty="0"/>
              <a:t>As the Program evolves, additional projects/subprojects will be stood-up</a:t>
            </a:r>
          </a:p>
          <a:p>
            <a:pPr defTabSz="91198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6DF46-45FA-483D-96BD-902A7953144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81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6546A-DDE1-BC49-95E5-276BA4CF0C01}" type="datetime1">
              <a:rPr lang="en-US"/>
              <a:pPr>
                <a:defRPr/>
              </a:pPr>
              <a:t>5/24/14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F8975-C6DD-BA4A-A2FD-60AEADC41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29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8EAFC-EC29-4941-BE75-4F1866B654B9}" type="datetime1">
              <a:rPr lang="en-US"/>
              <a:pPr>
                <a:defRPr/>
              </a:pPr>
              <a:t>5/24/14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CC08E-1B7A-1A4F-9CFB-3FC33ACE7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09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81BDE-595A-E24D-A752-8831B651516E}" type="datetime1">
              <a:rPr lang="en-US"/>
              <a:pPr>
                <a:defRPr/>
              </a:pPr>
              <a:t>5/24/14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433A0-AB31-2346-B1A6-1951DC56A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71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1BC86-A270-7F42-9165-F7B9CFC8E386}" type="datetime1">
              <a:rPr lang="en-US"/>
              <a:pPr>
                <a:defRPr/>
              </a:pPr>
              <a:t>5/24/14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37477-DA8E-584A-B2D7-6D958C734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79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228600"/>
            <a:ext cx="8991600" cy="60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2F7D3-AC62-5448-8649-B2BA4DDC7C4A}" type="datetime1">
              <a:rPr lang="en-US"/>
              <a:pPr>
                <a:defRPr/>
              </a:pPr>
              <a:t>5/24/14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E5D40-2F1D-4C47-8D2A-619AAB087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45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A1E9B-B4E4-4F66-A28F-86D753BE98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86441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28600"/>
            <a:ext cx="6172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676400"/>
            <a:ext cx="8991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CA48113-256A-9544-AE57-0D483D85A8C6}" type="datetime1">
              <a:rPr lang="en-US"/>
              <a:pPr>
                <a:defRPr/>
              </a:pPr>
              <a:t>5/24/14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C468F7C-E279-F04F-8CF0-439FA7CA6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228600" y="1524000"/>
            <a:ext cx="8686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1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176338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2" descr="doc_logo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2192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13"/>
          <p:cNvSpPr txBox="1">
            <a:spLocks noChangeArrowheads="1"/>
          </p:cNvSpPr>
          <p:nvPr/>
        </p:nvSpPr>
        <p:spPr bwMode="auto">
          <a:xfrm rot="-2700000">
            <a:off x="6248400" y="5105400"/>
            <a:ext cx="2895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smtClean="0">
                <a:solidFill>
                  <a:srgbClr val="DDDDDD"/>
                </a:solidFill>
                <a:latin typeface="Times New Roman" pitchFamily="-108" charset="0"/>
                <a:cs typeface="+mn-cs"/>
              </a:rPr>
              <a:t>  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7" r:id="rId4"/>
    <p:sldLayoutId id="2147483672" r:id="rId5"/>
    <p:sldLayoutId id="2147483673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i="1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jpe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4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2895600"/>
          </a:xfrm>
        </p:spPr>
        <p:txBody>
          <a:bodyPr/>
          <a:lstStyle/>
          <a:p>
            <a:pPr algn="ctr"/>
            <a:r>
              <a:rPr lang="en-US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NCEP Status Update</a:t>
            </a:r>
            <a:br>
              <a:rPr lang="en-US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200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Joint </a:t>
            </a:r>
            <a:r>
              <a:rPr lang="en-US" sz="3200" b="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APSDEU-13/NAEDEX-25</a:t>
            </a:r>
            <a:r>
              <a:rPr lang="en-US" sz="3200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200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Annual Meeting</a:t>
            </a:r>
            <a:br>
              <a:rPr lang="en-US" sz="3200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1000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1000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1000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1000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334000"/>
            <a:ext cx="6400800" cy="1752600"/>
          </a:xfrm>
        </p:spPr>
        <p:txBody>
          <a:bodyPr/>
          <a:lstStyle/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Michelle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Mainelli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NOAA/NWS/NCEP Central Operations</a:t>
            </a:r>
          </a:p>
          <a:p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May 26, 2014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6387" name="Picture 5" descr="ncep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989388"/>
            <a:ext cx="2049463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Non-Conventional 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Assimilated Data</a:t>
            </a:r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669276"/>
              </p:ext>
            </p:extLst>
          </p:nvPr>
        </p:nvGraphicFramePr>
        <p:xfrm>
          <a:off x="381000" y="1676400"/>
          <a:ext cx="8305799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APSDEU-13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/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NAEDEX-25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NCEP Update –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May 2014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  <p:sp>
        <p:nvSpPr>
          <p:cNvPr id="5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BE3C7CBE-F007-0144-83FA-AB223E273F3C}" type="slidenum">
              <a:rPr lang="en-US" sz="1200">
                <a:solidFill>
                  <a:srgbClr val="000000"/>
                </a:solidFill>
              </a:rPr>
              <a:pPr algn="r" eaLnBrk="1" hangingPunct="1"/>
              <a:t>10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 txBox="1">
            <a:spLocks noChangeArrowheads="1"/>
          </p:cNvSpPr>
          <p:nvPr/>
        </p:nvSpPr>
        <p:spPr bwMode="auto">
          <a:xfrm>
            <a:off x="152400" y="1676400"/>
            <a:ext cx="8991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/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100"/>
          </a:p>
        </p:txBody>
      </p:sp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New Observations and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BUFR/GRIB Packages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A2F94E2-9078-3B46-9CBC-D0DB40B6115B}" type="slidenum">
              <a:rPr lang="en-US" sz="1200">
                <a:solidFill>
                  <a:srgbClr val="000000"/>
                </a:solidFill>
              </a:rPr>
              <a:pPr eaLnBrk="1" hangingPunct="1"/>
              <a:t>11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741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686800" cy="51054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October 2012 – September 2013</a:t>
            </a:r>
          </a:p>
          <a:p>
            <a:pPr>
              <a:defRPr/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Transitioned libraries and decoders to WCOSS (July 2013)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Dual Pol Radar decoder / </a:t>
            </a:r>
            <a:r>
              <a:rPr lang="en-US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NeXRad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 Level 3 decoder</a:t>
            </a:r>
          </a:p>
          <a:p>
            <a:pPr>
              <a:defRPr/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SYNOP-R BUFR decoder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Updates to GRIB &amp; GRIB2 Template Libraries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Update to NCEP WMO GRIB2 documentation version 11.0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October 2013 – May 2014 (* in process)</a:t>
            </a:r>
          </a:p>
          <a:p>
            <a:pPr>
              <a:defRPr/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GRIB2 downstream product transition for GFS model upgrade*</a:t>
            </a:r>
          </a:p>
          <a:p>
            <a:pPr>
              <a:defRPr/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Update WAFS for maximum wind interpolation</a:t>
            </a:r>
          </a:p>
          <a:p>
            <a:pPr>
              <a:defRPr/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Update Japanese Wind Profiler decoder</a:t>
            </a:r>
          </a:p>
          <a:p>
            <a:pPr>
              <a:defRPr/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Decode GTS format for NZKL aircraft bulletins</a:t>
            </a:r>
          </a:p>
          <a:p>
            <a:pPr>
              <a:defRPr/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Glider data BUFR decoder</a:t>
            </a:r>
          </a:p>
          <a:p>
            <a:pPr>
              <a:defRPr/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Add height assignment methods/pressures to EUMETSAT winds*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APSDEU-13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/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NAEDEX-25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NCEP Update –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May 2014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721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722312" y="4406900"/>
            <a:ext cx="8421688" cy="138429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000" b="1" kern="0" cap="all" dirty="0">
                <a:latin typeface="Calibri" pitchFamily="34" charset="0"/>
              </a:rPr>
              <a:t>Recent Model Upgrades</a:t>
            </a:r>
          </a:p>
        </p:txBody>
      </p:sp>
      <p:sp>
        <p:nvSpPr>
          <p:cNvPr id="43012" name="Text Placeholder 2"/>
          <p:cNvSpPr txBox="1">
            <a:spLocks/>
          </p:cNvSpPr>
          <p:nvPr/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 dirty="0" smtClean="0">
                <a:latin typeface="Calibri" charset="0"/>
              </a:rPr>
              <a:t>FY13 </a:t>
            </a:r>
            <a:r>
              <a:rPr lang="en-US" sz="2000" b="1" dirty="0">
                <a:latin typeface="Calibri" charset="0"/>
              </a:rPr>
              <a:t>– </a:t>
            </a:r>
            <a:r>
              <a:rPr lang="en-US" sz="2000" b="1" dirty="0" smtClean="0">
                <a:latin typeface="Calibri" charset="0"/>
              </a:rPr>
              <a:t>FY14 </a:t>
            </a:r>
            <a:r>
              <a:rPr lang="en-US" sz="2000" b="1" dirty="0">
                <a:latin typeface="Calibri" charset="0"/>
              </a:rPr>
              <a:t>NCEP Computing Activities</a:t>
            </a:r>
            <a:endParaRPr lang="en-US" sz="2000" dirty="0">
              <a:latin typeface="Calibri" charset="0"/>
            </a:endParaRPr>
          </a:p>
        </p:txBody>
      </p:sp>
      <p:sp>
        <p:nvSpPr>
          <p:cNvPr id="43013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35484E89-0761-6F42-B738-9161B67FA36A}" type="slidenum">
              <a:rPr lang="en-US" sz="1200">
                <a:solidFill>
                  <a:srgbClr val="000000"/>
                </a:solidFill>
              </a:rPr>
              <a:pPr algn="r" eaLnBrk="1" hangingPunct="1"/>
              <a:t>12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APSDEU-13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/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NAEDEX-25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NCEP Update –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May 2014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Model Upgrades 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Oct 2012 – Sep 2013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0ECD80D-E032-1F47-A7BB-44AD834CE11F}" type="slidenum">
              <a:rPr lang="en-US" sz="1200">
                <a:solidFill>
                  <a:srgbClr val="000000"/>
                </a:solidFill>
              </a:rPr>
              <a:pPr eaLnBrk="1" hangingPunct="1"/>
              <a:t>13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8991600" cy="5334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NARRE (North American Rapid Refresh Ensemble) product updates </a:t>
            </a:r>
            <a:endParaRPr lang="en-US" sz="16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Increased resolution to 2.5km for GMOS and Gridded LAMP </a:t>
            </a: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GDAS V9.0.0 (w/GFS bug fix V9.1.0)</a:t>
            </a:r>
          </a:p>
          <a:p>
            <a:pPr eaLnBrk="1" hangingPunct="1"/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Discontinuation of the following products:</a:t>
            </a:r>
          </a:p>
          <a:p>
            <a:pPr lvl="1" eaLnBrk="1" hangingPunct="1"/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GDAS2</a:t>
            </a:r>
          </a:p>
          <a:p>
            <a:pPr lvl="1" eaLnBrk="1" hangingPunct="1"/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Legacy GFS products</a:t>
            </a:r>
          </a:p>
          <a:p>
            <a:pPr lvl="1" eaLnBrk="1" hangingPunct="1"/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Legacy radar products</a:t>
            </a:r>
          </a:p>
          <a:p>
            <a:pPr lvl="1" eaLnBrk="1" hangingPunct="1"/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Legacy Climate Diagnostic Center Products</a:t>
            </a:r>
          </a:p>
          <a:p>
            <a:pPr eaLnBrk="1" hangingPunct="1"/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HWRF model upgrade</a:t>
            </a:r>
          </a:p>
          <a:p>
            <a:pPr eaLnBrk="1" hangingPunct="1"/>
            <a:r>
              <a:rPr lang="en-US" sz="1800" b="1" dirty="0" smtClean="0">
                <a:latin typeface="Arial" charset="0"/>
                <a:ea typeface="ＭＳ Ｐゴシック" charset="0"/>
                <a:cs typeface="ＭＳ Ｐゴシック" charset="0"/>
              </a:rPr>
              <a:t>WCOSS went live on July 25, 2013</a:t>
            </a:r>
          </a:p>
          <a:p>
            <a:pPr eaLnBrk="1" hangingPunct="1"/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Addition of satellite data to GFS Model – August 20, 2013</a:t>
            </a:r>
          </a:p>
          <a:p>
            <a:pPr lvl="1" eaLnBrk="1" hangingPunct="1"/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METOP-B</a:t>
            </a:r>
          </a:p>
          <a:p>
            <a:pPr lvl="1" eaLnBrk="1" hangingPunct="1"/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SEVIRI data from Meteosat-10</a:t>
            </a:r>
          </a:p>
          <a:p>
            <a:pPr lvl="1" eaLnBrk="1" hangingPunct="1"/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S-NPP </a:t>
            </a:r>
            <a:r>
              <a:rPr lang="en-US" sz="1600" dirty="0" err="1" smtClean="0">
                <a:latin typeface="Arial" charset="0"/>
                <a:ea typeface="ＭＳ Ｐゴシック" charset="0"/>
                <a:cs typeface="ＭＳ Ｐゴシック" charset="0"/>
              </a:rPr>
              <a:t>CrIS</a:t>
            </a:r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 data</a:t>
            </a:r>
          </a:p>
          <a:p>
            <a:pPr marL="0" indent="0" eaLnBrk="1" hangingPunct="1">
              <a:buNone/>
            </a:pP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		http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://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www.nco.ncep.noaa.gov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pmb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/changes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/ </a:t>
            </a: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endParaRPr lang="en-US" sz="1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1000" dirty="0"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APSDEU-13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/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NAEDEX-25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NCEP Update –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May 2014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Model Upgrades 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Oct 2013 – July 2014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0ECD80D-E032-1F47-A7BB-44AD834CE11F}" type="slidenum">
              <a:rPr lang="en-US" sz="1200">
                <a:solidFill>
                  <a:srgbClr val="000000"/>
                </a:solidFill>
              </a:rPr>
              <a:pPr eaLnBrk="1" hangingPunct="1"/>
              <a:t>14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991600" cy="5334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Additional fields added to the GFS World Area Forecast System (WAFS) products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Temperature, </a:t>
            </a:r>
            <a:r>
              <a:rPr lang="en-US" sz="1400" dirty="0" err="1" smtClean="0">
                <a:latin typeface="Arial" charset="0"/>
                <a:ea typeface="ＭＳ Ｐゴシック" charset="0"/>
                <a:cs typeface="ＭＳ Ｐゴシック" charset="0"/>
              </a:rPr>
              <a:t>Geopotential</a:t>
            </a:r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 Height, and u &amp; v components of the wind added for FL80, FL210, FL410, FL490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RH added for FL80 &amp; FL210</a:t>
            </a:r>
            <a:endParaRPr lang="en-US" sz="1400" dirty="0"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</a:pPr>
            <a:endParaRPr lang="en-US" sz="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endParaRPr lang="en-US" sz="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Upgrade to the SREF Model </a:t>
            </a:r>
          </a:p>
          <a:p>
            <a:pPr>
              <a:lnSpc>
                <a:spcPct val="80000"/>
              </a:lnSpc>
            </a:pPr>
            <a:endParaRPr lang="en-US" sz="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endParaRPr lang="en-US" sz="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Upgrade to Gridded MOS and LAMP model </a:t>
            </a:r>
          </a:p>
          <a:p>
            <a:pPr>
              <a:lnSpc>
                <a:spcPct val="80000"/>
              </a:lnSpc>
            </a:pPr>
            <a:endParaRPr lang="en-US" sz="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endParaRPr lang="en-US" sz="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Upgrade to the GEFS and NAEFS (April 8, 2014)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Added variables to bias-corrected products globally and downscaled probabilistic products for CONUS and Alaska from GEFS and NAEFS</a:t>
            </a:r>
          </a:p>
          <a:p>
            <a:pPr lvl="1">
              <a:lnSpc>
                <a:spcPct val="80000"/>
              </a:lnSpc>
            </a:pPr>
            <a:endParaRPr lang="en-US" sz="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</a:pPr>
            <a:endParaRPr lang="en-US" sz="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Removal of legacy GFS products (June 3, 2014)</a:t>
            </a:r>
            <a:endParaRPr lang="en-US" sz="1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Old Text Products, FAX and Redbook graphics</a:t>
            </a:r>
          </a:p>
          <a:p>
            <a:pPr lvl="1">
              <a:lnSpc>
                <a:spcPct val="80000"/>
              </a:lnSpc>
            </a:pPr>
            <a:endParaRPr lang="en-US" sz="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</a:pPr>
            <a:endParaRPr lang="en-US" sz="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Upgrade HIRES Window (June 11, 2014)</a:t>
            </a:r>
          </a:p>
          <a:p>
            <a:pPr>
              <a:lnSpc>
                <a:spcPct val="80000"/>
              </a:lnSpc>
            </a:pPr>
            <a:endParaRPr lang="en-US" sz="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endParaRPr lang="en-US" sz="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Upgrade HWRF v8.0 and GFDL v12.0 model (week of June 10, 2014)</a:t>
            </a:r>
          </a:p>
          <a:p>
            <a:pPr>
              <a:lnSpc>
                <a:spcPct val="80000"/>
              </a:lnSpc>
            </a:pPr>
            <a:endParaRPr lang="en-US" sz="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endParaRPr lang="en-US" sz="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Observation Processing Suite Upgrade (June 2014)</a:t>
            </a:r>
          </a:p>
          <a:p>
            <a:pPr>
              <a:lnSpc>
                <a:spcPct val="80000"/>
              </a:lnSpc>
            </a:pPr>
            <a:endParaRPr lang="en-US" sz="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Upgrade to Global Wave Ensemble System (July 1, 2014)</a:t>
            </a:r>
          </a:p>
          <a:p>
            <a:pPr>
              <a:lnSpc>
                <a:spcPct val="80000"/>
              </a:lnSpc>
            </a:pPr>
            <a:endParaRPr lang="en-US" sz="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Upgrade to NAM v3.2.0 (July 2014)</a:t>
            </a:r>
          </a:p>
          <a:p>
            <a:pPr marL="0" indent="0" eaLnBrk="1" hangingPunct="1">
              <a:buNone/>
            </a:pP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		http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://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www.nco.ncep.noaa.gov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pmb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/changes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/ </a:t>
            </a: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endParaRPr lang="en-US" sz="1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1000" dirty="0"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APSDEU-13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/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NAEDEX-25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NCEP Update –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May 2014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591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Observation Processing</a:t>
            </a:r>
            <a:b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Suite Upgrade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0ECD80D-E032-1F47-A7BB-44AD834CE11F}" type="slidenum">
              <a:rPr lang="en-US" sz="1200">
                <a:solidFill>
                  <a:srgbClr val="000000"/>
                </a:solidFill>
              </a:rPr>
              <a:pPr eaLnBrk="1" hangingPunct="1"/>
              <a:t>15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8991600" cy="5334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endParaRPr lang="en-US" sz="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Observation Processing Suite Upgrade (June 2014) – several satellite-related observations will be assimilated into the following models:</a:t>
            </a:r>
          </a:p>
          <a:p>
            <a:pPr marL="0" indent="0">
              <a:lnSpc>
                <a:spcPct val="80000"/>
              </a:lnSpc>
              <a:buNone/>
            </a:pPr>
            <a:endParaRPr lang="en-US" sz="1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NESDIS GOES cloud (in NAM)</a:t>
            </a:r>
          </a:p>
          <a:p>
            <a:pPr lvl="1">
              <a:lnSpc>
                <a:spcPct val="80000"/>
              </a:lnSpc>
            </a:pPr>
            <a:r>
              <a:rPr lang="en-US" sz="1600" dirty="0" err="1" smtClean="0">
                <a:latin typeface="Arial" charset="0"/>
                <a:ea typeface="ＭＳ Ｐゴシック" charset="0"/>
                <a:cs typeface="ＭＳ Ｐゴシック" charset="0"/>
              </a:rPr>
              <a:t>LaRC</a:t>
            </a:r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 GOES cloud (in NAM)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NPP: </a:t>
            </a:r>
            <a:r>
              <a:rPr lang="en-US" sz="1600" dirty="0" err="1" smtClean="0">
                <a:latin typeface="Arial" charset="0"/>
                <a:ea typeface="ＭＳ Ｐゴシック" charset="0"/>
                <a:cs typeface="ＭＳ Ｐゴシック" charset="0"/>
              </a:rPr>
              <a:t>CrIS</a:t>
            </a:r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 and ATMS radiances in RAP model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NPP: Ozone (profile, total column)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METOP-A/B IASI Radiances in RAP model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METOP-B ASCAT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Canadian Wind Profilers</a:t>
            </a:r>
          </a:p>
          <a:p>
            <a:pPr lvl="1">
              <a:lnSpc>
                <a:spcPct val="80000"/>
              </a:lnSpc>
            </a:pPr>
            <a:r>
              <a:rPr lang="en-US" sz="1600" dirty="0" err="1" smtClean="0">
                <a:latin typeface="Arial" charset="0"/>
                <a:ea typeface="ＭＳ Ｐゴシック" charset="0"/>
                <a:cs typeface="ＭＳ Ｐゴシック" charset="0"/>
              </a:rPr>
              <a:t>Oceansat</a:t>
            </a: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dirty="0" err="1" smtClean="0">
                <a:latin typeface="Arial" charset="0"/>
                <a:ea typeface="ＭＳ Ｐゴシック" charset="0"/>
                <a:cs typeface="ＭＳ Ｐゴシック" charset="0"/>
              </a:rPr>
              <a:t>scatterometer</a:t>
            </a:r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 winds</a:t>
            </a:r>
          </a:p>
          <a:p>
            <a:pPr lvl="1">
              <a:lnSpc>
                <a:spcPct val="80000"/>
              </a:lnSpc>
            </a:pPr>
            <a:endParaRPr lang="en-US" sz="1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GOES Hourly satellite winds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Include shortwave (3.9 micron) GOES winds for testing</a:t>
            </a:r>
          </a:p>
          <a:p>
            <a:pPr lvl="1">
              <a:lnSpc>
                <a:spcPct val="80000"/>
              </a:lnSpc>
            </a:pPr>
            <a:endParaRPr lang="en-US" sz="1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Include more robust aircraft QC processing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sz="16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7150" indent="0">
              <a:lnSpc>
                <a:spcPct val="80000"/>
              </a:lnSpc>
              <a:buNone/>
            </a:pPr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Update the entire observation processing suite into vertical structure/environment equivalence</a:t>
            </a:r>
          </a:p>
          <a:p>
            <a:pPr marL="0" indent="0" eaLnBrk="1" hangingPunct="1">
              <a:buNone/>
            </a:pP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		http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://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www.nco.ncep.noaa.gov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pmb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/changes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/ </a:t>
            </a: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endParaRPr lang="en-US" sz="1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1000" dirty="0"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APSDEU-13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/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NAEDEX-25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NCEP Update –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May 2014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118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722312" y="4406900"/>
            <a:ext cx="8421688" cy="138429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000" b="1" kern="0" cap="all" dirty="0">
                <a:latin typeface="Calibri" pitchFamily="34" charset="0"/>
              </a:rPr>
              <a:t>Planned Model Upgrades</a:t>
            </a:r>
          </a:p>
        </p:txBody>
      </p:sp>
      <p:sp>
        <p:nvSpPr>
          <p:cNvPr id="47108" name="Text Placeholder 2"/>
          <p:cNvSpPr txBox="1">
            <a:spLocks/>
          </p:cNvSpPr>
          <p:nvPr/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 dirty="0" smtClean="0">
                <a:latin typeface="Calibri" charset="0"/>
              </a:rPr>
              <a:t>FY14Q4/FY15Q1 </a:t>
            </a:r>
            <a:r>
              <a:rPr lang="en-US" sz="2000" b="1" dirty="0">
                <a:latin typeface="Calibri" charset="0"/>
              </a:rPr>
              <a:t>– NCEP Computing Activities</a:t>
            </a:r>
            <a:endParaRPr lang="en-US" sz="2000" dirty="0">
              <a:latin typeface="Calibri" charset="0"/>
            </a:endParaRPr>
          </a:p>
        </p:txBody>
      </p:sp>
      <p:sp>
        <p:nvSpPr>
          <p:cNvPr id="47109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3FE2DA54-AB36-FA4F-8D49-8DCDF179AB41}" type="slidenum">
              <a:rPr lang="en-US" sz="1200">
                <a:solidFill>
                  <a:srgbClr val="000000"/>
                </a:solidFill>
              </a:rPr>
              <a:pPr algn="r" eaLnBrk="1" hangingPunct="1"/>
              <a:t>16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APSDEU-13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/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NAEDEX-25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NCEP Update –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May 2014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Planned Model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Upgrades 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August – December 2014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991600" cy="5334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High-Resolution Rapid Refresh (HRRR) v1.0.0 – September 2014</a:t>
            </a:r>
          </a:p>
          <a:p>
            <a:pPr lvl="1" eaLnBrk="1" hangingPunct="1"/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Initial version of 3 km HRRR – F000-F015 every 15 minutes</a:t>
            </a:r>
          </a:p>
          <a:p>
            <a:pPr lvl="1" eaLnBrk="1" hangingPunct="1"/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Similar to RAP but allows explicit convection</a:t>
            </a:r>
          </a:p>
          <a:p>
            <a:pPr lvl="1" eaLnBrk="1" hangingPunct="1"/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Radar assimilated every 15 min / allow a one-hour “</a:t>
            </a:r>
            <a:r>
              <a:rPr lang="en-US" sz="1600" dirty="0" err="1" smtClean="0">
                <a:latin typeface="Arial" charset="0"/>
                <a:ea typeface="ＭＳ Ｐゴシック" charset="0"/>
                <a:cs typeface="ＭＳ Ｐゴシック" charset="0"/>
              </a:rPr>
              <a:t>spinup</a:t>
            </a:r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” forecast / and final 3km GSI</a:t>
            </a:r>
          </a:p>
          <a:p>
            <a:pPr lvl="1" eaLnBrk="1" hangingPunct="1"/>
            <a:endParaRPr lang="en-US" sz="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GDAS/GFS v12.0.0 – September / October 2014</a:t>
            </a:r>
          </a:p>
          <a:p>
            <a:pPr lvl="1" eaLnBrk="1" hangingPunct="1"/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0.25 degree resolution (T1534)</a:t>
            </a:r>
          </a:p>
          <a:p>
            <a:pPr lvl="1" eaLnBrk="1" hangingPunct="1"/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Improved model physics</a:t>
            </a:r>
          </a:p>
          <a:p>
            <a:pPr lvl="1" eaLnBrk="1" hangingPunct="1"/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Enhanced data assimilation – T574 </a:t>
            </a:r>
            <a:r>
              <a:rPr lang="en-US" sz="1600" dirty="0" err="1" smtClean="0">
                <a:latin typeface="Arial" charset="0"/>
                <a:ea typeface="ＭＳ Ｐゴシック" charset="0"/>
                <a:cs typeface="ＭＳ Ｐゴシック" charset="0"/>
              </a:rPr>
              <a:t>EnKF</a:t>
            </a:r>
            <a:endParaRPr lang="en-US" sz="16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Extension of high resolution to 10 days</a:t>
            </a:r>
          </a:p>
          <a:p>
            <a:pPr lvl="1" eaLnBrk="1" hangingPunct="1"/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3 hourly output through F240</a:t>
            </a:r>
          </a:p>
          <a:p>
            <a:pPr lvl="1" eaLnBrk="1" hangingPunct="1"/>
            <a:endParaRPr lang="en-US" sz="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RTOFS Global Upgrade</a:t>
            </a:r>
          </a:p>
          <a:p>
            <a:pPr eaLnBrk="1" hangingPunct="1"/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RTG SST High Resolution to include METOP-B</a:t>
            </a:r>
          </a:p>
          <a:p>
            <a:pPr eaLnBrk="1" hangingPunct="1"/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Sea Ice Drift Model v2.1.0</a:t>
            </a:r>
          </a:p>
          <a:p>
            <a:pPr eaLnBrk="1" hangingPunct="1"/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SREF Major Upgrade </a:t>
            </a:r>
          </a:p>
          <a:p>
            <a:pPr marL="0" indent="0" eaLnBrk="1" hangingPunct="1">
              <a:buNone/>
            </a:pP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		http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://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www.nco.ncep.noaa.gov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pmb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/changes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/ </a:t>
            </a: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endParaRPr lang="en-US" sz="1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1000" dirty="0"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APSDEU-13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/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NAEDEX-25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NCEP Update –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May 2014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  <p:sp>
        <p:nvSpPr>
          <p:cNvPr id="5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BE3C7CBE-F007-0144-83FA-AB223E273F3C}" type="slidenum">
              <a:rPr lang="en-US" sz="1200">
                <a:solidFill>
                  <a:srgbClr val="000000"/>
                </a:solidFill>
              </a:rPr>
              <a:pPr algn="r" eaLnBrk="1" hangingPunct="1"/>
              <a:t>17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081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722312" y="4406900"/>
            <a:ext cx="8421688" cy="138429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000" b="1" kern="0" cap="all" dirty="0" smtClean="0">
                <a:latin typeface="Calibri" pitchFamily="34" charset="0"/>
              </a:rPr>
              <a:t>Dissemination </a:t>
            </a:r>
            <a:r>
              <a:rPr lang="en-US" sz="4000" b="1" kern="0" cap="all" dirty="0">
                <a:latin typeface="Calibri" pitchFamily="34" charset="0"/>
              </a:rPr>
              <a:t>Priorities</a:t>
            </a:r>
          </a:p>
        </p:txBody>
      </p:sp>
      <p:sp>
        <p:nvSpPr>
          <p:cNvPr id="48132" name="Text Placeholder 2"/>
          <p:cNvSpPr txBox="1">
            <a:spLocks/>
          </p:cNvSpPr>
          <p:nvPr/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 dirty="0">
                <a:latin typeface="Calibri" charset="0"/>
              </a:rPr>
              <a:t>Data </a:t>
            </a:r>
            <a:r>
              <a:rPr lang="en-US" sz="2000" b="1" dirty="0" smtClean="0">
                <a:latin typeface="Calibri" charset="0"/>
              </a:rPr>
              <a:t>Dissemination: </a:t>
            </a:r>
            <a:r>
              <a:rPr lang="en-US" sz="2000" b="1" dirty="0">
                <a:latin typeface="Calibri" charset="0"/>
              </a:rPr>
              <a:t>Future</a:t>
            </a:r>
            <a:endParaRPr lang="en-US" sz="2000" dirty="0">
              <a:latin typeface="Calibri" charset="0"/>
            </a:endParaRPr>
          </a:p>
        </p:txBody>
      </p:sp>
      <p:sp>
        <p:nvSpPr>
          <p:cNvPr id="48133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0307F75D-E13B-764E-9AE2-E2490D91DFC1}" type="slidenum">
              <a:rPr lang="en-US" sz="1200">
                <a:solidFill>
                  <a:srgbClr val="000000"/>
                </a:solidFill>
              </a:rPr>
              <a:pPr algn="r" eaLnBrk="1" hangingPunct="1"/>
              <a:t>18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APSDEU-13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/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NAEDEX-25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NCEP Update –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May 2014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/>
              <a:t>NOAA Integrated </a:t>
            </a:r>
            <a:br>
              <a:rPr lang="en-US" sz="4000" b="1" dirty="0" smtClean="0"/>
            </a:br>
            <a:r>
              <a:rPr lang="en-US" sz="4000" b="1" dirty="0" smtClean="0"/>
              <a:t>Dissemination Program</a:t>
            </a:r>
            <a:endParaRPr lang="en-US" sz="4000" b="1" dirty="0"/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4953000"/>
          </a:xfrm>
        </p:spPr>
        <p:txBody>
          <a:bodyPr>
            <a:normAutofit fontScale="92500"/>
          </a:bodyPr>
          <a:lstStyle/>
          <a:p>
            <a:r>
              <a:rPr lang="en-US" dirty="0"/>
              <a:t>NOAA’s Integrated Dissemination Program (IDP) </a:t>
            </a:r>
            <a:r>
              <a:rPr lang="en-US" dirty="0" smtClean="0"/>
              <a:t>established </a:t>
            </a:r>
            <a:r>
              <a:rPr lang="en-US" dirty="0"/>
              <a:t>to transform </a:t>
            </a:r>
            <a:r>
              <a:rPr lang="en-US" dirty="0" smtClean="0"/>
              <a:t>organization’s </a:t>
            </a:r>
            <a:r>
              <a:rPr lang="en-US" dirty="0"/>
              <a:t>dissemination capabilities from a collection of independent stovepipes to an integrated enterprise-wide dissemination </a:t>
            </a:r>
            <a:r>
              <a:rPr lang="en-US" dirty="0" smtClean="0"/>
              <a:t>service</a:t>
            </a:r>
          </a:p>
          <a:p>
            <a:pPr marL="0" indent="0">
              <a:buNone/>
            </a:pPr>
            <a:endParaRPr lang="en-US" sz="1300" dirty="0"/>
          </a:p>
          <a:p>
            <a:r>
              <a:rPr lang="en-US" dirty="0" smtClean="0"/>
              <a:t>IDP </a:t>
            </a:r>
            <a:r>
              <a:rPr lang="en-US" dirty="0"/>
              <a:t>funding is derived from three separate funding lines (NWSTG Re-architecture, NextGen, and NWS Ground Readiness Project (GRP))</a:t>
            </a:r>
          </a:p>
          <a:p>
            <a:pPr lvl="1"/>
            <a:endParaRPr lang="en-US" sz="1300" dirty="0"/>
          </a:p>
          <a:p>
            <a:r>
              <a:rPr lang="en-US" dirty="0" smtClean="0"/>
              <a:t>IDP </a:t>
            </a:r>
            <a:r>
              <a:rPr lang="en-US" dirty="0"/>
              <a:t>includes multiple </a:t>
            </a:r>
            <a:r>
              <a:rPr lang="en-US" dirty="0" smtClean="0"/>
              <a:t>projects and subprojects</a:t>
            </a:r>
          </a:p>
          <a:p>
            <a:pPr lvl="1"/>
            <a:endParaRPr lang="en-US" sz="1500" dirty="0" smtClean="0"/>
          </a:p>
          <a:p>
            <a:r>
              <a:rPr lang="en-US" dirty="0" smtClean="0"/>
              <a:t>Primary IDP dissemination facility to be part of NCEP Central Operations in College Park, MD…backup in Boulder, CO</a:t>
            </a:r>
          </a:p>
          <a:p>
            <a:pPr marL="0" indent="0">
              <a:buNone/>
            </a:pPr>
            <a:endParaRPr lang="en-US" sz="1500" dirty="0" smtClean="0"/>
          </a:p>
          <a:p>
            <a:r>
              <a:rPr lang="en-US" dirty="0" smtClean="0"/>
              <a:t>Projects and applications are to be moved into (e.g</a:t>
            </a:r>
            <a:r>
              <a:rPr lang="en-US" dirty="0"/>
              <a:t>. </a:t>
            </a:r>
            <a:r>
              <a:rPr lang="en-US" dirty="0" smtClean="0"/>
              <a:t>NOAA </a:t>
            </a:r>
            <a:r>
              <a:rPr lang="en-US" dirty="0"/>
              <a:t>National Operational Model Archive and Distribution System (NOMADS)) </a:t>
            </a:r>
            <a:r>
              <a:rPr lang="en-US" dirty="0" smtClean="0"/>
              <a:t>or established in overall dissemination service facilities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APSDEU-13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/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NAEDEX-25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NCEP Update –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May 2014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  <p:sp>
        <p:nvSpPr>
          <p:cNvPr id="5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BE3C7CBE-F007-0144-83FA-AB223E273F3C}" type="slidenum">
              <a:rPr lang="en-US" sz="1200">
                <a:solidFill>
                  <a:srgbClr val="000000"/>
                </a:solidFill>
              </a:rPr>
              <a:pPr algn="r" eaLnBrk="1" hangingPunct="1"/>
              <a:t>19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94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Topics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Migration to NOAA’s Weather &amp; Climate Operational Supercomputing System (WCOSS)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New Data Usage and Acquisition </a:t>
            </a:r>
          </a:p>
          <a:p>
            <a:pPr lvl="1"/>
            <a:endParaRPr lang="en-US" sz="800" dirty="0">
              <a:latin typeface="Arial" charset="0"/>
              <a:ea typeface="ＭＳ Ｐゴシック" charset="0"/>
            </a:endParaRP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Recent Model Upgrades</a:t>
            </a:r>
          </a:p>
          <a:p>
            <a:pPr>
              <a:buFontTx/>
              <a:buNone/>
            </a:pPr>
            <a:endParaRPr lang="en-US" sz="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Planned Model Upgrades</a:t>
            </a:r>
          </a:p>
          <a:p>
            <a:endParaRPr lang="en-US" sz="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NOAA’s Integrated Dissemination Program System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endParaRPr lang="en-US" sz="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560893D-C4EF-654D-9F41-9686E9C2EFB8}" type="slidenum">
              <a:rPr lang="en-US" sz="1200">
                <a:solidFill>
                  <a:srgbClr val="000000"/>
                </a:solidFill>
              </a:rPr>
              <a:pPr eaLnBrk="1" hangingPunct="1"/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  <p:grpSp>
        <p:nvGrpSpPr>
          <p:cNvPr id="17412" name="Group 7"/>
          <p:cNvGrpSpPr>
            <a:grpSpLocks/>
          </p:cNvGrpSpPr>
          <p:nvPr/>
        </p:nvGrpSpPr>
        <p:grpSpPr bwMode="auto">
          <a:xfrm>
            <a:off x="0" y="5638800"/>
            <a:ext cx="9144000" cy="1295400"/>
            <a:chOff x="626" y="3408"/>
            <a:chExt cx="4501" cy="432"/>
          </a:xfrm>
        </p:grpSpPr>
        <p:pic>
          <p:nvPicPr>
            <p:cNvPr id="17414" name="Picture 8" descr="wing_sunset2_small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" y="3408"/>
              <a:ext cx="80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5" name="Picture 9" descr="roughseas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" y="3409"/>
              <a:ext cx="746" cy="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10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16" b="21416"/>
            <a:stretch>
              <a:fillRect/>
            </a:stretch>
          </p:blipFill>
          <p:spPr bwMode="auto">
            <a:xfrm>
              <a:off x="1373" y="3408"/>
              <a:ext cx="75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7" name="Picture 1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98" b="9599"/>
            <a:stretch>
              <a:fillRect/>
            </a:stretch>
          </p:blipFill>
          <p:spPr bwMode="auto">
            <a:xfrm>
              <a:off x="2903" y="3409"/>
              <a:ext cx="738" cy="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8" name="Picture 12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10" b="12845"/>
            <a:stretch>
              <a:fillRect/>
            </a:stretch>
          </p:blipFill>
          <p:spPr bwMode="auto">
            <a:xfrm>
              <a:off x="3638" y="3409"/>
              <a:ext cx="687" cy="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13" descr="PLOW_-_BUS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50" b="18750"/>
            <a:stretch>
              <a:fillRect/>
            </a:stretch>
          </p:blipFill>
          <p:spPr bwMode="auto">
            <a:xfrm>
              <a:off x="2132" y="3408"/>
              <a:ext cx="76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13" name="Picture 5" descr="ncep_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60663"/>
            <a:ext cx="2590800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/>
              <a:t>IDP Overview</a:t>
            </a:r>
            <a:endParaRPr lang="en-US" sz="40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1600200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sz="1800" dirty="0" smtClean="0"/>
              <a:t>IDP plans to deliver NOAA Wide Dissemination Services in a phased approach.</a:t>
            </a:r>
          </a:p>
          <a:p>
            <a:pPr>
              <a:buFont typeface="Wingdings" pitchFamily="2" charset="2"/>
              <a:buChar char="q"/>
            </a:pPr>
            <a:r>
              <a:rPr lang="en-US" sz="1800" dirty="0" smtClean="0"/>
              <a:t>In Phase 1, IDP’s focus is on executing against NWS requirements.</a:t>
            </a:r>
            <a:endParaRPr lang="en-US" sz="18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" t="12687"/>
          <a:stretch/>
        </p:blipFill>
        <p:spPr bwMode="auto">
          <a:xfrm>
            <a:off x="400050" y="2476500"/>
            <a:ext cx="8058150" cy="3924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APSDEU-13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/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NAEDEX-25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NCEP Update –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May 2014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  <p:sp>
        <p:nvSpPr>
          <p:cNvPr id="9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BE3C7CBE-F007-0144-83FA-AB223E273F3C}" type="slidenum">
              <a:rPr lang="en-US" sz="1200">
                <a:solidFill>
                  <a:srgbClr val="000000"/>
                </a:solidFill>
              </a:rPr>
              <a:pPr algn="r" eaLnBrk="1" hangingPunct="1"/>
              <a:t>20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12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1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b="1" dirty="0" smtClean="0"/>
              <a:t>IDP’s Projects and Subprojects</a:t>
            </a:r>
            <a:endParaRPr lang="en-US" sz="36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0" y="152400"/>
            <a:ext cx="9144000" cy="63246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108960" y="1355622"/>
            <a:ext cx="5334000" cy="49530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852160" y="1460367"/>
            <a:ext cx="2286000" cy="472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172356" y="1518655"/>
            <a:ext cx="1752600" cy="3810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GRB Assessment and </a:t>
            </a:r>
          </a:p>
          <a:p>
            <a:pPr algn="ctr"/>
            <a:r>
              <a:rPr lang="en-US" sz="1000" dirty="0" smtClean="0"/>
              <a:t>Site Survey</a:t>
            </a:r>
            <a:endParaRPr lang="en-US" sz="1000" dirty="0"/>
          </a:p>
        </p:txBody>
      </p:sp>
      <p:sp>
        <p:nvSpPr>
          <p:cNvPr id="13" name="Rounded Rectangle 12"/>
          <p:cNvSpPr/>
          <p:nvPr/>
        </p:nvSpPr>
        <p:spPr>
          <a:xfrm>
            <a:off x="6172356" y="1933323"/>
            <a:ext cx="1752600" cy="3810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Network Upgrade and Optimization (Long-term)</a:t>
            </a:r>
            <a:endParaRPr lang="en-US" sz="1000" dirty="0"/>
          </a:p>
        </p:txBody>
      </p:sp>
      <p:sp>
        <p:nvSpPr>
          <p:cNvPr id="14" name="Rounded Rectangle 13"/>
          <p:cNvSpPr/>
          <p:nvPr/>
        </p:nvSpPr>
        <p:spPr>
          <a:xfrm>
            <a:off x="6172356" y="2710387"/>
            <a:ext cx="1752600" cy="3810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Satellite Broadcast Network (SBN) Upgrade</a:t>
            </a:r>
            <a:endParaRPr lang="en-US" sz="1000" dirty="0"/>
          </a:p>
        </p:txBody>
      </p:sp>
      <p:sp>
        <p:nvSpPr>
          <p:cNvPr id="15" name="Rounded Rectangle 14"/>
          <p:cNvSpPr/>
          <p:nvPr/>
        </p:nvSpPr>
        <p:spPr>
          <a:xfrm>
            <a:off x="6172356" y="3131972"/>
            <a:ext cx="1752600" cy="3810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GRP Engineering and Coordination</a:t>
            </a:r>
            <a:endParaRPr lang="en-US" sz="1000" dirty="0"/>
          </a:p>
        </p:txBody>
      </p:sp>
      <p:sp>
        <p:nvSpPr>
          <p:cNvPr id="16" name="Rounded Rectangle 15"/>
          <p:cNvSpPr/>
          <p:nvPr/>
        </p:nvSpPr>
        <p:spPr>
          <a:xfrm>
            <a:off x="6172356" y="3561357"/>
            <a:ext cx="1752600" cy="381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Multiple Radar/ Multiple Sensor Implementation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172356" y="3986658"/>
            <a:ext cx="1752600" cy="381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MDL NextGen Web Service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72356" y="4889080"/>
            <a:ext cx="1752600" cy="381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Dissemination Infrastructure primary 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smtClean="0">
                <a:solidFill>
                  <a:srgbClr val="000000"/>
                </a:solidFill>
              </a:rPr>
              <a:t>facility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172356" y="5739597"/>
            <a:ext cx="1752600" cy="381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NWSTG Re-architecture Technical Evaluation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375660" y="2574822"/>
            <a:ext cx="1676400" cy="457200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Ground Readiness</a:t>
            </a:r>
            <a:endParaRPr lang="en-US" sz="1100" dirty="0"/>
          </a:p>
        </p:txBody>
      </p:sp>
      <p:sp>
        <p:nvSpPr>
          <p:cNvPr id="24" name="Rounded Rectangle 23"/>
          <p:cNvSpPr/>
          <p:nvPr/>
        </p:nvSpPr>
        <p:spPr>
          <a:xfrm>
            <a:off x="3375660" y="3480322"/>
            <a:ext cx="1676400" cy="4572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Web Services Portal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375660" y="5351889"/>
            <a:ext cx="16764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Dissemination Infrastructure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57200" y="3505200"/>
            <a:ext cx="1813560" cy="6698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Integrated Dissemination Program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7" name="Straight Connector 26"/>
          <p:cNvCxnSpPr>
            <a:endCxn id="23" idx="1"/>
          </p:cNvCxnSpPr>
          <p:nvPr/>
        </p:nvCxnSpPr>
        <p:spPr>
          <a:xfrm flipV="1">
            <a:off x="2270760" y="2803422"/>
            <a:ext cx="1104900" cy="1143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6" idx="3"/>
            <a:endCxn id="24" idx="1"/>
          </p:cNvCxnSpPr>
          <p:nvPr/>
        </p:nvCxnSpPr>
        <p:spPr>
          <a:xfrm flipV="1">
            <a:off x="2270760" y="3708922"/>
            <a:ext cx="1104900" cy="13118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25" idx="1"/>
          </p:cNvCxnSpPr>
          <p:nvPr/>
        </p:nvCxnSpPr>
        <p:spPr>
          <a:xfrm>
            <a:off x="2270760" y="3946422"/>
            <a:ext cx="1104900" cy="163406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3" idx="3"/>
            <a:endCxn id="12" idx="1"/>
          </p:cNvCxnSpPr>
          <p:nvPr/>
        </p:nvCxnSpPr>
        <p:spPr>
          <a:xfrm flipV="1">
            <a:off x="5052060" y="1709155"/>
            <a:ext cx="1120296" cy="1094267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3" idx="3"/>
            <a:endCxn id="13" idx="1"/>
          </p:cNvCxnSpPr>
          <p:nvPr/>
        </p:nvCxnSpPr>
        <p:spPr>
          <a:xfrm flipV="1">
            <a:off x="5052060" y="2123823"/>
            <a:ext cx="1120296" cy="679599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3" idx="3"/>
            <a:endCxn id="14" idx="1"/>
          </p:cNvCxnSpPr>
          <p:nvPr/>
        </p:nvCxnSpPr>
        <p:spPr>
          <a:xfrm>
            <a:off x="5052060" y="2803422"/>
            <a:ext cx="1120296" cy="9746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3" idx="3"/>
            <a:endCxn id="15" idx="1"/>
          </p:cNvCxnSpPr>
          <p:nvPr/>
        </p:nvCxnSpPr>
        <p:spPr>
          <a:xfrm>
            <a:off x="5052060" y="2803422"/>
            <a:ext cx="1120296" cy="51905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4" idx="3"/>
            <a:endCxn id="16" idx="1"/>
          </p:cNvCxnSpPr>
          <p:nvPr/>
        </p:nvCxnSpPr>
        <p:spPr>
          <a:xfrm>
            <a:off x="5052060" y="3708922"/>
            <a:ext cx="1120296" cy="42935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4" idx="3"/>
            <a:endCxn id="17" idx="1"/>
          </p:cNvCxnSpPr>
          <p:nvPr/>
        </p:nvCxnSpPr>
        <p:spPr>
          <a:xfrm>
            <a:off x="5052060" y="3708922"/>
            <a:ext cx="1120296" cy="468236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5" idx="3"/>
            <a:endCxn id="18" idx="1"/>
          </p:cNvCxnSpPr>
          <p:nvPr/>
        </p:nvCxnSpPr>
        <p:spPr>
          <a:xfrm flipV="1">
            <a:off x="5052060" y="5079580"/>
            <a:ext cx="1120296" cy="500909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5" idx="3"/>
            <a:endCxn id="19" idx="1"/>
          </p:cNvCxnSpPr>
          <p:nvPr/>
        </p:nvCxnSpPr>
        <p:spPr>
          <a:xfrm>
            <a:off x="5052060" y="5580489"/>
            <a:ext cx="1120296" cy="349608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6172356" y="4415497"/>
            <a:ext cx="1752600" cy="381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NextGen Web </a:t>
            </a:r>
            <a:r>
              <a:rPr lang="en-US" sz="1000" dirty="0">
                <a:solidFill>
                  <a:srgbClr val="000000"/>
                </a:solidFill>
              </a:rPr>
              <a:t>Services </a:t>
            </a:r>
            <a:endParaRPr lang="en-US" sz="1000" dirty="0" smtClean="0">
              <a:solidFill>
                <a:srgbClr val="000000"/>
              </a:solidFill>
            </a:endParaRPr>
          </a:p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Portal Project Roadmap</a:t>
            </a:r>
            <a:endParaRPr lang="en-US" sz="1000" dirty="0">
              <a:solidFill>
                <a:srgbClr val="000000"/>
              </a:solidFill>
            </a:endParaRPr>
          </a:p>
        </p:txBody>
      </p:sp>
      <p:cxnSp>
        <p:nvCxnSpPr>
          <p:cNvPr id="39" name="Straight Connector 38"/>
          <p:cNvCxnSpPr>
            <a:stCxn id="24" idx="3"/>
            <a:endCxn id="38" idx="1"/>
          </p:cNvCxnSpPr>
          <p:nvPr/>
        </p:nvCxnSpPr>
        <p:spPr>
          <a:xfrm>
            <a:off x="5052060" y="3708922"/>
            <a:ext cx="1120296" cy="897075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3375660" y="4287638"/>
            <a:ext cx="1752600" cy="3810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WRIP/NOAA Weather </a:t>
            </a:r>
          </a:p>
          <a:p>
            <a:pPr algn="ctr"/>
            <a:r>
              <a:rPr lang="en-US" sz="1000" dirty="0" smtClean="0"/>
              <a:t>Wire Service (NWWS)</a:t>
            </a:r>
            <a:endParaRPr lang="en-US" sz="1000" dirty="0"/>
          </a:p>
        </p:txBody>
      </p:sp>
      <p:cxnSp>
        <p:nvCxnSpPr>
          <p:cNvPr id="41" name="Straight Connector 40"/>
          <p:cNvCxnSpPr>
            <a:stCxn id="25" idx="3"/>
            <a:endCxn id="42" idx="1"/>
          </p:cNvCxnSpPr>
          <p:nvPr/>
        </p:nvCxnSpPr>
        <p:spPr>
          <a:xfrm flipV="1">
            <a:off x="5052060" y="5504839"/>
            <a:ext cx="1120296" cy="7565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6172356" y="5314339"/>
            <a:ext cx="1752600" cy="381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Dissemination Infrastructure backup facility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77436" y="105082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Program</a:t>
            </a:r>
            <a:endParaRPr lang="en-US" sz="16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3819810" y="1050822"/>
            <a:ext cx="788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Project</a:t>
            </a:r>
            <a:endParaRPr lang="en-US" sz="16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6463047" y="1050822"/>
            <a:ext cx="1171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Sub-project</a:t>
            </a:r>
            <a:endParaRPr lang="en-US" sz="1600" b="1" dirty="0"/>
          </a:p>
        </p:txBody>
      </p:sp>
      <p:cxnSp>
        <p:nvCxnSpPr>
          <p:cNvPr id="46" name="Straight Connector 45"/>
          <p:cNvCxnSpPr>
            <a:endCxn id="40" idx="1"/>
          </p:cNvCxnSpPr>
          <p:nvPr/>
        </p:nvCxnSpPr>
        <p:spPr>
          <a:xfrm>
            <a:off x="2270760" y="3946422"/>
            <a:ext cx="1104900" cy="5317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6170381" y="2323223"/>
            <a:ext cx="1752600" cy="3810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OCONUS Network Upgrade  &amp; Optimization (DUSO </a:t>
            </a:r>
            <a:r>
              <a:rPr lang="en-US" sz="1000" dirty="0" err="1" smtClean="0"/>
              <a:t>Mem</a:t>
            </a:r>
            <a:r>
              <a:rPr lang="en-US" sz="1000" dirty="0" smtClean="0"/>
              <a:t>.)</a:t>
            </a:r>
            <a:endParaRPr lang="en-US" sz="1000" dirty="0"/>
          </a:p>
        </p:txBody>
      </p:sp>
      <p:cxnSp>
        <p:nvCxnSpPr>
          <p:cNvPr id="48" name="Straight Connector 47"/>
          <p:cNvCxnSpPr>
            <a:stCxn id="23" idx="3"/>
            <a:endCxn id="47" idx="1"/>
          </p:cNvCxnSpPr>
          <p:nvPr/>
        </p:nvCxnSpPr>
        <p:spPr>
          <a:xfrm flipV="1">
            <a:off x="5052060" y="2513723"/>
            <a:ext cx="1118321" cy="289699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itle 1"/>
          <p:cNvSpPr txBox="1">
            <a:spLocks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b="1" dirty="0" smtClean="0"/>
              <a:t>IDP’s Projects and Subprojects</a:t>
            </a:r>
            <a:endParaRPr lang="en-US" sz="3600" b="1" dirty="0"/>
          </a:p>
        </p:txBody>
      </p:sp>
      <p:sp>
        <p:nvSpPr>
          <p:cNvPr id="50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APSDEU-13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/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NAEDEX-25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NCEP Update –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May 2014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  <p:sp>
        <p:nvSpPr>
          <p:cNvPr id="51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BE3C7CBE-F007-0144-83FA-AB223E273F3C}" type="slidenum">
              <a:rPr lang="en-US" sz="1200">
                <a:solidFill>
                  <a:srgbClr val="000000"/>
                </a:solidFill>
              </a:rPr>
              <a:pPr algn="r" eaLnBrk="1" hangingPunct="1"/>
              <a:t>21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66885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533400" y="228600"/>
            <a:ext cx="8229600" cy="896937"/>
          </a:xfrm>
          <a:prstGeom prst="rect">
            <a:avLst/>
          </a:prstGeom>
        </p:spPr>
        <p:txBody>
          <a:bodyPr/>
          <a:lstStyle/>
          <a:p>
            <a:pPr lvl="0" algn="ctr" eaLnBrk="0" hangingPunct="0"/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IDP</a:t>
            </a:r>
            <a:r>
              <a:rPr lang="en-US" sz="3200" b="1" dirty="0" smtClean="0">
                <a:latin typeface="+mn-lt"/>
                <a:ea typeface="+mj-ea"/>
                <a:cs typeface="+mj-cs"/>
              </a:rPr>
              <a:t> Project:</a:t>
            </a:r>
            <a:r>
              <a:rPr lang="en-US" sz="3200" b="1" dirty="0" smtClean="0">
                <a:latin typeface="+mn-lt"/>
              </a:rPr>
              <a:t> </a:t>
            </a:r>
            <a:endParaRPr lang="en-US" sz="3200" b="1" dirty="0" smtClean="0">
              <a:latin typeface="+mn-lt"/>
            </a:endParaRPr>
          </a:p>
          <a:p>
            <a:pPr lvl="0" algn="ctr" eaLnBrk="0" hangingPunct="0"/>
            <a:r>
              <a:rPr lang="en-US" sz="3200" b="1" dirty="0" smtClean="0">
                <a:latin typeface="+mn-lt"/>
              </a:rPr>
              <a:t>Dissemination Infrastructure</a:t>
            </a:r>
            <a:r>
              <a:rPr lang="en-US" sz="3200" b="1" dirty="0" smtClean="0">
                <a:latin typeface="+mn-lt"/>
                <a:ea typeface="+mj-ea"/>
                <a:cs typeface="+mj-cs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0" name="Content Placeholder 17"/>
          <p:cNvSpPr>
            <a:spLocks noGrp="1"/>
          </p:cNvSpPr>
          <p:nvPr>
            <p:ph idx="1"/>
          </p:nvPr>
        </p:nvSpPr>
        <p:spPr>
          <a:xfrm>
            <a:off x="152400" y="1600200"/>
            <a:ext cx="5181600" cy="48768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1800" u="sng" dirty="0" smtClean="0"/>
              <a:t>Project Scope</a:t>
            </a:r>
            <a:r>
              <a:rPr lang="en-US" sz="1800" dirty="0" smtClean="0"/>
              <a:t>: 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 smtClean="0"/>
              <a:t>Build a service-oriented dissemination infrastructure at a primary facility (College Park, MD) and a backup facility (Boulder, CO).</a:t>
            </a:r>
          </a:p>
          <a:p>
            <a:pPr marL="457200" lvl="1" indent="0">
              <a:buNone/>
            </a:pPr>
            <a:endParaRPr lang="en-US" sz="800" dirty="0" smtClean="0"/>
          </a:p>
          <a:p>
            <a:pPr>
              <a:buFont typeface="Wingdings" pitchFamily="2" charset="2"/>
              <a:buChar char="q"/>
            </a:pPr>
            <a:r>
              <a:rPr lang="en-US" sz="1800" u="sng" dirty="0" smtClean="0"/>
              <a:t>Goals:</a:t>
            </a:r>
            <a:r>
              <a:rPr lang="en-US" sz="1800" dirty="0" smtClean="0"/>
              <a:t>  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 smtClean="0"/>
              <a:t>Implement a scalable, robust, secure, and commonly shared dissemination infrastructure 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 smtClean="0"/>
              <a:t>Ensure NWS GOES-R and JPSS ground readiness (particularly increase in satellite, model, and radar data).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 smtClean="0"/>
              <a:t>Standardize scalable architecture.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 smtClean="0"/>
              <a:t>Provide Infrastructure services.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 smtClean="0"/>
              <a:t>Provide cloud computing where appropriate.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 smtClean="0"/>
              <a:t>Support NOAA OCIO Principles:</a:t>
            </a:r>
          </a:p>
          <a:p>
            <a:pPr lvl="2"/>
            <a:r>
              <a:rPr lang="en-US" sz="1600" dirty="0" smtClean="0"/>
              <a:t>Build Enterprise Shared Services</a:t>
            </a:r>
          </a:p>
          <a:p>
            <a:pPr lvl="2"/>
            <a:r>
              <a:rPr lang="en-US" sz="1600" dirty="0" smtClean="0"/>
              <a:t>Modernize IT Infrastructure</a:t>
            </a:r>
          </a:p>
          <a:p>
            <a:pPr lvl="2"/>
            <a:r>
              <a:rPr lang="en-US" sz="1600" dirty="0" smtClean="0"/>
              <a:t>Consolidate Data Centers</a:t>
            </a:r>
            <a:endParaRPr lang="en-US" sz="16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5486399" y="1600200"/>
            <a:ext cx="3429000" cy="5029200"/>
            <a:chOff x="5488093" y="969818"/>
            <a:chExt cx="3505200" cy="5715000"/>
          </a:xfrm>
          <a:solidFill>
            <a:schemeClr val="accent2">
              <a:lumMod val="75000"/>
            </a:schemeClr>
          </a:solidFill>
        </p:grpSpPr>
        <p:sp>
          <p:nvSpPr>
            <p:cNvPr id="14" name="Rectangle 13"/>
            <p:cNvSpPr/>
            <p:nvPr/>
          </p:nvSpPr>
          <p:spPr>
            <a:xfrm>
              <a:off x="5488093" y="969818"/>
              <a:ext cx="3505200" cy="5715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488093" y="1056409"/>
              <a:ext cx="3505200" cy="5521638"/>
              <a:chOff x="5564294" y="1056409"/>
              <a:chExt cx="3505200" cy="5521638"/>
            </a:xfrm>
            <a:grpFill/>
          </p:grpSpPr>
          <p:sp>
            <p:nvSpPr>
              <p:cNvPr id="16" name="TextBox 15"/>
              <p:cNvSpPr txBox="1"/>
              <p:nvPr/>
            </p:nvSpPr>
            <p:spPr>
              <a:xfrm>
                <a:off x="5564294" y="1056409"/>
                <a:ext cx="3505200" cy="52322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FFFF99"/>
                    </a:solidFill>
                    <a:latin typeface="+mn-lt"/>
                  </a:rPr>
                  <a:t>Phase 1: </a:t>
                </a:r>
                <a:r>
                  <a:rPr lang="en-US" sz="1400" b="1" dirty="0" smtClean="0">
                    <a:solidFill>
                      <a:schemeClr val="bg1"/>
                    </a:solidFill>
                    <a:latin typeface="+mn-lt"/>
                  </a:rPr>
                  <a:t>IDP Primary Site Current Compute Farm augmented at NCWCP - </a:t>
                </a:r>
                <a:r>
                  <a:rPr lang="en-US" sz="1400" b="1" u="sng" dirty="0" smtClean="0">
                    <a:solidFill>
                      <a:schemeClr val="bg1"/>
                    </a:solidFill>
                    <a:latin typeface="+mn-lt"/>
                  </a:rPr>
                  <a:t>COMPLETED</a:t>
                </a:r>
                <a:endParaRPr lang="en-US" sz="1600" b="1" u="sng" dirty="0">
                  <a:solidFill>
                    <a:schemeClr val="bg1"/>
                  </a:solidFill>
                  <a:latin typeface="+mn-lt"/>
                </a:endParaRPr>
              </a:p>
            </p:txBody>
          </p:sp>
          <p:pic>
            <p:nvPicPr>
              <p:cNvPr id="17" name="Picture 2" descr="d:\Users\philippe.draoui\AppData\Local\Microsoft\Windows\Temporary Internet Files\Content.Outlook\N64NL8KB\photo (2)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1654" y="4606637"/>
                <a:ext cx="2726268" cy="1971410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8" name="Picture 3" descr="d:\Users\philippe.draoui\AppData\Local\Microsoft\Windows\Temporary Internet Files\Content.Outlook\N64NL8KB\photo (3)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24881" y="1922318"/>
                <a:ext cx="2733040" cy="2094438"/>
              </a:xfrm>
              <a:prstGeom prst="rect">
                <a:avLst/>
              </a:prstGeom>
              <a:grpFill/>
              <a:extLst/>
            </p:spPr>
          </p:pic>
        </p:grpSp>
      </p:grpSp>
      <p:sp>
        <p:nvSpPr>
          <p:cNvPr id="19" name="TextBox 18"/>
          <p:cNvSpPr txBox="1"/>
          <p:nvPr/>
        </p:nvSpPr>
        <p:spPr>
          <a:xfrm>
            <a:off x="5486400" y="427738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99"/>
                </a:solidFill>
                <a:latin typeface="+mn-lt"/>
              </a:rPr>
              <a:t>Phase 2: </a:t>
            </a:r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Build out IDP Primary Site at NCWCP, College Park -  Summer 2014</a:t>
            </a: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APSDEU-13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/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NAEDEX-25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NCEP Update –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May 2014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  <p:sp>
        <p:nvSpPr>
          <p:cNvPr id="21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BE3C7CBE-F007-0144-83FA-AB223E273F3C}" type="slidenum">
              <a:rPr lang="en-US" sz="1200">
                <a:solidFill>
                  <a:srgbClr val="000000"/>
                </a:solidFill>
              </a:rPr>
              <a:pPr algn="r" eaLnBrk="1" hangingPunct="1"/>
              <a:t>22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40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533400" y="398463"/>
            <a:ext cx="8229600" cy="896937"/>
          </a:xfrm>
          <a:prstGeom prst="rect">
            <a:avLst/>
          </a:prstGeom>
        </p:spPr>
        <p:txBody>
          <a:bodyPr/>
          <a:lstStyle/>
          <a:p>
            <a:pPr lvl="0" algn="ctr" eaLnBrk="0" hangingPunct="0"/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IDP</a:t>
            </a:r>
            <a:r>
              <a:rPr lang="en-US" sz="3200" b="1" dirty="0" smtClean="0">
                <a:latin typeface="+mj-lt"/>
                <a:ea typeface="+mj-ea"/>
                <a:cs typeface="+mj-cs"/>
              </a:rPr>
              <a:t> Project: Ground Readiness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00"/>
            <a:ext cx="48006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+mj-lt"/>
              </a:rPr>
              <a:t>Network Upgrade &amp; Optimization - </a:t>
            </a:r>
            <a:r>
              <a:rPr lang="en-US" sz="1600" b="1" dirty="0" smtClean="0">
                <a:solidFill>
                  <a:srgbClr val="262699"/>
                </a:solidFill>
                <a:latin typeface="+mj-lt"/>
              </a:rPr>
              <a:t>FY16</a:t>
            </a:r>
            <a:endParaRPr lang="en-US" sz="1600" b="1" dirty="0">
              <a:solidFill>
                <a:srgbClr val="262699"/>
              </a:solidFill>
              <a:latin typeface="+mj-lt"/>
            </a:endParaRPr>
          </a:p>
          <a:p>
            <a:r>
              <a:rPr lang="en-US" sz="1400" dirty="0" smtClean="0">
                <a:latin typeface="+mj-lt"/>
              </a:rPr>
              <a:t>Provide </a:t>
            </a:r>
            <a:r>
              <a:rPr lang="en-US" sz="1400" dirty="0">
                <a:latin typeface="+mj-lt"/>
              </a:rPr>
              <a:t>telecommunication upgrades to ensure the NWS network is able to accommodate the increased volume of data due to increases in model, radar and satellite (e.g., GOES-R, GOES-S, and JPSS) </a:t>
            </a:r>
            <a:r>
              <a:rPr lang="en-US" sz="1400" dirty="0" smtClean="0">
                <a:latin typeface="+mj-lt"/>
              </a:rPr>
              <a:t>data.</a:t>
            </a:r>
          </a:p>
          <a:p>
            <a:endParaRPr lang="en-US" sz="1600" b="1" dirty="0" smtClean="0">
              <a:latin typeface="+mj-lt"/>
            </a:endParaRPr>
          </a:p>
          <a:p>
            <a:r>
              <a:rPr lang="en-US" sz="1600" b="1" dirty="0" smtClean="0">
                <a:latin typeface="+mj-lt"/>
              </a:rPr>
              <a:t>Satellite </a:t>
            </a:r>
            <a:r>
              <a:rPr lang="en-US" sz="1600" b="1" dirty="0">
                <a:latin typeface="+mj-lt"/>
              </a:rPr>
              <a:t>Broadcast Network (SBN) </a:t>
            </a:r>
            <a:r>
              <a:rPr lang="en-US" sz="1600" b="1" dirty="0" smtClean="0">
                <a:latin typeface="+mj-lt"/>
              </a:rPr>
              <a:t>Expansion -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Q1 FY15</a:t>
            </a:r>
          </a:p>
          <a:p>
            <a:r>
              <a:rPr lang="en-US" sz="1400" dirty="0" smtClean="0">
                <a:latin typeface="+mj-lt"/>
              </a:rPr>
              <a:t>The </a:t>
            </a:r>
            <a:r>
              <a:rPr lang="en-US" sz="1400" dirty="0">
                <a:latin typeface="+mj-lt"/>
              </a:rPr>
              <a:t>NWS's Advanced Weather Interactive Processing System (AWIPS) SBN </a:t>
            </a:r>
            <a:r>
              <a:rPr lang="en-US" sz="1400" dirty="0" smtClean="0">
                <a:latin typeface="+mj-lt"/>
              </a:rPr>
              <a:t>is </a:t>
            </a:r>
            <a:r>
              <a:rPr lang="en-US" sz="1400" dirty="0">
                <a:latin typeface="+mj-lt"/>
              </a:rPr>
              <a:t>the primary data-supplier network for over 95% of the NWS field offices.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The SBN Upgrade will increase the SBN bandwidth to meet Ground Readiness and will ensure that NWS field offices can receive critical weather data using the SBN</a:t>
            </a:r>
            <a:r>
              <a:rPr lang="en-US" sz="1400" dirty="0" smtClean="0">
                <a:latin typeface="+mj-lt"/>
              </a:rPr>
              <a:t>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600" dirty="0" smtClean="0">
              <a:latin typeface="+mj-lt"/>
            </a:endParaRPr>
          </a:p>
          <a:p>
            <a:r>
              <a:rPr lang="en-US" sz="1600" b="1" dirty="0">
                <a:latin typeface="+mj-lt"/>
              </a:rPr>
              <a:t>GRB Assessment and Site </a:t>
            </a:r>
            <a:r>
              <a:rPr lang="en-US" sz="1600" b="1" dirty="0" smtClean="0">
                <a:latin typeface="+mj-lt"/>
              </a:rPr>
              <a:t>Survey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– Q4 FY15 </a:t>
            </a:r>
          </a:p>
          <a:p>
            <a:r>
              <a:rPr lang="en-US" sz="1400" dirty="0" smtClean="0">
                <a:latin typeface="+mj-lt"/>
              </a:rPr>
              <a:t>The purpose of the GOES-R Rebroadcast (GRB) Site Survey Project is to ensure that NWS Centers &amp; Regions can receive GOES-R data and products, thus extending their current operational capabilities to exploit this next generation of satellite data.</a:t>
            </a:r>
            <a:r>
              <a:rPr lang="en-US" sz="1600" dirty="0" smtClean="0">
                <a:latin typeface="+mj-lt"/>
              </a:rPr>
              <a:t> </a:t>
            </a:r>
            <a:endParaRPr lang="en-US" sz="1600" b="1" dirty="0">
              <a:latin typeface="+mj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963266"/>
              </p:ext>
            </p:extLst>
          </p:nvPr>
        </p:nvGraphicFramePr>
        <p:xfrm>
          <a:off x="5029200" y="1703070"/>
          <a:ext cx="3886200" cy="2183130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3886200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NWS Sites to be upgraded with GRB Capabilities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NCWCP in College Park, MD</a:t>
                      </a: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NHC in Miami, FL </a:t>
                      </a: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SPC in Norman, Oklahoma</a:t>
                      </a: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SWPC in Boulder, CO</a:t>
                      </a: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Pacific Region in Honolulu, HI </a:t>
                      </a: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Guam</a:t>
                      </a: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Alaska Region in Anchorage, AK</a:t>
                      </a: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AWC in Kansas City, MO</a:t>
                      </a: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pic>
        <p:nvPicPr>
          <p:cNvPr id="8" name="Picture 4" descr="https://lh6.googleusercontent.com/wvbXgZzh_mfIcay3Svf1FfkPruX3j2Ekww4AmXGBUaatzfRrpgllwQAosqHwhnyWToGVRh3bH3p6GuSKeQ_q4F0Q5jXtD461MZPQHxsp0BLKzvb5kyK2Iv9jP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4038600"/>
            <a:ext cx="3302000" cy="2476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APSDEU-13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/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NAEDEX-25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NCEP Update –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May 2014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  <p:sp>
        <p:nvSpPr>
          <p:cNvPr id="11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BE3C7CBE-F007-0144-83FA-AB223E273F3C}" type="slidenum">
              <a:rPr lang="en-US" sz="1200">
                <a:solidFill>
                  <a:srgbClr val="000000"/>
                </a:solidFill>
              </a:rPr>
              <a:pPr algn="r" eaLnBrk="1" hangingPunct="1"/>
              <a:t>23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83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Questions ???</a:t>
            </a:r>
          </a:p>
        </p:txBody>
      </p:sp>
      <p:grpSp>
        <p:nvGrpSpPr>
          <p:cNvPr id="52226" name="Group 4"/>
          <p:cNvGrpSpPr>
            <a:grpSpLocks/>
          </p:cNvGrpSpPr>
          <p:nvPr/>
        </p:nvGrpSpPr>
        <p:grpSpPr bwMode="auto">
          <a:xfrm>
            <a:off x="762000" y="2133600"/>
            <a:ext cx="7772400" cy="2819400"/>
            <a:chOff x="762000" y="2133600"/>
            <a:chExt cx="7772400" cy="2819400"/>
          </a:xfrm>
        </p:grpSpPr>
        <p:grpSp>
          <p:nvGrpSpPr>
            <p:cNvPr id="52229" name="Group 8"/>
            <p:cNvGrpSpPr>
              <a:grpSpLocks/>
            </p:cNvGrpSpPr>
            <p:nvPr/>
          </p:nvGrpSpPr>
          <p:grpSpPr bwMode="auto">
            <a:xfrm>
              <a:off x="1066800" y="2743200"/>
              <a:ext cx="7467600" cy="2209800"/>
              <a:chOff x="1066800" y="2743200"/>
              <a:chExt cx="7467600" cy="2209800"/>
            </a:xfrm>
          </p:grpSpPr>
          <p:graphicFrame>
            <p:nvGraphicFramePr>
              <p:cNvPr id="8" name="Diagram 7"/>
              <p:cNvGraphicFramePr/>
              <p:nvPr/>
            </p:nvGraphicFramePr>
            <p:xfrm>
              <a:off x="1066800" y="2743200"/>
              <a:ext cx="7467600" cy="22098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52232" name="Text Box 8"/>
              <p:cNvSpPr txBox="1">
                <a:spLocks noChangeArrowheads="1"/>
              </p:cNvSpPr>
              <p:nvPr/>
            </p:nvSpPr>
            <p:spPr bwMode="auto">
              <a:xfrm>
                <a:off x="1203325" y="3389313"/>
                <a:ext cx="7254875" cy="110799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ja-JP" altLang="en-US" sz="2200" i="1">
                    <a:solidFill>
                      <a:schemeClr val="bg1"/>
                    </a:solidFill>
                  </a:rPr>
                  <a:t>“</a:t>
                </a:r>
                <a:r>
                  <a:rPr lang="en-US" altLang="ja-JP" sz="2200" i="1">
                    <a:solidFill>
                      <a:schemeClr val="bg1"/>
                    </a:solidFill>
                  </a:rPr>
                  <a:t>From the Sun to the Sea… </a:t>
                </a:r>
              </a:p>
              <a:p>
                <a:pPr eaLnBrk="1" hangingPunct="1"/>
                <a:r>
                  <a:rPr lang="en-US" sz="2200" i="1">
                    <a:solidFill>
                      <a:schemeClr val="bg1"/>
                    </a:solidFill>
                  </a:rPr>
                  <a:t> Where  America</a:t>
                </a:r>
                <a:r>
                  <a:rPr lang="ja-JP" altLang="en-US" sz="2200" i="1">
                    <a:solidFill>
                      <a:schemeClr val="bg1"/>
                    </a:solidFill>
                  </a:rPr>
                  <a:t>’</a:t>
                </a:r>
                <a:r>
                  <a:rPr lang="en-US" altLang="ja-JP" sz="2200" i="1">
                    <a:solidFill>
                      <a:schemeClr val="bg1"/>
                    </a:solidFill>
                  </a:rPr>
                  <a:t>s Climate, Weather, Ocean and Space Weather Services Begin</a:t>
                </a:r>
                <a:r>
                  <a:rPr lang="ja-JP" altLang="en-US" sz="2200" i="1">
                    <a:solidFill>
                      <a:schemeClr val="bg1"/>
                    </a:solidFill>
                  </a:rPr>
                  <a:t>”</a:t>
                </a:r>
                <a:endParaRPr lang="en-US" sz="2200" i="1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52230" name="Picture 5" descr="ncep_log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2133600"/>
              <a:ext cx="2049463" cy="1192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227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8FE374F-40AE-3349-B5FE-A567907321C6}" type="slidenum">
              <a:rPr lang="en-US" sz="1200">
                <a:solidFill>
                  <a:srgbClr val="000000"/>
                </a:solidFill>
              </a:rPr>
              <a:pPr algn="r" eaLnBrk="1" hangingPunct="1"/>
              <a:t>24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APSDEU-13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/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NAEDEX-25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NCEP Update –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May 2014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722313" y="4406900"/>
            <a:ext cx="7772400" cy="138429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000" b="1" kern="0" cap="all">
                <a:latin typeface="Calibri" pitchFamily="34" charset="0"/>
              </a:rPr>
              <a:t>High Performance Computing</a:t>
            </a:r>
            <a:endParaRPr lang="en-US" sz="4000" b="1" kern="0" cap="all" dirty="0">
              <a:latin typeface="Calibri" pitchFamily="34" charset="0"/>
            </a:endParaRPr>
          </a:p>
        </p:txBody>
      </p:sp>
      <p:sp>
        <p:nvSpPr>
          <p:cNvPr id="19460" name="Text Placeholder 2"/>
          <p:cNvSpPr txBox="1">
            <a:spLocks/>
          </p:cNvSpPr>
          <p:nvPr/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>
                <a:latin typeface="Calibri" charset="0"/>
              </a:rPr>
              <a:t>NCEP Computing Update</a:t>
            </a:r>
            <a:endParaRPr lang="en-US" sz="2000">
              <a:latin typeface="Calibri" charset="0"/>
            </a:endParaRPr>
          </a:p>
        </p:txBody>
      </p:sp>
      <p:sp>
        <p:nvSpPr>
          <p:cNvPr id="19461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APSDEU-13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/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NAEDEX-25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NCEP Update –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May 2014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  <p:sp>
        <p:nvSpPr>
          <p:cNvPr id="19462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BE3C7CBE-F007-0144-83FA-AB223E273F3C}" type="slidenum">
              <a:rPr lang="en-US" sz="1200">
                <a:solidFill>
                  <a:srgbClr val="000000"/>
                </a:solidFill>
              </a:rPr>
              <a:pPr algn="r" eaLnBrk="1" hangingPunct="1"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457200"/>
            <a:ext cx="7620000" cy="914400"/>
          </a:xfrm>
        </p:spPr>
        <p:txBody>
          <a:bodyPr/>
          <a:lstStyle/>
          <a:p>
            <a:pPr algn="ctr"/>
            <a:r>
              <a:rPr lang="en-US" sz="2800" b="1" dirty="0">
                <a:ea typeface="ＭＳ Ｐゴシック" pitchFamily="-111" charset="-128"/>
              </a:rPr>
              <a:t>Weather </a:t>
            </a:r>
            <a:r>
              <a:rPr lang="en-US" sz="2800" b="1" dirty="0" smtClean="0">
                <a:ea typeface="ＭＳ Ｐゴシック" pitchFamily="-111" charset="-128"/>
              </a:rPr>
              <a:t>&amp; Climate </a:t>
            </a:r>
            <a:br>
              <a:rPr lang="en-US" sz="2800" b="1" dirty="0" smtClean="0">
                <a:ea typeface="ＭＳ Ｐゴシック" pitchFamily="-111" charset="-128"/>
              </a:rPr>
            </a:br>
            <a:r>
              <a:rPr lang="en-US" sz="2800" b="1" dirty="0" smtClean="0">
                <a:ea typeface="ＭＳ Ｐゴシック" pitchFamily="-111" charset="-128"/>
              </a:rPr>
              <a:t>Supercomputing </a:t>
            </a:r>
            <a:r>
              <a:rPr lang="en-US" sz="2800" b="1" dirty="0">
                <a:ea typeface="ＭＳ Ｐゴシック" pitchFamily="-111" charset="-128"/>
              </a:rPr>
              <a:t>System </a:t>
            </a:r>
            <a:r>
              <a:rPr lang="en-US" sz="2800" b="1" dirty="0" smtClean="0">
                <a:ea typeface="ＭＳ Ｐゴシック" pitchFamily="-111" charset="-128"/>
              </a:rPr>
              <a:t>(</a:t>
            </a:r>
            <a:r>
              <a:rPr lang="en-US" sz="2800" b="1" dirty="0">
                <a:ea typeface="ＭＳ Ｐゴシック" pitchFamily="-111" charset="-128"/>
              </a:rPr>
              <a:t>WCOSS</a:t>
            </a:r>
            <a:r>
              <a:rPr lang="en-US" sz="2800" b="1" dirty="0" smtClean="0">
                <a:ea typeface="ＭＳ Ｐゴシック" pitchFamily="-111" charset="-128"/>
              </a:rPr>
              <a:t>)</a:t>
            </a:r>
            <a:br>
              <a:rPr lang="en-US" sz="2800" b="1" dirty="0" smtClean="0">
                <a:ea typeface="ＭＳ Ｐゴシック" pitchFamily="-111" charset="-128"/>
              </a:rPr>
            </a:br>
            <a:r>
              <a:rPr lang="en-US" sz="2800" b="1" dirty="0" smtClean="0">
                <a:ea typeface="ＭＳ Ｐゴシック" pitchFamily="-111" charset="-128"/>
              </a:rPr>
              <a:t>Transition in </a:t>
            </a:r>
            <a:r>
              <a:rPr lang="en-US" sz="2800" dirty="0" smtClean="0">
                <a:ea typeface="ＭＳ Ｐゴシック" pitchFamily="-111" charset="-128"/>
              </a:rPr>
              <a:t>July 2013</a:t>
            </a:r>
            <a:r>
              <a:rPr lang="en-US" sz="3600" dirty="0">
                <a:ea typeface="ＭＳ Ｐゴシック" pitchFamily="-111" charset="-128"/>
              </a:rPr>
              <a:t/>
            </a:r>
            <a:br>
              <a:rPr lang="en-US" sz="3600" dirty="0">
                <a:ea typeface="ＭＳ Ｐゴシック" pitchFamily="-111" charset="-128"/>
              </a:rPr>
            </a:br>
            <a:endParaRPr lang="en-US" sz="3600" b="1" dirty="0" smtClean="0"/>
          </a:p>
        </p:txBody>
      </p:sp>
      <p:sp>
        <p:nvSpPr>
          <p:cNvPr id="11" name="Rectangle 23"/>
          <p:cNvSpPr txBox="1">
            <a:spLocks noChangeArrowheads="1"/>
          </p:cNvSpPr>
          <p:nvPr/>
        </p:nvSpPr>
        <p:spPr>
          <a:xfrm>
            <a:off x="228601" y="1600200"/>
            <a:ext cx="4724400" cy="411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b="1" dirty="0" smtClean="0">
                <a:cs typeface="Times New Roman" pitchFamily="18" charset="0"/>
              </a:rPr>
              <a:t>Location</a:t>
            </a:r>
          </a:p>
          <a:p>
            <a:pPr marL="171450" indent="-17145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200" dirty="0" smtClean="0">
                <a:cs typeface="Times New Roman" pitchFamily="18" charset="0"/>
              </a:rPr>
              <a:t>Primary</a:t>
            </a:r>
          </a:p>
          <a:p>
            <a:pPr marL="514350" lvl="1" indent="-17145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200" dirty="0" smtClean="0">
                <a:solidFill>
                  <a:srgbClr val="FF0000"/>
                </a:solidFill>
                <a:cs typeface="Times New Roman" pitchFamily="18" charset="0"/>
              </a:rPr>
              <a:t>Reston, VA (IBM provided facility) - Tide</a:t>
            </a:r>
          </a:p>
          <a:p>
            <a:pPr marL="171450" indent="-17145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200" dirty="0" smtClean="0">
                <a:cs typeface="Times New Roman" pitchFamily="18" charset="0"/>
              </a:rPr>
              <a:t>Backup</a:t>
            </a:r>
          </a:p>
          <a:p>
            <a:pPr marL="514350" lvl="1" indent="-17145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200" dirty="0" smtClean="0">
                <a:solidFill>
                  <a:srgbClr val="FF0000"/>
                </a:solidFill>
                <a:cs typeface="Times New Roman" pitchFamily="18" charset="0"/>
              </a:rPr>
              <a:t>Orlando, FL (IBM provided facility) - Gyre</a:t>
            </a:r>
          </a:p>
          <a:p>
            <a:pPr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200" b="1" dirty="0" smtClean="0">
              <a:cs typeface="Times New Roman" pitchFamily="18" charset="0"/>
            </a:endParaRPr>
          </a:p>
          <a:p>
            <a:pPr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b="1" dirty="0" smtClean="0">
                <a:cs typeface="Times New Roman" pitchFamily="18" charset="0"/>
              </a:rPr>
              <a:t>Configuration</a:t>
            </a:r>
          </a:p>
          <a:p>
            <a:pPr marL="171450" indent="-17145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200" dirty="0" smtClean="0">
                <a:cs typeface="Times New Roman" pitchFamily="18" charset="0"/>
              </a:rPr>
              <a:t>Identical Systems (per site)</a:t>
            </a:r>
          </a:p>
          <a:p>
            <a:pPr marL="514350" lvl="1" indent="-17145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200" dirty="0" smtClean="0">
                <a:solidFill>
                  <a:srgbClr val="FF0000"/>
                </a:solidFill>
                <a:cs typeface="Times New Roman" pitchFamily="18" charset="0"/>
              </a:rPr>
              <a:t>IBM </a:t>
            </a:r>
            <a:r>
              <a:rPr lang="en-US" sz="1200" dirty="0" err="1" smtClean="0">
                <a:solidFill>
                  <a:srgbClr val="FF0000"/>
                </a:solidFill>
                <a:cs typeface="Times New Roman" pitchFamily="18" charset="0"/>
              </a:rPr>
              <a:t>iDataPlex</a:t>
            </a:r>
            <a:r>
              <a:rPr lang="en-US" sz="1200" dirty="0" smtClean="0">
                <a:solidFill>
                  <a:srgbClr val="FF0000"/>
                </a:solidFill>
                <a:cs typeface="Times New Roman" pitchFamily="18" charset="0"/>
              </a:rPr>
              <a:t>/Intel Sandy Bridge/Linux</a:t>
            </a:r>
          </a:p>
          <a:p>
            <a:pPr marL="514350" lvl="1" indent="-17145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200" dirty="0" smtClean="0">
                <a:solidFill>
                  <a:srgbClr val="FF0000"/>
                </a:solidFill>
                <a:cs typeface="Times New Roman" pitchFamily="18" charset="0"/>
              </a:rPr>
              <a:t>213 trillion calculations/sec</a:t>
            </a:r>
          </a:p>
          <a:p>
            <a:pPr marL="514350" lvl="1" indent="-17145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200" dirty="0" smtClean="0">
                <a:solidFill>
                  <a:srgbClr val="FF0000"/>
                </a:solidFill>
                <a:cs typeface="Times New Roman" pitchFamily="18" charset="0"/>
              </a:rPr>
              <a:t>10,048 processing cores</a:t>
            </a:r>
          </a:p>
          <a:p>
            <a:pPr marL="514350" lvl="1" indent="-171450">
              <a:lnSpc>
                <a:spcPct val="90000"/>
              </a:lnSpc>
              <a:defRPr/>
            </a:pPr>
            <a:r>
              <a:rPr lang="en-US" sz="1200" dirty="0" smtClean="0">
                <a:solidFill>
                  <a:srgbClr val="FF0000"/>
                </a:solidFill>
                <a:cs typeface="Times New Roman" pitchFamily="18" charset="0"/>
              </a:rPr>
              <a:t>2.59 petabytes of storage</a:t>
            </a:r>
          </a:p>
          <a:p>
            <a:pPr marL="171450" indent="-17145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200" dirty="0" smtClean="0">
                <a:cs typeface="Times New Roman" pitchFamily="18" charset="0"/>
              </a:rPr>
              <a:t>Performance Requirements</a:t>
            </a:r>
          </a:p>
          <a:p>
            <a:pPr marL="514350" lvl="2" indent="-171450" fontAlgn="auto">
              <a:lnSpc>
                <a:spcPct val="90000"/>
              </a:lnSpc>
              <a:spcAft>
                <a:spcPts val="0"/>
              </a:spcAft>
              <a:buFont typeface="Arial" charset="0"/>
              <a:buChar char="–"/>
              <a:defRPr/>
            </a:pPr>
            <a:r>
              <a:rPr lang="en-US" sz="1200" dirty="0" smtClean="0">
                <a:solidFill>
                  <a:srgbClr val="FF0000"/>
                </a:solidFill>
                <a:cs typeface="Times New Roman" pitchFamily="18" charset="0"/>
              </a:rPr>
              <a:t>Minimum 99.9% Operational Use Time</a:t>
            </a:r>
          </a:p>
          <a:p>
            <a:pPr marL="514350" lvl="2" indent="-17145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1200" dirty="0" smtClean="0">
                <a:cs typeface="Times New Roman" pitchFamily="18" charset="0"/>
              </a:rPr>
              <a:t>Minimum 99.0% On-time Product Generation</a:t>
            </a:r>
          </a:p>
          <a:p>
            <a:pPr marL="514350" lvl="2" indent="-17145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1200" dirty="0" smtClean="0">
                <a:cs typeface="Times New Roman" pitchFamily="18" charset="0"/>
              </a:rPr>
              <a:t>Minimum 99.0% Development Use Time</a:t>
            </a:r>
          </a:p>
          <a:p>
            <a:pPr marL="514350" lvl="2" indent="-17145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1200" dirty="0" smtClean="0">
                <a:cs typeface="Times New Roman" pitchFamily="18" charset="0"/>
              </a:rPr>
              <a:t>Minimum 99.0% System Availability</a:t>
            </a:r>
          </a:p>
          <a:p>
            <a:pPr marL="514350" lvl="2" indent="-17145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1200" dirty="0" smtClean="0">
                <a:cs typeface="Times New Roman" pitchFamily="18" charset="0"/>
              </a:rPr>
              <a:t>Failover tested regularly</a:t>
            </a:r>
          </a:p>
          <a:p>
            <a:pPr marL="342900" lvl="2" indent="0">
              <a:lnSpc>
                <a:spcPct val="90000"/>
              </a:lnSpc>
              <a:buNone/>
              <a:defRPr/>
            </a:pPr>
            <a:endParaRPr lang="en-US" sz="1200" dirty="0" smtClean="0">
              <a:cs typeface="Times New Roman" pitchFamily="18" charset="0"/>
            </a:endParaRPr>
          </a:p>
          <a:p>
            <a:pPr marL="171450" indent="-17145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00" b="1" dirty="0" smtClean="0">
              <a:cs typeface="Times New Roman" pitchFamily="18" charset="0"/>
            </a:endParaRPr>
          </a:p>
          <a:p>
            <a:pPr marL="171450" indent="-17145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b="1" dirty="0" smtClean="0">
                <a:cs typeface="Times New Roman" pitchFamily="18" charset="0"/>
              </a:rPr>
              <a:t>Inputs and Outputs</a:t>
            </a:r>
            <a:endParaRPr lang="en-US" sz="1200" b="1" dirty="0" smtClean="0">
              <a:cs typeface="Times New Roman" pitchFamily="18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200" dirty="0" smtClean="0">
                <a:cs typeface="Times New Roman" pitchFamily="18" charset="0"/>
              </a:rPr>
              <a:t>Processes 3.5 billion observations/day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200" dirty="0" smtClean="0">
                <a:cs typeface="Times New Roman" pitchFamily="18" charset="0"/>
              </a:rPr>
              <a:t>Produces over 15 million products/day</a:t>
            </a: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559278"/>
            <a:ext cx="4452361" cy="241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3"/>
          <p:cNvSpPr txBox="1">
            <a:spLocks noChangeArrowheads="1"/>
          </p:cNvSpPr>
          <p:nvPr/>
        </p:nvSpPr>
        <p:spPr bwMode="auto">
          <a:xfrm>
            <a:off x="4267200" y="1504950"/>
            <a:ext cx="41910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latin typeface="Calibri"/>
              </a:rPr>
              <a:t>Significance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Where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United States weather 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forecast process starts for the protection of lives and livelihood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Produces model guidance at global, national, and regional scales</a:t>
            </a: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prstClr val="black"/>
                </a:solidFill>
                <a:latin typeface="Calibri"/>
              </a:rPr>
              <a:t>Examples:</a:t>
            </a: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Hurricane Forecasts</a:t>
            </a: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Aviation / Transportation</a:t>
            </a: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Air Quality</a:t>
            </a: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Fire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Weather</a:t>
            </a:r>
            <a:endParaRPr lang="en-US" sz="1200" dirty="0">
              <a:solidFill>
                <a:srgbClr val="FF0000"/>
              </a:solidFill>
              <a:latin typeface="Calibri"/>
            </a:endParaRPr>
          </a:p>
          <a:p>
            <a:pPr marL="742950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endParaRPr lang="en-US" sz="12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APSDEU-13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/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NAEDEX-25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NCEP Update –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May 2014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BE3C7CBE-F007-0144-83FA-AB223E273F3C}" type="slidenum">
              <a:rPr lang="en-US" sz="1200">
                <a:solidFill>
                  <a:srgbClr val="000000"/>
                </a:solidFill>
              </a:rPr>
              <a:pPr algn="r" eaLnBrk="1" hangingPunct="1"/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98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4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52400"/>
            <a:ext cx="9144000" cy="10668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/>
              <a:t>NOAA Research &amp; Development </a:t>
            </a:r>
            <a:br>
              <a:rPr lang="en-US" sz="3200" b="1" dirty="0"/>
            </a:b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Supercomputing</a:t>
            </a:r>
          </a:p>
        </p:txBody>
      </p:sp>
      <p:pic>
        <p:nvPicPr>
          <p:cNvPr id="2970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199" y="4442534"/>
            <a:ext cx="4091473" cy="211860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819288"/>
              </p:ext>
            </p:extLst>
          </p:nvPr>
        </p:nvGraphicFramePr>
        <p:xfrm>
          <a:off x="152400" y="1675007"/>
          <a:ext cx="6248401" cy="382682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8200"/>
                <a:gridCol w="1066800"/>
                <a:gridCol w="773340"/>
                <a:gridCol w="793347"/>
                <a:gridCol w="1938513"/>
                <a:gridCol w="838201"/>
              </a:tblGrid>
              <a:tr h="72687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System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Location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Owner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Vendor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Capability (number</a:t>
                      </a:r>
                      <a:r>
                        <a:rPr lang="en-US" sz="1400" baseline="0" dirty="0" smtClean="0"/>
                        <a:t> and</a:t>
                      </a:r>
                      <a:r>
                        <a:rPr lang="en-US" sz="1400" dirty="0" smtClean="0"/>
                        <a:t> clock</a:t>
                      </a:r>
                      <a:r>
                        <a:rPr lang="en-US" sz="1400" baseline="0" dirty="0" smtClean="0"/>
                        <a:t> speed of cores)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%</a:t>
                      </a:r>
                      <a:r>
                        <a:rPr lang="en-US" sz="1400" baseline="0" dirty="0" smtClean="0"/>
                        <a:t>Avail</a:t>
                      </a:r>
                    </a:p>
                    <a:p>
                      <a:r>
                        <a:rPr lang="en-US" sz="1400" baseline="0" dirty="0" smtClean="0"/>
                        <a:t>NCEP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8753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GAEA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Oak Ridge, TN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NOAA OCIO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CRAY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77,800 Cores/ 1.1 PF</a:t>
                      </a:r>
                    </a:p>
                    <a:p>
                      <a:r>
                        <a:rPr lang="en-US" sz="1200" dirty="0" smtClean="0"/>
                        <a:t>AMD/Linux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6.2%</a:t>
                      </a:r>
                      <a:endParaRPr lang="en-US" sz="1200" dirty="0"/>
                    </a:p>
                  </a:txBody>
                  <a:tcPr/>
                </a:tc>
              </a:tr>
              <a:tr h="58753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ZEUS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Fairmont, WV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NOAA OCIO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SGI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27,648/ 383 TF</a:t>
                      </a:r>
                    </a:p>
                    <a:p>
                      <a:r>
                        <a:rPr lang="en-US" sz="1200" dirty="0" smtClean="0"/>
                        <a:t>Intel/Linux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44.8%</a:t>
                      </a:r>
                      <a:endParaRPr lang="en-US" sz="1200" dirty="0"/>
                    </a:p>
                  </a:txBody>
                  <a:tcPr/>
                </a:tc>
              </a:tr>
              <a:tr h="63601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Madison, WI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U</a:t>
                      </a:r>
                      <a:r>
                        <a:rPr lang="en-US" sz="1200" baseline="0" dirty="0" smtClean="0"/>
                        <a:t> of Wi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aseline="0" dirty="0" smtClean="0"/>
                        <a:t>3,072 Cores</a:t>
                      </a:r>
                    </a:p>
                    <a:p>
                      <a:pPr marL="228600" indent="-228600">
                        <a:buNone/>
                      </a:pPr>
                      <a:r>
                        <a:rPr lang="en-US" sz="1200" dirty="0" smtClean="0"/>
                        <a:t>AMD </a:t>
                      </a:r>
                      <a:r>
                        <a:rPr lang="en-US" sz="1200" dirty="0" err="1" smtClean="0"/>
                        <a:t>Opteron</a:t>
                      </a:r>
                      <a:r>
                        <a:rPr lang="en-US" sz="1200" dirty="0" smtClean="0"/>
                        <a:t> 2.2 GHz</a:t>
                      </a:r>
                    </a:p>
                    <a:p>
                      <a:pPr marL="228600" indent="-228600">
                        <a:buNone/>
                      </a:pPr>
                      <a:r>
                        <a:rPr lang="en-US" sz="1200" dirty="0" smtClean="0"/>
                        <a:t>Linux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</a:t>
                      </a:r>
                      <a:r>
                        <a:rPr lang="en-US" sz="1200" baseline="0" dirty="0" smtClean="0"/>
                        <a:t> Set Limit</a:t>
                      </a:r>
                      <a:endParaRPr lang="en-US" sz="1200" dirty="0"/>
                    </a:p>
                  </a:txBody>
                  <a:tcPr/>
                </a:tc>
              </a:tr>
              <a:tr h="63601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JIBB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Greenbelt</a:t>
                      </a:r>
                      <a:r>
                        <a:rPr lang="en-US" sz="1200" baseline="0" dirty="0" smtClean="0"/>
                        <a:t>, MD</a:t>
                      </a:r>
                    </a:p>
                    <a:p>
                      <a:r>
                        <a:rPr lang="en-US" sz="1200" baseline="0" dirty="0" smtClean="0"/>
                        <a:t>(GSFC)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JCSDA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IBM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3,456</a:t>
                      </a:r>
                      <a:r>
                        <a:rPr lang="en-US" sz="1200" baseline="0" dirty="0" smtClean="0"/>
                        <a:t> Cores/37.8 TF</a:t>
                      </a:r>
                    </a:p>
                    <a:p>
                      <a:r>
                        <a:rPr lang="en-US" sz="1200" baseline="0" dirty="0" err="1" smtClean="0"/>
                        <a:t>iDataPlex</a:t>
                      </a:r>
                      <a:r>
                        <a:rPr lang="en-US" sz="1200" baseline="0" dirty="0" smtClean="0"/>
                        <a:t>/Intel/Linux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 Set Limit</a:t>
                      </a:r>
                      <a:endParaRPr lang="en-US" sz="1200" dirty="0"/>
                    </a:p>
                  </a:txBody>
                  <a:tcPr/>
                </a:tc>
              </a:tr>
              <a:tr h="63601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Jet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Boulder, CO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NOAA OCIO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T-Jet 10,000,</a:t>
                      </a:r>
                      <a:r>
                        <a:rPr lang="en-US" sz="1200" baseline="0" dirty="0" smtClean="0"/>
                        <a:t> U-jet 16,648, S-Jet 23,050 Cores/182 TF</a:t>
                      </a:r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APSDEU-13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/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NAEDEX-25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NCEP Update –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May 2014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  <p:sp>
        <p:nvSpPr>
          <p:cNvPr id="6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BE3C7CBE-F007-0144-83FA-AB223E273F3C}" type="slidenum">
              <a:rPr lang="en-US" sz="1200">
                <a:solidFill>
                  <a:srgbClr val="000000"/>
                </a:solidFill>
              </a:rPr>
              <a:pPr algn="r" eaLnBrk="1" hangingPunct="1"/>
              <a:t>5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99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2176346"/>
              </p:ext>
            </p:extLst>
          </p:nvPr>
        </p:nvGraphicFramePr>
        <p:xfrm>
          <a:off x="647598" y="1676400"/>
          <a:ext cx="7848600" cy="450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416765" y="0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b="1" dirty="0" smtClean="0">
                <a:ea typeface="MS PGothic" pitchFamily="34" charset="-128"/>
              </a:rPr>
              <a:t>HPC Growth</a:t>
            </a:r>
          </a:p>
        </p:txBody>
      </p:sp>
      <p:sp>
        <p:nvSpPr>
          <p:cNvPr id="1029" name="TextBox 5"/>
          <p:cNvSpPr txBox="1">
            <a:spLocks noChangeArrowheads="1"/>
          </p:cNvSpPr>
          <p:nvPr/>
        </p:nvSpPr>
        <p:spPr bwMode="auto">
          <a:xfrm>
            <a:off x="1295400" y="1828800"/>
            <a:ext cx="2971800" cy="1708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prstClr val="black"/>
                </a:solidFill>
                <a:latin typeface="Calibri" pitchFamily="34" charset="0"/>
              </a:rPr>
              <a:t>Built into the </a:t>
            </a:r>
            <a:r>
              <a:rPr lang="en-US" sz="1500" b="1" dirty="0" smtClean="0">
                <a:solidFill>
                  <a:prstClr val="black"/>
                </a:solidFill>
                <a:latin typeface="Calibri" pitchFamily="34" charset="0"/>
              </a:rPr>
              <a:t>contract </a:t>
            </a:r>
            <a:r>
              <a:rPr lang="en-US" sz="1500" b="1" dirty="0">
                <a:solidFill>
                  <a:prstClr val="black"/>
                </a:solidFill>
                <a:latin typeface="Calibri" pitchFamily="34" charset="0"/>
              </a:rPr>
              <a:t>are </a:t>
            </a:r>
            <a:r>
              <a:rPr lang="en-US" sz="1500" b="1" dirty="0" smtClean="0">
                <a:solidFill>
                  <a:prstClr val="black"/>
                </a:solidFill>
                <a:latin typeface="Calibri" pitchFamily="34" charset="0"/>
              </a:rPr>
              <a:t>capability </a:t>
            </a:r>
            <a:r>
              <a:rPr lang="en-US" sz="1500" b="1" dirty="0">
                <a:solidFill>
                  <a:prstClr val="black"/>
                </a:solidFill>
                <a:latin typeface="Calibri" pitchFamily="34" charset="0"/>
              </a:rPr>
              <a:t>and storage increases approximately every </a:t>
            </a:r>
            <a:r>
              <a:rPr lang="en-US" sz="1500" b="1" dirty="0" smtClean="0">
                <a:solidFill>
                  <a:prstClr val="black"/>
                </a:solidFill>
                <a:latin typeface="Calibri" pitchFamily="34" charset="0"/>
              </a:rPr>
              <a:t>3 years </a:t>
            </a:r>
            <a:r>
              <a:rPr lang="en-US" sz="1500" b="1" dirty="0">
                <a:solidFill>
                  <a:prstClr val="black"/>
                </a:solidFill>
                <a:latin typeface="Calibri" pitchFamily="34" charset="0"/>
              </a:rPr>
              <a:t>with </a:t>
            </a:r>
            <a:r>
              <a:rPr lang="en-US" sz="1500" b="1" dirty="0" smtClean="0">
                <a:solidFill>
                  <a:prstClr val="black"/>
                </a:solidFill>
                <a:latin typeface="Calibri" pitchFamily="34" charset="0"/>
              </a:rPr>
              <a:t>no increase in funding</a:t>
            </a:r>
            <a:endParaRPr lang="en-US" sz="1500" b="1" dirty="0">
              <a:solidFill>
                <a:prstClr val="black"/>
              </a:solidFill>
              <a:latin typeface="Calibri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5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500" b="1" dirty="0" smtClean="0">
                <a:solidFill>
                  <a:prstClr val="black"/>
                </a:solidFill>
                <a:latin typeface="Calibri" pitchFamily="34" charset="0"/>
              </a:rPr>
              <a:t>NOAA </a:t>
            </a:r>
            <a:r>
              <a:rPr lang="en-US" sz="1500" b="1" dirty="0">
                <a:solidFill>
                  <a:prstClr val="black"/>
                </a:solidFill>
                <a:latin typeface="Calibri" pitchFamily="34" charset="0"/>
              </a:rPr>
              <a:t>modeling plans rely heavily on “built-in” contractual </a:t>
            </a:r>
            <a:r>
              <a:rPr lang="en-US" sz="1500" b="1" dirty="0" smtClean="0">
                <a:solidFill>
                  <a:prstClr val="black"/>
                </a:solidFill>
                <a:latin typeface="Calibri" pitchFamily="34" charset="0"/>
              </a:rPr>
              <a:t>increases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4135" y="914400"/>
            <a:ext cx="461665" cy="51816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 smtClean="0">
                <a:solidFill>
                  <a:prstClr val="black"/>
                </a:solidFill>
                <a:latin typeface="Calibri"/>
              </a:rPr>
              <a:t>TeraFLOP</a:t>
            </a: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 per operational system</a:t>
            </a:r>
            <a:endParaRPr lang="en-US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Left Brace 4"/>
          <p:cNvSpPr/>
          <p:nvPr/>
        </p:nvSpPr>
        <p:spPr>
          <a:xfrm rot="16200000">
            <a:off x="6488192" y="5856209"/>
            <a:ext cx="228600" cy="708183"/>
          </a:xfrm>
          <a:prstGeom prst="leftBrac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" name="Left Brace 9"/>
          <p:cNvSpPr/>
          <p:nvPr/>
        </p:nvSpPr>
        <p:spPr>
          <a:xfrm rot="16200000">
            <a:off x="7402592" y="5856209"/>
            <a:ext cx="228600" cy="708183"/>
          </a:xfrm>
          <a:prstGeom prst="leftBrac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6400800"/>
            <a:ext cx="7199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Bridge</a:t>
            </a:r>
            <a:endParaRPr lang="en-US" sz="10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04859" y="6324600"/>
            <a:ext cx="719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WCOSS Phase 1</a:t>
            </a:r>
            <a:endParaRPr lang="en-US" sz="10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7924800" y="1905000"/>
            <a:ext cx="4572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308016" y="1764268"/>
            <a:ext cx="8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/>
              <a:t>1.5 </a:t>
            </a:r>
          </a:p>
          <a:p>
            <a:pPr algn="ctr"/>
            <a:r>
              <a:rPr lang="en-US" sz="900" b="1" dirty="0" err="1" smtClean="0"/>
              <a:t>PetaFLOPS</a:t>
            </a:r>
            <a:endParaRPr lang="en-US" sz="900" b="1" dirty="0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APSDEU-13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/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NAEDEX-25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NCEP Update –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May 2014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  <p:sp>
        <p:nvSpPr>
          <p:cNvPr id="13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BE3C7CBE-F007-0144-83FA-AB223E273F3C}" type="slidenum">
              <a:rPr lang="en-US" sz="1200">
                <a:solidFill>
                  <a:srgbClr val="000000"/>
                </a:solidFill>
              </a:rPr>
              <a:pPr algn="r" eaLnBrk="1" hangingPunct="1"/>
              <a:t>6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57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722312" y="4406900"/>
            <a:ext cx="8421688" cy="138429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000" b="1" kern="0" cap="all" dirty="0">
                <a:latin typeface="Calibri" pitchFamily="34" charset="0"/>
              </a:rPr>
              <a:t>New data Usage and Data acquisition</a:t>
            </a:r>
          </a:p>
        </p:txBody>
      </p:sp>
      <p:sp>
        <p:nvSpPr>
          <p:cNvPr id="31748" name="Text Placeholder 2"/>
          <p:cNvSpPr txBox="1">
            <a:spLocks/>
          </p:cNvSpPr>
          <p:nvPr/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 dirty="0" smtClean="0">
                <a:latin typeface="Calibri" charset="0"/>
              </a:rPr>
              <a:t>FY13 </a:t>
            </a:r>
            <a:r>
              <a:rPr lang="en-US" sz="2000" b="1" dirty="0">
                <a:latin typeface="Calibri" charset="0"/>
              </a:rPr>
              <a:t>– </a:t>
            </a:r>
            <a:r>
              <a:rPr lang="en-US" sz="2000" b="1" dirty="0" smtClean="0">
                <a:latin typeface="Calibri" charset="0"/>
              </a:rPr>
              <a:t>FY14 </a:t>
            </a:r>
            <a:r>
              <a:rPr lang="en-US" sz="2000" b="1" dirty="0">
                <a:latin typeface="Calibri" charset="0"/>
              </a:rPr>
              <a:t>NCEP Computing Activities</a:t>
            </a:r>
            <a:endParaRPr lang="en-US" sz="2000" dirty="0">
              <a:latin typeface="Calibri" charset="0"/>
            </a:endParaRPr>
          </a:p>
        </p:txBody>
      </p:sp>
      <p:sp>
        <p:nvSpPr>
          <p:cNvPr id="31750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F2515111-F0CA-FD40-9F5F-268D7151DFAD}" type="slidenum">
              <a:rPr lang="en-US" sz="1200">
                <a:solidFill>
                  <a:srgbClr val="000000"/>
                </a:solidFill>
              </a:rPr>
              <a:pPr algn="r" eaLnBrk="1" hangingPunct="1"/>
              <a:t>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APSDEU-13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/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NAEDEX-25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NCEP Update –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May 2014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4002F02-3E30-C346-8E5E-C90BAC95C295}" type="slidenum">
              <a:rPr lang="en-US" sz="1200">
                <a:solidFill>
                  <a:srgbClr val="000000"/>
                </a:solidFill>
              </a:rPr>
              <a:pPr eaLnBrk="1" hangingPunct="1"/>
              <a:t>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Conventional Data Received</a:t>
            </a:r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242843"/>
              </p:ext>
            </p:extLst>
          </p:nvPr>
        </p:nvGraphicFramePr>
        <p:xfrm>
          <a:off x="533400" y="1514744"/>
          <a:ext cx="8048259" cy="5157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APSDEU-13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/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NAEDEX-25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NCEP Update –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May 2014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DDF60EC-6E89-6349-B59E-8BAB3A83C98D}" type="slidenum">
              <a:rPr lang="en-US" sz="1200">
                <a:solidFill>
                  <a:srgbClr val="000000"/>
                </a:solidFill>
              </a:rPr>
              <a:pPr eaLnBrk="1" hangingPunct="1"/>
              <a:t>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Non-Conventional 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Data Received</a:t>
            </a:r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818813"/>
              </p:ext>
            </p:extLst>
          </p:nvPr>
        </p:nvGraphicFramePr>
        <p:xfrm>
          <a:off x="152400" y="1447800"/>
          <a:ext cx="8839200" cy="552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772400" y="2346067"/>
            <a:ext cx="685800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 smtClean="0"/>
              <a:t>GPS Ref/Ben</a:t>
            </a:r>
            <a:endParaRPr lang="en-US" sz="600" dirty="0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APSDEU-13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/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NAEDEX-25 </a:t>
            </a:r>
            <a:r>
              <a:rPr lang="en-US" sz="1000" dirty="0">
                <a:solidFill>
                  <a:srgbClr val="363636"/>
                </a:solidFill>
                <a:latin typeface="Tahoma" charset="0"/>
              </a:rPr>
              <a:t>– NCEP Update – </a:t>
            </a:r>
            <a:r>
              <a:rPr lang="en-US" sz="1000" dirty="0" smtClean="0">
                <a:solidFill>
                  <a:srgbClr val="363636"/>
                </a:solidFill>
                <a:latin typeface="Tahoma" charset="0"/>
              </a:rPr>
              <a:t>May 2014</a:t>
            </a:r>
            <a:endParaRPr lang="en-US" sz="1000" dirty="0">
              <a:solidFill>
                <a:srgbClr val="363636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18211</TotalTime>
  <Words>1970</Words>
  <Application>Microsoft Macintosh PowerPoint</Application>
  <PresentationFormat>On-screen Show (4:3)</PresentationFormat>
  <Paragraphs>361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NCEP Status Update  Joint APSDEU-13/NAEDEX-25 Annual Meeting       </vt:lpstr>
      <vt:lpstr>Topics</vt:lpstr>
      <vt:lpstr>PowerPoint Presentation</vt:lpstr>
      <vt:lpstr>Weather &amp; Climate  Supercomputing System (WCOSS) Transition in July 2013 </vt:lpstr>
      <vt:lpstr>NOAA Research &amp; Development  Supercomputing</vt:lpstr>
      <vt:lpstr>HPC Growth</vt:lpstr>
      <vt:lpstr>PowerPoint Presentation</vt:lpstr>
      <vt:lpstr>Conventional Data Received</vt:lpstr>
      <vt:lpstr>Non-Conventional  Data Received</vt:lpstr>
      <vt:lpstr>Non-Conventional  Assimilated Data</vt:lpstr>
      <vt:lpstr>New Observations and BUFR/GRIB Packages</vt:lpstr>
      <vt:lpstr>PowerPoint Presentation</vt:lpstr>
      <vt:lpstr>Model Upgrades  Oct 2012 – Sep 2013</vt:lpstr>
      <vt:lpstr>Model Upgrades  Oct 2013 – July 2014</vt:lpstr>
      <vt:lpstr>Observation Processing Suite Upgrade</vt:lpstr>
      <vt:lpstr>PowerPoint Presentation</vt:lpstr>
      <vt:lpstr>Planned Model Upgrades  August – December 2014</vt:lpstr>
      <vt:lpstr>PowerPoint Presentation</vt:lpstr>
      <vt:lpstr>NOAA Integrated  Dissemination Program</vt:lpstr>
      <vt:lpstr>IDP Overview</vt:lpstr>
      <vt:lpstr>PowerPoint Presentation</vt:lpstr>
      <vt:lpstr>PowerPoint Presentation</vt:lpstr>
      <vt:lpstr>PowerPoint Presentation</vt:lpstr>
      <vt:lpstr>Questions ???</vt:lpstr>
    </vt:vector>
  </TitlesOfParts>
  <Manager/>
  <Company>DOC/NOAA/NWS/NCEP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NCEP Status</dc:title>
  <dc:subject>APSDEU/NAEDEX 2014</dc:subject>
  <dc:creator>MMainelli</dc:creator>
  <cp:keywords/>
  <dc:description/>
  <cp:lastModifiedBy>Michelle Mainelli</cp:lastModifiedBy>
  <cp:revision>488</cp:revision>
  <cp:lastPrinted>2012-09-21T16:59:58Z</cp:lastPrinted>
  <dcterms:created xsi:type="dcterms:W3CDTF">2011-05-02T20:48:32Z</dcterms:created>
  <dcterms:modified xsi:type="dcterms:W3CDTF">2014-05-24T19:02:47Z</dcterms:modified>
  <cp:category/>
</cp:coreProperties>
</file>