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2"/>
  </p:notesMasterIdLst>
  <p:handoutMasterIdLst>
    <p:handoutMasterId r:id="rId23"/>
  </p:handoutMasterIdLst>
  <p:sldIdLst>
    <p:sldId id="589" r:id="rId2"/>
    <p:sldId id="587" r:id="rId3"/>
    <p:sldId id="590" r:id="rId4"/>
    <p:sldId id="591" r:id="rId5"/>
    <p:sldId id="592" r:id="rId6"/>
    <p:sldId id="603" r:id="rId7"/>
    <p:sldId id="593" r:id="rId8"/>
    <p:sldId id="594" r:id="rId9"/>
    <p:sldId id="595" r:id="rId10"/>
    <p:sldId id="596" r:id="rId11"/>
    <p:sldId id="597" r:id="rId12"/>
    <p:sldId id="606" r:id="rId13"/>
    <p:sldId id="598" r:id="rId14"/>
    <p:sldId id="607" r:id="rId15"/>
    <p:sldId id="605" r:id="rId16"/>
    <p:sldId id="601" r:id="rId17"/>
    <p:sldId id="608" r:id="rId18"/>
    <p:sldId id="609" r:id="rId19"/>
    <p:sldId id="610" r:id="rId20"/>
    <p:sldId id="604" r:id="rId21"/>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B5E2"/>
    <a:srgbClr val="00205B"/>
    <a:srgbClr val="FE5000"/>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0299" autoAdjust="0"/>
  </p:normalViewPr>
  <p:slideViewPr>
    <p:cSldViewPr snapToGrid="0">
      <p:cViewPr varScale="1">
        <p:scale>
          <a:sx n="66" d="100"/>
          <a:sy n="66" d="100"/>
        </p:scale>
        <p:origin x="-1286" y="-82"/>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13</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14</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pPr defTabSz="1333266"/>
            <a:fld id="{B2190D38-54E1-460B-B083-690D1D2006B9}" type="slidenum">
              <a:rPr lang="de-DE" smtClean="0"/>
              <a:pPr defTabSz="1333266"/>
              <a:t>15</a:t>
            </a:fld>
            <a:endParaRPr lang="de-DE" dirty="0" smtClean="0"/>
          </a:p>
        </p:txBody>
      </p:sp>
      <p:sp>
        <p:nvSpPr>
          <p:cNvPr id="263171" name="Rectangle 2"/>
          <p:cNvSpPr>
            <a:spLocks noGrp="1" noRot="1" noChangeAspect="1" noChangeArrowheads="1" noTextEdit="1"/>
          </p:cNvSpPr>
          <p:nvPr>
            <p:ph type="sldImg"/>
          </p:nvPr>
        </p:nvSpPr>
        <p:spPr>
          <a:xfrm>
            <a:off x="1076325" y="1069975"/>
            <a:ext cx="7786688" cy="5391150"/>
          </a:xfrm>
          <a:ln/>
        </p:spPr>
      </p:sp>
      <p:sp>
        <p:nvSpPr>
          <p:cNvPr id="263172" name="Rectangle 3"/>
          <p:cNvSpPr>
            <a:spLocks noGrp="1" noChangeArrowheads="1"/>
          </p:cNvSpPr>
          <p:nvPr>
            <p:ph type="body" idx="1"/>
          </p:nvPr>
        </p:nvSpPr>
        <p:spPr>
          <a:xfrm>
            <a:off x="1322389" y="6819900"/>
            <a:ext cx="7286626" cy="6470649"/>
          </a:xfrm>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GB" dirty="0" smtClean="0"/>
          </a:p>
        </p:txBody>
      </p:sp>
      <p:sp>
        <p:nvSpPr>
          <p:cNvPr id="40964" name="Slide Number Placeholder 3"/>
          <p:cNvSpPr>
            <a:spLocks noGrp="1"/>
          </p:cNvSpPr>
          <p:nvPr>
            <p:ph type="sldNum" sz="quarter" idx="5"/>
          </p:nvPr>
        </p:nvSpPr>
        <p:spPr>
          <a:noFill/>
        </p:spPr>
        <p:txBody>
          <a:bodyPr/>
          <a:lstStyle/>
          <a:p>
            <a:fld id="{AFD36114-35A6-465D-81F2-179F160E9A5F}" type="slidenum">
              <a:rPr lang="de-DE" smtClean="0"/>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p:oleObj spid="_x0000_s365570" name="Clip" r:id="rId5" imgW="3809524" imgH="2619048" progId="">
                <p:embed/>
              </p:oleObj>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p:oleObj spid="_x0000_s365571" name="Clip" r:id="rId6" imgW="2835360" imgH="1920600" progId="">
                <p:embed/>
              </p:oleObj>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7"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8"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and Conten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29701" name="Picture 6"/>
          <p:cNvPicPr>
            <a:picLocks noChangeAspect="1" noChangeArrowheads="1"/>
          </p:cNvPicPr>
          <p:nvPr/>
        </p:nvPicPr>
        <p:blipFill>
          <a:blip r:embed="rId8"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513385" y="6639024"/>
            <a:ext cx="4222631" cy="123111"/>
          </a:xfrm>
          <a:prstGeom prst="rect">
            <a:avLst/>
          </a:prstGeom>
          <a:noFill/>
          <a:ln w="9525">
            <a:noFill/>
            <a:miter lim="800000"/>
            <a:headEnd/>
            <a:tailEnd/>
          </a:ln>
        </p:spPr>
        <p:txBody>
          <a:bodyPr wrap="none" lIns="0" tIns="0" rIns="0" bIns="0">
            <a:spAutoFit/>
          </a:bodyPr>
          <a:lstStyle/>
          <a:p>
            <a:pPr marL="179388"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smtClean="0">
                <a:ln>
                  <a:noFill/>
                </a:ln>
                <a:solidFill>
                  <a:srgbClr val="00B0F0"/>
                </a:solidFill>
                <a:effectLst/>
                <a:uLnTx/>
                <a:uFillTx/>
                <a:latin typeface="Arial" pitchFamily="34" charset="0"/>
                <a:ea typeface="+mn-ea"/>
                <a:cs typeface="Arial" pitchFamily="34" charset="0"/>
              </a:rPr>
              <a:t>EUMETSAT Status Report - NAEDEX-26 /</a:t>
            </a:r>
            <a:r>
              <a:rPr kumimoji="0" lang="en-US" sz="800" b="1" i="0" u="none" strike="noStrike" kern="0" cap="none" spc="0" normalizeH="0" noProof="0" dirty="0" smtClean="0">
                <a:ln>
                  <a:noFill/>
                </a:ln>
                <a:solidFill>
                  <a:srgbClr val="00B0F0"/>
                </a:solidFill>
                <a:effectLst/>
                <a:uLnTx/>
                <a:uFillTx/>
                <a:latin typeface="Arial" pitchFamily="34" charset="0"/>
                <a:ea typeface="+mn-ea"/>
                <a:cs typeface="Arial" pitchFamily="34" charset="0"/>
              </a:rPr>
              <a:t> </a:t>
            </a:r>
            <a:r>
              <a:rPr kumimoji="0" lang="en-US" sz="800" b="1" i="0" u="none" strike="noStrike" kern="0" cap="none" spc="0" normalizeH="0" baseline="0" noProof="0" dirty="0" smtClean="0">
                <a:ln>
                  <a:noFill/>
                </a:ln>
                <a:solidFill>
                  <a:srgbClr val="00B0F0"/>
                </a:solidFill>
                <a:effectLst/>
                <a:uLnTx/>
                <a:uFillTx/>
                <a:latin typeface="Arial" pitchFamily="34" charset="0"/>
                <a:ea typeface="+mn-ea"/>
                <a:cs typeface="Arial" pitchFamily="34" charset="0"/>
              </a:rPr>
              <a:t>ASPDEU-14 -6-9  October 2015 - Montreal</a:t>
            </a: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 id="2147487672" r:id="rId4"/>
    <p:sldLayoutId id="2147487673" r:id="rId5"/>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4" name="Rectangle 41"/>
          <p:cNvSpPr txBox="1">
            <a:spLocks noChangeArrowheads="1"/>
          </p:cNvSpPr>
          <p:nvPr/>
        </p:nvSpPr>
        <p:spPr>
          <a:xfrm>
            <a:off x="4965700" y="3096929"/>
            <a:ext cx="4711700" cy="1701799"/>
          </a:xfrm>
          <a:prstGeom prst="rect">
            <a:avLst/>
          </a:prstGeom>
        </p:spPr>
        <p:txBody>
          <a:bodyPr anchor="t"/>
          <a:lstStyle>
            <a:lvl1pPr marL="0" indent="0" algn="r">
              <a:lnSpc>
                <a:spcPts val="3400"/>
              </a:lnSpc>
              <a:buNone/>
              <a:defRPr sz="2400" b="0" cap="none" baseline="0">
                <a:solidFill>
                  <a:srgbClr val="00205B"/>
                </a:solidFill>
              </a:defRPr>
            </a:lvl1pPr>
          </a:lstStyle>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endParaRPr>
          </a:p>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rPr>
              <a:t>Susanne Dieterle - EUMETSAT</a:t>
            </a:r>
            <a:endParaRPr kumimoji="0" lang="en-GB" sz="2400" b="0" i="0" u="none" strike="noStrike" kern="0" cap="none" spc="0" normalizeH="0" baseline="0" noProof="0" dirty="0" smtClean="0">
              <a:ln>
                <a:noFill/>
              </a:ln>
              <a:solidFill>
                <a:srgbClr val="00B5E2"/>
              </a:solidFill>
              <a:effectLst/>
              <a:uLnTx/>
              <a:uFillTx/>
              <a:latin typeface="Arial" pitchFamily="34" charset="0"/>
              <a:ea typeface="+mn-ea"/>
              <a:cs typeface="Arial" pitchFamily="34" charset="0"/>
            </a:endParaRPr>
          </a:p>
        </p:txBody>
      </p:sp>
      <p:sp>
        <p:nvSpPr>
          <p:cNvPr id="6" name="Title 247"/>
          <p:cNvSpPr txBox="1">
            <a:spLocks/>
          </p:cNvSpPr>
          <p:nvPr/>
        </p:nvSpPr>
        <p:spPr>
          <a:xfrm>
            <a:off x="2047741" y="1103029"/>
            <a:ext cx="7629659" cy="1981200"/>
          </a:xfrm>
          <a:prstGeom prst="rect">
            <a:avLst/>
          </a:prstGeom>
        </p:spPr>
        <p:txBody>
          <a:bodyPr anchor="b"/>
          <a:lstStyle>
            <a:lvl1pPr algn="r">
              <a:defRPr>
                <a:solidFill>
                  <a:srgbClr val="00B5E2"/>
                </a:solidFill>
              </a:defRPr>
            </a:lvl1pPr>
          </a:lstStyle>
          <a:p>
            <a:pPr marL="179388"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NAEDEX-26 /</a:t>
            </a:r>
            <a:r>
              <a:rPr kumimoji="0" lang="en-US" sz="2800" b="1"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ASPDEU-14 - October 2015</a:t>
            </a:r>
          </a:p>
          <a:p>
            <a:pPr marL="179388"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marL="179388"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EUMETSAT Status Report</a:t>
            </a:r>
            <a:endParaRPr kumimoji="0" lang="en-GB" sz="2800" b="1" i="0" u="none" strike="noStrike" kern="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Jason-2 - Ocean Surface Topography Mission</a:t>
            </a:r>
            <a:endParaRPr lang="en-GB" dirty="0"/>
          </a:p>
        </p:txBody>
      </p:sp>
      <p:sp>
        <p:nvSpPr>
          <p:cNvPr id="5" name="Content Placeholder 4"/>
          <p:cNvSpPr>
            <a:spLocks noGrp="1"/>
          </p:cNvSpPr>
          <p:nvPr>
            <p:ph idx="1"/>
          </p:nvPr>
        </p:nvSpPr>
        <p:spPr/>
        <p:txBody>
          <a:bodyPr>
            <a:normAutofit/>
          </a:bodyPr>
          <a:lstStyle/>
          <a:p>
            <a:r>
              <a:rPr lang="en-GB" dirty="0" smtClean="0"/>
              <a:t>Jason-2, launched 20 June 2008, </a:t>
            </a:r>
            <a:r>
              <a:rPr lang="en-GB" dirty="0" smtClean="0">
                <a:solidFill>
                  <a:schemeClr val="tx1"/>
                </a:solidFill>
              </a:rPr>
              <a:t>provides </a:t>
            </a:r>
            <a:r>
              <a:rPr lang="en-IE" dirty="0" smtClean="0"/>
              <a:t>Operational Geophysical Data Record (OGDR) - which main geophysical parameters are significant wave height and ocean surface wind speed derived from the Poseidon altimeter on board the Jason2 satellite</a:t>
            </a:r>
            <a:endParaRPr lang="en-GB" dirty="0" smtClean="0"/>
          </a:p>
          <a:p>
            <a:r>
              <a:rPr lang="en-GB" dirty="0" smtClean="0"/>
              <a:t>Jason-3, follow-on of Jason-2, is due to be launched soon…</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of EARS stations and coverage</a:t>
            </a:r>
            <a:endParaRPr lang="en-GB" dirty="0"/>
          </a:p>
        </p:txBody>
      </p:sp>
      <p:grpSp>
        <p:nvGrpSpPr>
          <p:cNvPr id="74" name="Group 267"/>
          <p:cNvGrpSpPr/>
          <p:nvPr/>
        </p:nvGrpSpPr>
        <p:grpSpPr>
          <a:xfrm>
            <a:off x="354256" y="1274745"/>
            <a:ext cx="9216078" cy="4896017"/>
            <a:chOff x="120224" y="1450291"/>
            <a:chExt cx="9576690" cy="5053465"/>
          </a:xfrm>
        </p:grpSpPr>
        <p:pic>
          <p:nvPicPr>
            <p:cNvPr id="75" name="Picture 2" descr="H:\ears-atovs-map.png"/>
            <p:cNvPicPr>
              <a:picLocks noChangeAspect="1" noChangeArrowheads="1"/>
            </p:cNvPicPr>
            <p:nvPr/>
          </p:nvPicPr>
          <p:blipFill>
            <a:blip r:embed="rId3" cstate="print"/>
            <a:srcRect/>
            <a:stretch>
              <a:fillRect/>
            </a:stretch>
          </p:blipFill>
          <p:spPr bwMode="auto">
            <a:xfrm>
              <a:off x="120224" y="1450291"/>
              <a:ext cx="9525000" cy="4762500"/>
            </a:xfrm>
            <a:prstGeom prst="rect">
              <a:avLst/>
            </a:prstGeom>
            <a:noFill/>
          </p:spPr>
        </p:pic>
        <p:grpSp>
          <p:nvGrpSpPr>
            <p:cNvPr id="76" name="Group 29"/>
            <p:cNvGrpSpPr/>
            <p:nvPr/>
          </p:nvGrpSpPr>
          <p:grpSpPr>
            <a:xfrm>
              <a:off x="1932916" y="1863665"/>
              <a:ext cx="1580084" cy="299401"/>
              <a:chOff x="1932916" y="1863665"/>
              <a:chExt cx="1580084" cy="299401"/>
            </a:xfrm>
          </p:grpSpPr>
          <p:sp>
            <p:nvSpPr>
              <p:cNvPr id="135" name="TextBox 134"/>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Gilmore Creek</a:t>
                </a:r>
                <a:endParaRPr lang="en-GB" sz="1100" dirty="0">
                  <a:latin typeface="Arial Narrow" pitchFamily="34" charset="0"/>
                </a:endParaRPr>
              </a:p>
            </p:txBody>
          </p:sp>
          <p:sp>
            <p:nvSpPr>
              <p:cNvPr id="136" name="Rectangle 135"/>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77" name="Group 30"/>
            <p:cNvGrpSpPr/>
            <p:nvPr/>
          </p:nvGrpSpPr>
          <p:grpSpPr>
            <a:xfrm>
              <a:off x="2023606" y="2150705"/>
              <a:ext cx="1580084" cy="299401"/>
              <a:chOff x="1932916" y="1863665"/>
              <a:chExt cx="1580084" cy="299401"/>
            </a:xfrm>
          </p:grpSpPr>
          <p:sp>
            <p:nvSpPr>
              <p:cNvPr id="133" name="TextBox 132"/>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Edmonton</a:t>
                </a:r>
                <a:endParaRPr lang="en-GB" sz="1100" dirty="0">
                  <a:latin typeface="Arial Narrow" pitchFamily="34" charset="0"/>
                </a:endParaRPr>
              </a:p>
            </p:txBody>
          </p:sp>
          <p:sp>
            <p:nvSpPr>
              <p:cNvPr id="134" name="Rectangle 133"/>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78" name="Group 33"/>
            <p:cNvGrpSpPr/>
            <p:nvPr/>
          </p:nvGrpSpPr>
          <p:grpSpPr>
            <a:xfrm>
              <a:off x="3078286" y="2262905"/>
              <a:ext cx="1580084" cy="299401"/>
              <a:chOff x="1932916" y="1863665"/>
              <a:chExt cx="1580084" cy="299401"/>
            </a:xfrm>
          </p:grpSpPr>
          <p:sp>
            <p:nvSpPr>
              <p:cNvPr id="131" name="TextBox 130"/>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Gander</a:t>
                </a:r>
                <a:endParaRPr lang="en-GB" sz="1100" dirty="0">
                  <a:latin typeface="Arial Narrow" pitchFamily="34" charset="0"/>
                </a:endParaRPr>
              </a:p>
            </p:txBody>
          </p:sp>
          <p:sp>
            <p:nvSpPr>
              <p:cNvPr id="132" name="Rectangle 131"/>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79" name="Group 36"/>
            <p:cNvGrpSpPr/>
            <p:nvPr/>
          </p:nvGrpSpPr>
          <p:grpSpPr>
            <a:xfrm>
              <a:off x="4121416" y="2272634"/>
              <a:ext cx="1580084" cy="299401"/>
              <a:chOff x="1932916" y="1863665"/>
              <a:chExt cx="1580084" cy="299401"/>
            </a:xfrm>
          </p:grpSpPr>
          <p:sp>
            <p:nvSpPr>
              <p:cNvPr id="129" name="TextBox 128"/>
              <p:cNvSpPr txBox="1"/>
              <p:nvPr/>
            </p:nvSpPr>
            <p:spPr>
              <a:xfrm>
                <a:off x="1932916" y="1901456"/>
                <a:ext cx="1580084" cy="261610"/>
              </a:xfrm>
              <a:prstGeom prst="rect">
                <a:avLst/>
              </a:prstGeom>
              <a:noFill/>
            </p:spPr>
            <p:txBody>
              <a:bodyPr wrap="square" rtlCol="0">
                <a:spAutoFit/>
              </a:bodyPr>
              <a:lstStyle/>
              <a:p>
                <a:pPr algn="ctr"/>
                <a:r>
                  <a:rPr lang="en-GB" sz="1100" dirty="0" err="1" smtClean="0">
                    <a:latin typeface="Arial Narrow" pitchFamily="34" charset="0"/>
                  </a:rPr>
                  <a:t>Lannion</a:t>
                </a:r>
                <a:endParaRPr lang="en-GB" sz="1100" dirty="0">
                  <a:latin typeface="Arial Narrow" pitchFamily="34" charset="0"/>
                </a:endParaRPr>
              </a:p>
            </p:txBody>
          </p:sp>
          <p:sp>
            <p:nvSpPr>
              <p:cNvPr id="130" name="Rectangle 129"/>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0" name="Group 39"/>
            <p:cNvGrpSpPr/>
            <p:nvPr/>
          </p:nvGrpSpPr>
          <p:grpSpPr>
            <a:xfrm>
              <a:off x="4733150" y="2575566"/>
              <a:ext cx="1580084" cy="299401"/>
              <a:chOff x="1932916" y="1863665"/>
              <a:chExt cx="1580084" cy="299401"/>
            </a:xfrm>
          </p:grpSpPr>
          <p:sp>
            <p:nvSpPr>
              <p:cNvPr id="127" name="TextBox 126"/>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Athens</a:t>
                </a:r>
                <a:endParaRPr lang="en-GB" sz="1100" dirty="0">
                  <a:latin typeface="Arial Narrow" pitchFamily="34" charset="0"/>
                </a:endParaRPr>
              </a:p>
            </p:txBody>
          </p:sp>
          <p:sp>
            <p:nvSpPr>
              <p:cNvPr id="128" name="Rectangle 127"/>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1" name="Group 42"/>
            <p:cNvGrpSpPr/>
            <p:nvPr/>
          </p:nvGrpSpPr>
          <p:grpSpPr>
            <a:xfrm>
              <a:off x="4891162" y="2084308"/>
              <a:ext cx="1580084" cy="299401"/>
              <a:chOff x="1932916" y="1863665"/>
              <a:chExt cx="1580084" cy="299401"/>
            </a:xfrm>
          </p:grpSpPr>
          <p:sp>
            <p:nvSpPr>
              <p:cNvPr id="125" name="TextBox 124"/>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Moscow</a:t>
                </a:r>
                <a:endParaRPr lang="en-GB" sz="1100" dirty="0">
                  <a:latin typeface="Arial Narrow" pitchFamily="34" charset="0"/>
                </a:endParaRPr>
              </a:p>
            </p:txBody>
          </p:sp>
          <p:sp>
            <p:nvSpPr>
              <p:cNvPr id="126" name="Rectangle 125"/>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2" name="Group 45"/>
            <p:cNvGrpSpPr/>
            <p:nvPr/>
          </p:nvGrpSpPr>
          <p:grpSpPr>
            <a:xfrm>
              <a:off x="5659704" y="3026766"/>
              <a:ext cx="1580084" cy="299401"/>
              <a:chOff x="1932916" y="1863665"/>
              <a:chExt cx="1580084" cy="299401"/>
            </a:xfrm>
          </p:grpSpPr>
          <p:sp>
            <p:nvSpPr>
              <p:cNvPr id="123" name="TextBox 122"/>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Muscat</a:t>
                </a:r>
                <a:endParaRPr lang="en-GB" sz="1100" dirty="0">
                  <a:latin typeface="Arial Narrow" pitchFamily="34" charset="0"/>
                </a:endParaRPr>
              </a:p>
            </p:txBody>
          </p:sp>
          <p:sp>
            <p:nvSpPr>
              <p:cNvPr id="124" name="Rectangle 123"/>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3" name="Group 48"/>
            <p:cNvGrpSpPr/>
            <p:nvPr/>
          </p:nvGrpSpPr>
          <p:grpSpPr>
            <a:xfrm>
              <a:off x="5610151" y="4463815"/>
              <a:ext cx="1580084" cy="299401"/>
              <a:chOff x="1932916" y="1863665"/>
              <a:chExt cx="1580084" cy="299401"/>
            </a:xfrm>
          </p:grpSpPr>
          <p:sp>
            <p:nvSpPr>
              <p:cNvPr id="121" name="TextBox 120"/>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Saint-Dennis</a:t>
                </a:r>
                <a:endParaRPr lang="en-GB" sz="1100" dirty="0">
                  <a:latin typeface="Arial Narrow" pitchFamily="34" charset="0"/>
                </a:endParaRPr>
              </a:p>
            </p:txBody>
          </p:sp>
          <p:sp>
            <p:nvSpPr>
              <p:cNvPr id="122" name="Rectangle 121"/>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4" name="Group 51"/>
            <p:cNvGrpSpPr/>
            <p:nvPr/>
          </p:nvGrpSpPr>
          <p:grpSpPr>
            <a:xfrm>
              <a:off x="3455047" y="1803826"/>
              <a:ext cx="1580084" cy="299401"/>
              <a:chOff x="1932916" y="1863665"/>
              <a:chExt cx="1580084" cy="299401"/>
            </a:xfrm>
          </p:grpSpPr>
          <p:sp>
            <p:nvSpPr>
              <p:cNvPr id="119" name="TextBox 118"/>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Kangerlussuaq</a:t>
                </a:r>
                <a:endParaRPr lang="en-GB" sz="1100" dirty="0">
                  <a:latin typeface="Arial Narrow" pitchFamily="34" charset="0"/>
                </a:endParaRPr>
              </a:p>
            </p:txBody>
          </p:sp>
          <p:sp>
            <p:nvSpPr>
              <p:cNvPr id="120" name="Rectangle 119"/>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5" name="Group 54"/>
            <p:cNvGrpSpPr/>
            <p:nvPr/>
          </p:nvGrpSpPr>
          <p:grpSpPr>
            <a:xfrm>
              <a:off x="3803791" y="2887456"/>
              <a:ext cx="1580084" cy="299401"/>
              <a:chOff x="1932916" y="1863665"/>
              <a:chExt cx="1580084" cy="299401"/>
            </a:xfrm>
          </p:grpSpPr>
          <p:sp>
            <p:nvSpPr>
              <p:cNvPr id="117" name="TextBox 116"/>
              <p:cNvSpPr txBox="1"/>
              <p:nvPr/>
            </p:nvSpPr>
            <p:spPr>
              <a:xfrm>
                <a:off x="1932916" y="1901456"/>
                <a:ext cx="1580084" cy="261610"/>
              </a:xfrm>
              <a:prstGeom prst="rect">
                <a:avLst/>
              </a:prstGeom>
              <a:noFill/>
            </p:spPr>
            <p:txBody>
              <a:bodyPr wrap="square" rtlCol="0">
                <a:spAutoFit/>
              </a:bodyPr>
              <a:lstStyle/>
              <a:p>
                <a:pPr algn="ctr"/>
                <a:r>
                  <a:rPr lang="en-GB" sz="1100" dirty="0" err="1" smtClean="0">
                    <a:latin typeface="Arial Narrow" pitchFamily="34" charset="0"/>
                  </a:rPr>
                  <a:t>Maspalomas</a:t>
                </a:r>
                <a:endParaRPr lang="en-GB" sz="1100" dirty="0">
                  <a:latin typeface="Arial Narrow" pitchFamily="34" charset="0"/>
                </a:endParaRPr>
              </a:p>
            </p:txBody>
          </p:sp>
          <p:sp>
            <p:nvSpPr>
              <p:cNvPr id="118" name="Rectangle 117"/>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6" name="Group 57"/>
            <p:cNvGrpSpPr/>
            <p:nvPr/>
          </p:nvGrpSpPr>
          <p:grpSpPr>
            <a:xfrm>
              <a:off x="4341398" y="1568214"/>
              <a:ext cx="1580084" cy="299401"/>
              <a:chOff x="1932916" y="1863665"/>
              <a:chExt cx="1580084" cy="299401"/>
            </a:xfrm>
          </p:grpSpPr>
          <p:sp>
            <p:nvSpPr>
              <p:cNvPr id="115" name="TextBox 114"/>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Svalbard</a:t>
                </a:r>
                <a:endParaRPr lang="en-GB" sz="1100" dirty="0">
                  <a:latin typeface="Arial Narrow" pitchFamily="34" charset="0"/>
                </a:endParaRPr>
              </a:p>
            </p:txBody>
          </p:sp>
          <p:sp>
            <p:nvSpPr>
              <p:cNvPr id="116" name="Rectangle 115"/>
              <p:cNvSpPr/>
              <p:nvPr/>
            </p:nvSpPr>
            <p:spPr bwMode="auto">
              <a:xfrm>
                <a:off x="2686958" y="1863665"/>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7" name="Group 60"/>
            <p:cNvGrpSpPr/>
            <p:nvPr/>
          </p:nvGrpSpPr>
          <p:grpSpPr>
            <a:xfrm>
              <a:off x="2467726" y="2583605"/>
              <a:ext cx="1580084" cy="299401"/>
              <a:chOff x="1932916" y="1863665"/>
              <a:chExt cx="1580084" cy="299401"/>
            </a:xfrm>
          </p:grpSpPr>
          <p:sp>
            <p:nvSpPr>
              <p:cNvPr id="113" name="TextBox 112"/>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Wallops</a:t>
                </a:r>
                <a:endParaRPr lang="en-GB" sz="1100" dirty="0">
                  <a:latin typeface="Arial Narrow" pitchFamily="34" charset="0"/>
                </a:endParaRPr>
              </a:p>
            </p:txBody>
          </p:sp>
          <p:sp>
            <p:nvSpPr>
              <p:cNvPr id="114" name="Rectangle 113"/>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8" name="Group 66"/>
            <p:cNvGrpSpPr/>
            <p:nvPr/>
          </p:nvGrpSpPr>
          <p:grpSpPr>
            <a:xfrm>
              <a:off x="2205927" y="2961316"/>
              <a:ext cx="1580084" cy="299401"/>
              <a:chOff x="1932916" y="1863665"/>
              <a:chExt cx="1580084" cy="299401"/>
            </a:xfrm>
          </p:grpSpPr>
          <p:sp>
            <p:nvSpPr>
              <p:cNvPr id="111" name="TextBox 110"/>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Miami</a:t>
                </a:r>
                <a:endParaRPr lang="en-GB" sz="1100" dirty="0">
                  <a:latin typeface="Arial Narrow" pitchFamily="34" charset="0"/>
                </a:endParaRPr>
              </a:p>
            </p:txBody>
          </p:sp>
          <p:sp>
            <p:nvSpPr>
              <p:cNvPr id="112" name="Rectangle 111"/>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89" name="Group 69"/>
            <p:cNvGrpSpPr/>
            <p:nvPr/>
          </p:nvGrpSpPr>
          <p:grpSpPr>
            <a:xfrm>
              <a:off x="1376609" y="2631272"/>
              <a:ext cx="1580084" cy="299401"/>
              <a:chOff x="1932916" y="1863665"/>
              <a:chExt cx="1580084" cy="299401"/>
            </a:xfrm>
          </p:grpSpPr>
          <p:sp>
            <p:nvSpPr>
              <p:cNvPr id="109" name="TextBox 108"/>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Monterey</a:t>
                </a:r>
                <a:endParaRPr lang="en-GB" sz="1100" dirty="0">
                  <a:latin typeface="Arial Narrow" pitchFamily="34" charset="0"/>
                </a:endParaRPr>
              </a:p>
            </p:txBody>
          </p:sp>
          <p:sp>
            <p:nvSpPr>
              <p:cNvPr id="110" name="Rectangle 109"/>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90" name="Group 72"/>
            <p:cNvGrpSpPr/>
            <p:nvPr/>
          </p:nvGrpSpPr>
          <p:grpSpPr>
            <a:xfrm>
              <a:off x="192938" y="3102496"/>
              <a:ext cx="1580084" cy="299401"/>
              <a:chOff x="1932916" y="1863665"/>
              <a:chExt cx="1580084" cy="299401"/>
            </a:xfrm>
          </p:grpSpPr>
          <p:sp>
            <p:nvSpPr>
              <p:cNvPr id="107" name="TextBox 106"/>
              <p:cNvSpPr txBox="1"/>
              <p:nvPr/>
            </p:nvSpPr>
            <p:spPr>
              <a:xfrm>
                <a:off x="1932916" y="1901456"/>
                <a:ext cx="1580084" cy="261610"/>
              </a:xfrm>
              <a:prstGeom prst="rect">
                <a:avLst/>
              </a:prstGeom>
              <a:noFill/>
            </p:spPr>
            <p:txBody>
              <a:bodyPr wrap="square" rtlCol="0">
                <a:spAutoFit/>
              </a:bodyPr>
              <a:lstStyle/>
              <a:p>
                <a:pPr algn="ctr"/>
                <a:r>
                  <a:rPr lang="en-GB" sz="1100" dirty="0" smtClean="0">
                    <a:latin typeface="Arial Narrow" pitchFamily="34" charset="0"/>
                  </a:rPr>
                  <a:t>Ewa Beach</a:t>
                </a:r>
                <a:endParaRPr lang="en-GB" sz="1100" dirty="0">
                  <a:latin typeface="Arial Narrow" pitchFamily="34" charset="0"/>
                </a:endParaRPr>
              </a:p>
            </p:txBody>
          </p:sp>
          <p:sp>
            <p:nvSpPr>
              <p:cNvPr id="108" name="Rectangle 107"/>
              <p:cNvSpPr/>
              <p:nvPr/>
            </p:nvSpPr>
            <p:spPr bwMode="auto">
              <a:xfrm>
                <a:off x="2686958" y="1863665"/>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91" name="Group 84"/>
            <p:cNvGrpSpPr/>
            <p:nvPr/>
          </p:nvGrpSpPr>
          <p:grpSpPr>
            <a:xfrm>
              <a:off x="318330" y="5521537"/>
              <a:ext cx="1695992" cy="261610"/>
              <a:chOff x="921580" y="5604087"/>
              <a:chExt cx="1695992" cy="261610"/>
            </a:xfrm>
          </p:grpSpPr>
          <p:sp>
            <p:nvSpPr>
              <p:cNvPr id="105" name="TextBox 104"/>
              <p:cNvSpPr txBox="1"/>
              <p:nvPr/>
            </p:nvSpPr>
            <p:spPr>
              <a:xfrm>
                <a:off x="1037488" y="5604087"/>
                <a:ext cx="1580084" cy="261610"/>
              </a:xfrm>
              <a:prstGeom prst="rect">
                <a:avLst/>
              </a:prstGeom>
              <a:noFill/>
            </p:spPr>
            <p:txBody>
              <a:bodyPr wrap="square" rtlCol="0">
                <a:spAutoFit/>
              </a:bodyPr>
              <a:lstStyle/>
              <a:p>
                <a:r>
                  <a:rPr lang="en-GB" sz="1100" dirty="0" smtClean="0">
                    <a:solidFill>
                      <a:schemeClr val="tx1"/>
                    </a:solidFill>
                    <a:latin typeface="Arial Narrow" pitchFamily="34" charset="0"/>
                  </a:rPr>
                  <a:t>POES, Metop</a:t>
                </a:r>
                <a:endParaRPr lang="en-GB" sz="1100" dirty="0">
                  <a:solidFill>
                    <a:schemeClr val="tx1"/>
                  </a:solidFill>
                  <a:latin typeface="Arial Narrow" pitchFamily="34" charset="0"/>
                </a:endParaRPr>
              </a:p>
            </p:txBody>
          </p:sp>
          <p:sp>
            <p:nvSpPr>
              <p:cNvPr id="106" name="Rectangle 105"/>
              <p:cNvSpPr/>
              <p:nvPr/>
            </p:nvSpPr>
            <p:spPr bwMode="auto">
              <a:xfrm>
                <a:off x="921580" y="5689892"/>
                <a:ext cx="90000" cy="90000"/>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grpSp>
          <p:nvGrpSpPr>
            <p:cNvPr id="92" name="Group 85"/>
            <p:cNvGrpSpPr/>
            <p:nvPr/>
          </p:nvGrpSpPr>
          <p:grpSpPr>
            <a:xfrm>
              <a:off x="318330" y="5756487"/>
              <a:ext cx="1695992" cy="261610"/>
              <a:chOff x="921580" y="5604087"/>
              <a:chExt cx="1695992" cy="261610"/>
            </a:xfrm>
          </p:grpSpPr>
          <p:sp>
            <p:nvSpPr>
              <p:cNvPr id="103" name="TextBox 102"/>
              <p:cNvSpPr txBox="1"/>
              <p:nvPr/>
            </p:nvSpPr>
            <p:spPr>
              <a:xfrm>
                <a:off x="1037488" y="5604087"/>
                <a:ext cx="1580084" cy="261610"/>
              </a:xfrm>
              <a:prstGeom prst="rect">
                <a:avLst/>
              </a:prstGeom>
              <a:noFill/>
            </p:spPr>
            <p:txBody>
              <a:bodyPr wrap="square" rtlCol="0">
                <a:spAutoFit/>
              </a:bodyPr>
              <a:lstStyle/>
              <a:p>
                <a:r>
                  <a:rPr lang="en-GB" sz="1100" dirty="0" smtClean="0">
                    <a:solidFill>
                      <a:schemeClr val="tx1"/>
                    </a:solidFill>
                    <a:latin typeface="Arial Narrow" pitchFamily="34" charset="0"/>
                  </a:rPr>
                  <a:t>Suomi NPP, POES, Metop</a:t>
                </a:r>
                <a:endParaRPr lang="en-GB" sz="1100" dirty="0">
                  <a:solidFill>
                    <a:schemeClr val="tx1"/>
                  </a:solidFill>
                  <a:latin typeface="Arial Narrow" pitchFamily="34" charset="0"/>
                </a:endParaRPr>
              </a:p>
            </p:txBody>
          </p:sp>
          <p:sp>
            <p:nvSpPr>
              <p:cNvPr id="104" name="Rectangle 103"/>
              <p:cNvSpPr/>
              <p:nvPr/>
            </p:nvSpPr>
            <p:spPr bwMode="auto">
              <a:xfrm>
                <a:off x="921580" y="5689892"/>
                <a:ext cx="90000" cy="900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sp>
          <p:nvSpPr>
            <p:cNvPr id="93" name="Rectangle 92"/>
            <p:cNvSpPr/>
            <p:nvPr/>
          </p:nvSpPr>
          <p:spPr bwMode="auto">
            <a:xfrm>
              <a:off x="9552914" y="5329684"/>
              <a:ext cx="144000" cy="144000"/>
            </a:xfrm>
            <a:prstGeom prst="rect">
              <a:avLst/>
            </a:prstGeom>
            <a:solidFill>
              <a:srgbClr val="5B7F95"/>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4" name="Rectangle 93"/>
            <p:cNvSpPr/>
            <p:nvPr/>
          </p:nvSpPr>
          <p:spPr bwMode="auto">
            <a:xfrm>
              <a:off x="9552914" y="5572501"/>
              <a:ext cx="144000" cy="144000"/>
            </a:xfrm>
            <a:prstGeom prst="rect">
              <a:avLst/>
            </a:prstGeom>
            <a:solidFill>
              <a:srgbClr val="7798AD"/>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5" name="Rectangle 94"/>
            <p:cNvSpPr/>
            <p:nvPr/>
          </p:nvSpPr>
          <p:spPr bwMode="auto">
            <a:xfrm>
              <a:off x="9552914" y="5815318"/>
              <a:ext cx="144000" cy="144000"/>
            </a:xfrm>
            <a:prstGeom prst="rect">
              <a:avLst/>
            </a:prstGeom>
            <a:solidFill>
              <a:srgbClr val="93ADBD"/>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6" name="Rectangle 95"/>
            <p:cNvSpPr/>
            <p:nvPr/>
          </p:nvSpPr>
          <p:spPr bwMode="auto">
            <a:xfrm>
              <a:off x="9552914" y="6058135"/>
              <a:ext cx="144000" cy="144000"/>
            </a:xfrm>
            <a:prstGeom prst="rect">
              <a:avLst/>
            </a:prstGeom>
            <a:solidFill>
              <a:srgbClr val="B5C8D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7" name="Rectangle 96"/>
            <p:cNvSpPr/>
            <p:nvPr/>
          </p:nvSpPr>
          <p:spPr bwMode="auto">
            <a:xfrm>
              <a:off x="9552914" y="6300951"/>
              <a:ext cx="144000" cy="144000"/>
            </a:xfrm>
            <a:prstGeom prst="rect">
              <a:avLst/>
            </a:prstGeom>
            <a:solidFill>
              <a:srgbClr val="DBE4E9"/>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8" name="TextBox 97"/>
            <p:cNvSpPr txBox="1"/>
            <p:nvPr/>
          </p:nvSpPr>
          <p:spPr>
            <a:xfrm>
              <a:off x="8684527" y="5270879"/>
              <a:ext cx="918760" cy="261610"/>
            </a:xfrm>
            <a:prstGeom prst="rect">
              <a:avLst/>
            </a:prstGeom>
            <a:noFill/>
          </p:spPr>
          <p:txBody>
            <a:bodyPr wrap="square" rtlCol="0">
              <a:spAutoFit/>
            </a:bodyPr>
            <a:lstStyle/>
            <a:p>
              <a:pPr algn="r"/>
              <a:r>
                <a:rPr lang="en-GB" sz="1100" b="0" dirty="0" smtClean="0">
                  <a:solidFill>
                    <a:schemeClr val="tx1"/>
                  </a:solidFill>
                  <a:latin typeface="Arial Narrow" pitchFamily="34" charset="0"/>
                </a:rPr>
                <a:t>100 %</a:t>
              </a:r>
            </a:p>
          </p:txBody>
        </p:sp>
        <p:sp>
          <p:nvSpPr>
            <p:cNvPr id="99" name="TextBox 98"/>
            <p:cNvSpPr txBox="1"/>
            <p:nvPr/>
          </p:nvSpPr>
          <p:spPr>
            <a:xfrm>
              <a:off x="8684527" y="5513696"/>
              <a:ext cx="918760" cy="261610"/>
            </a:xfrm>
            <a:prstGeom prst="rect">
              <a:avLst/>
            </a:prstGeom>
            <a:noFill/>
          </p:spPr>
          <p:txBody>
            <a:bodyPr wrap="square" rtlCol="0">
              <a:spAutoFit/>
            </a:bodyPr>
            <a:lstStyle/>
            <a:p>
              <a:pPr algn="r"/>
              <a:r>
                <a:rPr lang="en-GB" sz="1100" b="0" dirty="0" smtClean="0">
                  <a:solidFill>
                    <a:schemeClr val="tx1"/>
                  </a:solidFill>
                  <a:latin typeface="Arial Narrow" pitchFamily="34" charset="0"/>
                </a:rPr>
                <a:t>75-100 %</a:t>
              </a:r>
            </a:p>
          </p:txBody>
        </p:sp>
        <p:sp>
          <p:nvSpPr>
            <p:cNvPr id="100" name="TextBox 99"/>
            <p:cNvSpPr txBox="1"/>
            <p:nvPr/>
          </p:nvSpPr>
          <p:spPr>
            <a:xfrm>
              <a:off x="8684527" y="5756513"/>
              <a:ext cx="918760" cy="261610"/>
            </a:xfrm>
            <a:prstGeom prst="rect">
              <a:avLst/>
            </a:prstGeom>
            <a:noFill/>
          </p:spPr>
          <p:txBody>
            <a:bodyPr wrap="square" rtlCol="0">
              <a:spAutoFit/>
            </a:bodyPr>
            <a:lstStyle/>
            <a:p>
              <a:pPr algn="r"/>
              <a:r>
                <a:rPr lang="en-GB" sz="1100" b="0" dirty="0" smtClean="0">
                  <a:solidFill>
                    <a:schemeClr val="tx1"/>
                  </a:solidFill>
                  <a:latin typeface="Arial Narrow" pitchFamily="34" charset="0"/>
                </a:rPr>
                <a:t>50-75 %</a:t>
              </a:r>
            </a:p>
          </p:txBody>
        </p:sp>
        <p:sp>
          <p:nvSpPr>
            <p:cNvPr id="101" name="TextBox 100"/>
            <p:cNvSpPr txBox="1"/>
            <p:nvPr/>
          </p:nvSpPr>
          <p:spPr>
            <a:xfrm>
              <a:off x="8684527" y="6242146"/>
              <a:ext cx="918760" cy="261610"/>
            </a:xfrm>
            <a:prstGeom prst="rect">
              <a:avLst/>
            </a:prstGeom>
            <a:noFill/>
          </p:spPr>
          <p:txBody>
            <a:bodyPr wrap="square" rtlCol="0">
              <a:spAutoFit/>
            </a:bodyPr>
            <a:lstStyle/>
            <a:p>
              <a:pPr algn="r"/>
              <a:r>
                <a:rPr lang="en-GB" sz="1100" b="0" dirty="0" smtClean="0">
                  <a:solidFill>
                    <a:schemeClr val="tx1"/>
                  </a:solidFill>
                  <a:latin typeface="Arial Narrow" pitchFamily="34" charset="0"/>
                </a:rPr>
                <a:t>0-25 %</a:t>
              </a:r>
            </a:p>
          </p:txBody>
        </p:sp>
        <p:sp>
          <p:nvSpPr>
            <p:cNvPr id="102" name="TextBox 101"/>
            <p:cNvSpPr txBox="1"/>
            <p:nvPr/>
          </p:nvSpPr>
          <p:spPr>
            <a:xfrm>
              <a:off x="8684527" y="5999330"/>
              <a:ext cx="918760" cy="261610"/>
            </a:xfrm>
            <a:prstGeom prst="rect">
              <a:avLst/>
            </a:prstGeom>
            <a:noFill/>
          </p:spPr>
          <p:txBody>
            <a:bodyPr wrap="square" rtlCol="0">
              <a:spAutoFit/>
            </a:bodyPr>
            <a:lstStyle/>
            <a:p>
              <a:pPr algn="r"/>
              <a:r>
                <a:rPr lang="en-GB" sz="1100" b="0" dirty="0" smtClean="0">
                  <a:solidFill>
                    <a:schemeClr val="tx1"/>
                  </a:solidFill>
                  <a:latin typeface="Arial Narrow" pitchFamily="34" charset="0"/>
                </a:rPr>
                <a:t>25-50 %</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EARS Service Status and Performance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following services are provided by EARS:</a:t>
            </a:r>
          </a:p>
          <a:p>
            <a:pPr lvl="1"/>
            <a:r>
              <a:rPr lang="en-GB" dirty="0" smtClean="0"/>
              <a:t>EARS-ATOVS, EARS-AVHRR, EARS-ASCAT, EARS-IASI, EARS-NWC</a:t>
            </a:r>
          </a:p>
          <a:p>
            <a:pPr lvl="1">
              <a:buNone/>
            </a:pPr>
            <a:r>
              <a:rPr lang="en-GB" dirty="0" smtClean="0"/>
              <a:t>	based on Metop and NOAA data</a:t>
            </a:r>
          </a:p>
          <a:p>
            <a:pPr lvl="1"/>
            <a:r>
              <a:rPr lang="en-GB" dirty="0" smtClean="0"/>
              <a:t>EARS-ATMS,EARS-CrIS and EARS-VIIRS (including DNB)</a:t>
            </a:r>
          </a:p>
          <a:p>
            <a:pPr lvl="1">
              <a:buNone/>
            </a:pPr>
            <a:r>
              <a:rPr lang="en-GB" dirty="0" smtClean="0"/>
              <a:t>	based on </a:t>
            </a:r>
            <a:r>
              <a:rPr lang="en-GB" dirty="0" err="1" smtClean="0"/>
              <a:t>Suomi</a:t>
            </a:r>
            <a:r>
              <a:rPr lang="en-GB" dirty="0" smtClean="0"/>
              <a:t>-NPP data</a:t>
            </a:r>
          </a:p>
          <a:p>
            <a:pPr lvl="1"/>
            <a:r>
              <a:rPr lang="en-GB" dirty="0" smtClean="0"/>
              <a:t>Overall, the availability and timeliness of these services are meeting their requirements, i.e. delivering products via EUMETCast within 10 to 30 minutes from </a:t>
            </a:r>
            <a:r>
              <a:rPr lang="en-GB" dirty="0" smtClean="0"/>
              <a:t>sensing</a:t>
            </a:r>
          </a:p>
          <a:p>
            <a:pPr lvl="1">
              <a:buNone/>
            </a:pPr>
            <a:endParaRPr lang="en-GB" dirty="0" smtClean="0"/>
          </a:p>
          <a:p>
            <a:r>
              <a:rPr lang="en-GB" dirty="0" smtClean="0"/>
              <a:t>Future: FY-3C VASS Service</a:t>
            </a:r>
          </a:p>
          <a:p>
            <a:pPr lvl="1"/>
            <a:r>
              <a:rPr lang="en-GB" dirty="0" smtClean="0"/>
              <a:t>VASS – Sounder data from FY3C</a:t>
            </a:r>
            <a:r>
              <a:rPr lang="en-GB" dirty="0" smtClean="0"/>
              <a:t>++ (MWTS</a:t>
            </a:r>
            <a:r>
              <a:rPr lang="en-GB" dirty="0" smtClean="0"/>
              <a:t>, MWHS, </a:t>
            </a:r>
            <a:r>
              <a:rPr lang="en-GB" dirty="0" smtClean="0"/>
              <a:t>IRAS)</a:t>
            </a:r>
            <a:endParaRPr lang="en-GB"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Data Availability to Users</a:t>
            </a:r>
            <a:endParaRPr lang="en-GB" dirty="0"/>
          </a:p>
        </p:txBody>
      </p:sp>
      <p:sp>
        <p:nvSpPr>
          <p:cNvPr id="5" name="Content Placeholder 4"/>
          <p:cNvSpPr>
            <a:spLocks noGrp="1"/>
          </p:cNvSpPr>
          <p:nvPr>
            <p:ph idx="1"/>
          </p:nvPr>
        </p:nvSpPr>
        <p:spPr/>
        <p:txBody>
          <a:bodyPr/>
          <a:lstStyle/>
          <a:p>
            <a:r>
              <a:rPr lang="en-GB" dirty="0" smtClean="0"/>
              <a:t>For all EUMETSAT missions, data is available the following ways:</a:t>
            </a:r>
          </a:p>
          <a:p>
            <a:pPr lvl="1"/>
            <a:r>
              <a:rPr lang="en-GB" dirty="0" smtClean="0"/>
              <a:t>In Near Real Time via:</a:t>
            </a:r>
          </a:p>
          <a:p>
            <a:pPr lvl="2"/>
            <a:r>
              <a:rPr lang="en-GB" dirty="0" smtClean="0"/>
              <a:t>EUMETCast Dissemination</a:t>
            </a:r>
          </a:p>
          <a:p>
            <a:pPr lvl="2"/>
            <a:r>
              <a:rPr lang="en-GB" dirty="0" smtClean="0"/>
              <a:t>GTS/RMDCN</a:t>
            </a:r>
          </a:p>
          <a:p>
            <a:pPr lvl="1"/>
            <a:r>
              <a:rPr lang="en-GB" dirty="0" smtClean="0"/>
              <a:t>EUMETSAT Data Centre for archived data</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Future Missions – EUMETSAT Mandatory Programmes</a:t>
            </a:r>
            <a:endParaRPr lang="en-GB" dirty="0"/>
          </a:p>
        </p:txBody>
      </p:sp>
      <p:sp>
        <p:nvSpPr>
          <p:cNvPr id="5" name="Content Placeholder 4"/>
          <p:cNvSpPr>
            <a:spLocks noGrp="1"/>
          </p:cNvSpPr>
          <p:nvPr>
            <p:ph idx="1"/>
          </p:nvPr>
        </p:nvSpPr>
        <p:spPr/>
        <p:txBody>
          <a:bodyPr>
            <a:normAutofit fontScale="85000" lnSpcReduction="20000"/>
          </a:bodyPr>
          <a:lstStyle/>
          <a:p>
            <a:r>
              <a:rPr lang="en-GB" dirty="0" smtClean="0"/>
              <a:t>Meteosat Third Generation (MTG)</a:t>
            </a:r>
          </a:p>
          <a:p>
            <a:pPr marL="670950" lvl="1" indent="-180000">
              <a:buFont typeface="Wingdings" pitchFamily="2" charset="2"/>
              <a:buChar char="§"/>
              <a:tabLst>
                <a:tab pos="266700" algn="l"/>
                <a:tab pos="542925" algn="l"/>
              </a:tabLst>
            </a:pPr>
            <a:r>
              <a:rPr lang="en-GB" sz="1800" dirty="0" smtClean="0">
                <a:solidFill>
                  <a:srgbClr val="002060"/>
                </a:solidFill>
                <a:latin typeface="Arial" charset="0"/>
                <a:cs typeface="Arial" charset="0"/>
              </a:rPr>
              <a:t>Imagery mission implemented by a two-satellite MTG-I system:</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Full disk imagery every 10 minutes in 16 spectral bands</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Fast imaging of European weather every 2.5 minutes</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new Lightning Imager (LI)</a:t>
            </a:r>
          </a:p>
          <a:p>
            <a:pPr marL="670950" lvl="1" indent="-180000">
              <a:spcBef>
                <a:spcPts val="600"/>
              </a:spcBef>
              <a:buFont typeface="Wingdings" pitchFamily="2" charset="2"/>
              <a:buChar char="§"/>
              <a:tabLst>
                <a:tab pos="266700" algn="l"/>
                <a:tab pos="542925" algn="l"/>
              </a:tabLst>
            </a:pPr>
            <a:r>
              <a:rPr lang="en-GB" sz="1800" dirty="0" smtClean="0">
                <a:solidFill>
                  <a:srgbClr val="002060"/>
                </a:solidFill>
                <a:latin typeface="Arial" charset="0"/>
                <a:cs typeface="Arial" charset="0"/>
              </a:rPr>
              <a:t>Hyperspectral infrared (IRS) sounding mission:</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3D mapping of water vapour, temperature, O3 every 1 hour</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Air quality monitoring and atmospheric chemistry in synergy with GMES Sentinel-4 Ultraviolet Visible </a:t>
            </a:r>
          </a:p>
          <a:p>
            <a:pPr marL="670950" lvl="1" indent="-180000">
              <a:spcBef>
                <a:spcPts val="600"/>
              </a:spcBef>
              <a:buFont typeface="Wingdings" pitchFamily="2" charset="2"/>
              <a:buChar char="§"/>
              <a:tabLst>
                <a:tab pos="266700" algn="l"/>
                <a:tab pos="542925" algn="l"/>
              </a:tabLst>
            </a:pPr>
            <a:r>
              <a:rPr lang="en-GB" sz="1800" dirty="0" smtClean="0">
                <a:solidFill>
                  <a:srgbClr val="002060"/>
                </a:solidFill>
                <a:latin typeface="Arial" charset="0"/>
                <a:cs typeface="Arial" charset="0"/>
              </a:rPr>
              <a:t>Full MTG mission implemented by two MTG-I satellites and MTG-S satellite in orbit</a:t>
            </a:r>
          </a:p>
          <a:p>
            <a:pPr marL="670950" lvl="1" indent="-180000">
              <a:spcBef>
                <a:spcPts val="600"/>
              </a:spcBef>
              <a:buNone/>
              <a:tabLst>
                <a:tab pos="266700" algn="l"/>
                <a:tab pos="542925" algn="l"/>
              </a:tabLst>
            </a:pPr>
            <a:endParaRPr lang="en-GB" sz="1800" dirty="0" smtClean="0">
              <a:solidFill>
                <a:srgbClr val="002060"/>
              </a:solidFill>
              <a:latin typeface="Arial" charset="0"/>
              <a:cs typeface="Arial" charset="0"/>
            </a:endParaRPr>
          </a:p>
          <a:p>
            <a:pPr>
              <a:spcBef>
                <a:spcPts val="600"/>
              </a:spcBef>
            </a:pPr>
            <a:r>
              <a:rPr lang="en-GB" dirty="0" smtClean="0"/>
              <a:t>EPS-Second Generation</a:t>
            </a:r>
          </a:p>
          <a:p>
            <a:pPr marL="670950" lvl="1"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Primary mission: further improvement observational inputs to Numerical Weather Prediction models</a:t>
            </a:r>
          </a:p>
          <a:p>
            <a:pPr marL="670950" lvl="1"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Significant improvements of other applications, like e.g. Nowcasting at high latitudes, Marine meteorology and operational oceanography, Operational hydrology, Air quality monitoring, Climate monitoring</a:t>
            </a:r>
          </a:p>
          <a:p>
            <a:pPr marL="670950" lvl="1"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Two satellites in orbit configuration:</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Metop-SG A: optical imagery and sounding mission</a:t>
            </a:r>
          </a:p>
          <a:p>
            <a:pPr marL="1094400" lvl="3"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Metop-SG B: microwave imaging mission </a:t>
            </a:r>
          </a:p>
          <a:p>
            <a:pPr marL="670950" lvl="1" indent="-180000">
              <a:spcBef>
                <a:spcPts val="575"/>
              </a:spcBef>
              <a:buClr>
                <a:srgbClr val="00B5E2"/>
              </a:buClr>
              <a:buFont typeface="Wingdings" pitchFamily="2" charset="2"/>
              <a:buChar char="§"/>
              <a:tabLst>
                <a:tab pos="266700" algn="l"/>
                <a:tab pos="542925" algn="l"/>
              </a:tabLst>
            </a:pPr>
            <a:r>
              <a:rPr lang="en-GB" sz="1800" dirty="0" smtClean="0">
                <a:solidFill>
                  <a:srgbClr val="002060"/>
                </a:solidFill>
                <a:latin typeface="Arial" charset="0"/>
                <a:cs typeface="Arial" charset="0"/>
              </a:rPr>
              <a:t>Continuation of polar orbiting service 2021 – 2040</a:t>
            </a:r>
          </a:p>
          <a:p>
            <a:endParaRPr lang="en-GB" dirty="0" smtClean="0"/>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938" name="Straight Connector 95"/>
          <p:cNvCxnSpPr>
            <a:cxnSpLocks noChangeShapeType="1"/>
          </p:cNvCxnSpPr>
          <p:nvPr/>
        </p:nvCxnSpPr>
        <p:spPr bwMode="auto">
          <a:xfrm rot="10800000" flipV="1">
            <a:off x="-781050" y="4608513"/>
            <a:ext cx="247650" cy="150812"/>
          </a:xfrm>
          <a:prstGeom prst="line">
            <a:avLst/>
          </a:prstGeom>
          <a:noFill/>
          <a:ln w="9525" algn="ctr">
            <a:noFill/>
            <a:round/>
            <a:headEnd/>
            <a:tailEnd/>
          </a:ln>
        </p:spPr>
      </p:cxnSp>
      <p:sp>
        <p:nvSpPr>
          <p:cNvPr id="167939" name="Title 95"/>
          <p:cNvSpPr>
            <a:spLocks noGrp="1"/>
          </p:cNvSpPr>
          <p:nvPr>
            <p:ph type="title"/>
          </p:nvPr>
        </p:nvSpPr>
        <p:spPr/>
        <p:txBody>
          <a:bodyPr/>
          <a:lstStyle/>
          <a:p>
            <a:pPr marL="179388"/>
            <a:r>
              <a:rPr lang="en-GB" dirty="0" smtClean="0">
                <a:latin typeface="Arial" charset="0"/>
                <a:cs typeface="Arial" charset="0"/>
              </a:rPr>
              <a:t>EUMETSAT mission planning</a:t>
            </a:r>
          </a:p>
        </p:txBody>
      </p:sp>
      <p:grpSp>
        <p:nvGrpSpPr>
          <p:cNvPr id="2" name="Group 91"/>
          <p:cNvGrpSpPr>
            <a:grpSpLocks/>
          </p:cNvGrpSpPr>
          <p:nvPr/>
        </p:nvGrpSpPr>
        <p:grpSpPr bwMode="auto">
          <a:xfrm>
            <a:off x="847725" y="1008596"/>
            <a:ext cx="8343900" cy="4861979"/>
            <a:chOff x="847725" y="898525"/>
            <a:chExt cx="8343900" cy="5588000"/>
          </a:xfrm>
          <a:solidFill>
            <a:srgbClr val="C5B9AC">
              <a:alpha val="20000"/>
            </a:srgbClr>
          </a:solidFill>
        </p:grpSpPr>
        <p:sp>
          <p:nvSpPr>
            <p:cNvPr id="93" name="Rectangle 96"/>
            <p:cNvSpPr>
              <a:spLocks noChangeArrowheads="1"/>
            </p:cNvSpPr>
            <p:nvPr/>
          </p:nvSpPr>
          <p:spPr bwMode="auto">
            <a:xfrm>
              <a:off x="8477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4" name="Rectangle 97"/>
            <p:cNvSpPr>
              <a:spLocks noChangeArrowheads="1"/>
            </p:cNvSpPr>
            <p:nvPr/>
          </p:nvSpPr>
          <p:spPr bwMode="auto">
            <a:xfrm>
              <a:off x="12985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5" name="Rectangle 98"/>
            <p:cNvSpPr>
              <a:spLocks noChangeArrowheads="1"/>
            </p:cNvSpPr>
            <p:nvPr/>
          </p:nvSpPr>
          <p:spPr bwMode="auto">
            <a:xfrm>
              <a:off x="17494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6" name="Rectangle 101"/>
            <p:cNvSpPr>
              <a:spLocks noChangeArrowheads="1"/>
            </p:cNvSpPr>
            <p:nvPr/>
          </p:nvSpPr>
          <p:spPr bwMode="auto">
            <a:xfrm>
              <a:off x="22002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7" name="Rectangle 102"/>
            <p:cNvSpPr>
              <a:spLocks noChangeArrowheads="1"/>
            </p:cNvSpPr>
            <p:nvPr/>
          </p:nvSpPr>
          <p:spPr bwMode="auto">
            <a:xfrm>
              <a:off x="26511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8" name="Rectangle 103"/>
            <p:cNvSpPr>
              <a:spLocks noChangeArrowheads="1"/>
            </p:cNvSpPr>
            <p:nvPr/>
          </p:nvSpPr>
          <p:spPr bwMode="auto">
            <a:xfrm>
              <a:off x="31019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99" name="Rectangle 104"/>
            <p:cNvSpPr>
              <a:spLocks noChangeArrowheads="1"/>
            </p:cNvSpPr>
            <p:nvPr/>
          </p:nvSpPr>
          <p:spPr bwMode="auto">
            <a:xfrm>
              <a:off x="35528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0" name="Rectangle 105"/>
            <p:cNvSpPr>
              <a:spLocks noChangeArrowheads="1"/>
            </p:cNvSpPr>
            <p:nvPr/>
          </p:nvSpPr>
          <p:spPr bwMode="auto">
            <a:xfrm>
              <a:off x="40036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1" name="Rectangle 106"/>
            <p:cNvSpPr>
              <a:spLocks noChangeArrowheads="1"/>
            </p:cNvSpPr>
            <p:nvPr/>
          </p:nvSpPr>
          <p:spPr bwMode="auto">
            <a:xfrm>
              <a:off x="44545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2" name="Rectangle 107"/>
            <p:cNvSpPr>
              <a:spLocks noChangeArrowheads="1"/>
            </p:cNvSpPr>
            <p:nvPr/>
          </p:nvSpPr>
          <p:spPr bwMode="auto">
            <a:xfrm>
              <a:off x="49053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3" name="Rectangle 108"/>
            <p:cNvSpPr>
              <a:spLocks noChangeArrowheads="1"/>
            </p:cNvSpPr>
            <p:nvPr/>
          </p:nvSpPr>
          <p:spPr bwMode="auto">
            <a:xfrm>
              <a:off x="53562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4" name="Rectangle 109"/>
            <p:cNvSpPr>
              <a:spLocks noChangeArrowheads="1"/>
            </p:cNvSpPr>
            <p:nvPr/>
          </p:nvSpPr>
          <p:spPr bwMode="auto">
            <a:xfrm>
              <a:off x="58070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5" name="Rectangle 110"/>
            <p:cNvSpPr>
              <a:spLocks noChangeArrowheads="1"/>
            </p:cNvSpPr>
            <p:nvPr/>
          </p:nvSpPr>
          <p:spPr bwMode="auto">
            <a:xfrm>
              <a:off x="62579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6" name="Rectangle 111"/>
            <p:cNvSpPr>
              <a:spLocks noChangeArrowheads="1"/>
            </p:cNvSpPr>
            <p:nvPr/>
          </p:nvSpPr>
          <p:spPr bwMode="auto">
            <a:xfrm>
              <a:off x="67087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7" name="Rectangle 112"/>
            <p:cNvSpPr>
              <a:spLocks noChangeArrowheads="1"/>
            </p:cNvSpPr>
            <p:nvPr/>
          </p:nvSpPr>
          <p:spPr bwMode="auto">
            <a:xfrm>
              <a:off x="71596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8" name="Rectangle 113"/>
            <p:cNvSpPr>
              <a:spLocks noChangeArrowheads="1"/>
            </p:cNvSpPr>
            <p:nvPr/>
          </p:nvSpPr>
          <p:spPr bwMode="auto">
            <a:xfrm>
              <a:off x="76104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09" name="Rectangle 114"/>
            <p:cNvSpPr>
              <a:spLocks noChangeArrowheads="1"/>
            </p:cNvSpPr>
            <p:nvPr/>
          </p:nvSpPr>
          <p:spPr bwMode="auto">
            <a:xfrm>
              <a:off x="80613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10" name="Rectangle 115"/>
            <p:cNvSpPr>
              <a:spLocks noChangeArrowheads="1"/>
            </p:cNvSpPr>
            <p:nvPr/>
          </p:nvSpPr>
          <p:spPr bwMode="auto">
            <a:xfrm>
              <a:off x="85121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sp>
          <p:nvSpPr>
            <p:cNvPr id="111" name="Rectangle 116"/>
            <p:cNvSpPr>
              <a:spLocks noChangeArrowheads="1"/>
            </p:cNvSpPr>
            <p:nvPr/>
          </p:nvSpPr>
          <p:spPr bwMode="auto">
            <a:xfrm>
              <a:off x="89630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p>
          </p:txBody>
        </p:sp>
      </p:grpSp>
      <p:sp>
        <p:nvSpPr>
          <p:cNvPr id="167941" name="TextBox 177"/>
          <p:cNvSpPr txBox="1">
            <a:spLocks noChangeArrowheads="1"/>
          </p:cNvSpPr>
          <p:nvPr/>
        </p:nvSpPr>
        <p:spPr bwMode="auto">
          <a:xfrm>
            <a:off x="59213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03</a:t>
            </a:r>
          </a:p>
        </p:txBody>
      </p:sp>
      <p:sp>
        <p:nvSpPr>
          <p:cNvPr id="167942" name="TextBox 178"/>
          <p:cNvSpPr txBox="1">
            <a:spLocks noChangeArrowheads="1"/>
          </p:cNvSpPr>
          <p:nvPr/>
        </p:nvSpPr>
        <p:spPr bwMode="auto">
          <a:xfrm>
            <a:off x="81280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04</a:t>
            </a:r>
          </a:p>
        </p:txBody>
      </p:sp>
      <p:sp>
        <p:nvSpPr>
          <p:cNvPr id="167943" name="TextBox 179"/>
          <p:cNvSpPr txBox="1">
            <a:spLocks noChangeArrowheads="1"/>
          </p:cNvSpPr>
          <p:nvPr/>
        </p:nvSpPr>
        <p:spPr bwMode="auto">
          <a:xfrm>
            <a:off x="10429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05</a:t>
            </a:r>
          </a:p>
        </p:txBody>
      </p:sp>
      <p:sp>
        <p:nvSpPr>
          <p:cNvPr id="167944" name="TextBox 180"/>
          <p:cNvSpPr txBox="1">
            <a:spLocks noChangeArrowheads="1"/>
          </p:cNvSpPr>
          <p:nvPr/>
        </p:nvSpPr>
        <p:spPr bwMode="auto">
          <a:xfrm>
            <a:off x="126206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06</a:t>
            </a:r>
          </a:p>
        </p:txBody>
      </p:sp>
      <p:sp>
        <p:nvSpPr>
          <p:cNvPr id="167945" name="TextBox 181"/>
          <p:cNvSpPr txBox="1">
            <a:spLocks noChangeArrowheads="1"/>
          </p:cNvSpPr>
          <p:nvPr/>
        </p:nvSpPr>
        <p:spPr bwMode="auto">
          <a:xfrm>
            <a:off x="149225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07</a:t>
            </a:r>
          </a:p>
        </p:txBody>
      </p:sp>
      <p:sp>
        <p:nvSpPr>
          <p:cNvPr id="167946" name="TextBox 182"/>
          <p:cNvSpPr txBox="1">
            <a:spLocks noChangeArrowheads="1"/>
          </p:cNvSpPr>
          <p:nvPr/>
        </p:nvSpPr>
        <p:spPr bwMode="auto">
          <a:xfrm>
            <a:off x="17160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08</a:t>
            </a:r>
          </a:p>
        </p:txBody>
      </p:sp>
      <p:sp>
        <p:nvSpPr>
          <p:cNvPr id="167947" name="TextBox 183"/>
          <p:cNvSpPr txBox="1">
            <a:spLocks noChangeArrowheads="1"/>
          </p:cNvSpPr>
          <p:nvPr/>
        </p:nvSpPr>
        <p:spPr bwMode="auto">
          <a:xfrm>
            <a:off x="194786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09</a:t>
            </a:r>
          </a:p>
        </p:txBody>
      </p:sp>
      <p:sp>
        <p:nvSpPr>
          <p:cNvPr id="167948" name="TextBox 184"/>
          <p:cNvSpPr txBox="1">
            <a:spLocks noChangeArrowheads="1"/>
          </p:cNvSpPr>
          <p:nvPr/>
        </p:nvSpPr>
        <p:spPr bwMode="auto">
          <a:xfrm>
            <a:off x="21605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10</a:t>
            </a:r>
          </a:p>
        </p:txBody>
      </p:sp>
      <p:sp>
        <p:nvSpPr>
          <p:cNvPr id="167949" name="TextBox 185"/>
          <p:cNvSpPr txBox="1">
            <a:spLocks noChangeArrowheads="1"/>
          </p:cNvSpPr>
          <p:nvPr/>
        </p:nvSpPr>
        <p:spPr bwMode="auto">
          <a:xfrm>
            <a:off x="239077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11</a:t>
            </a:r>
          </a:p>
        </p:txBody>
      </p:sp>
      <p:sp>
        <p:nvSpPr>
          <p:cNvPr id="167950" name="TextBox 186"/>
          <p:cNvSpPr txBox="1">
            <a:spLocks noChangeArrowheads="1"/>
          </p:cNvSpPr>
          <p:nvPr/>
        </p:nvSpPr>
        <p:spPr bwMode="auto">
          <a:xfrm>
            <a:off x="26130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12</a:t>
            </a:r>
          </a:p>
        </p:txBody>
      </p:sp>
      <p:sp>
        <p:nvSpPr>
          <p:cNvPr id="167951" name="TextBox 187"/>
          <p:cNvSpPr txBox="1">
            <a:spLocks noChangeArrowheads="1"/>
          </p:cNvSpPr>
          <p:nvPr/>
        </p:nvSpPr>
        <p:spPr bwMode="auto">
          <a:xfrm>
            <a:off x="284321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13</a:t>
            </a:r>
          </a:p>
        </p:txBody>
      </p:sp>
      <p:sp>
        <p:nvSpPr>
          <p:cNvPr id="167952" name="TextBox 188"/>
          <p:cNvSpPr txBox="1">
            <a:spLocks noChangeArrowheads="1"/>
          </p:cNvSpPr>
          <p:nvPr/>
        </p:nvSpPr>
        <p:spPr bwMode="auto">
          <a:xfrm>
            <a:off x="30622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14</a:t>
            </a:r>
          </a:p>
        </p:txBody>
      </p:sp>
      <p:sp>
        <p:nvSpPr>
          <p:cNvPr id="167953" name="TextBox 189"/>
          <p:cNvSpPr txBox="1">
            <a:spLocks noChangeArrowheads="1"/>
          </p:cNvSpPr>
          <p:nvPr/>
        </p:nvSpPr>
        <p:spPr bwMode="auto">
          <a:xfrm>
            <a:off x="329247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15</a:t>
            </a:r>
          </a:p>
        </p:txBody>
      </p:sp>
      <p:sp>
        <p:nvSpPr>
          <p:cNvPr id="167954" name="TextBox 190"/>
          <p:cNvSpPr txBox="1">
            <a:spLocks noChangeArrowheads="1"/>
          </p:cNvSpPr>
          <p:nvPr/>
        </p:nvSpPr>
        <p:spPr bwMode="auto">
          <a:xfrm>
            <a:off x="35194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16</a:t>
            </a:r>
          </a:p>
        </p:txBody>
      </p:sp>
      <p:sp>
        <p:nvSpPr>
          <p:cNvPr id="167955" name="TextBox 191"/>
          <p:cNvSpPr txBox="1">
            <a:spLocks noChangeArrowheads="1"/>
          </p:cNvSpPr>
          <p:nvPr/>
        </p:nvSpPr>
        <p:spPr bwMode="auto">
          <a:xfrm>
            <a:off x="374967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17</a:t>
            </a:r>
          </a:p>
        </p:txBody>
      </p:sp>
      <p:sp>
        <p:nvSpPr>
          <p:cNvPr id="167956" name="TextBox 192"/>
          <p:cNvSpPr txBox="1">
            <a:spLocks noChangeArrowheads="1"/>
          </p:cNvSpPr>
          <p:nvPr/>
        </p:nvSpPr>
        <p:spPr bwMode="auto">
          <a:xfrm>
            <a:off x="396240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18</a:t>
            </a:r>
          </a:p>
        </p:txBody>
      </p:sp>
      <p:sp>
        <p:nvSpPr>
          <p:cNvPr id="167957" name="TextBox 193"/>
          <p:cNvSpPr txBox="1">
            <a:spLocks noChangeArrowheads="1"/>
          </p:cNvSpPr>
          <p:nvPr/>
        </p:nvSpPr>
        <p:spPr bwMode="auto">
          <a:xfrm>
            <a:off x="419417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19</a:t>
            </a:r>
          </a:p>
        </p:txBody>
      </p:sp>
      <p:sp>
        <p:nvSpPr>
          <p:cNvPr id="167958" name="TextBox 194"/>
          <p:cNvSpPr txBox="1">
            <a:spLocks noChangeArrowheads="1"/>
          </p:cNvSpPr>
          <p:nvPr/>
        </p:nvSpPr>
        <p:spPr bwMode="auto">
          <a:xfrm>
            <a:off x="441483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20</a:t>
            </a:r>
          </a:p>
        </p:txBody>
      </p:sp>
      <p:sp>
        <p:nvSpPr>
          <p:cNvPr id="167959" name="TextBox 195"/>
          <p:cNvSpPr txBox="1">
            <a:spLocks noChangeArrowheads="1"/>
          </p:cNvSpPr>
          <p:nvPr/>
        </p:nvSpPr>
        <p:spPr bwMode="auto">
          <a:xfrm>
            <a:off x="46450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21</a:t>
            </a:r>
          </a:p>
        </p:txBody>
      </p:sp>
      <p:sp>
        <p:nvSpPr>
          <p:cNvPr id="167960" name="TextBox 196"/>
          <p:cNvSpPr txBox="1">
            <a:spLocks noChangeArrowheads="1"/>
          </p:cNvSpPr>
          <p:nvPr/>
        </p:nvSpPr>
        <p:spPr bwMode="auto">
          <a:xfrm>
            <a:off x="486410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22</a:t>
            </a:r>
          </a:p>
        </p:txBody>
      </p:sp>
      <p:sp>
        <p:nvSpPr>
          <p:cNvPr id="167961" name="TextBox 197"/>
          <p:cNvSpPr txBox="1">
            <a:spLocks noChangeArrowheads="1"/>
          </p:cNvSpPr>
          <p:nvPr/>
        </p:nvSpPr>
        <p:spPr bwMode="auto">
          <a:xfrm>
            <a:off x="50942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23</a:t>
            </a:r>
          </a:p>
        </p:txBody>
      </p:sp>
      <p:sp>
        <p:nvSpPr>
          <p:cNvPr id="167962" name="TextBox 198"/>
          <p:cNvSpPr txBox="1">
            <a:spLocks noChangeArrowheads="1"/>
          </p:cNvSpPr>
          <p:nvPr/>
        </p:nvSpPr>
        <p:spPr bwMode="auto">
          <a:xfrm>
            <a:off x="53181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24</a:t>
            </a:r>
          </a:p>
        </p:txBody>
      </p:sp>
      <p:sp>
        <p:nvSpPr>
          <p:cNvPr id="167963" name="TextBox 199"/>
          <p:cNvSpPr txBox="1">
            <a:spLocks noChangeArrowheads="1"/>
          </p:cNvSpPr>
          <p:nvPr/>
        </p:nvSpPr>
        <p:spPr bwMode="auto">
          <a:xfrm>
            <a:off x="554990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25</a:t>
            </a:r>
          </a:p>
        </p:txBody>
      </p:sp>
      <p:sp>
        <p:nvSpPr>
          <p:cNvPr id="167964" name="TextBox 200"/>
          <p:cNvSpPr txBox="1">
            <a:spLocks noChangeArrowheads="1"/>
          </p:cNvSpPr>
          <p:nvPr/>
        </p:nvSpPr>
        <p:spPr bwMode="auto">
          <a:xfrm>
            <a:off x="57626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26</a:t>
            </a:r>
          </a:p>
        </p:txBody>
      </p:sp>
      <p:sp>
        <p:nvSpPr>
          <p:cNvPr id="167965" name="TextBox 201"/>
          <p:cNvSpPr txBox="1">
            <a:spLocks noChangeArrowheads="1"/>
          </p:cNvSpPr>
          <p:nvPr/>
        </p:nvSpPr>
        <p:spPr bwMode="auto">
          <a:xfrm>
            <a:off x="599281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27</a:t>
            </a:r>
          </a:p>
        </p:txBody>
      </p:sp>
      <p:sp>
        <p:nvSpPr>
          <p:cNvPr id="167966" name="TextBox 202"/>
          <p:cNvSpPr txBox="1">
            <a:spLocks noChangeArrowheads="1"/>
          </p:cNvSpPr>
          <p:nvPr/>
        </p:nvSpPr>
        <p:spPr bwMode="auto">
          <a:xfrm>
            <a:off x="621506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28</a:t>
            </a:r>
          </a:p>
        </p:txBody>
      </p:sp>
      <p:sp>
        <p:nvSpPr>
          <p:cNvPr id="167967" name="TextBox 203"/>
          <p:cNvSpPr txBox="1">
            <a:spLocks noChangeArrowheads="1"/>
          </p:cNvSpPr>
          <p:nvPr/>
        </p:nvSpPr>
        <p:spPr bwMode="auto">
          <a:xfrm>
            <a:off x="644525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29</a:t>
            </a:r>
          </a:p>
        </p:txBody>
      </p:sp>
      <p:sp>
        <p:nvSpPr>
          <p:cNvPr id="167968" name="TextBox 204"/>
          <p:cNvSpPr txBox="1">
            <a:spLocks noChangeArrowheads="1"/>
          </p:cNvSpPr>
          <p:nvPr/>
        </p:nvSpPr>
        <p:spPr bwMode="auto">
          <a:xfrm>
            <a:off x="66643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30</a:t>
            </a:r>
          </a:p>
        </p:txBody>
      </p:sp>
      <p:sp>
        <p:nvSpPr>
          <p:cNvPr id="167969" name="TextBox 205"/>
          <p:cNvSpPr txBox="1">
            <a:spLocks noChangeArrowheads="1"/>
          </p:cNvSpPr>
          <p:nvPr/>
        </p:nvSpPr>
        <p:spPr bwMode="auto">
          <a:xfrm>
            <a:off x="689451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31</a:t>
            </a:r>
          </a:p>
        </p:txBody>
      </p:sp>
      <p:sp>
        <p:nvSpPr>
          <p:cNvPr id="167970" name="TextBox 206"/>
          <p:cNvSpPr txBox="1">
            <a:spLocks noChangeArrowheads="1"/>
          </p:cNvSpPr>
          <p:nvPr/>
        </p:nvSpPr>
        <p:spPr bwMode="auto">
          <a:xfrm>
            <a:off x="712470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32</a:t>
            </a:r>
          </a:p>
        </p:txBody>
      </p:sp>
      <p:sp>
        <p:nvSpPr>
          <p:cNvPr id="167971" name="TextBox 207"/>
          <p:cNvSpPr txBox="1">
            <a:spLocks noChangeArrowheads="1"/>
          </p:cNvSpPr>
          <p:nvPr/>
        </p:nvSpPr>
        <p:spPr bwMode="auto">
          <a:xfrm>
            <a:off x="734853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33</a:t>
            </a:r>
          </a:p>
        </p:txBody>
      </p:sp>
      <p:sp>
        <p:nvSpPr>
          <p:cNvPr id="167972" name="TextBox 208"/>
          <p:cNvSpPr txBox="1">
            <a:spLocks noChangeArrowheads="1"/>
          </p:cNvSpPr>
          <p:nvPr/>
        </p:nvSpPr>
        <p:spPr bwMode="auto">
          <a:xfrm>
            <a:off x="75787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34</a:t>
            </a:r>
          </a:p>
        </p:txBody>
      </p:sp>
      <p:sp>
        <p:nvSpPr>
          <p:cNvPr id="167973" name="TextBox 209"/>
          <p:cNvSpPr txBox="1">
            <a:spLocks noChangeArrowheads="1"/>
          </p:cNvSpPr>
          <p:nvPr/>
        </p:nvSpPr>
        <p:spPr bwMode="auto">
          <a:xfrm>
            <a:off x="779303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35</a:t>
            </a:r>
          </a:p>
        </p:txBody>
      </p:sp>
      <p:sp>
        <p:nvSpPr>
          <p:cNvPr id="167974" name="TextBox 210"/>
          <p:cNvSpPr txBox="1">
            <a:spLocks noChangeArrowheads="1"/>
          </p:cNvSpPr>
          <p:nvPr/>
        </p:nvSpPr>
        <p:spPr bwMode="auto">
          <a:xfrm>
            <a:off x="80232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36</a:t>
            </a:r>
          </a:p>
        </p:txBody>
      </p:sp>
      <p:sp>
        <p:nvSpPr>
          <p:cNvPr id="167975" name="TextBox 211"/>
          <p:cNvSpPr txBox="1">
            <a:spLocks noChangeArrowheads="1"/>
          </p:cNvSpPr>
          <p:nvPr/>
        </p:nvSpPr>
        <p:spPr bwMode="auto">
          <a:xfrm>
            <a:off x="8243888"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37</a:t>
            </a:r>
          </a:p>
        </p:txBody>
      </p:sp>
      <p:sp>
        <p:nvSpPr>
          <p:cNvPr id="167976" name="TextBox 212"/>
          <p:cNvSpPr txBox="1">
            <a:spLocks noChangeArrowheads="1"/>
          </p:cNvSpPr>
          <p:nvPr/>
        </p:nvSpPr>
        <p:spPr bwMode="auto">
          <a:xfrm>
            <a:off x="8475663" y="1009650"/>
            <a:ext cx="300037"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38</a:t>
            </a:r>
          </a:p>
        </p:txBody>
      </p:sp>
      <p:sp>
        <p:nvSpPr>
          <p:cNvPr id="167977" name="TextBox 213"/>
          <p:cNvSpPr txBox="1">
            <a:spLocks noChangeArrowheads="1"/>
          </p:cNvSpPr>
          <p:nvPr/>
        </p:nvSpPr>
        <p:spPr bwMode="auto">
          <a:xfrm>
            <a:off x="8693150"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39</a:t>
            </a:r>
          </a:p>
        </p:txBody>
      </p:sp>
      <p:sp>
        <p:nvSpPr>
          <p:cNvPr id="167978" name="TextBox 214"/>
          <p:cNvSpPr txBox="1">
            <a:spLocks noChangeArrowheads="1"/>
          </p:cNvSpPr>
          <p:nvPr/>
        </p:nvSpPr>
        <p:spPr bwMode="auto">
          <a:xfrm>
            <a:off x="8924925" y="1009650"/>
            <a:ext cx="300038" cy="215900"/>
          </a:xfrm>
          <a:prstGeom prst="rect">
            <a:avLst/>
          </a:prstGeom>
          <a:noFill/>
          <a:ln w="9525">
            <a:noFill/>
            <a:miter lim="800000"/>
            <a:headEnd/>
            <a:tailEnd/>
          </a:ln>
        </p:spPr>
        <p:txBody>
          <a:bodyPr wrap="none">
            <a:spAutoFit/>
          </a:bodyPr>
          <a:lstStyle/>
          <a:p>
            <a:r>
              <a:rPr lang="en-GB" sz="800">
                <a:solidFill>
                  <a:schemeClr val="tx1"/>
                </a:solidFill>
                <a:latin typeface="Arial" charset="0"/>
                <a:cs typeface="Arial" charset="0"/>
              </a:rPr>
              <a:t>40</a:t>
            </a:r>
          </a:p>
        </p:txBody>
      </p:sp>
      <p:sp>
        <p:nvSpPr>
          <p:cNvPr id="167979" name="TextBox 215"/>
          <p:cNvSpPr txBox="1">
            <a:spLocks noChangeArrowheads="1"/>
          </p:cNvSpPr>
          <p:nvPr/>
        </p:nvSpPr>
        <p:spPr bwMode="auto">
          <a:xfrm>
            <a:off x="142875" y="1009650"/>
            <a:ext cx="552450" cy="215900"/>
          </a:xfrm>
          <a:prstGeom prst="rect">
            <a:avLst/>
          </a:prstGeom>
          <a:noFill/>
          <a:ln w="9525">
            <a:noFill/>
            <a:miter lim="800000"/>
            <a:headEnd/>
            <a:tailEnd/>
          </a:ln>
        </p:spPr>
        <p:txBody>
          <a:bodyPr wrap="none">
            <a:spAutoFit/>
          </a:bodyPr>
          <a:lstStyle/>
          <a:p>
            <a:r>
              <a:rPr lang="en-GB" sz="800" b="0">
                <a:solidFill>
                  <a:schemeClr val="tx1"/>
                </a:solidFill>
                <a:latin typeface="Arial" charset="0"/>
                <a:cs typeface="Arial" charset="0"/>
              </a:rPr>
              <a:t>YEAR...</a:t>
            </a:r>
          </a:p>
        </p:txBody>
      </p:sp>
      <p:sp>
        <p:nvSpPr>
          <p:cNvPr id="176" name="Rectangle 175"/>
          <p:cNvSpPr/>
          <p:nvPr/>
        </p:nvSpPr>
        <p:spPr>
          <a:xfrm>
            <a:off x="623888" y="1303338"/>
            <a:ext cx="3152775" cy="13652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tabLst>
                <a:tab pos="266700" algn="l"/>
                <a:tab pos="717550" algn="l"/>
              </a:tabLst>
              <a:defRPr/>
            </a:pPr>
            <a:r>
              <a:rPr lang="en-GB" dirty="0">
                <a:latin typeface="Arial" pitchFamily="34" charset="0"/>
                <a:cs typeface="Arial" pitchFamily="34" charset="0"/>
              </a:rPr>
              <a:t>  METEOSAT FIRST GENERATION</a:t>
            </a:r>
          </a:p>
        </p:txBody>
      </p:sp>
      <p:sp>
        <p:nvSpPr>
          <p:cNvPr id="177" name="Rectangle 176"/>
          <p:cNvSpPr/>
          <p:nvPr/>
        </p:nvSpPr>
        <p:spPr>
          <a:xfrm>
            <a:off x="846138" y="1636713"/>
            <a:ext cx="4962525" cy="165100"/>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latin typeface="Arial" pitchFamily="34" charset="0"/>
                <a:cs typeface="Arial" pitchFamily="34" charset="0"/>
              </a:rPr>
              <a:t>  METEOSAT SECOND GENERATION</a:t>
            </a:r>
          </a:p>
        </p:txBody>
      </p:sp>
      <p:sp>
        <p:nvSpPr>
          <p:cNvPr id="178" name="Rectangle 177"/>
          <p:cNvSpPr/>
          <p:nvPr/>
        </p:nvSpPr>
        <p:spPr>
          <a:xfrm>
            <a:off x="4227513" y="2536825"/>
            <a:ext cx="4738687" cy="16827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latin typeface="Arial" pitchFamily="34" charset="0"/>
                <a:cs typeface="Arial" pitchFamily="34" charset="0"/>
              </a:rPr>
              <a:t>  METEOSAT THIRD GENERATION (MTG)</a:t>
            </a:r>
          </a:p>
        </p:txBody>
      </p:sp>
      <p:sp>
        <p:nvSpPr>
          <p:cNvPr id="179" name="Rectangle 178"/>
          <p:cNvSpPr/>
          <p:nvPr/>
        </p:nvSpPr>
        <p:spPr>
          <a:xfrm>
            <a:off x="1568450" y="3803650"/>
            <a:ext cx="3854450" cy="165100"/>
          </a:xfrm>
          <a:prstGeom prst="rect">
            <a:avLst/>
          </a:prstGeom>
          <a:solidFill>
            <a:srgbClr val="F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EUMETSAT POLAR SYSTEM (EPS)</a:t>
            </a:r>
          </a:p>
        </p:txBody>
      </p:sp>
      <p:sp>
        <p:nvSpPr>
          <p:cNvPr id="180" name="Rectangle 179"/>
          <p:cNvSpPr/>
          <p:nvPr/>
        </p:nvSpPr>
        <p:spPr>
          <a:xfrm>
            <a:off x="623888" y="1447800"/>
            <a:ext cx="3152775" cy="153988"/>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tabLst>
                <a:tab pos="266700" algn="l"/>
                <a:tab pos="717550" algn="l"/>
              </a:tabLst>
              <a:defRPr/>
            </a:pPr>
            <a:r>
              <a:rPr lang="en-GB" dirty="0">
                <a:solidFill>
                  <a:schemeClr val="tx1"/>
                </a:solidFill>
                <a:latin typeface="Arial" pitchFamily="34" charset="0"/>
                <a:cs typeface="Arial" pitchFamily="34" charset="0"/>
              </a:rPr>
              <a:t>  METEOSAT-7</a:t>
            </a:r>
          </a:p>
        </p:txBody>
      </p:sp>
      <p:sp>
        <p:nvSpPr>
          <p:cNvPr id="181" name="Rectangle 180"/>
          <p:cNvSpPr/>
          <p:nvPr/>
        </p:nvSpPr>
        <p:spPr>
          <a:xfrm>
            <a:off x="846137" y="1820337"/>
            <a:ext cx="3624263" cy="169333"/>
          </a:xfrm>
          <a:prstGeom prst="rect">
            <a:avLst/>
          </a:prstGeom>
          <a:gradFill flip="none" rotWithShape="1">
            <a:gsLst>
              <a:gs pos="50000">
                <a:srgbClr val="00B5E2">
                  <a:alpha val="70000"/>
                </a:srgbClr>
              </a:gs>
              <a:gs pos="100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METEOSAT-8</a:t>
            </a:r>
          </a:p>
        </p:txBody>
      </p:sp>
      <p:sp>
        <p:nvSpPr>
          <p:cNvPr id="182" name="Rectangle 181"/>
          <p:cNvSpPr/>
          <p:nvPr/>
        </p:nvSpPr>
        <p:spPr>
          <a:xfrm>
            <a:off x="1411288" y="1998663"/>
            <a:ext cx="3281362" cy="177800"/>
          </a:xfrm>
          <a:prstGeom prst="rect">
            <a:avLst/>
          </a:prstGeom>
          <a:gradFill flip="none" rotWithShape="1">
            <a:gsLst>
              <a:gs pos="21000">
                <a:srgbClr val="00B5E2">
                  <a:alpha val="70000"/>
                </a:srgbClr>
              </a:gs>
              <a:gs pos="100000">
                <a:srgbClr val="FFFFFF">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METEOSAT-9</a:t>
            </a:r>
          </a:p>
        </p:txBody>
      </p:sp>
      <p:sp>
        <p:nvSpPr>
          <p:cNvPr id="183" name="Rectangle 182"/>
          <p:cNvSpPr/>
          <p:nvPr/>
        </p:nvSpPr>
        <p:spPr>
          <a:xfrm>
            <a:off x="2874963" y="2190750"/>
            <a:ext cx="2935287" cy="150813"/>
          </a:xfrm>
          <a:prstGeom prst="rect">
            <a:avLst/>
          </a:prstGeom>
          <a:gradFill flip="none" rotWithShape="1">
            <a:gsLst>
              <a:gs pos="34000">
                <a:srgbClr val="00B5E2">
                  <a:alpha val="70000"/>
                </a:srgbClr>
              </a:gs>
              <a:gs pos="100000">
                <a:srgbClr val="FFFFFF">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METEOSAT-10</a:t>
            </a:r>
          </a:p>
        </p:txBody>
      </p:sp>
      <p:sp>
        <p:nvSpPr>
          <p:cNvPr id="184" name="Rectangle 183"/>
          <p:cNvSpPr/>
          <p:nvPr/>
        </p:nvSpPr>
        <p:spPr>
          <a:xfrm>
            <a:off x="3438525" y="2355850"/>
            <a:ext cx="2370138" cy="165100"/>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MSG-4/METEOSAT-11*</a:t>
            </a:r>
          </a:p>
        </p:txBody>
      </p:sp>
      <p:sp>
        <p:nvSpPr>
          <p:cNvPr id="185" name="Rectangle 184"/>
          <p:cNvSpPr/>
          <p:nvPr/>
        </p:nvSpPr>
        <p:spPr>
          <a:xfrm>
            <a:off x="4227513" y="2719388"/>
            <a:ext cx="1916112"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MTG-I-1</a:t>
            </a:r>
          </a:p>
        </p:txBody>
      </p:sp>
      <p:sp>
        <p:nvSpPr>
          <p:cNvPr id="186" name="Rectangle 185"/>
          <p:cNvSpPr/>
          <p:nvPr/>
        </p:nvSpPr>
        <p:spPr>
          <a:xfrm>
            <a:off x="4572000" y="2897188"/>
            <a:ext cx="1862138" cy="179387"/>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MTG-S-1</a:t>
            </a:r>
          </a:p>
        </p:txBody>
      </p:sp>
      <p:sp>
        <p:nvSpPr>
          <p:cNvPr id="187" name="Rectangle 186"/>
          <p:cNvSpPr/>
          <p:nvPr/>
        </p:nvSpPr>
        <p:spPr>
          <a:xfrm>
            <a:off x="5321300" y="3081338"/>
            <a:ext cx="1949450"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MTG-I-2</a:t>
            </a:r>
          </a:p>
        </p:txBody>
      </p:sp>
      <p:sp>
        <p:nvSpPr>
          <p:cNvPr id="188" name="Rectangle 187"/>
          <p:cNvSpPr/>
          <p:nvPr/>
        </p:nvSpPr>
        <p:spPr>
          <a:xfrm>
            <a:off x="5988050" y="3263900"/>
            <a:ext cx="196691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MTG-I-3</a:t>
            </a:r>
          </a:p>
        </p:txBody>
      </p:sp>
      <p:sp>
        <p:nvSpPr>
          <p:cNvPr id="189" name="Rectangle 188"/>
          <p:cNvSpPr/>
          <p:nvPr/>
        </p:nvSpPr>
        <p:spPr>
          <a:xfrm>
            <a:off x="6359525" y="3443288"/>
            <a:ext cx="191611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MTG-S-2</a:t>
            </a:r>
          </a:p>
        </p:txBody>
      </p:sp>
      <p:sp>
        <p:nvSpPr>
          <p:cNvPr id="190" name="Rectangle 189"/>
          <p:cNvSpPr/>
          <p:nvPr/>
        </p:nvSpPr>
        <p:spPr>
          <a:xfrm>
            <a:off x="7083425" y="3621088"/>
            <a:ext cx="1882775"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MTG-I-4</a:t>
            </a:r>
          </a:p>
        </p:txBody>
      </p:sp>
      <p:sp>
        <p:nvSpPr>
          <p:cNvPr id="191" name="Rectangle 190"/>
          <p:cNvSpPr/>
          <p:nvPr/>
        </p:nvSpPr>
        <p:spPr>
          <a:xfrm>
            <a:off x="1568450" y="3979863"/>
            <a:ext cx="2667000" cy="165100"/>
          </a:xfrm>
          <a:prstGeom prst="rect">
            <a:avLst/>
          </a:prstGeom>
          <a:gradFill flip="none" rotWithShape="1">
            <a:gsLst>
              <a:gs pos="33000">
                <a:srgbClr val="FEDB00">
                  <a:alpha val="70000"/>
                </a:srgbClr>
              </a:gs>
              <a:gs pos="100000">
                <a:srgbClr val="FFFFFF">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METOP-A</a:t>
            </a:r>
          </a:p>
        </p:txBody>
      </p:sp>
      <p:sp>
        <p:nvSpPr>
          <p:cNvPr id="192" name="Rectangle 191"/>
          <p:cNvSpPr/>
          <p:nvPr/>
        </p:nvSpPr>
        <p:spPr>
          <a:xfrm>
            <a:off x="2987675" y="4154488"/>
            <a:ext cx="1920875" cy="165100"/>
          </a:xfrm>
          <a:prstGeom prst="rect">
            <a:avLst/>
          </a:prstGeom>
          <a:gradFill flip="none" rotWithShape="1">
            <a:gsLst>
              <a:gs pos="53000">
                <a:srgbClr val="FEDB00">
                  <a:alpha val="70000"/>
                </a:srgbClr>
              </a:gs>
              <a:gs pos="100000">
                <a:srgbClr val="FFFFFF">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METOP-B</a:t>
            </a:r>
          </a:p>
        </p:txBody>
      </p:sp>
      <p:sp>
        <p:nvSpPr>
          <p:cNvPr id="193" name="Rectangle 192"/>
          <p:cNvSpPr/>
          <p:nvPr/>
        </p:nvSpPr>
        <p:spPr>
          <a:xfrm>
            <a:off x="4160838" y="4325938"/>
            <a:ext cx="1262062" cy="16510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METOP-C</a:t>
            </a:r>
          </a:p>
        </p:txBody>
      </p:sp>
      <p:sp>
        <p:nvSpPr>
          <p:cNvPr id="194" name="Rectangle 193"/>
          <p:cNvSpPr/>
          <p:nvPr/>
        </p:nvSpPr>
        <p:spPr>
          <a:xfrm>
            <a:off x="4795838" y="4495800"/>
            <a:ext cx="4170362" cy="165100"/>
          </a:xfrm>
          <a:prstGeom prst="rect">
            <a:avLst/>
          </a:prstGeom>
          <a:solidFill>
            <a:srgbClr val="FED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EPS-SECOND GENERATION (EPS-SG)</a:t>
            </a:r>
          </a:p>
        </p:txBody>
      </p:sp>
      <p:sp>
        <p:nvSpPr>
          <p:cNvPr id="195" name="Rectangle 194"/>
          <p:cNvSpPr/>
          <p:nvPr/>
        </p:nvSpPr>
        <p:spPr>
          <a:xfrm>
            <a:off x="4795838" y="4676775"/>
            <a:ext cx="4164012" cy="165100"/>
          </a:xfrm>
          <a:prstGeom prst="rect">
            <a:avLst/>
          </a:prstGeom>
          <a:solidFill>
            <a:srgbClr val="FEDB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METOP-SG SOUNDING &amp; IMAGERY SATELLITES</a:t>
            </a:r>
          </a:p>
        </p:txBody>
      </p:sp>
      <p:sp>
        <p:nvSpPr>
          <p:cNvPr id="196" name="Rectangle 195"/>
          <p:cNvSpPr/>
          <p:nvPr/>
        </p:nvSpPr>
        <p:spPr>
          <a:xfrm>
            <a:off x="5105400" y="4857750"/>
            <a:ext cx="3854450" cy="165100"/>
          </a:xfrm>
          <a:prstGeom prst="rect">
            <a:avLst/>
          </a:prstGeom>
          <a:solidFill>
            <a:srgbClr val="FEDB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METOP-SG MICROWAVE SATELLITES</a:t>
            </a:r>
          </a:p>
        </p:txBody>
      </p:sp>
      <p:sp>
        <p:nvSpPr>
          <p:cNvPr id="197" name="Rectangle 196"/>
          <p:cNvSpPr/>
          <p:nvPr/>
        </p:nvSpPr>
        <p:spPr>
          <a:xfrm>
            <a:off x="1993900" y="5029200"/>
            <a:ext cx="2655888" cy="17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itchFamily="34" charset="0"/>
                <a:cs typeface="Arial" pitchFamily="34" charset="0"/>
              </a:rPr>
              <a:t>  JASON</a:t>
            </a:r>
          </a:p>
        </p:txBody>
      </p:sp>
      <p:sp>
        <p:nvSpPr>
          <p:cNvPr id="198" name="Rectangle 197"/>
          <p:cNvSpPr/>
          <p:nvPr/>
        </p:nvSpPr>
        <p:spPr>
          <a:xfrm>
            <a:off x="1993900" y="5214938"/>
            <a:ext cx="2647950" cy="160337"/>
          </a:xfrm>
          <a:prstGeom prst="rect">
            <a:avLst/>
          </a:prstGeom>
          <a:gradFill flip="none" rotWithShape="1">
            <a:gsLst>
              <a:gs pos="32000">
                <a:schemeClr val="accent2">
                  <a:alpha val="70000"/>
                </a:schemeClr>
              </a:gs>
              <a:gs pos="100000">
                <a:srgbClr val="FFFFFF">
                  <a:alpha val="7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itchFamily="34" charset="0"/>
                <a:cs typeface="Arial" pitchFamily="34" charset="0"/>
              </a:rPr>
              <a:t>  JASON-2</a:t>
            </a:r>
          </a:p>
        </p:txBody>
      </p:sp>
      <p:sp>
        <p:nvSpPr>
          <p:cNvPr id="199" name="Rectangle 198"/>
          <p:cNvSpPr/>
          <p:nvPr/>
        </p:nvSpPr>
        <p:spPr>
          <a:xfrm>
            <a:off x="3495675" y="5387975"/>
            <a:ext cx="1143000" cy="1651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bg1"/>
                </a:solidFill>
                <a:latin typeface="Arial" pitchFamily="34" charset="0"/>
                <a:cs typeface="Arial" pitchFamily="34" charset="0"/>
              </a:rPr>
              <a:t>  JASON-3</a:t>
            </a:r>
          </a:p>
        </p:txBody>
      </p:sp>
      <p:sp>
        <p:nvSpPr>
          <p:cNvPr id="200" name="Rectangle 199"/>
          <p:cNvSpPr/>
          <p:nvPr/>
        </p:nvSpPr>
        <p:spPr>
          <a:xfrm>
            <a:off x="4421188" y="5556250"/>
            <a:ext cx="3324225" cy="187325"/>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chemeClr val="tx1"/>
                </a:solidFill>
                <a:latin typeface="Arial" pitchFamily="34" charset="0"/>
                <a:cs typeface="Arial" pitchFamily="34" charset="0"/>
              </a:rPr>
              <a:t>  JASON CONTINUITY OF SERVICES (JASON-CS)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Future Missions – Sentinels for Copernicus</a:t>
            </a:r>
            <a:endParaRPr lang="en-GB" dirty="0"/>
          </a:p>
        </p:txBody>
      </p:sp>
      <p:sp>
        <p:nvSpPr>
          <p:cNvPr id="5" name="Content Placeholder 4"/>
          <p:cNvSpPr>
            <a:spLocks noGrp="1"/>
          </p:cNvSpPr>
          <p:nvPr>
            <p:ph idx="1"/>
          </p:nvPr>
        </p:nvSpPr>
        <p:spPr>
          <a:xfrm>
            <a:off x="266700" y="992188"/>
            <a:ext cx="9447213" cy="5570658"/>
          </a:xfrm>
        </p:spPr>
        <p:txBody>
          <a:bodyPr>
            <a:noAutofit/>
          </a:bodyPr>
          <a:lstStyle/>
          <a:p>
            <a:r>
              <a:rPr lang="en-US" sz="1800" dirty="0" smtClean="0"/>
              <a:t>Most of the Sentinel missions are based on a constellation of two satellites to fulfill revisit and coverage requirements, providing robust datasets for Copernicus Services.</a:t>
            </a:r>
          </a:p>
          <a:p>
            <a:pPr>
              <a:buNone/>
            </a:pPr>
            <a:endParaRPr lang="en-US" sz="1800" dirty="0" smtClean="0"/>
          </a:p>
          <a:p>
            <a:r>
              <a:rPr lang="en-US" sz="1800" dirty="0" smtClean="0"/>
              <a:t>These missions carry a range of technologies, such as radar and multi-spectral imaging instruments for land, ocean and atmospheric monitoring. The Sentinels in which EUMETSAT is involved are:</a:t>
            </a:r>
          </a:p>
          <a:p>
            <a:pPr>
              <a:buNone/>
            </a:pPr>
            <a:endParaRPr lang="en-US" sz="1800" dirty="0" smtClean="0"/>
          </a:p>
          <a:p>
            <a:r>
              <a:rPr lang="en-US" sz="1800" b="1" dirty="0" smtClean="0"/>
              <a:t>Sentinel-3</a:t>
            </a:r>
            <a:r>
              <a:rPr lang="en-US" sz="1800" dirty="0" smtClean="0"/>
              <a:t> is a multi-instrument mission to measure sea-surface topography, sea- and land-surface temperature, ocean colour and land colour with high-end accuracy and reliability. The mission will support ocean forecasting systems, as well as environmental and climate monitoring. Foreseen launch is 10 December 2015.</a:t>
            </a:r>
          </a:p>
          <a:p>
            <a:pPr>
              <a:spcBef>
                <a:spcPts val="600"/>
              </a:spcBef>
            </a:pPr>
            <a:r>
              <a:rPr lang="en-US" sz="1800" b="1" dirty="0" smtClean="0"/>
              <a:t>Sentinel-4</a:t>
            </a:r>
            <a:r>
              <a:rPr lang="en-US" sz="1800" dirty="0" smtClean="0"/>
              <a:t> is a payload devoted to atmospheric monitoring that will be embarked upon a Meteosat Third Generation-Sounder (MTG-S) satellite in geostationary orbit. </a:t>
            </a:r>
          </a:p>
          <a:p>
            <a:pPr>
              <a:spcBef>
                <a:spcPts val="600"/>
              </a:spcBef>
            </a:pPr>
            <a:r>
              <a:rPr lang="en-US" sz="1800" b="1" dirty="0" smtClean="0"/>
              <a:t>Sentinel-5</a:t>
            </a:r>
            <a:r>
              <a:rPr lang="en-US" sz="1800" dirty="0" smtClean="0"/>
              <a:t> is a payload that will monitor the atmosphere from polar orbit aboard a Metop Second Generation satellite. </a:t>
            </a:r>
          </a:p>
          <a:p>
            <a:pPr>
              <a:spcBef>
                <a:spcPts val="600"/>
              </a:spcBef>
            </a:pPr>
            <a:r>
              <a:rPr lang="en-US" sz="1800" b="1" dirty="0" smtClean="0"/>
              <a:t>Sentinel-6</a:t>
            </a:r>
            <a:r>
              <a:rPr lang="en-US" sz="1800" dirty="0" smtClean="0"/>
              <a:t> carries a radar altimeter to measure global sea-surface height, primarily for operational oceanography and for climate studies. It is a follow-on of the Jason missions, and is implemented through the Jason-CS (Continuity of Service) space segment.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t>Sentinel-3 Marine product contents</a:t>
            </a:r>
          </a:p>
        </p:txBody>
      </p:sp>
      <p:sp>
        <p:nvSpPr>
          <p:cNvPr id="25603" name="Content Placeholder 2"/>
          <p:cNvSpPr>
            <a:spLocks noGrp="1"/>
          </p:cNvSpPr>
          <p:nvPr>
            <p:ph idx="1"/>
          </p:nvPr>
        </p:nvSpPr>
        <p:spPr>
          <a:xfrm>
            <a:off x="312738" y="3100448"/>
            <a:ext cx="4830762" cy="3448050"/>
          </a:xfrm>
        </p:spPr>
        <p:txBody>
          <a:bodyPr/>
          <a:lstStyle/>
          <a:p>
            <a:pPr>
              <a:buNone/>
            </a:pPr>
            <a:r>
              <a:rPr lang="en-GB" sz="2400" b="1" dirty="0" smtClean="0"/>
              <a:t>Level 2 OLCI:</a:t>
            </a:r>
          </a:p>
          <a:p>
            <a:pPr>
              <a:buFontTx/>
              <a:buChar char="•"/>
            </a:pPr>
            <a:r>
              <a:rPr lang="en-GB" sz="1800" dirty="0" smtClean="0"/>
              <a:t>Normalised water surface reflectance</a:t>
            </a:r>
          </a:p>
          <a:p>
            <a:pPr>
              <a:buFontTx/>
              <a:buChar char="•"/>
            </a:pPr>
            <a:r>
              <a:rPr lang="en-GB" sz="1800" dirty="0" smtClean="0"/>
              <a:t>Algal pigment concentration for open and for coastal waters</a:t>
            </a:r>
          </a:p>
          <a:p>
            <a:pPr>
              <a:buFontTx/>
              <a:buChar char="•"/>
            </a:pPr>
            <a:r>
              <a:rPr lang="en-GB" sz="1800" dirty="0" smtClean="0"/>
              <a:t>Total suspended matter concentration</a:t>
            </a:r>
          </a:p>
          <a:p>
            <a:pPr>
              <a:buFontTx/>
              <a:buChar char="•"/>
            </a:pPr>
            <a:r>
              <a:rPr lang="en-GB" sz="1800" dirty="0" smtClean="0"/>
              <a:t>Diffuse attenuation coefficient</a:t>
            </a:r>
          </a:p>
          <a:p>
            <a:pPr>
              <a:buFontTx/>
              <a:buChar char="•"/>
            </a:pPr>
            <a:r>
              <a:rPr lang="en-GB" sz="1800" dirty="0" smtClean="0"/>
              <a:t>Coloured dissolved matter absorption</a:t>
            </a:r>
          </a:p>
          <a:p>
            <a:pPr>
              <a:buFontTx/>
              <a:buChar char="•"/>
            </a:pPr>
            <a:r>
              <a:rPr lang="en-GB" sz="1800" dirty="0" err="1" smtClean="0"/>
              <a:t>Photosynthetically</a:t>
            </a:r>
            <a:r>
              <a:rPr lang="en-GB" sz="1800" dirty="0" smtClean="0"/>
              <a:t> active radiation</a:t>
            </a:r>
          </a:p>
          <a:p>
            <a:pPr>
              <a:buFontTx/>
              <a:buChar char="•"/>
            </a:pPr>
            <a:r>
              <a:rPr lang="en-GB" sz="1800" dirty="0" smtClean="0"/>
              <a:t>Integrated water vapour</a:t>
            </a:r>
          </a:p>
          <a:p>
            <a:pPr>
              <a:buFontTx/>
              <a:buChar char="•"/>
            </a:pPr>
            <a:r>
              <a:rPr lang="en-GB" sz="1800" dirty="0" smtClean="0"/>
              <a:t>Aerosol optical depth</a:t>
            </a:r>
          </a:p>
          <a:p>
            <a:pPr>
              <a:buFontTx/>
              <a:buChar char="•"/>
            </a:pPr>
            <a:r>
              <a:rPr lang="en-GB" sz="1800" dirty="0" smtClean="0"/>
              <a:t>Aerosol </a:t>
            </a:r>
            <a:r>
              <a:rPr lang="en-GB" sz="1800" dirty="0" err="1" smtClean="0"/>
              <a:t>Angström</a:t>
            </a:r>
            <a:r>
              <a:rPr lang="en-GB" sz="1800" dirty="0" smtClean="0"/>
              <a:t> exponent</a:t>
            </a:r>
            <a:endParaRPr lang="en-GB" dirty="0" smtClean="0"/>
          </a:p>
        </p:txBody>
      </p:sp>
      <p:sp>
        <p:nvSpPr>
          <p:cNvPr id="4" name="Content Placeholder 2"/>
          <p:cNvSpPr txBox="1">
            <a:spLocks/>
          </p:cNvSpPr>
          <p:nvPr/>
        </p:nvSpPr>
        <p:spPr bwMode="auto">
          <a:xfrm>
            <a:off x="5191125" y="1006997"/>
            <a:ext cx="4467225" cy="5544273"/>
          </a:xfrm>
          <a:prstGeom prst="rect">
            <a:avLst/>
          </a:prstGeom>
          <a:noFill/>
          <a:ln w="9525">
            <a:noFill/>
            <a:miter lim="800000"/>
            <a:headEnd/>
            <a:tailEnd/>
          </a:ln>
        </p:spPr>
        <p:txBody>
          <a:bodyPr/>
          <a:lstStyle/>
          <a:p>
            <a:pPr marL="342900" indent="-342900" eaLnBrk="0" hangingPunct="0">
              <a:spcBef>
                <a:spcPct val="20000"/>
              </a:spcBef>
              <a:defRPr/>
            </a:pPr>
            <a:r>
              <a:rPr lang="en-GB" sz="2400" kern="0" dirty="0">
                <a:solidFill>
                  <a:schemeClr val="tx2"/>
                </a:solidFill>
                <a:latin typeface="Arial" pitchFamily="34" charset="0"/>
                <a:cs typeface="Arial" pitchFamily="34" charset="0"/>
              </a:rPr>
              <a:t>Level 2 </a:t>
            </a:r>
            <a:r>
              <a:rPr lang="en-GB" sz="2400" kern="0" dirty="0" smtClean="0">
                <a:solidFill>
                  <a:schemeClr val="tx2"/>
                </a:solidFill>
                <a:latin typeface="Arial" pitchFamily="34" charset="0"/>
                <a:cs typeface="Arial" pitchFamily="34" charset="0"/>
              </a:rPr>
              <a:t>SLSTR</a:t>
            </a:r>
            <a:r>
              <a:rPr lang="en-GB" sz="2400" kern="0" dirty="0">
                <a:solidFill>
                  <a:schemeClr val="tx2"/>
                </a:solidFill>
                <a:latin typeface="Arial" pitchFamily="34" charset="0"/>
                <a:cs typeface="Arial" pitchFamily="34" charset="0"/>
              </a:rPr>
              <a:t>:</a:t>
            </a:r>
          </a:p>
          <a:p>
            <a:pPr marL="342900" indent="-342900" eaLnBrk="0" hangingPunct="0">
              <a:spcBef>
                <a:spcPct val="20000"/>
              </a:spcBef>
              <a:buFont typeface="Arial" pitchFamily="34" charset="0"/>
              <a:buChar char="•"/>
              <a:defRPr/>
            </a:pPr>
            <a:r>
              <a:rPr lang="en-GB" sz="1800" b="0" kern="0" dirty="0">
                <a:solidFill>
                  <a:schemeClr val="tx2"/>
                </a:solidFill>
                <a:latin typeface="Arial" pitchFamily="34" charset="0"/>
                <a:cs typeface="Arial" pitchFamily="34" charset="0"/>
              </a:rPr>
              <a:t>Sea surface temperature</a:t>
            </a:r>
          </a:p>
          <a:p>
            <a:pPr marL="342900" indent="-342900" eaLnBrk="0" hangingPunct="0">
              <a:spcBef>
                <a:spcPct val="20000"/>
              </a:spcBef>
              <a:defRPr/>
            </a:pPr>
            <a:r>
              <a:rPr lang="en-GB" sz="1800" b="0" kern="0" dirty="0">
                <a:solidFill>
                  <a:schemeClr val="tx2"/>
                </a:solidFill>
                <a:latin typeface="Arial" pitchFamily="34" charset="0"/>
                <a:cs typeface="Arial" pitchFamily="34" charset="0"/>
              </a:rPr>
              <a:t>(L2P GHRSST standard</a:t>
            </a:r>
            <a:r>
              <a:rPr lang="en-GB" sz="1800" b="0" kern="0" dirty="0" smtClean="0">
                <a:solidFill>
                  <a:schemeClr val="tx2"/>
                </a:solidFill>
                <a:latin typeface="Arial" pitchFamily="34" charset="0"/>
                <a:cs typeface="Arial" pitchFamily="34" charset="0"/>
              </a:rPr>
              <a:t>)</a:t>
            </a:r>
          </a:p>
          <a:p>
            <a:pPr marL="342900" indent="-342900" eaLnBrk="0" hangingPunct="0">
              <a:spcBef>
                <a:spcPct val="20000"/>
              </a:spcBef>
              <a:defRPr/>
            </a:pPr>
            <a:endParaRPr lang="en-GB" sz="1800" b="0" kern="0" dirty="0">
              <a:solidFill>
                <a:schemeClr val="tx2"/>
              </a:solidFill>
              <a:latin typeface="Arial" pitchFamily="34" charset="0"/>
              <a:cs typeface="Arial" pitchFamily="34" charset="0"/>
            </a:endParaRPr>
          </a:p>
          <a:p>
            <a:pPr marL="342900" indent="-342900" eaLnBrk="0" hangingPunct="0">
              <a:spcBef>
                <a:spcPct val="20000"/>
              </a:spcBef>
              <a:defRPr/>
            </a:pPr>
            <a:endParaRPr lang="en-GB" sz="1200" b="0" kern="0" dirty="0">
              <a:solidFill>
                <a:schemeClr val="tx2"/>
              </a:solidFill>
              <a:latin typeface="Arial" pitchFamily="34" charset="0"/>
              <a:cs typeface="Arial" pitchFamily="34" charset="0"/>
            </a:endParaRPr>
          </a:p>
          <a:p>
            <a:pPr marL="342900" indent="-342900" eaLnBrk="0" hangingPunct="0">
              <a:spcBef>
                <a:spcPct val="20000"/>
              </a:spcBef>
              <a:defRPr/>
            </a:pPr>
            <a:endParaRPr lang="en-GB" sz="2400" b="0" kern="0" dirty="0" smtClean="0">
              <a:solidFill>
                <a:schemeClr val="tx2"/>
              </a:solidFill>
              <a:latin typeface="Arial" pitchFamily="34" charset="0"/>
              <a:cs typeface="Arial" pitchFamily="34" charset="0"/>
            </a:endParaRPr>
          </a:p>
          <a:p>
            <a:pPr marL="342900" indent="-342900" eaLnBrk="0" hangingPunct="0">
              <a:spcBef>
                <a:spcPct val="20000"/>
              </a:spcBef>
              <a:defRPr/>
            </a:pPr>
            <a:endParaRPr lang="en-GB" sz="2400" b="0" kern="0" dirty="0">
              <a:solidFill>
                <a:schemeClr val="tx2"/>
              </a:solidFill>
              <a:latin typeface="Arial" pitchFamily="34" charset="0"/>
              <a:cs typeface="Arial" pitchFamily="34" charset="0"/>
            </a:endParaRPr>
          </a:p>
          <a:p>
            <a:pPr marL="342900" indent="-342900" eaLnBrk="0" hangingPunct="0">
              <a:spcBef>
                <a:spcPct val="20000"/>
              </a:spcBef>
              <a:defRPr/>
            </a:pPr>
            <a:endParaRPr lang="en-GB" sz="2400" b="0" kern="0" dirty="0">
              <a:solidFill>
                <a:schemeClr val="tx2"/>
              </a:solidFill>
              <a:latin typeface="Arial" pitchFamily="34" charset="0"/>
              <a:cs typeface="Arial" pitchFamily="34" charset="0"/>
            </a:endParaRPr>
          </a:p>
          <a:p>
            <a:pPr marL="342900" indent="-342900" eaLnBrk="0" hangingPunct="0">
              <a:spcBef>
                <a:spcPct val="20000"/>
              </a:spcBef>
              <a:defRPr/>
            </a:pPr>
            <a:r>
              <a:rPr lang="en-GB" sz="2400" kern="0" dirty="0">
                <a:solidFill>
                  <a:schemeClr val="tx2"/>
                </a:solidFill>
                <a:latin typeface="Arial" pitchFamily="34" charset="0"/>
                <a:cs typeface="Arial" pitchFamily="34" charset="0"/>
              </a:rPr>
              <a:t>Level 2 SRAL:</a:t>
            </a: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Sea/coastal zone </a:t>
            </a:r>
            <a:r>
              <a:rPr lang="en-GB" sz="1800" b="0" kern="0" dirty="0">
                <a:solidFill>
                  <a:schemeClr val="tx2"/>
                </a:solidFill>
                <a:latin typeface="Arial" pitchFamily="34" charset="0"/>
                <a:cs typeface="Arial" pitchFamily="34" charset="0"/>
              </a:rPr>
              <a:t>surface height </a:t>
            </a: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Significant </a:t>
            </a:r>
            <a:r>
              <a:rPr lang="en-GB" sz="1800" b="0" kern="0" dirty="0">
                <a:solidFill>
                  <a:schemeClr val="tx2"/>
                </a:solidFill>
                <a:latin typeface="Arial" pitchFamily="34" charset="0"/>
                <a:cs typeface="Arial" pitchFamily="34" charset="0"/>
              </a:rPr>
              <a:t>wave height</a:t>
            </a: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Wind speed</a:t>
            </a: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Backscatter coefficient s</a:t>
            </a:r>
            <a:r>
              <a:rPr lang="en-GB" sz="1800" b="0" kern="0" baseline="-25000" dirty="0" smtClean="0">
                <a:solidFill>
                  <a:schemeClr val="tx2"/>
                </a:solidFill>
                <a:latin typeface="Arial" pitchFamily="34" charset="0"/>
                <a:cs typeface="Arial" pitchFamily="34" charset="0"/>
              </a:rPr>
              <a:t>0</a:t>
            </a:r>
            <a:endParaRPr lang="en-GB" sz="1800" b="0" kern="0" baseline="-25000" dirty="0">
              <a:solidFill>
                <a:schemeClr val="tx2"/>
              </a:solidFill>
              <a:latin typeface="Arial" pitchFamily="34" charset="0"/>
              <a:cs typeface="Arial" pitchFamily="34" charset="0"/>
            </a:endParaRP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Sea ice height, freeboard</a:t>
            </a:r>
          </a:p>
          <a:p>
            <a:pPr marL="342900" indent="-342900" eaLnBrk="0" hangingPunct="0">
              <a:spcBef>
                <a:spcPts val="0"/>
              </a:spcBef>
              <a:buFont typeface="Arial" pitchFamily="34" charset="0"/>
              <a:buChar char="•"/>
              <a:defRPr/>
            </a:pPr>
            <a:r>
              <a:rPr lang="en-GB" sz="1800" b="0" kern="0" dirty="0" smtClean="0">
                <a:solidFill>
                  <a:schemeClr val="tx2"/>
                </a:solidFill>
                <a:latin typeface="Arial" pitchFamily="34" charset="0"/>
                <a:cs typeface="Arial" pitchFamily="34" charset="0"/>
              </a:rPr>
              <a:t>Total water, liquid water (from MWR)</a:t>
            </a:r>
            <a:endParaRPr lang="en-GB" sz="1800" b="0" kern="0" dirty="0">
              <a:solidFill>
                <a:schemeClr val="tx2"/>
              </a:solidFill>
              <a:latin typeface="Arial" pitchFamily="34" charset="0"/>
              <a:cs typeface="Arial" pitchFamily="34" charset="0"/>
            </a:endParaRPr>
          </a:p>
        </p:txBody>
      </p:sp>
      <p:sp>
        <p:nvSpPr>
          <p:cNvPr id="5" name="Content Placeholder 2"/>
          <p:cNvSpPr txBox="1">
            <a:spLocks/>
          </p:cNvSpPr>
          <p:nvPr/>
        </p:nvSpPr>
        <p:spPr bwMode="auto">
          <a:xfrm>
            <a:off x="309563" y="915988"/>
            <a:ext cx="5084240" cy="2232326"/>
          </a:xfrm>
          <a:prstGeom prst="rect">
            <a:avLst/>
          </a:prstGeom>
          <a:noFill/>
          <a:ln w="9525">
            <a:noFill/>
            <a:miter lim="800000"/>
            <a:headEnd/>
            <a:tailEnd/>
          </a:ln>
        </p:spPr>
        <p:txBody>
          <a:bodyPr/>
          <a:lstStyle/>
          <a:p>
            <a:pPr marL="342900" indent="-342900" eaLnBrk="0" hangingPunct="0">
              <a:spcBef>
                <a:spcPct val="20000"/>
              </a:spcBef>
              <a:defRPr/>
            </a:pPr>
            <a:r>
              <a:rPr lang="en-GB" sz="2400" dirty="0">
                <a:solidFill>
                  <a:schemeClr val="tx2"/>
                </a:solidFill>
                <a:latin typeface="Arial" pitchFamily="34" charset="0"/>
                <a:cs typeface="Arial" pitchFamily="34" charset="0"/>
              </a:rPr>
              <a:t>Level </a:t>
            </a:r>
            <a:r>
              <a:rPr lang="en-GB" sz="2400" dirty="0" smtClean="0">
                <a:solidFill>
                  <a:schemeClr val="tx2"/>
                </a:solidFill>
                <a:latin typeface="Arial" pitchFamily="34" charset="0"/>
                <a:cs typeface="Arial" pitchFamily="34" charset="0"/>
              </a:rPr>
              <a:t>1B </a:t>
            </a:r>
            <a:r>
              <a:rPr lang="en-GB" sz="2000" b="0" kern="0" dirty="0" smtClean="0">
                <a:solidFill>
                  <a:schemeClr val="tx2"/>
                </a:solidFill>
                <a:latin typeface="Arial" pitchFamily="34" charset="0"/>
                <a:cs typeface="Arial" pitchFamily="34" charset="0"/>
              </a:rPr>
              <a:t>(ESA and EUMETSAT)</a:t>
            </a:r>
          </a:p>
          <a:p>
            <a:pPr marL="342900" indent="-342900" eaLnBrk="0" hangingPunct="0">
              <a:spcBef>
                <a:spcPct val="20000"/>
              </a:spcBef>
              <a:defRPr/>
            </a:pPr>
            <a:r>
              <a:rPr lang="en-GB" sz="1800" dirty="0" smtClean="0">
                <a:solidFill>
                  <a:srgbClr val="002060"/>
                </a:solidFill>
                <a:latin typeface="Arial" pitchFamily="34" charset="0"/>
                <a:cs typeface="Arial" pitchFamily="34" charset="0"/>
              </a:rPr>
              <a:t>- 	SLSTR – </a:t>
            </a:r>
            <a:r>
              <a:rPr lang="en-GB" sz="1800" b="0" dirty="0" smtClean="0">
                <a:solidFill>
                  <a:srgbClr val="002060"/>
                </a:solidFill>
                <a:latin typeface="Arial" pitchFamily="34" charset="0"/>
                <a:cs typeface="Arial" pitchFamily="34" charset="0"/>
              </a:rPr>
              <a:t>Sea and Land Surface Temperature Radiometer</a:t>
            </a:r>
          </a:p>
          <a:p>
            <a:pPr marL="342900" indent="-342900" eaLnBrk="0" hangingPunct="0">
              <a:spcBef>
                <a:spcPct val="20000"/>
              </a:spcBef>
              <a:buFontTx/>
              <a:buChar char="-"/>
              <a:defRPr/>
            </a:pPr>
            <a:r>
              <a:rPr lang="en-GB" sz="1800" dirty="0" smtClean="0">
                <a:solidFill>
                  <a:srgbClr val="002060"/>
                </a:solidFill>
                <a:latin typeface="Arial" pitchFamily="34" charset="0"/>
                <a:cs typeface="Arial" pitchFamily="34" charset="0"/>
              </a:rPr>
              <a:t>OLCI – </a:t>
            </a:r>
            <a:r>
              <a:rPr lang="en-GB" sz="1800" b="0" dirty="0" smtClean="0">
                <a:solidFill>
                  <a:srgbClr val="002060"/>
                </a:solidFill>
                <a:latin typeface="Arial" pitchFamily="34" charset="0"/>
                <a:cs typeface="Arial" pitchFamily="34" charset="0"/>
              </a:rPr>
              <a:t>Ocean and Land Colour Instrument</a:t>
            </a:r>
          </a:p>
          <a:p>
            <a:pPr marL="342900" indent="-342900" eaLnBrk="0" hangingPunct="0">
              <a:spcBef>
                <a:spcPct val="20000"/>
              </a:spcBef>
              <a:buFontTx/>
              <a:buChar char="-"/>
              <a:defRPr/>
            </a:pPr>
            <a:r>
              <a:rPr lang="en-GB" sz="1800" kern="0" dirty="0" smtClean="0">
                <a:solidFill>
                  <a:schemeClr val="tx2"/>
                </a:solidFill>
                <a:latin typeface="Arial" pitchFamily="34" charset="0"/>
                <a:cs typeface="Arial" pitchFamily="34" charset="0"/>
              </a:rPr>
              <a:t>SRAL</a:t>
            </a:r>
            <a:r>
              <a:rPr lang="en-GB" sz="1800" b="0" kern="0" dirty="0" smtClean="0">
                <a:solidFill>
                  <a:schemeClr val="tx2"/>
                </a:solidFill>
                <a:latin typeface="Arial" pitchFamily="34" charset="0"/>
                <a:cs typeface="Arial" pitchFamily="34" charset="0"/>
              </a:rPr>
              <a:t> </a:t>
            </a:r>
            <a:r>
              <a:rPr lang="en-GB" sz="1800" b="0" kern="0" dirty="0" smtClean="0">
                <a:solidFill>
                  <a:srgbClr val="002060"/>
                </a:solidFill>
                <a:latin typeface="Arial" pitchFamily="34" charset="0"/>
                <a:cs typeface="Arial" pitchFamily="34" charset="0"/>
              </a:rPr>
              <a:t>- </a:t>
            </a:r>
            <a:r>
              <a:rPr lang="en-GB" sz="1800" b="0" dirty="0" smtClean="0">
                <a:solidFill>
                  <a:srgbClr val="002060"/>
                </a:solidFill>
                <a:latin typeface="Arial" pitchFamily="34" charset="0"/>
                <a:cs typeface="Arial" pitchFamily="34" charset="0"/>
              </a:rPr>
              <a:t>SAR Radar Altimeter</a:t>
            </a:r>
            <a:r>
              <a:rPr lang="en-GB" sz="1800" b="0" i="1" dirty="0" smtClean="0">
                <a:solidFill>
                  <a:srgbClr val="002060"/>
                </a:solidFill>
                <a:latin typeface="Arial" pitchFamily="34" charset="0"/>
                <a:cs typeface="Arial" pitchFamily="34" charset="0"/>
              </a:rPr>
              <a:t> </a:t>
            </a:r>
            <a:endParaRPr lang="en-GB" sz="1800" b="0" kern="0" dirty="0">
              <a:solidFill>
                <a:srgbClr val="002060"/>
              </a:solidFill>
              <a:latin typeface="Arial" pitchFamily="34" charset="0"/>
              <a:cs typeface="Arial" pitchFamily="34" charset="0"/>
            </a:endParaRPr>
          </a:p>
        </p:txBody>
      </p:sp>
      <p:pic>
        <p:nvPicPr>
          <p:cNvPr id="25608" name="Picture 2" descr="Cryosat-2 measures 50 percent more loss of sea ice than models have predicted"/>
          <p:cNvPicPr>
            <a:picLocks noChangeAspect="1" noChangeArrowheads="1"/>
          </p:cNvPicPr>
          <p:nvPr/>
        </p:nvPicPr>
        <p:blipFill>
          <a:blip r:embed="rId3" cstate="print"/>
          <a:srcRect/>
          <a:stretch>
            <a:fillRect/>
          </a:stretch>
        </p:blipFill>
        <p:spPr bwMode="auto">
          <a:xfrm>
            <a:off x="8334375" y="2914871"/>
            <a:ext cx="1295400" cy="1676180"/>
          </a:xfrm>
          <a:prstGeom prst="rect">
            <a:avLst/>
          </a:prstGeom>
          <a:noFill/>
          <a:ln w="9525">
            <a:noFill/>
            <a:miter lim="800000"/>
            <a:headEnd/>
            <a:tailEnd/>
          </a:ln>
        </p:spPr>
      </p:pic>
      <p:pic>
        <p:nvPicPr>
          <p:cNvPr id="25609" name="Picture 8" descr="http://cdn.physorg.com/newman/gfx/news/2011/2-newcryosat2s.jpg"/>
          <p:cNvPicPr>
            <a:picLocks noChangeAspect="1" noChangeArrowheads="1"/>
          </p:cNvPicPr>
          <p:nvPr/>
        </p:nvPicPr>
        <p:blipFill>
          <a:blip r:embed="rId4" cstate="print"/>
          <a:srcRect/>
          <a:stretch>
            <a:fillRect/>
          </a:stretch>
        </p:blipFill>
        <p:spPr bwMode="auto">
          <a:xfrm>
            <a:off x="6157391" y="2710118"/>
            <a:ext cx="1532454" cy="1258069"/>
          </a:xfrm>
          <a:prstGeom prst="rect">
            <a:avLst/>
          </a:prstGeom>
          <a:noFill/>
          <a:ln w="9525">
            <a:noFill/>
            <a:miter lim="800000"/>
            <a:headEnd/>
            <a:tailEnd/>
          </a:ln>
        </p:spPr>
      </p:pic>
      <p:pic>
        <p:nvPicPr>
          <p:cNvPr id="25610" name="Picture 5"/>
          <p:cNvPicPr>
            <a:picLocks noChangeAspect="1" noChangeArrowheads="1"/>
          </p:cNvPicPr>
          <p:nvPr/>
        </p:nvPicPr>
        <p:blipFill>
          <a:blip r:embed="rId5" cstate="print"/>
          <a:srcRect/>
          <a:stretch>
            <a:fillRect/>
          </a:stretch>
        </p:blipFill>
        <p:spPr bwMode="auto">
          <a:xfrm>
            <a:off x="3900066" y="2332159"/>
            <a:ext cx="1471613" cy="1306512"/>
          </a:xfrm>
          <a:prstGeom prst="rect">
            <a:avLst/>
          </a:prstGeom>
          <a:noFill/>
          <a:ln w="9525">
            <a:noFill/>
            <a:miter lim="800000"/>
            <a:headEnd/>
            <a:tailEnd/>
          </a:ln>
        </p:spPr>
      </p:pic>
      <p:pic>
        <p:nvPicPr>
          <p:cNvPr id="25611" name="Picture 12" descr="http://esamultimedia.esa.int/images/envisat/world10_040712_AATSR_final_p.jpg"/>
          <p:cNvPicPr>
            <a:picLocks noChangeAspect="1" noChangeArrowheads="1"/>
          </p:cNvPicPr>
          <p:nvPr/>
        </p:nvPicPr>
        <p:blipFill>
          <a:blip r:embed="rId6" cstate="print"/>
          <a:srcRect/>
          <a:stretch>
            <a:fillRect/>
          </a:stretch>
        </p:blipFill>
        <p:spPr bwMode="auto">
          <a:xfrm>
            <a:off x="8293100" y="1323975"/>
            <a:ext cx="1382713" cy="1382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799638" cy="854075"/>
          </a:xfrm>
        </p:spPr>
        <p:txBody>
          <a:bodyPr/>
          <a:lstStyle/>
          <a:p>
            <a:pPr algn="ctr"/>
            <a:r>
              <a:rPr lang="en-US" dirty="0" smtClean="0"/>
              <a:t>Copernicus Sentinel-3</a:t>
            </a:r>
            <a:r>
              <a:rPr lang="en-GB" dirty="0" smtClean="0"/>
              <a:t> Payload Data Ground Segment -  Overview </a:t>
            </a:r>
            <a:endParaRPr lang="en-GB" dirty="0"/>
          </a:p>
        </p:txBody>
      </p:sp>
      <p:pic>
        <p:nvPicPr>
          <p:cNvPr id="5" name="Content Placeholder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71068" y="3522880"/>
            <a:ext cx="3324814" cy="245469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srcRect/>
          <a:stretch>
            <a:fillRect/>
          </a:stretch>
        </p:blipFill>
        <p:spPr bwMode="auto">
          <a:xfrm>
            <a:off x="920440" y="3573020"/>
            <a:ext cx="3932664" cy="2683634"/>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7" name="Picture 5"/>
          <p:cNvPicPr>
            <a:picLocks noChangeAspect="1" noChangeArrowheads="1"/>
          </p:cNvPicPr>
          <p:nvPr/>
        </p:nvPicPr>
        <p:blipFill>
          <a:blip r:embed="rId4" cstate="print"/>
          <a:srcRect/>
          <a:stretch>
            <a:fillRect/>
          </a:stretch>
        </p:blipFill>
        <p:spPr bwMode="auto">
          <a:xfrm>
            <a:off x="808919" y="1345158"/>
            <a:ext cx="3157221" cy="2145351"/>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5593294" y="1270447"/>
            <a:ext cx="3333416" cy="1816412"/>
          </a:xfrm>
          <a:prstGeom prst="rect">
            <a:avLst/>
          </a:prstGeom>
          <a:noFill/>
          <a:ln w="9525">
            <a:noFill/>
            <a:miter lim="800000"/>
            <a:headEnd/>
            <a:tailEnd/>
          </a:ln>
        </p:spPr>
      </p:pic>
      <p:sp>
        <p:nvSpPr>
          <p:cNvPr id="9" name="Rectangular Callout 8"/>
          <p:cNvSpPr/>
          <p:nvPr/>
        </p:nvSpPr>
        <p:spPr bwMode="auto">
          <a:xfrm>
            <a:off x="8252749" y="5278055"/>
            <a:ext cx="1653251" cy="1342663"/>
          </a:xfrm>
          <a:prstGeom prst="wedgeRectCallout">
            <a:avLst>
              <a:gd name="adj1" fmla="val -47795"/>
              <a:gd name="adj2" fmla="val -118508"/>
            </a:avLst>
          </a:prstGeom>
          <a:solidFill>
            <a:srgbClr val="FEDB00">
              <a:alpha val="43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342900" lvl="0" indent="-342900" algn="ctr">
              <a:spcBef>
                <a:spcPct val="20000"/>
              </a:spcBef>
              <a:defRPr/>
            </a:pPr>
            <a:r>
              <a:rPr lang="en-GB" sz="1200" b="0" i="1" kern="0" dirty="0" smtClean="0">
                <a:solidFill>
                  <a:schemeClr val="tx2"/>
                </a:solidFill>
                <a:latin typeface="Arial" pitchFamily="34" charset="0"/>
                <a:cs typeface="Arial" pitchFamily="34" charset="0"/>
              </a:rPr>
              <a:t>Online Rolling Data Archive (ODA/ORA): Supports ftp/http access to level 1&amp;2 PDUs over the Internet</a:t>
            </a:r>
          </a:p>
        </p:txBody>
      </p:sp>
      <p:sp>
        <p:nvSpPr>
          <p:cNvPr id="10" name="Rounded Rectangular Callout 9"/>
          <p:cNvSpPr/>
          <p:nvPr/>
        </p:nvSpPr>
        <p:spPr bwMode="auto">
          <a:xfrm>
            <a:off x="8676069" y="2500132"/>
            <a:ext cx="1229931" cy="1493134"/>
          </a:xfrm>
          <a:prstGeom prst="wedgeRoundRectCallout">
            <a:avLst>
              <a:gd name="adj1" fmla="val -78202"/>
              <a:gd name="adj2" fmla="val 44405"/>
              <a:gd name="adj3" fmla="val 16667"/>
            </a:avLst>
          </a:prstGeom>
          <a:solidFill>
            <a:srgbClr val="92D050">
              <a:alpha val="50196"/>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100" b="0" i="0" u="none" strike="noStrike" cap="none" normalizeH="0" baseline="0" dirty="0" smtClean="0">
                <a:ln>
                  <a:noFill/>
                </a:ln>
                <a:solidFill>
                  <a:schemeClr val="tx1"/>
                </a:solidFill>
                <a:effectLst/>
                <a:latin typeface="Tahoma" pitchFamily="34" charset="0"/>
              </a:rPr>
              <a:t>Product Dissemination Units (PDUs) apply to both </a:t>
            </a:r>
            <a:r>
              <a:rPr kumimoji="0" lang="en-GB" sz="1100" b="0" i="0" u="none" strike="noStrike" cap="none" normalizeH="0" baseline="0" dirty="0" err="1" smtClean="0">
                <a:ln>
                  <a:noFill/>
                </a:ln>
                <a:solidFill>
                  <a:schemeClr val="tx1"/>
                </a:solidFill>
                <a:effectLst/>
                <a:latin typeface="Tahoma" pitchFamily="34" charset="0"/>
              </a:rPr>
              <a:t>EUMETCast</a:t>
            </a:r>
            <a:r>
              <a:rPr kumimoji="0" lang="en-GB" sz="1100" b="0" i="0" u="none" strike="noStrike" cap="none" normalizeH="0" baseline="0" dirty="0" smtClean="0">
                <a:ln>
                  <a:noFill/>
                </a:ln>
                <a:solidFill>
                  <a:schemeClr val="tx1"/>
                </a:solidFill>
                <a:effectLst/>
                <a:latin typeface="Tahoma" pitchFamily="34" charset="0"/>
              </a:rPr>
              <a:t> and ODA/ORA</a:t>
            </a:r>
            <a:r>
              <a:rPr kumimoji="0" lang="en-GB" sz="1100" b="0" i="0" u="none" strike="noStrike" cap="none" normalizeH="0" dirty="0" smtClean="0">
                <a:ln>
                  <a:noFill/>
                </a:ln>
                <a:solidFill>
                  <a:schemeClr val="tx1"/>
                </a:solidFill>
                <a:effectLst/>
                <a:latin typeface="Tahoma" pitchFamily="34" charset="0"/>
              </a:rPr>
              <a:t> dissemination</a:t>
            </a:r>
            <a:endParaRPr kumimoji="0" lang="en-GB" sz="1100" b="0" i="0" u="none" strike="noStrike" cap="none" normalizeH="0" baseline="0" dirty="0" smtClean="0">
              <a:ln>
                <a:noFill/>
              </a:ln>
              <a:solidFill>
                <a:schemeClr val="tx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799638" cy="854075"/>
          </a:xfrm>
        </p:spPr>
        <p:txBody>
          <a:bodyPr>
            <a:noAutofit/>
          </a:bodyPr>
          <a:lstStyle/>
          <a:p>
            <a:pPr algn="ctr"/>
            <a:r>
              <a:rPr lang="en-US" dirty="0" smtClean="0"/>
              <a:t>Copernicus Sentinel-3</a:t>
            </a:r>
            <a:r>
              <a:rPr lang="en-GB" dirty="0" smtClean="0"/>
              <a:t> Payload Data Ground Segment -  Elements</a:t>
            </a:r>
            <a:endParaRPr lang="en-GB"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IE" sz="1600" dirty="0" smtClean="0">
                <a:latin typeface="Times New Roman" pitchFamily="18" charset="0"/>
                <a:cs typeface="Times New Roman" pitchFamily="18" charset="0"/>
              </a:rPr>
              <a:t>The Payload Data Ground Segment (PDGS) provides functions for Instrument Science Data acquisition, processing (and reprocessing), calibration, mission planning, archiving, user services and dissemination to the users</a:t>
            </a:r>
          </a:p>
          <a:p>
            <a:pPr lvl="1">
              <a:buFont typeface="Arial" pitchFamily="34" charset="0"/>
              <a:buChar char="•"/>
            </a:pPr>
            <a:r>
              <a:rPr lang="en-IE" sz="1600" dirty="0" smtClean="0">
                <a:latin typeface="Times New Roman" pitchFamily="18" charset="0"/>
                <a:cs typeface="Times New Roman" pitchFamily="18" charset="0"/>
              </a:rPr>
              <a:t> The overall mission management being  under ESA responsibility</a:t>
            </a:r>
          </a:p>
          <a:p>
            <a:pPr lvl="1">
              <a:buFont typeface="Arial" pitchFamily="34" charset="0"/>
              <a:buChar char="•"/>
            </a:pPr>
            <a:endParaRPr lang="en-IE" sz="1600" dirty="0" smtClean="0">
              <a:latin typeface="Times New Roman" pitchFamily="18" charset="0"/>
              <a:cs typeface="Times New Roman" pitchFamily="18" charset="0"/>
            </a:endParaRPr>
          </a:p>
          <a:p>
            <a:pPr>
              <a:buFont typeface="Arial" pitchFamily="34" charset="0"/>
              <a:buChar char="•"/>
            </a:pPr>
            <a:r>
              <a:rPr lang="en-IE" sz="1600" dirty="0" smtClean="0">
                <a:latin typeface="Times New Roman" pitchFamily="18" charset="0"/>
                <a:cs typeface="Times New Roman" pitchFamily="18" charset="0"/>
              </a:rPr>
              <a:t>PDGS functions (facilities) are hosted in the following Centres:</a:t>
            </a:r>
          </a:p>
          <a:p>
            <a:pPr lvl="1">
              <a:buFont typeface="Arial" pitchFamily="34" charset="0"/>
              <a:buChar char="•"/>
            </a:pPr>
            <a:r>
              <a:rPr lang="en-IE" sz="1600" dirty="0" smtClean="0">
                <a:latin typeface="Times New Roman" pitchFamily="18" charset="0"/>
                <a:cs typeface="Times New Roman" pitchFamily="18" charset="0"/>
              </a:rPr>
              <a:t>The Marine PDGS Centre and Land PDGS Centre respectively under EUMETSAT and ESA responsibility</a:t>
            </a:r>
          </a:p>
          <a:p>
            <a:pPr lvl="1">
              <a:buFont typeface="Arial" pitchFamily="34" charset="0"/>
              <a:buChar char="•"/>
            </a:pPr>
            <a:r>
              <a:rPr lang="en-IE" sz="1600" dirty="0" smtClean="0">
                <a:latin typeface="Times New Roman" pitchFamily="18" charset="0"/>
                <a:cs typeface="Times New Roman" pitchFamily="18" charset="0"/>
              </a:rPr>
              <a:t>The X-Band Core Ground Station(s) Centre(s) under ESA responsibility</a:t>
            </a:r>
          </a:p>
          <a:p>
            <a:pPr lvl="1">
              <a:buFont typeface="Arial" pitchFamily="34" charset="0"/>
              <a:buChar char="•"/>
            </a:pPr>
            <a:r>
              <a:rPr lang="en-IE" sz="1600" dirty="0" smtClean="0">
                <a:latin typeface="Times New Roman" pitchFamily="18" charset="0"/>
                <a:cs typeface="Times New Roman" pitchFamily="18" charset="0"/>
              </a:rPr>
              <a:t>The Precise Orbit Determination (POD) facilities comprising:</a:t>
            </a:r>
          </a:p>
          <a:p>
            <a:pPr lvl="2">
              <a:buFont typeface="Arial" pitchFamily="34" charset="0"/>
              <a:buChar char="•"/>
            </a:pPr>
            <a:r>
              <a:rPr lang="en-IE" sz="1600" dirty="0" smtClean="0">
                <a:latin typeface="Times New Roman" pitchFamily="18" charset="0"/>
                <a:cs typeface="Times New Roman" pitchFamily="18" charset="0"/>
              </a:rPr>
              <a:t>The Near-Real-Time (NRT) POD processing, (part of the PDGS)</a:t>
            </a:r>
            <a:endParaRPr lang="en-GB" sz="1600" dirty="0" smtClean="0">
              <a:latin typeface="Times New Roman" pitchFamily="18" charset="0"/>
              <a:cs typeface="Times New Roman" pitchFamily="18" charset="0"/>
            </a:endParaRPr>
          </a:p>
          <a:p>
            <a:pPr lvl="2">
              <a:buFont typeface="Arial" pitchFamily="34" charset="0"/>
              <a:buChar char="•"/>
            </a:pPr>
            <a:r>
              <a:rPr lang="en-IE" sz="1600" dirty="0" smtClean="0">
                <a:latin typeface="Times New Roman" pitchFamily="18" charset="0"/>
                <a:cs typeface="Times New Roman" pitchFamily="18" charset="0"/>
              </a:rPr>
              <a:t>The Offline Processing centre which encompasses Short-Time-Critical (STC) and Non-Time-Critical (NTC) POD</a:t>
            </a:r>
          </a:p>
          <a:p>
            <a:pPr lvl="2">
              <a:buFont typeface="Arial" pitchFamily="34" charset="0"/>
              <a:buChar char="•"/>
            </a:pPr>
            <a:endParaRPr lang="en-IE" sz="1600" dirty="0" smtClean="0">
              <a:latin typeface="Times New Roman" pitchFamily="18" charset="0"/>
              <a:cs typeface="Times New Roman" pitchFamily="18" charset="0"/>
            </a:endParaRPr>
          </a:p>
          <a:p>
            <a:pPr>
              <a:buFont typeface="Arial" pitchFamily="34" charset="0"/>
              <a:buChar char="•"/>
            </a:pPr>
            <a:r>
              <a:rPr lang="en-IE" sz="1600" dirty="0" smtClean="0">
                <a:latin typeface="Times New Roman" pitchFamily="18" charset="0"/>
                <a:cs typeface="Times New Roman" pitchFamily="18" charset="0"/>
              </a:rPr>
              <a:t>The EUMETSAT Marine PDGS Centre includes the following facilities:</a:t>
            </a:r>
          </a:p>
          <a:p>
            <a:pPr lvl="1">
              <a:buFont typeface="Arial" pitchFamily="34" charset="0"/>
              <a:buChar char="•"/>
            </a:pPr>
            <a:r>
              <a:rPr lang="en-IE" sz="1600" dirty="0" smtClean="0">
                <a:latin typeface="Times New Roman" pitchFamily="18" charset="0"/>
                <a:cs typeface="Times New Roman" pitchFamily="18" charset="0"/>
              </a:rPr>
              <a:t>Near Real Time (NRT) and Offline (STC, NTC) processing: L0, L1 and L2 Marine product generation,  Archiving, and Dissemination, to Users</a:t>
            </a:r>
            <a:endParaRPr lang="en-GB" sz="1600" dirty="0" smtClean="0">
              <a:latin typeface="Times New Roman" pitchFamily="18" charset="0"/>
              <a:cs typeface="Times New Roman" pitchFamily="18" charset="0"/>
            </a:endParaRPr>
          </a:p>
          <a:p>
            <a:pPr lvl="1">
              <a:buFont typeface="Arial" pitchFamily="34" charset="0"/>
              <a:buChar char="•"/>
            </a:pPr>
            <a:r>
              <a:rPr lang="en-IE" sz="1600" dirty="0" smtClean="0">
                <a:latin typeface="Times New Roman" pitchFamily="18" charset="0"/>
                <a:cs typeface="Times New Roman" pitchFamily="18" charset="0"/>
              </a:rPr>
              <a:t>Marine Mission Performance</a:t>
            </a:r>
          </a:p>
          <a:p>
            <a:pPr lvl="1">
              <a:buFont typeface="Arial" pitchFamily="34" charset="0"/>
              <a:buChar char="•"/>
            </a:pPr>
            <a:r>
              <a:rPr lang="en-IE" sz="1600" dirty="0" smtClean="0">
                <a:latin typeface="Times New Roman" pitchFamily="18" charset="0"/>
                <a:cs typeface="Times New Roman" pitchFamily="18" charset="0"/>
              </a:rPr>
              <a:t>Mission Planning providing FOS/MPS with instruments  operation requests  </a:t>
            </a:r>
          </a:p>
          <a:p>
            <a:pPr lvl="1">
              <a:buFont typeface="Arial" pitchFamily="34" charset="0"/>
              <a:buChar char="•"/>
            </a:pPr>
            <a:r>
              <a:rPr lang="en-IE" sz="1600" dirty="0" smtClean="0">
                <a:latin typeface="Times New Roman" pitchFamily="18" charset="0"/>
                <a:cs typeface="Times New Roman" pitchFamily="18" charset="0"/>
              </a:rPr>
              <a:t>Handling of all communications with PDGS Centres and External </a:t>
            </a:r>
            <a:r>
              <a:rPr lang="en-GB" sz="1600" dirty="0" smtClean="0">
                <a:latin typeface="Times New Roman" pitchFamily="18" charset="0"/>
                <a:cs typeface="Times New Roman" pitchFamily="18" charset="0"/>
              </a:rPr>
              <a:t>interfaces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Summary</a:t>
            </a:r>
            <a:endParaRPr lang="en-GB" dirty="0"/>
          </a:p>
        </p:txBody>
      </p:sp>
      <p:sp>
        <p:nvSpPr>
          <p:cNvPr id="5" name="Content Placeholder 4"/>
          <p:cNvSpPr>
            <a:spLocks noGrp="1"/>
          </p:cNvSpPr>
          <p:nvPr>
            <p:ph idx="1"/>
          </p:nvPr>
        </p:nvSpPr>
        <p:spPr/>
        <p:txBody>
          <a:bodyPr/>
          <a:lstStyle/>
          <a:p>
            <a:r>
              <a:rPr lang="en-GB" dirty="0" smtClean="0"/>
              <a:t>EUMETSAT Geostationary Missions</a:t>
            </a:r>
          </a:p>
          <a:p>
            <a:r>
              <a:rPr lang="en-GB" dirty="0" smtClean="0"/>
              <a:t>EUMETSAT Low Earth Orbit Missions</a:t>
            </a:r>
          </a:p>
          <a:p>
            <a:r>
              <a:rPr lang="en-GB" dirty="0" smtClean="0"/>
              <a:t>EUMETSAT Advanced Retransmission Services (EARS)</a:t>
            </a:r>
          </a:p>
          <a:p>
            <a:r>
              <a:rPr lang="en-GB" dirty="0" smtClean="0"/>
              <a:t>Data Availability</a:t>
            </a:r>
          </a:p>
          <a:p>
            <a:r>
              <a:rPr lang="en-GB" dirty="0" smtClean="0"/>
              <a:t>Future missions</a:t>
            </a:r>
          </a:p>
          <a:p>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dirty="0" smtClean="0"/>
              <a:t>Thank you for your attention</a:t>
            </a:r>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rmAutofit fontScale="92500" lnSpcReduction="20000"/>
          </a:bodyPr>
          <a:lstStyle/>
          <a:p>
            <a:r>
              <a:rPr lang="en-GB" b="1" dirty="0" smtClean="0"/>
              <a:t>Meteosat-7</a:t>
            </a:r>
            <a:r>
              <a:rPr lang="en-IE" dirty="0" smtClean="0"/>
              <a:t>, launched on 2 September 1997, has been providing the 57.5°E Indian Ocean Data Coverage (IODC) service since 5 December 2006</a:t>
            </a:r>
            <a:endParaRPr lang="en-GB" dirty="0" smtClean="0"/>
          </a:p>
          <a:p>
            <a:endParaRPr lang="en-GB" b="1" dirty="0" smtClean="0"/>
          </a:p>
          <a:p>
            <a:r>
              <a:rPr lang="en-GB" b="1" dirty="0" smtClean="0"/>
              <a:t>Meteosat-8</a:t>
            </a:r>
            <a:r>
              <a:rPr lang="en-GB" dirty="0" smtClean="0"/>
              <a:t>, launched 28 August 2002, has been on station at 3.5°E since 11 February 2013. </a:t>
            </a:r>
          </a:p>
          <a:p>
            <a:pPr>
              <a:buNone/>
            </a:pPr>
            <a:r>
              <a:rPr lang="en-GB" dirty="0" smtClean="0"/>
              <a:t>	The satellite is available as hot backup for Meteosat-10 prime service and to fill the Meteosat-9 RSS interruptions</a:t>
            </a:r>
          </a:p>
          <a:p>
            <a:pPr>
              <a:buNone/>
            </a:pPr>
            <a:r>
              <a:rPr lang="en-GB" dirty="0" smtClean="0"/>
              <a:t>	Nominally configured in Full Earth Scan imaging mode, images archived but not disseminated</a:t>
            </a:r>
            <a:endParaRPr lang="en-GB"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rmAutofit fontScale="92500" lnSpcReduction="20000"/>
          </a:bodyPr>
          <a:lstStyle/>
          <a:p>
            <a:r>
              <a:rPr lang="en-GB" b="1" dirty="0" smtClean="0"/>
              <a:t>Meteosat-9</a:t>
            </a:r>
            <a:r>
              <a:rPr lang="en-GB" dirty="0" smtClean="0"/>
              <a:t>, launched 21 December 2005, has been on station at 9.5°E since </a:t>
            </a:r>
            <a:r>
              <a:rPr lang="en-IE" dirty="0" smtClean="0"/>
              <a:t>5 February 2013 and supports the Rapid Scanning Service (RSS) since 9 April 2013</a:t>
            </a:r>
          </a:p>
          <a:p>
            <a:pPr>
              <a:buNone/>
            </a:pPr>
            <a:endParaRPr lang="en-IE" dirty="0" smtClean="0"/>
          </a:p>
          <a:p>
            <a:r>
              <a:rPr lang="en-IE" b="1" dirty="0" smtClean="0"/>
              <a:t>Meteosat-10</a:t>
            </a:r>
            <a:r>
              <a:rPr lang="en-IE" dirty="0" smtClean="0"/>
              <a:t>, launched on 5 July 2012, following January 2013 relocations, has been the prime </a:t>
            </a:r>
            <a:r>
              <a:rPr lang="en-IE" dirty="0" err="1" smtClean="0"/>
              <a:t>Meteosat</a:t>
            </a:r>
            <a:r>
              <a:rPr lang="en-IE" dirty="0" smtClean="0"/>
              <a:t> satellite for the 0° service since 21 January 2013</a:t>
            </a:r>
          </a:p>
          <a:p>
            <a:pPr>
              <a:buNone/>
            </a:pPr>
            <a:r>
              <a:rPr lang="en-IE" dirty="0" smtClean="0"/>
              <a:t>	The spacecraft is currently in imaging mode, fully configured including GERB-3, DCP and </a:t>
            </a:r>
            <a:r>
              <a:rPr lang="en-GB" dirty="0" smtClean="0"/>
              <a:t>Search and Rescue transponders</a:t>
            </a:r>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Autofit/>
          </a:bodyPr>
          <a:lstStyle/>
          <a:p>
            <a:r>
              <a:rPr lang="en-GB" sz="2400" b="1" dirty="0" smtClean="0"/>
              <a:t>MSG-4 </a:t>
            </a:r>
            <a:r>
              <a:rPr lang="en-GB" sz="2400" dirty="0" smtClean="0"/>
              <a:t>was launched on 15 July 2015</a:t>
            </a:r>
          </a:p>
          <a:p>
            <a:r>
              <a:rPr lang="en-GB" sz="2400" dirty="0" smtClean="0"/>
              <a:t>After the LEOP phase by ESOC, </a:t>
            </a:r>
            <a:r>
              <a:rPr lang="en-IE" sz="2400" dirty="0" smtClean="0"/>
              <a:t>EUMETSAT took over the responsibility for the operations of MSG-4 in orbit on 26 July</a:t>
            </a:r>
          </a:p>
          <a:p>
            <a:r>
              <a:rPr lang="en-IE" sz="2400" dirty="0" smtClean="0"/>
              <a:t>Several commissioning tests were executed with the satellite drifting and finally on 2 August 2015 the spacecraft was successfully stopped at the planned commissioning position of </a:t>
            </a:r>
            <a:r>
              <a:rPr lang="en-GB" sz="2400" dirty="0" smtClean="0"/>
              <a:t>3.4°W</a:t>
            </a:r>
          </a:p>
          <a:p>
            <a:r>
              <a:rPr lang="en-IE" sz="2400" dirty="0" smtClean="0"/>
              <a:t>A few dates:</a:t>
            </a:r>
          </a:p>
          <a:p>
            <a:pPr lvl="1"/>
            <a:r>
              <a:rPr lang="en-IE" sz="2000" dirty="0" smtClean="0"/>
              <a:t>8-September – start of MSG-4 stable imaging</a:t>
            </a:r>
          </a:p>
          <a:p>
            <a:pPr lvl="1"/>
            <a:r>
              <a:rPr lang="en-IE" sz="2000" dirty="0" smtClean="0"/>
              <a:t>22-September – start of image dissemination to selected users</a:t>
            </a:r>
          </a:p>
          <a:p>
            <a:pPr lvl="1"/>
            <a:r>
              <a:rPr lang="en-IE" sz="2000" dirty="0" smtClean="0"/>
              <a:t>24-September – start of test product dissemination to selected users</a:t>
            </a:r>
          </a:p>
          <a:p>
            <a:pPr lvl="1"/>
            <a:r>
              <a:rPr lang="en-US" sz="2000" dirty="0" smtClean="0"/>
              <a:t>12-October – start of dissemination to all users </a:t>
            </a:r>
            <a:r>
              <a:rPr lang="en-GB" sz="2000" dirty="0" smtClean="0"/>
              <a:t>in parallel with MSG-3</a:t>
            </a:r>
          </a:p>
          <a:p>
            <a:r>
              <a:rPr lang="en-IE" sz="2400" dirty="0" smtClean="0"/>
              <a:t>The MSG-4 commissioning is planned to finish in December followed by the </a:t>
            </a:r>
            <a:r>
              <a:rPr lang="en-IE" sz="2400" b="1" dirty="0" smtClean="0"/>
              <a:t>In-Orbit </a:t>
            </a:r>
            <a:r>
              <a:rPr lang="en-GB" sz="2400" b="1" dirty="0" smtClean="0"/>
              <a:t>Storage </a:t>
            </a:r>
            <a:r>
              <a:rPr lang="en-GB" sz="2400" dirty="0" smtClean="0"/>
              <a:t>as of 7-December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In-orbit Geostationary Spacecrafts</a:t>
            </a:r>
            <a:br>
              <a:rPr lang="en-GB" dirty="0" smtClean="0"/>
            </a:br>
            <a:r>
              <a:rPr lang="en-GB" dirty="0" smtClean="0"/>
              <a:t>after MSG-4 Commissioning</a:t>
            </a:r>
            <a:endParaRPr lang="en-GB" dirty="0"/>
          </a:p>
        </p:txBody>
      </p:sp>
      <p:grpSp>
        <p:nvGrpSpPr>
          <p:cNvPr id="34" name="Group 33"/>
          <p:cNvGrpSpPr/>
          <p:nvPr/>
        </p:nvGrpSpPr>
        <p:grpSpPr>
          <a:xfrm>
            <a:off x="124191" y="1732851"/>
            <a:ext cx="9515109" cy="2145045"/>
            <a:chOff x="124191" y="1732851"/>
            <a:chExt cx="9515109" cy="2145045"/>
          </a:xfrm>
        </p:grpSpPr>
        <p:pic>
          <p:nvPicPr>
            <p:cNvPr id="6" name="Picture 9" descr="P:\Groups\INFDIV\GRAPHICS\SAT\Msg1.gif"/>
            <p:cNvPicPr>
              <a:picLocks noChangeAspect="1" noChangeArrowheads="1"/>
            </p:cNvPicPr>
            <p:nvPr/>
          </p:nvPicPr>
          <p:blipFill>
            <a:blip r:embed="rId3" cstate="print"/>
            <a:srcRect/>
            <a:stretch>
              <a:fillRect/>
            </a:stretch>
          </p:blipFill>
          <p:spPr bwMode="auto">
            <a:xfrm>
              <a:off x="4657725" y="2078926"/>
              <a:ext cx="373063" cy="466725"/>
            </a:xfrm>
            <a:prstGeom prst="rect">
              <a:avLst/>
            </a:prstGeom>
            <a:noFill/>
            <a:ln w="9525">
              <a:noFill/>
              <a:miter lim="800000"/>
              <a:headEnd/>
              <a:tailEnd/>
            </a:ln>
          </p:spPr>
        </p:pic>
        <p:sp>
          <p:nvSpPr>
            <p:cNvPr id="7" name="Text Box 15"/>
            <p:cNvSpPr txBox="1">
              <a:spLocks noChangeArrowheads="1"/>
            </p:cNvSpPr>
            <p:nvPr/>
          </p:nvSpPr>
          <p:spPr bwMode="auto">
            <a:xfrm>
              <a:off x="1314450" y="1732851"/>
              <a:ext cx="828675" cy="309563"/>
            </a:xfrm>
            <a:prstGeom prst="rect">
              <a:avLst/>
            </a:prstGeom>
            <a:noFill/>
            <a:ln w="9525">
              <a:noFill/>
              <a:miter lim="800000"/>
              <a:headEnd/>
              <a:tailEnd/>
            </a:ln>
          </p:spPr>
          <p:txBody>
            <a:bodyPr wrap="none" lIns="90000" tIns="46800" rIns="90000" bIns="46800">
              <a:spAutoFit/>
            </a:bodyPr>
            <a:lstStyle/>
            <a:p>
              <a:r>
                <a:rPr lang="en-GB" sz="1400" dirty="0">
                  <a:solidFill>
                    <a:srgbClr val="FFC000"/>
                  </a:solidFill>
                </a:rPr>
                <a:t>Met-10</a:t>
              </a:r>
            </a:p>
          </p:txBody>
        </p:sp>
        <p:sp>
          <p:nvSpPr>
            <p:cNvPr id="8" name="Rectangle 30"/>
            <p:cNvSpPr>
              <a:spLocks noChangeArrowheads="1"/>
            </p:cNvSpPr>
            <p:nvPr/>
          </p:nvSpPr>
          <p:spPr bwMode="auto">
            <a:xfrm>
              <a:off x="609600"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9" name="Text Box 15"/>
            <p:cNvSpPr txBox="1">
              <a:spLocks noChangeArrowheads="1"/>
            </p:cNvSpPr>
            <p:nvPr/>
          </p:nvSpPr>
          <p:spPr bwMode="auto">
            <a:xfrm>
              <a:off x="266700" y="2971101"/>
              <a:ext cx="742950" cy="309563"/>
            </a:xfrm>
            <a:prstGeom prst="rect">
              <a:avLst/>
            </a:prstGeom>
            <a:noFill/>
            <a:ln w="9525">
              <a:noFill/>
              <a:miter lim="800000"/>
              <a:headEnd/>
              <a:tailEnd/>
            </a:ln>
          </p:spPr>
          <p:txBody>
            <a:bodyPr wrap="none" lIns="90000" tIns="46800" rIns="90000" bIns="46800">
              <a:spAutoFit/>
            </a:bodyPr>
            <a:lstStyle/>
            <a:p>
              <a:r>
                <a:rPr lang="en-GB" sz="1400" dirty="0">
                  <a:solidFill>
                    <a:schemeClr val="tx1"/>
                  </a:solidFill>
                </a:rPr>
                <a:t>3.4°W</a:t>
              </a:r>
            </a:p>
          </p:txBody>
        </p:sp>
        <p:pic>
          <p:nvPicPr>
            <p:cNvPr id="10" name="Picture 9" descr="P:\Groups\INFDIV\GRAPHICS\SAT\Msg1.gif"/>
            <p:cNvPicPr>
              <a:picLocks noChangeAspect="1" noChangeArrowheads="1"/>
            </p:cNvPicPr>
            <p:nvPr/>
          </p:nvPicPr>
          <p:blipFill>
            <a:blip r:embed="rId3" cstate="print"/>
            <a:srcRect/>
            <a:stretch>
              <a:fillRect/>
            </a:stretch>
          </p:blipFill>
          <p:spPr bwMode="auto">
            <a:xfrm>
              <a:off x="2676525" y="2088451"/>
              <a:ext cx="373063" cy="466725"/>
            </a:xfrm>
            <a:prstGeom prst="rect">
              <a:avLst/>
            </a:prstGeom>
            <a:noFill/>
            <a:ln w="9525">
              <a:noFill/>
              <a:miter lim="800000"/>
              <a:headEnd/>
              <a:tailEnd/>
            </a:ln>
          </p:spPr>
        </p:pic>
        <p:sp>
          <p:nvSpPr>
            <p:cNvPr id="11" name="Text Box 15"/>
            <p:cNvSpPr txBox="1">
              <a:spLocks noChangeArrowheads="1"/>
            </p:cNvSpPr>
            <p:nvPr/>
          </p:nvSpPr>
          <p:spPr bwMode="auto">
            <a:xfrm>
              <a:off x="2514600" y="1732851"/>
              <a:ext cx="715963" cy="309563"/>
            </a:xfrm>
            <a:prstGeom prst="rect">
              <a:avLst/>
            </a:prstGeom>
            <a:noFill/>
            <a:ln w="9525">
              <a:noFill/>
              <a:miter lim="800000"/>
              <a:headEnd/>
              <a:tailEnd/>
            </a:ln>
          </p:spPr>
          <p:txBody>
            <a:bodyPr wrap="none" lIns="90000" tIns="46800" rIns="90000" bIns="46800">
              <a:spAutoFit/>
            </a:bodyPr>
            <a:lstStyle/>
            <a:p>
              <a:r>
                <a:rPr lang="en-GB" sz="1400" dirty="0">
                  <a:solidFill>
                    <a:schemeClr val="accent4">
                      <a:lumMod val="75000"/>
                      <a:lumOff val="25000"/>
                    </a:schemeClr>
                  </a:solidFill>
                </a:rPr>
                <a:t>Met-8</a:t>
              </a:r>
            </a:p>
          </p:txBody>
        </p:sp>
        <p:sp>
          <p:nvSpPr>
            <p:cNvPr id="12" name="Rectangle 34"/>
            <p:cNvSpPr>
              <a:spLocks noChangeArrowheads="1"/>
            </p:cNvSpPr>
            <p:nvPr/>
          </p:nvSpPr>
          <p:spPr bwMode="auto">
            <a:xfrm>
              <a:off x="4848225"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13" name="Text Box 15"/>
            <p:cNvSpPr txBox="1">
              <a:spLocks noChangeArrowheads="1"/>
            </p:cNvSpPr>
            <p:nvPr/>
          </p:nvSpPr>
          <p:spPr bwMode="auto">
            <a:xfrm>
              <a:off x="4552950" y="3009201"/>
              <a:ext cx="668338" cy="309563"/>
            </a:xfrm>
            <a:prstGeom prst="rect">
              <a:avLst/>
            </a:prstGeom>
            <a:noFill/>
            <a:ln w="9525">
              <a:noFill/>
              <a:miter lim="800000"/>
              <a:headEnd/>
              <a:tailEnd/>
            </a:ln>
          </p:spPr>
          <p:txBody>
            <a:bodyPr wrap="none" lIns="90000" tIns="46800" rIns="90000" bIns="46800">
              <a:spAutoFit/>
            </a:bodyPr>
            <a:lstStyle/>
            <a:p>
              <a:r>
                <a:rPr lang="en-GB" sz="1400">
                  <a:solidFill>
                    <a:schemeClr val="tx1"/>
                  </a:solidFill>
                </a:rPr>
                <a:t>9.5°E</a:t>
              </a:r>
            </a:p>
          </p:txBody>
        </p:sp>
        <p:pic>
          <p:nvPicPr>
            <p:cNvPr id="14" name="Picture 9" descr="P:\Groups\INFDIV\GRAPHICS\SAT\Msg1.gif"/>
            <p:cNvPicPr>
              <a:picLocks noChangeAspect="1" noChangeArrowheads="1"/>
            </p:cNvPicPr>
            <p:nvPr/>
          </p:nvPicPr>
          <p:blipFill>
            <a:blip r:embed="rId3" cstate="print"/>
            <a:srcRect/>
            <a:stretch>
              <a:fillRect/>
            </a:stretch>
          </p:blipFill>
          <p:spPr bwMode="auto">
            <a:xfrm>
              <a:off x="1495425" y="2088451"/>
              <a:ext cx="373063" cy="466725"/>
            </a:xfrm>
            <a:prstGeom prst="rect">
              <a:avLst/>
            </a:prstGeom>
            <a:noFill/>
            <a:ln w="9525">
              <a:noFill/>
              <a:miter lim="800000"/>
              <a:headEnd/>
              <a:tailEnd/>
            </a:ln>
          </p:spPr>
        </p:pic>
        <p:sp>
          <p:nvSpPr>
            <p:cNvPr id="15" name="Text Box 15"/>
            <p:cNvSpPr txBox="1">
              <a:spLocks noChangeArrowheads="1"/>
            </p:cNvSpPr>
            <p:nvPr/>
          </p:nvSpPr>
          <p:spPr bwMode="auto">
            <a:xfrm>
              <a:off x="4467225" y="1751901"/>
              <a:ext cx="715963" cy="309563"/>
            </a:xfrm>
            <a:prstGeom prst="rect">
              <a:avLst/>
            </a:prstGeom>
            <a:noFill/>
            <a:ln w="9525">
              <a:noFill/>
              <a:miter lim="800000"/>
              <a:headEnd/>
              <a:tailEnd/>
            </a:ln>
          </p:spPr>
          <p:txBody>
            <a:bodyPr wrap="none" lIns="90000" tIns="46800" rIns="90000" bIns="46800">
              <a:spAutoFit/>
            </a:bodyPr>
            <a:lstStyle/>
            <a:p>
              <a:r>
                <a:rPr lang="en-GB" sz="1400" dirty="0">
                  <a:solidFill>
                    <a:srgbClr val="FF00FF"/>
                  </a:solidFill>
                </a:rPr>
                <a:t>Met-9</a:t>
              </a:r>
              <a:endParaRPr lang="en-GB" sz="1400" dirty="0">
                <a:solidFill>
                  <a:schemeClr val="tx1"/>
                </a:solidFill>
              </a:endParaRPr>
            </a:p>
          </p:txBody>
        </p:sp>
        <p:sp>
          <p:nvSpPr>
            <p:cNvPr id="16" name="Rectangle 38"/>
            <p:cNvSpPr>
              <a:spLocks noChangeArrowheads="1"/>
            </p:cNvSpPr>
            <p:nvPr/>
          </p:nvSpPr>
          <p:spPr bwMode="auto">
            <a:xfrm>
              <a:off x="1638300"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17" name="Text Box 15"/>
            <p:cNvSpPr txBox="1">
              <a:spLocks noChangeArrowheads="1"/>
            </p:cNvSpPr>
            <p:nvPr/>
          </p:nvSpPr>
          <p:spPr bwMode="auto">
            <a:xfrm>
              <a:off x="1533525" y="2933001"/>
              <a:ext cx="388938" cy="309563"/>
            </a:xfrm>
            <a:prstGeom prst="rect">
              <a:avLst/>
            </a:prstGeom>
            <a:noFill/>
            <a:ln w="9525">
              <a:noFill/>
              <a:miter lim="800000"/>
              <a:headEnd/>
              <a:tailEnd/>
            </a:ln>
          </p:spPr>
          <p:txBody>
            <a:bodyPr wrap="none" lIns="90000" tIns="46800" rIns="90000" bIns="46800">
              <a:spAutoFit/>
            </a:bodyPr>
            <a:lstStyle/>
            <a:p>
              <a:r>
                <a:rPr lang="en-GB" sz="1400" dirty="0">
                  <a:solidFill>
                    <a:schemeClr val="tx1"/>
                  </a:solidFill>
                </a:rPr>
                <a:t>0°</a:t>
              </a:r>
            </a:p>
          </p:txBody>
        </p:sp>
        <p:sp>
          <p:nvSpPr>
            <p:cNvPr id="18" name="Rectangle 40"/>
            <p:cNvSpPr>
              <a:spLocks noChangeArrowheads="1"/>
            </p:cNvSpPr>
            <p:nvPr/>
          </p:nvSpPr>
          <p:spPr bwMode="auto">
            <a:xfrm>
              <a:off x="2847975"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19" name="Text Box 15"/>
            <p:cNvSpPr txBox="1">
              <a:spLocks noChangeArrowheads="1"/>
            </p:cNvSpPr>
            <p:nvPr/>
          </p:nvSpPr>
          <p:spPr bwMode="auto">
            <a:xfrm>
              <a:off x="2562225" y="2980626"/>
              <a:ext cx="668338" cy="309563"/>
            </a:xfrm>
            <a:prstGeom prst="rect">
              <a:avLst/>
            </a:prstGeom>
            <a:noFill/>
            <a:ln w="9525">
              <a:noFill/>
              <a:miter lim="800000"/>
              <a:headEnd/>
              <a:tailEnd/>
            </a:ln>
          </p:spPr>
          <p:txBody>
            <a:bodyPr wrap="none" lIns="90000" tIns="46800" rIns="90000" bIns="46800">
              <a:spAutoFit/>
            </a:bodyPr>
            <a:lstStyle/>
            <a:p>
              <a:r>
                <a:rPr lang="en-GB" sz="1400">
                  <a:solidFill>
                    <a:schemeClr val="tx1"/>
                  </a:solidFill>
                </a:rPr>
                <a:t>3.5°E</a:t>
              </a:r>
            </a:p>
          </p:txBody>
        </p:sp>
        <p:sp>
          <p:nvSpPr>
            <p:cNvPr id="20" name="TextBox 19"/>
            <p:cNvSpPr txBox="1"/>
            <p:nvPr/>
          </p:nvSpPr>
          <p:spPr>
            <a:xfrm>
              <a:off x="4214355" y="3293121"/>
              <a:ext cx="1357770" cy="584775"/>
            </a:xfrm>
            <a:prstGeom prst="rect">
              <a:avLst/>
            </a:prstGeom>
            <a:noFill/>
          </p:spPr>
          <p:txBody>
            <a:bodyPr wrap="square" rtlCol="0">
              <a:spAutoFit/>
            </a:bodyPr>
            <a:lstStyle/>
            <a:p>
              <a:pPr algn="ctr"/>
              <a:r>
                <a:rPr lang="en-GB" sz="1600" dirty="0" smtClean="0">
                  <a:solidFill>
                    <a:schemeClr val="tx1"/>
                  </a:solidFill>
                </a:rPr>
                <a:t>Rapid Scan Service</a:t>
              </a:r>
              <a:endParaRPr lang="en-GB" sz="1600" dirty="0">
                <a:solidFill>
                  <a:schemeClr val="tx1"/>
                </a:solidFill>
              </a:endParaRPr>
            </a:p>
          </p:txBody>
        </p:sp>
        <p:sp>
          <p:nvSpPr>
            <p:cNvPr id="21" name="TextBox 20"/>
            <p:cNvSpPr txBox="1"/>
            <p:nvPr/>
          </p:nvSpPr>
          <p:spPr>
            <a:xfrm>
              <a:off x="2179623" y="3254178"/>
              <a:ext cx="1595309" cy="584775"/>
            </a:xfrm>
            <a:prstGeom prst="rect">
              <a:avLst/>
            </a:prstGeom>
            <a:noFill/>
          </p:spPr>
          <p:txBody>
            <a:bodyPr wrap="none" rtlCol="0">
              <a:spAutoFit/>
            </a:bodyPr>
            <a:lstStyle/>
            <a:p>
              <a:pPr algn="ctr"/>
              <a:r>
                <a:rPr lang="en-GB" sz="1600" dirty="0" smtClean="0">
                  <a:solidFill>
                    <a:schemeClr val="tx1"/>
                  </a:solidFill>
                </a:rPr>
                <a:t>Back up</a:t>
              </a:r>
            </a:p>
            <a:p>
              <a:pPr algn="ctr"/>
              <a:r>
                <a:rPr lang="en-GB" sz="1600" dirty="0" smtClean="0">
                  <a:solidFill>
                    <a:schemeClr val="tx1"/>
                  </a:solidFill>
                </a:rPr>
                <a:t>(IODC – TBD)</a:t>
              </a:r>
            </a:p>
          </p:txBody>
        </p:sp>
        <p:sp>
          <p:nvSpPr>
            <p:cNvPr id="22" name="TextBox 21"/>
            <p:cNvSpPr txBox="1"/>
            <p:nvPr/>
          </p:nvSpPr>
          <p:spPr>
            <a:xfrm>
              <a:off x="1114424" y="3230913"/>
              <a:ext cx="1162051" cy="584775"/>
            </a:xfrm>
            <a:prstGeom prst="rect">
              <a:avLst/>
            </a:prstGeom>
            <a:noFill/>
          </p:spPr>
          <p:txBody>
            <a:bodyPr wrap="square" rtlCol="0">
              <a:spAutoFit/>
            </a:bodyPr>
            <a:lstStyle/>
            <a:p>
              <a:pPr algn="ctr"/>
              <a:r>
                <a:rPr lang="en-GB" sz="1600" dirty="0" smtClean="0">
                  <a:solidFill>
                    <a:schemeClr val="tx1"/>
                  </a:solidFill>
                </a:rPr>
                <a:t>Prime Mission</a:t>
              </a:r>
              <a:endParaRPr lang="en-GB" sz="1600" dirty="0">
                <a:solidFill>
                  <a:schemeClr val="tx1"/>
                </a:solidFill>
              </a:endParaRPr>
            </a:p>
          </p:txBody>
        </p:sp>
        <p:sp>
          <p:nvSpPr>
            <p:cNvPr id="23" name="Text Box 15"/>
            <p:cNvSpPr txBox="1">
              <a:spLocks noChangeArrowheads="1"/>
            </p:cNvSpPr>
            <p:nvPr/>
          </p:nvSpPr>
          <p:spPr bwMode="auto">
            <a:xfrm>
              <a:off x="257175" y="1732851"/>
              <a:ext cx="779678" cy="309958"/>
            </a:xfrm>
            <a:prstGeom prst="rect">
              <a:avLst/>
            </a:prstGeom>
            <a:noFill/>
            <a:ln w="9525">
              <a:noFill/>
              <a:miter lim="800000"/>
              <a:headEnd/>
              <a:tailEnd/>
            </a:ln>
          </p:spPr>
          <p:txBody>
            <a:bodyPr wrap="none" lIns="90000" tIns="46800" rIns="90000" bIns="46800">
              <a:spAutoFit/>
            </a:bodyPr>
            <a:lstStyle/>
            <a:p>
              <a:r>
                <a:rPr lang="en-GB" sz="1400" dirty="0" smtClean="0">
                  <a:solidFill>
                    <a:schemeClr val="tx2">
                      <a:lumMod val="40000"/>
                      <a:lumOff val="60000"/>
                    </a:schemeClr>
                  </a:solidFill>
                </a:rPr>
                <a:t>MSG-4</a:t>
              </a:r>
              <a:endParaRPr lang="en-GB" sz="1400" dirty="0">
                <a:solidFill>
                  <a:schemeClr val="tx2">
                    <a:lumMod val="40000"/>
                    <a:lumOff val="60000"/>
                  </a:schemeClr>
                </a:solidFill>
              </a:endParaRPr>
            </a:p>
          </p:txBody>
        </p:sp>
        <p:pic>
          <p:nvPicPr>
            <p:cNvPr id="24" name="Picture 9" descr="P:\Groups\INFDIV\GRAPHICS\SAT\Msg1.gif"/>
            <p:cNvPicPr>
              <a:picLocks noChangeAspect="1" noChangeArrowheads="1"/>
            </p:cNvPicPr>
            <p:nvPr/>
          </p:nvPicPr>
          <p:blipFill>
            <a:blip r:embed="rId3" cstate="print"/>
            <a:srcRect/>
            <a:stretch>
              <a:fillRect/>
            </a:stretch>
          </p:blipFill>
          <p:spPr bwMode="auto">
            <a:xfrm>
              <a:off x="485775" y="2059876"/>
              <a:ext cx="373063" cy="466725"/>
            </a:xfrm>
            <a:prstGeom prst="rect">
              <a:avLst/>
            </a:prstGeom>
            <a:noFill/>
            <a:ln w="9525">
              <a:noFill/>
              <a:miter lim="800000"/>
              <a:headEnd/>
              <a:tailEnd/>
            </a:ln>
          </p:spPr>
        </p:pic>
        <p:sp>
          <p:nvSpPr>
            <p:cNvPr id="25" name="TextBox 24"/>
            <p:cNvSpPr txBox="1"/>
            <p:nvPr/>
          </p:nvSpPr>
          <p:spPr>
            <a:xfrm>
              <a:off x="124191" y="3211863"/>
              <a:ext cx="1104534" cy="584775"/>
            </a:xfrm>
            <a:prstGeom prst="rect">
              <a:avLst/>
            </a:prstGeom>
            <a:noFill/>
          </p:spPr>
          <p:txBody>
            <a:bodyPr wrap="square" rtlCol="0">
              <a:spAutoFit/>
            </a:bodyPr>
            <a:lstStyle/>
            <a:p>
              <a:r>
                <a:rPr lang="en-GB" sz="1600" dirty="0" smtClean="0">
                  <a:solidFill>
                    <a:schemeClr val="tx1"/>
                  </a:solidFill>
                </a:rPr>
                <a:t>In-Orbit Storage</a:t>
              </a:r>
              <a:endParaRPr lang="en-GB" sz="1600" dirty="0">
                <a:solidFill>
                  <a:schemeClr val="tx1"/>
                </a:solidFill>
              </a:endParaRPr>
            </a:p>
          </p:txBody>
        </p:sp>
        <p:cxnSp>
          <p:nvCxnSpPr>
            <p:cNvPr id="26" name="Straight Connector 25"/>
            <p:cNvCxnSpPr/>
            <p:nvPr/>
          </p:nvCxnSpPr>
          <p:spPr bwMode="auto">
            <a:xfrm>
              <a:off x="266700" y="2752725"/>
              <a:ext cx="4724400" cy="0"/>
            </a:xfrm>
            <a:prstGeom prst="line">
              <a:avLst/>
            </a:prstGeom>
            <a:solidFill>
              <a:schemeClr val="bg2"/>
            </a:solidFill>
            <a:ln w="762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flipV="1">
              <a:off x="5210175" y="2752725"/>
              <a:ext cx="1695450" cy="9525"/>
            </a:xfrm>
            <a:prstGeom prst="line">
              <a:avLst/>
            </a:prstGeom>
            <a:solidFill>
              <a:schemeClr val="bg2"/>
            </a:solidFill>
            <a:ln w="76200" cap="flat" cmpd="sng" algn="ctr">
              <a:solidFill>
                <a:schemeClr val="tx1"/>
              </a:solidFill>
              <a:prstDash val="sysDash"/>
              <a:round/>
              <a:headEnd type="none" w="med" len="med"/>
              <a:tailEnd type="none" w="med" len="med"/>
            </a:ln>
            <a:effectLst/>
          </p:spPr>
        </p:cxnSp>
        <p:cxnSp>
          <p:nvCxnSpPr>
            <p:cNvPr id="28" name="Straight Arrow Connector 27"/>
            <p:cNvCxnSpPr/>
            <p:nvPr/>
          </p:nvCxnSpPr>
          <p:spPr bwMode="auto">
            <a:xfrm>
              <a:off x="7143750" y="2762250"/>
              <a:ext cx="2495550" cy="0"/>
            </a:xfrm>
            <a:prstGeom prst="straightConnector1">
              <a:avLst/>
            </a:prstGeom>
            <a:solidFill>
              <a:schemeClr val="bg2"/>
            </a:solidFill>
            <a:ln w="76200" cap="flat" cmpd="sng" algn="ctr">
              <a:solidFill>
                <a:schemeClr val="tx1"/>
              </a:solidFill>
              <a:prstDash val="solid"/>
              <a:round/>
              <a:headEnd type="none" w="med" len="med"/>
              <a:tailEnd type="arrow"/>
            </a:ln>
            <a:effectLst/>
          </p:spPr>
        </p:cxnSp>
        <p:pic>
          <p:nvPicPr>
            <p:cNvPr id="29" name="Picture 8" descr="mfg.png"/>
            <p:cNvPicPr>
              <a:picLocks noChangeAspect="1"/>
            </p:cNvPicPr>
            <p:nvPr/>
          </p:nvPicPr>
          <p:blipFill>
            <a:blip r:embed="rId4" cstate="print"/>
            <a:srcRect/>
            <a:stretch>
              <a:fillRect/>
            </a:stretch>
          </p:blipFill>
          <p:spPr bwMode="auto">
            <a:xfrm flipH="1">
              <a:off x="8550143" y="2181225"/>
              <a:ext cx="387332" cy="390525"/>
            </a:xfrm>
            <a:prstGeom prst="rect">
              <a:avLst/>
            </a:prstGeom>
            <a:noFill/>
            <a:ln w="9525">
              <a:noFill/>
              <a:miter lim="800000"/>
              <a:headEnd/>
              <a:tailEnd/>
            </a:ln>
          </p:spPr>
        </p:pic>
        <p:sp>
          <p:nvSpPr>
            <p:cNvPr id="30" name="Rectangle 34"/>
            <p:cNvSpPr>
              <a:spLocks noChangeArrowheads="1"/>
            </p:cNvSpPr>
            <p:nvPr/>
          </p:nvSpPr>
          <p:spPr bwMode="auto">
            <a:xfrm>
              <a:off x="8696325" y="262502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31" name="Text Box 15"/>
            <p:cNvSpPr txBox="1">
              <a:spLocks noChangeArrowheads="1"/>
            </p:cNvSpPr>
            <p:nvPr/>
          </p:nvSpPr>
          <p:spPr bwMode="auto">
            <a:xfrm>
              <a:off x="8382000" y="2990151"/>
              <a:ext cx="782884" cy="309958"/>
            </a:xfrm>
            <a:prstGeom prst="rect">
              <a:avLst/>
            </a:prstGeom>
            <a:noFill/>
            <a:ln w="9525">
              <a:noFill/>
              <a:miter lim="800000"/>
              <a:headEnd/>
              <a:tailEnd/>
            </a:ln>
          </p:spPr>
          <p:txBody>
            <a:bodyPr wrap="none" lIns="90000" tIns="46800" rIns="90000" bIns="46800">
              <a:spAutoFit/>
            </a:bodyPr>
            <a:lstStyle/>
            <a:p>
              <a:r>
                <a:rPr lang="en-GB" sz="1400" dirty="0" smtClean="0">
                  <a:solidFill>
                    <a:schemeClr val="tx1"/>
                  </a:solidFill>
                </a:rPr>
                <a:t>57.5°E</a:t>
              </a:r>
              <a:endParaRPr lang="en-GB" sz="1400" dirty="0">
                <a:solidFill>
                  <a:schemeClr val="tx1"/>
                </a:solidFill>
              </a:endParaRPr>
            </a:p>
          </p:txBody>
        </p:sp>
        <p:sp>
          <p:nvSpPr>
            <p:cNvPr id="32" name="TextBox 31"/>
            <p:cNvSpPr txBox="1"/>
            <p:nvPr/>
          </p:nvSpPr>
          <p:spPr>
            <a:xfrm>
              <a:off x="8062455" y="3302646"/>
              <a:ext cx="1357770" cy="338554"/>
            </a:xfrm>
            <a:prstGeom prst="rect">
              <a:avLst/>
            </a:prstGeom>
            <a:noFill/>
          </p:spPr>
          <p:txBody>
            <a:bodyPr wrap="square" rtlCol="0">
              <a:spAutoFit/>
            </a:bodyPr>
            <a:lstStyle/>
            <a:p>
              <a:pPr algn="ctr"/>
              <a:r>
                <a:rPr lang="en-GB" sz="1600" dirty="0" smtClean="0">
                  <a:solidFill>
                    <a:schemeClr val="tx1"/>
                  </a:solidFill>
                </a:rPr>
                <a:t>IODC</a:t>
              </a:r>
              <a:endParaRPr lang="en-GB" sz="1600" dirty="0">
                <a:solidFill>
                  <a:schemeClr val="tx1"/>
                </a:solidFill>
              </a:endParaRPr>
            </a:p>
          </p:txBody>
        </p:sp>
        <p:sp>
          <p:nvSpPr>
            <p:cNvPr id="33" name="Text Box 15"/>
            <p:cNvSpPr txBox="1">
              <a:spLocks noChangeArrowheads="1"/>
            </p:cNvSpPr>
            <p:nvPr/>
          </p:nvSpPr>
          <p:spPr bwMode="auto">
            <a:xfrm>
              <a:off x="8391525" y="1856676"/>
              <a:ext cx="715558" cy="309958"/>
            </a:xfrm>
            <a:prstGeom prst="rect">
              <a:avLst/>
            </a:prstGeom>
            <a:noFill/>
            <a:ln w="9525">
              <a:noFill/>
              <a:miter lim="800000"/>
              <a:headEnd/>
              <a:tailEnd/>
            </a:ln>
          </p:spPr>
          <p:txBody>
            <a:bodyPr wrap="none" lIns="90000" tIns="46800" rIns="90000" bIns="46800">
              <a:spAutoFit/>
            </a:bodyPr>
            <a:lstStyle/>
            <a:p>
              <a:r>
                <a:rPr lang="en-GB" sz="1400" dirty="0" smtClean="0">
                  <a:solidFill>
                    <a:srgbClr val="00B050"/>
                  </a:solidFill>
                </a:rPr>
                <a:t>Met-7</a:t>
              </a:r>
              <a:endParaRPr lang="en-GB" sz="1400" dirty="0">
                <a:solidFill>
                  <a:srgbClr val="00B050"/>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Low Earth Orbit Missions – EUMETSAT Polar System</a:t>
            </a:r>
            <a:endParaRPr lang="en-GB" dirty="0"/>
          </a:p>
        </p:txBody>
      </p:sp>
      <p:sp>
        <p:nvSpPr>
          <p:cNvPr id="5" name="Content Placeholder 4"/>
          <p:cNvSpPr>
            <a:spLocks noGrp="1"/>
          </p:cNvSpPr>
          <p:nvPr>
            <p:ph idx="1"/>
          </p:nvPr>
        </p:nvSpPr>
        <p:spPr/>
        <p:txBody>
          <a:bodyPr>
            <a:normAutofit lnSpcReduction="10000"/>
          </a:bodyPr>
          <a:lstStyle/>
          <a:p>
            <a:r>
              <a:rPr lang="en-IE" dirty="0" smtClean="0"/>
              <a:t>The EUMETSAT Polar System has continued to perform well and to meet its operational service specification. Metop-B and Metop-A are providing a dual-Metop operational service, with Metop-B designated as the prime Metop satellite. Metop-B half-dumps are routinely acquired over McMurdo, giving the improved data timeliness of the Antarctic Data Acquisition Service for those orbits.</a:t>
            </a:r>
            <a:endParaRPr lang="en-GB"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Status of Metop Spacecrafts</a:t>
            </a:r>
            <a:endParaRPr lang="en-GB" dirty="0"/>
          </a:p>
        </p:txBody>
      </p:sp>
      <p:graphicFrame>
        <p:nvGraphicFramePr>
          <p:cNvPr id="6" name="Table 5"/>
          <p:cNvGraphicFramePr>
            <a:graphicFrameLocks noGrp="1"/>
          </p:cNvGraphicFramePr>
          <p:nvPr/>
        </p:nvGraphicFramePr>
        <p:xfrm>
          <a:off x="482600" y="1155700"/>
          <a:ext cx="8709025" cy="5090092"/>
        </p:xfrm>
        <a:graphic>
          <a:graphicData uri="http://schemas.openxmlformats.org/drawingml/2006/table">
            <a:tbl>
              <a:tblPr/>
              <a:tblGrid>
                <a:gridCol w="2185700"/>
                <a:gridCol w="1417925"/>
                <a:gridCol w="1628775"/>
                <a:gridCol w="1324700"/>
                <a:gridCol w="2151925"/>
              </a:tblGrid>
              <a:tr h="1800928">
                <a:tc>
                  <a:txBody>
                    <a:bodyPr/>
                    <a:lstStyle/>
                    <a:p>
                      <a:pPr algn="ctr">
                        <a:spcAft>
                          <a:spcPts val="0"/>
                        </a:spcAft>
                      </a:pPr>
                      <a:r>
                        <a:rPr lang="en-GB" sz="1600" b="1" dirty="0">
                          <a:latin typeface="Times New Roman"/>
                          <a:ea typeface="Times New Roman"/>
                          <a:cs typeface="Times New Roman"/>
                        </a:rPr>
                        <a:t>Metop-A </a:t>
                      </a:r>
                      <a:r>
                        <a:rPr lang="en-GB" sz="1600" b="1" dirty="0" smtClean="0">
                          <a:latin typeface="Times New Roman"/>
                          <a:ea typeface="Times New Roman"/>
                          <a:cs typeface="Times New Roman"/>
                        </a:rPr>
                        <a:t>S/C</a:t>
                      </a:r>
                    </a:p>
                    <a:p>
                      <a:pPr algn="ctr">
                        <a:spcAft>
                          <a:spcPts val="0"/>
                        </a:spcAft>
                      </a:pPr>
                      <a:r>
                        <a:rPr lang="en-GB" sz="1600" dirty="0" smtClean="0">
                          <a:latin typeface="Times New Roman"/>
                          <a:ea typeface="Times New Roman"/>
                          <a:cs typeface="Times New Roman"/>
                        </a:rPr>
                        <a:t>Launched </a:t>
                      </a:r>
                      <a:r>
                        <a:rPr lang="en-GB" sz="1600" kern="1200" dirty="0" smtClean="0">
                          <a:solidFill>
                            <a:schemeClr val="tx1"/>
                          </a:solidFill>
                          <a:latin typeface="Times New Roman"/>
                          <a:ea typeface="Times New Roman"/>
                          <a:cs typeface="Times New Roman"/>
                        </a:rPr>
                        <a:t>19 October 2006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latin typeface="Times New Roman"/>
                          <a:ea typeface="Times New Roman"/>
                          <a:cs typeface="Times New Roman"/>
                        </a:rPr>
                        <a:t>LRPT</a:t>
                      </a:r>
                      <a:r>
                        <a:rPr lang="en-GB" sz="1600" dirty="0">
                          <a:latin typeface="Times New Roman"/>
                          <a:ea typeface="Times New Roman"/>
                          <a:cs typeface="Times New Roman"/>
                        </a:rPr>
                        <a:t>: 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GB" sz="1600" dirty="0" smtClean="0">
                        <a:latin typeface="Times New Roman"/>
                        <a:ea typeface="Times New Roman"/>
                        <a:cs typeface="Times New Roman"/>
                      </a:endParaRPr>
                    </a:p>
                    <a:p>
                      <a:pPr algn="ctr">
                        <a:spcAft>
                          <a:spcPts val="0"/>
                        </a:spcAft>
                      </a:pPr>
                      <a:r>
                        <a:rPr lang="en-GB" sz="1600" b="1" dirty="0" smtClean="0">
                          <a:latin typeface="Times New Roman"/>
                          <a:ea typeface="Times New Roman"/>
                          <a:cs typeface="Times New Roman"/>
                        </a:rPr>
                        <a:t>AMSU-A1: </a:t>
                      </a:r>
                    </a:p>
                    <a:p>
                      <a:pPr algn="ctr">
                        <a:spcAft>
                          <a:spcPts val="0"/>
                        </a:spcAft>
                      </a:pPr>
                      <a:r>
                        <a:rPr lang="en-GB" sz="1600" dirty="0" smtClean="0">
                          <a:latin typeface="Times New Roman"/>
                          <a:ea typeface="Times New Roman"/>
                          <a:cs typeface="Times New Roman"/>
                        </a:rPr>
                        <a:t>Channel 7 failed, Channel 3 NEDT is out of spec.  Channel 8 NEDT is out of spec.  </a:t>
                      </a:r>
                    </a:p>
                    <a:p>
                      <a:pPr algn="ctr">
                        <a:spcAft>
                          <a:spcPts val="0"/>
                        </a:spcAft>
                      </a:pP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en-GB" sz="1600" dirty="0" smtClean="0">
                        <a:latin typeface="Times New Roman"/>
                        <a:ea typeface="Times New Roman"/>
                        <a:cs typeface="Times New Roman"/>
                      </a:endParaRPr>
                    </a:p>
                    <a:p>
                      <a:pPr algn="ctr">
                        <a:spcAft>
                          <a:spcPts val="0"/>
                        </a:spcAft>
                      </a:pPr>
                      <a:r>
                        <a:rPr lang="en-GB" sz="1600" b="1" dirty="0" smtClean="0">
                          <a:latin typeface="Times New Roman"/>
                          <a:ea typeface="Times New Roman"/>
                          <a:cs typeface="Times New Roman"/>
                        </a:rPr>
                        <a:t>MHS</a:t>
                      </a:r>
                      <a:r>
                        <a:rPr lang="en-GB" sz="1600" dirty="0" smtClean="0">
                          <a:latin typeface="Times New Roman"/>
                          <a:ea typeface="Times New Roman"/>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H3 and H4 degrading but NEDT still within spec.</a:t>
                      </a:r>
                    </a:p>
                    <a:p>
                      <a:pPr algn="ctr">
                        <a:spcAft>
                          <a:spcPts val="0"/>
                        </a:spcAft>
                      </a:pP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b="1" dirty="0" smtClean="0">
                          <a:latin typeface="Times New Roman"/>
                          <a:ea typeface="Times New Roman"/>
                          <a:cs typeface="Times New Roman"/>
                        </a:rPr>
                        <a:t>AHRPT:</a:t>
                      </a:r>
                    </a:p>
                    <a:p>
                      <a:pPr algn="ctr">
                        <a:spcAft>
                          <a:spcPts val="0"/>
                        </a:spcAft>
                      </a:pPr>
                      <a:r>
                        <a:rPr lang="en-GB" sz="1600" dirty="0" smtClean="0">
                          <a:latin typeface="Times New Roman"/>
                          <a:ea typeface="Times New Roman"/>
                          <a:cs typeface="Times New Roman"/>
                        </a:rPr>
                        <a:t>Operated</a:t>
                      </a:r>
                      <a:r>
                        <a:rPr lang="en-GB" sz="1600" baseline="0" dirty="0" smtClean="0">
                          <a:latin typeface="Times New Roman"/>
                          <a:ea typeface="Times New Roman"/>
                          <a:cs typeface="Times New Roman"/>
                        </a:rPr>
                        <a:t> only over “secure” zones</a:t>
                      </a: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139372">
                <a:tc>
                  <a:txBody>
                    <a:bodyPr/>
                    <a:lstStyle/>
                    <a:p>
                      <a:pPr algn="ctr">
                        <a:spcAft>
                          <a:spcPts val="0"/>
                        </a:spcAft>
                      </a:pPr>
                      <a:r>
                        <a:rPr lang="en-GB" sz="1600" b="1" dirty="0">
                          <a:latin typeface="Times New Roman"/>
                          <a:ea typeface="Times New Roman"/>
                          <a:cs typeface="Times New Roman"/>
                        </a:rPr>
                        <a:t>Metop-B </a:t>
                      </a:r>
                      <a:r>
                        <a:rPr lang="en-GB" sz="1600" b="1" dirty="0" smtClean="0">
                          <a:latin typeface="Times New Roman"/>
                          <a:ea typeface="Times New Roman"/>
                          <a:cs typeface="Times New Roman"/>
                        </a:rPr>
                        <a:t>S/C</a:t>
                      </a:r>
                    </a:p>
                    <a:p>
                      <a:pPr algn="ctr">
                        <a:spcAft>
                          <a:spcPts val="0"/>
                        </a:spcAft>
                      </a:pPr>
                      <a:r>
                        <a:rPr lang="en-GB" sz="1600" dirty="0" smtClean="0">
                          <a:latin typeface="Times New Roman"/>
                          <a:ea typeface="Times New Roman"/>
                          <a:cs typeface="Times New Roman"/>
                        </a:rPr>
                        <a:t>Launched</a:t>
                      </a:r>
                      <a:r>
                        <a:rPr lang="en-GB" sz="1600" baseline="0" dirty="0" smtClean="0">
                          <a:latin typeface="Times New Roman"/>
                          <a:ea typeface="Times New Roman"/>
                          <a:cs typeface="Times New Roman"/>
                        </a:rPr>
                        <a:t> 17 September 2012</a:t>
                      </a: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latin typeface="Times New Roman"/>
                          <a:ea typeface="Times New Roman"/>
                          <a:cs typeface="Times New Roman"/>
                        </a:rPr>
                        <a:t>HIRS</a:t>
                      </a:r>
                      <a:r>
                        <a:rPr lang="en-GB" sz="1600" dirty="0" smtClean="0">
                          <a:latin typeface="Times New Roman"/>
                          <a:ea typeface="Times New Roman"/>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Channels 5, 6 and 10 currently out of spec. Others in specification.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r>
                        <a:rPr lang="en-GB" sz="1600" b="1" dirty="0" smtClean="0">
                          <a:latin typeface="Times New Roman"/>
                          <a:ea typeface="Times New Roman"/>
                          <a:cs typeface="Times New Roman"/>
                        </a:rPr>
                        <a:t>ADCS</a:t>
                      </a:r>
                      <a:r>
                        <a:rPr lang="en-GB" sz="1600" dirty="0" smtClean="0">
                          <a:latin typeface="Times New Roman"/>
                          <a:ea typeface="Times New Roman"/>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Degradation of received messages between 30 and 50% because of CRA antenna cable swap. as per request, run mission as ARGOS-2. ADCS transmitter is off, ADCS receiver is on. </a:t>
                      </a:r>
                    </a:p>
                    <a:p>
                      <a:pPr algn="ctr">
                        <a:spcAft>
                          <a:spcPts val="0"/>
                        </a:spcAft>
                      </a:pPr>
                      <a:r>
                        <a:rPr lang="en-GB" sz="1600" dirty="0">
                          <a:latin typeface="Times New Roman"/>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Times New Roman"/>
                          <a:ea typeface="Times New Roman"/>
                          <a:cs typeface="Times New Roman"/>
                        </a:rPr>
                        <a:t>SARR and </a:t>
                      </a:r>
                      <a:r>
                        <a:rPr lang="en-GB" sz="1600" b="1" dirty="0" smtClean="0">
                          <a:latin typeface="Times New Roman"/>
                          <a:ea typeface="Times New Roman"/>
                          <a:cs typeface="Times New Roman"/>
                        </a:rPr>
                        <a:t>SARP</a:t>
                      </a:r>
                      <a:r>
                        <a:rPr lang="en-GB" sz="1600" dirty="0" smtClean="0">
                          <a:latin typeface="Times New Roman"/>
                          <a:ea typeface="Times New Roman"/>
                          <a:cs typeface="Times New Roman"/>
                        </a:rPr>
                        <a:t>: Degradation of received messages in nominal beacon conditions between 0 and 10%, in worst beacon and environmental conditions up to 100%, because of CRA antenna cable swap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NOAA Initial Joint Polar System Satellites</a:t>
            </a:r>
            <a:endParaRPr lang="en-GB" dirty="0"/>
          </a:p>
        </p:txBody>
      </p:sp>
      <p:sp>
        <p:nvSpPr>
          <p:cNvPr id="5" name="Content Placeholder 4"/>
          <p:cNvSpPr>
            <a:spLocks noGrp="1"/>
          </p:cNvSpPr>
          <p:nvPr>
            <p:ph idx="1"/>
          </p:nvPr>
        </p:nvSpPr>
        <p:spPr/>
        <p:txBody>
          <a:bodyPr>
            <a:normAutofit fontScale="77500" lnSpcReduction="20000"/>
          </a:bodyPr>
          <a:lstStyle/>
          <a:p>
            <a:pPr marL="252000" lvl="1" indent="-252000">
              <a:spcBef>
                <a:spcPts val="0"/>
              </a:spcBef>
            </a:pPr>
            <a:r>
              <a:rPr lang="en-GB" sz="3400" dirty="0" smtClean="0"/>
              <a:t>NOAA-19, launched 6 February 2009, </a:t>
            </a:r>
            <a:r>
              <a:rPr lang="en-IE" sz="3400" dirty="0" smtClean="0"/>
              <a:t>continues to be operated with the support of EUMETSAT as prime for ADCS and SARSAT mission services and with all other instrument data also being processed, within the IJPS framework. NOAA-19 HIRS IR </a:t>
            </a:r>
            <a:r>
              <a:rPr lang="en-GB" sz="3400" dirty="0" smtClean="0"/>
              <a:t>Channels remain noisy</a:t>
            </a:r>
          </a:p>
          <a:p>
            <a:pPr marL="252000" lvl="1" indent="-252000">
              <a:spcBef>
                <a:spcPts val="0"/>
              </a:spcBef>
            </a:pPr>
            <a:endParaRPr lang="en-GB" sz="3400" dirty="0" smtClean="0"/>
          </a:p>
          <a:p>
            <a:pPr marL="252000" lvl="1" indent="-252000">
              <a:spcBef>
                <a:spcPts val="0"/>
              </a:spcBef>
            </a:pPr>
            <a:r>
              <a:rPr lang="en-GB" sz="3400" dirty="0" err="1" smtClean="0"/>
              <a:t>Suomi</a:t>
            </a:r>
            <a:r>
              <a:rPr lang="en-GB" sz="3400" dirty="0" smtClean="0"/>
              <a:t>-NPP, </a:t>
            </a:r>
            <a:r>
              <a:rPr lang="en-IE" sz="3400" dirty="0" smtClean="0"/>
              <a:t>launched on 28 October 2011, is the first of the new generation polar orbiting satellites from NOAA in the afternoon orbit. </a:t>
            </a:r>
            <a:r>
              <a:rPr lang="en-IE" sz="3400" dirty="0" err="1" smtClean="0"/>
              <a:t>Suomi</a:t>
            </a:r>
            <a:r>
              <a:rPr lang="en-IE" sz="3400" dirty="0" smtClean="0"/>
              <a:t>-NPP has been the nominal IJPS satellite on the afternoon orbit since 1 May 2014.</a:t>
            </a:r>
          </a:p>
          <a:p>
            <a:pPr>
              <a:buNone/>
            </a:pPr>
            <a:r>
              <a:rPr lang="en-IE" sz="3400" dirty="0" smtClean="0"/>
              <a:t>	</a:t>
            </a:r>
          </a:p>
          <a:p>
            <a:pPr>
              <a:buNone/>
            </a:pPr>
            <a:r>
              <a:rPr lang="en-IE" sz="3400" dirty="0" smtClean="0"/>
              <a:t>	It is recalled that EUMETSAT has no direct support to operations of </a:t>
            </a:r>
            <a:r>
              <a:rPr lang="en-IE" sz="3400" dirty="0" err="1" smtClean="0"/>
              <a:t>Suomi</a:t>
            </a:r>
            <a:r>
              <a:rPr lang="en-IE" sz="3400" dirty="0" smtClean="0"/>
              <a:t>-NPP. Initially a NASA satellite, EUMETSAT is however supporting global and regional </a:t>
            </a:r>
            <a:r>
              <a:rPr lang="en-IE" sz="3400" dirty="0" err="1" smtClean="0"/>
              <a:t>Suomi</a:t>
            </a:r>
            <a:r>
              <a:rPr lang="en-IE" sz="3400" dirty="0" smtClean="0"/>
              <a:t>-NPP data services within the scope of IJPS and in the framework of Copernicus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322</TotalTime>
  <Words>1407</Words>
  <Application>Microsoft Office PowerPoint</Application>
  <PresentationFormat>A4 Paper (210x297 mm)</PresentationFormat>
  <Paragraphs>283</Paragraphs>
  <Slides>20</Slides>
  <Notes>17</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Viewgraph Landscape Template</vt:lpstr>
      <vt:lpstr>Clip</vt:lpstr>
      <vt:lpstr>Slide 1</vt:lpstr>
      <vt:lpstr>Summary</vt:lpstr>
      <vt:lpstr>Geostationary Missions</vt:lpstr>
      <vt:lpstr>Geostationary Missions</vt:lpstr>
      <vt:lpstr>Geostationary Missions</vt:lpstr>
      <vt:lpstr>In-orbit Geostationary Spacecrafts after MSG-4 Commissioning</vt:lpstr>
      <vt:lpstr>Low Earth Orbit Missions – EUMETSAT Polar System</vt:lpstr>
      <vt:lpstr>Status of Metop Spacecrafts</vt:lpstr>
      <vt:lpstr>NOAA Initial Joint Polar System Satellites</vt:lpstr>
      <vt:lpstr>Jason-2 - Ocean Surface Topography Mission</vt:lpstr>
      <vt:lpstr>Network of EARS stations and coverage</vt:lpstr>
      <vt:lpstr>EARS Service Status and Performance</vt:lpstr>
      <vt:lpstr>Data Availability to Users</vt:lpstr>
      <vt:lpstr>Future Missions – EUMETSAT Mandatory Programmes</vt:lpstr>
      <vt:lpstr>EUMETSAT mission planning</vt:lpstr>
      <vt:lpstr>Future Missions – Sentinels for Copernicus</vt:lpstr>
      <vt:lpstr>Sentinel-3 Marine product contents</vt:lpstr>
      <vt:lpstr>Copernicus Sentinel-3 Payload Data Ground Segment -  Overview </vt:lpstr>
      <vt:lpstr>Copernicus Sentinel-3 Payload Data Ground Segment -  Elements</vt:lpstr>
      <vt:lpstr>Slide 20</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Susanne Dieterle</dc:creator>
  <cp:lastModifiedBy>Susanne Dieterle</cp:lastModifiedBy>
  <cp:revision>30</cp:revision>
  <cp:lastPrinted>2006-03-06T14:11:17Z</cp:lastPrinted>
  <dcterms:created xsi:type="dcterms:W3CDTF">2015-09-29T20:25:23Z</dcterms:created>
  <dcterms:modified xsi:type="dcterms:W3CDTF">2015-10-06T18:21:40Z</dcterms:modified>
</cp:coreProperties>
</file>