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6" r:id="rId3"/>
    <p:sldId id="280" r:id="rId4"/>
    <p:sldId id="273" r:id="rId5"/>
    <p:sldId id="260" r:id="rId6"/>
    <p:sldId id="295" r:id="rId7"/>
    <p:sldId id="288" r:id="rId8"/>
    <p:sldId id="293" r:id="rId9"/>
    <p:sldId id="290" r:id="rId10"/>
    <p:sldId id="291" r:id="rId11"/>
    <p:sldId id="294" r:id="rId12"/>
    <p:sldId id="262" r:id="rId13"/>
    <p:sldId id="264" r:id="rId14"/>
    <p:sldId id="302" r:id="rId15"/>
    <p:sldId id="321" r:id="rId16"/>
    <p:sldId id="281" r:id="rId17"/>
    <p:sldId id="283" r:id="rId18"/>
    <p:sldId id="284" r:id="rId19"/>
    <p:sldId id="285" r:id="rId20"/>
    <p:sldId id="287" r:id="rId21"/>
    <p:sldId id="306" r:id="rId22"/>
    <p:sldId id="307" r:id="rId23"/>
    <p:sldId id="308" r:id="rId24"/>
    <p:sldId id="310" r:id="rId25"/>
    <p:sldId id="311" r:id="rId26"/>
    <p:sldId id="312" r:id="rId27"/>
    <p:sldId id="320" r:id="rId28"/>
    <p:sldId id="313" r:id="rId29"/>
    <p:sldId id="309" r:id="rId30"/>
    <p:sldId id="314" r:id="rId31"/>
    <p:sldId id="317" r:id="rId32"/>
    <p:sldId id="319" r:id="rId33"/>
  </p:sldIdLst>
  <p:sldSz cx="9144000" cy="6858000" type="screen4x3"/>
  <p:notesSz cx="6718300" cy="985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64E83"/>
    <a:srgbClr val="2E3F4C"/>
    <a:srgbClr val="6C8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 autoAdjust="0"/>
    <p:restoredTop sz="94757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770" y="84"/>
      </p:cViewPr>
      <p:guideLst>
        <p:guide orient="horz" pos="2160"/>
        <p:guide pos="2879"/>
      </p:guideLst>
    </p:cSldViewPr>
  </p:slideViewPr>
  <p:outlineViewPr>
    <p:cViewPr>
      <p:scale>
        <a:sx n="33" d="100"/>
        <a:sy n="33" d="100"/>
      </p:scale>
      <p:origin x="0" y="-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4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4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04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 this showing assimilated OR monitored? Both words are used on this slide</a:t>
            </a:r>
          </a:p>
          <a:p>
            <a:r>
              <a:rPr lang="en-GB" dirty="0" smtClean="0"/>
              <a:t>Is this counting ‘product’ or instruments, or both. I thought the bars represented the number of instruments. But that is not states.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58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assimilate SO2 only for volcanic eruptions.</a:t>
            </a:r>
            <a:r>
              <a:rPr lang="en-GB" baseline="0" dirty="0" smtClean="0"/>
              <a:t> All data from GOME-2A and GOME-2B that have been flagged as volcanic are assimilated in NRT. Volcanic SO2 is modelled better using gome-2 a/b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2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5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are assimilating products from retrieval algorithm (dry-air mole fractions of CO2 and CH4). Not radiances. Note that SCIAMACHY and TANSO are sensitive to the lower troposphere (SWIR) while IASI is sensitive to the middle troposphere (TIR).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0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77F1762-1299-4296-85E5-5BFA344C1755}" type="datetime1">
              <a:rPr lang="en-GB" smtClean="0"/>
              <a:pPr>
                <a:defRPr/>
              </a:pPr>
              <a:t>02/10/2015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C767BC-E105-42CB-94F1-BFC5F1223D5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2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SETUP: 41R1 experiments from 2015022600</a:t>
            </a:r>
            <a:r>
              <a:rPr lang="en-GB" baseline="0" dirty="0" smtClean="0"/>
              <a:t> to 2015072012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RESULTS:</a:t>
            </a:r>
          </a:p>
          <a:p>
            <a:r>
              <a:rPr lang="en-GB" dirty="0" smtClean="0"/>
              <a:t>MWI: SSMIS</a:t>
            </a:r>
            <a:r>
              <a:rPr lang="en-GB" baseline="0" dirty="0" smtClean="0"/>
              <a:t> fits improvement up to 3% in ch.14</a:t>
            </a:r>
            <a:endParaRPr lang="en-GB" dirty="0" smtClean="0"/>
          </a:p>
          <a:p>
            <a:r>
              <a:rPr lang="en-GB" dirty="0" smtClean="0"/>
              <a:t>Winds: surface winds show</a:t>
            </a:r>
            <a:r>
              <a:rPr lang="en-GB" baseline="0" dirty="0" smtClean="0"/>
              <a:t> improved fit</a:t>
            </a:r>
          </a:p>
          <a:p>
            <a:r>
              <a:rPr lang="en-GB" baseline="0" dirty="0" smtClean="0"/>
              <a:t>ATMS: humidity sensitive channels 18 -22 show improved fit, temperature sensitive channels 6 -8 slight improved fit</a:t>
            </a:r>
          </a:p>
          <a:p>
            <a:r>
              <a:rPr lang="en-GB" baseline="0" dirty="0" smtClean="0"/>
              <a:t>Other (not shown): </a:t>
            </a:r>
            <a:r>
              <a:rPr lang="en-GB" baseline="0" dirty="0" err="1" smtClean="0"/>
              <a:t>radiosonde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obs</a:t>
            </a:r>
            <a:r>
              <a:rPr lang="en-GB" baseline="0" dirty="0" smtClean="0"/>
              <a:t> of humidity show improved fits in tropics and SH up to 500hPa, CRIS and IASI show improved fits as well</a:t>
            </a:r>
          </a:p>
          <a:p>
            <a:endParaRPr lang="en-GB" baseline="0" dirty="0" smtClean="0"/>
          </a:p>
          <a:p>
            <a:r>
              <a:rPr lang="en-GB" baseline="0" dirty="0" smtClean="0"/>
              <a:t>SUMMARY: For almost all </a:t>
            </a:r>
            <a:r>
              <a:rPr lang="en-GB" baseline="0" dirty="0" err="1" smtClean="0"/>
              <a:t>obs</a:t>
            </a:r>
            <a:r>
              <a:rPr lang="en-GB" baseline="0" dirty="0" smtClean="0"/>
              <a:t> a positive impact from the assimilation of additional microwave imagers is seen, except AMSU-A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9013" algn="l"/>
                <a:tab pos="2711450" algn="l"/>
                <a:tab pos="3162300" algn="l"/>
                <a:tab pos="3614738" algn="l"/>
                <a:tab pos="4067175" algn="l"/>
                <a:tab pos="4521200" algn="l"/>
                <a:tab pos="4972050" algn="l"/>
                <a:tab pos="5424488" algn="l"/>
                <a:tab pos="5876925" algn="l"/>
                <a:tab pos="6327775" algn="l"/>
                <a:tab pos="6780213" algn="l"/>
                <a:tab pos="7232650" algn="l"/>
                <a:tab pos="7685088" algn="l"/>
                <a:tab pos="8137525" algn="l"/>
                <a:tab pos="8589963" algn="l"/>
                <a:tab pos="9042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9013" algn="l"/>
                <a:tab pos="2711450" algn="l"/>
                <a:tab pos="3162300" algn="l"/>
                <a:tab pos="3614738" algn="l"/>
                <a:tab pos="4067175" algn="l"/>
                <a:tab pos="4521200" algn="l"/>
                <a:tab pos="4972050" algn="l"/>
                <a:tab pos="5424488" algn="l"/>
                <a:tab pos="5876925" algn="l"/>
                <a:tab pos="6327775" algn="l"/>
                <a:tab pos="6780213" algn="l"/>
                <a:tab pos="7232650" algn="l"/>
                <a:tab pos="7685088" algn="l"/>
                <a:tab pos="8137525" algn="l"/>
                <a:tab pos="8589963" algn="l"/>
                <a:tab pos="9042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9013" algn="l"/>
                <a:tab pos="2711450" algn="l"/>
                <a:tab pos="3162300" algn="l"/>
                <a:tab pos="3614738" algn="l"/>
                <a:tab pos="4067175" algn="l"/>
                <a:tab pos="4521200" algn="l"/>
                <a:tab pos="4972050" algn="l"/>
                <a:tab pos="5424488" algn="l"/>
                <a:tab pos="5876925" algn="l"/>
                <a:tab pos="6327775" algn="l"/>
                <a:tab pos="6780213" algn="l"/>
                <a:tab pos="7232650" algn="l"/>
                <a:tab pos="7685088" algn="l"/>
                <a:tab pos="8137525" algn="l"/>
                <a:tab pos="8589963" algn="l"/>
                <a:tab pos="9042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9013" algn="l"/>
                <a:tab pos="2711450" algn="l"/>
                <a:tab pos="3162300" algn="l"/>
                <a:tab pos="3614738" algn="l"/>
                <a:tab pos="4067175" algn="l"/>
                <a:tab pos="4521200" algn="l"/>
                <a:tab pos="4972050" algn="l"/>
                <a:tab pos="5424488" algn="l"/>
                <a:tab pos="5876925" algn="l"/>
                <a:tab pos="6327775" algn="l"/>
                <a:tab pos="6780213" algn="l"/>
                <a:tab pos="7232650" algn="l"/>
                <a:tab pos="7685088" algn="l"/>
                <a:tab pos="8137525" algn="l"/>
                <a:tab pos="8589963" algn="l"/>
                <a:tab pos="9042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9013" algn="l"/>
                <a:tab pos="2711450" algn="l"/>
                <a:tab pos="3162300" algn="l"/>
                <a:tab pos="3614738" algn="l"/>
                <a:tab pos="4067175" algn="l"/>
                <a:tab pos="4521200" algn="l"/>
                <a:tab pos="4972050" algn="l"/>
                <a:tab pos="5424488" algn="l"/>
                <a:tab pos="5876925" algn="l"/>
                <a:tab pos="6327775" algn="l"/>
                <a:tab pos="6780213" algn="l"/>
                <a:tab pos="7232650" algn="l"/>
                <a:tab pos="7685088" algn="l"/>
                <a:tab pos="8137525" algn="l"/>
                <a:tab pos="8589963" algn="l"/>
                <a:tab pos="9042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9013" algn="l"/>
                <a:tab pos="2711450" algn="l"/>
                <a:tab pos="3162300" algn="l"/>
                <a:tab pos="3614738" algn="l"/>
                <a:tab pos="4067175" algn="l"/>
                <a:tab pos="4521200" algn="l"/>
                <a:tab pos="4972050" algn="l"/>
                <a:tab pos="5424488" algn="l"/>
                <a:tab pos="5876925" algn="l"/>
                <a:tab pos="6327775" algn="l"/>
                <a:tab pos="6780213" algn="l"/>
                <a:tab pos="7232650" algn="l"/>
                <a:tab pos="7685088" algn="l"/>
                <a:tab pos="8137525" algn="l"/>
                <a:tab pos="8589963" algn="l"/>
                <a:tab pos="9042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9013" algn="l"/>
                <a:tab pos="2711450" algn="l"/>
                <a:tab pos="3162300" algn="l"/>
                <a:tab pos="3614738" algn="l"/>
                <a:tab pos="4067175" algn="l"/>
                <a:tab pos="4521200" algn="l"/>
                <a:tab pos="4972050" algn="l"/>
                <a:tab pos="5424488" algn="l"/>
                <a:tab pos="5876925" algn="l"/>
                <a:tab pos="6327775" algn="l"/>
                <a:tab pos="6780213" algn="l"/>
                <a:tab pos="7232650" algn="l"/>
                <a:tab pos="7685088" algn="l"/>
                <a:tab pos="8137525" algn="l"/>
                <a:tab pos="8589963" algn="l"/>
                <a:tab pos="9042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9013" algn="l"/>
                <a:tab pos="2711450" algn="l"/>
                <a:tab pos="3162300" algn="l"/>
                <a:tab pos="3614738" algn="l"/>
                <a:tab pos="4067175" algn="l"/>
                <a:tab pos="4521200" algn="l"/>
                <a:tab pos="4972050" algn="l"/>
                <a:tab pos="5424488" algn="l"/>
                <a:tab pos="5876925" algn="l"/>
                <a:tab pos="6327775" algn="l"/>
                <a:tab pos="6780213" algn="l"/>
                <a:tab pos="7232650" algn="l"/>
                <a:tab pos="7685088" algn="l"/>
                <a:tab pos="8137525" algn="l"/>
                <a:tab pos="8589963" algn="l"/>
                <a:tab pos="9042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9013" algn="l"/>
                <a:tab pos="2711450" algn="l"/>
                <a:tab pos="3162300" algn="l"/>
                <a:tab pos="3614738" algn="l"/>
                <a:tab pos="4067175" algn="l"/>
                <a:tab pos="4521200" algn="l"/>
                <a:tab pos="4972050" algn="l"/>
                <a:tab pos="5424488" algn="l"/>
                <a:tab pos="5876925" algn="l"/>
                <a:tab pos="6327775" algn="l"/>
                <a:tab pos="6780213" algn="l"/>
                <a:tab pos="7232650" algn="l"/>
                <a:tab pos="7685088" algn="l"/>
                <a:tab pos="8137525" algn="l"/>
                <a:tab pos="8589963" algn="l"/>
                <a:tab pos="9042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C00A570-0DF3-4E40-A1BF-D58C942ED992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9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Considered</a:t>
            </a:r>
            <a:r>
              <a:rPr lang="en-GB" baseline="0" dirty="0" smtClean="0"/>
              <a:t> several different statistics to look at data e.g. speed bias, normalised vector difference. Example here for </a:t>
            </a:r>
            <a:r>
              <a:rPr lang="en-GB" baseline="0" dirty="0" err="1" smtClean="0"/>
              <a:t>rms</a:t>
            </a:r>
            <a:r>
              <a:rPr lang="en-GB" baseline="0" dirty="0" smtClean="0"/>
              <a:t> vector difference. Immediately clear that the RMS values are improved. Some structure – elevated values at lowest pressures around tropics (not where majority of data are though) and some slightly higher values in S. hem esp. around 30S. </a:t>
            </a:r>
          </a:p>
          <a:p>
            <a:r>
              <a:rPr lang="en-GB" baseline="0" dirty="0" smtClean="0"/>
              <a:t>In most cases there is general improvement in the statistics for Himawari-8 compared to MTSAT-2. Tried comparing to the MTSAT-2 data that was assimilated and see comparable or improved statistics for Himawari-8 prior to any screening.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4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r>
              <a:rPr lang="en-GB" smtClean="0">
                <a:solidFill>
                  <a:srgbClr val="000000"/>
                </a:solidFill>
                <a:latin typeface="DejaVu Serif" pitchFamily="16" charset="0"/>
              </a:rPr>
              <a:t>15/09/12</a:t>
            </a:r>
          </a:p>
        </p:txBody>
      </p:sp>
      <p:sp>
        <p:nvSpPr>
          <p:cNvPr id="36867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321227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743269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165310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587351" indent="-211021" defTabSz="41471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22041" algn="l"/>
                <a:tab pos="844083" algn="l"/>
                <a:tab pos="1266124" algn="l"/>
                <a:tab pos="1688165" algn="l"/>
                <a:tab pos="2110207" algn="l"/>
                <a:tab pos="2532248" algn="l"/>
                <a:tab pos="2954289" algn="l"/>
                <a:tab pos="3376331" algn="l"/>
                <a:tab pos="3798372" algn="l"/>
                <a:tab pos="4220413" algn="l"/>
                <a:tab pos="4642455" algn="l"/>
                <a:tab pos="5064496" algn="l"/>
                <a:tab pos="5486537" algn="l"/>
                <a:tab pos="5908578" algn="l"/>
                <a:tab pos="6330620" algn="l"/>
                <a:tab pos="6752661" algn="l"/>
                <a:tab pos="7174702" algn="l"/>
                <a:tab pos="7596744" algn="l"/>
                <a:tab pos="8018785" algn="l"/>
                <a:tab pos="8440826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4AD41294-3E66-463D-B429-9674FB59A696}" type="slidenum">
              <a:rPr lang="en-GB" smtClean="0">
                <a:solidFill>
                  <a:srgbClr val="000000"/>
                </a:solidFill>
                <a:latin typeface="DejaVu Serif" pitchFamily="16" charset="0"/>
              </a:rPr>
              <a:pPr/>
              <a:t>20</a:t>
            </a:fld>
            <a:endParaRPr lang="en-GB" smtClean="0">
              <a:solidFill>
                <a:srgbClr val="000000"/>
              </a:solidFill>
              <a:latin typeface="DejaVu Serif" pitchFamily="16" charset="0"/>
            </a:endParaRPr>
          </a:p>
        </p:txBody>
      </p:sp>
      <p:sp>
        <p:nvSpPr>
          <p:cNvPr id="368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65175"/>
            <a:ext cx="4881563" cy="36623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7908" y="4666967"/>
            <a:ext cx="4899010" cy="442849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755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Assimilation of IASI and MOPITT CO retrievals leads to improved fit to observations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80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MLS and SBUV give us vertical</a:t>
            </a:r>
            <a:r>
              <a:rPr lang="en-GB" baseline="0" dirty="0" smtClean="0"/>
              <a:t> profile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37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NO2 data used in the NRT analysis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8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2" y="5984876"/>
            <a:ext cx="2135591" cy="366955"/>
          </a:xfrm>
          <a:prstGeom prst="rect">
            <a:avLst/>
          </a:prstGeom>
        </p:spPr>
      </p:pic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5836856" y="5984876"/>
            <a:ext cx="168730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October 6-8</a:t>
            </a:r>
            <a:r>
              <a:rPr kumimoji="0" lang="en-US" sz="9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2015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422" y="1294198"/>
            <a:ext cx="5903737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22" y="1980000"/>
            <a:ext cx="5903737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22" y="2700002"/>
            <a:ext cx="5903737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20422" y="3121225"/>
            <a:ext cx="5903737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smtClean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20422" y="3429000"/>
            <a:ext cx="5903737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 smtClean="0"/>
              <a:t>email@ddress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2962791" y="6308256"/>
            <a:ext cx="3443912" cy="230657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algn="l">
              <a:defRPr sz="800" b="1" cap="all" baseline="0">
                <a:solidFill>
                  <a:srgbClr val="064E8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Centre for Medium-Range Weather Forecasts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2" y="6308256"/>
            <a:ext cx="1342369" cy="2306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360000"/>
            <a:ext cx="590373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2" y="936000"/>
            <a:ext cx="5903738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2152580" y="6308256"/>
            <a:ext cx="3443912" cy="230657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algn="l">
              <a:defRPr sz="800" b="1" cap="all" baseline="0">
                <a:solidFill>
                  <a:srgbClr val="064E8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Centre for Medium-Range Weather Forecasts</a:t>
            </a:r>
            <a:endParaRPr kumimoji="0" lang="en-US" sz="800" b="1" i="0" u="none" strike="noStrike" kern="1200" cap="all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11" y="6308256"/>
            <a:ext cx="1342369" cy="2306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360000"/>
            <a:ext cx="752415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936000"/>
            <a:ext cx="7524159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6308256"/>
            <a:ext cx="1099172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107504" y="533400"/>
            <a:ext cx="892899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8727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85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5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298450"/>
            <a:ext cx="8097837" cy="706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611188" y="6356350"/>
            <a:ext cx="5756275" cy="3794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Satellite section pre-SAC 2015: COMS AMVs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7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132860"/>
            <a:ext cx="74866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81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08072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6378657"/>
            <a:ext cx="9524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C614BF5-869D-1642-9A45-62CC630DC330}" type="datetime1">
              <a:rPr lang="en-GB" smtClean="0"/>
              <a:pPr/>
              <a:t>02/10/2015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6361042"/>
            <a:ext cx="40540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E6F7D49-625A-4DC0-89B0-0AC14CBD277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3735" y="6181724"/>
            <a:ext cx="8157407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23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  <p:sldLayoutId id="2147483658" r:id="rId7"/>
    <p:sldLayoutId id="2147483659" r:id="rId8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ik.Anderson@ecmwf.int" TargetMode="External"/><Relationship Id="rId2" Type="http://schemas.openxmlformats.org/officeDocument/2006/relationships/hyperlink" Target="mailto:Stephen.English@ecmwf.in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Marijana.Crepulja@ecmwf.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20422" y="1718741"/>
            <a:ext cx="5903737" cy="519800"/>
          </a:xfrm>
        </p:spPr>
        <p:txBody>
          <a:bodyPr/>
          <a:lstStyle/>
          <a:p>
            <a:r>
              <a:rPr lang="en-US" dirty="0" smtClean="0"/>
              <a:t>ECMWF Status Report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20422" y="2404543"/>
            <a:ext cx="5903737" cy="358560"/>
          </a:xfrm>
        </p:spPr>
        <p:txBody>
          <a:bodyPr/>
          <a:lstStyle/>
          <a:p>
            <a:r>
              <a:rPr lang="en-US" dirty="0" smtClean="0"/>
              <a:t>NAEDEX-APSDEU 2015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620422" y="3124545"/>
            <a:ext cx="5903737" cy="615553"/>
          </a:xfrm>
        </p:spPr>
        <p:txBody>
          <a:bodyPr/>
          <a:lstStyle/>
          <a:p>
            <a:r>
              <a:rPr lang="en-US" dirty="0" smtClean="0"/>
              <a:t>Stephen English, </a:t>
            </a:r>
            <a:r>
              <a:rPr lang="en-US" dirty="0" err="1" smtClean="0"/>
              <a:t>Marijana</a:t>
            </a:r>
            <a:r>
              <a:rPr lang="en-US" dirty="0" smtClean="0"/>
              <a:t> </a:t>
            </a:r>
            <a:r>
              <a:rPr lang="en-US" dirty="0" err="1" smtClean="0"/>
              <a:t>Crepulja</a:t>
            </a:r>
            <a:r>
              <a:rPr lang="en-US" dirty="0" smtClean="0"/>
              <a:t>, Erik </a:t>
            </a:r>
            <a:r>
              <a:rPr lang="en-US" dirty="0" err="1" smtClean="0"/>
              <a:t>Andersson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620422" y="3545768"/>
            <a:ext cx="5903737" cy="239040"/>
          </a:xfrm>
        </p:spPr>
        <p:txBody>
          <a:bodyPr/>
          <a:lstStyle/>
          <a:p>
            <a:r>
              <a:rPr lang="en-US" dirty="0" smtClean="0"/>
              <a:t>ECMWF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620422" y="3853543"/>
            <a:ext cx="5903737" cy="69249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Stephen.English@ecmwf.int</a:t>
            </a:r>
            <a:endParaRPr lang="en-US" dirty="0"/>
          </a:p>
          <a:p>
            <a:r>
              <a:rPr lang="en-US" dirty="0" smtClean="0">
                <a:hlinkClick r:id="rId3"/>
              </a:rPr>
              <a:t>Erik.Andersson@ecmwf.int</a:t>
            </a:r>
            <a:endParaRPr lang="en-US" dirty="0"/>
          </a:p>
          <a:p>
            <a:r>
              <a:rPr lang="en-US" dirty="0" smtClean="0">
                <a:hlinkClick r:id="rId4"/>
              </a:rPr>
              <a:t>Marijana.Crepulja@ecmwf.int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56506"/>
            <a:ext cx="8097837" cy="494556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0279F"/>
                </a:solidFill>
                <a:latin typeface="Calibri"/>
                <a:ea typeface="ＭＳ Ｐゴシック" charset="-128"/>
                <a:cs typeface="Calibri"/>
              </a:rPr>
              <a:t>Assimilating FY-3C MWHS-2</a:t>
            </a:r>
            <a:endParaRPr lang="en-GB" sz="2800" b="1" kern="1200" dirty="0">
              <a:solidFill>
                <a:srgbClr val="00279F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146" y="1628800"/>
            <a:ext cx="3688830" cy="464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Improved fits to humidity observations: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/>
          <a:stretch/>
        </p:blipFill>
        <p:spPr>
          <a:xfrm>
            <a:off x="811046" y="2379629"/>
            <a:ext cx="3057296" cy="25215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88684" y="2011599"/>
            <a:ext cx="723275" cy="45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AIRS</a:t>
            </a:r>
          </a:p>
        </p:txBody>
      </p:sp>
      <p:sp>
        <p:nvSpPr>
          <p:cNvPr id="21" name="Right Arrow 20"/>
          <p:cNvSpPr/>
          <p:nvPr/>
        </p:nvSpPr>
        <p:spPr bwMode="auto">
          <a:xfrm flipH="1">
            <a:off x="1780110" y="4045501"/>
            <a:ext cx="576064" cy="43204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5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2473" y="3659898"/>
            <a:ext cx="1309974" cy="377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</a:rPr>
              <a:t>improvement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442" y="904253"/>
            <a:ext cx="5660524" cy="45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6 month assimilation trial led to a positive impact: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83" y="2291469"/>
            <a:ext cx="3340760" cy="23949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06820" y="4632584"/>
            <a:ext cx="1556836" cy="45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Forecast Day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523226" y="3144603"/>
            <a:ext cx="1741631" cy="65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Normalised Difference </a:t>
            </a:r>
          </a:p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stdev</a:t>
            </a:r>
            <a:r>
              <a:rPr lang="en-GB" sz="1200" dirty="0" smtClean="0">
                <a:solidFill>
                  <a:schemeClr val="tx1"/>
                </a:solidFill>
              </a:rPr>
              <a:t>(fc – an)</a:t>
            </a:r>
          </a:p>
        </p:txBody>
      </p:sp>
      <p:sp>
        <p:nvSpPr>
          <p:cNvPr id="26" name="Down Arrow 25"/>
          <p:cNvSpPr/>
          <p:nvPr/>
        </p:nvSpPr>
        <p:spPr bwMode="auto">
          <a:xfrm>
            <a:off x="8106958" y="3590419"/>
            <a:ext cx="576064" cy="750025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5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28384" y="4407834"/>
            <a:ext cx="1149674" cy="371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accent2"/>
                </a:solidFill>
              </a:rPr>
              <a:t>improvement</a:t>
            </a:r>
          </a:p>
        </p:txBody>
      </p:sp>
      <p:sp>
        <p:nvSpPr>
          <p:cNvPr id="28" name="Down Arrow 27"/>
          <p:cNvSpPr/>
          <p:nvPr/>
        </p:nvSpPr>
        <p:spPr bwMode="auto">
          <a:xfrm flipV="1">
            <a:off x="8106958" y="2688501"/>
            <a:ext cx="576064" cy="75002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5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70178" y="2240925"/>
            <a:ext cx="1066318" cy="371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degradation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41498" y="1668755"/>
            <a:ext cx="1702710" cy="464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Forecast scores: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205" y="5201856"/>
            <a:ext cx="6647974" cy="45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Aim to operationally assimilate the 183 GHz channels soon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30620" y="3070477"/>
            <a:ext cx="0" cy="519942"/>
          </a:xfrm>
          <a:prstGeom prst="line">
            <a:avLst/>
          </a:prstGeom>
          <a:ln w="73025">
            <a:solidFill>
              <a:srgbClr val="00B050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970314" y="2598812"/>
            <a:ext cx="782133" cy="471665"/>
          </a:xfrm>
          <a:prstGeom prst="ellipse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08" y="661648"/>
            <a:ext cx="8820150" cy="1143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663543" y="6488300"/>
            <a:ext cx="192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Lawrence 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99" y="222178"/>
            <a:ext cx="6975876" cy="369332"/>
          </a:xfrm>
        </p:spPr>
        <p:txBody>
          <a:bodyPr/>
          <a:lstStyle/>
          <a:p>
            <a:pPr algn="ctr"/>
            <a:r>
              <a:rPr lang="en-GB" b="1" dirty="0" smtClean="0"/>
              <a:t>Evaluating Meteor M N2 MTVZA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0" y="817200"/>
            <a:ext cx="4539342" cy="272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3" y="3539297"/>
            <a:ext cx="4539342" cy="272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791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Droid Sans Fallback"/>
                <a:cs typeface="Calibri" panose="020F0502020204030204" pitchFamily="34" charset="0"/>
              </a:rPr>
              <a:t>Fig. 6. As Fig. 1 but for channel 28 (similar to MHS-3).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304" y="868005"/>
            <a:ext cx="3784136" cy="2836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17029" y="3941560"/>
            <a:ext cx="2982685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Like MHS: Bias in wings, OK near line centre.</a:t>
            </a:r>
          </a:p>
          <a:p>
            <a:endParaRPr lang="en-GB" dirty="0"/>
          </a:p>
          <a:p>
            <a:r>
              <a:rPr lang="en-GB" dirty="0" smtClean="0"/>
              <a:t>Some evidence of calibration error. </a:t>
            </a:r>
          </a:p>
          <a:p>
            <a:endParaRPr lang="en-GB" dirty="0"/>
          </a:p>
          <a:p>
            <a:r>
              <a:rPr lang="en-GB" dirty="0" smtClean="0"/>
              <a:t>Temperature channels have more issues.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46287" y="5242611"/>
            <a:ext cx="4927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889520" y="3338457"/>
            <a:ext cx="749518" cy="611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7652657" y="2259388"/>
            <a:ext cx="947057" cy="3390298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rot="5240406">
            <a:off x="6092418" y="2882920"/>
            <a:ext cx="2970362" cy="203643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08" y="661648"/>
            <a:ext cx="88201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57" y="239910"/>
            <a:ext cx="7346314" cy="369332"/>
          </a:xfrm>
        </p:spPr>
        <p:txBody>
          <a:bodyPr/>
          <a:lstStyle/>
          <a:p>
            <a:pPr algn="ctr"/>
            <a:r>
              <a:rPr lang="en-GB" sz="2800" b="1" dirty="0" smtClean="0">
                <a:latin typeface="Calibri" panose="020F0502020204030204" pitchFamily="34" charset="0"/>
              </a:rPr>
              <a:t>Preparing new satellite </a:t>
            </a:r>
            <a:r>
              <a:rPr lang="en-GB" sz="2800" b="1" dirty="0" err="1" smtClean="0">
                <a:latin typeface="Calibri" panose="020F0502020204030204" pitchFamily="34" charset="0"/>
              </a:rPr>
              <a:t>obs</a:t>
            </a:r>
            <a:r>
              <a:rPr lang="en-GB" sz="2800" b="1" dirty="0" smtClean="0">
                <a:latin typeface="Calibri" panose="020F0502020204030204" pitchFamily="34" charset="0"/>
              </a:rPr>
              <a:t> from US and Europe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20000" y="1229710"/>
            <a:ext cx="8220265" cy="4986000"/>
          </a:xfrm>
        </p:spPr>
        <p:txBody>
          <a:bodyPr/>
          <a:lstStyle/>
          <a:p>
            <a:r>
              <a:rPr lang="en-GB" b="1" dirty="0" smtClean="0"/>
              <a:t>NOAA</a:t>
            </a:r>
          </a:p>
          <a:p>
            <a:pPr lvl="1"/>
            <a:r>
              <a:rPr lang="en-GB" dirty="0" smtClean="0"/>
              <a:t>Preparing for GOES-R</a:t>
            </a:r>
          </a:p>
          <a:p>
            <a:r>
              <a:rPr lang="en-GB" b="1" dirty="0" smtClean="0"/>
              <a:t>NASA</a:t>
            </a:r>
          </a:p>
          <a:p>
            <a:pPr lvl="1"/>
            <a:r>
              <a:rPr lang="en-GB" dirty="0" smtClean="0"/>
              <a:t>SMAP L-band radiometer under evaluation</a:t>
            </a:r>
          </a:p>
          <a:p>
            <a:r>
              <a:rPr lang="en-GB" b="1" dirty="0" smtClean="0"/>
              <a:t>US DoD</a:t>
            </a:r>
          </a:p>
          <a:p>
            <a:pPr lvl="1"/>
            <a:r>
              <a:rPr lang="en-GB" dirty="0" smtClean="0"/>
              <a:t>SSMIS on F19 under evaluation (to add to F17 &amp; F18).</a:t>
            </a:r>
          </a:p>
          <a:p>
            <a:r>
              <a:rPr lang="en-GB" b="1" dirty="0" smtClean="0"/>
              <a:t>ESA</a:t>
            </a:r>
          </a:p>
          <a:p>
            <a:pPr lvl="1"/>
            <a:r>
              <a:rPr lang="en-GB" dirty="0" smtClean="0"/>
              <a:t>SMOS BT assimilation to go operational in 2016</a:t>
            </a:r>
          </a:p>
          <a:p>
            <a:pPr lvl="1"/>
            <a:r>
              <a:rPr lang="en-GB" dirty="0" smtClean="0"/>
              <a:t>Preparing for Aeolus ADM, EarthCARE (with JAXA) and later Sentinels</a:t>
            </a:r>
          </a:p>
          <a:p>
            <a:pPr lvl="1"/>
            <a:endParaRPr lang="en-GB" dirty="0"/>
          </a:p>
          <a:p>
            <a:pPr indent="-270000">
              <a:buNone/>
            </a:pPr>
            <a:r>
              <a:rPr lang="en-GB" sz="1600" i="1" dirty="0" smtClean="0"/>
              <a:t>(Note: EUMETSAT Metop, MSG and NOAA POES, S-NPP, GOES is critically important)</a:t>
            </a:r>
            <a:endParaRPr lang="en-GB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24000" y="6215710"/>
            <a:ext cx="1619840" cy="216000"/>
          </a:xfrm>
        </p:spPr>
        <p:txBody>
          <a:bodyPr/>
          <a:lstStyle/>
          <a:p>
            <a:fld id="{6B3B0B0F-E794-1244-9699-107C60B9C23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08" y="661648"/>
            <a:ext cx="88201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65" y="226584"/>
            <a:ext cx="7422514" cy="369332"/>
          </a:xfrm>
        </p:spPr>
        <p:txBody>
          <a:bodyPr/>
          <a:lstStyle/>
          <a:p>
            <a:pPr algn="ctr"/>
            <a:r>
              <a:rPr lang="en-GB" sz="2800" b="1" dirty="0" smtClean="0">
                <a:latin typeface="Calibri" panose="020F0502020204030204" pitchFamily="34" charset="0"/>
              </a:rPr>
              <a:t>Preparing new satellite </a:t>
            </a:r>
            <a:r>
              <a:rPr lang="en-GB" sz="2800" b="1" dirty="0" err="1" smtClean="0">
                <a:latin typeface="Calibri" panose="020F0502020204030204" pitchFamily="34" charset="0"/>
              </a:rPr>
              <a:t>obs</a:t>
            </a:r>
            <a:r>
              <a:rPr lang="en-GB" sz="2800" b="1" dirty="0" smtClean="0">
                <a:latin typeface="Calibri" panose="020F0502020204030204" pitchFamily="34" charset="0"/>
              </a:rPr>
              <a:t> from Asia and Russia</a:t>
            </a:r>
            <a:endParaRPr lang="en-GB" sz="28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9999" y="1142223"/>
            <a:ext cx="8213935" cy="4986000"/>
          </a:xfrm>
        </p:spPr>
        <p:txBody>
          <a:bodyPr/>
          <a:lstStyle/>
          <a:p>
            <a:r>
              <a:rPr lang="en-GB" b="1" dirty="0" smtClean="0"/>
              <a:t>CMA</a:t>
            </a:r>
            <a:endParaRPr lang="en-GB" b="1" dirty="0"/>
          </a:p>
          <a:p>
            <a:pPr lvl="1"/>
            <a:r>
              <a:rPr lang="en-GB" dirty="0" smtClean="0"/>
              <a:t>FY-3C </a:t>
            </a:r>
            <a:r>
              <a:rPr lang="en-GB" dirty="0"/>
              <a:t>instruments </a:t>
            </a:r>
            <a:r>
              <a:rPr lang="en-GB" dirty="0" smtClean="0"/>
              <a:t>evaluated; MWHS-2 </a:t>
            </a:r>
            <a:r>
              <a:rPr lang="en-GB" dirty="0"/>
              <a:t>ready for operations</a:t>
            </a:r>
          </a:p>
          <a:p>
            <a:r>
              <a:rPr lang="en-GB" b="1" dirty="0" err="1" smtClean="0"/>
              <a:t>Roshydromet</a:t>
            </a:r>
            <a:endParaRPr lang="en-GB" b="1" dirty="0"/>
          </a:p>
          <a:p>
            <a:pPr lvl="1"/>
            <a:r>
              <a:rPr lang="en-GB" dirty="0"/>
              <a:t>MTVZA being evaluated at </a:t>
            </a:r>
            <a:r>
              <a:rPr lang="en-GB" dirty="0" smtClean="0"/>
              <a:t>ECMWF.</a:t>
            </a:r>
            <a:endParaRPr lang="en-GB" dirty="0"/>
          </a:p>
          <a:p>
            <a:r>
              <a:rPr lang="en-GB" b="1" dirty="0" smtClean="0"/>
              <a:t>ISRO</a:t>
            </a:r>
          </a:p>
          <a:p>
            <a:pPr lvl="1"/>
            <a:r>
              <a:rPr lang="en-GB" dirty="0" smtClean="0"/>
              <a:t>INSAT-3D giving encouraging results</a:t>
            </a:r>
          </a:p>
          <a:p>
            <a:pPr lvl="1"/>
            <a:r>
              <a:rPr lang="en-GB" dirty="0" smtClean="0"/>
              <a:t>Meghatropiques – evaluation to begin in November</a:t>
            </a:r>
          </a:p>
          <a:p>
            <a:r>
              <a:rPr lang="en-GB" b="1" dirty="0" smtClean="0"/>
              <a:t>JAXA/JMA</a:t>
            </a:r>
          </a:p>
          <a:p>
            <a:pPr lvl="1"/>
            <a:r>
              <a:rPr lang="en-GB" dirty="0" smtClean="0"/>
              <a:t>Evaluation of Himawari-8 underway</a:t>
            </a:r>
          </a:p>
          <a:p>
            <a:r>
              <a:rPr lang="en-GB" b="1" dirty="0" smtClean="0"/>
              <a:t>KMA</a:t>
            </a:r>
          </a:p>
          <a:p>
            <a:pPr lvl="1"/>
            <a:r>
              <a:rPr lang="en-GB" dirty="0" smtClean="0"/>
              <a:t>COMS AMVs evaluated – comparable quality to MTSAT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08" y="661648"/>
            <a:ext cx="882015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Cycle 41r2: Science and resolution upgrade</a:t>
            </a:r>
            <a:endParaRPr lang="en-GB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14" y="642873"/>
            <a:ext cx="3420617" cy="3432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915" y="1619528"/>
            <a:ext cx="185057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1279 spectral modes</a:t>
            </a:r>
            <a:endParaRPr lang="en-GB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07108" y="2416051"/>
            <a:ext cx="2918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653749"/>
            <a:ext cx="8820150" cy="114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320" y="4005943"/>
            <a:ext cx="3185965" cy="258532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41r2 is not a pure resolution change</a:t>
            </a:r>
          </a:p>
          <a:p>
            <a:endParaRPr lang="en-GB" dirty="0"/>
          </a:p>
          <a:p>
            <a:r>
              <a:rPr lang="en-GB" dirty="0" smtClean="0"/>
              <a:t>Many important science changes (5 iterations for SL departure point, physics upgrade, more “all-sky” radiances, new hybrid formulation for B)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981" y="4278341"/>
            <a:ext cx="2321420" cy="1492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544" y="4310483"/>
            <a:ext cx="2857131" cy="14285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91810" y="5888247"/>
            <a:ext cx="4883223" cy="96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1" b="1" dirty="0">
                <a:latin typeface="Arial" panose="020B0604020202020204" pitchFamily="34" charset="0"/>
                <a:cs typeface="Arial" panose="020B0604020202020204" pitchFamily="34" charset="0"/>
              </a:rPr>
              <a:t>E-suite Summer 2015 </a:t>
            </a:r>
            <a:r>
              <a:rPr lang="en-GB" sz="2101" b="1" dirty="0" smtClean="0">
                <a:latin typeface="Arial" panose="020B0604020202020204" pitchFamily="34" charset="0"/>
                <a:cs typeface="Arial" panose="020B0604020202020204" pitchFamily="34" charset="0"/>
              </a:rPr>
              <a:t>41r2</a:t>
            </a:r>
          </a:p>
          <a:p>
            <a:r>
              <a:rPr lang="en-GB" sz="2101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  <a:r>
              <a:rPr lang="en-GB" sz="2101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GB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210" y="5132848"/>
            <a:ext cx="82726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Scores good! Initial kick in Tropics from larger </a:t>
            </a:r>
            <a:r>
              <a:rPr lang="en-GB" sz="1500" b="1" dirty="0" err="1">
                <a:solidFill>
                  <a:srgbClr val="FF0000"/>
                </a:solidFill>
                <a:latin typeface="Symbol" pitchFamily="18" charset="2"/>
                <a:cs typeface="Arial" panose="020B0604020202020204" pitchFamily="34" charset="0"/>
              </a:rPr>
              <a:t>s</a:t>
            </a:r>
            <a:r>
              <a:rPr lang="en-GB" sz="15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 RMSE(a-f) increases</a:t>
            </a:r>
            <a:endParaRPr lang="en-GB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7383" y="1632710"/>
            <a:ext cx="49085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2 months sample</a:t>
            </a:r>
          </a:p>
          <a:p>
            <a:pPr algn="ctr"/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(gdi0=) TCo1279/TL399/41r2 – TL1279/TL255/41r1 (=0001)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2583" y="3410869"/>
            <a:ext cx="11007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0C3D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GB" sz="1350" dirty="0" err="1">
                <a:solidFill>
                  <a:srgbClr val="0C3D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</a:t>
            </a:r>
            <a:endParaRPr lang="en-GB" sz="1050" dirty="0">
              <a:solidFill>
                <a:srgbClr val="0C3D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4052" y="3495176"/>
            <a:ext cx="14171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0C3D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MSLP </a:t>
            </a:r>
            <a:r>
              <a:rPr lang="en-GB" sz="1350" dirty="0" err="1">
                <a:solidFill>
                  <a:srgbClr val="0C3D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dRMSE</a:t>
            </a:r>
            <a:endParaRPr lang="en-GB" sz="1050" dirty="0">
              <a:solidFill>
                <a:srgbClr val="0C3D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4410" y="3539175"/>
            <a:ext cx="14171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0C3D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T850 </a:t>
            </a:r>
            <a:r>
              <a:rPr lang="en-GB" sz="1350" dirty="0" err="1">
                <a:solidFill>
                  <a:srgbClr val="0C3D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dRMSE</a:t>
            </a:r>
            <a:endParaRPr lang="en-GB" sz="1050" dirty="0">
              <a:solidFill>
                <a:srgbClr val="0C3D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41r2_rdesuite_vs_ownan_fctime_drmse_msl.png"/>
          <p:cNvPicPr>
            <a:picLocks noChangeAspect="1"/>
          </p:cNvPicPr>
          <p:nvPr/>
        </p:nvPicPr>
        <p:blipFill>
          <a:blip r:embed="rId2"/>
          <a:srcRect l="67129" t="18917" b="28971"/>
          <a:stretch>
            <a:fillRect/>
          </a:stretch>
        </p:blipFill>
        <p:spPr>
          <a:xfrm>
            <a:off x="3178134" y="2189396"/>
            <a:ext cx="2099931" cy="1255203"/>
          </a:xfrm>
          <a:prstGeom prst="rect">
            <a:avLst/>
          </a:prstGeom>
        </p:spPr>
      </p:pic>
      <p:pic>
        <p:nvPicPr>
          <p:cNvPr id="20" name="Picture 19" descr="41r2_rdesuite_vs_ownan_fctime_drmse_msl.png"/>
          <p:cNvPicPr>
            <a:picLocks/>
          </p:cNvPicPr>
          <p:nvPr/>
        </p:nvPicPr>
        <p:blipFill>
          <a:blip r:embed="rId2"/>
          <a:srcRect t="19070" r="62554" b="24583"/>
          <a:stretch>
            <a:fillRect/>
          </a:stretch>
        </p:blipFill>
        <p:spPr>
          <a:xfrm>
            <a:off x="2891888" y="3785917"/>
            <a:ext cx="2386176" cy="1346931"/>
          </a:xfrm>
          <a:prstGeom prst="rect">
            <a:avLst/>
          </a:prstGeom>
        </p:spPr>
      </p:pic>
      <p:pic>
        <p:nvPicPr>
          <p:cNvPr id="21" name="Picture 20" descr="41r2_rdesuite_vs_ownan_fctime_drmse_t.png"/>
          <p:cNvPicPr>
            <a:picLocks noChangeAspect="1"/>
          </p:cNvPicPr>
          <p:nvPr/>
        </p:nvPicPr>
        <p:blipFill>
          <a:blip r:embed="rId3"/>
          <a:srcRect l="68559" t="51555" b="31856"/>
          <a:stretch>
            <a:fillRect/>
          </a:stretch>
        </p:blipFill>
        <p:spPr>
          <a:xfrm>
            <a:off x="6219712" y="2134440"/>
            <a:ext cx="1755893" cy="1310159"/>
          </a:xfrm>
          <a:prstGeom prst="rect">
            <a:avLst/>
          </a:prstGeom>
        </p:spPr>
      </p:pic>
      <p:pic>
        <p:nvPicPr>
          <p:cNvPr id="22" name="Picture 21" descr="41r2_rdesuite_vs_ownan_fctime_drmse_t.png"/>
          <p:cNvPicPr>
            <a:picLocks noChangeAspect="1"/>
          </p:cNvPicPr>
          <p:nvPr/>
        </p:nvPicPr>
        <p:blipFill>
          <a:blip r:embed="rId3"/>
          <a:srcRect l="37378" t="51654" r="32297" b="32245"/>
          <a:stretch>
            <a:fillRect/>
          </a:stretch>
        </p:blipFill>
        <p:spPr>
          <a:xfrm>
            <a:off x="6219712" y="3763647"/>
            <a:ext cx="1693593" cy="12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4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3471"/>
            <a:ext cx="85997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Data Acquisition</a:t>
            </a:r>
          </a:p>
          <a:p>
            <a:r>
              <a:rPr lang="en-GB" sz="2000" dirty="0" smtClean="0"/>
              <a:t>NOAA server to deliver to Met Office (and so to ECMWF etc.) was a single point of failure leading to single largest data outage in recent years.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1366158" y="3722914"/>
            <a:ext cx="979713" cy="7728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NOAA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31871" y="5802086"/>
            <a:ext cx="1709057" cy="740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EUMETSAT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140582" y="2552631"/>
            <a:ext cx="1709058" cy="729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JMA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425044" y="3554185"/>
            <a:ext cx="2242457" cy="10668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ECMWF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93769" y="1519261"/>
            <a:ext cx="1817914" cy="729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GTS data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62701" y="2272576"/>
            <a:ext cx="0" cy="1305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67751" y="2272575"/>
            <a:ext cx="0" cy="1305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05497" y="2253213"/>
            <a:ext cx="0" cy="1305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 flipH="1">
            <a:off x="6340929" y="3281974"/>
            <a:ext cx="1654182" cy="28736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268008" y="4620985"/>
            <a:ext cx="6122" cy="11811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666015" y="4620985"/>
            <a:ext cx="2720" cy="11811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0" idx="1"/>
          </p:cNvCxnSpPr>
          <p:nvPr/>
        </p:nvCxnSpPr>
        <p:spPr>
          <a:xfrm flipH="1">
            <a:off x="6340929" y="6166758"/>
            <a:ext cx="799653" cy="6477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  <a:endCxn id="4" idx="1"/>
          </p:cNvCxnSpPr>
          <p:nvPr/>
        </p:nvCxnSpPr>
        <p:spPr>
          <a:xfrm>
            <a:off x="1856015" y="4495799"/>
            <a:ext cx="2775856" cy="167640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" idx="3"/>
            <a:endCxn id="50" idx="1"/>
          </p:cNvCxnSpPr>
          <p:nvPr/>
        </p:nvCxnSpPr>
        <p:spPr>
          <a:xfrm flipV="1">
            <a:off x="2345871" y="4109356"/>
            <a:ext cx="549730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16200000">
            <a:off x="-404136" y="3829462"/>
            <a:ext cx="2520043" cy="4898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Other US agencies</a:t>
            </a:r>
            <a:endParaRPr lang="en-GB" dirty="0"/>
          </a:p>
        </p:txBody>
      </p:sp>
      <p:cxnSp>
        <p:nvCxnSpPr>
          <p:cNvPr id="32" name="Straight Arrow Connector 31"/>
          <p:cNvCxnSpPr>
            <a:endCxn id="7" idx="1"/>
          </p:cNvCxnSpPr>
          <p:nvPr/>
        </p:nvCxnSpPr>
        <p:spPr>
          <a:xfrm flipV="1">
            <a:off x="1102178" y="1883933"/>
            <a:ext cx="3491591" cy="11812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102178" y="3126261"/>
            <a:ext cx="3358241" cy="432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102178" y="4087585"/>
            <a:ext cx="2639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" idx="1"/>
          </p:cNvCxnSpPr>
          <p:nvPr/>
        </p:nvCxnSpPr>
        <p:spPr>
          <a:xfrm>
            <a:off x="1102178" y="5046360"/>
            <a:ext cx="3529693" cy="112584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895601" y="3722913"/>
            <a:ext cx="979713" cy="7728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Met Office</a:t>
            </a:r>
            <a:endParaRPr lang="en-GB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875314" y="4305301"/>
            <a:ext cx="5497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843461" y="4928331"/>
            <a:ext cx="131852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EumetCast</a:t>
            </a:r>
            <a:endParaRPr lang="en-GB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875314" y="3967844"/>
            <a:ext cx="5497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97384" y="5726710"/>
            <a:ext cx="296124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Geonetcast</a:t>
            </a:r>
            <a:endParaRPr lang="en-GB" dirty="0"/>
          </a:p>
          <a:p>
            <a:r>
              <a:rPr lang="en-GB" i="1" dirty="0" smtClean="0"/>
              <a:t>(RARS ATOVS “saved day” during NOAA data outage)</a:t>
            </a:r>
            <a:endParaRPr lang="en-GB" i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173682" y="2253213"/>
            <a:ext cx="0" cy="1305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905498" y="2248604"/>
            <a:ext cx="0" cy="1305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65512" y="2531006"/>
            <a:ext cx="7794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Met Office</a:t>
            </a:r>
            <a:endParaRPr lang="en-GB" dirty="0"/>
          </a:p>
        </p:txBody>
      </p:sp>
      <p:cxnSp>
        <p:nvCxnSpPr>
          <p:cNvPr id="33" name="Straight Arrow Connector 32"/>
          <p:cNvCxnSpPr>
            <a:stCxn id="5" idx="2"/>
            <a:endCxn id="6" idx="3"/>
          </p:cNvCxnSpPr>
          <p:nvPr/>
        </p:nvCxnSpPr>
        <p:spPr>
          <a:xfrm flipH="1">
            <a:off x="6667501" y="3281974"/>
            <a:ext cx="1327610" cy="8056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47635" y="2676528"/>
            <a:ext cx="81715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DWD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57646" y="1473300"/>
            <a:ext cx="2556655" cy="107721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Aqua, Terra, Aura, DMSP, SMAP, </a:t>
            </a:r>
            <a:r>
              <a:rPr lang="en-GB" sz="1600" dirty="0" smtClean="0">
                <a:solidFill>
                  <a:schemeClr val="bg1"/>
                </a:solidFill>
              </a:rPr>
              <a:t>GOES, SBUV, Snow &amp; Sea ice products lost during NOAA outage</a:t>
            </a:r>
            <a:endParaRPr lang="en-GB" sz="1600" dirty="0"/>
          </a:p>
        </p:txBody>
      </p:sp>
      <p:sp>
        <p:nvSpPr>
          <p:cNvPr id="39" name="Rectangle 38"/>
          <p:cNvSpPr/>
          <p:nvPr/>
        </p:nvSpPr>
        <p:spPr>
          <a:xfrm>
            <a:off x="7140582" y="1554591"/>
            <a:ext cx="1709058" cy="729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KMA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7140582" y="5802086"/>
            <a:ext cx="1709058" cy="7293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CMA</a:t>
            </a:r>
            <a:endParaRPr lang="en-GB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6411683" y="1783340"/>
            <a:ext cx="734090" cy="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6406492" y="2024194"/>
            <a:ext cx="734090" cy="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99464" y="6019800"/>
            <a:ext cx="31024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0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360000"/>
            <a:ext cx="7345971" cy="369332"/>
          </a:xfrm>
        </p:spPr>
        <p:txBody>
          <a:bodyPr/>
          <a:lstStyle/>
          <a:p>
            <a:r>
              <a:rPr lang="en-GB" dirty="0" smtClean="0"/>
              <a:t>Conventional data, current 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9999" y="1665801"/>
            <a:ext cx="8213935" cy="4369239"/>
          </a:xfrm>
        </p:spPr>
        <p:txBody>
          <a:bodyPr/>
          <a:lstStyle/>
          <a:p>
            <a:r>
              <a:rPr lang="en-GB" b="1" dirty="0" smtClean="0"/>
              <a:t>BUFR observations of snow depth</a:t>
            </a:r>
            <a:endParaRPr lang="en-GB" b="1" dirty="0"/>
          </a:p>
          <a:p>
            <a:pPr lvl="1"/>
            <a:r>
              <a:rPr lang="en-GB" dirty="0" smtClean="0"/>
              <a:t>New specific WMO template available</a:t>
            </a:r>
            <a:endParaRPr lang="en-GB" dirty="0"/>
          </a:p>
          <a:p>
            <a:r>
              <a:rPr lang="en-GB" b="1" dirty="0" smtClean="0"/>
              <a:t>Improved reporting by adopting BUFR</a:t>
            </a:r>
            <a:endParaRPr lang="en-GB" b="1" dirty="0"/>
          </a:p>
          <a:p>
            <a:pPr lvl="1"/>
            <a:r>
              <a:rPr lang="en-GB" dirty="0" smtClean="0"/>
              <a:t>High-resolution </a:t>
            </a:r>
            <a:r>
              <a:rPr lang="en-GB" dirty="0" err="1" smtClean="0"/>
              <a:t>radiosonde</a:t>
            </a:r>
            <a:r>
              <a:rPr lang="en-GB" dirty="0" smtClean="0"/>
              <a:t> profiles</a:t>
            </a:r>
          </a:p>
          <a:p>
            <a:pPr lvl="1"/>
            <a:r>
              <a:rPr lang="en-GB" dirty="0" smtClean="0"/>
              <a:t>Time and position of all data in the ascent</a:t>
            </a:r>
          </a:p>
          <a:p>
            <a:pPr lvl="1"/>
            <a:r>
              <a:rPr lang="en-GB" dirty="0" smtClean="0"/>
              <a:t>Better handling of meta-data, included in the message</a:t>
            </a:r>
          </a:p>
          <a:p>
            <a:r>
              <a:rPr lang="en-GB" b="1" dirty="0" smtClean="0"/>
              <a:t>Hourly surface observations</a:t>
            </a:r>
          </a:p>
          <a:p>
            <a:r>
              <a:rPr lang="en-GB" b="1" dirty="0" smtClean="0"/>
              <a:t>Improved coverage</a:t>
            </a:r>
          </a:p>
          <a:p>
            <a:pPr lvl="1"/>
            <a:r>
              <a:rPr lang="en-GB" dirty="0"/>
              <a:t>Complement sparse WMO/GTS reporting with </a:t>
            </a:r>
            <a:r>
              <a:rPr lang="en-GB" dirty="0" smtClean="0"/>
              <a:t>regional </a:t>
            </a:r>
            <a:r>
              <a:rPr lang="en-GB" dirty="0"/>
              <a:t>or national </a:t>
            </a:r>
            <a:r>
              <a:rPr lang="en-GB" dirty="0" smtClean="0"/>
              <a:t>data</a:t>
            </a:r>
            <a:endParaRPr lang="en-GB" dirty="0"/>
          </a:p>
          <a:p>
            <a:r>
              <a:rPr lang="en-GB" b="1" dirty="0" smtClean="0"/>
              <a:t>Improved maintenance of the WMO station list, and accuracy of station metadata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169" y="1654092"/>
            <a:ext cx="1267301" cy="89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819" y="2334080"/>
            <a:ext cx="1414496" cy="917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740" y="1213558"/>
            <a:ext cx="1392305" cy="8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63286" cy="369332"/>
          </a:xfrm>
        </p:spPr>
        <p:txBody>
          <a:bodyPr/>
          <a:lstStyle/>
          <a:p>
            <a:r>
              <a:rPr lang="en-GB" dirty="0" smtClean="0"/>
              <a:t>BUFR migration, surface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19999" y="729332"/>
            <a:ext cx="8213935" cy="5094697"/>
          </a:xfrm>
        </p:spPr>
        <p:txBody>
          <a:bodyPr/>
          <a:lstStyle/>
          <a:p>
            <a:pPr lvl="1"/>
            <a:r>
              <a:rPr lang="en-GB" b="1" dirty="0" smtClean="0"/>
              <a:t>From some countries we get less frequent data in BUFR than in SYNOP (China, Japan, Korea).</a:t>
            </a:r>
          </a:p>
          <a:p>
            <a:pPr lvl="1"/>
            <a:r>
              <a:rPr lang="en-GB" b="1" dirty="0" smtClean="0"/>
              <a:t>Some countries convert other countries’ TAC to BUFR and put on GTS – can be confusing, leading to duplicates</a:t>
            </a:r>
          </a:p>
          <a:p>
            <a:pPr lvl="1"/>
            <a:r>
              <a:rPr lang="en-GB" b="1" dirty="0" smtClean="0"/>
              <a:t>Some position errors (red dots).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22" t="6989" r="5060" b="11660"/>
          <a:stretch/>
        </p:blipFill>
        <p:spPr>
          <a:xfrm>
            <a:off x="1001027" y="2329313"/>
            <a:ext cx="7170821" cy="46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10" t="6672" r="5285" b="12307"/>
          <a:stretch/>
        </p:blipFill>
        <p:spPr>
          <a:xfrm>
            <a:off x="4907457" y="-77182"/>
            <a:ext cx="4236543" cy="2714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7063286" cy="369332"/>
          </a:xfrm>
        </p:spPr>
        <p:txBody>
          <a:bodyPr/>
          <a:lstStyle/>
          <a:p>
            <a:r>
              <a:rPr lang="en-GB" dirty="0" smtClean="0"/>
              <a:t>BUFR </a:t>
            </a:r>
            <a:r>
              <a:rPr lang="en-GB" dirty="0" err="1" smtClean="0"/>
              <a:t>radiosondes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25358" y="828404"/>
            <a:ext cx="8213935" cy="4986000"/>
          </a:xfrm>
        </p:spPr>
        <p:txBody>
          <a:bodyPr/>
          <a:lstStyle/>
          <a:p>
            <a:r>
              <a:rPr lang="en-GB" b="1" dirty="0" smtClean="0"/>
              <a:t>BUFR converted from TEMP generally poor</a:t>
            </a:r>
          </a:p>
          <a:p>
            <a:r>
              <a:rPr lang="en-GB" b="1" dirty="0" smtClean="0"/>
              <a:t>Progress with high vertical resolution</a:t>
            </a:r>
          </a:p>
          <a:p>
            <a:r>
              <a:rPr lang="en-GB" b="1" dirty="0" smtClean="0"/>
              <a:t>Native BUFR can provide drift info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63" t="6673" r="5285" b="12128"/>
          <a:stretch/>
        </p:blipFill>
        <p:spPr>
          <a:xfrm>
            <a:off x="0" y="2547573"/>
            <a:ext cx="6805606" cy="4382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905" t="6494" r="5031" b="11591"/>
          <a:stretch/>
        </p:blipFill>
        <p:spPr>
          <a:xfrm>
            <a:off x="6054290" y="2932155"/>
            <a:ext cx="3089709" cy="19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620422" y="936000"/>
            <a:ext cx="6445892" cy="4986000"/>
          </a:xfrm>
        </p:spPr>
        <p:txBody>
          <a:bodyPr/>
          <a:lstStyle/>
          <a:p>
            <a:pPr indent="0">
              <a:buNone/>
            </a:pPr>
            <a:r>
              <a:rPr lang="en-GB" dirty="0"/>
              <a:t>Satellite observations </a:t>
            </a:r>
            <a:r>
              <a:rPr lang="en-GB" dirty="0" smtClean="0"/>
              <a:t>for weather – Stephen English</a:t>
            </a:r>
            <a:endParaRPr lang="en-GB" dirty="0"/>
          </a:p>
          <a:p>
            <a:r>
              <a:rPr lang="en-GB" dirty="0" smtClean="0"/>
              <a:t>Events September 2014 – September 2015</a:t>
            </a:r>
          </a:p>
          <a:p>
            <a:r>
              <a:rPr lang="en-GB" dirty="0" smtClean="0"/>
              <a:t>IFS cycle updates in 2015, and planned for early 2016</a:t>
            </a:r>
          </a:p>
          <a:p>
            <a:r>
              <a:rPr lang="en-GB" dirty="0" smtClean="0"/>
              <a:t>Status of ECMWF Data Assimilation</a:t>
            </a:r>
          </a:p>
          <a:p>
            <a:r>
              <a:rPr lang="en-GB" dirty="0" smtClean="0"/>
              <a:t>ECMWF observation monitoring</a:t>
            </a:r>
          </a:p>
          <a:p>
            <a:endParaRPr lang="en-GB" dirty="0"/>
          </a:p>
          <a:p>
            <a:pPr indent="0">
              <a:buNone/>
            </a:pPr>
            <a:r>
              <a:rPr lang="en-GB" dirty="0" smtClean="0"/>
              <a:t>Conventional observations for weather – Erik </a:t>
            </a:r>
            <a:r>
              <a:rPr lang="en-GB" dirty="0" err="1" smtClean="0"/>
              <a:t>Andersson</a:t>
            </a:r>
            <a:endParaRPr lang="en-GB" dirty="0" smtClean="0"/>
          </a:p>
          <a:p>
            <a:pPr marL="285750" indent="-285750"/>
            <a:r>
              <a:rPr lang="en-GB" dirty="0" smtClean="0"/>
              <a:t>Required data sets</a:t>
            </a:r>
          </a:p>
          <a:p>
            <a:pPr marL="285750" indent="-285750"/>
            <a:r>
              <a:rPr lang="en-GB" dirty="0" smtClean="0"/>
              <a:t>Progress with BUFR migration</a:t>
            </a:r>
          </a:p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r>
              <a:rPr lang="en-GB" dirty="0" smtClean="0"/>
              <a:t>Atmospheric composition observations – </a:t>
            </a:r>
            <a:r>
              <a:rPr lang="en-GB" dirty="0" err="1" smtClean="0"/>
              <a:t>Marijana</a:t>
            </a:r>
            <a:r>
              <a:rPr lang="en-GB" dirty="0" smtClean="0"/>
              <a:t> </a:t>
            </a:r>
            <a:r>
              <a:rPr lang="en-GB" dirty="0" err="1" smtClean="0"/>
              <a:t>Crepulja</a:t>
            </a:r>
            <a:endParaRPr lang="en-GB" dirty="0" smtClean="0"/>
          </a:p>
          <a:p>
            <a:pPr marL="285750" indent="-285750"/>
            <a:r>
              <a:rPr lang="en-GB" dirty="0" smtClean="0"/>
              <a:t>Satellite data usage and recent progress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3" y="1602588"/>
            <a:ext cx="4672136" cy="3194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9652"/>
            <a:ext cx="3937311" cy="2868278"/>
          </a:xfrm>
          <a:prstGeom prst="rect">
            <a:avLst/>
          </a:prstGeom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-1332656" y="443016"/>
            <a:ext cx="8695258" cy="50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GTS SYNOP 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Snow depth 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availability</a:t>
            </a:r>
            <a:endParaRPr lang="en-GB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198" name="Oval 5"/>
          <p:cNvSpPr>
            <a:spLocks noChangeArrowheads="1"/>
          </p:cNvSpPr>
          <p:nvPr/>
        </p:nvSpPr>
        <p:spPr bwMode="auto">
          <a:xfrm>
            <a:off x="1187624" y="3284984"/>
            <a:ext cx="576263" cy="130175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6"/>
          <p:cNvSpPr>
            <a:spLocks noChangeArrowheads="1"/>
          </p:cNvSpPr>
          <p:nvPr/>
        </p:nvSpPr>
        <p:spPr bwMode="auto">
          <a:xfrm>
            <a:off x="6633095" y="1928813"/>
            <a:ext cx="1611313" cy="600075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7"/>
          <p:cNvSpPr>
            <a:spLocks noChangeArrowheads="1"/>
          </p:cNvSpPr>
          <p:nvPr/>
        </p:nvSpPr>
        <p:spPr bwMode="auto">
          <a:xfrm>
            <a:off x="3203649" y="3284984"/>
            <a:ext cx="576263" cy="274638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8"/>
          <p:cNvSpPr>
            <a:spLocks noChangeArrowheads="1"/>
          </p:cNvSpPr>
          <p:nvPr/>
        </p:nvSpPr>
        <p:spPr bwMode="auto">
          <a:xfrm>
            <a:off x="1331640" y="3717032"/>
            <a:ext cx="3121967" cy="792163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568003" y="1484784"/>
            <a:ext cx="4364037" cy="11717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buClrTx/>
              <a:buFontTx/>
              <a:buNone/>
            </a:pPr>
            <a:endParaRPr lang="en-GB" sz="1400" b="1" dirty="0" smtClean="0">
              <a:solidFill>
                <a:srgbClr val="0070C0"/>
              </a:solidFill>
            </a:endParaRPr>
          </a:p>
          <a:p>
            <a:pPr>
              <a:buClrTx/>
              <a:buFontTx/>
              <a:buNone/>
            </a:pPr>
            <a:r>
              <a:rPr lang="en-GB" sz="1400" b="1" dirty="0">
                <a:solidFill>
                  <a:srgbClr val="0070C0"/>
                </a:solidFill>
              </a:rPr>
              <a:t>O</a:t>
            </a:r>
            <a:r>
              <a:rPr lang="en-GB" sz="1400" b="1" dirty="0" smtClean="0">
                <a:solidFill>
                  <a:srgbClr val="0070C0"/>
                </a:solidFill>
              </a:rPr>
              <a:t>perational snow observations monitoring</a:t>
            </a:r>
          </a:p>
          <a:p>
            <a:pPr>
              <a:buClrTx/>
              <a:buFontTx/>
              <a:buNone/>
            </a:pPr>
            <a:r>
              <a:rPr lang="en-GB" sz="1400" b="1" dirty="0" smtClean="0">
                <a:solidFill>
                  <a:srgbClr val="0070C0"/>
                </a:solidFill>
              </a:rPr>
              <a:t>(</a:t>
            </a:r>
            <a:r>
              <a:rPr lang="en-GB" sz="1400" b="1" dirty="0" smtClean="0">
                <a:solidFill>
                  <a:srgbClr val="FF0000"/>
                </a:solidFill>
              </a:rPr>
              <a:t>SYNOP TAC + national data</a:t>
            </a:r>
            <a:r>
              <a:rPr lang="en-GB" sz="1400" b="1" dirty="0" smtClean="0">
                <a:solidFill>
                  <a:srgbClr val="0070C0"/>
                </a:solidFill>
              </a:rPr>
              <a:t>):</a:t>
            </a:r>
          </a:p>
          <a:p>
            <a:pPr>
              <a:buClrTx/>
              <a:buFontTx/>
              <a:buNone/>
            </a:pPr>
            <a:r>
              <a:rPr lang="en-GB" sz="1400" b="1" u="sng" dirty="0" smtClean="0">
                <a:solidFill>
                  <a:srgbClr val="0070C0"/>
                </a:solidFill>
              </a:rPr>
              <a:t>http://old.ecmwf.int/products/forecasts/d/charts/monitoring/conventional/snow</a:t>
            </a:r>
            <a:r>
              <a:rPr lang="en-GB" sz="1400" b="1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4080" y="971436"/>
            <a:ext cx="232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Status in January 2015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1999" y="2528888"/>
            <a:ext cx="514089" cy="2227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4716016" y="3501008"/>
            <a:ext cx="4427984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Gap in USA, China and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</a:rPr>
              <a:t>southern hemisphere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1600" dirty="0" smtClean="0"/>
              <a:t>NRT data exist</a:t>
            </a:r>
            <a:r>
              <a:rPr lang="en-GB" sz="1600" dirty="0"/>
              <a:t> </a:t>
            </a:r>
            <a:r>
              <a:rPr lang="en-GB" sz="1600" dirty="0" smtClean="0"/>
              <a:t>and is available</a:t>
            </a:r>
            <a:r>
              <a:rPr lang="en-GB" sz="1600" dirty="0"/>
              <a:t> </a:t>
            </a:r>
            <a:r>
              <a:rPr lang="en-GB" sz="1600" dirty="0" smtClean="0"/>
              <a:t>(more than 20000 station in the US) </a:t>
            </a:r>
          </a:p>
          <a:p>
            <a:r>
              <a:rPr lang="en-GB" sz="1600" dirty="0" smtClean="0"/>
              <a:t>But it is not on the GTS for NWP applications.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364633" y="2961178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b="1" dirty="0" smtClean="0">
                <a:solidFill>
                  <a:srgbClr val="000000"/>
                </a:solidFill>
              </a:rPr>
              <a:t>2015 </a:t>
            </a:r>
            <a:r>
              <a:rPr lang="en-GB" b="1" dirty="0">
                <a:solidFill>
                  <a:srgbClr val="000000"/>
                </a:solidFill>
              </a:rPr>
              <a:t>01 </a:t>
            </a:r>
            <a:r>
              <a:rPr lang="en-GB" b="1" dirty="0" smtClean="0">
                <a:solidFill>
                  <a:srgbClr val="000000"/>
                </a:solidFill>
              </a:rPr>
              <a:t>01 </a:t>
            </a:r>
            <a:r>
              <a:rPr lang="en-GB" b="1" dirty="0">
                <a:solidFill>
                  <a:srgbClr val="000000"/>
                </a:solidFill>
              </a:rPr>
              <a:t>at 12UTC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539552" y="5219468"/>
            <a:ext cx="8460431" cy="925511"/>
          </a:xfrm>
          <a:prstGeom prst="rect">
            <a:avLst/>
          </a:prstGeom>
          <a:solidFill>
            <a:srgbClr val="DDDDD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  <a:latin typeface="+mn-lt"/>
              </a:rPr>
              <a:t>WMO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Members States encouraged to put their snow depth data on the GTS </a:t>
            </a:r>
            <a:endParaRPr lang="fr-FR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BUFR template for national data approved by WMO in April 2014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WMO GCW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Snow Watch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initiative on snow reporting,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Brun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et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al 2013</a:t>
            </a: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547936" y="48217"/>
            <a:ext cx="86836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>
              <a:lnSpc>
                <a:spcPct val="104000"/>
              </a:lnSpc>
              <a:buClrTx/>
              <a:buFontTx/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Snow Observations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8486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719073"/>
            <a:ext cx="7459133" cy="35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C</a:t>
            </a:r>
            <a:r>
              <a:rPr lang="en-GB" sz="2400" b="1" dirty="0" smtClean="0"/>
              <a:t>opernicus </a:t>
            </a:r>
            <a:r>
              <a:rPr lang="en-GB" sz="4000" b="1" dirty="0" smtClean="0">
                <a:solidFill>
                  <a:srgbClr val="FF0000"/>
                </a:solidFill>
              </a:rPr>
              <a:t>A</a:t>
            </a:r>
            <a:r>
              <a:rPr lang="en-GB" sz="2400" b="1" dirty="0" smtClean="0"/>
              <a:t>tmosphere </a:t>
            </a:r>
            <a:r>
              <a:rPr lang="en-GB" sz="4000" b="1" dirty="0" smtClean="0">
                <a:solidFill>
                  <a:srgbClr val="FF0000"/>
                </a:solidFill>
              </a:rPr>
              <a:t>M</a:t>
            </a:r>
            <a:r>
              <a:rPr lang="en-GB" sz="2400" b="1" dirty="0" smtClean="0"/>
              <a:t>onitoring </a:t>
            </a:r>
            <a:r>
              <a:rPr lang="en-GB" sz="4000" b="1" dirty="0" smtClean="0">
                <a:solidFill>
                  <a:srgbClr val="FF0000"/>
                </a:solidFill>
              </a:rPr>
              <a:t>S</a:t>
            </a:r>
            <a:r>
              <a:rPr lang="en-GB" sz="2400" b="1" dirty="0" smtClean="0"/>
              <a:t>ervice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3857128" y="2211285"/>
            <a:ext cx="617505" cy="702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3121939"/>
            <a:ext cx="1653441" cy="8304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9166" y="4274559"/>
            <a:ext cx="8132233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80000">
              <a:spcBef>
                <a:spcPts val="1100"/>
              </a:spcBef>
              <a:buClr>
                <a:srgbClr val="064E83"/>
              </a:buClr>
              <a:buFont typeface="Arial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ECMWF </a:t>
            </a:r>
            <a:r>
              <a:rPr lang="en-GB" sz="1600" dirty="0">
                <a:solidFill>
                  <a:prstClr val="black"/>
                </a:solidFill>
              </a:rPr>
              <a:t>is operating </a:t>
            </a:r>
            <a:r>
              <a:rPr lang="en-GB" sz="1600" dirty="0" smtClean="0">
                <a:solidFill>
                  <a:prstClr val="black"/>
                </a:solidFill>
              </a:rPr>
              <a:t>CAMS </a:t>
            </a:r>
            <a:r>
              <a:rPr lang="en-GB" sz="1600" dirty="0">
                <a:solidFill>
                  <a:prstClr val="black"/>
                </a:solidFill>
              </a:rPr>
              <a:t>on behalf of the European </a:t>
            </a:r>
            <a:r>
              <a:rPr lang="en-GB" sz="1600" dirty="0" smtClean="0">
                <a:solidFill>
                  <a:prstClr val="black"/>
                </a:solidFill>
              </a:rPr>
              <a:t>Union</a:t>
            </a:r>
          </a:p>
          <a:p>
            <a:pPr indent="-180000">
              <a:spcBef>
                <a:spcPts val="1100"/>
              </a:spcBef>
              <a:buClr>
                <a:srgbClr val="064E83"/>
              </a:buClr>
              <a:buFont typeface="Arial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Operational monitoring and forecasting </a:t>
            </a:r>
            <a:r>
              <a:rPr lang="en-GB" sz="1600" dirty="0">
                <a:solidFill>
                  <a:prstClr val="black"/>
                </a:solidFill>
              </a:rPr>
              <a:t>of atmospheric composition </a:t>
            </a:r>
            <a:r>
              <a:rPr lang="en-GB" sz="1600" dirty="0" smtClean="0">
                <a:solidFill>
                  <a:prstClr val="black"/>
                </a:solidFill>
              </a:rPr>
              <a:t>data and aerosols</a:t>
            </a:r>
          </a:p>
          <a:p>
            <a:pPr indent="-180000">
              <a:spcBef>
                <a:spcPts val="1100"/>
              </a:spcBef>
              <a:buClr>
                <a:srgbClr val="064E83"/>
              </a:buClr>
              <a:buFont typeface="Arial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Build </a:t>
            </a:r>
            <a:r>
              <a:rPr lang="en-GB" sz="1600" dirty="0">
                <a:solidFill>
                  <a:prstClr val="black"/>
                </a:solidFill>
              </a:rPr>
              <a:t>on ECMWF NWP </a:t>
            </a:r>
            <a:r>
              <a:rPr lang="en-GB" sz="1600" dirty="0" smtClean="0">
                <a:solidFill>
                  <a:prstClr val="black"/>
                </a:solidFill>
              </a:rPr>
              <a:t>system </a:t>
            </a:r>
          </a:p>
          <a:p>
            <a:pPr indent="-180000">
              <a:spcBef>
                <a:spcPts val="1100"/>
              </a:spcBef>
              <a:buClr>
                <a:srgbClr val="064E83"/>
              </a:buClr>
              <a:buFont typeface="Arial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Heritage from GEMS, MACC, -II, -III, PROMOTE</a:t>
            </a:r>
          </a:p>
          <a:p>
            <a:pPr lvl="0" indent="-180000">
              <a:spcBef>
                <a:spcPts val="1100"/>
              </a:spcBef>
              <a:buClr>
                <a:srgbClr val="064E83"/>
              </a:buClr>
              <a:buFont typeface="Arial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Global </a:t>
            </a:r>
            <a:r>
              <a:rPr lang="en-GB" sz="1600" dirty="0">
                <a:solidFill>
                  <a:prstClr val="black"/>
                </a:solidFill>
              </a:rPr>
              <a:t>and European regional scale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81" y="1353164"/>
            <a:ext cx="1938161" cy="6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844" y="360000"/>
            <a:ext cx="5903737" cy="369332"/>
          </a:xfrm>
        </p:spPr>
        <p:txBody>
          <a:bodyPr/>
          <a:lstStyle/>
          <a:p>
            <a:pPr algn="ctr"/>
            <a:r>
              <a:rPr lang="en-GB" dirty="0" smtClean="0"/>
              <a:t>CO </a:t>
            </a:r>
            <a:r>
              <a:rPr lang="en-GB" dirty="0"/>
              <a:t>NRT data used in data assimilation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28336" y="1231239"/>
            <a:ext cx="6465245" cy="4986000"/>
          </a:xfrm>
        </p:spPr>
        <p:txBody>
          <a:bodyPr/>
          <a:lstStyle/>
          <a:p>
            <a:pPr indent="0">
              <a:buNone/>
            </a:pPr>
            <a:r>
              <a:rPr lang="en-GB" dirty="0" smtClean="0"/>
              <a:t>Data coverage </a:t>
            </a:r>
            <a:r>
              <a:rPr lang="en-GB" dirty="0"/>
              <a:t>during one 12-h assimilation cycle</a:t>
            </a:r>
            <a:endParaRPr lang="en-GB" dirty="0" smtClean="0"/>
          </a:p>
          <a:p>
            <a:pPr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Metop</a:t>
            </a:r>
            <a:r>
              <a:rPr lang="en-GB" dirty="0" smtClean="0"/>
              <a:t> A/B IASI from LATMOS by ftp</a:t>
            </a:r>
          </a:p>
          <a:p>
            <a:r>
              <a:rPr lang="en-GB" dirty="0" smtClean="0"/>
              <a:t>TERRA MOPITT from NCAR by ftp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32410" r="3984" b="1104"/>
          <a:stretch/>
        </p:blipFill>
        <p:spPr>
          <a:xfrm>
            <a:off x="855133" y="1659468"/>
            <a:ext cx="6646334" cy="3412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6018" y="1809968"/>
            <a:ext cx="1425298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IASI </a:t>
            </a:r>
            <a:r>
              <a:rPr lang="en-GB" sz="2000" b="1" dirty="0" err="1"/>
              <a:t>Metop</a:t>
            </a:r>
            <a:r>
              <a:rPr lang="en-GB" sz="2000" b="1" dirty="0"/>
              <a:t>-A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6018" y="2880887"/>
            <a:ext cx="1425298" cy="707886"/>
          </a:xfrm>
          <a:prstGeom prst="rect">
            <a:avLst/>
          </a:prstGeom>
          <a:solidFill>
            <a:srgbClr val="0099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IASI </a:t>
            </a:r>
            <a:r>
              <a:rPr lang="en-GB" sz="2000" b="1" dirty="0" err="1"/>
              <a:t>Metop</a:t>
            </a:r>
            <a:r>
              <a:rPr lang="en-GB" sz="2000" b="1" dirty="0"/>
              <a:t>-B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8788" y="4032760"/>
            <a:ext cx="1425298" cy="707886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MOPITT TERRA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47133" y="729332"/>
            <a:ext cx="8669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Ozone </a:t>
            </a:r>
            <a:r>
              <a:rPr lang="en-GB" dirty="0"/>
              <a:t>NRT data used in data assimilation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127808" y="883312"/>
            <a:ext cx="5598356" cy="3327400"/>
          </a:xfrm>
        </p:spPr>
        <p:txBody>
          <a:bodyPr/>
          <a:lstStyle/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r>
              <a:rPr lang="en-GB" dirty="0" smtClean="0"/>
              <a:t>Data </a:t>
            </a:r>
            <a:r>
              <a:rPr lang="en-GB" dirty="0"/>
              <a:t>coverage during one 12-h assimilation cycle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Metop</a:t>
            </a:r>
            <a:r>
              <a:rPr lang="en-GB" dirty="0" smtClean="0"/>
              <a:t> A/B GOME2 from EUMETCAST</a:t>
            </a:r>
          </a:p>
          <a:p>
            <a:r>
              <a:rPr lang="en-GB" dirty="0" smtClean="0"/>
              <a:t>AURA OMI and MLS from NASA by ftp</a:t>
            </a:r>
          </a:p>
          <a:p>
            <a:r>
              <a:rPr lang="en-GB" dirty="0" smtClean="0"/>
              <a:t>NOAA-19 SBUV/2 through GTS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32569" r="3460" b="1982"/>
          <a:stretch/>
        </p:blipFill>
        <p:spPr>
          <a:xfrm>
            <a:off x="864000" y="1601734"/>
            <a:ext cx="6624000" cy="3276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0930" y="1374789"/>
            <a:ext cx="1425298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GOME-2 </a:t>
            </a:r>
            <a:r>
              <a:rPr lang="en-GB" sz="2000" b="1" dirty="0" err="1"/>
              <a:t>Metop</a:t>
            </a:r>
            <a:r>
              <a:rPr lang="en-GB" sz="2000" b="1" dirty="0"/>
              <a:t>-A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7839" y="2408370"/>
            <a:ext cx="1425298" cy="707886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GOME-2 </a:t>
            </a:r>
            <a:r>
              <a:rPr lang="en-GB" sz="2000" b="1" dirty="0" err="1"/>
              <a:t>Metop</a:t>
            </a:r>
            <a:r>
              <a:rPr lang="en-GB" sz="2000" b="1" dirty="0"/>
              <a:t>-B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0930" y="3440760"/>
            <a:ext cx="143220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OMI, MLS</a:t>
            </a:r>
          </a:p>
          <a:p>
            <a:r>
              <a:rPr lang="en-GB" sz="2000" b="1" dirty="0"/>
              <a:t>AURA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0930" y="4358313"/>
            <a:ext cx="1425298" cy="707886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SBUV/2 </a:t>
            </a:r>
          </a:p>
          <a:p>
            <a:r>
              <a:rPr lang="en-GB" sz="2000" b="1" dirty="0"/>
              <a:t>NOAA-19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47133" y="729332"/>
            <a:ext cx="8669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449" y="350466"/>
            <a:ext cx="6516045" cy="369332"/>
          </a:xfrm>
        </p:spPr>
        <p:txBody>
          <a:bodyPr/>
          <a:lstStyle/>
          <a:p>
            <a:pPr algn="ctr"/>
            <a:r>
              <a:rPr lang="en-GB" dirty="0" smtClean="0"/>
              <a:t> NO2 NRT </a:t>
            </a:r>
            <a:r>
              <a:rPr lang="en-GB" dirty="0"/>
              <a:t>data </a:t>
            </a:r>
            <a:r>
              <a:rPr lang="en-GB" dirty="0" smtClean="0"/>
              <a:t>used in data assimilation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44688" y="936000"/>
            <a:ext cx="5903738" cy="4986000"/>
          </a:xfrm>
        </p:spPr>
        <p:txBody>
          <a:bodyPr/>
          <a:lstStyle/>
          <a:p>
            <a:pPr indent="0">
              <a:buNone/>
            </a:pPr>
            <a:endParaRPr lang="en-GB" dirty="0" smtClean="0"/>
          </a:p>
          <a:p>
            <a:pPr indent="0">
              <a:buNone/>
            </a:pPr>
            <a:r>
              <a:rPr lang="en-GB" dirty="0"/>
              <a:t>Data coverage during one 12-h assimilation cycle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AURA OMI from KNMI by ftp</a:t>
            </a:r>
          </a:p>
          <a:p>
            <a:r>
              <a:rPr lang="en-GB" dirty="0" err="1" smtClean="0"/>
              <a:t>Metop</a:t>
            </a:r>
            <a:r>
              <a:rPr lang="en-GB" dirty="0" smtClean="0"/>
              <a:t> A/B Gome-2 from EUMETCAST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9867" y="1709363"/>
            <a:ext cx="138345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OMI</a:t>
            </a:r>
          </a:p>
          <a:p>
            <a:r>
              <a:rPr lang="en-GB" sz="2000" b="1" dirty="0"/>
              <a:t>AURA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768" y="3005291"/>
            <a:ext cx="1493649" cy="847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867" y="3863366"/>
            <a:ext cx="1493649" cy="84741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47133" y="729332"/>
            <a:ext cx="8669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32307" r="3098"/>
          <a:stretch/>
        </p:blipFill>
        <p:spPr>
          <a:xfrm>
            <a:off x="828000" y="1656000"/>
            <a:ext cx="6624000" cy="33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SO2 </a:t>
            </a:r>
            <a:r>
              <a:rPr lang="en-GB" dirty="0"/>
              <a:t>NRT data used in data assimilation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52865" y="1333953"/>
            <a:ext cx="5903738" cy="4986000"/>
          </a:xfrm>
        </p:spPr>
        <p:txBody>
          <a:bodyPr/>
          <a:lstStyle/>
          <a:p>
            <a:pPr indent="0">
              <a:buNone/>
            </a:pPr>
            <a:r>
              <a:rPr lang="en-GB" dirty="0"/>
              <a:t>Data coverage during one 12-h assimilation cycle</a:t>
            </a:r>
          </a:p>
          <a:p>
            <a:pPr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Metop</a:t>
            </a:r>
            <a:r>
              <a:rPr lang="en-GB" dirty="0" smtClean="0"/>
              <a:t> A/B GOME-2 from EUMETCAST</a:t>
            </a:r>
          </a:p>
          <a:p>
            <a:r>
              <a:rPr lang="en-GB" dirty="0" smtClean="0"/>
              <a:t>AURA OMI from NASA by ftp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32475" r="3657"/>
          <a:stretch/>
        </p:blipFill>
        <p:spPr>
          <a:xfrm>
            <a:off x="828000" y="1656000"/>
            <a:ext cx="6660000" cy="34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934" y="1739677"/>
            <a:ext cx="1261533" cy="94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934" y="2741868"/>
            <a:ext cx="1493649" cy="841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080" y="3583189"/>
            <a:ext cx="1485900" cy="8477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47133" y="729332"/>
            <a:ext cx="8669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Aerosol </a:t>
            </a:r>
            <a:r>
              <a:rPr lang="en-GB" dirty="0"/>
              <a:t>NRT data used in data assimilation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1044486" y="838005"/>
            <a:ext cx="5903738" cy="5055990"/>
          </a:xfrm>
        </p:spPr>
        <p:txBody>
          <a:bodyPr/>
          <a:lstStyle/>
          <a:p>
            <a:endParaRPr lang="en-GB" dirty="0"/>
          </a:p>
          <a:p>
            <a:pPr indent="0">
              <a:buNone/>
            </a:pPr>
            <a:r>
              <a:rPr lang="en-GB" dirty="0" smtClean="0"/>
              <a:t>Data coverage </a:t>
            </a:r>
            <a:r>
              <a:rPr lang="en-GB" dirty="0"/>
              <a:t>during one 12-h assimilation cycle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AQUA/ TERRA MODIS AOD from NASA by ftp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33039" r="4260"/>
          <a:stretch/>
        </p:blipFill>
        <p:spPr>
          <a:xfrm>
            <a:off x="864000" y="1656000"/>
            <a:ext cx="6601370" cy="34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4160" y="2199851"/>
            <a:ext cx="1425298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MODIS</a:t>
            </a:r>
          </a:p>
          <a:p>
            <a:r>
              <a:rPr lang="en-GB" sz="2000" b="1" dirty="0" smtClean="0"/>
              <a:t>AQUA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24160" y="3359437"/>
            <a:ext cx="1425298" cy="707886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MODIS</a:t>
            </a:r>
            <a:br>
              <a:rPr lang="en-GB" sz="2000" b="1" dirty="0" smtClean="0"/>
            </a:br>
            <a:r>
              <a:rPr lang="en-GB" sz="2000" b="1" dirty="0" smtClean="0"/>
              <a:t>TERRA</a:t>
            </a:r>
            <a:endParaRPr lang="en-GB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47133" y="729332"/>
            <a:ext cx="8669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1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3" y="359999"/>
            <a:ext cx="8729134" cy="74913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1F3692"/>
                </a:solidFill>
              </a:rPr>
              <a:t>F</a:t>
            </a:r>
            <a:r>
              <a:rPr lang="en-GB" dirty="0" smtClean="0">
                <a:solidFill>
                  <a:srgbClr val="1F3692"/>
                </a:solidFill>
              </a:rPr>
              <a:t>ire </a:t>
            </a:r>
            <a:r>
              <a:rPr lang="en-GB" dirty="0">
                <a:solidFill>
                  <a:srgbClr val="1F3692"/>
                </a:solidFill>
              </a:rPr>
              <a:t>radiative power </a:t>
            </a:r>
            <a:r>
              <a:rPr lang="en-GB" dirty="0" smtClean="0">
                <a:solidFill>
                  <a:srgbClr val="1F3692"/>
                </a:solidFill>
              </a:rPr>
              <a:t>data used in fire assimilation </a:t>
            </a:r>
            <a:r>
              <a:rPr lang="en-GB" dirty="0">
                <a:solidFill>
                  <a:srgbClr val="1F3692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rgbClr val="1F3692"/>
                </a:solidFill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180732" y="1220653"/>
            <a:ext cx="6812378" cy="49860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AQUA/TERRA </a:t>
            </a:r>
            <a:r>
              <a:rPr lang="en-GB" dirty="0"/>
              <a:t>MODIS FRP </a:t>
            </a:r>
            <a:r>
              <a:rPr lang="en-GB" dirty="0" smtClean="0"/>
              <a:t>from NASA by ftp</a:t>
            </a:r>
            <a:endParaRPr lang="en-GB" dirty="0"/>
          </a:p>
          <a:p>
            <a:r>
              <a:rPr lang="en-GB" dirty="0" smtClean="0"/>
              <a:t>MSG </a:t>
            </a:r>
            <a:r>
              <a:rPr lang="en-GB" dirty="0"/>
              <a:t>SEVIRI FRP </a:t>
            </a:r>
            <a:r>
              <a:rPr lang="en-GB" dirty="0" smtClean="0"/>
              <a:t>from </a:t>
            </a:r>
            <a:r>
              <a:rPr lang="en-GB" dirty="0" err="1" smtClean="0"/>
              <a:t>EUMETCast</a:t>
            </a:r>
            <a:endParaRPr lang="en-GB" dirty="0"/>
          </a:p>
          <a:p>
            <a:r>
              <a:rPr lang="en-GB" dirty="0" smtClean="0"/>
              <a:t>GOES-E/W </a:t>
            </a:r>
            <a:r>
              <a:rPr lang="en-GB" dirty="0"/>
              <a:t>FRP </a:t>
            </a:r>
            <a:r>
              <a:rPr lang="en-GB" dirty="0" smtClean="0"/>
              <a:t>from </a:t>
            </a:r>
            <a:r>
              <a:rPr lang="en-GB" dirty="0"/>
              <a:t>LSA </a:t>
            </a:r>
            <a:r>
              <a:rPr lang="en-GB" dirty="0" smtClean="0"/>
              <a:t>SAF/IPMA by ftp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7133" y="729332"/>
            <a:ext cx="8669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58" y="1311803"/>
            <a:ext cx="6818842" cy="35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22" y="360000"/>
            <a:ext cx="6262045" cy="369332"/>
          </a:xfrm>
        </p:spPr>
        <p:txBody>
          <a:bodyPr/>
          <a:lstStyle/>
          <a:p>
            <a:pPr algn="ctr"/>
            <a:r>
              <a:rPr lang="en-GB" dirty="0" smtClean="0"/>
              <a:t> CH4 and CO2 data used </a:t>
            </a:r>
            <a:r>
              <a:rPr lang="en-GB" dirty="0"/>
              <a:t>in data assimilation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Column-averaged </a:t>
            </a:r>
            <a:r>
              <a:rPr lang="en-GB" dirty="0"/>
              <a:t>dry-air mole </a:t>
            </a:r>
            <a:r>
              <a:rPr lang="en-GB" dirty="0" smtClean="0"/>
              <a:t>fractions of GOSAT/TANSO </a:t>
            </a:r>
            <a:r>
              <a:rPr lang="en-GB" dirty="0"/>
              <a:t>CO2 and CH4 are provided </a:t>
            </a:r>
            <a:r>
              <a:rPr lang="en-GB" dirty="0" smtClean="0"/>
              <a:t>by SRON and </a:t>
            </a:r>
            <a:r>
              <a:rPr lang="en-GB" dirty="0" err="1" smtClean="0"/>
              <a:t>U.of</a:t>
            </a:r>
            <a:r>
              <a:rPr lang="en-GB" dirty="0" smtClean="0"/>
              <a:t> Bremen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" t="530" r="2246" b="5354"/>
          <a:stretch/>
        </p:blipFill>
        <p:spPr>
          <a:xfrm>
            <a:off x="1497327" y="1312333"/>
            <a:ext cx="6149925" cy="362639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7133" y="729332"/>
            <a:ext cx="8669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</a:t>
            </a:r>
            <a:r>
              <a:rPr lang="en-GB" dirty="0" smtClean="0"/>
              <a:t>ecent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620421" y="1206933"/>
            <a:ext cx="5903738" cy="49860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Ozone data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400" dirty="0" smtClean="0"/>
              <a:t>METOP A/B IASI from EUMETCAST -testing in progress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400" dirty="0" smtClean="0"/>
              <a:t>S-NPP OMPS –being tested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1400" dirty="0" smtClean="0"/>
              <a:t>METOP A/B GOME2 from RAL – testing in progress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Aerosol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PMAP AOD – monitoring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VIIRS AOD </a:t>
            </a:r>
            <a:r>
              <a:rPr lang="en-GB" dirty="0"/>
              <a:t>– testing in progress</a:t>
            </a:r>
            <a:endParaRPr lang="en-GB" dirty="0" smtClean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SEVIRI - </a:t>
            </a:r>
            <a:r>
              <a:rPr lang="en-GB" dirty="0"/>
              <a:t>being tested</a:t>
            </a:r>
            <a:endParaRPr lang="en-GB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CO2 and CH4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IASI – available from LMD; testing in progress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7133" y="729332"/>
            <a:ext cx="8669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9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560" y="228878"/>
            <a:ext cx="7533897" cy="369332"/>
          </a:xfrm>
        </p:spPr>
        <p:txBody>
          <a:bodyPr/>
          <a:lstStyle/>
          <a:p>
            <a:r>
              <a:rPr lang="en-US" b="1" dirty="0" smtClean="0"/>
              <a:t>Satellite observations 1996-2015: </a:t>
            </a:r>
            <a:r>
              <a:rPr lang="en-US" b="1" dirty="0"/>
              <a:t>projected to 2018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63492" y="1274584"/>
            <a:ext cx="7155493" cy="44109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01066" y="6292404"/>
            <a:ext cx="1619840" cy="216000"/>
          </a:xfrm>
        </p:spPr>
        <p:txBody>
          <a:bodyPr/>
          <a:lstStyle/>
          <a:p>
            <a:fld id="{6B3B0B0F-E794-1244-9699-107C60B9C23A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84949" y="3789185"/>
            <a:ext cx="1545772" cy="21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530721" y="3636785"/>
            <a:ext cx="261257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791978" y="3168699"/>
            <a:ext cx="283028" cy="4680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75006" y="3168699"/>
            <a:ext cx="5987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721" y="2700614"/>
            <a:ext cx="566057" cy="468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239778" y="2548214"/>
            <a:ext cx="315685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55463" y="2548214"/>
            <a:ext cx="2612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16721" y="2439357"/>
            <a:ext cx="304800" cy="108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21521" y="2352271"/>
            <a:ext cx="304800" cy="870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26321" y="2025699"/>
            <a:ext cx="272142" cy="3265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698463" y="1916842"/>
            <a:ext cx="326572" cy="108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25035" y="1916842"/>
            <a:ext cx="272143" cy="108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97178" y="1916842"/>
            <a:ext cx="350473" cy="1088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47651" y="1546728"/>
            <a:ext cx="248241" cy="370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95892" y="1372557"/>
            <a:ext cx="315686" cy="174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11578" y="1372557"/>
            <a:ext cx="2394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21610" y="5960406"/>
            <a:ext cx="586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08425" y="5794384"/>
            <a:ext cx="601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 of satellite products operationally monitored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718985" y="1244275"/>
            <a:ext cx="13509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EPS-SG</a:t>
            </a:r>
          </a:p>
          <a:p>
            <a:r>
              <a:rPr lang="en-GB" sz="1600" dirty="0" smtClean="0"/>
              <a:t>MTG</a:t>
            </a:r>
          </a:p>
          <a:p>
            <a:r>
              <a:rPr lang="en-GB" sz="1600" dirty="0" smtClean="0"/>
              <a:t>FY4</a:t>
            </a:r>
          </a:p>
          <a:p>
            <a:endParaRPr lang="en-GB" sz="1600" dirty="0"/>
          </a:p>
          <a:p>
            <a:r>
              <a:rPr lang="en-GB" sz="1600" dirty="0" smtClean="0"/>
              <a:t>2019-2025</a:t>
            </a:r>
          </a:p>
          <a:p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21" y="607001"/>
            <a:ext cx="8825229" cy="11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799" y="385525"/>
            <a:ext cx="6934200" cy="783000"/>
          </a:xfrm>
        </p:spPr>
        <p:txBody>
          <a:bodyPr/>
          <a:lstStyle/>
          <a:p>
            <a:pPr algn="ctr"/>
            <a:r>
              <a:rPr lang="en-GB" dirty="0"/>
              <a:t>Enhancing the assimilation system </a:t>
            </a:r>
            <a:r>
              <a:rPr lang="en-GB" dirty="0" smtClean="0"/>
              <a:t>with new data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76991" y="1777388"/>
            <a:ext cx="6470942" cy="4986000"/>
          </a:xfrm>
        </p:spPr>
        <p:txBody>
          <a:bodyPr/>
          <a:lstStyle/>
          <a:p>
            <a:endParaRPr lang="en-GB" b="1" dirty="0"/>
          </a:p>
          <a:p>
            <a:r>
              <a:rPr lang="en-GB" dirty="0" smtClean="0"/>
              <a:t>First </a:t>
            </a:r>
            <a:r>
              <a:rPr lang="en-GB" dirty="0"/>
              <a:t>results with v7 of OCO-2 data</a:t>
            </a:r>
          </a:p>
          <a:p>
            <a:endParaRPr lang="en-GB" dirty="0" smtClean="0"/>
          </a:p>
          <a:p>
            <a:r>
              <a:rPr lang="en-GB" dirty="0" smtClean="0"/>
              <a:t>Good progress with SNPP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VIIRS AOT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OMPS O3 profile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VIIRS FRP – not yet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Ready to use Sentinel 3, 5p, 4, 5 when become available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32479"/>
            <a:ext cx="4369858" cy="2444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914" y="4038898"/>
            <a:ext cx="3681518" cy="5442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47133" y="729332"/>
            <a:ext cx="8669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5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CAMS </a:t>
            </a:r>
            <a:r>
              <a:rPr lang="en-GB" dirty="0" smtClean="0"/>
              <a:t>service </a:t>
            </a:r>
            <a:r>
              <a:rPr lang="en-GB" dirty="0"/>
              <a:t>provision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8" b="9446"/>
          <a:stretch/>
        </p:blipFill>
        <p:spPr bwMode="auto">
          <a:xfrm>
            <a:off x="762000" y="1219199"/>
            <a:ext cx="7789333" cy="448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56311" y="5805033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https://atmosphere.copernicus.eu/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7800" y="729332"/>
            <a:ext cx="89661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5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indent="0">
              <a:buNone/>
            </a:pPr>
            <a:r>
              <a:rPr lang="en-GB" sz="60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Thank you</a:t>
            </a:r>
            <a:endParaRPr lang="en-GB" sz="6000" b="1" dirty="0">
              <a:solidFill>
                <a:schemeClr val="tx2"/>
              </a:solidFill>
              <a:latin typeface="Droid Sans Fallback"/>
            </a:endParaRPr>
          </a:p>
          <a:p>
            <a:endParaRPr lang="en-GB" dirty="0" smtClean="0"/>
          </a:p>
          <a:p>
            <a:pPr indent="0">
              <a:buNone/>
            </a:pPr>
            <a:r>
              <a:rPr lang="en-GB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Acknowledgments: </a:t>
            </a:r>
            <a:r>
              <a:rPr lang="en-GB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V.H.Peuch</a:t>
            </a:r>
            <a:r>
              <a:rPr lang="en-GB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R.Engelen</a:t>
            </a:r>
            <a:r>
              <a:rPr lang="en-GB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M.Suttie</a:t>
            </a:r>
            <a:r>
              <a:rPr lang="en-GB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A.Benedetti</a:t>
            </a:r>
            <a:r>
              <a:rPr lang="en-GB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A.Inness</a:t>
            </a:r>
            <a:r>
              <a:rPr lang="en-GB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S.Massart</a:t>
            </a:r>
            <a:r>
              <a:rPr lang="en-GB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M.Parrington</a:t>
            </a:r>
            <a:r>
              <a:rPr lang="en-GB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J.Flemming,A</a:t>
            </a:r>
            <a:r>
              <a:rPr lang="en-GB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Agusti-Panareda</a:t>
            </a:r>
            <a:r>
              <a:rPr lang="en-US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CAMS team</a:t>
            </a:r>
            <a:endParaRPr lang="en-GB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5" r="44554"/>
          <a:stretch/>
        </p:blipFill>
        <p:spPr>
          <a:xfrm>
            <a:off x="1183290" y="3670712"/>
            <a:ext cx="2844657" cy="3037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 r="21539" b="12798"/>
          <a:stretch/>
        </p:blipFill>
        <p:spPr>
          <a:xfrm>
            <a:off x="4635054" y="3927023"/>
            <a:ext cx="4256965" cy="2781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29"/>
          <a:stretch/>
        </p:blipFill>
        <p:spPr>
          <a:xfrm>
            <a:off x="6251833" y="430418"/>
            <a:ext cx="2430270" cy="3226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r="23015" b="13451"/>
          <a:stretch/>
        </p:blipFill>
        <p:spPr>
          <a:xfrm>
            <a:off x="552589" y="507746"/>
            <a:ext cx="4543957" cy="31491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5348755" y="2086183"/>
            <a:ext cx="540060" cy="32077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5400000">
            <a:off x="7947375" y="3670712"/>
            <a:ext cx="540060" cy="32077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39837" y="5258784"/>
            <a:ext cx="540060" cy="32077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869" y="32265"/>
            <a:ext cx="773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ECMWF Observation Monitoring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008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787" y="25460"/>
            <a:ext cx="686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12FA1"/>
                </a:solidFill>
                <a:latin typeface="+mj-lt"/>
                <a:cs typeface="Comic Sans MS"/>
              </a:rPr>
              <a:t>Key data events Sept 2014 – Sept 2015</a:t>
            </a:r>
            <a:endParaRPr lang="en-GB" sz="2800" dirty="0">
              <a:solidFill>
                <a:srgbClr val="012FA1"/>
              </a:solidFill>
              <a:latin typeface="+mj-lt"/>
              <a:cs typeface="Comic Sans M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46477"/>
              </p:ext>
            </p:extLst>
          </p:nvPr>
        </p:nvGraphicFramePr>
        <p:xfrm>
          <a:off x="402770" y="642261"/>
          <a:ext cx="8360232" cy="616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058"/>
                <a:gridCol w="2090058"/>
                <a:gridCol w="2090058"/>
                <a:gridCol w="2090058"/>
              </a:tblGrid>
              <a:tr h="27214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September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Data in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Data out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System</a:t>
                      </a:r>
                      <a:endParaRPr lang="en-GB" sz="1600" dirty="0"/>
                    </a:p>
                  </a:txBody>
                  <a:tcPr/>
                </a:tc>
              </a:tr>
              <a:tr h="41956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September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B050"/>
                          </a:solidFill>
                        </a:rPr>
                        <a:t>FY-3B</a:t>
                      </a:r>
                      <a:r>
                        <a:rPr lang="en-GB" sz="1200" baseline="0" dirty="0" smtClean="0">
                          <a:solidFill>
                            <a:srgbClr val="00B050"/>
                          </a:solidFill>
                        </a:rPr>
                        <a:t> MWHS</a:t>
                      </a:r>
                    </a:p>
                    <a:p>
                      <a:r>
                        <a:rPr lang="en-GB" sz="1200" baseline="0" dirty="0" smtClean="0"/>
                        <a:t>GOME-2 Ozone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AIREP decoder</a:t>
                      </a:r>
                      <a:r>
                        <a:rPr lang="en-GB" sz="1200" baseline="0" dirty="0" smtClean="0"/>
                        <a:t> change</a:t>
                      </a:r>
                      <a:endParaRPr lang="en-GB" sz="1200" dirty="0"/>
                    </a:p>
                  </a:txBody>
                  <a:tcPr/>
                </a:tc>
              </a:tr>
              <a:tr h="4095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October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Increase in </a:t>
                      </a:r>
                      <a:r>
                        <a:rPr lang="en-GB" sz="1200" i="1" dirty="0" smtClean="0"/>
                        <a:t>in situ</a:t>
                      </a:r>
                      <a:endParaRPr lang="en-GB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Major outage of US data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4095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November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latin typeface="+mj-lt"/>
                        </a:rPr>
                        <a:t>Cycle update TAC2BUFR</a:t>
                      </a:r>
                    </a:p>
                  </a:txBody>
                  <a:tcPr/>
                </a:tc>
              </a:tr>
              <a:tr h="4095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December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4095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January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B050"/>
                          </a:solidFill>
                        </a:rPr>
                        <a:t>S-NPP/CrIS</a:t>
                      </a:r>
                      <a:endParaRPr lang="en-GB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4095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February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Metop-B HIRS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4095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March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BUFR </a:t>
                      </a:r>
                      <a:r>
                        <a:rPr lang="en-GB" sz="1200" dirty="0" err="1" smtClean="0"/>
                        <a:t>Synop</a:t>
                      </a:r>
                      <a:r>
                        <a:rPr lang="en-GB" sz="1200" dirty="0" smtClean="0"/>
                        <a:t> Block 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</a:tr>
              <a:tr h="4095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April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End of TRMM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58738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BUFR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Synop</a:t>
                      </a:r>
                      <a:r>
                        <a:rPr lang="en-GB" sz="1200" baseline="0" dirty="0" smtClean="0"/>
                        <a:t>/TEMP from Spain, Portugal and New Zealand</a:t>
                      </a:r>
                    </a:p>
                    <a:p>
                      <a:r>
                        <a:rPr lang="en-GB" sz="1200" baseline="0" dirty="0" err="1" smtClean="0"/>
                        <a:t>Cryosat+SARAL</a:t>
                      </a:r>
                      <a:r>
                        <a:rPr lang="en-GB" sz="1200" baseline="0" dirty="0" smtClean="0"/>
                        <a:t> SWH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Remove</a:t>
                      </a:r>
                      <a:r>
                        <a:rPr lang="en-GB" sz="1200" baseline="0" dirty="0" smtClean="0"/>
                        <a:t> Metop-B HIRS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rgbClr val="00B050"/>
                          </a:solidFill>
                        </a:rPr>
                        <a:t>Cycle 41r1</a:t>
                      </a:r>
                    </a:p>
                  </a:txBody>
                  <a:tcPr/>
                </a:tc>
              </a:tr>
              <a:tr h="4095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June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4095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July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4095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August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B050"/>
                          </a:solidFill>
                        </a:rPr>
                        <a:t>GPM/GMI</a:t>
                      </a:r>
                    </a:p>
                    <a:p>
                      <a:r>
                        <a:rPr lang="en-GB" sz="1200" dirty="0" smtClean="0">
                          <a:solidFill>
                            <a:srgbClr val="00B050"/>
                          </a:solidFill>
                        </a:rPr>
                        <a:t>GCOM-W/AMSR2</a:t>
                      </a:r>
                      <a:endParaRPr lang="en-GB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40957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September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5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 t="8854" b="13420"/>
          <a:stretch/>
        </p:blipFill>
        <p:spPr>
          <a:xfrm>
            <a:off x="964137" y="1359445"/>
            <a:ext cx="3586149" cy="3993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5170" y="922400"/>
            <a:ext cx="209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Winds – global fit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3" t="9559" b="12897"/>
          <a:stretch/>
        </p:blipFill>
        <p:spPr>
          <a:xfrm>
            <a:off x="5182489" y="1371588"/>
            <a:ext cx="3604936" cy="4007734"/>
          </a:xfrm>
        </p:spPr>
      </p:pic>
      <p:sp>
        <p:nvSpPr>
          <p:cNvPr id="11" name="TextBox 10"/>
          <p:cNvSpPr txBox="1"/>
          <p:nvPr/>
        </p:nvSpPr>
        <p:spPr>
          <a:xfrm>
            <a:off x="5858197" y="904411"/>
            <a:ext cx="2039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ATMS – global fit</a:t>
            </a:r>
            <a:endParaRPr lang="en-GB" b="1" dirty="0"/>
          </a:p>
        </p:txBody>
      </p:sp>
      <p:sp>
        <p:nvSpPr>
          <p:cNvPr id="13" name="Oval 12"/>
          <p:cNvSpPr/>
          <p:nvPr/>
        </p:nvSpPr>
        <p:spPr>
          <a:xfrm>
            <a:off x="6791574" y="3967016"/>
            <a:ext cx="1622784" cy="96504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9271" r="89104" b="21637"/>
          <a:stretch/>
        </p:blipFill>
        <p:spPr>
          <a:xfrm>
            <a:off x="512573" y="1359445"/>
            <a:ext cx="676955" cy="357261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281161" y="3658167"/>
            <a:ext cx="2338198" cy="135510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89013" b="22463"/>
          <a:stretch/>
        </p:blipFill>
        <p:spPr>
          <a:xfrm>
            <a:off x="4586382" y="1371588"/>
            <a:ext cx="844014" cy="3512341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7" t="86894" r="31270" b="-166"/>
          <a:stretch/>
        </p:blipFill>
        <p:spPr>
          <a:xfrm>
            <a:off x="2894738" y="5265654"/>
            <a:ext cx="4025083" cy="90631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430396" y="1309341"/>
            <a:ext cx="2895457" cy="140940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235635" y="5877010"/>
            <a:ext cx="2908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1200" dirty="0"/>
              <a:t>Lonitz et </a:t>
            </a:r>
            <a:r>
              <a:rPr lang="en-US" sz="1200" dirty="0" smtClean="0"/>
              <a:t>al. 2015, RD </a:t>
            </a:r>
            <a:r>
              <a:rPr lang="en-US" sz="1200" dirty="0"/>
              <a:t>Memo, </a:t>
            </a:r>
            <a:r>
              <a:rPr lang="en-US" sz="1200" dirty="0" smtClean="0"/>
              <a:t>RD15-201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904999" y="25460"/>
            <a:ext cx="5780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12FA1"/>
                </a:solidFill>
                <a:latin typeface="+mj-lt"/>
                <a:cs typeface="Comic Sans MS"/>
              </a:rPr>
              <a:t>AMSR2 and GMI impact</a:t>
            </a:r>
            <a:endParaRPr lang="en-GB" sz="2800" dirty="0">
              <a:solidFill>
                <a:srgbClr val="012FA1"/>
              </a:solidFill>
              <a:latin typeface="+mj-lt"/>
              <a:cs typeface="Comic Sans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971" y="548680"/>
            <a:ext cx="90460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35635" y="6488300"/>
            <a:ext cx="335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Geer A., </a:t>
            </a:r>
            <a:r>
              <a:rPr lang="en-GB" dirty="0" err="1" smtClean="0"/>
              <a:t>Lonitz</a:t>
            </a:r>
            <a:r>
              <a:rPr lang="en-GB" dirty="0" smtClean="0"/>
              <a:t> K., Lean 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3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304" y="-195943"/>
            <a:ext cx="9057241" cy="6410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757197"/>
            <a:ext cx="8820150" cy="1143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40289" y="262641"/>
            <a:ext cx="8097837" cy="49455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rgbClr val="00279F"/>
                </a:solidFill>
                <a:latin typeface="Calibri"/>
                <a:ea typeface="ＭＳ Ｐゴシック" charset="-128"/>
                <a:cs typeface="Calibri"/>
              </a:rPr>
              <a:t>AMVs: Dual-LEO bridging gap GEO to Polar</a:t>
            </a:r>
            <a:endParaRPr lang="en-GB" sz="2800" b="1" dirty="0">
              <a:solidFill>
                <a:srgbClr val="00279F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0" y="6488300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Salonen</a:t>
            </a:r>
            <a:r>
              <a:rPr lang="en-GB" dirty="0" smtClean="0"/>
              <a:t>, K.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Forecast impact over 6 months, wind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451692"/>
            <a:ext cx="4150805" cy="2834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87" y="1498387"/>
            <a:ext cx="4140518" cy="2859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4389" y="894470"/>
            <a:ext cx="829618" cy="8224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769" y="4952103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</a:rPr>
              <a:t>-0.04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76214" y="4952103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</a:rPr>
              <a:t>0.04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9441" y="4952103"/>
            <a:ext cx="6335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</a:rPr>
              <a:t>0.02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4985" y="4952103"/>
            <a:ext cx="71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chemeClr val="tx1"/>
                </a:solidFill>
              </a:rPr>
              <a:t>-0.02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840" y="4221089"/>
            <a:ext cx="1633781" cy="45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Improvement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2509" y="4232023"/>
            <a:ext cx="1531188" cy="45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Degradation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2897" y="1052737"/>
            <a:ext cx="2155334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MTSAT-2 vs Denial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7393" y="1052737"/>
            <a:ext cx="1890261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COMS vs Denial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7544" y="256506"/>
            <a:ext cx="8097837" cy="49455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rgbClr val="00279F"/>
                </a:solidFill>
                <a:latin typeface="Calibri"/>
                <a:ea typeface="ＭＳ Ｐゴシック" charset="-128"/>
                <a:cs typeface="Calibri"/>
              </a:rPr>
              <a:t>Assimilating COMS AMVs</a:t>
            </a:r>
            <a:endParaRPr lang="en-GB" sz="2800" b="1" dirty="0">
              <a:solidFill>
                <a:srgbClr val="00279F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6183" y="5932324"/>
            <a:ext cx="63547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COMS and MTSAT impact is comparable – both are positive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31" y="704544"/>
            <a:ext cx="8820150" cy="114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29600" y="6488300"/>
            <a:ext cx="136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Lee, 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7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959" y="6308255"/>
            <a:ext cx="1619840" cy="216000"/>
          </a:xfrm>
        </p:spPr>
        <p:txBody>
          <a:bodyPr/>
          <a:lstStyle/>
          <a:p>
            <a:fld id="{6B3B0B0F-E794-1244-9699-107C60B9C23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83"/>
            <a:ext cx="0" cy="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0" y="530283"/>
            <a:ext cx="0" cy="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2" y="680283"/>
            <a:ext cx="0" cy="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2" y="1449795"/>
            <a:ext cx="0" cy="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2" y="1457671"/>
            <a:ext cx="3779111" cy="2520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73" y="1440590"/>
            <a:ext cx="3779111" cy="2520000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1620422" y="4047512"/>
            <a:ext cx="6443831" cy="500879"/>
            <a:chOff x="1350374" y="5870517"/>
            <a:chExt cx="6443831" cy="500879"/>
          </a:xfrm>
        </p:grpSpPr>
        <p:grpSp>
          <p:nvGrpSpPr>
            <p:cNvPr id="31" name="Group 30"/>
            <p:cNvGrpSpPr/>
            <p:nvPr/>
          </p:nvGrpSpPr>
          <p:grpSpPr>
            <a:xfrm>
              <a:off x="1350374" y="5870517"/>
              <a:ext cx="6443831" cy="500879"/>
              <a:chOff x="954019" y="5862836"/>
              <a:chExt cx="6443831" cy="50087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17" t="92240" r="13412"/>
              <a:stretch/>
            </p:blipFill>
            <p:spPr>
              <a:xfrm>
                <a:off x="954019" y="5890566"/>
                <a:ext cx="6443831" cy="473149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6967242" y="5862836"/>
                <a:ext cx="430608" cy="148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659786" y="5963130"/>
              <a:ext cx="483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2076"/>
                  </a:solidFill>
                </a:rPr>
                <a:t>&gt;</a:t>
              </a:r>
              <a:endParaRPr lang="en-GB" dirty="0">
                <a:solidFill>
                  <a:srgbClr val="002076"/>
                </a:solidFill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3646757" y="1390292"/>
            <a:ext cx="625843" cy="30340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464819" y="1374047"/>
            <a:ext cx="625843" cy="303402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399377" y="3230917"/>
            <a:ext cx="10088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6.75µm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102287" y="3227615"/>
            <a:ext cx="10088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6.95µm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137322" y="5342342"/>
            <a:ext cx="527598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Himawari-8 fits ECMWF much better than MTSAT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764" y="702453"/>
            <a:ext cx="8820150" cy="114300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467544" y="256506"/>
            <a:ext cx="8097837" cy="494556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rgbClr val="00279F"/>
                </a:solidFill>
                <a:latin typeface="Calibri"/>
                <a:ea typeface="ＭＳ Ｐゴシック" charset="-128"/>
                <a:cs typeface="Calibri"/>
              </a:rPr>
              <a:t>Evaluating Himawari-8</a:t>
            </a:r>
            <a:endParaRPr lang="en-GB" sz="2800" b="1" dirty="0">
              <a:solidFill>
                <a:srgbClr val="00279F"/>
              </a:solidFill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8600" y="6488300"/>
            <a:ext cx="174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Lean 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7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2" grpId="0" animBg="1"/>
      <p:bldP spid="27" grpId="0" animBg="1"/>
    </p:bldLst>
  </p:timing>
</p:sld>
</file>

<file path=ppt/theme/theme1.xml><?xml version="1.0" encoding="utf-8"?>
<a:theme xmlns:a="http://schemas.openxmlformats.org/drawingml/2006/main" name="ECMWF Light 4:3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6424</TotalTime>
  <Words>1654</Words>
  <Application>Microsoft Office PowerPoint</Application>
  <PresentationFormat>On-screen Show (4:3)</PresentationFormat>
  <Paragraphs>392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Calibri</vt:lpstr>
      <vt:lpstr>Comic Sans MS</vt:lpstr>
      <vt:lpstr>DejaVu Serif</vt:lpstr>
      <vt:lpstr>Droid Sans Fallback</vt:lpstr>
      <vt:lpstr>Symbol</vt:lpstr>
      <vt:lpstr>Times</vt:lpstr>
      <vt:lpstr>Times New Roman</vt:lpstr>
      <vt:lpstr>Wingdings</vt:lpstr>
      <vt:lpstr>ECMWF Light 4:3 blue</vt:lpstr>
      <vt:lpstr>PowerPoint Presentation</vt:lpstr>
      <vt:lpstr>Outline</vt:lpstr>
      <vt:lpstr>Satellite observations 1996-2015: projected to 2018</vt:lpstr>
      <vt:lpstr>PowerPoint Presentation</vt:lpstr>
      <vt:lpstr>PowerPoint Presentation</vt:lpstr>
      <vt:lpstr>PowerPoint Presentation</vt:lpstr>
      <vt:lpstr>PowerPoint Presentation</vt:lpstr>
      <vt:lpstr>Forecast impact over 6 months, wind</vt:lpstr>
      <vt:lpstr>PowerPoint Presentation</vt:lpstr>
      <vt:lpstr>Assimilating FY-3C MWHS-2</vt:lpstr>
      <vt:lpstr>Evaluating Meteor M N2 MTVZA</vt:lpstr>
      <vt:lpstr>Preparing new satellite obs from US and Europe</vt:lpstr>
      <vt:lpstr>Preparing new satellite obs from Asia and Russia</vt:lpstr>
      <vt:lpstr>PowerPoint Presentation</vt:lpstr>
      <vt:lpstr>PowerPoint Presentation</vt:lpstr>
      <vt:lpstr>PowerPoint Presentation</vt:lpstr>
      <vt:lpstr>Conventional data, current priorities</vt:lpstr>
      <vt:lpstr>BUFR migration, surface</vt:lpstr>
      <vt:lpstr>BUFR radiosondes</vt:lpstr>
      <vt:lpstr>PowerPoint Presentation</vt:lpstr>
      <vt:lpstr>Copernicus Atmosphere Monitoring Service</vt:lpstr>
      <vt:lpstr>CO NRT data used in data assimilation</vt:lpstr>
      <vt:lpstr>Ozone NRT data used in data assimilation</vt:lpstr>
      <vt:lpstr> NO2 NRT data used in data assimilation</vt:lpstr>
      <vt:lpstr>SO2 NRT data used in data assimilation</vt:lpstr>
      <vt:lpstr>Aerosol NRT data used in data assimilation</vt:lpstr>
      <vt:lpstr>Fire radiative power data used in fire assimilation  </vt:lpstr>
      <vt:lpstr> CH4 and CO2 data used in data assimilation</vt:lpstr>
      <vt:lpstr>Recent progress</vt:lpstr>
      <vt:lpstr>Enhancing the assimilation system with new data </vt:lpstr>
      <vt:lpstr>CAMS service provision</vt:lpstr>
      <vt:lpstr>PowerPoint Presentation</vt:lpstr>
    </vt:vector>
  </TitlesOfParts>
  <Company>ECMWF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Hine</dc:creator>
  <cp:lastModifiedBy>Stephen English</cp:lastModifiedBy>
  <cp:revision>176</cp:revision>
  <cp:lastPrinted>2015-09-30T15:12:07Z</cp:lastPrinted>
  <dcterms:created xsi:type="dcterms:W3CDTF">2015-03-12T16:17:10Z</dcterms:created>
  <dcterms:modified xsi:type="dcterms:W3CDTF">2015-10-02T14:53:17Z</dcterms:modified>
</cp:coreProperties>
</file>