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13" r:id="rId3"/>
    <p:sldMasterId id="2147483725" r:id="rId4"/>
    <p:sldMasterId id="2147483737" r:id="rId5"/>
    <p:sldMasterId id="2147483749" r:id="rId6"/>
    <p:sldMasterId id="2147483775" r:id="rId7"/>
    <p:sldMasterId id="2147483789" r:id="rId8"/>
    <p:sldMasterId id="2147483803" r:id="rId9"/>
  </p:sldMasterIdLst>
  <p:notesMasterIdLst>
    <p:notesMasterId r:id="rId41"/>
  </p:notesMasterIdLst>
  <p:handoutMasterIdLst>
    <p:handoutMasterId r:id="rId42"/>
  </p:handoutMasterIdLst>
  <p:sldIdLst>
    <p:sldId id="438" r:id="rId10"/>
    <p:sldId id="514" r:id="rId11"/>
    <p:sldId id="539" r:id="rId12"/>
    <p:sldId id="440" r:id="rId13"/>
    <p:sldId id="515" r:id="rId14"/>
    <p:sldId id="540" r:id="rId15"/>
    <p:sldId id="541" r:id="rId16"/>
    <p:sldId id="560" r:id="rId17"/>
    <p:sldId id="542" r:id="rId18"/>
    <p:sldId id="543" r:id="rId19"/>
    <p:sldId id="364" r:id="rId20"/>
    <p:sldId id="537" r:id="rId21"/>
    <p:sldId id="531" r:id="rId22"/>
    <p:sldId id="533" r:id="rId23"/>
    <p:sldId id="535" r:id="rId24"/>
    <p:sldId id="561" r:id="rId25"/>
    <p:sldId id="562" r:id="rId26"/>
    <p:sldId id="556" r:id="rId27"/>
    <p:sldId id="558" r:id="rId28"/>
    <p:sldId id="563" r:id="rId29"/>
    <p:sldId id="516" r:id="rId30"/>
    <p:sldId id="538" r:id="rId31"/>
    <p:sldId id="544" r:id="rId32"/>
    <p:sldId id="545" r:id="rId33"/>
    <p:sldId id="547" r:id="rId34"/>
    <p:sldId id="550" r:id="rId35"/>
    <p:sldId id="552" r:id="rId36"/>
    <p:sldId id="524" r:id="rId37"/>
    <p:sldId id="526" r:id="rId38"/>
    <p:sldId id="507" r:id="rId39"/>
    <p:sldId id="508" r:id="rId4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FF00"/>
    <a:srgbClr val="090D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1674" y="-636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2880"/>
        <p:guide pos="295"/>
        <p:guide pos="5486"/>
        <p:guide pos="526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2FACF0-8F15-46A6-B509-69C7DFD460C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5902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803275"/>
            <a:ext cx="5022850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92675"/>
            <a:ext cx="520382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Klicken Sie, um die Formate des Vorlagentextes zu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4388"/>
            <a:ext cx="30781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04388"/>
            <a:ext cx="30781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80" rIns="94757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A3AA56-A3CB-43E7-922E-0C9DCDBAE4E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624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50BC5F-8030-4C1B-A2BC-EB35B46BAD88}" type="slidenum">
              <a:rPr lang="de-DE" altLang="en-US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en-US" sz="13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21219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097804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574390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50975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3660F-BD6A-4BC9-87CE-FB07D4CB4C00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1688"/>
            <a:ext cx="5024438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54" y="4892885"/>
            <a:ext cx="5202923" cy="46659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21219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097804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574390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50975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10DFD9-D714-451B-AC74-60F5687C1E6C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1688"/>
            <a:ext cx="5024438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54" y="4892885"/>
            <a:ext cx="5202923" cy="46659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21219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097804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574390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50975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F9F3EE-FB49-432E-9F9C-306E1A114252}" type="slidenum">
              <a:rPr lang="de-DE" altLang="de-DE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1688"/>
            <a:ext cx="5024438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54" y="4892885"/>
            <a:ext cx="5202923" cy="46659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21219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097804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574390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50975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04A14-F3F3-4455-86B8-422BF6D745E8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1688"/>
            <a:ext cx="5024438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54" y="4892885"/>
            <a:ext cx="5202923" cy="46659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defTabSz="471621" eaLnBrk="0" hangingPunct="0">
              <a:spcBef>
                <a:spcPct val="30000"/>
              </a:spcBef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21219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097804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574390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50975" indent="-238293" defTabSz="4716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61445" algn="l"/>
                <a:tab pos="1921235" algn="l"/>
                <a:tab pos="2882679" algn="l"/>
                <a:tab pos="3842469" algn="l"/>
                <a:tab pos="4803914" algn="l"/>
                <a:tab pos="5763704" algn="l"/>
                <a:tab pos="6725148" algn="l"/>
                <a:tab pos="7684938" algn="l"/>
                <a:tab pos="8646383" algn="l"/>
                <a:tab pos="9607827" algn="l"/>
                <a:tab pos="105676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04A14-F3F3-4455-86B8-422BF6D745E8}" type="slidenum">
              <a:rPr lang="de-DE" altLang="de-DE" smtClean="0"/>
              <a:pPr eaLnBrk="1" hangingPunct="1">
                <a:spcBef>
                  <a:spcPct val="0"/>
                </a:spcBef>
              </a:pPr>
              <a:t>17</a:t>
            </a:fld>
            <a:endParaRPr lang="de-DE" altLang="de-D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01688"/>
            <a:ext cx="5024438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54" y="4892885"/>
            <a:ext cx="5202923" cy="466599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9463" indent="-300038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200150" indent="-239713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81163" indent="-239713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60588" indent="-239713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7788" indent="-239713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4988" indent="-239713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32188" indent="-239713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89388" indent="-239713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937EB3-65CB-4B64-A511-75041049FFB9}" type="slidenum">
              <a:rPr lang="de-DE" altLang="en-US" sz="13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e-DE" altLang="en-US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en-US" sz="3000">
                <a:solidFill>
                  <a:schemeClr val="bg1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altLang="en-US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508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6912563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048445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571555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373475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30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68512" cy="5927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6056313" cy="5927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0851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460272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46088" y="1052513"/>
            <a:ext cx="8239125" cy="5605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Robin Faulwetter  Routinebesprechung 23.04.2013</a:t>
            </a:r>
          </a:p>
        </p:txBody>
      </p:sp>
    </p:spTree>
    <p:extLst>
      <p:ext uri="{BB962C8B-B14F-4D97-AF65-F5344CB8AC3E}">
        <p14:creationId xmlns:p14="http://schemas.microsoft.com/office/powerpoint/2010/main" val="313189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10DD-4641-4A05-92CE-F45924D3F17D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CD5E-3BDB-4067-B20B-E193A77DE8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BFFD-B56D-4EA0-AE7F-EEB30E19E343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6B6B-BEE1-4169-BCD0-DFB284842A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40A8-3CE7-4A9B-8CD4-A3A2E66CE73A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7B2B-15FE-4C71-B031-3D4B3430BD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32DA-4F85-4190-8E11-CC04A2C7429F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DB08-BE0F-44DA-8E5B-4BCF5037D1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3909-5BB7-44E3-AB18-0D719FF3D1DA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DDA4-0C08-4C82-A089-0CA3EB6E78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C30B-0532-4948-8DC0-F3AD07F20D4B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AD2-BB7E-4A54-B495-7E1A032228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9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A3D3-3252-4EFE-B579-7536D1FB7259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CAB9-5C7F-4328-9BA6-E472941C65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 altLang="en-US"/>
              <a:t>APSDEU-13/NAEDEX-25 Data Exchange Meeting 	</a:t>
            </a:r>
            <a:r>
              <a:rPr lang="de-DE" altLang="en-US" b="1"/>
              <a:t>Alexander Cress</a:t>
            </a:r>
            <a:endParaRPr lang="de-DE" altLang="en-US" b="1"/>
          </a:p>
        </p:txBody>
      </p:sp>
    </p:spTree>
    <p:extLst>
      <p:ext uri="{BB962C8B-B14F-4D97-AF65-F5344CB8AC3E}">
        <p14:creationId xmlns:p14="http://schemas.microsoft.com/office/powerpoint/2010/main" val="350181769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8E6E-01CC-49A3-81CF-BCB67BF96FAD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59FF-A29A-49FB-9329-D5DF5DAC4B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ABD2-B9AB-4EEE-B742-B9B2513410A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D17C-93A3-4840-8E29-73697764E4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9A53-2909-4E3F-986F-9DBE4A55346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C511-12F7-4DC4-9321-520609D610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7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9402-54B4-46ED-AC17-F7733E31250A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E872-6175-4D51-B69A-132ADA6756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25032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56887958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27117331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47307156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642660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1736702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13127391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9973194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25278638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4247461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16573327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5804463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53425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6941401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84306953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97495790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121190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755664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438216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64895651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6795535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96934105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2247019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5299409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5215694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09543579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04998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701343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87386304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2218930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15877006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6280512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0717582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24006377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75512509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55526328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66207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OBS-Set Meeting 2014 Reading				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59502972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0063653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3638644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70314150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83920015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43710604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2813233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0223819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99934636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0180928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01055438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779711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34612966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43677066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16556860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425518536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46260878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191323387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223000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376344150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116023942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200059495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364037950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7724937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56007325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5513475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9979478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72816227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401527680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391334706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28318139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100806334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205658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417308240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4433981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85821557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310683253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211214333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79860010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Intl. Wind Workshop</a:t>
            </a:r>
            <a:r>
              <a:rPr lang="de-DE" b="0"/>
              <a:t>		</a:t>
            </a:r>
            <a:r>
              <a:rPr lang="de-DE"/>
              <a:t>Alexander Cress		20 - 24 Feb. 2012  Auckland   </a:t>
            </a:r>
          </a:p>
        </p:txBody>
      </p:sp>
    </p:spTree>
    <p:extLst>
      <p:ext uri="{BB962C8B-B14F-4D97-AF65-F5344CB8AC3E}">
        <p14:creationId xmlns:p14="http://schemas.microsoft.com/office/powerpoint/2010/main" val="250108404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50154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0061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804848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35561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471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5103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9" descr="DWD-BiWoCl-22-rgb_kor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2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901CF8-2511-4C6F-ADA5-B6E6DD62B62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C3E073D-3E14-4E69-94FD-AE37B40E15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APSDEU-12/NAEDEX-24 Data Exchange Meeting 	</a:t>
            </a:r>
            <a:r>
              <a:rPr lang="de-DE" b="1">
                <a:cs typeface="+mn-cs"/>
              </a:rPr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0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APSDEU-12/NAEDEX-24 Data Exchange Meeting 	</a:t>
            </a:r>
            <a:r>
              <a:rPr lang="de-DE" b="1">
                <a:cs typeface="+mn-cs"/>
              </a:rPr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APSDEU-12/NAEDEX-24 Data Exchange Meeting 	</a:t>
            </a:r>
            <a:r>
              <a:rPr lang="de-DE" b="1">
                <a:cs typeface="+mn-cs"/>
              </a:rPr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4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APSDEU-12/NAEDEX-24 Data Exchange Meeting 	</a:t>
            </a:r>
            <a:r>
              <a:rPr lang="de-DE" b="1">
                <a:cs typeface="+mn-cs"/>
              </a:rPr>
              <a:t>Alexander Cress</a:t>
            </a:r>
          </a:p>
        </p:txBody>
      </p:sp>
      <p:sp>
        <p:nvSpPr>
          <p:cNvPr id="4100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102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52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632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11</a:t>
            </a:r>
            <a:r>
              <a:rPr lang="de-DE" baseline="30000">
                <a:cs typeface="+mn-cs"/>
              </a:rPr>
              <a:t>th</a:t>
            </a:r>
            <a:r>
              <a:rPr lang="de-DE">
                <a:cs typeface="+mn-cs"/>
              </a:rPr>
              <a:t> Intl. Wind Workshop</a:t>
            </a:r>
            <a:r>
              <a:rPr lang="de-DE" b="0">
                <a:cs typeface="+mn-cs"/>
              </a:rPr>
              <a:t>		</a:t>
            </a:r>
            <a:r>
              <a:rPr lang="de-DE">
                <a:cs typeface="+mn-cs"/>
              </a:rPr>
              <a:t>Alexander Cress		20 - 24 Feb. 2012  Auckland   </a:t>
            </a:r>
          </a:p>
        </p:txBody>
      </p:sp>
      <p:sp>
        <p:nvSpPr>
          <p:cNvPr id="8196" name="Line 20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197" name="Line 2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8198" name="Picture 28" descr="Bundesadler_klei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9" descr="DWD-BiWoCl-22-rgb_kor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6327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11</a:t>
            </a:r>
            <a:r>
              <a:rPr lang="de-DE" baseline="30000">
                <a:cs typeface="+mn-cs"/>
              </a:rPr>
              <a:t>th</a:t>
            </a:r>
            <a:r>
              <a:rPr lang="de-DE">
                <a:cs typeface="+mn-cs"/>
              </a:rPr>
              <a:t> Intl. Wind Workshop</a:t>
            </a:r>
            <a:r>
              <a:rPr lang="de-DE" b="0">
                <a:cs typeface="+mn-cs"/>
              </a:rPr>
              <a:t>		</a:t>
            </a:r>
            <a:r>
              <a:rPr lang="de-DE">
                <a:cs typeface="+mn-cs"/>
              </a:rPr>
              <a:t>Alexander Cress		20 - 24 Feb. 2012  Auckland   </a:t>
            </a:r>
          </a:p>
        </p:txBody>
      </p:sp>
      <p:sp>
        <p:nvSpPr>
          <p:cNvPr id="8196" name="Line 20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197" name="Line 2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8198" name="Picture 28" descr="Bundesadler_klei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9" descr="DWD-BiWoCl-22-rgb_kor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5184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70075"/>
            <a:ext cx="82772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78" name="Picture 28" descr="Bundesadler_klei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Line 15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107950" y="6597352"/>
            <a:ext cx="8136458" cy="260648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 smtClean="0"/>
              <a:t>APSDEU-14/NAEDEX-26 </a:t>
            </a:r>
            <a:r>
              <a:rPr lang="de-DE" altLang="en-US" sz="1000" dirty="0"/>
              <a:t>Data Exchange Meeting 	</a:t>
            </a:r>
            <a:r>
              <a:rPr lang="de-DE" altLang="en-US" sz="1000" b="1" dirty="0"/>
              <a:t>Alexander </a:t>
            </a:r>
            <a:r>
              <a:rPr lang="de-DE" altLang="en-US" sz="1000" b="1" dirty="0" smtClean="0"/>
              <a:t>Cress		</a:t>
            </a:r>
            <a:r>
              <a:rPr lang="de-DE" altLang="en-US" sz="1000" dirty="0" smtClean="0"/>
              <a:t>Montreal 2015l</a:t>
            </a:r>
            <a:endParaRPr lang="de-DE" altLang="en-US" sz="1000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07950" y="1268413"/>
            <a:ext cx="87852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</a:rPr>
              <a:t>Joint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APSDEU-14/NAEDEX-26</a:t>
            </a:r>
            <a:endParaRPr lang="en-US" altLang="en-US" sz="32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</a:rPr>
              <a:t> Data Exchange Meeting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(Montreal 2015)</a:t>
            </a:r>
            <a:endParaRPr lang="en-US" altLang="en-US" sz="3200" b="1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</a:rPr>
              <a:t>Deutscher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</a:rPr>
              <a:t>Wetterdienst</a:t>
            </a:r>
            <a:r>
              <a:rPr lang="en-US" altLang="en-US" b="1" dirty="0">
                <a:solidFill>
                  <a:schemeClr val="accent1"/>
                </a:solidFill>
              </a:rPr>
              <a:t> (DWD) status report</a:t>
            </a:r>
            <a:r>
              <a:rPr lang="en-US" altLang="en-US" dirty="0">
                <a:solidFill>
                  <a:schemeClr val="accent1"/>
                </a:solidFill>
              </a:rPr>
              <a:t>  </a:t>
            </a: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de-DE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1600" dirty="0"/>
              <a:t>Alexander Cress</a:t>
            </a:r>
          </a:p>
          <a:p>
            <a:pPr eaLnBrk="1" hangingPunct="1"/>
            <a:r>
              <a:rPr lang="en-US" altLang="en-US" sz="1600" dirty="0" err="1"/>
              <a:t>Deutscher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Wetterdienst</a:t>
            </a:r>
            <a:r>
              <a:rPr lang="en-US" altLang="en-US" sz="1600" dirty="0"/>
              <a:t>, Frankfurter </a:t>
            </a:r>
            <a:r>
              <a:rPr lang="en-US" altLang="en-US" sz="1600" dirty="0" err="1"/>
              <a:t>Strasse</a:t>
            </a:r>
            <a:r>
              <a:rPr lang="en-US" altLang="en-US" sz="1600" dirty="0"/>
              <a:t> 135, 6003 Offenbach am Main, Germany</a:t>
            </a:r>
          </a:p>
          <a:p>
            <a:pPr eaLnBrk="1" hangingPunct="1"/>
            <a:r>
              <a:rPr lang="en-US" altLang="en-US" sz="1600" dirty="0"/>
              <a:t>alexander.cress@dwd.de</a:t>
            </a:r>
            <a:endParaRPr lang="en-GB" altLang="en-US" sz="1600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19113" y="5875338"/>
            <a:ext cx="7054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400">
                <a:solidFill>
                  <a:schemeClr val="accent1"/>
                </a:solidFill>
              </a:rPr>
              <a:t>and Christof Schraff, Klaus Stephan, Annika Schomburg, Robin Faulwetter, Olaf Stiller, </a:t>
            </a:r>
          </a:p>
          <a:p>
            <a:pPr algn="l" eaLnBrk="1" hangingPunct="1"/>
            <a:r>
              <a:rPr lang="de-DE" altLang="en-US" sz="1400">
                <a:solidFill>
                  <a:schemeClr val="accent1"/>
                </a:solidFill>
              </a:rPr>
              <a:t>Andreas Rhodin, Harald Anlauf, Christina Köpken-Watts etc…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20800"/>
            <a:ext cx="7177088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0825" y="282575"/>
            <a:ext cx="50419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2D4B9B">
                    <a:lumMod val="75000"/>
                  </a:srgbClr>
                </a:solidFill>
                <a:cs typeface="+mn-cs"/>
              </a:rPr>
              <a:t>LETKF + LHN-</a:t>
            </a:r>
            <a:r>
              <a:rPr lang="en-US" sz="2000" b="1" u="sng" dirty="0" err="1">
                <a:solidFill>
                  <a:srgbClr val="2D4B9B">
                    <a:lumMod val="75000"/>
                  </a:srgbClr>
                </a:solidFill>
                <a:cs typeface="+mn-cs"/>
              </a:rPr>
              <a:t>allvs</a:t>
            </a:r>
            <a:r>
              <a:rPr lang="en-US" sz="2000" b="1" u="sng" dirty="0">
                <a:solidFill>
                  <a:srgbClr val="2D4B9B">
                    <a:lumMod val="75000"/>
                  </a:srgbClr>
                </a:solidFill>
                <a:cs typeface="+mn-cs"/>
              </a:rPr>
              <a:t>. Nudging + LHN:</a:t>
            </a:r>
          </a:p>
          <a:p>
            <a:pPr>
              <a:defRPr/>
            </a:pPr>
            <a:r>
              <a:rPr lang="en-US" sz="2000" b="1" u="sng" dirty="0">
                <a:solidFill>
                  <a:srgbClr val="2D4B9B">
                    <a:lumMod val="75000"/>
                  </a:srgbClr>
                </a:solidFill>
                <a:cs typeface="+mn-cs"/>
              </a:rPr>
              <a:t>verification against radar precipitation</a:t>
            </a:r>
          </a:p>
        </p:txBody>
      </p:sp>
      <p:sp>
        <p:nvSpPr>
          <p:cNvPr id="36868" name="Textfeld 4"/>
          <p:cNvSpPr txBox="1">
            <a:spLocks noChangeArrowheads="1"/>
          </p:cNvSpPr>
          <p:nvPr/>
        </p:nvSpPr>
        <p:spPr bwMode="auto">
          <a:xfrm>
            <a:off x="3635375" y="1628775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00 UTC </a:t>
            </a: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36869" name="Textfeld 5"/>
          <p:cNvSpPr txBox="1">
            <a:spLocks noChangeArrowheads="1"/>
          </p:cNvSpPr>
          <p:nvPr/>
        </p:nvSpPr>
        <p:spPr bwMode="auto">
          <a:xfrm>
            <a:off x="7308850" y="16287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12 UTC</a:t>
            </a: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36870" name="Rechteck 6"/>
          <p:cNvSpPr>
            <a:spLocks noChangeArrowheads="1"/>
          </p:cNvSpPr>
          <p:nvPr/>
        </p:nvSpPr>
        <p:spPr bwMode="auto">
          <a:xfrm>
            <a:off x="2801938" y="3860800"/>
            <a:ext cx="198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cs typeface="+mn-cs"/>
              </a:rPr>
              <a:t>nudging + LHN</a:t>
            </a:r>
          </a:p>
          <a:p>
            <a:pPr eaLnBrk="1" hangingPunct="1"/>
            <a:r>
              <a:rPr lang="en-US" altLang="en-US" sz="1800">
                <a:solidFill>
                  <a:srgbClr val="0066FF"/>
                </a:solidFill>
                <a:cs typeface="+mn-cs"/>
              </a:rPr>
              <a:t>LETKF + LHN</a:t>
            </a:r>
          </a:p>
        </p:txBody>
      </p:sp>
      <p:sp>
        <p:nvSpPr>
          <p:cNvPr id="36871" name="Textfeld 7"/>
          <p:cNvSpPr txBox="1">
            <a:spLocks noChangeArrowheads="1"/>
          </p:cNvSpPr>
          <p:nvPr/>
        </p:nvSpPr>
        <p:spPr bwMode="auto">
          <a:xfrm>
            <a:off x="-17463" y="1549400"/>
            <a:ext cx="154940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FSS</a:t>
            </a:r>
          </a:p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11 GP. 30 km</a:t>
            </a:r>
          </a:p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0.1 mm/h</a:t>
            </a: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1925" y="2806700"/>
            <a:ext cx="13382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de-DE" sz="1800" dirty="0" err="1">
                <a:solidFill>
                  <a:srgbClr val="000000"/>
                </a:solidFill>
                <a:cs typeface="+mn-cs"/>
              </a:rPr>
              <a:t>Period</a:t>
            </a:r>
            <a:r>
              <a:rPr lang="de-DE" sz="1800" dirty="0">
                <a:solidFill>
                  <a:srgbClr val="000000"/>
                </a:solidFill>
                <a:cs typeface="+mn-cs"/>
              </a:rPr>
              <a:t>: </a:t>
            </a:r>
          </a:p>
          <a:p>
            <a:pPr algn="ctr">
              <a:defRPr/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     06 </a:t>
            </a:r>
            <a:r>
              <a:rPr lang="de-DE" sz="1800" dirty="0" err="1">
                <a:solidFill>
                  <a:srgbClr val="000000"/>
                </a:solidFill>
                <a:cs typeface="+mn-cs"/>
              </a:rPr>
              <a:t>days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6873" name="Textfeld 9"/>
          <p:cNvSpPr txBox="1">
            <a:spLocks noChangeArrowheads="1"/>
          </p:cNvSpPr>
          <p:nvPr/>
        </p:nvSpPr>
        <p:spPr bwMode="auto">
          <a:xfrm>
            <a:off x="100013" y="4879975"/>
            <a:ext cx="1314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2. Period</a:t>
            </a:r>
          </a:p>
          <a:p>
            <a:pPr algn="ctr" eaLnBrk="1" hangingPunct="1"/>
            <a:r>
              <a:rPr lang="de-DE" altLang="en-US" sz="1800">
                <a:solidFill>
                  <a:srgbClr val="000000"/>
                </a:solidFill>
                <a:cs typeface="+mn-cs"/>
              </a:rPr>
              <a:t>     12 days</a:t>
            </a: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6596063"/>
            <a:ext cx="7394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215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72722" y="332656"/>
            <a:ext cx="47981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accent1"/>
                </a:solidFill>
              </a:rPr>
              <a:t>New </a:t>
            </a:r>
            <a:r>
              <a:rPr lang="de-DE" altLang="en-US" sz="2000" b="1" dirty="0" err="1">
                <a:solidFill>
                  <a:schemeClr val="accent1"/>
                </a:solidFill>
              </a:rPr>
              <a:t>developments</a:t>
            </a:r>
            <a:r>
              <a:rPr lang="de-DE" altLang="en-US" sz="2000" b="1" dirty="0">
                <a:solidFill>
                  <a:schemeClr val="accent1"/>
                </a:solidFill>
              </a:rPr>
              <a:t> </a:t>
            </a:r>
            <a:r>
              <a:rPr lang="de-DE" altLang="en-US" sz="2000" b="1" dirty="0" err="1">
                <a:solidFill>
                  <a:schemeClr val="accent1"/>
                </a:solidFill>
              </a:rPr>
              <a:t>since</a:t>
            </a:r>
            <a:r>
              <a:rPr lang="de-DE" altLang="en-US" sz="2000" b="1" dirty="0">
                <a:solidFill>
                  <a:schemeClr val="accent1"/>
                </a:solidFill>
              </a:rPr>
              <a:t> last </a:t>
            </a:r>
            <a:r>
              <a:rPr lang="de-DE" altLang="en-US" sz="2000" b="1" dirty="0" err="1" smtClean="0">
                <a:solidFill>
                  <a:schemeClr val="accent1"/>
                </a:solidFill>
              </a:rPr>
              <a:t>meeting</a:t>
            </a:r>
            <a:endParaRPr lang="de-DE" altLang="en-US" sz="20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de-DE" altLang="en-US" sz="2000" b="1" dirty="0" smtClean="0">
                <a:solidFill>
                  <a:srgbClr val="FF0000"/>
                </a:solidFill>
              </a:rPr>
              <a:t>Global </a:t>
            </a:r>
            <a:r>
              <a:rPr lang="de-DE" altLang="en-US" sz="2000" b="1" dirty="0" err="1" smtClean="0">
                <a:solidFill>
                  <a:srgbClr val="FF0000"/>
                </a:solidFill>
              </a:rPr>
              <a:t>scale</a:t>
            </a:r>
            <a:endParaRPr lang="de-DE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50825" y="1124744"/>
            <a:ext cx="8713788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>
                <a:solidFill>
                  <a:schemeClr val="accent2"/>
                </a:solidFill>
              </a:rPr>
              <a:t>ICON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with</a:t>
            </a:r>
            <a:r>
              <a:rPr lang="de-DE" altLang="en-US" sz="2000" b="1" i="1" dirty="0">
                <a:solidFill>
                  <a:schemeClr val="accent2"/>
                </a:solidFill>
              </a:rPr>
              <a:t> 13 km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resolution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operational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since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Jan. 2015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ICON Nest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over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Europe (6.5 km) operational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since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July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2015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Revised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background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error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correlations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for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new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model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Global ICON Ensemble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system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-operational  Aug. 2015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Global hybrid 3dvar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-operational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since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24. Sept. 2015 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Use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i="1" dirty="0">
                <a:solidFill>
                  <a:schemeClr val="accent2"/>
                </a:solidFill>
              </a:rPr>
              <a:t> Radio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Occultation</a:t>
            </a:r>
            <a:r>
              <a:rPr lang="de-DE" altLang="en-US" sz="2000" b="1" i="1" dirty="0">
                <a:solidFill>
                  <a:schemeClr val="accent2"/>
                </a:solidFill>
              </a:rPr>
              <a:t> (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bending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angles</a:t>
            </a:r>
            <a:r>
              <a:rPr lang="de-DE" altLang="en-US" sz="2000" b="1" i="1" dirty="0">
                <a:solidFill>
                  <a:schemeClr val="accent2"/>
                </a:solidFill>
              </a:rPr>
              <a:t>)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from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Tamdem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-X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improvements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in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the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usage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of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AMSU-A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radiances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(high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channels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)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above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land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/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clouds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Global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Metop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A/B, NPP/VIIRS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HIMAWARi-8 AMVs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de-DE" altLang="en-US" sz="2000" b="1" i="1" dirty="0" smtClean="0">
                <a:solidFill>
                  <a:schemeClr val="accent2"/>
                </a:solidFill>
              </a:rPr>
              <a:t>  operational 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of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RapidScat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scatterometer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-operational</a:t>
            </a:r>
            <a:endParaRPr lang="de-DE" altLang="en-US" sz="20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European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h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umidity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observations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from</a:t>
            </a:r>
            <a:r>
              <a:rPr lang="de-DE" altLang="en-US" sz="2000" b="1" i="1" dirty="0">
                <a:solidFill>
                  <a:schemeClr val="accent2"/>
                </a:solidFill>
              </a:rPr>
              <a:t>  </a:t>
            </a:r>
            <a:r>
              <a:rPr lang="de-DE" altLang="en-US" sz="2000" b="1" i="1" dirty="0" err="1">
                <a:solidFill>
                  <a:schemeClr val="accent2"/>
                </a:solidFill>
              </a:rPr>
              <a:t>aicraft</a:t>
            </a: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Radiosondes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in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format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(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including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drifting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)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selected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Synop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,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Ship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Buoies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in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i="1" dirty="0" err="1" smtClean="0">
                <a:solidFill>
                  <a:schemeClr val="accent2"/>
                </a:solidFill>
              </a:rPr>
              <a:t>format</a:t>
            </a:r>
            <a:endParaRPr lang="de-DE" altLang="en-US" sz="2000" b="1" i="1" dirty="0">
              <a:solidFill>
                <a:schemeClr val="hlink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50026"/>
            <a:ext cx="73707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475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>
                <a:solidFill>
                  <a:schemeClr val="accent1"/>
                </a:solidFill>
              </a:rPr>
              <a:t>New developments since last meeting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71378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 dirty="0" err="1" smtClean="0">
                <a:solidFill>
                  <a:srgbClr val="FF0000"/>
                </a:solidFill>
              </a:rPr>
              <a:t>Local</a:t>
            </a:r>
            <a:r>
              <a:rPr lang="de-DE" altLang="en-US" sz="20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2000" b="1" dirty="0" err="1" smtClean="0">
                <a:solidFill>
                  <a:srgbClr val="FF0000"/>
                </a:solidFill>
              </a:rPr>
              <a:t>scale</a:t>
            </a:r>
            <a:r>
              <a:rPr lang="de-DE" alt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l" eaLnBrk="1" hangingPunct="1"/>
            <a:r>
              <a:rPr lang="de-DE" altLang="en-US" sz="2000" dirty="0">
                <a:solidFill>
                  <a:schemeClr val="accent2"/>
                </a:solidFill>
              </a:rPr>
              <a:t>	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LETKF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for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local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model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COSMO-DE experimental  </a:t>
            </a: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doppler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radar</a:t>
            </a:r>
            <a:r>
              <a:rPr lang="de-DE" altLang="en-US" sz="2000" b="1" dirty="0">
                <a:solidFill>
                  <a:schemeClr val="accent2"/>
                </a:solidFill>
              </a:rPr>
              <a:t> wind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reflectivities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Cloud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analyses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based</a:t>
            </a:r>
            <a:r>
              <a:rPr lang="de-DE" altLang="en-US" sz="2000" b="1" dirty="0">
                <a:solidFill>
                  <a:schemeClr val="accent2"/>
                </a:solidFill>
              </a:rPr>
              <a:t> on NWCSAF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products</a:t>
            </a:r>
            <a:endParaRPr lang="de-DE" altLang="en-US" sz="2000" b="1" dirty="0" smtClean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of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Meteosat 10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Seviri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CSR 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selected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radiosonde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bufr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operational</a:t>
            </a: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selected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Synop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,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Ship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Buoies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operational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>
                <a:solidFill>
                  <a:schemeClr val="accent2"/>
                </a:solidFill>
              </a:rPr>
              <a:t>Monitoring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dirty="0">
                <a:solidFill>
                  <a:schemeClr val="accent2"/>
                </a:solidFill>
              </a:rPr>
              <a:t> GNSS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en-US" sz="2000" b="1" i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>
                <a:solidFill>
                  <a:schemeClr val="accent2"/>
                </a:solidFill>
              </a:rPr>
              <a:t>Monitoring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dirty="0">
                <a:solidFill>
                  <a:schemeClr val="accent2"/>
                </a:solidFill>
              </a:rPr>
              <a:t> MODE-S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data</a:t>
            </a:r>
            <a:endParaRPr lang="de-DE" altLang="en-US" sz="2000" b="1" i="1" dirty="0">
              <a:solidFill>
                <a:schemeClr val="hlink"/>
              </a:solidFill>
            </a:endParaRPr>
          </a:p>
          <a:p>
            <a:pPr algn="l" eaLnBrk="1" hangingPunct="1"/>
            <a:r>
              <a:rPr lang="de-DE" altLang="en-US" sz="2000" b="1" dirty="0"/>
              <a:t>	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96063"/>
            <a:ext cx="73707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6"/>
          <p:cNvSpPr txBox="1">
            <a:spLocks noChangeArrowheads="1"/>
          </p:cNvSpPr>
          <p:nvPr/>
        </p:nvSpPr>
        <p:spPr bwMode="auto">
          <a:xfrm>
            <a:off x="8678863" y="653573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40805FBF-6500-44A1-BAF0-70B75F1A3DB1}" type="slidenum">
              <a:rPr lang="de-DE" altLang="de-DE" sz="1200">
                <a:solidFill>
                  <a:schemeClr val="tx1"/>
                </a:solidFill>
              </a:rPr>
              <a:pPr/>
              <a:t>13</a:t>
            </a:fld>
            <a:r>
              <a:rPr lang="de-DE" altLang="de-DE" sz="1200">
                <a:solidFill>
                  <a:schemeClr val="tx1"/>
                </a:solidFill>
              </a:rPr>
              <a:t>/63</a:t>
            </a:r>
          </a:p>
        </p:txBody>
      </p:sp>
      <p:sp>
        <p:nvSpPr>
          <p:cNvPr id="4099" name="Textfeld 7"/>
          <p:cNvSpPr txBox="1">
            <a:spLocks noChangeArrowheads="1"/>
          </p:cNvSpPr>
          <p:nvPr/>
        </p:nvSpPr>
        <p:spPr bwMode="auto">
          <a:xfrm>
            <a:off x="179388" y="6556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200">
                <a:solidFill>
                  <a:schemeClr val="tx1"/>
                </a:solidFill>
              </a:rPr>
              <a:t>Robin Faulwetter, Routine meeting 21.07.2015</a:t>
            </a:r>
          </a:p>
          <a:p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431800" y="1628775"/>
            <a:ext cx="813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4101" name="Rectangle 23"/>
          <p:cNvSpPr>
            <a:spLocks noChangeArrowheads="1"/>
          </p:cNvSpPr>
          <p:nvPr/>
        </p:nvSpPr>
        <p:spPr bwMode="auto">
          <a:xfrm>
            <a:off x="2592388" y="4294188"/>
            <a:ext cx="2339975" cy="287337"/>
          </a:xfrm>
          <a:prstGeom prst="rect">
            <a:avLst/>
          </a:prstGeom>
          <a:solidFill>
            <a:srgbClr val="993300">
              <a:alpha val="50195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4102" name="Rectangle 24"/>
          <p:cNvSpPr>
            <a:spLocks noChangeArrowheads="1"/>
          </p:cNvSpPr>
          <p:nvPr/>
        </p:nvSpPr>
        <p:spPr bwMode="auto">
          <a:xfrm>
            <a:off x="4932363" y="4294188"/>
            <a:ext cx="2087562" cy="287337"/>
          </a:xfrm>
          <a:prstGeom prst="rect">
            <a:avLst/>
          </a:prstGeom>
          <a:solidFill>
            <a:srgbClr val="0000FF">
              <a:alpha val="50195"/>
            </a:srgbClr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Sea</a:t>
            </a:r>
          </a:p>
        </p:txBody>
      </p:sp>
      <p:pic>
        <p:nvPicPr>
          <p:cNvPr id="4103" name="Picture 26" descr="wol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817813"/>
            <a:ext cx="18637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592388" y="1412875"/>
            <a:ext cx="3240087" cy="1044575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1. step: highest channels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everywhere</a:t>
            </a: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2592388" y="2492375"/>
            <a:ext cx="1368425" cy="973138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2. step: high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cloud-free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channels</a:t>
            </a:r>
          </a:p>
          <a:p>
            <a:pPr algn="ctr" eaLnBrk="1" hangingPunct="1">
              <a:spcBef>
                <a:spcPct val="0"/>
              </a:spcBef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2592388" y="3502025"/>
            <a:ext cx="1368425" cy="755650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3. step: surface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affected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channels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995738" y="2493963"/>
            <a:ext cx="1836737" cy="466725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4. step: cloud affected </a:t>
            </a:r>
          </a:p>
        </p:txBody>
      </p:sp>
      <p:sp>
        <p:nvSpPr>
          <p:cNvPr id="4108" name="Rectangle 33"/>
          <p:cNvSpPr>
            <a:spLocks noChangeArrowheads="1"/>
          </p:cNvSpPr>
          <p:nvPr/>
        </p:nvSpPr>
        <p:spPr bwMode="auto">
          <a:xfrm>
            <a:off x="5868988" y="1412875"/>
            <a:ext cx="1150937" cy="2844800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spcBef>
                <a:spcPts val="900"/>
              </a:spcBef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Currently: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cloud-free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1400">
                <a:solidFill>
                  <a:schemeClr val="tx1"/>
                </a:solidFill>
              </a:rPr>
              <a:t>over sea</a:t>
            </a:r>
          </a:p>
          <a:p>
            <a:pPr algn="ctr" eaLnBrk="1" hangingPunct="1">
              <a:spcBef>
                <a:spcPct val="0"/>
              </a:spcBef>
            </a:pPr>
            <a:endParaRPr lang="de-DE" altLang="de-DE" sz="140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58888" y="4786313"/>
            <a:ext cx="6985000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D4B9B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chemeClr val="tx1"/>
                </a:solidFill>
              </a:rPr>
              <a:t>Use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information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from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those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observations</a:t>
            </a:r>
            <a:endParaRPr lang="de-DE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2D4B9B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So </a:t>
            </a:r>
            <a:r>
              <a:rPr lang="de-DE" sz="1600" dirty="0" err="1">
                <a:solidFill>
                  <a:schemeClr val="tx1"/>
                </a:solidFill>
              </a:rPr>
              <a:t>far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we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have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very</a:t>
            </a:r>
            <a:r>
              <a:rPr lang="de-DE" sz="1600" dirty="0">
                <a:solidFill>
                  <a:schemeClr val="tx1"/>
                </a:solidFill>
              </a:rPr>
              <a:t> different </a:t>
            </a:r>
            <a:r>
              <a:rPr lang="de-DE" sz="1600" dirty="0" err="1">
                <a:solidFill>
                  <a:schemeClr val="tx1"/>
                </a:solidFill>
              </a:rPr>
              <a:t>observation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systems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over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sea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pPr lvl="1" indent="0">
              <a:lnSpc>
                <a:spcPct val="150000"/>
              </a:lnSpc>
              <a:buClr>
                <a:srgbClr val="2D4B9B"/>
              </a:buClr>
              <a:buSzPct val="125000"/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     </a:t>
            </a:r>
            <a:r>
              <a:rPr lang="de-DE" sz="1600" dirty="0" err="1" smtClean="0">
                <a:solidFill>
                  <a:schemeClr val="tx1"/>
                </a:solidFill>
              </a:rPr>
              <a:t>Radiance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impact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Europe </a:t>
            </a:r>
            <a:r>
              <a:rPr lang="de-DE" sz="1600" dirty="0" err="1">
                <a:solidFill>
                  <a:schemeClr val="tx1"/>
                </a:solidFill>
              </a:rPr>
              <a:t>is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small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pPr lvl="1" indent="0">
              <a:lnSpc>
                <a:spcPct val="150000"/>
              </a:lnSpc>
              <a:buClr>
                <a:srgbClr val="2D4B9B"/>
              </a:buClr>
              <a:buSzPct val="125000"/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     Large </a:t>
            </a:r>
            <a:r>
              <a:rPr lang="de-DE" sz="1600" dirty="0" err="1">
                <a:solidFill>
                  <a:schemeClr val="tx1"/>
                </a:solidFill>
              </a:rPr>
              <a:t>improvements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are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expected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Europe</a:t>
            </a:r>
          </a:p>
          <a:p>
            <a:pPr>
              <a:defRPr/>
            </a:pPr>
            <a:endParaRPr lang="de-DE" dirty="0"/>
          </a:p>
        </p:txBody>
      </p:sp>
      <p:cxnSp>
        <p:nvCxnSpPr>
          <p:cNvPr id="14" name="Gerade Verbindung mit Pfeil 13"/>
          <p:cNvCxnSpPr>
            <a:cxnSpLocks noChangeShapeType="1"/>
          </p:cNvCxnSpPr>
          <p:nvPr/>
        </p:nvCxnSpPr>
        <p:spPr bwMode="auto">
          <a:xfrm>
            <a:off x="1763713" y="5768975"/>
            <a:ext cx="252412" cy="0"/>
          </a:xfrm>
          <a:prstGeom prst="straightConnector1">
            <a:avLst/>
          </a:prstGeom>
          <a:noFill/>
          <a:ln w="22225" algn="ctr">
            <a:solidFill>
              <a:srgbClr val="2D4B9B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cxnSpLocks noChangeShapeType="1"/>
          </p:cNvCxnSpPr>
          <p:nvPr/>
        </p:nvCxnSpPr>
        <p:spPr bwMode="auto">
          <a:xfrm>
            <a:off x="1763713" y="6129338"/>
            <a:ext cx="252412" cy="0"/>
          </a:xfrm>
          <a:prstGeom prst="straightConnector1">
            <a:avLst/>
          </a:prstGeom>
          <a:noFill/>
          <a:ln w="22225" algn="ctr">
            <a:solidFill>
              <a:srgbClr val="2D4B9B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7308850" y="2535238"/>
            <a:ext cx="1403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400" b="1">
                <a:solidFill>
                  <a:schemeClr val="tx1"/>
                </a:solidFill>
              </a:rPr>
              <a:t>+ VarBC</a:t>
            </a:r>
          </a:p>
        </p:txBody>
      </p:sp>
      <p:sp>
        <p:nvSpPr>
          <p:cNvPr id="4113" name="Textfeld 16"/>
          <p:cNvSpPr txBox="1">
            <a:spLocks noChangeArrowheads="1"/>
          </p:cNvSpPr>
          <p:nvPr/>
        </p:nvSpPr>
        <p:spPr bwMode="auto">
          <a:xfrm>
            <a:off x="401638" y="519113"/>
            <a:ext cx="5091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dirty="0" err="1" smtClean="0">
                <a:solidFill>
                  <a:srgbClr val="2D4B9B"/>
                </a:solidFill>
              </a:rPr>
              <a:t>Radiances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from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highest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channels</a:t>
            </a:r>
            <a:endParaRPr lang="de-DE" altLang="de-DE" sz="2400" b="1" dirty="0">
              <a:solidFill>
                <a:srgbClr val="2D4B9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554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ieren 35"/>
          <p:cNvGrpSpPr>
            <a:grpSpLocks/>
          </p:cNvGrpSpPr>
          <p:nvPr/>
        </p:nvGrpSpPr>
        <p:grpSpPr bwMode="auto">
          <a:xfrm>
            <a:off x="7308850" y="2473325"/>
            <a:ext cx="1352550" cy="523875"/>
            <a:chOff x="7308304" y="2473732"/>
            <a:chExt cx="1353001" cy="523220"/>
          </a:xfrm>
        </p:grpSpPr>
        <p:cxnSp>
          <p:nvCxnSpPr>
            <p:cNvPr id="31" name="Gerade Verbindung mit Pfeil 30"/>
            <p:cNvCxnSpPr/>
            <p:nvPr/>
          </p:nvCxnSpPr>
          <p:spPr bwMode="auto">
            <a:xfrm>
              <a:off x="7308304" y="2492758"/>
              <a:ext cx="0" cy="46772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feld 33"/>
            <p:cNvSpPr txBox="1"/>
            <p:nvPr/>
          </p:nvSpPr>
          <p:spPr>
            <a:xfrm>
              <a:off x="7344829" y="2473732"/>
              <a:ext cx="131647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400" b="1">
                  <a:solidFill>
                    <a:schemeClr val="bg1">
                      <a:lumMod val="50000"/>
                    </a:schemeClr>
                  </a:solidFill>
                </a:rPr>
                <a:t>High peaking channels</a:t>
              </a:r>
            </a:p>
          </p:txBody>
        </p:sp>
      </p:grpSp>
      <p:grpSp>
        <p:nvGrpSpPr>
          <p:cNvPr id="6147" name="Gruppieren 34"/>
          <p:cNvGrpSpPr>
            <a:grpSpLocks/>
          </p:cNvGrpSpPr>
          <p:nvPr/>
        </p:nvGrpSpPr>
        <p:grpSpPr bwMode="auto">
          <a:xfrm>
            <a:off x="7308850" y="1484313"/>
            <a:ext cx="1352550" cy="649287"/>
            <a:chOff x="7308304" y="1484784"/>
            <a:chExt cx="1353001" cy="648072"/>
          </a:xfrm>
        </p:grpSpPr>
        <p:cxnSp>
          <p:nvCxnSpPr>
            <p:cNvPr id="37" name="Gerade Verbindung mit Pfeil 36"/>
            <p:cNvCxnSpPr/>
            <p:nvPr/>
          </p:nvCxnSpPr>
          <p:spPr bwMode="auto">
            <a:xfrm>
              <a:off x="7305509" y="1484784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feld 37"/>
            <p:cNvSpPr txBox="1"/>
            <p:nvPr/>
          </p:nvSpPr>
          <p:spPr>
            <a:xfrm>
              <a:off x="7344829" y="1609961"/>
              <a:ext cx="1316476" cy="5228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400" b="1">
                  <a:solidFill>
                    <a:schemeClr val="bg1">
                      <a:lumMod val="50000"/>
                    </a:schemeClr>
                  </a:solidFill>
                </a:rPr>
                <a:t>Low peaking channels</a:t>
              </a:r>
            </a:p>
          </p:txBody>
        </p:sp>
      </p:grpSp>
      <p:pic>
        <p:nvPicPr>
          <p:cNvPr id="6148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581525"/>
            <a:ext cx="25479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581525"/>
            <a:ext cx="25495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feld 6"/>
          <p:cNvSpPr txBox="1">
            <a:spLocks noChangeArrowheads="1"/>
          </p:cNvSpPr>
          <p:nvPr/>
        </p:nvSpPr>
        <p:spPr bwMode="auto">
          <a:xfrm>
            <a:off x="8678863" y="653573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028248C4-70D1-48B7-B9CE-20FD7D8F32F3}" type="slidenum">
              <a:rPr lang="de-DE" altLang="de-DE" sz="1200">
                <a:solidFill>
                  <a:schemeClr val="tx1"/>
                </a:solidFill>
              </a:rPr>
              <a:pPr/>
              <a:t>14</a:t>
            </a:fld>
            <a:r>
              <a:rPr lang="de-DE" altLang="de-DE" sz="1200">
                <a:solidFill>
                  <a:schemeClr val="tx1"/>
                </a:solidFill>
              </a:rPr>
              <a:t>/63</a:t>
            </a:r>
          </a:p>
        </p:txBody>
      </p:sp>
      <p:sp>
        <p:nvSpPr>
          <p:cNvPr id="6151" name="Textfeld 7"/>
          <p:cNvSpPr txBox="1">
            <a:spLocks noChangeArrowheads="1"/>
          </p:cNvSpPr>
          <p:nvPr/>
        </p:nvSpPr>
        <p:spPr bwMode="auto">
          <a:xfrm>
            <a:off x="179388" y="6556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200">
                <a:solidFill>
                  <a:schemeClr val="tx1"/>
                </a:solidFill>
              </a:rPr>
              <a:t>Robin Faulwetter, Routine meeting 21.07.2015</a:t>
            </a:r>
          </a:p>
          <a:p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6152" name="Textfeld 16"/>
          <p:cNvSpPr txBox="1">
            <a:spLocks noChangeArrowheads="1"/>
          </p:cNvSpPr>
          <p:nvPr/>
        </p:nvSpPr>
        <p:spPr bwMode="auto">
          <a:xfrm>
            <a:off x="401638" y="188913"/>
            <a:ext cx="4135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>
                <a:solidFill>
                  <a:srgbClr val="2D4B9B"/>
                </a:solidFill>
              </a:rPr>
              <a:t>Analysis cycle verification:</a:t>
            </a:r>
          </a:p>
          <a:p>
            <a:r>
              <a:rPr lang="de-DE" altLang="de-DE" sz="2400" b="1">
                <a:solidFill>
                  <a:srgbClr val="2D4B9B"/>
                </a:solidFill>
              </a:rPr>
              <a:t>IASI winter</a:t>
            </a:r>
          </a:p>
        </p:txBody>
      </p:sp>
      <p:pic>
        <p:nvPicPr>
          <p:cNvPr id="615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960688"/>
            <a:ext cx="25273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41438"/>
            <a:ext cx="252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960688"/>
            <a:ext cx="25273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341438"/>
            <a:ext cx="252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364067" y="2056782"/>
            <a:ext cx="939681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</a:rPr>
              <a:t>global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296000" y="3681028"/>
            <a:ext cx="1069524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71700" y="1124744"/>
            <a:ext cx="1965603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</a:rPr>
              <a:t>stddev(obs-fg)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932040" y="1124744"/>
            <a:ext cx="1653017" cy="40011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</a:rPr>
              <a:t>number obs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54180" y="5297142"/>
            <a:ext cx="153760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</a:rPr>
              <a:t>polar north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7596188" y="2416175"/>
            <a:ext cx="12096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0" b="1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680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6"/>
          <p:cNvSpPr txBox="1">
            <a:spLocks noChangeArrowheads="1"/>
          </p:cNvSpPr>
          <p:nvPr/>
        </p:nvSpPr>
        <p:spPr bwMode="auto">
          <a:xfrm>
            <a:off x="8678863" y="653573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CD963CDC-B6A8-4483-B16D-0830D564E0DE}" type="slidenum">
              <a:rPr lang="de-DE" altLang="de-DE" sz="1200">
                <a:solidFill>
                  <a:schemeClr val="tx1"/>
                </a:solidFill>
              </a:rPr>
              <a:pPr/>
              <a:t>15</a:t>
            </a:fld>
            <a:r>
              <a:rPr lang="de-DE" altLang="de-DE" sz="1200">
                <a:solidFill>
                  <a:schemeClr val="tx1"/>
                </a:solidFill>
              </a:rPr>
              <a:t>/63</a:t>
            </a:r>
          </a:p>
        </p:txBody>
      </p:sp>
      <p:sp>
        <p:nvSpPr>
          <p:cNvPr id="8195" name="Textfeld 7"/>
          <p:cNvSpPr txBox="1">
            <a:spLocks noChangeArrowheads="1"/>
          </p:cNvSpPr>
          <p:nvPr/>
        </p:nvSpPr>
        <p:spPr bwMode="auto">
          <a:xfrm>
            <a:off x="179388" y="6556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200">
                <a:solidFill>
                  <a:schemeClr val="tx1"/>
                </a:solidFill>
              </a:rPr>
              <a:t>Robin Faulwetter, Routine meeting 21.07.2015</a:t>
            </a:r>
          </a:p>
          <a:p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8196" name="Textfeld 16"/>
          <p:cNvSpPr txBox="1">
            <a:spLocks noChangeArrowheads="1"/>
          </p:cNvSpPr>
          <p:nvPr/>
        </p:nvSpPr>
        <p:spPr bwMode="auto">
          <a:xfrm>
            <a:off x="401638" y="188913"/>
            <a:ext cx="474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>
                <a:solidFill>
                  <a:srgbClr val="2D4B9B"/>
                </a:solidFill>
              </a:rPr>
              <a:t>Analysis cycle verification:</a:t>
            </a:r>
          </a:p>
          <a:p>
            <a:r>
              <a:rPr lang="de-DE" altLang="de-DE" sz="2400" b="1">
                <a:solidFill>
                  <a:srgbClr val="2D4B9B"/>
                </a:solidFill>
              </a:rPr>
              <a:t>RMS difference to IFS analyses</a:t>
            </a:r>
          </a:p>
        </p:txBody>
      </p:sp>
      <p:pic>
        <p:nvPicPr>
          <p:cNvPr id="8197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141413"/>
            <a:ext cx="5880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903663"/>
            <a:ext cx="58816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feld 6"/>
          <p:cNvSpPr txBox="1">
            <a:spLocks noChangeArrowheads="1"/>
          </p:cNvSpPr>
          <p:nvPr/>
        </p:nvSpPr>
        <p:spPr bwMode="auto">
          <a:xfrm>
            <a:off x="1042988" y="226695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8200" name="Textfeld 7"/>
          <p:cNvSpPr txBox="1">
            <a:spLocks noChangeArrowheads="1"/>
          </p:cNvSpPr>
          <p:nvPr/>
        </p:nvSpPr>
        <p:spPr bwMode="auto">
          <a:xfrm>
            <a:off x="1042988" y="519271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596188" y="1454150"/>
            <a:ext cx="698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0" b="1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4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6"/>
          <p:cNvSpPr txBox="1">
            <a:spLocks noChangeArrowheads="1"/>
          </p:cNvSpPr>
          <p:nvPr/>
        </p:nvSpPr>
        <p:spPr bwMode="auto">
          <a:xfrm>
            <a:off x="8678863" y="653573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DF8A5FDF-07F8-4BAD-A345-3C2A120E6479}" type="slidenum">
              <a:rPr lang="de-DE" altLang="de-DE" sz="1200">
                <a:solidFill>
                  <a:srgbClr val="000000"/>
                </a:solidFill>
              </a:rPr>
              <a:pPr/>
              <a:t>16</a:t>
            </a:fld>
            <a:r>
              <a:rPr lang="de-DE" altLang="de-DE" sz="1200">
                <a:solidFill>
                  <a:srgbClr val="000000"/>
                </a:solidFill>
              </a:rPr>
              <a:t>/63</a:t>
            </a:r>
          </a:p>
        </p:txBody>
      </p:sp>
      <p:sp>
        <p:nvSpPr>
          <p:cNvPr id="9219" name="Textfeld 7"/>
          <p:cNvSpPr txBox="1">
            <a:spLocks noChangeArrowheads="1"/>
          </p:cNvSpPr>
          <p:nvPr/>
        </p:nvSpPr>
        <p:spPr bwMode="auto">
          <a:xfrm>
            <a:off x="179388" y="6556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 sz="1200" dirty="0">
              <a:solidFill>
                <a:srgbClr val="000000"/>
              </a:solidFill>
            </a:endParaRPr>
          </a:p>
          <a:p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9220" name="Textfeld 16"/>
          <p:cNvSpPr txBox="1">
            <a:spLocks noChangeArrowheads="1"/>
          </p:cNvSpPr>
          <p:nvPr/>
        </p:nvSpPr>
        <p:spPr bwMode="auto">
          <a:xfrm>
            <a:off x="375767" y="476672"/>
            <a:ext cx="3967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b="1" dirty="0" err="1" smtClean="0">
                <a:solidFill>
                  <a:srgbClr val="2D4B9B"/>
                </a:solidFill>
              </a:rPr>
              <a:t>Improvements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in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Radiooccultation</a:t>
            </a:r>
            <a:endParaRPr lang="de-DE" altLang="de-DE" sz="1800" b="1" dirty="0">
              <a:solidFill>
                <a:srgbClr val="2D4B9B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3771" y="155679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Use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of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Tamdem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-X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data</a:t>
            </a:r>
            <a:endParaRPr lang="en-US" sz="1800" dirty="0" smtClean="0">
              <a:solidFill>
                <a:srgbClr val="000000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CMSS10"/>
              </a:rPr>
              <a:t>Improved Bending-Angle-Operator</a:t>
            </a:r>
            <a:endParaRPr lang="en-US" sz="1800" dirty="0">
              <a:solidFill>
                <a:srgbClr val="000000"/>
              </a:solidFill>
              <a:latin typeface="CMSS1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dirty="0" err="1" smtClean="0">
                <a:solidFill>
                  <a:srgbClr val="0000FF"/>
                </a:solidFill>
                <a:latin typeface="MSAM7"/>
              </a:rPr>
              <a:t>Considering</a:t>
            </a:r>
            <a:r>
              <a:rPr lang="de-DE" sz="1800" dirty="0" smtClean="0">
                <a:solidFill>
                  <a:srgbClr val="0000FF"/>
                </a:solidFill>
                <a:latin typeface="MSAM7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00FF"/>
                </a:solidFill>
                <a:latin typeface="MSAM7"/>
              </a:rPr>
              <a:t>density</a:t>
            </a:r>
            <a:r>
              <a:rPr lang="de-DE" sz="1800" b="0" i="0" u="none" strike="noStrike" baseline="0" dirty="0" smtClean="0">
                <a:solidFill>
                  <a:srgbClr val="0000FF"/>
                </a:solidFill>
                <a:latin typeface="MSAM7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00FF"/>
                </a:solidFill>
                <a:latin typeface="MSAM7"/>
              </a:rPr>
              <a:t>of</a:t>
            </a:r>
            <a:r>
              <a:rPr lang="de-DE" sz="1800" b="0" i="0" u="none" strike="noStrike" baseline="0" dirty="0" smtClean="0">
                <a:solidFill>
                  <a:srgbClr val="0000FF"/>
                </a:solidFill>
                <a:latin typeface="MSAM7"/>
              </a:rPr>
              <a:t> humid </a:t>
            </a:r>
            <a:r>
              <a:rPr lang="de-DE" sz="1800" b="0" i="0" u="none" strike="noStrike" baseline="0" dirty="0" err="1" smtClean="0">
                <a:solidFill>
                  <a:srgbClr val="0000FF"/>
                </a:solidFill>
                <a:latin typeface="MSAM7"/>
              </a:rPr>
              <a:t>air</a:t>
            </a:r>
            <a:r>
              <a:rPr lang="de-DE" sz="1800" b="0" i="0" u="none" strike="noStrike" baseline="0" dirty="0" smtClean="0">
                <a:solidFill>
                  <a:srgbClr val="0000FF"/>
                </a:solidFill>
                <a:latin typeface="MSAM7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00FF"/>
                </a:solidFill>
                <a:latin typeface="MSAM7"/>
              </a:rPr>
              <a:t>as</a:t>
            </a:r>
            <a:r>
              <a:rPr lang="de-DE" sz="1800" b="0" i="0" u="none" strike="noStrike" baseline="0" dirty="0" smtClean="0">
                <a:solidFill>
                  <a:srgbClr val="0000FF"/>
                </a:solidFill>
                <a:latin typeface="MSAM7"/>
              </a:rPr>
              <a:t> not-ideal gas</a:t>
            </a:r>
            <a:endParaRPr lang="de-DE" sz="1800" dirty="0">
              <a:solidFill>
                <a:srgbClr val="0000FF"/>
              </a:solidFill>
              <a:latin typeface="CMSS1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rgbClr val="0000FF"/>
                </a:solidFill>
                <a:latin typeface="CMSS10"/>
              </a:rPr>
              <a:t>Extended </a:t>
            </a:r>
            <a:r>
              <a:rPr lang="de-DE" sz="1800" dirty="0" err="1" smtClean="0">
                <a:solidFill>
                  <a:srgbClr val="0000FF"/>
                </a:solidFill>
                <a:latin typeface="CMSS10"/>
              </a:rPr>
              <a:t>formulation</a:t>
            </a:r>
            <a:r>
              <a:rPr lang="de-DE" sz="180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MSS10"/>
              </a:rPr>
              <a:t>of</a:t>
            </a:r>
            <a:r>
              <a:rPr lang="de-DE" sz="180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MSS10"/>
              </a:rPr>
              <a:t>index</a:t>
            </a:r>
            <a:r>
              <a:rPr lang="de-DE" sz="180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MSS10"/>
              </a:rPr>
              <a:t>of</a:t>
            </a:r>
            <a:r>
              <a:rPr lang="de-DE" sz="180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MSS10"/>
              </a:rPr>
              <a:t>refraction</a:t>
            </a:r>
            <a:endParaRPr lang="en-US" sz="1800" dirty="0">
              <a:solidFill>
                <a:srgbClr val="0000FF"/>
              </a:solidFill>
              <a:latin typeface="CMSS1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800" dirty="0" err="1" smtClean="0">
                <a:solidFill>
                  <a:srgbClr val="FF0000"/>
                </a:solidFill>
                <a:latin typeface="CMSS10"/>
              </a:rPr>
              <a:t>better</a:t>
            </a:r>
            <a:r>
              <a:rPr lang="de-DE" sz="1800" dirty="0" smtClean="0">
                <a:solidFill>
                  <a:srgbClr val="FF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MSS10"/>
              </a:rPr>
              <a:t>consistency</a:t>
            </a:r>
            <a:r>
              <a:rPr lang="de-DE" sz="1800" dirty="0" smtClean="0">
                <a:solidFill>
                  <a:srgbClr val="FF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MSS10"/>
              </a:rPr>
              <a:t>between</a:t>
            </a:r>
            <a:r>
              <a:rPr lang="de-DE" sz="1800" dirty="0" smtClean="0">
                <a:solidFill>
                  <a:srgbClr val="FF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MSS10"/>
              </a:rPr>
              <a:t>Radiookkultations</a:t>
            </a:r>
            <a:r>
              <a:rPr lang="de-DE" sz="1800" dirty="0" smtClean="0">
                <a:solidFill>
                  <a:srgbClr val="FF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MSS10"/>
              </a:rPr>
              <a:t>and</a:t>
            </a:r>
            <a:r>
              <a:rPr lang="de-DE" sz="1800" dirty="0" smtClean="0">
                <a:solidFill>
                  <a:srgbClr val="FF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MSS10"/>
              </a:rPr>
              <a:t>radiosondes</a:t>
            </a:r>
            <a:endParaRPr lang="de-DE" sz="1800" dirty="0" smtClean="0">
              <a:solidFill>
                <a:srgbClr val="FF0000"/>
              </a:solidFill>
              <a:latin typeface="CMSS10"/>
            </a:endParaRPr>
          </a:p>
          <a:p>
            <a:pPr lvl="2"/>
            <a:endParaRPr lang="de-DE" sz="1800" dirty="0">
              <a:solidFill>
                <a:srgbClr val="FF0000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dirty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Tuning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steps</a:t>
            </a:r>
            <a:endParaRPr lang="en-US" sz="1800" dirty="0" smtClean="0">
              <a:solidFill>
                <a:srgbClr val="000000"/>
              </a:solidFill>
              <a:latin typeface="CMSS1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Reduction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of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background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error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for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relative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humidity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necessary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More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realistic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description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of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rgbClr val="000000"/>
                </a:solidFill>
                <a:latin typeface="CMSS10"/>
              </a:rPr>
              <a:t> GPSRO-observation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</a:rPr>
              <a:t>error</a:t>
            </a:r>
            <a:endParaRPr lang="en-US" sz="1800" dirty="0">
              <a:solidFill>
                <a:srgbClr val="000000"/>
              </a:solidFill>
              <a:latin typeface="CMSS1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  <a:latin typeface="CMSS10"/>
              </a:rPr>
              <a:t>better usage of the GPSRO data information content</a:t>
            </a:r>
          </a:p>
          <a:p>
            <a:endParaRPr lang="de-DE" sz="1800" dirty="0" smtClean="0">
              <a:solidFill>
                <a:srgbClr val="FF0000"/>
              </a:solidFill>
              <a:latin typeface="CMSS10"/>
            </a:endParaRPr>
          </a:p>
          <a:p>
            <a:endParaRPr lang="de-DE" sz="1800" dirty="0">
              <a:solidFill>
                <a:srgbClr val="FF0000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This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steps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leads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to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an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improvement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of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forecast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scores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on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southern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hemisphere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CMSS10"/>
              </a:rPr>
              <a:t>a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nd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small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improvements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on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northern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hemisphere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and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the</a:t>
            </a:r>
            <a:r>
              <a:rPr lang="de-DE" sz="1800" dirty="0" smtClean="0">
                <a:solidFill>
                  <a:schemeClr val="accent1"/>
                </a:solidFill>
                <a:latin typeface="CMSS1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CMSS10"/>
              </a:rPr>
              <a:t>Tropics</a:t>
            </a:r>
            <a:endParaRPr lang="en-US" sz="1800" dirty="0">
              <a:solidFill>
                <a:schemeClr val="accent1"/>
              </a:solidFill>
              <a:latin typeface="CMSS1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079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6"/>
          <p:cNvSpPr txBox="1">
            <a:spLocks noChangeArrowheads="1"/>
          </p:cNvSpPr>
          <p:nvPr/>
        </p:nvSpPr>
        <p:spPr bwMode="auto">
          <a:xfrm>
            <a:off x="8678863" y="653573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DF8A5FDF-07F8-4BAD-A345-3C2A120E6479}" type="slidenum">
              <a:rPr lang="de-DE" altLang="de-DE" sz="1200">
                <a:solidFill>
                  <a:srgbClr val="000000"/>
                </a:solidFill>
              </a:rPr>
              <a:pPr/>
              <a:t>17</a:t>
            </a:fld>
            <a:r>
              <a:rPr lang="de-DE" altLang="de-DE" sz="1200">
                <a:solidFill>
                  <a:srgbClr val="000000"/>
                </a:solidFill>
              </a:rPr>
              <a:t>/63</a:t>
            </a:r>
          </a:p>
        </p:txBody>
      </p:sp>
      <p:sp>
        <p:nvSpPr>
          <p:cNvPr id="9219" name="Textfeld 7"/>
          <p:cNvSpPr txBox="1">
            <a:spLocks noChangeArrowheads="1"/>
          </p:cNvSpPr>
          <p:nvPr/>
        </p:nvSpPr>
        <p:spPr bwMode="auto">
          <a:xfrm>
            <a:off x="179388" y="6556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 sz="1200" dirty="0">
              <a:solidFill>
                <a:srgbClr val="000000"/>
              </a:solidFill>
            </a:endParaRPr>
          </a:p>
          <a:p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9220" name="Textfeld 16"/>
          <p:cNvSpPr txBox="1">
            <a:spLocks noChangeArrowheads="1"/>
          </p:cNvSpPr>
          <p:nvPr/>
        </p:nvSpPr>
        <p:spPr bwMode="auto">
          <a:xfrm>
            <a:off x="375767" y="476672"/>
            <a:ext cx="4664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 b="1" dirty="0" err="1" smtClean="0">
                <a:solidFill>
                  <a:srgbClr val="2D4B9B"/>
                </a:solidFill>
              </a:rPr>
              <a:t>Use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of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Atmospheric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motion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vector</a:t>
            </a:r>
            <a:r>
              <a:rPr lang="de-DE" altLang="de-DE" sz="18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1800" b="1" dirty="0" err="1" smtClean="0">
                <a:solidFill>
                  <a:srgbClr val="2D4B9B"/>
                </a:solidFill>
              </a:rPr>
              <a:t>winds</a:t>
            </a:r>
            <a:endParaRPr lang="de-DE" altLang="de-DE" sz="1800" b="1" dirty="0">
              <a:solidFill>
                <a:srgbClr val="2D4B9B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4618" y="1389946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Use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dual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Metop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endParaRPr lang="de-DE" sz="1800" b="1" dirty="0" smtClean="0">
              <a:solidFill>
                <a:schemeClr val="accent2"/>
              </a:solidFill>
              <a:latin typeface="CMSS10"/>
            </a:endParaRPr>
          </a:p>
          <a:p>
            <a:endParaRPr lang="de-DE" sz="800" b="1" dirty="0" smtClean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Experiments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using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NPP/VIIRS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from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NOAA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CIMSS</a:t>
            </a:r>
          </a:p>
          <a:p>
            <a:endParaRPr lang="en-US" sz="800" b="1" dirty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Start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experiments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replacing</a:t>
            </a: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MTSAT-2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with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HIMAWARI-8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endParaRPr lang="de-DE" sz="1800" b="1" dirty="0" smtClean="0">
              <a:solidFill>
                <a:schemeClr val="accent2"/>
              </a:solidFill>
              <a:latin typeface="CMSS10"/>
            </a:endParaRPr>
          </a:p>
          <a:p>
            <a:endParaRPr lang="de-DE" sz="800" b="1" dirty="0" smtClean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Monitoring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several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additional AMVs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from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China (FY-2G)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Korea (COMS)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India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(INSAT3)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Metosat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11 (Test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data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set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new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polar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Metop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(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three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images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instead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two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leo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/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geo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winds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from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CIMSS</a:t>
            </a:r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lvl="2"/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lvl="2"/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AMV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height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correction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using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Calipso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lidar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heights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(Univ.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Munich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)</a:t>
            </a:r>
            <a:endParaRPr lang="en-US" sz="1800" b="1" dirty="0">
              <a:solidFill>
                <a:schemeClr val="accent2"/>
              </a:solidFill>
              <a:latin typeface="CMSS1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Derivation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of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a AMV-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lidar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height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correction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profile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for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Geo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.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Sat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new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layer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average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operator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developed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endParaRPr lang="de-DE" sz="1800" b="1" dirty="0">
              <a:solidFill>
                <a:schemeClr val="accent2"/>
              </a:solidFill>
              <a:latin typeface="CMSS1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Experiment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using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this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height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correction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profile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is</a:t>
            </a:r>
            <a:r>
              <a:rPr lang="de-DE" sz="1800" b="1" dirty="0" smtClean="0">
                <a:solidFill>
                  <a:schemeClr val="accent2"/>
                </a:solidFill>
                <a:latin typeface="CMSS1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MSS10"/>
              </a:rPr>
              <a:t>running</a:t>
            </a:r>
          </a:p>
          <a:p>
            <a:endParaRPr lang="en-US" sz="1800" b="1" dirty="0">
              <a:solidFill>
                <a:schemeClr val="accent2"/>
              </a:solidFill>
              <a:latin typeface="CMSS1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86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altLang="en-US" b="0" smtClean="0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de-DE" altLang="en-US" smtClean="0">
                <a:solidFill>
                  <a:srgbClr val="000000"/>
                </a:solidFill>
                <a:latin typeface="Arial" pitchFamily="34" charset="0"/>
              </a:rPr>
              <a:t>Alexander Cress		</a:t>
            </a:r>
          </a:p>
        </p:txBody>
      </p:sp>
      <p:pic>
        <p:nvPicPr>
          <p:cNvPr id="68611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23598" r="19458" b="11115"/>
          <a:stretch>
            <a:fillRect/>
          </a:stretch>
        </p:blipFill>
        <p:spPr bwMode="auto">
          <a:xfrm>
            <a:off x="323850" y="1146175"/>
            <a:ext cx="4083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23610" r="19460" b="11102"/>
          <a:stretch>
            <a:fillRect/>
          </a:stretch>
        </p:blipFill>
        <p:spPr bwMode="auto">
          <a:xfrm>
            <a:off x="4859338" y="1162050"/>
            <a:ext cx="40068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23030" r="19455" b="10802"/>
          <a:stretch>
            <a:fillRect/>
          </a:stretch>
        </p:blipFill>
        <p:spPr bwMode="auto">
          <a:xfrm>
            <a:off x="430213" y="3810000"/>
            <a:ext cx="3981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feld 6"/>
          <p:cNvSpPr txBox="1">
            <a:spLocks noChangeArrowheads="1"/>
          </p:cNvSpPr>
          <p:nvPr/>
        </p:nvSpPr>
        <p:spPr bwMode="auto">
          <a:xfrm>
            <a:off x="900113" y="1341438"/>
            <a:ext cx="19637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>
                <a:solidFill>
                  <a:srgbClr val="000000"/>
                </a:solidFill>
                <a:cs typeface="+mn-cs"/>
              </a:rPr>
              <a:t>500 hPa Geopotential</a:t>
            </a:r>
            <a:endParaRPr lang="en-US" alt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68615" name="Textfeld 7"/>
          <p:cNvSpPr txBox="1">
            <a:spLocks noChangeArrowheads="1"/>
          </p:cNvSpPr>
          <p:nvPr/>
        </p:nvSpPr>
        <p:spPr bwMode="auto">
          <a:xfrm>
            <a:off x="3635375" y="1341438"/>
            <a:ext cx="4651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 b="1">
                <a:solidFill>
                  <a:srgbClr val="000000"/>
                </a:solidFill>
                <a:cs typeface="+mn-cs"/>
              </a:rPr>
              <a:t>NH</a:t>
            </a:r>
            <a:endParaRPr lang="en-US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8616" name="Rechteck 8"/>
          <p:cNvSpPr>
            <a:spLocks noChangeArrowheads="1"/>
          </p:cNvSpPr>
          <p:nvPr/>
        </p:nvSpPr>
        <p:spPr bwMode="auto">
          <a:xfrm>
            <a:off x="3708400" y="4005263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 b="1">
                <a:solidFill>
                  <a:srgbClr val="000000"/>
                </a:solidFill>
                <a:cs typeface="+mn-cs"/>
              </a:rPr>
              <a:t>NH</a:t>
            </a:r>
            <a:endParaRPr lang="en-US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8617" name="Textfeld 9"/>
          <p:cNvSpPr txBox="1">
            <a:spLocks noChangeArrowheads="1"/>
          </p:cNvSpPr>
          <p:nvPr/>
        </p:nvSpPr>
        <p:spPr bwMode="auto">
          <a:xfrm>
            <a:off x="884238" y="4005263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>
                <a:solidFill>
                  <a:srgbClr val="000000"/>
                </a:solidFill>
                <a:cs typeface="+mn-cs"/>
              </a:rPr>
              <a:t>200 hPa Wind Vector</a:t>
            </a:r>
            <a:endParaRPr lang="en-US" altLang="en-US" sz="1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8618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22668" r="19463" b="11255"/>
          <a:stretch>
            <a:fillRect/>
          </a:stretch>
        </p:blipFill>
        <p:spPr bwMode="auto">
          <a:xfrm>
            <a:off x="4910138" y="3825875"/>
            <a:ext cx="40068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Rechteck 11"/>
          <p:cNvSpPr>
            <a:spLocks noChangeArrowheads="1"/>
          </p:cNvSpPr>
          <p:nvPr/>
        </p:nvSpPr>
        <p:spPr bwMode="auto">
          <a:xfrm>
            <a:off x="8172450" y="1363663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 b="1">
                <a:solidFill>
                  <a:srgbClr val="000000"/>
                </a:solidFill>
                <a:cs typeface="+mn-cs"/>
              </a:rPr>
              <a:t>SH</a:t>
            </a:r>
            <a:endParaRPr lang="en-US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8620" name="Rechteck 12"/>
          <p:cNvSpPr>
            <a:spLocks noChangeArrowheads="1"/>
          </p:cNvSpPr>
          <p:nvPr/>
        </p:nvSpPr>
        <p:spPr bwMode="auto">
          <a:xfrm>
            <a:off x="8340725" y="4016375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 b="1">
                <a:solidFill>
                  <a:srgbClr val="000000"/>
                </a:solidFill>
                <a:cs typeface="+mn-cs"/>
              </a:rPr>
              <a:t>SH</a:t>
            </a:r>
            <a:endParaRPr lang="en-US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8621" name="Rechteck 13"/>
          <p:cNvSpPr>
            <a:spLocks noChangeArrowheads="1"/>
          </p:cNvSpPr>
          <p:nvPr/>
        </p:nvSpPr>
        <p:spPr bwMode="auto">
          <a:xfrm>
            <a:off x="5435600" y="1366838"/>
            <a:ext cx="196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>
                <a:solidFill>
                  <a:srgbClr val="000000"/>
                </a:solidFill>
                <a:cs typeface="+mn-cs"/>
              </a:rPr>
              <a:t>500 hPa Geopotential</a:t>
            </a:r>
            <a:endParaRPr lang="en-US" alt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68622" name="Rechteck 14"/>
          <p:cNvSpPr>
            <a:spLocks noChangeArrowheads="1"/>
          </p:cNvSpPr>
          <p:nvPr/>
        </p:nvSpPr>
        <p:spPr bwMode="auto">
          <a:xfrm>
            <a:off x="5395913" y="4019550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400">
                <a:solidFill>
                  <a:srgbClr val="000000"/>
                </a:solidFill>
                <a:cs typeface="+mn-cs"/>
              </a:rPr>
              <a:t>200 hPa Wind Vector</a:t>
            </a:r>
            <a:endParaRPr lang="en-US" altLang="en-US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68623" name="Textfeld 15"/>
          <p:cNvSpPr txBox="1">
            <a:spLocks noChangeArrowheads="1"/>
          </p:cNvSpPr>
          <p:nvPr/>
        </p:nvSpPr>
        <p:spPr bwMode="auto">
          <a:xfrm>
            <a:off x="857250" y="188913"/>
            <a:ext cx="3889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hangingPunct="0"/>
            <a:r>
              <a:rPr lang="de-DE" altLang="en-US" sz="1800">
                <a:solidFill>
                  <a:srgbClr val="000000"/>
                </a:solidFill>
                <a:cs typeface="+mn-cs"/>
              </a:rPr>
              <a:t>Normalized rms difference </a:t>
            </a:r>
          </a:p>
          <a:p>
            <a:pPr algn="ctr" eaLnBrk="0" hangingPunct="0"/>
            <a:r>
              <a:rPr lang="de-DE" altLang="en-US" sz="1800">
                <a:solidFill>
                  <a:srgbClr val="000000"/>
                </a:solidFill>
                <a:cs typeface="+mn-cs"/>
              </a:rPr>
              <a:t>(Crtl + Dual Metop) – Crtl</a:t>
            </a:r>
          </a:p>
          <a:p>
            <a:pPr algn="ctr" eaLnBrk="0" hangingPunct="0"/>
            <a:r>
              <a:rPr lang="de-DE" altLang="en-US" sz="1400">
                <a:solidFill>
                  <a:srgbClr val="000000"/>
                </a:solidFill>
                <a:cs typeface="+mn-cs"/>
              </a:rPr>
              <a:t>2015070100 - 2015073100</a:t>
            </a:r>
            <a:endParaRPr lang="en-US" altLang="en-US" sz="1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23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altLang="en-US" b="0" smtClean="0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de-DE" altLang="en-US" smtClean="0">
                <a:solidFill>
                  <a:srgbClr val="000000"/>
                </a:solidFill>
                <a:latin typeface="Arial" pitchFamily="34" charset="0"/>
              </a:rPr>
              <a:t>Alexander Cress		</a:t>
            </a:r>
          </a:p>
        </p:txBody>
      </p:sp>
      <p:pic>
        <p:nvPicPr>
          <p:cNvPr id="7168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9698" r="18980" b="13718"/>
          <a:stretch>
            <a:fillRect/>
          </a:stretch>
        </p:blipFill>
        <p:spPr bwMode="auto">
          <a:xfrm>
            <a:off x="323850" y="2133600"/>
            <a:ext cx="43195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9709" r="19456" b="13092"/>
          <a:stretch>
            <a:fillRect/>
          </a:stretch>
        </p:blipFill>
        <p:spPr bwMode="auto">
          <a:xfrm>
            <a:off x="4643438" y="2168525"/>
            <a:ext cx="42926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feld 9"/>
          <p:cNvSpPr txBox="1">
            <a:spLocks noChangeArrowheads="1"/>
          </p:cNvSpPr>
          <p:nvPr/>
        </p:nvSpPr>
        <p:spPr bwMode="auto">
          <a:xfrm>
            <a:off x="684213" y="333375"/>
            <a:ext cx="41481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hangingPunct="0"/>
            <a:r>
              <a:rPr lang="de-DE" altLang="en-US" sz="1800">
                <a:solidFill>
                  <a:srgbClr val="000000"/>
                </a:solidFill>
                <a:cs typeface="+mn-cs"/>
              </a:rPr>
              <a:t>Normalized wind vector error scores</a:t>
            </a:r>
          </a:p>
          <a:p>
            <a:pPr algn="ctr" eaLnBrk="0" hangingPunct="0"/>
            <a:r>
              <a:rPr lang="de-DE" altLang="en-US" sz="1600">
                <a:solidFill>
                  <a:srgbClr val="000000"/>
                </a:solidFill>
                <a:cs typeface="+mn-cs"/>
              </a:rPr>
              <a:t>Experiment using NPP-VIIRS AMVs</a:t>
            </a:r>
            <a:endParaRPr lang="en-US" altLang="en-US" sz="16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61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3988" y="1268413"/>
            <a:ext cx="32385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en-US">
                <a:solidFill>
                  <a:srgbClr val="FF0000"/>
                </a:solidFill>
              </a:rPr>
              <a:t>Global model ICON </a:t>
            </a:r>
            <a:endParaRPr lang="de-DE" alt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Grid spacing: </a:t>
            </a:r>
            <a:r>
              <a:rPr lang="de-DE" altLang="en-US" sz="1500">
                <a:solidFill>
                  <a:srgbClr val="FF3300"/>
                </a:solidFill>
              </a:rPr>
              <a:t>13</a:t>
            </a:r>
            <a:r>
              <a:rPr lang="de-DE" altLang="en-US" sz="1500">
                <a:solidFill>
                  <a:srgbClr val="000000"/>
                </a:solidFill>
              </a:rPr>
              <a:t> km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Layers: 90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Forecast range: 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174 h at 00 and 12 UTC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  78 h at 06 and 18 UTC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1 grid element: 173 km</a:t>
            </a:r>
            <a:r>
              <a:rPr lang="de-DE" altLang="en-US" sz="1500" baseline="30000">
                <a:solidFill>
                  <a:srgbClr val="000000"/>
                </a:solidFill>
              </a:rPr>
              <a:t>2</a:t>
            </a:r>
            <a:endParaRPr lang="de-DE" altLang="en-US" sz="15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312738"/>
            <a:ext cx="88566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GB" altLang="en-US" b="1">
                <a:solidFill>
                  <a:srgbClr val="618FFD"/>
                </a:solidFill>
              </a:rPr>
              <a:t>Numerical Weather Prediction</a:t>
            </a:r>
          </a:p>
          <a:p>
            <a:pPr algn="just" eaLnBrk="1" hangingPunct="1"/>
            <a:r>
              <a:rPr lang="en-GB" altLang="en-US" b="1">
                <a:solidFill>
                  <a:srgbClr val="618FFD"/>
                </a:solidFill>
              </a:rPr>
              <a:t>             at DWD in 2015</a:t>
            </a:r>
            <a:endParaRPr lang="de-DE" altLang="en-US" b="1">
              <a:solidFill>
                <a:srgbClr val="618FFD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191250" y="1268413"/>
            <a:ext cx="2646363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>
                <a:solidFill>
                  <a:srgbClr val="FF0000"/>
                </a:solidFill>
              </a:rPr>
              <a:t>COSMO-DE  (-EPS)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Grid spacing: </a:t>
            </a:r>
            <a:r>
              <a:rPr lang="de-DE" altLang="en-US" sz="1500">
                <a:solidFill>
                  <a:srgbClr val="FF3300"/>
                </a:solidFill>
              </a:rPr>
              <a:t>2.2</a:t>
            </a:r>
            <a:r>
              <a:rPr lang="de-DE" altLang="en-US" sz="1500">
                <a:solidFill>
                  <a:srgbClr val="000000"/>
                </a:solidFill>
              </a:rPr>
              <a:t> km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Layers: ~ 80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Forecast range: 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24 h at 00, 03, 06, 09,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            12, 15, 18, 21 UTC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1 grid element:  5 km</a:t>
            </a:r>
            <a:r>
              <a:rPr lang="de-DE" altLang="en-US" sz="1500" baseline="30000">
                <a:solidFill>
                  <a:srgbClr val="000000"/>
                </a:solidFill>
              </a:rPr>
              <a:t>2</a:t>
            </a:r>
            <a:r>
              <a:rPr lang="de-DE" altLang="en-US" sz="1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4925" y="1238250"/>
            <a:ext cx="32385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en-US">
                <a:solidFill>
                  <a:srgbClr val="FF0000"/>
                </a:solidFill>
              </a:rPr>
              <a:t>ICON zooming area Europe</a:t>
            </a:r>
            <a:endParaRPr lang="de-DE" alt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Grid spacing: </a:t>
            </a:r>
            <a:r>
              <a:rPr lang="de-DE" altLang="en-US" sz="1500">
                <a:solidFill>
                  <a:srgbClr val="FF3300"/>
                </a:solidFill>
              </a:rPr>
              <a:t>6.5</a:t>
            </a:r>
            <a:r>
              <a:rPr lang="de-DE" altLang="en-US" sz="1500">
                <a:solidFill>
                  <a:srgbClr val="000000"/>
                </a:solidFill>
              </a:rPr>
              <a:t> km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Layers: ~ 60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Forecast range: 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  78 h at 00, 06, 12 and 18 UTC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000000"/>
                </a:solidFill>
              </a:rPr>
              <a:t>1 grid element:  43 km</a:t>
            </a:r>
            <a:r>
              <a:rPr lang="de-DE" altLang="en-US" sz="1500" baseline="30000">
                <a:solidFill>
                  <a:srgbClr val="000000"/>
                </a:solidFill>
              </a:rPr>
              <a:t>2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altLang="en-US" sz="1500">
                <a:solidFill>
                  <a:srgbClr val="FF0000"/>
                </a:solidFill>
              </a:rPr>
              <a:t>plus three other zooming areas</a:t>
            </a:r>
          </a:p>
        </p:txBody>
      </p:sp>
      <p:pic>
        <p:nvPicPr>
          <p:cNvPr id="9222" name="Picture 4" descr="19_ICON-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38638"/>
            <a:ext cx="492125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21_COSMO_DE_Neues_Geb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1605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de-DE" altLang="en-US" b="0" smtClean="0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de-DE" altLang="en-US" smtClean="0">
                <a:solidFill>
                  <a:srgbClr val="000000"/>
                </a:solidFill>
                <a:latin typeface="Arial" pitchFamily="34" charset="0"/>
              </a:rPr>
              <a:t>Alexander Cress	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657600" cy="45445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9444"/>
          <a:stretch/>
        </p:blipFill>
        <p:spPr>
          <a:xfrm>
            <a:off x="4195422" y="2363929"/>
            <a:ext cx="4464000" cy="33105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404664"/>
            <a:ext cx="462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AMV-</a:t>
            </a:r>
            <a:r>
              <a:rPr lang="de-DE" dirty="0" err="1" smtClean="0">
                <a:solidFill>
                  <a:schemeClr val="accent1"/>
                </a:solidFill>
              </a:rPr>
              <a:t>Lidar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height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correction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3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704658" cy="159593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>
                <a:solidFill>
                  <a:srgbClr val="000000"/>
                </a:solidFill>
              </a:rPr>
              <a:t>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APSDEU-14/NAEDEX-26 </a:t>
            </a:r>
            <a:r>
              <a:rPr lang="de-DE" altLang="en-US" sz="1000" b="1" dirty="0">
                <a:solidFill>
                  <a:srgbClr val="000000"/>
                </a:solidFill>
              </a:rPr>
              <a:t>Data Exchange Meeting </a:t>
            </a:r>
            <a:r>
              <a:rPr lang="de-DE" altLang="en-US" sz="1000" dirty="0">
                <a:solidFill>
                  <a:srgbClr val="000000"/>
                </a:solidFill>
              </a:rPr>
              <a:t>		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Alexander Cress	Montreal 2015</a:t>
            </a:r>
            <a:endParaRPr lang="en-US" altLang="en-US" sz="1000" b="1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435" name="Textfeld 3"/>
          <p:cNvSpPr txBox="1">
            <a:spLocks noChangeArrowheads="1"/>
          </p:cNvSpPr>
          <p:nvPr/>
        </p:nvSpPr>
        <p:spPr bwMode="auto">
          <a:xfrm>
            <a:off x="270628" y="188913"/>
            <a:ext cx="4573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400" b="1" dirty="0" err="1" smtClean="0">
                <a:solidFill>
                  <a:srgbClr val="2D4B9B"/>
                </a:solidFill>
              </a:rPr>
              <a:t>Use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of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bufr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format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in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addition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</a:p>
          <a:p>
            <a:pPr eaLnBrk="1" hangingPunct="1"/>
            <a:r>
              <a:rPr lang="de-DE" altLang="en-US" sz="2400" b="1" dirty="0" err="1" smtClean="0">
                <a:solidFill>
                  <a:srgbClr val="2D4B9B"/>
                </a:solidFill>
              </a:rPr>
              <a:t>to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the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former</a:t>
            </a:r>
            <a:r>
              <a:rPr lang="de-DE" altLang="en-US" sz="2400" b="1" dirty="0" smtClean="0">
                <a:solidFill>
                  <a:srgbClr val="2D4B9B"/>
                </a:solidFill>
              </a:rPr>
              <a:t> TAC </a:t>
            </a:r>
            <a:r>
              <a:rPr lang="de-DE" altLang="en-US" sz="2400" b="1" dirty="0" err="1" smtClean="0">
                <a:solidFill>
                  <a:srgbClr val="2D4B9B"/>
                </a:solidFill>
              </a:rPr>
              <a:t>format</a:t>
            </a:r>
            <a:endParaRPr lang="de-DE" altLang="en-US" sz="2400" b="1" dirty="0">
              <a:solidFill>
                <a:srgbClr val="2D4B9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287" y="1628800"/>
            <a:ext cx="8430513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err="1">
                <a:cs typeface="+mn-cs"/>
              </a:rPr>
              <a:t>S</a:t>
            </a:r>
            <a:r>
              <a:rPr lang="de-DE" sz="2000" b="1" dirty="0" err="1" smtClean="0">
                <a:cs typeface="+mn-cs"/>
              </a:rPr>
              <a:t>ynop</a:t>
            </a:r>
            <a:r>
              <a:rPr lang="de-DE" sz="2000" b="1" dirty="0" smtClean="0">
                <a:cs typeface="+mn-cs"/>
              </a:rPr>
              <a:t>, </a:t>
            </a:r>
            <a:r>
              <a:rPr lang="de-DE" sz="2000" b="1" dirty="0" err="1" smtClean="0">
                <a:cs typeface="+mn-cs"/>
              </a:rPr>
              <a:t>ship</a:t>
            </a:r>
            <a:r>
              <a:rPr lang="de-DE" sz="2000" b="1" dirty="0" smtClean="0">
                <a:cs typeface="+mn-cs"/>
              </a:rPr>
              <a:t>, </a:t>
            </a:r>
            <a:r>
              <a:rPr lang="de-DE" sz="2000" b="1" dirty="0" err="1" smtClean="0">
                <a:cs typeface="+mn-cs"/>
              </a:rPr>
              <a:t>buoy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or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radiosonde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measurements</a:t>
            </a:r>
            <a:r>
              <a:rPr lang="de-DE" sz="2000" b="1" dirty="0" smtClean="0">
                <a:cs typeface="+mn-cs"/>
              </a:rPr>
              <a:t> in </a:t>
            </a:r>
            <a:r>
              <a:rPr lang="de-DE" sz="2000" b="1" dirty="0" err="1" smtClean="0">
                <a:cs typeface="+mn-cs"/>
              </a:rPr>
              <a:t>bufr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format</a:t>
            </a:r>
            <a:r>
              <a:rPr lang="de-DE" sz="2000" b="1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de-DE" sz="2000" b="1" dirty="0">
                <a:cs typeface="+mn-cs"/>
              </a:rPr>
              <a:t> </a:t>
            </a:r>
            <a:r>
              <a:rPr lang="de-DE" sz="2000" b="1" dirty="0" smtClean="0">
                <a:cs typeface="+mn-cs"/>
              </a:rPr>
              <a:t>   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stored</a:t>
            </a:r>
            <a:r>
              <a:rPr lang="de-DE" sz="2000" b="1" dirty="0" smtClean="0">
                <a:cs typeface="+mn-cs"/>
              </a:rPr>
              <a:t> in </a:t>
            </a:r>
            <a:r>
              <a:rPr lang="de-DE" sz="2000" b="1" dirty="0" err="1" smtClean="0">
                <a:cs typeface="+mn-cs"/>
              </a:rPr>
              <a:t>seperate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base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smtClean="0">
                <a:cs typeface="+mn-cs"/>
              </a:rPr>
              <a:t>All </a:t>
            </a:r>
            <a:r>
              <a:rPr lang="de-DE" sz="2000" b="1" dirty="0" err="1" smtClean="0">
                <a:cs typeface="+mn-cs"/>
              </a:rPr>
              <a:t>bufr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meta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compared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to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the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corresponding</a:t>
            </a:r>
            <a:r>
              <a:rPr lang="de-DE" sz="2000" b="1" dirty="0" smtClean="0">
                <a:cs typeface="+mn-cs"/>
              </a:rPr>
              <a:t> TAC </a:t>
            </a:r>
            <a:r>
              <a:rPr lang="de-DE" sz="2000" b="1" dirty="0" err="1" smtClean="0">
                <a:cs typeface="+mn-cs"/>
              </a:rPr>
              <a:t>data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smtClean="0">
                <a:cs typeface="+mn-cs"/>
              </a:rPr>
              <a:t>In </a:t>
            </a:r>
            <a:r>
              <a:rPr lang="de-DE" sz="2000" b="1" dirty="0" err="1" smtClean="0">
                <a:cs typeface="+mn-cs"/>
              </a:rPr>
              <a:t>case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there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no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differences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bufr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stored</a:t>
            </a:r>
            <a:r>
              <a:rPr lang="de-DE" sz="2000" b="1" dirty="0" smtClean="0">
                <a:cs typeface="+mn-cs"/>
              </a:rPr>
              <a:t> in </a:t>
            </a:r>
            <a:r>
              <a:rPr lang="de-DE" sz="2000" b="1" dirty="0" err="1" smtClean="0">
                <a:cs typeface="+mn-cs"/>
              </a:rPr>
              <a:t>second</a:t>
            </a:r>
            <a:r>
              <a:rPr lang="de-DE" sz="2000" b="1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de-DE" sz="2000" b="1" dirty="0">
                <a:cs typeface="+mn-cs"/>
              </a:rPr>
              <a:t> </a:t>
            </a:r>
            <a:r>
              <a:rPr lang="de-DE" sz="2000" b="1" dirty="0" smtClean="0">
                <a:cs typeface="+mn-cs"/>
              </a:rPr>
              <a:t>   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base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smtClean="0">
                <a:cs typeface="+mn-cs"/>
              </a:rPr>
              <a:t>Data in </a:t>
            </a:r>
            <a:r>
              <a:rPr lang="de-DE" sz="2000" b="1" dirty="0" err="1" smtClean="0">
                <a:cs typeface="+mn-cs"/>
              </a:rPr>
              <a:t>second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base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used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within</a:t>
            </a:r>
            <a:r>
              <a:rPr lang="de-DE" sz="2000" b="1" dirty="0" smtClean="0">
                <a:cs typeface="+mn-cs"/>
              </a:rPr>
              <a:t> a </a:t>
            </a:r>
            <a:r>
              <a:rPr lang="de-DE" sz="2000" b="1" dirty="0" err="1" smtClean="0">
                <a:cs typeface="+mn-cs"/>
              </a:rPr>
              <a:t>test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assimilation</a:t>
            </a:r>
            <a:endParaRPr lang="de-DE" sz="2000" b="1" dirty="0">
              <a:cs typeface="+mn-cs"/>
            </a:endParaRPr>
          </a:p>
          <a:p>
            <a:pPr>
              <a:defRPr/>
            </a:pPr>
            <a:r>
              <a:rPr lang="de-DE" sz="2000" b="1" dirty="0" smtClean="0">
                <a:cs typeface="+mn-cs"/>
              </a:rPr>
              <a:t>     </a:t>
            </a:r>
            <a:r>
              <a:rPr lang="de-DE" sz="2000" b="1" dirty="0" err="1" smtClean="0">
                <a:cs typeface="+mn-cs"/>
              </a:rPr>
              <a:t>system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smtClean="0">
                <a:cs typeface="+mn-cs"/>
              </a:rPr>
              <a:t>In </a:t>
            </a:r>
            <a:r>
              <a:rPr lang="de-DE" sz="2000" b="1" dirty="0" err="1" smtClean="0">
                <a:cs typeface="+mn-cs"/>
              </a:rPr>
              <a:t>case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no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conspicuoussies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found</a:t>
            </a:r>
            <a:r>
              <a:rPr lang="de-DE" sz="2000" b="1" dirty="0" smtClean="0">
                <a:cs typeface="+mn-cs"/>
              </a:rPr>
              <a:t> 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are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put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into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the</a:t>
            </a:r>
            <a:endParaRPr lang="de-DE" sz="2000" b="1" dirty="0" smtClean="0">
              <a:cs typeface="+mn-cs"/>
            </a:endParaRPr>
          </a:p>
          <a:p>
            <a:pPr>
              <a:defRPr/>
            </a:pPr>
            <a:r>
              <a:rPr lang="de-DE" sz="2000" b="1" dirty="0">
                <a:cs typeface="+mn-cs"/>
              </a:rPr>
              <a:t> </a:t>
            </a:r>
            <a:r>
              <a:rPr lang="de-DE" sz="2000" b="1" dirty="0" smtClean="0">
                <a:cs typeface="+mn-cs"/>
              </a:rPr>
              <a:t>   operational </a:t>
            </a:r>
            <a:r>
              <a:rPr lang="de-DE" sz="2000" b="1" dirty="0" err="1" smtClean="0">
                <a:cs typeface="+mn-cs"/>
              </a:rPr>
              <a:t>observation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data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base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and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used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>
                <a:solidFill>
                  <a:srgbClr val="000000"/>
                </a:solidFill>
              </a:rPr>
              <a:t>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APSDEU-14/NAEDEX-26 </a:t>
            </a:r>
            <a:r>
              <a:rPr lang="de-DE" altLang="en-US" sz="1000" b="1" dirty="0">
                <a:solidFill>
                  <a:srgbClr val="000000"/>
                </a:solidFill>
              </a:rPr>
              <a:t>Data Exchange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Meeting</a:t>
            </a:r>
            <a:r>
              <a:rPr lang="de-DE" altLang="en-US" sz="1000" b="1" dirty="0">
                <a:solidFill>
                  <a:srgbClr val="000000"/>
                </a:solidFill>
              </a:rPr>
              <a:t>	Alexander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Cress	Montreal 2015</a:t>
            </a:r>
            <a:endParaRPr lang="en-US" altLang="en-US" sz="1000" b="1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435" name="Textfeld 3"/>
          <p:cNvSpPr txBox="1">
            <a:spLocks noChangeArrowheads="1"/>
          </p:cNvSpPr>
          <p:nvPr/>
        </p:nvSpPr>
        <p:spPr bwMode="auto">
          <a:xfrm>
            <a:off x="107950" y="188913"/>
            <a:ext cx="4899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2D4B9B"/>
                </a:solidFill>
              </a:rPr>
              <a:t>Radiosonde observation in </a:t>
            </a:r>
          </a:p>
          <a:p>
            <a:pPr eaLnBrk="1" hangingPunct="1"/>
            <a:r>
              <a:rPr lang="de-DE" altLang="en-US" b="1">
                <a:solidFill>
                  <a:srgbClr val="2D4B9B"/>
                </a:solidFill>
              </a:rPr>
              <a:t>Bufr format</a:t>
            </a:r>
            <a:endParaRPr lang="en-US" altLang="en-US" b="1">
              <a:solidFill>
                <a:srgbClr val="2D4B9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288" y="1484784"/>
            <a:ext cx="8287846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>
                <a:cs typeface="+mn-cs"/>
              </a:rPr>
              <a:t>Radiosonde </a:t>
            </a:r>
            <a:r>
              <a:rPr lang="de-DE" sz="2000" b="1" dirty="0" err="1">
                <a:cs typeface="+mn-cs"/>
              </a:rPr>
              <a:t>observation</a:t>
            </a:r>
            <a:r>
              <a:rPr lang="de-DE" sz="2000" b="1" dirty="0">
                <a:cs typeface="+mn-cs"/>
              </a:rPr>
              <a:t> in </a:t>
            </a:r>
            <a:r>
              <a:rPr lang="de-DE" sz="2000" b="1" dirty="0" err="1">
                <a:cs typeface="+mn-cs"/>
              </a:rPr>
              <a:t>ascii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and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bufr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format</a:t>
            </a:r>
            <a:r>
              <a:rPr lang="de-DE" sz="2000" b="1" dirty="0">
                <a:cs typeface="+mn-cs"/>
              </a:rPr>
              <a:t> in </a:t>
            </a:r>
            <a:r>
              <a:rPr lang="de-DE" sz="2000" b="1" dirty="0" err="1">
                <a:cs typeface="+mn-cs"/>
              </a:rPr>
              <a:t>data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base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>
                <a:cs typeface="+mn-cs"/>
              </a:rPr>
              <a:t>Radiosonde </a:t>
            </a:r>
            <a:r>
              <a:rPr lang="de-DE" sz="2000" b="1" dirty="0" err="1">
                <a:cs typeface="+mn-cs"/>
              </a:rPr>
              <a:t>bufr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format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gives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position</a:t>
            </a:r>
            <a:r>
              <a:rPr lang="de-DE" sz="2000" b="1" dirty="0">
                <a:cs typeface="+mn-cs"/>
              </a:rPr>
              <a:t> (</a:t>
            </a:r>
            <a:r>
              <a:rPr lang="de-DE" sz="2000" b="1" dirty="0" err="1">
                <a:cs typeface="+mn-cs"/>
              </a:rPr>
              <a:t>spatial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and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timely</a:t>
            </a:r>
            <a:r>
              <a:rPr lang="de-DE" sz="2000" b="1" dirty="0">
                <a:cs typeface="+mn-cs"/>
              </a:rPr>
              <a:t>) </a:t>
            </a:r>
            <a:r>
              <a:rPr lang="de-DE" sz="2000" b="1" dirty="0" err="1">
                <a:cs typeface="+mn-cs"/>
              </a:rPr>
              <a:t>of</a:t>
            </a:r>
            <a:endParaRPr lang="de-DE" sz="2000" b="1" dirty="0">
              <a:cs typeface="+mn-cs"/>
            </a:endParaRPr>
          </a:p>
          <a:p>
            <a:pPr>
              <a:defRPr/>
            </a:pPr>
            <a:r>
              <a:rPr lang="de-DE" sz="2000" b="1" dirty="0">
                <a:cs typeface="+mn-cs"/>
              </a:rPr>
              <a:t>     </a:t>
            </a:r>
            <a:r>
              <a:rPr lang="de-DE" sz="2000" b="1" dirty="0" err="1">
                <a:cs typeface="+mn-cs"/>
              </a:rPr>
              <a:t>every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measurement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>
                <a:cs typeface="+mn-cs"/>
              </a:rPr>
              <a:t>3dvar/</a:t>
            </a:r>
            <a:r>
              <a:rPr lang="de-DE" sz="2000" b="1" dirty="0" err="1">
                <a:cs typeface="+mn-cs"/>
              </a:rPr>
              <a:t>letkf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can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read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both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formats</a:t>
            </a:r>
            <a:r>
              <a:rPr lang="de-DE" sz="2000" b="1" dirty="0">
                <a:cs typeface="+mn-c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>
                <a:cs typeface="+mn-cs"/>
              </a:rPr>
              <a:t>So </a:t>
            </a:r>
            <a:r>
              <a:rPr lang="de-DE" sz="2000" b="1" dirty="0" err="1">
                <a:cs typeface="+mn-cs"/>
              </a:rPr>
              <a:t>far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the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spatial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position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of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the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measurement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is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consider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both</a:t>
            </a:r>
            <a:r>
              <a:rPr lang="de-DE" sz="2000" b="1" dirty="0">
                <a:cs typeface="+mn-cs"/>
              </a:rPr>
              <a:t>,</a:t>
            </a:r>
          </a:p>
          <a:p>
            <a:pPr>
              <a:defRPr/>
            </a:pPr>
            <a:r>
              <a:rPr lang="de-DE" sz="2000" b="1" dirty="0">
                <a:cs typeface="+mn-cs"/>
              </a:rPr>
              <a:t>     in </a:t>
            </a:r>
            <a:r>
              <a:rPr lang="de-DE" sz="2000" b="1" dirty="0" err="1">
                <a:cs typeface="+mn-cs"/>
              </a:rPr>
              <a:t>assimilation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and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verification</a:t>
            </a: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err="1">
                <a:cs typeface="+mn-cs"/>
              </a:rPr>
              <a:t>Correct</a:t>
            </a:r>
            <a:r>
              <a:rPr lang="de-DE" sz="2000" b="1" dirty="0">
                <a:cs typeface="+mn-cs"/>
              </a:rPr>
              <a:t> time </a:t>
            </a:r>
            <a:r>
              <a:rPr lang="de-DE" sz="2000" b="1" dirty="0" err="1">
                <a:cs typeface="+mn-cs"/>
              </a:rPr>
              <a:t>is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more</a:t>
            </a:r>
            <a:r>
              <a:rPr lang="de-DE" sz="2000" b="1" dirty="0">
                <a:cs typeface="+mn-cs"/>
              </a:rPr>
              <a:t> </a:t>
            </a:r>
            <a:r>
              <a:rPr lang="de-DE" sz="2000" b="1" dirty="0" err="1">
                <a:cs typeface="+mn-cs"/>
              </a:rPr>
              <a:t>difficult</a:t>
            </a:r>
            <a:r>
              <a:rPr lang="de-DE" sz="2000" b="1" dirty="0">
                <a:cs typeface="+mn-cs"/>
              </a:rPr>
              <a:t> (</a:t>
            </a:r>
            <a:r>
              <a:rPr lang="de-DE" sz="2000" b="1" dirty="0" err="1">
                <a:cs typeface="+mn-cs"/>
              </a:rPr>
              <a:t>no</a:t>
            </a:r>
            <a:r>
              <a:rPr lang="de-DE" sz="2000" b="1" dirty="0">
                <a:cs typeface="+mn-cs"/>
              </a:rPr>
              <a:t> FGAT </a:t>
            </a:r>
            <a:r>
              <a:rPr lang="de-DE" sz="2000" b="1" dirty="0" err="1">
                <a:cs typeface="+mn-cs"/>
              </a:rPr>
              <a:t>system</a:t>
            </a:r>
            <a:r>
              <a:rPr lang="de-DE" sz="2000" b="1" dirty="0">
                <a:cs typeface="+mn-cs"/>
              </a:rPr>
              <a:t> so </a:t>
            </a:r>
            <a:r>
              <a:rPr lang="de-DE" sz="2000" b="1" dirty="0" err="1">
                <a:cs typeface="+mn-cs"/>
              </a:rPr>
              <a:t>far</a:t>
            </a:r>
            <a:r>
              <a:rPr lang="de-DE" sz="2000" b="1" dirty="0" smtClean="0">
                <a:cs typeface="+mn-cs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de-DE" sz="2000" b="1" dirty="0"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Nudging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can</a:t>
            </a:r>
            <a:r>
              <a:rPr lang="de-DE" sz="2000" b="1" dirty="0" smtClean="0">
                <a:cs typeface="+mn-cs"/>
              </a:rPr>
              <a:t> handle also </a:t>
            </a:r>
            <a:r>
              <a:rPr lang="de-DE" sz="2000" b="1" dirty="0" err="1" smtClean="0">
                <a:cs typeface="+mn-cs"/>
              </a:rPr>
              <a:t>the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new</a:t>
            </a:r>
            <a:r>
              <a:rPr lang="de-DE" sz="2000" b="1" dirty="0" smtClean="0">
                <a:cs typeface="+mn-cs"/>
              </a:rPr>
              <a:t> TEMP, </a:t>
            </a:r>
            <a:r>
              <a:rPr lang="de-DE" sz="2000" b="1" dirty="0" err="1" smtClean="0">
                <a:cs typeface="+mn-cs"/>
              </a:rPr>
              <a:t>Synop</a:t>
            </a:r>
            <a:r>
              <a:rPr lang="de-DE" sz="2000" b="1" dirty="0" smtClean="0">
                <a:cs typeface="+mn-cs"/>
              </a:rPr>
              <a:t>, </a:t>
            </a:r>
            <a:r>
              <a:rPr lang="de-DE" sz="2000" b="1" dirty="0" err="1" smtClean="0">
                <a:cs typeface="+mn-cs"/>
              </a:rPr>
              <a:t>Ship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and</a:t>
            </a:r>
            <a:r>
              <a:rPr lang="de-DE" sz="2000" b="1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de-DE" sz="2000" b="1" dirty="0" smtClean="0">
                <a:cs typeface="+mn-cs"/>
              </a:rPr>
              <a:t>      </a:t>
            </a:r>
            <a:r>
              <a:rPr lang="de-DE" sz="2000" b="1" dirty="0" err="1" smtClean="0">
                <a:cs typeface="+mn-cs"/>
              </a:rPr>
              <a:t>buoy</a:t>
            </a:r>
            <a:r>
              <a:rPr lang="de-DE" sz="2000" b="1" dirty="0" smtClean="0">
                <a:cs typeface="+mn-cs"/>
              </a:rPr>
              <a:t>  </a:t>
            </a:r>
            <a:r>
              <a:rPr lang="de-DE" sz="2000" b="1" dirty="0" err="1" smtClean="0">
                <a:cs typeface="+mn-cs"/>
              </a:rPr>
              <a:t>bufr</a:t>
            </a:r>
            <a:r>
              <a:rPr lang="de-DE" sz="2000" b="1" dirty="0" smtClean="0">
                <a:cs typeface="+mn-cs"/>
              </a:rPr>
              <a:t> </a:t>
            </a:r>
            <a:r>
              <a:rPr lang="de-DE" sz="2000" b="1" dirty="0" err="1" smtClean="0">
                <a:cs typeface="+mn-cs"/>
              </a:rPr>
              <a:t>formats</a:t>
            </a:r>
            <a:r>
              <a:rPr lang="de-DE" sz="2000" b="1" dirty="0" smtClean="0">
                <a:cs typeface="+mn-cs"/>
              </a:rPr>
              <a:t> </a:t>
            </a:r>
            <a:endParaRPr lang="de-DE" sz="2000" b="1" dirty="0">
              <a:cs typeface="+mn-cs"/>
            </a:endParaRPr>
          </a:p>
          <a:p>
            <a:pPr>
              <a:defRPr/>
            </a:pPr>
            <a:endParaRPr lang="de-DE" sz="2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76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3838" y="1125538"/>
            <a:ext cx="7921625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Assimilating 3D radar reflectivity </a:t>
            </a:r>
            <a:r>
              <a:rPr lang="en-US" sz="2400" b="1" dirty="0" smtClean="0">
                <a:solidFill>
                  <a:srgbClr val="2E459C"/>
                </a:solidFill>
                <a:latin typeface="NimbusSanL-Bold"/>
                <a:cs typeface="+mn-cs"/>
              </a:rPr>
              <a:t>and radial winds with </a:t>
            </a: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an Ensemble </a:t>
            </a:r>
            <a:r>
              <a:rPr lang="en-US" sz="2400" b="1" dirty="0" err="1">
                <a:solidFill>
                  <a:srgbClr val="2E459C"/>
                </a:solidFill>
                <a:latin typeface="NimbusSanL-Bold"/>
                <a:cs typeface="+mn-cs"/>
              </a:rPr>
              <a:t>Kalman</a:t>
            </a: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 Filter on a convection-permitting scale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(</a:t>
            </a:r>
            <a:r>
              <a:rPr lang="en-US" sz="2400" b="1" dirty="0" err="1">
                <a:solidFill>
                  <a:srgbClr val="2E459C"/>
                </a:solidFill>
                <a:latin typeface="NimbusSanL-Bold"/>
                <a:cs typeface="+mn-cs"/>
              </a:rPr>
              <a:t>Uni</a:t>
            </a: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 Bonn </a:t>
            </a: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(Theresa Bick</a:t>
            </a: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),  </a:t>
            </a:r>
            <a:r>
              <a:rPr lang="en-US" sz="2400" b="1" dirty="0" err="1" smtClean="0">
                <a:solidFill>
                  <a:schemeClr val="accent1"/>
                </a:solidFill>
                <a:latin typeface="NimbusSanL-Bold"/>
                <a:cs typeface="+mn-cs"/>
              </a:rPr>
              <a:t>Uni</a:t>
            </a:r>
            <a:r>
              <a:rPr lang="en-US" sz="2400" b="1" dirty="0" smtClean="0">
                <a:solidFill>
                  <a:schemeClr val="accent1"/>
                </a:solidFill>
                <a:latin typeface="NimbusSanL-Bold"/>
                <a:cs typeface="+mn-cs"/>
              </a:rPr>
              <a:t> Munich </a:t>
            </a: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(</a:t>
            </a:r>
            <a:r>
              <a:rPr lang="en-US" sz="18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Yuefei</a:t>
            </a: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Zeng)                   </a:t>
            </a:r>
            <a:r>
              <a:rPr lang="en-US" sz="2400" b="1" dirty="0" smtClean="0">
                <a:solidFill>
                  <a:srgbClr val="2E459C"/>
                </a:solidFill>
                <a:latin typeface="NimbusSanL-Bold"/>
                <a:cs typeface="+mn-cs"/>
              </a:rPr>
              <a:t>+ </a:t>
            </a: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DWD </a:t>
            </a: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(Klaus Stephan)</a:t>
            </a:r>
            <a:r>
              <a:rPr lang="en-US" sz="2400" b="1" dirty="0">
                <a:solidFill>
                  <a:srgbClr val="2E459C"/>
                </a:solidFill>
                <a:latin typeface="NimbusSanL-Bold"/>
                <a:cs typeface="+mn-cs"/>
              </a:rPr>
              <a:t>) </a:t>
            </a:r>
          </a:p>
          <a:p>
            <a:pPr algn="ctr">
              <a:defRPr/>
            </a:pPr>
            <a:endParaRPr lang="de-DE" sz="800" b="1" dirty="0">
              <a:solidFill>
                <a:srgbClr val="2E459C"/>
              </a:solidFill>
              <a:latin typeface="NimbusSanL-Bold"/>
              <a:cs typeface="+mn-cs"/>
            </a:endParaRPr>
          </a:p>
          <a:p>
            <a:pPr algn="ctr">
              <a:defRPr/>
            </a:pPr>
            <a:endParaRPr lang="de-DE" sz="800" b="1" dirty="0">
              <a:solidFill>
                <a:srgbClr val="2E459C"/>
              </a:solidFill>
              <a:latin typeface="NimbusSanL-Bold"/>
              <a:cs typeface="+mn-cs"/>
            </a:endParaRPr>
          </a:p>
          <a:p>
            <a:pPr>
              <a:defRPr/>
            </a:pPr>
            <a:r>
              <a:rPr lang="de-DE" sz="2400" b="1" dirty="0">
                <a:solidFill>
                  <a:srgbClr val="2E459C"/>
                </a:solidFill>
                <a:latin typeface="NimbusSanL-Bold"/>
                <a:cs typeface="+mn-cs"/>
              </a:rPr>
              <a:t>Goal:</a:t>
            </a:r>
          </a:p>
          <a:p>
            <a:pPr>
              <a:defRPr/>
            </a:pP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Improve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short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term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model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forecasts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of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</a:p>
          <a:p>
            <a:pPr>
              <a:defRPr/>
            </a:pP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Convective</a:t>
            </a:r>
            <a:r>
              <a:rPr lang="de-DE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 </a:t>
            </a:r>
            <a:r>
              <a:rPr lang="de-DE" sz="2000" b="1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NimbusSanL-Bold"/>
                <a:cs typeface="+mn-cs"/>
              </a:rPr>
              <a:t>events</a:t>
            </a:r>
            <a:endParaRPr lang="de-DE" sz="2000" b="1" i="1" dirty="0">
              <a:solidFill>
                <a:srgbClr val="000000">
                  <a:lumMod val="75000"/>
                  <a:lumOff val="25000"/>
                </a:srgbClr>
              </a:solidFill>
              <a:latin typeface="NimbusSanL-Bold"/>
              <a:cs typeface="+mn-cs"/>
            </a:endParaRPr>
          </a:p>
          <a:p>
            <a:pPr>
              <a:defRPr/>
            </a:pPr>
            <a:endParaRPr lang="de-DE" sz="800" b="1" dirty="0">
              <a:solidFill>
                <a:srgbClr val="2E459C"/>
              </a:solidFill>
              <a:latin typeface="NimbusSanL-Bold"/>
              <a:cs typeface="+mn-cs"/>
            </a:endParaRPr>
          </a:p>
          <a:p>
            <a:pPr>
              <a:defRPr/>
            </a:pPr>
            <a:endParaRPr lang="de-DE" sz="1800" b="1" dirty="0">
              <a:solidFill>
                <a:srgbClr val="2E459C"/>
              </a:solidFill>
              <a:latin typeface="NimbusSanL-Bold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Use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of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the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COSMO-DE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and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the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KENDA</a:t>
            </a:r>
          </a:p>
          <a:p>
            <a:pPr>
              <a:defRPr/>
            </a:pP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   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system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2400" b="1" dirty="0">
              <a:solidFill>
                <a:srgbClr val="6278B4">
                  <a:lumMod val="75000"/>
                </a:srgbClr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Use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of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3D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radar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reflectivities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 smtClean="0">
                <a:solidFill>
                  <a:srgbClr val="6278B4">
                    <a:lumMod val="75000"/>
                  </a:srgbClr>
                </a:solidFill>
                <a:cs typeface="+mn-cs"/>
              </a:rPr>
              <a:t>and</a:t>
            </a:r>
            <a:r>
              <a:rPr lang="de-DE" sz="2400" b="1" dirty="0" smtClean="0">
                <a:solidFill>
                  <a:srgbClr val="6278B4">
                    <a:lumMod val="75000"/>
                  </a:srgbClr>
                </a:solidFill>
                <a:cs typeface="+mn-cs"/>
              </a:rPr>
              <a:t>  </a:t>
            </a:r>
            <a:endParaRPr lang="de-DE" sz="2400" b="1" dirty="0">
              <a:solidFill>
                <a:srgbClr val="6278B4">
                  <a:lumMod val="75000"/>
                </a:srgbClr>
              </a:solidFill>
              <a:cs typeface="+mn-cs"/>
            </a:endParaRPr>
          </a:p>
          <a:p>
            <a:pPr>
              <a:defRPr/>
            </a:pP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   </a:t>
            </a:r>
            <a:r>
              <a:rPr lang="de-DE" sz="2400" b="1" dirty="0" smtClean="0">
                <a:solidFill>
                  <a:srgbClr val="6278B4">
                    <a:lumMod val="75000"/>
                  </a:srgbClr>
                </a:solidFill>
                <a:cs typeface="+mn-cs"/>
              </a:rPr>
              <a:t>radial </a:t>
            </a:r>
            <a:r>
              <a:rPr lang="de-DE" sz="2400" b="1" dirty="0" err="1" smtClean="0">
                <a:solidFill>
                  <a:srgbClr val="6278B4">
                    <a:lumMod val="75000"/>
                  </a:srgbClr>
                </a:solidFill>
                <a:cs typeface="+mn-cs"/>
              </a:rPr>
              <a:t>winds</a:t>
            </a:r>
            <a:r>
              <a:rPr lang="de-DE" sz="2400" b="1" dirty="0" smtClean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 smtClean="0">
                <a:solidFill>
                  <a:srgbClr val="6278B4">
                    <a:lumMod val="75000"/>
                  </a:srgbClr>
                </a:solidFill>
                <a:cs typeface="+mn-cs"/>
              </a:rPr>
              <a:t>from</a:t>
            </a:r>
            <a:r>
              <a:rPr lang="de-DE" sz="2400" b="1" dirty="0" smtClean="0">
                <a:solidFill>
                  <a:srgbClr val="6278B4">
                    <a:lumMod val="75000"/>
                  </a:srgbClr>
                </a:solidFill>
                <a:cs typeface="+mn-cs"/>
              </a:rPr>
              <a:t> German </a:t>
            </a:r>
            <a:r>
              <a:rPr lang="de-DE" sz="2400" b="1" dirty="0" err="1" smtClean="0">
                <a:solidFill>
                  <a:srgbClr val="6278B4">
                    <a:lumMod val="75000"/>
                  </a:srgbClr>
                </a:solidFill>
                <a:cs typeface="+mn-cs"/>
              </a:rPr>
              <a:t>radars</a:t>
            </a:r>
            <a:r>
              <a:rPr lang="de-DE" sz="2400" b="1" dirty="0" smtClean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endParaRPr lang="en-US" sz="2400" b="1" dirty="0">
              <a:solidFill>
                <a:srgbClr val="6278B4">
                  <a:lumMod val="75000"/>
                </a:srgbClr>
              </a:solidFill>
              <a:cs typeface="+mn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6844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835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68313" y="1193800"/>
            <a:ext cx="5327650" cy="5046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2E459C"/>
                </a:solidFill>
                <a:latin typeface="NimbusSanL-Bold"/>
                <a:cs typeface="+mn-cs"/>
              </a:rPr>
              <a:t>Radar forward operator</a:t>
            </a:r>
          </a:p>
          <a:p>
            <a:pPr algn="ctr">
              <a:defRPr/>
            </a:pPr>
            <a:endParaRPr lang="en-US" sz="3200" b="1" dirty="0">
              <a:solidFill>
                <a:srgbClr val="2E459C"/>
              </a:solidFill>
              <a:latin typeface="NimbusSanL-Bold"/>
              <a:cs typeface="+mn-cs"/>
            </a:endParaRPr>
          </a:p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NimbusSanL-Bold"/>
                <a:cs typeface="+mn-cs"/>
              </a:rPr>
              <a:t>Simulate synthetic 3D radar scan based on COSMO-DE model fields </a:t>
            </a:r>
            <a:r>
              <a:rPr lang="en-US" sz="1800" dirty="0">
                <a:solidFill>
                  <a:srgbClr val="000000"/>
                </a:solidFill>
                <a:latin typeface="NimbusSanL-Regu"/>
                <a:cs typeface="+mn-cs"/>
              </a:rPr>
              <a:t>(EMRADSCOPE,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NimbusSanL-Regu"/>
                <a:cs typeface="+mn-cs"/>
              </a:rPr>
              <a:t>developed at DWD/KIT)</a:t>
            </a:r>
          </a:p>
          <a:p>
            <a:pPr>
              <a:defRPr/>
            </a:pPr>
            <a:endParaRPr lang="de-DE" sz="1800" dirty="0">
              <a:solidFill>
                <a:srgbClr val="000000"/>
              </a:solidFill>
              <a:latin typeface="NimbusSanL-Regu"/>
              <a:cs typeface="+mn-cs"/>
            </a:endParaRP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NimbusSanL-Regu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000000"/>
                </a:solidFill>
                <a:latin typeface="NimbusSanL-Bold"/>
                <a:cs typeface="+mn-cs"/>
              </a:rPr>
              <a:t>No-reflectivity: </a:t>
            </a:r>
            <a:r>
              <a:rPr lang="en-US" sz="1800" dirty="0">
                <a:solidFill>
                  <a:srgbClr val="000000"/>
                </a:solidFill>
                <a:latin typeface="NimbusSanL-Regu"/>
                <a:cs typeface="+mn-cs"/>
              </a:rPr>
              <a:t>set all values below 5 </a:t>
            </a:r>
            <a:r>
              <a:rPr lang="en-US" sz="1800" dirty="0" err="1">
                <a:solidFill>
                  <a:srgbClr val="000000"/>
                </a:solidFill>
                <a:latin typeface="NimbusSanL-Regu"/>
                <a:cs typeface="+mn-cs"/>
              </a:rPr>
              <a:t>dBZ</a:t>
            </a:r>
            <a:r>
              <a:rPr lang="en-US" sz="1800" dirty="0">
                <a:solidFill>
                  <a:srgbClr val="000000"/>
                </a:solidFill>
                <a:latin typeface="NimbusSanL-Regu"/>
                <a:cs typeface="+mn-cs"/>
              </a:rPr>
              <a:t> to 5 </a:t>
            </a:r>
            <a:r>
              <a:rPr lang="en-US" sz="1800" dirty="0" err="1">
                <a:solidFill>
                  <a:srgbClr val="000000"/>
                </a:solidFill>
                <a:latin typeface="NimbusSanL-Regu"/>
                <a:cs typeface="+mn-cs"/>
              </a:rPr>
              <a:t>dBZ</a:t>
            </a:r>
            <a:endParaRPr lang="en-US" sz="1800" dirty="0">
              <a:solidFill>
                <a:srgbClr val="000000"/>
              </a:solidFill>
              <a:latin typeface="NimbusSanL-Regu"/>
              <a:cs typeface="+mn-cs"/>
            </a:endParaRPr>
          </a:p>
          <a:p>
            <a:pPr>
              <a:defRPr/>
            </a:pPr>
            <a:endParaRPr lang="de-DE" sz="1400" dirty="0">
              <a:solidFill>
                <a:srgbClr val="2E459C"/>
              </a:solidFill>
              <a:latin typeface="MSAM10"/>
              <a:cs typeface="+mn-cs"/>
            </a:endParaRPr>
          </a:p>
          <a:p>
            <a:pPr>
              <a:defRPr/>
            </a:pPr>
            <a:endParaRPr lang="en-US" sz="1400" dirty="0">
              <a:solidFill>
                <a:srgbClr val="2E459C"/>
              </a:solidFill>
              <a:latin typeface="MSAM1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b="1" dirty="0" err="1">
                <a:solidFill>
                  <a:srgbClr val="000000"/>
                </a:solidFill>
                <a:latin typeface="NimbusSanL-Bold"/>
                <a:cs typeface="+mn-cs"/>
              </a:rPr>
              <a:t>Superobbing</a:t>
            </a:r>
            <a:r>
              <a:rPr lang="en-US" sz="2000" b="1" dirty="0">
                <a:solidFill>
                  <a:srgbClr val="000000"/>
                </a:solidFill>
                <a:latin typeface="NimbusSanL-Bold"/>
                <a:cs typeface="+mn-cs"/>
              </a:rPr>
              <a:t>:</a:t>
            </a:r>
            <a:r>
              <a:rPr lang="en-US" sz="1800" b="1" dirty="0">
                <a:solidFill>
                  <a:srgbClr val="000000"/>
                </a:solidFill>
                <a:latin typeface="NimbusSanL-Bold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NimbusSanL-Regu"/>
                <a:cs typeface="+mn-cs"/>
              </a:rPr>
              <a:t>achieve relatively homogeneous horizontal data distribution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NimbusSanL-Regu"/>
                <a:cs typeface="+mn-cs"/>
              </a:rPr>
              <a:t>Reduce computational costs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NimbusSanL-Regu"/>
                <a:cs typeface="+mn-cs"/>
              </a:rPr>
              <a:t>Relax necessity of direct match between model and </a:t>
            </a:r>
            <a:r>
              <a:rPr lang="en-US" sz="1600" dirty="0" err="1">
                <a:solidFill>
                  <a:srgbClr val="000000"/>
                </a:solidFill>
                <a:latin typeface="NimbusSanL-Regu"/>
                <a:cs typeface="+mn-cs"/>
              </a:rPr>
              <a:t>obs</a:t>
            </a:r>
            <a:r>
              <a:rPr lang="en-US" sz="1600" dirty="0">
                <a:solidFill>
                  <a:srgbClr val="000000"/>
                </a:solidFill>
                <a:latin typeface="NimbusSanL-Regu"/>
                <a:cs typeface="+mn-cs"/>
              </a:rPr>
              <a:t> (double penalty problem)</a:t>
            </a:r>
          </a:p>
          <a:p>
            <a:pPr algn="ctr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08050"/>
            <a:ext cx="2468562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05263"/>
            <a:ext cx="24701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5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84288"/>
            <a:ext cx="581342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116388"/>
            <a:ext cx="56578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hteck 3"/>
          <p:cNvSpPr>
            <a:spLocks noChangeArrowheads="1"/>
          </p:cNvSpPr>
          <p:nvPr/>
        </p:nvSpPr>
        <p:spPr bwMode="auto">
          <a:xfrm>
            <a:off x="0" y="1104900"/>
            <a:ext cx="4572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E459C"/>
                </a:solidFill>
                <a:latin typeface="NimbusSanL-Bold"/>
                <a:cs typeface="+mn-cs"/>
              </a:rPr>
              <a:t>Equitable</a:t>
            </a:r>
          </a:p>
          <a:p>
            <a:pPr eaLnBrk="1" hangingPunct="1"/>
            <a:r>
              <a:rPr lang="en-US" altLang="en-US" sz="3200" b="1">
                <a:solidFill>
                  <a:srgbClr val="2E459C"/>
                </a:solidFill>
                <a:latin typeface="NimbusSanL-Bold"/>
                <a:cs typeface="+mn-cs"/>
              </a:rPr>
              <a:t>threat score</a:t>
            </a:r>
          </a:p>
          <a:p>
            <a:pPr eaLnBrk="1" hangingPunct="1"/>
            <a:endParaRPr lang="de-DE" altLang="en-US" sz="3200" b="1">
              <a:solidFill>
                <a:srgbClr val="2E459C"/>
              </a:solidFill>
              <a:latin typeface="NimbusSanL-Bold"/>
              <a:cs typeface="+mn-cs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NimbusSanL-Bold"/>
                <a:cs typeface="+mn-cs"/>
              </a:rPr>
              <a:t>  0.1 mm/h:</a:t>
            </a: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endParaRPr lang="en-US" altLang="en-US" sz="1800" b="1">
              <a:solidFill>
                <a:srgbClr val="000000"/>
              </a:solidFill>
              <a:latin typeface="NimbusSanL-Bold"/>
              <a:cs typeface="+mn-cs"/>
            </a:endParaRP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NimbusSanL-Bold"/>
                <a:cs typeface="+mn-cs"/>
              </a:rPr>
              <a:t>  </a:t>
            </a:r>
            <a:r>
              <a:rPr lang="en-US" altLang="en-US" b="1">
                <a:solidFill>
                  <a:srgbClr val="000000"/>
                </a:solidFill>
                <a:latin typeface="NimbusSanL-Bold"/>
                <a:cs typeface="+mn-cs"/>
              </a:rPr>
              <a:t>2.0 mm/h: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latin typeface="NimbusSanL-Regu"/>
              <a:cs typeface="+mn-cs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latin typeface="NimbusSanL-Regu"/>
              <a:cs typeface="+mn-cs"/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NimbusSanL-Regu"/>
                <a:cs typeface="+mn-cs"/>
              </a:rPr>
              <a:t>(Forecast initialized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NimbusSanL-Regu"/>
                <a:cs typeface="+mn-cs"/>
              </a:rPr>
              <a:t>at 15 UTC)</a:t>
            </a:r>
            <a:endParaRPr lang="en-US" altLang="en-US" sz="2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47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b="1" smtClean="0">
                <a:solidFill>
                  <a:srgbClr val="000000"/>
                </a:solidFill>
              </a:rPr>
              <a:t>Obs-Set Meeting 2015   Reading				Alexander Cress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46084" name="Textfeld 2"/>
          <p:cNvSpPr txBox="1">
            <a:spLocks noChangeArrowheads="1"/>
          </p:cNvSpPr>
          <p:nvPr/>
        </p:nvSpPr>
        <p:spPr bwMode="auto">
          <a:xfrm>
            <a:off x="2625725" y="188913"/>
            <a:ext cx="28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b="1">
                <a:solidFill>
                  <a:srgbClr val="2D4B9B"/>
                </a:solidFill>
                <a:cs typeface="+mn-cs"/>
              </a:rPr>
              <a:t> </a:t>
            </a:r>
            <a:endParaRPr lang="en-US" altLang="en-US" b="1">
              <a:solidFill>
                <a:srgbClr val="2D4B9B"/>
              </a:solidFill>
              <a:cs typeface="+mn-cs"/>
            </a:endParaRPr>
          </a:p>
        </p:txBody>
      </p:sp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924175"/>
            <a:ext cx="46863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802188"/>
            <a:ext cx="50387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076575"/>
            <a:ext cx="3995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hteck 1"/>
          <p:cNvSpPr>
            <a:spLocks noChangeArrowheads="1"/>
          </p:cNvSpPr>
          <p:nvPr/>
        </p:nvSpPr>
        <p:spPr bwMode="auto">
          <a:xfrm>
            <a:off x="971550" y="127000"/>
            <a:ext cx="2874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2D4B9B"/>
                </a:solidFill>
                <a:cs typeface="+mn-cs"/>
              </a:rPr>
              <a:t>MODE-S data</a:t>
            </a:r>
          </a:p>
          <a:p>
            <a:pPr algn="ctr" eaLnBrk="1" hangingPunct="1"/>
            <a:r>
              <a:rPr lang="de-DE" altLang="en-US" sz="2000" b="1">
                <a:solidFill>
                  <a:srgbClr val="2D4B9B"/>
                </a:solidFill>
                <a:cs typeface="+mn-cs"/>
              </a:rPr>
              <a:t>Project at Uni Munich </a:t>
            </a:r>
            <a:endParaRPr lang="en-US" altLang="en-US" sz="2000" b="1">
              <a:solidFill>
                <a:srgbClr val="2D4B9B"/>
              </a:solidFill>
              <a:cs typeface="+mn-cs"/>
            </a:endParaRPr>
          </a:p>
        </p:txBody>
      </p:sp>
      <p:sp>
        <p:nvSpPr>
          <p:cNvPr id="46089" name="Rechteck 3"/>
          <p:cNvSpPr>
            <a:spLocks noChangeArrowheads="1"/>
          </p:cNvSpPr>
          <p:nvPr/>
        </p:nvSpPr>
        <p:spPr bwMode="auto">
          <a:xfrm>
            <a:off x="315913" y="1065213"/>
            <a:ext cx="86407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Aircraft related meteorological information originates from tracking and ranging radar for air traffic control provided by KNMI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From aircraft information temperature and wind vector can be inferred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Mode-S original resolution: </a:t>
            </a:r>
            <a:r>
              <a:rPr lang="en-US" altLang="en-US" sz="1600" b="1">
                <a:solidFill>
                  <a:srgbClr val="000000"/>
                </a:solidFill>
                <a:latin typeface="LMSans10-Bold"/>
                <a:cs typeface="+mn-cs"/>
              </a:rPr>
              <a:t>every </a:t>
            </a: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aircraft </a:t>
            </a:r>
            <a:r>
              <a:rPr lang="en-US" altLang="en-US" sz="1600" b="1">
                <a:solidFill>
                  <a:srgbClr val="000000"/>
                </a:solidFill>
                <a:latin typeface="LMSans10-Bold"/>
                <a:cs typeface="+mn-cs"/>
              </a:rPr>
              <a:t>every </a:t>
            </a: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4 sec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Mode-S averaged along flight tracks in AMDAR-fashion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Averaging distance between consecutive observations: 15 km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600" b="1">
                <a:solidFill>
                  <a:srgbClr val="000000"/>
                </a:solidFill>
                <a:latin typeface="LMSans10-Regular"/>
                <a:cs typeface="+mn-cs"/>
              </a:rPr>
              <a:t>15 x times more flights in Mode-S than in AMDAR</a:t>
            </a:r>
            <a:endParaRPr lang="en-US" altLang="en-US" sz="1600" b="1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943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b="1" smtClean="0">
                <a:solidFill>
                  <a:srgbClr val="000000"/>
                </a:solidFill>
              </a:rPr>
              <a:t>Obs-Set Meeting 2015   Reading				Alexander Cress</a:t>
            </a: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92375"/>
            <a:ext cx="391318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28749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492375"/>
            <a:ext cx="38782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46225" y="1479550"/>
            <a:ext cx="5605463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AMDAR MODE-S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assimilation</a:t>
            </a: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results</a:t>
            </a:r>
            <a:endParaRPr lang="de-DE" sz="2400" b="1" dirty="0">
              <a:solidFill>
                <a:srgbClr val="6278B4">
                  <a:lumMod val="75000"/>
                </a:srgbClr>
              </a:solidFill>
              <a:cs typeface="+mn-cs"/>
            </a:endParaRPr>
          </a:p>
          <a:p>
            <a:pPr algn="ctr">
              <a:defRPr/>
            </a:pPr>
            <a:r>
              <a:rPr lang="de-DE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3-h </a:t>
            </a:r>
            <a:r>
              <a:rPr lang="de-DE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forecast</a:t>
            </a:r>
            <a:endParaRPr lang="en-US" sz="2400" b="1" dirty="0">
              <a:solidFill>
                <a:srgbClr val="6278B4">
                  <a:lumMod val="75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3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b="1">
                <a:solidFill>
                  <a:srgbClr val="000000"/>
                </a:solidFill>
              </a:rPr>
              <a:t>Obs-Set Meeting 2014   Reading				Alexander Cress</a:t>
            </a:r>
            <a:endParaRPr lang="en-US" altLang="en-US" sz="1000" b="1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>
              <a:solidFill>
                <a:srgbClr val="000000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560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50938"/>
            <a:ext cx="30210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3"/>
          <p:cNvSpPr txBox="1">
            <a:spLocks noChangeArrowheads="1"/>
          </p:cNvSpPr>
          <p:nvPr/>
        </p:nvSpPr>
        <p:spPr bwMode="auto">
          <a:xfrm>
            <a:off x="684213" y="26988"/>
            <a:ext cx="40735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chemeClr val="accent1"/>
                </a:solidFill>
              </a:rPr>
              <a:t>Use of GNSS</a:t>
            </a:r>
          </a:p>
          <a:p>
            <a:pPr eaLnBrk="1" hangingPunct="1"/>
            <a:r>
              <a:rPr lang="de-DE" altLang="en-US" b="1">
                <a:solidFill>
                  <a:schemeClr val="accent1"/>
                </a:solidFill>
              </a:rPr>
              <a:t> Zenit Total Delay data 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0825" y="3714750"/>
            <a:ext cx="871378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Lack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highly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resolved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water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vapor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observations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Several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regional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networks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GPS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stations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provide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observations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zenit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total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delay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(ZTD)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ZTD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descibes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the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delay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in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receipt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a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signal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from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a GPS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satellite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to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a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recieving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station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caused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by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the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presence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the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atmosphere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ZTD =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delay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due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to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hydrostatic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pressure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+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delay</a:t>
            </a:r>
            <a:r>
              <a:rPr lang="de-DE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due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to</a:t>
            </a:r>
            <a:r>
              <a:rPr lang="de-DE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the</a:t>
            </a:r>
            <a:r>
              <a:rPr lang="de-DE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amount</a:t>
            </a:r>
            <a:r>
              <a:rPr lang="de-DE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of</a:t>
            </a:r>
            <a:r>
              <a:rPr lang="de-DE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water</a:t>
            </a:r>
            <a:r>
              <a:rPr lang="de-DE" sz="20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b="1" i="1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vapor</a:t>
            </a:r>
            <a:endParaRPr lang="de-DE" sz="20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The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slant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path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delays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are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mapped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to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the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zenit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using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a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mapping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function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ZTD/STD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observation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operator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developed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by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DWD/GFZ Potsdam </a:t>
            </a:r>
          </a:p>
          <a:p>
            <a:pPr>
              <a:defRPr/>
            </a:pPr>
            <a:r>
              <a:rPr lang="de-DE" sz="2000" dirty="0">
                <a:latin typeface="Arial" charset="0"/>
                <a:cs typeface="+mn-cs"/>
              </a:rPr>
              <a:t> </a:t>
            </a:r>
            <a:endParaRPr lang="en-US" sz="2000" dirty="0">
              <a:latin typeface="Arial" charset="0"/>
              <a:cs typeface="+mn-cs"/>
            </a:endParaRPr>
          </a:p>
        </p:txBody>
      </p:sp>
      <p:pic>
        <p:nvPicPr>
          <p:cNvPr id="25607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19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b="1">
                <a:solidFill>
                  <a:srgbClr val="000000"/>
                </a:solidFill>
              </a:rPr>
              <a:t> APSDEU-13/NAEDEX-25 Data Exchange Meeting 		Alexander Cress</a:t>
            </a:r>
            <a:endParaRPr lang="en-US" altLang="en-US" sz="1000" b="1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>
              <a:solidFill>
                <a:srgbClr val="000000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8" name="Textfeld 1"/>
          <p:cNvSpPr txBox="1">
            <a:spLocks noChangeArrowheads="1"/>
          </p:cNvSpPr>
          <p:nvPr/>
        </p:nvSpPr>
        <p:spPr bwMode="auto">
          <a:xfrm>
            <a:off x="596900" y="419100"/>
            <a:ext cx="3921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dirty="0" err="1" smtClean="0">
                <a:solidFill>
                  <a:schemeClr val="accent1"/>
                </a:solidFill>
              </a:rPr>
              <a:t>From</a:t>
            </a:r>
            <a:r>
              <a:rPr lang="de-DE" altLang="en-US" dirty="0" smtClean="0">
                <a:solidFill>
                  <a:schemeClr val="accent1"/>
                </a:solidFill>
              </a:rPr>
              <a:t> STD </a:t>
            </a:r>
            <a:r>
              <a:rPr lang="de-DE" altLang="en-US" dirty="0" err="1" smtClean="0">
                <a:solidFill>
                  <a:schemeClr val="accent1"/>
                </a:solidFill>
              </a:rPr>
              <a:t>derived</a:t>
            </a:r>
            <a:r>
              <a:rPr lang="de-DE" altLang="en-US" dirty="0" smtClean="0">
                <a:solidFill>
                  <a:schemeClr val="accent1"/>
                </a:solidFill>
              </a:rPr>
              <a:t> ZTD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098" r="10523" b="1039"/>
          <a:stretch/>
        </p:blipFill>
        <p:spPr>
          <a:xfrm>
            <a:off x="5104240" y="3933056"/>
            <a:ext cx="3272791" cy="25199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5906" r="5513" b="-158"/>
          <a:stretch/>
        </p:blipFill>
        <p:spPr>
          <a:xfrm>
            <a:off x="5071468" y="1230474"/>
            <a:ext cx="3305563" cy="25855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7" y="3709841"/>
            <a:ext cx="3657608" cy="27432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-1113"/>
          <a:stretch/>
        </p:blipFill>
        <p:spPr>
          <a:xfrm>
            <a:off x="864907" y="1224000"/>
            <a:ext cx="3657608" cy="2592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5856" y="148971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ICON</a:t>
            </a:r>
            <a:endParaRPr lang="en-US" sz="1800" dirty="0"/>
          </a:p>
        </p:txBody>
      </p:sp>
      <p:sp>
        <p:nvSpPr>
          <p:cNvPr id="7" name="Rechteck 6"/>
          <p:cNvSpPr/>
          <p:nvPr/>
        </p:nvSpPr>
        <p:spPr>
          <a:xfrm>
            <a:off x="2764181" y="566124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800" dirty="0">
                <a:solidFill>
                  <a:srgbClr val="000000"/>
                </a:solidFill>
              </a:rPr>
              <a:t>ICON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1489713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800" dirty="0" smtClean="0">
                <a:solidFill>
                  <a:srgbClr val="000000"/>
                </a:solidFill>
              </a:rPr>
              <a:t>COSMO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598979" y="566708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800" dirty="0">
                <a:solidFill>
                  <a:srgbClr val="000000"/>
                </a:solidFill>
              </a:rPr>
              <a:t>COSMO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429000"/>
            <a:ext cx="24225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619250" y="1144588"/>
            <a:ext cx="60102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2D4B9B">
                    <a:lumMod val="75000"/>
                  </a:srgbClr>
                </a:solidFill>
                <a:cs typeface="+mn-cs"/>
              </a:rPr>
              <a:t>New Global Model ICON </a:t>
            </a:r>
            <a:endParaRPr lang="en-US" sz="4400" dirty="0">
              <a:solidFill>
                <a:srgbClr val="2D4B9B">
                  <a:lumMod val="75000"/>
                </a:srgbClr>
              </a:solidFill>
              <a:cs typeface="+mn-cs"/>
            </a:endParaRPr>
          </a:p>
        </p:txBody>
      </p:sp>
      <p:sp>
        <p:nvSpPr>
          <p:cNvPr id="30724" name="Rechteck 4"/>
          <p:cNvSpPr>
            <a:spLocks noChangeArrowheads="1"/>
          </p:cNvSpPr>
          <p:nvPr/>
        </p:nvSpPr>
        <p:spPr bwMode="auto">
          <a:xfrm>
            <a:off x="395536" y="1914525"/>
            <a:ext cx="831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Operational since Jan 20, </a:t>
            </a:r>
            <a:r>
              <a:rPr lang="en-US" altLang="en-US" sz="2400" b="1" dirty="0" smtClean="0">
                <a:solidFill>
                  <a:srgbClr val="FF0000"/>
                </a:solidFill>
                <a:cs typeface="+mn-cs"/>
              </a:rPr>
              <a:t>2015 and Nest over Europe since July 2015</a:t>
            </a:r>
            <a:endParaRPr lang="en-US" altLang="en-US" sz="24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750" y="2781300"/>
            <a:ext cx="52562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Non-hydrostatic model developed jointly by MPI and DWD.</a:t>
            </a: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MSS1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Icosahedral grid, 13 km horizontal resolution.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0000"/>
              </a:solidFill>
              <a:latin typeface="CMSS1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90 z-coordinate levels up to 75 km (</a:t>
            </a: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approx</a:t>
            </a: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.</a:t>
            </a:r>
          </a:p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    0.026hPa).</a:t>
            </a: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MSS1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Two-way nesting</a:t>
            </a:r>
            <a:r>
              <a:rPr lang="en-US" sz="1800" b="1" dirty="0" smtClean="0">
                <a:solidFill>
                  <a:srgbClr val="000000"/>
                </a:solidFill>
                <a:latin typeface="CMSS10"/>
                <a:cs typeface="+mn-cs"/>
              </a:rPr>
              <a:t>, replaced </a:t>
            </a: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limited area </a:t>
            </a:r>
            <a:r>
              <a:rPr lang="en-US" sz="1800" b="1" dirty="0" smtClean="0">
                <a:solidFill>
                  <a:srgbClr val="000000"/>
                </a:solidFill>
                <a:latin typeface="CMSS10"/>
                <a:cs typeface="+mn-cs"/>
              </a:rPr>
              <a:t>model </a:t>
            </a: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(COSMO-EU) in </a:t>
            </a:r>
            <a:r>
              <a:rPr lang="en-US" sz="1800" b="1" dirty="0" smtClean="0">
                <a:solidFill>
                  <a:srgbClr val="000000"/>
                </a:solidFill>
                <a:latin typeface="CMSS10"/>
                <a:cs typeface="+mn-cs"/>
              </a:rPr>
              <a:t>July </a:t>
            </a: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2015.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200" b="1" dirty="0">
              <a:solidFill>
                <a:srgbClr val="000000"/>
              </a:solidFill>
              <a:latin typeface="CMSS1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latin typeface="CMSS10"/>
                <a:cs typeface="+mn-cs"/>
              </a:rPr>
              <a:t>Improved physics schemes.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9750" y="6581000"/>
            <a:ext cx="7632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en-US" sz="1000" dirty="0">
                <a:solidFill>
                  <a:srgbClr val="000000"/>
                </a:solidFill>
                <a:latin typeface="Arial" charset="0"/>
                <a:cs typeface="+mn-cs"/>
              </a:rPr>
              <a:t>APSDEU-14/NAEDEX-26 Data Exchange Meeting 	</a:t>
            </a:r>
            <a:r>
              <a:rPr lang="de-DE" altLang="en-US" sz="1000" b="1" dirty="0">
                <a:solidFill>
                  <a:srgbClr val="000000"/>
                </a:solidFill>
                <a:latin typeface="Arial" charset="0"/>
                <a:cs typeface="+mn-cs"/>
              </a:rPr>
              <a:t>Alexander Cress		</a:t>
            </a:r>
            <a:r>
              <a:rPr lang="de-DE" altLang="en-US" sz="1000" dirty="0">
                <a:solidFill>
                  <a:srgbClr val="000000"/>
                </a:solidFill>
                <a:latin typeface="Arial" charset="0"/>
                <a:cs typeface="+mn-cs"/>
              </a:rPr>
              <a:t>Montreal 2015l</a:t>
            </a:r>
            <a:endParaRPr lang="de-DE" altLang="en-US" sz="10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0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/>
              <a:t>APSDEU-13/NAEDEX-25 Data Exchange Meeting 	</a:t>
            </a:r>
            <a:r>
              <a:rPr lang="de-DE" altLang="en-US" sz="1000" b="1"/>
              <a:t>Alexander Cress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19250" y="404813"/>
            <a:ext cx="233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b="1">
                <a:solidFill>
                  <a:schemeClr val="accent1"/>
                </a:solidFill>
              </a:rPr>
              <a:t>Future Plans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85666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e-DE" altLang="en-US" sz="2000" dirty="0"/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Increase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the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of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radiances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(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more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satellites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/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more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channels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)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SEVIRI  VIS/NIR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window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channels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(Uni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Munich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)</a:t>
            </a:r>
          </a:p>
          <a:p>
            <a:pPr algn="l" eaLnBrk="1" hangingPunct="1">
              <a:buFontTx/>
              <a:buChar char="•"/>
            </a:pPr>
            <a:endParaRPr lang="de-DE" altLang="en-US" sz="2000" b="1" dirty="0" smtClean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Direct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of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SEVIRI  IR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window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channels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buFontTx/>
              <a:buChar char="•"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of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more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AMV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sets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height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correction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Preparation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for</a:t>
            </a:r>
            <a:r>
              <a:rPr lang="de-DE" altLang="en-US" sz="2000" b="1" dirty="0">
                <a:solidFill>
                  <a:schemeClr val="accent2"/>
                </a:solidFill>
              </a:rPr>
              <a:t> AEOLUS wind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lidar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observations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U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sing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 </a:t>
            </a:r>
            <a:r>
              <a:rPr lang="de-DE" altLang="en-US" sz="2000" b="1" dirty="0">
                <a:solidFill>
                  <a:schemeClr val="accent2"/>
                </a:solidFill>
              </a:rPr>
              <a:t>3D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radar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oberator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for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radar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reflectivities</a:t>
            </a:r>
            <a:r>
              <a:rPr lang="de-DE" altLang="en-US" sz="2000" b="1" dirty="0">
                <a:solidFill>
                  <a:schemeClr val="accent2"/>
                </a:solidFill>
              </a:rPr>
              <a:t> / radial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velocities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Use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ground-based</a:t>
            </a:r>
            <a:r>
              <a:rPr lang="de-DE" altLang="en-US" sz="2000" b="1" dirty="0">
                <a:solidFill>
                  <a:schemeClr val="accent2"/>
                </a:solidFill>
              </a:rPr>
              <a:t> GNSS total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and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slant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delay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observations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buFontTx/>
              <a:buChar char="•"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Use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dirty="0">
                <a:solidFill>
                  <a:schemeClr val="accent2"/>
                </a:solidFill>
              </a:rPr>
              <a:t> MODE-S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and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aircarft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humidity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 smtClean="0">
                <a:solidFill>
                  <a:schemeClr val="accent2"/>
                </a:solidFill>
              </a:rPr>
              <a:t>over</a:t>
            </a:r>
            <a:r>
              <a:rPr lang="de-DE" altLang="en-US" sz="2000" b="1" dirty="0" smtClean="0">
                <a:solidFill>
                  <a:schemeClr val="accent2"/>
                </a:solidFill>
              </a:rPr>
              <a:t> Europe</a:t>
            </a:r>
            <a:endParaRPr lang="de-DE" alt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smtClean="0"/>
              <a:t>APSDEU-12/NAEDEX-24 Data Exchange Meeting 	</a:t>
            </a:r>
            <a:r>
              <a:rPr lang="de-DE" altLang="en-US" sz="1000" b="1" smtClean="0"/>
              <a:t>Alexander Cress</a:t>
            </a:r>
          </a:p>
        </p:txBody>
      </p:sp>
      <p:pic>
        <p:nvPicPr>
          <p:cNvPr id="31747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619250" y="2420938"/>
            <a:ext cx="7237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FF0000"/>
                </a:solidFill>
              </a:rPr>
              <a:t>Thank you for your attention!</a:t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>Questions?</a:t>
            </a:r>
            <a:endParaRPr lang="de-DE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704658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 smtClean="0"/>
              <a:t>APSDEU-14/NAEDEX-26 </a:t>
            </a:r>
            <a:r>
              <a:rPr lang="de-DE" altLang="en-US" sz="1000" dirty="0"/>
              <a:t>Data Exchange Meeting 	</a:t>
            </a:r>
            <a:r>
              <a:rPr lang="de-DE" altLang="en-US" sz="1000" b="1" dirty="0" smtClean="0"/>
              <a:t>Alexander Cress		</a:t>
            </a:r>
            <a:r>
              <a:rPr lang="de-DE" altLang="en-US" sz="1000" dirty="0" smtClean="0"/>
              <a:t>Montreal 2015</a:t>
            </a:r>
            <a:endParaRPr lang="de-DE" altLang="en-US" sz="1000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73050" y="425450"/>
            <a:ext cx="392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chemeClr val="accent1"/>
                </a:solidFill>
              </a:rPr>
              <a:t>Assimilation schemes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676" y="1052736"/>
            <a:ext cx="8713788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1"/>
                </a:solidFill>
              </a:rPr>
              <a:t> Global: 3DVAR PSAS</a:t>
            </a: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Minimzation</a:t>
            </a:r>
            <a:r>
              <a:rPr lang="de-DE" altLang="en-US" sz="2000" b="1" dirty="0">
                <a:solidFill>
                  <a:schemeClr val="accent2"/>
                </a:solidFill>
              </a:rPr>
              <a:t> in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observation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space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Wavelet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representation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of</a:t>
            </a:r>
            <a:r>
              <a:rPr lang="de-DE" altLang="en-US" sz="2000" b="1" dirty="0">
                <a:solidFill>
                  <a:schemeClr val="accent2"/>
                </a:solidFill>
              </a:rPr>
              <a:t> B-Matrix</a:t>
            </a:r>
          </a:p>
          <a:p>
            <a:pPr lvl="3" algn="l" eaLnBrk="1" hangingPunct="1">
              <a:buFont typeface="Wingdings" pitchFamily="2" charset="2"/>
              <a:buChar char="v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seperable</a:t>
            </a:r>
            <a:r>
              <a:rPr lang="de-DE" altLang="en-US" sz="2000" b="1" dirty="0">
                <a:solidFill>
                  <a:schemeClr val="accent2"/>
                </a:solidFill>
              </a:rPr>
              <a:t> 1D+2D Approach</a:t>
            </a:r>
          </a:p>
          <a:p>
            <a:pPr lvl="3" algn="l" eaLnBrk="1" hangingPunct="1">
              <a:buFont typeface="Wingdings" pitchFamily="2" charset="2"/>
              <a:buChar char="v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vertical</a:t>
            </a:r>
            <a:r>
              <a:rPr lang="de-DE" altLang="en-US" sz="2000" b="1" dirty="0">
                <a:solidFill>
                  <a:schemeClr val="accent2"/>
                </a:solidFill>
              </a:rPr>
              <a:t>: NMC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derived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covariances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3" algn="l" eaLnBrk="1" hangingPunct="1">
              <a:buFont typeface="Wingdings" pitchFamily="2" charset="2"/>
              <a:buChar char="v"/>
            </a:pPr>
            <a:r>
              <a:rPr lang="de-DE" altLang="en-US" sz="2000" b="1" dirty="0">
                <a:solidFill>
                  <a:schemeClr val="accent2"/>
                </a:solidFill>
              </a:rPr>
              <a:t> horizontal: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wavelet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representation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3" algn="l" eaLnBrk="1" hangingPunct="1">
              <a:buFont typeface="Wingdings" pitchFamily="2" charset="2"/>
              <a:buNone/>
            </a:pP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Observation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usage</a:t>
            </a:r>
            <a:r>
              <a:rPr lang="de-DE" altLang="en-US" sz="2000" b="1" dirty="0">
                <a:solidFill>
                  <a:schemeClr val="accent2"/>
                </a:solidFill>
              </a:rPr>
              <a:t>:	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Synop</a:t>
            </a:r>
            <a:r>
              <a:rPr lang="de-DE" altLang="en-US" sz="2000" b="1" i="1" dirty="0">
                <a:solidFill>
                  <a:schemeClr val="hlink"/>
                </a:solidFill>
              </a:rPr>
              <a:t>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Temp</a:t>
            </a:r>
            <a:r>
              <a:rPr lang="de-DE" altLang="en-US" sz="2000" b="1" i="1" dirty="0">
                <a:solidFill>
                  <a:schemeClr val="hlink"/>
                </a:solidFill>
              </a:rPr>
              <a:t>/Pilot,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Dropsonde</a:t>
            </a:r>
            <a:r>
              <a:rPr lang="de-DE" altLang="en-US" sz="2000" b="1" i="1" dirty="0">
                <a:solidFill>
                  <a:schemeClr val="hlink"/>
                </a:solidFill>
              </a:rPr>
              <a:t>, 				AMV,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Buoy</a:t>
            </a:r>
            <a:r>
              <a:rPr lang="de-DE" altLang="en-US" sz="2000" b="1" i="1" dirty="0">
                <a:solidFill>
                  <a:schemeClr val="hlink"/>
                </a:solidFill>
              </a:rPr>
              <a:t>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Scatterometer</a:t>
            </a:r>
            <a:r>
              <a:rPr lang="de-DE" altLang="en-US" sz="2000" b="1" i="1" dirty="0" smtClean="0">
                <a:solidFill>
                  <a:schemeClr val="hlink"/>
                </a:solidFill>
              </a:rPr>
              <a:t>, IASI,</a:t>
            </a:r>
            <a:endParaRPr lang="de-DE" altLang="en-US" sz="2000" b="1" i="1" dirty="0">
              <a:solidFill>
                <a:schemeClr val="hlink"/>
              </a:solidFill>
            </a:endParaRPr>
          </a:p>
          <a:p>
            <a:pPr lvl="2" algn="l" eaLnBrk="1" hangingPunct="1">
              <a:buFont typeface="Wingdings" pitchFamily="2" charset="2"/>
              <a:buNone/>
            </a:pPr>
            <a:r>
              <a:rPr lang="de-DE" altLang="en-US" sz="2000" b="1" i="1" dirty="0">
                <a:solidFill>
                  <a:schemeClr val="hlink"/>
                </a:solidFill>
              </a:rPr>
              <a:t>			AMUSU-A/B,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Aircraft</a:t>
            </a:r>
            <a:r>
              <a:rPr lang="de-DE" altLang="en-US" sz="2000" b="1" i="1" dirty="0">
                <a:solidFill>
                  <a:schemeClr val="hlink"/>
                </a:solidFill>
              </a:rPr>
              <a:t>, Radio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Occultation</a:t>
            </a:r>
            <a:endParaRPr lang="de-DE" altLang="en-US" sz="2000" b="1" i="1" dirty="0">
              <a:solidFill>
                <a:schemeClr val="hlink"/>
              </a:solidFill>
            </a:endParaRP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Time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window</a:t>
            </a:r>
            <a:r>
              <a:rPr lang="de-DE" altLang="en-US" sz="2000" b="1" dirty="0">
                <a:solidFill>
                  <a:schemeClr val="accent2"/>
                </a:solidFill>
              </a:rPr>
              <a:t>: 3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hours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Local</a:t>
            </a:r>
            <a:r>
              <a:rPr lang="de-DE" altLang="en-US" sz="2000" b="1" dirty="0">
                <a:solidFill>
                  <a:schemeClr val="accent2"/>
                </a:solidFill>
              </a:rPr>
              <a:t>:</a:t>
            </a:r>
            <a:r>
              <a:rPr lang="de-DE" altLang="en-US" sz="2000" dirty="0">
                <a:solidFill>
                  <a:schemeClr val="accent2"/>
                </a:solidFill>
              </a:rPr>
              <a:t>	</a:t>
            </a: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Continous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nudging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scheme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and</a:t>
            </a:r>
            <a:r>
              <a:rPr lang="de-DE" altLang="en-US" sz="2000" b="1" dirty="0">
                <a:solidFill>
                  <a:schemeClr val="accent2"/>
                </a:solidFill>
              </a:rPr>
              <a:t> latent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heat</a:t>
            </a:r>
            <a:r>
              <a:rPr lang="de-DE" altLang="en-US" sz="2000" b="1" dirty="0">
                <a:solidFill>
                  <a:schemeClr val="accent2"/>
                </a:solidFill>
              </a:rPr>
              <a:t>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nudging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Time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windows</a:t>
            </a:r>
            <a:r>
              <a:rPr lang="de-DE" altLang="en-US" sz="2000" b="1" dirty="0">
                <a:solidFill>
                  <a:schemeClr val="accent2"/>
                </a:solidFill>
              </a:rPr>
              <a:t>: 0.5 – 1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hour</a:t>
            </a:r>
            <a:endParaRPr lang="de-DE" altLang="en-US" sz="2000" b="1" dirty="0">
              <a:solidFill>
                <a:schemeClr val="accent2"/>
              </a:solidFill>
            </a:endParaRPr>
          </a:p>
          <a:p>
            <a:pPr lvl="2" algn="l" eaLnBrk="1" hangingPunct="1">
              <a:buFont typeface="Wingdings" pitchFamily="2" charset="2"/>
              <a:buChar char="§"/>
            </a:pPr>
            <a:r>
              <a:rPr lang="de-DE" altLang="en-US" sz="2000" b="1" dirty="0">
                <a:solidFill>
                  <a:schemeClr val="accent2"/>
                </a:solidFill>
              </a:rPr>
              <a:t> Observation </a:t>
            </a:r>
            <a:r>
              <a:rPr lang="de-DE" altLang="en-US" sz="2000" b="1" dirty="0" err="1">
                <a:solidFill>
                  <a:schemeClr val="accent2"/>
                </a:solidFill>
              </a:rPr>
              <a:t>usage</a:t>
            </a:r>
            <a:r>
              <a:rPr lang="de-DE" altLang="en-US" sz="2000" b="1" dirty="0">
                <a:solidFill>
                  <a:schemeClr val="accent2"/>
                </a:solidFill>
              </a:rPr>
              <a:t>:	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Synop</a:t>
            </a:r>
            <a:r>
              <a:rPr lang="de-DE" altLang="en-US" sz="2000" b="1" i="1" dirty="0">
                <a:solidFill>
                  <a:schemeClr val="hlink"/>
                </a:solidFill>
              </a:rPr>
              <a:t>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Temp</a:t>
            </a:r>
            <a:r>
              <a:rPr lang="de-DE" altLang="en-US" sz="2000" b="1" i="1" dirty="0">
                <a:solidFill>
                  <a:schemeClr val="hlink"/>
                </a:solidFill>
              </a:rPr>
              <a:t>/Pilot,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Dropsonde</a:t>
            </a:r>
            <a:r>
              <a:rPr lang="de-DE" altLang="en-US" sz="2000" b="1" i="1" dirty="0">
                <a:solidFill>
                  <a:schemeClr val="hlink"/>
                </a:solidFill>
              </a:rPr>
              <a:t>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Buoy</a:t>
            </a:r>
            <a:r>
              <a:rPr lang="de-DE" altLang="en-US" sz="2000" b="1" i="1" dirty="0">
                <a:solidFill>
                  <a:schemeClr val="hlink"/>
                </a:solidFill>
              </a:rPr>
              <a:t>,</a:t>
            </a:r>
          </a:p>
          <a:p>
            <a:pPr algn="l" eaLnBrk="1" hangingPunct="1"/>
            <a:r>
              <a:rPr lang="de-DE" altLang="en-US" sz="2000" b="1" i="1" dirty="0">
                <a:solidFill>
                  <a:schemeClr val="hlink"/>
                </a:solidFill>
              </a:rPr>
              <a:t>			      	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Aircraft</a:t>
            </a:r>
            <a:r>
              <a:rPr lang="de-DE" altLang="en-US" sz="2000" b="1" i="1" dirty="0">
                <a:solidFill>
                  <a:schemeClr val="hlink"/>
                </a:solidFill>
              </a:rPr>
              <a:t>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Scatterometer</a:t>
            </a:r>
            <a:r>
              <a:rPr lang="de-DE" altLang="en-US" sz="2000" b="1" i="1" dirty="0">
                <a:solidFill>
                  <a:schemeClr val="hlink"/>
                </a:solidFill>
              </a:rPr>
              <a:t>,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Windprofiler</a:t>
            </a:r>
            <a:r>
              <a:rPr lang="de-DE" altLang="en-US" sz="2000" b="1" i="1" dirty="0">
                <a:solidFill>
                  <a:schemeClr val="hlink"/>
                </a:solidFill>
              </a:rPr>
              <a:t>,</a:t>
            </a:r>
          </a:p>
          <a:p>
            <a:pPr algn="l" eaLnBrk="1" hangingPunct="1"/>
            <a:r>
              <a:rPr lang="de-DE" altLang="en-US" sz="2000" b="1" i="1" dirty="0">
                <a:solidFill>
                  <a:schemeClr val="hlink"/>
                </a:solidFill>
              </a:rPr>
              <a:t>			       	Radar </a:t>
            </a:r>
            <a:r>
              <a:rPr lang="de-DE" altLang="en-US" sz="2000" b="1" i="1" dirty="0" err="1">
                <a:solidFill>
                  <a:schemeClr val="hlink"/>
                </a:solidFill>
              </a:rPr>
              <a:t>precipitation</a:t>
            </a:r>
            <a:r>
              <a:rPr lang="de-DE" altLang="en-US" sz="2000" b="1" i="1" dirty="0">
                <a:solidFill>
                  <a:schemeClr val="hlink"/>
                </a:solidFill>
              </a:rPr>
              <a:t> </a:t>
            </a:r>
          </a:p>
          <a:p>
            <a:pPr algn="l" eaLnBrk="1" hangingPunct="1"/>
            <a:r>
              <a:rPr lang="de-DE" altLang="en-US" sz="2000" b="1" dirty="0"/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632650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/>
              <a:t> </a:t>
            </a:r>
            <a:r>
              <a:rPr lang="de-DE" altLang="en-US" sz="1000" dirty="0" smtClean="0"/>
              <a:t>APSDEU-14/NAEDEX-26 </a:t>
            </a:r>
            <a:r>
              <a:rPr lang="de-DE" altLang="en-US" sz="1000" dirty="0"/>
              <a:t>Data Exchange Meeting </a:t>
            </a:r>
            <a:r>
              <a:rPr lang="de-DE" altLang="en-US" sz="1000" b="1" dirty="0">
                <a:solidFill>
                  <a:srgbClr val="000000"/>
                </a:solidFill>
              </a:rPr>
              <a:t>	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Alexander Cress		</a:t>
            </a:r>
            <a:r>
              <a:rPr lang="de-DE" altLang="en-US" sz="1000" dirty="0" smtClean="0">
                <a:solidFill>
                  <a:srgbClr val="000000"/>
                </a:solidFill>
              </a:rPr>
              <a:t>Montreal 2015</a:t>
            </a:r>
            <a:endParaRPr lang="en-US" altLang="en-US" sz="1000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9113" y="4953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de-DE" altLang="en-US" sz="2400" b="1">
              <a:solidFill>
                <a:srgbClr val="2D4B9B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73586"/>
              </p:ext>
            </p:extLst>
          </p:nvPr>
        </p:nvGraphicFramePr>
        <p:xfrm>
          <a:off x="703263" y="1268760"/>
          <a:ext cx="7560840" cy="496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62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Obs.System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1949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AMSU/A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</a:t>
                      </a:r>
                      <a:r>
                        <a:rPr lang="de-DE" sz="1200" b="1" baseline="0" dirty="0" smtClean="0"/>
                        <a:t> 15 NOAA 18 NOAA</a:t>
                      </a:r>
                      <a:r>
                        <a:rPr lang="en-US" sz="1200" b="1" baseline="0" dirty="0" smtClean="0"/>
                        <a:t> 19</a:t>
                      </a:r>
                    </a:p>
                    <a:p>
                      <a:r>
                        <a:rPr lang="de-DE" sz="1200" b="1" baseline="0" dirty="0" smtClean="0"/>
                        <a:t>METOP-A/B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5-14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RTTOV10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high </a:t>
                      </a:r>
                      <a:r>
                        <a:rPr lang="de-DE" sz="1200" b="1" baseline="0" dirty="0" err="1" smtClean="0"/>
                        <a:t>peaking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channels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clouds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land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AMSU/B MHS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 19 METOP-A/B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3-5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Only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sea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ATMS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NPP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6-15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Over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high </a:t>
                      </a:r>
                      <a:r>
                        <a:rPr lang="de-DE" sz="1200" b="1" dirty="0" err="1" smtClean="0"/>
                        <a:t>peaking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clouds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SSIM/S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F-16, F-17, F18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monitoring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AMSR-2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GCOM-W1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monitoring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GMI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GPM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monitoring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SAPHIR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Megha-Tropiques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monitoring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IASI</a:t>
                      </a:r>
                      <a:r>
                        <a:rPr lang="de-DE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METOP-A/B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49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high </a:t>
                      </a:r>
                      <a:r>
                        <a:rPr lang="de-DE" sz="1200" b="1" dirty="0" err="1" smtClean="0"/>
                        <a:t>peaking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clouds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Cris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NPP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monitoring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MWTS-2/MWHS-2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FY-3C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monitoring</a:t>
                      </a:r>
                      <a:endParaRPr lang="en-US" sz="1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3367" y="240080"/>
            <a:ext cx="45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accent1"/>
                </a:solidFill>
              </a:rPr>
              <a:t>Satellite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data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usage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de-DE" sz="2000" b="1" dirty="0" err="1" smtClean="0">
                <a:solidFill>
                  <a:schemeClr val="accent1"/>
                </a:solidFill>
              </a:rPr>
              <a:t>Microwave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and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infrared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instruments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560642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>
                <a:solidFill>
                  <a:srgbClr val="000000"/>
                </a:solidFill>
              </a:rPr>
              <a:t> </a:t>
            </a:r>
            <a:r>
              <a:rPr lang="de-DE" altLang="en-US" sz="1000" dirty="0" smtClean="0">
                <a:solidFill>
                  <a:srgbClr val="000000"/>
                </a:solidFill>
              </a:rPr>
              <a:t>APSDEU-14/NAEDEX-26 </a:t>
            </a:r>
            <a:r>
              <a:rPr lang="de-DE" altLang="en-US" sz="1000" dirty="0">
                <a:solidFill>
                  <a:srgbClr val="000000"/>
                </a:solidFill>
              </a:rPr>
              <a:t>Data Exchange Meeting </a:t>
            </a:r>
            <a:r>
              <a:rPr lang="de-DE" altLang="en-US" sz="1000" dirty="0" smtClean="0">
                <a:solidFill>
                  <a:srgbClr val="000000"/>
                </a:solidFill>
              </a:rPr>
              <a:t> </a:t>
            </a:r>
            <a:r>
              <a:rPr lang="de-DE" altLang="en-US" sz="1000" b="1" dirty="0">
                <a:solidFill>
                  <a:srgbClr val="000000"/>
                </a:solidFill>
              </a:rPr>
              <a:t>	Alexander 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Cress		</a:t>
            </a:r>
            <a:r>
              <a:rPr lang="de-DE" altLang="en-US" sz="1000" dirty="0" smtClean="0">
                <a:solidFill>
                  <a:srgbClr val="000000"/>
                </a:solidFill>
              </a:rPr>
              <a:t>Montreal 2015</a:t>
            </a:r>
            <a:r>
              <a:rPr lang="de-DE" altLang="en-US" sz="1000" b="1" dirty="0" smtClean="0">
                <a:solidFill>
                  <a:srgbClr val="000000"/>
                </a:solidFill>
              </a:rPr>
              <a:t>			</a:t>
            </a:r>
            <a:endParaRPr lang="en-US" altLang="en-US" sz="1000" b="1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9113" y="4953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de-DE" altLang="en-US" sz="2400" b="1">
              <a:solidFill>
                <a:srgbClr val="2D4B9B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65743"/>
              </p:ext>
            </p:extLst>
          </p:nvPr>
        </p:nvGraphicFramePr>
        <p:xfrm>
          <a:off x="703263" y="1988840"/>
          <a:ext cx="7560840" cy="374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62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Obs.System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19490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Radioccultation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baseline="0" dirty="0" err="1" smtClean="0"/>
                        <a:t>Cosmic</a:t>
                      </a:r>
                      <a:r>
                        <a:rPr lang="de-DE" sz="1200" b="1" baseline="0" dirty="0" smtClean="0"/>
                        <a:t>, Grace, Gras, </a:t>
                      </a:r>
                      <a:r>
                        <a:rPr lang="de-DE" sz="1200" b="1" baseline="0" dirty="0" err="1" smtClean="0"/>
                        <a:t>TerraSar</a:t>
                      </a:r>
                      <a:r>
                        <a:rPr lang="de-DE" sz="1200" b="1" baseline="0" dirty="0" smtClean="0"/>
                        <a:t>, Tandem-X</a:t>
                      </a:r>
                      <a:endParaRPr lang="en-US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Upper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troposhere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stratosphere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Observation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operator</a:t>
                      </a:r>
                      <a:r>
                        <a:rPr lang="de-DE" sz="1200" b="1" baseline="0" dirty="0" smtClean="0"/>
                        <a:t>; </a:t>
                      </a:r>
                      <a:r>
                        <a:rPr lang="de-DE" sz="1200" b="1" baseline="0" dirty="0" err="1" smtClean="0"/>
                        <a:t>own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development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NOAA13/15,</a:t>
                      </a:r>
                      <a:r>
                        <a:rPr lang="de-DE" sz="1200" b="1" baseline="0" dirty="0" smtClean="0"/>
                        <a:t> Meteosat 7/10, MTSAT-2, MODIS,</a:t>
                      </a:r>
                    </a:p>
                    <a:p>
                      <a:r>
                        <a:rPr lang="de-DE" sz="1200" b="1" baseline="0" dirty="0" smtClean="0"/>
                        <a:t>NOAA </a:t>
                      </a:r>
                      <a:r>
                        <a:rPr lang="de-DE" sz="1200" b="1" baseline="0" dirty="0" err="1" smtClean="0"/>
                        <a:t>series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Metop</a:t>
                      </a:r>
                      <a:r>
                        <a:rPr lang="en-US" sz="1200" b="1" baseline="0" dirty="0" smtClean="0"/>
                        <a:t>, NPP/VIIRS, Himawari-8, Insat-3</a:t>
                      </a:r>
                    </a:p>
                    <a:p>
                      <a:r>
                        <a:rPr lang="de-DE" sz="1200" b="1" baseline="0" dirty="0" smtClean="0"/>
                        <a:t>FY-2G, COMs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Infrared, </a:t>
                      </a:r>
                      <a:r>
                        <a:rPr lang="de-DE" sz="1200" b="1" dirty="0" err="1" smtClean="0"/>
                        <a:t>visible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wv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 Over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partly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r>
                        <a:rPr lang="de-DE" sz="1200" b="1" dirty="0" smtClean="0"/>
                        <a:t>.</a:t>
                      </a:r>
                      <a:r>
                        <a:rPr lang="de-DE" sz="1200" b="1" baseline="0" dirty="0" smtClean="0"/>
                        <a:t> Qi </a:t>
                      </a:r>
                      <a:r>
                        <a:rPr lang="de-DE" sz="1200" b="1" baseline="0" dirty="0" err="1" smtClean="0"/>
                        <a:t>threshold</a:t>
                      </a:r>
                      <a:endParaRPr lang="de-DE" sz="1200" b="1" baseline="0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Scatterometer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ASCAT</a:t>
                      </a:r>
                      <a:r>
                        <a:rPr lang="de-DE" sz="1200" b="1" baseline="0" dirty="0" smtClean="0"/>
                        <a:t> on </a:t>
                      </a:r>
                      <a:r>
                        <a:rPr lang="de-DE" sz="1200" b="1" baseline="0" dirty="0" err="1" smtClean="0"/>
                        <a:t>Metop</a:t>
                      </a:r>
                      <a:r>
                        <a:rPr lang="de-DE" sz="1200" b="1" baseline="0" dirty="0" smtClean="0"/>
                        <a:t>-A/B</a:t>
                      </a:r>
                    </a:p>
                    <a:p>
                      <a:r>
                        <a:rPr lang="de-DE" sz="1200" b="1" baseline="0" dirty="0" err="1" smtClean="0"/>
                        <a:t>RapidScat</a:t>
                      </a:r>
                      <a:r>
                        <a:rPr lang="de-DE" sz="1200" b="1" baseline="0" dirty="0" smtClean="0"/>
                        <a:t>, HY-2A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only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Altimetry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Jason-2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Wind </a:t>
                      </a:r>
                      <a:r>
                        <a:rPr lang="de-DE" sz="1200" b="1" dirty="0" err="1" smtClean="0"/>
                        <a:t>speed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monitoring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Geostationary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radiances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Meteosat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Seviri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experiments</a:t>
                      </a:r>
                      <a:r>
                        <a:rPr lang="de-DE" sz="1200" b="1" baseline="0" dirty="0" smtClean="0"/>
                        <a:t> in global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regional </a:t>
                      </a:r>
                      <a:r>
                        <a:rPr lang="de-DE" sz="1200" b="1" baseline="0" dirty="0" err="1" smtClean="0"/>
                        <a:t>model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3367" y="240080"/>
            <a:ext cx="45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2D4B9B"/>
                </a:solidFill>
              </a:rPr>
              <a:t>Satellite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data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usage</a:t>
            </a:r>
            <a:endParaRPr lang="de-DE" sz="2000" b="1" dirty="0">
              <a:solidFill>
                <a:srgbClr val="2D4B9B"/>
              </a:solidFill>
            </a:endParaRPr>
          </a:p>
          <a:p>
            <a:pPr algn="ctr"/>
            <a:r>
              <a:rPr lang="de-DE" sz="2000" b="1" dirty="0" err="1">
                <a:solidFill>
                  <a:srgbClr val="2D4B9B"/>
                </a:solidFill>
              </a:rPr>
              <a:t>Microwave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and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infrared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instruments</a:t>
            </a:r>
            <a:endParaRPr lang="en-US" sz="2000" b="1" dirty="0">
              <a:solidFill>
                <a:srgbClr val="2D4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95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8313" y="26035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Global </a:t>
            </a:r>
            <a:endParaRPr lang="en-US" sz="2000" dirty="0">
              <a:solidFill>
                <a:srgbClr val="6278B4">
                  <a:lumMod val="75000"/>
                </a:srgbClr>
              </a:solidFill>
              <a:cs typeface="+mn-cs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Ensemble Data Assimilation (EDA)</a:t>
            </a:r>
            <a:endParaRPr lang="en-US" sz="2000" dirty="0">
              <a:solidFill>
                <a:srgbClr val="6278B4">
                  <a:lumMod val="75000"/>
                </a:srgbClr>
              </a:solidFill>
              <a:cs typeface="+mn-cs"/>
            </a:endParaRPr>
          </a:p>
        </p:txBody>
      </p:sp>
      <p:sp>
        <p:nvSpPr>
          <p:cNvPr id="33795" name="Rechteck 1"/>
          <p:cNvSpPr>
            <a:spLocks noChangeArrowheads="1"/>
          </p:cNvSpPr>
          <p:nvPr/>
        </p:nvSpPr>
        <p:spPr bwMode="auto">
          <a:xfrm>
            <a:off x="323850" y="1412875"/>
            <a:ext cx="8640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sz="1800" b="1">
                <a:solidFill>
                  <a:srgbClr val="000000"/>
                </a:solidFill>
                <a:cs typeface="+mn-cs"/>
              </a:rPr>
              <a:t>Implementation following the LETKF method based on Hunt et al. (2007).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1200" b="1">
              <a:solidFill>
                <a:srgbClr val="000000"/>
              </a:solidFill>
              <a:cs typeface="+mn-cs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800" b="1">
                <a:solidFill>
                  <a:srgbClr val="000000"/>
                </a:solidFill>
                <a:cs typeface="+mn-cs"/>
              </a:rPr>
              <a:t>VarEnKF. Flow dependent B: B</a:t>
            </a:r>
            <a:r>
              <a:rPr lang="en-US" altLang="en-US" sz="1800" b="1" baseline="-25000">
                <a:solidFill>
                  <a:srgbClr val="000000"/>
                </a:solidFill>
                <a:cs typeface="+mn-cs"/>
              </a:rPr>
              <a:t>VarEnKF</a:t>
            </a:r>
            <a:r>
              <a:rPr lang="en-US" altLang="en-US" sz="1800" b="1">
                <a:solidFill>
                  <a:srgbClr val="000000"/>
                </a:solidFill>
                <a:cs typeface="+mn-cs"/>
              </a:rPr>
              <a:t> = </a:t>
            </a:r>
            <a:r>
              <a:rPr lang="el-GR" altLang="en-US" sz="1800" b="1">
                <a:solidFill>
                  <a:srgbClr val="000000"/>
                </a:solidFill>
                <a:cs typeface="+mn-cs"/>
              </a:rPr>
              <a:t>α</a:t>
            </a:r>
            <a:r>
              <a:rPr lang="en-US" altLang="en-US" sz="1800" b="1">
                <a:solidFill>
                  <a:srgbClr val="000000"/>
                </a:solidFill>
                <a:cs typeface="+mn-cs"/>
              </a:rPr>
              <a:t>B</a:t>
            </a:r>
            <a:r>
              <a:rPr lang="en-US" altLang="en-US" sz="1800" b="1" baseline="-25000">
                <a:solidFill>
                  <a:srgbClr val="000000"/>
                </a:solidFill>
                <a:cs typeface="+mn-cs"/>
              </a:rPr>
              <a:t>LETKF</a:t>
            </a:r>
            <a:r>
              <a:rPr lang="en-US" altLang="en-US" sz="1800" b="1">
                <a:solidFill>
                  <a:srgbClr val="000000"/>
                </a:solidFill>
                <a:cs typeface="+mn-cs"/>
              </a:rPr>
              <a:t> + (</a:t>
            </a:r>
            <a:r>
              <a:rPr lang="el-GR" altLang="en-US" sz="1800" b="1">
                <a:solidFill>
                  <a:srgbClr val="000000"/>
                </a:solidFill>
                <a:cs typeface="+mn-cs"/>
              </a:rPr>
              <a:t>α</a:t>
            </a:r>
            <a:r>
              <a:rPr lang="de-DE" altLang="en-US" sz="1800" b="1">
                <a:solidFill>
                  <a:srgbClr val="000000"/>
                </a:solidFill>
                <a:cs typeface="+mn-cs"/>
              </a:rPr>
              <a:t>-</a:t>
            </a:r>
            <a:r>
              <a:rPr lang="en-US" altLang="en-US" sz="1800" b="1">
                <a:solidFill>
                  <a:srgbClr val="000000"/>
                </a:solidFill>
                <a:cs typeface="+mn-cs"/>
              </a:rPr>
              <a:t>1)B</a:t>
            </a:r>
            <a:r>
              <a:rPr lang="en-US" altLang="en-US" sz="1800" b="1" baseline="-25000">
                <a:solidFill>
                  <a:srgbClr val="000000"/>
                </a:solidFill>
                <a:cs typeface="+mn-cs"/>
              </a:rPr>
              <a:t>3DVAR</a:t>
            </a:r>
            <a:endParaRPr lang="en-US" altLang="en-US" sz="1800" b="1">
              <a:solidFill>
                <a:srgbClr val="000000"/>
              </a:solidFill>
              <a:cs typeface="+mn-cs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1200" b="1">
              <a:solidFill>
                <a:srgbClr val="000000"/>
              </a:solidFill>
              <a:cs typeface="+mn-cs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800" b="1">
                <a:solidFill>
                  <a:srgbClr val="000000"/>
                </a:solidFill>
                <a:cs typeface="+mn-cs"/>
              </a:rPr>
              <a:t>Boundary conditions for KENDA-COSMO.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1200" b="1">
              <a:solidFill>
                <a:srgbClr val="000000"/>
              </a:solidFill>
              <a:cs typeface="+mn-cs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800" b="1">
                <a:solidFill>
                  <a:srgbClr val="000000"/>
                </a:solidFill>
                <a:cs typeface="+mn-cs"/>
              </a:rPr>
              <a:t>Natural initialization for global EPS.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1200" b="1">
              <a:solidFill>
                <a:srgbClr val="000000"/>
              </a:solidFill>
              <a:cs typeface="+mn-cs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1800" b="1">
                <a:solidFill>
                  <a:srgbClr val="000000"/>
                </a:solidFill>
                <a:cs typeface="+mn-cs"/>
              </a:rPr>
              <a:t> Prior for particle filters.</a:t>
            </a:r>
          </a:p>
        </p:txBody>
      </p:sp>
      <p:sp>
        <p:nvSpPr>
          <p:cNvPr id="3" name="Rechteck 2"/>
          <p:cNvSpPr/>
          <p:nvPr/>
        </p:nvSpPr>
        <p:spPr>
          <a:xfrm>
            <a:off x="201613" y="4202113"/>
            <a:ext cx="374332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B3"/>
                </a:solidFill>
                <a:latin typeface="CMSS12"/>
                <a:cs typeface="+mn-cs"/>
              </a:rPr>
              <a:t>Deterministic 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MSS10"/>
                <a:cs typeface="+mn-cs"/>
              </a:rPr>
              <a:t>40km/13km 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3D-VAR.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SST, SMA and snow </a:t>
            </a:r>
            <a:r>
              <a:rPr lang="en-US" sz="1800" dirty="0" err="1">
                <a:solidFill>
                  <a:srgbClr val="000000"/>
                </a:solidFill>
                <a:latin typeface="CMSS10"/>
                <a:cs typeface="+mn-cs"/>
              </a:rPr>
              <a:t>ana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Incremental analysis update.</a:t>
            </a:r>
          </a:p>
          <a:p>
            <a:pPr>
              <a:defRPr/>
            </a:pPr>
            <a:r>
              <a:rPr lang="en-US" sz="2000" dirty="0">
                <a:solidFill>
                  <a:srgbClr val="3333B3"/>
                </a:solidFill>
                <a:latin typeface="CMSS12"/>
                <a:cs typeface="+mn-cs"/>
              </a:rPr>
              <a:t>Hybrid 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MSS10"/>
                <a:cs typeface="+mn-cs"/>
              </a:rPr>
              <a:t>40km/13km </a:t>
            </a:r>
            <a:r>
              <a:rPr lang="en-US" sz="1800" dirty="0" err="1" smtClean="0">
                <a:solidFill>
                  <a:srgbClr val="000000"/>
                </a:solidFill>
                <a:latin typeface="CMSS10"/>
                <a:cs typeface="+mn-cs"/>
              </a:rPr>
              <a:t>VarEnKF</a:t>
            </a:r>
            <a:r>
              <a:rPr lang="en-US" sz="1800" dirty="0" smtClean="0">
                <a:solidFill>
                  <a:srgbClr val="000000"/>
                </a:solidFill>
                <a:latin typeface="CMSS10"/>
                <a:cs typeface="+mn-cs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MSS10"/>
                <a:cs typeface="+mn-cs"/>
              </a:rPr>
              <a:t>hyprid</a:t>
            </a:r>
            <a:r>
              <a:rPr lang="en-US" sz="1800" dirty="0" smtClean="0">
                <a:solidFill>
                  <a:srgbClr val="000000"/>
                </a:solidFill>
                <a:latin typeface="CMSS10"/>
                <a:cs typeface="+mn-cs"/>
              </a:rPr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latin typeface="CMSS10"/>
                <a:cs typeface="+mn-cs"/>
              </a:rPr>
              <a:t>13 km </a:t>
            </a:r>
            <a:r>
              <a:rPr lang="de-DE" sz="1800" dirty="0" err="1" smtClean="0">
                <a:solidFill>
                  <a:srgbClr val="000000"/>
                </a:solidFill>
                <a:latin typeface="CMSS10"/>
                <a:cs typeface="+mn-cs"/>
              </a:rPr>
              <a:t>pre</a:t>
            </a:r>
            <a:r>
              <a:rPr lang="de-DE" sz="1800" dirty="0" smtClean="0">
                <a:solidFill>
                  <a:srgbClr val="000000"/>
                </a:solidFill>
                <a:latin typeface="CMSS10"/>
                <a:cs typeface="+mn-cs"/>
              </a:rPr>
              <a:t>-operational</a:t>
            </a:r>
            <a:endParaRPr lang="en-US" sz="1800" dirty="0">
              <a:solidFill>
                <a:srgbClr val="000000"/>
              </a:solidFill>
              <a:latin typeface="CMSS10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92625" y="4233863"/>
            <a:ext cx="4572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B3"/>
                </a:solidFill>
                <a:latin typeface="CMSS12"/>
                <a:cs typeface="+mn-cs"/>
              </a:rPr>
              <a:t>Ensemble 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40 member </a:t>
            </a:r>
            <a:r>
              <a:rPr lang="en-US" sz="1800" dirty="0" smtClean="0">
                <a:solidFill>
                  <a:srgbClr val="000000"/>
                </a:solidFill>
                <a:latin typeface="CMSS10"/>
                <a:cs typeface="+mn-cs"/>
              </a:rPr>
              <a:t>40km 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LETKF.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Horizontal localization radius 300km.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Relaxation to prior perturbations ( 0</a:t>
            </a:r>
            <a:r>
              <a:rPr lang="en-US" sz="1800" dirty="0">
                <a:solidFill>
                  <a:srgbClr val="000000"/>
                </a:solidFill>
                <a:latin typeface="CMMI10"/>
                <a:cs typeface="+mn-cs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75).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Adaptive inflation (0</a:t>
            </a:r>
            <a:r>
              <a:rPr lang="en-US" sz="1800" dirty="0">
                <a:solidFill>
                  <a:srgbClr val="000000"/>
                </a:solidFill>
                <a:latin typeface="CMMI10"/>
                <a:cs typeface="+mn-cs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9 -</a:t>
            </a:r>
            <a:r>
              <a:rPr lang="en-US" sz="1800" dirty="0">
                <a:solidFill>
                  <a:srgbClr val="000000"/>
                </a:solidFill>
                <a:latin typeface="CMSY10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MMI10"/>
                <a:cs typeface="+mn-cs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5).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MSS10"/>
                <a:cs typeface="+mn-cs"/>
              </a:rPr>
              <a:t>SST perturbations.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rgbClr val="000000"/>
                </a:solidFill>
                <a:latin typeface="CMSS10"/>
                <a:cs typeface="+mn-cs"/>
              </a:rPr>
              <a:t>Soil</a:t>
            </a:r>
            <a:r>
              <a:rPr lang="de-DE" sz="1800" dirty="0">
                <a:solidFill>
                  <a:srgbClr val="000000"/>
                </a:solidFill>
                <a:latin typeface="CMSS10"/>
                <a:cs typeface="+mn-c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MSS10"/>
                <a:cs typeface="+mn-cs"/>
              </a:rPr>
              <a:t>moisture</a:t>
            </a:r>
            <a:r>
              <a:rPr lang="de-DE" sz="1800" dirty="0">
                <a:solidFill>
                  <a:srgbClr val="000000"/>
                </a:solidFill>
                <a:latin typeface="CMSS10"/>
                <a:cs typeface="+mn-c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CMSS10"/>
                <a:cs typeface="+mn-cs"/>
              </a:rPr>
              <a:t>perturbations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96063"/>
            <a:ext cx="7394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44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4466" r="18061" b="2367"/>
          <a:stretch/>
        </p:blipFill>
        <p:spPr>
          <a:xfrm>
            <a:off x="611560" y="1484784"/>
            <a:ext cx="3479150" cy="248920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18288"/>
          <a:stretch/>
        </p:blipFill>
        <p:spPr>
          <a:xfrm>
            <a:off x="4572000" y="1393502"/>
            <a:ext cx="3348000" cy="267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18288"/>
          <a:stretch/>
        </p:blipFill>
        <p:spPr>
          <a:xfrm>
            <a:off x="677135" y="3938277"/>
            <a:ext cx="3348000" cy="26717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18290"/>
          <a:stretch/>
        </p:blipFill>
        <p:spPr>
          <a:xfrm>
            <a:off x="4589934" y="3938278"/>
            <a:ext cx="3348000" cy="26717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59" y="260648"/>
            <a:ext cx="385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Radiosonde </a:t>
            </a:r>
            <a:r>
              <a:rPr lang="de-DE" sz="2400" b="1" dirty="0" err="1" smtClean="0">
                <a:solidFill>
                  <a:schemeClr val="accent1"/>
                </a:solidFill>
              </a:rPr>
              <a:t>comparison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3dvar – </a:t>
            </a:r>
            <a:r>
              <a:rPr lang="de-DE" sz="2400" b="1" dirty="0" err="1" smtClean="0">
                <a:solidFill>
                  <a:srgbClr val="FF0000"/>
                </a:solidFill>
              </a:rPr>
              <a:t>hyprid</a:t>
            </a:r>
            <a:r>
              <a:rPr lang="de-DE" sz="2400" b="1" dirty="0" smtClean="0">
                <a:solidFill>
                  <a:srgbClr val="FF0000"/>
                </a:solidFill>
              </a:rPr>
              <a:t> 3dvar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31840" y="211804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NH</a:t>
            </a:r>
            <a:endParaRPr lang="en-US" sz="2400" dirty="0"/>
          </a:p>
        </p:txBody>
      </p:sp>
      <p:sp>
        <p:nvSpPr>
          <p:cNvPr id="10" name="Rechteck 9"/>
          <p:cNvSpPr/>
          <p:nvPr/>
        </p:nvSpPr>
        <p:spPr>
          <a:xfrm>
            <a:off x="3203848" y="458112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dirty="0">
                <a:solidFill>
                  <a:srgbClr val="000000"/>
                </a:solidFill>
              </a:rPr>
              <a:t>NH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2204864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dirty="0" smtClean="0">
                <a:solidFill>
                  <a:srgbClr val="000000"/>
                </a:solidFill>
              </a:rPr>
              <a:t>SH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76056" y="5661248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dirty="0" smtClean="0">
                <a:solidFill>
                  <a:srgbClr val="000000"/>
                </a:solidFill>
              </a:rPr>
              <a:t>SH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5" y="6610041"/>
            <a:ext cx="7394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9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23850" y="260350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Kilometer</a:t>
            </a:r>
            <a:r>
              <a:rPr lang="it-IT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</a:t>
            </a:r>
            <a:r>
              <a:rPr lang="it-IT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ScaleEnsemble</a:t>
            </a:r>
            <a:r>
              <a:rPr lang="it-IT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Data </a:t>
            </a:r>
            <a:r>
              <a:rPr lang="it-IT" sz="2400" b="1" dirty="0" err="1">
                <a:solidFill>
                  <a:srgbClr val="6278B4">
                    <a:lumMod val="75000"/>
                  </a:srgbClr>
                </a:solidFill>
                <a:cs typeface="+mn-cs"/>
              </a:rPr>
              <a:t>Assimilation</a:t>
            </a:r>
            <a:r>
              <a:rPr lang="it-IT" sz="2400" b="1" dirty="0">
                <a:solidFill>
                  <a:srgbClr val="6278B4">
                    <a:lumMod val="75000"/>
                  </a:srgbClr>
                </a:solidFill>
                <a:cs typeface="+mn-cs"/>
              </a:rPr>
              <a:t> (KENDA) </a:t>
            </a:r>
            <a:endParaRPr lang="en-US" sz="2400" b="1" dirty="0">
              <a:solidFill>
                <a:srgbClr val="6278B4">
                  <a:lumMod val="75000"/>
                </a:srgbClr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9238" y="2636838"/>
            <a:ext cx="8424862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cs typeface="+mn-cs"/>
              </a:rPr>
              <a:t>Full System with conventional data running</a:t>
            </a: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including </a:t>
            </a:r>
            <a:r>
              <a:rPr lang="en-US" sz="2000" b="1" i="1" dirty="0">
                <a:solidFill>
                  <a:srgbClr val="0066FF"/>
                </a:solidFill>
                <a:cs typeface="+mn-cs"/>
              </a:rPr>
              <a:t>Latent Heat Nudging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Further Observation Systems under development (e.g. SEVIRI, GPS/GNSS, Lidar, …)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Longer Periods/Winter Periods to be tested.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Technical work on operational setup (member loss) ongoing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Archive/Storage challenges remain severe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rgbClr val="000000"/>
                </a:solidFill>
                <a:cs typeface="+mn-cs"/>
              </a:rPr>
              <a:t>Pattern Generator and further Refinements (Localization, Covariance Inflation, …)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DE" sz="1800" b="1" dirty="0" err="1">
                <a:solidFill>
                  <a:srgbClr val="000000"/>
                </a:solidFill>
                <a:cs typeface="+mn-cs"/>
              </a:rPr>
              <a:t>Estimation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of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observation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influence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on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forecast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quality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possible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(Project Uni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Munich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 / Herz </a:t>
            </a:r>
            <a:r>
              <a:rPr lang="de-DE" sz="1800" b="1" dirty="0" err="1">
                <a:solidFill>
                  <a:srgbClr val="000000"/>
                </a:solidFill>
                <a:cs typeface="+mn-cs"/>
              </a:rPr>
              <a:t>Centre</a:t>
            </a:r>
            <a:r>
              <a:rPr lang="de-DE" sz="1800" b="1" dirty="0">
                <a:solidFill>
                  <a:srgbClr val="000000"/>
                </a:solidFill>
                <a:cs typeface="+mn-cs"/>
              </a:rPr>
              <a:t>)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5844" name="Rechteck 5"/>
          <p:cNvSpPr>
            <a:spLocks noChangeArrowheads="1"/>
          </p:cNvSpPr>
          <p:nvPr/>
        </p:nvSpPr>
        <p:spPr bwMode="auto">
          <a:xfrm>
            <a:off x="249238" y="1568450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sz="1800" b="1">
                <a:solidFill>
                  <a:srgbClr val="000000"/>
                </a:solidFill>
                <a:cs typeface="+mn-cs"/>
              </a:rPr>
              <a:t>Implementation following the LETKF method based on Hunt et al. (2007).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altLang="en-US" sz="1800" b="1">
                <a:solidFill>
                  <a:srgbClr val="000000"/>
                </a:solidFill>
                <a:cs typeface="+mn-cs"/>
              </a:rPr>
              <a:t>Should replace the nudging scheme for COSMO-DE in 2017</a:t>
            </a:r>
            <a:endParaRPr lang="en-US" altLang="en-US" sz="18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96063"/>
            <a:ext cx="7394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38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WD - Master Aufzählung Punkte">
  <a:themeElements>
    <a:clrScheme name="1_DWD - Master Aufzählung Punkt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D2E1F5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Microsoft Office PowerPoint</Application>
  <PresentationFormat>Bildschirmpräsentation (4:3)</PresentationFormat>
  <Paragraphs>457</Paragraphs>
  <Slides>31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31</vt:i4>
      </vt:variant>
    </vt:vector>
  </HeadingPairs>
  <TitlesOfParts>
    <vt:vector size="49" baseType="lpstr">
      <vt:lpstr>Arial</vt:lpstr>
      <vt:lpstr>Wingdings</vt:lpstr>
      <vt:lpstr>Calibri</vt:lpstr>
      <vt:lpstr>Arial Black</vt:lpstr>
      <vt:lpstr>Times New Roman</vt:lpstr>
      <vt:lpstr>CMSS10</vt:lpstr>
      <vt:lpstr>CMSS8</vt:lpstr>
      <vt:lpstr>Symbol</vt:lpstr>
      <vt:lpstr>CMSS9</vt:lpstr>
      <vt:lpstr>Standarddesign</vt:lpstr>
      <vt:lpstr>Benutzerdefiniertes Design</vt:lpstr>
      <vt:lpstr>1_Standarddesign</vt:lpstr>
      <vt:lpstr>2_Standarddesign</vt:lpstr>
      <vt:lpstr>3_Standarddesign</vt:lpstr>
      <vt:lpstr>4_Standarddesign</vt:lpstr>
      <vt:lpstr>6_Standarddesign</vt:lpstr>
      <vt:lpstr>7_Standarddesign</vt:lpstr>
      <vt:lpstr>1_DWD - Master Aufzählung Punkte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Cress Alexander</cp:lastModifiedBy>
  <cp:revision>272</cp:revision>
  <cp:lastPrinted>2014-05-23T08:27:25Z</cp:lastPrinted>
  <dcterms:created xsi:type="dcterms:W3CDTF">2006-12-01T09:57:45Z</dcterms:created>
  <dcterms:modified xsi:type="dcterms:W3CDTF">2015-10-02T10:49:49Z</dcterms:modified>
</cp:coreProperties>
</file>