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6" r:id="rId3"/>
    <p:sldId id="401" r:id="rId4"/>
    <p:sldId id="402" r:id="rId5"/>
    <p:sldId id="320" r:id="rId6"/>
    <p:sldId id="403" r:id="rId7"/>
    <p:sldId id="404" r:id="rId8"/>
    <p:sldId id="332" r:id="rId9"/>
    <p:sldId id="367" r:id="rId10"/>
    <p:sldId id="371" r:id="rId11"/>
    <p:sldId id="257" r:id="rId12"/>
    <p:sldId id="392" r:id="rId13"/>
    <p:sldId id="315" r:id="rId14"/>
  </p:sldIdLst>
  <p:sldSz cx="9144000" cy="6858000" type="screen4x3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BD"/>
    <a:srgbClr val="004F8C"/>
    <a:srgbClr val="00E266"/>
    <a:srgbClr val="E63AC1"/>
    <a:srgbClr val="DF6421"/>
    <a:srgbClr val="001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 autoAdjust="0"/>
  </p:normalViewPr>
  <p:slideViewPr>
    <p:cSldViewPr snapToGrid="0" snapToObjects="1">
      <p:cViewPr varScale="1">
        <p:scale>
          <a:sx n="117" d="100"/>
          <a:sy n="117" d="100"/>
        </p:scale>
        <p:origin x="-8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924" y="-90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152E7-DA59-428F-A3D2-C37E7475440C}" type="doc">
      <dgm:prSet loTypeId="urn:microsoft.com/office/officeart/2005/8/layout/radial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53DFE4-EAFC-4B5E-BC62-47216ACE0AE7}">
      <dgm:prSet phldrT="[Texte]" custT="1"/>
      <dgm:spPr/>
      <dgm:t>
        <a:bodyPr/>
        <a:lstStyle/>
        <a:p>
          <a:r>
            <a:rPr lang="fr-FR" sz="1200" b="1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MANAGEMENT</a:t>
          </a:r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 </a:t>
          </a:r>
        </a:p>
        <a:p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C. Grégoire</a:t>
          </a:r>
        </a:p>
      </dgm:t>
    </dgm:pt>
    <dgm:pt modelId="{2B20628F-C926-49DB-B67F-04C2FC1B2088}" type="parTrans" cxnId="{7B6BB622-43ED-44F3-84F9-E1E95A4F474D}">
      <dgm:prSet/>
      <dgm:spPr/>
      <dgm:t>
        <a:bodyPr/>
        <a:lstStyle/>
        <a:p>
          <a:endParaRPr lang="fr-FR"/>
        </a:p>
      </dgm:t>
    </dgm:pt>
    <dgm:pt modelId="{594C52DE-13BF-4EA9-8716-EE6CB66D24E4}" type="sibTrans" cxnId="{7B6BB622-43ED-44F3-84F9-E1E95A4F474D}">
      <dgm:prSet/>
      <dgm:spPr/>
      <dgm:t>
        <a:bodyPr/>
        <a:lstStyle/>
        <a:p>
          <a:endParaRPr lang="fr-FR"/>
        </a:p>
      </dgm:t>
    </dgm:pt>
    <dgm:pt modelId="{3401695D-F6A8-47AD-A073-A3B81260BA82}">
      <dgm:prSet phldrT="[Texte]" custT="1"/>
      <dgm:spPr/>
      <dgm:t>
        <a:bodyPr/>
        <a:lstStyle/>
        <a:p>
          <a:r>
            <a:rPr lang="fr-FR" sz="1200" b="1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RESEARCH AND DEVELOPMENT</a:t>
          </a:r>
        </a:p>
        <a:p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H. Roquet</a:t>
          </a:r>
        </a:p>
        <a:p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(P</a:t>
          </a:r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. </a:t>
          </a:r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Brunel)</a:t>
          </a:r>
          <a:endParaRPr lang="fr-FR" sz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gm:t>
    </dgm:pt>
    <dgm:pt modelId="{D2869D8E-0A26-42E6-90B6-0B02726FFDF5}" type="parTrans" cxnId="{8CD3C96F-1F0E-4209-A05A-1E0AC346A27E}">
      <dgm:prSet/>
      <dgm:spPr/>
      <dgm:t>
        <a:bodyPr/>
        <a:lstStyle/>
        <a:p>
          <a:endParaRPr lang="fr-FR"/>
        </a:p>
      </dgm:t>
    </dgm:pt>
    <dgm:pt modelId="{105F4111-12FD-4C47-9A74-003C6B067D76}" type="sibTrans" cxnId="{8CD3C96F-1F0E-4209-A05A-1E0AC346A27E}">
      <dgm:prSet/>
      <dgm:spPr/>
      <dgm:t>
        <a:bodyPr/>
        <a:lstStyle/>
        <a:p>
          <a:endParaRPr lang="fr-FR"/>
        </a:p>
      </dgm:t>
    </dgm:pt>
    <dgm:pt modelId="{EA15B772-B7D8-4ABC-B114-10F6D462CDCA}">
      <dgm:prSet phldrT="[Texte]" custT="1"/>
      <dgm:spPr/>
      <dgm:t>
        <a:bodyPr/>
        <a:lstStyle/>
        <a:p>
          <a:r>
            <a:rPr lang="fr-FR" sz="1200" b="1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SOFTWARE DEVELOPMENT AND MAINTENANCE LOGICIELS</a:t>
          </a:r>
        </a:p>
        <a:p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O. </a:t>
          </a:r>
          <a:r>
            <a:rPr lang="fr-FR" sz="1200" dirty="0" err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Péron</a:t>
          </a:r>
          <a:endParaRPr lang="fr-FR" sz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gm:t>
    </dgm:pt>
    <dgm:pt modelId="{0B0667B0-C360-441B-B640-EB620E30AB11}" type="parTrans" cxnId="{3AC3DB9C-AFB3-485F-9C93-5DFF6C8736ED}">
      <dgm:prSet/>
      <dgm:spPr/>
      <dgm:t>
        <a:bodyPr/>
        <a:lstStyle/>
        <a:p>
          <a:endParaRPr lang="fr-FR"/>
        </a:p>
      </dgm:t>
    </dgm:pt>
    <dgm:pt modelId="{F0670DA0-9D8C-4BE8-A73A-3AC2733717F3}" type="sibTrans" cxnId="{3AC3DB9C-AFB3-485F-9C93-5DFF6C8736ED}">
      <dgm:prSet/>
      <dgm:spPr/>
      <dgm:t>
        <a:bodyPr/>
        <a:lstStyle/>
        <a:p>
          <a:endParaRPr lang="fr-FR"/>
        </a:p>
      </dgm:t>
    </dgm:pt>
    <dgm:pt modelId="{39766D98-BD61-4B7E-BA50-0D2D4E41171A}">
      <dgm:prSet phldrT="[Texte]" custT="1"/>
      <dgm:spPr/>
      <dgm:t>
        <a:bodyPr/>
        <a:lstStyle/>
        <a:p>
          <a:r>
            <a:rPr lang="fr-FR" sz="1200" b="1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PRODUCTION</a:t>
          </a:r>
        </a:p>
        <a:p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P. </a:t>
          </a:r>
          <a:r>
            <a:rPr lang="fr-FR" sz="1200" dirty="0" err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Labrot</a:t>
          </a:r>
          <a:endParaRPr lang="fr-FR" sz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gm:t>
    </dgm:pt>
    <dgm:pt modelId="{39196B6D-D7F9-44DA-8BBB-4F40A2F9A4FA}" type="parTrans" cxnId="{1200DA10-2485-498F-A44E-4FE91460AD25}">
      <dgm:prSet/>
      <dgm:spPr/>
      <dgm:t>
        <a:bodyPr/>
        <a:lstStyle/>
        <a:p>
          <a:endParaRPr lang="fr-FR"/>
        </a:p>
      </dgm:t>
    </dgm:pt>
    <dgm:pt modelId="{2E6549F5-50DE-4E6E-83B3-6E9F9AAC3485}" type="sibTrans" cxnId="{1200DA10-2485-498F-A44E-4FE91460AD25}">
      <dgm:prSet/>
      <dgm:spPr/>
      <dgm:t>
        <a:bodyPr/>
        <a:lstStyle/>
        <a:p>
          <a:endParaRPr lang="fr-FR"/>
        </a:p>
      </dgm:t>
    </dgm:pt>
    <dgm:pt modelId="{E603703A-B0BB-4421-A9AC-7C1B72A2EB1F}">
      <dgm:prSet custT="1"/>
      <dgm:spPr/>
      <dgm:t>
        <a:bodyPr/>
        <a:lstStyle/>
        <a:p>
          <a:r>
            <a:rPr lang="fr-FR" sz="1200" b="1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SATELLITE DATA VALORISATION</a:t>
          </a:r>
        </a:p>
        <a:p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S. Le </a:t>
          </a:r>
          <a:r>
            <a:rPr lang="fr-FR" sz="1200" dirty="0" err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Moal</a:t>
          </a:r>
          <a:endParaRPr lang="fr-FR" sz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gm:t>
    </dgm:pt>
    <dgm:pt modelId="{22D88FF1-4C54-4EE4-82E6-1A0BA2E2EADB}" type="parTrans" cxnId="{72545573-710F-4732-AD1F-3910D6FAC720}">
      <dgm:prSet/>
      <dgm:spPr/>
      <dgm:t>
        <a:bodyPr/>
        <a:lstStyle/>
        <a:p>
          <a:endParaRPr lang="fr-FR"/>
        </a:p>
      </dgm:t>
    </dgm:pt>
    <dgm:pt modelId="{8CE8D1F8-F908-43C5-B99E-E78247543AB2}" type="sibTrans" cxnId="{72545573-710F-4732-AD1F-3910D6FAC720}">
      <dgm:prSet/>
      <dgm:spPr/>
      <dgm:t>
        <a:bodyPr/>
        <a:lstStyle/>
        <a:p>
          <a:endParaRPr lang="fr-FR"/>
        </a:p>
      </dgm:t>
    </dgm:pt>
    <dgm:pt modelId="{885B8ACA-F04F-4B12-971C-ADC3783D26AE}">
      <dgm:prSet custT="1"/>
      <dgm:spPr/>
      <dgm:t>
        <a:bodyPr/>
        <a:lstStyle/>
        <a:p>
          <a:r>
            <a:rPr lang="fr-FR" sz="1100" b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TELECOMMUNICATIONS, </a:t>
          </a:r>
          <a:r>
            <a:rPr lang="fr-FR" sz="1200" b="1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SYSTEMS AND NETWORKS</a:t>
          </a:r>
        </a:p>
        <a:p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T. </a:t>
          </a:r>
          <a:r>
            <a:rPr lang="fr-FR" sz="1200" dirty="0" err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Labrot</a:t>
          </a:r>
          <a:endParaRPr lang="fr-FR" sz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gm:t>
    </dgm:pt>
    <dgm:pt modelId="{887C9B92-F52D-4B9A-B274-81C33FB17683}" type="parTrans" cxnId="{EFF2A3AB-EB83-4AE9-B620-EB0F8A19876B}">
      <dgm:prSet/>
      <dgm:spPr/>
      <dgm:t>
        <a:bodyPr/>
        <a:lstStyle/>
        <a:p>
          <a:endParaRPr lang="fr-FR"/>
        </a:p>
      </dgm:t>
    </dgm:pt>
    <dgm:pt modelId="{6F8B5D63-7667-402A-BEDB-43EBC998A4BE}" type="sibTrans" cxnId="{EFF2A3AB-EB83-4AE9-B620-EB0F8A19876B}">
      <dgm:prSet/>
      <dgm:spPr/>
      <dgm:t>
        <a:bodyPr/>
        <a:lstStyle/>
        <a:p>
          <a:endParaRPr lang="fr-FR"/>
        </a:p>
      </dgm:t>
    </dgm:pt>
    <dgm:pt modelId="{C9EB5397-6B07-43B0-A869-12EF0F4AF18C}">
      <dgm:prSet custT="1"/>
      <dgm:spPr/>
      <dgm:t>
        <a:bodyPr/>
        <a:lstStyle/>
        <a:p>
          <a:r>
            <a:rPr lang="fr-FR" sz="1200" b="1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ACCOUNTING AND GENERAL SERVICES</a:t>
          </a:r>
        </a:p>
        <a:p>
          <a:r>
            <a:rPr lang="fr-FR" sz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M. </a:t>
          </a:r>
          <a:r>
            <a:rPr lang="fr-FR" sz="1200" dirty="0" err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Voisneau</a:t>
          </a:r>
          <a:endParaRPr lang="fr-FR" sz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gm:t>
    </dgm:pt>
    <dgm:pt modelId="{5CDE5BE8-EE5A-47A6-A26B-A8FC9B4F799F}" type="parTrans" cxnId="{4431FE54-44CD-459F-97C9-56ECC251B352}">
      <dgm:prSet/>
      <dgm:spPr/>
      <dgm:t>
        <a:bodyPr/>
        <a:lstStyle/>
        <a:p>
          <a:endParaRPr lang="fr-FR"/>
        </a:p>
      </dgm:t>
    </dgm:pt>
    <dgm:pt modelId="{124CC794-0E72-4B39-B448-638162B01226}" type="sibTrans" cxnId="{4431FE54-44CD-459F-97C9-56ECC251B352}">
      <dgm:prSet/>
      <dgm:spPr/>
      <dgm:t>
        <a:bodyPr/>
        <a:lstStyle/>
        <a:p>
          <a:endParaRPr lang="fr-FR"/>
        </a:p>
      </dgm:t>
    </dgm:pt>
    <dgm:pt modelId="{256E2E55-874F-4BD2-96E6-0320FED40906}" type="pres">
      <dgm:prSet presAssocID="{4EE152E7-DA59-428F-A3D2-C37E7475440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3F9D54C-9DCB-4FE4-9613-434C486AE6AB}" type="pres">
      <dgm:prSet presAssocID="{4EE152E7-DA59-428F-A3D2-C37E7475440C}" presName="radial" presStyleCnt="0">
        <dgm:presLayoutVars>
          <dgm:animLvl val="ctr"/>
        </dgm:presLayoutVars>
      </dgm:prSet>
      <dgm:spPr/>
    </dgm:pt>
    <dgm:pt modelId="{A09032CE-2F75-4EE6-A567-531A4EBEBDD1}" type="pres">
      <dgm:prSet presAssocID="{7153DFE4-EAFC-4B5E-BC62-47216ACE0AE7}" presName="centerShape" presStyleLbl="vennNode1" presStyleIdx="0" presStyleCnt="7"/>
      <dgm:spPr/>
      <dgm:t>
        <a:bodyPr/>
        <a:lstStyle/>
        <a:p>
          <a:endParaRPr lang="fr-FR"/>
        </a:p>
      </dgm:t>
    </dgm:pt>
    <dgm:pt modelId="{DF839352-666B-4C13-8F8B-4D072418D639}" type="pres">
      <dgm:prSet presAssocID="{3401695D-F6A8-47AD-A073-A3B81260BA82}" presName="node" presStyleLbl="vennNode1" presStyleIdx="1" presStyleCnt="7" custScaleX="121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09250BDE-5527-4574-8016-03B993E251C2}" type="pres">
      <dgm:prSet presAssocID="{EA15B772-B7D8-4ABC-B114-10F6D462CDCA}" presName="node" presStyleLbl="vennNode1" presStyleIdx="2" presStyleCnt="7" custScaleX="131506" custRadScaleRad="124275" custRadScaleInc="1149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9844F1B6-6E94-4B40-99E4-ED9BBA1A033E}" type="pres">
      <dgm:prSet presAssocID="{39766D98-BD61-4B7E-BA50-0D2D4E41171A}" presName="node" presStyleLbl="vennNode1" presStyleIdx="3" presStyleCnt="7" custScaleX="133015" custRadScaleRad="125267" custRadScaleInc="-976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B7C6A20C-A54B-4D53-B891-2CE006689D3D}" type="pres">
      <dgm:prSet presAssocID="{E603703A-B0BB-4421-A9AC-7C1B72A2EB1F}" presName="node" presStyleLbl="vennNode1" presStyleIdx="4" presStyleCnt="7" custScaleX="121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5EFC90D6-BD39-41A6-B786-B6D4F179D7F6}" type="pres">
      <dgm:prSet presAssocID="{885B8ACA-F04F-4B12-971C-ADC3783D26AE}" presName="node" presStyleLbl="vennNode1" presStyleIdx="5" presStyleCnt="7" custScaleX="121000" custRadScaleRad="118532" custRadScaleInc="1034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ADCFD591-ECA0-436A-B580-ADCA9DBCB3E1}" type="pres">
      <dgm:prSet presAssocID="{C9EB5397-6B07-43B0-A869-12EF0F4AF18C}" presName="node" presStyleLbl="vennNode1" presStyleIdx="6" presStyleCnt="7" custScaleX="121000" custRadScaleRad="120357" custRadScaleInc="-717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</dgm:ptLst>
  <dgm:cxnLst>
    <dgm:cxn modelId="{4431FE54-44CD-459F-97C9-56ECC251B352}" srcId="{7153DFE4-EAFC-4B5E-BC62-47216ACE0AE7}" destId="{C9EB5397-6B07-43B0-A869-12EF0F4AF18C}" srcOrd="5" destOrd="0" parTransId="{5CDE5BE8-EE5A-47A6-A26B-A8FC9B4F799F}" sibTransId="{124CC794-0E72-4B39-B448-638162B01226}"/>
    <dgm:cxn modelId="{A25AD8A7-08BD-4F27-A888-48DB7C630FCB}" type="presOf" srcId="{3401695D-F6A8-47AD-A073-A3B81260BA82}" destId="{DF839352-666B-4C13-8F8B-4D072418D639}" srcOrd="0" destOrd="0" presId="urn:microsoft.com/office/officeart/2005/8/layout/radial3"/>
    <dgm:cxn modelId="{C02937C8-7F8B-4CC6-B449-FDF3E09EA43B}" type="presOf" srcId="{39766D98-BD61-4B7E-BA50-0D2D4E41171A}" destId="{9844F1B6-6E94-4B40-99E4-ED9BBA1A033E}" srcOrd="0" destOrd="0" presId="urn:microsoft.com/office/officeart/2005/8/layout/radial3"/>
    <dgm:cxn modelId="{72545573-710F-4732-AD1F-3910D6FAC720}" srcId="{7153DFE4-EAFC-4B5E-BC62-47216ACE0AE7}" destId="{E603703A-B0BB-4421-A9AC-7C1B72A2EB1F}" srcOrd="3" destOrd="0" parTransId="{22D88FF1-4C54-4EE4-82E6-1A0BA2E2EADB}" sibTransId="{8CE8D1F8-F908-43C5-B99E-E78247543AB2}"/>
    <dgm:cxn modelId="{D67D7E93-BE60-4DF7-8E7C-6A689052A0FE}" type="presOf" srcId="{4EE152E7-DA59-428F-A3D2-C37E7475440C}" destId="{256E2E55-874F-4BD2-96E6-0320FED40906}" srcOrd="0" destOrd="0" presId="urn:microsoft.com/office/officeart/2005/8/layout/radial3"/>
    <dgm:cxn modelId="{7B6BB622-43ED-44F3-84F9-E1E95A4F474D}" srcId="{4EE152E7-DA59-428F-A3D2-C37E7475440C}" destId="{7153DFE4-EAFC-4B5E-BC62-47216ACE0AE7}" srcOrd="0" destOrd="0" parTransId="{2B20628F-C926-49DB-B67F-04C2FC1B2088}" sibTransId="{594C52DE-13BF-4EA9-8716-EE6CB66D24E4}"/>
    <dgm:cxn modelId="{C2AE41E6-6E44-4BEB-830D-360BC4A33382}" type="presOf" srcId="{EA15B772-B7D8-4ABC-B114-10F6D462CDCA}" destId="{09250BDE-5527-4574-8016-03B993E251C2}" srcOrd="0" destOrd="0" presId="urn:microsoft.com/office/officeart/2005/8/layout/radial3"/>
    <dgm:cxn modelId="{62691E37-CF96-4E16-91DE-FA027C26E87C}" type="presOf" srcId="{885B8ACA-F04F-4B12-971C-ADC3783D26AE}" destId="{5EFC90D6-BD39-41A6-B786-B6D4F179D7F6}" srcOrd="0" destOrd="0" presId="urn:microsoft.com/office/officeart/2005/8/layout/radial3"/>
    <dgm:cxn modelId="{EFF2A3AB-EB83-4AE9-B620-EB0F8A19876B}" srcId="{7153DFE4-EAFC-4B5E-BC62-47216ACE0AE7}" destId="{885B8ACA-F04F-4B12-971C-ADC3783D26AE}" srcOrd="4" destOrd="0" parTransId="{887C9B92-F52D-4B9A-B274-81C33FB17683}" sibTransId="{6F8B5D63-7667-402A-BEDB-43EBC998A4BE}"/>
    <dgm:cxn modelId="{75EC7B59-B1DF-43E2-B110-0710C642F052}" type="presOf" srcId="{C9EB5397-6B07-43B0-A869-12EF0F4AF18C}" destId="{ADCFD591-ECA0-436A-B580-ADCA9DBCB3E1}" srcOrd="0" destOrd="0" presId="urn:microsoft.com/office/officeart/2005/8/layout/radial3"/>
    <dgm:cxn modelId="{3AC3DB9C-AFB3-485F-9C93-5DFF6C8736ED}" srcId="{7153DFE4-EAFC-4B5E-BC62-47216ACE0AE7}" destId="{EA15B772-B7D8-4ABC-B114-10F6D462CDCA}" srcOrd="1" destOrd="0" parTransId="{0B0667B0-C360-441B-B640-EB620E30AB11}" sibTransId="{F0670DA0-9D8C-4BE8-A73A-3AC2733717F3}"/>
    <dgm:cxn modelId="{8CD3C96F-1F0E-4209-A05A-1E0AC346A27E}" srcId="{7153DFE4-EAFC-4B5E-BC62-47216ACE0AE7}" destId="{3401695D-F6A8-47AD-A073-A3B81260BA82}" srcOrd="0" destOrd="0" parTransId="{D2869D8E-0A26-42E6-90B6-0B02726FFDF5}" sibTransId="{105F4111-12FD-4C47-9A74-003C6B067D76}"/>
    <dgm:cxn modelId="{8E37883F-E83F-4043-8F83-4088EB806AEE}" type="presOf" srcId="{E603703A-B0BB-4421-A9AC-7C1B72A2EB1F}" destId="{B7C6A20C-A54B-4D53-B891-2CE006689D3D}" srcOrd="0" destOrd="0" presId="urn:microsoft.com/office/officeart/2005/8/layout/radial3"/>
    <dgm:cxn modelId="{1200DA10-2485-498F-A44E-4FE91460AD25}" srcId="{7153DFE4-EAFC-4B5E-BC62-47216ACE0AE7}" destId="{39766D98-BD61-4B7E-BA50-0D2D4E41171A}" srcOrd="2" destOrd="0" parTransId="{39196B6D-D7F9-44DA-8BBB-4F40A2F9A4FA}" sibTransId="{2E6549F5-50DE-4E6E-83B3-6E9F9AAC3485}"/>
    <dgm:cxn modelId="{613C7628-6E69-4D64-A629-B053900BA781}" type="presOf" srcId="{7153DFE4-EAFC-4B5E-BC62-47216ACE0AE7}" destId="{A09032CE-2F75-4EE6-A567-531A4EBEBDD1}" srcOrd="0" destOrd="0" presId="urn:microsoft.com/office/officeart/2005/8/layout/radial3"/>
    <dgm:cxn modelId="{2166C2A7-BDBB-4B32-85DB-5B1F44B010F1}" type="presParOf" srcId="{256E2E55-874F-4BD2-96E6-0320FED40906}" destId="{C3F9D54C-9DCB-4FE4-9613-434C486AE6AB}" srcOrd="0" destOrd="0" presId="urn:microsoft.com/office/officeart/2005/8/layout/radial3"/>
    <dgm:cxn modelId="{2B512085-0357-4059-90BF-30DED35F0537}" type="presParOf" srcId="{C3F9D54C-9DCB-4FE4-9613-434C486AE6AB}" destId="{A09032CE-2F75-4EE6-A567-531A4EBEBDD1}" srcOrd="0" destOrd="0" presId="urn:microsoft.com/office/officeart/2005/8/layout/radial3"/>
    <dgm:cxn modelId="{425A9E57-AD70-4118-B473-1C9700E43619}" type="presParOf" srcId="{C3F9D54C-9DCB-4FE4-9613-434C486AE6AB}" destId="{DF839352-666B-4C13-8F8B-4D072418D639}" srcOrd="1" destOrd="0" presId="urn:microsoft.com/office/officeart/2005/8/layout/radial3"/>
    <dgm:cxn modelId="{DBED561C-6C4F-4D58-BC9B-A5B69ABB0C0D}" type="presParOf" srcId="{C3F9D54C-9DCB-4FE4-9613-434C486AE6AB}" destId="{09250BDE-5527-4574-8016-03B993E251C2}" srcOrd="2" destOrd="0" presId="urn:microsoft.com/office/officeart/2005/8/layout/radial3"/>
    <dgm:cxn modelId="{4784C2C0-2FC4-434F-AA36-3A6B95F63D8E}" type="presParOf" srcId="{C3F9D54C-9DCB-4FE4-9613-434C486AE6AB}" destId="{9844F1B6-6E94-4B40-99E4-ED9BBA1A033E}" srcOrd="3" destOrd="0" presId="urn:microsoft.com/office/officeart/2005/8/layout/radial3"/>
    <dgm:cxn modelId="{4CFD3A40-BFD4-4B74-B587-B61F5A1D6A65}" type="presParOf" srcId="{C3F9D54C-9DCB-4FE4-9613-434C486AE6AB}" destId="{B7C6A20C-A54B-4D53-B891-2CE006689D3D}" srcOrd="4" destOrd="0" presId="urn:microsoft.com/office/officeart/2005/8/layout/radial3"/>
    <dgm:cxn modelId="{192CA325-3C2D-4D1E-AFFA-0EADC4E10F56}" type="presParOf" srcId="{C3F9D54C-9DCB-4FE4-9613-434C486AE6AB}" destId="{5EFC90D6-BD39-41A6-B786-B6D4F179D7F6}" srcOrd="5" destOrd="0" presId="urn:microsoft.com/office/officeart/2005/8/layout/radial3"/>
    <dgm:cxn modelId="{63EC7E5D-6502-4ED3-B0A5-3C56733B90FE}" type="presParOf" srcId="{C3F9D54C-9DCB-4FE4-9613-434C486AE6AB}" destId="{ADCFD591-ECA0-436A-B580-ADCA9DBCB3E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032CE-2F75-4EE6-A567-531A4EBEBDD1}">
      <dsp:nvSpPr>
        <dsp:cNvPr id="0" name=""/>
        <dsp:cNvSpPr/>
      </dsp:nvSpPr>
      <dsp:spPr>
        <a:xfrm>
          <a:off x="2502567" y="1256583"/>
          <a:ext cx="3130435" cy="313043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MANAGEMENT</a:t>
          </a: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C. Grégoire</a:t>
          </a:r>
        </a:p>
      </dsp:txBody>
      <dsp:txXfrm>
        <a:off x="2961009" y="1715025"/>
        <a:ext cx="2213551" cy="2213551"/>
      </dsp:txXfrm>
    </dsp:sp>
    <dsp:sp modelId="{DF839352-666B-4C13-8F8B-4D072418D639}">
      <dsp:nvSpPr>
        <dsp:cNvPr id="0" name=""/>
        <dsp:cNvSpPr/>
      </dsp:nvSpPr>
      <dsp:spPr>
        <a:xfrm>
          <a:off x="3120828" y="558"/>
          <a:ext cx="1893913" cy="1565217"/>
        </a:xfrm>
        <a:prstGeom prst="flowChartAlternateProcess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RESEARCH AND DEVELOPMENT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H. Roquet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(P</a:t>
          </a: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. </a:t>
          </a: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Brunel)</a:t>
          </a:r>
          <a:endParaRPr lang="fr-FR" sz="1200" kern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sp:txBody>
      <dsp:txXfrm>
        <a:off x="3197234" y="76964"/>
        <a:ext cx="1741101" cy="1412405"/>
      </dsp:txXfrm>
    </dsp:sp>
    <dsp:sp modelId="{09250BDE-5527-4574-8016-03B993E251C2}">
      <dsp:nvSpPr>
        <dsp:cNvPr id="0" name=""/>
        <dsp:cNvSpPr/>
      </dsp:nvSpPr>
      <dsp:spPr>
        <a:xfrm>
          <a:off x="5368943" y="1045103"/>
          <a:ext cx="2058355" cy="1565217"/>
        </a:xfrm>
        <a:prstGeom prst="flowChartAlternateProcess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SOFTWARE DEVELOPMENT AND MAINTENANCE LOGICIELS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O. </a:t>
          </a:r>
          <a:r>
            <a:rPr lang="fr-FR" sz="1200" kern="1200" dirty="0" err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Péron</a:t>
          </a:r>
          <a:endParaRPr lang="fr-FR" sz="1200" kern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sp:txBody>
      <dsp:txXfrm>
        <a:off x="5445349" y="1121509"/>
        <a:ext cx="1905543" cy="1412405"/>
      </dsp:txXfrm>
    </dsp:sp>
    <dsp:sp modelId="{9844F1B6-6E94-4B40-99E4-ED9BBA1A033E}">
      <dsp:nvSpPr>
        <dsp:cNvPr id="0" name=""/>
        <dsp:cNvSpPr/>
      </dsp:nvSpPr>
      <dsp:spPr>
        <a:xfrm>
          <a:off x="5357132" y="3083749"/>
          <a:ext cx="2081974" cy="1565217"/>
        </a:xfrm>
        <a:prstGeom prst="flowChartAlternateProcess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PRODUCTION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P. </a:t>
          </a:r>
          <a:r>
            <a:rPr lang="fr-FR" sz="1200" kern="1200" dirty="0" err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Labrot</a:t>
          </a:r>
          <a:endParaRPr lang="fr-FR" sz="1200" kern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sp:txBody>
      <dsp:txXfrm>
        <a:off x="5433538" y="3160155"/>
        <a:ext cx="1929162" cy="1412405"/>
      </dsp:txXfrm>
    </dsp:sp>
    <dsp:sp modelId="{B7C6A20C-A54B-4D53-B891-2CE006689D3D}">
      <dsp:nvSpPr>
        <dsp:cNvPr id="0" name=""/>
        <dsp:cNvSpPr/>
      </dsp:nvSpPr>
      <dsp:spPr>
        <a:xfrm>
          <a:off x="3120828" y="4077825"/>
          <a:ext cx="1893913" cy="1565217"/>
        </a:xfrm>
        <a:prstGeom prst="flowChartAlternateProcess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SATELLITE DATA VALORISATION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S. Le </a:t>
          </a:r>
          <a:r>
            <a:rPr lang="fr-FR" sz="1200" kern="1200" dirty="0" err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Moal</a:t>
          </a:r>
          <a:endParaRPr lang="fr-FR" sz="1200" kern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sp:txBody>
      <dsp:txXfrm>
        <a:off x="3197234" y="4154231"/>
        <a:ext cx="1741101" cy="1412405"/>
      </dsp:txXfrm>
    </dsp:sp>
    <dsp:sp modelId="{5EFC90D6-BD39-41A6-B786-B6D4F179D7F6}">
      <dsp:nvSpPr>
        <dsp:cNvPr id="0" name=""/>
        <dsp:cNvSpPr/>
      </dsp:nvSpPr>
      <dsp:spPr>
        <a:xfrm>
          <a:off x="909780" y="3014085"/>
          <a:ext cx="1893913" cy="1565217"/>
        </a:xfrm>
        <a:prstGeom prst="flowChartAlternateProcess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TELECOMMUNICATIONS, </a:t>
          </a:r>
          <a:r>
            <a:rPr lang="fr-FR" sz="1200" b="1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SYSTEMS AND NETWORKS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T. </a:t>
          </a:r>
          <a:r>
            <a:rPr lang="fr-FR" sz="1200" kern="1200" dirty="0" err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Labrot</a:t>
          </a:r>
          <a:endParaRPr lang="fr-FR" sz="1200" kern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sp:txBody>
      <dsp:txXfrm>
        <a:off x="986186" y="3090491"/>
        <a:ext cx="1741101" cy="1412405"/>
      </dsp:txXfrm>
    </dsp:sp>
    <dsp:sp modelId="{ADCFD591-ECA0-436A-B580-ADCA9DBCB3E1}">
      <dsp:nvSpPr>
        <dsp:cNvPr id="0" name=""/>
        <dsp:cNvSpPr/>
      </dsp:nvSpPr>
      <dsp:spPr>
        <a:xfrm>
          <a:off x="909773" y="975435"/>
          <a:ext cx="1893913" cy="1565217"/>
        </a:xfrm>
        <a:prstGeom prst="flowChartAlternateProcess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ACCOUNTING AND GENERAL SERVICES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M. </a:t>
          </a:r>
          <a:r>
            <a:rPr lang="fr-FR" sz="1200" kern="1200" dirty="0" err="1" smtClean="0">
              <a:latin typeface="Liberation Sans" pitchFamily="34" charset="0"/>
              <a:ea typeface="Liberation Sans" pitchFamily="34" charset="0"/>
              <a:cs typeface="Liberation Sans" pitchFamily="34" charset="0"/>
            </a:rPr>
            <a:t>Voisneau</a:t>
          </a:r>
          <a:endParaRPr lang="fr-FR" sz="1200" kern="1200" dirty="0" smtClean="0">
            <a:latin typeface="Liberation Sans" pitchFamily="34" charset="0"/>
            <a:ea typeface="Liberation Sans" pitchFamily="34" charset="0"/>
            <a:cs typeface="Liberation Sans" pitchFamily="34" charset="0"/>
          </a:endParaRPr>
        </a:p>
      </dsp:txBody>
      <dsp:txXfrm>
        <a:off x="986179" y="1051841"/>
        <a:ext cx="1741101" cy="1412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8352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18" cy="512140"/>
          </a:xfrm>
          <a:prstGeom prst="rect">
            <a:avLst/>
          </a:prstGeom>
        </p:spPr>
        <p:txBody>
          <a:bodyPr vert="horz" wrap="square" lIns="94741" tIns="47370" rIns="94741" bIns="473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24" y="0"/>
            <a:ext cx="3076418" cy="512140"/>
          </a:xfrm>
          <a:prstGeom prst="rect">
            <a:avLst/>
          </a:prstGeom>
        </p:spPr>
        <p:txBody>
          <a:bodyPr vert="horz" wrap="square" lIns="94741" tIns="47370" rIns="94741" bIns="473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0D219D-A481-41D9-9B08-164B92DC867A}" type="datetime1">
              <a:rPr lang="fr-FR"/>
              <a:pPr/>
              <a:t>16/05/17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433" y="4861237"/>
            <a:ext cx="5680435" cy="4605984"/>
          </a:xfrm>
          <a:prstGeom prst="rect">
            <a:avLst/>
          </a:prstGeom>
        </p:spPr>
        <p:txBody>
          <a:bodyPr vert="horz" wrap="square" lIns="94741" tIns="47370" rIns="94741" bIns="47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838"/>
            <a:ext cx="3076418" cy="512139"/>
          </a:xfrm>
          <a:prstGeom prst="rect">
            <a:avLst/>
          </a:prstGeom>
        </p:spPr>
        <p:txBody>
          <a:bodyPr vert="horz" wrap="square" lIns="94741" tIns="47370" rIns="94741" bIns="473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24" y="9720838"/>
            <a:ext cx="3076418" cy="512139"/>
          </a:xfrm>
          <a:prstGeom prst="rect">
            <a:avLst/>
          </a:prstGeom>
        </p:spPr>
        <p:txBody>
          <a:bodyPr vert="horz" wrap="square" lIns="94741" tIns="47370" rIns="94741" bIns="473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56A994-D5EE-49BA-8E46-CFA297CD9E7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3213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Arial" panose="020B0604020202020204" pitchFamily="34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Arial" panose="020B0604020202020204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Arial" panose="020B0604020202020204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Arial" panose="020B0604020202020204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92346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1820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9234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9234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9420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5974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1833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1833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76425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1833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Espace réservé du titre 1"/>
          <p:cNvSpPr>
            <a:spLocks noGrp="1"/>
          </p:cNvSpPr>
          <p:nvPr>
            <p:ph type="ctrTitle"/>
          </p:nvPr>
        </p:nvSpPr>
        <p:spPr>
          <a:xfrm>
            <a:off x="1014413" y="2835275"/>
            <a:ext cx="6672262" cy="1470025"/>
          </a:xfrm>
        </p:spPr>
        <p:txBody>
          <a:bodyPr/>
          <a:lstStyle>
            <a:lvl1pPr>
              <a:defRPr sz="36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noProof="0" dirty="0" smtClean="0"/>
              <a:t>Modifiez le style du titre</a:t>
            </a:r>
          </a:p>
        </p:txBody>
      </p:sp>
      <p:sp>
        <p:nvSpPr>
          <p:cNvPr id="1229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14413" y="4552950"/>
            <a:ext cx="6634162" cy="9429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smtClean="0">
                <a:solidFill>
                  <a:srgbClr val="008FB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pic>
        <p:nvPicPr>
          <p:cNvPr id="12295" name="Image 1" descr="Description : MFBLEU-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17500"/>
            <a:ext cx="11160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H="1">
            <a:off x="1014413" y="4181475"/>
            <a:ext cx="6129337" cy="0"/>
          </a:xfrm>
          <a:prstGeom prst="line">
            <a:avLst/>
          </a:prstGeom>
          <a:ln w="12700" cmpd="sng">
            <a:solidFill>
              <a:srgbClr val="008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Description : MFBLEU-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5953125"/>
            <a:ext cx="539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H="1">
            <a:off x="985838" y="949325"/>
            <a:ext cx="6129337" cy="0"/>
          </a:xfrm>
          <a:prstGeom prst="line">
            <a:avLst/>
          </a:prstGeom>
          <a:ln w="12700" cmpd="sng">
            <a:solidFill>
              <a:srgbClr val="008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600" y="326308"/>
            <a:ext cx="7813468" cy="687895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DF642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633413" y="1878535"/>
            <a:ext cx="7813675" cy="395922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DF6421"/>
              </a:buClr>
              <a:buSzTx/>
              <a:buFont typeface="Arial"/>
              <a:buChar char="•"/>
              <a:tabLst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633413" y="1032427"/>
            <a:ext cx="6219825" cy="5032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9497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52488" y="157163"/>
            <a:ext cx="557688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512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52488" y="1262063"/>
            <a:ext cx="76469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462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8FBD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8FB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www.meteo-spatiale.fr/" TargetMode="External"/><Relationship Id="rId5" Type="http://schemas.openxmlformats.org/officeDocument/2006/relationships/hyperlink" Target="mailto:meteo-spatiale@meteo.f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ctrTitle"/>
          </p:nvPr>
        </p:nvSpPr>
        <p:spPr>
          <a:xfrm>
            <a:off x="603250" y="2665942"/>
            <a:ext cx="7852833" cy="1470025"/>
          </a:xfrm>
        </p:spPr>
        <p:txBody>
          <a:bodyPr/>
          <a:lstStyle/>
          <a:p>
            <a:pPr algn="ctr"/>
            <a:r>
              <a:rPr lang="en-US" sz="3200" dirty="0">
                <a:latin typeface="Liberation Sans" panose="020B0604020202020204" pitchFamily="34" charset="0"/>
              </a:rPr>
              <a:t>The </a:t>
            </a:r>
            <a:r>
              <a:rPr lang="en-US" sz="3200" dirty="0" smtClean="0">
                <a:latin typeface="Liberation Sans" panose="020B0604020202020204" pitchFamily="34" charset="0"/>
              </a:rPr>
              <a:t>Centre de </a:t>
            </a:r>
            <a:r>
              <a:rPr lang="en-US" sz="3200" dirty="0" err="1" smtClean="0">
                <a:latin typeface="Liberation Sans" panose="020B0604020202020204" pitchFamily="34" charset="0"/>
              </a:rPr>
              <a:t>Météorologie</a:t>
            </a:r>
            <a:r>
              <a:rPr lang="en-US" sz="3200" dirty="0" smtClean="0">
                <a:latin typeface="Liberation Sans" panose="020B0604020202020204" pitchFamily="34" charset="0"/>
              </a:rPr>
              <a:t> </a:t>
            </a:r>
            <a:r>
              <a:rPr lang="en-US" sz="3200" dirty="0" err="1" smtClean="0">
                <a:latin typeface="Liberation Sans" panose="020B0604020202020204" pitchFamily="34" charset="0"/>
              </a:rPr>
              <a:t>Spatiale</a:t>
            </a:r>
            <a:r>
              <a:rPr lang="en-US" sz="3200" dirty="0" smtClean="0">
                <a:latin typeface="Liberation Sans" panose="020B0604020202020204" pitchFamily="34" charset="0"/>
              </a:rPr>
              <a:t/>
            </a:r>
            <a:br>
              <a:rPr lang="en-US" sz="3200" dirty="0" smtClean="0">
                <a:latin typeface="Liberation Sans" panose="020B0604020202020204" pitchFamily="34" charset="0"/>
              </a:rPr>
            </a:br>
            <a:r>
              <a:rPr lang="en-US" sz="3200" dirty="0">
                <a:latin typeface="Liberation Sans" panose="020B0604020202020204" pitchFamily="34" charset="0"/>
              </a:rPr>
              <a:t>-</a:t>
            </a:r>
            <a:r>
              <a:rPr lang="en-US" sz="3200" dirty="0" smtClean="0">
                <a:latin typeface="Liberation Sans" panose="020B0604020202020204" pitchFamily="34" charset="0"/>
              </a:rPr>
              <a:t/>
            </a:r>
            <a:br>
              <a:rPr lang="en-US" sz="3200" dirty="0" smtClean="0">
                <a:latin typeface="Liberation Sans" panose="020B0604020202020204" pitchFamily="34" charset="0"/>
              </a:rPr>
            </a:br>
            <a:r>
              <a:rPr lang="en-US" sz="3200" i="1" dirty="0" smtClean="0">
                <a:latin typeface="Liberation Sans" panose="020B0604020202020204" pitchFamily="34" charset="0"/>
              </a:rPr>
              <a:t>satellite meteorology center</a:t>
            </a:r>
            <a:endParaRPr lang="fr-FR" b="0" i="1" dirty="0"/>
          </a:p>
        </p:txBody>
      </p:sp>
      <p:sp>
        <p:nvSpPr>
          <p:cNvPr id="13315" name="Rectangle 3"/>
          <p:cNvSpPr>
            <a:spLocks noGrp="1"/>
          </p:cNvSpPr>
          <p:nvPr>
            <p:ph type="subTitle" idx="1"/>
          </p:nvPr>
        </p:nvSpPr>
        <p:spPr>
          <a:xfrm>
            <a:off x="1014413" y="4552950"/>
            <a:ext cx="6634162" cy="947952"/>
          </a:xfrm>
        </p:spPr>
        <p:txBody>
          <a:bodyPr>
            <a:spAutoFit/>
          </a:bodyPr>
          <a:lstStyle/>
          <a:p>
            <a:r>
              <a:rPr lang="fr-FR" sz="2200" dirty="0" smtClean="0">
                <a:latin typeface="Liberation Sans" panose="020B0604020202020204" pitchFamily="34" charset="0"/>
              </a:rPr>
              <a:t>Pascal Brunel and Sylvain Le </a:t>
            </a:r>
            <a:r>
              <a:rPr lang="fr-FR" sz="2200" dirty="0" err="1" smtClean="0">
                <a:latin typeface="Liberation Sans" panose="020B0604020202020204" pitchFamily="34" charset="0"/>
              </a:rPr>
              <a:t>Moal</a:t>
            </a:r>
            <a:endParaRPr lang="fr-FR" sz="2200" dirty="0" smtClean="0">
              <a:latin typeface="Liberation Sans" panose="020B0604020202020204" pitchFamily="34" charset="0"/>
            </a:endParaRPr>
          </a:p>
          <a:p>
            <a:r>
              <a:rPr lang="fr-FR" sz="1400" dirty="0">
                <a:latin typeface="Liberation Sans" panose="020B0604020202020204" pitchFamily="34" charset="0"/>
              </a:rPr>
              <a:t>Direction des opérations pour la prévision</a:t>
            </a:r>
          </a:p>
          <a:p>
            <a:r>
              <a:rPr lang="fr-FR" sz="1400" dirty="0">
                <a:latin typeface="Liberation Sans" panose="020B0604020202020204" pitchFamily="34" charset="0"/>
              </a:rPr>
              <a:t>Centre de Météorologie </a:t>
            </a:r>
            <a:r>
              <a:rPr lang="fr-FR" sz="1400" dirty="0" smtClean="0">
                <a:latin typeface="Liberation Sans" panose="020B0604020202020204" pitchFamily="34" charset="0"/>
              </a:rPr>
              <a:t>Spatiale</a:t>
            </a:r>
            <a:endParaRPr lang="fr-FR" sz="1400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/>
          <a:stretch>
            <a:fillRect/>
          </a:stretch>
        </p:blipFill>
        <p:spPr>
          <a:xfrm>
            <a:off x="3413378" y="2778356"/>
            <a:ext cx="5562619" cy="3982481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2629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lvl="1" indent="-3175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None/>
              <a:defRPr/>
            </a:pPr>
            <a:r>
              <a:rPr lang="en-US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T</a:t>
            </a:r>
            <a:r>
              <a:rPr lang="en-US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o </a:t>
            </a:r>
            <a:r>
              <a:rPr lang="en-US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improve and support the interface between satellite data/products and European activities in global and regional </a:t>
            </a:r>
            <a:r>
              <a:rPr lang="en-US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NWP</a:t>
            </a:r>
          </a:p>
          <a:p>
            <a:pPr marL="3175" lvl="1" indent="-3175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None/>
              <a:defRPr/>
            </a:pPr>
            <a:endParaRPr lang="en-US" sz="1600" dirty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Satellite Data Pre-processing Packages (</a:t>
            </a: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ie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AAPP)</a:t>
            </a:r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1600" dirty="0"/>
              <a:t>Cloud and Aerosol Detection </a:t>
            </a:r>
            <a:r>
              <a:rPr lang="en-US" sz="1600" dirty="0" smtClean="0"/>
              <a:t>Software</a:t>
            </a:r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endParaRPr lang="en-US" sz="1600" dirty="0"/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Radiative</a:t>
            </a:r>
            <a:r>
              <a:rPr lang="en-US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transfer modeling products (</a:t>
            </a:r>
            <a:r>
              <a:rPr lang="en-US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ie</a:t>
            </a:r>
            <a:r>
              <a:rPr lang="en-US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RTTOV)</a:t>
            </a:r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endParaRPr lang="en-US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R&amp;D Tools</a:t>
            </a:r>
          </a:p>
          <a:p>
            <a:pPr marL="685800" lvl="2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1DVar and Radiance simulator</a:t>
            </a:r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Data monitoring </a:t>
            </a:r>
          </a:p>
          <a:p>
            <a:pPr marL="685800" lvl="2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fr-FR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L</a:t>
            </a: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evel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1 radiances</a:t>
            </a:r>
          </a:p>
          <a:p>
            <a:pPr marL="685800" lvl="2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Level 2: AMV, </a:t>
            </a: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Lidar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Doppler winds</a:t>
            </a:r>
          </a:p>
          <a:p>
            <a:pPr marL="685800" lvl="2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Timeliness</a:t>
            </a:r>
          </a:p>
          <a:p>
            <a:pPr marL="685800" lvl="2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Auto alerts</a:t>
            </a:r>
          </a:p>
          <a:p>
            <a:pPr marL="685800" lvl="2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Forecast Sensitivity to Observations</a:t>
            </a:r>
          </a:p>
          <a:p>
            <a:pPr marL="685800" lvl="2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Outreach and training</a:t>
            </a:r>
          </a:p>
          <a:p>
            <a:pPr marL="285750" lvl="1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/>
              <a:buChar char="•"/>
              <a:defRPr/>
            </a:pPr>
            <a:endParaRPr lang="en-GB" sz="1600" dirty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14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369020" cy="992187"/>
          </a:xfrm>
        </p:spPr>
        <p:txBody>
          <a:bodyPr/>
          <a:lstStyle/>
          <a:p>
            <a:r>
              <a:rPr lang="en-US" dirty="0" smtClean="0">
                <a:latin typeface="Liberation Sans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 on Numerical Weather Prediction</a:t>
            </a:r>
            <a:r>
              <a:rPr lang="fr-FR" dirty="0" smtClean="0">
                <a:latin typeface="Liberation Sans" panose="020B0604020202020204" pitchFamily="34" charset="0"/>
              </a:rPr>
              <a:t/>
            </a:r>
            <a:br>
              <a:rPr lang="fr-FR" dirty="0" smtClean="0">
                <a:latin typeface="Liberation Sans" panose="020B0604020202020204" pitchFamily="34" charset="0"/>
              </a:rPr>
            </a:br>
            <a:endParaRPr lang="fr-FR" dirty="0" smtClean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3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369020" cy="992187"/>
          </a:xfrm>
        </p:spPr>
        <p:txBody>
          <a:bodyPr/>
          <a:lstStyle/>
          <a:p>
            <a:r>
              <a:rPr lang="en-GB" dirty="0" smtClean="0">
                <a:latin typeface="Liberation Sans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for media</a:t>
            </a:r>
            <a:r>
              <a:rPr lang="en-GB" dirty="0" smtClean="0">
                <a:latin typeface="Liberation Sans" panose="020B0604020202020204" pitchFamily="34" charset="0"/>
              </a:rPr>
              <a:t/>
            </a:r>
            <a:br>
              <a:rPr lang="en-GB" dirty="0" smtClean="0">
                <a:latin typeface="Liberation Sans" panose="020B0604020202020204" pitchFamily="34" charset="0"/>
              </a:rPr>
            </a:br>
            <a:endParaRPr lang="en-GB" dirty="0" smtClean="0">
              <a:latin typeface="Liberation Sans" panose="020B0604020202020204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124209" y="1262063"/>
            <a:ext cx="2303896" cy="1077218"/>
          </a:xfrm>
        </p:spPr>
        <p:txBody>
          <a:bodyPr wrap="square">
            <a:spAutoFit/>
          </a:bodyPr>
          <a:lstStyle/>
          <a:p>
            <a:pPr marL="3175" lvl="1" indent="-3175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None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16</a:t>
            </a:r>
            <a:r>
              <a:rPr lang="en-GB" sz="1600" baseline="300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th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June 1990 :</a:t>
            </a:r>
          </a:p>
          <a:p>
            <a:pPr marL="3175" lvl="1" indent="-3175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None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For the first time, a satellite picture was broadcasted by TF1.</a:t>
            </a:r>
          </a:p>
        </p:txBody>
      </p:sp>
      <p:pic>
        <p:nvPicPr>
          <p:cNvPr id="9" name="Image 8" descr="Evelyne-Dheliat--La-Meteo-de-13h--17-01-12-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004046"/>
            <a:ext cx="4140200" cy="232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BFM TV 2011-05-01 21-28-03-7573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3532933"/>
            <a:ext cx="4140200" cy="232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E:\Temp\H117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20448">
            <a:off x="2560638" y="1335088"/>
            <a:ext cx="2439987" cy="1785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V:\Commun\2013 - 50 ans\143 - Carte de voeux 2013\JPEG\19930912_1200_METEOSA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4500563"/>
            <a:ext cx="2714625" cy="200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3"/>
          <p:cNvSpPr>
            <a:spLocks noGrp="1"/>
          </p:cNvSpPr>
          <p:nvPr>
            <p:ph type="body" idx="4294967295"/>
          </p:nvPr>
        </p:nvSpPr>
        <p:spPr>
          <a:xfrm>
            <a:off x="124209" y="4081879"/>
            <a:ext cx="4509705" cy="338554"/>
          </a:xfrm>
        </p:spPr>
        <p:txBody>
          <a:bodyPr wrap="square">
            <a:spAutoFit/>
          </a:bodyPr>
          <a:lstStyle/>
          <a:p>
            <a:pPr marL="3175" lvl="1" indent="-3175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None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12</a:t>
            </a:r>
            <a:r>
              <a:rPr lang="en-GB" sz="1600" baseline="300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th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September 1993: First “event” picture</a:t>
            </a:r>
          </a:p>
        </p:txBody>
      </p:sp>
      <p:sp>
        <p:nvSpPr>
          <p:cNvPr id="14" name="Rectangle 3"/>
          <p:cNvSpPr>
            <a:spLocks noGrp="1"/>
          </p:cNvSpPr>
          <p:nvPr>
            <p:ph type="body" idx="4294967295"/>
          </p:nvPr>
        </p:nvSpPr>
        <p:spPr>
          <a:xfrm>
            <a:off x="124209" y="4466044"/>
            <a:ext cx="1947479" cy="584775"/>
          </a:xfrm>
        </p:spPr>
        <p:txBody>
          <a:bodyPr wrap="square">
            <a:spAutoFit/>
          </a:bodyPr>
          <a:lstStyle/>
          <a:p>
            <a:pPr marL="3175" lvl="1" indent="-3175" algn="just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None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Ex tropical storm Floyd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0" y="1051965"/>
            <a:ext cx="4815383" cy="505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49430" y="1051965"/>
            <a:ext cx="4037926" cy="134806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itchFamily="2" charset="2"/>
              <a:buChar char="§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marL="3175" indent="-3175" algn="just" eaLnBrk="1" hangingPunct="1">
              <a:lnSpc>
                <a:spcPct val="90000"/>
              </a:lnSpc>
              <a:buNone/>
              <a:defRPr/>
            </a:pPr>
            <a:r>
              <a:rPr lang="en-GB" sz="1600" dirty="0" smtClean="0">
                <a:latin typeface="Liberation Sans" pitchFamily="34" charset="0"/>
                <a:ea typeface="Liberation Sans" pitchFamily="34" charset="0"/>
                <a:cs typeface="Liberation Sans" pitchFamily="34" charset="0"/>
                <a:hlinkClick r:id="rId4"/>
              </a:rPr>
              <a:t>http://www.meteo-spatiale.fr</a:t>
            </a:r>
            <a:endParaRPr lang="en-GB" sz="16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endParaRPr>
          </a:p>
          <a:p>
            <a:pPr marL="3175" indent="-3175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600" dirty="0" err="1" smtClean="0"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Meteo</a:t>
            </a:r>
            <a:r>
              <a:rPr lang="en-GB" sz="1600" dirty="0" smtClean="0"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-France/CMS website dedicated to satellite meteorology</a:t>
            </a:r>
          </a:p>
          <a:p>
            <a:pPr marL="3175" indent="-3175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6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endParaRPr>
          </a:p>
          <a:p>
            <a:pPr marL="3175" indent="-3175" algn="just" eaLnBrk="1" hangingPunct="1">
              <a:lnSpc>
                <a:spcPct val="90000"/>
              </a:lnSpc>
              <a:buNone/>
              <a:defRPr/>
            </a:pPr>
            <a:r>
              <a:rPr lang="en-GB" sz="1600" dirty="0" smtClean="0"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E-mail :</a:t>
            </a:r>
            <a:r>
              <a:rPr lang="en-GB" sz="1600" dirty="0" smtClean="0">
                <a:latin typeface="Liberation Sans" pitchFamily="34" charset="0"/>
                <a:ea typeface="Liberation Sans" pitchFamily="34" charset="0"/>
                <a:cs typeface="Liberation Sans" pitchFamily="34" charset="0"/>
                <a:hlinkClick r:id="rId5"/>
              </a:rPr>
              <a:t> meteo-spatiale@meteo.fr</a:t>
            </a:r>
            <a:endParaRPr lang="en-GB" sz="1600" dirty="0" smtClean="0">
              <a:latin typeface="Liberation Sans" pitchFamily="34" charset="0"/>
              <a:ea typeface="Liberation Sans" pitchFamily="34" charset="0"/>
              <a:cs typeface="Liberation Sans" pitchFamily="34" charset="0"/>
            </a:endParaRPr>
          </a:p>
        </p:txBody>
      </p:sp>
      <p:sp>
        <p:nvSpPr>
          <p:cNvPr id="1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369020" cy="992187"/>
          </a:xfrm>
        </p:spPr>
        <p:txBody>
          <a:bodyPr/>
          <a:lstStyle/>
          <a:p>
            <a:r>
              <a:rPr lang="en-GB" dirty="0" smtClean="0">
                <a:latin typeface="Liberation Sans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Websites</a:t>
            </a:r>
            <a:r>
              <a:rPr lang="en-GB" dirty="0" smtClean="0">
                <a:latin typeface="Liberation Sans" panose="020B0604020202020204" pitchFamily="34" charset="0"/>
              </a:rPr>
              <a:t/>
            </a:r>
            <a:br>
              <a:rPr lang="en-GB" dirty="0" smtClean="0">
                <a:latin typeface="Liberation Sans" panose="020B0604020202020204" pitchFamily="34" charset="0"/>
              </a:rPr>
            </a:br>
            <a:endParaRPr lang="en-GB" dirty="0" smtClean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3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emp\20140216_1120_TER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0920" y="129473"/>
            <a:ext cx="4903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panose="020B0604020202020204" pitchFamily="34" charset="0"/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panose="020B0604020202020204" pitchFamily="34" charset="0"/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panose="020B0604020202020204" pitchFamily="34" charset="0"/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marL="422041" indent="-285750" defTabSz="449263"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None/>
              <a:defRPr/>
            </a:pPr>
            <a:r>
              <a:rPr lang="en-GB" sz="1600" smtClean="0">
                <a:solidFill>
                  <a:srgbClr val="FFC000"/>
                </a:solidFill>
                <a:latin typeface="Liberation Sans" panose="020B0604020202020204" pitchFamily="34" charset="0"/>
                <a:ea typeface="MS PGothic" panose="020B0600070205080204" pitchFamily="34" charset="-128"/>
                <a:cs typeface="Arial" charset="0"/>
              </a:rPr>
              <a:t>TERRA – 16</a:t>
            </a:r>
            <a:r>
              <a:rPr lang="en-GB" sz="1600" baseline="30000" smtClean="0">
                <a:solidFill>
                  <a:srgbClr val="FFC000"/>
                </a:solidFill>
                <a:latin typeface="Liberation Sans" panose="020B0604020202020204" pitchFamily="34" charset="0"/>
                <a:ea typeface="MS PGothic" panose="020B0600070205080204" pitchFamily="34" charset="-128"/>
                <a:cs typeface="Arial" charset="0"/>
              </a:rPr>
              <a:t>th</a:t>
            </a:r>
            <a:r>
              <a:rPr lang="en-GB" sz="1600" smtClean="0">
                <a:solidFill>
                  <a:srgbClr val="FFC000"/>
                </a:solidFill>
                <a:latin typeface="Liberation Sans" panose="020B0604020202020204" pitchFamily="34" charset="0"/>
                <a:ea typeface="MS PGothic" panose="020B0600070205080204" pitchFamily="34" charset="-128"/>
                <a:cs typeface="Arial" charset="0"/>
              </a:rPr>
              <a:t> February 2014 at 11h20 UTC</a:t>
            </a:r>
            <a:endParaRPr lang="en-GB" sz="1600">
              <a:solidFill>
                <a:srgbClr val="FFC000"/>
              </a:solidFill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39768" y="1887103"/>
            <a:ext cx="46569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Lannion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471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19631224_1229_TIROS8_orb45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940" y="1829594"/>
            <a:ext cx="3041650" cy="3848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4" descr="D:\PresDP\21EQUIPECNET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116" y="526547"/>
            <a:ext cx="1668462" cy="136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550258" y="1296412"/>
            <a:ext cx="5485027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8FBD"/>
                </a:solidFill>
                <a:latin typeface="Liberation Sans" panose="020B0604020202020204" pitchFamily="34" charset="0"/>
                <a:cs typeface="Arial" charset="0"/>
              </a:rPr>
              <a:t>1960: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First meteorological satellite TIROS-1 (USA).</a:t>
            </a: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8FBD"/>
                </a:solidFill>
                <a:latin typeface="Liberation Sans" panose="020B0604020202020204" pitchFamily="34" charset="0"/>
                <a:cs typeface="Arial" charset="0"/>
              </a:rPr>
              <a:t>1963: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Creation of CEMS (Centre </a:t>
            </a: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d’Etudes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Météorologiques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Spatiales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). In December, the CEMS was the first </a:t>
            </a: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center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in Europe able to receive meteorological satellite images.</a:t>
            </a: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8FBD"/>
                </a:solidFill>
                <a:latin typeface="Liberation Sans" panose="020B0604020202020204" pitchFamily="34" charset="0"/>
                <a:cs typeface="Arial" charset="0"/>
              </a:rPr>
              <a:t>1974: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First meteorological geostationary satellite SMS-1 (USA).</a:t>
            </a: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8FBD"/>
                </a:solidFill>
                <a:latin typeface="Liberation Sans" panose="020B0604020202020204" pitchFamily="34" charset="0"/>
                <a:cs typeface="Arial" charset="0"/>
              </a:rPr>
              <a:t>1977: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First European geostationary satellite </a:t>
            </a: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Meteosat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.</a:t>
            </a: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8FBD"/>
                </a:solidFill>
                <a:latin typeface="Liberation Sans" panose="020B0604020202020204" pitchFamily="34" charset="0"/>
                <a:cs typeface="Arial" charset="0"/>
              </a:rPr>
              <a:t>1986: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Creation of EUMETSAT (Darmstadt – Germany).</a:t>
            </a:r>
          </a:p>
          <a:p>
            <a:pPr marL="285750" lvl="1" indent="-285750" defTabSz="449263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8FBD"/>
                </a:solidFill>
                <a:latin typeface="Liberation Sans" panose="020B0604020202020204" pitchFamily="34" charset="0"/>
                <a:cs typeface="Arial" charset="0"/>
              </a:rPr>
              <a:t>2002: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First MSG launch (operational in 2004).</a:t>
            </a:r>
          </a:p>
          <a:p>
            <a:pPr marL="285750" lvl="1" indent="-285750" defTabSz="449263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8FBD"/>
                </a:solidFill>
                <a:latin typeface="Liberation Sans" panose="020B0604020202020204" pitchFamily="34" charset="0"/>
                <a:cs typeface="Arial" charset="0"/>
              </a:rPr>
              <a:t>2006: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First European polar-orbiting satellite </a:t>
            </a: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MetOp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.</a:t>
            </a:r>
          </a:p>
          <a:p>
            <a:pPr marL="285750" lvl="1" indent="-285750" defTabSz="449263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8FBD"/>
                </a:solidFill>
                <a:latin typeface="Liberation Sans" panose="020B0604020202020204" pitchFamily="34" charset="0"/>
                <a:cs typeface="Arial" charset="0"/>
              </a:rPr>
              <a:t>2011: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Launch of </a:t>
            </a: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Suomi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-NPP.</a:t>
            </a:r>
          </a:p>
          <a:p>
            <a:pPr marL="285750" lvl="1" indent="-285750" defTabSz="449263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8FBD"/>
                </a:solidFill>
                <a:latin typeface="Liberation Sans" panose="020B0604020202020204" pitchFamily="34" charset="0"/>
                <a:cs typeface="Arial" charset="0"/>
              </a:rPr>
              <a:t>2014: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Launch of Himawari-8 (JMA).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956185" y="5677694"/>
            <a:ext cx="217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FB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24</a:t>
            </a:r>
            <a:r>
              <a:rPr lang="en-US" sz="1200" b="1" baseline="300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th</a:t>
            </a:r>
            <a:r>
              <a:rPr lang="en-US" sz="1200" b="1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December 1963:</a:t>
            </a:r>
            <a:r>
              <a:rPr lang="en-US" sz="12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/>
            </a:r>
            <a:br>
              <a:rPr lang="en-US" sz="12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</a:br>
            <a:r>
              <a:rPr lang="en-US" sz="12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First image received in Europe (satellite: TIROS-8)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8234868" cy="992187"/>
          </a:xfrm>
        </p:spPr>
        <p:txBody>
          <a:bodyPr/>
          <a:lstStyle/>
          <a:p>
            <a:r>
              <a:rPr lang="en-GB" dirty="0" smtClean="0">
                <a:latin typeface="Liberation Sans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History: some key dates</a:t>
            </a:r>
            <a:r>
              <a:rPr lang="en-GB" dirty="0" smtClean="0">
                <a:latin typeface="Liberation Sans" panose="020B0604020202020204" pitchFamily="34" charset="0"/>
              </a:rPr>
              <a:t/>
            </a:r>
            <a:br>
              <a:rPr lang="en-GB" dirty="0" smtClean="0">
                <a:latin typeface="Liberation Sans" panose="020B0604020202020204" pitchFamily="34" charset="0"/>
              </a:rPr>
            </a:br>
            <a:endParaRPr lang="en-GB" dirty="0" smtClean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5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0259" y="1543009"/>
            <a:ext cx="8064574" cy="3198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Liberation Sans" panose="020B0604020202020204" pitchFamily="34" charset="0"/>
                <a:cs typeface="Arial" charset="0"/>
              </a:rPr>
              <a:t>Direction des Missions Institutionnelles et des Affaires Internationales 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(D2I) :</a:t>
            </a:r>
          </a:p>
          <a:p>
            <a:pPr marL="457200" lvl="2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defRPr/>
            </a:pP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In charge of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institutional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relationship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with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Space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Agencies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(incl. EUMETSAT)</a:t>
            </a: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600" dirty="0"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Liberation Sans" panose="020B0604020202020204" pitchFamily="34" charset="0"/>
                <a:cs typeface="Arial" charset="0"/>
              </a:rPr>
              <a:t>Centre National de Recherches Météorologiques 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(CNRM)</a:t>
            </a: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600" dirty="0"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Liberation Sans" panose="020B0604020202020204" pitchFamily="34" charset="0"/>
                <a:cs typeface="Arial" charset="0"/>
              </a:rPr>
              <a:t>Direction des Systèmes d’Observation 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(DSO) :</a:t>
            </a:r>
          </a:p>
          <a:p>
            <a:pPr marL="457200" lvl="2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defRPr/>
            </a:pP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In charge of M-F surface, altitude and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ground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based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radar observation networks</a:t>
            </a:r>
          </a:p>
          <a:p>
            <a:pPr marL="457200" lvl="2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defRPr/>
            </a:pP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No direct implication in satellite data acquisition and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processing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activities</a:t>
            </a:r>
            <a:endParaRPr lang="fr-FR" sz="1600" dirty="0">
              <a:latin typeface="Liberation Sans" panose="020B0604020202020204" pitchFamily="34" charset="0"/>
              <a:cs typeface="Arial" charset="0"/>
            </a:endParaRPr>
          </a:p>
          <a:p>
            <a:pPr marL="457200" lvl="2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defRPr/>
            </a:pP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Development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of data fusion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products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,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using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various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observation sources (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including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satellites)</a:t>
            </a: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600" dirty="0">
              <a:latin typeface="Liberation Sans" panose="020B0604020202020204" pitchFamily="34" charset="0"/>
              <a:cs typeface="Arial" charset="0"/>
            </a:endParaRPr>
          </a:p>
          <a:p>
            <a:pPr marL="285750" lvl="1" indent="-285750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Liberation Sans" panose="020B0604020202020204" pitchFamily="34" charset="0"/>
                <a:cs typeface="Arial" charset="0"/>
              </a:rPr>
              <a:t>Direction des Opérations pour la Prévision 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(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DirOP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) :</a:t>
            </a:r>
          </a:p>
          <a:p>
            <a:pPr marL="457200" lvl="2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defRPr/>
            </a:pP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In charge of M-F central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operational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production for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weather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forecast</a:t>
            </a:r>
            <a:endParaRPr lang="fr-FR" sz="1600" dirty="0">
              <a:latin typeface="Liberation Sans" panose="020B0604020202020204" pitchFamily="34" charset="0"/>
              <a:cs typeface="Arial" charset="0"/>
            </a:endParaRPr>
          </a:p>
          <a:p>
            <a:pPr marL="457200" lvl="2" defTabSz="449263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50000"/>
              <a:defRPr/>
            </a:pPr>
            <a:r>
              <a:rPr lang="fr-FR" sz="1600" dirty="0" smtClean="0">
                <a:latin typeface="Liberation Sans" panose="020B0604020202020204" pitchFamily="34" charset="0"/>
                <a:cs typeface="Arial" charset="0"/>
              </a:rPr>
              <a:t>M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-F Satellite Centre (CMS),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located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in Lannion,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is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</a:t>
            </a:r>
            <a:r>
              <a:rPr lang="fr-FR" sz="1600" dirty="0" err="1">
                <a:latin typeface="Liberation Sans" panose="020B0604020202020204" pitchFamily="34" charset="0"/>
                <a:cs typeface="Arial" charset="0"/>
              </a:rPr>
              <a:t>also</a:t>
            </a:r>
            <a:r>
              <a:rPr lang="fr-FR" sz="1600" dirty="0">
                <a:latin typeface="Liberation Sans" panose="020B0604020202020204" pitchFamily="34" charset="0"/>
                <a:cs typeface="Arial" charset="0"/>
              </a:rPr>
              <a:t> part of </a:t>
            </a:r>
            <a:r>
              <a:rPr lang="fr-FR" sz="1600" dirty="0" err="1" smtClean="0">
                <a:latin typeface="Liberation Sans" panose="020B0604020202020204" pitchFamily="34" charset="0"/>
                <a:cs typeface="Arial" charset="0"/>
              </a:rPr>
              <a:t>DirOP</a:t>
            </a:r>
            <a:endParaRPr lang="en-GB" sz="1600" dirty="0" smtClean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>
          <a:xfrm>
            <a:off x="465667" y="157163"/>
            <a:ext cx="8621689" cy="992187"/>
          </a:xfrm>
        </p:spPr>
        <p:txBody>
          <a:bodyPr/>
          <a:lstStyle/>
          <a:p>
            <a:r>
              <a:rPr lang="fr-FR" dirty="0"/>
              <a:t>M-F top-</a:t>
            </a:r>
            <a:r>
              <a:rPr lang="fr-FR" dirty="0" err="1"/>
              <a:t>level</a:t>
            </a:r>
            <a:r>
              <a:rPr lang="fr-FR" dirty="0"/>
              <a:t> organisation (satellite relevant part)</a:t>
            </a:r>
            <a:endParaRPr lang="en-GB" dirty="0" smtClean="0">
              <a:latin typeface="Liberation Sans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" y="4942852"/>
            <a:ext cx="8999537" cy="14049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06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>
          <a:xfrm>
            <a:off x="963083" y="157163"/>
            <a:ext cx="8124273" cy="992187"/>
          </a:xfrm>
        </p:spPr>
        <p:txBody>
          <a:bodyPr/>
          <a:lstStyle/>
          <a:p>
            <a:r>
              <a:rPr lang="fr-FR" dirty="0"/>
              <a:t>M-F Satellite Centre (CMS)</a:t>
            </a:r>
            <a:endParaRPr lang="en-GB" dirty="0" smtClean="0">
              <a:latin typeface="Liberation Sans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0918" y="1280583"/>
            <a:ext cx="78845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Operational production missions 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Acquisition, processing (level 1 and ≥ 2), NRT distribution and archiving of meteorological satellite data and products (GEO and LEO), for the operational needs of M-F (incl. over-sea territories) and its customers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Contribution to EUMETSAT ground segment (FSDS, EARS, SAF OSI) and to </a:t>
            </a:r>
            <a:r>
              <a:rPr lang="en-US" dirty="0" err="1"/>
              <a:t>DBNet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Contribution to Copernicus (CMEMS)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Customer-tailored production (ex : medias)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Contribution to AERIS (French data </a:t>
            </a:r>
            <a:r>
              <a:rPr lang="en-US" dirty="0" err="1"/>
              <a:t>centre</a:t>
            </a:r>
            <a:r>
              <a:rPr lang="en-US" dirty="0"/>
              <a:t> for atmospheric research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r>
              <a:rPr lang="en-US" b="1" dirty="0"/>
              <a:t>=&gt; Operational infrastructure (satellite receiving systems, processing and storage servers…)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5003398"/>
            <a:ext cx="8997950" cy="10906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76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90584"/>
              </p:ext>
            </p:extLst>
          </p:nvPr>
        </p:nvGraphicFramePr>
        <p:xfrm>
          <a:off x="457200" y="1082402"/>
          <a:ext cx="82296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369020" cy="992187"/>
          </a:xfrm>
        </p:spPr>
        <p:txBody>
          <a:bodyPr/>
          <a:lstStyle/>
          <a:p>
            <a:r>
              <a:rPr lang="en-GB" smtClean="0">
                <a:latin typeface="Liberation Sans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 chart</a:t>
            </a:r>
            <a:r>
              <a:rPr lang="en-GB" smtClean="0">
                <a:latin typeface="Liberation Sans" panose="020B0604020202020204" pitchFamily="34" charset="0"/>
              </a:rPr>
              <a:t/>
            </a:r>
            <a:br>
              <a:rPr lang="en-GB" smtClean="0">
                <a:latin typeface="Liberation Sans" panose="020B0604020202020204" pitchFamily="34" charset="0"/>
              </a:rPr>
            </a:br>
            <a:endParaRPr lang="en-GB" smtClean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CMS : R&amp;D </a:t>
            </a:r>
            <a:r>
              <a:rPr lang="fr-FR" dirty="0" err="1"/>
              <a:t>activities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497417" y="1195917"/>
            <a:ext cx="8106833" cy="4641843"/>
          </a:xfrm>
        </p:spPr>
        <p:txBody>
          <a:bodyPr/>
          <a:lstStyle/>
          <a:p>
            <a:pPr marL="554409" indent="-456487">
              <a:lnSpc>
                <a:spcPct val="83000"/>
              </a:lnSpc>
              <a:buSzPct val="50000"/>
              <a:buFont typeface="Segoe UI" charset="0"/>
              <a:buChar char="■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Main competence areas :</a:t>
            </a:r>
          </a:p>
          <a:p>
            <a:pPr marL="946094" lvl="1" indent="-456487">
              <a:lnSpc>
                <a:spcPct val="83000"/>
              </a:lnSpc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L1 processing of polar orbiting satellite direct readout data (imagers and sounders) : AAPP, OPS-LRS</a:t>
            </a:r>
          </a:p>
          <a:p>
            <a:pPr marL="946094" lvl="1" indent="-456487">
              <a:lnSpc>
                <a:spcPct val="83000"/>
              </a:lnSpc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Retrieval of clouds physical and micro-physical properties from VIS/IR imagers</a:t>
            </a:r>
          </a:p>
          <a:p>
            <a:pPr marL="946094" lvl="1" indent="-456487">
              <a:lnSpc>
                <a:spcPct val="83000"/>
              </a:lnSpc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Retrieval of ocean surface physical properties from VIS/IR imagers</a:t>
            </a:r>
          </a:p>
          <a:p>
            <a:pPr marL="946094" lvl="1" indent="-456487">
              <a:lnSpc>
                <a:spcPct val="83000"/>
              </a:lnSpc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Atmospheric sounding and </a:t>
            </a:r>
            <a:r>
              <a:rPr lang="en-GB" dirty="0" err="1"/>
              <a:t>radiative</a:t>
            </a:r>
            <a:r>
              <a:rPr lang="en-GB" dirty="0"/>
              <a:t> transfer modelling (mainly VIS/IR) : LBLRTM, RTTOV</a:t>
            </a:r>
          </a:p>
          <a:p>
            <a:pPr marL="946094" lvl="1" indent="-456487">
              <a:lnSpc>
                <a:spcPct val="83000"/>
              </a:lnSpc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Multispectral composite imagery</a:t>
            </a:r>
          </a:p>
          <a:p>
            <a:pPr marL="946094" lvl="1" indent="-456487">
              <a:lnSpc>
                <a:spcPct val="83000"/>
              </a:lnSpc>
              <a:buSzPct val="8000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endParaRPr lang="en-GB" dirty="0"/>
          </a:p>
          <a:p>
            <a:pPr marL="554409" indent="-456487">
              <a:lnSpc>
                <a:spcPct val="83000"/>
              </a:lnSpc>
              <a:buSzPct val="50000"/>
              <a:buFont typeface="Segoe UI" charset="0"/>
              <a:buChar char="■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Contribution to :</a:t>
            </a:r>
          </a:p>
          <a:p>
            <a:pPr marL="946094" lvl="1" indent="-456487">
              <a:lnSpc>
                <a:spcPct val="83000"/>
              </a:lnSpc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 err="1"/>
              <a:t>Nowcasting</a:t>
            </a:r>
            <a:r>
              <a:rPr lang="en-GB" dirty="0"/>
              <a:t> SAF</a:t>
            </a:r>
          </a:p>
          <a:p>
            <a:pPr marL="946094" lvl="1" indent="-456487">
              <a:lnSpc>
                <a:spcPct val="83000"/>
              </a:lnSpc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Numerical Weather Prediction SAF</a:t>
            </a:r>
          </a:p>
          <a:p>
            <a:pPr marL="946094" lvl="1" indent="-456487">
              <a:lnSpc>
                <a:spcPct val="83000"/>
              </a:lnSpc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Ocean and Sea Ice SAF</a:t>
            </a:r>
          </a:p>
          <a:p>
            <a:pPr marL="946094" lvl="1" indent="-456487">
              <a:lnSpc>
                <a:spcPct val="83000"/>
              </a:lnSpc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Copernicus Marine Environment Monitoring Service (CMEMS)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64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CMS :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roles</a:t>
            </a:r>
            <a:r>
              <a:rPr lang="fr-FR" dirty="0"/>
              <a:t> and </a:t>
            </a:r>
            <a:r>
              <a:rPr lang="fr-FR" dirty="0" err="1"/>
              <a:t>activities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33413" y="1270001"/>
            <a:ext cx="7813675" cy="4567760"/>
          </a:xfrm>
        </p:spPr>
        <p:txBody>
          <a:bodyPr/>
          <a:lstStyle/>
          <a:p>
            <a:pPr marL="554409" indent="-456487">
              <a:buSzPct val="50000"/>
              <a:buFont typeface="Segoe UI" charset="0"/>
              <a:buChar char="■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French representation in EUMETSAT scientific </a:t>
            </a:r>
            <a:r>
              <a:rPr lang="en-GB" dirty="0" smtClean="0"/>
              <a:t>and technical </a:t>
            </a:r>
            <a:r>
              <a:rPr lang="en-GB" dirty="0"/>
              <a:t>groups :</a:t>
            </a:r>
          </a:p>
          <a:p>
            <a:pPr marL="946094" lvl="1" indent="-456487"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STG-SWG, STG-OPS, STG, J-STG-AFG</a:t>
            </a:r>
          </a:p>
          <a:p>
            <a:pPr marL="946094" lvl="1" indent="-456487">
              <a:buSzPct val="8000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endParaRPr lang="en-GB" dirty="0"/>
          </a:p>
          <a:p>
            <a:pPr marL="554409" indent="-456487">
              <a:buSzPct val="50000"/>
              <a:buFont typeface="Segoe UI" charset="0"/>
              <a:buChar char="■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Training :</a:t>
            </a:r>
          </a:p>
          <a:p>
            <a:pPr marL="946094" lvl="1" indent="-456487"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Yearly training session at CMS on meteorological satellites and remote sensing</a:t>
            </a:r>
          </a:p>
          <a:p>
            <a:pPr marL="946094" lvl="1" indent="-456487">
              <a:buSzPct val="80000"/>
              <a:buFont typeface="Segoe UI" charset="0"/>
              <a:buChar char="―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</a:tabLst>
            </a:pPr>
            <a:r>
              <a:rPr lang="en-GB" dirty="0"/>
              <a:t>Technical training on </a:t>
            </a:r>
            <a:r>
              <a:rPr lang="en-GB" dirty="0" err="1"/>
              <a:t>EUMETCast</a:t>
            </a:r>
            <a:r>
              <a:rPr lang="en-GB" dirty="0"/>
              <a:t> (depending on demands)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51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Tem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4043" y="1009306"/>
            <a:ext cx="4912013" cy="487251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369020" cy="992187"/>
          </a:xfrm>
        </p:spPr>
        <p:txBody>
          <a:bodyPr/>
          <a:lstStyle/>
          <a:p>
            <a:r>
              <a:rPr lang="en-US" dirty="0">
                <a:latin typeface="Liberation Sans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 on support to </a:t>
            </a:r>
            <a:r>
              <a:rPr lang="en-US" dirty="0" err="1">
                <a:latin typeface="Liberation Sans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nowcasting</a:t>
            </a:r>
            <a:r>
              <a:rPr lang="en-US" dirty="0">
                <a:latin typeface="Liberation Sans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very short range forecasting</a:t>
            </a:r>
            <a:r>
              <a:rPr lang="en-GB" dirty="0">
                <a:latin typeface="Liberation Sans" panose="020B0604020202020204" pitchFamily="34" charset="0"/>
              </a:rPr>
              <a:t/>
            </a:r>
            <a:br>
              <a:rPr lang="en-GB" dirty="0">
                <a:latin typeface="Liberation Sans" panose="020B0604020202020204" pitchFamily="34" charset="0"/>
              </a:rPr>
            </a:br>
            <a:endParaRPr lang="en-GB" dirty="0" smtClean="0">
              <a:latin typeface="Liberation Sans" panose="020B0604020202020204" pitchFamily="34" charset="0"/>
            </a:endParaRPr>
          </a:p>
        </p:txBody>
      </p:sp>
      <p:pic>
        <p:nvPicPr>
          <p:cNvPr id="7" name="Picture 2" descr="ct_lege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56" y="1009306"/>
            <a:ext cx="1043129" cy="487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467" y="1368401"/>
            <a:ext cx="2805965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defTabSz="449263">
              <a:buClr>
                <a:schemeClr val="accent1">
                  <a:lumMod val="75000"/>
                </a:schemeClr>
              </a:buClr>
              <a:buSzPct val="150000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The </a:t>
            </a:r>
            <a:r>
              <a:rPr lang="en-GB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NWC SAF provides the tools and software that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deliver </a:t>
            </a:r>
            <a:r>
              <a:rPr lang="en-GB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tailored satellite information to support forecasting up to 12 hours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ahead</a:t>
            </a:r>
          </a:p>
          <a:p>
            <a:pPr marL="285750" lvl="1" defTabSz="449263">
              <a:buClr>
                <a:schemeClr val="accent1">
                  <a:lumMod val="75000"/>
                </a:schemeClr>
              </a:buClr>
              <a:buSzPct val="150000"/>
              <a:defRPr/>
            </a:pPr>
            <a:endParaRPr lang="en-GB" sz="1600" dirty="0" smtClean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defTabSz="449263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Cloud </a:t>
            </a:r>
            <a:r>
              <a:rPr lang="en-GB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type</a:t>
            </a:r>
          </a:p>
          <a:p>
            <a:pPr marL="285750" lvl="1" defTabSz="449263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Cloud top temperature and height</a:t>
            </a:r>
          </a:p>
          <a:p>
            <a:pPr marL="285750" lvl="1" defTabSz="449263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Convection rainfall rate, precipitating clouds, cloud physical properties</a:t>
            </a:r>
          </a:p>
          <a:p>
            <a:pPr marL="285750" lvl="1" defTabSz="449263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Stability analysis imagery</a:t>
            </a:r>
          </a:p>
          <a:p>
            <a:pPr marL="285750" lvl="1" defTabSz="449263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High resolution winds</a:t>
            </a:r>
          </a:p>
          <a:p>
            <a:pPr marL="285750" lvl="1" defTabSz="449263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Automatic satellite image interpretation</a:t>
            </a:r>
          </a:p>
          <a:p>
            <a:pPr marL="285750" lvl="1" defTabSz="449263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Rapid development thunderstorms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482348" y="639974"/>
            <a:ext cx="147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Cloud type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4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MF/CMS is the OSI SAF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leader</a:t>
            </a:r>
          </a:p>
          <a:p>
            <a:pPr marL="285750" lvl="1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404040"/>
              </a:solidFill>
              <a:latin typeface="Liberation Sans" panose="020B0604020202020204" pitchFamily="34" charset="0"/>
              <a:cs typeface="Arial" charset="0"/>
            </a:endParaRPr>
          </a:p>
          <a:p>
            <a:pPr marL="285750" lvl="1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Ocean 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surface wind vector</a:t>
            </a:r>
          </a:p>
          <a:p>
            <a:pPr marL="285750" lvl="1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Sea surface temperature</a:t>
            </a:r>
          </a:p>
          <a:p>
            <a:pPr marL="285750" lvl="1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Radiative</a:t>
            </a: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 fluxes : surface short wave irradiance and downward long wave irradiance</a:t>
            </a:r>
          </a:p>
          <a:p>
            <a:pPr marL="285750" lvl="1" defTabSz="4492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404040"/>
                </a:solidFill>
                <a:latin typeface="Liberation Sans" panose="020B0604020202020204" pitchFamily="34" charset="0"/>
                <a:cs typeface="Arial" charset="0"/>
              </a:rPr>
              <a:t>Sea ice edge, concentration, emissivity and drift</a:t>
            </a:r>
          </a:p>
        </p:txBody>
      </p:sp>
      <p:pic>
        <p:nvPicPr>
          <p:cNvPr id="8" name="Picture 4" descr="ice_conc_sh_200602281200 trait de cô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79800"/>
            <a:ext cx="2330450" cy="244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454400"/>
            <a:ext cx="2400300" cy="2447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429000"/>
            <a:ext cx="2400300" cy="2447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369020" cy="992187"/>
          </a:xfrm>
        </p:spPr>
        <p:txBody>
          <a:bodyPr/>
          <a:lstStyle/>
          <a:p>
            <a:r>
              <a:rPr lang="en-GB" dirty="0" smtClean="0">
                <a:latin typeface="Liberation Sans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Ocean and sea ice SAF</a:t>
            </a:r>
            <a:r>
              <a:rPr lang="en-GB" dirty="0" smtClean="0">
                <a:latin typeface="Liberation Sans" panose="020B0604020202020204" pitchFamily="34" charset="0"/>
              </a:rPr>
              <a:t/>
            </a:r>
            <a:br>
              <a:rPr lang="en-GB" dirty="0" smtClean="0">
                <a:latin typeface="Liberation Sans" panose="020B0604020202020204" pitchFamily="34" charset="0"/>
              </a:rPr>
            </a:br>
            <a:endParaRPr lang="en-GB" dirty="0" smtClean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3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MF-pré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MF-presentation</Template>
  <TotalTime>3542</TotalTime>
  <Words>843</Words>
  <Application>Microsoft Macintosh PowerPoint</Application>
  <PresentationFormat>Présentation à l'écran (4:3)</PresentationFormat>
  <Paragraphs>132</Paragraphs>
  <Slides>13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1_MF-présentation</vt:lpstr>
      <vt:lpstr>The Centre de Météorologie Spatiale - satellite meteorology center</vt:lpstr>
      <vt:lpstr>History: some key dates </vt:lpstr>
      <vt:lpstr>M-F top-level organisation (satellite relevant part)</vt:lpstr>
      <vt:lpstr>M-F Satellite Centre (CMS)</vt:lpstr>
      <vt:lpstr>Organization chart </vt:lpstr>
      <vt:lpstr>CMS : R&amp;D activities</vt:lpstr>
      <vt:lpstr>CMS : other roles and activities</vt:lpstr>
      <vt:lpstr>SAF on support to nowcasting and very short range forecasting </vt:lpstr>
      <vt:lpstr>Ocean and sea ice SAF </vt:lpstr>
      <vt:lpstr>SAF on Numerical Weather Prediction </vt:lpstr>
      <vt:lpstr>Images for media </vt:lpstr>
      <vt:lpstr>Websites 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Météorologie Spatiale</dc:title>
  <dc:creator>LE MOAL Sylvain</dc:creator>
  <cp:lastModifiedBy>Pascal Brunel</cp:lastModifiedBy>
  <cp:revision>315</cp:revision>
  <cp:lastPrinted>2015-09-04T08:18:57Z</cp:lastPrinted>
  <dcterms:created xsi:type="dcterms:W3CDTF">2016-05-12T08:49:25Z</dcterms:created>
  <dcterms:modified xsi:type="dcterms:W3CDTF">2017-05-16T05:07:01Z</dcterms:modified>
</cp:coreProperties>
</file>