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2" r:id="rId3"/>
    <p:sldId id="265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AF72-A5A9-4992-B822-63832F2A8CE9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E7EC5-70AF-45DA-ADFB-7A4EC06F6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6423" y="4344026"/>
            <a:ext cx="5485157" cy="4114486"/>
          </a:xfrm>
          <a:prstGeom prst="rect">
            <a:avLst/>
          </a:prstGeom>
        </p:spPr>
        <p:txBody>
          <a:bodyPr lIns="89710" tIns="89710" rIns="89710" bIns="89710" anchor="t" anchorCtr="0">
            <a:noAutofit/>
          </a:bodyPr>
          <a:lstStyle/>
          <a:p>
            <a:endParaRPr dirty="0"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2" y="4343402"/>
            <a:ext cx="5486398" cy="4114798"/>
          </a:xfrm>
          <a:prstGeom prst="rect">
            <a:avLst/>
          </a:prstGeom>
          <a:noFill/>
          <a:ln>
            <a:noFill/>
          </a:ln>
        </p:spPr>
        <p:txBody>
          <a:bodyPr lIns="91438" tIns="45694" rIns="91438" bIns="45694" anchor="t" anchorCtr="0">
            <a:noAutofit/>
          </a:bodyPr>
          <a:lstStyle/>
          <a:p>
            <a:pPr lvl="0"/>
            <a:r>
              <a:rPr lang="en-US" dirty="0" smtClean="0">
                <a:effectLst/>
              </a:rPr>
              <a:t>Evolve – is the outcome of the national conversation</a:t>
            </a:r>
          </a:p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IDSS mean?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D772-1A50-4DF1-BB4C-1F0E25E82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7782D01-1D25-4BDA-8749-AB28E140EA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694-DF5B-4C09-A03A-A834E4926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1CC5-6975-4DDD-BB1E-86657608A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8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495113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32C0-4A25-4102-85FA-600476A1C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4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E1E-46BA-4206-8E6D-BBF126EF9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2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D9FF-661B-463D-925D-96C31FCA2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2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D611-9136-4391-A85F-993142A90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4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A22-705B-46AD-95E0-309F44408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6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20A-D3AB-4D5F-939C-B4DE63B27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7D5E-F197-4441-8C9B-945DD7CEC7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1AB4-BB78-4AAC-A46A-B1D3240DE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6"/>
            <a:fld id="{9C836E25-9358-4DB5-9E0D-6F09B8398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26"/>
              <a:t>4/27/2016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6"/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4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415926" y="1219200"/>
            <a:ext cx="8381999" cy="44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3626">
              <a:lnSpc>
                <a:spcPct val="80000"/>
              </a:lnSpc>
              <a:buSzPct val="120000"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  <a:t>Becoming a Weather-Ready Nation is about building community resiliency in the face of increasing vulnerability to extreme weather, water and climate events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1F497D">
                    <a:lumMod val="75000"/>
                  </a:srgbClr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1F497D">
                    <a:lumMod val="75000"/>
                  </a:srgbClr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  <a:t>“Ready, Responsive, Resilient”</a:t>
            </a:r>
            <a:r>
              <a:rPr lang="en-US" sz="1400" b="1" i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/>
                <a:cs typeface="Calibri"/>
                <a:sym typeface="Calibri"/>
              </a:rPr>
            </a:br>
            <a:endParaRPr lang="en-US" sz="1400" i="1" dirty="0">
              <a:solidFill>
                <a:srgbClr val="000000"/>
              </a:solidFill>
              <a:latin typeface="Franklin Gothic Medium" panose="020B0603020102020204" pitchFamily="34" charset="0"/>
              <a:ea typeface="Calibri"/>
              <a:cs typeface="Calibri"/>
              <a:sym typeface="Calibri"/>
            </a:endParaRPr>
          </a:p>
          <a:p>
            <a:pPr marL="342900" indent="-342900" defTabSz="913626">
              <a:lnSpc>
                <a:spcPct val="80000"/>
              </a:lnSpc>
              <a:buClr>
                <a:srgbClr val="C00000"/>
              </a:buClr>
              <a:buSzPct val="119999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  <a:sym typeface="Calibri"/>
              </a:rPr>
              <a:t>Requires NWS to produce:</a:t>
            </a:r>
          </a:p>
          <a:p>
            <a:pPr marL="747712" lvl="2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Better forecasts and warnings</a:t>
            </a:r>
          </a:p>
          <a:p>
            <a:pPr marL="747712" lvl="2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Consistent products and services</a:t>
            </a:r>
          </a:p>
          <a:p>
            <a:pPr marL="747712" lvl="2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Actionable environmental intelligence</a:t>
            </a:r>
          </a:p>
          <a:p>
            <a:pPr marL="342900" indent="-342900" defTabSz="913626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dirty="0">
              <a:solidFill>
                <a:prstClr val="black"/>
              </a:solidFill>
              <a:latin typeface="Franklin Gothic Medium" panose="020B0603020102020204" pitchFamily="34" charset="0"/>
              <a:ea typeface="Calibri"/>
              <a:cs typeface="Calibri"/>
              <a:sym typeface="Calibri"/>
            </a:endParaRPr>
          </a:p>
          <a:p>
            <a:pPr marL="342900" indent="-342900" defTabSz="913626">
              <a:lnSpc>
                <a:spcPct val="80000"/>
              </a:lnSpc>
              <a:buClr>
                <a:srgbClr val="C00000"/>
              </a:buClr>
              <a:buSzPct val="119999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NWS needs to address the “last mile” that connects forecast to critical national, state and location decisions</a:t>
            </a:r>
          </a:p>
          <a:p>
            <a:pPr marL="747712" lvl="1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Provide Impact-based Decision Support Services (IDSS)</a:t>
            </a:r>
          </a:p>
          <a:p>
            <a:pPr marL="747712" lvl="1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Deliver through multiple and reliable dissemination pathways</a:t>
            </a:r>
          </a:p>
          <a:p>
            <a:pPr marL="747712" lvl="1" indent="-354012" defTabSz="913626">
              <a:lnSpc>
                <a:spcPct val="11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Work with partners, including embedding NWS in Emergency Operations Centers and incorporating Social Sciences, to gain public’s needed response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010401" y="6553200"/>
            <a:ext cx="2133599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3626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13626"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-64608" y="6019800"/>
            <a:ext cx="9261475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275" tIns="45625" rIns="91275" bIns="45625" anchor="t" anchorCtr="0">
            <a:noAutofit/>
          </a:bodyPr>
          <a:lstStyle/>
          <a:p>
            <a:pPr algn="ctr" defTabSz="913626"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000" b="1" i="1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Involves entire US Weather, Water and Climate Enterprise WORKING TOGETHER</a:t>
            </a:r>
          </a:p>
          <a:p>
            <a:pPr algn="ctr" defTabSz="913626"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000" b="1" i="1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to achieve national preparedness for weather, climate and water events</a:t>
            </a:r>
          </a:p>
          <a:p>
            <a:pPr defTabSz="913626"/>
            <a:endParaRPr sz="2000" b="1" i="1" dirty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143000" y="152400"/>
            <a:ext cx="7467600" cy="7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3626">
              <a:buClr>
                <a:srgbClr val="FFFFFF"/>
              </a:buClr>
              <a:buSzPct val="25000"/>
              <a:buFont typeface="Raleway"/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  <a:sym typeface="Raleway"/>
              </a:rPr>
              <a:t>NWS Strategic Outcome: </a:t>
            </a:r>
            <a:b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  <a:sym typeface="Raleway"/>
              </a:rPr>
            </a:b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  <a:sym typeface="Raleway"/>
              </a:rPr>
              <a:t>A Weather &amp; Water-Ready Nation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206110"/>
            <a:ext cx="2682031" cy="873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 rot="286281">
            <a:off x="6359780" y="3294572"/>
            <a:ext cx="2379953" cy="646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1560000" rev="0"/>
            </a:camera>
            <a:lightRig rig="threePt" dir="t"/>
          </a:scene3d>
          <a:sp3d>
            <a:bevelT/>
            <a:bevelB/>
          </a:sp3d>
        </p:spPr>
        <p:txBody>
          <a:bodyPr lIns="91276" tIns="45638" rIns="91276" bIns="45638">
            <a:spAutoFit/>
          </a:bodyPr>
          <a:lstStyle/>
          <a:p>
            <a:pPr algn="ctr" defTabSz="912753"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41275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Calibri" pitchFamily="34" charset="0"/>
                <a:cs typeface="Arial"/>
                <a:sym typeface="Arial" charset="0"/>
              </a:rPr>
              <a:t>We have </a:t>
            </a:r>
            <a:r>
              <a:rPr lang="en-US" b="1" i="1" dirty="0">
                <a:solidFill>
                  <a:srgbClr val="FF0000"/>
                </a:solidFill>
                <a:effectLst>
                  <a:outerShdw blurRad="41275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Calibri" pitchFamily="34" charset="0"/>
                <a:cs typeface="Arial"/>
                <a:sym typeface="Arial" charset="0"/>
              </a:rPr>
              <a:t>2800</a:t>
            </a:r>
          </a:p>
          <a:p>
            <a:pPr algn="ctr" defTabSz="912753"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41275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Calibri" pitchFamily="34" charset="0"/>
                <a:cs typeface="Arial"/>
                <a:sym typeface="Arial" charset="0"/>
              </a:rPr>
              <a:t>WRN Ambassadors</a:t>
            </a:r>
          </a:p>
        </p:txBody>
      </p:sp>
      <p:sp>
        <p:nvSpPr>
          <p:cNvPr id="10" name="Shape 231"/>
          <p:cNvSpPr txBox="1">
            <a:spLocks noGrp="1"/>
          </p:cNvSpPr>
          <p:nvPr>
            <p:ph type="sldNum" idx="4294967295"/>
          </p:nvPr>
        </p:nvSpPr>
        <p:spPr>
          <a:xfrm>
            <a:off x="7010400" y="6553200"/>
            <a:ext cx="2133598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CC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white"/>
                </a:solidFill>
                <a:latin typeface="Franklin Gothic Book" panose="020B0503020102020204" pitchFamily="34" charset="0"/>
              </a:rPr>
              <a:pPr>
                <a:buClr>
                  <a:srgbClr val="FFFFCC"/>
                </a:buClr>
                <a:buSzPct val="25000"/>
                <a:buFont typeface="Arial"/>
                <a:buNone/>
              </a:pPr>
              <a:t>1</a:t>
            </a:fld>
            <a:endParaRPr lang="en-US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743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066800" y="76204"/>
            <a:ext cx="8001000" cy="1230085"/>
          </a:xfrm>
          <a:prstGeom prst="rect">
            <a:avLst/>
          </a:prstGeom>
          <a:noFill/>
          <a:ln>
            <a:noFill/>
          </a:ln>
        </p:spPr>
        <p:txBody>
          <a:bodyPr lIns="9142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BD"/>
              </a:buClr>
              <a:buSzPct val="25000"/>
              <a:buFont typeface="Arial"/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sym typeface="Arial"/>
                <a:rtl val="0"/>
              </a:rPr>
              <a:t>Realizing Intrinsic Value</a:t>
            </a:r>
            <a:endParaRPr lang="en-US" b="1" i="0" u="none" strike="noStrike" cap="non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sym typeface="Arial"/>
              <a:rtl val="0"/>
            </a:endParaRPr>
          </a:p>
        </p:txBody>
      </p:sp>
      <p:sp>
        <p:nvSpPr>
          <p:cNvPr id="13" name="Shape 228"/>
          <p:cNvSpPr/>
          <p:nvPr/>
        </p:nvSpPr>
        <p:spPr>
          <a:xfrm>
            <a:off x="0" y="1946564"/>
            <a:ext cx="9144000" cy="117763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FFFFFF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" name="Shape 229"/>
          <p:cNvSpPr txBox="1">
            <a:spLocks/>
          </p:cNvSpPr>
          <p:nvPr/>
        </p:nvSpPr>
        <p:spPr>
          <a:xfrm>
            <a:off x="920035" y="2032338"/>
            <a:ext cx="2182640" cy="63163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ysClr val="windowText" lastClr="000000"/>
              </a:buClr>
              <a:buSzPct val="25000"/>
              <a:buFont typeface="Source Sans Pro"/>
              <a:buNone/>
              <a:defRPr/>
            </a:pPr>
            <a:r>
              <a:rPr lang="en-US" sz="2000" b="1" smtClean="0">
                <a:solidFill>
                  <a:sysClr val="windowText" lastClr="000000"/>
                </a:solidFill>
                <a:sym typeface="Source Sans Pro"/>
                <a:rtl val="0"/>
              </a:rPr>
              <a:t>Generating forecasts</a:t>
            </a:r>
          </a:p>
          <a:p>
            <a:pPr marL="0" indent="0" algn="ctr">
              <a:spcBef>
                <a:spcPts val="0"/>
              </a:spcBef>
              <a:buClr>
                <a:sysClr val="windowText" lastClr="000000"/>
              </a:buClr>
              <a:buSzPct val="25000"/>
              <a:buFont typeface="Source Sans Pro"/>
              <a:buNone/>
              <a:defRPr/>
            </a:pPr>
            <a:r>
              <a:rPr lang="en-US" sz="2000" b="1" smtClean="0">
                <a:solidFill>
                  <a:sysClr val="windowText" lastClr="000000"/>
                </a:solidFill>
                <a:sym typeface="Source Sans Pro"/>
                <a:rtl val="0"/>
              </a:rPr>
              <a:t> and warnings</a:t>
            </a:r>
          </a:p>
          <a:p>
            <a:pPr indent="-165100" algn="ctr">
              <a:lnSpc>
                <a:spcPct val="90000"/>
              </a:lnSpc>
              <a:spcBef>
                <a:spcPts val="2100"/>
              </a:spcBef>
              <a:buClr>
                <a:srgbClr val="083763"/>
              </a:buClr>
              <a:buFont typeface="Arial"/>
              <a:buNone/>
              <a:defRPr/>
            </a:pPr>
            <a:endParaRPr lang="en-US" sz="4000" b="1" dirty="0">
              <a:solidFill>
                <a:srgbClr val="083763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" name="Shape 231"/>
          <p:cNvSpPr txBox="1">
            <a:spLocks/>
          </p:cNvSpPr>
          <p:nvPr/>
        </p:nvSpPr>
        <p:spPr>
          <a:xfrm>
            <a:off x="7010400" y="6553200"/>
            <a:ext cx="2133598" cy="30479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CC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Clr>
                  <a:srgbClr val="FFFFCC"/>
                </a:buClr>
                <a:buSzPct val="25000"/>
                <a:buFont typeface="Arial"/>
                <a:buNone/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hape 242"/>
          <p:cNvSpPr txBox="1">
            <a:spLocks/>
          </p:cNvSpPr>
          <p:nvPr/>
        </p:nvSpPr>
        <p:spPr>
          <a:xfrm>
            <a:off x="1136988" y="1242880"/>
            <a:ext cx="6870024" cy="81214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 algn="ctr">
              <a:spcBef>
                <a:spcPts val="0"/>
              </a:spcBef>
              <a:buClr>
                <a:srgbClr val="083763"/>
              </a:buClr>
              <a:buSzPct val="25000"/>
              <a:buFont typeface="Arial"/>
              <a:buNone/>
              <a:defRPr/>
            </a:pPr>
            <a:r>
              <a:rPr lang="en-US" sz="2400" i="1" dirty="0" smtClean="0">
                <a:solidFill>
                  <a:sysClr val="window" lastClr="FFFFFF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  <a:rtl val="0"/>
              </a:rPr>
              <a:t>Intrinsic Value is realized through providing</a:t>
            </a:r>
          </a:p>
          <a:p>
            <a:pPr indent="-165100" algn="ctr">
              <a:spcBef>
                <a:spcPts val="0"/>
              </a:spcBef>
              <a:buClr>
                <a:srgbClr val="083763"/>
              </a:buClr>
              <a:buSzPct val="25000"/>
              <a:buFont typeface="Arial"/>
              <a:buNone/>
              <a:defRPr/>
            </a:pPr>
            <a:r>
              <a:rPr lang="en-US" sz="2400" i="1" dirty="0" smtClean="0">
                <a:solidFill>
                  <a:sysClr val="window" lastClr="FFFFFF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  <a:rtl val="0"/>
              </a:rPr>
              <a:t>Impact-Based Decision Support Services (IDSS)</a:t>
            </a:r>
            <a:endParaRPr lang="en-US" sz="2400" dirty="0">
              <a:solidFill>
                <a:sysClr val="window" lastClr="FFFFFF"/>
              </a:solidFill>
              <a:latin typeface="Franklin Gothic Medium" panose="020B060302010202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" name="Shape 243"/>
          <p:cNvSpPr txBox="1"/>
          <p:nvPr/>
        </p:nvSpPr>
        <p:spPr>
          <a:xfrm>
            <a:off x="3240428" y="2032338"/>
            <a:ext cx="3245946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sz="2000" b="1" kern="0">
                <a:solidFill>
                  <a:srgbClr val="000000"/>
                </a:solidFill>
                <a:ea typeface="Source Sans Pro"/>
                <a:cs typeface="Source Sans Pro"/>
                <a:sym typeface="Source Sans Pro"/>
                <a:rtl val="0"/>
              </a:rPr>
              <a:t>Connecting those forecasts/warnings with impacts</a:t>
            </a:r>
          </a:p>
        </p:txBody>
      </p:sp>
      <p:sp>
        <p:nvSpPr>
          <p:cNvPr id="18" name="Shape 244"/>
          <p:cNvSpPr txBox="1"/>
          <p:nvPr/>
        </p:nvSpPr>
        <p:spPr>
          <a:xfrm>
            <a:off x="6888861" y="2184754"/>
            <a:ext cx="134073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25000"/>
              <a:buFont typeface="Source Sans Pro"/>
              <a:buNone/>
            </a:pPr>
            <a:r>
              <a:rPr lang="en-US" sz="3600" b="1" kern="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  <a:rtl val="0"/>
              </a:rPr>
              <a:t>IDSS</a:t>
            </a:r>
          </a:p>
        </p:txBody>
      </p:sp>
      <p:sp>
        <p:nvSpPr>
          <p:cNvPr id="19" name="Shape 245"/>
          <p:cNvSpPr txBox="1"/>
          <p:nvPr/>
        </p:nvSpPr>
        <p:spPr>
          <a:xfrm>
            <a:off x="2718551" y="2155718"/>
            <a:ext cx="71045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  <a:buFont typeface="Arial"/>
              <a:buNone/>
            </a:pPr>
            <a:r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 </a:t>
            </a:r>
          </a:p>
        </p:txBody>
      </p:sp>
      <p:sp>
        <p:nvSpPr>
          <p:cNvPr id="20" name="Shape 246"/>
          <p:cNvSpPr txBox="1"/>
          <p:nvPr/>
        </p:nvSpPr>
        <p:spPr>
          <a:xfrm>
            <a:off x="6297371" y="2155718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70C0"/>
              </a:buClr>
              <a:buSzPct val="25000"/>
              <a:buFont typeface="Arial"/>
              <a:buNone/>
            </a:pPr>
            <a:r>
              <a:rPr lang="en-US" sz="4000" b="1" kern="0">
                <a:solidFill>
                  <a:srgbClr val="0070C0"/>
                </a:solidFill>
                <a:ea typeface="Arial"/>
                <a:cs typeface="Arial"/>
                <a:sym typeface="Arial"/>
                <a:rtl val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796" y="6153090"/>
            <a:ext cx="5712408" cy="40011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“Ready, Responsive, Resilient” </a:t>
            </a:r>
          </a:p>
        </p:txBody>
      </p:sp>
      <p:pic>
        <p:nvPicPr>
          <p:cNvPr id="22" name="Shape 2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363629" y="3119136"/>
            <a:ext cx="2331104" cy="1661748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</p:pic>
      <p:sp>
        <p:nvSpPr>
          <p:cNvPr id="23" name="Shape 241"/>
          <p:cNvSpPr txBox="1"/>
          <p:nvPr/>
        </p:nvSpPr>
        <p:spPr>
          <a:xfrm>
            <a:off x="86046" y="4781376"/>
            <a:ext cx="2389224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b="1" kern="0" dirty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The best hydrometeorological forecasting in the world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3028950"/>
            <a:ext cx="204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</a:rPr>
              <a:t>Practice, practice,</a:t>
            </a:r>
          </a:p>
          <a:p>
            <a:pPr algn="ctr"/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</a:rPr>
              <a:t>practice!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105400"/>
            <a:ext cx="165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>
                <a:solidFill>
                  <a:srgbClr val="000000"/>
                </a:solidFill>
                <a:cs typeface="Arial"/>
                <a:sym typeface="Arial"/>
              </a:rPr>
              <a:t>Develop</a:t>
            </a:r>
          </a:p>
          <a:p>
            <a:pPr algn="ctr"/>
            <a:r>
              <a:rPr lang="en-US" sz="1600" b="1" kern="0" dirty="0">
                <a:solidFill>
                  <a:srgbClr val="000000"/>
                </a:solidFill>
                <a:cs typeface="Arial"/>
                <a:sym typeface="Arial"/>
              </a:rPr>
              <a:t>relationships/ know partner needs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2365514" cy="157579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6"/>
          <a:stretch/>
        </p:blipFill>
        <p:spPr>
          <a:xfrm>
            <a:off x="6743308" y="3733800"/>
            <a:ext cx="2353067" cy="173270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30" y="4572507"/>
            <a:ext cx="2412470" cy="1599693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29" name="Shape 238"/>
          <p:cNvPicPr preferRelativeResize="0"/>
          <p:nvPr/>
        </p:nvPicPr>
        <p:blipFill rotWithShape="1">
          <a:blip r:embed="rId8" cstate="print">
            <a:alphaModFix/>
          </a:blip>
          <a:srcRect l="6904" r="14556" b="2576"/>
          <a:stretch/>
        </p:blipFill>
        <p:spPr>
          <a:xfrm>
            <a:off x="2286000" y="3616295"/>
            <a:ext cx="2087699" cy="1565305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421960" y="31242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Trust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4191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</a:t>
            </a:r>
          </a:p>
        </p:txBody>
      </p:sp>
    </p:spTree>
    <p:extLst>
      <p:ext uri="{BB962C8B-B14F-4D97-AF65-F5344CB8AC3E}">
        <p14:creationId xmlns:p14="http://schemas.microsoft.com/office/powerpoint/2010/main" val="16621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86" y="1618743"/>
            <a:ext cx="173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Medium Range products begin</a:t>
            </a:r>
          </a:p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identifying snowstorm threat for the end of next week</a:t>
            </a:r>
          </a:p>
          <a:p>
            <a:endParaRPr lang="en-US" sz="12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NWS offices begin briefing partners on potential storm</a:t>
            </a:r>
            <a:endParaRPr lang="en-US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1" y="1618743"/>
            <a:ext cx="155812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Confidence increasing</a:t>
            </a:r>
          </a:p>
          <a:p>
            <a:endParaRPr lang="en-US" sz="7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Partner Coordination/Briefings</a:t>
            </a:r>
          </a:p>
          <a:p>
            <a:endParaRPr lang="en-US" sz="10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Media interviews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1" y="1618743"/>
            <a:ext cx="2462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Fed./state/local </a:t>
            </a:r>
            <a:r>
              <a:rPr lang="en-US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govts</a:t>
            </a:r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make critical decisions </a:t>
            </a:r>
            <a:r>
              <a:rPr lang="en-US" b="1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before</a:t>
            </a: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the snow begins</a:t>
            </a:r>
          </a:p>
          <a:p>
            <a:endParaRPr lang="en-US" sz="1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</a:rPr>
              <a:t>Blizzard </a:t>
            </a:r>
            <a:r>
              <a:rPr lang="en-US" b="1" kern="0" dirty="0" smtClean="0">
                <a:solidFill>
                  <a:srgbClr val="000000"/>
                </a:solidFill>
                <a:cs typeface="Arial"/>
                <a:sym typeface="Arial"/>
              </a:rPr>
              <a:t>Warnings Issued</a:t>
            </a:r>
            <a:endParaRPr lang="en-US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6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1 pm: Press Briefing</a:t>
            </a:r>
          </a:p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0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0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19" y="1328258"/>
            <a:ext cx="9034839" cy="314525"/>
            <a:chOff x="-404307" y="1545765"/>
            <a:chExt cx="9385021" cy="450036"/>
          </a:xfrm>
        </p:grpSpPr>
        <p:grpSp>
          <p:nvGrpSpPr>
            <p:cNvPr id="10" name="Group 9"/>
            <p:cNvGrpSpPr/>
            <p:nvPr/>
          </p:nvGrpSpPr>
          <p:grpSpPr>
            <a:xfrm>
              <a:off x="-404307" y="1557059"/>
              <a:ext cx="9243507" cy="438742"/>
              <a:chOff x="-404307" y="1749287"/>
              <a:chExt cx="9243507" cy="43874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4400" y="2188029"/>
                <a:ext cx="852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4400" y="2021028"/>
                <a:ext cx="6720" cy="16700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395000" y="1752330"/>
                <a:ext cx="18070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Jan 19</a:t>
                </a:r>
                <a:endParaRPr lang="en-US" sz="16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404307" y="1749287"/>
                <a:ext cx="18070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Jan 15 - 18</a:t>
                </a:r>
                <a:endParaRPr lang="en-US" sz="16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919064" y="1545765"/>
              <a:ext cx="1807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Jan 20</a:t>
              </a:r>
              <a:endParaRPr lang="en-US" sz="16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1371" y="1546380"/>
              <a:ext cx="1807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Jan 21</a:t>
              </a:r>
              <a:endParaRPr lang="en-US" sz="16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3685" y="1557059"/>
              <a:ext cx="1807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Jan 22</a:t>
              </a:r>
              <a:endParaRPr lang="en-US" sz="16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34329" y="1618743"/>
            <a:ext cx="174086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Partner Coordination/ Briefings</a:t>
            </a:r>
          </a:p>
          <a:p>
            <a:endParaRPr lang="en-US" sz="10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</a:rPr>
              <a:t>Media interviews</a:t>
            </a:r>
          </a:p>
          <a:p>
            <a:endParaRPr lang="en-US" sz="90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b="1" kern="0" dirty="0" smtClean="0">
                <a:solidFill>
                  <a:srgbClr val="000000"/>
                </a:solidFill>
                <a:cs typeface="Arial"/>
                <a:sym typeface="Arial"/>
              </a:rPr>
              <a:t>Blizzard Watches</a:t>
            </a:r>
          </a:p>
          <a:p>
            <a:r>
              <a:rPr lang="en-US" b="1" kern="0" dirty="0" smtClean="0">
                <a:solidFill>
                  <a:srgbClr val="000000"/>
                </a:solidFill>
                <a:cs typeface="Arial"/>
                <a:sym typeface="Arial"/>
              </a:rPr>
              <a:t>Issued</a:t>
            </a: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54241" y="1618743"/>
            <a:ext cx="186728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</a:rPr>
              <a:t>Snow begins in the Mid-Atlantic</a:t>
            </a:r>
          </a:p>
          <a:p>
            <a:endParaRPr lang="en-US" sz="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Snow forecast adjusted to include NYC in Blizzard Warning</a:t>
            </a:r>
            <a:endParaRPr lang="en-US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endParaRPr lang="en-US" sz="16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6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6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600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n-US" sz="140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Schools/</a:t>
            </a:r>
            <a:r>
              <a:rPr lang="en-US" sz="14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Govt</a:t>
            </a:r>
            <a:r>
              <a:rPr lang="en-US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 Close</a:t>
            </a:r>
          </a:p>
          <a:p>
            <a:r>
              <a:rPr lang="en-US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Flights Canceled</a:t>
            </a:r>
          </a:p>
          <a:p>
            <a:r>
              <a:rPr lang="en-US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Roads Closed</a:t>
            </a:r>
            <a:endParaRPr lang="en-US" sz="1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88" y="5091371"/>
            <a:ext cx="2270910" cy="129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r="35040" b="56823"/>
          <a:stretch/>
        </p:blipFill>
        <p:spPr bwMode="auto">
          <a:xfrm>
            <a:off x="634630" y="5130568"/>
            <a:ext cx="2479241" cy="12872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21" y="2533527"/>
            <a:ext cx="1868214" cy="1497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4224134"/>
            <a:ext cx="1648203" cy="1189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lum bright="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47" y="5138030"/>
            <a:ext cx="1693673" cy="1270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19" y="-29714"/>
            <a:ext cx="9166486" cy="1357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ysClr val="windowText" lastClr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2pPr>
            <a:lvl3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3pPr>
            <a:lvl4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4pPr>
            <a:lvl5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5pPr>
            <a:lvl6pPr marL="4572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sz="3200" dirty="0"/>
              <a:t>January 2016 Blizzard &amp; Coastal Storm:</a:t>
            </a:r>
          </a:p>
          <a:p>
            <a:r>
              <a:rPr lang="en-US" sz="3200" dirty="0"/>
              <a:t>Connecting All of the Pieces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513" y="3317872"/>
            <a:ext cx="1630204" cy="11359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63" y="3276214"/>
            <a:ext cx="1380842" cy="775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12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5BDB8-58BB-477C-83C9-71FC18A92F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19200" y="76200"/>
            <a:ext cx="7620000" cy="12300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ysClr val="windowText" lastClr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Demi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Connecting All the Pieces</a:t>
            </a:r>
            <a:endParaRPr lang="en-US" sz="4000" i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62200"/>
            <a:ext cx="4191000" cy="34229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26" y="1415360"/>
            <a:ext cx="3190747" cy="2514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1905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2013 Snowstorm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2099" y="144207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2016 Snowstorm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756" y="5822861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3498" y="3556200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NWS Decision Support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 b="5878"/>
          <a:stretch/>
        </p:blipFill>
        <p:spPr bwMode="auto">
          <a:xfrm>
            <a:off x="5924800" y="3997387"/>
            <a:ext cx="3185160" cy="2514600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967236">
            <a:off x="3724630" y="3108028"/>
            <a:ext cx="294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Island Expressway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199" y="6142655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NWS Decision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2551" y="6214646"/>
            <a:ext cx="294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 Turnpike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91000" y="2895600"/>
            <a:ext cx="2133707" cy="10660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22099" y="5638801"/>
            <a:ext cx="958480" cy="7451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250</Words>
  <Application>Microsoft Office PowerPoint</Application>
  <PresentationFormat>On-screen Show (4:3)</PresentationFormat>
  <Paragraphs>103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Realizing Intrinsic Value</vt:lpstr>
      <vt:lpstr>PowerPoint Presentation</vt:lpstr>
      <vt:lpstr>PowerPoint Presentation</vt:lpstr>
    </vt:vector>
  </TitlesOfParts>
  <Company>NOAA 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Moore Sprague</dc:creator>
  <cp:lastModifiedBy>Jennifer Moore Sprague</cp:lastModifiedBy>
  <cp:revision>4</cp:revision>
  <dcterms:created xsi:type="dcterms:W3CDTF">2016-04-27T15:33:54Z</dcterms:created>
  <dcterms:modified xsi:type="dcterms:W3CDTF">2016-04-27T18:12:36Z</dcterms:modified>
</cp:coreProperties>
</file>