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334" r:id="rId2"/>
    <p:sldId id="356" r:id="rId3"/>
    <p:sldId id="337" r:id="rId4"/>
    <p:sldId id="336" r:id="rId5"/>
    <p:sldId id="338" r:id="rId6"/>
    <p:sldId id="340" r:id="rId7"/>
    <p:sldId id="339" r:id="rId8"/>
    <p:sldId id="341" r:id="rId9"/>
    <p:sldId id="357" r:id="rId10"/>
    <p:sldId id="358" r:id="rId11"/>
    <p:sldId id="359" r:id="rId12"/>
    <p:sldId id="360" r:id="rId1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F66BAC6F-6DA5-6448-A3B6-57F60E76EC09}">
          <p14:sldIdLst>
            <p14:sldId id="334"/>
            <p14:sldId id="356"/>
            <p14:sldId id="337"/>
            <p14:sldId id="336"/>
            <p14:sldId id="338"/>
            <p14:sldId id="340"/>
            <p14:sldId id="339"/>
            <p14:sldId id="341"/>
            <p14:sldId id="357"/>
            <p14:sldId id="358"/>
            <p14:sldId id="359"/>
            <p14:sldId id="36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8110"/>
    <a:srgbClr val="5CA320"/>
    <a:srgbClr val="0E72A2"/>
    <a:srgbClr val="62B3E0"/>
    <a:srgbClr val="91CDED"/>
    <a:srgbClr val="197917"/>
    <a:srgbClr val="22F80B"/>
    <a:srgbClr val="1DB15C"/>
    <a:srgbClr val="166338"/>
    <a:srgbClr val="20E1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7" autoAdjust="0"/>
    <p:restoredTop sz="93429" autoAdjust="0"/>
  </p:normalViewPr>
  <p:slideViewPr>
    <p:cSldViewPr snapToGrid="0" snapToObjects="1">
      <p:cViewPr>
        <p:scale>
          <a:sx n="100" d="100"/>
          <a:sy n="100" d="100"/>
        </p:scale>
        <p:origin x="-540"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AEE37CB-BC15-47E4-92AE-7EA2A07E2038}" type="datetimeFigureOut">
              <a:rPr lang="en-US"/>
              <a:pPr>
                <a:defRPr/>
              </a:pPr>
              <a:t>5/23/2016</a:t>
            </a:fld>
            <a:endParaRPr lang="en-US"/>
          </a:p>
        </p:txBody>
      </p:sp>
      <p:sp>
        <p:nvSpPr>
          <p:cNvPr id="4" name="Footer Placeholder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3B3D0383-D0E1-4EC3-956B-AE2F922A6429}" type="slidenum">
              <a:rPr lang="en-US"/>
              <a:pPr>
                <a:defRPr/>
              </a:pPr>
              <a:t>‹#›</a:t>
            </a:fld>
            <a:endParaRPr lang="en-US"/>
          </a:p>
        </p:txBody>
      </p:sp>
    </p:spTree>
    <p:extLst>
      <p:ext uri="{BB962C8B-B14F-4D97-AF65-F5344CB8AC3E}">
        <p14:creationId xmlns:p14="http://schemas.microsoft.com/office/powerpoint/2010/main" val="3079183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3A7BF7CD-9F10-416E-A5AC-965EBC8FFD62}" type="datetimeFigureOut">
              <a:rPr lang="en-US" smtClean="0"/>
              <a:pPr/>
              <a:t>5/23/2016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6C274A07-95E1-43E5-AF2A-D26E590F4402}" type="slidenum">
              <a:rPr lang="en-US" smtClean="0"/>
              <a:pPr/>
              <a:t>‹#›</a:t>
            </a:fld>
            <a:endParaRPr lang="en-US"/>
          </a:p>
        </p:txBody>
      </p:sp>
    </p:spTree>
    <p:extLst>
      <p:ext uri="{BB962C8B-B14F-4D97-AF65-F5344CB8AC3E}">
        <p14:creationId xmlns:p14="http://schemas.microsoft.com/office/powerpoint/2010/main" val="1043786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Thank you, I’m glad to have the opportunity to present some recent work on next-generation forecast models for Lake Erie.</a:t>
            </a:r>
          </a:p>
          <a:p>
            <a:pPr marL="0" indent="0">
              <a:buFontTx/>
              <a:buNone/>
            </a:pPr>
            <a:r>
              <a:rPr lang="en-US" baseline="0" dirty="0" smtClean="0"/>
              <a:t>Although I’m speaking today, this presentation really represents the work of a large team from GLERL, the HABs team at NCCOS, and the team at CO-OPS.</a:t>
            </a:r>
          </a:p>
        </p:txBody>
      </p:sp>
      <p:sp>
        <p:nvSpPr>
          <p:cNvPr id="4" name="Slide Number Placeholder 3"/>
          <p:cNvSpPr>
            <a:spLocks noGrp="1"/>
          </p:cNvSpPr>
          <p:nvPr>
            <p:ph type="sldNum" sz="quarter" idx="10"/>
          </p:nvPr>
        </p:nvSpPr>
        <p:spPr/>
        <p:txBody>
          <a:bodyPr/>
          <a:lstStyle/>
          <a:p>
            <a:fld id="{6C274A07-95E1-43E5-AF2A-D26E590F4402}" type="slidenum">
              <a:rPr lang="en-US" smtClean="0"/>
              <a:pPr/>
              <a:t>1</a:t>
            </a:fld>
            <a:endParaRPr lang="en-US"/>
          </a:p>
        </p:txBody>
      </p:sp>
    </p:spTree>
    <p:extLst>
      <p:ext uri="{BB962C8B-B14F-4D97-AF65-F5344CB8AC3E}">
        <p14:creationId xmlns:p14="http://schemas.microsoft.com/office/powerpoint/2010/main" val="65690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Now, this helps us answer the questions, where is the HAB now and where will it go, providing vital information to decision makers like water intake managers and health officials.</a:t>
            </a:r>
          </a:p>
          <a:p>
            <a:pPr marL="0" indent="0">
              <a:buFontTx/>
              <a:buNone/>
            </a:pPr>
            <a:r>
              <a:rPr lang="en-US" baseline="0" dirty="0" smtClean="0"/>
              <a:t>But we’re still limited to providing primarily surface information of the algal bloom</a:t>
            </a:r>
          </a:p>
          <a:p>
            <a:pPr marL="0" indent="0">
              <a:buFontTx/>
              <a:buNone/>
            </a:pPr>
            <a:r>
              <a:rPr lang="en-US" baseline="0" dirty="0" smtClean="0"/>
              <a:t>Although helpful, there is still a need to dig below the surface of the lake and understand the 3D structure (or total biomass) of the bloom and whether we expect the HAB to float to the surface and form a scum or whether it will be mixed throughout the water column.</a:t>
            </a:r>
          </a:p>
          <a:p>
            <a:pPr marL="0" indent="0">
              <a:buFontTx/>
              <a:buNone/>
            </a:pPr>
            <a:r>
              <a:rPr lang="en-US" baseline="0" dirty="0" smtClean="0"/>
              <a:t>This way we can tell water intake operators not only the likelihood of the HAB floating over their intake in the next few days, but also if we expect it to mix down to the depth of the intake itself.</a:t>
            </a:r>
          </a:p>
          <a:p>
            <a:pPr marL="0" indent="0">
              <a:buFontTx/>
              <a:buNone/>
            </a:pPr>
            <a:r>
              <a:rPr lang="en-US" baseline="0" dirty="0" smtClean="0"/>
              <a:t>And this is where our next-generation models come in…how do we improve our current capability to provide sub-surface HAB forecasts?</a:t>
            </a:r>
          </a:p>
        </p:txBody>
      </p:sp>
      <p:sp>
        <p:nvSpPr>
          <p:cNvPr id="4" name="Slide Number Placeholder 3"/>
          <p:cNvSpPr>
            <a:spLocks noGrp="1"/>
          </p:cNvSpPr>
          <p:nvPr>
            <p:ph type="sldNum" sz="quarter" idx="10"/>
          </p:nvPr>
        </p:nvSpPr>
        <p:spPr/>
        <p:txBody>
          <a:bodyPr/>
          <a:lstStyle/>
          <a:p>
            <a:fld id="{6C274A07-95E1-43E5-AF2A-D26E590F4402}" type="slidenum">
              <a:rPr lang="en-US" smtClean="0"/>
              <a:pPr/>
              <a:t>11</a:t>
            </a:fld>
            <a:endParaRPr lang="en-US"/>
          </a:p>
        </p:txBody>
      </p:sp>
    </p:spTree>
    <p:extLst>
      <p:ext uri="{BB962C8B-B14F-4D97-AF65-F5344CB8AC3E}">
        <p14:creationId xmlns:p14="http://schemas.microsoft.com/office/powerpoint/2010/main" val="111417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We’re approaching this in two ways:</a:t>
            </a:r>
          </a:p>
          <a:p>
            <a:pPr marL="171450" lvl="0" indent="-171450">
              <a:buFontTx/>
              <a:buChar char="-"/>
            </a:pPr>
            <a:r>
              <a:rPr lang="en-US" baseline="0" dirty="0" smtClean="0"/>
              <a:t>The first is to improve our understanding and prediction of the currents and mixing in the lake</a:t>
            </a:r>
          </a:p>
          <a:p>
            <a:pPr marL="628650" lvl="1" indent="-171450">
              <a:buFontTx/>
              <a:buChar char="-"/>
            </a:pPr>
            <a:r>
              <a:rPr lang="en-US" baseline="0" dirty="0" smtClean="0"/>
              <a:t>Through partnership between GLERL, CO-OPS, and CSDL, we’re upgrading the NOAA Lake Erie Operational Forecast System (LEOFS)</a:t>
            </a:r>
          </a:p>
          <a:p>
            <a:pPr marL="628650" lvl="1" indent="-171450">
              <a:buFontTx/>
              <a:buChar char="-"/>
            </a:pPr>
            <a:r>
              <a:rPr lang="en-US" baseline="0" dirty="0" smtClean="0"/>
              <a:t>The next-generation of this model provides improved 3D currents and mixing, as well as finer-scale coastal resolution that can provide better tracking of the HAB</a:t>
            </a:r>
          </a:p>
          <a:p>
            <a:pPr marL="628650" lvl="1" indent="-171450">
              <a:buFontTx/>
              <a:buChar char="-"/>
            </a:pPr>
            <a:r>
              <a:rPr lang="en-US" baseline="0" dirty="0" smtClean="0"/>
              <a:t>This model is actually transitioning to operations at CO-OPS next month!</a:t>
            </a:r>
          </a:p>
          <a:p>
            <a:pPr marL="171450" lvl="0" indent="-171450">
              <a:buFontTx/>
              <a:buChar char="-"/>
            </a:pPr>
            <a:r>
              <a:rPr lang="en-US" baseline="0" dirty="0" smtClean="0"/>
              <a:t>Second, along with CILER and NCCOS, we’re developing a 3D HAB forecast model that uses an FVCOM-based </a:t>
            </a:r>
            <a:r>
              <a:rPr lang="en-US" baseline="0" dirty="0" err="1" smtClean="0"/>
              <a:t>Lagrangian</a:t>
            </a:r>
            <a:r>
              <a:rPr lang="en-US" baseline="0" dirty="0" smtClean="0"/>
              <a:t> particle model, that we’ve dubbed the “HAB Tracker”</a:t>
            </a:r>
          </a:p>
          <a:p>
            <a:pPr marL="628650" lvl="1" indent="-171450">
              <a:buFontTx/>
              <a:buChar char="-"/>
            </a:pPr>
            <a:r>
              <a:rPr lang="en-US" baseline="0" dirty="0" smtClean="0"/>
              <a:t>This model can track the buoyant migration of the algae, as the form as scum on the surface</a:t>
            </a:r>
          </a:p>
          <a:p>
            <a:pPr marL="628650" lvl="1" indent="-171450">
              <a:buFontTx/>
              <a:buChar char="-"/>
            </a:pPr>
            <a:r>
              <a:rPr lang="en-US" baseline="0" dirty="0" smtClean="0"/>
              <a:t>As well as when wind conditions mix them down into the water column</a:t>
            </a:r>
          </a:p>
          <a:p>
            <a:pPr marL="628650" lvl="1" indent="-171450">
              <a:buFontTx/>
              <a:buChar char="-"/>
            </a:pPr>
            <a:r>
              <a:rPr lang="en-US" baseline="0" dirty="0" smtClean="0"/>
              <a:t>Or even incorporate simple parameterizations of growth to capture early season dynamics.</a:t>
            </a:r>
          </a:p>
        </p:txBody>
      </p:sp>
      <p:sp>
        <p:nvSpPr>
          <p:cNvPr id="4" name="Slide Number Placeholder 3"/>
          <p:cNvSpPr>
            <a:spLocks noGrp="1"/>
          </p:cNvSpPr>
          <p:nvPr>
            <p:ph type="sldNum" sz="quarter" idx="10"/>
          </p:nvPr>
        </p:nvSpPr>
        <p:spPr/>
        <p:txBody>
          <a:bodyPr/>
          <a:lstStyle/>
          <a:p>
            <a:fld id="{6C274A07-95E1-43E5-AF2A-D26E590F4402}" type="slidenum">
              <a:rPr lang="en-US" smtClean="0"/>
              <a:pPr/>
              <a:t>12</a:t>
            </a:fld>
            <a:endParaRPr lang="en-US"/>
          </a:p>
        </p:txBody>
      </p:sp>
    </p:spTree>
    <p:extLst>
      <p:ext uri="{BB962C8B-B14F-4D97-AF65-F5344CB8AC3E}">
        <p14:creationId xmlns:p14="http://schemas.microsoft.com/office/powerpoint/2010/main" val="118123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Like</a:t>
            </a:r>
            <a:r>
              <a:rPr lang="en-US" baseline="0" dirty="0" smtClean="0"/>
              <a:t> any good Great Lakes scientist, I usually start by telling you how large the lakes are, seen here in a rotated view from space with Lake Superior at the bottom and Lake Erie toward the top.</a:t>
            </a:r>
          </a:p>
          <a:p>
            <a:pPr marL="0" indent="0">
              <a:buFontTx/>
              <a:buNone/>
            </a:pPr>
            <a:r>
              <a:rPr lang="en-US" baseline="0" dirty="0" smtClean="0"/>
              <a:t>Although the shallowest of the Great Lakes, it’s the most biological productive and serves a number of large cities in Detroit, Toledo, Cleveland, and Buffalo</a:t>
            </a:r>
          </a:p>
          <a:p>
            <a:pPr marL="0" indent="0">
              <a:buFontTx/>
              <a:buNone/>
            </a:pPr>
            <a:r>
              <a:rPr lang="en-US" baseline="0" dirty="0" smtClean="0"/>
              <a:t>As well as contains several public drinking water intakes found along the coastline.</a:t>
            </a:r>
            <a:endParaRPr lang="en-US" dirty="0" smtClean="0"/>
          </a:p>
        </p:txBody>
      </p:sp>
      <p:sp>
        <p:nvSpPr>
          <p:cNvPr id="4" name="Slide Number Placeholder 3"/>
          <p:cNvSpPr>
            <a:spLocks noGrp="1"/>
          </p:cNvSpPr>
          <p:nvPr>
            <p:ph type="sldNum" sz="quarter" idx="10"/>
          </p:nvPr>
        </p:nvSpPr>
        <p:spPr/>
        <p:txBody>
          <a:bodyPr/>
          <a:lstStyle/>
          <a:p>
            <a:fld id="{6C274A07-95E1-43E5-AF2A-D26E590F4402}" type="slidenum">
              <a:rPr lang="en-US" smtClean="0"/>
              <a:pPr/>
              <a:t>3</a:t>
            </a:fld>
            <a:endParaRPr lang="en-US"/>
          </a:p>
        </p:txBody>
      </p:sp>
    </p:spTree>
    <p:extLst>
      <p:ext uri="{BB962C8B-B14F-4D97-AF65-F5344CB8AC3E}">
        <p14:creationId xmlns:p14="http://schemas.microsoft.com/office/powerpoint/2010/main" val="344803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Instead of focusing on spatial</a:t>
            </a:r>
            <a:r>
              <a:rPr lang="en-US" baseline="0" dirty="0" smtClean="0"/>
              <a:t> scale however, I’m going to give a very brief history of Lake Erie’s water quality and the need for accurate forecast products.</a:t>
            </a:r>
          </a:p>
          <a:p>
            <a:pPr marL="0" indent="0">
              <a:buFontTx/>
              <a:buNone/>
            </a:pPr>
            <a:r>
              <a:rPr lang="en-US" baseline="0" dirty="0" smtClean="0"/>
              <a:t>Going back to the mid 60’s and early 70’s, Erie was plagued by algae and water quality issues, which led to the GLWQA, an effort to reduce point sources of nutrients to the lake.</a:t>
            </a:r>
          </a:p>
          <a:p>
            <a:pPr marL="0" indent="0">
              <a:buFontTx/>
              <a:buNone/>
            </a:pPr>
            <a:r>
              <a:rPr lang="en-US" baseline="0" dirty="0" smtClean="0"/>
              <a:t>This approach worked, reducing blooms and improving water quality through the 80’s</a:t>
            </a:r>
          </a:p>
          <a:p>
            <a:pPr marL="0" indent="0">
              <a:buFontTx/>
              <a:buNone/>
            </a:pPr>
            <a:r>
              <a:rPr lang="en-US" baseline="0" dirty="0" smtClean="0"/>
              <a:t>However, around the late 1990’s, algal blooms began to worsen.</a:t>
            </a:r>
          </a:p>
          <a:p>
            <a:pPr marL="0" indent="0">
              <a:buFontTx/>
              <a:buNone/>
            </a:pPr>
            <a:r>
              <a:rPr lang="en-US" baseline="0" dirty="0" smtClean="0"/>
              <a:t>It’s worth noting that this roughly coincides with the introduction of the invasive zebra mussel, though changes in tributary discharge and other factors are potential contributors, and is still an active area of research.</a:t>
            </a:r>
          </a:p>
          <a:p>
            <a:pPr marL="0" indent="0">
              <a:buFontTx/>
              <a:buNone/>
            </a:pPr>
            <a:r>
              <a:rPr lang="en-US" baseline="0" dirty="0" smtClean="0"/>
              <a:t>Since the early 2000’s, we’ve seen a rise in HAB severity, including toxicity that sets this apart from the 60’s/70’s era, with 3 notable years that I’ll point out.</a:t>
            </a:r>
          </a:p>
        </p:txBody>
      </p:sp>
      <p:sp>
        <p:nvSpPr>
          <p:cNvPr id="4" name="Slide Number Placeholder 3"/>
          <p:cNvSpPr>
            <a:spLocks noGrp="1"/>
          </p:cNvSpPr>
          <p:nvPr>
            <p:ph type="sldNum" sz="quarter" idx="10"/>
          </p:nvPr>
        </p:nvSpPr>
        <p:spPr/>
        <p:txBody>
          <a:bodyPr/>
          <a:lstStyle/>
          <a:p>
            <a:fld id="{6C274A07-95E1-43E5-AF2A-D26E590F4402}" type="slidenum">
              <a:rPr lang="en-US" smtClean="0"/>
              <a:pPr/>
              <a:t>4</a:t>
            </a:fld>
            <a:endParaRPr lang="en-US"/>
          </a:p>
        </p:txBody>
      </p:sp>
    </p:spTree>
    <p:extLst>
      <p:ext uri="{BB962C8B-B14F-4D97-AF65-F5344CB8AC3E}">
        <p14:creationId xmlns:p14="http://schemas.microsoft.com/office/powerpoint/2010/main" val="299444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in 2011, when the largest</a:t>
            </a:r>
            <a:r>
              <a:rPr lang="en-US" baseline="0" dirty="0" smtClean="0"/>
              <a:t> bloom ever recorded in Lake Erie occurred.</a:t>
            </a:r>
          </a:p>
          <a:p>
            <a:r>
              <a:rPr lang="en-US" baseline="0" dirty="0" smtClean="0"/>
              <a:t>The image here showing peak bloom extent that summer.</a:t>
            </a:r>
            <a:endParaRPr lang="en-US" dirty="0"/>
          </a:p>
        </p:txBody>
      </p:sp>
      <p:sp>
        <p:nvSpPr>
          <p:cNvPr id="4" name="Slide Number Placeholder 3"/>
          <p:cNvSpPr>
            <a:spLocks noGrp="1"/>
          </p:cNvSpPr>
          <p:nvPr>
            <p:ph type="sldNum" sz="quarter" idx="10"/>
          </p:nvPr>
        </p:nvSpPr>
        <p:spPr/>
        <p:txBody>
          <a:bodyPr/>
          <a:lstStyle/>
          <a:p>
            <a:fld id="{6C274A07-95E1-43E5-AF2A-D26E590F4402}" type="slidenum">
              <a:rPr lang="en-US" smtClean="0"/>
              <a:pPr/>
              <a:t>5</a:t>
            </a:fld>
            <a:endParaRPr lang="en-US"/>
          </a:p>
        </p:txBody>
      </p:sp>
    </p:spTree>
    <p:extLst>
      <p:ext uri="{BB962C8B-B14F-4D97-AF65-F5344CB8AC3E}">
        <p14:creationId xmlns:p14="http://schemas.microsoft.com/office/powerpoint/2010/main" val="184301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Then in 2014, during the algal bloom outbreak,</a:t>
            </a:r>
            <a:r>
              <a:rPr lang="en-US" baseline="0" dirty="0" smtClean="0"/>
              <a:t> toxic water infiltrated the City of Toledo drinking water supply</a:t>
            </a:r>
          </a:p>
          <a:p>
            <a:pPr marL="0" indent="0">
              <a:buFontTx/>
              <a:buNone/>
            </a:pPr>
            <a:r>
              <a:rPr lang="en-US" baseline="0" dirty="0" smtClean="0"/>
              <a:t>During which 400,000 residents didn’t have access to city drinking water</a:t>
            </a:r>
          </a:p>
          <a:p>
            <a:pPr marL="0" indent="0">
              <a:buFontTx/>
              <a:buNone/>
            </a:pPr>
            <a:r>
              <a:rPr lang="en-US" baseline="0" dirty="0" smtClean="0"/>
              <a:t>And severe economic impacts were felt as well ($60million to Mill, $40 in ecosystem services), putting Erie in the national spotlight</a:t>
            </a:r>
            <a:endParaRPr lang="en-US" dirty="0" smtClean="0"/>
          </a:p>
        </p:txBody>
      </p:sp>
      <p:sp>
        <p:nvSpPr>
          <p:cNvPr id="4" name="Slide Number Placeholder 3"/>
          <p:cNvSpPr>
            <a:spLocks noGrp="1"/>
          </p:cNvSpPr>
          <p:nvPr>
            <p:ph type="sldNum" sz="quarter" idx="10"/>
          </p:nvPr>
        </p:nvSpPr>
        <p:spPr/>
        <p:txBody>
          <a:bodyPr/>
          <a:lstStyle/>
          <a:p>
            <a:fld id="{6C274A07-95E1-43E5-AF2A-D26E590F4402}" type="slidenum">
              <a:rPr lang="en-US" smtClean="0"/>
              <a:pPr/>
              <a:t>6</a:t>
            </a:fld>
            <a:endParaRPr lang="en-US"/>
          </a:p>
        </p:txBody>
      </p:sp>
    </p:spTree>
    <p:extLst>
      <p:ext uri="{BB962C8B-B14F-4D97-AF65-F5344CB8AC3E}">
        <p14:creationId xmlns:p14="http://schemas.microsoft.com/office/powerpoint/2010/main" val="137787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in</a:t>
            </a:r>
            <a:r>
              <a:rPr lang="en-US" baseline="0" dirty="0" smtClean="0"/>
              <a:t> just this past summer, 2015,</a:t>
            </a:r>
            <a:r>
              <a:rPr lang="en-US" dirty="0" smtClean="0"/>
              <a:t> the record for</a:t>
            </a:r>
            <a:r>
              <a:rPr lang="en-US" baseline="0" dirty="0" smtClean="0"/>
              <a:t> most severe bloom was broken again</a:t>
            </a:r>
            <a:endParaRPr lang="en-US" dirty="0"/>
          </a:p>
        </p:txBody>
      </p:sp>
      <p:sp>
        <p:nvSpPr>
          <p:cNvPr id="4" name="Slide Number Placeholder 3"/>
          <p:cNvSpPr>
            <a:spLocks noGrp="1"/>
          </p:cNvSpPr>
          <p:nvPr>
            <p:ph type="sldNum" sz="quarter" idx="10"/>
          </p:nvPr>
        </p:nvSpPr>
        <p:spPr/>
        <p:txBody>
          <a:bodyPr/>
          <a:lstStyle/>
          <a:p>
            <a:fld id="{6C274A07-95E1-43E5-AF2A-D26E590F4402}" type="slidenum">
              <a:rPr lang="en-US" smtClean="0"/>
              <a:pPr/>
              <a:t>7</a:t>
            </a:fld>
            <a:endParaRPr lang="en-US"/>
          </a:p>
        </p:txBody>
      </p:sp>
    </p:spTree>
    <p:extLst>
      <p:ext uri="{BB962C8B-B14F-4D97-AF65-F5344CB8AC3E}">
        <p14:creationId xmlns:p14="http://schemas.microsoft.com/office/powerpoint/2010/main" val="350020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With such a devastating impact on drinking water safety and the economy that relies on Lake Erie as a result of these blooms, the public has a range of forecast needs from multi-year lake management, to seasonal severity, to short-term forecasts.</a:t>
            </a:r>
          </a:p>
          <a:p>
            <a:pPr marL="0" indent="0">
              <a:buFontTx/>
              <a:buNone/>
            </a:pPr>
            <a:r>
              <a:rPr lang="en-US" baseline="0" dirty="0" smtClean="0"/>
              <a:t>And it’s on this short-term scale, specifically 5-days, that I’ll present our next-generation forecast tools</a:t>
            </a:r>
          </a:p>
        </p:txBody>
      </p:sp>
      <p:sp>
        <p:nvSpPr>
          <p:cNvPr id="4" name="Slide Number Placeholder 3"/>
          <p:cNvSpPr>
            <a:spLocks noGrp="1"/>
          </p:cNvSpPr>
          <p:nvPr>
            <p:ph type="sldNum" sz="quarter" idx="10"/>
          </p:nvPr>
        </p:nvSpPr>
        <p:spPr/>
        <p:txBody>
          <a:bodyPr/>
          <a:lstStyle/>
          <a:p>
            <a:fld id="{6C274A07-95E1-43E5-AF2A-D26E590F4402}" type="slidenum">
              <a:rPr lang="en-US" smtClean="0"/>
              <a:pPr/>
              <a:t>8</a:t>
            </a:fld>
            <a:endParaRPr lang="en-US"/>
          </a:p>
        </p:txBody>
      </p:sp>
    </p:spTree>
    <p:extLst>
      <p:ext uri="{BB962C8B-B14F-4D97-AF65-F5344CB8AC3E}">
        <p14:creationId xmlns:p14="http://schemas.microsoft.com/office/powerpoint/2010/main" val="30524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Short-term forecasts consist of 2 components, the first is the current status of the bloom, or “Where is it now?”</a:t>
            </a:r>
          </a:p>
          <a:p>
            <a:pPr marL="0" indent="0">
              <a:buFontTx/>
              <a:buNone/>
            </a:pPr>
            <a:r>
              <a:rPr lang="en-US" baseline="0" dirty="0" smtClean="0"/>
              <a:t>To answer this question, we use a combination observing and remote sensing techniques.</a:t>
            </a:r>
          </a:p>
          <a:p>
            <a:pPr marL="0" indent="0">
              <a:buFontTx/>
              <a:buNone/>
            </a:pPr>
            <a:r>
              <a:rPr lang="en-US" baseline="0" dirty="0" smtClean="0"/>
              <a:t>Such as in-situ water sampling and real-time monitoring to extract HAB concentration and toxicity at several sites in the western basin.</a:t>
            </a:r>
          </a:p>
          <a:p>
            <a:pPr marL="0" indent="0">
              <a:buFontTx/>
              <a:buNone/>
            </a:pPr>
            <a:r>
              <a:rPr lang="en-US" baseline="0" dirty="0" smtClean="0"/>
              <a:t>Daily satellite imagery to get surface concentrations and HAB extent</a:t>
            </a:r>
          </a:p>
          <a:p>
            <a:pPr marL="0" indent="0">
              <a:buFontTx/>
              <a:buNone/>
            </a:pPr>
            <a:r>
              <a:rPr lang="en-US" baseline="0" dirty="0" smtClean="0"/>
              <a:t>And we’re starting to use </a:t>
            </a:r>
            <a:r>
              <a:rPr lang="en-US" baseline="0" dirty="0" err="1" smtClean="0"/>
              <a:t>hyperspectral</a:t>
            </a:r>
            <a:r>
              <a:rPr lang="en-US" baseline="0" dirty="0" smtClean="0"/>
              <a:t> imagery from flyovers to supplement spatial extent and concentrations, particularly useful on cloudy days</a:t>
            </a:r>
          </a:p>
          <a:p>
            <a:pPr marL="0" indent="0">
              <a:buFontTx/>
              <a:buNone/>
            </a:pPr>
            <a:r>
              <a:rPr lang="en-US" baseline="0" dirty="0" smtClean="0"/>
              <a:t>In combination, these provide our best understanding of the HAB extent, concentration, and toxicity at the present time</a:t>
            </a:r>
            <a:endParaRPr lang="en-US" dirty="0"/>
          </a:p>
        </p:txBody>
      </p:sp>
      <p:sp>
        <p:nvSpPr>
          <p:cNvPr id="4" name="Slide Number Placeholder 3"/>
          <p:cNvSpPr>
            <a:spLocks noGrp="1"/>
          </p:cNvSpPr>
          <p:nvPr>
            <p:ph type="sldNum" sz="quarter" idx="10"/>
          </p:nvPr>
        </p:nvSpPr>
        <p:spPr/>
        <p:txBody>
          <a:bodyPr/>
          <a:lstStyle/>
          <a:p>
            <a:fld id="{6C274A07-95E1-43E5-AF2A-D26E590F4402}" type="slidenum">
              <a:rPr lang="en-US" smtClean="0"/>
              <a:pPr/>
              <a:t>9</a:t>
            </a:fld>
            <a:endParaRPr lang="en-US"/>
          </a:p>
        </p:txBody>
      </p:sp>
    </p:spTree>
    <p:extLst>
      <p:ext uri="{BB962C8B-B14F-4D97-AF65-F5344CB8AC3E}">
        <p14:creationId xmlns:p14="http://schemas.microsoft.com/office/powerpoint/2010/main" val="455850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But what’s going to happen over the next few days? This is the 2</a:t>
            </a:r>
            <a:r>
              <a:rPr lang="en-US" baseline="30000" dirty="0" smtClean="0"/>
              <a:t>nd</a:t>
            </a:r>
            <a:r>
              <a:rPr lang="en-US" baseline="0" dirty="0" smtClean="0"/>
              <a:t> component of the short-term forecast</a:t>
            </a:r>
          </a:p>
          <a:p>
            <a:pPr marL="0" indent="0">
              <a:buFontTx/>
              <a:buNone/>
            </a:pPr>
            <a:r>
              <a:rPr lang="en-US" baseline="0" dirty="0" smtClean="0"/>
              <a:t>Using forecasted meteorology, primarily the over-lake wind conditions, and the forecasted currents in the lake, we can take our can take our current state of the HAB and forecast it’s trajectory and concentration over the next 120 hours.</a:t>
            </a:r>
          </a:p>
          <a:p>
            <a:pPr marL="0" indent="0">
              <a:buFontTx/>
              <a:buNone/>
            </a:pPr>
            <a:r>
              <a:rPr lang="en-US" baseline="0" dirty="0" smtClean="0"/>
              <a:t>This is what’s currently being done by NCCOS and transitioning to CO-OPS, known as the Lake Erie HAB Bulletin, which is produced 2x per week during the bloom season.</a:t>
            </a:r>
          </a:p>
        </p:txBody>
      </p:sp>
      <p:sp>
        <p:nvSpPr>
          <p:cNvPr id="4" name="Slide Number Placeholder 3"/>
          <p:cNvSpPr>
            <a:spLocks noGrp="1"/>
          </p:cNvSpPr>
          <p:nvPr>
            <p:ph type="sldNum" sz="quarter" idx="10"/>
          </p:nvPr>
        </p:nvSpPr>
        <p:spPr/>
        <p:txBody>
          <a:bodyPr/>
          <a:lstStyle/>
          <a:p>
            <a:fld id="{6C274A07-95E1-43E5-AF2A-D26E590F4402}" type="slidenum">
              <a:rPr lang="en-US" smtClean="0"/>
              <a:pPr/>
              <a:t>10</a:t>
            </a:fld>
            <a:endParaRPr lang="en-US"/>
          </a:p>
        </p:txBody>
      </p:sp>
    </p:spTree>
    <p:extLst>
      <p:ext uri="{BB962C8B-B14F-4D97-AF65-F5344CB8AC3E}">
        <p14:creationId xmlns:p14="http://schemas.microsoft.com/office/powerpoint/2010/main" val="846195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6" descr="background.jpg"/>
          <p:cNvPicPr>
            <a:picLocks noChangeAspect="1"/>
          </p:cNvPicPr>
          <p:nvPr userDrawn="1"/>
        </p:nvPicPr>
        <p:blipFill>
          <a:blip r:embed="rId2" cstate="print"/>
          <a:srcRect/>
          <a:stretch>
            <a:fillRect/>
          </a:stretch>
        </p:blipFill>
        <p:spPr bwMode="auto">
          <a:xfrm>
            <a:off x="0" y="-52388"/>
            <a:ext cx="9144000" cy="6858001"/>
          </a:xfrm>
          <a:prstGeom prst="rect">
            <a:avLst/>
          </a:prstGeom>
          <a:noFill/>
          <a:ln w="9525">
            <a:noFill/>
            <a:miter lim="800000"/>
            <a:headEnd/>
            <a:tailEnd/>
          </a:ln>
        </p:spPr>
      </p:pic>
      <p:grpSp>
        <p:nvGrpSpPr>
          <p:cNvPr id="7" name="Group 9"/>
          <p:cNvGrpSpPr>
            <a:grpSpLocks/>
          </p:cNvGrpSpPr>
          <p:nvPr userDrawn="1"/>
        </p:nvGrpSpPr>
        <p:grpSpPr bwMode="auto">
          <a:xfrm>
            <a:off x="220133" y="6039983"/>
            <a:ext cx="676768" cy="649289"/>
            <a:chOff x="-855137" y="5721914"/>
            <a:chExt cx="397933" cy="397933"/>
          </a:xfrm>
        </p:grpSpPr>
        <p:sp>
          <p:nvSpPr>
            <p:cNvPr id="8" name="Oval 7"/>
            <p:cNvSpPr/>
            <p:nvPr/>
          </p:nvSpPr>
          <p:spPr>
            <a:xfrm>
              <a:off x="-855137" y="5721914"/>
              <a:ext cx="397933" cy="39793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22" descr="NOAAlogoNew.ai"/>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5137" y="5721914"/>
              <a:ext cx="397933" cy="397933"/>
            </a:xfrm>
            <a:prstGeom prst="rect">
              <a:avLst/>
            </a:prstGeom>
            <a:noFill/>
            <a:ln w="9525">
              <a:noFill/>
              <a:miter lim="800000"/>
              <a:headEnd/>
              <a:tailEnd/>
            </a:ln>
          </p:spPr>
        </p:pic>
      </p:grpSp>
      <p:sp>
        <p:nvSpPr>
          <p:cNvPr id="17" name="Title Placeholder 1"/>
          <p:cNvSpPr>
            <a:spLocks noGrp="1"/>
          </p:cNvSpPr>
          <p:nvPr>
            <p:ph type="title"/>
          </p:nvPr>
        </p:nvSpPr>
        <p:spPr>
          <a:xfrm>
            <a:off x="220133" y="274638"/>
            <a:ext cx="6333067" cy="436562"/>
          </a:xfrm>
          <a:prstGeom prst="rect">
            <a:avLst/>
          </a:prstGeom>
        </p:spPr>
        <p:txBody>
          <a:bodyPr rtlCol="0">
            <a:noAutofit/>
          </a:bodyPr>
          <a:lstStyle>
            <a:lvl1pPr>
              <a:defRPr>
                <a:latin typeface="Palatino"/>
                <a:cs typeface="Palatino"/>
              </a:defRPr>
            </a:lvl1pPr>
          </a:lstStyle>
          <a:p>
            <a:r>
              <a:rPr lang="en-US" dirty="0" smtClean="0"/>
              <a:t>Title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5" name="Picture 12" descr="header.jpg"/>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63" y="0"/>
            <a:ext cx="9148763" cy="95885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background.jpg"/>
          <p:cNvPicPr>
            <a:picLocks noChangeAspect="1"/>
          </p:cNvPicPr>
          <p:nvPr userDrawn="1"/>
        </p:nvPicPr>
        <p:blipFill>
          <a:blip r:embed="rId2"/>
          <a:stretch>
            <a:fillRect/>
          </a:stretch>
        </p:blipFill>
        <p:spPr>
          <a:xfrm>
            <a:off x="0" y="-52246"/>
            <a:ext cx="9144000" cy="6858000"/>
          </a:xfrm>
          <a:prstGeom prst="rect">
            <a:avLst/>
          </a:prstGeom>
        </p:spPr>
      </p:pic>
      <p:pic>
        <p:nvPicPr>
          <p:cNvPr id="13" name="Picture 12" descr="header.jpg"/>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17956" y="4521818"/>
            <a:ext cx="24261956" cy="2542654"/>
          </a:xfrm>
          <a:prstGeom prst="rect">
            <a:avLst/>
          </a:prstGeom>
        </p:spPr>
      </p:pic>
    </p:spTree>
    <p:extLst>
      <p:ext uri="{BB962C8B-B14F-4D97-AF65-F5344CB8AC3E}">
        <p14:creationId xmlns:p14="http://schemas.microsoft.com/office/powerpoint/2010/main" val="1984140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background.jpg"/>
          <p:cNvPicPr>
            <a:picLocks noChangeAspect="1"/>
          </p:cNvPicPr>
          <p:nvPr/>
        </p:nvPicPr>
        <p:blipFill>
          <a:blip r:embed="rId6" cstate="print"/>
          <a:srcRect/>
          <a:stretch>
            <a:fillRect/>
          </a:stretch>
        </p:blipFill>
        <p:spPr bwMode="auto">
          <a:xfrm>
            <a:off x="-4763" y="-1588"/>
            <a:ext cx="9144001" cy="6858001"/>
          </a:xfrm>
          <a:prstGeom prst="rect">
            <a:avLst/>
          </a:prstGeom>
          <a:noFill/>
          <a:ln w="9525">
            <a:noFill/>
            <a:miter lim="800000"/>
            <a:headEnd/>
            <a:tailEnd/>
          </a:ln>
        </p:spPr>
      </p:pic>
      <p:sp>
        <p:nvSpPr>
          <p:cNvPr id="16" name="Rectangle 15"/>
          <p:cNvSpPr/>
          <p:nvPr/>
        </p:nvSpPr>
        <p:spPr>
          <a:xfrm>
            <a:off x="0" y="6357938"/>
            <a:ext cx="9144000" cy="49530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9" name="Group 9"/>
          <p:cNvGrpSpPr>
            <a:grpSpLocks/>
          </p:cNvGrpSpPr>
          <p:nvPr/>
        </p:nvGrpSpPr>
        <p:grpSpPr bwMode="auto">
          <a:xfrm>
            <a:off x="79375" y="6407150"/>
            <a:ext cx="398463" cy="398463"/>
            <a:chOff x="-855137" y="5721914"/>
            <a:chExt cx="397933" cy="397933"/>
          </a:xfrm>
        </p:grpSpPr>
        <p:sp>
          <p:nvSpPr>
            <p:cNvPr id="11" name="Oval 10"/>
            <p:cNvSpPr/>
            <p:nvPr/>
          </p:nvSpPr>
          <p:spPr>
            <a:xfrm>
              <a:off x="-855137" y="5721914"/>
              <a:ext cx="397933" cy="39793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6" name="Picture 11" descr="NOAAlogoNew.ai"/>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5137" y="5721914"/>
              <a:ext cx="397933" cy="397933"/>
            </a:xfrm>
            <a:prstGeom prst="rect">
              <a:avLst/>
            </a:prstGeom>
            <a:noFill/>
            <a:ln w="9525">
              <a:noFill/>
              <a:miter lim="800000"/>
              <a:headEnd/>
              <a:tailEnd/>
            </a:ln>
          </p:spPr>
        </p:pic>
      </p:grpSp>
      <p:sp>
        <p:nvSpPr>
          <p:cNvPr id="14" name="Oval 13"/>
          <p:cNvSpPr/>
          <p:nvPr/>
        </p:nvSpPr>
        <p:spPr>
          <a:xfrm>
            <a:off x="8361363" y="6520055"/>
            <a:ext cx="684212" cy="246062"/>
          </a:xfrm>
          <a:prstGeom prst="ellipse">
            <a:avLst/>
          </a:prstGeom>
          <a:solidFill>
            <a:srgbClr val="A3C5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p:nvPr/>
        </p:nvSpPr>
        <p:spPr>
          <a:xfrm>
            <a:off x="8377238" y="6499561"/>
            <a:ext cx="677862" cy="246063"/>
          </a:xfrm>
          <a:prstGeom prst="rect">
            <a:avLst/>
          </a:prstGeom>
          <a:noFill/>
        </p:spPr>
        <p:txBody>
          <a:bodyPr>
            <a:spAutoFit/>
          </a:bodyPr>
          <a:lstStyle/>
          <a:p>
            <a:pPr algn="ctr" fontAlgn="auto">
              <a:spcBef>
                <a:spcPts val="0"/>
              </a:spcBef>
              <a:spcAft>
                <a:spcPts val="0"/>
              </a:spcAft>
              <a:defRPr/>
            </a:pPr>
            <a:fld id="{FA3A00E3-9205-43A1-A898-B52C9AC5AE99}" type="slidenum">
              <a:rPr lang="en-US" sz="1000" smtClean="0">
                <a:solidFill>
                  <a:srgbClr val="FFFFFF"/>
                </a:solidFill>
                <a:latin typeface="Arial"/>
                <a:cs typeface="Arial"/>
              </a:rPr>
              <a:pPr algn="ctr" fontAlgn="auto">
                <a:spcBef>
                  <a:spcPts val="0"/>
                </a:spcBef>
                <a:spcAft>
                  <a:spcPts val="0"/>
                </a:spcAft>
                <a:defRPr/>
              </a:pPr>
              <a:t>‹#›</a:t>
            </a:fld>
            <a:endParaRPr lang="en-US" sz="1000" dirty="0">
              <a:solidFill>
                <a:srgbClr val="FFFFFF"/>
              </a:solidFill>
              <a:latin typeface="Arial"/>
              <a:cs typeface="Arial"/>
            </a:endParaRPr>
          </a:p>
        </p:txBody>
      </p:sp>
      <p:sp>
        <p:nvSpPr>
          <p:cNvPr id="1033" name="Title Placeholder 1"/>
          <p:cNvSpPr>
            <a:spLocks noGrp="1"/>
          </p:cNvSpPr>
          <p:nvPr>
            <p:ph type="title"/>
          </p:nvPr>
        </p:nvSpPr>
        <p:spPr bwMode="auto">
          <a:xfrm>
            <a:off x="220663" y="274638"/>
            <a:ext cx="6332537" cy="436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Title</a:t>
            </a:r>
          </a:p>
        </p:txBody>
      </p:sp>
      <p:sp>
        <p:nvSpPr>
          <p:cNvPr id="17" name="TextBox 16"/>
          <p:cNvSpPr txBox="1"/>
          <p:nvPr userDrawn="1"/>
        </p:nvSpPr>
        <p:spPr>
          <a:xfrm>
            <a:off x="477838" y="6519863"/>
            <a:ext cx="7878762" cy="230832"/>
          </a:xfrm>
          <a:prstGeom prst="rect">
            <a:avLst/>
          </a:prstGeom>
          <a:noFill/>
        </p:spPr>
        <p:txBody>
          <a:bodyPr wrap="square">
            <a:spAutoFit/>
          </a:bodyPr>
          <a:lstStyle/>
          <a:p>
            <a:pPr algn="ctr" fontAlgn="auto">
              <a:spcBef>
                <a:spcPts val="0"/>
              </a:spcBef>
              <a:spcAft>
                <a:spcPts val="0"/>
              </a:spcAft>
              <a:defRPr/>
            </a:pPr>
            <a:r>
              <a:rPr lang="en-US" sz="900" dirty="0" smtClean="0">
                <a:solidFill>
                  <a:schemeClr val="bg1">
                    <a:lumMod val="50000"/>
                  </a:schemeClr>
                </a:solidFill>
                <a:latin typeface="Arial"/>
                <a:cs typeface="Arial"/>
              </a:rPr>
              <a:t>NATIONAL</a:t>
            </a:r>
            <a:r>
              <a:rPr lang="en-US" sz="900" baseline="0" dirty="0" smtClean="0">
                <a:solidFill>
                  <a:schemeClr val="bg1">
                    <a:lumMod val="50000"/>
                  </a:schemeClr>
                </a:solidFill>
                <a:latin typeface="Arial"/>
                <a:cs typeface="Arial"/>
              </a:rPr>
              <a:t> OCEANIC AND ATMOSPHERIC ADMINISTRATION   I   GREAT LAKES ENVIRONMENTAL RESEARCH LAB  I    ANN ARBOR MI</a:t>
            </a:r>
            <a:endParaRPr lang="en-US" sz="900" dirty="0">
              <a:solidFill>
                <a:schemeClr val="bg1">
                  <a:lumMod val="50000"/>
                </a:schemeClr>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Lst>
  <p:txStyles>
    <p:titleStyle>
      <a:lvl1pPr algn="l" defTabSz="457200" rtl="0" fontAlgn="base">
        <a:spcBef>
          <a:spcPct val="0"/>
        </a:spcBef>
        <a:spcAft>
          <a:spcPct val="0"/>
        </a:spcAft>
        <a:defRPr sz="3200" b="1" kern="1200">
          <a:solidFill>
            <a:schemeClr val="tx1"/>
          </a:solidFill>
          <a:latin typeface="Palatino"/>
          <a:ea typeface="+mj-ea"/>
          <a:cs typeface="Palatino"/>
        </a:defRPr>
      </a:lvl1pPr>
      <a:lvl2pPr algn="l" defTabSz="457200" rtl="0" fontAlgn="base">
        <a:spcBef>
          <a:spcPct val="0"/>
        </a:spcBef>
        <a:spcAft>
          <a:spcPct val="0"/>
        </a:spcAft>
        <a:defRPr sz="3200" b="1">
          <a:solidFill>
            <a:schemeClr val="tx1"/>
          </a:solidFill>
          <a:latin typeface="Arial" charset="0"/>
          <a:cs typeface="Arial" charset="0"/>
        </a:defRPr>
      </a:lvl2pPr>
      <a:lvl3pPr algn="l" defTabSz="457200" rtl="0" fontAlgn="base">
        <a:spcBef>
          <a:spcPct val="0"/>
        </a:spcBef>
        <a:spcAft>
          <a:spcPct val="0"/>
        </a:spcAft>
        <a:defRPr sz="3200" b="1">
          <a:solidFill>
            <a:schemeClr val="tx1"/>
          </a:solidFill>
          <a:latin typeface="Arial" charset="0"/>
          <a:cs typeface="Arial" charset="0"/>
        </a:defRPr>
      </a:lvl3pPr>
      <a:lvl4pPr algn="l" defTabSz="457200" rtl="0" fontAlgn="base">
        <a:spcBef>
          <a:spcPct val="0"/>
        </a:spcBef>
        <a:spcAft>
          <a:spcPct val="0"/>
        </a:spcAft>
        <a:defRPr sz="3200" b="1">
          <a:solidFill>
            <a:schemeClr val="tx1"/>
          </a:solidFill>
          <a:latin typeface="Arial" charset="0"/>
          <a:cs typeface="Arial" charset="0"/>
        </a:defRPr>
      </a:lvl4pPr>
      <a:lvl5pPr algn="l" defTabSz="457200" rtl="0" fontAlgn="base">
        <a:spcBef>
          <a:spcPct val="0"/>
        </a:spcBef>
        <a:spcAft>
          <a:spcPct val="0"/>
        </a:spcAft>
        <a:defRPr sz="3200" b="1">
          <a:solidFill>
            <a:schemeClr val="tx1"/>
          </a:solidFill>
          <a:latin typeface="Arial" charset="0"/>
          <a:cs typeface="Arial" charset="0"/>
        </a:defRPr>
      </a:lvl5pPr>
      <a:lvl6pPr marL="457200" algn="l" defTabSz="457200" rtl="0" fontAlgn="base">
        <a:spcBef>
          <a:spcPct val="0"/>
        </a:spcBef>
        <a:spcAft>
          <a:spcPct val="0"/>
        </a:spcAft>
        <a:defRPr sz="3200" b="1">
          <a:solidFill>
            <a:schemeClr val="tx1"/>
          </a:solidFill>
          <a:latin typeface="Arial" charset="0"/>
          <a:cs typeface="Arial" charset="0"/>
        </a:defRPr>
      </a:lvl6pPr>
      <a:lvl7pPr marL="914400" algn="l" defTabSz="457200" rtl="0" fontAlgn="base">
        <a:spcBef>
          <a:spcPct val="0"/>
        </a:spcBef>
        <a:spcAft>
          <a:spcPct val="0"/>
        </a:spcAft>
        <a:defRPr sz="3200" b="1">
          <a:solidFill>
            <a:schemeClr val="tx1"/>
          </a:solidFill>
          <a:latin typeface="Arial" charset="0"/>
          <a:cs typeface="Arial" charset="0"/>
        </a:defRPr>
      </a:lvl7pPr>
      <a:lvl8pPr marL="1371600" algn="l" defTabSz="457200" rtl="0" fontAlgn="base">
        <a:spcBef>
          <a:spcPct val="0"/>
        </a:spcBef>
        <a:spcAft>
          <a:spcPct val="0"/>
        </a:spcAft>
        <a:defRPr sz="3200" b="1">
          <a:solidFill>
            <a:schemeClr val="tx1"/>
          </a:solidFill>
          <a:latin typeface="Arial" charset="0"/>
          <a:cs typeface="Arial" charset="0"/>
        </a:defRPr>
      </a:lvl8pPr>
      <a:lvl9pPr marL="1828800" algn="l" defTabSz="457200" rtl="0" fontAlgn="base">
        <a:spcBef>
          <a:spcPct val="0"/>
        </a:spcBef>
        <a:spcAft>
          <a:spcPct val="0"/>
        </a:spcAft>
        <a:defRPr sz="3200" b="1">
          <a:solidFill>
            <a:schemeClr val="tx1"/>
          </a:solidFill>
          <a:latin typeface="Arial" charset="0"/>
          <a:cs typeface="Arial" charset="0"/>
        </a:defRPr>
      </a:lvl9pPr>
    </p:titleStyle>
    <p:bodyStyle>
      <a:lvl1pPr marL="342900" indent="-342900" algn="l" defTabSz="457200" rtl="0" fontAlgn="base">
        <a:spcBef>
          <a:spcPct val="20000"/>
        </a:spcBef>
        <a:spcAft>
          <a:spcPct val="0"/>
        </a:spcAft>
        <a:buFont typeface="Arial" charset="0"/>
        <a:defRPr sz="2000" kern="1200">
          <a:solidFill>
            <a:schemeClr val="tx1"/>
          </a:solidFill>
          <a:latin typeface="Arial"/>
          <a:ea typeface="+mn-ea"/>
          <a:cs typeface="Arial"/>
        </a:defRPr>
      </a:lvl1pPr>
      <a:lvl2pPr marL="742950" indent="-285750" algn="l" defTabSz="457200" rtl="0" fontAlgn="base">
        <a:spcBef>
          <a:spcPct val="20000"/>
        </a:spcBef>
        <a:spcAft>
          <a:spcPct val="0"/>
        </a:spcAft>
        <a:buFont typeface="Arial" charset="0"/>
        <a:buChar char="–"/>
        <a:defRPr sz="2000" kern="1200">
          <a:solidFill>
            <a:schemeClr val="tx1"/>
          </a:solidFill>
          <a:latin typeface="+mn-lt"/>
          <a:ea typeface="+mn-ea"/>
          <a:cs typeface="Arial" charset="0"/>
        </a:defRPr>
      </a:lvl2pPr>
      <a:lvl3pPr marL="1143000" indent="-228600" algn="l" defTabSz="457200" rtl="0" fontAlgn="base">
        <a:spcBef>
          <a:spcPct val="20000"/>
        </a:spcBef>
        <a:spcAft>
          <a:spcPct val="0"/>
        </a:spcAft>
        <a:buFont typeface="Arial" charset="0"/>
        <a:buChar char="•"/>
        <a:defRPr sz="2000" kern="1200">
          <a:solidFill>
            <a:schemeClr val="tx1"/>
          </a:solidFill>
          <a:latin typeface="+mn-lt"/>
          <a:ea typeface="+mn-ea"/>
          <a:cs typeface="Arial" charset="0"/>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3.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4108" y="158922"/>
            <a:ext cx="7473484" cy="280076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4400" b="1" spc="150" dirty="0" smtClean="0">
                <a:ln w="11430"/>
                <a:solidFill>
                  <a:srgbClr val="F8F8F8"/>
                </a:solidFill>
                <a:effectLst>
                  <a:outerShdw blurRad="25400" algn="tl" rotWithShape="0">
                    <a:srgbClr val="000000">
                      <a:alpha val="43000"/>
                    </a:srgbClr>
                  </a:outerShdw>
                </a:effectLst>
                <a:latin typeface="+mj-lt"/>
              </a:rPr>
              <a:t>Next-Generation Forecasts of Hydrodynamics </a:t>
            </a:r>
            <a:r>
              <a:rPr lang="en-US" sz="4400" b="1" spc="150" dirty="0">
                <a:ln w="11430"/>
                <a:solidFill>
                  <a:srgbClr val="F8F8F8"/>
                </a:solidFill>
                <a:effectLst>
                  <a:outerShdw blurRad="25400" algn="tl" rotWithShape="0">
                    <a:srgbClr val="000000">
                      <a:alpha val="43000"/>
                    </a:srgbClr>
                  </a:outerShdw>
                </a:effectLst>
                <a:latin typeface="+mj-lt"/>
              </a:rPr>
              <a:t>and </a:t>
            </a:r>
            <a:r>
              <a:rPr lang="en-US" sz="4400" b="1" spc="150" dirty="0" smtClean="0">
                <a:ln w="11430"/>
                <a:solidFill>
                  <a:srgbClr val="F8F8F8"/>
                </a:solidFill>
                <a:effectLst>
                  <a:outerShdw blurRad="25400" algn="tl" rotWithShape="0">
                    <a:srgbClr val="000000">
                      <a:alpha val="43000"/>
                    </a:srgbClr>
                  </a:outerShdw>
                </a:effectLst>
                <a:latin typeface="+mj-lt"/>
              </a:rPr>
              <a:t>Harmful Algal Blooms</a:t>
            </a:r>
          </a:p>
          <a:p>
            <a:pPr algn="ctr"/>
            <a:r>
              <a:rPr lang="en-US" sz="4400" b="1" spc="150" dirty="0" smtClean="0">
                <a:ln w="11430"/>
                <a:solidFill>
                  <a:srgbClr val="F8F8F8"/>
                </a:solidFill>
                <a:effectLst>
                  <a:outerShdw blurRad="25400" algn="tl" rotWithShape="0">
                    <a:srgbClr val="000000">
                      <a:alpha val="43000"/>
                    </a:srgbClr>
                  </a:outerShdw>
                </a:effectLst>
                <a:latin typeface="+mj-lt"/>
              </a:rPr>
              <a:t> </a:t>
            </a:r>
            <a:r>
              <a:rPr lang="en-US" sz="4400" b="1" spc="150" dirty="0">
                <a:ln w="11430"/>
                <a:solidFill>
                  <a:srgbClr val="F8F8F8"/>
                </a:solidFill>
                <a:effectLst>
                  <a:outerShdw blurRad="25400" algn="tl" rotWithShape="0">
                    <a:srgbClr val="000000">
                      <a:alpha val="43000"/>
                    </a:srgbClr>
                  </a:outerShdw>
                </a:effectLst>
                <a:latin typeface="+mj-lt"/>
              </a:rPr>
              <a:t>in Lake Erie</a:t>
            </a:r>
          </a:p>
        </p:txBody>
      </p:sp>
      <p:sp>
        <p:nvSpPr>
          <p:cNvPr id="5" name="TextBox 4"/>
          <p:cNvSpPr txBox="1"/>
          <p:nvPr/>
        </p:nvSpPr>
        <p:spPr>
          <a:xfrm>
            <a:off x="0" y="5283487"/>
            <a:ext cx="7618400" cy="156966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2400" b="1" spc="150" dirty="0" smtClean="0">
                <a:ln w="11430"/>
                <a:solidFill>
                  <a:srgbClr val="F8F8F8"/>
                </a:solidFill>
                <a:effectLst>
                  <a:outerShdw blurRad="25400" algn="tl" rotWithShape="0">
                    <a:srgbClr val="000000">
                      <a:alpha val="43000"/>
                    </a:srgbClr>
                  </a:outerShdw>
                </a:effectLst>
                <a:latin typeface="+mj-lt"/>
              </a:rPr>
              <a:t>Eric J. Anderson, Mark Rowe, Tim Davis, Hank </a:t>
            </a:r>
            <a:r>
              <a:rPr lang="en-US" sz="2400" b="1" spc="150" dirty="0" err="1" smtClean="0">
                <a:ln w="11430"/>
                <a:solidFill>
                  <a:srgbClr val="F8F8F8"/>
                </a:solidFill>
                <a:effectLst>
                  <a:outerShdw blurRad="25400" algn="tl" rotWithShape="0">
                    <a:srgbClr val="000000">
                      <a:alpha val="43000"/>
                    </a:srgbClr>
                  </a:outerShdw>
                </a:effectLst>
                <a:latin typeface="+mj-lt"/>
              </a:rPr>
              <a:t>Vanderploeg</a:t>
            </a:r>
            <a:r>
              <a:rPr lang="en-US" sz="2400" b="1" spc="150" dirty="0" smtClean="0">
                <a:ln w="11430"/>
                <a:solidFill>
                  <a:srgbClr val="F8F8F8"/>
                </a:solidFill>
                <a:effectLst>
                  <a:outerShdw blurRad="25400" algn="tl" rotWithShape="0">
                    <a:srgbClr val="000000">
                      <a:alpha val="43000"/>
                    </a:srgbClr>
                  </a:outerShdw>
                </a:effectLst>
                <a:latin typeface="+mj-lt"/>
              </a:rPr>
              <a:t>, Dave </a:t>
            </a:r>
            <a:r>
              <a:rPr lang="en-US" sz="2400" b="1" spc="150" dirty="0" err="1" smtClean="0">
                <a:ln w="11430"/>
                <a:solidFill>
                  <a:srgbClr val="F8F8F8"/>
                </a:solidFill>
                <a:effectLst>
                  <a:outerShdw blurRad="25400" algn="tl" rotWithShape="0">
                    <a:srgbClr val="000000">
                      <a:alpha val="43000"/>
                    </a:srgbClr>
                  </a:outerShdw>
                </a:effectLst>
                <a:latin typeface="+mj-lt"/>
              </a:rPr>
              <a:t>Fanslow</a:t>
            </a:r>
            <a:endParaRPr lang="en-US" sz="2400" b="1" spc="150" dirty="0" smtClean="0">
              <a:ln w="11430"/>
              <a:solidFill>
                <a:srgbClr val="F8F8F8"/>
              </a:solidFill>
              <a:effectLst>
                <a:outerShdw blurRad="25400" algn="tl" rotWithShape="0">
                  <a:srgbClr val="000000">
                    <a:alpha val="43000"/>
                  </a:srgbClr>
                </a:outerShdw>
              </a:effectLst>
              <a:latin typeface="+mj-lt"/>
            </a:endParaRPr>
          </a:p>
          <a:p>
            <a:r>
              <a:rPr lang="en-US" sz="2400" b="1" spc="150" dirty="0" smtClean="0">
                <a:ln w="11430"/>
                <a:solidFill>
                  <a:srgbClr val="F8F8F8"/>
                </a:solidFill>
                <a:effectLst>
                  <a:outerShdw blurRad="25400" algn="tl" rotWithShape="0">
                    <a:srgbClr val="000000">
                      <a:alpha val="43000"/>
                    </a:srgbClr>
                  </a:outerShdw>
                </a:effectLst>
                <a:latin typeface="+mj-lt"/>
              </a:rPr>
              <a:t>NOAA | Oceanic and Atmospheric Research</a:t>
            </a:r>
          </a:p>
          <a:p>
            <a:r>
              <a:rPr lang="en-US" sz="2400" b="1" spc="150" dirty="0" smtClean="0">
                <a:ln w="11430"/>
                <a:solidFill>
                  <a:srgbClr val="F8F8F8"/>
                </a:solidFill>
                <a:effectLst>
                  <a:outerShdw blurRad="25400" algn="tl" rotWithShape="0">
                    <a:srgbClr val="000000">
                      <a:alpha val="43000"/>
                    </a:srgbClr>
                  </a:outerShdw>
                </a:effectLst>
                <a:latin typeface="+mj-lt"/>
              </a:rPr>
              <a:t>Great Lakes Environmental Research Laboratory</a:t>
            </a:r>
            <a:endParaRPr lang="en-US" sz="2400" b="1" spc="150" dirty="0">
              <a:ln w="11430"/>
              <a:solidFill>
                <a:srgbClr val="F8F8F8"/>
              </a:solidFill>
              <a:effectLst>
                <a:outerShdw blurRad="25400" algn="tl" rotWithShape="0">
                  <a:srgbClr val="000000">
                    <a:alpha val="43000"/>
                  </a:srgbClr>
                </a:outerShdw>
              </a:effectLst>
              <a:latin typeface="+mj-lt"/>
            </a:endParaRPr>
          </a:p>
        </p:txBody>
      </p:sp>
      <p:pic>
        <p:nvPicPr>
          <p:cNvPr id="6" name="Picture 5" descr="NOAA-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592" y="5807676"/>
            <a:ext cx="975799" cy="975799"/>
          </a:xfrm>
          <a:prstGeom prst="rect">
            <a:avLst/>
          </a:prstGeom>
        </p:spPr>
      </p:pic>
    </p:spTree>
    <p:extLst>
      <p:ext uri="{BB962C8B-B14F-4D97-AF65-F5344CB8AC3E}">
        <p14:creationId xmlns:p14="http://schemas.microsoft.com/office/powerpoint/2010/main" val="419600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0663" y="274638"/>
            <a:ext cx="6332537" cy="436562"/>
          </a:xfrm>
        </p:spPr>
        <p:txBody>
          <a:bodyPr/>
          <a:lstStyle/>
          <a:p>
            <a:r>
              <a:rPr lang="en-US" dirty="0" smtClean="0"/>
              <a:t>What’s our current capability?</a:t>
            </a:r>
            <a:endParaRPr lang="en-US" dirty="0"/>
          </a:p>
        </p:txBody>
      </p:sp>
      <p:sp>
        <p:nvSpPr>
          <p:cNvPr id="4" name="TextBox 3"/>
          <p:cNvSpPr txBox="1"/>
          <p:nvPr/>
        </p:nvSpPr>
        <p:spPr>
          <a:xfrm>
            <a:off x="4956432" y="1178189"/>
            <a:ext cx="3705730" cy="1200328"/>
          </a:xfrm>
          <a:prstGeom prst="rect">
            <a:avLst/>
          </a:prstGeom>
          <a:noFill/>
        </p:spPr>
        <p:txBody>
          <a:bodyPr wrap="square" rtlCol="0">
            <a:spAutoFit/>
          </a:bodyPr>
          <a:lstStyle/>
          <a:p>
            <a:r>
              <a:rPr lang="en-US" sz="2400" b="1" dirty="0" smtClean="0">
                <a:latin typeface="+mn-lt"/>
              </a:rPr>
              <a:t>HAB Environmental Intelligence:</a:t>
            </a:r>
          </a:p>
          <a:p>
            <a:r>
              <a:rPr lang="en-US" sz="2400" b="1" i="1" dirty="0" smtClean="0">
                <a:solidFill>
                  <a:srgbClr val="197917"/>
                </a:solidFill>
                <a:latin typeface="+mn-lt"/>
              </a:rPr>
              <a:t>Where is it going?</a:t>
            </a:r>
            <a:endParaRPr lang="en-US" sz="2400" b="1" i="1" dirty="0">
              <a:solidFill>
                <a:srgbClr val="197917"/>
              </a:solidFill>
              <a:latin typeface="+mn-lt"/>
            </a:endParaRPr>
          </a:p>
        </p:txBody>
      </p:sp>
      <p:grpSp>
        <p:nvGrpSpPr>
          <p:cNvPr id="26" name="Group 25"/>
          <p:cNvGrpSpPr/>
          <p:nvPr/>
        </p:nvGrpSpPr>
        <p:grpSpPr>
          <a:xfrm>
            <a:off x="82654" y="4241260"/>
            <a:ext cx="3844049" cy="1981113"/>
            <a:chOff x="82654" y="4241260"/>
            <a:chExt cx="3844049" cy="1981113"/>
          </a:xfrm>
        </p:grpSpPr>
        <p:pic>
          <p:nvPicPr>
            <p:cNvPr id="8" name="Picture 7" descr="esfcur+54.gif"/>
            <p:cNvPicPr>
              <a:picLocks noChangeAspect="1"/>
            </p:cNvPicPr>
            <p:nvPr/>
          </p:nvPicPr>
          <p:blipFill rotWithShape="1">
            <a:blip r:embed="rId3" cstate="screen">
              <a:extLst>
                <a:ext uri="{28A0092B-C50C-407E-A947-70E740481C1C}">
                  <a14:useLocalDpi xmlns:a14="http://schemas.microsoft.com/office/drawing/2010/main"/>
                </a:ext>
              </a:extLst>
            </a:blip>
            <a:srcRect l="8371" t="17194" r="8331" b="27150"/>
            <a:stretch/>
          </p:blipFill>
          <p:spPr>
            <a:xfrm>
              <a:off x="82654" y="4296033"/>
              <a:ext cx="3844049" cy="1926340"/>
            </a:xfrm>
            <a:prstGeom prst="rect">
              <a:avLst/>
            </a:prstGeom>
            <a:ln>
              <a:noFill/>
            </a:ln>
            <a:effectLst>
              <a:outerShdw blurRad="292100" dist="139700" dir="2700000" algn="tl" rotWithShape="0">
                <a:srgbClr val="333333">
                  <a:alpha val="65000"/>
                </a:srgbClr>
              </a:outerShdw>
            </a:effectLst>
          </p:spPr>
        </p:pic>
        <p:pic>
          <p:nvPicPr>
            <p:cNvPr id="15" name="Picture 14" descr="NOAA-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54" y="5903638"/>
              <a:ext cx="298140" cy="298140"/>
            </a:xfrm>
            <a:prstGeom prst="rect">
              <a:avLst/>
            </a:prstGeom>
          </p:spPr>
        </p:pic>
        <p:sp>
          <p:nvSpPr>
            <p:cNvPr id="16" name="TextBox 15"/>
            <p:cNvSpPr txBox="1"/>
            <p:nvPr/>
          </p:nvSpPr>
          <p:spPr>
            <a:xfrm>
              <a:off x="82654" y="4241260"/>
              <a:ext cx="1304902" cy="369332"/>
            </a:xfrm>
            <a:prstGeom prst="rect">
              <a:avLst/>
            </a:prstGeom>
            <a:noFill/>
          </p:spPr>
          <p:txBody>
            <a:bodyPr wrap="none" rtlCol="0">
              <a:spAutoFit/>
            </a:bodyPr>
            <a:lstStyle/>
            <a:p>
              <a:r>
                <a:rPr lang="en-US" dirty="0" smtClean="0">
                  <a:latin typeface="+mn-lt"/>
                  <a:cs typeface="Bank Gothic"/>
                </a:rPr>
                <a:t>2D Currents</a:t>
              </a:r>
              <a:endParaRPr lang="en-US" dirty="0">
                <a:latin typeface="+mn-lt"/>
                <a:cs typeface="Bank Gothic"/>
              </a:endParaRPr>
            </a:p>
          </p:txBody>
        </p:sp>
      </p:grpSp>
      <p:grpSp>
        <p:nvGrpSpPr>
          <p:cNvPr id="27" name="Group 26"/>
          <p:cNvGrpSpPr/>
          <p:nvPr/>
        </p:nvGrpSpPr>
        <p:grpSpPr>
          <a:xfrm>
            <a:off x="62771" y="808857"/>
            <a:ext cx="3480440" cy="2987558"/>
            <a:chOff x="62771" y="808857"/>
            <a:chExt cx="3480440" cy="2987558"/>
          </a:xfrm>
        </p:grpSpPr>
        <p:pic>
          <p:nvPicPr>
            <p:cNvPr id="9" name="Picture 8" descr="WindSpdMarine_2016011018_gtl.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54" y="1097180"/>
              <a:ext cx="3460557" cy="2699235"/>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62771" y="808857"/>
              <a:ext cx="1840184" cy="369332"/>
            </a:xfrm>
            <a:prstGeom prst="rect">
              <a:avLst/>
            </a:prstGeom>
            <a:noFill/>
          </p:spPr>
          <p:txBody>
            <a:bodyPr wrap="none" rtlCol="0">
              <a:spAutoFit/>
            </a:bodyPr>
            <a:lstStyle/>
            <a:p>
              <a:r>
                <a:rPr lang="en-US" dirty="0" smtClean="0">
                  <a:latin typeface="+mn-lt"/>
                  <a:cs typeface="Bank Gothic"/>
                </a:rPr>
                <a:t>Weather Forecast</a:t>
              </a:r>
              <a:endParaRPr lang="en-US" dirty="0">
                <a:latin typeface="+mn-lt"/>
                <a:cs typeface="Bank Gothic"/>
              </a:endParaRPr>
            </a:p>
          </p:txBody>
        </p:sp>
      </p:grpSp>
      <p:sp>
        <p:nvSpPr>
          <p:cNvPr id="24" name="Down Arrow 23"/>
          <p:cNvSpPr/>
          <p:nvPr/>
        </p:nvSpPr>
        <p:spPr>
          <a:xfrm>
            <a:off x="1695622" y="3796415"/>
            <a:ext cx="274595" cy="479170"/>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5" name="Down Arrow 24"/>
          <p:cNvSpPr/>
          <p:nvPr/>
        </p:nvSpPr>
        <p:spPr>
          <a:xfrm rot="16200000">
            <a:off x="4077454" y="3392482"/>
            <a:ext cx="543842" cy="953257"/>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TextBox 18"/>
          <p:cNvSpPr txBox="1"/>
          <p:nvPr/>
        </p:nvSpPr>
        <p:spPr>
          <a:xfrm>
            <a:off x="2304027" y="1182093"/>
            <a:ext cx="1274708" cy="369332"/>
          </a:xfrm>
          <a:prstGeom prst="rect">
            <a:avLst/>
          </a:prstGeom>
          <a:noFill/>
        </p:spPr>
        <p:txBody>
          <a:bodyPr wrap="none" rtlCol="0">
            <a:spAutoFit/>
          </a:bodyPr>
          <a:lstStyle/>
          <a:p>
            <a:r>
              <a:rPr lang="en-US" dirty="0" smtClean="0">
                <a:latin typeface="+mn-lt"/>
              </a:rPr>
              <a:t>NWS/NDFD</a:t>
            </a:r>
            <a:endParaRPr lang="en-US" dirty="0">
              <a:latin typeface="+mn-lt"/>
            </a:endParaRPr>
          </a:p>
        </p:txBody>
      </p:sp>
      <p:sp>
        <p:nvSpPr>
          <p:cNvPr id="20" name="TextBox 19"/>
          <p:cNvSpPr txBox="1"/>
          <p:nvPr/>
        </p:nvSpPr>
        <p:spPr>
          <a:xfrm>
            <a:off x="2704610" y="5874778"/>
            <a:ext cx="1274708" cy="369332"/>
          </a:xfrm>
          <a:prstGeom prst="rect">
            <a:avLst/>
          </a:prstGeom>
          <a:noFill/>
        </p:spPr>
        <p:txBody>
          <a:bodyPr wrap="none" rtlCol="0">
            <a:spAutoFit/>
          </a:bodyPr>
          <a:lstStyle/>
          <a:p>
            <a:r>
              <a:rPr lang="en-US" dirty="0" smtClean="0">
                <a:latin typeface="+mn-lt"/>
              </a:rPr>
              <a:t>OAR/GLERL</a:t>
            </a:r>
            <a:endParaRPr lang="en-US" dirty="0">
              <a:latin typeface="+mn-lt"/>
            </a:endParaRPr>
          </a:p>
        </p:txBody>
      </p:sp>
      <p:grpSp>
        <p:nvGrpSpPr>
          <p:cNvPr id="11" name="Group 10"/>
          <p:cNvGrpSpPr/>
          <p:nvPr/>
        </p:nvGrpSpPr>
        <p:grpSpPr>
          <a:xfrm>
            <a:off x="4963554" y="2512208"/>
            <a:ext cx="3916864" cy="3710165"/>
            <a:chOff x="4963554" y="2512208"/>
            <a:chExt cx="3916864" cy="3710165"/>
          </a:xfrm>
        </p:grpSpPr>
        <p:pic>
          <p:nvPicPr>
            <p:cNvPr id="6" name="Picture 5" descr="Screen Shot 2016-01-11 at 5.07.46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3554" y="2512208"/>
              <a:ext cx="3871270" cy="3710165"/>
            </a:xfrm>
            <a:prstGeom prst="rect">
              <a:avLst/>
            </a:prstGeom>
            <a:ln>
              <a:solidFill>
                <a:srgbClr val="000000"/>
              </a:solidFill>
            </a:ln>
            <a:effectLst>
              <a:outerShdw blurRad="292100" dist="139700" dir="2700000" algn="tl" rotWithShape="0">
                <a:srgbClr val="333333">
                  <a:alpha val="65000"/>
                </a:srgbClr>
              </a:outerShdw>
            </a:effectLst>
          </p:spPr>
        </p:pic>
        <p:sp>
          <p:nvSpPr>
            <p:cNvPr id="5" name="Rectangle 4"/>
            <p:cNvSpPr/>
            <p:nvPr/>
          </p:nvSpPr>
          <p:spPr>
            <a:xfrm>
              <a:off x="5026591" y="5903638"/>
              <a:ext cx="3712218" cy="2981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349285" y="5842938"/>
              <a:ext cx="1335785" cy="369332"/>
            </a:xfrm>
            <a:prstGeom prst="rect">
              <a:avLst/>
            </a:prstGeom>
            <a:noFill/>
          </p:spPr>
          <p:txBody>
            <a:bodyPr wrap="none" rtlCol="0">
              <a:spAutoFit/>
            </a:bodyPr>
            <a:lstStyle/>
            <a:p>
              <a:r>
                <a:rPr lang="en-US" dirty="0" smtClean="0">
                  <a:latin typeface="+mn-lt"/>
                </a:rPr>
                <a:t>NOS/NCCOS</a:t>
              </a:r>
              <a:endParaRPr lang="en-US" dirty="0">
                <a:latin typeface="+mn-lt"/>
              </a:endParaRPr>
            </a:p>
          </p:txBody>
        </p:sp>
        <p:sp>
          <p:nvSpPr>
            <p:cNvPr id="10" name="Rectangle 9"/>
            <p:cNvSpPr/>
            <p:nvPr/>
          </p:nvSpPr>
          <p:spPr>
            <a:xfrm>
              <a:off x="4974196" y="2526970"/>
              <a:ext cx="3853949" cy="41446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027440" y="2521088"/>
              <a:ext cx="3852978" cy="424193"/>
            </a:xfrm>
            <a:prstGeom prst="rect">
              <a:avLst/>
            </a:prstGeom>
            <a:noFill/>
          </p:spPr>
          <p:txBody>
            <a:bodyPr wrap="square" rtlCol="0">
              <a:spAutoFit/>
            </a:bodyPr>
            <a:lstStyle/>
            <a:p>
              <a:pPr algn="r"/>
              <a:r>
                <a:rPr lang="en-US" b="1" dirty="0" smtClean="0">
                  <a:latin typeface="+mn-lt"/>
                </a:rPr>
                <a:t>Experimental Lake Erie HAB Bulletin</a:t>
              </a:r>
              <a:endParaRPr lang="en-US" b="1" dirty="0">
                <a:latin typeface="+mn-lt"/>
              </a:endParaRPr>
            </a:p>
          </p:txBody>
        </p:sp>
        <p:pic>
          <p:nvPicPr>
            <p:cNvPr id="21" name="Picture 20" descr="NOAA-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0197" y="2556612"/>
              <a:ext cx="361177" cy="361177"/>
            </a:xfrm>
            <a:prstGeom prst="rect">
              <a:avLst/>
            </a:prstGeom>
          </p:spPr>
        </p:pic>
      </p:grpSp>
    </p:spTree>
    <p:extLst>
      <p:ext uri="{BB962C8B-B14F-4D97-AF65-F5344CB8AC3E}">
        <p14:creationId xmlns:p14="http://schemas.microsoft.com/office/powerpoint/2010/main" val="2850562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63" y="274638"/>
            <a:ext cx="7985186" cy="436562"/>
          </a:xfrm>
        </p:spPr>
        <p:txBody>
          <a:bodyPr/>
          <a:lstStyle/>
          <a:p>
            <a:r>
              <a:rPr lang="en-US" dirty="0"/>
              <a:t>Next-Generation Modeling</a:t>
            </a:r>
          </a:p>
        </p:txBody>
      </p:sp>
      <p:pic>
        <p:nvPicPr>
          <p:cNvPr id="3" name="Picture 2" descr="GL_Basin_ConceptualModel _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1200"/>
            <a:ext cx="6671662" cy="5949524"/>
          </a:xfrm>
          <a:prstGeom prst="rect">
            <a:avLst/>
          </a:prstGeom>
        </p:spPr>
      </p:pic>
      <p:sp>
        <p:nvSpPr>
          <p:cNvPr id="6" name="Freeform 5"/>
          <p:cNvSpPr/>
          <p:nvPr/>
        </p:nvSpPr>
        <p:spPr>
          <a:xfrm>
            <a:off x="1852526" y="4917047"/>
            <a:ext cx="2244811" cy="727676"/>
          </a:xfrm>
          <a:custGeom>
            <a:avLst/>
            <a:gdLst>
              <a:gd name="connsiteX0" fmla="*/ 2237946 w 2244811"/>
              <a:gd name="connsiteY0" fmla="*/ 41190 h 727676"/>
              <a:gd name="connsiteX1" fmla="*/ 2237946 w 2244811"/>
              <a:gd name="connsiteY1" fmla="*/ 41190 h 727676"/>
              <a:gd name="connsiteX2" fmla="*/ 2237946 w 2244811"/>
              <a:gd name="connsiteY2" fmla="*/ 308919 h 727676"/>
              <a:gd name="connsiteX3" fmla="*/ 2224217 w 2244811"/>
              <a:gd name="connsiteY3" fmla="*/ 487406 h 727676"/>
              <a:gd name="connsiteX4" fmla="*/ 2237946 w 2244811"/>
              <a:gd name="connsiteY4" fmla="*/ 638433 h 727676"/>
              <a:gd name="connsiteX5" fmla="*/ 2244811 w 2244811"/>
              <a:gd name="connsiteY5" fmla="*/ 713946 h 727676"/>
              <a:gd name="connsiteX6" fmla="*/ 2128109 w 2244811"/>
              <a:gd name="connsiteY6" fmla="*/ 727676 h 727676"/>
              <a:gd name="connsiteX7" fmla="*/ 2038865 w 2244811"/>
              <a:gd name="connsiteY7" fmla="*/ 713946 h 727676"/>
              <a:gd name="connsiteX8" fmla="*/ 1942757 w 2244811"/>
              <a:gd name="connsiteY8" fmla="*/ 652163 h 727676"/>
              <a:gd name="connsiteX9" fmla="*/ 1887838 w 2244811"/>
              <a:gd name="connsiteY9" fmla="*/ 631568 h 727676"/>
              <a:gd name="connsiteX10" fmla="*/ 1839784 w 2244811"/>
              <a:gd name="connsiteY10" fmla="*/ 624703 h 727676"/>
              <a:gd name="connsiteX11" fmla="*/ 1887838 w 2244811"/>
              <a:gd name="connsiteY11" fmla="*/ 631568 h 727676"/>
              <a:gd name="connsiteX12" fmla="*/ 1832919 w 2244811"/>
              <a:gd name="connsiteY12" fmla="*/ 624703 h 727676"/>
              <a:gd name="connsiteX13" fmla="*/ 1757406 w 2244811"/>
              <a:gd name="connsiteY13" fmla="*/ 624703 h 727676"/>
              <a:gd name="connsiteX14" fmla="*/ 1716217 w 2244811"/>
              <a:gd name="connsiteY14" fmla="*/ 624703 h 727676"/>
              <a:gd name="connsiteX15" fmla="*/ 1585784 w 2244811"/>
              <a:gd name="connsiteY15" fmla="*/ 624703 h 727676"/>
              <a:gd name="connsiteX16" fmla="*/ 1407298 w 2244811"/>
              <a:gd name="connsiteY16" fmla="*/ 562919 h 727676"/>
              <a:gd name="connsiteX17" fmla="*/ 1324919 w 2244811"/>
              <a:gd name="connsiteY17" fmla="*/ 508000 h 727676"/>
              <a:gd name="connsiteX18" fmla="*/ 1386703 w 2244811"/>
              <a:gd name="connsiteY18" fmla="*/ 549190 h 727676"/>
              <a:gd name="connsiteX19" fmla="*/ 1263136 w 2244811"/>
              <a:gd name="connsiteY19" fmla="*/ 487406 h 727676"/>
              <a:gd name="connsiteX20" fmla="*/ 1201352 w 2244811"/>
              <a:gd name="connsiteY20" fmla="*/ 466811 h 727676"/>
              <a:gd name="connsiteX21" fmla="*/ 1077784 w 2244811"/>
              <a:gd name="connsiteY21" fmla="*/ 432487 h 727676"/>
              <a:gd name="connsiteX22" fmla="*/ 1050325 w 2244811"/>
              <a:gd name="connsiteY22" fmla="*/ 425622 h 727676"/>
              <a:gd name="connsiteX23" fmla="*/ 940487 w 2244811"/>
              <a:gd name="connsiteY23" fmla="*/ 398163 h 727676"/>
              <a:gd name="connsiteX24" fmla="*/ 823784 w 2244811"/>
              <a:gd name="connsiteY24" fmla="*/ 350109 h 727676"/>
              <a:gd name="connsiteX25" fmla="*/ 693352 w 2244811"/>
              <a:gd name="connsiteY25" fmla="*/ 171622 h 727676"/>
              <a:gd name="connsiteX26" fmla="*/ 494271 w 2244811"/>
              <a:gd name="connsiteY26" fmla="*/ 123568 h 727676"/>
              <a:gd name="connsiteX27" fmla="*/ 363838 w 2244811"/>
              <a:gd name="connsiteY27" fmla="*/ 68649 h 727676"/>
              <a:gd name="connsiteX28" fmla="*/ 0 w 2244811"/>
              <a:gd name="connsiteY28" fmla="*/ 0 h 727676"/>
              <a:gd name="connsiteX29" fmla="*/ 2237946 w 2244811"/>
              <a:gd name="connsiteY29" fmla="*/ 41190 h 72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44811" h="727676">
                <a:moveTo>
                  <a:pt x="2237946" y="41190"/>
                </a:moveTo>
                <a:lnTo>
                  <a:pt x="2237946" y="41190"/>
                </a:lnTo>
                <a:lnTo>
                  <a:pt x="2237946" y="308919"/>
                </a:lnTo>
                <a:lnTo>
                  <a:pt x="2224217" y="487406"/>
                </a:lnTo>
                <a:lnTo>
                  <a:pt x="2237946" y="638433"/>
                </a:lnTo>
                <a:lnTo>
                  <a:pt x="2244811" y="713946"/>
                </a:lnTo>
                <a:lnTo>
                  <a:pt x="2128109" y="727676"/>
                </a:lnTo>
                <a:lnTo>
                  <a:pt x="2038865" y="713946"/>
                </a:lnTo>
                <a:lnTo>
                  <a:pt x="1942757" y="652163"/>
                </a:lnTo>
                <a:cubicBezTo>
                  <a:pt x="1924451" y="645298"/>
                  <a:pt x="1906729" y="636606"/>
                  <a:pt x="1887838" y="631568"/>
                </a:cubicBezTo>
                <a:cubicBezTo>
                  <a:pt x="1872204" y="627399"/>
                  <a:pt x="1839784" y="624703"/>
                  <a:pt x="1839784" y="624703"/>
                </a:cubicBezTo>
                <a:lnTo>
                  <a:pt x="1887838" y="631568"/>
                </a:lnTo>
                <a:lnTo>
                  <a:pt x="1832919" y="624703"/>
                </a:lnTo>
                <a:lnTo>
                  <a:pt x="1757406" y="624703"/>
                </a:lnTo>
                <a:lnTo>
                  <a:pt x="1716217" y="624703"/>
                </a:lnTo>
                <a:lnTo>
                  <a:pt x="1585784" y="624703"/>
                </a:lnTo>
                <a:lnTo>
                  <a:pt x="1407298" y="562919"/>
                </a:lnTo>
                <a:lnTo>
                  <a:pt x="1324919" y="508000"/>
                </a:lnTo>
                <a:lnTo>
                  <a:pt x="1386703" y="549190"/>
                </a:lnTo>
                <a:lnTo>
                  <a:pt x="1263136" y="487406"/>
                </a:lnTo>
                <a:lnTo>
                  <a:pt x="1201352" y="466811"/>
                </a:lnTo>
                <a:lnTo>
                  <a:pt x="1077784" y="432487"/>
                </a:lnTo>
                <a:cubicBezTo>
                  <a:pt x="967984" y="407148"/>
                  <a:pt x="958738" y="405269"/>
                  <a:pt x="1050325" y="425622"/>
                </a:cubicBezTo>
                <a:lnTo>
                  <a:pt x="940487" y="398163"/>
                </a:lnTo>
                <a:lnTo>
                  <a:pt x="823784" y="350109"/>
                </a:lnTo>
                <a:lnTo>
                  <a:pt x="693352" y="171622"/>
                </a:lnTo>
                <a:lnTo>
                  <a:pt x="494271" y="123568"/>
                </a:lnTo>
                <a:lnTo>
                  <a:pt x="363838" y="68649"/>
                </a:lnTo>
                <a:lnTo>
                  <a:pt x="0" y="0"/>
                </a:lnTo>
                <a:lnTo>
                  <a:pt x="2237946" y="41190"/>
                </a:lnTo>
                <a:close/>
              </a:path>
            </a:pathLst>
          </a:custGeom>
          <a:gradFill>
            <a:gsLst>
              <a:gs pos="100000">
                <a:srgbClr val="197917"/>
              </a:gs>
              <a:gs pos="18000">
                <a:srgbClr val="91CDED"/>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Shape 12"/>
          <p:cNvSpPr/>
          <p:nvPr/>
        </p:nvSpPr>
        <p:spPr>
          <a:xfrm>
            <a:off x="925770" y="4814075"/>
            <a:ext cx="2697892" cy="1434757"/>
          </a:xfrm>
          <a:prstGeom prst="corner">
            <a:avLst>
              <a:gd name="adj1" fmla="val 9097"/>
              <a:gd name="adj2" fmla="val 1044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 name="Trapezoid 6"/>
          <p:cNvSpPr/>
          <p:nvPr/>
        </p:nvSpPr>
        <p:spPr>
          <a:xfrm>
            <a:off x="3555012" y="5871264"/>
            <a:ext cx="363839" cy="377568"/>
          </a:xfrm>
          <a:prstGeom prst="trapezoid">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4" name="Picture 13" descr="yTogzLzjc.gif"/>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84083" y="4052245"/>
            <a:ext cx="1055913" cy="823612"/>
          </a:xfrm>
          <a:prstGeom prst="rect">
            <a:avLst/>
          </a:prstGeom>
        </p:spPr>
      </p:pic>
      <p:cxnSp>
        <p:nvCxnSpPr>
          <p:cNvPr id="16" name="Straight Arrow Connector 15"/>
          <p:cNvCxnSpPr/>
          <p:nvPr/>
        </p:nvCxnSpPr>
        <p:spPr>
          <a:xfrm flipH="1" flipV="1">
            <a:off x="1831932" y="6001696"/>
            <a:ext cx="940486"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173640" y="5247935"/>
            <a:ext cx="0" cy="62332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3452039" y="5589805"/>
            <a:ext cx="212867" cy="230301"/>
          </a:xfrm>
          <a:custGeom>
            <a:avLst/>
            <a:gdLst>
              <a:gd name="connsiteX0" fmla="*/ 0 w 144218"/>
              <a:gd name="connsiteY0" fmla="*/ 0 h 168517"/>
              <a:gd name="connsiteX1" fmla="*/ 96108 w 144218"/>
              <a:gd name="connsiteY1" fmla="*/ 89243 h 168517"/>
              <a:gd name="connsiteX2" fmla="*/ 137297 w 144218"/>
              <a:gd name="connsiteY2" fmla="*/ 164756 h 168517"/>
              <a:gd name="connsiteX3" fmla="*/ 144162 w 144218"/>
              <a:gd name="connsiteY3" fmla="*/ 157891 h 168517"/>
            </a:gdLst>
            <a:ahLst/>
            <a:cxnLst>
              <a:cxn ang="0">
                <a:pos x="connsiteX0" y="connsiteY0"/>
              </a:cxn>
              <a:cxn ang="0">
                <a:pos x="connsiteX1" y="connsiteY1"/>
              </a:cxn>
              <a:cxn ang="0">
                <a:pos x="connsiteX2" y="connsiteY2"/>
              </a:cxn>
              <a:cxn ang="0">
                <a:pos x="connsiteX3" y="connsiteY3"/>
              </a:cxn>
            </a:cxnLst>
            <a:rect l="l" t="t" r="r" b="b"/>
            <a:pathLst>
              <a:path w="144218" h="168517">
                <a:moveTo>
                  <a:pt x="0" y="0"/>
                </a:moveTo>
                <a:cubicBezTo>
                  <a:pt x="36612" y="30892"/>
                  <a:pt x="73225" y="61784"/>
                  <a:pt x="96108" y="89243"/>
                </a:cubicBezTo>
                <a:cubicBezTo>
                  <a:pt x="118991" y="116702"/>
                  <a:pt x="129288" y="153315"/>
                  <a:pt x="137297" y="164756"/>
                </a:cubicBezTo>
                <a:cubicBezTo>
                  <a:pt x="145306" y="176197"/>
                  <a:pt x="144162" y="157891"/>
                  <a:pt x="144162" y="157891"/>
                </a:cubicBezTo>
              </a:path>
            </a:pathLst>
          </a:custGeom>
          <a:ln>
            <a:solidFill>
              <a:srgbClr val="0000FF"/>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802149" y="5576075"/>
            <a:ext cx="157892" cy="233405"/>
          </a:xfrm>
          <a:custGeom>
            <a:avLst/>
            <a:gdLst>
              <a:gd name="connsiteX0" fmla="*/ 109838 w 109838"/>
              <a:gd name="connsiteY0" fmla="*/ 0 h 157892"/>
              <a:gd name="connsiteX1" fmla="*/ 34324 w 109838"/>
              <a:gd name="connsiteY1" fmla="*/ 54919 h 157892"/>
              <a:gd name="connsiteX2" fmla="*/ 0 w 109838"/>
              <a:gd name="connsiteY2" fmla="*/ 157892 h 157892"/>
            </a:gdLst>
            <a:ahLst/>
            <a:cxnLst>
              <a:cxn ang="0">
                <a:pos x="connsiteX0" y="connsiteY0"/>
              </a:cxn>
              <a:cxn ang="0">
                <a:pos x="connsiteX1" y="connsiteY1"/>
              </a:cxn>
              <a:cxn ang="0">
                <a:pos x="connsiteX2" y="connsiteY2"/>
              </a:cxn>
            </a:cxnLst>
            <a:rect l="l" t="t" r="r" b="b"/>
            <a:pathLst>
              <a:path w="109838" h="157892">
                <a:moveTo>
                  <a:pt x="109838" y="0"/>
                </a:moveTo>
                <a:cubicBezTo>
                  <a:pt x="81234" y="14302"/>
                  <a:pt x="52630" y="28604"/>
                  <a:pt x="34324" y="54919"/>
                </a:cubicBezTo>
                <a:cubicBezTo>
                  <a:pt x="16018" y="81234"/>
                  <a:pt x="0" y="157892"/>
                  <a:pt x="0" y="157892"/>
                </a:cubicBezTo>
              </a:path>
            </a:pathLst>
          </a:custGeom>
          <a:ln>
            <a:solidFill>
              <a:srgbClr val="0000FF"/>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3664851" y="5493697"/>
            <a:ext cx="48054" cy="295189"/>
          </a:xfrm>
          <a:custGeom>
            <a:avLst/>
            <a:gdLst>
              <a:gd name="connsiteX0" fmla="*/ 0 w 48054"/>
              <a:gd name="connsiteY0" fmla="*/ 0 h 205946"/>
              <a:gd name="connsiteX1" fmla="*/ 27459 w 48054"/>
              <a:gd name="connsiteY1" fmla="*/ 89243 h 205946"/>
              <a:gd name="connsiteX2" fmla="*/ 48054 w 48054"/>
              <a:gd name="connsiteY2" fmla="*/ 205946 h 205946"/>
            </a:gdLst>
            <a:ahLst/>
            <a:cxnLst>
              <a:cxn ang="0">
                <a:pos x="connsiteX0" y="connsiteY0"/>
              </a:cxn>
              <a:cxn ang="0">
                <a:pos x="connsiteX1" y="connsiteY1"/>
              </a:cxn>
              <a:cxn ang="0">
                <a:pos x="connsiteX2" y="connsiteY2"/>
              </a:cxn>
            </a:cxnLst>
            <a:rect l="l" t="t" r="r" b="b"/>
            <a:pathLst>
              <a:path w="48054" h="205946">
                <a:moveTo>
                  <a:pt x="0" y="0"/>
                </a:moveTo>
                <a:cubicBezTo>
                  <a:pt x="9725" y="27459"/>
                  <a:pt x="19450" y="54919"/>
                  <a:pt x="27459" y="89243"/>
                </a:cubicBezTo>
                <a:cubicBezTo>
                  <a:pt x="35468" y="123567"/>
                  <a:pt x="48054" y="205946"/>
                  <a:pt x="48054" y="205946"/>
                </a:cubicBezTo>
              </a:path>
            </a:pathLst>
          </a:custGeom>
          <a:ln>
            <a:solidFill>
              <a:srgbClr val="0000FF"/>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1845714" y="4539480"/>
            <a:ext cx="1942702" cy="370700"/>
          </a:xfrm>
          <a:custGeom>
            <a:avLst/>
            <a:gdLst>
              <a:gd name="connsiteX0" fmla="*/ 0 w 3102919"/>
              <a:gd name="connsiteY0" fmla="*/ 700216 h 700216"/>
              <a:gd name="connsiteX1" fmla="*/ 130432 w 3102919"/>
              <a:gd name="connsiteY1" fmla="*/ 617838 h 700216"/>
              <a:gd name="connsiteX2" fmla="*/ 226540 w 3102919"/>
              <a:gd name="connsiteY2" fmla="*/ 549189 h 700216"/>
              <a:gd name="connsiteX3" fmla="*/ 350108 w 3102919"/>
              <a:gd name="connsiteY3" fmla="*/ 432486 h 700216"/>
              <a:gd name="connsiteX4" fmla="*/ 432486 w 3102919"/>
              <a:gd name="connsiteY4" fmla="*/ 336378 h 700216"/>
              <a:gd name="connsiteX5" fmla="*/ 487405 w 3102919"/>
              <a:gd name="connsiteY5" fmla="*/ 219676 h 700216"/>
              <a:gd name="connsiteX6" fmla="*/ 693351 w 3102919"/>
              <a:gd name="connsiteY6" fmla="*/ 144162 h 700216"/>
              <a:gd name="connsiteX7" fmla="*/ 844378 w 3102919"/>
              <a:gd name="connsiteY7" fmla="*/ 109838 h 700216"/>
              <a:gd name="connsiteX8" fmla="*/ 1146432 w 3102919"/>
              <a:gd name="connsiteY8" fmla="*/ 75513 h 700216"/>
              <a:gd name="connsiteX9" fmla="*/ 1331784 w 3102919"/>
              <a:gd name="connsiteY9" fmla="*/ 75513 h 700216"/>
              <a:gd name="connsiteX10" fmla="*/ 1482811 w 3102919"/>
              <a:gd name="connsiteY10" fmla="*/ 89243 h 700216"/>
              <a:gd name="connsiteX11" fmla="*/ 1592648 w 3102919"/>
              <a:gd name="connsiteY11" fmla="*/ 137297 h 700216"/>
              <a:gd name="connsiteX12" fmla="*/ 1716216 w 3102919"/>
              <a:gd name="connsiteY12" fmla="*/ 205946 h 700216"/>
              <a:gd name="connsiteX13" fmla="*/ 1860378 w 3102919"/>
              <a:gd name="connsiteY13" fmla="*/ 260865 h 700216"/>
              <a:gd name="connsiteX14" fmla="*/ 2086919 w 3102919"/>
              <a:gd name="connsiteY14" fmla="*/ 281459 h 700216"/>
              <a:gd name="connsiteX15" fmla="*/ 2231081 w 3102919"/>
              <a:gd name="connsiteY15" fmla="*/ 281459 h 700216"/>
              <a:gd name="connsiteX16" fmla="*/ 2416432 w 3102919"/>
              <a:gd name="connsiteY16" fmla="*/ 226540 h 700216"/>
              <a:gd name="connsiteX17" fmla="*/ 2601784 w 3102919"/>
              <a:gd name="connsiteY17" fmla="*/ 164757 h 700216"/>
              <a:gd name="connsiteX18" fmla="*/ 2732216 w 3102919"/>
              <a:gd name="connsiteY18" fmla="*/ 96108 h 700216"/>
              <a:gd name="connsiteX19" fmla="*/ 2917567 w 3102919"/>
              <a:gd name="connsiteY19" fmla="*/ 0 h 700216"/>
              <a:gd name="connsiteX20" fmla="*/ 3102919 w 3102919"/>
              <a:gd name="connsiteY20" fmla="*/ 48054 h 700216"/>
              <a:gd name="connsiteX21" fmla="*/ 3034270 w 3102919"/>
              <a:gd name="connsiteY21" fmla="*/ 199081 h 700216"/>
              <a:gd name="connsiteX22" fmla="*/ 2903838 w 3102919"/>
              <a:gd name="connsiteY22" fmla="*/ 247135 h 700216"/>
              <a:gd name="connsiteX23" fmla="*/ 2821459 w 3102919"/>
              <a:gd name="connsiteY23" fmla="*/ 288324 h 700216"/>
              <a:gd name="connsiteX24" fmla="*/ 2794000 w 3102919"/>
              <a:gd name="connsiteY24" fmla="*/ 336378 h 700216"/>
              <a:gd name="connsiteX25" fmla="*/ 2780270 w 3102919"/>
              <a:gd name="connsiteY25" fmla="*/ 418757 h 700216"/>
              <a:gd name="connsiteX26" fmla="*/ 2759675 w 3102919"/>
              <a:gd name="connsiteY26" fmla="*/ 480540 h 700216"/>
              <a:gd name="connsiteX27" fmla="*/ 2663567 w 3102919"/>
              <a:gd name="connsiteY27" fmla="*/ 508000 h 700216"/>
              <a:gd name="connsiteX28" fmla="*/ 2546865 w 3102919"/>
              <a:gd name="connsiteY28" fmla="*/ 549189 h 700216"/>
              <a:gd name="connsiteX29" fmla="*/ 2423297 w 3102919"/>
              <a:gd name="connsiteY29" fmla="*/ 590378 h 700216"/>
              <a:gd name="connsiteX30" fmla="*/ 2334054 w 3102919"/>
              <a:gd name="connsiteY30" fmla="*/ 631568 h 700216"/>
              <a:gd name="connsiteX31" fmla="*/ 2251675 w 3102919"/>
              <a:gd name="connsiteY31" fmla="*/ 693351 h 700216"/>
              <a:gd name="connsiteX32" fmla="*/ 2251675 w 3102919"/>
              <a:gd name="connsiteY32" fmla="*/ 693351 h 700216"/>
              <a:gd name="connsiteX33" fmla="*/ 0 w 3102919"/>
              <a:gd name="connsiteY33" fmla="*/ 700216 h 7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02919" h="700216">
                <a:moveTo>
                  <a:pt x="0" y="700216"/>
                </a:moveTo>
                <a:lnTo>
                  <a:pt x="130432" y="617838"/>
                </a:lnTo>
                <a:lnTo>
                  <a:pt x="226540" y="549189"/>
                </a:lnTo>
                <a:lnTo>
                  <a:pt x="350108" y="432486"/>
                </a:lnTo>
                <a:lnTo>
                  <a:pt x="432486" y="336378"/>
                </a:lnTo>
                <a:lnTo>
                  <a:pt x="487405" y="219676"/>
                </a:lnTo>
                <a:lnTo>
                  <a:pt x="693351" y="144162"/>
                </a:lnTo>
                <a:lnTo>
                  <a:pt x="844378" y="109838"/>
                </a:lnTo>
                <a:lnTo>
                  <a:pt x="1146432" y="75513"/>
                </a:lnTo>
                <a:lnTo>
                  <a:pt x="1331784" y="75513"/>
                </a:lnTo>
                <a:lnTo>
                  <a:pt x="1482811" y="89243"/>
                </a:lnTo>
                <a:lnTo>
                  <a:pt x="1592648" y="137297"/>
                </a:lnTo>
                <a:lnTo>
                  <a:pt x="1716216" y="205946"/>
                </a:lnTo>
                <a:lnTo>
                  <a:pt x="1860378" y="260865"/>
                </a:lnTo>
                <a:lnTo>
                  <a:pt x="2086919" y="281459"/>
                </a:lnTo>
                <a:lnTo>
                  <a:pt x="2231081" y="281459"/>
                </a:lnTo>
                <a:lnTo>
                  <a:pt x="2416432" y="226540"/>
                </a:lnTo>
                <a:lnTo>
                  <a:pt x="2601784" y="164757"/>
                </a:lnTo>
                <a:lnTo>
                  <a:pt x="2732216" y="96108"/>
                </a:lnTo>
                <a:lnTo>
                  <a:pt x="2917567" y="0"/>
                </a:lnTo>
                <a:lnTo>
                  <a:pt x="3102919" y="48054"/>
                </a:lnTo>
                <a:lnTo>
                  <a:pt x="3034270" y="199081"/>
                </a:lnTo>
                <a:lnTo>
                  <a:pt x="2903838" y="247135"/>
                </a:lnTo>
                <a:lnTo>
                  <a:pt x="2821459" y="288324"/>
                </a:lnTo>
                <a:lnTo>
                  <a:pt x="2794000" y="336378"/>
                </a:lnTo>
                <a:lnTo>
                  <a:pt x="2780270" y="418757"/>
                </a:lnTo>
                <a:lnTo>
                  <a:pt x="2759675" y="480540"/>
                </a:lnTo>
                <a:lnTo>
                  <a:pt x="2663567" y="508000"/>
                </a:lnTo>
                <a:lnTo>
                  <a:pt x="2546865" y="549189"/>
                </a:lnTo>
                <a:lnTo>
                  <a:pt x="2423297" y="590378"/>
                </a:lnTo>
                <a:lnTo>
                  <a:pt x="2334054" y="631568"/>
                </a:lnTo>
                <a:lnTo>
                  <a:pt x="2251675" y="693351"/>
                </a:lnTo>
                <a:lnTo>
                  <a:pt x="2251675" y="693351"/>
                </a:lnTo>
                <a:lnTo>
                  <a:pt x="0" y="700216"/>
                </a:lnTo>
                <a:close/>
              </a:path>
            </a:pathLst>
          </a:custGeom>
          <a:gradFill>
            <a:gsLst>
              <a:gs pos="0">
                <a:srgbClr val="1DB15C"/>
              </a:gs>
              <a:gs pos="100000">
                <a:srgbClr val="22F80B"/>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Freeform 4"/>
          <p:cNvSpPr/>
          <p:nvPr/>
        </p:nvSpPr>
        <p:spPr>
          <a:xfrm>
            <a:off x="1831932" y="4196237"/>
            <a:ext cx="3102919" cy="700216"/>
          </a:xfrm>
          <a:custGeom>
            <a:avLst/>
            <a:gdLst>
              <a:gd name="connsiteX0" fmla="*/ 0 w 3102919"/>
              <a:gd name="connsiteY0" fmla="*/ 700216 h 700216"/>
              <a:gd name="connsiteX1" fmla="*/ 130432 w 3102919"/>
              <a:gd name="connsiteY1" fmla="*/ 617838 h 700216"/>
              <a:gd name="connsiteX2" fmla="*/ 226540 w 3102919"/>
              <a:gd name="connsiteY2" fmla="*/ 549189 h 700216"/>
              <a:gd name="connsiteX3" fmla="*/ 350108 w 3102919"/>
              <a:gd name="connsiteY3" fmla="*/ 432486 h 700216"/>
              <a:gd name="connsiteX4" fmla="*/ 432486 w 3102919"/>
              <a:gd name="connsiteY4" fmla="*/ 336378 h 700216"/>
              <a:gd name="connsiteX5" fmla="*/ 487405 w 3102919"/>
              <a:gd name="connsiteY5" fmla="*/ 219676 h 700216"/>
              <a:gd name="connsiteX6" fmla="*/ 693351 w 3102919"/>
              <a:gd name="connsiteY6" fmla="*/ 144162 h 700216"/>
              <a:gd name="connsiteX7" fmla="*/ 844378 w 3102919"/>
              <a:gd name="connsiteY7" fmla="*/ 109838 h 700216"/>
              <a:gd name="connsiteX8" fmla="*/ 1146432 w 3102919"/>
              <a:gd name="connsiteY8" fmla="*/ 75513 h 700216"/>
              <a:gd name="connsiteX9" fmla="*/ 1331784 w 3102919"/>
              <a:gd name="connsiteY9" fmla="*/ 75513 h 700216"/>
              <a:gd name="connsiteX10" fmla="*/ 1482811 w 3102919"/>
              <a:gd name="connsiteY10" fmla="*/ 89243 h 700216"/>
              <a:gd name="connsiteX11" fmla="*/ 1592648 w 3102919"/>
              <a:gd name="connsiteY11" fmla="*/ 137297 h 700216"/>
              <a:gd name="connsiteX12" fmla="*/ 1716216 w 3102919"/>
              <a:gd name="connsiteY12" fmla="*/ 205946 h 700216"/>
              <a:gd name="connsiteX13" fmla="*/ 1860378 w 3102919"/>
              <a:gd name="connsiteY13" fmla="*/ 260865 h 700216"/>
              <a:gd name="connsiteX14" fmla="*/ 2086919 w 3102919"/>
              <a:gd name="connsiteY14" fmla="*/ 281459 h 700216"/>
              <a:gd name="connsiteX15" fmla="*/ 2231081 w 3102919"/>
              <a:gd name="connsiteY15" fmla="*/ 281459 h 700216"/>
              <a:gd name="connsiteX16" fmla="*/ 2416432 w 3102919"/>
              <a:gd name="connsiteY16" fmla="*/ 226540 h 700216"/>
              <a:gd name="connsiteX17" fmla="*/ 2601784 w 3102919"/>
              <a:gd name="connsiteY17" fmla="*/ 164757 h 700216"/>
              <a:gd name="connsiteX18" fmla="*/ 2732216 w 3102919"/>
              <a:gd name="connsiteY18" fmla="*/ 96108 h 700216"/>
              <a:gd name="connsiteX19" fmla="*/ 2917567 w 3102919"/>
              <a:gd name="connsiteY19" fmla="*/ 0 h 700216"/>
              <a:gd name="connsiteX20" fmla="*/ 3102919 w 3102919"/>
              <a:gd name="connsiteY20" fmla="*/ 48054 h 700216"/>
              <a:gd name="connsiteX21" fmla="*/ 3034270 w 3102919"/>
              <a:gd name="connsiteY21" fmla="*/ 199081 h 700216"/>
              <a:gd name="connsiteX22" fmla="*/ 2903838 w 3102919"/>
              <a:gd name="connsiteY22" fmla="*/ 247135 h 700216"/>
              <a:gd name="connsiteX23" fmla="*/ 2821459 w 3102919"/>
              <a:gd name="connsiteY23" fmla="*/ 288324 h 700216"/>
              <a:gd name="connsiteX24" fmla="*/ 2794000 w 3102919"/>
              <a:gd name="connsiteY24" fmla="*/ 336378 h 700216"/>
              <a:gd name="connsiteX25" fmla="*/ 2780270 w 3102919"/>
              <a:gd name="connsiteY25" fmla="*/ 418757 h 700216"/>
              <a:gd name="connsiteX26" fmla="*/ 2759675 w 3102919"/>
              <a:gd name="connsiteY26" fmla="*/ 480540 h 700216"/>
              <a:gd name="connsiteX27" fmla="*/ 2663567 w 3102919"/>
              <a:gd name="connsiteY27" fmla="*/ 508000 h 700216"/>
              <a:gd name="connsiteX28" fmla="*/ 2546865 w 3102919"/>
              <a:gd name="connsiteY28" fmla="*/ 549189 h 700216"/>
              <a:gd name="connsiteX29" fmla="*/ 2423297 w 3102919"/>
              <a:gd name="connsiteY29" fmla="*/ 590378 h 700216"/>
              <a:gd name="connsiteX30" fmla="*/ 2334054 w 3102919"/>
              <a:gd name="connsiteY30" fmla="*/ 631568 h 700216"/>
              <a:gd name="connsiteX31" fmla="*/ 2251675 w 3102919"/>
              <a:gd name="connsiteY31" fmla="*/ 693351 h 700216"/>
              <a:gd name="connsiteX32" fmla="*/ 2251675 w 3102919"/>
              <a:gd name="connsiteY32" fmla="*/ 693351 h 700216"/>
              <a:gd name="connsiteX33" fmla="*/ 0 w 3102919"/>
              <a:gd name="connsiteY33" fmla="*/ 700216 h 7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02919" h="700216">
                <a:moveTo>
                  <a:pt x="0" y="700216"/>
                </a:moveTo>
                <a:lnTo>
                  <a:pt x="130432" y="617838"/>
                </a:lnTo>
                <a:lnTo>
                  <a:pt x="226540" y="549189"/>
                </a:lnTo>
                <a:lnTo>
                  <a:pt x="350108" y="432486"/>
                </a:lnTo>
                <a:lnTo>
                  <a:pt x="432486" y="336378"/>
                </a:lnTo>
                <a:lnTo>
                  <a:pt x="487405" y="219676"/>
                </a:lnTo>
                <a:lnTo>
                  <a:pt x="693351" y="144162"/>
                </a:lnTo>
                <a:lnTo>
                  <a:pt x="844378" y="109838"/>
                </a:lnTo>
                <a:lnTo>
                  <a:pt x="1146432" y="75513"/>
                </a:lnTo>
                <a:lnTo>
                  <a:pt x="1331784" y="75513"/>
                </a:lnTo>
                <a:lnTo>
                  <a:pt x="1482811" y="89243"/>
                </a:lnTo>
                <a:lnTo>
                  <a:pt x="1592648" y="137297"/>
                </a:lnTo>
                <a:lnTo>
                  <a:pt x="1716216" y="205946"/>
                </a:lnTo>
                <a:lnTo>
                  <a:pt x="1860378" y="260865"/>
                </a:lnTo>
                <a:lnTo>
                  <a:pt x="2086919" y="281459"/>
                </a:lnTo>
                <a:lnTo>
                  <a:pt x="2231081" y="281459"/>
                </a:lnTo>
                <a:lnTo>
                  <a:pt x="2416432" y="226540"/>
                </a:lnTo>
                <a:lnTo>
                  <a:pt x="2601784" y="164757"/>
                </a:lnTo>
                <a:lnTo>
                  <a:pt x="2732216" y="96108"/>
                </a:lnTo>
                <a:lnTo>
                  <a:pt x="2917567" y="0"/>
                </a:lnTo>
                <a:lnTo>
                  <a:pt x="3102919" y="48054"/>
                </a:lnTo>
                <a:lnTo>
                  <a:pt x="3034270" y="199081"/>
                </a:lnTo>
                <a:lnTo>
                  <a:pt x="2903838" y="247135"/>
                </a:lnTo>
                <a:lnTo>
                  <a:pt x="2821459" y="288324"/>
                </a:lnTo>
                <a:lnTo>
                  <a:pt x="2794000" y="336378"/>
                </a:lnTo>
                <a:lnTo>
                  <a:pt x="2780270" y="418757"/>
                </a:lnTo>
                <a:lnTo>
                  <a:pt x="2759675" y="480540"/>
                </a:lnTo>
                <a:lnTo>
                  <a:pt x="2663567" y="508000"/>
                </a:lnTo>
                <a:lnTo>
                  <a:pt x="2546865" y="549189"/>
                </a:lnTo>
                <a:lnTo>
                  <a:pt x="2423297" y="590378"/>
                </a:lnTo>
                <a:lnTo>
                  <a:pt x="2334054" y="631568"/>
                </a:lnTo>
                <a:lnTo>
                  <a:pt x="2251675" y="693351"/>
                </a:lnTo>
                <a:lnTo>
                  <a:pt x="2251675" y="693351"/>
                </a:lnTo>
                <a:lnTo>
                  <a:pt x="0" y="700216"/>
                </a:lnTo>
                <a:close/>
              </a:path>
            </a:pathLst>
          </a:custGeom>
          <a:gradFill>
            <a:gsLst>
              <a:gs pos="0">
                <a:srgbClr val="1DB15C"/>
              </a:gs>
              <a:gs pos="100000">
                <a:srgbClr val="22F80B"/>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6" name="Freeform 35"/>
          <p:cNvSpPr/>
          <p:nvPr/>
        </p:nvSpPr>
        <p:spPr>
          <a:xfrm>
            <a:off x="4152256" y="5033750"/>
            <a:ext cx="0" cy="384433"/>
          </a:xfrm>
          <a:custGeom>
            <a:avLst/>
            <a:gdLst>
              <a:gd name="connsiteX0" fmla="*/ 0 w 0"/>
              <a:gd name="connsiteY0" fmla="*/ 0 h 384433"/>
              <a:gd name="connsiteX1" fmla="*/ 0 w 0"/>
              <a:gd name="connsiteY1" fmla="*/ 384433 h 384433"/>
            </a:gdLst>
            <a:ahLst/>
            <a:cxnLst>
              <a:cxn ang="0">
                <a:pos x="connsiteX0" y="connsiteY0"/>
              </a:cxn>
              <a:cxn ang="0">
                <a:pos x="connsiteX1" y="connsiteY1"/>
              </a:cxn>
            </a:cxnLst>
            <a:rect l="l" t="t" r="r" b="b"/>
            <a:pathLst>
              <a:path h="384433">
                <a:moveTo>
                  <a:pt x="0" y="0"/>
                </a:moveTo>
                <a:lnTo>
                  <a:pt x="0" y="384433"/>
                </a:lnTo>
              </a:path>
            </a:pathLst>
          </a:custGeom>
          <a:ln>
            <a:solidFill>
              <a:srgbClr val="166338"/>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5237892" y="2156938"/>
            <a:ext cx="3906107" cy="1384995"/>
          </a:xfrm>
          <a:prstGeom prst="rect">
            <a:avLst/>
          </a:prstGeom>
          <a:noFill/>
        </p:spPr>
        <p:txBody>
          <a:bodyPr wrap="square" rtlCol="0">
            <a:spAutoFit/>
          </a:bodyPr>
          <a:lstStyle/>
          <a:p>
            <a:pPr marL="285750" indent="-285750">
              <a:buFont typeface="Arial"/>
              <a:buChar char="•"/>
            </a:pPr>
            <a:r>
              <a:rPr lang="en-US" sz="2400" dirty="0" smtClean="0">
                <a:latin typeface="+mn-lt"/>
              </a:rPr>
              <a:t>Where is the HAB now?</a:t>
            </a:r>
          </a:p>
          <a:p>
            <a:pPr marL="285750" indent="-285750">
              <a:buFont typeface="Arial"/>
              <a:buChar char="•"/>
            </a:pPr>
            <a:r>
              <a:rPr lang="en-US" sz="2400" dirty="0" smtClean="0">
                <a:latin typeface="+mn-lt"/>
              </a:rPr>
              <a:t>Where will it be tomorrow?</a:t>
            </a:r>
          </a:p>
          <a:p>
            <a:pPr marL="742950" lvl="1" indent="-285750">
              <a:buFont typeface="Arial"/>
              <a:buChar char="•"/>
            </a:pPr>
            <a:r>
              <a:rPr lang="en-US" dirty="0" smtClean="0">
                <a:latin typeface="+mn-lt"/>
              </a:rPr>
              <a:t>5 days from now?</a:t>
            </a:r>
          </a:p>
          <a:p>
            <a:pPr marL="742950" lvl="1" indent="-285750">
              <a:buFont typeface="Arial"/>
              <a:buChar char="•"/>
            </a:pPr>
            <a:r>
              <a:rPr lang="en-US" dirty="0" smtClean="0">
                <a:latin typeface="+mn-lt"/>
              </a:rPr>
              <a:t>What is the concentration?</a:t>
            </a:r>
          </a:p>
        </p:txBody>
      </p:sp>
      <p:sp>
        <p:nvSpPr>
          <p:cNvPr id="8" name="Rectangle 7"/>
          <p:cNvSpPr/>
          <p:nvPr/>
        </p:nvSpPr>
        <p:spPr>
          <a:xfrm>
            <a:off x="3712905" y="2869514"/>
            <a:ext cx="756122" cy="157891"/>
          </a:xfrm>
          <a:prstGeom prst="rect">
            <a:avLst/>
          </a:prstGeom>
          <a:solidFill>
            <a:srgbClr val="62B3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833360" y="4101720"/>
            <a:ext cx="3310640" cy="1015663"/>
          </a:xfrm>
          <a:prstGeom prst="rect">
            <a:avLst/>
          </a:prstGeom>
          <a:noFill/>
        </p:spPr>
        <p:txBody>
          <a:bodyPr wrap="square" rtlCol="0">
            <a:spAutoFit/>
          </a:bodyPr>
          <a:lstStyle/>
          <a:p>
            <a:pPr marL="285750" indent="-285750">
              <a:buFont typeface="Arial"/>
              <a:buChar char="•"/>
            </a:pPr>
            <a:r>
              <a:rPr lang="en-US" sz="2400" dirty="0" smtClean="0">
                <a:latin typeface="+mn-lt"/>
              </a:rPr>
              <a:t>Below the surface</a:t>
            </a:r>
          </a:p>
          <a:p>
            <a:pPr marL="742950" lvl="1" indent="-285750">
              <a:buFont typeface="Arial"/>
              <a:buChar char="•"/>
            </a:pPr>
            <a:r>
              <a:rPr lang="en-US" dirty="0" smtClean="0">
                <a:latin typeface="+mn-lt"/>
              </a:rPr>
              <a:t>Will </a:t>
            </a:r>
            <a:r>
              <a:rPr lang="en-US" dirty="0">
                <a:latin typeface="+mn-lt"/>
              </a:rPr>
              <a:t>it form a scum?</a:t>
            </a:r>
          </a:p>
          <a:p>
            <a:pPr marL="742950" lvl="1" indent="-285750">
              <a:buFont typeface="Arial"/>
              <a:buChar char="•"/>
            </a:pPr>
            <a:r>
              <a:rPr lang="en-US" dirty="0">
                <a:latin typeface="+mn-lt"/>
              </a:rPr>
              <a:t>Will it mix to the bottom</a:t>
            </a:r>
            <a:r>
              <a:rPr lang="en-US" dirty="0" smtClean="0">
                <a:latin typeface="+mn-lt"/>
              </a:rPr>
              <a:t>?</a:t>
            </a:r>
            <a:endParaRPr lang="en-US" dirty="0">
              <a:latin typeface="+mn-lt"/>
            </a:endParaRPr>
          </a:p>
        </p:txBody>
      </p:sp>
      <p:sp>
        <p:nvSpPr>
          <p:cNvPr id="9" name="Down Arrow 8"/>
          <p:cNvSpPr/>
          <p:nvPr/>
        </p:nvSpPr>
        <p:spPr>
          <a:xfrm>
            <a:off x="7173310" y="3541933"/>
            <a:ext cx="446690" cy="654304"/>
          </a:xfrm>
          <a:prstGeom prst="downArrow">
            <a:avLst/>
          </a:prstGeom>
          <a:ln>
            <a:solidFill>
              <a:srgbClr val="000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9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4"/>
                                        </p:tgtEl>
                                      </p:cBhvr>
                                    </p:animEffect>
                                    <p:set>
                                      <p:cBhvr>
                                        <p:cTn id="7" dur="1" fill="hold">
                                          <p:stCondLst>
                                            <p:cond delay="1999"/>
                                          </p:stCondLst>
                                        </p:cTn>
                                        <p:tgtEl>
                                          <p:spTgt spid="3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4" grpId="0" animBg="1"/>
      <p:bldP spid="5" grpId="0" animBg="1"/>
      <p:bldP spid="36" grpId="0" animBg="1"/>
      <p:bldP spid="1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1-12 at 8.10.12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663" y="3026611"/>
            <a:ext cx="4480105" cy="3161504"/>
          </a:xfrm>
          <a:prstGeom prst="rect">
            <a:avLst/>
          </a:prstGeom>
          <a:ln>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Next-Generation Modeling</a:t>
            </a:r>
            <a:endParaRPr lang="en-US" dirty="0"/>
          </a:p>
        </p:txBody>
      </p:sp>
      <p:sp>
        <p:nvSpPr>
          <p:cNvPr id="3" name="TextBox 2"/>
          <p:cNvSpPr txBox="1"/>
          <p:nvPr/>
        </p:nvSpPr>
        <p:spPr>
          <a:xfrm>
            <a:off x="220663" y="844376"/>
            <a:ext cx="7669788" cy="2000548"/>
          </a:xfrm>
          <a:prstGeom prst="rect">
            <a:avLst/>
          </a:prstGeom>
          <a:noFill/>
        </p:spPr>
        <p:txBody>
          <a:bodyPr wrap="none" rtlCol="0">
            <a:spAutoFit/>
          </a:bodyPr>
          <a:lstStyle/>
          <a:p>
            <a:r>
              <a:rPr lang="en-US" sz="2800" b="1" u="sng" dirty="0" smtClean="0">
                <a:latin typeface="+mn-lt"/>
              </a:rPr>
              <a:t>How do we improve our short-term HAB forecast?</a:t>
            </a:r>
          </a:p>
          <a:p>
            <a:pPr marL="285750" indent="-285750">
              <a:buFont typeface="Arial"/>
              <a:buChar char="•"/>
            </a:pPr>
            <a:r>
              <a:rPr lang="en-US" sz="2400" dirty="0" smtClean="0">
                <a:latin typeface="+mn-lt"/>
              </a:rPr>
              <a:t>Improve real-time environmental forecasts</a:t>
            </a:r>
          </a:p>
          <a:p>
            <a:pPr marL="742950" lvl="1" indent="-285750">
              <a:buFont typeface="Arial"/>
              <a:buChar char="•"/>
            </a:pPr>
            <a:r>
              <a:rPr lang="en-US" sz="2400" b="1" i="1" dirty="0" smtClean="0">
                <a:solidFill>
                  <a:srgbClr val="197917"/>
                </a:solidFill>
                <a:latin typeface="+mn-lt"/>
              </a:rPr>
              <a:t>Lake Erie Operational Forecast System (LEOFS)</a:t>
            </a:r>
          </a:p>
          <a:p>
            <a:pPr marL="285750" indent="-285750">
              <a:buFont typeface="Arial"/>
              <a:buChar char="•"/>
            </a:pPr>
            <a:r>
              <a:rPr lang="en-US" sz="2400" dirty="0" smtClean="0">
                <a:latin typeface="+mn-lt"/>
              </a:rPr>
              <a:t>Develop </a:t>
            </a:r>
            <a:r>
              <a:rPr lang="en-US" sz="2400" b="1" dirty="0" smtClean="0">
                <a:latin typeface="+mn-lt"/>
              </a:rPr>
              <a:t>3D</a:t>
            </a:r>
            <a:r>
              <a:rPr lang="en-US" sz="2400" dirty="0" smtClean="0">
                <a:latin typeface="+mn-lt"/>
              </a:rPr>
              <a:t> HAB particle model</a:t>
            </a:r>
          </a:p>
          <a:p>
            <a:pPr marL="742950" lvl="1" indent="-285750">
              <a:buFont typeface="Arial"/>
              <a:buChar char="•"/>
            </a:pPr>
            <a:r>
              <a:rPr lang="en-US" sz="2400" b="1" i="1" dirty="0" smtClean="0">
                <a:solidFill>
                  <a:srgbClr val="197917"/>
                </a:solidFill>
                <a:latin typeface="+mn-lt"/>
              </a:rPr>
              <a:t>FVCOM HAB tracker</a:t>
            </a:r>
          </a:p>
        </p:txBody>
      </p:sp>
      <p:pic>
        <p:nvPicPr>
          <p:cNvPr id="37" name="Picture 36"/>
          <p:cNvPicPr>
            <a:picLocks noChangeAspect="1"/>
          </p:cNvPicPr>
          <p:nvPr/>
        </p:nvPicPr>
        <p:blipFill>
          <a:blip r:embed="rId4"/>
          <a:stretch>
            <a:fillRect/>
          </a:stretch>
        </p:blipFill>
        <p:spPr>
          <a:xfrm>
            <a:off x="5128054" y="2207538"/>
            <a:ext cx="3662749" cy="4131821"/>
          </a:xfrm>
          <a:prstGeom prst="rect">
            <a:avLst/>
          </a:prstGeom>
        </p:spPr>
      </p:pic>
      <p:sp>
        <p:nvSpPr>
          <p:cNvPr id="9" name="TextBox 8"/>
          <p:cNvSpPr txBox="1"/>
          <p:nvPr/>
        </p:nvSpPr>
        <p:spPr>
          <a:xfrm>
            <a:off x="206933" y="2968269"/>
            <a:ext cx="2929631"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i="1" dirty="0" smtClean="0">
                <a:solidFill>
                  <a:srgbClr val="FFFF00"/>
                </a:solidFill>
                <a:latin typeface="+mn-lt"/>
                <a:cs typeface="Bookman Old Style"/>
              </a:rPr>
              <a:t>Next-Generation</a:t>
            </a:r>
          </a:p>
          <a:p>
            <a:r>
              <a:rPr lang="en-US" b="1" dirty="0" smtClean="0">
                <a:solidFill>
                  <a:srgbClr val="FFFF00"/>
                </a:solidFill>
                <a:latin typeface="+mn-lt"/>
                <a:cs typeface="Bookman Old Style"/>
              </a:rPr>
              <a:t>Lake Erie Operational Forecasting System</a:t>
            </a:r>
          </a:p>
          <a:p>
            <a:r>
              <a:rPr lang="en-US" dirty="0" smtClean="0">
                <a:solidFill>
                  <a:schemeClr val="bg1"/>
                </a:solidFill>
                <a:latin typeface="+mn-lt"/>
                <a:cs typeface="Bookman Old Style"/>
              </a:rPr>
              <a:t>NOS/CO-OPS</a:t>
            </a:r>
            <a:endParaRPr lang="en-US" dirty="0">
              <a:solidFill>
                <a:schemeClr val="bg1"/>
              </a:solidFill>
              <a:latin typeface="+mn-lt"/>
              <a:cs typeface="Bookman Old Style"/>
            </a:endParaRPr>
          </a:p>
        </p:txBody>
      </p:sp>
      <p:sp>
        <p:nvSpPr>
          <p:cNvPr id="5" name="TextBox 4"/>
          <p:cNvSpPr txBox="1"/>
          <p:nvPr/>
        </p:nvSpPr>
        <p:spPr>
          <a:xfrm>
            <a:off x="179473" y="5285380"/>
            <a:ext cx="3108543" cy="923330"/>
          </a:xfrm>
          <a:prstGeom prst="rect">
            <a:avLst/>
          </a:prstGeom>
          <a:noFill/>
          <a:effectLst>
            <a:outerShdw blurRad="50800" dist="38100" dir="2700000" algn="tl" rotWithShape="0">
              <a:prstClr val="black">
                <a:alpha val="40000"/>
              </a:prstClr>
            </a:outerShdw>
          </a:effectLst>
        </p:spPr>
        <p:txBody>
          <a:bodyPr wrap="none" rtlCol="0">
            <a:spAutoFit/>
          </a:bodyPr>
          <a:lstStyle/>
          <a:p>
            <a:pPr marL="171450" indent="-171450">
              <a:buFont typeface="Arial"/>
              <a:buChar char="•"/>
            </a:pPr>
            <a:r>
              <a:rPr lang="en-US" dirty="0" smtClean="0">
                <a:solidFill>
                  <a:srgbClr val="FFFF00"/>
                </a:solidFill>
                <a:latin typeface="+mn-lt"/>
              </a:rPr>
              <a:t>3D currents,</a:t>
            </a:r>
            <a:r>
              <a:rPr lang="en-US" dirty="0">
                <a:solidFill>
                  <a:srgbClr val="FFFF00"/>
                </a:solidFill>
                <a:latin typeface="+mn-lt"/>
              </a:rPr>
              <a:t> </a:t>
            </a:r>
            <a:r>
              <a:rPr lang="en-US" dirty="0" smtClean="0">
                <a:solidFill>
                  <a:srgbClr val="FFFF00"/>
                </a:solidFill>
                <a:latin typeface="+mn-lt"/>
              </a:rPr>
              <a:t>temperature</a:t>
            </a:r>
          </a:p>
          <a:p>
            <a:pPr marL="171450" indent="-171450">
              <a:buFont typeface="Arial"/>
              <a:buChar char="•"/>
            </a:pPr>
            <a:r>
              <a:rPr lang="en-US" dirty="0" smtClean="0">
                <a:solidFill>
                  <a:srgbClr val="FFFF00"/>
                </a:solidFill>
                <a:latin typeface="+mn-lt"/>
              </a:rPr>
              <a:t>Mixing</a:t>
            </a:r>
          </a:p>
          <a:p>
            <a:pPr marL="171450" indent="-171450">
              <a:buFont typeface="Arial"/>
              <a:buChar char="•"/>
            </a:pPr>
            <a:r>
              <a:rPr lang="en-US" dirty="0" smtClean="0">
                <a:solidFill>
                  <a:srgbClr val="FFFF00"/>
                </a:solidFill>
                <a:latin typeface="+mn-lt"/>
              </a:rPr>
              <a:t>Fine-scale coastal resolution</a:t>
            </a:r>
            <a:endParaRPr lang="en-US" dirty="0">
              <a:solidFill>
                <a:srgbClr val="FFFF00"/>
              </a:solidFill>
              <a:latin typeface="+mn-lt"/>
            </a:endParaRPr>
          </a:p>
        </p:txBody>
      </p:sp>
    </p:spTree>
    <p:extLst>
      <p:ext uri="{BB962C8B-B14F-4D97-AF65-F5344CB8AC3E}">
        <p14:creationId xmlns:p14="http://schemas.microsoft.com/office/powerpoint/2010/main" val="2372558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0663" y="158746"/>
            <a:ext cx="6571332" cy="552454"/>
          </a:xfrm>
        </p:spPr>
        <p:txBody>
          <a:bodyPr/>
          <a:lstStyle/>
          <a:p>
            <a:r>
              <a:rPr lang="en-US" dirty="0" smtClean="0"/>
              <a:t>Next-Generation GLOFS</a:t>
            </a:r>
            <a:endParaRPr lang="en-US" dirty="0"/>
          </a:p>
        </p:txBody>
      </p:sp>
      <p:sp>
        <p:nvSpPr>
          <p:cNvPr id="4" name="Rectangle 3"/>
          <p:cNvSpPr/>
          <p:nvPr/>
        </p:nvSpPr>
        <p:spPr>
          <a:xfrm>
            <a:off x="78883" y="1203387"/>
            <a:ext cx="1828800" cy="893096"/>
          </a:xfrm>
          <a:prstGeom prst="rect">
            <a:avLst/>
          </a:prstGeom>
          <a:solidFill>
            <a:schemeClr val="accent5">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smtClean="0">
                <a:solidFill>
                  <a:schemeClr val="bg1"/>
                </a:solidFill>
              </a:rPr>
              <a:t>5 lakes FVCOM</a:t>
            </a:r>
          </a:p>
          <a:p>
            <a:pPr marL="342900" indent="-114300">
              <a:buFont typeface="Arial"/>
              <a:buChar char="•"/>
            </a:pPr>
            <a:r>
              <a:rPr lang="en-US" sz="1200" dirty="0" smtClean="0">
                <a:solidFill>
                  <a:schemeClr val="bg1"/>
                </a:solidFill>
              </a:rPr>
              <a:t>30 m - 2 km grid</a:t>
            </a:r>
          </a:p>
          <a:p>
            <a:pPr marL="342900" indent="-114300">
              <a:buFont typeface="Arial"/>
              <a:buChar char="•"/>
            </a:pPr>
            <a:r>
              <a:rPr lang="en-US" sz="1200" dirty="0" smtClean="0">
                <a:solidFill>
                  <a:schemeClr val="bg1"/>
                </a:solidFill>
              </a:rPr>
              <a:t>connecting channels</a:t>
            </a:r>
          </a:p>
          <a:p>
            <a:pPr marL="342900" indent="-114300">
              <a:buFont typeface="Arial"/>
              <a:buChar char="•"/>
            </a:pPr>
            <a:r>
              <a:rPr lang="en-US" sz="1200" dirty="0" smtClean="0">
                <a:solidFill>
                  <a:schemeClr val="bg1"/>
                </a:solidFill>
              </a:rPr>
              <a:t>ice</a:t>
            </a:r>
            <a:endParaRPr lang="en-US" sz="1200" dirty="0">
              <a:solidFill>
                <a:schemeClr val="bg1"/>
              </a:solidFill>
            </a:endParaRPr>
          </a:p>
        </p:txBody>
      </p:sp>
      <p:sp>
        <p:nvSpPr>
          <p:cNvPr id="5" name="Rectangle 4"/>
          <p:cNvSpPr/>
          <p:nvPr/>
        </p:nvSpPr>
        <p:spPr>
          <a:xfrm>
            <a:off x="98523" y="3309024"/>
            <a:ext cx="1886974" cy="2651878"/>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1296" y="3347071"/>
            <a:ext cx="1828800" cy="457200"/>
          </a:xfrm>
          <a:prstGeom prst="rect">
            <a:avLst/>
          </a:prstGeom>
          <a:solidFill>
            <a:schemeClr val="accent5">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Lake Erie FVCOM (</a:t>
            </a:r>
            <a:r>
              <a:rPr lang="en-US" sz="1400" dirty="0" smtClean="0">
                <a:solidFill>
                  <a:srgbClr val="FFFF00"/>
                </a:solidFill>
                <a:latin typeface="Arial Black"/>
                <a:cs typeface="Arial Black"/>
              </a:rPr>
              <a:t>LEOFS</a:t>
            </a:r>
            <a:r>
              <a:rPr lang="en-US" sz="1400" dirty="0" smtClean="0">
                <a:solidFill>
                  <a:schemeClr val="bg1"/>
                </a:solidFill>
              </a:rPr>
              <a:t>)</a:t>
            </a:r>
            <a:endParaRPr lang="en-US" sz="1400" dirty="0">
              <a:solidFill>
                <a:schemeClr val="bg1"/>
              </a:solidFill>
            </a:endParaRPr>
          </a:p>
        </p:txBody>
      </p:sp>
      <p:sp>
        <p:nvSpPr>
          <p:cNvPr id="7" name="Rectangle 6"/>
          <p:cNvSpPr/>
          <p:nvPr/>
        </p:nvSpPr>
        <p:spPr>
          <a:xfrm>
            <a:off x="131296" y="3880471"/>
            <a:ext cx="1828800" cy="457200"/>
          </a:xfrm>
          <a:prstGeom prst="rect">
            <a:avLst/>
          </a:prstGeom>
          <a:solidFill>
            <a:schemeClr val="accent5">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Michigan-Huron FVCOM (</a:t>
            </a:r>
            <a:r>
              <a:rPr lang="en-US" sz="1400" dirty="0" smtClean="0">
                <a:solidFill>
                  <a:srgbClr val="FFFF00"/>
                </a:solidFill>
                <a:latin typeface="Arial Black"/>
                <a:cs typeface="Arial Black"/>
              </a:rPr>
              <a:t>LMHOFS</a:t>
            </a:r>
            <a:r>
              <a:rPr lang="en-US" sz="1400" dirty="0" smtClean="0">
                <a:solidFill>
                  <a:schemeClr val="bg1"/>
                </a:solidFill>
              </a:rPr>
              <a:t>)</a:t>
            </a:r>
            <a:endParaRPr lang="en-US" sz="1400" dirty="0">
              <a:solidFill>
                <a:schemeClr val="bg1"/>
              </a:solidFill>
            </a:endParaRPr>
          </a:p>
        </p:txBody>
      </p:sp>
      <p:sp>
        <p:nvSpPr>
          <p:cNvPr id="8" name="Rectangle 7"/>
          <p:cNvSpPr/>
          <p:nvPr/>
        </p:nvSpPr>
        <p:spPr>
          <a:xfrm>
            <a:off x="131296" y="4413871"/>
            <a:ext cx="1828800" cy="457200"/>
          </a:xfrm>
          <a:prstGeom prst="rect">
            <a:avLst/>
          </a:prstGeom>
          <a:solidFill>
            <a:schemeClr val="accent5">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Lake Superior FVCOM</a:t>
            </a:r>
          </a:p>
          <a:p>
            <a:pPr algn="ctr"/>
            <a:r>
              <a:rPr lang="en-US" sz="1400" dirty="0" smtClean="0">
                <a:solidFill>
                  <a:schemeClr val="bg1"/>
                </a:solidFill>
              </a:rPr>
              <a:t>(</a:t>
            </a:r>
            <a:r>
              <a:rPr lang="en-US" sz="1400" dirty="0" smtClean="0">
                <a:solidFill>
                  <a:srgbClr val="FFFF00"/>
                </a:solidFill>
                <a:latin typeface="Arial Black"/>
                <a:cs typeface="Arial Black"/>
              </a:rPr>
              <a:t>LSOFS</a:t>
            </a:r>
            <a:r>
              <a:rPr lang="en-US" sz="1400" dirty="0" smtClean="0">
                <a:solidFill>
                  <a:schemeClr val="bg1"/>
                </a:solidFill>
              </a:rPr>
              <a:t>)</a:t>
            </a:r>
            <a:endParaRPr lang="en-US" sz="1400" dirty="0">
              <a:solidFill>
                <a:schemeClr val="bg1"/>
              </a:solidFill>
            </a:endParaRPr>
          </a:p>
        </p:txBody>
      </p:sp>
      <p:sp>
        <p:nvSpPr>
          <p:cNvPr id="9" name="Rectangle 8"/>
          <p:cNvSpPr/>
          <p:nvPr/>
        </p:nvSpPr>
        <p:spPr>
          <a:xfrm>
            <a:off x="131296" y="4947271"/>
            <a:ext cx="1828800" cy="457200"/>
          </a:xfrm>
          <a:prstGeom prst="rect">
            <a:avLst/>
          </a:prstGeom>
          <a:solidFill>
            <a:schemeClr val="accent5">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Lake Ontario FVCOM</a:t>
            </a:r>
          </a:p>
          <a:p>
            <a:pPr algn="ctr"/>
            <a:r>
              <a:rPr lang="en-US" sz="1400" dirty="0" smtClean="0">
                <a:solidFill>
                  <a:schemeClr val="bg1"/>
                </a:solidFill>
              </a:rPr>
              <a:t>(</a:t>
            </a:r>
            <a:r>
              <a:rPr lang="en-US" sz="1400" dirty="0" smtClean="0">
                <a:solidFill>
                  <a:srgbClr val="FFFF00"/>
                </a:solidFill>
                <a:latin typeface="Arial Black"/>
                <a:cs typeface="Arial Black"/>
              </a:rPr>
              <a:t>LOOFS</a:t>
            </a:r>
            <a:r>
              <a:rPr lang="en-US" sz="1400" dirty="0" smtClean="0">
                <a:solidFill>
                  <a:schemeClr val="bg1"/>
                </a:solidFill>
              </a:rPr>
              <a:t>)</a:t>
            </a:r>
            <a:endParaRPr lang="en-US" sz="1400" dirty="0">
              <a:solidFill>
                <a:schemeClr val="bg1"/>
              </a:solidFill>
            </a:endParaRPr>
          </a:p>
        </p:txBody>
      </p:sp>
      <p:sp>
        <p:nvSpPr>
          <p:cNvPr id="10" name="Rectangle 9"/>
          <p:cNvSpPr/>
          <p:nvPr/>
        </p:nvSpPr>
        <p:spPr>
          <a:xfrm>
            <a:off x="131296" y="5480671"/>
            <a:ext cx="1828800" cy="457200"/>
          </a:xfrm>
          <a:prstGeom prst="rect">
            <a:avLst/>
          </a:prstGeom>
          <a:solidFill>
            <a:schemeClr val="accent5">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Huron-Erie Corridor (</a:t>
            </a:r>
            <a:r>
              <a:rPr lang="en-US" sz="1400" dirty="0" smtClean="0">
                <a:solidFill>
                  <a:srgbClr val="FFFF00"/>
                </a:solidFill>
                <a:latin typeface="Arial Black"/>
                <a:cs typeface="Arial Black"/>
              </a:rPr>
              <a:t>HECOFS</a:t>
            </a:r>
            <a:r>
              <a:rPr lang="en-US" sz="1400" dirty="0" smtClean="0">
                <a:solidFill>
                  <a:schemeClr val="bg1"/>
                </a:solidFill>
              </a:rPr>
              <a:t>)</a:t>
            </a:r>
            <a:endParaRPr lang="en-US" sz="1400" dirty="0">
              <a:solidFill>
                <a:schemeClr val="bg1"/>
              </a:solidFill>
            </a:endParaRPr>
          </a:p>
        </p:txBody>
      </p:sp>
      <p:sp>
        <p:nvSpPr>
          <p:cNvPr id="11" name="Right Arrow 10"/>
          <p:cNvSpPr/>
          <p:nvPr/>
        </p:nvSpPr>
        <p:spPr>
          <a:xfrm rot="5400000">
            <a:off x="615848" y="2332663"/>
            <a:ext cx="837018" cy="834378"/>
          </a:xfrm>
          <a:prstGeom prst="rightArrow">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2" name="TextBox 11"/>
          <p:cNvSpPr txBox="1"/>
          <p:nvPr/>
        </p:nvSpPr>
        <p:spPr>
          <a:xfrm>
            <a:off x="5425313" y="1062908"/>
            <a:ext cx="3718687" cy="1815882"/>
          </a:xfrm>
          <a:prstGeom prst="rect">
            <a:avLst/>
          </a:prstGeom>
          <a:noFill/>
        </p:spPr>
        <p:txBody>
          <a:bodyPr wrap="square" rtlCol="0">
            <a:spAutoFit/>
          </a:bodyPr>
          <a:lstStyle/>
          <a:p>
            <a:r>
              <a:rPr lang="en-US" sz="1600" b="1" dirty="0" smtClean="0"/>
              <a:t>Finite Volume Community Ocean Model (FVCOM)</a:t>
            </a:r>
          </a:p>
          <a:p>
            <a:pPr marL="285750" indent="-285750">
              <a:buFont typeface="Arial"/>
              <a:buChar char="•"/>
            </a:pPr>
            <a:r>
              <a:rPr lang="en-US" sz="1600" dirty="0" smtClean="0"/>
              <a:t>unstructured mesh</a:t>
            </a:r>
          </a:p>
          <a:p>
            <a:pPr marL="285750" indent="-285750">
              <a:buFont typeface="Arial"/>
              <a:buChar char="•"/>
            </a:pPr>
            <a:r>
              <a:rPr lang="en-US" sz="1600" dirty="0" smtClean="0"/>
              <a:t>sigma- and sigma-z coordinates</a:t>
            </a:r>
          </a:p>
          <a:p>
            <a:pPr marL="285750" indent="-285750">
              <a:buFont typeface="Arial"/>
              <a:buChar char="•"/>
            </a:pPr>
            <a:r>
              <a:rPr lang="en-US" sz="1600" dirty="0" smtClean="0"/>
              <a:t>3D integral flux equations</a:t>
            </a:r>
          </a:p>
          <a:p>
            <a:pPr marL="285750" indent="-285750">
              <a:buFont typeface="Arial"/>
              <a:buChar char="•"/>
            </a:pPr>
            <a:r>
              <a:rPr lang="en-US" sz="1600" dirty="0" smtClean="0"/>
              <a:t>similar to POM</a:t>
            </a:r>
          </a:p>
          <a:p>
            <a:pPr marL="285750" indent="-285750">
              <a:buFont typeface="Arial"/>
              <a:buChar char="•"/>
            </a:pPr>
            <a:r>
              <a:rPr lang="en-US" sz="1600" dirty="0" smtClean="0"/>
              <a:t>Los Alamos Ice Model (CICE)</a:t>
            </a:r>
            <a:endParaRPr lang="en-US" sz="1600" dirty="0"/>
          </a:p>
        </p:txBody>
      </p:sp>
      <p:pic>
        <p:nvPicPr>
          <p:cNvPr id="13" name="Picture 12"/>
          <p:cNvPicPr>
            <a:picLocks noChangeAspect="1"/>
          </p:cNvPicPr>
          <p:nvPr/>
        </p:nvPicPr>
        <p:blipFill>
          <a:blip r:embed="rId2"/>
          <a:stretch>
            <a:fillRect/>
          </a:stretch>
        </p:blipFill>
        <p:spPr>
          <a:xfrm>
            <a:off x="2025001" y="1463224"/>
            <a:ext cx="7059941" cy="4890358"/>
          </a:xfrm>
          <a:prstGeom prst="rect">
            <a:avLst/>
          </a:prstGeom>
        </p:spPr>
      </p:pic>
    </p:spTree>
    <p:extLst>
      <p:ext uri="{BB962C8B-B14F-4D97-AF65-F5344CB8AC3E}">
        <p14:creationId xmlns:p14="http://schemas.microsoft.com/office/powerpoint/2010/main" val="2749095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199911418203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81433"/>
            <a:ext cx="9144000" cy="4572000"/>
          </a:xfrm>
          <a:prstGeom prst="rect">
            <a:avLst/>
          </a:prstGeom>
        </p:spPr>
      </p:pic>
      <p:sp>
        <p:nvSpPr>
          <p:cNvPr id="6" name="Freeform 5"/>
          <p:cNvSpPr/>
          <p:nvPr/>
        </p:nvSpPr>
        <p:spPr>
          <a:xfrm>
            <a:off x="4821518" y="2695068"/>
            <a:ext cx="836332" cy="623606"/>
          </a:xfrm>
          <a:custGeom>
            <a:avLst/>
            <a:gdLst>
              <a:gd name="connsiteX0" fmla="*/ 1307 w 836332"/>
              <a:gd name="connsiteY0" fmla="*/ 25907 h 623606"/>
              <a:gd name="connsiteX1" fmla="*/ 17182 w 836332"/>
              <a:gd name="connsiteY1" fmla="*/ 32257 h 623606"/>
              <a:gd name="connsiteX2" fmla="*/ 36232 w 836332"/>
              <a:gd name="connsiteY2" fmla="*/ 38607 h 623606"/>
              <a:gd name="connsiteX3" fmla="*/ 52107 w 836332"/>
              <a:gd name="connsiteY3" fmla="*/ 60832 h 623606"/>
              <a:gd name="connsiteX4" fmla="*/ 58457 w 836332"/>
              <a:gd name="connsiteY4" fmla="*/ 70357 h 623606"/>
              <a:gd name="connsiteX5" fmla="*/ 67982 w 836332"/>
              <a:gd name="connsiteY5" fmla="*/ 89407 h 623606"/>
              <a:gd name="connsiteX6" fmla="*/ 87032 w 836332"/>
              <a:gd name="connsiteY6" fmla="*/ 108457 h 623606"/>
              <a:gd name="connsiteX7" fmla="*/ 99732 w 836332"/>
              <a:gd name="connsiteY7" fmla="*/ 127507 h 623606"/>
              <a:gd name="connsiteX8" fmla="*/ 106082 w 836332"/>
              <a:gd name="connsiteY8" fmla="*/ 140207 h 623606"/>
              <a:gd name="connsiteX9" fmla="*/ 125132 w 836332"/>
              <a:gd name="connsiteY9" fmla="*/ 159257 h 623606"/>
              <a:gd name="connsiteX10" fmla="*/ 150532 w 836332"/>
              <a:gd name="connsiteY10" fmla="*/ 184657 h 623606"/>
              <a:gd name="connsiteX11" fmla="*/ 172757 w 836332"/>
              <a:gd name="connsiteY11" fmla="*/ 191007 h 623606"/>
              <a:gd name="connsiteX12" fmla="*/ 198157 w 836332"/>
              <a:gd name="connsiteY12" fmla="*/ 194182 h 623606"/>
              <a:gd name="connsiteX13" fmla="*/ 236257 w 836332"/>
              <a:gd name="connsiteY13" fmla="*/ 191007 h 623606"/>
              <a:gd name="connsiteX14" fmla="*/ 239432 w 836332"/>
              <a:gd name="connsiteY14" fmla="*/ 156082 h 623606"/>
              <a:gd name="connsiteX15" fmla="*/ 242607 w 836332"/>
              <a:gd name="connsiteY15" fmla="*/ 165607 h 623606"/>
              <a:gd name="connsiteX16" fmla="*/ 248957 w 836332"/>
              <a:gd name="connsiteY16" fmla="*/ 187832 h 623606"/>
              <a:gd name="connsiteX17" fmla="*/ 248957 w 836332"/>
              <a:gd name="connsiteY17" fmla="*/ 286257 h 623606"/>
              <a:gd name="connsiteX18" fmla="*/ 255307 w 836332"/>
              <a:gd name="connsiteY18" fmla="*/ 308482 h 623606"/>
              <a:gd name="connsiteX19" fmla="*/ 283882 w 836332"/>
              <a:gd name="connsiteY19" fmla="*/ 321182 h 623606"/>
              <a:gd name="connsiteX20" fmla="*/ 293407 w 836332"/>
              <a:gd name="connsiteY20" fmla="*/ 327532 h 623606"/>
              <a:gd name="connsiteX21" fmla="*/ 302932 w 836332"/>
              <a:gd name="connsiteY21" fmla="*/ 337057 h 623606"/>
              <a:gd name="connsiteX22" fmla="*/ 337857 w 836332"/>
              <a:gd name="connsiteY22" fmla="*/ 352932 h 623606"/>
              <a:gd name="connsiteX23" fmla="*/ 347382 w 836332"/>
              <a:gd name="connsiteY23" fmla="*/ 359282 h 623606"/>
              <a:gd name="connsiteX24" fmla="*/ 356907 w 836332"/>
              <a:gd name="connsiteY24" fmla="*/ 362457 h 623606"/>
              <a:gd name="connsiteX25" fmla="*/ 375957 w 836332"/>
              <a:gd name="connsiteY25" fmla="*/ 375157 h 623606"/>
              <a:gd name="connsiteX26" fmla="*/ 410882 w 836332"/>
              <a:gd name="connsiteY26" fmla="*/ 381507 h 623606"/>
              <a:gd name="connsiteX27" fmla="*/ 429932 w 836332"/>
              <a:gd name="connsiteY27" fmla="*/ 387857 h 623606"/>
              <a:gd name="connsiteX28" fmla="*/ 468032 w 836332"/>
              <a:gd name="connsiteY28" fmla="*/ 391032 h 623606"/>
              <a:gd name="connsiteX29" fmla="*/ 474382 w 836332"/>
              <a:gd name="connsiteY29" fmla="*/ 400557 h 623606"/>
              <a:gd name="connsiteX30" fmla="*/ 502957 w 836332"/>
              <a:gd name="connsiteY30" fmla="*/ 419607 h 623606"/>
              <a:gd name="connsiteX31" fmla="*/ 512482 w 836332"/>
              <a:gd name="connsiteY31" fmla="*/ 429132 h 623606"/>
              <a:gd name="connsiteX32" fmla="*/ 528357 w 836332"/>
              <a:gd name="connsiteY32" fmla="*/ 438657 h 623606"/>
              <a:gd name="connsiteX33" fmla="*/ 541057 w 836332"/>
              <a:gd name="connsiteY33" fmla="*/ 445007 h 623606"/>
              <a:gd name="connsiteX34" fmla="*/ 550582 w 836332"/>
              <a:gd name="connsiteY34" fmla="*/ 454532 h 623606"/>
              <a:gd name="connsiteX35" fmla="*/ 560107 w 836332"/>
              <a:gd name="connsiteY35" fmla="*/ 457707 h 623606"/>
              <a:gd name="connsiteX36" fmla="*/ 569632 w 836332"/>
              <a:gd name="connsiteY36" fmla="*/ 464057 h 623606"/>
              <a:gd name="connsiteX37" fmla="*/ 614082 w 836332"/>
              <a:gd name="connsiteY37" fmla="*/ 473582 h 623606"/>
              <a:gd name="connsiteX38" fmla="*/ 607732 w 836332"/>
              <a:gd name="connsiteY38" fmla="*/ 486282 h 623606"/>
              <a:gd name="connsiteX39" fmla="*/ 614082 w 836332"/>
              <a:gd name="connsiteY39" fmla="*/ 518032 h 623606"/>
              <a:gd name="connsiteX40" fmla="*/ 620432 w 836332"/>
              <a:gd name="connsiteY40" fmla="*/ 540257 h 623606"/>
              <a:gd name="connsiteX41" fmla="*/ 623607 w 836332"/>
              <a:gd name="connsiteY41" fmla="*/ 556132 h 623606"/>
              <a:gd name="connsiteX42" fmla="*/ 620432 w 836332"/>
              <a:gd name="connsiteY42" fmla="*/ 575182 h 623606"/>
              <a:gd name="connsiteX43" fmla="*/ 617257 w 836332"/>
              <a:gd name="connsiteY43" fmla="*/ 584707 h 623606"/>
              <a:gd name="connsiteX44" fmla="*/ 655357 w 836332"/>
              <a:gd name="connsiteY44" fmla="*/ 594232 h 623606"/>
              <a:gd name="connsiteX45" fmla="*/ 664882 w 836332"/>
              <a:gd name="connsiteY45" fmla="*/ 600582 h 623606"/>
              <a:gd name="connsiteX46" fmla="*/ 677582 w 836332"/>
              <a:gd name="connsiteY46" fmla="*/ 603757 h 623606"/>
              <a:gd name="connsiteX47" fmla="*/ 687107 w 836332"/>
              <a:gd name="connsiteY47" fmla="*/ 606932 h 623606"/>
              <a:gd name="connsiteX48" fmla="*/ 712507 w 836332"/>
              <a:gd name="connsiteY48" fmla="*/ 613282 h 623606"/>
              <a:gd name="connsiteX49" fmla="*/ 744257 w 836332"/>
              <a:gd name="connsiteY49" fmla="*/ 622807 h 623606"/>
              <a:gd name="connsiteX50" fmla="*/ 788707 w 836332"/>
              <a:gd name="connsiteY50" fmla="*/ 619632 h 623606"/>
              <a:gd name="connsiteX51" fmla="*/ 795057 w 836332"/>
              <a:gd name="connsiteY51" fmla="*/ 594232 h 623606"/>
              <a:gd name="connsiteX52" fmla="*/ 804582 w 836332"/>
              <a:gd name="connsiteY52" fmla="*/ 572007 h 623606"/>
              <a:gd name="connsiteX53" fmla="*/ 810932 w 836332"/>
              <a:gd name="connsiteY53" fmla="*/ 533907 h 623606"/>
              <a:gd name="connsiteX54" fmla="*/ 807757 w 836332"/>
              <a:gd name="connsiteY54" fmla="*/ 518032 h 623606"/>
              <a:gd name="connsiteX55" fmla="*/ 810932 w 836332"/>
              <a:gd name="connsiteY55" fmla="*/ 479932 h 623606"/>
              <a:gd name="connsiteX56" fmla="*/ 814107 w 836332"/>
              <a:gd name="connsiteY56" fmla="*/ 467232 h 623606"/>
              <a:gd name="connsiteX57" fmla="*/ 826807 w 836332"/>
              <a:gd name="connsiteY57" fmla="*/ 448182 h 623606"/>
              <a:gd name="connsiteX58" fmla="*/ 836332 w 836332"/>
              <a:gd name="connsiteY58" fmla="*/ 445007 h 623606"/>
              <a:gd name="connsiteX59" fmla="*/ 833157 w 836332"/>
              <a:gd name="connsiteY59" fmla="*/ 419607 h 623606"/>
              <a:gd name="connsiteX60" fmla="*/ 823632 w 836332"/>
              <a:gd name="connsiteY60" fmla="*/ 416432 h 623606"/>
              <a:gd name="connsiteX61" fmla="*/ 817282 w 836332"/>
              <a:gd name="connsiteY61" fmla="*/ 406907 h 623606"/>
              <a:gd name="connsiteX62" fmla="*/ 807757 w 836332"/>
              <a:gd name="connsiteY62" fmla="*/ 403732 h 623606"/>
              <a:gd name="connsiteX63" fmla="*/ 788707 w 836332"/>
              <a:gd name="connsiteY63" fmla="*/ 387857 h 623606"/>
              <a:gd name="connsiteX64" fmla="*/ 779182 w 836332"/>
              <a:gd name="connsiteY64" fmla="*/ 384682 h 623606"/>
              <a:gd name="connsiteX65" fmla="*/ 769657 w 836332"/>
              <a:gd name="connsiteY65" fmla="*/ 365632 h 623606"/>
              <a:gd name="connsiteX66" fmla="*/ 766482 w 836332"/>
              <a:gd name="connsiteY66" fmla="*/ 333882 h 623606"/>
              <a:gd name="connsiteX67" fmla="*/ 763307 w 836332"/>
              <a:gd name="connsiteY67" fmla="*/ 324357 h 623606"/>
              <a:gd name="connsiteX68" fmla="*/ 753782 w 836332"/>
              <a:gd name="connsiteY68" fmla="*/ 318007 h 623606"/>
              <a:gd name="connsiteX69" fmla="*/ 747432 w 836332"/>
              <a:gd name="connsiteY69" fmla="*/ 308482 h 623606"/>
              <a:gd name="connsiteX70" fmla="*/ 728382 w 836332"/>
              <a:gd name="connsiteY70" fmla="*/ 302132 h 623606"/>
              <a:gd name="connsiteX71" fmla="*/ 702982 w 836332"/>
              <a:gd name="connsiteY71" fmla="*/ 292607 h 623606"/>
              <a:gd name="connsiteX72" fmla="*/ 683932 w 836332"/>
              <a:gd name="connsiteY72" fmla="*/ 286257 h 623606"/>
              <a:gd name="connsiteX73" fmla="*/ 674407 w 836332"/>
              <a:gd name="connsiteY73" fmla="*/ 283082 h 623606"/>
              <a:gd name="connsiteX74" fmla="*/ 661707 w 836332"/>
              <a:gd name="connsiteY74" fmla="*/ 276732 h 623606"/>
              <a:gd name="connsiteX75" fmla="*/ 645832 w 836332"/>
              <a:gd name="connsiteY75" fmla="*/ 273557 h 623606"/>
              <a:gd name="connsiteX76" fmla="*/ 620432 w 836332"/>
              <a:gd name="connsiteY76" fmla="*/ 267207 h 623606"/>
              <a:gd name="connsiteX77" fmla="*/ 591857 w 836332"/>
              <a:gd name="connsiteY77" fmla="*/ 257682 h 623606"/>
              <a:gd name="connsiteX78" fmla="*/ 582332 w 836332"/>
              <a:gd name="connsiteY78" fmla="*/ 254507 h 623606"/>
              <a:gd name="connsiteX79" fmla="*/ 572807 w 836332"/>
              <a:gd name="connsiteY79" fmla="*/ 251332 h 623606"/>
              <a:gd name="connsiteX80" fmla="*/ 560107 w 836332"/>
              <a:gd name="connsiteY80" fmla="*/ 244982 h 623606"/>
              <a:gd name="connsiteX81" fmla="*/ 553757 w 836332"/>
              <a:gd name="connsiteY81" fmla="*/ 232282 h 623606"/>
              <a:gd name="connsiteX82" fmla="*/ 534707 w 836332"/>
              <a:gd name="connsiteY82" fmla="*/ 222757 h 623606"/>
              <a:gd name="connsiteX83" fmla="*/ 522007 w 836332"/>
              <a:gd name="connsiteY83" fmla="*/ 210057 h 623606"/>
              <a:gd name="connsiteX84" fmla="*/ 518832 w 836332"/>
              <a:gd name="connsiteY84" fmla="*/ 200532 h 623606"/>
              <a:gd name="connsiteX85" fmla="*/ 499782 w 836332"/>
              <a:gd name="connsiteY85" fmla="*/ 187832 h 623606"/>
              <a:gd name="connsiteX86" fmla="*/ 474382 w 836332"/>
              <a:gd name="connsiteY86" fmla="*/ 175132 h 623606"/>
              <a:gd name="connsiteX87" fmla="*/ 452157 w 836332"/>
              <a:gd name="connsiteY87" fmla="*/ 156082 h 623606"/>
              <a:gd name="connsiteX88" fmla="*/ 442632 w 836332"/>
              <a:gd name="connsiteY88" fmla="*/ 146557 h 623606"/>
              <a:gd name="connsiteX89" fmla="*/ 436282 w 836332"/>
              <a:gd name="connsiteY89" fmla="*/ 137032 h 623606"/>
              <a:gd name="connsiteX90" fmla="*/ 426757 w 836332"/>
              <a:gd name="connsiteY90" fmla="*/ 133857 h 623606"/>
              <a:gd name="connsiteX91" fmla="*/ 417232 w 836332"/>
              <a:gd name="connsiteY91" fmla="*/ 124332 h 623606"/>
              <a:gd name="connsiteX92" fmla="*/ 407707 w 836332"/>
              <a:gd name="connsiteY92" fmla="*/ 121157 h 623606"/>
              <a:gd name="connsiteX93" fmla="*/ 379132 w 836332"/>
              <a:gd name="connsiteY93" fmla="*/ 114807 h 623606"/>
              <a:gd name="connsiteX94" fmla="*/ 369607 w 836332"/>
              <a:gd name="connsiteY94" fmla="*/ 111632 h 623606"/>
              <a:gd name="connsiteX95" fmla="*/ 356907 w 836332"/>
              <a:gd name="connsiteY95" fmla="*/ 105282 h 623606"/>
              <a:gd name="connsiteX96" fmla="*/ 334682 w 836332"/>
              <a:gd name="connsiteY96" fmla="*/ 102107 h 623606"/>
              <a:gd name="connsiteX97" fmla="*/ 315632 w 836332"/>
              <a:gd name="connsiteY97" fmla="*/ 92582 h 623606"/>
              <a:gd name="connsiteX98" fmla="*/ 309282 w 836332"/>
              <a:gd name="connsiteY98" fmla="*/ 83057 h 623606"/>
              <a:gd name="connsiteX99" fmla="*/ 299757 w 836332"/>
              <a:gd name="connsiteY99" fmla="*/ 79882 h 623606"/>
              <a:gd name="connsiteX100" fmla="*/ 290232 w 836332"/>
              <a:gd name="connsiteY100" fmla="*/ 73532 h 623606"/>
              <a:gd name="connsiteX101" fmla="*/ 274357 w 836332"/>
              <a:gd name="connsiteY101" fmla="*/ 70357 h 623606"/>
              <a:gd name="connsiteX102" fmla="*/ 261657 w 836332"/>
              <a:gd name="connsiteY102" fmla="*/ 67182 h 623606"/>
              <a:gd name="connsiteX103" fmla="*/ 245782 w 836332"/>
              <a:gd name="connsiteY103" fmla="*/ 64007 h 623606"/>
              <a:gd name="connsiteX104" fmla="*/ 223557 w 836332"/>
              <a:gd name="connsiteY104" fmla="*/ 57657 h 623606"/>
              <a:gd name="connsiteX105" fmla="*/ 207682 w 836332"/>
              <a:gd name="connsiteY105" fmla="*/ 51307 h 623606"/>
              <a:gd name="connsiteX106" fmla="*/ 188632 w 836332"/>
              <a:gd name="connsiteY106" fmla="*/ 48132 h 623606"/>
              <a:gd name="connsiteX107" fmla="*/ 175932 w 836332"/>
              <a:gd name="connsiteY107" fmla="*/ 41782 h 623606"/>
              <a:gd name="connsiteX108" fmla="*/ 156882 w 836332"/>
              <a:gd name="connsiteY108" fmla="*/ 35432 h 623606"/>
              <a:gd name="connsiteX109" fmla="*/ 134657 w 836332"/>
              <a:gd name="connsiteY109" fmla="*/ 25907 h 623606"/>
              <a:gd name="connsiteX110" fmla="*/ 118782 w 836332"/>
              <a:gd name="connsiteY110" fmla="*/ 22732 h 623606"/>
              <a:gd name="connsiteX111" fmla="*/ 99732 w 836332"/>
              <a:gd name="connsiteY111" fmla="*/ 16382 h 623606"/>
              <a:gd name="connsiteX112" fmla="*/ 74332 w 836332"/>
              <a:gd name="connsiteY112" fmla="*/ 10032 h 623606"/>
              <a:gd name="connsiteX113" fmla="*/ 64807 w 836332"/>
              <a:gd name="connsiteY113" fmla="*/ 3682 h 623606"/>
              <a:gd name="connsiteX114" fmla="*/ 20357 w 836332"/>
              <a:gd name="connsiteY114" fmla="*/ 3682 h 623606"/>
              <a:gd name="connsiteX115" fmla="*/ 10832 w 836332"/>
              <a:gd name="connsiteY115" fmla="*/ 13207 h 623606"/>
              <a:gd name="connsiteX116" fmla="*/ 1307 w 836332"/>
              <a:gd name="connsiteY116" fmla="*/ 25907 h 6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6332" h="623606">
                <a:moveTo>
                  <a:pt x="1307" y="25907"/>
                </a:moveTo>
                <a:cubicBezTo>
                  <a:pt x="2365" y="29082"/>
                  <a:pt x="11826" y="30309"/>
                  <a:pt x="17182" y="32257"/>
                </a:cubicBezTo>
                <a:cubicBezTo>
                  <a:pt x="23472" y="34544"/>
                  <a:pt x="36232" y="38607"/>
                  <a:pt x="36232" y="38607"/>
                </a:cubicBezTo>
                <a:cubicBezTo>
                  <a:pt x="43640" y="60832"/>
                  <a:pt x="36232" y="55540"/>
                  <a:pt x="52107" y="60832"/>
                </a:cubicBezTo>
                <a:cubicBezTo>
                  <a:pt x="54224" y="64007"/>
                  <a:pt x="56750" y="66944"/>
                  <a:pt x="58457" y="70357"/>
                </a:cubicBezTo>
                <a:cubicBezTo>
                  <a:pt x="64762" y="82966"/>
                  <a:pt x="57583" y="77708"/>
                  <a:pt x="67982" y="89407"/>
                </a:cubicBezTo>
                <a:cubicBezTo>
                  <a:pt x="73948" y="96119"/>
                  <a:pt x="82051" y="100985"/>
                  <a:pt x="87032" y="108457"/>
                </a:cubicBezTo>
                <a:cubicBezTo>
                  <a:pt x="91265" y="114807"/>
                  <a:pt x="96319" y="120681"/>
                  <a:pt x="99732" y="127507"/>
                </a:cubicBezTo>
                <a:cubicBezTo>
                  <a:pt x="101849" y="131740"/>
                  <a:pt x="103125" y="136511"/>
                  <a:pt x="106082" y="140207"/>
                </a:cubicBezTo>
                <a:cubicBezTo>
                  <a:pt x="111692" y="147219"/>
                  <a:pt x="121116" y="151225"/>
                  <a:pt x="125132" y="159257"/>
                </a:cubicBezTo>
                <a:cubicBezTo>
                  <a:pt x="132044" y="173080"/>
                  <a:pt x="132142" y="178527"/>
                  <a:pt x="150532" y="184657"/>
                </a:cubicBezTo>
                <a:cubicBezTo>
                  <a:pt x="158081" y="187173"/>
                  <a:pt x="164784" y="189678"/>
                  <a:pt x="172757" y="191007"/>
                </a:cubicBezTo>
                <a:cubicBezTo>
                  <a:pt x="181173" y="192410"/>
                  <a:pt x="189690" y="193124"/>
                  <a:pt x="198157" y="194182"/>
                </a:cubicBezTo>
                <a:cubicBezTo>
                  <a:pt x="210857" y="193124"/>
                  <a:pt x="226893" y="199651"/>
                  <a:pt x="236257" y="191007"/>
                </a:cubicBezTo>
                <a:cubicBezTo>
                  <a:pt x="244847" y="183078"/>
                  <a:pt x="236597" y="167423"/>
                  <a:pt x="239432" y="156082"/>
                </a:cubicBezTo>
                <a:cubicBezTo>
                  <a:pt x="240244" y="152835"/>
                  <a:pt x="241688" y="162389"/>
                  <a:pt x="242607" y="165607"/>
                </a:cubicBezTo>
                <a:cubicBezTo>
                  <a:pt x="250580" y="193514"/>
                  <a:pt x="241344" y="164994"/>
                  <a:pt x="248957" y="187832"/>
                </a:cubicBezTo>
                <a:cubicBezTo>
                  <a:pt x="244233" y="235075"/>
                  <a:pt x="243886" y="222864"/>
                  <a:pt x="248957" y="286257"/>
                </a:cubicBezTo>
                <a:cubicBezTo>
                  <a:pt x="249008" y="286891"/>
                  <a:pt x="253771" y="306562"/>
                  <a:pt x="255307" y="308482"/>
                </a:cubicBezTo>
                <a:cubicBezTo>
                  <a:pt x="262692" y="317713"/>
                  <a:pt x="274735" y="315084"/>
                  <a:pt x="283882" y="321182"/>
                </a:cubicBezTo>
                <a:cubicBezTo>
                  <a:pt x="287057" y="323299"/>
                  <a:pt x="290476" y="325089"/>
                  <a:pt x="293407" y="327532"/>
                </a:cubicBezTo>
                <a:cubicBezTo>
                  <a:pt x="296856" y="330407"/>
                  <a:pt x="299144" y="334646"/>
                  <a:pt x="302932" y="337057"/>
                </a:cubicBezTo>
                <a:cubicBezTo>
                  <a:pt x="366904" y="377766"/>
                  <a:pt x="306773" y="337390"/>
                  <a:pt x="337857" y="352932"/>
                </a:cubicBezTo>
                <a:cubicBezTo>
                  <a:pt x="341270" y="354639"/>
                  <a:pt x="343969" y="357575"/>
                  <a:pt x="347382" y="359282"/>
                </a:cubicBezTo>
                <a:cubicBezTo>
                  <a:pt x="350375" y="360779"/>
                  <a:pt x="353981" y="360832"/>
                  <a:pt x="356907" y="362457"/>
                </a:cubicBezTo>
                <a:cubicBezTo>
                  <a:pt x="363578" y="366163"/>
                  <a:pt x="368717" y="372744"/>
                  <a:pt x="375957" y="375157"/>
                </a:cubicBezTo>
                <a:cubicBezTo>
                  <a:pt x="393577" y="381030"/>
                  <a:pt x="382161" y="377917"/>
                  <a:pt x="410882" y="381507"/>
                </a:cubicBezTo>
                <a:cubicBezTo>
                  <a:pt x="417232" y="383624"/>
                  <a:pt x="423330" y="386757"/>
                  <a:pt x="429932" y="387857"/>
                </a:cubicBezTo>
                <a:cubicBezTo>
                  <a:pt x="442503" y="389952"/>
                  <a:pt x="455778" y="387531"/>
                  <a:pt x="468032" y="391032"/>
                </a:cubicBezTo>
                <a:cubicBezTo>
                  <a:pt x="471701" y="392080"/>
                  <a:pt x="471684" y="397859"/>
                  <a:pt x="474382" y="400557"/>
                </a:cubicBezTo>
                <a:cubicBezTo>
                  <a:pt x="484884" y="411059"/>
                  <a:pt x="490865" y="410538"/>
                  <a:pt x="502957" y="419607"/>
                </a:cubicBezTo>
                <a:cubicBezTo>
                  <a:pt x="506549" y="422301"/>
                  <a:pt x="508890" y="426438"/>
                  <a:pt x="512482" y="429132"/>
                </a:cubicBezTo>
                <a:cubicBezTo>
                  <a:pt x="517419" y="432835"/>
                  <a:pt x="522962" y="435660"/>
                  <a:pt x="528357" y="438657"/>
                </a:cubicBezTo>
                <a:cubicBezTo>
                  <a:pt x="532494" y="440956"/>
                  <a:pt x="537206" y="442256"/>
                  <a:pt x="541057" y="445007"/>
                </a:cubicBezTo>
                <a:cubicBezTo>
                  <a:pt x="544711" y="447617"/>
                  <a:pt x="546846" y="452041"/>
                  <a:pt x="550582" y="454532"/>
                </a:cubicBezTo>
                <a:cubicBezTo>
                  <a:pt x="553367" y="456388"/>
                  <a:pt x="557114" y="456210"/>
                  <a:pt x="560107" y="457707"/>
                </a:cubicBezTo>
                <a:cubicBezTo>
                  <a:pt x="563520" y="459414"/>
                  <a:pt x="566145" y="462507"/>
                  <a:pt x="569632" y="464057"/>
                </a:cubicBezTo>
                <a:cubicBezTo>
                  <a:pt x="587335" y="471925"/>
                  <a:pt x="594076" y="471081"/>
                  <a:pt x="614082" y="473582"/>
                </a:cubicBezTo>
                <a:cubicBezTo>
                  <a:pt x="611965" y="477815"/>
                  <a:pt x="607732" y="481549"/>
                  <a:pt x="607732" y="486282"/>
                </a:cubicBezTo>
                <a:cubicBezTo>
                  <a:pt x="607732" y="497075"/>
                  <a:pt x="611821" y="507479"/>
                  <a:pt x="614082" y="518032"/>
                </a:cubicBezTo>
                <a:cubicBezTo>
                  <a:pt x="622990" y="559604"/>
                  <a:pt x="612102" y="506939"/>
                  <a:pt x="620432" y="540257"/>
                </a:cubicBezTo>
                <a:cubicBezTo>
                  <a:pt x="621741" y="545492"/>
                  <a:pt x="622549" y="550840"/>
                  <a:pt x="623607" y="556132"/>
                </a:cubicBezTo>
                <a:cubicBezTo>
                  <a:pt x="622549" y="562482"/>
                  <a:pt x="621829" y="568898"/>
                  <a:pt x="620432" y="575182"/>
                </a:cubicBezTo>
                <a:cubicBezTo>
                  <a:pt x="619706" y="578449"/>
                  <a:pt x="615535" y="581837"/>
                  <a:pt x="617257" y="584707"/>
                </a:cubicBezTo>
                <a:cubicBezTo>
                  <a:pt x="622203" y="592950"/>
                  <a:pt x="652998" y="593937"/>
                  <a:pt x="655357" y="594232"/>
                </a:cubicBezTo>
                <a:cubicBezTo>
                  <a:pt x="658532" y="596349"/>
                  <a:pt x="661375" y="599079"/>
                  <a:pt x="664882" y="600582"/>
                </a:cubicBezTo>
                <a:cubicBezTo>
                  <a:pt x="668893" y="602301"/>
                  <a:pt x="673386" y="602558"/>
                  <a:pt x="677582" y="603757"/>
                </a:cubicBezTo>
                <a:cubicBezTo>
                  <a:pt x="680800" y="604676"/>
                  <a:pt x="683878" y="606051"/>
                  <a:pt x="687107" y="606932"/>
                </a:cubicBezTo>
                <a:cubicBezTo>
                  <a:pt x="695527" y="609228"/>
                  <a:pt x="704228" y="610522"/>
                  <a:pt x="712507" y="613282"/>
                </a:cubicBezTo>
                <a:cubicBezTo>
                  <a:pt x="729341" y="618893"/>
                  <a:pt x="718814" y="615538"/>
                  <a:pt x="744257" y="622807"/>
                </a:cubicBezTo>
                <a:cubicBezTo>
                  <a:pt x="759074" y="621749"/>
                  <a:pt x="775760" y="626915"/>
                  <a:pt x="788707" y="619632"/>
                </a:cubicBezTo>
                <a:cubicBezTo>
                  <a:pt x="796313" y="615353"/>
                  <a:pt x="792761" y="602652"/>
                  <a:pt x="795057" y="594232"/>
                </a:cubicBezTo>
                <a:cubicBezTo>
                  <a:pt x="800313" y="574959"/>
                  <a:pt x="795909" y="595136"/>
                  <a:pt x="804582" y="572007"/>
                </a:cubicBezTo>
                <a:cubicBezTo>
                  <a:pt x="808515" y="561518"/>
                  <a:pt x="809779" y="543127"/>
                  <a:pt x="810932" y="533907"/>
                </a:cubicBezTo>
                <a:cubicBezTo>
                  <a:pt x="809874" y="528615"/>
                  <a:pt x="807757" y="523428"/>
                  <a:pt x="807757" y="518032"/>
                </a:cubicBezTo>
                <a:cubicBezTo>
                  <a:pt x="807757" y="505288"/>
                  <a:pt x="809351" y="492578"/>
                  <a:pt x="810932" y="479932"/>
                </a:cubicBezTo>
                <a:cubicBezTo>
                  <a:pt x="811473" y="475602"/>
                  <a:pt x="812156" y="471135"/>
                  <a:pt x="814107" y="467232"/>
                </a:cubicBezTo>
                <a:cubicBezTo>
                  <a:pt x="817520" y="460406"/>
                  <a:pt x="819567" y="450595"/>
                  <a:pt x="826807" y="448182"/>
                </a:cubicBezTo>
                <a:lnTo>
                  <a:pt x="836332" y="445007"/>
                </a:lnTo>
                <a:cubicBezTo>
                  <a:pt x="835274" y="436540"/>
                  <a:pt x="836622" y="427404"/>
                  <a:pt x="833157" y="419607"/>
                </a:cubicBezTo>
                <a:cubicBezTo>
                  <a:pt x="831798" y="416549"/>
                  <a:pt x="826245" y="418523"/>
                  <a:pt x="823632" y="416432"/>
                </a:cubicBezTo>
                <a:cubicBezTo>
                  <a:pt x="820652" y="414048"/>
                  <a:pt x="820262" y="409291"/>
                  <a:pt x="817282" y="406907"/>
                </a:cubicBezTo>
                <a:cubicBezTo>
                  <a:pt x="814669" y="404816"/>
                  <a:pt x="810750" y="405229"/>
                  <a:pt x="807757" y="403732"/>
                </a:cubicBezTo>
                <a:cubicBezTo>
                  <a:pt x="786982" y="393344"/>
                  <a:pt x="809773" y="401901"/>
                  <a:pt x="788707" y="387857"/>
                </a:cubicBezTo>
                <a:cubicBezTo>
                  <a:pt x="785922" y="386001"/>
                  <a:pt x="782357" y="385740"/>
                  <a:pt x="779182" y="384682"/>
                </a:cubicBezTo>
                <a:cubicBezTo>
                  <a:pt x="774473" y="377618"/>
                  <a:pt x="770972" y="374176"/>
                  <a:pt x="769657" y="365632"/>
                </a:cubicBezTo>
                <a:cubicBezTo>
                  <a:pt x="768040" y="355120"/>
                  <a:pt x="768099" y="344394"/>
                  <a:pt x="766482" y="333882"/>
                </a:cubicBezTo>
                <a:cubicBezTo>
                  <a:pt x="765973" y="330574"/>
                  <a:pt x="765398" y="326970"/>
                  <a:pt x="763307" y="324357"/>
                </a:cubicBezTo>
                <a:cubicBezTo>
                  <a:pt x="760923" y="321377"/>
                  <a:pt x="756957" y="320124"/>
                  <a:pt x="753782" y="318007"/>
                </a:cubicBezTo>
                <a:cubicBezTo>
                  <a:pt x="751665" y="314832"/>
                  <a:pt x="750668" y="310504"/>
                  <a:pt x="747432" y="308482"/>
                </a:cubicBezTo>
                <a:cubicBezTo>
                  <a:pt x="741756" y="304934"/>
                  <a:pt x="734369" y="305125"/>
                  <a:pt x="728382" y="302132"/>
                </a:cubicBezTo>
                <a:cubicBezTo>
                  <a:pt x="707090" y="291486"/>
                  <a:pt x="724597" y="299091"/>
                  <a:pt x="702982" y="292607"/>
                </a:cubicBezTo>
                <a:cubicBezTo>
                  <a:pt x="696571" y="290684"/>
                  <a:pt x="690282" y="288374"/>
                  <a:pt x="683932" y="286257"/>
                </a:cubicBezTo>
                <a:cubicBezTo>
                  <a:pt x="680757" y="285199"/>
                  <a:pt x="677400" y="284579"/>
                  <a:pt x="674407" y="283082"/>
                </a:cubicBezTo>
                <a:cubicBezTo>
                  <a:pt x="670174" y="280965"/>
                  <a:pt x="666197" y="278229"/>
                  <a:pt x="661707" y="276732"/>
                </a:cubicBezTo>
                <a:cubicBezTo>
                  <a:pt x="656587" y="275025"/>
                  <a:pt x="651090" y="274770"/>
                  <a:pt x="645832" y="273557"/>
                </a:cubicBezTo>
                <a:cubicBezTo>
                  <a:pt x="637328" y="271595"/>
                  <a:pt x="628711" y="269967"/>
                  <a:pt x="620432" y="267207"/>
                </a:cubicBezTo>
                <a:lnTo>
                  <a:pt x="591857" y="257682"/>
                </a:lnTo>
                <a:lnTo>
                  <a:pt x="582332" y="254507"/>
                </a:lnTo>
                <a:cubicBezTo>
                  <a:pt x="579157" y="253449"/>
                  <a:pt x="575800" y="252829"/>
                  <a:pt x="572807" y="251332"/>
                </a:cubicBezTo>
                <a:lnTo>
                  <a:pt x="560107" y="244982"/>
                </a:lnTo>
                <a:cubicBezTo>
                  <a:pt x="557990" y="240749"/>
                  <a:pt x="556787" y="235918"/>
                  <a:pt x="553757" y="232282"/>
                </a:cubicBezTo>
                <a:cubicBezTo>
                  <a:pt x="549023" y="226601"/>
                  <a:pt x="541208" y="224924"/>
                  <a:pt x="534707" y="222757"/>
                </a:cubicBezTo>
                <a:cubicBezTo>
                  <a:pt x="526240" y="197357"/>
                  <a:pt x="538940" y="226990"/>
                  <a:pt x="522007" y="210057"/>
                </a:cubicBezTo>
                <a:cubicBezTo>
                  <a:pt x="519640" y="207690"/>
                  <a:pt x="521199" y="202899"/>
                  <a:pt x="518832" y="200532"/>
                </a:cubicBezTo>
                <a:cubicBezTo>
                  <a:pt x="513436" y="195136"/>
                  <a:pt x="506608" y="191245"/>
                  <a:pt x="499782" y="187832"/>
                </a:cubicBezTo>
                <a:cubicBezTo>
                  <a:pt x="491315" y="183599"/>
                  <a:pt x="481075" y="181825"/>
                  <a:pt x="474382" y="175132"/>
                </a:cubicBezTo>
                <a:cubicBezTo>
                  <a:pt x="450747" y="151497"/>
                  <a:pt x="480668" y="180520"/>
                  <a:pt x="452157" y="156082"/>
                </a:cubicBezTo>
                <a:cubicBezTo>
                  <a:pt x="448748" y="153160"/>
                  <a:pt x="445507" y="150006"/>
                  <a:pt x="442632" y="146557"/>
                </a:cubicBezTo>
                <a:cubicBezTo>
                  <a:pt x="440189" y="143626"/>
                  <a:pt x="439262" y="139416"/>
                  <a:pt x="436282" y="137032"/>
                </a:cubicBezTo>
                <a:cubicBezTo>
                  <a:pt x="433669" y="134941"/>
                  <a:pt x="429932" y="134915"/>
                  <a:pt x="426757" y="133857"/>
                </a:cubicBezTo>
                <a:cubicBezTo>
                  <a:pt x="423582" y="130682"/>
                  <a:pt x="420968" y="126823"/>
                  <a:pt x="417232" y="124332"/>
                </a:cubicBezTo>
                <a:cubicBezTo>
                  <a:pt x="414447" y="122476"/>
                  <a:pt x="410954" y="121969"/>
                  <a:pt x="407707" y="121157"/>
                </a:cubicBezTo>
                <a:cubicBezTo>
                  <a:pt x="381518" y="114610"/>
                  <a:pt x="401947" y="121326"/>
                  <a:pt x="379132" y="114807"/>
                </a:cubicBezTo>
                <a:cubicBezTo>
                  <a:pt x="375914" y="113888"/>
                  <a:pt x="372683" y="112950"/>
                  <a:pt x="369607" y="111632"/>
                </a:cubicBezTo>
                <a:cubicBezTo>
                  <a:pt x="365257" y="109768"/>
                  <a:pt x="361473" y="106527"/>
                  <a:pt x="356907" y="105282"/>
                </a:cubicBezTo>
                <a:cubicBezTo>
                  <a:pt x="349687" y="103313"/>
                  <a:pt x="342090" y="103165"/>
                  <a:pt x="334682" y="102107"/>
                </a:cubicBezTo>
                <a:cubicBezTo>
                  <a:pt x="326935" y="99525"/>
                  <a:pt x="321787" y="98737"/>
                  <a:pt x="315632" y="92582"/>
                </a:cubicBezTo>
                <a:cubicBezTo>
                  <a:pt x="312934" y="89884"/>
                  <a:pt x="312262" y="85441"/>
                  <a:pt x="309282" y="83057"/>
                </a:cubicBezTo>
                <a:cubicBezTo>
                  <a:pt x="306669" y="80966"/>
                  <a:pt x="302750" y="81379"/>
                  <a:pt x="299757" y="79882"/>
                </a:cubicBezTo>
                <a:cubicBezTo>
                  <a:pt x="296344" y="78175"/>
                  <a:pt x="293805" y="74872"/>
                  <a:pt x="290232" y="73532"/>
                </a:cubicBezTo>
                <a:cubicBezTo>
                  <a:pt x="285179" y="71637"/>
                  <a:pt x="279625" y="71528"/>
                  <a:pt x="274357" y="70357"/>
                </a:cubicBezTo>
                <a:cubicBezTo>
                  <a:pt x="270097" y="69410"/>
                  <a:pt x="265917" y="68129"/>
                  <a:pt x="261657" y="67182"/>
                </a:cubicBezTo>
                <a:cubicBezTo>
                  <a:pt x="256389" y="66011"/>
                  <a:pt x="251050" y="65178"/>
                  <a:pt x="245782" y="64007"/>
                </a:cubicBezTo>
                <a:cubicBezTo>
                  <a:pt x="237594" y="62187"/>
                  <a:pt x="231271" y="60550"/>
                  <a:pt x="223557" y="57657"/>
                </a:cubicBezTo>
                <a:cubicBezTo>
                  <a:pt x="218221" y="55656"/>
                  <a:pt x="213180" y="52807"/>
                  <a:pt x="207682" y="51307"/>
                </a:cubicBezTo>
                <a:cubicBezTo>
                  <a:pt x="201471" y="49613"/>
                  <a:pt x="194982" y="49190"/>
                  <a:pt x="188632" y="48132"/>
                </a:cubicBezTo>
                <a:cubicBezTo>
                  <a:pt x="184399" y="46015"/>
                  <a:pt x="180326" y="43540"/>
                  <a:pt x="175932" y="41782"/>
                </a:cubicBezTo>
                <a:cubicBezTo>
                  <a:pt x="169717" y="39296"/>
                  <a:pt x="162869" y="38425"/>
                  <a:pt x="156882" y="35432"/>
                </a:cubicBezTo>
                <a:cubicBezTo>
                  <a:pt x="147795" y="30889"/>
                  <a:pt x="144000" y="28243"/>
                  <a:pt x="134657" y="25907"/>
                </a:cubicBezTo>
                <a:cubicBezTo>
                  <a:pt x="129422" y="24598"/>
                  <a:pt x="123988" y="24152"/>
                  <a:pt x="118782" y="22732"/>
                </a:cubicBezTo>
                <a:cubicBezTo>
                  <a:pt x="112324" y="20971"/>
                  <a:pt x="106226" y="18005"/>
                  <a:pt x="99732" y="16382"/>
                </a:cubicBezTo>
                <a:lnTo>
                  <a:pt x="74332" y="10032"/>
                </a:lnTo>
                <a:cubicBezTo>
                  <a:pt x="71157" y="7915"/>
                  <a:pt x="68220" y="5389"/>
                  <a:pt x="64807" y="3682"/>
                </a:cubicBezTo>
                <a:cubicBezTo>
                  <a:pt x="50007" y="-3718"/>
                  <a:pt x="38306" y="2050"/>
                  <a:pt x="20357" y="3682"/>
                </a:cubicBezTo>
                <a:cubicBezTo>
                  <a:pt x="17182" y="6857"/>
                  <a:pt x="13323" y="9471"/>
                  <a:pt x="10832" y="13207"/>
                </a:cubicBezTo>
                <a:cubicBezTo>
                  <a:pt x="-3761" y="35097"/>
                  <a:pt x="249" y="22732"/>
                  <a:pt x="1307" y="25907"/>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1057152" y="3193120"/>
            <a:ext cx="7537407" cy="3111821"/>
            <a:chOff x="1057152" y="3193120"/>
            <a:chExt cx="7537407" cy="3111821"/>
          </a:xfrm>
        </p:grpSpPr>
        <p:pic>
          <p:nvPicPr>
            <p:cNvPr id="5" name="Picture 4" descr="lake-erie04150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2107" y="3193120"/>
              <a:ext cx="6734433" cy="3077933"/>
            </a:xfrm>
            <a:prstGeom prst="rect">
              <a:avLst/>
            </a:prstGeom>
            <a:ln w="12700" cmpd="sng">
              <a:solidFill>
                <a:schemeClr val="bg1"/>
              </a:solidFill>
            </a:ln>
            <a:effectLst>
              <a:outerShdw blurRad="292100" dist="139700" dir="2700000" algn="tl" rotWithShape="0">
                <a:srgbClr val="333333">
                  <a:alpha val="65000"/>
                </a:srgbClr>
              </a:outerShdw>
            </a:effectLst>
          </p:spPr>
        </p:pic>
        <p:sp>
          <p:nvSpPr>
            <p:cNvPr id="15" name="Diamond 14"/>
            <p:cNvSpPr>
              <a:spLocks noChangeAspect="1"/>
            </p:cNvSpPr>
            <p:nvPr/>
          </p:nvSpPr>
          <p:spPr>
            <a:xfrm>
              <a:off x="1697847" y="4156410"/>
              <a:ext cx="219851" cy="213612"/>
            </a:xfrm>
            <a:prstGeom prst="diamond">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a:spLocks noChangeAspect="1"/>
            </p:cNvSpPr>
            <p:nvPr/>
          </p:nvSpPr>
          <p:spPr>
            <a:xfrm>
              <a:off x="3654504" y="5885520"/>
              <a:ext cx="219851" cy="213612"/>
            </a:xfrm>
            <a:prstGeom prst="diamond">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a:spLocks noChangeAspect="1"/>
            </p:cNvSpPr>
            <p:nvPr/>
          </p:nvSpPr>
          <p:spPr>
            <a:xfrm>
              <a:off x="1119040" y="5621334"/>
              <a:ext cx="219851" cy="213612"/>
            </a:xfrm>
            <a:prstGeom prst="diamond">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a:spLocks noChangeAspect="1"/>
            </p:cNvSpPr>
            <p:nvPr/>
          </p:nvSpPr>
          <p:spPr>
            <a:xfrm>
              <a:off x="5962301" y="4725204"/>
              <a:ext cx="219851" cy="213612"/>
            </a:xfrm>
            <a:prstGeom prst="diamond">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iamond 18"/>
            <p:cNvSpPr>
              <a:spLocks noChangeAspect="1"/>
            </p:cNvSpPr>
            <p:nvPr/>
          </p:nvSpPr>
          <p:spPr>
            <a:xfrm>
              <a:off x="7736614" y="3318674"/>
              <a:ext cx="219851" cy="213612"/>
            </a:xfrm>
            <a:prstGeom prst="diamond">
              <a:avLst/>
            </a:prstGeom>
            <a:solidFill>
              <a:schemeClr val="bg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119040" y="3807192"/>
              <a:ext cx="863121"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mn-lt"/>
                  <a:cs typeface="Bank Gothic"/>
                </a:rPr>
                <a:t>Detroit</a:t>
              </a:r>
              <a:endParaRPr lang="en-US" b="1" dirty="0">
                <a:solidFill>
                  <a:schemeClr val="bg1"/>
                </a:solidFill>
                <a:effectLst>
                  <a:outerShdw blurRad="38100" dist="38100" dir="2700000" algn="tl">
                    <a:srgbClr val="000000">
                      <a:alpha val="43137"/>
                    </a:srgbClr>
                  </a:outerShdw>
                </a:effectLst>
                <a:latin typeface="+mn-lt"/>
                <a:cs typeface="Bank Gothic"/>
              </a:endParaRPr>
            </a:p>
          </p:txBody>
        </p:sp>
        <p:sp>
          <p:nvSpPr>
            <p:cNvPr id="21" name="TextBox 20"/>
            <p:cNvSpPr txBox="1"/>
            <p:nvPr/>
          </p:nvSpPr>
          <p:spPr>
            <a:xfrm>
              <a:off x="3832719" y="5935609"/>
              <a:ext cx="1115947"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mn-lt"/>
                  <a:cs typeface="Bank Gothic"/>
                </a:rPr>
                <a:t>Cleveland</a:t>
              </a:r>
              <a:endParaRPr lang="en-US" b="1" dirty="0">
                <a:solidFill>
                  <a:schemeClr val="bg1"/>
                </a:solidFill>
                <a:effectLst>
                  <a:outerShdw blurRad="38100" dist="38100" dir="2700000" algn="tl">
                    <a:srgbClr val="000000">
                      <a:alpha val="43137"/>
                    </a:srgbClr>
                  </a:outerShdw>
                </a:effectLst>
                <a:latin typeface="+mn-lt"/>
                <a:cs typeface="Bank Gothic"/>
              </a:endParaRPr>
            </a:p>
          </p:txBody>
        </p:sp>
        <p:sp>
          <p:nvSpPr>
            <p:cNvPr id="22" name="TextBox 21"/>
            <p:cNvSpPr txBox="1"/>
            <p:nvPr/>
          </p:nvSpPr>
          <p:spPr>
            <a:xfrm>
              <a:off x="6167219" y="4777427"/>
              <a:ext cx="545342"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mn-lt"/>
                  <a:cs typeface="Bank Gothic"/>
                </a:rPr>
                <a:t>Erie</a:t>
              </a:r>
              <a:endParaRPr lang="en-US" b="1" dirty="0">
                <a:solidFill>
                  <a:schemeClr val="bg1"/>
                </a:solidFill>
                <a:effectLst>
                  <a:outerShdw blurRad="38100" dist="38100" dir="2700000" algn="tl">
                    <a:srgbClr val="000000">
                      <a:alpha val="43137"/>
                    </a:srgbClr>
                  </a:outerShdw>
                </a:effectLst>
                <a:latin typeface="+mn-lt"/>
                <a:cs typeface="Bank Gothic"/>
              </a:endParaRPr>
            </a:p>
          </p:txBody>
        </p:sp>
        <p:sp>
          <p:nvSpPr>
            <p:cNvPr id="23" name="TextBox 22"/>
            <p:cNvSpPr txBox="1"/>
            <p:nvPr/>
          </p:nvSpPr>
          <p:spPr>
            <a:xfrm>
              <a:off x="7719511" y="3463729"/>
              <a:ext cx="875048"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mn-lt"/>
                  <a:cs typeface="Bank Gothic"/>
                </a:rPr>
                <a:t>Buffalo</a:t>
              </a:r>
              <a:endParaRPr lang="en-US" b="1" dirty="0">
                <a:solidFill>
                  <a:schemeClr val="bg1"/>
                </a:solidFill>
                <a:effectLst>
                  <a:outerShdw blurRad="38100" dist="38100" dir="2700000" algn="tl">
                    <a:srgbClr val="000000">
                      <a:alpha val="43137"/>
                    </a:srgbClr>
                  </a:outerShdw>
                </a:effectLst>
                <a:latin typeface="+mn-lt"/>
                <a:cs typeface="Bank Gothic"/>
              </a:endParaRPr>
            </a:p>
          </p:txBody>
        </p:sp>
        <p:sp>
          <p:nvSpPr>
            <p:cNvPr id="24" name="TextBox 23"/>
            <p:cNvSpPr txBox="1"/>
            <p:nvPr/>
          </p:nvSpPr>
          <p:spPr>
            <a:xfrm>
              <a:off x="1057152" y="5790520"/>
              <a:ext cx="82035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smtClean="0">
                  <a:solidFill>
                    <a:schemeClr val="bg1"/>
                  </a:solidFill>
                  <a:effectLst>
                    <a:outerShdw blurRad="38100" dist="38100" dir="2700000" algn="tl">
                      <a:srgbClr val="000000">
                        <a:alpha val="43137"/>
                      </a:srgbClr>
                    </a:outerShdw>
                  </a:effectLst>
                  <a:latin typeface="+mn-lt"/>
                  <a:cs typeface="Bank Gothic"/>
                </a:rPr>
                <a:t>Toledo</a:t>
              </a:r>
              <a:endParaRPr lang="en-US" b="1" dirty="0">
                <a:solidFill>
                  <a:schemeClr val="bg1"/>
                </a:solidFill>
                <a:effectLst>
                  <a:outerShdw blurRad="38100" dist="38100" dir="2700000" algn="tl">
                    <a:srgbClr val="000000">
                      <a:alpha val="43137"/>
                    </a:srgbClr>
                  </a:outerShdw>
                </a:effectLst>
                <a:latin typeface="+mn-lt"/>
                <a:cs typeface="Bank Gothic"/>
              </a:endParaRPr>
            </a:p>
          </p:txBody>
        </p:sp>
      </p:grpSp>
      <p:sp>
        <p:nvSpPr>
          <p:cNvPr id="4" name="Rectangle 3"/>
          <p:cNvSpPr/>
          <p:nvPr/>
        </p:nvSpPr>
        <p:spPr>
          <a:xfrm>
            <a:off x="0" y="885568"/>
            <a:ext cx="9144000" cy="9095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0663" y="48053"/>
            <a:ext cx="8374148" cy="755135"/>
          </a:xfrm>
        </p:spPr>
        <p:txBody>
          <a:bodyPr/>
          <a:lstStyle/>
          <a:p>
            <a:r>
              <a:rPr lang="en-US" sz="2800" dirty="0" smtClean="0"/>
              <a:t>Great Lakes: 20% Earth’s surface freshwater</a:t>
            </a:r>
            <a:endParaRPr lang="en-US" sz="2800" dirty="0"/>
          </a:p>
        </p:txBody>
      </p:sp>
      <p:sp>
        <p:nvSpPr>
          <p:cNvPr id="27" name="TextBox 26"/>
          <p:cNvSpPr txBox="1"/>
          <p:nvPr/>
        </p:nvSpPr>
        <p:spPr>
          <a:xfrm>
            <a:off x="5615255" y="5593040"/>
            <a:ext cx="219461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dirty="0" smtClean="0">
                <a:solidFill>
                  <a:srgbClr val="FFFF00"/>
                </a:solidFill>
                <a:latin typeface="+mn-lt"/>
              </a:rPr>
              <a:t>Public Drinking Water Intakes</a:t>
            </a:r>
            <a:endParaRPr lang="en-US" dirty="0">
              <a:solidFill>
                <a:srgbClr val="FFFF00"/>
              </a:solidFill>
              <a:latin typeface="+mn-lt"/>
            </a:endParaRPr>
          </a:p>
        </p:txBody>
      </p:sp>
      <p:sp>
        <p:nvSpPr>
          <p:cNvPr id="28" name="TextBox 27"/>
          <p:cNvSpPr txBox="1"/>
          <p:nvPr/>
        </p:nvSpPr>
        <p:spPr>
          <a:xfrm>
            <a:off x="1099459" y="3191001"/>
            <a:ext cx="1034386" cy="369332"/>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latin typeface="+mn-lt"/>
                <a:cs typeface="Bank Gothic"/>
              </a:rPr>
              <a:t>Lake Erie</a:t>
            </a:r>
            <a:endParaRPr lang="en-US" b="1" dirty="0">
              <a:solidFill>
                <a:srgbClr val="FFFF00"/>
              </a:solidFill>
              <a:effectLst>
                <a:outerShdw blurRad="50800" dist="38100" dir="2700000" algn="tl" rotWithShape="0">
                  <a:prstClr val="black">
                    <a:alpha val="40000"/>
                  </a:prstClr>
                </a:outerShdw>
              </a:effectLst>
              <a:latin typeface="+mn-lt"/>
              <a:cs typeface="Bank Gothic"/>
            </a:endParaRPr>
          </a:p>
        </p:txBody>
      </p:sp>
      <p:grpSp>
        <p:nvGrpSpPr>
          <p:cNvPr id="38" name="Group 37"/>
          <p:cNvGrpSpPr/>
          <p:nvPr/>
        </p:nvGrpSpPr>
        <p:grpSpPr>
          <a:xfrm>
            <a:off x="1426779" y="3230612"/>
            <a:ext cx="6383088" cy="2742970"/>
            <a:chOff x="1426779" y="3230612"/>
            <a:chExt cx="6383088" cy="2742970"/>
          </a:xfrm>
        </p:grpSpPr>
        <p:sp>
          <p:nvSpPr>
            <p:cNvPr id="7" name="Oval 6"/>
            <p:cNvSpPr/>
            <p:nvPr/>
          </p:nvSpPr>
          <p:spPr>
            <a:xfrm>
              <a:off x="1426779" y="5011351"/>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Oval 7"/>
            <p:cNvSpPr/>
            <p:nvPr/>
          </p:nvSpPr>
          <p:spPr>
            <a:xfrm>
              <a:off x="1517134" y="5445210"/>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Oval 8"/>
            <p:cNvSpPr/>
            <p:nvPr/>
          </p:nvSpPr>
          <p:spPr>
            <a:xfrm>
              <a:off x="1782708" y="5621334"/>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Oval 9"/>
            <p:cNvSpPr/>
            <p:nvPr/>
          </p:nvSpPr>
          <p:spPr>
            <a:xfrm>
              <a:off x="1963419" y="5797458"/>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Oval 10"/>
            <p:cNvSpPr/>
            <p:nvPr/>
          </p:nvSpPr>
          <p:spPr>
            <a:xfrm>
              <a:off x="2231341" y="5709396"/>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Oval 11"/>
            <p:cNvSpPr/>
            <p:nvPr/>
          </p:nvSpPr>
          <p:spPr>
            <a:xfrm>
              <a:off x="2321696" y="4772454"/>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Oval 12"/>
            <p:cNvSpPr/>
            <p:nvPr/>
          </p:nvSpPr>
          <p:spPr>
            <a:xfrm>
              <a:off x="2184398" y="5445210"/>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Oval 13"/>
            <p:cNvSpPr/>
            <p:nvPr/>
          </p:nvSpPr>
          <p:spPr>
            <a:xfrm>
              <a:off x="3583719" y="5621334"/>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Oval 28"/>
            <p:cNvSpPr/>
            <p:nvPr/>
          </p:nvSpPr>
          <p:spPr>
            <a:xfrm>
              <a:off x="4264713" y="5235498"/>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Oval 29"/>
            <p:cNvSpPr/>
            <p:nvPr/>
          </p:nvSpPr>
          <p:spPr>
            <a:xfrm>
              <a:off x="4597824" y="5099413"/>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Oval 30"/>
            <p:cNvSpPr/>
            <p:nvPr/>
          </p:nvSpPr>
          <p:spPr>
            <a:xfrm>
              <a:off x="5007491" y="4948578"/>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Oval 31"/>
            <p:cNvSpPr/>
            <p:nvPr/>
          </p:nvSpPr>
          <p:spPr>
            <a:xfrm>
              <a:off x="5289054" y="4850105"/>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Oval 32"/>
            <p:cNvSpPr/>
            <p:nvPr/>
          </p:nvSpPr>
          <p:spPr>
            <a:xfrm>
              <a:off x="5962301" y="4488600"/>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Oval 33"/>
            <p:cNvSpPr/>
            <p:nvPr/>
          </p:nvSpPr>
          <p:spPr>
            <a:xfrm>
              <a:off x="6819816" y="3980286"/>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Oval 34"/>
            <p:cNvSpPr/>
            <p:nvPr/>
          </p:nvSpPr>
          <p:spPr>
            <a:xfrm>
              <a:off x="7356649" y="3560333"/>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Oval 35"/>
            <p:cNvSpPr/>
            <p:nvPr/>
          </p:nvSpPr>
          <p:spPr>
            <a:xfrm>
              <a:off x="7629156" y="3230612"/>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Oval 36"/>
            <p:cNvSpPr/>
            <p:nvPr/>
          </p:nvSpPr>
          <p:spPr>
            <a:xfrm>
              <a:off x="6182152" y="3356162"/>
              <a:ext cx="180711" cy="176124"/>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540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85568"/>
            <a:ext cx="9144000" cy="9095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2785170" y="1532759"/>
            <a:ext cx="3135658" cy="96344"/>
          </a:xfrm>
          <a:custGeom>
            <a:avLst/>
            <a:gdLst>
              <a:gd name="connsiteX0" fmla="*/ 71 w 3135658"/>
              <a:gd name="connsiteY0" fmla="*/ 96344 h 96344"/>
              <a:gd name="connsiteX1" fmla="*/ 3135658 w 3135658"/>
              <a:gd name="connsiteY1" fmla="*/ 87586 h 96344"/>
              <a:gd name="connsiteX2" fmla="*/ 3083106 w 3135658"/>
              <a:gd name="connsiteY2" fmla="*/ 43793 h 96344"/>
              <a:gd name="connsiteX3" fmla="*/ 3004278 w 3135658"/>
              <a:gd name="connsiteY3" fmla="*/ 35034 h 96344"/>
              <a:gd name="connsiteX4" fmla="*/ 2855382 w 3135658"/>
              <a:gd name="connsiteY4" fmla="*/ 52551 h 96344"/>
              <a:gd name="connsiteX5" fmla="*/ 2627658 w 3135658"/>
              <a:gd name="connsiteY5" fmla="*/ 43793 h 96344"/>
              <a:gd name="connsiteX6" fmla="*/ 2540071 w 3135658"/>
              <a:gd name="connsiteY6" fmla="*/ 52551 h 96344"/>
              <a:gd name="connsiteX7" fmla="*/ 2470002 w 3135658"/>
              <a:gd name="connsiteY7" fmla="*/ 70069 h 96344"/>
              <a:gd name="connsiteX8" fmla="*/ 2338623 w 3135658"/>
              <a:gd name="connsiteY8" fmla="*/ 52551 h 96344"/>
              <a:gd name="connsiteX9" fmla="*/ 2154692 w 3135658"/>
              <a:gd name="connsiteY9" fmla="*/ 43793 h 96344"/>
              <a:gd name="connsiteX10" fmla="*/ 1970761 w 3135658"/>
              <a:gd name="connsiteY10" fmla="*/ 52551 h 96344"/>
              <a:gd name="connsiteX11" fmla="*/ 1962002 w 3135658"/>
              <a:gd name="connsiteY11" fmla="*/ 26275 h 96344"/>
              <a:gd name="connsiteX12" fmla="*/ 1874416 w 3135658"/>
              <a:gd name="connsiteY12" fmla="*/ 0 h 96344"/>
              <a:gd name="connsiteX13" fmla="*/ 1821864 w 3135658"/>
              <a:gd name="connsiteY13" fmla="*/ 8758 h 96344"/>
              <a:gd name="connsiteX14" fmla="*/ 1769313 w 3135658"/>
              <a:gd name="connsiteY14" fmla="*/ 26275 h 96344"/>
              <a:gd name="connsiteX15" fmla="*/ 1629175 w 3135658"/>
              <a:gd name="connsiteY15" fmla="*/ 35034 h 96344"/>
              <a:gd name="connsiteX16" fmla="*/ 1427727 w 3135658"/>
              <a:gd name="connsiteY16" fmla="*/ 35034 h 96344"/>
              <a:gd name="connsiteX17" fmla="*/ 1366416 w 3135658"/>
              <a:gd name="connsiteY17" fmla="*/ 43793 h 96344"/>
              <a:gd name="connsiteX18" fmla="*/ 1287589 w 3135658"/>
              <a:gd name="connsiteY18" fmla="*/ 35034 h 96344"/>
              <a:gd name="connsiteX19" fmla="*/ 1252554 w 3135658"/>
              <a:gd name="connsiteY19" fmla="*/ 26275 h 96344"/>
              <a:gd name="connsiteX20" fmla="*/ 1094899 w 3135658"/>
              <a:gd name="connsiteY20" fmla="*/ 35034 h 96344"/>
              <a:gd name="connsiteX21" fmla="*/ 569382 w 3135658"/>
              <a:gd name="connsiteY21" fmla="*/ 52551 h 96344"/>
              <a:gd name="connsiteX22" fmla="*/ 464278 w 3135658"/>
              <a:gd name="connsiteY22" fmla="*/ 61310 h 96344"/>
              <a:gd name="connsiteX23" fmla="*/ 367933 w 3135658"/>
              <a:gd name="connsiteY23" fmla="*/ 52551 h 96344"/>
              <a:gd name="connsiteX24" fmla="*/ 332899 w 3135658"/>
              <a:gd name="connsiteY24" fmla="*/ 43793 h 96344"/>
              <a:gd name="connsiteX25" fmla="*/ 289106 w 3135658"/>
              <a:gd name="connsiteY25" fmla="*/ 35034 h 96344"/>
              <a:gd name="connsiteX26" fmla="*/ 87658 w 3135658"/>
              <a:gd name="connsiteY26" fmla="*/ 52551 h 96344"/>
              <a:gd name="connsiteX27" fmla="*/ 71 w 3135658"/>
              <a:gd name="connsiteY27" fmla="*/ 96344 h 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658" h="96344">
                <a:moveTo>
                  <a:pt x="71" y="96344"/>
                </a:moveTo>
                <a:lnTo>
                  <a:pt x="3135658" y="87586"/>
                </a:lnTo>
                <a:lnTo>
                  <a:pt x="3083106" y="43793"/>
                </a:lnTo>
                <a:cubicBezTo>
                  <a:pt x="3056830" y="40873"/>
                  <a:pt x="3030716" y="35034"/>
                  <a:pt x="3004278" y="35034"/>
                </a:cubicBezTo>
                <a:cubicBezTo>
                  <a:pt x="2900702" y="35034"/>
                  <a:pt x="2914168" y="32957"/>
                  <a:pt x="2855382" y="52551"/>
                </a:cubicBezTo>
                <a:cubicBezTo>
                  <a:pt x="2779474" y="49632"/>
                  <a:pt x="2703622" y="43793"/>
                  <a:pt x="2627658" y="43793"/>
                </a:cubicBezTo>
                <a:cubicBezTo>
                  <a:pt x="2598317" y="43793"/>
                  <a:pt x="2569013" y="47727"/>
                  <a:pt x="2540071" y="52551"/>
                </a:cubicBezTo>
                <a:cubicBezTo>
                  <a:pt x="2516323" y="56509"/>
                  <a:pt x="2470002" y="70069"/>
                  <a:pt x="2470002" y="70069"/>
                </a:cubicBezTo>
                <a:cubicBezTo>
                  <a:pt x="2445618" y="66585"/>
                  <a:pt x="2360506" y="54060"/>
                  <a:pt x="2338623" y="52551"/>
                </a:cubicBezTo>
                <a:cubicBezTo>
                  <a:pt x="2277389" y="48328"/>
                  <a:pt x="2216002" y="46712"/>
                  <a:pt x="2154692" y="43793"/>
                </a:cubicBezTo>
                <a:cubicBezTo>
                  <a:pt x="2111790" y="50393"/>
                  <a:pt x="2021178" y="74959"/>
                  <a:pt x="1970761" y="52551"/>
                </a:cubicBezTo>
                <a:cubicBezTo>
                  <a:pt x="1962324" y="48801"/>
                  <a:pt x="1969515" y="31641"/>
                  <a:pt x="1962002" y="26275"/>
                </a:cubicBezTo>
                <a:cubicBezTo>
                  <a:pt x="1950518" y="18072"/>
                  <a:pt x="1893146" y="4682"/>
                  <a:pt x="1874416" y="0"/>
                </a:cubicBezTo>
                <a:cubicBezTo>
                  <a:pt x="1856899" y="2919"/>
                  <a:pt x="1839093" y="4451"/>
                  <a:pt x="1821864" y="8758"/>
                </a:cubicBezTo>
                <a:cubicBezTo>
                  <a:pt x="1803951" y="13236"/>
                  <a:pt x="1787742" y="25123"/>
                  <a:pt x="1769313" y="26275"/>
                </a:cubicBezTo>
                <a:lnTo>
                  <a:pt x="1629175" y="35034"/>
                </a:lnTo>
                <a:cubicBezTo>
                  <a:pt x="1532110" y="59301"/>
                  <a:pt x="1643727" y="35034"/>
                  <a:pt x="1427727" y="35034"/>
                </a:cubicBezTo>
                <a:cubicBezTo>
                  <a:pt x="1407082" y="35034"/>
                  <a:pt x="1386853" y="40873"/>
                  <a:pt x="1366416" y="43793"/>
                </a:cubicBezTo>
                <a:cubicBezTo>
                  <a:pt x="1340140" y="40873"/>
                  <a:pt x="1313719" y="39054"/>
                  <a:pt x="1287589" y="35034"/>
                </a:cubicBezTo>
                <a:cubicBezTo>
                  <a:pt x="1275691" y="33203"/>
                  <a:pt x="1264592" y="26275"/>
                  <a:pt x="1252554" y="26275"/>
                </a:cubicBezTo>
                <a:cubicBezTo>
                  <a:pt x="1199921" y="26275"/>
                  <a:pt x="1147451" y="32114"/>
                  <a:pt x="1094899" y="35034"/>
                </a:cubicBezTo>
                <a:cubicBezTo>
                  <a:pt x="864639" y="63818"/>
                  <a:pt x="1109773" y="35664"/>
                  <a:pt x="569382" y="52551"/>
                </a:cubicBezTo>
                <a:cubicBezTo>
                  <a:pt x="534243" y="53649"/>
                  <a:pt x="499313" y="58390"/>
                  <a:pt x="464278" y="61310"/>
                </a:cubicBezTo>
                <a:cubicBezTo>
                  <a:pt x="432163" y="58390"/>
                  <a:pt x="399898" y="56813"/>
                  <a:pt x="367933" y="52551"/>
                </a:cubicBezTo>
                <a:cubicBezTo>
                  <a:pt x="356001" y="50960"/>
                  <a:pt x="344650" y="46404"/>
                  <a:pt x="332899" y="43793"/>
                </a:cubicBezTo>
                <a:cubicBezTo>
                  <a:pt x="318367" y="40564"/>
                  <a:pt x="303704" y="37954"/>
                  <a:pt x="289106" y="35034"/>
                </a:cubicBezTo>
                <a:cubicBezTo>
                  <a:pt x="196693" y="58138"/>
                  <a:pt x="282193" y="39135"/>
                  <a:pt x="87658" y="52551"/>
                </a:cubicBezTo>
                <a:cubicBezTo>
                  <a:pt x="-5739" y="58992"/>
                  <a:pt x="71" y="32546"/>
                  <a:pt x="71" y="96344"/>
                </a:cubicBezTo>
                <a:close/>
              </a:path>
            </a:pathLst>
          </a:custGeom>
          <a:gradFill>
            <a:gsLst>
              <a:gs pos="0">
                <a:srgbClr val="5CA320"/>
              </a:gs>
              <a:gs pos="100000">
                <a:srgbClr val="6F8110"/>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Freeform 4"/>
          <p:cNvSpPr/>
          <p:nvPr/>
        </p:nvSpPr>
        <p:spPr>
          <a:xfrm>
            <a:off x="5862595" y="1400433"/>
            <a:ext cx="851244" cy="212810"/>
          </a:xfrm>
          <a:custGeom>
            <a:avLst/>
            <a:gdLst>
              <a:gd name="connsiteX0" fmla="*/ 0 w 851244"/>
              <a:gd name="connsiteY0" fmla="*/ 205946 h 212810"/>
              <a:gd name="connsiteX1" fmla="*/ 0 w 851244"/>
              <a:gd name="connsiteY1" fmla="*/ 205946 h 212810"/>
              <a:gd name="connsiteX2" fmla="*/ 82379 w 851244"/>
              <a:gd name="connsiteY2" fmla="*/ 199081 h 212810"/>
              <a:gd name="connsiteX3" fmla="*/ 178487 w 851244"/>
              <a:gd name="connsiteY3" fmla="*/ 185351 h 212810"/>
              <a:gd name="connsiteX4" fmla="*/ 308919 w 851244"/>
              <a:gd name="connsiteY4" fmla="*/ 164756 h 212810"/>
              <a:gd name="connsiteX5" fmla="*/ 363838 w 851244"/>
              <a:gd name="connsiteY5" fmla="*/ 144162 h 212810"/>
              <a:gd name="connsiteX6" fmla="*/ 425622 w 851244"/>
              <a:gd name="connsiteY6" fmla="*/ 123567 h 212810"/>
              <a:gd name="connsiteX7" fmla="*/ 501135 w 851244"/>
              <a:gd name="connsiteY7" fmla="*/ 102973 h 212810"/>
              <a:gd name="connsiteX8" fmla="*/ 569784 w 851244"/>
              <a:gd name="connsiteY8" fmla="*/ 82378 h 212810"/>
              <a:gd name="connsiteX9" fmla="*/ 624703 w 851244"/>
              <a:gd name="connsiteY9" fmla="*/ 68648 h 212810"/>
              <a:gd name="connsiteX10" fmla="*/ 645298 w 851244"/>
              <a:gd name="connsiteY10" fmla="*/ 54918 h 212810"/>
              <a:gd name="connsiteX11" fmla="*/ 665892 w 851244"/>
              <a:gd name="connsiteY11" fmla="*/ 48054 h 212810"/>
              <a:gd name="connsiteX12" fmla="*/ 720811 w 851244"/>
              <a:gd name="connsiteY12" fmla="*/ 34324 h 212810"/>
              <a:gd name="connsiteX13" fmla="*/ 762000 w 851244"/>
              <a:gd name="connsiteY13" fmla="*/ 20594 h 212810"/>
              <a:gd name="connsiteX14" fmla="*/ 782595 w 851244"/>
              <a:gd name="connsiteY14" fmla="*/ 13729 h 212810"/>
              <a:gd name="connsiteX15" fmla="*/ 823784 w 851244"/>
              <a:gd name="connsiteY15" fmla="*/ 0 h 212810"/>
              <a:gd name="connsiteX16" fmla="*/ 851244 w 851244"/>
              <a:gd name="connsiteY16" fmla="*/ 212810 h 212810"/>
              <a:gd name="connsiteX17" fmla="*/ 0 w 851244"/>
              <a:gd name="connsiteY17" fmla="*/ 205946 h 21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244" h="212810">
                <a:moveTo>
                  <a:pt x="0" y="205946"/>
                </a:moveTo>
                <a:lnTo>
                  <a:pt x="0" y="205946"/>
                </a:lnTo>
                <a:lnTo>
                  <a:pt x="82379" y="199081"/>
                </a:lnTo>
                <a:cubicBezTo>
                  <a:pt x="142982" y="193021"/>
                  <a:pt x="125232" y="193339"/>
                  <a:pt x="178487" y="185351"/>
                </a:cubicBezTo>
                <a:cubicBezTo>
                  <a:pt x="301525" y="166895"/>
                  <a:pt x="237317" y="179077"/>
                  <a:pt x="308919" y="164756"/>
                </a:cubicBezTo>
                <a:cubicBezTo>
                  <a:pt x="385384" y="126526"/>
                  <a:pt x="289052" y="172207"/>
                  <a:pt x="363838" y="144162"/>
                </a:cubicBezTo>
                <a:cubicBezTo>
                  <a:pt x="428801" y="119800"/>
                  <a:pt x="350403" y="138611"/>
                  <a:pt x="425622" y="123567"/>
                </a:cubicBezTo>
                <a:cubicBezTo>
                  <a:pt x="463918" y="98035"/>
                  <a:pt x="432770" y="114366"/>
                  <a:pt x="501135" y="102973"/>
                </a:cubicBezTo>
                <a:cubicBezTo>
                  <a:pt x="533821" y="97526"/>
                  <a:pt x="533165" y="91533"/>
                  <a:pt x="569784" y="82378"/>
                </a:cubicBezTo>
                <a:lnTo>
                  <a:pt x="624703" y="68648"/>
                </a:lnTo>
                <a:cubicBezTo>
                  <a:pt x="631568" y="64071"/>
                  <a:pt x="637918" y="58608"/>
                  <a:pt x="645298" y="54918"/>
                </a:cubicBezTo>
                <a:cubicBezTo>
                  <a:pt x="651770" y="51682"/>
                  <a:pt x="658911" y="49958"/>
                  <a:pt x="665892" y="48054"/>
                </a:cubicBezTo>
                <a:cubicBezTo>
                  <a:pt x="684097" y="43089"/>
                  <a:pt x="702910" y="40291"/>
                  <a:pt x="720811" y="34324"/>
                </a:cubicBezTo>
                <a:lnTo>
                  <a:pt x="762000" y="20594"/>
                </a:lnTo>
                <a:cubicBezTo>
                  <a:pt x="768865" y="18306"/>
                  <a:pt x="775575" y="15484"/>
                  <a:pt x="782595" y="13729"/>
                </a:cubicBezTo>
                <a:cubicBezTo>
                  <a:pt x="815018" y="5623"/>
                  <a:pt x="801615" y="11083"/>
                  <a:pt x="823784" y="0"/>
                </a:cubicBezTo>
                <a:lnTo>
                  <a:pt x="851244" y="212810"/>
                </a:lnTo>
                <a:lnTo>
                  <a:pt x="0" y="205946"/>
                </a:lnTo>
                <a:close/>
              </a:path>
            </a:pathLst>
          </a:custGeom>
          <a:solidFill>
            <a:srgbClr val="A5E937">
              <a:alpha val="8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5E937"/>
              </a:solidFill>
            </a:endParaRPr>
          </a:p>
        </p:txBody>
      </p:sp>
      <p:sp>
        <p:nvSpPr>
          <p:cNvPr id="2" name="Title 1"/>
          <p:cNvSpPr>
            <a:spLocks noGrp="1"/>
          </p:cNvSpPr>
          <p:nvPr>
            <p:ph type="title"/>
          </p:nvPr>
        </p:nvSpPr>
        <p:spPr>
          <a:xfrm>
            <a:off x="220663" y="48053"/>
            <a:ext cx="8374148" cy="755135"/>
          </a:xfrm>
        </p:spPr>
        <p:txBody>
          <a:bodyPr/>
          <a:lstStyle/>
          <a:p>
            <a:r>
              <a:rPr lang="en-US" sz="2800" dirty="0" smtClean="0"/>
              <a:t>Harmful Algal Blooms (HABs) in Lake Erie</a:t>
            </a:r>
            <a:endParaRPr lang="en-US" sz="2800" dirty="0"/>
          </a:p>
        </p:txBody>
      </p:sp>
      <p:pic>
        <p:nvPicPr>
          <p:cNvPr id="3" name="Picture 2" descr="S199911418203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81433"/>
            <a:ext cx="9144000" cy="4572000"/>
          </a:xfrm>
          <a:prstGeom prst="rect">
            <a:avLst/>
          </a:prstGeom>
        </p:spPr>
      </p:pic>
      <p:cxnSp>
        <p:nvCxnSpPr>
          <p:cNvPr id="46" name="Straight Connector 45"/>
          <p:cNvCxnSpPr/>
          <p:nvPr/>
        </p:nvCxnSpPr>
        <p:spPr>
          <a:xfrm flipV="1">
            <a:off x="3936578" y="3318674"/>
            <a:ext cx="1663808" cy="2899153"/>
          </a:xfrm>
          <a:prstGeom prst="line">
            <a:avLst/>
          </a:prstGeom>
          <a:ln w="952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14" idx="38"/>
          </p:cNvCxnSpPr>
          <p:nvPr/>
        </p:nvCxnSpPr>
        <p:spPr>
          <a:xfrm flipV="1">
            <a:off x="3936578" y="3181350"/>
            <a:ext cx="1492672" cy="137324"/>
          </a:xfrm>
          <a:prstGeom prst="line">
            <a:avLst/>
          </a:prstGeom>
          <a:ln w="9525"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43" name="Picture 42" descr="Screen Shot 2016-01-08 at 12.53.46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684" y="3318674"/>
            <a:ext cx="3797894" cy="2899153"/>
          </a:xfrm>
          <a:prstGeom prst="rect">
            <a:avLst/>
          </a:prstGeom>
          <a:ln w="19050" cmpd="sng">
            <a:solidFill>
              <a:schemeClr val="bg1"/>
            </a:solidFill>
          </a:ln>
          <a:effectLst>
            <a:outerShdw blurRad="292100" dist="139700" dir="2700000" algn="tl" rotWithShape="0">
              <a:srgbClr val="333333">
                <a:alpha val="65000"/>
              </a:srgbClr>
            </a:outerShdw>
          </a:effectLst>
        </p:spPr>
      </p:pic>
      <p:sp>
        <p:nvSpPr>
          <p:cNvPr id="14" name="Freeform 13"/>
          <p:cNvSpPr/>
          <p:nvPr/>
        </p:nvSpPr>
        <p:spPr>
          <a:xfrm>
            <a:off x="4821518" y="2695068"/>
            <a:ext cx="836332" cy="623606"/>
          </a:xfrm>
          <a:custGeom>
            <a:avLst/>
            <a:gdLst>
              <a:gd name="connsiteX0" fmla="*/ 1307 w 836332"/>
              <a:gd name="connsiteY0" fmla="*/ 25907 h 623606"/>
              <a:gd name="connsiteX1" fmla="*/ 17182 w 836332"/>
              <a:gd name="connsiteY1" fmla="*/ 32257 h 623606"/>
              <a:gd name="connsiteX2" fmla="*/ 36232 w 836332"/>
              <a:gd name="connsiteY2" fmla="*/ 38607 h 623606"/>
              <a:gd name="connsiteX3" fmla="*/ 52107 w 836332"/>
              <a:gd name="connsiteY3" fmla="*/ 60832 h 623606"/>
              <a:gd name="connsiteX4" fmla="*/ 58457 w 836332"/>
              <a:gd name="connsiteY4" fmla="*/ 70357 h 623606"/>
              <a:gd name="connsiteX5" fmla="*/ 67982 w 836332"/>
              <a:gd name="connsiteY5" fmla="*/ 89407 h 623606"/>
              <a:gd name="connsiteX6" fmla="*/ 87032 w 836332"/>
              <a:gd name="connsiteY6" fmla="*/ 108457 h 623606"/>
              <a:gd name="connsiteX7" fmla="*/ 99732 w 836332"/>
              <a:gd name="connsiteY7" fmla="*/ 127507 h 623606"/>
              <a:gd name="connsiteX8" fmla="*/ 106082 w 836332"/>
              <a:gd name="connsiteY8" fmla="*/ 140207 h 623606"/>
              <a:gd name="connsiteX9" fmla="*/ 125132 w 836332"/>
              <a:gd name="connsiteY9" fmla="*/ 159257 h 623606"/>
              <a:gd name="connsiteX10" fmla="*/ 150532 w 836332"/>
              <a:gd name="connsiteY10" fmla="*/ 184657 h 623606"/>
              <a:gd name="connsiteX11" fmla="*/ 172757 w 836332"/>
              <a:gd name="connsiteY11" fmla="*/ 191007 h 623606"/>
              <a:gd name="connsiteX12" fmla="*/ 198157 w 836332"/>
              <a:gd name="connsiteY12" fmla="*/ 194182 h 623606"/>
              <a:gd name="connsiteX13" fmla="*/ 236257 w 836332"/>
              <a:gd name="connsiteY13" fmla="*/ 191007 h 623606"/>
              <a:gd name="connsiteX14" fmla="*/ 239432 w 836332"/>
              <a:gd name="connsiteY14" fmla="*/ 156082 h 623606"/>
              <a:gd name="connsiteX15" fmla="*/ 242607 w 836332"/>
              <a:gd name="connsiteY15" fmla="*/ 165607 h 623606"/>
              <a:gd name="connsiteX16" fmla="*/ 248957 w 836332"/>
              <a:gd name="connsiteY16" fmla="*/ 187832 h 623606"/>
              <a:gd name="connsiteX17" fmla="*/ 248957 w 836332"/>
              <a:gd name="connsiteY17" fmla="*/ 286257 h 623606"/>
              <a:gd name="connsiteX18" fmla="*/ 255307 w 836332"/>
              <a:gd name="connsiteY18" fmla="*/ 308482 h 623606"/>
              <a:gd name="connsiteX19" fmla="*/ 283882 w 836332"/>
              <a:gd name="connsiteY19" fmla="*/ 321182 h 623606"/>
              <a:gd name="connsiteX20" fmla="*/ 293407 w 836332"/>
              <a:gd name="connsiteY20" fmla="*/ 327532 h 623606"/>
              <a:gd name="connsiteX21" fmla="*/ 302932 w 836332"/>
              <a:gd name="connsiteY21" fmla="*/ 337057 h 623606"/>
              <a:gd name="connsiteX22" fmla="*/ 337857 w 836332"/>
              <a:gd name="connsiteY22" fmla="*/ 352932 h 623606"/>
              <a:gd name="connsiteX23" fmla="*/ 347382 w 836332"/>
              <a:gd name="connsiteY23" fmla="*/ 359282 h 623606"/>
              <a:gd name="connsiteX24" fmla="*/ 356907 w 836332"/>
              <a:gd name="connsiteY24" fmla="*/ 362457 h 623606"/>
              <a:gd name="connsiteX25" fmla="*/ 375957 w 836332"/>
              <a:gd name="connsiteY25" fmla="*/ 375157 h 623606"/>
              <a:gd name="connsiteX26" fmla="*/ 410882 w 836332"/>
              <a:gd name="connsiteY26" fmla="*/ 381507 h 623606"/>
              <a:gd name="connsiteX27" fmla="*/ 429932 w 836332"/>
              <a:gd name="connsiteY27" fmla="*/ 387857 h 623606"/>
              <a:gd name="connsiteX28" fmla="*/ 468032 w 836332"/>
              <a:gd name="connsiteY28" fmla="*/ 391032 h 623606"/>
              <a:gd name="connsiteX29" fmla="*/ 474382 w 836332"/>
              <a:gd name="connsiteY29" fmla="*/ 400557 h 623606"/>
              <a:gd name="connsiteX30" fmla="*/ 502957 w 836332"/>
              <a:gd name="connsiteY30" fmla="*/ 419607 h 623606"/>
              <a:gd name="connsiteX31" fmla="*/ 512482 w 836332"/>
              <a:gd name="connsiteY31" fmla="*/ 429132 h 623606"/>
              <a:gd name="connsiteX32" fmla="*/ 528357 w 836332"/>
              <a:gd name="connsiteY32" fmla="*/ 438657 h 623606"/>
              <a:gd name="connsiteX33" fmla="*/ 541057 w 836332"/>
              <a:gd name="connsiteY33" fmla="*/ 445007 h 623606"/>
              <a:gd name="connsiteX34" fmla="*/ 550582 w 836332"/>
              <a:gd name="connsiteY34" fmla="*/ 454532 h 623606"/>
              <a:gd name="connsiteX35" fmla="*/ 560107 w 836332"/>
              <a:gd name="connsiteY35" fmla="*/ 457707 h 623606"/>
              <a:gd name="connsiteX36" fmla="*/ 569632 w 836332"/>
              <a:gd name="connsiteY36" fmla="*/ 464057 h 623606"/>
              <a:gd name="connsiteX37" fmla="*/ 614082 w 836332"/>
              <a:gd name="connsiteY37" fmla="*/ 473582 h 623606"/>
              <a:gd name="connsiteX38" fmla="*/ 607732 w 836332"/>
              <a:gd name="connsiteY38" fmla="*/ 486282 h 623606"/>
              <a:gd name="connsiteX39" fmla="*/ 614082 w 836332"/>
              <a:gd name="connsiteY39" fmla="*/ 518032 h 623606"/>
              <a:gd name="connsiteX40" fmla="*/ 620432 w 836332"/>
              <a:gd name="connsiteY40" fmla="*/ 540257 h 623606"/>
              <a:gd name="connsiteX41" fmla="*/ 623607 w 836332"/>
              <a:gd name="connsiteY41" fmla="*/ 556132 h 623606"/>
              <a:gd name="connsiteX42" fmla="*/ 620432 w 836332"/>
              <a:gd name="connsiteY42" fmla="*/ 575182 h 623606"/>
              <a:gd name="connsiteX43" fmla="*/ 617257 w 836332"/>
              <a:gd name="connsiteY43" fmla="*/ 584707 h 623606"/>
              <a:gd name="connsiteX44" fmla="*/ 655357 w 836332"/>
              <a:gd name="connsiteY44" fmla="*/ 594232 h 623606"/>
              <a:gd name="connsiteX45" fmla="*/ 664882 w 836332"/>
              <a:gd name="connsiteY45" fmla="*/ 600582 h 623606"/>
              <a:gd name="connsiteX46" fmla="*/ 677582 w 836332"/>
              <a:gd name="connsiteY46" fmla="*/ 603757 h 623606"/>
              <a:gd name="connsiteX47" fmla="*/ 687107 w 836332"/>
              <a:gd name="connsiteY47" fmla="*/ 606932 h 623606"/>
              <a:gd name="connsiteX48" fmla="*/ 712507 w 836332"/>
              <a:gd name="connsiteY48" fmla="*/ 613282 h 623606"/>
              <a:gd name="connsiteX49" fmla="*/ 744257 w 836332"/>
              <a:gd name="connsiteY49" fmla="*/ 622807 h 623606"/>
              <a:gd name="connsiteX50" fmla="*/ 788707 w 836332"/>
              <a:gd name="connsiteY50" fmla="*/ 619632 h 623606"/>
              <a:gd name="connsiteX51" fmla="*/ 795057 w 836332"/>
              <a:gd name="connsiteY51" fmla="*/ 594232 h 623606"/>
              <a:gd name="connsiteX52" fmla="*/ 804582 w 836332"/>
              <a:gd name="connsiteY52" fmla="*/ 572007 h 623606"/>
              <a:gd name="connsiteX53" fmla="*/ 810932 w 836332"/>
              <a:gd name="connsiteY53" fmla="*/ 533907 h 623606"/>
              <a:gd name="connsiteX54" fmla="*/ 807757 w 836332"/>
              <a:gd name="connsiteY54" fmla="*/ 518032 h 623606"/>
              <a:gd name="connsiteX55" fmla="*/ 810932 w 836332"/>
              <a:gd name="connsiteY55" fmla="*/ 479932 h 623606"/>
              <a:gd name="connsiteX56" fmla="*/ 814107 w 836332"/>
              <a:gd name="connsiteY56" fmla="*/ 467232 h 623606"/>
              <a:gd name="connsiteX57" fmla="*/ 826807 w 836332"/>
              <a:gd name="connsiteY57" fmla="*/ 448182 h 623606"/>
              <a:gd name="connsiteX58" fmla="*/ 836332 w 836332"/>
              <a:gd name="connsiteY58" fmla="*/ 445007 h 623606"/>
              <a:gd name="connsiteX59" fmla="*/ 833157 w 836332"/>
              <a:gd name="connsiteY59" fmla="*/ 419607 h 623606"/>
              <a:gd name="connsiteX60" fmla="*/ 823632 w 836332"/>
              <a:gd name="connsiteY60" fmla="*/ 416432 h 623606"/>
              <a:gd name="connsiteX61" fmla="*/ 817282 w 836332"/>
              <a:gd name="connsiteY61" fmla="*/ 406907 h 623606"/>
              <a:gd name="connsiteX62" fmla="*/ 807757 w 836332"/>
              <a:gd name="connsiteY62" fmla="*/ 403732 h 623606"/>
              <a:gd name="connsiteX63" fmla="*/ 788707 w 836332"/>
              <a:gd name="connsiteY63" fmla="*/ 387857 h 623606"/>
              <a:gd name="connsiteX64" fmla="*/ 779182 w 836332"/>
              <a:gd name="connsiteY64" fmla="*/ 384682 h 623606"/>
              <a:gd name="connsiteX65" fmla="*/ 769657 w 836332"/>
              <a:gd name="connsiteY65" fmla="*/ 365632 h 623606"/>
              <a:gd name="connsiteX66" fmla="*/ 766482 w 836332"/>
              <a:gd name="connsiteY66" fmla="*/ 333882 h 623606"/>
              <a:gd name="connsiteX67" fmla="*/ 763307 w 836332"/>
              <a:gd name="connsiteY67" fmla="*/ 324357 h 623606"/>
              <a:gd name="connsiteX68" fmla="*/ 753782 w 836332"/>
              <a:gd name="connsiteY68" fmla="*/ 318007 h 623606"/>
              <a:gd name="connsiteX69" fmla="*/ 747432 w 836332"/>
              <a:gd name="connsiteY69" fmla="*/ 308482 h 623606"/>
              <a:gd name="connsiteX70" fmla="*/ 728382 w 836332"/>
              <a:gd name="connsiteY70" fmla="*/ 302132 h 623606"/>
              <a:gd name="connsiteX71" fmla="*/ 702982 w 836332"/>
              <a:gd name="connsiteY71" fmla="*/ 292607 h 623606"/>
              <a:gd name="connsiteX72" fmla="*/ 683932 w 836332"/>
              <a:gd name="connsiteY72" fmla="*/ 286257 h 623606"/>
              <a:gd name="connsiteX73" fmla="*/ 674407 w 836332"/>
              <a:gd name="connsiteY73" fmla="*/ 283082 h 623606"/>
              <a:gd name="connsiteX74" fmla="*/ 661707 w 836332"/>
              <a:gd name="connsiteY74" fmla="*/ 276732 h 623606"/>
              <a:gd name="connsiteX75" fmla="*/ 645832 w 836332"/>
              <a:gd name="connsiteY75" fmla="*/ 273557 h 623606"/>
              <a:gd name="connsiteX76" fmla="*/ 620432 w 836332"/>
              <a:gd name="connsiteY76" fmla="*/ 267207 h 623606"/>
              <a:gd name="connsiteX77" fmla="*/ 591857 w 836332"/>
              <a:gd name="connsiteY77" fmla="*/ 257682 h 623606"/>
              <a:gd name="connsiteX78" fmla="*/ 582332 w 836332"/>
              <a:gd name="connsiteY78" fmla="*/ 254507 h 623606"/>
              <a:gd name="connsiteX79" fmla="*/ 572807 w 836332"/>
              <a:gd name="connsiteY79" fmla="*/ 251332 h 623606"/>
              <a:gd name="connsiteX80" fmla="*/ 560107 w 836332"/>
              <a:gd name="connsiteY80" fmla="*/ 244982 h 623606"/>
              <a:gd name="connsiteX81" fmla="*/ 553757 w 836332"/>
              <a:gd name="connsiteY81" fmla="*/ 232282 h 623606"/>
              <a:gd name="connsiteX82" fmla="*/ 534707 w 836332"/>
              <a:gd name="connsiteY82" fmla="*/ 222757 h 623606"/>
              <a:gd name="connsiteX83" fmla="*/ 522007 w 836332"/>
              <a:gd name="connsiteY83" fmla="*/ 210057 h 623606"/>
              <a:gd name="connsiteX84" fmla="*/ 518832 w 836332"/>
              <a:gd name="connsiteY84" fmla="*/ 200532 h 623606"/>
              <a:gd name="connsiteX85" fmla="*/ 499782 w 836332"/>
              <a:gd name="connsiteY85" fmla="*/ 187832 h 623606"/>
              <a:gd name="connsiteX86" fmla="*/ 474382 w 836332"/>
              <a:gd name="connsiteY86" fmla="*/ 175132 h 623606"/>
              <a:gd name="connsiteX87" fmla="*/ 452157 w 836332"/>
              <a:gd name="connsiteY87" fmla="*/ 156082 h 623606"/>
              <a:gd name="connsiteX88" fmla="*/ 442632 w 836332"/>
              <a:gd name="connsiteY88" fmla="*/ 146557 h 623606"/>
              <a:gd name="connsiteX89" fmla="*/ 436282 w 836332"/>
              <a:gd name="connsiteY89" fmla="*/ 137032 h 623606"/>
              <a:gd name="connsiteX90" fmla="*/ 426757 w 836332"/>
              <a:gd name="connsiteY90" fmla="*/ 133857 h 623606"/>
              <a:gd name="connsiteX91" fmla="*/ 417232 w 836332"/>
              <a:gd name="connsiteY91" fmla="*/ 124332 h 623606"/>
              <a:gd name="connsiteX92" fmla="*/ 407707 w 836332"/>
              <a:gd name="connsiteY92" fmla="*/ 121157 h 623606"/>
              <a:gd name="connsiteX93" fmla="*/ 379132 w 836332"/>
              <a:gd name="connsiteY93" fmla="*/ 114807 h 623606"/>
              <a:gd name="connsiteX94" fmla="*/ 369607 w 836332"/>
              <a:gd name="connsiteY94" fmla="*/ 111632 h 623606"/>
              <a:gd name="connsiteX95" fmla="*/ 356907 w 836332"/>
              <a:gd name="connsiteY95" fmla="*/ 105282 h 623606"/>
              <a:gd name="connsiteX96" fmla="*/ 334682 w 836332"/>
              <a:gd name="connsiteY96" fmla="*/ 102107 h 623606"/>
              <a:gd name="connsiteX97" fmla="*/ 315632 w 836332"/>
              <a:gd name="connsiteY97" fmla="*/ 92582 h 623606"/>
              <a:gd name="connsiteX98" fmla="*/ 309282 w 836332"/>
              <a:gd name="connsiteY98" fmla="*/ 83057 h 623606"/>
              <a:gd name="connsiteX99" fmla="*/ 299757 w 836332"/>
              <a:gd name="connsiteY99" fmla="*/ 79882 h 623606"/>
              <a:gd name="connsiteX100" fmla="*/ 290232 w 836332"/>
              <a:gd name="connsiteY100" fmla="*/ 73532 h 623606"/>
              <a:gd name="connsiteX101" fmla="*/ 274357 w 836332"/>
              <a:gd name="connsiteY101" fmla="*/ 70357 h 623606"/>
              <a:gd name="connsiteX102" fmla="*/ 261657 w 836332"/>
              <a:gd name="connsiteY102" fmla="*/ 67182 h 623606"/>
              <a:gd name="connsiteX103" fmla="*/ 245782 w 836332"/>
              <a:gd name="connsiteY103" fmla="*/ 64007 h 623606"/>
              <a:gd name="connsiteX104" fmla="*/ 223557 w 836332"/>
              <a:gd name="connsiteY104" fmla="*/ 57657 h 623606"/>
              <a:gd name="connsiteX105" fmla="*/ 207682 w 836332"/>
              <a:gd name="connsiteY105" fmla="*/ 51307 h 623606"/>
              <a:gd name="connsiteX106" fmla="*/ 188632 w 836332"/>
              <a:gd name="connsiteY106" fmla="*/ 48132 h 623606"/>
              <a:gd name="connsiteX107" fmla="*/ 175932 w 836332"/>
              <a:gd name="connsiteY107" fmla="*/ 41782 h 623606"/>
              <a:gd name="connsiteX108" fmla="*/ 156882 w 836332"/>
              <a:gd name="connsiteY108" fmla="*/ 35432 h 623606"/>
              <a:gd name="connsiteX109" fmla="*/ 134657 w 836332"/>
              <a:gd name="connsiteY109" fmla="*/ 25907 h 623606"/>
              <a:gd name="connsiteX110" fmla="*/ 118782 w 836332"/>
              <a:gd name="connsiteY110" fmla="*/ 22732 h 623606"/>
              <a:gd name="connsiteX111" fmla="*/ 99732 w 836332"/>
              <a:gd name="connsiteY111" fmla="*/ 16382 h 623606"/>
              <a:gd name="connsiteX112" fmla="*/ 74332 w 836332"/>
              <a:gd name="connsiteY112" fmla="*/ 10032 h 623606"/>
              <a:gd name="connsiteX113" fmla="*/ 64807 w 836332"/>
              <a:gd name="connsiteY113" fmla="*/ 3682 h 623606"/>
              <a:gd name="connsiteX114" fmla="*/ 20357 w 836332"/>
              <a:gd name="connsiteY114" fmla="*/ 3682 h 623606"/>
              <a:gd name="connsiteX115" fmla="*/ 10832 w 836332"/>
              <a:gd name="connsiteY115" fmla="*/ 13207 h 623606"/>
              <a:gd name="connsiteX116" fmla="*/ 1307 w 836332"/>
              <a:gd name="connsiteY116" fmla="*/ 25907 h 6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6332" h="623606">
                <a:moveTo>
                  <a:pt x="1307" y="25907"/>
                </a:moveTo>
                <a:cubicBezTo>
                  <a:pt x="2365" y="29082"/>
                  <a:pt x="11826" y="30309"/>
                  <a:pt x="17182" y="32257"/>
                </a:cubicBezTo>
                <a:cubicBezTo>
                  <a:pt x="23472" y="34544"/>
                  <a:pt x="36232" y="38607"/>
                  <a:pt x="36232" y="38607"/>
                </a:cubicBezTo>
                <a:cubicBezTo>
                  <a:pt x="43640" y="60832"/>
                  <a:pt x="36232" y="55540"/>
                  <a:pt x="52107" y="60832"/>
                </a:cubicBezTo>
                <a:cubicBezTo>
                  <a:pt x="54224" y="64007"/>
                  <a:pt x="56750" y="66944"/>
                  <a:pt x="58457" y="70357"/>
                </a:cubicBezTo>
                <a:cubicBezTo>
                  <a:pt x="64762" y="82966"/>
                  <a:pt x="57583" y="77708"/>
                  <a:pt x="67982" y="89407"/>
                </a:cubicBezTo>
                <a:cubicBezTo>
                  <a:pt x="73948" y="96119"/>
                  <a:pt x="82051" y="100985"/>
                  <a:pt x="87032" y="108457"/>
                </a:cubicBezTo>
                <a:cubicBezTo>
                  <a:pt x="91265" y="114807"/>
                  <a:pt x="96319" y="120681"/>
                  <a:pt x="99732" y="127507"/>
                </a:cubicBezTo>
                <a:cubicBezTo>
                  <a:pt x="101849" y="131740"/>
                  <a:pt x="103125" y="136511"/>
                  <a:pt x="106082" y="140207"/>
                </a:cubicBezTo>
                <a:cubicBezTo>
                  <a:pt x="111692" y="147219"/>
                  <a:pt x="121116" y="151225"/>
                  <a:pt x="125132" y="159257"/>
                </a:cubicBezTo>
                <a:cubicBezTo>
                  <a:pt x="132044" y="173080"/>
                  <a:pt x="132142" y="178527"/>
                  <a:pt x="150532" y="184657"/>
                </a:cubicBezTo>
                <a:cubicBezTo>
                  <a:pt x="158081" y="187173"/>
                  <a:pt x="164784" y="189678"/>
                  <a:pt x="172757" y="191007"/>
                </a:cubicBezTo>
                <a:cubicBezTo>
                  <a:pt x="181173" y="192410"/>
                  <a:pt x="189690" y="193124"/>
                  <a:pt x="198157" y="194182"/>
                </a:cubicBezTo>
                <a:cubicBezTo>
                  <a:pt x="210857" y="193124"/>
                  <a:pt x="226893" y="199651"/>
                  <a:pt x="236257" y="191007"/>
                </a:cubicBezTo>
                <a:cubicBezTo>
                  <a:pt x="244847" y="183078"/>
                  <a:pt x="236597" y="167423"/>
                  <a:pt x="239432" y="156082"/>
                </a:cubicBezTo>
                <a:cubicBezTo>
                  <a:pt x="240244" y="152835"/>
                  <a:pt x="241688" y="162389"/>
                  <a:pt x="242607" y="165607"/>
                </a:cubicBezTo>
                <a:cubicBezTo>
                  <a:pt x="250580" y="193514"/>
                  <a:pt x="241344" y="164994"/>
                  <a:pt x="248957" y="187832"/>
                </a:cubicBezTo>
                <a:cubicBezTo>
                  <a:pt x="244233" y="235075"/>
                  <a:pt x="243886" y="222864"/>
                  <a:pt x="248957" y="286257"/>
                </a:cubicBezTo>
                <a:cubicBezTo>
                  <a:pt x="249008" y="286891"/>
                  <a:pt x="253771" y="306562"/>
                  <a:pt x="255307" y="308482"/>
                </a:cubicBezTo>
                <a:cubicBezTo>
                  <a:pt x="262692" y="317713"/>
                  <a:pt x="274735" y="315084"/>
                  <a:pt x="283882" y="321182"/>
                </a:cubicBezTo>
                <a:cubicBezTo>
                  <a:pt x="287057" y="323299"/>
                  <a:pt x="290476" y="325089"/>
                  <a:pt x="293407" y="327532"/>
                </a:cubicBezTo>
                <a:cubicBezTo>
                  <a:pt x="296856" y="330407"/>
                  <a:pt x="299144" y="334646"/>
                  <a:pt x="302932" y="337057"/>
                </a:cubicBezTo>
                <a:cubicBezTo>
                  <a:pt x="366904" y="377766"/>
                  <a:pt x="306773" y="337390"/>
                  <a:pt x="337857" y="352932"/>
                </a:cubicBezTo>
                <a:cubicBezTo>
                  <a:pt x="341270" y="354639"/>
                  <a:pt x="343969" y="357575"/>
                  <a:pt x="347382" y="359282"/>
                </a:cubicBezTo>
                <a:cubicBezTo>
                  <a:pt x="350375" y="360779"/>
                  <a:pt x="353981" y="360832"/>
                  <a:pt x="356907" y="362457"/>
                </a:cubicBezTo>
                <a:cubicBezTo>
                  <a:pt x="363578" y="366163"/>
                  <a:pt x="368717" y="372744"/>
                  <a:pt x="375957" y="375157"/>
                </a:cubicBezTo>
                <a:cubicBezTo>
                  <a:pt x="393577" y="381030"/>
                  <a:pt x="382161" y="377917"/>
                  <a:pt x="410882" y="381507"/>
                </a:cubicBezTo>
                <a:cubicBezTo>
                  <a:pt x="417232" y="383624"/>
                  <a:pt x="423330" y="386757"/>
                  <a:pt x="429932" y="387857"/>
                </a:cubicBezTo>
                <a:cubicBezTo>
                  <a:pt x="442503" y="389952"/>
                  <a:pt x="455778" y="387531"/>
                  <a:pt x="468032" y="391032"/>
                </a:cubicBezTo>
                <a:cubicBezTo>
                  <a:pt x="471701" y="392080"/>
                  <a:pt x="471684" y="397859"/>
                  <a:pt x="474382" y="400557"/>
                </a:cubicBezTo>
                <a:cubicBezTo>
                  <a:pt x="484884" y="411059"/>
                  <a:pt x="490865" y="410538"/>
                  <a:pt x="502957" y="419607"/>
                </a:cubicBezTo>
                <a:cubicBezTo>
                  <a:pt x="506549" y="422301"/>
                  <a:pt x="508890" y="426438"/>
                  <a:pt x="512482" y="429132"/>
                </a:cubicBezTo>
                <a:cubicBezTo>
                  <a:pt x="517419" y="432835"/>
                  <a:pt x="522962" y="435660"/>
                  <a:pt x="528357" y="438657"/>
                </a:cubicBezTo>
                <a:cubicBezTo>
                  <a:pt x="532494" y="440956"/>
                  <a:pt x="537206" y="442256"/>
                  <a:pt x="541057" y="445007"/>
                </a:cubicBezTo>
                <a:cubicBezTo>
                  <a:pt x="544711" y="447617"/>
                  <a:pt x="546846" y="452041"/>
                  <a:pt x="550582" y="454532"/>
                </a:cubicBezTo>
                <a:cubicBezTo>
                  <a:pt x="553367" y="456388"/>
                  <a:pt x="557114" y="456210"/>
                  <a:pt x="560107" y="457707"/>
                </a:cubicBezTo>
                <a:cubicBezTo>
                  <a:pt x="563520" y="459414"/>
                  <a:pt x="566145" y="462507"/>
                  <a:pt x="569632" y="464057"/>
                </a:cubicBezTo>
                <a:cubicBezTo>
                  <a:pt x="587335" y="471925"/>
                  <a:pt x="594076" y="471081"/>
                  <a:pt x="614082" y="473582"/>
                </a:cubicBezTo>
                <a:cubicBezTo>
                  <a:pt x="611965" y="477815"/>
                  <a:pt x="607732" y="481549"/>
                  <a:pt x="607732" y="486282"/>
                </a:cubicBezTo>
                <a:cubicBezTo>
                  <a:pt x="607732" y="497075"/>
                  <a:pt x="611821" y="507479"/>
                  <a:pt x="614082" y="518032"/>
                </a:cubicBezTo>
                <a:cubicBezTo>
                  <a:pt x="622990" y="559604"/>
                  <a:pt x="612102" y="506939"/>
                  <a:pt x="620432" y="540257"/>
                </a:cubicBezTo>
                <a:cubicBezTo>
                  <a:pt x="621741" y="545492"/>
                  <a:pt x="622549" y="550840"/>
                  <a:pt x="623607" y="556132"/>
                </a:cubicBezTo>
                <a:cubicBezTo>
                  <a:pt x="622549" y="562482"/>
                  <a:pt x="621829" y="568898"/>
                  <a:pt x="620432" y="575182"/>
                </a:cubicBezTo>
                <a:cubicBezTo>
                  <a:pt x="619706" y="578449"/>
                  <a:pt x="615535" y="581837"/>
                  <a:pt x="617257" y="584707"/>
                </a:cubicBezTo>
                <a:cubicBezTo>
                  <a:pt x="622203" y="592950"/>
                  <a:pt x="652998" y="593937"/>
                  <a:pt x="655357" y="594232"/>
                </a:cubicBezTo>
                <a:cubicBezTo>
                  <a:pt x="658532" y="596349"/>
                  <a:pt x="661375" y="599079"/>
                  <a:pt x="664882" y="600582"/>
                </a:cubicBezTo>
                <a:cubicBezTo>
                  <a:pt x="668893" y="602301"/>
                  <a:pt x="673386" y="602558"/>
                  <a:pt x="677582" y="603757"/>
                </a:cubicBezTo>
                <a:cubicBezTo>
                  <a:pt x="680800" y="604676"/>
                  <a:pt x="683878" y="606051"/>
                  <a:pt x="687107" y="606932"/>
                </a:cubicBezTo>
                <a:cubicBezTo>
                  <a:pt x="695527" y="609228"/>
                  <a:pt x="704228" y="610522"/>
                  <a:pt x="712507" y="613282"/>
                </a:cubicBezTo>
                <a:cubicBezTo>
                  <a:pt x="729341" y="618893"/>
                  <a:pt x="718814" y="615538"/>
                  <a:pt x="744257" y="622807"/>
                </a:cubicBezTo>
                <a:cubicBezTo>
                  <a:pt x="759074" y="621749"/>
                  <a:pt x="775760" y="626915"/>
                  <a:pt x="788707" y="619632"/>
                </a:cubicBezTo>
                <a:cubicBezTo>
                  <a:pt x="796313" y="615353"/>
                  <a:pt x="792761" y="602652"/>
                  <a:pt x="795057" y="594232"/>
                </a:cubicBezTo>
                <a:cubicBezTo>
                  <a:pt x="800313" y="574959"/>
                  <a:pt x="795909" y="595136"/>
                  <a:pt x="804582" y="572007"/>
                </a:cubicBezTo>
                <a:cubicBezTo>
                  <a:pt x="808515" y="561518"/>
                  <a:pt x="809779" y="543127"/>
                  <a:pt x="810932" y="533907"/>
                </a:cubicBezTo>
                <a:cubicBezTo>
                  <a:pt x="809874" y="528615"/>
                  <a:pt x="807757" y="523428"/>
                  <a:pt x="807757" y="518032"/>
                </a:cubicBezTo>
                <a:cubicBezTo>
                  <a:pt x="807757" y="505288"/>
                  <a:pt x="809351" y="492578"/>
                  <a:pt x="810932" y="479932"/>
                </a:cubicBezTo>
                <a:cubicBezTo>
                  <a:pt x="811473" y="475602"/>
                  <a:pt x="812156" y="471135"/>
                  <a:pt x="814107" y="467232"/>
                </a:cubicBezTo>
                <a:cubicBezTo>
                  <a:pt x="817520" y="460406"/>
                  <a:pt x="819567" y="450595"/>
                  <a:pt x="826807" y="448182"/>
                </a:cubicBezTo>
                <a:lnTo>
                  <a:pt x="836332" y="445007"/>
                </a:lnTo>
                <a:cubicBezTo>
                  <a:pt x="835274" y="436540"/>
                  <a:pt x="836622" y="427404"/>
                  <a:pt x="833157" y="419607"/>
                </a:cubicBezTo>
                <a:cubicBezTo>
                  <a:pt x="831798" y="416549"/>
                  <a:pt x="826245" y="418523"/>
                  <a:pt x="823632" y="416432"/>
                </a:cubicBezTo>
                <a:cubicBezTo>
                  <a:pt x="820652" y="414048"/>
                  <a:pt x="820262" y="409291"/>
                  <a:pt x="817282" y="406907"/>
                </a:cubicBezTo>
                <a:cubicBezTo>
                  <a:pt x="814669" y="404816"/>
                  <a:pt x="810750" y="405229"/>
                  <a:pt x="807757" y="403732"/>
                </a:cubicBezTo>
                <a:cubicBezTo>
                  <a:pt x="786982" y="393344"/>
                  <a:pt x="809773" y="401901"/>
                  <a:pt x="788707" y="387857"/>
                </a:cubicBezTo>
                <a:cubicBezTo>
                  <a:pt x="785922" y="386001"/>
                  <a:pt x="782357" y="385740"/>
                  <a:pt x="779182" y="384682"/>
                </a:cubicBezTo>
                <a:cubicBezTo>
                  <a:pt x="774473" y="377618"/>
                  <a:pt x="770972" y="374176"/>
                  <a:pt x="769657" y="365632"/>
                </a:cubicBezTo>
                <a:cubicBezTo>
                  <a:pt x="768040" y="355120"/>
                  <a:pt x="768099" y="344394"/>
                  <a:pt x="766482" y="333882"/>
                </a:cubicBezTo>
                <a:cubicBezTo>
                  <a:pt x="765973" y="330574"/>
                  <a:pt x="765398" y="326970"/>
                  <a:pt x="763307" y="324357"/>
                </a:cubicBezTo>
                <a:cubicBezTo>
                  <a:pt x="760923" y="321377"/>
                  <a:pt x="756957" y="320124"/>
                  <a:pt x="753782" y="318007"/>
                </a:cubicBezTo>
                <a:cubicBezTo>
                  <a:pt x="751665" y="314832"/>
                  <a:pt x="750668" y="310504"/>
                  <a:pt x="747432" y="308482"/>
                </a:cubicBezTo>
                <a:cubicBezTo>
                  <a:pt x="741756" y="304934"/>
                  <a:pt x="734369" y="305125"/>
                  <a:pt x="728382" y="302132"/>
                </a:cubicBezTo>
                <a:cubicBezTo>
                  <a:pt x="707090" y="291486"/>
                  <a:pt x="724597" y="299091"/>
                  <a:pt x="702982" y="292607"/>
                </a:cubicBezTo>
                <a:cubicBezTo>
                  <a:pt x="696571" y="290684"/>
                  <a:pt x="690282" y="288374"/>
                  <a:pt x="683932" y="286257"/>
                </a:cubicBezTo>
                <a:cubicBezTo>
                  <a:pt x="680757" y="285199"/>
                  <a:pt x="677400" y="284579"/>
                  <a:pt x="674407" y="283082"/>
                </a:cubicBezTo>
                <a:cubicBezTo>
                  <a:pt x="670174" y="280965"/>
                  <a:pt x="666197" y="278229"/>
                  <a:pt x="661707" y="276732"/>
                </a:cubicBezTo>
                <a:cubicBezTo>
                  <a:pt x="656587" y="275025"/>
                  <a:pt x="651090" y="274770"/>
                  <a:pt x="645832" y="273557"/>
                </a:cubicBezTo>
                <a:cubicBezTo>
                  <a:pt x="637328" y="271595"/>
                  <a:pt x="628711" y="269967"/>
                  <a:pt x="620432" y="267207"/>
                </a:cubicBezTo>
                <a:lnTo>
                  <a:pt x="591857" y="257682"/>
                </a:lnTo>
                <a:lnTo>
                  <a:pt x="582332" y="254507"/>
                </a:lnTo>
                <a:cubicBezTo>
                  <a:pt x="579157" y="253449"/>
                  <a:pt x="575800" y="252829"/>
                  <a:pt x="572807" y="251332"/>
                </a:cubicBezTo>
                <a:lnTo>
                  <a:pt x="560107" y="244982"/>
                </a:lnTo>
                <a:cubicBezTo>
                  <a:pt x="557990" y="240749"/>
                  <a:pt x="556787" y="235918"/>
                  <a:pt x="553757" y="232282"/>
                </a:cubicBezTo>
                <a:cubicBezTo>
                  <a:pt x="549023" y="226601"/>
                  <a:pt x="541208" y="224924"/>
                  <a:pt x="534707" y="222757"/>
                </a:cubicBezTo>
                <a:cubicBezTo>
                  <a:pt x="526240" y="197357"/>
                  <a:pt x="538940" y="226990"/>
                  <a:pt x="522007" y="210057"/>
                </a:cubicBezTo>
                <a:cubicBezTo>
                  <a:pt x="519640" y="207690"/>
                  <a:pt x="521199" y="202899"/>
                  <a:pt x="518832" y="200532"/>
                </a:cubicBezTo>
                <a:cubicBezTo>
                  <a:pt x="513436" y="195136"/>
                  <a:pt x="506608" y="191245"/>
                  <a:pt x="499782" y="187832"/>
                </a:cubicBezTo>
                <a:cubicBezTo>
                  <a:pt x="491315" y="183599"/>
                  <a:pt x="481075" y="181825"/>
                  <a:pt x="474382" y="175132"/>
                </a:cubicBezTo>
                <a:cubicBezTo>
                  <a:pt x="450747" y="151497"/>
                  <a:pt x="480668" y="180520"/>
                  <a:pt x="452157" y="156082"/>
                </a:cubicBezTo>
                <a:cubicBezTo>
                  <a:pt x="448748" y="153160"/>
                  <a:pt x="445507" y="150006"/>
                  <a:pt x="442632" y="146557"/>
                </a:cubicBezTo>
                <a:cubicBezTo>
                  <a:pt x="440189" y="143626"/>
                  <a:pt x="439262" y="139416"/>
                  <a:pt x="436282" y="137032"/>
                </a:cubicBezTo>
                <a:cubicBezTo>
                  <a:pt x="433669" y="134941"/>
                  <a:pt x="429932" y="134915"/>
                  <a:pt x="426757" y="133857"/>
                </a:cubicBezTo>
                <a:cubicBezTo>
                  <a:pt x="423582" y="130682"/>
                  <a:pt x="420968" y="126823"/>
                  <a:pt x="417232" y="124332"/>
                </a:cubicBezTo>
                <a:cubicBezTo>
                  <a:pt x="414447" y="122476"/>
                  <a:pt x="410954" y="121969"/>
                  <a:pt x="407707" y="121157"/>
                </a:cubicBezTo>
                <a:cubicBezTo>
                  <a:pt x="381518" y="114610"/>
                  <a:pt x="401947" y="121326"/>
                  <a:pt x="379132" y="114807"/>
                </a:cubicBezTo>
                <a:cubicBezTo>
                  <a:pt x="375914" y="113888"/>
                  <a:pt x="372683" y="112950"/>
                  <a:pt x="369607" y="111632"/>
                </a:cubicBezTo>
                <a:cubicBezTo>
                  <a:pt x="365257" y="109768"/>
                  <a:pt x="361473" y="106527"/>
                  <a:pt x="356907" y="105282"/>
                </a:cubicBezTo>
                <a:cubicBezTo>
                  <a:pt x="349687" y="103313"/>
                  <a:pt x="342090" y="103165"/>
                  <a:pt x="334682" y="102107"/>
                </a:cubicBezTo>
                <a:cubicBezTo>
                  <a:pt x="326935" y="99525"/>
                  <a:pt x="321787" y="98737"/>
                  <a:pt x="315632" y="92582"/>
                </a:cubicBezTo>
                <a:cubicBezTo>
                  <a:pt x="312934" y="89884"/>
                  <a:pt x="312262" y="85441"/>
                  <a:pt x="309282" y="83057"/>
                </a:cubicBezTo>
                <a:cubicBezTo>
                  <a:pt x="306669" y="80966"/>
                  <a:pt x="302750" y="81379"/>
                  <a:pt x="299757" y="79882"/>
                </a:cubicBezTo>
                <a:cubicBezTo>
                  <a:pt x="296344" y="78175"/>
                  <a:pt x="293805" y="74872"/>
                  <a:pt x="290232" y="73532"/>
                </a:cubicBezTo>
                <a:cubicBezTo>
                  <a:pt x="285179" y="71637"/>
                  <a:pt x="279625" y="71528"/>
                  <a:pt x="274357" y="70357"/>
                </a:cubicBezTo>
                <a:cubicBezTo>
                  <a:pt x="270097" y="69410"/>
                  <a:pt x="265917" y="68129"/>
                  <a:pt x="261657" y="67182"/>
                </a:cubicBezTo>
                <a:cubicBezTo>
                  <a:pt x="256389" y="66011"/>
                  <a:pt x="251050" y="65178"/>
                  <a:pt x="245782" y="64007"/>
                </a:cubicBezTo>
                <a:cubicBezTo>
                  <a:pt x="237594" y="62187"/>
                  <a:pt x="231271" y="60550"/>
                  <a:pt x="223557" y="57657"/>
                </a:cubicBezTo>
                <a:cubicBezTo>
                  <a:pt x="218221" y="55656"/>
                  <a:pt x="213180" y="52807"/>
                  <a:pt x="207682" y="51307"/>
                </a:cubicBezTo>
                <a:cubicBezTo>
                  <a:pt x="201471" y="49613"/>
                  <a:pt x="194982" y="49190"/>
                  <a:pt x="188632" y="48132"/>
                </a:cubicBezTo>
                <a:cubicBezTo>
                  <a:pt x="184399" y="46015"/>
                  <a:pt x="180326" y="43540"/>
                  <a:pt x="175932" y="41782"/>
                </a:cubicBezTo>
                <a:cubicBezTo>
                  <a:pt x="169717" y="39296"/>
                  <a:pt x="162869" y="38425"/>
                  <a:pt x="156882" y="35432"/>
                </a:cubicBezTo>
                <a:cubicBezTo>
                  <a:pt x="147795" y="30889"/>
                  <a:pt x="144000" y="28243"/>
                  <a:pt x="134657" y="25907"/>
                </a:cubicBezTo>
                <a:cubicBezTo>
                  <a:pt x="129422" y="24598"/>
                  <a:pt x="123988" y="24152"/>
                  <a:pt x="118782" y="22732"/>
                </a:cubicBezTo>
                <a:cubicBezTo>
                  <a:pt x="112324" y="20971"/>
                  <a:pt x="106226" y="18005"/>
                  <a:pt x="99732" y="16382"/>
                </a:cubicBezTo>
                <a:lnTo>
                  <a:pt x="74332" y="10032"/>
                </a:lnTo>
                <a:cubicBezTo>
                  <a:pt x="71157" y="7915"/>
                  <a:pt x="68220" y="5389"/>
                  <a:pt x="64807" y="3682"/>
                </a:cubicBezTo>
                <a:cubicBezTo>
                  <a:pt x="50007" y="-3718"/>
                  <a:pt x="38306" y="2050"/>
                  <a:pt x="20357" y="3682"/>
                </a:cubicBezTo>
                <a:cubicBezTo>
                  <a:pt x="17182" y="6857"/>
                  <a:pt x="13323" y="9471"/>
                  <a:pt x="10832" y="13207"/>
                </a:cubicBezTo>
                <a:cubicBezTo>
                  <a:pt x="-3761" y="35097"/>
                  <a:pt x="249" y="22732"/>
                  <a:pt x="1307" y="25907"/>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3082737" y="1773347"/>
            <a:ext cx="80863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ln>
                  <a:solidFill>
                    <a:srgbClr val="000000"/>
                  </a:solidFill>
                </a:ln>
                <a:solidFill>
                  <a:srgbClr val="FFFF00"/>
                </a:solidFill>
                <a:latin typeface="+mn-lt"/>
              </a:rPr>
              <a:t>1980</a:t>
            </a:r>
            <a:endParaRPr lang="en-US" sz="2400" b="1" dirty="0">
              <a:ln>
                <a:solidFill>
                  <a:srgbClr val="000000"/>
                </a:solidFill>
              </a:ln>
              <a:solidFill>
                <a:srgbClr val="FFFF00"/>
              </a:solidFill>
              <a:latin typeface="+mn-lt"/>
            </a:endParaRPr>
          </a:p>
        </p:txBody>
      </p:sp>
      <p:sp>
        <p:nvSpPr>
          <p:cNvPr id="53" name="Rectangle 52"/>
          <p:cNvSpPr/>
          <p:nvPr/>
        </p:nvSpPr>
        <p:spPr>
          <a:xfrm>
            <a:off x="6812248" y="1550561"/>
            <a:ext cx="88334" cy="45719"/>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Rectangle 53"/>
          <p:cNvSpPr/>
          <p:nvPr/>
        </p:nvSpPr>
        <p:spPr>
          <a:xfrm>
            <a:off x="6949250" y="1305632"/>
            <a:ext cx="88334" cy="292608"/>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Rectangle 54"/>
          <p:cNvSpPr/>
          <p:nvPr/>
        </p:nvSpPr>
        <p:spPr>
          <a:xfrm>
            <a:off x="7089288" y="1434552"/>
            <a:ext cx="88334" cy="164259"/>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6" name="Rectangle 55"/>
          <p:cNvSpPr/>
          <p:nvPr/>
        </p:nvSpPr>
        <p:spPr>
          <a:xfrm>
            <a:off x="7225740" y="1558584"/>
            <a:ext cx="88334" cy="38025"/>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Rectangle 56"/>
          <p:cNvSpPr/>
          <p:nvPr/>
        </p:nvSpPr>
        <p:spPr>
          <a:xfrm>
            <a:off x="7363986" y="1498655"/>
            <a:ext cx="88334" cy="100584"/>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Rectangle 57"/>
          <p:cNvSpPr/>
          <p:nvPr/>
        </p:nvSpPr>
        <p:spPr>
          <a:xfrm>
            <a:off x="7506667" y="1530823"/>
            <a:ext cx="88334" cy="64008"/>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Rectangle 58"/>
          <p:cNvSpPr/>
          <p:nvPr/>
        </p:nvSpPr>
        <p:spPr>
          <a:xfrm>
            <a:off x="7650335" y="1207725"/>
            <a:ext cx="88334" cy="388556"/>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0" name="Rectangle 59"/>
          <p:cNvSpPr/>
          <p:nvPr/>
        </p:nvSpPr>
        <p:spPr>
          <a:xfrm>
            <a:off x="7797032" y="1291006"/>
            <a:ext cx="88334" cy="304495"/>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1" name="Rectangle 60"/>
          <p:cNvSpPr/>
          <p:nvPr/>
        </p:nvSpPr>
        <p:spPr>
          <a:xfrm>
            <a:off x="7949683" y="1241508"/>
            <a:ext cx="88334" cy="356616"/>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2" name="Rectangle 61"/>
          <p:cNvSpPr/>
          <p:nvPr/>
        </p:nvSpPr>
        <p:spPr>
          <a:xfrm>
            <a:off x="8099409" y="1006233"/>
            <a:ext cx="88334" cy="596423"/>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3" name="Rectangle 62"/>
          <p:cNvSpPr/>
          <p:nvPr/>
        </p:nvSpPr>
        <p:spPr>
          <a:xfrm>
            <a:off x="8241454" y="1413732"/>
            <a:ext cx="88334" cy="182877"/>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4" name="Rectangle 63"/>
          <p:cNvSpPr/>
          <p:nvPr/>
        </p:nvSpPr>
        <p:spPr>
          <a:xfrm>
            <a:off x="8382263" y="1075630"/>
            <a:ext cx="88334" cy="520979"/>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5" name="Rectangle 64"/>
          <p:cNvSpPr/>
          <p:nvPr/>
        </p:nvSpPr>
        <p:spPr>
          <a:xfrm>
            <a:off x="8522884" y="1213748"/>
            <a:ext cx="88334" cy="388556"/>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6" name="Rectangle 65"/>
          <p:cNvSpPr/>
          <p:nvPr/>
        </p:nvSpPr>
        <p:spPr>
          <a:xfrm>
            <a:off x="8664472" y="956201"/>
            <a:ext cx="88334" cy="640080"/>
          </a:xfrm>
          <a:prstGeom prst="rect">
            <a:avLst/>
          </a:prstGeom>
          <a:gradFill>
            <a:gsLst>
              <a:gs pos="0">
                <a:srgbClr val="7DEC2E"/>
              </a:gs>
              <a:gs pos="100000">
                <a:srgbClr val="A0B312"/>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7" name="TextBox 66"/>
          <p:cNvSpPr txBox="1"/>
          <p:nvPr/>
        </p:nvSpPr>
        <p:spPr>
          <a:xfrm>
            <a:off x="91429" y="1773347"/>
            <a:ext cx="80863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ln>
                  <a:solidFill>
                    <a:srgbClr val="000000"/>
                  </a:solidFill>
                </a:ln>
                <a:solidFill>
                  <a:srgbClr val="FFFF00"/>
                </a:solidFill>
                <a:latin typeface="+mn-lt"/>
              </a:rPr>
              <a:t>1960</a:t>
            </a:r>
            <a:endParaRPr lang="en-US" sz="2400" b="1" dirty="0">
              <a:ln>
                <a:solidFill>
                  <a:srgbClr val="000000"/>
                </a:solidFill>
              </a:ln>
              <a:solidFill>
                <a:srgbClr val="FFFF00"/>
              </a:solidFill>
              <a:latin typeface="+mn-lt"/>
            </a:endParaRPr>
          </a:p>
        </p:txBody>
      </p:sp>
      <p:sp>
        <p:nvSpPr>
          <p:cNvPr id="68" name="TextBox 67"/>
          <p:cNvSpPr txBox="1"/>
          <p:nvPr/>
        </p:nvSpPr>
        <p:spPr>
          <a:xfrm>
            <a:off x="1604296" y="1773347"/>
            <a:ext cx="80863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ln>
                  <a:solidFill>
                    <a:srgbClr val="000000"/>
                  </a:solidFill>
                </a:ln>
                <a:solidFill>
                  <a:srgbClr val="FFFF00"/>
                </a:solidFill>
                <a:latin typeface="+mn-lt"/>
              </a:rPr>
              <a:t>1970</a:t>
            </a:r>
          </a:p>
        </p:txBody>
      </p:sp>
      <p:sp>
        <p:nvSpPr>
          <p:cNvPr id="69" name="Rectangle 68"/>
          <p:cNvSpPr/>
          <p:nvPr/>
        </p:nvSpPr>
        <p:spPr>
          <a:xfrm>
            <a:off x="644524" y="1245053"/>
            <a:ext cx="340900" cy="388556"/>
          </a:xfrm>
          <a:prstGeom prst="rect">
            <a:avLst/>
          </a:prstGeom>
          <a:gradFill flip="none" rotWithShape="1">
            <a:gsLst>
              <a:gs pos="0">
                <a:srgbClr val="7DEC2E">
                  <a:alpha val="76000"/>
                </a:srgbClr>
              </a:gs>
              <a:gs pos="100000">
                <a:srgbClr val="A0B312">
                  <a:alpha val="76000"/>
                </a:srgbClr>
              </a:gs>
            </a:gsLst>
            <a:lin ang="16200000" scaled="0"/>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70" name="Right Triangle 69"/>
          <p:cNvSpPr/>
          <p:nvPr/>
        </p:nvSpPr>
        <p:spPr>
          <a:xfrm rot="5400000">
            <a:off x="626775" y="1257834"/>
            <a:ext cx="376395" cy="340896"/>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2470529" y="1236456"/>
            <a:ext cx="318795" cy="388556"/>
          </a:xfrm>
          <a:prstGeom prst="rect">
            <a:avLst/>
          </a:prstGeom>
          <a:gradFill flip="none" rotWithShape="1">
            <a:gsLst>
              <a:gs pos="0">
                <a:srgbClr val="7DEC2E">
                  <a:alpha val="76000"/>
                </a:srgbClr>
              </a:gs>
              <a:gs pos="100000">
                <a:srgbClr val="A0B312">
                  <a:alpha val="76000"/>
                </a:srgbClr>
              </a:gs>
            </a:gsLst>
            <a:lin ang="16200000" scaled="0"/>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72" name="Rectangle 71"/>
          <p:cNvSpPr/>
          <p:nvPr/>
        </p:nvSpPr>
        <p:spPr>
          <a:xfrm>
            <a:off x="985422" y="1245053"/>
            <a:ext cx="1485108" cy="388556"/>
          </a:xfrm>
          <a:prstGeom prst="rect">
            <a:avLst/>
          </a:prstGeom>
          <a:gradFill flip="none" rotWithShape="1">
            <a:gsLst>
              <a:gs pos="0">
                <a:srgbClr val="7DEC2E">
                  <a:alpha val="76000"/>
                </a:srgbClr>
              </a:gs>
              <a:gs pos="100000">
                <a:srgbClr val="A0B312">
                  <a:alpha val="76000"/>
                </a:srgbClr>
              </a:gs>
            </a:gsLst>
            <a:lin ang="16200000" scaled="0"/>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Algal Blooms</a:t>
            </a:r>
            <a:endParaRPr lang="en-US" dirty="0"/>
          </a:p>
        </p:txBody>
      </p:sp>
      <p:sp>
        <p:nvSpPr>
          <p:cNvPr id="74" name="Right Triangle 73"/>
          <p:cNvSpPr/>
          <p:nvPr/>
        </p:nvSpPr>
        <p:spPr>
          <a:xfrm rot="10800000">
            <a:off x="2412930" y="1233142"/>
            <a:ext cx="376395" cy="383336"/>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4661180" y="1773347"/>
            <a:ext cx="80863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ln>
                  <a:solidFill>
                    <a:srgbClr val="000000"/>
                  </a:solidFill>
                </a:ln>
                <a:solidFill>
                  <a:srgbClr val="FFFF00"/>
                </a:solidFill>
                <a:latin typeface="+mn-lt"/>
              </a:rPr>
              <a:t>1990</a:t>
            </a:r>
            <a:endParaRPr lang="en-US" sz="2400" b="1" dirty="0">
              <a:ln>
                <a:solidFill>
                  <a:srgbClr val="000000"/>
                </a:solidFill>
              </a:ln>
              <a:solidFill>
                <a:srgbClr val="FFFF00"/>
              </a:solidFill>
              <a:latin typeface="+mn-lt"/>
            </a:endParaRPr>
          </a:p>
        </p:txBody>
      </p:sp>
      <p:sp>
        <p:nvSpPr>
          <p:cNvPr id="80" name="TextBox 79"/>
          <p:cNvSpPr txBox="1"/>
          <p:nvPr/>
        </p:nvSpPr>
        <p:spPr>
          <a:xfrm>
            <a:off x="6153206" y="1773347"/>
            <a:ext cx="80863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ln>
                  <a:solidFill>
                    <a:srgbClr val="000000"/>
                  </a:solidFill>
                </a:ln>
                <a:solidFill>
                  <a:srgbClr val="FFFF00"/>
                </a:solidFill>
                <a:latin typeface="+mn-lt"/>
              </a:rPr>
              <a:t>2000</a:t>
            </a:r>
            <a:endParaRPr lang="en-US" sz="2400" b="1" dirty="0">
              <a:ln>
                <a:solidFill>
                  <a:srgbClr val="000000"/>
                </a:solidFill>
              </a:ln>
              <a:solidFill>
                <a:srgbClr val="FFFF00"/>
              </a:solidFill>
              <a:latin typeface="+mn-lt"/>
            </a:endParaRPr>
          </a:p>
        </p:txBody>
      </p:sp>
      <p:sp>
        <p:nvSpPr>
          <p:cNvPr id="82" name="TextBox 81"/>
          <p:cNvSpPr txBox="1"/>
          <p:nvPr/>
        </p:nvSpPr>
        <p:spPr>
          <a:xfrm>
            <a:off x="7590035" y="1773347"/>
            <a:ext cx="80863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ln>
                  <a:solidFill>
                    <a:srgbClr val="000000"/>
                  </a:solidFill>
                </a:ln>
                <a:solidFill>
                  <a:srgbClr val="FFFF00"/>
                </a:solidFill>
                <a:latin typeface="+mn-lt"/>
              </a:rPr>
              <a:t>2010</a:t>
            </a:r>
            <a:endParaRPr lang="en-US" sz="2400" b="1" dirty="0">
              <a:ln>
                <a:solidFill>
                  <a:srgbClr val="000000"/>
                </a:solidFill>
              </a:ln>
              <a:solidFill>
                <a:srgbClr val="FFFF00"/>
              </a:solidFill>
              <a:latin typeface="+mn-lt"/>
            </a:endParaRPr>
          </a:p>
        </p:txBody>
      </p:sp>
      <p:sp>
        <p:nvSpPr>
          <p:cNvPr id="87" name="TextBox 86"/>
          <p:cNvSpPr txBox="1"/>
          <p:nvPr/>
        </p:nvSpPr>
        <p:spPr>
          <a:xfrm>
            <a:off x="433747" y="2365323"/>
            <a:ext cx="3958366" cy="830997"/>
          </a:xfrm>
          <a:prstGeom prst="rect">
            <a:avLst/>
          </a:prstGeom>
          <a:noFill/>
          <a:ln>
            <a:noFill/>
          </a:ln>
        </p:spPr>
        <p:txBody>
          <a:bodyPr wrap="square" rtlCol="0">
            <a:spAutoFit/>
          </a:bodyPr>
          <a:lstStyle/>
          <a:p>
            <a:pPr algn="ctr"/>
            <a:r>
              <a:rPr lang="en-US" sz="2400" b="1" dirty="0" smtClean="0">
                <a:ln w="3175">
                  <a:solidFill>
                    <a:schemeClr val="tx1"/>
                  </a:solidFill>
                </a:ln>
                <a:solidFill>
                  <a:srgbClr val="FFFF00"/>
                </a:solidFill>
                <a:effectLst>
                  <a:outerShdw blurRad="50800" dist="38100" dir="2700000" algn="tl" rotWithShape="0">
                    <a:prstClr val="black">
                      <a:alpha val="40000"/>
                    </a:prstClr>
                  </a:outerShdw>
                </a:effectLst>
                <a:latin typeface="+mn-lt"/>
              </a:rPr>
              <a:t>Great Lakes Water Quality Agreement signed</a:t>
            </a:r>
            <a:endParaRPr lang="en-US" sz="2400" b="1" dirty="0">
              <a:ln w="3175">
                <a:solidFill>
                  <a:schemeClr val="tx1"/>
                </a:solidFill>
              </a:ln>
              <a:solidFill>
                <a:srgbClr val="FFFF00"/>
              </a:solidFill>
              <a:effectLst>
                <a:outerShdw blurRad="50800" dist="38100" dir="2700000" algn="tl" rotWithShape="0">
                  <a:prstClr val="black">
                    <a:alpha val="40000"/>
                  </a:prstClr>
                </a:outerShdw>
              </a:effectLst>
              <a:latin typeface="+mn-lt"/>
            </a:endParaRPr>
          </a:p>
        </p:txBody>
      </p:sp>
      <p:sp>
        <p:nvSpPr>
          <p:cNvPr id="88" name="TextBox 87"/>
          <p:cNvSpPr txBox="1"/>
          <p:nvPr/>
        </p:nvSpPr>
        <p:spPr>
          <a:xfrm>
            <a:off x="138684" y="5848494"/>
            <a:ext cx="1034386" cy="369332"/>
          </a:xfrm>
          <a:prstGeom prst="rect">
            <a:avLst/>
          </a:prstGeom>
          <a:noFill/>
          <a:ln>
            <a:noFill/>
          </a:ln>
        </p:spPr>
        <p:txBody>
          <a:bodyPr wrap="none" rtlCol="0">
            <a:spAutoFit/>
          </a:bodyPr>
          <a:lstStyle/>
          <a:p>
            <a:r>
              <a:rPr lang="en-US" b="1" dirty="0" smtClean="0">
                <a:solidFill>
                  <a:schemeClr val="bg1"/>
                </a:solidFill>
                <a:effectLst>
                  <a:outerShdw blurRad="50800" dist="38100" dir="2700000" algn="tl" rotWithShape="0">
                    <a:prstClr val="black">
                      <a:alpha val="40000"/>
                    </a:prstClr>
                  </a:outerShdw>
                </a:effectLst>
                <a:latin typeface="+mn-lt"/>
                <a:cs typeface="Bank Gothic"/>
              </a:rPr>
              <a:t>Lake Erie</a:t>
            </a:r>
            <a:endParaRPr lang="en-US" b="1" dirty="0">
              <a:solidFill>
                <a:schemeClr val="bg1"/>
              </a:solidFill>
              <a:effectLst>
                <a:outerShdw blurRad="50800" dist="38100" dir="2700000" algn="tl" rotWithShape="0">
                  <a:prstClr val="black">
                    <a:alpha val="40000"/>
                  </a:prstClr>
                </a:outerShdw>
              </a:effectLst>
              <a:latin typeface="+mn-lt"/>
              <a:cs typeface="Bank Gothic"/>
            </a:endParaRPr>
          </a:p>
        </p:txBody>
      </p:sp>
      <p:cxnSp>
        <p:nvCxnSpPr>
          <p:cNvPr id="90" name="Straight Arrow Connector 89"/>
          <p:cNvCxnSpPr/>
          <p:nvPr/>
        </p:nvCxnSpPr>
        <p:spPr>
          <a:xfrm flipV="1">
            <a:off x="6703807" y="885568"/>
            <a:ext cx="0" cy="730911"/>
          </a:xfrm>
          <a:prstGeom prst="straightConnector1">
            <a:avLst/>
          </a:prstGeom>
          <a:ln w="38100" cmpd="sng">
            <a:solidFill>
              <a:srgbClr val="A5E937"/>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76994" y="1630357"/>
            <a:ext cx="8622791" cy="0"/>
          </a:xfrm>
          <a:prstGeom prst="straightConnector1">
            <a:avLst/>
          </a:prstGeom>
          <a:ln w="38100" cap="rnd" cmpd="sng">
            <a:solidFill>
              <a:srgbClr val="FFFF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006700" y="1539199"/>
            <a:ext cx="0" cy="27431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486552" y="1539199"/>
            <a:ext cx="0" cy="27431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93833" y="1539199"/>
            <a:ext cx="0" cy="27431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064995" y="1539199"/>
            <a:ext cx="0" cy="27431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6557021" y="1539199"/>
            <a:ext cx="0" cy="27431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7993850" y="1539199"/>
            <a:ext cx="0" cy="274319"/>
          </a:xfrm>
          <a:prstGeom prst="line">
            <a:avLst/>
          </a:prstGeom>
          <a:ln w="38100" cmpd="sng">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2412931" y="1539199"/>
            <a:ext cx="0" cy="882700"/>
          </a:xfrm>
          <a:prstGeom prst="line">
            <a:avLst/>
          </a:prstGeom>
          <a:ln w="38100" cmpd="sng">
            <a:solidFill>
              <a:srgbClr val="FFFF00"/>
            </a:solidFill>
            <a:prstDash val="sys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5656952" y="1021511"/>
            <a:ext cx="1029000" cy="400110"/>
          </a:xfrm>
          <a:prstGeom prst="rect">
            <a:avLst/>
          </a:prstGeom>
          <a:noFill/>
        </p:spPr>
        <p:txBody>
          <a:bodyPr wrap="none" rtlCol="0" anchor="t">
            <a:spAutoFit/>
          </a:bodyPr>
          <a:lstStyle/>
          <a:p>
            <a:pPr algn="r"/>
            <a:r>
              <a:rPr lang="en-US" sz="2000" b="1" dirty="0" smtClean="0">
                <a:solidFill>
                  <a:srgbClr val="A5E937"/>
                </a:solidFill>
                <a:latin typeface="+mn-lt"/>
                <a:cs typeface="Bank Gothic"/>
              </a:rPr>
              <a:t>severity</a:t>
            </a:r>
            <a:endParaRPr lang="en-US" sz="2000" b="1" dirty="0">
              <a:solidFill>
                <a:srgbClr val="A5E937"/>
              </a:solidFill>
              <a:latin typeface="+mn-lt"/>
              <a:cs typeface="Bank Gothic"/>
            </a:endParaRPr>
          </a:p>
        </p:txBody>
      </p:sp>
      <p:sp>
        <p:nvSpPr>
          <p:cNvPr id="92" name="TextBox 91"/>
          <p:cNvSpPr txBox="1"/>
          <p:nvPr/>
        </p:nvSpPr>
        <p:spPr>
          <a:xfrm>
            <a:off x="5730250" y="847720"/>
            <a:ext cx="646331" cy="400110"/>
          </a:xfrm>
          <a:prstGeom prst="rect">
            <a:avLst/>
          </a:prstGeom>
          <a:noFill/>
        </p:spPr>
        <p:txBody>
          <a:bodyPr wrap="none" rtlCol="0" anchor="t">
            <a:spAutoFit/>
          </a:bodyPr>
          <a:lstStyle/>
          <a:p>
            <a:pPr algn="r"/>
            <a:r>
              <a:rPr lang="en-US" sz="2000" b="1" dirty="0" smtClean="0">
                <a:solidFill>
                  <a:srgbClr val="A5E937"/>
                </a:solidFill>
                <a:latin typeface="+mn-lt"/>
                <a:cs typeface="Bank Gothic"/>
              </a:rPr>
              <a:t>HAB</a:t>
            </a:r>
            <a:endParaRPr lang="en-US" sz="2000" b="1" dirty="0">
              <a:solidFill>
                <a:srgbClr val="A5E937"/>
              </a:solidFill>
              <a:latin typeface="+mn-lt"/>
              <a:cs typeface="Bank Gothic"/>
            </a:endParaRPr>
          </a:p>
        </p:txBody>
      </p:sp>
      <p:cxnSp>
        <p:nvCxnSpPr>
          <p:cNvPr id="49" name="Straight Connector 48"/>
          <p:cNvCxnSpPr/>
          <p:nvPr/>
        </p:nvCxnSpPr>
        <p:spPr>
          <a:xfrm>
            <a:off x="5912070" y="1539199"/>
            <a:ext cx="0" cy="882700"/>
          </a:xfrm>
          <a:prstGeom prst="line">
            <a:avLst/>
          </a:prstGeom>
          <a:ln w="38100" cmpd="sng">
            <a:solidFill>
              <a:srgbClr val="FFFF00"/>
            </a:solidFill>
            <a:prstDash val="sys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848609" y="2337373"/>
            <a:ext cx="2126922" cy="461665"/>
          </a:xfrm>
          <a:prstGeom prst="rect">
            <a:avLst/>
          </a:prstGeom>
          <a:noFill/>
          <a:ln>
            <a:noFill/>
          </a:ln>
        </p:spPr>
        <p:txBody>
          <a:bodyPr wrap="square" rtlCol="0">
            <a:spAutoFit/>
          </a:bodyPr>
          <a:lstStyle/>
          <a:p>
            <a:pPr algn="ctr"/>
            <a:r>
              <a:rPr lang="en-US" sz="2400" b="1" dirty="0" smtClean="0">
                <a:ln w="3175">
                  <a:solidFill>
                    <a:schemeClr val="tx1"/>
                  </a:solidFill>
                </a:ln>
                <a:solidFill>
                  <a:srgbClr val="FFFF00"/>
                </a:solidFill>
                <a:effectLst>
                  <a:outerShdw blurRad="50800" dist="38100" dir="2700000" algn="tl" rotWithShape="0">
                    <a:prstClr val="black">
                      <a:alpha val="40000"/>
                    </a:prstClr>
                  </a:outerShdw>
                </a:effectLst>
                <a:latin typeface="+mn-lt"/>
              </a:rPr>
              <a:t>Zebra mussels</a:t>
            </a:r>
            <a:endParaRPr lang="en-US" sz="2400" b="1" dirty="0">
              <a:ln w="3175">
                <a:solidFill>
                  <a:schemeClr val="tx1"/>
                </a:solidFill>
              </a:ln>
              <a:solidFill>
                <a:srgbClr val="FFFF00"/>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1012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500"/>
                                        <p:tgtEl>
                                          <p:spTgt spid="9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par>
                                <p:cTn id="22" presetID="10" presetClass="entr" presetSubtype="0" fill="hold"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40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60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par>
                                <p:cTn id="40" presetID="10" presetClass="entr" presetSubtype="0" fill="hold" grpId="0" nodeType="withEffect">
                                  <p:stCondLst>
                                    <p:cond delay="80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grpId="0" nodeType="withEffect">
                                  <p:stCondLst>
                                    <p:cond delay="140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par>
                                <p:cTn id="52" presetID="10" presetClass="entr" presetSubtype="0" fill="hold" grpId="0" nodeType="withEffect">
                                  <p:stCondLst>
                                    <p:cond delay="160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500"/>
                                        <p:tgtEl>
                                          <p:spTgt spid="62"/>
                                        </p:tgtEl>
                                      </p:cBhvr>
                                    </p:animEffect>
                                  </p:childTnLst>
                                </p:cTn>
                              </p:par>
                              <p:par>
                                <p:cTn id="55" presetID="10" presetClass="entr" presetSubtype="0" fill="hold" grpId="0" nodeType="withEffect">
                                  <p:stCondLst>
                                    <p:cond delay="180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10" presetClass="entr" presetSubtype="0" fill="hold" grpId="0" nodeType="withEffect">
                                  <p:stCondLst>
                                    <p:cond delay="200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500"/>
                                        <p:tgtEl>
                                          <p:spTgt spid="64"/>
                                        </p:tgtEl>
                                      </p:cBhvr>
                                    </p:animEffect>
                                  </p:childTnLst>
                                </p:cTn>
                              </p:par>
                              <p:par>
                                <p:cTn id="61" presetID="10" presetClass="entr" presetSubtype="0" fill="hold" grpId="0" nodeType="withEffect">
                                  <p:stCondLst>
                                    <p:cond delay="220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par>
                                <p:cTn id="64" presetID="10" presetClass="entr" presetSubtype="0" fill="hold" grpId="0" nodeType="withEffect">
                                  <p:stCondLst>
                                    <p:cond delay="24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91" grpId="0"/>
      <p:bldP spid="92"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199911418203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81433"/>
            <a:ext cx="9144000" cy="4572000"/>
          </a:xfrm>
          <a:prstGeom prst="rect">
            <a:avLst/>
          </a:prstGeom>
        </p:spPr>
      </p:pic>
      <p:pic>
        <p:nvPicPr>
          <p:cNvPr id="2" name="Picture 1" descr="Screen Shot 2016-01-09 at 10.38.4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26681" y="4169597"/>
            <a:ext cx="6963648" cy="1881175"/>
          </a:xfrm>
          <a:prstGeom prst="rect">
            <a:avLst/>
          </a:prstGeom>
          <a:ln w="28575" cmpd="sng">
            <a:solidFill>
              <a:schemeClr val="tx1"/>
            </a:solidFill>
          </a:ln>
          <a:effectLst>
            <a:outerShdw blurRad="292100" dist="139700" dir="2700000" algn="tl" rotWithShape="0">
              <a:srgbClr val="333333">
                <a:alpha val="65000"/>
              </a:srgbClr>
            </a:outerShdw>
          </a:effectLst>
        </p:spPr>
      </p:pic>
      <p:sp>
        <p:nvSpPr>
          <p:cNvPr id="3" name="Rectangle 2"/>
          <p:cNvSpPr/>
          <p:nvPr/>
        </p:nvSpPr>
        <p:spPr>
          <a:xfrm>
            <a:off x="0" y="885568"/>
            <a:ext cx="9144000" cy="9095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4821518" y="2695068"/>
            <a:ext cx="836332" cy="623606"/>
          </a:xfrm>
          <a:custGeom>
            <a:avLst/>
            <a:gdLst>
              <a:gd name="connsiteX0" fmla="*/ 1307 w 836332"/>
              <a:gd name="connsiteY0" fmla="*/ 25907 h 623606"/>
              <a:gd name="connsiteX1" fmla="*/ 17182 w 836332"/>
              <a:gd name="connsiteY1" fmla="*/ 32257 h 623606"/>
              <a:gd name="connsiteX2" fmla="*/ 36232 w 836332"/>
              <a:gd name="connsiteY2" fmla="*/ 38607 h 623606"/>
              <a:gd name="connsiteX3" fmla="*/ 52107 w 836332"/>
              <a:gd name="connsiteY3" fmla="*/ 60832 h 623606"/>
              <a:gd name="connsiteX4" fmla="*/ 58457 w 836332"/>
              <a:gd name="connsiteY4" fmla="*/ 70357 h 623606"/>
              <a:gd name="connsiteX5" fmla="*/ 67982 w 836332"/>
              <a:gd name="connsiteY5" fmla="*/ 89407 h 623606"/>
              <a:gd name="connsiteX6" fmla="*/ 87032 w 836332"/>
              <a:gd name="connsiteY6" fmla="*/ 108457 h 623606"/>
              <a:gd name="connsiteX7" fmla="*/ 99732 w 836332"/>
              <a:gd name="connsiteY7" fmla="*/ 127507 h 623606"/>
              <a:gd name="connsiteX8" fmla="*/ 106082 w 836332"/>
              <a:gd name="connsiteY8" fmla="*/ 140207 h 623606"/>
              <a:gd name="connsiteX9" fmla="*/ 125132 w 836332"/>
              <a:gd name="connsiteY9" fmla="*/ 159257 h 623606"/>
              <a:gd name="connsiteX10" fmla="*/ 150532 w 836332"/>
              <a:gd name="connsiteY10" fmla="*/ 184657 h 623606"/>
              <a:gd name="connsiteX11" fmla="*/ 172757 w 836332"/>
              <a:gd name="connsiteY11" fmla="*/ 191007 h 623606"/>
              <a:gd name="connsiteX12" fmla="*/ 198157 w 836332"/>
              <a:gd name="connsiteY12" fmla="*/ 194182 h 623606"/>
              <a:gd name="connsiteX13" fmla="*/ 236257 w 836332"/>
              <a:gd name="connsiteY13" fmla="*/ 191007 h 623606"/>
              <a:gd name="connsiteX14" fmla="*/ 239432 w 836332"/>
              <a:gd name="connsiteY14" fmla="*/ 156082 h 623606"/>
              <a:gd name="connsiteX15" fmla="*/ 242607 w 836332"/>
              <a:gd name="connsiteY15" fmla="*/ 165607 h 623606"/>
              <a:gd name="connsiteX16" fmla="*/ 248957 w 836332"/>
              <a:gd name="connsiteY16" fmla="*/ 187832 h 623606"/>
              <a:gd name="connsiteX17" fmla="*/ 248957 w 836332"/>
              <a:gd name="connsiteY17" fmla="*/ 286257 h 623606"/>
              <a:gd name="connsiteX18" fmla="*/ 255307 w 836332"/>
              <a:gd name="connsiteY18" fmla="*/ 308482 h 623606"/>
              <a:gd name="connsiteX19" fmla="*/ 283882 w 836332"/>
              <a:gd name="connsiteY19" fmla="*/ 321182 h 623606"/>
              <a:gd name="connsiteX20" fmla="*/ 293407 w 836332"/>
              <a:gd name="connsiteY20" fmla="*/ 327532 h 623606"/>
              <a:gd name="connsiteX21" fmla="*/ 302932 w 836332"/>
              <a:gd name="connsiteY21" fmla="*/ 337057 h 623606"/>
              <a:gd name="connsiteX22" fmla="*/ 337857 w 836332"/>
              <a:gd name="connsiteY22" fmla="*/ 352932 h 623606"/>
              <a:gd name="connsiteX23" fmla="*/ 347382 w 836332"/>
              <a:gd name="connsiteY23" fmla="*/ 359282 h 623606"/>
              <a:gd name="connsiteX24" fmla="*/ 356907 w 836332"/>
              <a:gd name="connsiteY24" fmla="*/ 362457 h 623606"/>
              <a:gd name="connsiteX25" fmla="*/ 375957 w 836332"/>
              <a:gd name="connsiteY25" fmla="*/ 375157 h 623606"/>
              <a:gd name="connsiteX26" fmla="*/ 410882 w 836332"/>
              <a:gd name="connsiteY26" fmla="*/ 381507 h 623606"/>
              <a:gd name="connsiteX27" fmla="*/ 429932 w 836332"/>
              <a:gd name="connsiteY27" fmla="*/ 387857 h 623606"/>
              <a:gd name="connsiteX28" fmla="*/ 468032 w 836332"/>
              <a:gd name="connsiteY28" fmla="*/ 391032 h 623606"/>
              <a:gd name="connsiteX29" fmla="*/ 474382 w 836332"/>
              <a:gd name="connsiteY29" fmla="*/ 400557 h 623606"/>
              <a:gd name="connsiteX30" fmla="*/ 502957 w 836332"/>
              <a:gd name="connsiteY30" fmla="*/ 419607 h 623606"/>
              <a:gd name="connsiteX31" fmla="*/ 512482 w 836332"/>
              <a:gd name="connsiteY31" fmla="*/ 429132 h 623606"/>
              <a:gd name="connsiteX32" fmla="*/ 528357 w 836332"/>
              <a:gd name="connsiteY32" fmla="*/ 438657 h 623606"/>
              <a:gd name="connsiteX33" fmla="*/ 541057 w 836332"/>
              <a:gd name="connsiteY33" fmla="*/ 445007 h 623606"/>
              <a:gd name="connsiteX34" fmla="*/ 550582 w 836332"/>
              <a:gd name="connsiteY34" fmla="*/ 454532 h 623606"/>
              <a:gd name="connsiteX35" fmla="*/ 560107 w 836332"/>
              <a:gd name="connsiteY35" fmla="*/ 457707 h 623606"/>
              <a:gd name="connsiteX36" fmla="*/ 569632 w 836332"/>
              <a:gd name="connsiteY36" fmla="*/ 464057 h 623606"/>
              <a:gd name="connsiteX37" fmla="*/ 614082 w 836332"/>
              <a:gd name="connsiteY37" fmla="*/ 473582 h 623606"/>
              <a:gd name="connsiteX38" fmla="*/ 607732 w 836332"/>
              <a:gd name="connsiteY38" fmla="*/ 486282 h 623606"/>
              <a:gd name="connsiteX39" fmla="*/ 614082 w 836332"/>
              <a:gd name="connsiteY39" fmla="*/ 518032 h 623606"/>
              <a:gd name="connsiteX40" fmla="*/ 620432 w 836332"/>
              <a:gd name="connsiteY40" fmla="*/ 540257 h 623606"/>
              <a:gd name="connsiteX41" fmla="*/ 623607 w 836332"/>
              <a:gd name="connsiteY41" fmla="*/ 556132 h 623606"/>
              <a:gd name="connsiteX42" fmla="*/ 620432 w 836332"/>
              <a:gd name="connsiteY42" fmla="*/ 575182 h 623606"/>
              <a:gd name="connsiteX43" fmla="*/ 617257 w 836332"/>
              <a:gd name="connsiteY43" fmla="*/ 584707 h 623606"/>
              <a:gd name="connsiteX44" fmla="*/ 655357 w 836332"/>
              <a:gd name="connsiteY44" fmla="*/ 594232 h 623606"/>
              <a:gd name="connsiteX45" fmla="*/ 664882 w 836332"/>
              <a:gd name="connsiteY45" fmla="*/ 600582 h 623606"/>
              <a:gd name="connsiteX46" fmla="*/ 677582 w 836332"/>
              <a:gd name="connsiteY46" fmla="*/ 603757 h 623606"/>
              <a:gd name="connsiteX47" fmla="*/ 687107 w 836332"/>
              <a:gd name="connsiteY47" fmla="*/ 606932 h 623606"/>
              <a:gd name="connsiteX48" fmla="*/ 712507 w 836332"/>
              <a:gd name="connsiteY48" fmla="*/ 613282 h 623606"/>
              <a:gd name="connsiteX49" fmla="*/ 744257 w 836332"/>
              <a:gd name="connsiteY49" fmla="*/ 622807 h 623606"/>
              <a:gd name="connsiteX50" fmla="*/ 788707 w 836332"/>
              <a:gd name="connsiteY50" fmla="*/ 619632 h 623606"/>
              <a:gd name="connsiteX51" fmla="*/ 795057 w 836332"/>
              <a:gd name="connsiteY51" fmla="*/ 594232 h 623606"/>
              <a:gd name="connsiteX52" fmla="*/ 804582 w 836332"/>
              <a:gd name="connsiteY52" fmla="*/ 572007 h 623606"/>
              <a:gd name="connsiteX53" fmla="*/ 810932 w 836332"/>
              <a:gd name="connsiteY53" fmla="*/ 533907 h 623606"/>
              <a:gd name="connsiteX54" fmla="*/ 807757 w 836332"/>
              <a:gd name="connsiteY54" fmla="*/ 518032 h 623606"/>
              <a:gd name="connsiteX55" fmla="*/ 810932 w 836332"/>
              <a:gd name="connsiteY55" fmla="*/ 479932 h 623606"/>
              <a:gd name="connsiteX56" fmla="*/ 814107 w 836332"/>
              <a:gd name="connsiteY56" fmla="*/ 467232 h 623606"/>
              <a:gd name="connsiteX57" fmla="*/ 826807 w 836332"/>
              <a:gd name="connsiteY57" fmla="*/ 448182 h 623606"/>
              <a:gd name="connsiteX58" fmla="*/ 836332 w 836332"/>
              <a:gd name="connsiteY58" fmla="*/ 445007 h 623606"/>
              <a:gd name="connsiteX59" fmla="*/ 833157 w 836332"/>
              <a:gd name="connsiteY59" fmla="*/ 419607 h 623606"/>
              <a:gd name="connsiteX60" fmla="*/ 823632 w 836332"/>
              <a:gd name="connsiteY60" fmla="*/ 416432 h 623606"/>
              <a:gd name="connsiteX61" fmla="*/ 817282 w 836332"/>
              <a:gd name="connsiteY61" fmla="*/ 406907 h 623606"/>
              <a:gd name="connsiteX62" fmla="*/ 807757 w 836332"/>
              <a:gd name="connsiteY62" fmla="*/ 403732 h 623606"/>
              <a:gd name="connsiteX63" fmla="*/ 788707 w 836332"/>
              <a:gd name="connsiteY63" fmla="*/ 387857 h 623606"/>
              <a:gd name="connsiteX64" fmla="*/ 779182 w 836332"/>
              <a:gd name="connsiteY64" fmla="*/ 384682 h 623606"/>
              <a:gd name="connsiteX65" fmla="*/ 769657 w 836332"/>
              <a:gd name="connsiteY65" fmla="*/ 365632 h 623606"/>
              <a:gd name="connsiteX66" fmla="*/ 766482 w 836332"/>
              <a:gd name="connsiteY66" fmla="*/ 333882 h 623606"/>
              <a:gd name="connsiteX67" fmla="*/ 763307 w 836332"/>
              <a:gd name="connsiteY67" fmla="*/ 324357 h 623606"/>
              <a:gd name="connsiteX68" fmla="*/ 753782 w 836332"/>
              <a:gd name="connsiteY68" fmla="*/ 318007 h 623606"/>
              <a:gd name="connsiteX69" fmla="*/ 747432 w 836332"/>
              <a:gd name="connsiteY69" fmla="*/ 308482 h 623606"/>
              <a:gd name="connsiteX70" fmla="*/ 728382 w 836332"/>
              <a:gd name="connsiteY70" fmla="*/ 302132 h 623606"/>
              <a:gd name="connsiteX71" fmla="*/ 702982 w 836332"/>
              <a:gd name="connsiteY71" fmla="*/ 292607 h 623606"/>
              <a:gd name="connsiteX72" fmla="*/ 683932 w 836332"/>
              <a:gd name="connsiteY72" fmla="*/ 286257 h 623606"/>
              <a:gd name="connsiteX73" fmla="*/ 674407 w 836332"/>
              <a:gd name="connsiteY73" fmla="*/ 283082 h 623606"/>
              <a:gd name="connsiteX74" fmla="*/ 661707 w 836332"/>
              <a:gd name="connsiteY74" fmla="*/ 276732 h 623606"/>
              <a:gd name="connsiteX75" fmla="*/ 645832 w 836332"/>
              <a:gd name="connsiteY75" fmla="*/ 273557 h 623606"/>
              <a:gd name="connsiteX76" fmla="*/ 620432 w 836332"/>
              <a:gd name="connsiteY76" fmla="*/ 267207 h 623606"/>
              <a:gd name="connsiteX77" fmla="*/ 591857 w 836332"/>
              <a:gd name="connsiteY77" fmla="*/ 257682 h 623606"/>
              <a:gd name="connsiteX78" fmla="*/ 582332 w 836332"/>
              <a:gd name="connsiteY78" fmla="*/ 254507 h 623606"/>
              <a:gd name="connsiteX79" fmla="*/ 572807 w 836332"/>
              <a:gd name="connsiteY79" fmla="*/ 251332 h 623606"/>
              <a:gd name="connsiteX80" fmla="*/ 560107 w 836332"/>
              <a:gd name="connsiteY80" fmla="*/ 244982 h 623606"/>
              <a:gd name="connsiteX81" fmla="*/ 553757 w 836332"/>
              <a:gd name="connsiteY81" fmla="*/ 232282 h 623606"/>
              <a:gd name="connsiteX82" fmla="*/ 534707 w 836332"/>
              <a:gd name="connsiteY82" fmla="*/ 222757 h 623606"/>
              <a:gd name="connsiteX83" fmla="*/ 522007 w 836332"/>
              <a:gd name="connsiteY83" fmla="*/ 210057 h 623606"/>
              <a:gd name="connsiteX84" fmla="*/ 518832 w 836332"/>
              <a:gd name="connsiteY84" fmla="*/ 200532 h 623606"/>
              <a:gd name="connsiteX85" fmla="*/ 499782 w 836332"/>
              <a:gd name="connsiteY85" fmla="*/ 187832 h 623606"/>
              <a:gd name="connsiteX86" fmla="*/ 474382 w 836332"/>
              <a:gd name="connsiteY86" fmla="*/ 175132 h 623606"/>
              <a:gd name="connsiteX87" fmla="*/ 452157 w 836332"/>
              <a:gd name="connsiteY87" fmla="*/ 156082 h 623606"/>
              <a:gd name="connsiteX88" fmla="*/ 442632 w 836332"/>
              <a:gd name="connsiteY88" fmla="*/ 146557 h 623606"/>
              <a:gd name="connsiteX89" fmla="*/ 436282 w 836332"/>
              <a:gd name="connsiteY89" fmla="*/ 137032 h 623606"/>
              <a:gd name="connsiteX90" fmla="*/ 426757 w 836332"/>
              <a:gd name="connsiteY90" fmla="*/ 133857 h 623606"/>
              <a:gd name="connsiteX91" fmla="*/ 417232 w 836332"/>
              <a:gd name="connsiteY91" fmla="*/ 124332 h 623606"/>
              <a:gd name="connsiteX92" fmla="*/ 407707 w 836332"/>
              <a:gd name="connsiteY92" fmla="*/ 121157 h 623606"/>
              <a:gd name="connsiteX93" fmla="*/ 379132 w 836332"/>
              <a:gd name="connsiteY93" fmla="*/ 114807 h 623606"/>
              <a:gd name="connsiteX94" fmla="*/ 369607 w 836332"/>
              <a:gd name="connsiteY94" fmla="*/ 111632 h 623606"/>
              <a:gd name="connsiteX95" fmla="*/ 356907 w 836332"/>
              <a:gd name="connsiteY95" fmla="*/ 105282 h 623606"/>
              <a:gd name="connsiteX96" fmla="*/ 334682 w 836332"/>
              <a:gd name="connsiteY96" fmla="*/ 102107 h 623606"/>
              <a:gd name="connsiteX97" fmla="*/ 315632 w 836332"/>
              <a:gd name="connsiteY97" fmla="*/ 92582 h 623606"/>
              <a:gd name="connsiteX98" fmla="*/ 309282 w 836332"/>
              <a:gd name="connsiteY98" fmla="*/ 83057 h 623606"/>
              <a:gd name="connsiteX99" fmla="*/ 299757 w 836332"/>
              <a:gd name="connsiteY99" fmla="*/ 79882 h 623606"/>
              <a:gd name="connsiteX100" fmla="*/ 290232 w 836332"/>
              <a:gd name="connsiteY100" fmla="*/ 73532 h 623606"/>
              <a:gd name="connsiteX101" fmla="*/ 274357 w 836332"/>
              <a:gd name="connsiteY101" fmla="*/ 70357 h 623606"/>
              <a:gd name="connsiteX102" fmla="*/ 261657 w 836332"/>
              <a:gd name="connsiteY102" fmla="*/ 67182 h 623606"/>
              <a:gd name="connsiteX103" fmla="*/ 245782 w 836332"/>
              <a:gd name="connsiteY103" fmla="*/ 64007 h 623606"/>
              <a:gd name="connsiteX104" fmla="*/ 223557 w 836332"/>
              <a:gd name="connsiteY104" fmla="*/ 57657 h 623606"/>
              <a:gd name="connsiteX105" fmla="*/ 207682 w 836332"/>
              <a:gd name="connsiteY105" fmla="*/ 51307 h 623606"/>
              <a:gd name="connsiteX106" fmla="*/ 188632 w 836332"/>
              <a:gd name="connsiteY106" fmla="*/ 48132 h 623606"/>
              <a:gd name="connsiteX107" fmla="*/ 175932 w 836332"/>
              <a:gd name="connsiteY107" fmla="*/ 41782 h 623606"/>
              <a:gd name="connsiteX108" fmla="*/ 156882 w 836332"/>
              <a:gd name="connsiteY108" fmla="*/ 35432 h 623606"/>
              <a:gd name="connsiteX109" fmla="*/ 134657 w 836332"/>
              <a:gd name="connsiteY109" fmla="*/ 25907 h 623606"/>
              <a:gd name="connsiteX110" fmla="*/ 118782 w 836332"/>
              <a:gd name="connsiteY110" fmla="*/ 22732 h 623606"/>
              <a:gd name="connsiteX111" fmla="*/ 99732 w 836332"/>
              <a:gd name="connsiteY111" fmla="*/ 16382 h 623606"/>
              <a:gd name="connsiteX112" fmla="*/ 74332 w 836332"/>
              <a:gd name="connsiteY112" fmla="*/ 10032 h 623606"/>
              <a:gd name="connsiteX113" fmla="*/ 64807 w 836332"/>
              <a:gd name="connsiteY113" fmla="*/ 3682 h 623606"/>
              <a:gd name="connsiteX114" fmla="*/ 20357 w 836332"/>
              <a:gd name="connsiteY114" fmla="*/ 3682 h 623606"/>
              <a:gd name="connsiteX115" fmla="*/ 10832 w 836332"/>
              <a:gd name="connsiteY115" fmla="*/ 13207 h 623606"/>
              <a:gd name="connsiteX116" fmla="*/ 1307 w 836332"/>
              <a:gd name="connsiteY116" fmla="*/ 25907 h 6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6332" h="623606">
                <a:moveTo>
                  <a:pt x="1307" y="25907"/>
                </a:moveTo>
                <a:cubicBezTo>
                  <a:pt x="2365" y="29082"/>
                  <a:pt x="11826" y="30309"/>
                  <a:pt x="17182" y="32257"/>
                </a:cubicBezTo>
                <a:cubicBezTo>
                  <a:pt x="23472" y="34544"/>
                  <a:pt x="36232" y="38607"/>
                  <a:pt x="36232" y="38607"/>
                </a:cubicBezTo>
                <a:cubicBezTo>
                  <a:pt x="43640" y="60832"/>
                  <a:pt x="36232" y="55540"/>
                  <a:pt x="52107" y="60832"/>
                </a:cubicBezTo>
                <a:cubicBezTo>
                  <a:pt x="54224" y="64007"/>
                  <a:pt x="56750" y="66944"/>
                  <a:pt x="58457" y="70357"/>
                </a:cubicBezTo>
                <a:cubicBezTo>
                  <a:pt x="64762" y="82966"/>
                  <a:pt x="57583" y="77708"/>
                  <a:pt x="67982" y="89407"/>
                </a:cubicBezTo>
                <a:cubicBezTo>
                  <a:pt x="73948" y="96119"/>
                  <a:pt x="82051" y="100985"/>
                  <a:pt x="87032" y="108457"/>
                </a:cubicBezTo>
                <a:cubicBezTo>
                  <a:pt x="91265" y="114807"/>
                  <a:pt x="96319" y="120681"/>
                  <a:pt x="99732" y="127507"/>
                </a:cubicBezTo>
                <a:cubicBezTo>
                  <a:pt x="101849" y="131740"/>
                  <a:pt x="103125" y="136511"/>
                  <a:pt x="106082" y="140207"/>
                </a:cubicBezTo>
                <a:cubicBezTo>
                  <a:pt x="111692" y="147219"/>
                  <a:pt x="121116" y="151225"/>
                  <a:pt x="125132" y="159257"/>
                </a:cubicBezTo>
                <a:cubicBezTo>
                  <a:pt x="132044" y="173080"/>
                  <a:pt x="132142" y="178527"/>
                  <a:pt x="150532" y="184657"/>
                </a:cubicBezTo>
                <a:cubicBezTo>
                  <a:pt x="158081" y="187173"/>
                  <a:pt x="164784" y="189678"/>
                  <a:pt x="172757" y="191007"/>
                </a:cubicBezTo>
                <a:cubicBezTo>
                  <a:pt x="181173" y="192410"/>
                  <a:pt x="189690" y="193124"/>
                  <a:pt x="198157" y="194182"/>
                </a:cubicBezTo>
                <a:cubicBezTo>
                  <a:pt x="210857" y="193124"/>
                  <a:pt x="226893" y="199651"/>
                  <a:pt x="236257" y="191007"/>
                </a:cubicBezTo>
                <a:cubicBezTo>
                  <a:pt x="244847" y="183078"/>
                  <a:pt x="236597" y="167423"/>
                  <a:pt x="239432" y="156082"/>
                </a:cubicBezTo>
                <a:cubicBezTo>
                  <a:pt x="240244" y="152835"/>
                  <a:pt x="241688" y="162389"/>
                  <a:pt x="242607" y="165607"/>
                </a:cubicBezTo>
                <a:cubicBezTo>
                  <a:pt x="250580" y="193514"/>
                  <a:pt x="241344" y="164994"/>
                  <a:pt x="248957" y="187832"/>
                </a:cubicBezTo>
                <a:cubicBezTo>
                  <a:pt x="244233" y="235075"/>
                  <a:pt x="243886" y="222864"/>
                  <a:pt x="248957" y="286257"/>
                </a:cubicBezTo>
                <a:cubicBezTo>
                  <a:pt x="249008" y="286891"/>
                  <a:pt x="253771" y="306562"/>
                  <a:pt x="255307" y="308482"/>
                </a:cubicBezTo>
                <a:cubicBezTo>
                  <a:pt x="262692" y="317713"/>
                  <a:pt x="274735" y="315084"/>
                  <a:pt x="283882" y="321182"/>
                </a:cubicBezTo>
                <a:cubicBezTo>
                  <a:pt x="287057" y="323299"/>
                  <a:pt x="290476" y="325089"/>
                  <a:pt x="293407" y="327532"/>
                </a:cubicBezTo>
                <a:cubicBezTo>
                  <a:pt x="296856" y="330407"/>
                  <a:pt x="299144" y="334646"/>
                  <a:pt x="302932" y="337057"/>
                </a:cubicBezTo>
                <a:cubicBezTo>
                  <a:pt x="366904" y="377766"/>
                  <a:pt x="306773" y="337390"/>
                  <a:pt x="337857" y="352932"/>
                </a:cubicBezTo>
                <a:cubicBezTo>
                  <a:pt x="341270" y="354639"/>
                  <a:pt x="343969" y="357575"/>
                  <a:pt x="347382" y="359282"/>
                </a:cubicBezTo>
                <a:cubicBezTo>
                  <a:pt x="350375" y="360779"/>
                  <a:pt x="353981" y="360832"/>
                  <a:pt x="356907" y="362457"/>
                </a:cubicBezTo>
                <a:cubicBezTo>
                  <a:pt x="363578" y="366163"/>
                  <a:pt x="368717" y="372744"/>
                  <a:pt x="375957" y="375157"/>
                </a:cubicBezTo>
                <a:cubicBezTo>
                  <a:pt x="393577" y="381030"/>
                  <a:pt x="382161" y="377917"/>
                  <a:pt x="410882" y="381507"/>
                </a:cubicBezTo>
                <a:cubicBezTo>
                  <a:pt x="417232" y="383624"/>
                  <a:pt x="423330" y="386757"/>
                  <a:pt x="429932" y="387857"/>
                </a:cubicBezTo>
                <a:cubicBezTo>
                  <a:pt x="442503" y="389952"/>
                  <a:pt x="455778" y="387531"/>
                  <a:pt x="468032" y="391032"/>
                </a:cubicBezTo>
                <a:cubicBezTo>
                  <a:pt x="471701" y="392080"/>
                  <a:pt x="471684" y="397859"/>
                  <a:pt x="474382" y="400557"/>
                </a:cubicBezTo>
                <a:cubicBezTo>
                  <a:pt x="484884" y="411059"/>
                  <a:pt x="490865" y="410538"/>
                  <a:pt x="502957" y="419607"/>
                </a:cubicBezTo>
                <a:cubicBezTo>
                  <a:pt x="506549" y="422301"/>
                  <a:pt x="508890" y="426438"/>
                  <a:pt x="512482" y="429132"/>
                </a:cubicBezTo>
                <a:cubicBezTo>
                  <a:pt x="517419" y="432835"/>
                  <a:pt x="522962" y="435660"/>
                  <a:pt x="528357" y="438657"/>
                </a:cubicBezTo>
                <a:cubicBezTo>
                  <a:pt x="532494" y="440956"/>
                  <a:pt x="537206" y="442256"/>
                  <a:pt x="541057" y="445007"/>
                </a:cubicBezTo>
                <a:cubicBezTo>
                  <a:pt x="544711" y="447617"/>
                  <a:pt x="546846" y="452041"/>
                  <a:pt x="550582" y="454532"/>
                </a:cubicBezTo>
                <a:cubicBezTo>
                  <a:pt x="553367" y="456388"/>
                  <a:pt x="557114" y="456210"/>
                  <a:pt x="560107" y="457707"/>
                </a:cubicBezTo>
                <a:cubicBezTo>
                  <a:pt x="563520" y="459414"/>
                  <a:pt x="566145" y="462507"/>
                  <a:pt x="569632" y="464057"/>
                </a:cubicBezTo>
                <a:cubicBezTo>
                  <a:pt x="587335" y="471925"/>
                  <a:pt x="594076" y="471081"/>
                  <a:pt x="614082" y="473582"/>
                </a:cubicBezTo>
                <a:cubicBezTo>
                  <a:pt x="611965" y="477815"/>
                  <a:pt x="607732" y="481549"/>
                  <a:pt x="607732" y="486282"/>
                </a:cubicBezTo>
                <a:cubicBezTo>
                  <a:pt x="607732" y="497075"/>
                  <a:pt x="611821" y="507479"/>
                  <a:pt x="614082" y="518032"/>
                </a:cubicBezTo>
                <a:cubicBezTo>
                  <a:pt x="622990" y="559604"/>
                  <a:pt x="612102" y="506939"/>
                  <a:pt x="620432" y="540257"/>
                </a:cubicBezTo>
                <a:cubicBezTo>
                  <a:pt x="621741" y="545492"/>
                  <a:pt x="622549" y="550840"/>
                  <a:pt x="623607" y="556132"/>
                </a:cubicBezTo>
                <a:cubicBezTo>
                  <a:pt x="622549" y="562482"/>
                  <a:pt x="621829" y="568898"/>
                  <a:pt x="620432" y="575182"/>
                </a:cubicBezTo>
                <a:cubicBezTo>
                  <a:pt x="619706" y="578449"/>
                  <a:pt x="615535" y="581837"/>
                  <a:pt x="617257" y="584707"/>
                </a:cubicBezTo>
                <a:cubicBezTo>
                  <a:pt x="622203" y="592950"/>
                  <a:pt x="652998" y="593937"/>
                  <a:pt x="655357" y="594232"/>
                </a:cubicBezTo>
                <a:cubicBezTo>
                  <a:pt x="658532" y="596349"/>
                  <a:pt x="661375" y="599079"/>
                  <a:pt x="664882" y="600582"/>
                </a:cubicBezTo>
                <a:cubicBezTo>
                  <a:pt x="668893" y="602301"/>
                  <a:pt x="673386" y="602558"/>
                  <a:pt x="677582" y="603757"/>
                </a:cubicBezTo>
                <a:cubicBezTo>
                  <a:pt x="680800" y="604676"/>
                  <a:pt x="683878" y="606051"/>
                  <a:pt x="687107" y="606932"/>
                </a:cubicBezTo>
                <a:cubicBezTo>
                  <a:pt x="695527" y="609228"/>
                  <a:pt x="704228" y="610522"/>
                  <a:pt x="712507" y="613282"/>
                </a:cubicBezTo>
                <a:cubicBezTo>
                  <a:pt x="729341" y="618893"/>
                  <a:pt x="718814" y="615538"/>
                  <a:pt x="744257" y="622807"/>
                </a:cubicBezTo>
                <a:cubicBezTo>
                  <a:pt x="759074" y="621749"/>
                  <a:pt x="775760" y="626915"/>
                  <a:pt x="788707" y="619632"/>
                </a:cubicBezTo>
                <a:cubicBezTo>
                  <a:pt x="796313" y="615353"/>
                  <a:pt x="792761" y="602652"/>
                  <a:pt x="795057" y="594232"/>
                </a:cubicBezTo>
                <a:cubicBezTo>
                  <a:pt x="800313" y="574959"/>
                  <a:pt x="795909" y="595136"/>
                  <a:pt x="804582" y="572007"/>
                </a:cubicBezTo>
                <a:cubicBezTo>
                  <a:pt x="808515" y="561518"/>
                  <a:pt x="809779" y="543127"/>
                  <a:pt x="810932" y="533907"/>
                </a:cubicBezTo>
                <a:cubicBezTo>
                  <a:pt x="809874" y="528615"/>
                  <a:pt x="807757" y="523428"/>
                  <a:pt x="807757" y="518032"/>
                </a:cubicBezTo>
                <a:cubicBezTo>
                  <a:pt x="807757" y="505288"/>
                  <a:pt x="809351" y="492578"/>
                  <a:pt x="810932" y="479932"/>
                </a:cubicBezTo>
                <a:cubicBezTo>
                  <a:pt x="811473" y="475602"/>
                  <a:pt x="812156" y="471135"/>
                  <a:pt x="814107" y="467232"/>
                </a:cubicBezTo>
                <a:cubicBezTo>
                  <a:pt x="817520" y="460406"/>
                  <a:pt x="819567" y="450595"/>
                  <a:pt x="826807" y="448182"/>
                </a:cubicBezTo>
                <a:lnTo>
                  <a:pt x="836332" y="445007"/>
                </a:lnTo>
                <a:cubicBezTo>
                  <a:pt x="835274" y="436540"/>
                  <a:pt x="836622" y="427404"/>
                  <a:pt x="833157" y="419607"/>
                </a:cubicBezTo>
                <a:cubicBezTo>
                  <a:pt x="831798" y="416549"/>
                  <a:pt x="826245" y="418523"/>
                  <a:pt x="823632" y="416432"/>
                </a:cubicBezTo>
                <a:cubicBezTo>
                  <a:pt x="820652" y="414048"/>
                  <a:pt x="820262" y="409291"/>
                  <a:pt x="817282" y="406907"/>
                </a:cubicBezTo>
                <a:cubicBezTo>
                  <a:pt x="814669" y="404816"/>
                  <a:pt x="810750" y="405229"/>
                  <a:pt x="807757" y="403732"/>
                </a:cubicBezTo>
                <a:cubicBezTo>
                  <a:pt x="786982" y="393344"/>
                  <a:pt x="809773" y="401901"/>
                  <a:pt x="788707" y="387857"/>
                </a:cubicBezTo>
                <a:cubicBezTo>
                  <a:pt x="785922" y="386001"/>
                  <a:pt x="782357" y="385740"/>
                  <a:pt x="779182" y="384682"/>
                </a:cubicBezTo>
                <a:cubicBezTo>
                  <a:pt x="774473" y="377618"/>
                  <a:pt x="770972" y="374176"/>
                  <a:pt x="769657" y="365632"/>
                </a:cubicBezTo>
                <a:cubicBezTo>
                  <a:pt x="768040" y="355120"/>
                  <a:pt x="768099" y="344394"/>
                  <a:pt x="766482" y="333882"/>
                </a:cubicBezTo>
                <a:cubicBezTo>
                  <a:pt x="765973" y="330574"/>
                  <a:pt x="765398" y="326970"/>
                  <a:pt x="763307" y="324357"/>
                </a:cubicBezTo>
                <a:cubicBezTo>
                  <a:pt x="760923" y="321377"/>
                  <a:pt x="756957" y="320124"/>
                  <a:pt x="753782" y="318007"/>
                </a:cubicBezTo>
                <a:cubicBezTo>
                  <a:pt x="751665" y="314832"/>
                  <a:pt x="750668" y="310504"/>
                  <a:pt x="747432" y="308482"/>
                </a:cubicBezTo>
                <a:cubicBezTo>
                  <a:pt x="741756" y="304934"/>
                  <a:pt x="734369" y="305125"/>
                  <a:pt x="728382" y="302132"/>
                </a:cubicBezTo>
                <a:cubicBezTo>
                  <a:pt x="707090" y="291486"/>
                  <a:pt x="724597" y="299091"/>
                  <a:pt x="702982" y="292607"/>
                </a:cubicBezTo>
                <a:cubicBezTo>
                  <a:pt x="696571" y="290684"/>
                  <a:pt x="690282" y="288374"/>
                  <a:pt x="683932" y="286257"/>
                </a:cubicBezTo>
                <a:cubicBezTo>
                  <a:pt x="680757" y="285199"/>
                  <a:pt x="677400" y="284579"/>
                  <a:pt x="674407" y="283082"/>
                </a:cubicBezTo>
                <a:cubicBezTo>
                  <a:pt x="670174" y="280965"/>
                  <a:pt x="666197" y="278229"/>
                  <a:pt x="661707" y="276732"/>
                </a:cubicBezTo>
                <a:cubicBezTo>
                  <a:pt x="656587" y="275025"/>
                  <a:pt x="651090" y="274770"/>
                  <a:pt x="645832" y="273557"/>
                </a:cubicBezTo>
                <a:cubicBezTo>
                  <a:pt x="637328" y="271595"/>
                  <a:pt x="628711" y="269967"/>
                  <a:pt x="620432" y="267207"/>
                </a:cubicBezTo>
                <a:lnTo>
                  <a:pt x="591857" y="257682"/>
                </a:lnTo>
                <a:lnTo>
                  <a:pt x="582332" y="254507"/>
                </a:lnTo>
                <a:cubicBezTo>
                  <a:pt x="579157" y="253449"/>
                  <a:pt x="575800" y="252829"/>
                  <a:pt x="572807" y="251332"/>
                </a:cubicBezTo>
                <a:lnTo>
                  <a:pt x="560107" y="244982"/>
                </a:lnTo>
                <a:cubicBezTo>
                  <a:pt x="557990" y="240749"/>
                  <a:pt x="556787" y="235918"/>
                  <a:pt x="553757" y="232282"/>
                </a:cubicBezTo>
                <a:cubicBezTo>
                  <a:pt x="549023" y="226601"/>
                  <a:pt x="541208" y="224924"/>
                  <a:pt x="534707" y="222757"/>
                </a:cubicBezTo>
                <a:cubicBezTo>
                  <a:pt x="526240" y="197357"/>
                  <a:pt x="538940" y="226990"/>
                  <a:pt x="522007" y="210057"/>
                </a:cubicBezTo>
                <a:cubicBezTo>
                  <a:pt x="519640" y="207690"/>
                  <a:pt x="521199" y="202899"/>
                  <a:pt x="518832" y="200532"/>
                </a:cubicBezTo>
                <a:cubicBezTo>
                  <a:pt x="513436" y="195136"/>
                  <a:pt x="506608" y="191245"/>
                  <a:pt x="499782" y="187832"/>
                </a:cubicBezTo>
                <a:cubicBezTo>
                  <a:pt x="491315" y="183599"/>
                  <a:pt x="481075" y="181825"/>
                  <a:pt x="474382" y="175132"/>
                </a:cubicBezTo>
                <a:cubicBezTo>
                  <a:pt x="450747" y="151497"/>
                  <a:pt x="480668" y="180520"/>
                  <a:pt x="452157" y="156082"/>
                </a:cubicBezTo>
                <a:cubicBezTo>
                  <a:pt x="448748" y="153160"/>
                  <a:pt x="445507" y="150006"/>
                  <a:pt x="442632" y="146557"/>
                </a:cubicBezTo>
                <a:cubicBezTo>
                  <a:pt x="440189" y="143626"/>
                  <a:pt x="439262" y="139416"/>
                  <a:pt x="436282" y="137032"/>
                </a:cubicBezTo>
                <a:cubicBezTo>
                  <a:pt x="433669" y="134941"/>
                  <a:pt x="429932" y="134915"/>
                  <a:pt x="426757" y="133857"/>
                </a:cubicBezTo>
                <a:cubicBezTo>
                  <a:pt x="423582" y="130682"/>
                  <a:pt x="420968" y="126823"/>
                  <a:pt x="417232" y="124332"/>
                </a:cubicBezTo>
                <a:cubicBezTo>
                  <a:pt x="414447" y="122476"/>
                  <a:pt x="410954" y="121969"/>
                  <a:pt x="407707" y="121157"/>
                </a:cubicBezTo>
                <a:cubicBezTo>
                  <a:pt x="381518" y="114610"/>
                  <a:pt x="401947" y="121326"/>
                  <a:pt x="379132" y="114807"/>
                </a:cubicBezTo>
                <a:cubicBezTo>
                  <a:pt x="375914" y="113888"/>
                  <a:pt x="372683" y="112950"/>
                  <a:pt x="369607" y="111632"/>
                </a:cubicBezTo>
                <a:cubicBezTo>
                  <a:pt x="365257" y="109768"/>
                  <a:pt x="361473" y="106527"/>
                  <a:pt x="356907" y="105282"/>
                </a:cubicBezTo>
                <a:cubicBezTo>
                  <a:pt x="349687" y="103313"/>
                  <a:pt x="342090" y="103165"/>
                  <a:pt x="334682" y="102107"/>
                </a:cubicBezTo>
                <a:cubicBezTo>
                  <a:pt x="326935" y="99525"/>
                  <a:pt x="321787" y="98737"/>
                  <a:pt x="315632" y="92582"/>
                </a:cubicBezTo>
                <a:cubicBezTo>
                  <a:pt x="312934" y="89884"/>
                  <a:pt x="312262" y="85441"/>
                  <a:pt x="309282" y="83057"/>
                </a:cubicBezTo>
                <a:cubicBezTo>
                  <a:pt x="306669" y="80966"/>
                  <a:pt x="302750" y="81379"/>
                  <a:pt x="299757" y="79882"/>
                </a:cubicBezTo>
                <a:cubicBezTo>
                  <a:pt x="296344" y="78175"/>
                  <a:pt x="293805" y="74872"/>
                  <a:pt x="290232" y="73532"/>
                </a:cubicBezTo>
                <a:cubicBezTo>
                  <a:pt x="285179" y="71637"/>
                  <a:pt x="279625" y="71528"/>
                  <a:pt x="274357" y="70357"/>
                </a:cubicBezTo>
                <a:cubicBezTo>
                  <a:pt x="270097" y="69410"/>
                  <a:pt x="265917" y="68129"/>
                  <a:pt x="261657" y="67182"/>
                </a:cubicBezTo>
                <a:cubicBezTo>
                  <a:pt x="256389" y="66011"/>
                  <a:pt x="251050" y="65178"/>
                  <a:pt x="245782" y="64007"/>
                </a:cubicBezTo>
                <a:cubicBezTo>
                  <a:pt x="237594" y="62187"/>
                  <a:pt x="231271" y="60550"/>
                  <a:pt x="223557" y="57657"/>
                </a:cubicBezTo>
                <a:cubicBezTo>
                  <a:pt x="218221" y="55656"/>
                  <a:pt x="213180" y="52807"/>
                  <a:pt x="207682" y="51307"/>
                </a:cubicBezTo>
                <a:cubicBezTo>
                  <a:pt x="201471" y="49613"/>
                  <a:pt x="194982" y="49190"/>
                  <a:pt x="188632" y="48132"/>
                </a:cubicBezTo>
                <a:cubicBezTo>
                  <a:pt x="184399" y="46015"/>
                  <a:pt x="180326" y="43540"/>
                  <a:pt x="175932" y="41782"/>
                </a:cubicBezTo>
                <a:cubicBezTo>
                  <a:pt x="169717" y="39296"/>
                  <a:pt x="162869" y="38425"/>
                  <a:pt x="156882" y="35432"/>
                </a:cubicBezTo>
                <a:cubicBezTo>
                  <a:pt x="147795" y="30889"/>
                  <a:pt x="144000" y="28243"/>
                  <a:pt x="134657" y="25907"/>
                </a:cubicBezTo>
                <a:cubicBezTo>
                  <a:pt x="129422" y="24598"/>
                  <a:pt x="123988" y="24152"/>
                  <a:pt x="118782" y="22732"/>
                </a:cubicBezTo>
                <a:cubicBezTo>
                  <a:pt x="112324" y="20971"/>
                  <a:pt x="106226" y="18005"/>
                  <a:pt x="99732" y="16382"/>
                </a:cubicBezTo>
                <a:lnTo>
                  <a:pt x="74332" y="10032"/>
                </a:lnTo>
                <a:cubicBezTo>
                  <a:pt x="71157" y="7915"/>
                  <a:pt x="68220" y="5389"/>
                  <a:pt x="64807" y="3682"/>
                </a:cubicBezTo>
                <a:cubicBezTo>
                  <a:pt x="50007" y="-3718"/>
                  <a:pt x="38306" y="2050"/>
                  <a:pt x="20357" y="3682"/>
                </a:cubicBezTo>
                <a:cubicBezTo>
                  <a:pt x="17182" y="6857"/>
                  <a:pt x="13323" y="9471"/>
                  <a:pt x="10832" y="13207"/>
                </a:cubicBezTo>
                <a:cubicBezTo>
                  <a:pt x="-3761" y="35097"/>
                  <a:pt x="249" y="22732"/>
                  <a:pt x="1307" y="25907"/>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220663" y="48053"/>
            <a:ext cx="8374148" cy="755135"/>
          </a:xfrm>
        </p:spPr>
        <p:txBody>
          <a:bodyPr/>
          <a:lstStyle/>
          <a:p>
            <a:r>
              <a:rPr lang="en-US" sz="2800" dirty="0" smtClean="0"/>
              <a:t>HABs in Lake Erie</a:t>
            </a:r>
            <a:endParaRPr lang="en-US" sz="2800" dirty="0"/>
          </a:p>
        </p:txBody>
      </p:sp>
      <p:grpSp>
        <p:nvGrpSpPr>
          <p:cNvPr id="15" name="Group 14"/>
          <p:cNvGrpSpPr/>
          <p:nvPr/>
        </p:nvGrpSpPr>
        <p:grpSpPr>
          <a:xfrm>
            <a:off x="111036" y="966814"/>
            <a:ext cx="3797894" cy="2899153"/>
            <a:chOff x="111036" y="966814"/>
            <a:chExt cx="3797894" cy="2899153"/>
          </a:xfrm>
        </p:grpSpPr>
        <p:pic>
          <p:nvPicPr>
            <p:cNvPr id="6" name="Picture 5" descr="Screen Shot 2016-01-08 at 12.53.46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036" y="966814"/>
              <a:ext cx="3797894" cy="2899153"/>
            </a:xfrm>
            <a:prstGeom prst="rect">
              <a:avLst/>
            </a:prstGeom>
            <a:ln w="19050" cmpd="sng">
              <a:solidFill>
                <a:schemeClr val="bg1"/>
              </a:solidFill>
            </a:ln>
            <a:effectLst>
              <a:outerShdw blurRad="292100" dist="139700" dir="2700000" algn="tl" rotWithShape="0">
                <a:srgbClr val="333333">
                  <a:alpha val="65000"/>
                </a:srgbClr>
              </a:outerShdw>
            </a:effectLst>
          </p:spPr>
        </p:pic>
        <p:sp>
          <p:nvSpPr>
            <p:cNvPr id="8" name="TextBox 7"/>
            <p:cNvSpPr txBox="1"/>
            <p:nvPr/>
          </p:nvSpPr>
          <p:spPr>
            <a:xfrm>
              <a:off x="112887" y="978689"/>
              <a:ext cx="806631" cy="461665"/>
            </a:xfrm>
            <a:prstGeom prst="rect">
              <a:avLst/>
            </a:prstGeom>
            <a:solidFill>
              <a:srgbClr val="000000">
                <a:alpha val="73000"/>
              </a:srgbClr>
            </a:solidFill>
            <a:ln>
              <a:noFill/>
            </a:ln>
          </p:spPr>
          <p:txBody>
            <a:bodyPr wrap="none" rtlCol="0" anchor="ctr">
              <a:spAutoFit/>
            </a:bodyPr>
            <a:lstStyle/>
            <a:p>
              <a:pPr algn="ctr"/>
              <a:r>
                <a:rPr lang="en-US" sz="2400" b="1" dirty="0" smtClean="0">
                  <a:solidFill>
                    <a:schemeClr val="bg1"/>
                  </a:solidFill>
                  <a:effectLst>
                    <a:outerShdw blurRad="50800" dist="38100" dir="2700000" algn="tl" rotWithShape="0">
                      <a:prstClr val="black">
                        <a:alpha val="40000"/>
                      </a:prstClr>
                    </a:outerShdw>
                  </a:effectLst>
                  <a:latin typeface="+mn-lt"/>
                  <a:cs typeface="Bank Gothic"/>
                </a:rPr>
                <a:t>2011</a:t>
              </a:r>
              <a:endParaRPr lang="en-US" sz="2400" b="1" dirty="0">
                <a:solidFill>
                  <a:schemeClr val="bg1"/>
                </a:solidFill>
                <a:effectLst>
                  <a:outerShdw blurRad="50800" dist="38100" dir="2700000" algn="tl" rotWithShape="0">
                    <a:prstClr val="black">
                      <a:alpha val="40000"/>
                    </a:prstClr>
                  </a:outerShdw>
                </a:effectLst>
                <a:latin typeface="+mn-lt"/>
                <a:cs typeface="Bank Gothic"/>
              </a:endParaRPr>
            </a:p>
          </p:txBody>
        </p:sp>
        <p:sp>
          <p:nvSpPr>
            <p:cNvPr id="12" name="Freeform 11"/>
            <p:cNvSpPr/>
            <p:nvPr/>
          </p:nvSpPr>
          <p:spPr>
            <a:xfrm>
              <a:off x="284530" y="2276169"/>
              <a:ext cx="3622554" cy="1554457"/>
            </a:xfrm>
            <a:custGeom>
              <a:avLst/>
              <a:gdLst>
                <a:gd name="connsiteX0" fmla="*/ 471904 w 3622554"/>
                <a:gd name="connsiteY0" fmla="*/ 0 h 1554457"/>
                <a:gd name="connsiteX1" fmla="*/ 471904 w 3622554"/>
                <a:gd name="connsiteY1" fmla="*/ 173488 h 1554457"/>
                <a:gd name="connsiteX2" fmla="*/ 464964 w 3622554"/>
                <a:gd name="connsiteY2" fmla="*/ 194307 h 1554457"/>
                <a:gd name="connsiteX3" fmla="*/ 416386 w 3622554"/>
                <a:gd name="connsiteY3" fmla="*/ 215126 h 1554457"/>
                <a:gd name="connsiteX4" fmla="*/ 402506 w 3622554"/>
                <a:gd name="connsiteY4" fmla="*/ 235944 h 1554457"/>
                <a:gd name="connsiteX5" fmla="*/ 381687 w 3622554"/>
                <a:gd name="connsiteY5" fmla="*/ 249823 h 1554457"/>
                <a:gd name="connsiteX6" fmla="*/ 367807 w 3622554"/>
                <a:gd name="connsiteY6" fmla="*/ 291461 h 1554457"/>
                <a:gd name="connsiteX7" fmla="*/ 360868 w 3622554"/>
                <a:gd name="connsiteY7" fmla="*/ 312279 h 1554457"/>
                <a:gd name="connsiteX8" fmla="*/ 346988 w 3622554"/>
                <a:gd name="connsiteY8" fmla="*/ 333098 h 1554457"/>
                <a:gd name="connsiteX9" fmla="*/ 277590 w 3622554"/>
                <a:gd name="connsiteY9" fmla="*/ 346977 h 1554457"/>
                <a:gd name="connsiteX10" fmla="*/ 249831 w 3622554"/>
                <a:gd name="connsiteY10" fmla="*/ 353917 h 1554457"/>
                <a:gd name="connsiteX11" fmla="*/ 235952 w 3622554"/>
                <a:gd name="connsiteY11" fmla="*/ 374735 h 1554457"/>
                <a:gd name="connsiteX12" fmla="*/ 229012 w 3622554"/>
                <a:gd name="connsiteY12" fmla="*/ 395554 h 1554457"/>
                <a:gd name="connsiteX13" fmla="*/ 187374 w 3622554"/>
                <a:gd name="connsiteY13" fmla="*/ 430251 h 1554457"/>
                <a:gd name="connsiteX14" fmla="*/ 173494 w 3622554"/>
                <a:gd name="connsiteY14" fmla="*/ 451070 h 1554457"/>
                <a:gd name="connsiteX15" fmla="*/ 166554 w 3622554"/>
                <a:gd name="connsiteY15" fmla="*/ 471889 h 1554457"/>
                <a:gd name="connsiteX16" fmla="*/ 145735 w 3622554"/>
                <a:gd name="connsiteY16" fmla="*/ 485768 h 1554457"/>
                <a:gd name="connsiteX17" fmla="*/ 117976 w 3622554"/>
                <a:gd name="connsiteY17" fmla="*/ 520465 h 1554457"/>
                <a:gd name="connsiteX18" fmla="*/ 111036 w 3622554"/>
                <a:gd name="connsiteY18" fmla="*/ 541284 h 1554457"/>
                <a:gd name="connsiteX19" fmla="*/ 97157 w 3622554"/>
                <a:gd name="connsiteY19" fmla="*/ 562103 h 1554457"/>
                <a:gd name="connsiteX20" fmla="*/ 90217 w 3622554"/>
                <a:gd name="connsiteY20" fmla="*/ 582921 h 1554457"/>
                <a:gd name="connsiteX21" fmla="*/ 69398 w 3622554"/>
                <a:gd name="connsiteY21" fmla="*/ 589861 h 1554457"/>
                <a:gd name="connsiteX22" fmla="*/ 62458 w 3622554"/>
                <a:gd name="connsiteY22" fmla="*/ 610679 h 1554457"/>
                <a:gd name="connsiteX23" fmla="*/ 27759 w 3622554"/>
                <a:gd name="connsiteY23" fmla="*/ 645377 h 1554457"/>
                <a:gd name="connsiteX24" fmla="*/ 0 w 3622554"/>
                <a:gd name="connsiteY24" fmla="*/ 707833 h 1554457"/>
                <a:gd name="connsiteX25" fmla="*/ 6940 w 3622554"/>
                <a:gd name="connsiteY25" fmla="*/ 804987 h 1554457"/>
                <a:gd name="connsiteX26" fmla="*/ 20819 w 3622554"/>
                <a:gd name="connsiteY26" fmla="*/ 825805 h 1554457"/>
                <a:gd name="connsiteX27" fmla="*/ 27759 w 3622554"/>
                <a:gd name="connsiteY27" fmla="*/ 881322 h 1554457"/>
                <a:gd name="connsiteX28" fmla="*/ 48578 w 3622554"/>
                <a:gd name="connsiteY28" fmla="*/ 888261 h 1554457"/>
                <a:gd name="connsiteX29" fmla="*/ 131856 w 3622554"/>
                <a:gd name="connsiteY29" fmla="*/ 895201 h 1554457"/>
                <a:gd name="connsiteX30" fmla="*/ 215133 w 3622554"/>
                <a:gd name="connsiteY30" fmla="*/ 881322 h 1554457"/>
                <a:gd name="connsiteX31" fmla="*/ 291470 w 3622554"/>
                <a:gd name="connsiteY31" fmla="*/ 909080 h 1554457"/>
                <a:gd name="connsiteX32" fmla="*/ 340048 w 3622554"/>
                <a:gd name="connsiteY32" fmla="*/ 929898 h 1554457"/>
                <a:gd name="connsiteX33" fmla="*/ 353928 w 3622554"/>
                <a:gd name="connsiteY33" fmla="*/ 950717 h 1554457"/>
                <a:gd name="connsiteX34" fmla="*/ 374747 w 3622554"/>
                <a:gd name="connsiteY34" fmla="*/ 964596 h 1554457"/>
                <a:gd name="connsiteX35" fmla="*/ 402506 w 3622554"/>
                <a:gd name="connsiteY35" fmla="*/ 978475 h 1554457"/>
                <a:gd name="connsiteX36" fmla="*/ 430265 w 3622554"/>
                <a:gd name="connsiteY36" fmla="*/ 985415 h 1554457"/>
                <a:gd name="connsiteX37" fmla="*/ 499663 w 3622554"/>
                <a:gd name="connsiteY37" fmla="*/ 999294 h 1554457"/>
                <a:gd name="connsiteX38" fmla="*/ 582940 w 3622554"/>
                <a:gd name="connsiteY38" fmla="*/ 1040931 h 1554457"/>
                <a:gd name="connsiteX39" fmla="*/ 603759 w 3622554"/>
                <a:gd name="connsiteY39" fmla="*/ 1054810 h 1554457"/>
                <a:gd name="connsiteX40" fmla="*/ 645398 w 3622554"/>
                <a:gd name="connsiteY40" fmla="*/ 1089508 h 1554457"/>
                <a:gd name="connsiteX41" fmla="*/ 673157 w 3622554"/>
                <a:gd name="connsiteY41" fmla="*/ 1138084 h 1554457"/>
                <a:gd name="connsiteX42" fmla="*/ 693976 w 3622554"/>
                <a:gd name="connsiteY42" fmla="*/ 1145024 h 1554457"/>
                <a:gd name="connsiteX43" fmla="*/ 728675 w 3622554"/>
                <a:gd name="connsiteY43" fmla="*/ 1207480 h 1554457"/>
                <a:gd name="connsiteX44" fmla="*/ 749494 w 3622554"/>
                <a:gd name="connsiteY44" fmla="*/ 1214419 h 1554457"/>
                <a:gd name="connsiteX45" fmla="*/ 763374 w 3622554"/>
                <a:gd name="connsiteY45" fmla="*/ 1235238 h 1554457"/>
                <a:gd name="connsiteX46" fmla="*/ 791133 w 3622554"/>
                <a:gd name="connsiteY46" fmla="*/ 1249117 h 1554457"/>
                <a:gd name="connsiteX47" fmla="*/ 881350 w 3622554"/>
                <a:gd name="connsiteY47" fmla="*/ 1269936 h 1554457"/>
                <a:gd name="connsiteX48" fmla="*/ 964627 w 3622554"/>
                <a:gd name="connsiteY48" fmla="*/ 1249117 h 1554457"/>
                <a:gd name="connsiteX49" fmla="*/ 985446 w 3622554"/>
                <a:gd name="connsiteY49" fmla="*/ 1221359 h 1554457"/>
                <a:gd name="connsiteX50" fmla="*/ 992386 w 3622554"/>
                <a:gd name="connsiteY50" fmla="*/ 1200540 h 1554457"/>
                <a:gd name="connsiteX51" fmla="*/ 1006265 w 3622554"/>
                <a:gd name="connsiteY51" fmla="*/ 1165843 h 1554457"/>
                <a:gd name="connsiteX52" fmla="*/ 1013205 w 3622554"/>
                <a:gd name="connsiteY52" fmla="*/ 1131145 h 1554457"/>
                <a:gd name="connsiteX53" fmla="*/ 1068723 w 3622554"/>
                <a:gd name="connsiteY53" fmla="*/ 1151964 h 1554457"/>
                <a:gd name="connsiteX54" fmla="*/ 1096482 w 3622554"/>
                <a:gd name="connsiteY54" fmla="*/ 1193601 h 1554457"/>
                <a:gd name="connsiteX55" fmla="*/ 1165880 w 3622554"/>
                <a:gd name="connsiteY55" fmla="*/ 1200540 h 1554457"/>
                <a:gd name="connsiteX56" fmla="*/ 1207518 w 3622554"/>
                <a:gd name="connsiteY56" fmla="*/ 1207480 h 1554457"/>
                <a:gd name="connsiteX57" fmla="*/ 1158940 w 3622554"/>
                <a:gd name="connsiteY57" fmla="*/ 1242178 h 1554457"/>
                <a:gd name="connsiteX58" fmla="*/ 1152000 w 3622554"/>
                <a:gd name="connsiteY58" fmla="*/ 1269936 h 1554457"/>
                <a:gd name="connsiteX59" fmla="*/ 1110362 w 3622554"/>
                <a:gd name="connsiteY59" fmla="*/ 1290754 h 1554457"/>
                <a:gd name="connsiteX60" fmla="*/ 999325 w 3622554"/>
                <a:gd name="connsiteY60" fmla="*/ 1311573 h 1554457"/>
                <a:gd name="connsiteX61" fmla="*/ 950747 w 3622554"/>
                <a:gd name="connsiteY61" fmla="*/ 1318513 h 1554457"/>
                <a:gd name="connsiteX62" fmla="*/ 825831 w 3622554"/>
                <a:gd name="connsiteY62" fmla="*/ 1332392 h 1554457"/>
                <a:gd name="connsiteX63" fmla="*/ 777253 w 3622554"/>
                <a:gd name="connsiteY63" fmla="*/ 1346271 h 1554457"/>
                <a:gd name="connsiteX64" fmla="*/ 756434 w 3622554"/>
                <a:gd name="connsiteY64" fmla="*/ 1360150 h 1554457"/>
                <a:gd name="connsiteX65" fmla="*/ 742554 w 3622554"/>
                <a:gd name="connsiteY65" fmla="*/ 1380968 h 1554457"/>
                <a:gd name="connsiteX66" fmla="*/ 735615 w 3622554"/>
                <a:gd name="connsiteY66" fmla="*/ 1408727 h 1554457"/>
                <a:gd name="connsiteX67" fmla="*/ 714795 w 3622554"/>
                <a:gd name="connsiteY67" fmla="*/ 1422606 h 1554457"/>
                <a:gd name="connsiteX68" fmla="*/ 721735 w 3622554"/>
                <a:gd name="connsiteY68" fmla="*/ 1443424 h 1554457"/>
                <a:gd name="connsiteX69" fmla="*/ 818892 w 3622554"/>
                <a:gd name="connsiteY69" fmla="*/ 1457303 h 1554457"/>
                <a:gd name="connsiteX70" fmla="*/ 860530 w 3622554"/>
                <a:gd name="connsiteY70" fmla="*/ 1464243 h 1554457"/>
                <a:gd name="connsiteX71" fmla="*/ 964627 w 3622554"/>
                <a:gd name="connsiteY71" fmla="*/ 1443424 h 1554457"/>
                <a:gd name="connsiteX72" fmla="*/ 1027084 w 3622554"/>
                <a:gd name="connsiteY72" fmla="*/ 1422606 h 1554457"/>
                <a:gd name="connsiteX73" fmla="*/ 1047904 w 3622554"/>
                <a:gd name="connsiteY73" fmla="*/ 1415666 h 1554457"/>
                <a:gd name="connsiteX74" fmla="*/ 1186699 w 3622554"/>
                <a:gd name="connsiteY74" fmla="*/ 1408727 h 1554457"/>
                <a:gd name="connsiteX75" fmla="*/ 1214458 w 3622554"/>
                <a:gd name="connsiteY75" fmla="*/ 1394847 h 1554457"/>
                <a:gd name="connsiteX76" fmla="*/ 1318554 w 3622554"/>
                <a:gd name="connsiteY76" fmla="*/ 1422606 h 1554457"/>
                <a:gd name="connsiteX77" fmla="*/ 1353253 w 3622554"/>
                <a:gd name="connsiteY77" fmla="*/ 1429545 h 1554457"/>
                <a:gd name="connsiteX78" fmla="*/ 1394892 w 3622554"/>
                <a:gd name="connsiteY78" fmla="*/ 1443424 h 1554457"/>
                <a:gd name="connsiteX79" fmla="*/ 1422651 w 3622554"/>
                <a:gd name="connsiteY79" fmla="*/ 1498941 h 1554457"/>
                <a:gd name="connsiteX80" fmla="*/ 1429590 w 3622554"/>
                <a:gd name="connsiteY80" fmla="*/ 1519759 h 1554457"/>
                <a:gd name="connsiteX81" fmla="*/ 1450410 w 3622554"/>
                <a:gd name="connsiteY81" fmla="*/ 1533638 h 1554457"/>
                <a:gd name="connsiteX82" fmla="*/ 1478169 w 3622554"/>
                <a:gd name="connsiteY82" fmla="*/ 1554457 h 1554457"/>
                <a:gd name="connsiteX83" fmla="*/ 1658603 w 3622554"/>
                <a:gd name="connsiteY83" fmla="*/ 1547517 h 1554457"/>
                <a:gd name="connsiteX84" fmla="*/ 1665542 w 3622554"/>
                <a:gd name="connsiteY84" fmla="*/ 1526699 h 1554457"/>
                <a:gd name="connsiteX85" fmla="*/ 1707181 w 3622554"/>
                <a:gd name="connsiteY85" fmla="*/ 1498941 h 1554457"/>
                <a:gd name="connsiteX86" fmla="*/ 1776578 w 3622554"/>
                <a:gd name="connsiteY86" fmla="*/ 1478122 h 1554457"/>
                <a:gd name="connsiteX87" fmla="*/ 1797398 w 3622554"/>
                <a:gd name="connsiteY87" fmla="*/ 1471182 h 1554457"/>
                <a:gd name="connsiteX88" fmla="*/ 1977831 w 3622554"/>
                <a:gd name="connsiteY88" fmla="*/ 1457303 h 1554457"/>
                <a:gd name="connsiteX89" fmla="*/ 1984771 w 3622554"/>
                <a:gd name="connsiteY89" fmla="*/ 1436485 h 1554457"/>
                <a:gd name="connsiteX90" fmla="*/ 2026410 w 3622554"/>
                <a:gd name="connsiteY90" fmla="*/ 1422606 h 1554457"/>
                <a:gd name="connsiteX91" fmla="*/ 2040289 w 3622554"/>
                <a:gd name="connsiteY91" fmla="*/ 1401787 h 1554457"/>
                <a:gd name="connsiteX92" fmla="*/ 2109687 w 3622554"/>
                <a:gd name="connsiteY92" fmla="*/ 1374029 h 1554457"/>
                <a:gd name="connsiteX93" fmla="*/ 2151325 w 3622554"/>
                <a:gd name="connsiteY93" fmla="*/ 1360150 h 1554457"/>
                <a:gd name="connsiteX94" fmla="*/ 2192964 w 3622554"/>
                <a:gd name="connsiteY94" fmla="*/ 1346271 h 1554457"/>
                <a:gd name="connsiteX95" fmla="*/ 2213783 w 3622554"/>
                <a:gd name="connsiteY95" fmla="*/ 1339331 h 1554457"/>
                <a:gd name="connsiteX96" fmla="*/ 2227663 w 3622554"/>
                <a:gd name="connsiteY96" fmla="*/ 1318513 h 1554457"/>
                <a:gd name="connsiteX97" fmla="*/ 2276241 w 3622554"/>
                <a:gd name="connsiteY97" fmla="*/ 1304633 h 1554457"/>
                <a:gd name="connsiteX98" fmla="*/ 2304000 w 3622554"/>
                <a:gd name="connsiteY98" fmla="*/ 1290754 h 1554457"/>
                <a:gd name="connsiteX99" fmla="*/ 2421976 w 3622554"/>
                <a:gd name="connsiteY99" fmla="*/ 1304633 h 1554457"/>
                <a:gd name="connsiteX100" fmla="*/ 2449735 w 3622554"/>
                <a:gd name="connsiteY100" fmla="*/ 1311573 h 1554457"/>
                <a:gd name="connsiteX101" fmla="*/ 2623229 w 3622554"/>
                <a:gd name="connsiteY101" fmla="*/ 1332392 h 1554457"/>
                <a:gd name="connsiteX102" fmla="*/ 2755084 w 3622554"/>
                <a:gd name="connsiteY102" fmla="*/ 1318513 h 1554457"/>
                <a:gd name="connsiteX103" fmla="*/ 2775904 w 3622554"/>
                <a:gd name="connsiteY103" fmla="*/ 1311573 h 1554457"/>
                <a:gd name="connsiteX104" fmla="*/ 2810603 w 3622554"/>
                <a:gd name="connsiteY104" fmla="*/ 1276875 h 1554457"/>
                <a:gd name="connsiteX105" fmla="*/ 2845301 w 3622554"/>
                <a:gd name="connsiteY105" fmla="*/ 1269936 h 1554457"/>
                <a:gd name="connsiteX106" fmla="*/ 2900819 w 3622554"/>
                <a:gd name="connsiteY106" fmla="*/ 1256057 h 1554457"/>
                <a:gd name="connsiteX107" fmla="*/ 2942458 w 3622554"/>
                <a:gd name="connsiteY107" fmla="*/ 1235238 h 1554457"/>
                <a:gd name="connsiteX108" fmla="*/ 2963277 w 3622554"/>
                <a:gd name="connsiteY108" fmla="*/ 1228298 h 1554457"/>
                <a:gd name="connsiteX109" fmla="*/ 2984097 w 3622554"/>
                <a:gd name="connsiteY109" fmla="*/ 1207480 h 1554457"/>
                <a:gd name="connsiteX110" fmla="*/ 3004916 w 3622554"/>
                <a:gd name="connsiteY110" fmla="*/ 1193601 h 1554457"/>
                <a:gd name="connsiteX111" fmla="*/ 3039615 w 3622554"/>
                <a:gd name="connsiteY111" fmla="*/ 1165843 h 1554457"/>
                <a:gd name="connsiteX112" fmla="*/ 3053494 w 3622554"/>
                <a:gd name="connsiteY112" fmla="*/ 1145024 h 1554457"/>
                <a:gd name="connsiteX113" fmla="*/ 3074313 w 3622554"/>
                <a:gd name="connsiteY113" fmla="*/ 1138084 h 1554457"/>
                <a:gd name="connsiteX114" fmla="*/ 3081253 w 3622554"/>
                <a:gd name="connsiteY114" fmla="*/ 1117266 h 1554457"/>
                <a:gd name="connsiteX115" fmla="*/ 3122892 w 3622554"/>
                <a:gd name="connsiteY115" fmla="*/ 1089508 h 1554457"/>
                <a:gd name="connsiteX116" fmla="*/ 3157590 w 3622554"/>
                <a:gd name="connsiteY116" fmla="*/ 1061750 h 1554457"/>
                <a:gd name="connsiteX117" fmla="*/ 3185350 w 3622554"/>
                <a:gd name="connsiteY117" fmla="*/ 1027052 h 1554457"/>
                <a:gd name="connsiteX118" fmla="*/ 3226988 w 3622554"/>
                <a:gd name="connsiteY118" fmla="*/ 985415 h 1554457"/>
                <a:gd name="connsiteX119" fmla="*/ 3254747 w 3622554"/>
                <a:gd name="connsiteY119" fmla="*/ 936838 h 1554457"/>
                <a:gd name="connsiteX120" fmla="*/ 3296386 w 3622554"/>
                <a:gd name="connsiteY120" fmla="*/ 902140 h 1554457"/>
                <a:gd name="connsiteX121" fmla="*/ 3310265 w 3622554"/>
                <a:gd name="connsiteY121" fmla="*/ 881322 h 1554457"/>
                <a:gd name="connsiteX122" fmla="*/ 3331084 w 3622554"/>
                <a:gd name="connsiteY122" fmla="*/ 874382 h 1554457"/>
                <a:gd name="connsiteX123" fmla="*/ 3372723 w 3622554"/>
                <a:gd name="connsiteY123" fmla="*/ 846624 h 1554457"/>
                <a:gd name="connsiteX124" fmla="*/ 3379663 w 3622554"/>
                <a:gd name="connsiteY124" fmla="*/ 825805 h 1554457"/>
                <a:gd name="connsiteX125" fmla="*/ 3421301 w 3622554"/>
                <a:gd name="connsiteY125" fmla="*/ 798047 h 1554457"/>
                <a:gd name="connsiteX126" fmla="*/ 3462940 w 3622554"/>
                <a:gd name="connsiteY126" fmla="*/ 763349 h 1554457"/>
                <a:gd name="connsiteX127" fmla="*/ 3483759 w 3622554"/>
                <a:gd name="connsiteY127" fmla="*/ 756410 h 1554457"/>
                <a:gd name="connsiteX128" fmla="*/ 3546217 w 3622554"/>
                <a:gd name="connsiteY128" fmla="*/ 728652 h 1554457"/>
                <a:gd name="connsiteX129" fmla="*/ 3567036 w 3622554"/>
                <a:gd name="connsiteY129" fmla="*/ 721712 h 1554457"/>
                <a:gd name="connsiteX130" fmla="*/ 3587856 w 3622554"/>
                <a:gd name="connsiteY130" fmla="*/ 707833 h 1554457"/>
                <a:gd name="connsiteX131" fmla="*/ 3622554 w 3622554"/>
                <a:gd name="connsiteY131" fmla="*/ 687014 h 155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622554" h="1554457">
                  <a:moveTo>
                    <a:pt x="471904" y="0"/>
                  </a:moveTo>
                  <a:cubicBezTo>
                    <a:pt x="479252" y="88181"/>
                    <a:pt x="483248" y="82733"/>
                    <a:pt x="471904" y="173488"/>
                  </a:cubicBezTo>
                  <a:cubicBezTo>
                    <a:pt x="470997" y="180747"/>
                    <a:pt x="469534" y="188595"/>
                    <a:pt x="464964" y="194307"/>
                  </a:cubicBezTo>
                  <a:cubicBezTo>
                    <a:pt x="452983" y="209283"/>
                    <a:pt x="433054" y="210959"/>
                    <a:pt x="416386" y="215126"/>
                  </a:cubicBezTo>
                  <a:cubicBezTo>
                    <a:pt x="411759" y="222065"/>
                    <a:pt x="408404" y="230047"/>
                    <a:pt x="402506" y="235944"/>
                  </a:cubicBezTo>
                  <a:cubicBezTo>
                    <a:pt x="396608" y="241841"/>
                    <a:pt x="386107" y="242750"/>
                    <a:pt x="381687" y="249823"/>
                  </a:cubicBezTo>
                  <a:cubicBezTo>
                    <a:pt x="373933" y="262229"/>
                    <a:pt x="372434" y="277582"/>
                    <a:pt x="367807" y="291461"/>
                  </a:cubicBezTo>
                  <a:cubicBezTo>
                    <a:pt x="365494" y="298400"/>
                    <a:pt x="364926" y="306193"/>
                    <a:pt x="360868" y="312279"/>
                  </a:cubicBezTo>
                  <a:cubicBezTo>
                    <a:pt x="356241" y="319219"/>
                    <a:pt x="354687" y="329890"/>
                    <a:pt x="346988" y="333098"/>
                  </a:cubicBezTo>
                  <a:cubicBezTo>
                    <a:pt x="325212" y="342171"/>
                    <a:pt x="300657" y="342034"/>
                    <a:pt x="277590" y="346977"/>
                  </a:cubicBezTo>
                  <a:cubicBezTo>
                    <a:pt x="268264" y="348975"/>
                    <a:pt x="259084" y="351604"/>
                    <a:pt x="249831" y="353917"/>
                  </a:cubicBezTo>
                  <a:cubicBezTo>
                    <a:pt x="245205" y="360856"/>
                    <a:pt x="239682" y="367275"/>
                    <a:pt x="235952" y="374735"/>
                  </a:cubicBezTo>
                  <a:cubicBezTo>
                    <a:pt x="232681" y="381278"/>
                    <a:pt x="233070" y="389468"/>
                    <a:pt x="229012" y="395554"/>
                  </a:cubicBezTo>
                  <a:cubicBezTo>
                    <a:pt x="218326" y="411583"/>
                    <a:pt x="202735" y="420010"/>
                    <a:pt x="187374" y="430251"/>
                  </a:cubicBezTo>
                  <a:cubicBezTo>
                    <a:pt x="182747" y="437191"/>
                    <a:pt x="177224" y="443610"/>
                    <a:pt x="173494" y="451070"/>
                  </a:cubicBezTo>
                  <a:cubicBezTo>
                    <a:pt x="170222" y="457613"/>
                    <a:pt x="171124" y="466177"/>
                    <a:pt x="166554" y="471889"/>
                  </a:cubicBezTo>
                  <a:cubicBezTo>
                    <a:pt x="161344" y="478402"/>
                    <a:pt x="152675" y="481142"/>
                    <a:pt x="145735" y="485768"/>
                  </a:cubicBezTo>
                  <a:cubicBezTo>
                    <a:pt x="128291" y="538096"/>
                    <a:pt x="153851" y="475622"/>
                    <a:pt x="117976" y="520465"/>
                  </a:cubicBezTo>
                  <a:cubicBezTo>
                    <a:pt x="113406" y="526177"/>
                    <a:pt x="114307" y="534741"/>
                    <a:pt x="111036" y="541284"/>
                  </a:cubicBezTo>
                  <a:cubicBezTo>
                    <a:pt x="107306" y="548744"/>
                    <a:pt x="100887" y="554643"/>
                    <a:pt x="97157" y="562103"/>
                  </a:cubicBezTo>
                  <a:cubicBezTo>
                    <a:pt x="93886" y="568645"/>
                    <a:pt x="95389" y="577749"/>
                    <a:pt x="90217" y="582921"/>
                  </a:cubicBezTo>
                  <a:cubicBezTo>
                    <a:pt x="85044" y="588093"/>
                    <a:pt x="76338" y="587548"/>
                    <a:pt x="69398" y="589861"/>
                  </a:cubicBezTo>
                  <a:cubicBezTo>
                    <a:pt x="67085" y="596800"/>
                    <a:pt x="66847" y="604827"/>
                    <a:pt x="62458" y="610679"/>
                  </a:cubicBezTo>
                  <a:cubicBezTo>
                    <a:pt x="52643" y="623764"/>
                    <a:pt x="27759" y="645377"/>
                    <a:pt x="27759" y="645377"/>
                  </a:cubicBezTo>
                  <a:cubicBezTo>
                    <a:pt x="11242" y="694927"/>
                    <a:pt x="21995" y="674841"/>
                    <a:pt x="0" y="707833"/>
                  </a:cubicBezTo>
                  <a:cubicBezTo>
                    <a:pt x="2313" y="740218"/>
                    <a:pt x="1298" y="773014"/>
                    <a:pt x="6940" y="804987"/>
                  </a:cubicBezTo>
                  <a:cubicBezTo>
                    <a:pt x="8389" y="813200"/>
                    <a:pt x="18625" y="817759"/>
                    <a:pt x="20819" y="825805"/>
                  </a:cubicBezTo>
                  <a:cubicBezTo>
                    <a:pt x="25726" y="843798"/>
                    <a:pt x="20184" y="864280"/>
                    <a:pt x="27759" y="881322"/>
                  </a:cubicBezTo>
                  <a:cubicBezTo>
                    <a:pt x="30730" y="888006"/>
                    <a:pt x="41327" y="887294"/>
                    <a:pt x="48578" y="888261"/>
                  </a:cubicBezTo>
                  <a:cubicBezTo>
                    <a:pt x="76189" y="891942"/>
                    <a:pt x="104097" y="892888"/>
                    <a:pt x="131856" y="895201"/>
                  </a:cubicBezTo>
                  <a:cubicBezTo>
                    <a:pt x="159615" y="890575"/>
                    <a:pt x="186991" y="881322"/>
                    <a:pt x="215133" y="881322"/>
                  </a:cubicBezTo>
                  <a:cubicBezTo>
                    <a:pt x="264900" y="881322"/>
                    <a:pt x="260831" y="891573"/>
                    <a:pt x="291470" y="909080"/>
                  </a:cubicBezTo>
                  <a:cubicBezTo>
                    <a:pt x="315482" y="922801"/>
                    <a:pt x="316691" y="922113"/>
                    <a:pt x="340048" y="929898"/>
                  </a:cubicBezTo>
                  <a:cubicBezTo>
                    <a:pt x="344675" y="936838"/>
                    <a:pt x="348030" y="944819"/>
                    <a:pt x="353928" y="950717"/>
                  </a:cubicBezTo>
                  <a:cubicBezTo>
                    <a:pt x="359826" y="956614"/>
                    <a:pt x="367505" y="960458"/>
                    <a:pt x="374747" y="964596"/>
                  </a:cubicBezTo>
                  <a:cubicBezTo>
                    <a:pt x="383729" y="969728"/>
                    <a:pt x="392820" y="974843"/>
                    <a:pt x="402506" y="978475"/>
                  </a:cubicBezTo>
                  <a:cubicBezTo>
                    <a:pt x="411437" y="981824"/>
                    <a:pt x="420939" y="983417"/>
                    <a:pt x="430265" y="985415"/>
                  </a:cubicBezTo>
                  <a:cubicBezTo>
                    <a:pt x="453332" y="990358"/>
                    <a:pt x="477283" y="991834"/>
                    <a:pt x="499663" y="999294"/>
                  </a:cubicBezTo>
                  <a:cubicBezTo>
                    <a:pt x="557125" y="1018448"/>
                    <a:pt x="529129" y="1005058"/>
                    <a:pt x="582940" y="1040931"/>
                  </a:cubicBezTo>
                  <a:lnTo>
                    <a:pt x="603759" y="1054810"/>
                  </a:lnTo>
                  <a:cubicBezTo>
                    <a:pt x="637575" y="1105532"/>
                    <a:pt x="592569" y="1045486"/>
                    <a:pt x="645398" y="1089508"/>
                  </a:cubicBezTo>
                  <a:cubicBezTo>
                    <a:pt x="671719" y="1111442"/>
                    <a:pt x="647231" y="1112159"/>
                    <a:pt x="673157" y="1138084"/>
                  </a:cubicBezTo>
                  <a:cubicBezTo>
                    <a:pt x="678330" y="1143256"/>
                    <a:pt x="687036" y="1142711"/>
                    <a:pt x="693976" y="1145024"/>
                  </a:cubicBezTo>
                  <a:cubicBezTo>
                    <a:pt x="700087" y="1163355"/>
                    <a:pt x="710778" y="1201515"/>
                    <a:pt x="728675" y="1207480"/>
                  </a:cubicBezTo>
                  <a:lnTo>
                    <a:pt x="749494" y="1214419"/>
                  </a:lnTo>
                  <a:cubicBezTo>
                    <a:pt x="754121" y="1221359"/>
                    <a:pt x="756967" y="1229899"/>
                    <a:pt x="763374" y="1235238"/>
                  </a:cubicBezTo>
                  <a:cubicBezTo>
                    <a:pt x="771321" y="1241861"/>
                    <a:pt x="781528" y="1245275"/>
                    <a:pt x="791133" y="1249117"/>
                  </a:cubicBezTo>
                  <a:cubicBezTo>
                    <a:pt x="833471" y="1266052"/>
                    <a:pt x="834856" y="1263294"/>
                    <a:pt x="881350" y="1269936"/>
                  </a:cubicBezTo>
                  <a:cubicBezTo>
                    <a:pt x="916071" y="1266078"/>
                    <a:pt x="940722" y="1273021"/>
                    <a:pt x="964627" y="1249117"/>
                  </a:cubicBezTo>
                  <a:cubicBezTo>
                    <a:pt x="972806" y="1240939"/>
                    <a:pt x="978506" y="1230612"/>
                    <a:pt x="985446" y="1221359"/>
                  </a:cubicBezTo>
                  <a:cubicBezTo>
                    <a:pt x="987759" y="1214419"/>
                    <a:pt x="989817" y="1207389"/>
                    <a:pt x="992386" y="1200540"/>
                  </a:cubicBezTo>
                  <a:cubicBezTo>
                    <a:pt x="996760" y="1188877"/>
                    <a:pt x="1002686" y="1177774"/>
                    <a:pt x="1006265" y="1165843"/>
                  </a:cubicBezTo>
                  <a:cubicBezTo>
                    <a:pt x="1009654" y="1154545"/>
                    <a:pt x="1010892" y="1142711"/>
                    <a:pt x="1013205" y="1131145"/>
                  </a:cubicBezTo>
                  <a:cubicBezTo>
                    <a:pt x="1032017" y="1134907"/>
                    <a:pt x="1055107" y="1134944"/>
                    <a:pt x="1068723" y="1151964"/>
                  </a:cubicBezTo>
                  <a:cubicBezTo>
                    <a:pt x="1083184" y="1170040"/>
                    <a:pt x="1064564" y="1183780"/>
                    <a:pt x="1096482" y="1193601"/>
                  </a:cubicBezTo>
                  <a:cubicBezTo>
                    <a:pt x="1118702" y="1200438"/>
                    <a:pt x="1142811" y="1197657"/>
                    <a:pt x="1165880" y="1200540"/>
                  </a:cubicBezTo>
                  <a:cubicBezTo>
                    <a:pt x="1179842" y="1202285"/>
                    <a:pt x="1193639" y="1205167"/>
                    <a:pt x="1207518" y="1207480"/>
                  </a:cubicBezTo>
                  <a:cubicBezTo>
                    <a:pt x="1162593" y="1222455"/>
                    <a:pt x="1168680" y="1208088"/>
                    <a:pt x="1158940" y="1242178"/>
                  </a:cubicBezTo>
                  <a:cubicBezTo>
                    <a:pt x="1156320" y="1251348"/>
                    <a:pt x="1157291" y="1262000"/>
                    <a:pt x="1152000" y="1269936"/>
                  </a:cubicBezTo>
                  <a:cubicBezTo>
                    <a:pt x="1143811" y="1282220"/>
                    <a:pt x="1122678" y="1286136"/>
                    <a:pt x="1110362" y="1290754"/>
                  </a:cubicBezTo>
                  <a:cubicBezTo>
                    <a:pt x="1043090" y="1315979"/>
                    <a:pt x="1106220" y="1299695"/>
                    <a:pt x="999325" y="1311573"/>
                  </a:cubicBezTo>
                  <a:cubicBezTo>
                    <a:pt x="983068" y="1313379"/>
                    <a:pt x="966988" y="1316564"/>
                    <a:pt x="950747" y="1318513"/>
                  </a:cubicBezTo>
                  <a:lnTo>
                    <a:pt x="825831" y="1332392"/>
                  </a:lnTo>
                  <a:cubicBezTo>
                    <a:pt x="816931" y="1334617"/>
                    <a:pt x="787213" y="1341291"/>
                    <a:pt x="777253" y="1346271"/>
                  </a:cubicBezTo>
                  <a:cubicBezTo>
                    <a:pt x="769793" y="1350001"/>
                    <a:pt x="763374" y="1355524"/>
                    <a:pt x="756434" y="1360150"/>
                  </a:cubicBezTo>
                  <a:cubicBezTo>
                    <a:pt x="751807" y="1367089"/>
                    <a:pt x="745839" y="1373302"/>
                    <a:pt x="742554" y="1380968"/>
                  </a:cubicBezTo>
                  <a:cubicBezTo>
                    <a:pt x="738797" y="1389735"/>
                    <a:pt x="740906" y="1400791"/>
                    <a:pt x="735615" y="1408727"/>
                  </a:cubicBezTo>
                  <a:cubicBezTo>
                    <a:pt x="730988" y="1415667"/>
                    <a:pt x="721735" y="1417980"/>
                    <a:pt x="714795" y="1422606"/>
                  </a:cubicBezTo>
                  <a:cubicBezTo>
                    <a:pt x="717108" y="1429545"/>
                    <a:pt x="714796" y="1441111"/>
                    <a:pt x="721735" y="1443424"/>
                  </a:cubicBezTo>
                  <a:cubicBezTo>
                    <a:pt x="752771" y="1453769"/>
                    <a:pt x="786623" y="1451925"/>
                    <a:pt x="818892" y="1457303"/>
                  </a:cubicBezTo>
                  <a:lnTo>
                    <a:pt x="860530" y="1464243"/>
                  </a:lnTo>
                  <a:cubicBezTo>
                    <a:pt x="885637" y="1459678"/>
                    <a:pt x="934131" y="1452573"/>
                    <a:pt x="964627" y="1443424"/>
                  </a:cubicBezTo>
                  <a:cubicBezTo>
                    <a:pt x="985647" y="1437118"/>
                    <a:pt x="1006265" y="1429545"/>
                    <a:pt x="1027084" y="1422606"/>
                  </a:cubicBezTo>
                  <a:cubicBezTo>
                    <a:pt x="1034024" y="1420293"/>
                    <a:pt x="1040598" y="1416031"/>
                    <a:pt x="1047904" y="1415666"/>
                  </a:cubicBezTo>
                  <a:lnTo>
                    <a:pt x="1186699" y="1408727"/>
                  </a:lnTo>
                  <a:cubicBezTo>
                    <a:pt x="1195952" y="1404100"/>
                    <a:pt x="1204113" y="1394847"/>
                    <a:pt x="1214458" y="1394847"/>
                  </a:cubicBezTo>
                  <a:cubicBezTo>
                    <a:pt x="1225282" y="1394847"/>
                    <a:pt x="1305515" y="1419346"/>
                    <a:pt x="1318554" y="1422606"/>
                  </a:cubicBezTo>
                  <a:cubicBezTo>
                    <a:pt x="1329997" y="1425467"/>
                    <a:pt x="1341873" y="1426442"/>
                    <a:pt x="1353253" y="1429545"/>
                  </a:cubicBezTo>
                  <a:cubicBezTo>
                    <a:pt x="1367368" y="1433394"/>
                    <a:pt x="1394892" y="1443424"/>
                    <a:pt x="1394892" y="1443424"/>
                  </a:cubicBezTo>
                  <a:cubicBezTo>
                    <a:pt x="1410840" y="1491268"/>
                    <a:pt x="1398426" y="1474716"/>
                    <a:pt x="1422651" y="1498941"/>
                  </a:cubicBezTo>
                  <a:cubicBezTo>
                    <a:pt x="1424964" y="1505880"/>
                    <a:pt x="1425020" y="1514047"/>
                    <a:pt x="1429590" y="1519759"/>
                  </a:cubicBezTo>
                  <a:cubicBezTo>
                    <a:pt x="1434801" y="1526272"/>
                    <a:pt x="1443623" y="1528790"/>
                    <a:pt x="1450410" y="1533638"/>
                  </a:cubicBezTo>
                  <a:cubicBezTo>
                    <a:pt x="1459822" y="1540361"/>
                    <a:pt x="1468916" y="1547517"/>
                    <a:pt x="1478169" y="1554457"/>
                  </a:cubicBezTo>
                  <a:cubicBezTo>
                    <a:pt x="1538314" y="1552144"/>
                    <a:pt x="1599064" y="1556337"/>
                    <a:pt x="1658603" y="1547517"/>
                  </a:cubicBezTo>
                  <a:cubicBezTo>
                    <a:pt x="1665839" y="1546445"/>
                    <a:pt x="1660370" y="1531871"/>
                    <a:pt x="1665542" y="1526699"/>
                  </a:cubicBezTo>
                  <a:cubicBezTo>
                    <a:pt x="1677338" y="1514904"/>
                    <a:pt x="1690998" y="1502987"/>
                    <a:pt x="1707181" y="1498941"/>
                  </a:cubicBezTo>
                  <a:cubicBezTo>
                    <a:pt x="1749132" y="1488453"/>
                    <a:pt x="1725893" y="1495017"/>
                    <a:pt x="1776578" y="1478122"/>
                  </a:cubicBezTo>
                  <a:cubicBezTo>
                    <a:pt x="1783518" y="1475809"/>
                    <a:pt x="1790095" y="1471612"/>
                    <a:pt x="1797398" y="1471182"/>
                  </a:cubicBezTo>
                  <a:cubicBezTo>
                    <a:pt x="1936285" y="1463013"/>
                    <a:pt x="1876222" y="1468593"/>
                    <a:pt x="1977831" y="1457303"/>
                  </a:cubicBezTo>
                  <a:cubicBezTo>
                    <a:pt x="1980144" y="1450364"/>
                    <a:pt x="1978819" y="1440736"/>
                    <a:pt x="1984771" y="1436485"/>
                  </a:cubicBezTo>
                  <a:cubicBezTo>
                    <a:pt x="1996676" y="1427982"/>
                    <a:pt x="2026410" y="1422606"/>
                    <a:pt x="2026410" y="1422606"/>
                  </a:cubicBezTo>
                  <a:cubicBezTo>
                    <a:pt x="2031036" y="1415666"/>
                    <a:pt x="2034391" y="1407684"/>
                    <a:pt x="2040289" y="1401787"/>
                  </a:cubicBezTo>
                  <a:cubicBezTo>
                    <a:pt x="2059067" y="1383010"/>
                    <a:pt x="2085823" y="1381188"/>
                    <a:pt x="2109687" y="1374029"/>
                  </a:cubicBezTo>
                  <a:cubicBezTo>
                    <a:pt x="2123700" y="1369825"/>
                    <a:pt x="2137446" y="1364776"/>
                    <a:pt x="2151325" y="1360150"/>
                  </a:cubicBezTo>
                  <a:lnTo>
                    <a:pt x="2192964" y="1346271"/>
                  </a:lnTo>
                  <a:lnTo>
                    <a:pt x="2213783" y="1339331"/>
                  </a:lnTo>
                  <a:cubicBezTo>
                    <a:pt x="2218410" y="1332392"/>
                    <a:pt x="2221150" y="1323723"/>
                    <a:pt x="2227663" y="1318513"/>
                  </a:cubicBezTo>
                  <a:cubicBezTo>
                    <a:pt x="2232598" y="1314565"/>
                    <a:pt x="2273893" y="1305514"/>
                    <a:pt x="2276241" y="1304633"/>
                  </a:cubicBezTo>
                  <a:cubicBezTo>
                    <a:pt x="2285927" y="1301001"/>
                    <a:pt x="2294747" y="1295380"/>
                    <a:pt x="2304000" y="1290754"/>
                  </a:cubicBezTo>
                  <a:cubicBezTo>
                    <a:pt x="2343325" y="1295380"/>
                    <a:pt x="2382777" y="1299033"/>
                    <a:pt x="2421976" y="1304633"/>
                  </a:cubicBezTo>
                  <a:cubicBezTo>
                    <a:pt x="2431418" y="1305982"/>
                    <a:pt x="2440287" y="1310270"/>
                    <a:pt x="2449735" y="1311573"/>
                  </a:cubicBezTo>
                  <a:cubicBezTo>
                    <a:pt x="2507435" y="1319532"/>
                    <a:pt x="2623229" y="1332392"/>
                    <a:pt x="2623229" y="1332392"/>
                  </a:cubicBezTo>
                  <a:cubicBezTo>
                    <a:pt x="2667181" y="1327766"/>
                    <a:pt x="2711295" y="1324484"/>
                    <a:pt x="2755084" y="1318513"/>
                  </a:cubicBezTo>
                  <a:cubicBezTo>
                    <a:pt x="2762332" y="1317525"/>
                    <a:pt x="2770192" y="1316143"/>
                    <a:pt x="2775904" y="1311573"/>
                  </a:cubicBezTo>
                  <a:cubicBezTo>
                    <a:pt x="2805842" y="1287623"/>
                    <a:pt x="2771410" y="1291571"/>
                    <a:pt x="2810603" y="1276875"/>
                  </a:cubicBezTo>
                  <a:cubicBezTo>
                    <a:pt x="2821647" y="1272734"/>
                    <a:pt x="2833808" y="1272588"/>
                    <a:pt x="2845301" y="1269936"/>
                  </a:cubicBezTo>
                  <a:cubicBezTo>
                    <a:pt x="2863888" y="1265647"/>
                    <a:pt x="2882416" y="1261076"/>
                    <a:pt x="2900819" y="1256057"/>
                  </a:cubicBezTo>
                  <a:cubicBezTo>
                    <a:pt x="2939193" y="1245592"/>
                    <a:pt x="2904560" y="1254187"/>
                    <a:pt x="2942458" y="1235238"/>
                  </a:cubicBezTo>
                  <a:cubicBezTo>
                    <a:pt x="2949001" y="1231967"/>
                    <a:pt x="2956337" y="1230611"/>
                    <a:pt x="2963277" y="1228298"/>
                  </a:cubicBezTo>
                  <a:cubicBezTo>
                    <a:pt x="2970217" y="1221359"/>
                    <a:pt x="2976557" y="1213763"/>
                    <a:pt x="2984097" y="1207480"/>
                  </a:cubicBezTo>
                  <a:cubicBezTo>
                    <a:pt x="2990504" y="1202141"/>
                    <a:pt x="2999018" y="1199499"/>
                    <a:pt x="3004916" y="1193601"/>
                  </a:cubicBezTo>
                  <a:cubicBezTo>
                    <a:pt x="3036305" y="1162212"/>
                    <a:pt x="2999083" y="1179352"/>
                    <a:pt x="3039615" y="1165843"/>
                  </a:cubicBezTo>
                  <a:cubicBezTo>
                    <a:pt x="3044241" y="1158903"/>
                    <a:pt x="3046981" y="1150234"/>
                    <a:pt x="3053494" y="1145024"/>
                  </a:cubicBezTo>
                  <a:cubicBezTo>
                    <a:pt x="3059206" y="1140454"/>
                    <a:pt x="3069140" y="1143256"/>
                    <a:pt x="3074313" y="1138084"/>
                  </a:cubicBezTo>
                  <a:cubicBezTo>
                    <a:pt x="3079485" y="1132912"/>
                    <a:pt x="3076081" y="1122438"/>
                    <a:pt x="3081253" y="1117266"/>
                  </a:cubicBezTo>
                  <a:cubicBezTo>
                    <a:pt x="3093049" y="1105471"/>
                    <a:pt x="3122892" y="1089508"/>
                    <a:pt x="3122892" y="1089508"/>
                  </a:cubicBezTo>
                  <a:cubicBezTo>
                    <a:pt x="3150535" y="1048042"/>
                    <a:pt x="3120345" y="1084096"/>
                    <a:pt x="3157590" y="1061750"/>
                  </a:cubicBezTo>
                  <a:cubicBezTo>
                    <a:pt x="3172108" y="1053040"/>
                    <a:pt x="3174545" y="1039207"/>
                    <a:pt x="3185350" y="1027052"/>
                  </a:cubicBezTo>
                  <a:cubicBezTo>
                    <a:pt x="3198391" y="1012382"/>
                    <a:pt x="3226988" y="985415"/>
                    <a:pt x="3226988" y="985415"/>
                  </a:cubicBezTo>
                  <a:cubicBezTo>
                    <a:pt x="3232431" y="974530"/>
                    <a:pt x="3244938" y="946646"/>
                    <a:pt x="3254747" y="936838"/>
                  </a:cubicBezTo>
                  <a:cubicBezTo>
                    <a:pt x="3309337" y="882249"/>
                    <a:pt x="3239538" y="970355"/>
                    <a:pt x="3296386" y="902140"/>
                  </a:cubicBezTo>
                  <a:cubicBezTo>
                    <a:pt x="3301725" y="895733"/>
                    <a:pt x="3303752" y="886532"/>
                    <a:pt x="3310265" y="881322"/>
                  </a:cubicBezTo>
                  <a:cubicBezTo>
                    <a:pt x="3315977" y="876752"/>
                    <a:pt x="3324689" y="877934"/>
                    <a:pt x="3331084" y="874382"/>
                  </a:cubicBezTo>
                  <a:cubicBezTo>
                    <a:pt x="3345666" y="866281"/>
                    <a:pt x="3372723" y="846624"/>
                    <a:pt x="3372723" y="846624"/>
                  </a:cubicBezTo>
                  <a:cubicBezTo>
                    <a:pt x="3375036" y="839684"/>
                    <a:pt x="3374490" y="830977"/>
                    <a:pt x="3379663" y="825805"/>
                  </a:cubicBezTo>
                  <a:cubicBezTo>
                    <a:pt x="3391458" y="814010"/>
                    <a:pt x="3409506" y="809842"/>
                    <a:pt x="3421301" y="798047"/>
                  </a:cubicBezTo>
                  <a:cubicBezTo>
                    <a:pt x="3436648" y="782700"/>
                    <a:pt x="3443618" y="773010"/>
                    <a:pt x="3462940" y="763349"/>
                  </a:cubicBezTo>
                  <a:cubicBezTo>
                    <a:pt x="3469483" y="760078"/>
                    <a:pt x="3476819" y="758723"/>
                    <a:pt x="3483759" y="756410"/>
                  </a:cubicBezTo>
                  <a:cubicBezTo>
                    <a:pt x="3516752" y="734415"/>
                    <a:pt x="3496664" y="745169"/>
                    <a:pt x="3546217" y="728652"/>
                  </a:cubicBezTo>
                  <a:cubicBezTo>
                    <a:pt x="3553157" y="726339"/>
                    <a:pt x="3560949" y="725769"/>
                    <a:pt x="3567036" y="721712"/>
                  </a:cubicBezTo>
                  <a:cubicBezTo>
                    <a:pt x="3573976" y="717086"/>
                    <a:pt x="3580396" y="711563"/>
                    <a:pt x="3587856" y="707833"/>
                  </a:cubicBezTo>
                  <a:cubicBezTo>
                    <a:pt x="3623889" y="689817"/>
                    <a:pt x="3595447" y="714121"/>
                    <a:pt x="3622554" y="687014"/>
                  </a:cubicBezTo>
                </a:path>
              </a:pathLst>
            </a:custGeom>
            <a:ln w="190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749494" y="1040931"/>
              <a:ext cx="3150651" cy="1617777"/>
            </a:xfrm>
            <a:custGeom>
              <a:avLst/>
              <a:gdLst>
                <a:gd name="connsiteX0" fmla="*/ 0 w 3150651"/>
                <a:gd name="connsiteY0" fmla="*/ 1242178 h 1617777"/>
                <a:gd name="connsiteX1" fmla="*/ 117976 w 3150651"/>
                <a:gd name="connsiteY1" fmla="*/ 1249117 h 1617777"/>
                <a:gd name="connsiteX2" fmla="*/ 124916 w 3150651"/>
                <a:gd name="connsiteY2" fmla="*/ 1325452 h 1617777"/>
                <a:gd name="connsiteX3" fmla="*/ 145735 w 3150651"/>
                <a:gd name="connsiteY3" fmla="*/ 1339331 h 1617777"/>
                <a:gd name="connsiteX4" fmla="*/ 249831 w 3150651"/>
                <a:gd name="connsiteY4" fmla="*/ 1353210 h 1617777"/>
                <a:gd name="connsiteX5" fmla="*/ 270651 w 3150651"/>
                <a:gd name="connsiteY5" fmla="*/ 1360150 h 1617777"/>
                <a:gd name="connsiteX6" fmla="*/ 298410 w 3150651"/>
                <a:gd name="connsiteY6" fmla="*/ 1394847 h 1617777"/>
                <a:gd name="connsiteX7" fmla="*/ 319229 w 3150651"/>
                <a:gd name="connsiteY7" fmla="*/ 1401787 h 1617777"/>
                <a:gd name="connsiteX8" fmla="*/ 360867 w 3150651"/>
                <a:gd name="connsiteY8" fmla="*/ 1429545 h 1617777"/>
                <a:gd name="connsiteX9" fmla="*/ 402506 w 3150651"/>
                <a:gd name="connsiteY9" fmla="*/ 1450364 h 1617777"/>
                <a:gd name="connsiteX10" fmla="*/ 423325 w 3150651"/>
                <a:gd name="connsiteY10" fmla="*/ 1457303 h 1617777"/>
                <a:gd name="connsiteX11" fmla="*/ 444145 w 3150651"/>
                <a:gd name="connsiteY11" fmla="*/ 1471182 h 1617777"/>
                <a:gd name="connsiteX12" fmla="*/ 576000 w 3150651"/>
                <a:gd name="connsiteY12" fmla="*/ 1464243 h 1617777"/>
                <a:gd name="connsiteX13" fmla="*/ 610699 w 3150651"/>
                <a:gd name="connsiteY13" fmla="*/ 1457303 h 1617777"/>
                <a:gd name="connsiteX14" fmla="*/ 652337 w 3150651"/>
                <a:gd name="connsiteY14" fmla="*/ 1450364 h 1617777"/>
                <a:gd name="connsiteX15" fmla="*/ 673157 w 3150651"/>
                <a:gd name="connsiteY15" fmla="*/ 1443424 h 1617777"/>
                <a:gd name="connsiteX16" fmla="*/ 707855 w 3150651"/>
                <a:gd name="connsiteY16" fmla="*/ 1415666 h 1617777"/>
                <a:gd name="connsiteX17" fmla="*/ 749494 w 3150651"/>
                <a:gd name="connsiteY17" fmla="*/ 1380968 h 1617777"/>
                <a:gd name="connsiteX18" fmla="*/ 770313 w 3150651"/>
                <a:gd name="connsiteY18" fmla="*/ 1374029 h 1617777"/>
                <a:gd name="connsiteX19" fmla="*/ 791133 w 3150651"/>
                <a:gd name="connsiteY19" fmla="*/ 1360150 h 1617777"/>
                <a:gd name="connsiteX20" fmla="*/ 839711 w 3150651"/>
                <a:gd name="connsiteY20" fmla="*/ 1346271 h 1617777"/>
                <a:gd name="connsiteX21" fmla="*/ 950747 w 3150651"/>
                <a:gd name="connsiteY21" fmla="*/ 1360150 h 1617777"/>
                <a:gd name="connsiteX22" fmla="*/ 971566 w 3150651"/>
                <a:gd name="connsiteY22" fmla="*/ 1374029 h 1617777"/>
                <a:gd name="connsiteX23" fmla="*/ 985446 w 3150651"/>
                <a:gd name="connsiteY23" fmla="*/ 1394847 h 1617777"/>
                <a:gd name="connsiteX24" fmla="*/ 992386 w 3150651"/>
                <a:gd name="connsiteY24" fmla="*/ 1415666 h 1617777"/>
                <a:gd name="connsiteX25" fmla="*/ 1013205 w 3150651"/>
                <a:gd name="connsiteY25" fmla="*/ 1436485 h 1617777"/>
                <a:gd name="connsiteX26" fmla="*/ 1020145 w 3150651"/>
                <a:gd name="connsiteY26" fmla="*/ 1457303 h 1617777"/>
                <a:gd name="connsiteX27" fmla="*/ 1040964 w 3150651"/>
                <a:gd name="connsiteY27" fmla="*/ 1464243 h 1617777"/>
                <a:gd name="connsiteX28" fmla="*/ 1054843 w 3150651"/>
                <a:gd name="connsiteY28" fmla="*/ 1505880 h 1617777"/>
                <a:gd name="connsiteX29" fmla="*/ 1061783 w 3150651"/>
                <a:gd name="connsiteY29" fmla="*/ 1526699 h 1617777"/>
                <a:gd name="connsiteX30" fmla="*/ 1082602 w 3150651"/>
                <a:gd name="connsiteY30" fmla="*/ 1616913 h 1617777"/>
                <a:gd name="connsiteX31" fmla="*/ 1089542 w 3150651"/>
                <a:gd name="connsiteY31" fmla="*/ 1596094 h 1617777"/>
                <a:gd name="connsiteX32" fmla="*/ 1103422 w 3150651"/>
                <a:gd name="connsiteY32" fmla="*/ 1575275 h 1617777"/>
                <a:gd name="connsiteX33" fmla="*/ 1110361 w 3150651"/>
                <a:gd name="connsiteY33" fmla="*/ 1498940 h 1617777"/>
                <a:gd name="connsiteX34" fmla="*/ 1124241 w 3150651"/>
                <a:gd name="connsiteY34" fmla="*/ 1450364 h 1617777"/>
                <a:gd name="connsiteX35" fmla="*/ 1131181 w 3150651"/>
                <a:gd name="connsiteY35" fmla="*/ 1380968 h 1617777"/>
                <a:gd name="connsiteX36" fmla="*/ 1145060 w 3150651"/>
                <a:gd name="connsiteY36" fmla="*/ 1360150 h 1617777"/>
                <a:gd name="connsiteX37" fmla="*/ 1152000 w 3150651"/>
                <a:gd name="connsiteY37" fmla="*/ 1339331 h 1617777"/>
                <a:gd name="connsiteX38" fmla="*/ 1193639 w 3150651"/>
                <a:gd name="connsiteY38" fmla="*/ 1304633 h 1617777"/>
                <a:gd name="connsiteX39" fmla="*/ 1235277 w 3150651"/>
                <a:gd name="connsiteY39" fmla="*/ 1235238 h 1617777"/>
                <a:gd name="connsiteX40" fmla="*/ 1263036 w 3150651"/>
                <a:gd name="connsiteY40" fmla="*/ 1228298 h 1617777"/>
                <a:gd name="connsiteX41" fmla="*/ 1297735 w 3150651"/>
                <a:gd name="connsiteY41" fmla="*/ 1200540 h 1617777"/>
                <a:gd name="connsiteX42" fmla="*/ 1318554 w 3150651"/>
                <a:gd name="connsiteY42" fmla="*/ 1179722 h 1617777"/>
                <a:gd name="connsiteX43" fmla="*/ 1339373 w 3150651"/>
                <a:gd name="connsiteY43" fmla="*/ 1172782 h 1617777"/>
                <a:gd name="connsiteX44" fmla="*/ 1360193 w 3150651"/>
                <a:gd name="connsiteY44" fmla="*/ 1158903 h 1617777"/>
                <a:gd name="connsiteX45" fmla="*/ 1401831 w 3150651"/>
                <a:gd name="connsiteY45" fmla="*/ 1145024 h 1617777"/>
                <a:gd name="connsiteX46" fmla="*/ 1443470 w 3150651"/>
                <a:gd name="connsiteY46" fmla="*/ 1131145 h 1617777"/>
                <a:gd name="connsiteX47" fmla="*/ 1485108 w 3150651"/>
                <a:gd name="connsiteY47" fmla="*/ 1110326 h 1617777"/>
                <a:gd name="connsiteX48" fmla="*/ 1526747 w 3150651"/>
                <a:gd name="connsiteY48" fmla="*/ 1096447 h 1617777"/>
                <a:gd name="connsiteX49" fmla="*/ 1561446 w 3150651"/>
                <a:gd name="connsiteY49" fmla="*/ 1054810 h 1617777"/>
                <a:gd name="connsiteX50" fmla="*/ 1603084 w 3150651"/>
                <a:gd name="connsiteY50" fmla="*/ 1020112 h 1617777"/>
                <a:gd name="connsiteX51" fmla="*/ 1623904 w 3150651"/>
                <a:gd name="connsiteY51" fmla="*/ 971535 h 1617777"/>
                <a:gd name="connsiteX52" fmla="*/ 1637783 w 3150651"/>
                <a:gd name="connsiteY52" fmla="*/ 950717 h 1617777"/>
                <a:gd name="connsiteX53" fmla="*/ 1658602 w 3150651"/>
                <a:gd name="connsiteY53" fmla="*/ 943777 h 1617777"/>
                <a:gd name="connsiteX54" fmla="*/ 1679422 w 3150651"/>
                <a:gd name="connsiteY54" fmla="*/ 922959 h 1617777"/>
                <a:gd name="connsiteX55" fmla="*/ 1741879 w 3150651"/>
                <a:gd name="connsiteY55" fmla="*/ 902140 h 1617777"/>
                <a:gd name="connsiteX56" fmla="*/ 1859855 w 3150651"/>
                <a:gd name="connsiteY56" fmla="*/ 881321 h 1617777"/>
                <a:gd name="connsiteX57" fmla="*/ 1887614 w 3150651"/>
                <a:gd name="connsiteY57" fmla="*/ 874382 h 1617777"/>
                <a:gd name="connsiteX58" fmla="*/ 1977831 w 3150651"/>
                <a:gd name="connsiteY58" fmla="*/ 860503 h 1617777"/>
                <a:gd name="connsiteX59" fmla="*/ 2158265 w 3150651"/>
                <a:gd name="connsiteY59" fmla="*/ 860503 h 1617777"/>
                <a:gd name="connsiteX60" fmla="*/ 2179084 w 3150651"/>
                <a:gd name="connsiteY60" fmla="*/ 811926 h 1617777"/>
                <a:gd name="connsiteX61" fmla="*/ 2179084 w 3150651"/>
                <a:gd name="connsiteY61" fmla="*/ 645377 h 1617777"/>
                <a:gd name="connsiteX62" fmla="*/ 2199904 w 3150651"/>
                <a:gd name="connsiteY62" fmla="*/ 617619 h 1617777"/>
                <a:gd name="connsiteX63" fmla="*/ 2234602 w 3150651"/>
                <a:gd name="connsiteY63" fmla="*/ 582921 h 1617777"/>
                <a:gd name="connsiteX64" fmla="*/ 2262361 w 3150651"/>
                <a:gd name="connsiteY64" fmla="*/ 548224 h 1617777"/>
                <a:gd name="connsiteX65" fmla="*/ 2269301 w 3150651"/>
                <a:gd name="connsiteY65" fmla="*/ 527405 h 1617777"/>
                <a:gd name="connsiteX66" fmla="*/ 2290120 w 3150651"/>
                <a:gd name="connsiteY66" fmla="*/ 513526 h 1617777"/>
                <a:gd name="connsiteX67" fmla="*/ 2338699 w 3150651"/>
                <a:gd name="connsiteY67" fmla="*/ 499647 h 1617777"/>
                <a:gd name="connsiteX68" fmla="*/ 2359518 w 3150651"/>
                <a:gd name="connsiteY68" fmla="*/ 478828 h 1617777"/>
                <a:gd name="connsiteX69" fmla="*/ 2380337 w 3150651"/>
                <a:gd name="connsiteY69" fmla="*/ 471889 h 1617777"/>
                <a:gd name="connsiteX70" fmla="*/ 2394217 w 3150651"/>
                <a:gd name="connsiteY70" fmla="*/ 451070 h 1617777"/>
                <a:gd name="connsiteX71" fmla="*/ 2442795 w 3150651"/>
                <a:gd name="connsiteY71" fmla="*/ 409433 h 1617777"/>
                <a:gd name="connsiteX72" fmla="*/ 2491373 w 3150651"/>
                <a:gd name="connsiteY72" fmla="*/ 360856 h 1617777"/>
                <a:gd name="connsiteX73" fmla="*/ 2512193 w 3150651"/>
                <a:gd name="connsiteY73" fmla="*/ 340037 h 1617777"/>
                <a:gd name="connsiteX74" fmla="*/ 2553831 w 3150651"/>
                <a:gd name="connsiteY74" fmla="*/ 312279 h 1617777"/>
                <a:gd name="connsiteX75" fmla="*/ 2588530 w 3150651"/>
                <a:gd name="connsiteY75" fmla="*/ 277582 h 1617777"/>
                <a:gd name="connsiteX76" fmla="*/ 2602410 w 3150651"/>
                <a:gd name="connsiteY76" fmla="*/ 263702 h 1617777"/>
                <a:gd name="connsiteX77" fmla="*/ 2623229 w 3150651"/>
                <a:gd name="connsiteY77" fmla="*/ 249823 h 1617777"/>
                <a:gd name="connsiteX78" fmla="*/ 2650988 w 3150651"/>
                <a:gd name="connsiteY78" fmla="*/ 229005 h 1617777"/>
                <a:gd name="connsiteX79" fmla="*/ 2692626 w 3150651"/>
                <a:gd name="connsiteY79" fmla="*/ 201247 h 1617777"/>
                <a:gd name="connsiteX80" fmla="*/ 2706506 w 3150651"/>
                <a:gd name="connsiteY80" fmla="*/ 180428 h 1617777"/>
                <a:gd name="connsiteX81" fmla="*/ 2748145 w 3150651"/>
                <a:gd name="connsiteY81" fmla="*/ 166549 h 1617777"/>
                <a:gd name="connsiteX82" fmla="*/ 2796723 w 3150651"/>
                <a:gd name="connsiteY82" fmla="*/ 152670 h 1617777"/>
                <a:gd name="connsiteX83" fmla="*/ 2838361 w 3150651"/>
                <a:gd name="connsiteY83" fmla="*/ 124912 h 1617777"/>
                <a:gd name="connsiteX84" fmla="*/ 2886940 w 3150651"/>
                <a:gd name="connsiteY84" fmla="*/ 97153 h 1617777"/>
                <a:gd name="connsiteX85" fmla="*/ 2949398 w 3150651"/>
                <a:gd name="connsiteY85" fmla="*/ 48577 h 1617777"/>
                <a:gd name="connsiteX86" fmla="*/ 2970217 w 3150651"/>
                <a:gd name="connsiteY86" fmla="*/ 34698 h 1617777"/>
                <a:gd name="connsiteX87" fmla="*/ 2997976 w 3150651"/>
                <a:gd name="connsiteY87" fmla="*/ 27758 h 1617777"/>
                <a:gd name="connsiteX88" fmla="*/ 3067373 w 3150651"/>
                <a:gd name="connsiteY88" fmla="*/ 6939 h 1617777"/>
                <a:gd name="connsiteX89" fmla="*/ 3150651 w 3150651"/>
                <a:gd name="connsiteY89" fmla="*/ 0 h 161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50651" h="1617777">
                  <a:moveTo>
                    <a:pt x="0" y="1242178"/>
                  </a:moveTo>
                  <a:cubicBezTo>
                    <a:pt x="39325" y="1244491"/>
                    <a:pt x="85198" y="1227266"/>
                    <a:pt x="117976" y="1249117"/>
                  </a:cubicBezTo>
                  <a:cubicBezTo>
                    <a:pt x="139235" y="1263289"/>
                    <a:pt x="117402" y="1301032"/>
                    <a:pt x="124916" y="1325452"/>
                  </a:cubicBezTo>
                  <a:cubicBezTo>
                    <a:pt x="127369" y="1333424"/>
                    <a:pt x="137926" y="1336403"/>
                    <a:pt x="145735" y="1339331"/>
                  </a:cubicBezTo>
                  <a:cubicBezTo>
                    <a:pt x="166645" y="1347172"/>
                    <a:pt x="240803" y="1352307"/>
                    <a:pt x="249831" y="1353210"/>
                  </a:cubicBezTo>
                  <a:cubicBezTo>
                    <a:pt x="256771" y="1355523"/>
                    <a:pt x="265478" y="1354977"/>
                    <a:pt x="270651" y="1360150"/>
                  </a:cubicBezTo>
                  <a:cubicBezTo>
                    <a:pt x="310674" y="1400172"/>
                    <a:pt x="236786" y="1364036"/>
                    <a:pt x="298410" y="1394847"/>
                  </a:cubicBezTo>
                  <a:cubicBezTo>
                    <a:pt x="304953" y="1398118"/>
                    <a:pt x="312834" y="1398235"/>
                    <a:pt x="319229" y="1401787"/>
                  </a:cubicBezTo>
                  <a:cubicBezTo>
                    <a:pt x="333811" y="1409888"/>
                    <a:pt x="345042" y="1424270"/>
                    <a:pt x="360867" y="1429545"/>
                  </a:cubicBezTo>
                  <a:cubicBezTo>
                    <a:pt x="413203" y="1446990"/>
                    <a:pt x="348689" y="1423457"/>
                    <a:pt x="402506" y="1450364"/>
                  </a:cubicBezTo>
                  <a:cubicBezTo>
                    <a:pt x="409049" y="1453635"/>
                    <a:pt x="416385" y="1454990"/>
                    <a:pt x="423325" y="1457303"/>
                  </a:cubicBezTo>
                  <a:cubicBezTo>
                    <a:pt x="430265" y="1461929"/>
                    <a:pt x="435813" y="1470803"/>
                    <a:pt x="444145" y="1471182"/>
                  </a:cubicBezTo>
                  <a:cubicBezTo>
                    <a:pt x="488112" y="1473181"/>
                    <a:pt x="532140" y="1467898"/>
                    <a:pt x="576000" y="1464243"/>
                  </a:cubicBezTo>
                  <a:cubicBezTo>
                    <a:pt x="587755" y="1463263"/>
                    <a:pt x="599094" y="1459413"/>
                    <a:pt x="610699" y="1457303"/>
                  </a:cubicBezTo>
                  <a:cubicBezTo>
                    <a:pt x="624543" y="1454786"/>
                    <a:pt x="638458" y="1452677"/>
                    <a:pt x="652337" y="1450364"/>
                  </a:cubicBezTo>
                  <a:cubicBezTo>
                    <a:pt x="659277" y="1448051"/>
                    <a:pt x="667445" y="1447994"/>
                    <a:pt x="673157" y="1443424"/>
                  </a:cubicBezTo>
                  <a:cubicBezTo>
                    <a:pt x="718002" y="1407550"/>
                    <a:pt x="655523" y="1433111"/>
                    <a:pt x="707855" y="1415666"/>
                  </a:cubicBezTo>
                  <a:cubicBezTo>
                    <a:pt x="723202" y="1400319"/>
                    <a:pt x="730172" y="1390629"/>
                    <a:pt x="749494" y="1380968"/>
                  </a:cubicBezTo>
                  <a:cubicBezTo>
                    <a:pt x="756037" y="1377697"/>
                    <a:pt x="763373" y="1376342"/>
                    <a:pt x="770313" y="1374029"/>
                  </a:cubicBezTo>
                  <a:cubicBezTo>
                    <a:pt x="777253" y="1369403"/>
                    <a:pt x="783673" y="1363880"/>
                    <a:pt x="791133" y="1360150"/>
                  </a:cubicBezTo>
                  <a:cubicBezTo>
                    <a:pt x="801093" y="1355170"/>
                    <a:pt x="830811" y="1348496"/>
                    <a:pt x="839711" y="1346271"/>
                  </a:cubicBezTo>
                  <a:cubicBezTo>
                    <a:pt x="856940" y="1347596"/>
                    <a:pt x="920786" y="1345169"/>
                    <a:pt x="950747" y="1360150"/>
                  </a:cubicBezTo>
                  <a:cubicBezTo>
                    <a:pt x="958207" y="1363880"/>
                    <a:pt x="964626" y="1369403"/>
                    <a:pt x="971566" y="1374029"/>
                  </a:cubicBezTo>
                  <a:cubicBezTo>
                    <a:pt x="976193" y="1380968"/>
                    <a:pt x="981716" y="1387387"/>
                    <a:pt x="985446" y="1394847"/>
                  </a:cubicBezTo>
                  <a:cubicBezTo>
                    <a:pt x="988718" y="1401390"/>
                    <a:pt x="988328" y="1409580"/>
                    <a:pt x="992386" y="1415666"/>
                  </a:cubicBezTo>
                  <a:cubicBezTo>
                    <a:pt x="997830" y="1423832"/>
                    <a:pt x="1006265" y="1429545"/>
                    <a:pt x="1013205" y="1436485"/>
                  </a:cubicBezTo>
                  <a:cubicBezTo>
                    <a:pt x="1015518" y="1443424"/>
                    <a:pt x="1014973" y="1452131"/>
                    <a:pt x="1020145" y="1457303"/>
                  </a:cubicBezTo>
                  <a:cubicBezTo>
                    <a:pt x="1025318" y="1462475"/>
                    <a:pt x="1036712" y="1458290"/>
                    <a:pt x="1040964" y="1464243"/>
                  </a:cubicBezTo>
                  <a:cubicBezTo>
                    <a:pt x="1049467" y="1476148"/>
                    <a:pt x="1050217" y="1492001"/>
                    <a:pt x="1054843" y="1505880"/>
                  </a:cubicBezTo>
                  <a:lnTo>
                    <a:pt x="1061783" y="1526699"/>
                  </a:lnTo>
                  <a:cubicBezTo>
                    <a:pt x="1063691" y="1540057"/>
                    <a:pt x="1069902" y="1604213"/>
                    <a:pt x="1082602" y="1616913"/>
                  </a:cubicBezTo>
                  <a:cubicBezTo>
                    <a:pt x="1087775" y="1622086"/>
                    <a:pt x="1086270" y="1602637"/>
                    <a:pt x="1089542" y="1596094"/>
                  </a:cubicBezTo>
                  <a:cubicBezTo>
                    <a:pt x="1093272" y="1588634"/>
                    <a:pt x="1098795" y="1582215"/>
                    <a:pt x="1103422" y="1575275"/>
                  </a:cubicBezTo>
                  <a:cubicBezTo>
                    <a:pt x="1105735" y="1549830"/>
                    <a:pt x="1106161" y="1524142"/>
                    <a:pt x="1110361" y="1498940"/>
                  </a:cubicBezTo>
                  <a:cubicBezTo>
                    <a:pt x="1113130" y="1482329"/>
                    <a:pt x="1121314" y="1466948"/>
                    <a:pt x="1124241" y="1450364"/>
                  </a:cubicBezTo>
                  <a:cubicBezTo>
                    <a:pt x="1128281" y="1427470"/>
                    <a:pt x="1125954" y="1403620"/>
                    <a:pt x="1131181" y="1380968"/>
                  </a:cubicBezTo>
                  <a:cubicBezTo>
                    <a:pt x="1133056" y="1372841"/>
                    <a:pt x="1141330" y="1367610"/>
                    <a:pt x="1145060" y="1360150"/>
                  </a:cubicBezTo>
                  <a:cubicBezTo>
                    <a:pt x="1148331" y="1353607"/>
                    <a:pt x="1147942" y="1345417"/>
                    <a:pt x="1152000" y="1339331"/>
                  </a:cubicBezTo>
                  <a:cubicBezTo>
                    <a:pt x="1162688" y="1323299"/>
                    <a:pt x="1178275" y="1314875"/>
                    <a:pt x="1193639" y="1304633"/>
                  </a:cubicBezTo>
                  <a:cubicBezTo>
                    <a:pt x="1200140" y="1291631"/>
                    <a:pt x="1225705" y="1237631"/>
                    <a:pt x="1235277" y="1235238"/>
                  </a:cubicBezTo>
                  <a:lnTo>
                    <a:pt x="1263036" y="1228298"/>
                  </a:lnTo>
                  <a:cubicBezTo>
                    <a:pt x="1294078" y="1181740"/>
                    <a:pt x="1257511" y="1227356"/>
                    <a:pt x="1297735" y="1200540"/>
                  </a:cubicBezTo>
                  <a:cubicBezTo>
                    <a:pt x="1305901" y="1195096"/>
                    <a:pt x="1310388" y="1185166"/>
                    <a:pt x="1318554" y="1179722"/>
                  </a:cubicBezTo>
                  <a:cubicBezTo>
                    <a:pt x="1324641" y="1175664"/>
                    <a:pt x="1332830" y="1176053"/>
                    <a:pt x="1339373" y="1172782"/>
                  </a:cubicBezTo>
                  <a:cubicBezTo>
                    <a:pt x="1346833" y="1169052"/>
                    <a:pt x="1352571" y="1162290"/>
                    <a:pt x="1360193" y="1158903"/>
                  </a:cubicBezTo>
                  <a:cubicBezTo>
                    <a:pt x="1373562" y="1152961"/>
                    <a:pt x="1387952" y="1149650"/>
                    <a:pt x="1401831" y="1145024"/>
                  </a:cubicBezTo>
                  <a:lnTo>
                    <a:pt x="1443470" y="1131145"/>
                  </a:lnTo>
                  <a:cubicBezTo>
                    <a:pt x="1519396" y="1105837"/>
                    <a:pt x="1404393" y="1146198"/>
                    <a:pt x="1485108" y="1110326"/>
                  </a:cubicBezTo>
                  <a:cubicBezTo>
                    <a:pt x="1498478" y="1104384"/>
                    <a:pt x="1526747" y="1096447"/>
                    <a:pt x="1526747" y="1096447"/>
                  </a:cubicBezTo>
                  <a:cubicBezTo>
                    <a:pt x="1540395" y="1075976"/>
                    <a:pt x="1541407" y="1071508"/>
                    <a:pt x="1561446" y="1054810"/>
                  </a:cubicBezTo>
                  <a:cubicBezTo>
                    <a:pt x="1619409" y="1006509"/>
                    <a:pt x="1542269" y="1080927"/>
                    <a:pt x="1603084" y="1020112"/>
                  </a:cubicBezTo>
                  <a:cubicBezTo>
                    <a:pt x="1610870" y="996756"/>
                    <a:pt x="1610183" y="995546"/>
                    <a:pt x="1623904" y="971535"/>
                  </a:cubicBezTo>
                  <a:cubicBezTo>
                    <a:pt x="1628042" y="964294"/>
                    <a:pt x="1631270" y="955927"/>
                    <a:pt x="1637783" y="950717"/>
                  </a:cubicBezTo>
                  <a:cubicBezTo>
                    <a:pt x="1643495" y="946147"/>
                    <a:pt x="1651662" y="946090"/>
                    <a:pt x="1658602" y="943777"/>
                  </a:cubicBezTo>
                  <a:cubicBezTo>
                    <a:pt x="1665542" y="936838"/>
                    <a:pt x="1671099" y="928160"/>
                    <a:pt x="1679422" y="922959"/>
                  </a:cubicBezTo>
                  <a:cubicBezTo>
                    <a:pt x="1695579" y="912861"/>
                    <a:pt x="1723012" y="906494"/>
                    <a:pt x="1741879" y="902140"/>
                  </a:cubicBezTo>
                  <a:cubicBezTo>
                    <a:pt x="1868762" y="872860"/>
                    <a:pt x="1742758" y="900837"/>
                    <a:pt x="1859855" y="881321"/>
                  </a:cubicBezTo>
                  <a:cubicBezTo>
                    <a:pt x="1869263" y="879753"/>
                    <a:pt x="1878221" y="876039"/>
                    <a:pt x="1887614" y="874382"/>
                  </a:cubicBezTo>
                  <a:cubicBezTo>
                    <a:pt x="1917577" y="869095"/>
                    <a:pt x="1947759" y="865129"/>
                    <a:pt x="1977831" y="860503"/>
                  </a:cubicBezTo>
                  <a:cubicBezTo>
                    <a:pt x="2009120" y="862589"/>
                    <a:pt x="2119519" y="875405"/>
                    <a:pt x="2158265" y="860503"/>
                  </a:cubicBezTo>
                  <a:cubicBezTo>
                    <a:pt x="2164825" y="857980"/>
                    <a:pt x="2176363" y="820089"/>
                    <a:pt x="2179084" y="811926"/>
                  </a:cubicBezTo>
                  <a:cubicBezTo>
                    <a:pt x="2176390" y="771517"/>
                    <a:pt x="2164909" y="691445"/>
                    <a:pt x="2179084" y="645377"/>
                  </a:cubicBezTo>
                  <a:cubicBezTo>
                    <a:pt x="2182486" y="634322"/>
                    <a:pt x="2193181" y="627031"/>
                    <a:pt x="2199904" y="617619"/>
                  </a:cubicBezTo>
                  <a:cubicBezTo>
                    <a:pt x="2220935" y="588177"/>
                    <a:pt x="2204318" y="603110"/>
                    <a:pt x="2234602" y="582921"/>
                  </a:cubicBezTo>
                  <a:cubicBezTo>
                    <a:pt x="2252046" y="530593"/>
                    <a:pt x="2226486" y="593067"/>
                    <a:pt x="2262361" y="548224"/>
                  </a:cubicBezTo>
                  <a:cubicBezTo>
                    <a:pt x="2266931" y="542512"/>
                    <a:pt x="2264731" y="533117"/>
                    <a:pt x="2269301" y="527405"/>
                  </a:cubicBezTo>
                  <a:cubicBezTo>
                    <a:pt x="2274511" y="520892"/>
                    <a:pt x="2282660" y="517256"/>
                    <a:pt x="2290120" y="513526"/>
                  </a:cubicBezTo>
                  <a:cubicBezTo>
                    <a:pt x="2300079" y="508547"/>
                    <a:pt x="2329801" y="501871"/>
                    <a:pt x="2338699" y="499647"/>
                  </a:cubicBezTo>
                  <a:cubicBezTo>
                    <a:pt x="2345639" y="492707"/>
                    <a:pt x="2351352" y="484272"/>
                    <a:pt x="2359518" y="478828"/>
                  </a:cubicBezTo>
                  <a:cubicBezTo>
                    <a:pt x="2365604" y="474770"/>
                    <a:pt x="2374625" y="476459"/>
                    <a:pt x="2380337" y="471889"/>
                  </a:cubicBezTo>
                  <a:cubicBezTo>
                    <a:pt x="2386850" y="466679"/>
                    <a:pt x="2388877" y="457477"/>
                    <a:pt x="2394217" y="451070"/>
                  </a:cubicBezTo>
                  <a:cubicBezTo>
                    <a:pt x="2410329" y="431736"/>
                    <a:pt x="2422370" y="424751"/>
                    <a:pt x="2442795" y="409433"/>
                  </a:cubicBezTo>
                  <a:cubicBezTo>
                    <a:pt x="2458498" y="362326"/>
                    <a:pt x="2435695" y="416532"/>
                    <a:pt x="2491373" y="360856"/>
                  </a:cubicBezTo>
                  <a:cubicBezTo>
                    <a:pt x="2498313" y="353916"/>
                    <a:pt x="2504446" y="346062"/>
                    <a:pt x="2512193" y="340037"/>
                  </a:cubicBezTo>
                  <a:cubicBezTo>
                    <a:pt x="2525360" y="329796"/>
                    <a:pt x="2553831" y="312279"/>
                    <a:pt x="2553831" y="312279"/>
                  </a:cubicBezTo>
                  <a:cubicBezTo>
                    <a:pt x="2577626" y="276589"/>
                    <a:pt x="2555483" y="304020"/>
                    <a:pt x="2588530" y="277582"/>
                  </a:cubicBezTo>
                  <a:cubicBezTo>
                    <a:pt x="2593639" y="273495"/>
                    <a:pt x="2597301" y="267789"/>
                    <a:pt x="2602410" y="263702"/>
                  </a:cubicBezTo>
                  <a:cubicBezTo>
                    <a:pt x="2608923" y="258492"/>
                    <a:pt x="2616442" y="254671"/>
                    <a:pt x="2623229" y="249823"/>
                  </a:cubicBezTo>
                  <a:cubicBezTo>
                    <a:pt x="2632641" y="243101"/>
                    <a:pt x="2641513" y="235637"/>
                    <a:pt x="2650988" y="229005"/>
                  </a:cubicBezTo>
                  <a:cubicBezTo>
                    <a:pt x="2664654" y="219439"/>
                    <a:pt x="2692626" y="201247"/>
                    <a:pt x="2692626" y="201247"/>
                  </a:cubicBezTo>
                  <a:cubicBezTo>
                    <a:pt x="2697253" y="194307"/>
                    <a:pt x="2699433" y="184848"/>
                    <a:pt x="2706506" y="180428"/>
                  </a:cubicBezTo>
                  <a:cubicBezTo>
                    <a:pt x="2718913" y="172674"/>
                    <a:pt x="2733951" y="170098"/>
                    <a:pt x="2748145" y="166549"/>
                  </a:cubicBezTo>
                  <a:cubicBezTo>
                    <a:pt x="2783001" y="157835"/>
                    <a:pt x="2766856" y="162625"/>
                    <a:pt x="2796723" y="152670"/>
                  </a:cubicBezTo>
                  <a:cubicBezTo>
                    <a:pt x="2845172" y="104221"/>
                    <a:pt x="2791492" y="151693"/>
                    <a:pt x="2838361" y="124912"/>
                  </a:cubicBezTo>
                  <a:cubicBezTo>
                    <a:pt x="2897184" y="91300"/>
                    <a:pt x="2839201" y="113066"/>
                    <a:pt x="2886940" y="97153"/>
                  </a:cubicBezTo>
                  <a:cubicBezTo>
                    <a:pt x="2919555" y="64540"/>
                    <a:pt x="2899592" y="81779"/>
                    <a:pt x="2949398" y="48577"/>
                  </a:cubicBezTo>
                  <a:cubicBezTo>
                    <a:pt x="2956338" y="43951"/>
                    <a:pt x="2962126" y="36721"/>
                    <a:pt x="2970217" y="34698"/>
                  </a:cubicBezTo>
                  <a:lnTo>
                    <a:pt x="2997976" y="27758"/>
                  </a:lnTo>
                  <a:cubicBezTo>
                    <a:pt x="3030464" y="6100"/>
                    <a:pt x="3014345" y="12521"/>
                    <a:pt x="3067373" y="6939"/>
                  </a:cubicBezTo>
                  <a:cubicBezTo>
                    <a:pt x="3095075" y="4023"/>
                    <a:pt x="3150651" y="0"/>
                    <a:pt x="3150651" y="0"/>
                  </a:cubicBezTo>
                </a:path>
              </a:pathLst>
            </a:custGeom>
            <a:ln w="190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1529636" y="2844333"/>
              <a:ext cx="122299" cy="217481"/>
            </a:xfrm>
            <a:custGeom>
              <a:avLst/>
              <a:gdLst>
                <a:gd name="connsiteX0" fmla="*/ 4051 w 122299"/>
                <a:gd name="connsiteY0" fmla="*/ 56395 h 217481"/>
                <a:gd name="connsiteX1" fmla="*/ 52629 w 122299"/>
                <a:gd name="connsiteY1" fmla="*/ 49455 h 217481"/>
                <a:gd name="connsiteX2" fmla="*/ 73448 w 122299"/>
                <a:gd name="connsiteY2" fmla="*/ 42515 h 217481"/>
                <a:gd name="connsiteX3" fmla="*/ 87328 w 122299"/>
                <a:gd name="connsiteY3" fmla="*/ 21697 h 217481"/>
                <a:gd name="connsiteX4" fmla="*/ 94268 w 122299"/>
                <a:gd name="connsiteY4" fmla="*/ 878 h 217481"/>
                <a:gd name="connsiteX5" fmla="*/ 108147 w 122299"/>
                <a:gd name="connsiteY5" fmla="*/ 42515 h 217481"/>
                <a:gd name="connsiteX6" fmla="*/ 115087 w 122299"/>
                <a:gd name="connsiteY6" fmla="*/ 98032 h 217481"/>
                <a:gd name="connsiteX7" fmla="*/ 115087 w 122299"/>
                <a:gd name="connsiteY7" fmla="*/ 174367 h 217481"/>
                <a:gd name="connsiteX8" fmla="*/ 94268 w 122299"/>
                <a:gd name="connsiteY8" fmla="*/ 181306 h 217481"/>
                <a:gd name="connsiteX9" fmla="*/ 52629 w 122299"/>
                <a:gd name="connsiteY9" fmla="*/ 188246 h 217481"/>
                <a:gd name="connsiteX10" fmla="*/ 17930 w 122299"/>
                <a:gd name="connsiteY10" fmla="*/ 216004 h 217481"/>
                <a:gd name="connsiteX11" fmla="*/ 10991 w 122299"/>
                <a:gd name="connsiteY11" fmla="*/ 195185 h 217481"/>
                <a:gd name="connsiteX12" fmla="*/ 4051 w 122299"/>
                <a:gd name="connsiteY12" fmla="*/ 167427 h 217481"/>
                <a:gd name="connsiteX13" fmla="*/ 4051 w 122299"/>
                <a:gd name="connsiteY13" fmla="*/ 56395 h 2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299" h="217481">
                  <a:moveTo>
                    <a:pt x="4051" y="56395"/>
                  </a:moveTo>
                  <a:cubicBezTo>
                    <a:pt x="12147" y="36733"/>
                    <a:pt x="36590" y="52663"/>
                    <a:pt x="52629" y="49455"/>
                  </a:cubicBezTo>
                  <a:cubicBezTo>
                    <a:pt x="59802" y="48020"/>
                    <a:pt x="67736" y="47085"/>
                    <a:pt x="73448" y="42515"/>
                  </a:cubicBezTo>
                  <a:cubicBezTo>
                    <a:pt x="79961" y="37305"/>
                    <a:pt x="82701" y="28636"/>
                    <a:pt x="87328" y="21697"/>
                  </a:cubicBezTo>
                  <a:cubicBezTo>
                    <a:pt x="89641" y="14757"/>
                    <a:pt x="89095" y="-4294"/>
                    <a:pt x="94268" y="878"/>
                  </a:cubicBezTo>
                  <a:cubicBezTo>
                    <a:pt x="104613" y="11223"/>
                    <a:pt x="108147" y="42515"/>
                    <a:pt x="108147" y="42515"/>
                  </a:cubicBezTo>
                  <a:cubicBezTo>
                    <a:pt x="110460" y="61021"/>
                    <a:pt x="112449" y="79570"/>
                    <a:pt x="115087" y="98032"/>
                  </a:cubicBezTo>
                  <a:cubicBezTo>
                    <a:pt x="118157" y="119522"/>
                    <a:pt x="129656" y="152514"/>
                    <a:pt x="115087" y="174367"/>
                  </a:cubicBezTo>
                  <a:cubicBezTo>
                    <a:pt x="111029" y="180453"/>
                    <a:pt x="101409" y="179719"/>
                    <a:pt x="94268" y="181306"/>
                  </a:cubicBezTo>
                  <a:cubicBezTo>
                    <a:pt x="80532" y="184358"/>
                    <a:pt x="66509" y="185933"/>
                    <a:pt x="52629" y="188246"/>
                  </a:cubicBezTo>
                  <a:cubicBezTo>
                    <a:pt x="48341" y="194678"/>
                    <a:pt x="34690" y="224384"/>
                    <a:pt x="17930" y="216004"/>
                  </a:cubicBezTo>
                  <a:cubicBezTo>
                    <a:pt x="11387" y="212733"/>
                    <a:pt x="13001" y="202219"/>
                    <a:pt x="10991" y="195185"/>
                  </a:cubicBezTo>
                  <a:cubicBezTo>
                    <a:pt x="8371" y="186014"/>
                    <a:pt x="4505" y="176954"/>
                    <a:pt x="4051" y="167427"/>
                  </a:cubicBezTo>
                  <a:cubicBezTo>
                    <a:pt x="2180" y="128148"/>
                    <a:pt x="-4045" y="76057"/>
                    <a:pt x="4051" y="56395"/>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3930388" y="1166869"/>
            <a:ext cx="5213612" cy="523220"/>
          </a:xfrm>
          <a:prstGeom prst="rect">
            <a:avLst/>
          </a:prstGeom>
          <a:noFill/>
        </p:spPr>
        <p:txBody>
          <a:bodyPr wrap="none" rtlCol="0">
            <a:spAutoFit/>
          </a:bodyPr>
          <a:lstStyle/>
          <a:p>
            <a:r>
              <a:rPr lang="en-US" sz="2800" dirty="0" smtClean="0">
                <a:solidFill>
                  <a:srgbClr val="A5E937"/>
                </a:solidFill>
                <a:latin typeface="+mn-lt"/>
              </a:rPr>
              <a:t>Largest Bloom in Lake Erie history!</a:t>
            </a:r>
            <a:endParaRPr lang="en-US" sz="2800" dirty="0">
              <a:solidFill>
                <a:srgbClr val="A5E937"/>
              </a:solidFill>
              <a:latin typeface="+mn-lt"/>
            </a:endParaRPr>
          </a:p>
        </p:txBody>
      </p:sp>
    </p:spTree>
    <p:extLst>
      <p:ext uri="{BB962C8B-B14F-4D97-AF65-F5344CB8AC3E}">
        <p14:creationId xmlns:p14="http://schemas.microsoft.com/office/powerpoint/2010/main" val="2459137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85568"/>
            <a:ext cx="9144000" cy="9095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74595" y="906005"/>
            <a:ext cx="8869405" cy="954107"/>
          </a:xfrm>
          <a:prstGeom prst="rect">
            <a:avLst/>
          </a:prstGeom>
          <a:noFill/>
        </p:spPr>
        <p:txBody>
          <a:bodyPr wrap="square" rtlCol="0">
            <a:spAutoFit/>
          </a:bodyPr>
          <a:lstStyle/>
          <a:p>
            <a:pPr marL="457200" indent="-457200">
              <a:buFont typeface="Arial"/>
              <a:buChar char="•"/>
            </a:pPr>
            <a:r>
              <a:rPr lang="en-US" sz="2800" dirty="0" smtClean="0">
                <a:solidFill>
                  <a:srgbClr val="A5E937"/>
                </a:solidFill>
                <a:latin typeface="+mn-lt"/>
              </a:rPr>
              <a:t>Drinking water ban for 400,000 residents</a:t>
            </a:r>
          </a:p>
          <a:p>
            <a:pPr marL="457200" indent="-457200">
              <a:buFont typeface="Arial"/>
              <a:buChar char="•"/>
            </a:pPr>
            <a:r>
              <a:rPr lang="en-US" sz="2800" dirty="0" smtClean="0">
                <a:solidFill>
                  <a:srgbClr val="A5E937"/>
                </a:solidFill>
                <a:latin typeface="+mn-lt"/>
              </a:rPr>
              <a:t>Millions in economic impacts</a:t>
            </a:r>
            <a:endParaRPr lang="en-US" sz="2800" dirty="0">
              <a:solidFill>
                <a:srgbClr val="A5E937"/>
              </a:solidFill>
              <a:latin typeface="+mn-lt"/>
            </a:endParaRPr>
          </a:p>
        </p:txBody>
      </p:sp>
      <p:pic>
        <p:nvPicPr>
          <p:cNvPr id="5" name="Picture 4" descr="S199911418203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81433"/>
            <a:ext cx="9144000" cy="4572000"/>
          </a:xfrm>
          <a:prstGeom prst="rect">
            <a:avLst/>
          </a:prstGeom>
        </p:spPr>
      </p:pic>
      <p:sp>
        <p:nvSpPr>
          <p:cNvPr id="7" name="Freeform 6"/>
          <p:cNvSpPr/>
          <p:nvPr/>
        </p:nvSpPr>
        <p:spPr>
          <a:xfrm>
            <a:off x="4821518" y="2695068"/>
            <a:ext cx="836332" cy="623606"/>
          </a:xfrm>
          <a:custGeom>
            <a:avLst/>
            <a:gdLst>
              <a:gd name="connsiteX0" fmla="*/ 1307 w 836332"/>
              <a:gd name="connsiteY0" fmla="*/ 25907 h 623606"/>
              <a:gd name="connsiteX1" fmla="*/ 17182 w 836332"/>
              <a:gd name="connsiteY1" fmla="*/ 32257 h 623606"/>
              <a:gd name="connsiteX2" fmla="*/ 36232 w 836332"/>
              <a:gd name="connsiteY2" fmla="*/ 38607 h 623606"/>
              <a:gd name="connsiteX3" fmla="*/ 52107 w 836332"/>
              <a:gd name="connsiteY3" fmla="*/ 60832 h 623606"/>
              <a:gd name="connsiteX4" fmla="*/ 58457 w 836332"/>
              <a:gd name="connsiteY4" fmla="*/ 70357 h 623606"/>
              <a:gd name="connsiteX5" fmla="*/ 67982 w 836332"/>
              <a:gd name="connsiteY5" fmla="*/ 89407 h 623606"/>
              <a:gd name="connsiteX6" fmla="*/ 87032 w 836332"/>
              <a:gd name="connsiteY6" fmla="*/ 108457 h 623606"/>
              <a:gd name="connsiteX7" fmla="*/ 99732 w 836332"/>
              <a:gd name="connsiteY7" fmla="*/ 127507 h 623606"/>
              <a:gd name="connsiteX8" fmla="*/ 106082 w 836332"/>
              <a:gd name="connsiteY8" fmla="*/ 140207 h 623606"/>
              <a:gd name="connsiteX9" fmla="*/ 125132 w 836332"/>
              <a:gd name="connsiteY9" fmla="*/ 159257 h 623606"/>
              <a:gd name="connsiteX10" fmla="*/ 150532 w 836332"/>
              <a:gd name="connsiteY10" fmla="*/ 184657 h 623606"/>
              <a:gd name="connsiteX11" fmla="*/ 172757 w 836332"/>
              <a:gd name="connsiteY11" fmla="*/ 191007 h 623606"/>
              <a:gd name="connsiteX12" fmla="*/ 198157 w 836332"/>
              <a:gd name="connsiteY12" fmla="*/ 194182 h 623606"/>
              <a:gd name="connsiteX13" fmla="*/ 236257 w 836332"/>
              <a:gd name="connsiteY13" fmla="*/ 191007 h 623606"/>
              <a:gd name="connsiteX14" fmla="*/ 239432 w 836332"/>
              <a:gd name="connsiteY14" fmla="*/ 156082 h 623606"/>
              <a:gd name="connsiteX15" fmla="*/ 242607 w 836332"/>
              <a:gd name="connsiteY15" fmla="*/ 165607 h 623606"/>
              <a:gd name="connsiteX16" fmla="*/ 248957 w 836332"/>
              <a:gd name="connsiteY16" fmla="*/ 187832 h 623606"/>
              <a:gd name="connsiteX17" fmla="*/ 248957 w 836332"/>
              <a:gd name="connsiteY17" fmla="*/ 286257 h 623606"/>
              <a:gd name="connsiteX18" fmla="*/ 255307 w 836332"/>
              <a:gd name="connsiteY18" fmla="*/ 308482 h 623606"/>
              <a:gd name="connsiteX19" fmla="*/ 283882 w 836332"/>
              <a:gd name="connsiteY19" fmla="*/ 321182 h 623606"/>
              <a:gd name="connsiteX20" fmla="*/ 293407 w 836332"/>
              <a:gd name="connsiteY20" fmla="*/ 327532 h 623606"/>
              <a:gd name="connsiteX21" fmla="*/ 302932 w 836332"/>
              <a:gd name="connsiteY21" fmla="*/ 337057 h 623606"/>
              <a:gd name="connsiteX22" fmla="*/ 337857 w 836332"/>
              <a:gd name="connsiteY22" fmla="*/ 352932 h 623606"/>
              <a:gd name="connsiteX23" fmla="*/ 347382 w 836332"/>
              <a:gd name="connsiteY23" fmla="*/ 359282 h 623606"/>
              <a:gd name="connsiteX24" fmla="*/ 356907 w 836332"/>
              <a:gd name="connsiteY24" fmla="*/ 362457 h 623606"/>
              <a:gd name="connsiteX25" fmla="*/ 375957 w 836332"/>
              <a:gd name="connsiteY25" fmla="*/ 375157 h 623606"/>
              <a:gd name="connsiteX26" fmla="*/ 410882 w 836332"/>
              <a:gd name="connsiteY26" fmla="*/ 381507 h 623606"/>
              <a:gd name="connsiteX27" fmla="*/ 429932 w 836332"/>
              <a:gd name="connsiteY27" fmla="*/ 387857 h 623606"/>
              <a:gd name="connsiteX28" fmla="*/ 468032 w 836332"/>
              <a:gd name="connsiteY28" fmla="*/ 391032 h 623606"/>
              <a:gd name="connsiteX29" fmla="*/ 474382 w 836332"/>
              <a:gd name="connsiteY29" fmla="*/ 400557 h 623606"/>
              <a:gd name="connsiteX30" fmla="*/ 502957 w 836332"/>
              <a:gd name="connsiteY30" fmla="*/ 419607 h 623606"/>
              <a:gd name="connsiteX31" fmla="*/ 512482 w 836332"/>
              <a:gd name="connsiteY31" fmla="*/ 429132 h 623606"/>
              <a:gd name="connsiteX32" fmla="*/ 528357 w 836332"/>
              <a:gd name="connsiteY32" fmla="*/ 438657 h 623606"/>
              <a:gd name="connsiteX33" fmla="*/ 541057 w 836332"/>
              <a:gd name="connsiteY33" fmla="*/ 445007 h 623606"/>
              <a:gd name="connsiteX34" fmla="*/ 550582 w 836332"/>
              <a:gd name="connsiteY34" fmla="*/ 454532 h 623606"/>
              <a:gd name="connsiteX35" fmla="*/ 560107 w 836332"/>
              <a:gd name="connsiteY35" fmla="*/ 457707 h 623606"/>
              <a:gd name="connsiteX36" fmla="*/ 569632 w 836332"/>
              <a:gd name="connsiteY36" fmla="*/ 464057 h 623606"/>
              <a:gd name="connsiteX37" fmla="*/ 614082 w 836332"/>
              <a:gd name="connsiteY37" fmla="*/ 473582 h 623606"/>
              <a:gd name="connsiteX38" fmla="*/ 607732 w 836332"/>
              <a:gd name="connsiteY38" fmla="*/ 486282 h 623606"/>
              <a:gd name="connsiteX39" fmla="*/ 614082 w 836332"/>
              <a:gd name="connsiteY39" fmla="*/ 518032 h 623606"/>
              <a:gd name="connsiteX40" fmla="*/ 620432 w 836332"/>
              <a:gd name="connsiteY40" fmla="*/ 540257 h 623606"/>
              <a:gd name="connsiteX41" fmla="*/ 623607 w 836332"/>
              <a:gd name="connsiteY41" fmla="*/ 556132 h 623606"/>
              <a:gd name="connsiteX42" fmla="*/ 620432 w 836332"/>
              <a:gd name="connsiteY42" fmla="*/ 575182 h 623606"/>
              <a:gd name="connsiteX43" fmla="*/ 617257 w 836332"/>
              <a:gd name="connsiteY43" fmla="*/ 584707 h 623606"/>
              <a:gd name="connsiteX44" fmla="*/ 655357 w 836332"/>
              <a:gd name="connsiteY44" fmla="*/ 594232 h 623606"/>
              <a:gd name="connsiteX45" fmla="*/ 664882 w 836332"/>
              <a:gd name="connsiteY45" fmla="*/ 600582 h 623606"/>
              <a:gd name="connsiteX46" fmla="*/ 677582 w 836332"/>
              <a:gd name="connsiteY46" fmla="*/ 603757 h 623606"/>
              <a:gd name="connsiteX47" fmla="*/ 687107 w 836332"/>
              <a:gd name="connsiteY47" fmla="*/ 606932 h 623606"/>
              <a:gd name="connsiteX48" fmla="*/ 712507 w 836332"/>
              <a:gd name="connsiteY48" fmla="*/ 613282 h 623606"/>
              <a:gd name="connsiteX49" fmla="*/ 744257 w 836332"/>
              <a:gd name="connsiteY49" fmla="*/ 622807 h 623606"/>
              <a:gd name="connsiteX50" fmla="*/ 788707 w 836332"/>
              <a:gd name="connsiteY50" fmla="*/ 619632 h 623606"/>
              <a:gd name="connsiteX51" fmla="*/ 795057 w 836332"/>
              <a:gd name="connsiteY51" fmla="*/ 594232 h 623606"/>
              <a:gd name="connsiteX52" fmla="*/ 804582 w 836332"/>
              <a:gd name="connsiteY52" fmla="*/ 572007 h 623606"/>
              <a:gd name="connsiteX53" fmla="*/ 810932 w 836332"/>
              <a:gd name="connsiteY53" fmla="*/ 533907 h 623606"/>
              <a:gd name="connsiteX54" fmla="*/ 807757 w 836332"/>
              <a:gd name="connsiteY54" fmla="*/ 518032 h 623606"/>
              <a:gd name="connsiteX55" fmla="*/ 810932 w 836332"/>
              <a:gd name="connsiteY55" fmla="*/ 479932 h 623606"/>
              <a:gd name="connsiteX56" fmla="*/ 814107 w 836332"/>
              <a:gd name="connsiteY56" fmla="*/ 467232 h 623606"/>
              <a:gd name="connsiteX57" fmla="*/ 826807 w 836332"/>
              <a:gd name="connsiteY57" fmla="*/ 448182 h 623606"/>
              <a:gd name="connsiteX58" fmla="*/ 836332 w 836332"/>
              <a:gd name="connsiteY58" fmla="*/ 445007 h 623606"/>
              <a:gd name="connsiteX59" fmla="*/ 833157 w 836332"/>
              <a:gd name="connsiteY59" fmla="*/ 419607 h 623606"/>
              <a:gd name="connsiteX60" fmla="*/ 823632 w 836332"/>
              <a:gd name="connsiteY60" fmla="*/ 416432 h 623606"/>
              <a:gd name="connsiteX61" fmla="*/ 817282 w 836332"/>
              <a:gd name="connsiteY61" fmla="*/ 406907 h 623606"/>
              <a:gd name="connsiteX62" fmla="*/ 807757 w 836332"/>
              <a:gd name="connsiteY62" fmla="*/ 403732 h 623606"/>
              <a:gd name="connsiteX63" fmla="*/ 788707 w 836332"/>
              <a:gd name="connsiteY63" fmla="*/ 387857 h 623606"/>
              <a:gd name="connsiteX64" fmla="*/ 779182 w 836332"/>
              <a:gd name="connsiteY64" fmla="*/ 384682 h 623606"/>
              <a:gd name="connsiteX65" fmla="*/ 769657 w 836332"/>
              <a:gd name="connsiteY65" fmla="*/ 365632 h 623606"/>
              <a:gd name="connsiteX66" fmla="*/ 766482 w 836332"/>
              <a:gd name="connsiteY66" fmla="*/ 333882 h 623606"/>
              <a:gd name="connsiteX67" fmla="*/ 763307 w 836332"/>
              <a:gd name="connsiteY67" fmla="*/ 324357 h 623606"/>
              <a:gd name="connsiteX68" fmla="*/ 753782 w 836332"/>
              <a:gd name="connsiteY68" fmla="*/ 318007 h 623606"/>
              <a:gd name="connsiteX69" fmla="*/ 747432 w 836332"/>
              <a:gd name="connsiteY69" fmla="*/ 308482 h 623606"/>
              <a:gd name="connsiteX70" fmla="*/ 728382 w 836332"/>
              <a:gd name="connsiteY70" fmla="*/ 302132 h 623606"/>
              <a:gd name="connsiteX71" fmla="*/ 702982 w 836332"/>
              <a:gd name="connsiteY71" fmla="*/ 292607 h 623606"/>
              <a:gd name="connsiteX72" fmla="*/ 683932 w 836332"/>
              <a:gd name="connsiteY72" fmla="*/ 286257 h 623606"/>
              <a:gd name="connsiteX73" fmla="*/ 674407 w 836332"/>
              <a:gd name="connsiteY73" fmla="*/ 283082 h 623606"/>
              <a:gd name="connsiteX74" fmla="*/ 661707 w 836332"/>
              <a:gd name="connsiteY74" fmla="*/ 276732 h 623606"/>
              <a:gd name="connsiteX75" fmla="*/ 645832 w 836332"/>
              <a:gd name="connsiteY75" fmla="*/ 273557 h 623606"/>
              <a:gd name="connsiteX76" fmla="*/ 620432 w 836332"/>
              <a:gd name="connsiteY76" fmla="*/ 267207 h 623606"/>
              <a:gd name="connsiteX77" fmla="*/ 591857 w 836332"/>
              <a:gd name="connsiteY77" fmla="*/ 257682 h 623606"/>
              <a:gd name="connsiteX78" fmla="*/ 582332 w 836332"/>
              <a:gd name="connsiteY78" fmla="*/ 254507 h 623606"/>
              <a:gd name="connsiteX79" fmla="*/ 572807 w 836332"/>
              <a:gd name="connsiteY79" fmla="*/ 251332 h 623606"/>
              <a:gd name="connsiteX80" fmla="*/ 560107 w 836332"/>
              <a:gd name="connsiteY80" fmla="*/ 244982 h 623606"/>
              <a:gd name="connsiteX81" fmla="*/ 553757 w 836332"/>
              <a:gd name="connsiteY81" fmla="*/ 232282 h 623606"/>
              <a:gd name="connsiteX82" fmla="*/ 534707 w 836332"/>
              <a:gd name="connsiteY82" fmla="*/ 222757 h 623606"/>
              <a:gd name="connsiteX83" fmla="*/ 522007 w 836332"/>
              <a:gd name="connsiteY83" fmla="*/ 210057 h 623606"/>
              <a:gd name="connsiteX84" fmla="*/ 518832 w 836332"/>
              <a:gd name="connsiteY84" fmla="*/ 200532 h 623606"/>
              <a:gd name="connsiteX85" fmla="*/ 499782 w 836332"/>
              <a:gd name="connsiteY85" fmla="*/ 187832 h 623606"/>
              <a:gd name="connsiteX86" fmla="*/ 474382 w 836332"/>
              <a:gd name="connsiteY86" fmla="*/ 175132 h 623606"/>
              <a:gd name="connsiteX87" fmla="*/ 452157 w 836332"/>
              <a:gd name="connsiteY87" fmla="*/ 156082 h 623606"/>
              <a:gd name="connsiteX88" fmla="*/ 442632 w 836332"/>
              <a:gd name="connsiteY88" fmla="*/ 146557 h 623606"/>
              <a:gd name="connsiteX89" fmla="*/ 436282 w 836332"/>
              <a:gd name="connsiteY89" fmla="*/ 137032 h 623606"/>
              <a:gd name="connsiteX90" fmla="*/ 426757 w 836332"/>
              <a:gd name="connsiteY90" fmla="*/ 133857 h 623606"/>
              <a:gd name="connsiteX91" fmla="*/ 417232 w 836332"/>
              <a:gd name="connsiteY91" fmla="*/ 124332 h 623606"/>
              <a:gd name="connsiteX92" fmla="*/ 407707 w 836332"/>
              <a:gd name="connsiteY92" fmla="*/ 121157 h 623606"/>
              <a:gd name="connsiteX93" fmla="*/ 379132 w 836332"/>
              <a:gd name="connsiteY93" fmla="*/ 114807 h 623606"/>
              <a:gd name="connsiteX94" fmla="*/ 369607 w 836332"/>
              <a:gd name="connsiteY94" fmla="*/ 111632 h 623606"/>
              <a:gd name="connsiteX95" fmla="*/ 356907 w 836332"/>
              <a:gd name="connsiteY95" fmla="*/ 105282 h 623606"/>
              <a:gd name="connsiteX96" fmla="*/ 334682 w 836332"/>
              <a:gd name="connsiteY96" fmla="*/ 102107 h 623606"/>
              <a:gd name="connsiteX97" fmla="*/ 315632 w 836332"/>
              <a:gd name="connsiteY97" fmla="*/ 92582 h 623606"/>
              <a:gd name="connsiteX98" fmla="*/ 309282 w 836332"/>
              <a:gd name="connsiteY98" fmla="*/ 83057 h 623606"/>
              <a:gd name="connsiteX99" fmla="*/ 299757 w 836332"/>
              <a:gd name="connsiteY99" fmla="*/ 79882 h 623606"/>
              <a:gd name="connsiteX100" fmla="*/ 290232 w 836332"/>
              <a:gd name="connsiteY100" fmla="*/ 73532 h 623606"/>
              <a:gd name="connsiteX101" fmla="*/ 274357 w 836332"/>
              <a:gd name="connsiteY101" fmla="*/ 70357 h 623606"/>
              <a:gd name="connsiteX102" fmla="*/ 261657 w 836332"/>
              <a:gd name="connsiteY102" fmla="*/ 67182 h 623606"/>
              <a:gd name="connsiteX103" fmla="*/ 245782 w 836332"/>
              <a:gd name="connsiteY103" fmla="*/ 64007 h 623606"/>
              <a:gd name="connsiteX104" fmla="*/ 223557 w 836332"/>
              <a:gd name="connsiteY104" fmla="*/ 57657 h 623606"/>
              <a:gd name="connsiteX105" fmla="*/ 207682 w 836332"/>
              <a:gd name="connsiteY105" fmla="*/ 51307 h 623606"/>
              <a:gd name="connsiteX106" fmla="*/ 188632 w 836332"/>
              <a:gd name="connsiteY106" fmla="*/ 48132 h 623606"/>
              <a:gd name="connsiteX107" fmla="*/ 175932 w 836332"/>
              <a:gd name="connsiteY107" fmla="*/ 41782 h 623606"/>
              <a:gd name="connsiteX108" fmla="*/ 156882 w 836332"/>
              <a:gd name="connsiteY108" fmla="*/ 35432 h 623606"/>
              <a:gd name="connsiteX109" fmla="*/ 134657 w 836332"/>
              <a:gd name="connsiteY109" fmla="*/ 25907 h 623606"/>
              <a:gd name="connsiteX110" fmla="*/ 118782 w 836332"/>
              <a:gd name="connsiteY110" fmla="*/ 22732 h 623606"/>
              <a:gd name="connsiteX111" fmla="*/ 99732 w 836332"/>
              <a:gd name="connsiteY111" fmla="*/ 16382 h 623606"/>
              <a:gd name="connsiteX112" fmla="*/ 74332 w 836332"/>
              <a:gd name="connsiteY112" fmla="*/ 10032 h 623606"/>
              <a:gd name="connsiteX113" fmla="*/ 64807 w 836332"/>
              <a:gd name="connsiteY113" fmla="*/ 3682 h 623606"/>
              <a:gd name="connsiteX114" fmla="*/ 20357 w 836332"/>
              <a:gd name="connsiteY114" fmla="*/ 3682 h 623606"/>
              <a:gd name="connsiteX115" fmla="*/ 10832 w 836332"/>
              <a:gd name="connsiteY115" fmla="*/ 13207 h 623606"/>
              <a:gd name="connsiteX116" fmla="*/ 1307 w 836332"/>
              <a:gd name="connsiteY116" fmla="*/ 25907 h 6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6332" h="623606">
                <a:moveTo>
                  <a:pt x="1307" y="25907"/>
                </a:moveTo>
                <a:cubicBezTo>
                  <a:pt x="2365" y="29082"/>
                  <a:pt x="11826" y="30309"/>
                  <a:pt x="17182" y="32257"/>
                </a:cubicBezTo>
                <a:cubicBezTo>
                  <a:pt x="23472" y="34544"/>
                  <a:pt x="36232" y="38607"/>
                  <a:pt x="36232" y="38607"/>
                </a:cubicBezTo>
                <a:cubicBezTo>
                  <a:pt x="43640" y="60832"/>
                  <a:pt x="36232" y="55540"/>
                  <a:pt x="52107" y="60832"/>
                </a:cubicBezTo>
                <a:cubicBezTo>
                  <a:pt x="54224" y="64007"/>
                  <a:pt x="56750" y="66944"/>
                  <a:pt x="58457" y="70357"/>
                </a:cubicBezTo>
                <a:cubicBezTo>
                  <a:pt x="64762" y="82966"/>
                  <a:pt x="57583" y="77708"/>
                  <a:pt x="67982" y="89407"/>
                </a:cubicBezTo>
                <a:cubicBezTo>
                  <a:pt x="73948" y="96119"/>
                  <a:pt x="82051" y="100985"/>
                  <a:pt x="87032" y="108457"/>
                </a:cubicBezTo>
                <a:cubicBezTo>
                  <a:pt x="91265" y="114807"/>
                  <a:pt x="96319" y="120681"/>
                  <a:pt x="99732" y="127507"/>
                </a:cubicBezTo>
                <a:cubicBezTo>
                  <a:pt x="101849" y="131740"/>
                  <a:pt x="103125" y="136511"/>
                  <a:pt x="106082" y="140207"/>
                </a:cubicBezTo>
                <a:cubicBezTo>
                  <a:pt x="111692" y="147219"/>
                  <a:pt x="121116" y="151225"/>
                  <a:pt x="125132" y="159257"/>
                </a:cubicBezTo>
                <a:cubicBezTo>
                  <a:pt x="132044" y="173080"/>
                  <a:pt x="132142" y="178527"/>
                  <a:pt x="150532" y="184657"/>
                </a:cubicBezTo>
                <a:cubicBezTo>
                  <a:pt x="158081" y="187173"/>
                  <a:pt x="164784" y="189678"/>
                  <a:pt x="172757" y="191007"/>
                </a:cubicBezTo>
                <a:cubicBezTo>
                  <a:pt x="181173" y="192410"/>
                  <a:pt x="189690" y="193124"/>
                  <a:pt x="198157" y="194182"/>
                </a:cubicBezTo>
                <a:cubicBezTo>
                  <a:pt x="210857" y="193124"/>
                  <a:pt x="226893" y="199651"/>
                  <a:pt x="236257" y="191007"/>
                </a:cubicBezTo>
                <a:cubicBezTo>
                  <a:pt x="244847" y="183078"/>
                  <a:pt x="236597" y="167423"/>
                  <a:pt x="239432" y="156082"/>
                </a:cubicBezTo>
                <a:cubicBezTo>
                  <a:pt x="240244" y="152835"/>
                  <a:pt x="241688" y="162389"/>
                  <a:pt x="242607" y="165607"/>
                </a:cubicBezTo>
                <a:cubicBezTo>
                  <a:pt x="250580" y="193514"/>
                  <a:pt x="241344" y="164994"/>
                  <a:pt x="248957" y="187832"/>
                </a:cubicBezTo>
                <a:cubicBezTo>
                  <a:pt x="244233" y="235075"/>
                  <a:pt x="243886" y="222864"/>
                  <a:pt x="248957" y="286257"/>
                </a:cubicBezTo>
                <a:cubicBezTo>
                  <a:pt x="249008" y="286891"/>
                  <a:pt x="253771" y="306562"/>
                  <a:pt x="255307" y="308482"/>
                </a:cubicBezTo>
                <a:cubicBezTo>
                  <a:pt x="262692" y="317713"/>
                  <a:pt x="274735" y="315084"/>
                  <a:pt x="283882" y="321182"/>
                </a:cubicBezTo>
                <a:cubicBezTo>
                  <a:pt x="287057" y="323299"/>
                  <a:pt x="290476" y="325089"/>
                  <a:pt x="293407" y="327532"/>
                </a:cubicBezTo>
                <a:cubicBezTo>
                  <a:pt x="296856" y="330407"/>
                  <a:pt x="299144" y="334646"/>
                  <a:pt x="302932" y="337057"/>
                </a:cubicBezTo>
                <a:cubicBezTo>
                  <a:pt x="366904" y="377766"/>
                  <a:pt x="306773" y="337390"/>
                  <a:pt x="337857" y="352932"/>
                </a:cubicBezTo>
                <a:cubicBezTo>
                  <a:pt x="341270" y="354639"/>
                  <a:pt x="343969" y="357575"/>
                  <a:pt x="347382" y="359282"/>
                </a:cubicBezTo>
                <a:cubicBezTo>
                  <a:pt x="350375" y="360779"/>
                  <a:pt x="353981" y="360832"/>
                  <a:pt x="356907" y="362457"/>
                </a:cubicBezTo>
                <a:cubicBezTo>
                  <a:pt x="363578" y="366163"/>
                  <a:pt x="368717" y="372744"/>
                  <a:pt x="375957" y="375157"/>
                </a:cubicBezTo>
                <a:cubicBezTo>
                  <a:pt x="393577" y="381030"/>
                  <a:pt x="382161" y="377917"/>
                  <a:pt x="410882" y="381507"/>
                </a:cubicBezTo>
                <a:cubicBezTo>
                  <a:pt x="417232" y="383624"/>
                  <a:pt x="423330" y="386757"/>
                  <a:pt x="429932" y="387857"/>
                </a:cubicBezTo>
                <a:cubicBezTo>
                  <a:pt x="442503" y="389952"/>
                  <a:pt x="455778" y="387531"/>
                  <a:pt x="468032" y="391032"/>
                </a:cubicBezTo>
                <a:cubicBezTo>
                  <a:pt x="471701" y="392080"/>
                  <a:pt x="471684" y="397859"/>
                  <a:pt x="474382" y="400557"/>
                </a:cubicBezTo>
                <a:cubicBezTo>
                  <a:pt x="484884" y="411059"/>
                  <a:pt x="490865" y="410538"/>
                  <a:pt x="502957" y="419607"/>
                </a:cubicBezTo>
                <a:cubicBezTo>
                  <a:pt x="506549" y="422301"/>
                  <a:pt x="508890" y="426438"/>
                  <a:pt x="512482" y="429132"/>
                </a:cubicBezTo>
                <a:cubicBezTo>
                  <a:pt x="517419" y="432835"/>
                  <a:pt x="522962" y="435660"/>
                  <a:pt x="528357" y="438657"/>
                </a:cubicBezTo>
                <a:cubicBezTo>
                  <a:pt x="532494" y="440956"/>
                  <a:pt x="537206" y="442256"/>
                  <a:pt x="541057" y="445007"/>
                </a:cubicBezTo>
                <a:cubicBezTo>
                  <a:pt x="544711" y="447617"/>
                  <a:pt x="546846" y="452041"/>
                  <a:pt x="550582" y="454532"/>
                </a:cubicBezTo>
                <a:cubicBezTo>
                  <a:pt x="553367" y="456388"/>
                  <a:pt x="557114" y="456210"/>
                  <a:pt x="560107" y="457707"/>
                </a:cubicBezTo>
                <a:cubicBezTo>
                  <a:pt x="563520" y="459414"/>
                  <a:pt x="566145" y="462507"/>
                  <a:pt x="569632" y="464057"/>
                </a:cubicBezTo>
                <a:cubicBezTo>
                  <a:pt x="587335" y="471925"/>
                  <a:pt x="594076" y="471081"/>
                  <a:pt x="614082" y="473582"/>
                </a:cubicBezTo>
                <a:cubicBezTo>
                  <a:pt x="611965" y="477815"/>
                  <a:pt x="607732" y="481549"/>
                  <a:pt x="607732" y="486282"/>
                </a:cubicBezTo>
                <a:cubicBezTo>
                  <a:pt x="607732" y="497075"/>
                  <a:pt x="611821" y="507479"/>
                  <a:pt x="614082" y="518032"/>
                </a:cubicBezTo>
                <a:cubicBezTo>
                  <a:pt x="622990" y="559604"/>
                  <a:pt x="612102" y="506939"/>
                  <a:pt x="620432" y="540257"/>
                </a:cubicBezTo>
                <a:cubicBezTo>
                  <a:pt x="621741" y="545492"/>
                  <a:pt x="622549" y="550840"/>
                  <a:pt x="623607" y="556132"/>
                </a:cubicBezTo>
                <a:cubicBezTo>
                  <a:pt x="622549" y="562482"/>
                  <a:pt x="621829" y="568898"/>
                  <a:pt x="620432" y="575182"/>
                </a:cubicBezTo>
                <a:cubicBezTo>
                  <a:pt x="619706" y="578449"/>
                  <a:pt x="615535" y="581837"/>
                  <a:pt x="617257" y="584707"/>
                </a:cubicBezTo>
                <a:cubicBezTo>
                  <a:pt x="622203" y="592950"/>
                  <a:pt x="652998" y="593937"/>
                  <a:pt x="655357" y="594232"/>
                </a:cubicBezTo>
                <a:cubicBezTo>
                  <a:pt x="658532" y="596349"/>
                  <a:pt x="661375" y="599079"/>
                  <a:pt x="664882" y="600582"/>
                </a:cubicBezTo>
                <a:cubicBezTo>
                  <a:pt x="668893" y="602301"/>
                  <a:pt x="673386" y="602558"/>
                  <a:pt x="677582" y="603757"/>
                </a:cubicBezTo>
                <a:cubicBezTo>
                  <a:pt x="680800" y="604676"/>
                  <a:pt x="683878" y="606051"/>
                  <a:pt x="687107" y="606932"/>
                </a:cubicBezTo>
                <a:cubicBezTo>
                  <a:pt x="695527" y="609228"/>
                  <a:pt x="704228" y="610522"/>
                  <a:pt x="712507" y="613282"/>
                </a:cubicBezTo>
                <a:cubicBezTo>
                  <a:pt x="729341" y="618893"/>
                  <a:pt x="718814" y="615538"/>
                  <a:pt x="744257" y="622807"/>
                </a:cubicBezTo>
                <a:cubicBezTo>
                  <a:pt x="759074" y="621749"/>
                  <a:pt x="775760" y="626915"/>
                  <a:pt x="788707" y="619632"/>
                </a:cubicBezTo>
                <a:cubicBezTo>
                  <a:pt x="796313" y="615353"/>
                  <a:pt x="792761" y="602652"/>
                  <a:pt x="795057" y="594232"/>
                </a:cubicBezTo>
                <a:cubicBezTo>
                  <a:pt x="800313" y="574959"/>
                  <a:pt x="795909" y="595136"/>
                  <a:pt x="804582" y="572007"/>
                </a:cubicBezTo>
                <a:cubicBezTo>
                  <a:pt x="808515" y="561518"/>
                  <a:pt x="809779" y="543127"/>
                  <a:pt x="810932" y="533907"/>
                </a:cubicBezTo>
                <a:cubicBezTo>
                  <a:pt x="809874" y="528615"/>
                  <a:pt x="807757" y="523428"/>
                  <a:pt x="807757" y="518032"/>
                </a:cubicBezTo>
                <a:cubicBezTo>
                  <a:pt x="807757" y="505288"/>
                  <a:pt x="809351" y="492578"/>
                  <a:pt x="810932" y="479932"/>
                </a:cubicBezTo>
                <a:cubicBezTo>
                  <a:pt x="811473" y="475602"/>
                  <a:pt x="812156" y="471135"/>
                  <a:pt x="814107" y="467232"/>
                </a:cubicBezTo>
                <a:cubicBezTo>
                  <a:pt x="817520" y="460406"/>
                  <a:pt x="819567" y="450595"/>
                  <a:pt x="826807" y="448182"/>
                </a:cubicBezTo>
                <a:lnTo>
                  <a:pt x="836332" y="445007"/>
                </a:lnTo>
                <a:cubicBezTo>
                  <a:pt x="835274" y="436540"/>
                  <a:pt x="836622" y="427404"/>
                  <a:pt x="833157" y="419607"/>
                </a:cubicBezTo>
                <a:cubicBezTo>
                  <a:pt x="831798" y="416549"/>
                  <a:pt x="826245" y="418523"/>
                  <a:pt x="823632" y="416432"/>
                </a:cubicBezTo>
                <a:cubicBezTo>
                  <a:pt x="820652" y="414048"/>
                  <a:pt x="820262" y="409291"/>
                  <a:pt x="817282" y="406907"/>
                </a:cubicBezTo>
                <a:cubicBezTo>
                  <a:pt x="814669" y="404816"/>
                  <a:pt x="810750" y="405229"/>
                  <a:pt x="807757" y="403732"/>
                </a:cubicBezTo>
                <a:cubicBezTo>
                  <a:pt x="786982" y="393344"/>
                  <a:pt x="809773" y="401901"/>
                  <a:pt x="788707" y="387857"/>
                </a:cubicBezTo>
                <a:cubicBezTo>
                  <a:pt x="785922" y="386001"/>
                  <a:pt x="782357" y="385740"/>
                  <a:pt x="779182" y="384682"/>
                </a:cubicBezTo>
                <a:cubicBezTo>
                  <a:pt x="774473" y="377618"/>
                  <a:pt x="770972" y="374176"/>
                  <a:pt x="769657" y="365632"/>
                </a:cubicBezTo>
                <a:cubicBezTo>
                  <a:pt x="768040" y="355120"/>
                  <a:pt x="768099" y="344394"/>
                  <a:pt x="766482" y="333882"/>
                </a:cubicBezTo>
                <a:cubicBezTo>
                  <a:pt x="765973" y="330574"/>
                  <a:pt x="765398" y="326970"/>
                  <a:pt x="763307" y="324357"/>
                </a:cubicBezTo>
                <a:cubicBezTo>
                  <a:pt x="760923" y="321377"/>
                  <a:pt x="756957" y="320124"/>
                  <a:pt x="753782" y="318007"/>
                </a:cubicBezTo>
                <a:cubicBezTo>
                  <a:pt x="751665" y="314832"/>
                  <a:pt x="750668" y="310504"/>
                  <a:pt x="747432" y="308482"/>
                </a:cubicBezTo>
                <a:cubicBezTo>
                  <a:pt x="741756" y="304934"/>
                  <a:pt x="734369" y="305125"/>
                  <a:pt x="728382" y="302132"/>
                </a:cubicBezTo>
                <a:cubicBezTo>
                  <a:pt x="707090" y="291486"/>
                  <a:pt x="724597" y="299091"/>
                  <a:pt x="702982" y="292607"/>
                </a:cubicBezTo>
                <a:cubicBezTo>
                  <a:pt x="696571" y="290684"/>
                  <a:pt x="690282" y="288374"/>
                  <a:pt x="683932" y="286257"/>
                </a:cubicBezTo>
                <a:cubicBezTo>
                  <a:pt x="680757" y="285199"/>
                  <a:pt x="677400" y="284579"/>
                  <a:pt x="674407" y="283082"/>
                </a:cubicBezTo>
                <a:cubicBezTo>
                  <a:pt x="670174" y="280965"/>
                  <a:pt x="666197" y="278229"/>
                  <a:pt x="661707" y="276732"/>
                </a:cubicBezTo>
                <a:cubicBezTo>
                  <a:pt x="656587" y="275025"/>
                  <a:pt x="651090" y="274770"/>
                  <a:pt x="645832" y="273557"/>
                </a:cubicBezTo>
                <a:cubicBezTo>
                  <a:pt x="637328" y="271595"/>
                  <a:pt x="628711" y="269967"/>
                  <a:pt x="620432" y="267207"/>
                </a:cubicBezTo>
                <a:lnTo>
                  <a:pt x="591857" y="257682"/>
                </a:lnTo>
                <a:lnTo>
                  <a:pt x="582332" y="254507"/>
                </a:lnTo>
                <a:cubicBezTo>
                  <a:pt x="579157" y="253449"/>
                  <a:pt x="575800" y="252829"/>
                  <a:pt x="572807" y="251332"/>
                </a:cubicBezTo>
                <a:lnTo>
                  <a:pt x="560107" y="244982"/>
                </a:lnTo>
                <a:cubicBezTo>
                  <a:pt x="557990" y="240749"/>
                  <a:pt x="556787" y="235918"/>
                  <a:pt x="553757" y="232282"/>
                </a:cubicBezTo>
                <a:cubicBezTo>
                  <a:pt x="549023" y="226601"/>
                  <a:pt x="541208" y="224924"/>
                  <a:pt x="534707" y="222757"/>
                </a:cubicBezTo>
                <a:cubicBezTo>
                  <a:pt x="526240" y="197357"/>
                  <a:pt x="538940" y="226990"/>
                  <a:pt x="522007" y="210057"/>
                </a:cubicBezTo>
                <a:cubicBezTo>
                  <a:pt x="519640" y="207690"/>
                  <a:pt x="521199" y="202899"/>
                  <a:pt x="518832" y="200532"/>
                </a:cubicBezTo>
                <a:cubicBezTo>
                  <a:pt x="513436" y="195136"/>
                  <a:pt x="506608" y="191245"/>
                  <a:pt x="499782" y="187832"/>
                </a:cubicBezTo>
                <a:cubicBezTo>
                  <a:pt x="491315" y="183599"/>
                  <a:pt x="481075" y="181825"/>
                  <a:pt x="474382" y="175132"/>
                </a:cubicBezTo>
                <a:cubicBezTo>
                  <a:pt x="450747" y="151497"/>
                  <a:pt x="480668" y="180520"/>
                  <a:pt x="452157" y="156082"/>
                </a:cubicBezTo>
                <a:cubicBezTo>
                  <a:pt x="448748" y="153160"/>
                  <a:pt x="445507" y="150006"/>
                  <a:pt x="442632" y="146557"/>
                </a:cubicBezTo>
                <a:cubicBezTo>
                  <a:pt x="440189" y="143626"/>
                  <a:pt x="439262" y="139416"/>
                  <a:pt x="436282" y="137032"/>
                </a:cubicBezTo>
                <a:cubicBezTo>
                  <a:pt x="433669" y="134941"/>
                  <a:pt x="429932" y="134915"/>
                  <a:pt x="426757" y="133857"/>
                </a:cubicBezTo>
                <a:cubicBezTo>
                  <a:pt x="423582" y="130682"/>
                  <a:pt x="420968" y="126823"/>
                  <a:pt x="417232" y="124332"/>
                </a:cubicBezTo>
                <a:cubicBezTo>
                  <a:pt x="414447" y="122476"/>
                  <a:pt x="410954" y="121969"/>
                  <a:pt x="407707" y="121157"/>
                </a:cubicBezTo>
                <a:cubicBezTo>
                  <a:pt x="381518" y="114610"/>
                  <a:pt x="401947" y="121326"/>
                  <a:pt x="379132" y="114807"/>
                </a:cubicBezTo>
                <a:cubicBezTo>
                  <a:pt x="375914" y="113888"/>
                  <a:pt x="372683" y="112950"/>
                  <a:pt x="369607" y="111632"/>
                </a:cubicBezTo>
                <a:cubicBezTo>
                  <a:pt x="365257" y="109768"/>
                  <a:pt x="361473" y="106527"/>
                  <a:pt x="356907" y="105282"/>
                </a:cubicBezTo>
                <a:cubicBezTo>
                  <a:pt x="349687" y="103313"/>
                  <a:pt x="342090" y="103165"/>
                  <a:pt x="334682" y="102107"/>
                </a:cubicBezTo>
                <a:cubicBezTo>
                  <a:pt x="326935" y="99525"/>
                  <a:pt x="321787" y="98737"/>
                  <a:pt x="315632" y="92582"/>
                </a:cubicBezTo>
                <a:cubicBezTo>
                  <a:pt x="312934" y="89884"/>
                  <a:pt x="312262" y="85441"/>
                  <a:pt x="309282" y="83057"/>
                </a:cubicBezTo>
                <a:cubicBezTo>
                  <a:pt x="306669" y="80966"/>
                  <a:pt x="302750" y="81379"/>
                  <a:pt x="299757" y="79882"/>
                </a:cubicBezTo>
                <a:cubicBezTo>
                  <a:pt x="296344" y="78175"/>
                  <a:pt x="293805" y="74872"/>
                  <a:pt x="290232" y="73532"/>
                </a:cubicBezTo>
                <a:cubicBezTo>
                  <a:pt x="285179" y="71637"/>
                  <a:pt x="279625" y="71528"/>
                  <a:pt x="274357" y="70357"/>
                </a:cubicBezTo>
                <a:cubicBezTo>
                  <a:pt x="270097" y="69410"/>
                  <a:pt x="265917" y="68129"/>
                  <a:pt x="261657" y="67182"/>
                </a:cubicBezTo>
                <a:cubicBezTo>
                  <a:pt x="256389" y="66011"/>
                  <a:pt x="251050" y="65178"/>
                  <a:pt x="245782" y="64007"/>
                </a:cubicBezTo>
                <a:cubicBezTo>
                  <a:pt x="237594" y="62187"/>
                  <a:pt x="231271" y="60550"/>
                  <a:pt x="223557" y="57657"/>
                </a:cubicBezTo>
                <a:cubicBezTo>
                  <a:pt x="218221" y="55656"/>
                  <a:pt x="213180" y="52807"/>
                  <a:pt x="207682" y="51307"/>
                </a:cubicBezTo>
                <a:cubicBezTo>
                  <a:pt x="201471" y="49613"/>
                  <a:pt x="194982" y="49190"/>
                  <a:pt x="188632" y="48132"/>
                </a:cubicBezTo>
                <a:cubicBezTo>
                  <a:pt x="184399" y="46015"/>
                  <a:pt x="180326" y="43540"/>
                  <a:pt x="175932" y="41782"/>
                </a:cubicBezTo>
                <a:cubicBezTo>
                  <a:pt x="169717" y="39296"/>
                  <a:pt x="162869" y="38425"/>
                  <a:pt x="156882" y="35432"/>
                </a:cubicBezTo>
                <a:cubicBezTo>
                  <a:pt x="147795" y="30889"/>
                  <a:pt x="144000" y="28243"/>
                  <a:pt x="134657" y="25907"/>
                </a:cubicBezTo>
                <a:cubicBezTo>
                  <a:pt x="129422" y="24598"/>
                  <a:pt x="123988" y="24152"/>
                  <a:pt x="118782" y="22732"/>
                </a:cubicBezTo>
                <a:cubicBezTo>
                  <a:pt x="112324" y="20971"/>
                  <a:pt x="106226" y="18005"/>
                  <a:pt x="99732" y="16382"/>
                </a:cubicBezTo>
                <a:lnTo>
                  <a:pt x="74332" y="10032"/>
                </a:lnTo>
                <a:cubicBezTo>
                  <a:pt x="71157" y="7915"/>
                  <a:pt x="68220" y="5389"/>
                  <a:pt x="64807" y="3682"/>
                </a:cubicBezTo>
                <a:cubicBezTo>
                  <a:pt x="50007" y="-3718"/>
                  <a:pt x="38306" y="2050"/>
                  <a:pt x="20357" y="3682"/>
                </a:cubicBezTo>
                <a:cubicBezTo>
                  <a:pt x="17182" y="6857"/>
                  <a:pt x="13323" y="9471"/>
                  <a:pt x="10832" y="13207"/>
                </a:cubicBezTo>
                <a:cubicBezTo>
                  <a:pt x="-3761" y="35097"/>
                  <a:pt x="249" y="22732"/>
                  <a:pt x="1307" y="25907"/>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220663" y="48053"/>
            <a:ext cx="8374148" cy="755135"/>
          </a:xfrm>
        </p:spPr>
        <p:txBody>
          <a:bodyPr/>
          <a:lstStyle/>
          <a:p>
            <a:r>
              <a:rPr lang="en-US" sz="2800" dirty="0" smtClean="0"/>
              <a:t>HABs in Lake Erie</a:t>
            </a:r>
            <a:endParaRPr lang="en-US" sz="2800" dirty="0"/>
          </a:p>
        </p:txBody>
      </p:sp>
      <p:pic>
        <p:nvPicPr>
          <p:cNvPr id="30" name="Shape 1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48549" y="2922385"/>
            <a:ext cx="2216964" cy="2367111"/>
          </a:xfrm>
          <a:prstGeom prst="rect">
            <a:avLst/>
          </a:prstGeom>
          <a:ln>
            <a:solidFill>
              <a:srgbClr val="000000"/>
            </a:solidFill>
          </a:ln>
          <a:effectLst>
            <a:outerShdw blurRad="292100" dist="139700" dir="2700000" algn="tl" rotWithShape="0">
              <a:srgbClr val="333333">
                <a:alpha val="65000"/>
              </a:srgbClr>
            </a:outerShdw>
          </a:effectLst>
        </p:spPr>
      </p:pic>
      <p:pic>
        <p:nvPicPr>
          <p:cNvPr id="27" name="Shape 10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01413" y="5044217"/>
            <a:ext cx="2269245" cy="1656842"/>
          </a:xfrm>
          <a:prstGeom prst="rect">
            <a:avLst/>
          </a:prstGeom>
          <a:ln>
            <a:solidFill>
              <a:srgbClr val="000000"/>
            </a:solidFill>
          </a:ln>
          <a:effectLst>
            <a:outerShdw blurRad="292100" dist="139700" dir="2700000" algn="tl" rotWithShape="0">
              <a:srgbClr val="333333">
                <a:alpha val="65000"/>
              </a:srgbClr>
            </a:outerShdw>
          </a:effectLst>
        </p:spPr>
      </p:pic>
      <p:pic>
        <p:nvPicPr>
          <p:cNvPr id="33" name="Shape 10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349597" y="948179"/>
            <a:ext cx="2913061" cy="1823866"/>
          </a:xfrm>
          <a:prstGeom prst="rect">
            <a:avLst/>
          </a:prstGeom>
          <a:noFill/>
          <a:ln>
            <a:solidFill>
              <a:srgbClr val="000000"/>
            </a:solidFill>
          </a:ln>
        </p:spPr>
      </p:pic>
      <p:grpSp>
        <p:nvGrpSpPr>
          <p:cNvPr id="8" name="Group 7"/>
          <p:cNvGrpSpPr/>
          <p:nvPr/>
        </p:nvGrpSpPr>
        <p:grpSpPr>
          <a:xfrm>
            <a:off x="61924" y="48053"/>
            <a:ext cx="4146549" cy="4167187"/>
            <a:chOff x="0" y="78457"/>
            <a:chExt cx="4146549" cy="4167187"/>
          </a:xfrm>
        </p:grpSpPr>
        <p:pic>
          <p:nvPicPr>
            <p:cNvPr id="25" name="Shape 106"/>
            <p:cNvPicPr preferRelativeResize="0"/>
            <p:nvPr/>
          </p:nvPicPr>
          <p:blipFill rotWithShape="1">
            <a:blip r:embed="rId7">
              <a:alphaModFix/>
            </a:blip>
            <a:srcRect/>
            <a:stretch/>
          </p:blipFill>
          <p:spPr>
            <a:xfrm>
              <a:off x="0" y="78457"/>
              <a:ext cx="4146549" cy="4167187"/>
            </a:xfrm>
            <a:prstGeom prst="rect">
              <a:avLst/>
            </a:prstGeom>
            <a:ln>
              <a:solidFill>
                <a:srgbClr val="000000"/>
              </a:solidFill>
            </a:ln>
            <a:effectLst>
              <a:outerShdw blurRad="292100" dist="139700" dir="2700000" algn="tl" rotWithShape="0">
                <a:srgbClr val="333333">
                  <a:alpha val="65000"/>
                </a:srgbClr>
              </a:outerShdw>
            </a:effectLst>
          </p:spPr>
        </p:pic>
        <p:sp>
          <p:nvSpPr>
            <p:cNvPr id="4" name="Rectangle 3"/>
            <p:cNvSpPr/>
            <p:nvPr/>
          </p:nvSpPr>
          <p:spPr>
            <a:xfrm>
              <a:off x="76469" y="736430"/>
              <a:ext cx="4070080" cy="35092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6-01-19 at 3.57.25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19" y="769907"/>
              <a:ext cx="3970179" cy="3424152"/>
            </a:xfrm>
            <a:prstGeom prst="rect">
              <a:avLst/>
            </a:prstGeom>
            <a:ln>
              <a:noFill/>
            </a:ln>
          </p:spPr>
        </p:pic>
        <p:sp>
          <p:nvSpPr>
            <p:cNvPr id="6" name="Rectangle 5"/>
            <p:cNvSpPr/>
            <p:nvPr/>
          </p:nvSpPr>
          <p:spPr>
            <a:xfrm>
              <a:off x="2893880" y="748891"/>
              <a:ext cx="242736" cy="1039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592141" y="3707932"/>
            <a:ext cx="4049208" cy="3026001"/>
            <a:chOff x="2592141" y="3707932"/>
            <a:chExt cx="4049208" cy="3026001"/>
          </a:xfrm>
        </p:grpSpPr>
        <p:pic>
          <p:nvPicPr>
            <p:cNvPr id="20" name="Picture 19" descr="LakeErieBloom_amo_2014215_lrg.jpg"/>
            <p:cNvPicPr>
              <a:picLocks noChangeAspect="1"/>
            </p:cNvPicPr>
            <p:nvPr/>
          </p:nvPicPr>
          <p:blipFill>
            <a:blip r:embed="rId9" cstate="screen">
              <a:extLst>
                <a:ext uri="{BEBA8EAE-BF5A-486C-A8C5-ECC9F3942E4B}">
                  <a14:imgProps xmlns:a14="http://schemas.microsoft.com/office/drawing/2010/main">
                    <a14:imgLayer r:embed="rId10">
                      <a14:imgEffect>
                        <a14:sharpenSoften amount="9000"/>
                      </a14:imgEffect>
                      <a14:imgEffect>
                        <a14:colorTemperature colorTemp="7478"/>
                      </a14:imgEffect>
                      <a14:imgEffect>
                        <a14:brightnessContrast bright="33000" contrast="57000"/>
                      </a14:imgEffect>
                    </a14:imgLayer>
                  </a14:imgProps>
                </a:ext>
                <a:ext uri="{28A0092B-C50C-407E-A947-70E740481C1C}">
                  <a14:useLocalDpi xmlns:a14="http://schemas.microsoft.com/office/drawing/2010/main"/>
                </a:ext>
              </a:extLst>
            </a:blip>
            <a:stretch>
              <a:fillRect/>
            </a:stretch>
          </p:blipFill>
          <p:spPr>
            <a:xfrm>
              <a:off x="2592141" y="3707932"/>
              <a:ext cx="4034668" cy="3026001"/>
            </a:xfrm>
            <a:prstGeom prst="rect">
              <a:avLst/>
            </a:prstGeom>
            <a:ln w="19050" cmpd="sng">
              <a:solidFill>
                <a:srgbClr val="FFFFFF"/>
              </a:solidFill>
            </a:ln>
            <a:effectLst>
              <a:outerShdw blurRad="292100" dist="139700" dir="2700000" algn="tl" rotWithShape="0">
                <a:srgbClr val="333333">
                  <a:alpha val="65000"/>
                </a:srgbClr>
              </a:outerShdw>
            </a:effectLst>
          </p:spPr>
        </p:pic>
        <p:sp>
          <p:nvSpPr>
            <p:cNvPr id="21" name="TextBox 20"/>
            <p:cNvSpPr txBox="1"/>
            <p:nvPr/>
          </p:nvSpPr>
          <p:spPr>
            <a:xfrm>
              <a:off x="2602603" y="3719807"/>
              <a:ext cx="806631" cy="461665"/>
            </a:xfrm>
            <a:prstGeom prst="rect">
              <a:avLst/>
            </a:prstGeom>
            <a:solidFill>
              <a:srgbClr val="000000">
                <a:alpha val="73000"/>
              </a:srgbClr>
            </a:solidFill>
            <a:ln>
              <a:noFill/>
            </a:ln>
          </p:spPr>
          <p:txBody>
            <a:bodyPr wrap="none" rtlCol="0" anchor="ctr">
              <a:spAutoFit/>
            </a:bodyPr>
            <a:lstStyle/>
            <a:p>
              <a:pPr algn="ctr"/>
              <a:r>
                <a:rPr lang="en-US" sz="2400" b="1" dirty="0" smtClean="0">
                  <a:solidFill>
                    <a:schemeClr val="bg1"/>
                  </a:solidFill>
                  <a:effectLst>
                    <a:outerShdw blurRad="50800" dist="38100" dir="2700000" algn="tl" rotWithShape="0">
                      <a:prstClr val="black">
                        <a:alpha val="40000"/>
                      </a:prstClr>
                    </a:outerShdw>
                  </a:effectLst>
                  <a:latin typeface="+mn-lt"/>
                  <a:cs typeface="Bank Gothic"/>
                </a:rPr>
                <a:t>2014</a:t>
              </a:r>
              <a:endParaRPr lang="en-US" sz="2400" b="1" dirty="0">
                <a:solidFill>
                  <a:schemeClr val="bg1"/>
                </a:solidFill>
                <a:effectLst>
                  <a:outerShdw blurRad="50800" dist="38100" dir="2700000" algn="tl" rotWithShape="0">
                    <a:prstClr val="black">
                      <a:alpha val="40000"/>
                    </a:prstClr>
                  </a:outerShdw>
                </a:effectLst>
                <a:latin typeface="+mn-lt"/>
                <a:cs typeface="Bank Gothic"/>
              </a:endParaRPr>
            </a:p>
          </p:txBody>
        </p:sp>
        <p:sp>
          <p:nvSpPr>
            <p:cNvPr id="22" name="Freeform 21"/>
            <p:cNvSpPr/>
            <p:nvPr/>
          </p:nvSpPr>
          <p:spPr>
            <a:xfrm>
              <a:off x="2893880" y="4975650"/>
              <a:ext cx="3727505" cy="1603034"/>
            </a:xfrm>
            <a:custGeom>
              <a:avLst/>
              <a:gdLst>
                <a:gd name="connsiteX0" fmla="*/ 527421 w 3727505"/>
                <a:gd name="connsiteY0" fmla="*/ 0 h 1603034"/>
                <a:gd name="connsiteX1" fmla="*/ 527421 w 3727505"/>
                <a:gd name="connsiteY1" fmla="*/ 145730 h 1603034"/>
                <a:gd name="connsiteX2" fmla="*/ 541301 w 3727505"/>
                <a:gd name="connsiteY2" fmla="*/ 187367 h 1603034"/>
                <a:gd name="connsiteX3" fmla="*/ 555180 w 3727505"/>
                <a:gd name="connsiteY3" fmla="*/ 208186 h 1603034"/>
                <a:gd name="connsiteX4" fmla="*/ 520481 w 3727505"/>
                <a:gd name="connsiteY4" fmla="*/ 249823 h 1603034"/>
                <a:gd name="connsiteX5" fmla="*/ 506602 w 3727505"/>
                <a:gd name="connsiteY5" fmla="*/ 270642 h 1603034"/>
                <a:gd name="connsiteX6" fmla="*/ 458024 w 3727505"/>
                <a:gd name="connsiteY6" fmla="*/ 291461 h 1603034"/>
                <a:gd name="connsiteX7" fmla="*/ 395566 w 3727505"/>
                <a:gd name="connsiteY7" fmla="*/ 340037 h 1603034"/>
                <a:gd name="connsiteX8" fmla="*/ 353927 w 3727505"/>
                <a:gd name="connsiteY8" fmla="*/ 360856 h 1603034"/>
                <a:gd name="connsiteX9" fmla="*/ 312289 w 3727505"/>
                <a:gd name="connsiteY9" fmla="*/ 388614 h 1603034"/>
                <a:gd name="connsiteX10" fmla="*/ 284530 w 3727505"/>
                <a:gd name="connsiteY10" fmla="*/ 430251 h 1603034"/>
                <a:gd name="connsiteX11" fmla="*/ 270650 w 3727505"/>
                <a:gd name="connsiteY11" fmla="*/ 451070 h 1603034"/>
                <a:gd name="connsiteX12" fmla="*/ 263710 w 3727505"/>
                <a:gd name="connsiteY12" fmla="*/ 485768 h 1603034"/>
                <a:gd name="connsiteX13" fmla="*/ 215132 w 3727505"/>
                <a:gd name="connsiteY13" fmla="*/ 506586 h 1603034"/>
                <a:gd name="connsiteX14" fmla="*/ 194313 w 3727505"/>
                <a:gd name="connsiteY14" fmla="*/ 534344 h 1603034"/>
                <a:gd name="connsiteX15" fmla="*/ 187373 w 3727505"/>
                <a:gd name="connsiteY15" fmla="*/ 555163 h 1603034"/>
                <a:gd name="connsiteX16" fmla="*/ 166554 w 3727505"/>
                <a:gd name="connsiteY16" fmla="*/ 562103 h 1603034"/>
                <a:gd name="connsiteX17" fmla="*/ 145734 w 3727505"/>
                <a:gd name="connsiteY17" fmla="*/ 575982 h 1603034"/>
                <a:gd name="connsiteX18" fmla="*/ 131855 w 3727505"/>
                <a:gd name="connsiteY18" fmla="*/ 596800 h 1603034"/>
                <a:gd name="connsiteX19" fmla="*/ 111036 w 3727505"/>
                <a:gd name="connsiteY19" fmla="*/ 610679 h 1603034"/>
                <a:gd name="connsiteX20" fmla="*/ 97156 w 3727505"/>
                <a:gd name="connsiteY20" fmla="*/ 652317 h 1603034"/>
                <a:gd name="connsiteX21" fmla="*/ 76337 w 3727505"/>
                <a:gd name="connsiteY21" fmla="*/ 707833 h 1603034"/>
                <a:gd name="connsiteX22" fmla="*/ 62457 w 3727505"/>
                <a:gd name="connsiteY22" fmla="*/ 777228 h 1603034"/>
                <a:gd name="connsiteX23" fmla="*/ 48578 w 3727505"/>
                <a:gd name="connsiteY23" fmla="*/ 798047 h 1603034"/>
                <a:gd name="connsiteX24" fmla="*/ 34698 w 3727505"/>
                <a:gd name="connsiteY24" fmla="*/ 846624 h 1603034"/>
                <a:gd name="connsiteX25" fmla="*/ 0 w 3727505"/>
                <a:gd name="connsiteY25" fmla="*/ 902140 h 1603034"/>
                <a:gd name="connsiteX26" fmla="*/ 13879 w 3727505"/>
                <a:gd name="connsiteY26" fmla="*/ 950717 h 1603034"/>
                <a:gd name="connsiteX27" fmla="*/ 34698 w 3727505"/>
                <a:gd name="connsiteY27" fmla="*/ 957656 h 1603034"/>
                <a:gd name="connsiteX28" fmla="*/ 97156 w 3727505"/>
                <a:gd name="connsiteY28" fmla="*/ 950717 h 1603034"/>
                <a:gd name="connsiteX29" fmla="*/ 117975 w 3727505"/>
                <a:gd name="connsiteY29" fmla="*/ 943777 h 1603034"/>
                <a:gd name="connsiteX30" fmla="*/ 187373 w 3727505"/>
                <a:gd name="connsiteY30" fmla="*/ 950717 h 1603034"/>
                <a:gd name="connsiteX31" fmla="*/ 229012 w 3727505"/>
                <a:gd name="connsiteY31" fmla="*/ 964596 h 1603034"/>
                <a:gd name="connsiteX32" fmla="*/ 249831 w 3727505"/>
                <a:gd name="connsiteY32" fmla="*/ 971535 h 1603034"/>
                <a:gd name="connsiteX33" fmla="*/ 319228 w 3727505"/>
                <a:gd name="connsiteY33" fmla="*/ 978475 h 1603034"/>
                <a:gd name="connsiteX34" fmla="*/ 353927 w 3727505"/>
                <a:gd name="connsiteY34" fmla="*/ 992354 h 1603034"/>
                <a:gd name="connsiteX35" fmla="*/ 374747 w 3727505"/>
                <a:gd name="connsiteY35" fmla="*/ 999294 h 1603034"/>
                <a:gd name="connsiteX36" fmla="*/ 395566 w 3727505"/>
                <a:gd name="connsiteY36" fmla="*/ 1013173 h 1603034"/>
                <a:gd name="connsiteX37" fmla="*/ 437204 w 3727505"/>
                <a:gd name="connsiteY37" fmla="*/ 1027052 h 1603034"/>
                <a:gd name="connsiteX38" fmla="*/ 444144 w 3727505"/>
                <a:gd name="connsiteY38" fmla="*/ 1047870 h 1603034"/>
                <a:gd name="connsiteX39" fmla="*/ 464963 w 3727505"/>
                <a:gd name="connsiteY39" fmla="*/ 1054810 h 1603034"/>
                <a:gd name="connsiteX40" fmla="*/ 534361 w 3727505"/>
                <a:gd name="connsiteY40" fmla="*/ 1075629 h 1603034"/>
                <a:gd name="connsiteX41" fmla="*/ 617638 w 3727505"/>
                <a:gd name="connsiteY41" fmla="*/ 1096447 h 1603034"/>
                <a:gd name="connsiteX42" fmla="*/ 652337 w 3727505"/>
                <a:gd name="connsiteY42" fmla="*/ 1110326 h 1603034"/>
                <a:gd name="connsiteX43" fmla="*/ 693975 w 3727505"/>
                <a:gd name="connsiteY43" fmla="*/ 1124205 h 1603034"/>
                <a:gd name="connsiteX44" fmla="*/ 735614 w 3727505"/>
                <a:gd name="connsiteY44" fmla="*/ 1151963 h 1603034"/>
                <a:gd name="connsiteX45" fmla="*/ 756433 w 3727505"/>
                <a:gd name="connsiteY45" fmla="*/ 1165843 h 1603034"/>
                <a:gd name="connsiteX46" fmla="*/ 763373 w 3727505"/>
                <a:gd name="connsiteY46" fmla="*/ 1186661 h 1603034"/>
                <a:gd name="connsiteX47" fmla="*/ 784192 w 3727505"/>
                <a:gd name="connsiteY47" fmla="*/ 1193601 h 1603034"/>
                <a:gd name="connsiteX48" fmla="*/ 805012 w 3727505"/>
                <a:gd name="connsiteY48" fmla="*/ 1207480 h 1603034"/>
                <a:gd name="connsiteX49" fmla="*/ 825831 w 3727505"/>
                <a:gd name="connsiteY49" fmla="*/ 1249117 h 1603034"/>
                <a:gd name="connsiteX50" fmla="*/ 853590 w 3727505"/>
                <a:gd name="connsiteY50" fmla="*/ 1297694 h 1603034"/>
                <a:gd name="connsiteX51" fmla="*/ 874409 w 3727505"/>
                <a:gd name="connsiteY51" fmla="*/ 1311573 h 1603034"/>
                <a:gd name="connsiteX52" fmla="*/ 888289 w 3727505"/>
                <a:gd name="connsiteY52" fmla="*/ 1332391 h 1603034"/>
                <a:gd name="connsiteX53" fmla="*/ 950747 w 3727505"/>
                <a:gd name="connsiteY53" fmla="*/ 1346271 h 1603034"/>
                <a:gd name="connsiteX54" fmla="*/ 1075662 w 3727505"/>
                <a:gd name="connsiteY54" fmla="*/ 1339331 h 1603034"/>
                <a:gd name="connsiteX55" fmla="*/ 1103421 w 3727505"/>
                <a:gd name="connsiteY55" fmla="*/ 1297694 h 1603034"/>
                <a:gd name="connsiteX56" fmla="*/ 1110361 w 3727505"/>
                <a:gd name="connsiteY56" fmla="*/ 1269936 h 1603034"/>
                <a:gd name="connsiteX57" fmla="*/ 1117301 w 3727505"/>
                <a:gd name="connsiteY57" fmla="*/ 1172782 h 1603034"/>
                <a:gd name="connsiteX58" fmla="*/ 1145060 w 3727505"/>
                <a:gd name="connsiteY58" fmla="*/ 1165843 h 1603034"/>
                <a:gd name="connsiteX59" fmla="*/ 1165879 w 3727505"/>
                <a:gd name="connsiteY59" fmla="*/ 1186661 h 1603034"/>
                <a:gd name="connsiteX60" fmla="*/ 1179759 w 3727505"/>
                <a:gd name="connsiteY60" fmla="*/ 1207480 h 1603034"/>
                <a:gd name="connsiteX61" fmla="*/ 1200578 w 3727505"/>
                <a:gd name="connsiteY61" fmla="*/ 1214419 h 1603034"/>
                <a:gd name="connsiteX62" fmla="*/ 1207518 w 3727505"/>
                <a:gd name="connsiteY62" fmla="*/ 1235238 h 1603034"/>
                <a:gd name="connsiteX63" fmla="*/ 1228337 w 3727505"/>
                <a:gd name="connsiteY63" fmla="*/ 1249117 h 1603034"/>
                <a:gd name="connsiteX64" fmla="*/ 1318554 w 3727505"/>
                <a:gd name="connsiteY64" fmla="*/ 1262996 h 1603034"/>
                <a:gd name="connsiteX65" fmla="*/ 1332433 w 3727505"/>
                <a:gd name="connsiteY65" fmla="*/ 1353210 h 1603034"/>
                <a:gd name="connsiteX66" fmla="*/ 1346313 w 3727505"/>
                <a:gd name="connsiteY66" fmla="*/ 1401787 h 1603034"/>
                <a:gd name="connsiteX67" fmla="*/ 1325493 w 3727505"/>
                <a:gd name="connsiteY67" fmla="*/ 1408726 h 1603034"/>
                <a:gd name="connsiteX68" fmla="*/ 1304674 w 3727505"/>
                <a:gd name="connsiteY68" fmla="*/ 1401787 h 1603034"/>
                <a:gd name="connsiteX69" fmla="*/ 1256096 w 3727505"/>
                <a:gd name="connsiteY69" fmla="*/ 1394847 h 1603034"/>
                <a:gd name="connsiteX70" fmla="*/ 929927 w 3727505"/>
                <a:gd name="connsiteY70" fmla="*/ 1401787 h 1603034"/>
                <a:gd name="connsiteX71" fmla="*/ 909108 w 3727505"/>
                <a:gd name="connsiteY71" fmla="*/ 1408726 h 1603034"/>
                <a:gd name="connsiteX72" fmla="*/ 853590 w 3727505"/>
                <a:gd name="connsiteY72" fmla="*/ 1422606 h 1603034"/>
                <a:gd name="connsiteX73" fmla="*/ 846650 w 3727505"/>
                <a:gd name="connsiteY73" fmla="*/ 1443424 h 1603034"/>
                <a:gd name="connsiteX74" fmla="*/ 853590 w 3727505"/>
                <a:gd name="connsiteY74" fmla="*/ 1478122 h 1603034"/>
                <a:gd name="connsiteX75" fmla="*/ 888289 w 3727505"/>
                <a:gd name="connsiteY75" fmla="*/ 1512820 h 1603034"/>
                <a:gd name="connsiteX76" fmla="*/ 964626 w 3727505"/>
                <a:gd name="connsiteY76" fmla="*/ 1533638 h 1603034"/>
                <a:gd name="connsiteX77" fmla="*/ 1068722 w 3727505"/>
                <a:gd name="connsiteY77" fmla="*/ 1526699 h 1603034"/>
                <a:gd name="connsiteX78" fmla="*/ 1089542 w 3727505"/>
                <a:gd name="connsiteY78" fmla="*/ 1505880 h 1603034"/>
                <a:gd name="connsiteX79" fmla="*/ 1131180 w 3727505"/>
                <a:gd name="connsiteY79" fmla="*/ 1492001 h 1603034"/>
                <a:gd name="connsiteX80" fmla="*/ 1179759 w 3727505"/>
                <a:gd name="connsiteY80" fmla="*/ 1471182 h 1603034"/>
                <a:gd name="connsiteX81" fmla="*/ 1214457 w 3727505"/>
                <a:gd name="connsiteY81" fmla="*/ 1478122 h 1603034"/>
                <a:gd name="connsiteX82" fmla="*/ 1235277 w 3727505"/>
                <a:gd name="connsiteY82" fmla="*/ 1485061 h 1603034"/>
                <a:gd name="connsiteX83" fmla="*/ 1339373 w 3727505"/>
                <a:gd name="connsiteY83" fmla="*/ 1464243 h 1603034"/>
                <a:gd name="connsiteX84" fmla="*/ 1429590 w 3727505"/>
                <a:gd name="connsiteY84" fmla="*/ 1471182 h 1603034"/>
                <a:gd name="connsiteX85" fmla="*/ 1471228 w 3727505"/>
                <a:gd name="connsiteY85" fmla="*/ 1498940 h 1603034"/>
                <a:gd name="connsiteX86" fmla="*/ 1512867 w 3727505"/>
                <a:gd name="connsiteY86" fmla="*/ 1519759 h 1603034"/>
                <a:gd name="connsiteX87" fmla="*/ 1561445 w 3727505"/>
                <a:gd name="connsiteY87" fmla="*/ 1554457 h 1603034"/>
                <a:gd name="connsiteX88" fmla="*/ 1589204 w 3727505"/>
                <a:gd name="connsiteY88" fmla="*/ 1575275 h 1603034"/>
                <a:gd name="connsiteX89" fmla="*/ 1623903 w 3727505"/>
                <a:gd name="connsiteY89" fmla="*/ 1582215 h 1603034"/>
                <a:gd name="connsiteX90" fmla="*/ 1672481 w 3727505"/>
                <a:gd name="connsiteY90" fmla="*/ 1596094 h 1603034"/>
                <a:gd name="connsiteX91" fmla="*/ 1700240 w 3727505"/>
                <a:gd name="connsiteY91" fmla="*/ 1603034 h 1603034"/>
                <a:gd name="connsiteX92" fmla="*/ 1825156 w 3727505"/>
                <a:gd name="connsiteY92" fmla="*/ 1582215 h 1603034"/>
                <a:gd name="connsiteX93" fmla="*/ 1852915 w 3727505"/>
                <a:gd name="connsiteY93" fmla="*/ 1568336 h 1603034"/>
                <a:gd name="connsiteX94" fmla="*/ 1880674 w 3727505"/>
                <a:gd name="connsiteY94" fmla="*/ 1561396 h 1603034"/>
                <a:gd name="connsiteX95" fmla="*/ 1908433 w 3727505"/>
                <a:gd name="connsiteY95" fmla="*/ 1540578 h 1603034"/>
                <a:gd name="connsiteX96" fmla="*/ 1929253 w 3727505"/>
                <a:gd name="connsiteY96" fmla="*/ 1533638 h 1603034"/>
                <a:gd name="connsiteX97" fmla="*/ 2130506 w 3727505"/>
                <a:gd name="connsiteY97" fmla="*/ 1526699 h 1603034"/>
                <a:gd name="connsiteX98" fmla="*/ 2179084 w 3727505"/>
                <a:gd name="connsiteY98" fmla="*/ 1498940 h 1603034"/>
                <a:gd name="connsiteX99" fmla="*/ 2234602 w 3727505"/>
                <a:gd name="connsiteY99" fmla="*/ 1478122 h 1603034"/>
                <a:gd name="connsiteX100" fmla="*/ 2255421 w 3727505"/>
                <a:gd name="connsiteY100" fmla="*/ 1464243 h 1603034"/>
                <a:gd name="connsiteX101" fmla="*/ 2297060 w 3727505"/>
                <a:gd name="connsiteY101" fmla="*/ 1450364 h 1603034"/>
                <a:gd name="connsiteX102" fmla="*/ 2317879 w 3727505"/>
                <a:gd name="connsiteY102" fmla="*/ 1436485 h 1603034"/>
                <a:gd name="connsiteX103" fmla="*/ 2324819 w 3727505"/>
                <a:gd name="connsiteY103" fmla="*/ 1415666 h 1603034"/>
                <a:gd name="connsiteX104" fmla="*/ 2345638 w 3727505"/>
                <a:gd name="connsiteY104" fmla="*/ 1408726 h 1603034"/>
                <a:gd name="connsiteX105" fmla="*/ 2366457 w 3727505"/>
                <a:gd name="connsiteY105" fmla="*/ 1394847 h 1603034"/>
                <a:gd name="connsiteX106" fmla="*/ 2380337 w 3727505"/>
                <a:gd name="connsiteY106" fmla="*/ 1374029 h 1603034"/>
                <a:gd name="connsiteX107" fmla="*/ 2401156 w 3727505"/>
                <a:gd name="connsiteY107" fmla="*/ 1367089 h 1603034"/>
                <a:gd name="connsiteX108" fmla="*/ 2449734 w 3727505"/>
                <a:gd name="connsiteY108" fmla="*/ 1360150 h 1603034"/>
                <a:gd name="connsiteX109" fmla="*/ 2470554 w 3727505"/>
                <a:gd name="connsiteY109" fmla="*/ 1346271 h 1603034"/>
                <a:gd name="connsiteX110" fmla="*/ 2630168 w 3727505"/>
                <a:gd name="connsiteY110" fmla="*/ 1346271 h 1603034"/>
                <a:gd name="connsiteX111" fmla="*/ 2706506 w 3727505"/>
                <a:gd name="connsiteY111" fmla="*/ 1367089 h 1603034"/>
                <a:gd name="connsiteX112" fmla="*/ 2768963 w 3727505"/>
                <a:gd name="connsiteY112" fmla="*/ 1401787 h 1603034"/>
                <a:gd name="connsiteX113" fmla="*/ 2831421 w 3727505"/>
                <a:gd name="connsiteY113" fmla="*/ 1408726 h 1603034"/>
                <a:gd name="connsiteX114" fmla="*/ 3046554 w 3727505"/>
                <a:gd name="connsiteY114" fmla="*/ 1401787 h 1603034"/>
                <a:gd name="connsiteX115" fmla="*/ 3081253 w 3727505"/>
                <a:gd name="connsiteY115" fmla="*/ 1394847 h 1603034"/>
                <a:gd name="connsiteX116" fmla="*/ 3115951 w 3727505"/>
                <a:gd name="connsiteY116" fmla="*/ 1380968 h 1603034"/>
                <a:gd name="connsiteX117" fmla="*/ 3136771 w 3727505"/>
                <a:gd name="connsiteY117" fmla="*/ 1374029 h 1603034"/>
                <a:gd name="connsiteX118" fmla="*/ 3157590 w 3727505"/>
                <a:gd name="connsiteY118" fmla="*/ 1353210 h 1603034"/>
                <a:gd name="connsiteX119" fmla="*/ 3226987 w 3727505"/>
                <a:gd name="connsiteY119" fmla="*/ 1311573 h 1603034"/>
                <a:gd name="connsiteX120" fmla="*/ 3240867 w 3727505"/>
                <a:gd name="connsiteY120" fmla="*/ 1290754 h 1603034"/>
                <a:gd name="connsiteX121" fmla="*/ 3282506 w 3727505"/>
                <a:gd name="connsiteY121" fmla="*/ 1249117 h 1603034"/>
                <a:gd name="connsiteX122" fmla="*/ 3310265 w 3727505"/>
                <a:gd name="connsiteY122" fmla="*/ 1221359 h 1603034"/>
                <a:gd name="connsiteX123" fmla="*/ 3324144 w 3727505"/>
                <a:gd name="connsiteY123" fmla="*/ 1200540 h 1603034"/>
                <a:gd name="connsiteX124" fmla="*/ 3344963 w 3727505"/>
                <a:gd name="connsiteY124" fmla="*/ 1193601 h 1603034"/>
                <a:gd name="connsiteX125" fmla="*/ 3372722 w 3727505"/>
                <a:gd name="connsiteY125" fmla="*/ 1179722 h 1603034"/>
                <a:gd name="connsiteX126" fmla="*/ 3393542 w 3727505"/>
                <a:gd name="connsiteY126" fmla="*/ 1172782 h 1603034"/>
                <a:gd name="connsiteX127" fmla="*/ 3442120 w 3727505"/>
                <a:gd name="connsiteY127" fmla="*/ 1151963 h 1603034"/>
                <a:gd name="connsiteX128" fmla="*/ 3490698 w 3727505"/>
                <a:gd name="connsiteY128" fmla="*/ 1096447 h 1603034"/>
                <a:gd name="connsiteX129" fmla="*/ 3504578 w 3727505"/>
                <a:gd name="connsiteY129" fmla="*/ 1075629 h 1603034"/>
                <a:gd name="connsiteX130" fmla="*/ 3525397 w 3727505"/>
                <a:gd name="connsiteY130" fmla="*/ 1068689 h 1603034"/>
                <a:gd name="connsiteX131" fmla="*/ 3532337 w 3727505"/>
                <a:gd name="connsiteY131" fmla="*/ 1047870 h 1603034"/>
                <a:gd name="connsiteX132" fmla="*/ 3573975 w 3727505"/>
                <a:gd name="connsiteY132" fmla="*/ 1020112 h 1603034"/>
                <a:gd name="connsiteX133" fmla="*/ 3587855 w 3727505"/>
                <a:gd name="connsiteY133" fmla="*/ 999294 h 1603034"/>
                <a:gd name="connsiteX134" fmla="*/ 3608674 w 3727505"/>
                <a:gd name="connsiteY134" fmla="*/ 985415 h 1603034"/>
                <a:gd name="connsiteX135" fmla="*/ 3615614 w 3727505"/>
                <a:gd name="connsiteY135" fmla="*/ 964596 h 1603034"/>
                <a:gd name="connsiteX136" fmla="*/ 3636433 w 3727505"/>
                <a:gd name="connsiteY136" fmla="*/ 950717 h 1603034"/>
                <a:gd name="connsiteX137" fmla="*/ 3685012 w 3727505"/>
                <a:gd name="connsiteY137" fmla="*/ 916019 h 1603034"/>
                <a:gd name="connsiteX138" fmla="*/ 3705831 w 3727505"/>
                <a:gd name="connsiteY138" fmla="*/ 895200 h 1603034"/>
                <a:gd name="connsiteX139" fmla="*/ 3726650 w 3727505"/>
                <a:gd name="connsiteY139" fmla="*/ 888261 h 1603034"/>
                <a:gd name="connsiteX140" fmla="*/ 3726650 w 3727505"/>
                <a:gd name="connsiteY140" fmla="*/ 881321 h 160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727505" h="1603034">
                  <a:moveTo>
                    <a:pt x="527421" y="0"/>
                  </a:moveTo>
                  <a:cubicBezTo>
                    <a:pt x="514924" y="62483"/>
                    <a:pt x="514351" y="49893"/>
                    <a:pt x="527421" y="145730"/>
                  </a:cubicBezTo>
                  <a:cubicBezTo>
                    <a:pt x="529398" y="160226"/>
                    <a:pt x="533186" y="175194"/>
                    <a:pt x="541301" y="187367"/>
                  </a:cubicBezTo>
                  <a:lnTo>
                    <a:pt x="555180" y="208186"/>
                  </a:lnTo>
                  <a:cubicBezTo>
                    <a:pt x="525404" y="267737"/>
                    <a:pt x="559718" y="210587"/>
                    <a:pt x="520481" y="249823"/>
                  </a:cubicBezTo>
                  <a:cubicBezTo>
                    <a:pt x="514583" y="255720"/>
                    <a:pt x="513009" y="265303"/>
                    <a:pt x="506602" y="270642"/>
                  </a:cubicBezTo>
                  <a:cubicBezTo>
                    <a:pt x="478811" y="293801"/>
                    <a:pt x="484054" y="277001"/>
                    <a:pt x="458024" y="291461"/>
                  </a:cubicBezTo>
                  <a:cubicBezTo>
                    <a:pt x="394879" y="326541"/>
                    <a:pt x="436029" y="306319"/>
                    <a:pt x="395566" y="340037"/>
                  </a:cubicBezTo>
                  <a:cubicBezTo>
                    <a:pt x="358597" y="370844"/>
                    <a:pt x="391486" y="339990"/>
                    <a:pt x="353927" y="360856"/>
                  </a:cubicBezTo>
                  <a:cubicBezTo>
                    <a:pt x="339345" y="368957"/>
                    <a:pt x="312289" y="388614"/>
                    <a:pt x="312289" y="388614"/>
                  </a:cubicBezTo>
                  <a:lnTo>
                    <a:pt x="284530" y="430251"/>
                  </a:lnTo>
                  <a:lnTo>
                    <a:pt x="270650" y="451070"/>
                  </a:lnTo>
                  <a:cubicBezTo>
                    <a:pt x="268337" y="462636"/>
                    <a:pt x="269562" y="475527"/>
                    <a:pt x="263710" y="485768"/>
                  </a:cubicBezTo>
                  <a:cubicBezTo>
                    <a:pt x="255722" y="499746"/>
                    <a:pt x="227234" y="503561"/>
                    <a:pt x="215132" y="506586"/>
                  </a:cubicBezTo>
                  <a:cubicBezTo>
                    <a:pt x="208192" y="515839"/>
                    <a:pt x="200051" y="524302"/>
                    <a:pt x="194313" y="534344"/>
                  </a:cubicBezTo>
                  <a:cubicBezTo>
                    <a:pt x="190684" y="540695"/>
                    <a:pt x="192546" y="549990"/>
                    <a:pt x="187373" y="555163"/>
                  </a:cubicBezTo>
                  <a:cubicBezTo>
                    <a:pt x="182200" y="560336"/>
                    <a:pt x="173097" y="558832"/>
                    <a:pt x="166554" y="562103"/>
                  </a:cubicBezTo>
                  <a:cubicBezTo>
                    <a:pt x="159094" y="565833"/>
                    <a:pt x="152674" y="571356"/>
                    <a:pt x="145734" y="575982"/>
                  </a:cubicBezTo>
                  <a:cubicBezTo>
                    <a:pt x="141108" y="582921"/>
                    <a:pt x="137752" y="590903"/>
                    <a:pt x="131855" y="596800"/>
                  </a:cubicBezTo>
                  <a:cubicBezTo>
                    <a:pt x="125957" y="602697"/>
                    <a:pt x="115456" y="603606"/>
                    <a:pt x="111036" y="610679"/>
                  </a:cubicBezTo>
                  <a:cubicBezTo>
                    <a:pt x="103282" y="623085"/>
                    <a:pt x="101783" y="638438"/>
                    <a:pt x="97156" y="652317"/>
                  </a:cubicBezTo>
                  <a:cubicBezTo>
                    <a:pt x="86279" y="684947"/>
                    <a:pt x="92929" y="666352"/>
                    <a:pt x="76337" y="707833"/>
                  </a:cubicBezTo>
                  <a:cubicBezTo>
                    <a:pt x="73779" y="725739"/>
                    <a:pt x="72148" y="757847"/>
                    <a:pt x="62457" y="777228"/>
                  </a:cubicBezTo>
                  <a:cubicBezTo>
                    <a:pt x="58727" y="784688"/>
                    <a:pt x="53204" y="791107"/>
                    <a:pt x="48578" y="798047"/>
                  </a:cubicBezTo>
                  <a:cubicBezTo>
                    <a:pt x="46854" y="804944"/>
                    <a:pt x="39293" y="838200"/>
                    <a:pt x="34698" y="846624"/>
                  </a:cubicBezTo>
                  <a:cubicBezTo>
                    <a:pt x="24248" y="865782"/>
                    <a:pt x="0" y="902140"/>
                    <a:pt x="0" y="902140"/>
                  </a:cubicBezTo>
                  <a:cubicBezTo>
                    <a:pt x="61" y="902382"/>
                    <a:pt x="10559" y="947397"/>
                    <a:pt x="13879" y="950717"/>
                  </a:cubicBezTo>
                  <a:cubicBezTo>
                    <a:pt x="19052" y="955889"/>
                    <a:pt x="27758" y="955343"/>
                    <a:pt x="34698" y="957656"/>
                  </a:cubicBezTo>
                  <a:cubicBezTo>
                    <a:pt x="55517" y="955343"/>
                    <a:pt x="76494" y="954161"/>
                    <a:pt x="97156" y="950717"/>
                  </a:cubicBezTo>
                  <a:cubicBezTo>
                    <a:pt x="104372" y="949514"/>
                    <a:pt x="110660" y="943777"/>
                    <a:pt x="117975" y="943777"/>
                  </a:cubicBezTo>
                  <a:cubicBezTo>
                    <a:pt x="141223" y="943777"/>
                    <a:pt x="164240" y="948404"/>
                    <a:pt x="187373" y="950717"/>
                  </a:cubicBezTo>
                  <a:lnTo>
                    <a:pt x="229012" y="964596"/>
                  </a:lnTo>
                  <a:cubicBezTo>
                    <a:pt x="235952" y="966909"/>
                    <a:pt x="242552" y="970807"/>
                    <a:pt x="249831" y="971535"/>
                  </a:cubicBezTo>
                  <a:lnTo>
                    <a:pt x="319228" y="978475"/>
                  </a:lnTo>
                  <a:cubicBezTo>
                    <a:pt x="330794" y="983101"/>
                    <a:pt x="342263" y="987980"/>
                    <a:pt x="353927" y="992354"/>
                  </a:cubicBezTo>
                  <a:cubicBezTo>
                    <a:pt x="360777" y="994923"/>
                    <a:pt x="368204" y="996023"/>
                    <a:pt x="374747" y="999294"/>
                  </a:cubicBezTo>
                  <a:cubicBezTo>
                    <a:pt x="382207" y="1003024"/>
                    <a:pt x="387944" y="1009786"/>
                    <a:pt x="395566" y="1013173"/>
                  </a:cubicBezTo>
                  <a:cubicBezTo>
                    <a:pt x="408935" y="1019115"/>
                    <a:pt x="437204" y="1027052"/>
                    <a:pt x="437204" y="1027052"/>
                  </a:cubicBezTo>
                  <a:cubicBezTo>
                    <a:pt x="439517" y="1033991"/>
                    <a:pt x="438972" y="1042698"/>
                    <a:pt x="444144" y="1047870"/>
                  </a:cubicBezTo>
                  <a:cubicBezTo>
                    <a:pt x="449317" y="1053042"/>
                    <a:pt x="458239" y="1051928"/>
                    <a:pt x="464963" y="1054810"/>
                  </a:cubicBezTo>
                  <a:cubicBezTo>
                    <a:pt x="539227" y="1086637"/>
                    <a:pt x="436382" y="1051135"/>
                    <a:pt x="534361" y="1075629"/>
                  </a:cubicBezTo>
                  <a:cubicBezTo>
                    <a:pt x="644323" y="1103119"/>
                    <a:pt x="508697" y="1078292"/>
                    <a:pt x="617638" y="1096447"/>
                  </a:cubicBezTo>
                  <a:cubicBezTo>
                    <a:pt x="629204" y="1101073"/>
                    <a:pt x="640630" y="1106069"/>
                    <a:pt x="652337" y="1110326"/>
                  </a:cubicBezTo>
                  <a:cubicBezTo>
                    <a:pt x="666086" y="1115326"/>
                    <a:pt x="693975" y="1124205"/>
                    <a:pt x="693975" y="1124205"/>
                  </a:cubicBezTo>
                  <a:lnTo>
                    <a:pt x="735614" y="1151963"/>
                  </a:lnTo>
                  <a:lnTo>
                    <a:pt x="756433" y="1165843"/>
                  </a:lnTo>
                  <a:cubicBezTo>
                    <a:pt x="758746" y="1172782"/>
                    <a:pt x="758201" y="1181489"/>
                    <a:pt x="763373" y="1186661"/>
                  </a:cubicBezTo>
                  <a:cubicBezTo>
                    <a:pt x="768546" y="1191833"/>
                    <a:pt x="777649" y="1190330"/>
                    <a:pt x="784192" y="1193601"/>
                  </a:cubicBezTo>
                  <a:cubicBezTo>
                    <a:pt x="791652" y="1197331"/>
                    <a:pt x="798072" y="1202854"/>
                    <a:pt x="805012" y="1207480"/>
                  </a:cubicBezTo>
                  <a:cubicBezTo>
                    <a:pt x="817735" y="1245649"/>
                    <a:pt x="804306" y="1211449"/>
                    <a:pt x="825831" y="1249117"/>
                  </a:cubicBezTo>
                  <a:cubicBezTo>
                    <a:pt x="833090" y="1261820"/>
                    <a:pt x="842316" y="1286421"/>
                    <a:pt x="853590" y="1297694"/>
                  </a:cubicBezTo>
                  <a:cubicBezTo>
                    <a:pt x="859488" y="1303591"/>
                    <a:pt x="867469" y="1306947"/>
                    <a:pt x="874409" y="1311573"/>
                  </a:cubicBezTo>
                  <a:cubicBezTo>
                    <a:pt x="879036" y="1318512"/>
                    <a:pt x="881349" y="1327765"/>
                    <a:pt x="888289" y="1332391"/>
                  </a:cubicBezTo>
                  <a:cubicBezTo>
                    <a:pt x="892490" y="1335191"/>
                    <a:pt x="949982" y="1346118"/>
                    <a:pt x="950747" y="1346271"/>
                  </a:cubicBezTo>
                  <a:cubicBezTo>
                    <a:pt x="992385" y="1343958"/>
                    <a:pt x="1035922" y="1351975"/>
                    <a:pt x="1075662" y="1339331"/>
                  </a:cubicBezTo>
                  <a:cubicBezTo>
                    <a:pt x="1091557" y="1334273"/>
                    <a:pt x="1103421" y="1297694"/>
                    <a:pt x="1103421" y="1297694"/>
                  </a:cubicBezTo>
                  <a:cubicBezTo>
                    <a:pt x="1105734" y="1288441"/>
                    <a:pt x="1109308" y="1279415"/>
                    <a:pt x="1110361" y="1269936"/>
                  </a:cubicBezTo>
                  <a:cubicBezTo>
                    <a:pt x="1113947" y="1237667"/>
                    <a:pt x="1107034" y="1203583"/>
                    <a:pt x="1117301" y="1172782"/>
                  </a:cubicBezTo>
                  <a:cubicBezTo>
                    <a:pt x="1120317" y="1163734"/>
                    <a:pt x="1135807" y="1168156"/>
                    <a:pt x="1145060" y="1165843"/>
                  </a:cubicBezTo>
                  <a:cubicBezTo>
                    <a:pt x="1152000" y="1172782"/>
                    <a:pt x="1159596" y="1179122"/>
                    <a:pt x="1165879" y="1186661"/>
                  </a:cubicBezTo>
                  <a:cubicBezTo>
                    <a:pt x="1171219" y="1193068"/>
                    <a:pt x="1173246" y="1202270"/>
                    <a:pt x="1179759" y="1207480"/>
                  </a:cubicBezTo>
                  <a:cubicBezTo>
                    <a:pt x="1185471" y="1212050"/>
                    <a:pt x="1193638" y="1212106"/>
                    <a:pt x="1200578" y="1214419"/>
                  </a:cubicBezTo>
                  <a:cubicBezTo>
                    <a:pt x="1202891" y="1221359"/>
                    <a:pt x="1202948" y="1229526"/>
                    <a:pt x="1207518" y="1235238"/>
                  </a:cubicBezTo>
                  <a:cubicBezTo>
                    <a:pt x="1212728" y="1241751"/>
                    <a:pt x="1220877" y="1245387"/>
                    <a:pt x="1228337" y="1249117"/>
                  </a:cubicBezTo>
                  <a:cubicBezTo>
                    <a:pt x="1253349" y="1261623"/>
                    <a:pt x="1298644" y="1261005"/>
                    <a:pt x="1318554" y="1262996"/>
                  </a:cubicBezTo>
                  <a:cubicBezTo>
                    <a:pt x="1334654" y="1311299"/>
                    <a:pt x="1319013" y="1259280"/>
                    <a:pt x="1332433" y="1353210"/>
                  </a:cubicBezTo>
                  <a:cubicBezTo>
                    <a:pt x="1334611" y="1368458"/>
                    <a:pt x="1341370" y="1386958"/>
                    <a:pt x="1346313" y="1401787"/>
                  </a:cubicBezTo>
                  <a:cubicBezTo>
                    <a:pt x="1339373" y="1404100"/>
                    <a:pt x="1332808" y="1408726"/>
                    <a:pt x="1325493" y="1408726"/>
                  </a:cubicBezTo>
                  <a:cubicBezTo>
                    <a:pt x="1318178" y="1408726"/>
                    <a:pt x="1311847" y="1403222"/>
                    <a:pt x="1304674" y="1401787"/>
                  </a:cubicBezTo>
                  <a:cubicBezTo>
                    <a:pt x="1288635" y="1398579"/>
                    <a:pt x="1272289" y="1397160"/>
                    <a:pt x="1256096" y="1394847"/>
                  </a:cubicBezTo>
                  <a:lnTo>
                    <a:pt x="929927" y="1401787"/>
                  </a:lnTo>
                  <a:cubicBezTo>
                    <a:pt x="922618" y="1402079"/>
                    <a:pt x="916205" y="1406952"/>
                    <a:pt x="909108" y="1408726"/>
                  </a:cubicBezTo>
                  <a:lnTo>
                    <a:pt x="853590" y="1422606"/>
                  </a:lnTo>
                  <a:cubicBezTo>
                    <a:pt x="851277" y="1429545"/>
                    <a:pt x="846650" y="1436109"/>
                    <a:pt x="846650" y="1443424"/>
                  </a:cubicBezTo>
                  <a:cubicBezTo>
                    <a:pt x="846650" y="1455219"/>
                    <a:pt x="847521" y="1468008"/>
                    <a:pt x="853590" y="1478122"/>
                  </a:cubicBezTo>
                  <a:cubicBezTo>
                    <a:pt x="862006" y="1492148"/>
                    <a:pt x="872771" y="1507648"/>
                    <a:pt x="888289" y="1512820"/>
                  </a:cubicBezTo>
                  <a:cubicBezTo>
                    <a:pt x="941117" y="1530429"/>
                    <a:pt x="915581" y="1523830"/>
                    <a:pt x="964626" y="1533638"/>
                  </a:cubicBezTo>
                  <a:cubicBezTo>
                    <a:pt x="999325" y="1531325"/>
                    <a:pt x="1034774" y="1534243"/>
                    <a:pt x="1068722" y="1526699"/>
                  </a:cubicBezTo>
                  <a:cubicBezTo>
                    <a:pt x="1078303" y="1524570"/>
                    <a:pt x="1080963" y="1510646"/>
                    <a:pt x="1089542" y="1505880"/>
                  </a:cubicBezTo>
                  <a:cubicBezTo>
                    <a:pt x="1102331" y="1498775"/>
                    <a:pt x="1118094" y="1498544"/>
                    <a:pt x="1131180" y="1492001"/>
                  </a:cubicBezTo>
                  <a:cubicBezTo>
                    <a:pt x="1165482" y="1474851"/>
                    <a:pt x="1149125" y="1481393"/>
                    <a:pt x="1179759" y="1471182"/>
                  </a:cubicBezTo>
                  <a:cubicBezTo>
                    <a:pt x="1191325" y="1473495"/>
                    <a:pt x="1203014" y="1475261"/>
                    <a:pt x="1214457" y="1478122"/>
                  </a:cubicBezTo>
                  <a:cubicBezTo>
                    <a:pt x="1221554" y="1479896"/>
                    <a:pt x="1227978" y="1485548"/>
                    <a:pt x="1235277" y="1485061"/>
                  </a:cubicBezTo>
                  <a:cubicBezTo>
                    <a:pt x="1291833" y="1481290"/>
                    <a:pt x="1300677" y="1477140"/>
                    <a:pt x="1339373" y="1464243"/>
                  </a:cubicBezTo>
                  <a:cubicBezTo>
                    <a:pt x="1369445" y="1466556"/>
                    <a:pt x="1400422" y="1463507"/>
                    <a:pt x="1429590" y="1471182"/>
                  </a:cubicBezTo>
                  <a:cubicBezTo>
                    <a:pt x="1445722" y="1475427"/>
                    <a:pt x="1457349" y="1489687"/>
                    <a:pt x="1471228" y="1498940"/>
                  </a:cubicBezTo>
                  <a:cubicBezTo>
                    <a:pt x="1498135" y="1516878"/>
                    <a:pt x="1484134" y="1510182"/>
                    <a:pt x="1512867" y="1519759"/>
                  </a:cubicBezTo>
                  <a:cubicBezTo>
                    <a:pt x="1552553" y="1559445"/>
                    <a:pt x="1512731" y="1524012"/>
                    <a:pt x="1561445" y="1554457"/>
                  </a:cubicBezTo>
                  <a:cubicBezTo>
                    <a:pt x="1571253" y="1560587"/>
                    <a:pt x="1578635" y="1570578"/>
                    <a:pt x="1589204" y="1575275"/>
                  </a:cubicBezTo>
                  <a:cubicBezTo>
                    <a:pt x="1599983" y="1580065"/>
                    <a:pt x="1612388" y="1579656"/>
                    <a:pt x="1623903" y="1582215"/>
                  </a:cubicBezTo>
                  <a:cubicBezTo>
                    <a:pt x="1672724" y="1593064"/>
                    <a:pt x="1631903" y="1584500"/>
                    <a:pt x="1672481" y="1596094"/>
                  </a:cubicBezTo>
                  <a:cubicBezTo>
                    <a:pt x="1681652" y="1598714"/>
                    <a:pt x="1690987" y="1600721"/>
                    <a:pt x="1700240" y="1603034"/>
                  </a:cubicBezTo>
                  <a:cubicBezTo>
                    <a:pt x="1741879" y="1596094"/>
                    <a:pt x="1783993" y="1591570"/>
                    <a:pt x="1825156" y="1582215"/>
                  </a:cubicBezTo>
                  <a:cubicBezTo>
                    <a:pt x="1835244" y="1579922"/>
                    <a:pt x="1843229" y="1571968"/>
                    <a:pt x="1852915" y="1568336"/>
                  </a:cubicBezTo>
                  <a:cubicBezTo>
                    <a:pt x="1861846" y="1564987"/>
                    <a:pt x="1871421" y="1563709"/>
                    <a:pt x="1880674" y="1561396"/>
                  </a:cubicBezTo>
                  <a:cubicBezTo>
                    <a:pt x="1889927" y="1554457"/>
                    <a:pt x="1898391" y="1546316"/>
                    <a:pt x="1908433" y="1540578"/>
                  </a:cubicBezTo>
                  <a:cubicBezTo>
                    <a:pt x="1914785" y="1536949"/>
                    <a:pt x="1921952" y="1534094"/>
                    <a:pt x="1929253" y="1533638"/>
                  </a:cubicBezTo>
                  <a:cubicBezTo>
                    <a:pt x="1996246" y="1529451"/>
                    <a:pt x="2063422" y="1529012"/>
                    <a:pt x="2130506" y="1526699"/>
                  </a:cubicBezTo>
                  <a:cubicBezTo>
                    <a:pt x="2217508" y="1509298"/>
                    <a:pt x="2127459" y="1535814"/>
                    <a:pt x="2179084" y="1498940"/>
                  </a:cubicBezTo>
                  <a:cubicBezTo>
                    <a:pt x="2186346" y="1493753"/>
                    <a:pt x="2222064" y="1482301"/>
                    <a:pt x="2234602" y="1478122"/>
                  </a:cubicBezTo>
                  <a:cubicBezTo>
                    <a:pt x="2241542" y="1473496"/>
                    <a:pt x="2247799" y="1467630"/>
                    <a:pt x="2255421" y="1464243"/>
                  </a:cubicBezTo>
                  <a:cubicBezTo>
                    <a:pt x="2268791" y="1458301"/>
                    <a:pt x="2297060" y="1450364"/>
                    <a:pt x="2297060" y="1450364"/>
                  </a:cubicBezTo>
                  <a:cubicBezTo>
                    <a:pt x="2304000" y="1445738"/>
                    <a:pt x="2312669" y="1442998"/>
                    <a:pt x="2317879" y="1436485"/>
                  </a:cubicBezTo>
                  <a:cubicBezTo>
                    <a:pt x="2322449" y="1430773"/>
                    <a:pt x="2319646" y="1420839"/>
                    <a:pt x="2324819" y="1415666"/>
                  </a:cubicBezTo>
                  <a:cubicBezTo>
                    <a:pt x="2329992" y="1410493"/>
                    <a:pt x="2339095" y="1411997"/>
                    <a:pt x="2345638" y="1408726"/>
                  </a:cubicBezTo>
                  <a:cubicBezTo>
                    <a:pt x="2353098" y="1404996"/>
                    <a:pt x="2359517" y="1399473"/>
                    <a:pt x="2366457" y="1394847"/>
                  </a:cubicBezTo>
                  <a:cubicBezTo>
                    <a:pt x="2371084" y="1387908"/>
                    <a:pt x="2373824" y="1379239"/>
                    <a:pt x="2380337" y="1374029"/>
                  </a:cubicBezTo>
                  <a:cubicBezTo>
                    <a:pt x="2386049" y="1369459"/>
                    <a:pt x="2393983" y="1368524"/>
                    <a:pt x="2401156" y="1367089"/>
                  </a:cubicBezTo>
                  <a:cubicBezTo>
                    <a:pt x="2417195" y="1363881"/>
                    <a:pt x="2433541" y="1362463"/>
                    <a:pt x="2449734" y="1360150"/>
                  </a:cubicBezTo>
                  <a:cubicBezTo>
                    <a:pt x="2456674" y="1355524"/>
                    <a:pt x="2463094" y="1350001"/>
                    <a:pt x="2470554" y="1346271"/>
                  </a:cubicBezTo>
                  <a:cubicBezTo>
                    <a:pt x="2515696" y="1323701"/>
                    <a:pt x="2608328" y="1345179"/>
                    <a:pt x="2630168" y="1346271"/>
                  </a:cubicBezTo>
                  <a:cubicBezTo>
                    <a:pt x="2682997" y="1363880"/>
                    <a:pt x="2657461" y="1357281"/>
                    <a:pt x="2706506" y="1367089"/>
                  </a:cubicBezTo>
                  <a:cubicBezTo>
                    <a:pt x="2726373" y="1380333"/>
                    <a:pt x="2744536" y="1397716"/>
                    <a:pt x="2768963" y="1401787"/>
                  </a:cubicBezTo>
                  <a:cubicBezTo>
                    <a:pt x="2789625" y="1405231"/>
                    <a:pt x="2810602" y="1406413"/>
                    <a:pt x="2831421" y="1408726"/>
                  </a:cubicBezTo>
                  <a:cubicBezTo>
                    <a:pt x="2903132" y="1406413"/>
                    <a:pt x="2974916" y="1405767"/>
                    <a:pt x="3046554" y="1401787"/>
                  </a:cubicBezTo>
                  <a:cubicBezTo>
                    <a:pt x="3058331" y="1401133"/>
                    <a:pt x="3069955" y="1398236"/>
                    <a:pt x="3081253" y="1394847"/>
                  </a:cubicBezTo>
                  <a:cubicBezTo>
                    <a:pt x="3093185" y="1391268"/>
                    <a:pt x="3104287" y="1385342"/>
                    <a:pt x="3115951" y="1380968"/>
                  </a:cubicBezTo>
                  <a:cubicBezTo>
                    <a:pt x="3122801" y="1378400"/>
                    <a:pt x="3129831" y="1376342"/>
                    <a:pt x="3136771" y="1374029"/>
                  </a:cubicBezTo>
                  <a:cubicBezTo>
                    <a:pt x="3143711" y="1367089"/>
                    <a:pt x="3149843" y="1359235"/>
                    <a:pt x="3157590" y="1353210"/>
                  </a:cubicBezTo>
                  <a:cubicBezTo>
                    <a:pt x="3187737" y="1329763"/>
                    <a:pt x="3196773" y="1326679"/>
                    <a:pt x="3226987" y="1311573"/>
                  </a:cubicBezTo>
                  <a:cubicBezTo>
                    <a:pt x="3231614" y="1304633"/>
                    <a:pt x="3235326" y="1296988"/>
                    <a:pt x="3240867" y="1290754"/>
                  </a:cubicBezTo>
                  <a:cubicBezTo>
                    <a:pt x="3253908" y="1276084"/>
                    <a:pt x="3282506" y="1249117"/>
                    <a:pt x="3282506" y="1249117"/>
                  </a:cubicBezTo>
                  <a:cubicBezTo>
                    <a:pt x="3297646" y="1203694"/>
                    <a:pt x="3276618" y="1248276"/>
                    <a:pt x="3310265" y="1221359"/>
                  </a:cubicBezTo>
                  <a:cubicBezTo>
                    <a:pt x="3316778" y="1216149"/>
                    <a:pt x="3317631" y="1205750"/>
                    <a:pt x="3324144" y="1200540"/>
                  </a:cubicBezTo>
                  <a:cubicBezTo>
                    <a:pt x="3329856" y="1195970"/>
                    <a:pt x="3338239" y="1196482"/>
                    <a:pt x="3344963" y="1193601"/>
                  </a:cubicBezTo>
                  <a:cubicBezTo>
                    <a:pt x="3354472" y="1189526"/>
                    <a:pt x="3363213" y="1183797"/>
                    <a:pt x="3372722" y="1179722"/>
                  </a:cubicBezTo>
                  <a:cubicBezTo>
                    <a:pt x="3379446" y="1176840"/>
                    <a:pt x="3386999" y="1176053"/>
                    <a:pt x="3393542" y="1172782"/>
                  </a:cubicBezTo>
                  <a:cubicBezTo>
                    <a:pt x="3441468" y="1148820"/>
                    <a:pt x="3384346" y="1166407"/>
                    <a:pt x="3442120" y="1151963"/>
                  </a:cubicBezTo>
                  <a:cubicBezTo>
                    <a:pt x="3474506" y="1103386"/>
                    <a:pt x="3456000" y="1119579"/>
                    <a:pt x="3490698" y="1096447"/>
                  </a:cubicBezTo>
                  <a:cubicBezTo>
                    <a:pt x="3495325" y="1089508"/>
                    <a:pt x="3498065" y="1080839"/>
                    <a:pt x="3504578" y="1075629"/>
                  </a:cubicBezTo>
                  <a:cubicBezTo>
                    <a:pt x="3510290" y="1071059"/>
                    <a:pt x="3520224" y="1073862"/>
                    <a:pt x="3525397" y="1068689"/>
                  </a:cubicBezTo>
                  <a:cubicBezTo>
                    <a:pt x="3530570" y="1063516"/>
                    <a:pt x="3528279" y="1053956"/>
                    <a:pt x="3532337" y="1047870"/>
                  </a:cubicBezTo>
                  <a:cubicBezTo>
                    <a:pt x="3547189" y="1025593"/>
                    <a:pt x="3552149" y="1027388"/>
                    <a:pt x="3573975" y="1020112"/>
                  </a:cubicBezTo>
                  <a:cubicBezTo>
                    <a:pt x="3578602" y="1013173"/>
                    <a:pt x="3581957" y="1005191"/>
                    <a:pt x="3587855" y="999294"/>
                  </a:cubicBezTo>
                  <a:cubicBezTo>
                    <a:pt x="3593753" y="993397"/>
                    <a:pt x="3603464" y="991928"/>
                    <a:pt x="3608674" y="985415"/>
                  </a:cubicBezTo>
                  <a:cubicBezTo>
                    <a:pt x="3613244" y="979703"/>
                    <a:pt x="3611044" y="970308"/>
                    <a:pt x="3615614" y="964596"/>
                  </a:cubicBezTo>
                  <a:cubicBezTo>
                    <a:pt x="3620824" y="958083"/>
                    <a:pt x="3630100" y="956145"/>
                    <a:pt x="3636433" y="950717"/>
                  </a:cubicBezTo>
                  <a:cubicBezTo>
                    <a:pt x="3678346" y="914793"/>
                    <a:pt x="3646757" y="928771"/>
                    <a:pt x="3685012" y="916019"/>
                  </a:cubicBezTo>
                  <a:cubicBezTo>
                    <a:pt x="3691952" y="909079"/>
                    <a:pt x="3697665" y="900644"/>
                    <a:pt x="3705831" y="895200"/>
                  </a:cubicBezTo>
                  <a:cubicBezTo>
                    <a:pt x="3711917" y="891142"/>
                    <a:pt x="3720564" y="892319"/>
                    <a:pt x="3726650" y="888261"/>
                  </a:cubicBezTo>
                  <a:cubicBezTo>
                    <a:pt x="3728575" y="886978"/>
                    <a:pt x="3726650" y="883634"/>
                    <a:pt x="3726650" y="881321"/>
                  </a:cubicBezTo>
                </a:path>
              </a:pathLst>
            </a:custGeom>
            <a:ln w="190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3428241" y="3878793"/>
              <a:ext cx="3213108" cy="1554866"/>
            </a:xfrm>
            <a:custGeom>
              <a:avLst/>
              <a:gdLst>
                <a:gd name="connsiteX0" fmla="*/ 0 w 3213108"/>
                <a:gd name="connsiteY0" fmla="*/ 1103796 h 1554866"/>
                <a:gd name="connsiteX1" fmla="*/ 117976 w 3213108"/>
                <a:gd name="connsiteY1" fmla="*/ 1110736 h 1554866"/>
                <a:gd name="connsiteX2" fmla="*/ 124916 w 3213108"/>
                <a:gd name="connsiteY2" fmla="*/ 1221769 h 1554866"/>
                <a:gd name="connsiteX3" fmla="*/ 166554 w 3213108"/>
                <a:gd name="connsiteY3" fmla="*/ 1249527 h 1554866"/>
                <a:gd name="connsiteX4" fmla="*/ 235952 w 3213108"/>
                <a:gd name="connsiteY4" fmla="*/ 1263406 h 1554866"/>
                <a:gd name="connsiteX5" fmla="*/ 263711 w 3213108"/>
                <a:gd name="connsiteY5" fmla="*/ 1270345 h 1554866"/>
                <a:gd name="connsiteX6" fmla="*/ 312289 w 3213108"/>
                <a:gd name="connsiteY6" fmla="*/ 1291164 h 1554866"/>
                <a:gd name="connsiteX7" fmla="*/ 333108 w 3213108"/>
                <a:gd name="connsiteY7" fmla="*/ 1298104 h 1554866"/>
                <a:gd name="connsiteX8" fmla="*/ 346988 w 3213108"/>
                <a:gd name="connsiteY8" fmla="*/ 1318922 h 1554866"/>
                <a:gd name="connsiteX9" fmla="*/ 367807 w 3213108"/>
                <a:gd name="connsiteY9" fmla="*/ 1325862 h 1554866"/>
                <a:gd name="connsiteX10" fmla="*/ 388626 w 3213108"/>
                <a:gd name="connsiteY10" fmla="*/ 1339741 h 1554866"/>
                <a:gd name="connsiteX11" fmla="*/ 430265 w 3213108"/>
                <a:gd name="connsiteY11" fmla="*/ 1353620 h 1554866"/>
                <a:gd name="connsiteX12" fmla="*/ 451084 w 3213108"/>
                <a:gd name="connsiteY12" fmla="*/ 1360559 h 1554866"/>
                <a:gd name="connsiteX13" fmla="*/ 471904 w 3213108"/>
                <a:gd name="connsiteY13" fmla="*/ 1367499 h 1554866"/>
                <a:gd name="connsiteX14" fmla="*/ 603759 w 3213108"/>
                <a:gd name="connsiteY14" fmla="*/ 1353620 h 1554866"/>
                <a:gd name="connsiteX15" fmla="*/ 652337 w 3213108"/>
                <a:gd name="connsiteY15" fmla="*/ 1339741 h 1554866"/>
                <a:gd name="connsiteX16" fmla="*/ 700916 w 3213108"/>
                <a:gd name="connsiteY16" fmla="*/ 1332801 h 1554866"/>
                <a:gd name="connsiteX17" fmla="*/ 742554 w 3213108"/>
                <a:gd name="connsiteY17" fmla="*/ 1311983 h 1554866"/>
                <a:gd name="connsiteX18" fmla="*/ 784193 w 3213108"/>
                <a:gd name="connsiteY18" fmla="*/ 1298104 h 1554866"/>
                <a:gd name="connsiteX19" fmla="*/ 805012 w 3213108"/>
                <a:gd name="connsiteY19" fmla="*/ 1291164 h 1554866"/>
                <a:gd name="connsiteX20" fmla="*/ 825831 w 3213108"/>
                <a:gd name="connsiteY20" fmla="*/ 1277285 h 1554866"/>
                <a:gd name="connsiteX21" fmla="*/ 895229 w 3213108"/>
                <a:gd name="connsiteY21" fmla="*/ 1263406 h 1554866"/>
                <a:gd name="connsiteX22" fmla="*/ 999325 w 3213108"/>
                <a:gd name="connsiteY22" fmla="*/ 1270345 h 1554866"/>
                <a:gd name="connsiteX23" fmla="*/ 1040964 w 3213108"/>
                <a:gd name="connsiteY23" fmla="*/ 1298104 h 1554866"/>
                <a:gd name="connsiteX24" fmla="*/ 1068723 w 3213108"/>
                <a:gd name="connsiteY24" fmla="*/ 1339741 h 1554866"/>
                <a:gd name="connsiteX25" fmla="*/ 1096482 w 3213108"/>
                <a:gd name="connsiteY25" fmla="*/ 1423015 h 1554866"/>
                <a:gd name="connsiteX26" fmla="*/ 1103422 w 3213108"/>
                <a:gd name="connsiteY26" fmla="*/ 1443834 h 1554866"/>
                <a:gd name="connsiteX27" fmla="*/ 1131181 w 3213108"/>
                <a:gd name="connsiteY27" fmla="*/ 1478532 h 1554866"/>
                <a:gd name="connsiteX28" fmla="*/ 1152000 w 3213108"/>
                <a:gd name="connsiteY28" fmla="*/ 1554866 h 1554866"/>
                <a:gd name="connsiteX29" fmla="*/ 1158940 w 3213108"/>
                <a:gd name="connsiteY29" fmla="*/ 1534048 h 1554866"/>
                <a:gd name="connsiteX30" fmla="*/ 1165879 w 3213108"/>
                <a:gd name="connsiteY30" fmla="*/ 1499350 h 1554866"/>
                <a:gd name="connsiteX31" fmla="*/ 1179759 w 3213108"/>
                <a:gd name="connsiteY31" fmla="*/ 1478532 h 1554866"/>
                <a:gd name="connsiteX32" fmla="*/ 1200578 w 3213108"/>
                <a:gd name="connsiteY32" fmla="*/ 1388318 h 1554866"/>
                <a:gd name="connsiteX33" fmla="*/ 1207518 w 3213108"/>
                <a:gd name="connsiteY33" fmla="*/ 1367499 h 1554866"/>
                <a:gd name="connsiteX34" fmla="*/ 1214458 w 3213108"/>
                <a:gd name="connsiteY34" fmla="*/ 1346680 h 1554866"/>
                <a:gd name="connsiteX35" fmla="*/ 1235277 w 3213108"/>
                <a:gd name="connsiteY35" fmla="*/ 1305043 h 1554866"/>
                <a:gd name="connsiteX36" fmla="*/ 1249157 w 3213108"/>
                <a:gd name="connsiteY36" fmla="*/ 1235648 h 1554866"/>
                <a:gd name="connsiteX37" fmla="*/ 1276916 w 3213108"/>
                <a:gd name="connsiteY37" fmla="*/ 1194010 h 1554866"/>
                <a:gd name="connsiteX38" fmla="*/ 1297735 w 3213108"/>
                <a:gd name="connsiteY38" fmla="*/ 1187071 h 1554866"/>
                <a:gd name="connsiteX39" fmla="*/ 1311614 w 3213108"/>
                <a:gd name="connsiteY39" fmla="*/ 1166252 h 1554866"/>
                <a:gd name="connsiteX40" fmla="*/ 1332434 w 3213108"/>
                <a:gd name="connsiteY40" fmla="*/ 1124615 h 1554866"/>
                <a:gd name="connsiteX41" fmla="*/ 1360193 w 3213108"/>
                <a:gd name="connsiteY41" fmla="*/ 1110736 h 1554866"/>
                <a:gd name="connsiteX42" fmla="*/ 1367132 w 3213108"/>
                <a:gd name="connsiteY42" fmla="*/ 1089917 h 1554866"/>
                <a:gd name="connsiteX43" fmla="*/ 1408771 w 3213108"/>
                <a:gd name="connsiteY43" fmla="*/ 1076038 h 1554866"/>
                <a:gd name="connsiteX44" fmla="*/ 1471229 w 3213108"/>
                <a:gd name="connsiteY44" fmla="*/ 1041341 h 1554866"/>
                <a:gd name="connsiteX45" fmla="*/ 1492048 w 3213108"/>
                <a:gd name="connsiteY45" fmla="*/ 1027461 h 1554866"/>
                <a:gd name="connsiteX46" fmla="*/ 1512867 w 3213108"/>
                <a:gd name="connsiteY46" fmla="*/ 1020522 h 1554866"/>
                <a:gd name="connsiteX47" fmla="*/ 1540626 w 3213108"/>
                <a:gd name="connsiteY47" fmla="*/ 992764 h 1554866"/>
                <a:gd name="connsiteX48" fmla="*/ 1554506 w 3213108"/>
                <a:gd name="connsiteY48" fmla="*/ 971945 h 1554866"/>
                <a:gd name="connsiteX49" fmla="*/ 1575325 w 3213108"/>
                <a:gd name="connsiteY49" fmla="*/ 965006 h 1554866"/>
                <a:gd name="connsiteX50" fmla="*/ 1603084 w 3213108"/>
                <a:gd name="connsiteY50" fmla="*/ 951127 h 1554866"/>
                <a:gd name="connsiteX51" fmla="*/ 1644723 w 3213108"/>
                <a:gd name="connsiteY51" fmla="*/ 937247 h 1554866"/>
                <a:gd name="connsiteX52" fmla="*/ 1686361 w 3213108"/>
                <a:gd name="connsiteY52" fmla="*/ 916429 h 1554866"/>
                <a:gd name="connsiteX53" fmla="*/ 1707181 w 3213108"/>
                <a:gd name="connsiteY53" fmla="*/ 895610 h 1554866"/>
                <a:gd name="connsiteX54" fmla="*/ 1728000 w 3213108"/>
                <a:gd name="connsiteY54" fmla="*/ 888671 h 1554866"/>
                <a:gd name="connsiteX55" fmla="*/ 1748819 w 3213108"/>
                <a:gd name="connsiteY55" fmla="*/ 874792 h 1554866"/>
                <a:gd name="connsiteX56" fmla="*/ 1776578 w 3213108"/>
                <a:gd name="connsiteY56" fmla="*/ 867852 h 1554866"/>
                <a:gd name="connsiteX57" fmla="*/ 1797398 w 3213108"/>
                <a:gd name="connsiteY57" fmla="*/ 860913 h 1554866"/>
                <a:gd name="connsiteX58" fmla="*/ 1825157 w 3213108"/>
                <a:gd name="connsiteY58" fmla="*/ 826215 h 1554866"/>
                <a:gd name="connsiteX59" fmla="*/ 1852916 w 3213108"/>
                <a:gd name="connsiteY59" fmla="*/ 784578 h 1554866"/>
                <a:gd name="connsiteX60" fmla="*/ 1894554 w 3213108"/>
                <a:gd name="connsiteY60" fmla="*/ 770699 h 1554866"/>
                <a:gd name="connsiteX61" fmla="*/ 1950072 w 3213108"/>
                <a:gd name="connsiteY61" fmla="*/ 756819 h 1554866"/>
                <a:gd name="connsiteX62" fmla="*/ 2026410 w 3213108"/>
                <a:gd name="connsiteY62" fmla="*/ 749880 h 1554866"/>
                <a:gd name="connsiteX63" fmla="*/ 2144386 w 3213108"/>
                <a:gd name="connsiteY63" fmla="*/ 756819 h 1554866"/>
                <a:gd name="connsiteX64" fmla="*/ 2165205 w 3213108"/>
                <a:gd name="connsiteY64" fmla="*/ 763759 h 1554866"/>
                <a:gd name="connsiteX65" fmla="*/ 2255422 w 3213108"/>
                <a:gd name="connsiteY65" fmla="*/ 777638 h 1554866"/>
                <a:gd name="connsiteX66" fmla="*/ 2304000 w 3213108"/>
                <a:gd name="connsiteY66" fmla="*/ 770699 h 1554866"/>
                <a:gd name="connsiteX67" fmla="*/ 2331759 w 3213108"/>
                <a:gd name="connsiteY67" fmla="*/ 729061 h 1554866"/>
                <a:gd name="connsiteX68" fmla="*/ 2338699 w 3213108"/>
                <a:gd name="connsiteY68" fmla="*/ 555573 h 1554866"/>
                <a:gd name="connsiteX69" fmla="*/ 2345639 w 3213108"/>
                <a:gd name="connsiteY69" fmla="*/ 534754 h 1554866"/>
                <a:gd name="connsiteX70" fmla="*/ 2359518 w 3213108"/>
                <a:gd name="connsiteY70" fmla="*/ 479238 h 1554866"/>
                <a:gd name="connsiteX71" fmla="*/ 2408096 w 3213108"/>
                <a:gd name="connsiteY71" fmla="*/ 458419 h 1554866"/>
                <a:gd name="connsiteX72" fmla="*/ 2456675 w 3213108"/>
                <a:gd name="connsiteY72" fmla="*/ 409842 h 1554866"/>
                <a:gd name="connsiteX73" fmla="*/ 2477494 w 3213108"/>
                <a:gd name="connsiteY73" fmla="*/ 389024 h 1554866"/>
                <a:gd name="connsiteX74" fmla="*/ 2539952 w 3213108"/>
                <a:gd name="connsiteY74" fmla="*/ 368205 h 1554866"/>
                <a:gd name="connsiteX75" fmla="*/ 2588530 w 3213108"/>
                <a:gd name="connsiteY75" fmla="*/ 347387 h 1554866"/>
                <a:gd name="connsiteX76" fmla="*/ 2623229 w 3213108"/>
                <a:gd name="connsiteY76" fmla="*/ 312689 h 1554866"/>
                <a:gd name="connsiteX77" fmla="*/ 2644048 w 3213108"/>
                <a:gd name="connsiteY77" fmla="*/ 291870 h 1554866"/>
                <a:gd name="connsiteX78" fmla="*/ 2671807 w 3213108"/>
                <a:gd name="connsiteY78" fmla="*/ 277991 h 1554866"/>
                <a:gd name="connsiteX79" fmla="*/ 2713446 w 3213108"/>
                <a:gd name="connsiteY79" fmla="*/ 250233 h 1554866"/>
                <a:gd name="connsiteX80" fmla="*/ 2748145 w 3213108"/>
                <a:gd name="connsiteY80" fmla="*/ 222475 h 1554866"/>
                <a:gd name="connsiteX81" fmla="*/ 2775904 w 3213108"/>
                <a:gd name="connsiteY81" fmla="*/ 187777 h 1554866"/>
                <a:gd name="connsiteX82" fmla="*/ 2803663 w 3213108"/>
                <a:gd name="connsiteY82" fmla="*/ 146140 h 1554866"/>
                <a:gd name="connsiteX83" fmla="*/ 2817542 w 3213108"/>
                <a:gd name="connsiteY83" fmla="*/ 125321 h 1554866"/>
                <a:gd name="connsiteX84" fmla="*/ 2838361 w 3213108"/>
                <a:gd name="connsiteY84" fmla="*/ 118382 h 1554866"/>
                <a:gd name="connsiteX85" fmla="*/ 2880000 w 3213108"/>
                <a:gd name="connsiteY85" fmla="*/ 90624 h 1554866"/>
                <a:gd name="connsiteX86" fmla="*/ 2900819 w 3213108"/>
                <a:gd name="connsiteY86" fmla="*/ 83684 h 1554866"/>
                <a:gd name="connsiteX87" fmla="*/ 2942458 w 3213108"/>
                <a:gd name="connsiteY87" fmla="*/ 48986 h 1554866"/>
                <a:gd name="connsiteX88" fmla="*/ 2997976 w 3213108"/>
                <a:gd name="connsiteY88" fmla="*/ 35107 h 1554866"/>
                <a:gd name="connsiteX89" fmla="*/ 3074313 w 3213108"/>
                <a:gd name="connsiteY89" fmla="*/ 14289 h 1554866"/>
                <a:gd name="connsiteX90" fmla="*/ 3171470 w 3213108"/>
                <a:gd name="connsiteY90" fmla="*/ 410 h 1554866"/>
                <a:gd name="connsiteX91" fmla="*/ 3213108 w 3213108"/>
                <a:gd name="connsiteY91" fmla="*/ 410 h 15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213108" h="1554866">
                  <a:moveTo>
                    <a:pt x="0" y="1103796"/>
                  </a:moveTo>
                  <a:cubicBezTo>
                    <a:pt x="39325" y="1106109"/>
                    <a:pt x="89336" y="1083688"/>
                    <a:pt x="117976" y="1110736"/>
                  </a:cubicBezTo>
                  <a:cubicBezTo>
                    <a:pt x="144936" y="1136198"/>
                    <a:pt x="117276" y="1185481"/>
                    <a:pt x="124916" y="1221769"/>
                  </a:cubicBezTo>
                  <a:cubicBezTo>
                    <a:pt x="128643" y="1239472"/>
                    <a:pt x="153020" y="1245660"/>
                    <a:pt x="166554" y="1249527"/>
                  </a:cubicBezTo>
                  <a:cubicBezTo>
                    <a:pt x="204152" y="1260269"/>
                    <a:pt x="190529" y="1254322"/>
                    <a:pt x="235952" y="1263406"/>
                  </a:cubicBezTo>
                  <a:cubicBezTo>
                    <a:pt x="245305" y="1265276"/>
                    <a:pt x="254540" y="1267725"/>
                    <a:pt x="263711" y="1270345"/>
                  </a:cubicBezTo>
                  <a:cubicBezTo>
                    <a:pt x="296253" y="1279642"/>
                    <a:pt x="275288" y="1275307"/>
                    <a:pt x="312289" y="1291164"/>
                  </a:cubicBezTo>
                  <a:cubicBezTo>
                    <a:pt x="319013" y="1294046"/>
                    <a:pt x="326168" y="1295791"/>
                    <a:pt x="333108" y="1298104"/>
                  </a:cubicBezTo>
                  <a:cubicBezTo>
                    <a:pt x="337735" y="1305043"/>
                    <a:pt x="340475" y="1313712"/>
                    <a:pt x="346988" y="1318922"/>
                  </a:cubicBezTo>
                  <a:cubicBezTo>
                    <a:pt x="352700" y="1323492"/>
                    <a:pt x="361264" y="1322591"/>
                    <a:pt x="367807" y="1325862"/>
                  </a:cubicBezTo>
                  <a:cubicBezTo>
                    <a:pt x="375267" y="1329592"/>
                    <a:pt x="381004" y="1336354"/>
                    <a:pt x="388626" y="1339741"/>
                  </a:cubicBezTo>
                  <a:cubicBezTo>
                    <a:pt x="401996" y="1345683"/>
                    <a:pt x="416385" y="1348994"/>
                    <a:pt x="430265" y="1353620"/>
                  </a:cubicBezTo>
                  <a:lnTo>
                    <a:pt x="451084" y="1360559"/>
                  </a:lnTo>
                  <a:lnTo>
                    <a:pt x="471904" y="1367499"/>
                  </a:lnTo>
                  <a:cubicBezTo>
                    <a:pt x="517625" y="1363982"/>
                    <a:pt x="559673" y="1363416"/>
                    <a:pt x="603759" y="1353620"/>
                  </a:cubicBezTo>
                  <a:cubicBezTo>
                    <a:pt x="670680" y="1338749"/>
                    <a:pt x="569169" y="1354862"/>
                    <a:pt x="652337" y="1339741"/>
                  </a:cubicBezTo>
                  <a:cubicBezTo>
                    <a:pt x="668431" y="1336815"/>
                    <a:pt x="684723" y="1335114"/>
                    <a:pt x="700916" y="1332801"/>
                  </a:cubicBezTo>
                  <a:cubicBezTo>
                    <a:pt x="776837" y="1307496"/>
                    <a:pt x="661844" y="1347853"/>
                    <a:pt x="742554" y="1311983"/>
                  </a:cubicBezTo>
                  <a:cubicBezTo>
                    <a:pt x="755924" y="1306041"/>
                    <a:pt x="770313" y="1302730"/>
                    <a:pt x="784193" y="1298104"/>
                  </a:cubicBezTo>
                  <a:cubicBezTo>
                    <a:pt x="791133" y="1295791"/>
                    <a:pt x="798925" y="1295222"/>
                    <a:pt x="805012" y="1291164"/>
                  </a:cubicBezTo>
                  <a:cubicBezTo>
                    <a:pt x="811952" y="1286538"/>
                    <a:pt x="818371" y="1281015"/>
                    <a:pt x="825831" y="1277285"/>
                  </a:cubicBezTo>
                  <a:cubicBezTo>
                    <a:pt x="845212" y="1267595"/>
                    <a:pt x="877323" y="1265964"/>
                    <a:pt x="895229" y="1263406"/>
                  </a:cubicBezTo>
                  <a:cubicBezTo>
                    <a:pt x="929928" y="1265719"/>
                    <a:pt x="965495" y="1262290"/>
                    <a:pt x="999325" y="1270345"/>
                  </a:cubicBezTo>
                  <a:cubicBezTo>
                    <a:pt x="1015553" y="1274209"/>
                    <a:pt x="1040964" y="1298104"/>
                    <a:pt x="1040964" y="1298104"/>
                  </a:cubicBezTo>
                  <a:cubicBezTo>
                    <a:pt x="1050217" y="1311983"/>
                    <a:pt x="1063448" y="1323916"/>
                    <a:pt x="1068723" y="1339741"/>
                  </a:cubicBezTo>
                  <a:lnTo>
                    <a:pt x="1096482" y="1423015"/>
                  </a:lnTo>
                  <a:cubicBezTo>
                    <a:pt x="1098795" y="1429955"/>
                    <a:pt x="1099364" y="1437748"/>
                    <a:pt x="1103422" y="1443834"/>
                  </a:cubicBezTo>
                  <a:cubicBezTo>
                    <a:pt x="1120931" y="1470096"/>
                    <a:pt x="1111404" y="1458755"/>
                    <a:pt x="1131181" y="1478532"/>
                  </a:cubicBezTo>
                  <a:cubicBezTo>
                    <a:pt x="1148790" y="1531358"/>
                    <a:pt x="1142191" y="1505823"/>
                    <a:pt x="1152000" y="1554866"/>
                  </a:cubicBezTo>
                  <a:cubicBezTo>
                    <a:pt x="1154313" y="1547927"/>
                    <a:pt x="1157166" y="1541144"/>
                    <a:pt x="1158940" y="1534048"/>
                  </a:cubicBezTo>
                  <a:cubicBezTo>
                    <a:pt x="1161801" y="1522605"/>
                    <a:pt x="1161737" y="1510394"/>
                    <a:pt x="1165879" y="1499350"/>
                  </a:cubicBezTo>
                  <a:cubicBezTo>
                    <a:pt x="1168808" y="1491541"/>
                    <a:pt x="1175132" y="1485471"/>
                    <a:pt x="1179759" y="1478532"/>
                  </a:cubicBezTo>
                  <a:cubicBezTo>
                    <a:pt x="1188768" y="1415474"/>
                    <a:pt x="1181527" y="1445471"/>
                    <a:pt x="1200578" y="1388318"/>
                  </a:cubicBezTo>
                  <a:lnTo>
                    <a:pt x="1207518" y="1367499"/>
                  </a:lnTo>
                  <a:cubicBezTo>
                    <a:pt x="1209831" y="1360559"/>
                    <a:pt x="1210400" y="1352766"/>
                    <a:pt x="1214458" y="1346680"/>
                  </a:cubicBezTo>
                  <a:cubicBezTo>
                    <a:pt x="1232395" y="1319776"/>
                    <a:pt x="1225700" y="1333774"/>
                    <a:pt x="1235277" y="1305043"/>
                  </a:cubicBezTo>
                  <a:cubicBezTo>
                    <a:pt x="1237002" y="1292971"/>
                    <a:pt x="1239839" y="1252420"/>
                    <a:pt x="1249157" y="1235648"/>
                  </a:cubicBezTo>
                  <a:cubicBezTo>
                    <a:pt x="1257258" y="1221066"/>
                    <a:pt x="1261091" y="1199285"/>
                    <a:pt x="1276916" y="1194010"/>
                  </a:cubicBezTo>
                  <a:lnTo>
                    <a:pt x="1297735" y="1187071"/>
                  </a:lnTo>
                  <a:cubicBezTo>
                    <a:pt x="1302361" y="1180131"/>
                    <a:pt x="1307884" y="1173712"/>
                    <a:pt x="1311614" y="1166252"/>
                  </a:cubicBezTo>
                  <a:cubicBezTo>
                    <a:pt x="1320410" y="1148660"/>
                    <a:pt x="1315387" y="1138820"/>
                    <a:pt x="1332434" y="1124615"/>
                  </a:cubicBezTo>
                  <a:cubicBezTo>
                    <a:pt x="1340381" y="1117992"/>
                    <a:pt x="1350940" y="1115362"/>
                    <a:pt x="1360193" y="1110736"/>
                  </a:cubicBezTo>
                  <a:cubicBezTo>
                    <a:pt x="1362506" y="1103796"/>
                    <a:pt x="1361180" y="1094169"/>
                    <a:pt x="1367132" y="1089917"/>
                  </a:cubicBezTo>
                  <a:cubicBezTo>
                    <a:pt x="1379037" y="1081413"/>
                    <a:pt x="1396598" y="1084153"/>
                    <a:pt x="1408771" y="1076038"/>
                  </a:cubicBezTo>
                  <a:cubicBezTo>
                    <a:pt x="1456497" y="1044223"/>
                    <a:pt x="1434585" y="1053555"/>
                    <a:pt x="1471229" y="1041341"/>
                  </a:cubicBezTo>
                  <a:cubicBezTo>
                    <a:pt x="1478169" y="1036714"/>
                    <a:pt x="1484588" y="1031191"/>
                    <a:pt x="1492048" y="1027461"/>
                  </a:cubicBezTo>
                  <a:cubicBezTo>
                    <a:pt x="1498591" y="1024190"/>
                    <a:pt x="1507694" y="1025694"/>
                    <a:pt x="1512867" y="1020522"/>
                  </a:cubicBezTo>
                  <a:cubicBezTo>
                    <a:pt x="1549879" y="983511"/>
                    <a:pt x="1485109" y="1011268"/>
                    <a:pt x="1540626" y="992764"/>
                  </a:cubicBezTo>
                  <a:cubicBezTo>
                    <a:pt x="1545253" y="985824"/>
                    <a:pt x="1547993" y="977155"/>
                    <a:pt x="1554506" y="971945"/>
                  </a:cubicBezTo>
                  <a:cubicBezTo>
                    <a:pt x="1560218" y="967375"/>
                    <a:pt x="1568601" y="967887"/>
                    <a:pt x="1575325" y="965006"/>
                  </a:cubicBezTo>
                  <a:cubicBezTo>
                    <a:pt x="1584834" y="960931"/>
                    <a:pt x="1593479" y="954969"/>
                    <a:pt x="1603084" y="951127"/>
                  </a:cubicBezTo>
                  <a:cubicBezTo>
                    <a:pt x="1616668" y="945693"/>
                    <a:pt x="1632550" y="945362"/>
                    <a:pt x="1644723" y="937247"/>
                  </a:cubicBezTo>
                  <a:cubicBezTo>
                    <a:pt x="1671628" y="919310"/>
                    <a:pt x="1657630" y="926005"/>
                    <a:pt x="1686361" y="916429"/>
                  </a:cubicBezTo>
                  <a:cubicBezTo>
                    <a:pt x="1693301" y="909489"/>
                    <a:pt x="1699015" y="901054"/>
                    <a:pt x="1707181" y="895610"/>
                  </a:cubicBezTo>
                  <a:cubicBezTo>
                    <a:pt x="1713268" y="891553"/>
                    <a:pt x="1721457" y="891942"/>
                    <a:pt x="1728000" y="888671"/>
                  </a:cubicBezTo>
                  <a:cubicBezTo>
                    <a:pt x="1735460" y="884941"/>
                    <a:pt x="1741153" y="878077"/>
                    <a:pt x="1748819" y="874792"/>
                  </a:cubicBezTo>
                  <a:cubicBezTo>
                    <a:pt x="1757586" y="871035"/>
                    <a:pt x="1767407" y="870472"/>
                    <a:pt x="1776578" y="867852"/>
                  </a:cubicBezTo>
                  <a:cubicBezTo>
                    <a:pt x="1783612" y="865842"/>
                    <a:pt x="1790458" y="863226"/>
                    <a:pt x="1797398" y="860913"/>
                  </a:cubicBezTo>
                  <a:cubicBezTo>
                    <a:pt x="1813024" y="814031"/>
                    <a:pt x="1791353" y="864846"/>
                    <a:pt x="1825157" y="826215"/>
                  </a:cubicBezTo>
                  <a:cubicBezTo>
                    <a:pt x="1836142" y="813662"/>
                    <a:pt x="1837091" y="789853"/>
                    <a:pt x="1852916" y="784578"/>
                  </a:cubicBezTo>
                  <a:lnTo>
                    <a:pt x="1894554" y="770699"/>
                  </a:lnTo>
                  <a:cubicBezTo>
                    <a:pt x="1917216" y="763145"/>
                    <a:pt x="1923272" y="760169"/>
                    <a:pt x="1950072" y="756819"/>
                  </a:cubicBezTo>
                  <a:cubicBezTo>
                    <a:pt x="1975426" y="753650"/>
                    <a:pt x="2000964" y="752193"/>
                    <a:pt x="2026410" y="749880"/>
                  </a:cubicBezTo>
                  <a:cubicBezTo>
                    <a:pt x="2065735" y="752193"/>
                    <a:pt x="2105188" y="752899"/>
                    <a:pt x="2144386" y="756819"/>
                  </a:cubicBezTo>
                  <a:cubicBezTo>
                    <a:pt x="2151665" y="757547"/>
                    <a:pt x="2158015" y="762411"/>
                    <a:pt x="2165205" y="763759"/>
                  </a:cubicBezTo>
                  <a:cubicBezTo>
                    <a:pt x="2195110" y="769366"/>
                    <a:pt x="2225350" y="773012"/>
                    <a:pt x="2255422" y="777638"/>
                  </a:cubicBezTo>
                  <a:cubicBezTo>
                    <a:pt x="2271615" y="775325"/>
                    <a:pt x="2290200" y="779481"/>
                    <a:pt x="2304000" y="770699"/>
                  </a:cubicBezTo>
                  <a:cubicBezTo>
                    <a:pt x="2318073" y="761744"/>
                    <a:pt x="2331759" y="729061"/>
                    <a:pt x="2331759" y="729061"/>
                  </a:cubicBezTo>
                  <a:cubicBezTo>
                    <a:pt x="2334072" y="671232"/>
                    <a:pt x="2334575" y="613301"/>
                    <a:pt x="2338699" y="555573"/>
                  </a:cubicBezTo>
                  <a:cubicBezTo>
                    <a:pt x="2339220" y="548277"/>
                    <a:pt x="2343865" y="541851"/>
                    <a:pt x="2345639" y="534754"/>
                  </a:cubicBezTo>
                  <a:cubicBezTo>
                    <a:pt x="2346111" y="532865"/>
                    <a:pt x="2353748" y="486450"/>
                    <a:pt x="2359518" y="479238"/>
                  </a:cubicBezTo>
                  <a:cubicBezTo>
                    <a:pt x="2371499" y="464262"/>
                    <a:pt x="2391427" y="462586"/>
                    <a:pt x="2408096" y="458419"/>
                  </a:cubicBezTo>
                  <a:cubicBezTo>
                    <a:pt x="2439913" y="410695"/>
                    <a:pt x="2420030" y="422057"/>
                    <a:pt x="2456675" y="409842"/>
                  </a:cubicBezTo>
                  <a:cubicBezTo>
                    <a:pt x="2463615" y="402903"/>
                    <a:pt x="2468915" y="393790"/>
                    <a:pt x="2477494" y="389024"/>
                  </a:cubicBezTo>
                  <a:cubicBezTo>
                    <a:pt x="2539935" y="354336"/>
                    <a:pt x="2498321" y="389020"/>
                    <a:pt x="2539952" y="368205"/>
                  </a:cubicBezTo>
                  <a:cubicBezTo>
                    <a:pt x="2574254" y="351055"/>
                    <a:pt x="2557897" y="357597"/>
                    <a:pt x="2588530" y="347387"/>
                  </a:cubicBezTo>
                  <a:cubicBezTo>
                    <a:pt x="2613977" y="309218"/>
                    <a:pt x="2588529" y="341605"/>
                    <a:pt x="2623229" y="312689"/>
                  </a:cubicBezTo>
                  <a:cubicBezTo>
                    <a:pt x="2630768" y="306406"/>
                    <a:pt x="2636062" y="297574"/>
                    <a:pt x="2644048" y="291870"/>
                  </a:cubicBezTo>
                  <a:cubicBezTo>
                    <a:pt x="2652466" y="285857"/>
                    <a:pt x="2662936" y="283313"/>
                    <a:pt x="2671807" y="277991"/>
                  </a:cubicBezTo>
                  <a:cubicBezTo>
                    <a:pt x="2686111" y="269409"/>
                    <a:pt x="2713446" y="250233"/>
                    <a:pt x="2713446" y="250233"/>
                  </a:cubicBezTo>
                  <a:cubicBezTo>
                    <a:pt x="2733428" y="190291"/>
                    <a:pt x="2700218" y="270401"/>
                    <a:pt x="2748145" y="222475"/>
                  </a:cubicBezTo>
                  <a:cubicBezTo>
                    <a:pt x="2796073" y="174548"/>
                    <a:pt x="2715957" y="207759"/>
                    <a:pt x="2775904" y="187777"/>
                  </a:cubicBezTo>
                  <a:lnTo>
                    <a:pt x="2803663" y="146140"/>
                  </a:lnTo>
                  <a:cubicBezTo>
                    <a:pt x="2808289" y="139200"/>
                    <a:pt x="2809630" y="127958"/>
                    <a:pt x="2817542" y="125321"/>
                  </a:cubicBezTo>
                  <a:lnTo>
                    <a:pt x="2838361" y="118382"/>
                  </a:lnTo>
                  <a:cubicBezTo>
                    <a:pt x="2852241" y="109129"/>
                    <a:pt x="2864175" y="95899"/>
                    <a:pt x="2880000" y="90624"/>
                  </a:cubicBezTo>
                  <a:cubicBezTo>
                    <a:pt x="2886940" y="88311"/>
                    <a:pt x="2894276" y="86955"/>
                    <a:pt x="2900819" y="83684"/>
                  </a:cubicBezTo>
                  <a:cubicBezTo>
                    <a:pt x="2946239" y="60975"/>
                    <a:pt x="2896404" y="79688"/>
                    <a:pt x="2942458" y="48986"/>
                  </a:cubicBezTo>
                  <a:cubicBezTo>
                    <a:pt x="2951601" y="42891"/>
                    <a:pt x="2992975" y="36107"/>
                    <a:pt x="2997976" y="35107"/>
                  </a:cubicBezTo>
                  <a:cubicBezTo>
                    <a:pt x="3043024" y="12584"/>
                    <a:pt x="3011291" y="24792"/>
                    <a:pt x="3074313" y="14289"/>
                  </a:cubicBezTo>
                  <a:cubicBezTo>
                    <a:pt x="3129410" y="5107"/>
                    <a:pt x="3097543" y="5338"/>
                    <a:pt x="3171470" y="410"/>
                  </a:cubicBezTo>
                  <a:cubicBezTo>
                    <a:pt x="3185319" y="-513"/>
                    <a:pt x="3199229" y="410"/>
                    <a:pt x="3213108" y="410"/>
                  </a:cubicBezTo>
                </a:path>
              </a:pathLst>
            </a:custGeom>
            <a:ln w="190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4267952" y="5613923"/>
              <a:ext cx="131855" cy="222662"/>
            </a:xfrm>
            <a:custGeom>
              <a:avLst/>
              <a:gdLst>
                <a:gd name="connsiteX0" fmla="*/ 6940 w 131855"/>
                <a:gd name="connsiteY0" fmla="*/ 20983 h 222662"/>
                <a:gd name="connsiteX1" fmla="*/ 41638 w 131855"/>
                <a:gd name="connsiteY1" fmla="*/ 27923 h 222662"/>
                <a:gd name="connsiteX2" fmla="*/ 90217 w 131855"/>
                <a:gd name="connsiteY2" fmla="*/ 14044 h 222662"/>
                <a:gd name="connsiteX3" fmla="*/ 111036 w 131855"/>
                <a:gd name="connsiteY3" fmla="*/ 165 h 222662"/>
                <a:gd name="connsiteX4" fmla="*/ 124915 w 131855"/>
                <a:gd name="connsiteY4" fmla="*/ 20983 h 222662"/>
                <a:gd name="connsiteX5" fmla="*/ 131855 w 131855"/>
                <a:gd name="connsiteY5" fmla="*/ 111197 h 222662"/>
                <a:gd name="connsiteX6" fmla="*/ 104096 w 131855"/>
                <a:gd name="connsiteY6" fmla="*/ 166713 h 222662"/>
                <a:gd name="connsiteX7" fmla="*/ 62458 w 131855"/>
                <a:gd name="connsiteY7" fmla="*/ 180593 h 222662"/>
                <a:gd name="connsiteX8" fmla="*/ 41638 w 131855"/>
                <a:gd name="connsiteY8" fmla="*/ 222230 h 222662"/>
                <a:gd name="connsiteX9" fmla="*/ 27759 w 131855"/>
                <a:gd name="connsiteY9" fmla="*/ 180593 h 222662"/>
                <a:gd name="connsiteX10" fmla="*/ 20819 w 131855"/>
                <a:gd name="connsiteY10" fmla="*/ 159774 h 222662"/>
                <a:gd name="connsiteX11" fmla="*/ 13879 w 131855"/>
                <a:gd name="connsiteY11" fmla="*/ 138955 h 222662"/>
                <a:gd name="connsiteX12" fmla="*/ 6940 w 131855"/>
                <a:gd name="connsiteY12" fmla="*/ 118137 h 222662"/>
                <a:gd name="connsiteX13" fmla="*/ 0 w 131855"/>
                <a:gd name="connsiteY13" fmla="*/ 69560 h 222662"/>
                <a:gd name="connsiteX14" fmla="*/ 6940 w 131855"/>
                <a:gd name="connsiteY14" fmla="*/ 27923 h 222662"/>
                <a:gd name="connsiteX15" fmla="*/ 6940 w 131855"/>
                <a:gd name="connsiteY15" fmla="*/ 20983 h 22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855" h="222662">
                  <a:moveTo>
                    <a:pt x="6940" y="20983"/>
                  </a:moveTo>
                  <a:cubicBezTo>
                    <a:pt x="12723" y="20983"/>
                    <a:pt x="29843" y="27923"/>
                    <a:pt x="41638" y="27923"/>
                  </a:cubicBezTo>
                  <a:cubicBezTo>
                    <a:pt x="50347" y="27923"/>
                    <a:pt x="80402" y="17315"/>
                    <a:pt x="90217" y="14044"/>
                  </a:cubicBezTo>
                  <a:cubicBezTo>
                    <a:pt x="97157" y="9418"/>
                    <a:pt x="102858" y="-1471"/>
                    <a:pt x="111036" y="165"/>
                  </a:cubicBezTo>
                  <a:cubicBezTo>
                    <a:pt x="119214" y="1800"/>
                    <a:pt x="123378" y="12786"/>
                    <a:pt x="124915" y="20983"/>
                  </a:cubicBezTo>
                  <a:cubicBezTo>
                    <a:pt x="130473" y="50627"/>
                    <a:pt x="129542" y="81126"/>
                    <a:pt x="131855" y="111197"/>
                  </a:cubicBezTo>
                  <a:cubicBezTo>
                    <a:pt x="125739" y="147893"/>
                    <a:pt x="135321" y="152835"/>
                    <a:pt x="104096" y="166713"/>
                  </a:cubicBezTo>
                  <a:cubicBezTo>
                    <a:pt x="90727" y="172655"/>
                    <a:pt x="62458" y="180593"/>
                    <a:pt x="62458" y="180593"/>
                  </a:cubicBezTo>
                  <a:cubicBezTo>
                    <a:pt x="62320" y="181008"/>
                    <a:pt x="48813" y="227611"/>
                    <a:pt x="41638" y="222230"/>
                  </a:cubicBezTo>
                  <a:cubicBezTo>
                    <a:pt x="29934" y="213452"/>
                    <a:pt x="32385" y="194472"/>
                    <a:pt x="27759" y="180593"/>
                  </a:cubicBezTo>
                  <a:lnTo>
                    <a:pt x="20819" y="159774"/>
                  </a:lnTo>
                  <a:lnTo>
                    <a:pt x="13879" y="138955"/>
                  </a:lnTo>
                  <a:lnTo>
                    <a:pt x="6940" y="118137"/>
                  </a:lnTo>
                  <a:cubicBezTo>
                    <a:pt x="4627" y="101945"/>
                    <a:pt x="0" y="85917"/>
                    <a:pt x="0" y="69560"/>
                  </a:cubicBezTo>
                  <a:cubicBezTo>
                    <a:pt x="0" y="55490"/>
                    <a:pt x="5195" y="41885"/>
                    <a:pt x="6940" y="27923"/>
                  </a:cubicBezTo>
                  <a:cubicBezTo>
                    <a:pt x="7514" y="23332"/>
                    <a:pt x="1157" y="20983"/>
                    <a:pt x="6940" y="20983"/>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Shape 107"/>
          <p:cNvPicPr preferRelativeResize="0"/>
          <p:nvPr/>
        </p:nvPicPr>
        <p:blipFill rotWithShape="1">
          <a:blip r:embed="rId11">
            <a:alphaModFix/>
          </a:blip>
          <a:srcRect/>
          <a:stretch/>
        </p:blipFill>
        <p:spPr>
          <a:xfrm>
            <a:off x="108423" y="4361303"/>
            <a:ext cx="2644775" cy="2144712"/>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96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par>
                                <p:cTn id="10" presetID="10"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3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40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885568"/>
            <a:ext cx="9144000" cy="5467865"/>
            <a:chOff x="0" y="885568"/>
            <a:chExt cx="9144000" cy="5467865"/>
          </a:xfrm>
        </p:grpSpPr>
        <p:pic>
          <p:nvPicPr>
            <p:cNvPr id="13" name="Picture 12" descr="S199911418203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81433"/>
              <a:ext cx="9144000" cy="4572000"/>
            </a:xfrm>
            <a:prstGeom prst="rect">
              <a:avLst/>
            </a:prstGeom>
          </p:spPr>
        </p:pic>
        <p:sp>
          <p:nvSpPr>
            <p:cNvPr id="14" name="Rectangle 13"/>
            <p:cNvSpPr/>
            <p:nvPr/>
          </p:nvSpPr>
          <p:spPr>
            <a:xfrm>
              <a:off x="0" y="885568"/>
              <a:ext cx="9144000" cy="9095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4821518" y="2695068"/>
              <a:ext cx="836332" cy="623606"/>
            </a:xfrm>
            <a:custGeom>
              <a:avLst/>
              <a:gdLst>
                <a:gd name="connsiteX0" fmla="*/ 1307 w 836332"/>
                <a:gd name="connsiteY0" fmla="*/ 25907 h 623606"/>
                <a:gd name="connsiteX1" fmla="*/ 17182 w 836332"/>
                <a:gd name="connsiteY1" fmla="*/ 32257 h 623606"/>
                <a:gd name="connsiteX2" fmla="*/ 36232 w 836332"/>
                <a:gd name="connsiteY2" fmla="*/ 38607 h 623606"/>
                <a:gd name="connsiteX3" fmla="*/ 52107 w 836332"/>
                <a:gd name="connsiteY3" fmla="*/ 60832 h 623606"/>
                <a:gd name="connsiteX4" fmla="*/ 58457 w 836332"/>
                <a:gd name="connsiteY4" fmla="*/ 70357 h 623606"/>
                <a:gd name="connsiteX5" fmla="*/ 67982 w 836332"/>
                <a:gd name="connsiteY5" fmla="*/ 89407 h 623606"/>
                <a:gd name="connsiteX6" fmla="*/ 87032 w 836332"/>
                <a:gd name="connsiteY6" fmla="*/ 108457 h 623606"/>
                <a:gd name="connsiteX7" fmla="*/ 99732 w 836332"/>
                <a:gd name="connsiteY7" fmla="*/ 127507 h 623606"/>
                <a:gd name="connsiteX8" fmla="*/ 106082 w 836332"/>
                <a:gd name="connsiteY8" fmla="*/ 140207 h 623606"/>
                <a:gd name="connsiteX9" fmla="*/ 125132 w 836332"/>
                <a:gd name="connsiteY9" fmla="*/ 159257 h 623606"/>
                <a:gd name="connsiteX10" fmla="*/ 150532 w 836332"/>
                <a:gd name="connsiteY10" fmla="*/ 184657 h 623606"/>
                <a:gd name="connsiteX11" fmla="*/ 172757 w 836332"/>
                <a:gd name="connsiteY11" fmla="*/ 191007 h 623606"/>
                <a:gd name="connsiteX12" fmla="*/ 198157 w 836332"/>
                <a:gd name="connsiteY12" fmla="*/ 194182 h 623606"/>
                <a:gd name="connsiteX13" fmla="*/ 236257 w 836332"/>
                <a:gd name="connsiteY13" fmla="*/ 191007 h 623606"/>
                <a:gd name="connsiteX14" fmla="*/ 239432 w 836332"/>
                <a:gd name="connsiteY14" fmla="*/ 156082 h 623606"/>
                <a:gd name="connsiteX15" fmla="*/ 242607 w 836332"/>
                <a:gd name="connsiteY15" fmla="*/ 165607 h 623606"/>
                <a:gd name="connsiteX16" fmla="*/ 248957 w 836332"/>
                <a:gd name="connsiteY16" fmla="*/ 187832 h 623606"/>
                <a:gd name="connsiteX17" fmla="*/ 248957 w 836332"/>
                <a:gd name="connsiteY17" fmla="*/ 286257 h 623606"/>
                <a:gd name="connsiteX18" fmla="*/ 255307 w 836332"/>
                <a:gd name="connsiteY18" fmla="*/ 308482 h 623606"/>
                <a:gd name="connsiteX19" fmla="*/ 283882 w 836332"/>
                <a:gd name="connsiteY19" fmla="*/ 321182 h 623606"/>
                <a:gd name="connsiteX20" fmla="*/ 293407 w 836332"/>
                <a:gd name="connsiteY20" fmla="*/ 327532 h 623606"/>
                <a:gd name="connsiteX21" fmla="*/ 302932 w 836332"/>
                <a:gd name="connsiteY21" fmla="*/ 337057 h 623606"/>
                <a:gd name="connsiteX22" fmla="*/ 337857 w 836332"/>
                <a:gd name="connsiteY22" fmla="*/ 352932 h 623606"/>
                <a:gd name="connsiteX23" fmla="*/ 347382 w 836332"/>
                <a:gd name="connsiteY23" fmla="*/ 359282 h 623606"/>
                <a:gd name="connsiteX24" fmla="*/ 356907 w 836332"/>
                <a:gd name="connsiteY24" fmla="*/ 362457 h 623606"/>
                <a:gd name="connsiteX25" fmla="*/ 375957 w 836332"/>
                <a:gd name="connsiteY25" fmla="*/ 375157 h 623606"/>
                <a:gd name="connsiteX26" fmla="*/ 410882 w 836332"/>
                <a:gd name="connsiteY26" fmla="*/ 381507 h 623606"/>
                <a:gd name="connsiteX27" fmla="*/ 429932 w 836332"/>
                <a:gd name="connsiteY27" fmla="*/ 387857 h 623606"/>
                <a:gd name="connsiteX28" fmla="*/ 468032 w 836332"/>
                <a:gd name="connsiteY28" fmla="*/ 391032 h 623606"/>
                <a:gd name="connsiteX29" fmla="*/ 474382 w 836332"/>
                <a:gd name="connsiteY29" fmla="*/ 400557 h 623606"/>
                <a:gd name="connsiteX30" fmla="*/ 502957 w 836332"/>
                <a:gd name="connsiteY30" fmla="*/ 419607 h 623606"/>
                <a:gd name="connsiteX31" fmla="*/ 512482 w 836332"/>
                <a:gd name="connsiteY31" fmla="*/ 429132 h 623606"/>
                <a:gd name="connsiteX32" fmla="*/ 528357 w 836332"/>
                <a:gd name="connsiteY32" fmla="*/ 438657 h 623606"/>
                <a:gd name="connsiteX33" fmla="*/ 541057 w 836332"/>
                <a:gd name="connsiteY33" fmla="*/ 445007 h 623606"/>
                <a:gd name="connsiteX34" fmla="*/ 550582 w 836332"/>
                <a:gd name="connsiteY34" fmla="*/ 454532 h 623606"/>
                <a:gd name="connsiteX35" fmla="*/ 560107 w 836332"/>
                <a:gd name="connsiteY35" fmla="*/ 457707 h 623606"/>
                <a:gd name="connsiteX36" fmla="*/ 569632 w 836332"/>
                <a:gd name="connsiteY36" fmla="*/ 464057 h 623606"/>
                <a:gd name="connsiteX37" fmla="*/ 614082 w 836332"/>
                <a:gd name="connsiteY37" fmla="*/ 473582 h 623606"/>
                <a:gd name="connsiteX38" fmla="*/ 607732 w 836332"/>
                <a:gd name="connsiteY38" fmla="*/ 486282 h 623606"/>
                <a:gd name="connsiteX39" fmla="*/ 614082 w 836332"/>
                <a:gd name="connsiteY39" fmla="*/ 518032 h 623606"/>
                <a:gd name="connsiteX40" fmla="*/ 620432 w 836332"/>
                <a:gd name="connsiteY40" fmla="*/ 540257 h 623606"/>
                <a:gd name="connsiteX41" fmla="*/ 623607 w 836332"/>
                <a:gd name="connsiteY41" fmla="*/ 556132 h 623606"/>
                <a:gd name="connsiteX42" fmla="*/ 620432 w 836332"/>
                <a:gd name="connsiteY42" fmla="*/ 575182 h 623606"/>
                <a:gd name="connsiteX43" fmla="*/ 617257 w 836332"/>
                <a:gd name="connsiteY43" fmla="*/ 584707 h 623606"/>
                <a:gd name="connsiteX44" fmla="*/ 655357 w 836332"/>
                <a:gd name="connsiteY44" fmla="*/ 594232 h 623606"/>
                <a:gd name="connsiteX45" fmla="*/ 664882 w 836332"/>
                <a:gd name="connsiteY45" fmla="*/ 600582 h 623606"/>
                <a:gd name="connsiteX46" fmla="*/ 677582 w 836332"/>
                <a:gd name="connsiteY46" fmla="*/ 603757 h 623606"/>
                <a:gd name="connsiteX47" fmla="*/ 687107 w 836332"/>
                <a:gd name="connsiteY47" fmla="*/ 606932 h 623606"/>
                <a:gd name="connsiteX48" fmla="*/ 712507 w 836332"/>
                <a:gd name="connsiteY48" fmla="*/ 613282 h 623606"/>
                <a:gd name="connsiteX49" fmla="*/ 744257 w 836332"/>
                <a:gd name="connsiteY49" fmla="*/ 622807 h 623606"/>
                <a:gd name="connsiteX50" fmla="*/ 788707 w 836332"/>
                <a:gd name="connsiteY50" fmla="*/ 619632 h 623606"/>
                <a:gd name="connsiteX51" fmla="*/ 795057 w 836332"/>
                <a:gd name="connsiteY51" fmla="*/ 594232 h 623606"/>
                <a:gd name="connsiteX52" fmla="*/ 804582 w 836332"/>
                <a:gd name="connsiteY52" fmla="*/ 572007 h 623606"/>
                <a:gd name="connsiteX53" fmla="*/ 810932 w 836332"/>
                <a:gd name="connsiteY53" fmla="*/ 533907 h 623606"/>
                <a:gd name="connsiteX54" fmla="*/ 807757 w 836332"/>
                <a:gd name="connsiteY54" fmla="*/ 518032 h 623606"/>
                <a:gd name="connsiteX55" fmla="*/ 810932 w 836332"/>
                <a:gd name="connsiteY55" fmla="*/ 479932 h 623606"/>
                <a:gd name="connsiteX56" fmla="*/ 814107 w 836332"/>
                <a:gd name="connsiteY56" fmla="*/ 467232 h 623606"/>
                <a:gd name="connsiteX57" fmla="*/ 826807 w 836332"/>
                <a:gd name="connsiteY57" fmla="*/ 448182 h 623606"/>
                <a:gd name="connsiteX58" fmla="*/ 836332 w 836332"/>
                <a:gd name="connsiteY58" fmla="*/ 445007 h 623606"/>
                <a:gd name="connsiteX59" fmla="*/ 833157 w 836332"/>
                <a:gd name="connsiteY59" fmla="*/ 419607 h 623606"/>
                <a:gd name="connsiteX60" fmla="*/ 823632 w 836332"/>
                <a:gd name="connsiteY60" fmla="*/ 416432 h 623606"/>
                <a:gd name="connsiteX61" fmla="*/ 817282 w 836332"/>
                <a:gd name="connsiteY61" fmla="*/ 406907 h 623606"/>
                <a:gd name="connsiteX62" fmla="*/ 807757 w 836332"/>
                <a:gd name="connsiteY62" fmla="*/ 403732 h 623606"/>
                <a:gd name="connsiteX63" fmla="*/ 788707 w 836332"/>
                <a:gd name="connsiteY63" fmla="*/ 387857 h 623606"/>
                <a:gd name="connsiteX64" fmla="*/ 779182 w 836332"/>
                <a:gd name="connsiteY64" fmla="*/ 384682 h 623606"/>
                <a:gd name="connsiteX65" fmla="*/ 769657 w 836332"/>
                <a:gd name="connsiteY65" fmla="*/ 365632 h 623606"/>
                <a:gd name="connsiteX66" fmla="*/ 766482 w 836332"/>
                <a:gd name="connsiteY66" fmla="*/ 333882 h 623606"/>
                <a:gd name="connsiteX67" fmla="*/ 763307 w 836332"/>
                <a:gd name="connsiteY67" fmla="*/ 324357 h 623606"/>
                <a:gd name="connsiteX68" fmla="*/ 753782 w 836332"/>
                <a:gd name="connsiteY68" fmla="*/ 318007 h 623606"/>
                <a:gd name="connsiteX69" fmla="*/ 747432 w 836332"/>
                <a:gd name="connsiteY69" fmla="*/ 308482 h 623606"/>
                <a:gd name="connsiteX70" fmla="*/ 728382 w 836332"/>
                <a:gd name="connsiteY70" fmla="*/ 302132 h 623606"/>
                <a:gd name="connsiteX71" fmla="*/ 702982 w 836332"/>
                <a:gd name="connsiteY71" fmla="*/ 292607 h 623606"/>
                <a:gd name="connsiteX72" fmla="*/ 683932 w 836332"/>
                <a:gd name="connsiteY72" fmla="*/ 286257 h 623606"/>
                <a:gd name="connsiteX73" fmla="*/ 674407 w 836332"/>
                <a:gd name="connsiteY73" fmla="*/ 283082 h 623606"/>
                <a:gd name="connsiteX74" fmla="*/ 661707 w 836332"/>
                <a:gd name="connsiteY74" fmla="*/ 276732 h 623606"/>
                <a:gd name="connsiteX75" fmla="*/ 645832 w 836332"/>
                <a:gd name="connsiteY75" fmla="*/ 273557 h 623606"/>
                <a:gd name="connsiteX76" fmla="*/ 620432 w 836332"/>
                <a:gd name="connsiteY76" fmla="*/ 267207 h 623606"/>
                <a:gd name="connsiteX77" fmla="*/ 591857 w 836332"/>
                <a:gd name="connsiteY77" fmla="*/ 257682 h 623606"/>
                <a:gd name="connsiteX78" fmla="*/ 582332 w 836332"/>
                <a:gd name="connsiteY78" fmla="*/ 254507 h 623606"/>
                <a:gd name="connsiteX79" fmla="*/ 572807 w 836332"/>
                <a:gd name="connsiteY79" fmla="*/ 251332 h 623606"/>
                <a:gd name="connsiteX80" fmla="*/ 560107 w 836332"/>
                <a:gd name="connsiteY80" fmla="*/ 244982 h 623606"/>
                <a:gd name="connsiteX81" fmla="*/ 553757 w 836332"/>
                <a:gd name="connsiteY81" fmla="*/ 232282 h 623606"/>
                <a:gd name="connsiteX82" fmla="*/ 534707 w 836332"/>
                <a:gd name="connsiteY82" fmla="*/ 222757 h 623606"/>
                <a:gd name="connsiteX83" fmla="*/ 522007 w 836332"/>
                <a:gd name="connsiteY83" fmla="*/ 210057 h 623606"/>
                <a:gd name="connsiteX84" fmla="*/ 518832 w 836332"/>
                <a:gd name="connsiteY84" fmla="*/ 200532 h 623606"/>
                <a:gd name="connsiteX85" fmla="*/ 499782 w 836332"/>
                <a:gd name="connsiteY85" fmla="*/ 187832 h 623606"/>
                <a:gd name="connsiteX86" fmla="*/ 474382 w 836332"/>
                <a:gd name="connsiteY86" fmla="*/ 175132 h 623606"/>
                <a:gd name="connsiteX87" fmla="*/ 452157 w 836332"/>
                <a:gd name="connsiteY87" fmla="*/ 156082 h 623606"/>
                <a:gd name="connsiteX88" fmla="*/ 442632 w 836332"/>
                <a:gd name="connsiteY88" fmla="*/ 146557 h 623606"/>
                <a:gd name="connsiteX89" fmla="*/ 436282 w 836332"/>
                <a:gd name="connsiteY89" fmla="*/ 137032 h 623606"/>
                <a:gd name="connsiteX90" fmla="*/ 426757 w 836332"/>
                <a:gd name="connsiteY90" fmla="*/ 133857 h 623606"/>
                <a:gd name="connsiteX91" fmla="*/ 417232 w 836332"/>
                <a:gd name="connsiteY91" fmla="*/ 124332 h 623606"/>
                <a:gd name="connsiteX92" fmla="*/ 407707 w 836332"/>
                <a:gd name="connsiteY92" fmla="*/ 121157 h 623606"/>
                <a:gd name="connsiteX93" fmla="*/ 379132 w 836332"/>
                <a:gd name="connsiteY93" fmla="*/ 114807 h 623606"/>
                <a:gd name="connsiteX94" fmla="*/ 369607 w 836332"/>
                <a:gd name="connsiteY94" fmla="*/ 111632 h 623606"/>
                <a:gd name="connsiteX95" fmla="*/ 356907 w 836332"/>
                <a:gd name="connsiteY95" fmla="*/ 105282 h 623606"/>
                <a:gd name="connsiteX96" fmla="*/ 334682 w 836332"/>
                <a:gd name="connsiteY96" fmla="*/ 102107 h 623606"/>
                <a:gd name="connsiteX97" fmla="*/ 315632 w 836332"/>
                <a:gd name="connsiteY97" fmla="*/ 92582 h 623606"/>
                <a:gd name="connsiteX98" fmla="*/ 309282 w 836332"/>
                <a:gd name="connsiteY98" fmla="*/ 83057 h 623606"/>
                <a:gd name="connsiteX99" fmla="*/ 299757 w 836332"/>
                <a:gd name="connsiteY99" fmla="*/ 79882 h 623606"/>
                <a:gd name="connsiteX100" fmla="*/ 290232 w 836332"/>
                <a:gd name="connsiteY100" fmla="*/ 73532 h 623606"/>
                <a:gd name="connsiteX101" fmla="*/ 274357 w 836332"/>
                <a:gd name="connsiteY101" fmla="*/ 70357 h 623606"/>
                <a:gd name="connsiteX102" fmla="*/ 261657 w 836332"/>
                <a:gd name="connsiteY102" fmla="*/ 67182 h 623606"/>
                <a:gd name="connsiteX103" fmla="*/ 245782 w 836332"/>
                <a:gd name="connsiteY103" fmla="*/ 64007 h 623606"/>
                <a:gd name="connsiteX104" fmla="*/ 223557 w 836332"/>
                <a:gd name="connsiteY104" fmla="*/ 57657 h 623606"/>
                <a:gd name="connsiteX105" fmla="*/ 207682 w 836332"/>
                <a:gd name="connsiteY105" fmla="*/ 51307 h 623606"/>
                <a:gd name="connsiteX106" fmla="*/ 188632 w 836332"/>
                <a:gd name="connsiteY106" fmla="*/ 48132 h 623606"/>
                <a:gd name="connsiteX107" fmla="*/ 175932 w 836332"/>
                <a:gd name="connsiteY107" fmla="*/ 41782 h 623606"/>
                <a:gd name="connsiteX108" fmla="*/ 156882 w 836332"/>
                <a:gd name="connsiteY108" fmla="*/ 35432 h 623606"/>
                <a:gd name="connsiteX109" fmla="*/ 134657 w 836332"/>
                <a:gd name="connsiteY109" fmla="*/ 25907 h 623606"/>
                <a:gd name="connsiteX110" fmla="*/ 118782 w 836332"/>
                <a:gd name="connsiteY110" fmla="*/ 22732 h 623606"/>
                <a:gd name="connsiteX111" fmla="*/ 99732 w 836332"/>
                <a:gd name="connsiteY111" fmla="*/ 16382 h 623606"/>
                <a:gd name="connsiteX112" fmla="*/ 74332 w 836332"/>
                <a:gd name="connsiteY112" fmla="*/ 10032 h 623606"/>
                <a:gd name="connsiteX113" fmla="*/ 64807 w 836332"/>
                <a:gd name="connsiteY113" fmla="*/ 3682 h 623606"/>
                <a:gd name="connsiteX114" fmla="*/ 20357 w 836332"/>
                <a:gd name="connsiteY114" fmla="*/ 3682 h 623606"/>
                <a:gd name="connsiteX115" fmla="*/ 10832 w 836332"/>
                <a:gd name="connsiteY115" fmla="*/ 13207 h 623606"/>
                <a:gd name="connsiteX116" fmla="*/ 1307 w 836332"/>
                <a:gd name="connsiteY116" fmla="*/ 25907 h 6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6332" h="623606">
                  <a:moveTo>
                    <a:pt x="1307" y="25907"/>
                  </a:moveTo>
                  <a:cubicBezTo>
                    <a:pt x="2365" y="29082"/>
                    <a:pt x="11826" y="30309"/>
                    <a:pt x="17182" y="32257"/>
                  </a:cubicBezTo>
                  <a:cubicBezTo>
                    <a:pt x="23472" y="34544"/>
                    <a:pt x="36232" y="38607"/>
                    <a:pt x="36232" y="38607"/>
                  </a:cubicBezTo>
                  <a:cubicBezTo>
                    <a:pt x="43640" y="60832"/>
                    <a:pt x="36232" y="55540"/>
                    <a:pt x="52107" y="60832"/>
                  </a:cubicBezTo>
                  <a:cubicBezTo>
                    <a:pt x="54224" y="64007"/>
                    <a:pt x="56750" y="66944"/>
                    <a:pt x="58457" y="70357"/>
                  </a:cubicBezTo>
                  <a:cubicBezTo>
                    <a:pt x="64762" y="82966"/>
                    <a:pt x="57583" y="77708"/>
                    <a:pt x="67982" y="89407"/>
                  </a:cubicBezTo>
                  <a:cubicBezTo>
                    <a:pt x="73948" y="96119"/>
                    <a:pt x="82051" y="100985"/>
                    <a:pt x="87032" y="108457"/>
                  </a:cubicBezTo>
                  <a:cubicBezTo>
                    <a:pt x="91265" y="114807"/>
                    <a:pt x="96319" y="120681"/>
                    <a:pt x="99732" y="127507"/>
                  </a:cubicBezTo>
                  <a:cubicBezTo>
                    <a:pt x="101849" y="131740"/>
                    <a:pt x="103125" y="136511"/>
                    <a:pt x="106082" y="140207"/>
                  </a:cubicBezTo>
                  <a:cubicBezTo>
                    <a:pt x="111692" y="147219"/>
                    <a:pt x="121116" y="151225"/>
                    <a:pt x="125132" y="159257"/>
                  </a:cubicBezTo>
                  <a:cubicBezTo>
                    <a:pt x="132044" y="173080"/>
                    <a:pt x="132142" y="178527"/>
                    <a:pt x="150532" y="184657"/>
                  </a:cubicBezTo>
                  <a:cubicBezTo>
                    <a:pt x="158081" y="187173"/>
                    <a:pt x="164784" y="189678"/>
                    <a:pt x="172757" y="191007"/>
                  </a:cubicBezTo>
                  <a:cubicBezTo>
                    <a:pt x="181173" y="192410"/>
                    <a:pt x="189690" y="193124"/>
                    <a:pt x="198157" y="194182"/>
                  </a:cubicBezTo>
                  <a:cubicBezTo>
                    <a:pt x="210857" y="193124"/>
                    <a:pt x="226893" y="199651"/>
                    <a:pt x="236257" y="191007"/>
                  </a:cubicBezTo>
                  <a:cubicBezTo>
                    <a:pt x="244847" y="183078"/>
                    <a:pt x="236597" y="167423"/>
                    <a:pt x="239432" y="156082"/>
                  </a:cubicBezTo>
                  <a:cubicBezTo>
                    <a:pt x="240244" y="152835"/>
                    <a:pt x="241688" y="162389"/>
                    <a:pt x="242607" y="165607"/>
                  </a:cubicBezTo>
                  <a:cubicBezTo>
                    <a:pt x="250580" y="193514"/>
                    <a:pt x="241344" y="164994"/>
                    <a:pt x="248957" y="187832"/>
                  </a:cubicBezTo>
                  <a:cubicBezTo>
                    <a:pt x="244233" y="235075"/>
                    <a:pt x="243886" y="222864"/>
                    <a:pt x="248957" y="286257"/>
                  </a:cubicBezTo>
                  <a:cubicBezTo>
                    <a:pt x="249008" y="286891"/>
                    <a:pt x="253771" y="306562"/>
                    <a:pt x="255307" y="308482"/>
                  </a:cubicBezTo>
                  <a:cubicBezTo>
                    <a:pt x="262692" y="317713"/>
                    <a:pt x="274735" y="315084"/>
                    <a:pt x="283882" y="321182"/>
                  </a:cubicBezTo>
                  <a:cubicBezTo>
                    <a:pt x="287057" y="323299"/>
                    <a:pt x="290476" y="325089"/>
                    <a:pt x="293407" y="327532"/>
                  </a:cubicBezTo>
                  <a:cubicBezTo>
                    <a:pt x="296856" y="330407"/>
                    <a:pt x="299144" y="334646"/>
                    <a:pt x="302932" y="337057"/>
                  </a:cubicBezTo>
                  <a:cubicBezTo>
                    <a:pt x="366904" y="377766"/>
                    <a:pt x="306773" y="337390"/>
                    <a:pt x="337857" y="352932"/>
                  </a:cubicBezTo>
                  <a:cubicBezTo>
                    <a:pt x="341270" y="354639"/>
                    <a:pt x="343969" y="357575"/>
                    <a:pt x="347382" y="359282"/>
                  </a:cubicBezTo>
                  <a:cubicBezTo>
                    <a:pt x="350375" y="360779"/>
                    <a:pt x="353981" y="360832"/>
                    <a:pt x="356907" y="362457"/>
                  </a:cubicBezTo>
                  <a:cubicBezTo>
                    <a:pt x="363578" y="366163"/>
                    <a:pt x="368717" y="372744"/>
                    <a:pt x="375957" y="375157"/>
                  </a:cubicBezTo>
                  <a:cubicBezTo>
                    <a:pt x="393577" y="381030"/>
                    <a:pt x="382161" y="377917"/>
                    <a:pt x="410882" y="381507"/>
                  </a:cubicBezTo>
                  <a:cubicBezTo>
                    <a:pt x="417232" y="383624"/>
                    <a:pt x="423330" y="386757"/>
                    <a:pt x="429932" y="387857"/>
                  </a:cubicBezTo>
                  <a:cubicBezTo>
                    <a:pt x="442503" y="389952"/>
                    <a:pt x="455778" y="387531"/>
                    <a:pt x="468032" y="391032"/>
                  </a:cubicBezTo>
                  <a:cubicBezTo>
                    <a:pt x="471701" y="392080"/>
                    <a:pt x="471684" y="397859"/>
                    <a:pt x="474382" y="400557"/>
                  </a:cubicBezTo>
                  <a:cubicBezTo>
                    <a:pt x="484884" y="411059"/>
                    <a:pt x="490865" y="410538"/>
                    <a:pt x="502957" y="419607"/>
                  </a:cubicBezTo>
                  <a:cubicBezTo>
                    <a:pt x="506549" y="422301"/>
                    <a:pt x="508890" y="426438"/>
                    <a:pt x="512482" y="429132"/>
                  </a:cubicBezTo>
                  <a:cubicBezTo>
                    <a:pt x="517419" y="432835"/>
                    <a:pt x="522962" y="435660"/>
                    <a:pt x="528357" y="438657"/>
                  </a:cubicBezTo>
                  <a:cubicBezTo>
                    <a:pt x="532494" y="440956"/>
                    <a:pt x="537206" y="442256"/>
                    <a:pt x="541057" y="445007"/>
                  </a:cubicBezTo>
                  <a:cubicBezTo>
                    <a:pt x="544711" y="447617"/>
                    <a:pt x="546846" y="452041"/>
                    <a:pt x="550582" y="454532"/>
                  </a:cubicBezTo>
                  <a:cubicBezTo>
                    <a:pt x="553367" y="456388"/>
                    <a:pt x="557114" y="456210"/>
                    <a:pt x="560107" y="457707"/>
                  </a:cubicBezTo>
                  <a:cubicBezTo>
                    <a:pt x="563520" y="459414"/>
                    <a:pt x="566145" y="462507"/>
                    <a:pt x="569632" y="464057"/>
                  </a:cubicBezTo>
                  <a:cubicBezTo>
                    <a:pt x="587335" y="471925"/>
                    <a:pt x="594076" y="471081"/>
                    <a:pt x="614082" y="473582"/>
                  </a:cubicBezTo>
                  <a:cubicBezTo>
                    <a:pt x="611965" y="477815"/>
                    <a:pt x="607732" y="481549"/>
                    <a:pt x="607732" y="486282"/>
                  </a:cubicBezTo>
                  <a:cubicBezTo>
                    <a:pt x="607732" y="497075"/>
                    <a:pt x="611821" y="507479"/>
                    <a:pt x="614082" y="518032"/>
                  </a:cubicBezTo>
                  <a:cubicBezTo>
                    <a:pt x="622990" y="559604"/>
                    <a:pt x="612102" y="506939"/>
                    <a:pt x="620432" y="540257"/>
                  </a:cubicBezTo>
                  <a:cubicBezTo>
                    <a:pt x="621741" y="545492"/>
                    <a:pt x="622549" y="550840"/>
                    <a:pt x="623607" y="556132"/>
                  </a:cubicBezTo>
                  <a:cubicBezTo>
                    <a:pt x="622549" y="562482"/>
                    <a:pt x="621829" y="568898"/>
                    <a:pt x="620432" y="575182"/>
                  </a:cubicBezTo>
                  <a:cubicBezTo>
                    <a:pt x="619706" y="578449"/>
                    <a:pt x="615535" y="581837"/>
                    <a:pt x="617257" y="584707"/>
                  </a:cubicBezTo>
                  <a:cubicBezTo>
                    <a:pt x="622203" y="592950"/>
                    <a:pt x="652998" y="593937"/>
                    <a:pt x="655357" y="594232"/>
                  </a:cubicBezTo>
                  <a:cubicBezTo>
                    <a:pt x="658532" y="596349"/>
                    <a:pt x="661375" y="599079"/>
                    <a:pt x="664882" y="600582"/>
                  </a:cubicBezTo>
                  <a:cubicBezTo>
                    <a:pt x="668893" y="602301"/>
                    <a:pt x="673386" y="602558"/>
                    <a:pt x="677582" y="603757"/>
                  </a:cubicBezTo>
                  <a:cubicBezTo>
                    <a:pt x="680800" y="604676"/>
                    <a:pt x="683878" y="606051"/>
                    <a:pt x="687107" y="606932"/>
                  </a:cubicBezTo>
                  <a:cubicBezTo>
                    <a:pt x="695527" y="609228"/>
                    <a:pt x="704228" y="610522"/>
                    <a:pt x="712507" y="613282"/>
                  </a:cubicBezTo>
                  <a:cubicBezTo>
                    <a:pt x="729341" y="618893"/>
                    <a:pt x="718814" y="615538"/>
                    <a:pt x="744257" y="622807"/>
                  </a:cubicBezTo>
                  <a:cubicBezTo>
                    <a:pt x="759074" y="621749"/>
                    <a:pt x="775760" y="626915"/>
                    <a:pt x="788707" y="619632"/>
                  </a:cubicBezTo>
                  <a:cubicBezTo>
                    <a:pt x="796313" y="615353"/>
                    <a:pt x="792761" y="602652"/>
                    <a:pt x="795057" y="594232"/>
                  </a:cubicBezTo>
                  <a:cubicBezTo>
                    <a:pt x="800313" y="574959"/>
                    <a:pt x="795909" y="595136"/>
                    <a:pt x="804582" y="572007"/>
                  </a:cubicBezTo>
                  <a:cubicBezTo>
                    <a:pt x="808515" y="561518"/>
                    <a:pt x="809779" y="543127"/>
                    <a:pt x="810932" y="533907"/>
                  </a:cubicBezTo>
                  <a:cubicBezTo>
                    <a:pt x="809874" y="528615"/>
                    <a:pt x="807757" y="523428"/>
                    <a:pt x="807757" y="518032"/>
                  </a:cubicBezTo>
                  <a:cubicBezTo>
                    <a:pt x="807757" y="505288"/>
                    <a:pt x="809351" y="492578"/>
                    <a:pt x="810932" y="479932"/>
                  </a:cubicBezTo>
                  <a:cubicBezTo>
                    <a:pt x="811473" y="475602"/>
                    <a:pt x="812156" y="471135"/>
                    <a:pt x="814107" y="467232"/>
                  </a:cubicBezTo>
                  <a:cubicBezTo>
                    <a:pt x="817520" y="460406"/>
                    <a:pt x="819567" y="450595"/>
                    <a:pt x="826807" y="448182"/>
                  </a:cubicBezTo>
                  <a:lnTo>
                    <a:pt x="836332" y="445007"/>
                  </a:lnTo>
                  <a:cubicBezTo>
                    <a:pt x="835274" y="436540"/>
                    <a:pt x="836622" y="427404"/>
                    <a:pt x="833157" y="419607"/>
                  </a:cubicBezTo>
                  <a:cubicBezTo>
                    <a:pt x="831798" y="416549"/>
                    <a:pt x="826245" y="418523"/>
                    <a:pt x="823632" y="416432"/>
                  </a:cubicBezTo>
                  <a:cubicBezTo>
                    <a:pt x="820652" y="414048"/>
                    <a:pt x="820262" y="409291"/>
                    <a:pt x="817282" y="406907"/>
                  </a:cubicBezTo>
                  <a:cubicBezTo>
                    <a:pt x="814669" y="404816"/>
                    <a:pt x="810750" y="405229"/>
                    <a:pt x="807757" y="403732"/>
                  </a:cubicBezTo>
                  <a:cubicBezTo>
                    <a:pt x="786982" y="393344"/>
                    <a:pt x="809773" y="401901"/>
                    <a:pt x="788707" y="387857"/>
                  </a:cubicBezTo>
                  <a:cubicBezTo>
                    <a:pt x="785922" y="386001"/>
                    <a:pt x="782357" y="385740"/>
                    <a:pt x="779182" y="384682"/>
                  </a:cubicBezTo>
                  <a:cubicBezTo>
                    <a:pt x="774473" y="377618"/>
                    <a:pt x="770972" y="374176"/>
                    <a:pt x="769657" y="365632"/>
                  </a:cubicBezTo>
                  <a:cubicBezTo>
                    <a:pt x="768040" y="355120"/>
                    <a:pt x="768099" y="344394"/>
                    <a:pt x="766482" y="333882"/>
                  </a:cubicBezTo>
                  <a:cubicBezTo>
                    <a:pt x="765973" y="330574"/>
                    <a:pt x="765398" y="326970"/>
                    <a:pt x="763307" y="324357"/>
                  </a:cubicBezTo>
                  <a:cubicBezTo>
                    <a:pt x="760923" y="321377"/>
                    <a:pt x="756957" y="320124"/>
                    <a:pt x="753782" y="318007"/>
                  </a:cubicBezTo>
                  <a:cubicBezTo>
                    <a:pt x="751665" y="314832"/>
                    <a:pt x="750668" y="310504"/>
                    <a:pt x="747432" y="308482"/>
                  </a:cubicBezTo>
                  <a:cubicBezTo>
                    <a:pt x="741756" y="304934"/>
                    <a:pt x="734369" y="305125"/>
                    <a:pt x="728382" y="302132"/>
                  </a:cubicBezTo>
                  <a:cubicBezTo>
                    <a:pt x="707090" y="291486"/>
                    <a:pt x="724597" y="299091"/>
                    <a:pt x="702982" y="292607"/>
                  </a:cubicBezTo>
                  <a:cubicBezTo>
                    <a:pt x="696571" y="290684"/>
                    <a:pt x="690282" y="288374"/>
                    <a:pt x="683932" y="286257"/>
                  </a:cubicBezTo>
                  <a:cubicBezTo>
                    <a:pt x="680757" y="285199"/>
                    <a:pt x="677400" y="284579"/>
                    <a:pt x="674407" y="283082"/>
                  </a:cubicBezTo>
                  <a:cubicBezTo>
                    <a:pt x="670174" y="280965"/>
                    <a:pt x="666197" y="278229"/>
                    <a:pt x="661707" y="276732"/>
                  </a:cubicBezTo>
                  <a:cubicBezTo>
                    <a:pt x="656587" y="275025"/>
                    <a:pt x="651090" y="274770"/>
                    <a:pt x="645832" y="273557"/>
                  </a:cubicBezTo>
                  <a:cubicBezTo>
                    <a:pt x="637328" y="271595"/>
                    <a:pt x="628711" y="269967"/>
                    <a:pt x="620432" y="267207"/>
                  </a:cubicBezTo>
                  <a:lnTo>
                    <a:pt x="591857" y="257682"/>
                  </a:lnTo>
                  <a:lnTo>
                    <a:pt x="582332" y="254507"/>
                  </a:lnTo>
                  <a:cubicBezTo>
                    <a:pt x="579157" y="253449"/>
                    <a:pt x="575800" y="252829"/>
                    <a:pt x="572807" y="251332"/>
                  </a:cubicBezTo>
                  <a:lnTo>
                    <a:pt x="560107" y="244982"/>
                  </a:lnTo>
                  <a:cubicBezTo>
                    <a:pt x="557990" y="240749"/>
                    <a:pt x="556787" y="235918"/>
                    <a:pt x="553757" y="232282"/>
                  </a:cubicBezTo>
                  <a:cubicBezTo>
                    <a:pt x="549023" y="226601"/>
                    <a:pt x="541208" y="224924"/>
                    <a:pt x="534707" y="222757"/>
                  </a:cubicBezTo>
                  <a:cubicBezTo>
                    <a:pt x="526240" y="197357"/>
                    <a:pt x="538940" y="226990"/>
                    <a:pt x="522007" y="210057"/>
                  </a:cubicBezTo>
                  <a:cubicBezTo>
                    <a:pt x="519640" y="207690"/>
                    <a:pt x="521199" y="202899"/>
                    <a:pt x="518832" y="200532"/>
                  </a:cubicBezTo>
                  <a:cubicBezTo>
                    <a:pt x="513436" y="195136"/>
                    <a:pt x="506608" y="191245"/>
                    <a:pt x="499782" y="187832"/>
                  </a:cubicBezTo>
                  <a:cubicBezTo>
                    <a:pt x="491315" y="183599"/>
                    <a:pt x="481075" y="181825"/>
                    <a:pt x="474382" y="175132"/>
                  </a:cubicBezTo>
                  <a:cubicBezTo>
                    <a:pt x="450747" y="151497"/>
                    <a:pt x="480668" y="180520"/>
                    <a:pt x="452157" y="156082"/>
                  </a:cubicBezTo>
                  <a:cubicBezTo>
                    <a:pt x="448748" y="153160"/>
                    <a:pt x="445507" y="150006"/>
                    <a:pt x="442632" y="146557"/>
                  </a:cubicBezTo>
                  <a:cubicBezTo>
                    <a:pt x="440189" y="143626"/>
                    <a:pt x="439262" y="139416"/>
                    <a:pt x="436282" y="137032"/>
                  </a:cubicBezTo>
                  <a:cubicBezTo>
                    <a:pt x="433669" y="134941"/>
                    <a:pt x="429932" y="134915"/>
                    <a:pt x="426757" y="133857"/>
                  </a:cubicBezTo>
                  <a:cubicBezTo>
                    <a:pt x="423582" y="130682"/>
                    <a:pt x="420968" y="126823"/>
                    <a:pt x="417232" y="124332"/>
                  </a:cubicBezTo>
                  <a:cubicBezTo>
                    <a:pt x="414447" y="122476"/>
                    <a:pt x="410954" y="121969"/>
                    <a:pt x="407707" y="121157"/>
                  </a:cubicBezTo>
                  <a:cubicBezTo>
                    <a:pt x="381518" y="114610"/>
                    <a:pt x="401947" y="121326"/>
                    <a:pt x="379132" y="114807"/>
                  </a:cubicBezTo>
                  <a:cubicBezTo>
                    <a:pt x="375914" y="113888"/>
                    <a:pt x="372683" y="112950"/>
                    <a:pt x="369607" y="111632"/>
                  </a:cubicBezTo>
                  <a:cubicBezTo>
                    <a:pt x="365257" y="109768"/>
                    <a:pt x="361473" y="106527"/>
                    <a:pt x="356907" y="105282"/>
                  </a:cubicBezTo>
                  <a:cubicBezTo>
                    <a:pt x="349687" y="103313"/>
                    <a:pt x="342090" y="103165"/>
                    <a:pt x="334682" y="102107"/>
                  </a:cubicBezTo>
                  <a:cubicBezTo>
                    <a:pt x="326935" y="99525"/>
                    <a:pt x="321787" y="98737"/>
                    <a:pt x="315632" y="92582"/>
                  </a:cubicBezTo>
                  <a:cubicBezTo>
                    <a:pt x="312934" y="89884"/>
                    <a:pt x="312262" y="85441"/>
                    <a:pt x="309282" y="83057"/>
                  </a:cubicBezTo>
                  <a:cubicBezTo>
                    <a:pt x="306669" y="80966"/>
                    <a:pt x="302750" y="81379"/>
                    <a:pt x="299757" y="79882"/>
                  </a:cubicBezTo>
                  <a:cubicBezTo>
                    <a:pt x="296344" y="78175"/>
                    <a:pt x="293805" y="74872"/>
                    <a:pt x="290232" y="73532"/>
                  </a:cubicBezTo>
                  <a:cubicBezTo>
                    <a:pt x="285179" y="71637"/>
                    <a:pt x="279625" y="71528"/>
                    <a:pt x="274357" y="70357"/>
                  </a:cubicBezTo>
                  <a:cubicBezTo>
                    <a:pt x="270097" y="69410"/>
                    <a:pt x="265917" y="68129"/>
                    <a:pt x="261657" y="67182"/>
                  </a:cubicBezTo>
                  <a:cubicBezTo>
                    <a:pt x="256389" y="66011"/>
                    <a:pt x="251050" y="65178"/>
                    <a:pt x="245782" y="64007"/>
                  </a:cubicBezTo>
                  <a:cubicBezTo>
                    <a:pt x="237594" y="62187"/>
                    <a:pt x="231271" y="60550"/>
                    <a:pt x="223557" y="57657"/>
                  </a:cubicBezTo>
                  <a:cubicBezTo>
                    <a:pt x="218221" y="55656"/>
                    <a:pt x="213180" y="52807"/>
                    <a:pt x="207682" y="51307"/>
                  </a:cubicBezTo>
                  <a:cubicBezTo>
                    <a:pt x="201471" y="49613"/>
                    <a:pt x="194982" y="49190"/>
                    <a:pt x="188632" y="48132"/>
                  </a:cubicBezTo>
                  <a:cubicBezTo>
                    <a:pt x="184399" y="46015"/>
                    <a:pt x="180326" y="43540"/>
                    <a:pt x="175932" y="41782"/>
                  </a:cubicBezTo>
                  <a:cubicBezTo>
                    <a:pt x="169717" y="39296"/>
                    <a:pt x="162869" y="38425"/>
                    <a:pt x="156882" y="35432"/>
                  </a:cubicBezTo>
                  <a:cubicBezTo>
                    <a:pt x="147795" y="30889"/>
                    <a:pt x="144000" y="28243"/>
                    <a:pt x="134657" y="25907"/>
                  </a:cubicBezTo>
                  <a:cubicBezTo>
                    <a:pt x="129422" y="24598"/>
                    <a:pt x="123988" y="24152"/>
                    <a:pt x="118782" y="22732"/>
                  </a:cubicBezTo>
                  <a:cubicBezTo>
                    <a:pt x="112324" y="20971"/>
                    <a:pt x="106226" y="18005"/>
                    <a:pt x="99732" y="16382"/>
                  </a:cubicBezTo>
                  <a:lnTo>
                    <a:pt x="74332" y="10032"/>
                  </a:lnTo>
                  <a:cubicBezTo>
                    <a:pt x="71157" y="7915"/>
                    <a:pt x="68220" y="5389"/>
                    <a:pt x="64807" y="3682"/>
                  </a:cubicBezTo>
                  <a:cubicBezTo>
                    <a:pt x="50007" y="-3718"/>
                    <a:pt x="38306" y="2050"/>
                    <a:pt x="20357" y="3682"/>
                  </a:cubicBezTo>
                  <a:cubicBezTo>
                    <a:pt x="17182" y="6857"/>
                    <a:pt x="13323" y="9471"/>
                    <a:pt x="10832" y="13207"/>
                  </a:cubicBezTo>
                  <a:cubicBezTo>
                    <a:pt x="-3761" y="35097"/>
                    <a:pt x="249" y="22732"/>
                    <a:pt x="1307" y="25907"/>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20663" y="2179106"/>
            <a:ext cx="4146549" cy="3998816"/>
            <a:chOff x="1565189" y="1904512"/>
            <a:chExt cx="4146549" cy="3998816"/>
          </a:xfrm>
        </p:grpSpPr>
        <p:pic>
          <p:nvPicPr>
            <p:cNvPr id="3" name="Shape 10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65189" y="1904512"/>
              <a:ext cx="4146549" cy="3998816"/>
            </a:xfrm>
            <a:prstGeom prst="rect">
              <a:avLst/>
            </a:prstGeom>
            <a:ln>
              <a:solidFill>
                <a:srgbClr val="000000"/>
              </a:solidFill>
            </a:ln>
            <a:effectLst>
              <a:outerShdw blurRad="292100" dist="139700" dir="2700000" algn="tl" rotWithShape="0">
                <a:srgbClr val="333333">
                  <a:alpha val="65000"/>
                </a:srgbClr>
              </a:outerShdw>
            </a:effectLst>
          </p:spPr>
        </p:pic>
        <p:pic>
          <p:nvPicPr>
            <p:cNvPr id="4" name="Picture 3" descr="Screen Shot 2016-01-09 at 11.02.23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973" y="2451497"/>
              <a:ext cx="4018114" cy="484167"/>
            </a:xfrm>
            <a:prstGeom prst="rect">
              <a:avLst/>
            </a:prstGeom>
          </p:spPr>
        </p:pic>
        <p:pic>
          <p:nvPicPr>
            <p:cNvPr id="5" name="Picture 4" descr="Screen Shot 2016-01-09 at 11.03.26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26973" y="2928799"/>
              <a:ext cx="4018114" cy="2974529"/>
            </a:xfrm>
            <a:prstGeom prst="rect">
              <a:avLst/>
            </a:prstGeom>
          </p:spPr>
        </p:pic>
      </p:grpSp>
      <p:grpSp>
        <p:nvGrpSpPr>
          <p:cNvPr id="7" name="Group 6"/>
          <p:cNvGrpSpPr/>
          <p:nvPr/>
        </p:nvGrpSpPr>
        <p:grpSpPr>
          <a:xfrm>
            <a:off x="5206363" y="966814"/>
            <a:ext cx="3804835" cy="2935312"/>
            <a:chOff x="5206363" y="966814"/>
            <a:chExt cx="3804835" cy="2935312"/>
          </a:xfrm>
        </p:grpSpPr>
        <p:pic>
          <p:nvPicPr>
            <p:cNvPr id="8" name="Picture 7" descr="modis_09062015.jpg"/>
            <p:cNvPicPr>
              <a:picLocks noChangeAspect="1"/>
            </p:cNvPicPr>
            <p:nvPr/>
          </p:nvPicPr>
          <p:blipFill rotWithShape="1">
            <a:blip r:embed="rId7" cstate="screen">
              <a:alphaModFix/>
              <a:extLst>
                <a:ext uri="{BEBA8EAE-BF5A-486C-A8C5-ECC9F3942E4B}">
                  <a14:imgProps xmlns:a14="http://schemas.microsoft.com/office/drawing/2010/main">
                    <a14:imgLayer r:embed="rId8">
                      <a14:imgEffect>
                        <a14:sharpenSoften amount="43000"/>
                      </a14:imgEffect>
                      <a14:imgEffect>
                        <a14:colorTemperature colorTemp="11391"/>
                      </a14:imgEffect>
                      <a14:imgEffect>
                        <a14:brightnessContrast bright="28000" contrast="41000"/>
                      </a14:imgEffect>
                    </a14:imgLayer>
                  </a14:imgProps>
                </a:ext>
                <a:ext uri="{28A0092B-C50C-407E-A947-70E740481C1C}">
                  <a14:useLocalDpi xmlns:a14="http://schemas.microsoft.com/office/drawing/2010/main"/>
                </a:ext>
              </a:extLst>
            </a:blip>
            <a:srcRect/>
            <a:stretch/>
          </p:blipFill>
          <p:spPr>
            <a:xfrm>
              <a:off x="5206363" y="966814"/>
              <a:ext cx="3797894" cy="2935312"/>
            </a:xfrm>
            <a:prstGeom prst="rect">
              <a:avLst/>
            </a:prstGeom>
            <a:ln w="19050" cmpd="sng">
              <a:solidFill>
                <a:srgbClr val="FFFFFF"/>
              </a:solidFill>
            </a:ln>
            <a:effectLst>
              <a:outerShdw blurRad="292100" dist="139700" dir="2700000" algn="tl" rotWithShape="0">
                <a:srgbClr val="333333">
                  <a:alpha val="65000"/>
                </a:srgbClr>
              </a:outerShdw>
            </a:effectLst>
          </p:spPr>
        </p:pic>
        <p:sp>
          <p:nvSpPr>
            <p:cNvPr id="9" name="TextBox 8"/>
            <p:cNvSpPr txBox="1"/>
            <p:nvPr/>
          </p:nvSpPr>
          <p:spPr>
            <a:xfrm>
              <a:off x="5216825" y="966814"/>
              <a:ext cx="806631" cy="461665"/>
            </a:xfrm>
            <a:prstGeom prst="rect">
              <a:avLst/>
            </a:prstGeom>
            <a:solidFill>
              <a:srgbClr val="000000">
                <a:alpha val="73000"/>
              </a:srgbClr>
            </a:solidFill>
            <a:ln>
              <a:noFill/>
            </a:ln>
          </p:spPr>
          <p:txBody>
            <a:bodyPr wrap="none" rtlCol="0" anchor="ctr">
              <a:spAutoFit/>
            </a:bodyPr>
            <a:lstStyle/>
            <a:p>
              <a:pPr algn="ctr"/>
              <a:r>
                <a:rPr lang="en-US" sz="2400" b="1" dirty="0" smtClean="0">
                  <a:solidFill>
                    <a:schemeClr val="bg1"/>
                  </a:solidFill>
                  <a:effectLst>
                    <a:outerShdw blurRad="50800" dist="38100" dir="2700000" algn="tl" rotWithShape="0">
                      <a:prstClr val="black">
                        <a:alpha val="40000"/>
                      </a:prstClr>
                    </a:outerShdw>
                  </a:effectLst>
                  <a:latin typeface="+mn-lt"/>
                  <a:cs typeface="Bank Gothic"/>
                </a:rPr>
                <a:t>2015</a:t>
              </a:r>
              <a:endParaRPr lang="en-US" sz="2400" b="1" dirty="0">
                <a:solidFill>
                  <a:schemeClr val="bg1"/>
                </a:solidFill>
                <a:effectLst>
                  <a:outerShdw blurRad="50800" dist="38100" dir="2700000" algn="tl" rotWithShape="0">
                    <a:prstClr val="black">
                      <a:alpha val="40000"/>
                    </a:prstClr>
                  </a:outerShdw>
                </a:effectLst>
                <a:latin typeface="+mn-lt"/>
                <a:cs typeface="Bank Gothic"/>
              </a:endParaRPr>
            </a:p>
          </p:txBody>
        </p:sp>
        <p:sp>
          <p:nvSpPr>
            <p:cNvPr id="10" name="Freeform 9"/>
            <p:cNvSpPr/>
            <p:nvPr/>
          </p:nvSpPr>
          <p:spPr>
            <a:xfrm>
              <a:off x="5381703" y="2311510"/>
              <a:ext cx="3622554" cy="1554457"/>
            </a:xfrm>
            <a:custGeom>
              <a:avLst/>
              <a:gdLst>
                <a:gd name="connsiteX0" fmla="*/ 471904 w 3622554"/>
                <a:gd name="connsiteY0" fmla="*/ 0 h 1554457"/>
                <a:gd name="connsiteX1" fmla="*/ 471904 w 3622554"/>
                <a:gd name="connsiteY1" fmla="*/ 173488 h 1554457"/>
                <a:gd name="connsiteX2" fmla="*/ 464964 w 3622554"/>
                <a:gd name="connsiteY2" fmla="*/ 194307 h 1554457"/>
                <a:gd name="connsiteX3" fmla="*/ 416386 w 3622554"/>
                <a:gd name="connsiteY3" fmla="*/ 215126 h 1554457"/>
                <a:gd name="connsiteX4" fmla="*/ 402506 w 3622554"/>
                <a:gd name="connsiteY4" fmla="*/ 235944 h 1554457"/>
                <a:gd name="connsiteX5" fmla="*/ 381687 w 3622554"/>
                <a:gd name="connsiteY5" fmla="*/ 249823 h 1554457"/>
                <a:gd name="connsiteX6" fmla="*/ 367807 w 3622554"/>
                <a:gd name="connsiteY6" fmla="*/ 291461 h 1554457"/>
                <a:gd name="connsiteX7" fmla="*/ 360868 w 3622554"/>
                <a:gd name="connsiteY7" fmla="*/ 312279 h 1554457"/>
                <a:gd name="connsiteX8" fmla="*/ 346988 w 3622554"/>
                <a:gd name="connsiteY8" fmla="*/ 333098 h 1554457"/>
                <a:gd name="connsiteX9" fmla="*/ 277590 w 3622554"/>
                <a:gd name="connsiteY9" fmla="*/ 346977 h 1554457"/>
                <a:gd name="connsiteX10" fmla="*/ 249831 w 3622554"/>
                <a:gd name="connsiteY10" fmla="*/ 353917 h 1554457"/>
                <a:gd name="connsiteX11" fmla="*/ 235952 w 3622554"/>
                <a:gd name="connsiteY11" fmla="*/ 374735 h 1554457"/>
                <a:gd name="connsiteX12" fmla="*/ 229012 w 3622554"/>
                <a:gd name="connsiteY12" fmla="*/ 395554 h 1554457"/>
                <a:gd name="connsiteX13" fmla="*/ 187374 w 3622554"/>
                <a:gd name="connsiteY13" fmla="*/ 430251 h 1554457"/>
                <a:gd name="connsiteX14" fmla="*/ 173494 w 3622554"/>
                <a:gd name="connsiteY14" fmla="*/ 451070 h 1554457"/>
                <a:gd name="connsiteX15" fmla="*/ 166554 w 3622554"/>
                <a:gd name="connsiteY15" fmla="*/ 471889 h 1554457"/>
                <a:gd name="connsiteX16" fmla="*/ 145735 w 3622554"/>
                <a:gd name="connsiteY16" fmla="*/ 485768 h 1554457"/>
                <a:gd name="connsiteX17" fmla="*/ 117976 w 3622554"/>
                <a:gd name="connsiteY17" fmla="*/ 520465 h 1554457"/>
                <a:gd name="connsiteX18" fmla="*/ 111036 w 3622554"/>
                <a:gd name="connsiteY18" fmla="*/ 541284 h 1554457"/>
                <a:gd name="connsiteX19" fmla="*/ 97157 w 3622554"/>
                <a:gd name="connsiteY19" fmla="*/ 562103 h 1554457"/>
                <a:gd name="connsiteX20" fmla="*/ 90217 w 3622554"/>
                <a:gd name="connsiteY20" fmla="*/ 582921 h 1554457"/>
                <a:gd name="connsiteX21" fmla="*/ 69398 w 3622554"/>
                <a:gd name="connsiteY21" fmla="*/ 589861 h 1554457"/>
                <a:gd name="connsiteX22" fmla="*/ 62458 w 3622554"/>
                <a:gd name="connsiteY22" fmla="*/ 610679 h 1554457"/>
                <a:gd name="connsiteX23" fmla="*/ 27759 w 3622554"/>
                <a:gd name="connsiteY23" fmla="*/ 645377 h 1554457"/>
                <a:gd name="connsiteX24" fmla="*/ 0 w 3622554"/>
                <a:gd name="connsiteY24" fmla="*/ 707833 h 1554457"/>
                <a:gd name="connsiteX25" fmla="*/ 6940 w 3622554"/>
                <a:gd name="connsiteY25" fmla="*/ 804987 h 1554457"/>
                <a:gd name="connsiteX26" fmla="*/ 20819 w 3622554"/>
                <a:gd name="connsiteY26" fmla="*/ 825805 h 1554457"/>
                <a:gd name="connsiteX27" fmla="*/ 27759 w 3622554"/>
                <a:gd name="connsiteY27" fmla="*/ 881322 h 1554457"/>
                <a:gd name="connsiteX28" fmla="*/ 48578 w 3622554"/>
                <a:gd name="connsiteY28" fmla="*/ 888261 h 1554457"/>
                <a:gd name="connsiteX29" fmla="*/ 131856 w 3622554"/>
                <a:gd name="connsiteY29" fmla="*/ 895201 h 1554457"/>
                <a:gd name="connsiteX30" fmla="*/ 215133 w 3622554"/>
                <a:gd name="connsiteY30" fmla="*/ 881322 h 1554457"/>
                <a:gd name="connsiteX31" fmla="*/ 291470 w 3622554"/>
                <a:gd name="connsiteY31" fmla="*/ 909080 h 1554457"/>
                <a:gd name="connsiteX32" fmla="*/ 340048 w 3622554"/>
                <a:gd name="connsiteY32" fmla="*/ 929898 h 1554457"/>
                <a:gd name="connsiteX33" fmla="*/ 353928 w 3622554"/>
                <a:gd name="connsiteY33" fmla="*/ 950717 h 1554457"/>
                <a:gd name="connsiteX34" fmla="*/ 374747 w 3622554"/>
                <a:gd name="connsiteY34" fmla="*/ 964596 h 1554457"/>
                <a:gd name="connsiteX35" fmla="*/ 402506 w 3622554"/>
                <a:gd name="connsiteY35" fmla="*/ 978475 h 1554457"/>
                <a:gd name="connsiteX36" fmla="*/ 430265 w 3622554"/>
                <a:gd name="connsiteY36" fmla="*/ 985415 h 1554457"/>
                <a:gd name="connsiteX37" fmla="*/ 499663 w 3622554"/>
                <a:gd name="connsiteY37" fmla="*/ 999294 h 1554457"/>
                <a:gd name="connsiteX38" fmla="*/ 582940 w 3622554"/>
                <a:gd name="connsiteY38" fmla="*/ 1040931 h 1554457"/>
                <a:gd name="connsiteX39" fmla="*/ 603759 w 3622554"/>
                <a:gd name="connsiteY39" fmla="*/ 1054810 h 1554457"/>
                <a:gd name="connsiteX40" fmla="*/ 645398 w 3622554"/>
                <a:gd name="connsiteY40" fmla="*/ 1089508 h 1554457"/>
                <a:gd name="connsiteX41" fmla="*/ 673157 w 3622554"/>
                <a:gd name="connsiteY41" fmla="*/ 1138084 h 1554457"/>
                <a:gd name="connsiteX42" fmla="*/ 693976 w 3622554"/>
                <a:gd name="connsiteY42" fmla="*/ 1145024 h 1554457"/>
                <a:gd name="connsiteX43" fmla="*/ 728675 w 3622554"/>
                <a:gd name="connsiteY43" fmla="*/ 1207480 h 1554457"/>
                <a:gd name="connsiteX44" fmla="*/ 749494 w 3622554"/>
                <a:gd name="connsiteY44" fmla="*/ 1214419 h 1554457"/>
                <a:gd name="connsiteX45" fmla="*/ 763374 w 3622554"/>
                <a:gd name="connsiteY45" fmla="*/ 1235238 h 1554457"/>
                <a:gd name="connsiteX46" fmla="*/ 791133 w 3622554"/>
                <a:gd name="connsiteY46" fmla="*/ 1249117 h 1554457"/>
                <a:gd name="connsiteX47" fmla="*/ 881350 w 3622554"/>
                <a:gd name="connsiteY47" fmla="*/ 1269936 h 1554457"/>
                <a:gd name="connsiteX48" fmla="*/ 964627 w 3622554"/>
                <a:gd name="connsiteY48" fmla="*/ 1249117 h 1554457"/>
                <a:gd name="connsiteX49" fmla="*/ 985446 w 3622554"/>
                <a:gd name="connsiteY49" fmla="*/ 1221359 h 1554457"/>
                <a:gd name="connsiteX50" fmla="*/ 992386 w 3622554"/>
                <a:gd name="connsiteY50" fmla="*/ 1200540 h 1554457"/>
                <a:gd name="connsiteX51" fmla="*/ 1006265 w 3622554"/>
                <a:gd name="connsiteY51" fmla="*/ 1165843 h 1554457"/>
                <a:gd name="connsiteX52" fmla="*/ 1013205 w 3622554"/>
                <a:gd name="connsiteY52" fmla="*/ 1131145 h 1554457"/>
                <a:gd name="connsiteX53" fmla="*/ 1068723 w 3622554"/>
                <a:gd name="connsiteY53" fmla="*/ 1151964 h 1554457"/>
                <a:gd name="connsiteX54" fmla="*/ 1096482 w 3622554"/>
                <a:gd name="connsiteY54" fmla="*/ 1193601 h 1554457"/>
                <a:gd name="connsiteX55" fmla="*/ 1165880 w 3622554"/>
                <a:gd name="connsiteY55" fmla="*/ 1200540 h 1554457"/>
                <a:gd name="connsiteX56" fmla="*/ 1207518 w 3622554"/>
                <a:gd name="connsiteY56" fmla="*/ 1207480 h 1554457"/>
                <a:gd name="connsiteX57" fmla="*/ 1158940 w 3622554"/>
                <a:gd name="connsiteY57" fmla="*/ 1242178 h 1554457"/>
                <a:gd name="connsiteX58" fmla="*/ 1152000 w 3622554"/>
                <a:gd name="connsiteY58" fmla="*/ 1269936 h 1554457"/>
                <a:gd name="connsiteX59" fmla="*/ 1110362 w 3622554"/>
                <a:gd name="connsiteY59" fmla="*/ 1290754 h 1554457"/>
                <a:gd name="connsiteX60" fmla="*/ 999325 w 3622554"/>
                <a:gd name="connsiteY60" fmla="*/ 1311573 h 1554457"/>
                <a:gd name="connsiteX61" fmla="*/ 950747 w 3622554"/>
                <a:gd name="connsiteY61" fmla="*/ 1318513 h 1554457"/>
                <a:gd name="connsiteX62" fmla="*/ 825831 w 3622554"/>
                <a:gd name="connsiteY62" fmla="*/ 1332392 h 1554457"/>
                <a:gd name="connsiteX63" fmla="*/ 777253 w 3622554"/>
                <a:gd name="connsiteY63" fmla="*/ 1346271 h 1554457"/>
                <a:gd name="connsiteX64" fmla="*/ 756434 w 3622554"/>
                <a:gd name="connsiteY64" fmla="*/ 1360150 h 1554457"/>
                <a:gd name="connsiteX65" fmla="*/ 742554 w 3622554"/>
                <a:gd name="connsiteY65" fmla="*/ 1380968 h 1554457"/>
                <a:gd name="connsiteX66" fmla="*/ 735615 w 3622554"/>
                <a:gd name="connsiteY66" fmla="*/ 1408727 h 1554457"/>
                <a:gd name="connsiteX67" fmla="*/ 714795 w 3622554"/>
                <a:gd name="connsiteY67" fmla="*/ 1422606 h 1554457"/>
                <a:gd name="connsiteX68" fmla="*/ 721735 w 3622554"/>
                <a:gd name="connsiteY68" fmla="*/ 1443424 h 1554457"/>
                <a:gd name="connsiteX69" fmla="*/ 818892 w 3622554"/>
                <a:gd name="connsiteY69" fmla="*/ 1457303 h 1554457"/>
                <a:gd name="connsiteX70" fmla="*/ 860530 w 3622554"/>
                <a:gd name="connsiteY70" fmla="*/ 1464243 h 1554457"/>
                <a:gd name="connsiteX71" fmla="*/ 964627 w 3622554"/>
                <a:gd name="connsiteY71" fmla="*/ 1443424 h 1554457"/>
                <a:gd name="connsiteX72" fmla="*/ 1027084 w 3622554"/>
                <a:gd name="connsiteY72" fmla="*/ 1422606 h 1554457"/>
                <a:gd name="connsiteX73" fmla="*/ 1047904 w 3622554"/>
                <a:gd name="connsiteY73" fmla="*/ 1415666 h 1554457"/>
                <a:gd name="connsiteX74" fmla="*/ 1186699 w 3622554"/>
                <a:gd name="connsiteY74" fmla="*/ 1408727 h 1554457"/>
                <a:gd name="connsiteX75" fmla="*/ 1214458 w 3622554"/>
                <a:gd name="connsiteY75" fmla="*/ 1394847 h 1554457"/>
                <a:gd name="connsiteX76" fmla="*/ 1318554 w 3622554"/>
                <a:gd name="connsiteY76" fmla="*/ 1422606 h 1554457"/>
                <a:gd name="connsiteX77" fmla="*/ 1353253 w 3622554"/>
                <a:gd name="connsiteY77" fmla="*/ 1429545 h 1554457"/>
                <a:gd name="connsiteX78" fmla="*/ 1394892 w 3622554"/>
                <a:gd name="connsiteY78" fmla="*/ 1443424 h 1554457"/>
                <a:gd name="connsiteX79" fmla="*/ 1422651 w 3622554"/>
                <a:gd name="connsiteY79" fmla="*/ 1498941 h 1554457"/>
                <a:gd name="connsiteX80" fmla="*/ 1429590 w 3622554"/>
                <a:gd name="connsiteY80" fmla="*/ 1519759 h 1554457"/>
                <a:gd name="connsiteX81" fmla="*/ 1450410 w 3622554"/>
                <a:gd name="connsiteY81" fmla="*/ 1533638 h 1554457"/>
                <a:gd name="connsiteX82" fmla="*/ 1478169 w 3622554"/>
                <a:gd name="connsiteY82" fmla="*/ 1554457 h 1554457"/>
                <a:gd name="connsiteX83" fmla="*/ 1658603 w 3622554"/>
                <a:gd name="connsiteY83" fmla="*/ 1547517 h 1554457"/>
                <a:gd name="connsiteX84" fmla="*/ 1665542 w 3622554"/>
                <a:gd name="connsiteY84" fmla="*/ 1526699 h 1554457"/>
                <a:gd name="connsiteX85" fmla="*/ 1707181 w 3622554"/>
                <a:gd name="connsiteY85" fmla="*/ 1498941 h 1554457"/>
                <a:gd name="connsiteX86" fmla="*/ 1776578 w 3622554"/>
                <a:gd name="connsiteY86" fmla="*/ 1478122 h 1554457"/>
                <a:gd name="connsiteX87" fmla="*/ 1797398 w 3622554"/>
                <a:gd name="connsiteY87" fmla="*/ 1471182 h 1554457"/>
                <a:gd name="connsiteX88" fmla="*/ 1977831 w 3622554"/>
                <a:gd name="connsiteY88" fmla="*/ 1457303 h 1554457"/>
                <a:gd name="connsiteX89" fmla="*/ 1984771 w 3622554"/>
                <a:gd name="connsiteY89" fmla="*/ 1436485 h 1554457"/>
                <a:gd name="connsiteX90" fmla="*/ 2026410 w 3622554"/>
                <a:gd name="connsiteY90" fmla="*/ 1422606 h 1554457"/>
                <a:gd name="connsiteX91" fmla="*/ 2040289 w 3622554"/>
                <a:gd name="connsiteY91" fmla="*/ 1401787 h 1554457"/>
                <a:gd name="connsiteX92" fmla="*/ 2109687 w 3622554"/>
                <a:gd name="connsiteY92" fmla="*/ 1374029 h 1554457"/>
                <a:gd name="connsiteX93" fmla="*/ 2151325 w 3622554"/>
                <a:gd name="connsiteY93" fmla="*/ 1360150 h 1554457"/>
                <a:gd name="connsiteX94" fmla="*/ 2192964 w 3622554"/>
                <a:gd name="connsiteY94" fmla="*/ 1346271 h 1554457"/>
                <a:gd name="connsiteX95" fmla="*/ 2213783 w 3622554"/>
                <a:gd name="connsiteY95" fmla="*/ 1339331 h 1554457"/>
                <a:gd name="connsiteX96" fmla="*/ 2227663 w 3622554"/>
                <a:gd name="connsiteY96" fmla="*/ 1318513 h 1554457"/>
                <a:gd name="connsiteX97" fmla="*/ 2276241 w 3622554"/>
                <a:gd name="connsiteY97" fmla="*/ 1304633 h 1554457"/>
                <a:gd name="connsiteX98" fmla="*/ 2304000 w 3622554"/>
                <a:gd name="connsiteY98" fmla="*/ 1290754 h 1554457"/>
                <a:gd name="connsiteX99" fmla="*/ 2421976 w 3622554"/>
                <a:gd name="connsiteY99" fmla="*/ 1304633 h 1554457"/>
                <a:gd name="connsiteX100" fmla="*/ 2449735 w 3622554"/>
                <a:gd name="connsiteY100" fmla="*/ 1311573 h 1554457"/>
                <a:gd name="connsiteX101" fmla="*/ 2623229 w 3622554"/>
                <a:gd name="connsiteY101" fmla="*/ 1332392 h 1554457"/>
                <a:gd name="connsiteX102" fmla="*/ 2755084 w 3622554"/>
                <a:gd name="connsiteY102" fmla="*/ 1318513 h 1554457"/>
                <a:gd name="connsiteX103" fmla="*/ 2775904 w 3622554"/>
                <a:gd name="connsiteY103" fmla="*/ 1311573 h 1554457"/>
                <a:gd name="connsiteX104" fmla="*/ 2810603 w 3622554"/>
                <a:gd name="connsiteY104" fmla="*/ 1276875 h 1554457"/>
                <a:gd name="connsiteX105" fmla="*/ 2845301 w 3622554"/>
                <a:gd name="connsiteY105" fmla="*/ 1269936 h 1554457"/>
                <a:gd name="connsiteX106" fmla="*/ 2900819 w 3622554"/>
                <a:gd name="connsiteY106" fmla="*/ 1256057 h 1554457"/>
                <a:gd name="connsiteX107" fmla="*/ 2942458 w 3622554"/>
                <a:gd name="connsiteY107" fmla="*/ 1235238 h 1554457"/>
                <a:gd name="connsiteX108" fmla="*/ 2963277 w 3622554"/>
                <a:gd name="connsiteY108" fmla="*/ 1228298 h 1554457"/>
                <a:gd name="connsiteX109" fmla="*/ 2984097 w 3622554"/>
                <a:gd name="connsiteY109" fmla="*/ 1207480 h 1554457"/>
                <a:gd name="connsiteX110" fmla="*/ 3004916 w 3622554"/>
                <a:gd name="connsiteY110" fmla="*/ 1193601 h 1554457"/>
                <a:gd name="connsiteX111" fmla="*/ 3039615 w 3622554"/>
                <a:gd name="connsiteY111" fmla="*/ 1165843 h 1554457"/>
                <a:gd name="connsiteX112" fmla="*/ 3053494 w 3622554"/>
                <a:gd name="connsiteY112" fmla="*/ 1145024 h 1554457"/>
                <a:gd name="connsiteX113" fmla="*/ 3074313 w 3622554"/>
                <a:gd name="connsiteY113" fmla="*/ 1138084 h 1554457"/>
                <a:gd name="connsiteX114" fmla="*/ 3081253 w 3622554"/>
                <a:gd name="connsiteY114" fmla="*/ 1117266 h 1554457"/>
                <a:gd name="connsiteX115" fmla="*/ 3122892 w 3622554"/>
                <a:gd name="connsiteY115" fmla="*/ 1089508 h 1554457"/>
                <a:gd name="connsiteX116" fmla="*/ 3157590 w 3622554"/>
                <a:gd name="connsiteY116" fmla="*/ 1061750 h 1554457"/>
                <a:gd name="connsiteX117" fmla="*/ 3185350 w 3622554"/>
                <a:gd name="connsiteY117" fmla="*/ 1027052 h 1554457"/>
                <a:gd name="connsiteX118" fmla="*/ 3226988 w 3622554"/>
                <a:gd name="connsiteY118" fmla="*/ 985415 h 1554457"/>
                <a:gd name="connsiteX119" fmla="*/ 3254747 w 3622554"/>
                <a:gd name="connsiteY119" fmla="*/ 936838 h 1554457"/>
                <a:gd name="connsiteX120" fmla="*/ 3296386 w 3622554"/>
                <a:gd name="connsiteY120" fmla="*/ 902140 h 1554457"/>
                <a:gd name="connsiteX121" fmla="*/ 3310265 w 3622554"/>
                <a:gd name="connsiteY121" fmla="*/ 881322 h 1554457"/>
                <a:gd name="connsiteX122" fmla="*/ 3331084 w 3622554"/>
                <a:gd name="connsiteY122" fmla="*/ 874382 h 1554457"/>
                <a:gd name="connsiteX123" fmla="*/ 3372723 w 3622554"/>
                <a:gd name="connsiteY123" fmla="*/ 846624 h 1554457"/>
                <a:gd name="connsiteX124" fmla="*/ 3379663 w 3622554"/>
                <a:gd name="connsiteY124" fmla="*/ 825805 h 1554457"/>
                <a:gd name="connsiteX125" fmla="*/ 3421301 w 3622554"/>
                <a:gd name="connsiteY125" fmla="*/ 798047 h 1554457"/>
                <a:gd name="connsiteX126" fmla="*/ 3462940 w 3622554"/>
                <a:gd name="connsiteY126" fmla="*/ 763349 h 1554457"/>
                <a:gd name="connsiteX127" fmla="*/ 3483759 w 3622554"/>
                <a:gd name="connsiteY127" fmla="*/ 756410 h 1554457"/>
                <a:gd name="connsiteX128" fmla="*/ 3546217 w 3622554"/>
                <a:gd name="connsiteY128" fmla="*/ 728652 h 1554457"/>
                <a:gd name="connsiteX129" fmla="*/ 3567036 w 3622554"/>
                <a:gd name="connsiteY129" fmla="*/ 721712 h 1554457"/>
                <a:gd name="connsiteX130" fmla="*/ 3587856 w 3622554"/>
                <a:gd name="connsiteY130" fmla="*/ 707833 h 1554457"/>
                <a:gd name="connsiteX131" fmla="*/ 3622554 w 3622554"/>
                <a:gd name="connsiteY131" fmla="*/ 687014 h 155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622554" h="1554457">
                  <a:moveTo>
                    <a:pt x="471904" y="0"/>
                  </a:moveTo>
                  <a:cubicBezTo>
                    <a:pt x="479252" y="88181"/>
                    <a:pt x="483248" y="82733"/>
                    <a:pt x="471904" y="173488"/>
                  </a:cubicBezTo>
                  <a:cubicBezTo>
                    <a:pt x="470997" y="180747"/>
                    <a:pt x="469534" y="188595"/>
                    <a:pt x="464964" y="194307"/>
                  </a:cubicBezTo>
                  <a:cubicBezTo>
                    <a:pt x="452983" y="209283"/>
                    <a:pt x="433054" y="210959"/>
                    <a:pt x="416386" y="215126"/>
                  </a:cubicBezTo>
                  <a:cubicBezTo>
                    <a:pt x="411759" y="222065"/>
                    <a:pt x="408404" y="230047"/>
                    <a:pt x="402506" y="235944"/>
                  </a:cubicBezTo>
                  <a:cubicBezTo>
                    <a:pt x="396608" y="241841"/>
                    <a:pt x="386107" y="242750"/>
                    <a:pt x="381687" y="249823"/>
                  </a:cubicBezTo>
                  <a:cubicBezTo>
                    <a:pt x="373933" y="262229"/>
                    <a:pt x="372434" y="277582"/>
                    <a:pt x="367807" y="291461"/>
                  </a:cubicBezTo>
                  <a:cubicBezTo>
                    <a:pt x="365494" y="298400"/>
                    <a:pt x="364926" y="306193"/>
                    <a:pt x="360868" y="312279"/>
                  </a:cubicBezTo>
                  <a:cubicBezTo>
                    <a:pt x="356241" y="319219"/>
                    <a:pt x="354687" y="329890"/>
                    <a:pt x="346988" y="333098"/>
                  </a:cubicBezTo>
                  <a:cubicBezTo>
                    <a:pt x="325212" y="342171"/>
                    <a:pt x="300657" y="342034"/>
                    <a:pt x="277590" y="346977"/>
                  </a:cubicBezTo>
                  <a:cubicBezTo>
                    <a:pt x="268264" y="348975"/>
                    <a:pt x="259084" y="351604"/>
                    <a:pt x="249831" y="353917"/>
                  </a:cubicBezTo>
                  <a:cubicBezTo>
                    <a:pt x="245205" y="360856"/>
                    <a:pt x="239682" y="367275"/>
                    <a:pt x="235952" y="374735"/>
                  </a:cubicBezTo>
                  <a:cubicBezTo>
                    <a:pt x="232681" y="381278"/>
                    <a:pt x="233070" y="389468"/>
                    <a:pt x="229012" y="395554"/>
                  </a:cubicBezTo>
                  <a:cubicBezTo>
                    <a:pt x="218326" y="411583"/>
                    <a:pt x="202735" y="420010"/>
                    <a:pt x="187374" y="430251"/>
                  </a:cubicBezTo>
                  <a:cubicBezTo>
                    <a:pt x="182747" y="437191"/>
                    <a:pt x="177224" y="443610"/>
                    <a:pt x="173494" y="451070"/>
                  </a:cubicBezTo>
                  <a:cubicBezTo>
                    <a:pt x="170222" y="457613"/>
                    <a:pt x="171124" y="466177"/>
                    <a:pt x="166554" y="471889"/>
                  </a:cubicBezTo>
                  <a:cubicBezTo>
                    <a:pt x="161344" y="478402"/>
                    <a:pt x="152675" y="481142"/>
                    <a:pt x="145735" y="485768"/>
                  </a:cubicBezTo>
                  <a:cubicBezTo>
                    <a:pt x="128291" y="538096"/>
                    <a:pt x="153851" y="475622"/>
                    <a:pt x="117976" y="520465"/>
                  </a:cubicBezTo>
                  <a:cubicBezTo>
                    <a:pt x="113406" y="526177"/>
                    <a:pt x="114307" y="534741"/>
                    <a:pt x="111036" y="541284"/>
                  </a:cubicBezTo>
                  <a:cubicBezTo>
                    <a:pt x="107306" y="548744"/>
                    <a:pt x="100887" y="554643"/>
                    <a:pt x="97157" y="562103"/>
                  </a:cubicBezTo>
                  <a:cubicBezTo>
                    <a:pt x="93886" y="568645"/>
                    <a:pt x="95389" y="577749"/>
                    <a:pt x="90217" y="582921"/>
                  </a:cubicBezTo>
                  <a:cubicBezTo>
                    <a:pt x="85044" y="588093"/>
                    <a:pt x="76338" y="587548"/>
                    <a:pt x="69398" y="589861"/>
                  </a:cubicBezTo>
                  <a:cubicBezTo>
                    <a:pt x="67085" y="596800"/>
                    <a:pt x="66847" y="604827"/>
                    <a:pt x="62458" y="610679"/>
                  </a:cubicBezTo>
                  <a:cubicBezTo>
                    <a:pt x="52643" y="623764"/>
                    <a:pt x="27759" y="645377"/>
                    <a:pt x="27759" y="645377"/>
                  </a:cubicBezTo>
                  <a:cubicBezTo>
                    <a:pt x="11242" y="694927"/>
                    <a:pt x="21995" y="674841"/>
                    <a:pt x="0" y="707833"/>
                  </a:cubicBezTo>
                  <a:cubicBezTo>
                    <a:pt x="2313" y="740218"/>
                    <a:pt x="1298" y="773014"/>
                    <a:pt x="6940" y="804987"/>
                  </a:cubicBezTo>
                  <a:cubicBezTo>
                    <a:pt x="8389" y="813200"/>
                    <a:pt x="18625" y="817759"/>
                    <a:pt x="20819" y="825805"/>
                  </a:cubicBezTo>
                  <a:cubicBezTo>
                    <a:pt x="25726" y="843798"/>
                    <a:pt x="20184" y="864280"/>
                    <a:pt x="27759" y="881322"/>
                  </a:cubicBezTo>
                  <a:cubicBezTo>
                    <a:pt x="30730" y="888006"/>
                    <a:pt x="41327" y="887294"/>
                    <a:pt x="48578" y="888261"/>
                  </a:cubicBezTo>
                  <a:cubicBezTo>
                    <a:pt x="76189" y="891942"/>
                    <a:pt x="104097" y="892888"/>
                    <a:pt x="131856" y="895201"/>
                  </a:cubicBezTo>
                  <a:cubicBezTo>
                    <a:pt x="159615" y="890575"/>
                    <a:pt x="186991" y="881322"/>
                    <a:pt x="215133" y="881322"/>
                  </a:cubicBezTo>
                  <a:cubicBezTo>
                    <a:pt x="264900" y="881322"/>
                    <a:pt x="260831" y="891573"/>
                    <a:pt x="291470" y="909080"/>
                  </a:cubicBezTo>
                  <a:cubicBezTo>
                    <a:pt x="315482" y="922801"/>
                    <a:pt x="316691" y="922113"/>
                    <a:pt x="340048" y="929898"/>
                  </a:cubicBezTo>
                  <a:cubicBezTo>
                    <a:pt x="344675" y="936838"/>
                    <a:pt x="348030" y="944819"/>
                    <a:pt x="353928" y="950717"/>
                  </a:cubicBezTo>
                  <a:cubicBezTo>
                    <a:pt x="359826" y="956614"/>
                    <a:pt x="367505" y="960458"/>
                    <a:pt x="374747" y="964596"/>
                  </a:cubicBezTo>
                  <a:cubicBezTo>
                    <a:pt x="383729" y="969728"/>
                    <a:pt x="392820" y="974843"/>
                    <a:pt x="402506" y="978475"/>
                  </a:cubicBezTo>
                  <a:cubicBezTo>
                    <a:pt x="411437" y="981824"/>
                    <a:pt x="420939" y="983417"/>
                    <a:pt x="430265" y="985415"/>
                  </a:cubicBezTo>
                  <a:cubicBezTo>
                    <a:pt x="453332" y="990358"/>
                    <a:pt x="477283" y="991834"/>
                    <a:pt x="499663" y="999294"/>
                  </a:cubicBezTo>
                  <a:cubicBezTo>
                    <a:pt x="557125" y="1018448"/>
                    <a:pt x="529129" y="1005058"/>
                    <a:pt x="582940" y="1040931"/>
                  </a:cubicBezTo>
                  <a:lnTo>
                    <a:pt x="603759" y="1054810"/>
                  </a:lnTo>
                  <a:cubicBezTo>
                    <a:pt x="637575" y="1105532"/>
                    <a:pt x="592569" y="1045486"/>
                    <a:pt x="645398" y="1089508"/>
                  </a:cubicBezTo>
                  <a:cubicBezTo>
                    <a:pt x="671719" y="1111442"/>
                    <a:pt x="647231" y="1112159"/>
                    <a:pt x="673157" y="1138084"/>
                  </a:cubicBezTo>
                  <a:cubicBezTo>
                    <a:pt x="678330" y="1143256"/>
                    <a:pt x="687036" y="1142711"/>
                    <a:pt x="693976" y="1145024"/>
                  </a:cubicBezTo>
                  <a:cubicBezTo>
                    <a:pt x="700087" y="1163355"/>
                    <a:pt x="710778" y="1201515"/>
                    <a:pt x="728675" y="1207480"/>
                  </a:cubicBezTo>
                  <a:lnTo>
                    <a:pt x="749494" y="1214419"/>
                  </a:lnTo>
                  <a:cubicBezTo>
                    <a:pt x="754121" y="1221359"/>
                    <a:pt x="756967" y="1229899"/>
                    <a:pt x="763374" y="1235238"/>
                  </a:cubicBezTo>
                  <a:cubicBezTo>
                    <a:pt x="771321" y="1241861"/>
                    <a:pt x="781528" y="1245275"/>
                    <a:pt x="791133" y="1249117"/>
                  </a:cubicBezTo>
                  <a:cubicBezTo>
                    <a:pt x="833471" y="1266052"/>
                    <a:pt x="834856" y="1263294"/>
                    <a:pt x="881350" y="1269936"/>
                  </a:cubicBezTo>
                  <a:cubicBezTo>
                    <a:pt x="916071" y="1266078"/>
                    <a:pt x="940722" y="1273021"/>
                    <a:pt x="964627" y="1249117"/>
                  </a:cubicBezTo>
                  <a:cubicBezTo>
                    <a:pt x="972806" y="1240939"/>
                    <a:pt x="978506" y="1230612"/>
                    <a:pt x="985446" y="1221359"/>
                  </a:cubicBezTo>
                  <a:cubicBezTo>
                    <a:pt x="987759" y="1214419"/>
                    <a:pt x="989817" y="1207389"/>
                    <a:pt x="992386" y="1200540"/>
                  </a:cubicBezTo>
                  <a:cubicBezTo>
                    <a:pt x="996760" y="1188877"/>
                    <a:pt x="1002686" y="1177774"/>
                    <a:pt x="1006265" y="1165843"/>
                  </a:cubicBezTo>
                  <a:cubicBezTo>
                    <a:pt x="1009654" y="1154545"/>
                    <a:pt x="1010892" y="1142711"/>
                    <a:pt x="1013205" y="1131145"/>
                  </a:cubicBezTo>
                  <a:cubicBezTo>
                    <a:pt x="1032017" y="1134907"/>
                    <a:pt x="1055107" y="1134944"/>
                    <a:pt x="1068723" y="1151964"/>
                  </a:cubicBezTo>
                  <a:cubicBezTo>
                    <a:pt x="1083184" y="1170040"/>
                    <a:pt x="1064564" y="1183780"/>
                    <a:pt x="1096482" y="1193601"/>
                  </a:cubicBezTo>
                  <a:cubicBezTo>
                    <a:pt x="1118702" y="1200438"/>
                    <a:pt x="1142811" y="1197657"/>
                    <a:pt x="1165880" y="1200540"/>
                  </a:cubicBezTo>
                  <a:cubicBezTo>
                    <a:pt x="1179842" y="1202285"/>
                    <a:pt x="1193639" y="1205167"/>
                    <a:pt x="1207518" y="1207480"/>
                  </a:cubicBezTo>
                  <a:cubicBezTo>
                    <a:pt x="1162593" y="1222455"/>
                    <a:pt x="1168680" y="1208088"/>
                    <a:pt x="1158940" y="1242178"/>
                  </a:cubicBezTo>
                  <a:cubicBezTo>
                    <a:pt x="1156320" y="1251348"/>
                    <a:pt x="1157291" y="1262000"/>
                    <a:pt x="1152000" y="1269936"/>
                  </a:cubicBezTo>
                  <a:cubicBezTo>
                    <a:pt x="1143811" y="1282220"/>
                    <a:pt x="1122678" y="1286136"/>
                    <a:pt x="1110362" y="1290754"/>
                  </a:cubicBezTo>
                  <a:cubicBezTo>
                    <a:pt x="1043090" y="1315979"/>
                    <a:pt x="1106220" y="1299695"/>
                    <a:pt x="999325" y="1311573"/>
                  </a:cubicBezTo>
                  <a:cubicBezTo>
                    <a:pt x="983068" y="1313379"/>
                    <a:pt x="966988" y="1316564"/>
                    <a:pt x="950747" y="1318513"/>
                  </a:cubicBezTo>
                  <a:lnTo>
                    <a:pt x="825831" y="1332392"/>
                  </a:lnTo>
                  <a:cubicBezTo>
                    <a:pt x="816931" y="1334617"/>
                    <a:pt x="787213" y="1341291"/>
                    <a:pt x="777253" y="1346271"/>
                  </a:cubicBezTo>
                  <a:cubicBezTo>
                    <a:pt x="769793" y="1350001"/>
                    <a:pt x="763374" y="1355524"/>
                    <a:pt x="756434" y="1360150"/>
                  </a:cubicBezTo>
                  <a:cubicBezTo>
                    <a:pt x="751807" y="1367089"/>
                    <a:pt x="745839" y="1373302"/>
                    <a:pt x="742554" y="1380968"/>
                  </a:cubicBezTo>
                  <a:cubicBezTo>
                    <a:pt x="738797" y="1389735"/>
                    <a:pt x="740906" y="1400791"/>
                    <a:pt x="735615" y="1408727"/>
                  </a:cubicBezTo>
                  <a:cubicBezTo>
                    <a:pt x="730988" y="1415667"/>
                    <a:pt x="721735" y="1417980"/>
                    <a:pt x="714795" y="1422606"/>
                  </a:cubicBezTo>
                  <a:cubicBezTo>
                    <a:pt x="717108" y="1429545"/>
                    <a:pt x="714796" y="1441111"/>
                    <a:pt x="721735" y="1443424"/>
                  </a:cubicBezTo>
                  <a:cubicBezTo>
                    <a:pt x="752771" y="1453769"/>
                    <a:pt x="786623" y="1451925"/>
                    <a:pt x="818892" y="1457303"/>
                  </a:cubicBezTo>
                  <a:lnTo>
                    <a:pt x="860530" y="1464243"/>
                  </a:lnTo>
                  <a:cubicBezTo>
                    <a:pt x="885637" y="1459678"/>
                    <a:pt x="934131" y="1452573"/>
                    <a:pt x="964627" y="1443424"/>
                  </a:cubicBezTo>
                  <a:cubicBezTo>
                    <a:pt x="985647" y="1437118"/>
                    <a:pt x="1006265" y="1429545"/>
                    <a:pt x="1027084" y="1422606"/>
                  </a:cubicBezTo>
                  <a:cubicBezTo>
                    <a:pt x="1034024" y="1420293"/>
                    <a:pt x="1040598" y="1416031"/>
                    <a:pt x="1047904" y="1415666"/>
                  </a:cubicBezTo>
                  <a:lnTo>
                    <a:pt x="1186699" y="1408727"/>
                  </a:lnTo>
                  <a:cubicBezTo>
                    <a:pt x="1195952" y="1404100"/>
                    <a:pt x="1204113" y="1394847"/>
                    <a:pt x="1214458" y="1394847"/>
                  </a:cubicBezTo>
                  <a:cubicBezTo>
                    <a:pt x="1225282" y="1394847"/>
                    <a:pt x="1305515" y="1419346"/>
                    <a:pt x="1318554" y="1422606"/>
                  </a:cubicBezTo>
                  <a:cubicBezTo>
                    <a:pt x="1329997" y="1425467"/>
                    <a:pt x="1341873" y="1426442"/>
                    <a:pt x="1353253" y="1429545"/>
                  </a:cubicBezTo>
                  <a:cubicBezTo>
                    <a:pt x="1367368" y="1433394"/>
                    <a:pt x="1394892" y="1443424"/>
                    <a:pt x="1394892" y="1443424"/>
                  </a:cubicBezTo>
                  <a:cubicBezTo>
                    <a:pt x="1410840" y="1491268"/>
                    <a:pt x="1398426" y="1474716"/>
                    <a:pt x="1422651" y="1498941"/>
                  </a:cubicBezTo>
                  <a:cubicBezTo>
                    <a:pt x="1424964" y="1505880"/>
                    <a:pt x="1425020" y="1514047"/>
                    <a:pt x="1429590" y="1519759"/>
                  </a:cubicBezTo>
                  <a:cubicBezTo>
                    <a:pt x="1434801" y="1526272"/>
                    <a:pt x="1443623" y="1528790"/>
                    <a:pt x="1450410" y="1533638"/>
                  </a:cubicBezTo>
                  <a:cubicBezTo>
                    <a:pt x="1459822" y="1540361"/>
                    <a:pt x="1468916" y="1547517"/>
                    <a:pt x="1478169" y="1554457"/>
                  </a:cubicBezTo>
                  <a:cubicBezTo>
                    <a:pt x="1538314" y="1552144"/>
                    <a:pt x="1599064" y="1556337"/>
                    <a:pt x="1658603" y="1547517"/>
                  </a:cubicBezTo>
                  <a:cubicBezTo>
                    <a:pt x="1665839" y="1546445"/>
                    <a:pt x="1660370" y="1531871"/>
                    <a:pt x="1665542" y="1526699"/>
                  </a:cubicBezTo>
                  <a:cubicBezTo>
                    <a:pt x="1677338" y="1514904"/>
                    <a:pt x="1690998" y="1502987"/>
                    <a:pt x="1707181" y="1498941"/>
                  </a:cubicBezTo>
                  <a:cubicBezTo>
                    <a:pt x="1749132" y="1488453"/>
                    <a:pt x="1725893" y="1495017"/>
                    <a:pt x="1776578" y="1478122"/>
                  </a:cubicBezTo>
                  <a:cubicBezTo>
                    <a:pt x="1783518" y="1475809"/>
                    <a:pt x="1790095" y="1471612"/>
                    <a:pt x="1797398" y="1471182"/>
                  </a:cubicBezTo>
                  <a:cubicBezTo>
                    <a:pt x="1936285" y="1463013"/>
                    <a:pt x="1876222" y="1468593"/>
                    <a:pt x="1977831" y="1457303"/>
                  </a:cubicBezTo>
                  <a:cubicBezTo>
                    <a:pt x="1980144" y="1450364"/>
                    <a:pt x="1978819" y="1440736"/>
                    <a:pt x="1984771" y="1436485"/>
                  </a:cubicBezTo>
                  <a:cubicBezTo>
                    <a:pt x="1996676" y="1427982"/>
                    <a:pt x="2026410" y="1422606"/>
                    <a:pt x="2026410" y="1422606"/>
                  </a:cubicBezTo>
                  <a:cubicBezTo>
                    <a:pt x="2031036" y="1415666"/>
                    <a:pt x="2034391" y="1407684"/>
                    <a:pt x="2040289" y="1401787"/>
                  </a:cubicBezTo>
                  <a:cubicBezTo>
                    <a:pt x="2059067" y="1383010"/>
                    <a:pt x="2085823" y="1381188"/>
                    <a:pt x="2109687" y="1374029"/>
                  </a:cubicBezTo>
                  <a:cubicBezTo>
                    <a:pt x="2123700" y="1369825"/>
                    <a:pt x="2137446" y="1364776"/>
                    <a:pt x="2151325" y="1360150"/>
                  </a:cubicBezTo>
                  <a:lnTo>
                    <a:pt x="2192964" y="1346271"/>
                  </a:lnTo>
                  <a:lnTo>
                    <a:pt x="2213783" y="1339331"/>
                  </a:lnTo>
                  <a:cubicBezTo>
                    <a:pt x="2218410" y="1332392"/>
                    <a:pt x="2221150" y="1323723"/>
                    <a:pt x="2227663" y="1318513"/>
                  </a:cubicBezTo>
                  <a:cubicBezTo>
                    <a:pt x="2232598" y="1314565"/>
                    <a:pt x="2273893" y="1305514"/>
                    <a:pt x="2276241" y="1304633"/>
                  </a:cubicBezTo>
                  <a:cubicBezTo>
                    <a:pt x="2285927" y="1301001"/>
                    <a:pt x="2294747" y="1295380"/>
                    <a:pt x="2304000" y="1290754"/>
                  </a:cubicBezTo>
                  <a:cubicBezTo>
                    <a:pt x="2343325" y="1295380"/>
                    <a:pt x="2382777" y="1299033"/>
                    <a:pt x="2421976" y="1304633"/>
                  </a:cubicBezTo>
                  <a:cubicBezTo>
                    <a:pt x="2431418" y="1305982"/>
                    <a:pt x="2440287" y="1310270"/>
                    <a:pt x="2449735" y="1311573"/>
                  </a:cubicBezTo>
                  <a:cubicBezTo>
                    <a:pt x="2507435" y="1319532"/>
                    <a:pt x="2623229" y="1332392"/>
                    <a:pt x="2623229" y="1332392"/>
                  </a:cubicBezTo>
                  <a:cubicBezTo>
                    <a:pt x="2667181" y="1327766"/>
                    <a:pt x="2711295" y="1324484"/>
                    <a:pt x="2755084" y="1318513"/>
                  </a:cubicBezTo>
                  <a:cubicBezTo>
                    <a:pt x="2762332" y="1317525"/>
                    <a:pt x="2770192" y="1316143"/>
                    <a:pt x="2775904" y="1311573"/>
                  </a:cubicBezTo>
                  <a:cubicBezTo>
                    <a:pt x="2805842" y="1287623"/>
                    <a:pt x="2771410" y="1291571"/>
                    <a:pt x="2810603" y="1276875"/>
                  </a:cubicBezTo>
                  <a:cubicBezTo>
                    <a:pt x="2821647" y="1272734"/>
                    <a:pt x="2833808" y="1272588"/>
                    <a:pt x="2845301" y="1269936"/>
                  </a:cubicBezTo>
                  <a:cubicBezTo>
                    <a:pt x="2863888" y="1265647"/>
                    <a:pt x="2882416" y="1261076"/>
                    <a:pt x="2900819" y="1256057"/>
                  </a:cubicBezTo>
                  <a:cubicBezTo>
                    <a:pt x="2939193" y="1245592"/>
                    <a:pt x="2904560" y="1254187"/>
                    <a:pt x="2942458" y="1235238"/>
                  </a:cubicBezTo>
                  <a:cubicBezTo>
                    <a:pt x="2949001" y="1231967"/>
                    <a:pt x="2956337" y="1230611"/>
                    <a:pt x="2963277" y="1228298"/>
                  </a:cubicBezTo>
                  <a:cubicBezTo>
                    <a:pt x="2970217" y="1221359"/>
                    <a:pt x="2976557" y="1213763"/>
                    <a:pt x="2984097" y="1207480"/>
                  </a:cubicBezTo>
                  <a:cubicBezTo>
                    <a:pt x="2990504" y="1202141"/>
                    <a:pt x="2999018" y="1199499"/>
                    <a:pt x="3004916" y="1193601"/>
                  </a:cubicBezTo>
                  <a:cubicBezTo>
                    <a:pt x="3036305" y="1162212"/>
                    <a:pt x="2999083" y="1179352"/>
                    <a:pt x="3039615" y="1165843"/>
                  </a:cubicBezTo>
                  <a:cubicBezTo>
                    <a:pt x="3044241" y="1158903"/>
                    <a:pt x="3046981" y="1150234"/>
                    <a:pt x="3053494" y="1145024"/>
                  </a:cubicBezTo>
                  <a:cubicBezTo>
                    <a:pt x="3059206" y="1140454"/>
                    <a:pt x="3069140" y="1143256"/>
                    <a:pt x="3074313" y="1138084"/>
                  </a:cubicBezTo>
                  <a:cubicBezTo>
                    <a:pt x="3079485" y="1132912"/>
                    <a:pt x="3076081" y="1122438"/>
                    <a:pt x="3081253" y="1117266"/>
                  </a:cubicBezTo>
                  <a:cubicBezTo>
                    <a:pt x="3093049" y="1105471"/>
                    <a:pt x="3122892" y="1089508"/>
                    <a:pt x="3122892" y="1089508"/>
                  </a:cubicBezTo>
                  <a:cubicBezTo>
                    <a:pt x="3150535" y="1048042"/>
                    <a:pt x="3120345" y="1084096"/>
                    <a:pt x="3157590" y="1061750"/>
                  </a:cubicBezTo>
                  <a:cubicBezTo>
                    <a:pt x="3172108" y="1053040"/>
                    <a:pt x="3174545" y="1039207"/>
                    <a:pt x="3185350" y="1027052"/>
                  </a:cubicBezTo>
                  <a:cubicBezTo>
                    <a:pt x="3198391" y="1012382"/>
                    <a:pt x="3226988" y="985415"/>
                    <a:pt x="3226988" y="985415"/>
                  </a:cubicBezTo>
                  <a:cubicBezTo>
                    <a:pt x="3232431" y="974530"/>
                    <a:pt x="3244938" y="946646"/>
                    <a:pt x="3254747" y="936838"/>
                  </a:cubicBezTo>
                  <a:cubicBezTo>
                    <a:pt x="3309337" y="882249"/>
                    <a:pt x="3239538" y="970355"/>
                    <a:pt x="3296386" y="902140"/>
                  </a:cubicBezTo>
                  <a:cubicBezTo>
                    <a:pt x="3301725" y="895733"/>
                    <a:pt x="3303752" y="886532"/>
                    <a:pt x="3310265" y="881322"/>
                  </a:cubicBezTo>
                  <a:cubicBezTo>
                    <a:pt x="3315977" y="876752"/>
                    <a:pt x="3324689" y="877934"/>
                    <a:pt x="3331084" y="874382"/>
                  </a:cubicBezTo>
                  <a:cubicBezTo>
                    <a:pt x="3345666" y="866281"/>
                    <a:pt x="3372723" y="846624"/>
                    <a:pt x="3372723" y="846624"/>
                  </a:cubicBezTo>
                  <a:cubicBezTo>
                    <a:pt x="3375036" y="839684"/>
                    <a:pt x="3374490" y="830977"/>
                    <a:pt x="3379663" y="825805"/>
                  </a:cubicBezTo>
                  <a:cubicBezTo>
                    <a:pt x="3391458" y="814010"/>
                    <a:pt x="3409506" y="809842"/>
                    <a:pt x="3421301" y="798047"/>
                  </a:cubicBezTo>
                  <a:cubicBezTo>
                    <a:pt x="3436648" y="782700"/>
                    <a:pt x="3443618" y="773010"/>
                    <a:pt x="3462940" y="763349"/>
                  </a:cubicBezTo>
                  <a:cubicBezTo>
                    <a:pt x="3469483" y="760078"/>
                    <a:pt x="3476819" y="758723"/>
                    <a:pt x="3483759" y="756410"/>
                  </a:cubicBezTo>
                  <a:cubicBezTo>
                    <a:pt x="3516752" y="734415"/>
                    <a:pt x="3496664" y="745169"/>
                    <a:pt x="3546217" y="728652"/>
                  </a:cubicBezTo>
                  <a:cubicBezTo>
                    <a:pt x="3553157" y="726339"/>
                    <a:pt x="3560949" y="725769"/>
                    <a:pt x="3567036" y="721712"/>
                  </a:cubicBezTo>
                  <a:cubicBezTo>
                    <a:pt x="3573976" y="717086"/>
                    <a:pt x="3580396" y="711563"/>
                    <a:pt x="3587856" y="707833"/>
                  </a:cubicBezTo>
                  <a:cubicBezTo>
                    <a:pt x="3623889" y="689817"/>
                    <a:pt x="3595447" y="714121"/>
                    <a:pt x="3622554" y="687014"/>
                  </a:cubicBezTo>
                </a:path>
              </a:pathLst>
            </a:custGeom>
            <a:ln w="190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860547" y="1097092"/>
              <a:ext cx="3150651" cy="1617777"/>
            </a:xfrm>
            <a:custGeom>
              <a:avLst/>
              <a:gdLst>
                <a:gd name="connsiteX0" fmla="*/ 0 w 3150651"/>
                <a:gd name="connsiteY0" fmla="*/ 1242178 h 1617777"/>
                <a:gd name="connsiteX1" fmla="*/ 117976 w 3150651"/>
                <a:gd name="connsiteY1" fmla="*/ 1249117 h 1617777"/>
                <a:gd name="connsiteX2" fmla="*/ 124916 w 3150651"/>
                <a:gd name="connsiteY2" fmla="*/ 1325452 h 1617777"/>
                <a:gd name="connsiteX3" fmla="*/ 145735 w 3150651"/>
                <a:gd name="connsiteY3" fmla="*/ 1339331 h 1617777"/>
                <a:gd name="connsiteX4" fmla="*/ 249831 w 3150651"/>
                <a:gd name="connsiteY4" fmla="*/ 1353210 h 1617777"/>
                <a:gd name="connsiteX5" fmla="*/ 270651 w 3150651"/>
                <a:gd name="connsiteY5" fmla="*/ 1360150 h 1617777"/>
                <a:gd name="connsiteX6" fmla="*/ 298410 w 3150651"/>
                <a:gd name="connsiteY6" fmla="*/ 1394847 h 1617777"/>
                <a:gd name="connsiteX7" fmla="*/ 319229 w 3150651"/>
                <a:gd name="connsiteY7" fmla="*/ 1401787 h 1617777"/>
                <a:gd name="connsiteX8" fmla="*/ 360867 w 3150651"/>
                <a:gd name="connsiteY8" fmla="*/ 1429545 h 1617777"/>
                <a:gd name="connsiteX9" fmla="*/ 402506 w 3150651"/>
                <a:gd name="connsiteY9" fmla="*/ 1450364 h 1617777"/>
                <a:gd name="connsiteX10" fmla="*/ 423325 w 3150651"/>
                <a:gd name="connsiteY10" fmla="*/ 1457303 h 1617777"/>
                <a:gd name="connsiteX11" fmla="*/ 444145 w 3150651"/>
                <a:gd name="connsiteY11" fmla="*/ 1471182 h 1617777"/>
                <a:gd name="connsiteX12" fmla="*/ 576000 w 3150651"/>
                <a:gd name="connsiteY12" fmla="*/ 1464243 h 1617777"/>
                <a:gd name="connsiteX13" fmla="*/ 610699 w 3150651"/>
                <a:gd name="connsiteY13" fmla="*/ 1457303 h 1617777"/>
                <a:gd name="connsiteX14" fmla="*/ 652337 w 3150651"/>
                <a:gd name="connsiteY14" fmla="*/ 1450364 h 1617777"/>
                <a:gd name="connsiteX15" fmla="*/ 673157 w 3150651"/>
                <a:gd name="connsiteY15" fmla="*/ 1443424 h 1617777"/>
                <a:gd name="connsiteX16" fmla="*/ 707855 w 3150651"/>
                <a:gd name="connsiteY16" fmla="*/ 1415666 h 1617777"/>
                <a:gd name="connsiteX17" fmla="*/ 749494 w 3150651"/>
                <a:gd name="connsiteY17" fmla="*/ 1380968 h 1617777"/>
                <a:gd name="connsiteX18" fmla="*/ 770313 w 3150651"/>
                <a:gd name="connsiteY18" fmla="*/ 1374029 h 1617777"/>
                <a:gd name="connsiteX19" fmla="*/ 791133 w 3150651"/>
                <a:gd name="connsiteY19" fmla="*/ 1360150 h 1617777"/>
                <a:gd name="connsiteX20" fmla="*/ 839711 w 3150651"/>
                <a:gd name="connsiteY20" fmla="*/ 1346271 h 1617777"/>
                <a:gd name="connsiteX21" fmla="*/ 950747 w 3150651"/>
                <a:gd name="connsiteY21" fmla="*/ 1360150 h 1617777"/>
                <a:gd name="connsiteX22" fmla="*/ 971566 w 3150651"/>
                <a:gd name="connsiteY22" fmla="*/ 1374029 h 1617777"/>
                <a:gd name="connsiteX23" fmla="*/ 985446 w 3150651"/>
                <a:gd name="connsiteY23" fmla="*/ 1394847 h 1617777"/>
                <a:gd name="connsiteX24" fmla="*/ 992386 w 3150651"/>
                <a:gd name="connsiteY24" fmla="*/ 1415666 h 1617777"/>
                <a:gd name="connsiteX25" fmla="*/ 1013205 w 3150651"/>
                <a:gd name="connsiteY25" fmla="*/ 1436485 h 1617777"/>
                <a:gd name="connsiteX26" fmla="*/ 1020145 w 3150651"/>
                <a:gd name="connsiteY26" fmla="*/ 1457303 h 1617777"/>
                <a:gd name="connsiteX27" fmla="*/ 1040964 w 3150651"/>
                <a:gd name="connsiteY27" fmla="*/ 1464243 h 1617777"/>
                <a:gd name="connsiteX28" fmla="*/ 1054843 w 3150651"/>
                <a:gd name="connsiteY28" fmla="*/ 1505880 h 1617777"/>
                <a:gd name="connsiteX29" fmla="*/ 1061783 w 3150651"/>
                <a:gd name="connsiteY29" fmla="*/ 1526699 h 1617777"/>
                <a:gd name="connsiteX30" fmla="*/ 1082602 w 3150651"/>
                <a:gd name="connsiteY30" fmla="*/ 1616913 h 1617777"/>
                <a:gd name="connsiteX31" fmla="*/ 1089542 w 3150651"/>
                <a:gd name="connsiteY31" fmla="*/ 1596094 h 1617777"/>
                <a:gd name="connsiteX32" fmla="*/ 1103422 w 3150651"/>
                <a:gd name="connsiteY32" fmla="*/ 1575275 h 1617777"/>
                <a:gd name="connsiteX33" fmla="*/ 1110361 w 3150651"/>
                <a:gd name="connsiteY33" fmla="*/ 1498940 h 1617777"/>
                <a:gd name="connsiteX34" fmla="*/ 1124241 w 3150651"/>
                <a:gd name="connsiteY34" fmla="*/ 1450364 h 1617777"/>
                <a:gd name="connsiteX35" fmla="*/ 1131181 w 3150651"/>
                <a:gd name="connsiteY35" fmla="*/ 1380968 h 1617777"/>
                <a:gd name="connsiteX36" fmla="*/ 1145060 w 3150651"/>
                <a:gd name="connsiteY36" fmla="*/ 1360150 h 1617777"/>
                <a:gd name="connsiteX37" fmla="*/ 1152000 w 3150651"/>
                <a:gd name="connsiteY37" fmla="*/ 1339331 h 1617777"/>
                <a:gd name="connsiteX38" fmla="*/ 1193639 w 3150651"/>
                <a:gd name="connsiteY38" fmla="*/ 1304633 h 1617777"/>
                <a:gd name="connsiteX39" fmla="*/ 1235277 w 3150651"/>
                <a:gd name="connsiteY39" fmla="*/ 1235238 h 1617777"/>
                <a:gd name="connsiteX40" fmla="*/ 1263036 w 3150651"/>
                <a:gd name="connsiteY40" fmla="*/ 1228298 h 1617777"/>
                <a:gd name="connsiteX41" fmla="*/ 1297735 w 3150651"/>
                <a:gd name="connsiteY41" fmla="*/ 1200540 h 1617777"/>
                <a:gd name="connsiteX42" fmla="*/ 1318554 w 3150651"/>
                <a:gd name="connsiteY42" fmla="*/ 1179722 h 1617777"/>
                <a:gd name="connsiteX43" fmla="*/ 1339373 w 3150651"/>
                <a:gd name="connsiteY43" fmla="*/ 1172782 h 1617777"/>
                <a:gd name="connsiteX44" fmla="*/ 1360193 w 3150651"/>
                <a:gd name="connsiteY44" fmla="*/ 1158903 h 1617777"/>
                <a:gd name="connsiteX45" fmla="*/ 1401831 w 3150651"/>
                <a:gd name="connsiteY45" fmla="*/ 1145024 h 1617777"/>
                <a:gd name="connsiteX46" fmla="*/ 1443470 w 3150651"/>
                <a:gd name="connsiteY46" fmla="*/ 1131145 h 1617777"/>
                <a:gd name="connsiteX47" fmla="*/ 1485108 w 3150651"/>
                <a:gd name="connsiteY47" fmla="*/ 1110326 h 1617777"/>
                <a:gd name="connsiteX48" fmla="*/ 1526747 w 3150651"/>
                <a:gd name="connsiteY48" fmla="*/ 1096447 h 1617777"/>
                <a:gd name="connsiteX49" fmla="*/ 1561446 w 3150651"/>
                <a:gd name="connsiteY49" fmla="*/ 1054810 h 1617777"/>
                <a:gd name="connsiteX50" fmla="*/ 1603084 w 3150651"/>
                <a:gd name="connsiteY50" fmla="*/ 1020112 h 1617777"/>
                <a:gd name="connsiteX51" fmla="*/ 1623904 w 3150651"/>
                <a:gd name="connsiteY51" fmla="*/ 971535 h 1617777"/>
                <a:gd name="connsiteX52" fmla="*/ 1637783 w 3150651"/>
                <a:gd name="connsiteY52" fmla="*/ 950717 h 1617777"/>
                <a:gd name="connsiteX53" fmla="*/ 1658602 w 3150651"/>
                <a:gd name="connsiteY53" fmla="*/ 943777 h 1617777"/>
                <a:gd name="connsiteX54" fmla="*/ 1679422 w 3150651"/>
                <a:gd name="connsiteY54" fmla="*/ 922959 h 1617777"/>
                <a:gd name="connsiteX55" fmla="*/ 1741879 w 3150651"/>
                <a:gd name="connsiteY55" fmla="*/ 902140 h 1617777"/>
                <a:gd name="connsiteX56" fmla="*/ 1859855 w 3150651"/>
                <a:gd name="connsiteY56" fmla="*/ 881321 h 1617777"/>
                <a:gd name="connsiteX57" fmla="*/ 1887614 w 3150651"/>
                <a:gd name="connsiteY57" fmla="*/ 874382 h 1617777"/>
                <a:gd name="connsiteX58" fmla="*/ 1977831 w 3150651"/>
                <a:gd name="connsiteY58" fmla="*/ 860503 h 1617777"/>
                <a:gd name="connsiteX59" fmla="*/ 2158265 w 3150651"/>
                <a:gd name="connsiteY59" fmla="*/ 860503 h 1617777"/>
                <a:gd name="connsiteX60" fmla="*/ 2179084 w 3150651"/>
                <a:gd name="connsiteY60" fmla="*/ 811926 h 1617777"/>
                <a:gd name="connsiteX61" fmla="*/ 2179084 w 3150651"/>
                <a:gd name="connsiteY61" fmla="*/ 645377 h 1617777"/>
                <a:gd name="connsiteX62" fmla="*/ 2199904 w 3150651"/>
                <a:gd name="connsiteY62" fmla="*/ 617619 h 1617777"/>
                <a:gd name="connsiteX63" fmla="*/ 2234602 w 3150651"/>
                <a:gd name="connsiteY63" fmla="*/ 582921 h 1617777"/>
                <a:gd name="connsiteX64" fmla="*/ 2262361 w 3150651"/>
                <a:gd name="connsiteY64" fmla="*/ 548224 h 1617777"/>
                <a:gd name="connsiteX65" fmla="*/ 2269301 w 3150651"/>
                <a:gd name="connsiteY65" fmla="*/ 527405 h 1617777"/>
                <a:gd name="connsiteX66" fmla="*/ 2290120 w 3150651"/>
                <a:gd name="connsiteY66" fmla="*/ 513526 h 1617777"/>
                <a:gd name="connsiteX67" fmla="*/ 2338699 w 3150651"/>
                <a:gd name="connsiteY67" fmla="*/ 499647 h 1617777"/>
                <a:gd name="connsiteX68" fmla="*/ 2359518 w 3150651"/>
                <a:gd name="connsiteY68" fmla="*/ 478828 h 1617777"/>
                <a:gd name="connsiteX69" fmla="*/ 2380337 w 3150651"/>
                <a:gd name="connsiteY69" fmla="*/ 471889 h 1617777"/>
                <a:gd name="connsiteX70" fmla="*/ 2394217 w 3150651"/>
                <a:gd name="connsiteY70" fmla="*/ 451070 h 1617777"/>
                <a:gd name="connsiteX71" fmla="*/ 2442795 w 3150651"/>
                <a:gd name="connsiteY71" fmla="*/ 409433 h 1617777"/>
                <a:gd name="connsiteX72" fmla="*/ 2491373 w 3150651"/>
                <a:gd name="connsiteY72" fmla="*/ 360856 h 1617777"/>
                <a:gd name="connsiteX73" fmla="*/ 2512193 w 3150651"/>
                <a:gd name="connsiteY73" fmla="*/ 340037 h 1617777"/>
                <a:gd name="connsiteX74" fmla="*/ 2553831 w 3150651"/>
                <a:gd name="connsiteY74" fmla="*/ 312279 h 1617777"/>
                <a:gd name="connsiteX75" fmla="*/ 2588530 w 3150651"/>
                <a:gd name="connsiteY75" fmla="*/ 277582 h 1617777"/>
                <a:gd name="connsiteX76" fmla="*/ 2602410 w 3150651"/>
                <a:gd name="connsiteY76" fmla="*/ 263702 h 1617777"/>
                <a:gd name="connsiteX77" fmla="*/ 2623229 w 3150651"/>
                <a:gd name="connsiteY77" fmla="*/ 249823 h 1617777"/>
                <a:gd name="connsiteX78" fmla="*/ 2650988 w 3150651"/>
                <a:gd name="connsiteY78" fmla="*/ 229005 h 1617777"/>
                <a:gd name="connsiteX79" fmla="*/ 2692626 w 3150651"/>
                <a:gd name="connsiteY79" fmla="*/ 201247 h 1617777"/>
                <a:gd name="connsiteX80" fmla="*/ 2706506 w 3150651"/>
                <a:gd name="connsiteY80" fmla="*/ 180428 h 1617777"/>
                <a:gd name="connsiteX81" fmla="*/ 2748145 w 3150651"/>
                <a:gd name="connsiteY81" fmla="*/ 166549 h 1617777"/>
                <a:gd name="connsiteX82" fmla="*/ 2796723 w 3150651"/>
                <a:gd name="connsiteY82" fmla="*/ 152670 h 1617777"/>
                <a:gd name="connsiteX83" fmla="*/ 2838361 w 3150651"/>
                <a:gd name="connsiteY83" fmla="*/ 124912 h 1617777"/>
                <a:gd name="connsiteX84" fmla="*/ 2886940 w 3150651"/>
                <a:gd name="connsiteY84" fmla="*/ 97153 h 1617777"/>
                <a:gd name="connsiteX85" fmla="*/ 2949398 w 3150651"/>
                <a:gd name="connsiteY85" fmla="*/ 48577 h 1617777"/>
                <a:gd name="connsiteX86" fmla="*/ 2970217 w 3150651"/>
                <a:gd name="connsiteY86" fmla="*/ 34698 h 1617777"/>
                <a:gd name="connsiteX87" fmla="*/ 2997976 w 3150651"/>
                <a:gd name="connsiteY87" fmla="*/ 27758 h 1617777"/>
                <a:gd name="connsiteX88" fmla="*/ 3067373 w 3150651"/>
                <a:gd name="connsiteY88" fmla="*/ 6939 h 1617777"/>
                <a:gd name="connsiteX89" fmla="*/ 3150651 w 3150651"/>
                <a:gd name="connsiteY89" fmla="*/ 0 h 161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50651" h="1617777">
                  <a:moveTo>
                    <a:pt x="0" y="1242178"/>
                  </a:moveTo>
                  <a:cubicBezTo>
                    <a:pt x="39325" y="1244491"/>
                    <a:pt x="85198" y="1227266"/>
                    <a:pt x="117976" y="1249117"/>
                  </a:cubicBezTo>
                  <a:cubicBezTo>
                    <a:pt x="139235" y="1263289"/>
                    <a:pt x="117402" y="1301032"/>
                    <a:pt x="124916" y="1325452"/>
                  </a:cubicBezTo>
                  <a:cubicBezTo>
                    <a:pt x="127369" y="1333424"/>
                    <a:pt x="137926" y="1336403"/>
                    <a:pt x="145735" y="1339331"/>
                  </a:cubicBezTo>
                  <a:cubicBezTo>
                    <a:pt x="166645" y="1347172"/>
                    <a:pt x="240803" y="1352307"/>
                    <a:pt x="249831" y="1353210"/>
                  </a:cubicBezTo>
                  <a:cubicBezTo>
                    <a:pt x="256771" y="1355523"/>
                    <a:pt x="265478" y="1354977"/>
                    <a:pt x="270651" y="1360150"/>
                  </a:cubicBezTo>
                  <a:cubicBezTo>
                    <a:pt x="310674" y="1400172"/>
                    <a:pt x="236786" y="1364036"/>
                    <a:pt x="298410" y="1394847"/>
                  </a:cubicBezTo>
                  <a:cubicBezTo>
                    <a:pt x="304953" y="1398118"/>
                    <a:pt x="312834" y="1398235"/>
                    <a:pt x="319229" y="1401787"/>
                  </a:cubicBezTo>
                  <a:cubicBezTo>
                    <a:pt x="333811" y="1409888"/>
                    <a:pt x="345042" y="1424270"/>
                    <a:pt x="360867" y="1429545"/>
                  </a:cubicBezTo>
                  <a:cubicBezTo>
                    <a:pt x="413203" y="1446990"/>
                    <a:pt x="348689" y="1423457"/>
                    <a:pt x="402506" y="1450364"/>
                  </a:cubicBezTo>
                  <a:cubicBezTo>
                    <a:pt x="409049" y="1453635"/>
                    <a:pt x="416385" y="1454990"/>
                    <a:pt x="423325" y="1457303"/>
                  </a:cubicBezTo>
                  <a:cubicBezTo>
                    <a:pt x="430265" y="1461929"/>
                    <a:pt x="435813" y="1470803"/>
                    <a:pt x="444145" y="1471182"/>
                  </a:cubicBezTo>
                  <a:cubicBezTo>
                    <a:pt x="488112" y="1473181"/>
                    <a:pt x="532140" y="1467898"/>
                    <a:pt x="576000" y="1464243"/>
                  </a:cubicBezTo>
                  <a:cubicBezTo>
                    <a:pt x="587755" y="1463263"/>
                    <a:pt x="599094" y="1459413"/>
                    <a:pt x="610699" y="1457303"/>
                  </a:cubicBezTo>
                  <a:cubicBezTo>
                    <a:pt x="624543" y="1454786"/>
                    <a:pt x="638458" y="1452677"/>
                    <a:pt x="652337" y="1450364"/>
                  </a:cubicBezTo>
                  <a:cubicBezTo>
                    <a:pt x="659277" y="1448051"/>
                    <a:pt x="667445" y="1447994"/>
                    <a:pt x="673157" y="1443424"/>
                  </a:cubicBezTo>
                  <a:cubicBezTo>
                    <a:pt x="718002" y="1407550"/>
                    <a:pt x="655523" y="1433111"/>
                    <a:pt x="707855" y="1415666"/>
                  </a:cubicBezTo>
                  <a:cubicBezTo>
                    <a:pt x="723202" y="1400319"/>
                    <a:pt x="730172" y="1390629"/>
                    <a:pt x="749494" y="1380968"/>
                  </a:cubicBezTo>
                  <a:cubicBezTo>
                    <a:pt x="756037" y="1377697"/>
                    <a:pt x="763373" y="1376342"/>
                    <a:pt x="770313" y="1374029"/>
                  </a:cubicBezTo>
                  <a:cubicBezTo>
                    <a:pt x="777253" y="1369403"/>
                    <a:pt x="783673" y="1363880"/>
                    <a:pt x="791133" y="1360150"/>
                  </a:cubicBezTo>
                  <a:cubicBezTo>
                    <a:pt x="801093" y="1355170"/>
                    <a:pt x="830811" y="1348496"/>
                    <a:pt x="839711" y="1346271"/>
                  </a:cubicBezTo>
                  <a:cubicBezTo>
                    <a:pt x="856940" y="1347596"/>
                    <a:pt x="920786" y="1345169"/>
                    <a:pt x="950747" y="1360150"/>
                  </a:cubicBezTo>
                  <a:cubicBezTo>
                    <a:pt x="958207" y="1363880"/>
                    <a:pt x="964626" y="1369403"/>
                    <a:pt x="971566" y="1374029"/>
                  </a:cubicBezTo>
                  <a:cubicBezTo>
                    <a:pt x="976193" y="1380968"/>
                    <a:pt x="981716" y="1387387"/>
                    <a:pt x="985446" y="1394847"/>
                  </a:cubicBezTo>
                  <a:cubicBezTo>
                    <a:pt x="988718" y="1401390"/>
                    <a:pt x="988328" y="1409580"/>
                    <a:pt x="992386" y="1415666"/>
                  </a:cubicBezTo>
                  <a:cubicBezTo>
                    <a:pt x="997830" y="1423832"/>
                    <a:pt x="1006265" y="1429545"/>
                    <a:pt x="1013205" y="1436485"/>
                  </a:cubicBezTo>
                  <a:cubicBezTo>
                    <a:pt x="1015518" y="1443424"/>
                    <a:pt x="1014973" y="1452131"/>
                    <a:pt x="1020145" y="1457303"/>
                  </a:cubicBezTo>
                  <a:cubicBezTo>
                    <a:pt x="1025318" y="1462475"/>
                    <a:pt x="1036712" y="1458290"/>
                    <a:pt x="1040964" y="1464243"/>
                  </a:cubicBezTo>
                  <a:cubicBezTo>
                    <a:pt x="1049467" y="1476148"/>
                    <a:pt x="1050217" y="1492001"/>
                    <a:pt x="1054843" y="1505880"/>
                  </a:cubicBezTo>
                  <a:lnTo>
                    <a:pt x="1061783" y="1526699"/>
                  </a:lnTo>
                  <a:cubicBezTo>
                    <a:pt x="1063691" y="1540057"/>
                    <a:pt x="1069902" y="1604213"/>
                    <a:pt x="1082602" y="1616913"/>
                  </a:cubicBezTo>
                  <a:cubicBezTo>
                    <a:pt x="1087775" y="1622086"/>
                    <a:pt x="1086270" y="1602637"/>
                    <a:pt x="1089542" y="1596094"/>
                  </a:cubicBezTo>
                  <a:cubicBezTo>
                    <a:pt x="1093272" y="1588634"/>
                    <a:pt x="1098795" y="1582215"/>
                    <a:pt x="1103422" y="1575275"/>
                  </a:cubicBezTo>
                  <a:cubicBezTo>
                    <a:pt x="1105735" y="1549830"/>
                    <a:pt x="1106161" y="1524142"/>
                    <a:pt x="1110361" y="1498940"/>
                  </a:cubicBezTo>
                  <a:cubicBezTo>
                    <a:pt x="1113130" y="1482329"/>
                    <a:pt x="1121314" y="1466948"/>
                    <a:pt x="1124241" y="1450364"/>
                  </a:cubicBezTo>
                  <a:cubicBezTo>
                    <a:pt x="1128281" y="1427470"/>
                    <a:pt x="1125954" y="1403620"/>
                    <a:pt x="1131181" y="1380968"/>
                  </a:cubicBezTo>
                  <a:cubicBezTo>
                    <a:pt x="1133056" y="1372841"/>
                    <a:pt x="1141330" y="1367610"/>
                    <a:pt x="1145060" y="1360150"/>
                  </a:cubicBezTo>
                  <a:cubicBezTo>
                    <a:pt x="1148331" y="1353607"/>
                    <a:pt x="1147942" y="1345417"/>
                    <a:pt x="1152000" y="1339331"/>
                  </a:cubicBezTo>
                  <a:cubicBezTo>
                    <a:pt x="1162688" y="1323299"/>
                    <a:pt x="1178275" y="1314875"/>
                    <a:pt x="1193639" y="1304633"/>
                  </a:cubicBezTo>
                  <a:cubicBezTo>
                    <a:pt x="1200140" y="1291631"/>
                    <a:pt x="1225705" y="1237631"/>
                    <a:pt x="1235277" y="1235238"/>
                  </a:cubicBezTo>
                  <a:lnTo>
                    <a:pt x="1263036" y="1228298"/>
                  </a:lnTo>
                  <a:cubicBezTo>
                    <a:pt x="1294078" y="1181740"/>
                    <a:pt x="1257511" y="1227356"/>
                    <a:pt x="1297735" y="1200540"/>
                  </a:cubicBezTo>
                  <a:cubicBezTo>
                    <a:pt x="1305901" y="1195096"/>
                    <a:pt x="1310388" y="1185166"/>
                    <a:pt x="1318554" y="1179722"/>
                  </a:cubicBezTo>
                  <a:cubicBezTo>
                    <a:pt x="1324641" y="1175664"/>
                    <a:pt x="1332830" y="1176053"/>
                    <a:pt x="1339373" y="1172782"/>
                  </a:cubicBezTo>
                  <a:cubicBezTo>
                    <a:pt x="1346833" y="1169052"/>
                    <a:pt x="1352571" y="1162290"/>
                    <a:pt x="1360193" y="1158903"/>
                  </a:cubicBezTo>
                  <a:cubicBezTo>
                    <a:pt x="1373562" y="1152961"/>
                    <a:pt x="1387952" y="1149650"/>
                    <a:pt x="1401831" y="1145024"/>
                  </a:cubicBezTo>
                  <a:lnTo>
                    <a:pt x="1443470" y="1131145"/>
                  </a:lnTo>
                  <a:cubicBezTo>
                    <a:pt x="1519396" y="1105837"/>
                    <a:pt x="1404393" y="1146198"/>
                    <a:pt x="1485108" y="1110326"/>
                  </a:cubicBezTo>
                  <a:cubicBezTo>
                    <a:pt x="1498478" y="1104384"/>
                    <a:pt x="1526747" y="1096447"/>
                    <a:pt x="1526747" y="1096447"/>
                  </a:cubicBezTo>
                  <a:cubicBezTo>
                    <a:pt x="1540395" y="1075976"/>
                    <a:pt x="1541407" y="1071508"/>
                    <a:pt x="1561446" y="1054810"/>
                  </a:cubicBezTo>
                  <a:cubicBezTo>
                    <a:pt x="1619409" y="1006509"/>
                    <a:pt x="1542269" y="1080927"/>
                    <a:pt x="1603084" y="1020112"/>
                  </a:cubicBezTo>
                  <a:cubicBezTo>
                    <a:pt x="1610870" y="996756"/>
                    <a:pt x="1610183" y="995546"/>
                    <a:pt x="1623904" y="971535"/>
                  </a:cubicBezTo>
                  <a:cubicBezTo>
                    <a:pt x="1628042" y="964294"/>
                    <a:pt x="1631270" y="955927"/>
                    <a:pt x="1637783" y="950717"/>
                  </a:cubicBezTo>
                  <a:cubicBezTo>
                    <a:pt x="1643495" y="946147"/>
                    <a:pt x="1651662" y="946090"/>
                    <a:pt x="1658602" y="943777"/>
                  </a:cubicBezTo>
                  <a:cubicBezTo>
                    <a:pt x="1665542" y="936838"/>
                    <a:pt x="1671099" y="928160"/>
                    <a:pt x="1679422" y="922959"/>
                  </a:cubicBezTo>
                  <a:cubicBezTo>
                    <a:pt x="1695579" y="912861"/>
                    <a:pt x="1723012" y="906494"/>
                    <a:pt x="1741879" y="902140"/>
                  </a:cubicBezTo>
                  <a:cubicBezTo>
                    <a:pt x="1868762" y="872860"/>
                    <a:pt x="1742758" y="900837"/>
                    <a:pt x="1859855" y="881321"/>
                  </a:cubicBezTo>
                  <a:cubicBezTo>
                    <a:pt x="1869263" y="879753"/>
                    <a:pt x="1878221" y="876039"/>
                    <a:pt x="1887614" y="874382"/>
                  </a:cubicBezTo>
                  <a:cubicBezTo>
                    <a:pt x="1917577" y="869095"/>
                    <a:pt x="1947759" y="865129"/>
                    <a:pt x="1977831" y="860503"/>
                  </a:cubicBezTo>
                  <a:cubicBezTo>
                    <a:pt x="2009120" y="862589"/>
                    <a:pt x="2119519" y="875405"/>
                    <a:pt x="2158265" y="860503"/>
                  </a:cubicBezTo>
                  <a:cubicBezTo>
                    <a:pt x="2164825" y="857980"/>
                    <a:pt x="2176363" y="820089"/>
                    <a:pt x="2179084" y="811926"/>
                  </a:cubicBezTo>
                  <a:cubicBezTo>
                    <a:pt x="2176390" y="771517"/>
                    <a:pt x="2164909" y="691445"/>
                    <a:pt x="2179084" y="645377"/>
                  </a:cubicBezTo>
                  <a:cubicBezTo>
                    <a:pt x="2182486" y="634322"/>
                    <a:pt x="2193181" y="627031"/>
                    <a:pt x="2199904" y="617619"/>
                  </a:cubicBezTo>
                  <a:cubicBezTo>
                    <a:pt x="2220935" y="588177"/>
                    <a:pt x="2204318" y="603110"/>
                    <a:pt x="2234602" y="582921"/>
                  </a:cubicBezTo>
                  <a:cubicBezTo>
                    <a:pt x="2252046" y="530593"/>
                    <a:pt x="2226486" y="593067"/>
                    <a:pt x="2262361" y="548224"/>
                  </a:cubicBezTo>
                  <a:cubicBezTo>
                    <a:pt x="2266931" y="542512"/>
                    <a:pt x="2264731" y="533117"/>
                    <a:pt x="2269301" y="527405"/>
                  </a:cubicBezTo>
                  <a:cubicBezTo>
                    <a:pt x="2274511" y="520892"/>
                    <a:pt x="2282660" y="517256"/>
                    <a:pt x="2290120" y="513526"/>
                  </a:cubicBezTo>
                  <a:cubicBezTo>
                    <a:pt x="2300079" y="508547"/>
                    <a:pt x="2329801" y="501871"/>
                    <a:pt x="2338699" y="499647"/>
                  </a:cubicBezTo>
                  <a:cubicBezTo>
                    <a:pt x="2345639" y="492707"/>
                    <a:pt x="2351352" y="484272"/>
                    <a:pt x="2359518" y="478828"/>
                  </a:cubicBezTo>
                  <a:cubicBezTo>
                    <a:pt x="2365604" y="474770"/>
                    <a:pt x="2374625" y="476459"/>
                    <a:pt x="2380337" y="471889"/>
                  </a:cubicBezTo>
                  <a:cubicBezTo>
                    <a:pt x="2386850" y="466679"/>
                    <a:pt x="2388877" y="457477"/>
                    <a:pt x="2394217" y="451070"/>
                  </a:cubicBezTo>
                  <a:cubicBezTo>
                    <a:pt x="2410329" y="431736"/>
                    <a:pt x="2422370" y="424751"/>
                    <a:pt x="2442795" y="409433"/>
                  </a:cubicBezTo>
                  <a:cubicBezTo>
                    <a:pt x="2458498" y="362326"/>
                    <a:pt x="2435695" y="416532"/>
                    <a:pt x="2491373" y="360856"/>
                  </a:cubicBezTo>
                  <a:cubicBezTo>
                    <a:pt x="2498313" y="353916"/>
                    <a:pt x="2504446" y="346062"/>
                    <a:pt x="2512193" y="340037"/>
                  </a:cubicBezTo>
                  <a:cubicBezTo>
                    <a:pt x="2525360" y="329796"/>
                    <a:pt x="2553831" y="312279"/>
                    <a:pt x="2553831" y="312279"/>
                  </a:cubicBezTo>
                  <a:cubicBezTo>
                    <a:pt x="2577626" y="276589"/>
                    <a:pt x="2555483" y="304020"/>
                    <a:pt x="2588530" y="277582"/>
                  </a:cubicBezTo>
                  <a:cubicBezTo>
                    <a:pt x="2593639" y="273495"/>
                    <a:pt x="2597301" y="267789"/>
                    <a:pt x="2602410" y="263702"/>
                  </a:cubicBezTo>
                  <a:cubicBezTo>
                    <a:pt x="2608923" y="258492"/>
                    <a:pt x="2616442" y="254671"/>
                    <a:pt x="2623229" y="249823"/>
                  </a:cubicBezTo>
                  <a:cubicBezTo>
                    <a:pt x="2632641" y="243101"/>
                    <a:pt x="2641513" y="235637"/>
                    <a:pt x="2650988" y="229005"/>
                  </a:cubicBezTo>
                  <a:cubicBezTo>
                    <a:pt x="2664654" y="219439"/>
                    <a:pt x="2692626" y="201247"/>
                    <a:pt x="2692626" y="201247"/>
                  </a:cubicBezTo>
                  <a:cubicBezTo>
                    <a:pt x="2697253" y="194307"/>
                    <a:pt x="2699433" y="184848"/>
                    <a:pt x="2706506" y="180428"/>
                  </a:cubicBezTo>
                  <a:cubicBezTo>
                    <a:pt x="2718913" y="172674"/>
                    <a:pt x="2733951" y="170098"/>
                    <a:pt x="2748145" y="166549"/>
                  </a:cubicBezTo>
                  <a:cubicBezTo>
                    <a:pt x="2783001" y="157835"/>
                    <a:pt x="2766856" y="162625"/>
                    <a:pt x="2796723" y="152670"/>
                  </a:cubicBezTo>
                  <a:cubicBezTo>
                    <a:pt x="2845172" y="104221"/>
                    <a:pt x="2791492" y="151693"/>
                    <a:pt x="2838361" y="124912"/>
                  </a:cubicBezTo>
                  <a:cubicBezTo>
                    <a:pt x="2897184" y="91300"/>
                    <a:pt x="2839201" y="113066"/>
                    <a:pt x="2886940" y="97153"/>
                  </a:cubicBezTo>
                  <a:cubicBezTo>
                    <a:pt x="2919555" y="64540"/>
                    <a:pt x="2899592" y="81779"/>
                    <a:pt x="2949398" y="48577"/>
                  </a:cubicBezTo>
                  <a:cubicBezTo>
                    <a:pt x="2956338" y="43951"/>
                    <a:pt x="2962126" y="36721"/>
                    <a:pt x="2970217" y="34698"/>
                  </a:cubicBezTo>
                  <a:lnTo>
                    <a:pt x="2997976" y="27758"/>
                  </a:lnTo>
                  <a:cubicBezTo>
                    <a:pt x="3030464" y="6100"/>
                    <a:pt x="3014345" y="12521"/>
                    <a:pt x="3067373" y="6939"/>
                  </a:cubicBezTo>
                  <a:cubicBezTo>
                    <a:pt x="3095075" y="4023"/>
                    <a:pt x="3150651" y="0"/>
                    <a:pt x="3150651" y="0"/>
                  </a:cubicBezTo>
                </a:path>
              </a:pathLst>
            </a:custGeom>
            <a:ln w="190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626809" y="2879674"/>
              <a:ext cx="122299" cy="217481"/>
            </a:xfrm>
            <a:custGeom>
              <a:avLst/>
              <a:gdLst>
                <a:gd name="connsiteX0" fmla="*/ 4051 w 122299"/>
                <a:gd name="connsiteY0" fmla="*/ 56395 h 217481"/>
                <a:gd name="connsiteX1" fmla="*/ 52629 w 122299"/>
                <a:gd name="connsiteY1" fmla="*/ 49455 h 217481"/>
                <a:gd name="connsiteX2" fmla="*/ 73448 w 122299"/>
                <a:gd name="connsiteY2" fmla="*/ 42515 h 217481"/>
                <a:gd name="connsiteX3" fmla="*/ 87328 w 122299"/>
                <a:gd name="connsiteY3" fmla="*/ 21697 h 217481"/>
                <a:gd name="connsiteX4" fmla="*/ 94268 w 122299"/>
                <a:gd name="connsiteY4" fmla="*/ 878 h 217481"/>
                <a:gd name="connsiteX5" fmla="*/ 108147 w 122299"/>
                <a:gd name="connsiteY5" fmla="*/ 42515 h 217481"/>
                <a:gd name="connsiteX6" fmla="*/ 115087 w 122299"/>
                <a:gd name="connsiteY6" fmla="*/ 98032 h 217481"/>
                <a:gd name="connsiteX7" fmla="*/ 115087 w 122299"/>
                <a:gd name="connsiteY7" fmla="*/ 174367 h 217481"/>
                <a:gd name="connsiteX8" fmla="*/ 94268 w 122299"/>
                <a:gd name="connsiteY8" fmla="*/ 181306 h 217481"/>
                <a:gd name="connsiteX9" fmla="*/ 52629 w 122299"/>
                <a:gd name="connsiteY9" fmla="*/ 188246 h 217481"/>
                <a:gd name="connsiteX10" fmla="*/ 17930 w 122299"/>
                <a:gd name="connsiteY10" fmla="*/ 216004 h 217481"/>
                <a:gd name="connsiteX11" fmla="*/ 10991 w 122299"/>
                <a:gd name="connsiteY11" fmla="*/ 195185 h 217481"/>
                <a:gd name="connsiteX12" fmla="*/ 4051 w 122299"/>
                <a:gd name="connsiteY12" fmla="*/ 167427 h 217481"/>
                <a:gd name="connsiteX13" fmla="*/ 4051 w 122299"/>
                <a:gd name="connsiteY13" fmla="*/ 56395 h 2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299" h="217481">
                  <a:moveTo>
                    <a:pt x="4051" y="56395"/>
                  </a:moveTo>
                  <a:cubicBezTo>
                    <a:pt x="12147" y="36733"/>
                    <a:pt x="36590" y="52663"/>
                    <a:pt x="52629" y="49455"/>
                  </a:cubicBezTo>
                  <a:cubicBezTo>
                    <a:pt x="59802" y="48020"/>
                    <a:pt x="67736" y="47085"/>
                    <a:pt x="73448" y="42515"/>
                  </a:cubicBezTo>
                  <a:cubicBezTo>
                    <a:pt x="79961" y="37305"/>
                    <a:pt x="82701" y="28636"/>
                    <a:pt x="87328" y="21697"/>
                  </a:cubicBezTo>
                  <a:cubicBezTo>
                    <a:pt x="89641" y="14757"/>
                    <a:pt x="89095" y="-4294"/>
                    <a:pt x="94268" y="878"/>
                  </a:cubicBezTo>
                  <a:cubicBezTo>
                    <a:pt x="104613" y="11223"/>
                    <a:pt x="108147" y="42515"/>
                    <a:pt x="108147" y="42515"/>
                  </a:cubicBezTo>
                  <a:cubicBezTo>
                    <a:pt x="110460" y="61021"/>
                    <a:pt x="112449" y="79570"/>
                    <a:pt x="115087" y="98032"/>
                  </a:cubicBezTo>
                  <a:cubicBezTo>
                    <a:pt x="118157" y="119522"/>
                    <a:pt x="129656" y="152514"/>
                    <a:pt x="115087" y="174367"/>
                  </a:cubicBezTo>
                  <a:cubicBezTo>
                    <a:pt x="111029" y="180453"/>
                    <a:pt x="101409" y="179719"/>
                    <a:pt x="94268" y="181306"/>
                  </a:cubicBezTo>
                  <a:cubicBezTo>
                    <a:pt x="80532" y="184358"/>
                    <a:pt x="66509" y="185933"/>
                    <a:pt x="52629" y="188246"/>
                  </a:cubicBezTo>
                  <a:cubicBezTo>
                    <a:pt x="48341" y="194678"/>
                    <a:pt x="34690" y="224384"/>
                    <a:pt x="17930" y="216004"/>
                  </a:cubicBezTo>
                  <a:cubicBezTo>
                    <a:pt x="11387" y="212733"/>
                    <a:pt x="13001" y="202219"/>
                    <a:pt x="10991" y="195185"/>
                  </a:cubicBezTo>
                  <a:cubicBezTo>
                    <a:pt x="8371" y="186014"/>
                    <a:pt x="4505" y="176954"/>
                    <a:pt x="4051" y="167427"/>
                  </a:cubicBezTo>
                  <a:cubicBezTo>
                    <a:pt x="2180" y="128148"/>
                    <a:pt x="-4045" y="76057"/>
                    <a:pt x="4051" y="56395"/>
                  </a:cubicBezTo>
                  <a:close/>
                </a:path>
              </a:pathLst>
            </a:cu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itle 1"/>
          <p:cNvSpPr>
            <a:spLocks noGrp="1"/>
          </p:cNvSpPr>
          <p:nvPr>
            <p:ph type="title"/>
          </p:nvPr>
        </p:nvSpPr>
        <p:spPr>
          <a:xfrm>
            <a:off x="220663" y="48053"/>
            <a:ext cx="8374148" cy="755135"/>
          </a:xfrm>
        </p:spPr>
        <p:txBody>
          <a:bodyPr/>
          <a:lstStyle/>
          <a:p>
            <a:r>
              <a:rPr lang="en-US" sz="2800" dirty="0" smtClean="0"/>
              <a:t>HABs in Lake Erie</a:t>
            </a:r>
            <a:endParaRPr lang="en-US" sz="2800" dirty="0"/>
          </a:p>
        </p:txBody>
      </p:sp>
      <p:sp>
        <p:nvSpPr>
          <p:cNvPr id="18" name="TextBox 17"/>
          <p:cNvSpPr txBox="1"/>
          <p:nvPr/>
        </p:nvSpPr>
        <p:spPr>
          <a:xfrm>
            <a:off x="79343" y="1097092"/>
            <a:ext cx="4339249" cy="523220"/>
          </a:xfrm>
          <a:prstGeom prst="rect">
            <a:avLst/>
          </a:prstGeom>
          <a:noFill/>
        </p:spPr>
        <p:txBody>
          <a:bodyPr wrap="none" rtlCol="0">
            <a:spAutoFit/>
          </a:bodyPr>
          <a:lstStyle/>
          <a:p>
            <a:r>
              <a:rPr lang="en-US" sz="2800" dirty="0" smtClean="0">
                <a:solidFill>
                  <a:srgbClr val="A5E937"/>
                </a:solidFill>
                <a:latin typeface="+mn-lt"/>
              </a:rPr>
              <a:t>Record broken for Lake Erie!</a:t>
            </a:r>
            <a:endParaRPr lang="en-US" sz="2800" dirty="0">
              <a:solidFill>
                <a:srgbClr val="A5E937"/>
              </a:solidFill>
              <a:latin typeface="+mn-lt"/>
            </a:endParaRPr>
          </a:p>
        </p:txBody>
      </p:sp>
    </p:spTree>
    <p:extLst>
      <p:ext uri="{BB962C8B-B14F-4D97-AF65-F5344CB8AC3E}">
        <p14:creationId xmlns:p14="http://schemas.microsoft.com/office/powerpoint/2010/main" val="3941768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9881" y="3295135"/>
            <a:ext cx="8829362" cy="1338649"/>
          </a:xfrm>
          <a:prstGeom prst="rect">
            <a:avLst/>
          </a:prstGeom>
          <a:gradFill flip="none" rotWithShape="1">
            <a:gsLst>
              <a:gs pos="0">
                <a:schemeClr val="accent3">
                  <a:tint val="100000"/>
                  <a:shade val="100000"/>
                  <a:satMod val="130000"/>
                  <a:alpha val="52000"/>
                </a:schemeClr>
              </a:gs>
              <a:gs pos="100000">
                <a:schemeClr val="accent3">
                  <a:tint val="50000"/>
                  <a:shade val="100000"/>
                  <a:satMod val="350000"/>
                  <a:alpha val="52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400"/>
          </a:p>
        </p:txBody>
      </p:sp>
      <p:sp>
        <p:nvSpPr>
          <p:cNvPr id="23" name="Rectangle 22"/>
          <p:cNvSpPr/>
          <p:nvPr/>
        </p:nvSpPr>
        <p:spPr>
          <a:xfrm>
            <a:off x="149881" y="4633784"/>
            <a:ext cx="8829362" cy="1338649"/>
          </a:xfrm>
          <a:prstGeom prst="rect">
            <a:avLst/>
          </a:prstGeom>
          <a:gradFill flip="none" rotWithShape="1">
            <a:gsLst>
              <a:gs pos="0">
                <a:schemeClr val="accent3">
                  <a:tint val="100000"/>
                  <a:shade val="100000"/>
                  <a:satMod val="130000"/>
                  <a:alpha val="16000"/>
                </a:schemeClr>
              </a:gs>
              <a:gs pos="100000">
                <a:schemeClr val="accent3">
                  <a:tint val="50000"/>
                  <a:shade val="100000"/>
                  <a:satMod val="350000"/>
                  <a:alpha val="1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400"/>
          </a:p>
        </p:txBody>
      </p:sp>
      <p:sp>
        <p:nvSpPr>
          <p:cNvPr id="21" name="Rectangle 20"/>
          <p:cNvSpPr/>
          <p:nvPr/>
        </p:nvSpPr>
        <p:spPr>
          <a:xfrm>
            <a:off x="149881" y="1956486"/>
            <a:ext cx="8829362" cy="133864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663" y="274638"/>
            <a:ext cx="7510173" cy="436562"/>
          </a:xfrm>
        </p:spPr>
        <p:txBody>
          <a:bodyPr/>
          <a:lstStyle/>
          <a:p>
            <a:r>
              <a:rPr lang="en-US" dirty="0" smtClean="0"/>
              <a:t>How can we support the public?</a:t>
            </a:r>
            <a:endParaRPr lang="en-US" dirty="0"/>
          </a:p>
        </p:txBody>
      </p:sp>
      <p:cxnSp>
        <p:nvCxnSpPr>
          <p:cNvPr id="5" name="Straight Arrow Connector 4"/>
          <p:cNvCxnSpPr/>
          <p:nvPr/>
        </p:nvCxnSpPr>
        <p:spPr>
          <a:xfrm flipV="1">
            <a:off x="1263140" y="1983946"/>
            <a:ext cx="0" cy="3878649"/>
          </a:xfrm>
          <a:prstGeom prst="straightConnector1">
            <a:avLst/>
          </a:prstGeom>
          <a:ln>
            <a:solidFill>
              <a:srgbClr val="000000"/>
            </a:solidFill>
            <a:tailEnd type="arrow"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36740" y="5050821"/>
            <a:ext cx="799167" cy="461665"/>
          </a:xfrm>
          <a:prstGeom prst="rect">
            <a:avLst/>
          </a:prstGeom>
          <a:noFill/>
        </p:spPr>
        <p:txBody>
          <a:bodyPr wrap="none" rtlCol="0">
            <a:spAutoFit/>
          </a:bodyPr>
          <a:lstStyle/>
          <a:p>
            <a:r>
              <a:rPr lang="en-US" sz="2400" b="1" dirty="0" smtClean="0">
                <a:latin typeface="+mn-lt"/>
              </a:rPr>
              <a:t>Days</a:t>
            </a:r>
            <a:endParaRPr lang="en-US" sz="2400" b="1" dirty="0">
              <a:latin typeface="+mn-lt"/>
            </a:endParaRPr>
          </a:p>
        </p:txBody>
      </p:sp>
      <p:sp>
        <p:nvSpPr>
          <p:cNvPr id="7" name="TextBox 6"/>
          <p:cNvSpPr txBox="1"/>
          <p:nvPr/>
        </p:nvSpPr>
        <p:spPr>
          <a:xfrm>
            <a:off x="149881" y="3761944"/>
            <a:ext cx="1178929" cy="461665"/>
          </a:xfrm>
          <a:prstGeom prst="rect">
            <a:avLst/>
          </a:prstGeom>
          <a:noFill/>
        </p:spPr>
        <p:txBody>
          <a:bodyPr wrap="none" rtlCol="0">
            <a:spAutoFit/>
          </a:bodyPr>
          <a:lstStyle/>
          <a:p>
            <a:r>
              <a:rPr lang="en-US" sz="2400" b="1" dirty="0" smtClean="0">
                <a:latin typeface="+mn-lt"/>
              </a:rPr>
              <a:t>Months</a:t>
            </a:r>
            <a:endParaRPr lang="en-US" sz="2400" b="1" dirty="0">
              <a:latin typeface="+mn-lt"/>
            </a:endParaRPr>
          </a:p>
        </p:txBody>
      </p:sp>
      <p:sp>
        <p:nvSpPr>
          <p:cNvPr id="8" name="TextBox 7"/>
          <p:cNvSpPr txBox="1"/>
          <p:nvPr/>
        </p:nvSpPr>
        <p:spPr>
          <a:xfrm>
            <a:off x="282447" y="2431880"/>
            <a:ext cx="883625" cy="461665"/>
          </a:xfrm>
          <a:prstGeom prst="rect">
            <a:avLst/>
          </a:prstGeom>
          <a:noFill/>
        </p:spPr>
        <p:txBody>
          <a:bodyPr wrap="none" rtlCol="0">
            <a:spAutoFit/>
          </a:bodyPr>
          <a:lstStyle/>
          <a:p>
            <a:r>
              <a:rPr lang="en-US" sz="2400" b="1" dirty="0" smtClean="0">
                <a:latin typeface="+mn-lt"/>
              </a:rPr>
              <a:t>Years</a:t>
            </a:r>
            <a:endParaRPr lang="en-US" sz="2400" b="1" dirty="0">
              <a:latin typeface="+mn-lt"/>
            </a:endParaRPr>
          </a:p>
        </p:txBody>
      </p:sp>
      <p:sp>
        <p:nvSpPr>
          <p:cNvPr id="9" name="TextBox 8"/>
          <p:cNvSpPr txBox="1"/>
          <p:nvPr/>
        </p:nvSpPr>
        <p:spPr>
          <a:xfrm>
            <a:off x="5629189" y="4904087"/>
            <a:ext cx="2924433" cy="830997"/>
          </a:xfrm>
          <a:prstGeom prst="rect">
            <a:avLst/>
          </a:prstGeom>
          <a:noFill/>
        </p:spPr>
        <p:txBody>
          <a:bodyPr wrap="square" rtlCol="0">
            <a:spAutoFit/>
          </a:bodyPr>
          <a:lstStyle/>
          <a:p>
            <a:pPr algn="ctr"/>
            <a:r>
              <a:rPr lang="en-US" sz="2400" dirty="0" smtClean="0">
                <a:latin typeface="+mn-lt"/>
              </a:rPr>
              <a:t>Short-term forecasts of extent/intensity</a:t>
            </a:r>
            <a:endParaRPr lang="en-US" sz="2400" dirty="0">
              <a:latin typeface="+mn-lt"/>
            </a:endParaRPr>
          </a:p>
        </p:txBody>
      </p:sp>
      <p:sp>
        <p:nvSpPr>
          <p:cNvPr id="10" name="TextBox 9"/>
          <p:cNvSpPr txBox="1"/>
          <p:nvPr/>
        </p:nvSpPr>
        <p:spPr>
          <a:xfrm>
            <a:off x="5524457" y="3609710"/>
            <a:ext cx="3111544" cy="830997"/>
          </a:xfrm>
          <a:prstGeom prst="rect">
            <a:avLst/>
          </a:prstGeom>
          <a:noFill/>
        </p:spPr>
        <p:txBody>
          <a:bodyPr wrap="square" rtlCol="0">
            <a:spAutoFit/>
          </a:bodyPr>
          <a:lstStyle/>
          <a:p>
            <a:pPr algn="ctr"/>
            <a:r>
              <a:rPr lang="en-US" sz="2400" dirty="0" smtClean="0">
                <a:latin typeface="+mn-lt"/>
              </a:rPr>
              <a:t>Seasonal forecast of bloom severity</a:t>
            </a:r>
            <a:endParaRPr lang="en-US" sz="2400" dirty="0">
              <a:latin typeface="+mn-lt"/>
            </a:endParaRPr>
          </a:p>
        </p:txBody>
      </p:sp>
      <p:sp>
        <p:nvSpPr>
          <p:cNvPr id="11" name="TextBox 10"/>
          <p:cNvSpPr txBox="1"/>
          <p:nvPr/>
        </p:nvSpPr>
        <p:spPr>
          <a:xfrm>
            <a:off x="5268568" y="2178735"/>
            <a:ext cx="3449811" cy="830997"/>
          </a:xfrm>
          <a:prstGeom prst="rect">
            <a:avLst/>
          </a:prstGeom>
          <a:noFill/>
        </p:spPr>
        <p:txBody>
          <a:bodyPr wrap="square" rtlCol="0">
            <a:spAutoFit/>
          </a:bodyPr>
          <a:lstStyle/>
          <a:p>
            <a:pPr algn="ctr"/>
            <a:r>
              <a:rPr lang="en-US" sz="2400" dirty="0" smtClean="0">
                <a:latin typeface="+mn-lt"/>
              </a:rPr>
              <a:t>Long-term trends in bloom severity</a:t>
            </a:r>
            <a:endParaRPr lang="en-US" sz="2400" dirty="0">
              <a:latin typeface="+mn-lt"/>
            </a:endParaRPr>
          </a:p>
        </p:txBody>
      </p:sp>
      <p:sp>
        <p:nvSpPr>
          <p:cNvPr id="12" name="TextBox 11"/>
          <p:cNvSpPr txBox="1"/>
          <p:nvPr/>
        </p:nvSpPr>
        <p:spPr>
          <a:xfrm>
            <a:off x="1750541" y="5112951"/>
            <a:ext cx="1145716" cy="461665"/>
          </a:xfrm>
          <a:prstGeom prst="rect">
            <a:avLst/>
          </a:prstGeom>
          <a:noFill/>
        </p:spPr>
        <p:txBody>
          <a:bodyPr wrap="none" rtlCol="0">
            <a:spAutoFit/>
          </a:bodyPr>
          <a:lstStyle/>
          <a:p>
            <a:r>
              <a:rPr lang="en-US" sz="2400" dirty="0" smtClean="0">
                <a:latin typeface="+mn-lt"/>
              </a:rPr>
              <a:t>Boaters</a:t>
            </a:r>
            <a:endParaRPr lang="en-US" sz="2400" dirty="0">
              <a:latin typeface="+mn-lt"/>
            </a:endParaRPr>
          </a:p>
        </p:txBody>
      </p:sp>
      <p:sp>
        <p:nvSpPr>
          <p:cNvPr id="13" name="TextBox 12"/>
          <p:cNvSpPr txBox="1"/>
          <p:nvPr/>
        </p:nvSpPr>
        <p:spPr>
          <a:xfrm>
            <a:off x="1633838" y="4687331"/>
            <a:ext cx="3057898" cy="461665"/>
          </a:xfrm>
          <a:prstGeom prst="rect">
            <a:avLst/>
          </a:prstGeom>
          <a:noFill/>
        </p:spPr>
        <p:txBody>
          <a:bodyPr wrap="none" rtlCol="0">
            <a:spAutoFit/>
          </a:bodyPr>
          <a:lstStyle/>
          <a:p>
            <a:r>
              <a:rPr lang="en-US" sz="2400" dirty="0" smtClean="0">
                <a:latin typeface="+mn-lt"/>
              </a:rPr>
              <a:t>Drinking Water Intakes</a:t>
            </a:r>
            <a:endParaRPr lang="en-US" sz="2400" dirty="0">
              <a:latin typeface="+mn-lt"/>
            </a:endParaRPr>
          </a:p>
        </p:txBody>
      </p:sp>
      <p:sp>
        <p:nvSpPr>
          <p:cNvPr id="14" name="TextBox 13"/>
          <p:cNvSpPr txBox="1"/>
          <p:nvPr/>
        </p:nvSpPr>
        <p:spPr>
          <a:xfrm>
            <a:off x="2252715" y="5489319"/>
            <a:ext cx="1702059" cy="461665"/>
          </a:xfrm>
          <a:prstGeom prst="rect">
            <a:avLst/>
          </a:prstGeom>
          <a:noFill/>
        </p:spPr>
        <p:txBody>
          <a:bodyPr wrap="none" rtlCol="0">
            <a:spAutoFit/>
          </a:bodyPr>
          <a:lstStyle/>
          <a:p>
            <a:r>
              <a:rPr lang="en-US" sz="2400" dirty="0" smtClean="0">
                <a:latin typeface="+mn-lt"/>
              </a:rPr>
              <a:t>Beach goers</a:t>
            </a:r>
            <a:endParaRPr lang="en-US" sz="2400" dirty="0">
              <a:latin typeface="+mn-lt"/>
            </a:endParaRPr>
          </a:p>
        </p:txBody>
      </p:sp>
      <p:sp>
        <p:nvSpPr>
          <p:cNvPr id="15" name="TextBox 14"/>
          <p:cNvSpPr txBox="1"/>
          <p:nvPr/>
        </p:nvSpPr>
        <p:spPr>
          <a:xfrm>
            <a:off x="3250500" y="5112951"/>
            <a:ext cx="1056700" cy="461665"/>
          </a:xfrm>
          <a:prstGeom prst="rect">
            <a:avLst/>
          </a:prstGeom>
          <a:noFill/>
        </p:spPr>
        <p:txBody>
          <a:bodyPr wrap="none" rtlCol="0">
            <a:spAutoFit/>
          </a:bodyPr>
          <a:lstStyle/>
          <a:p>
            <a:r>
              <a:rPr lang="en-US" sz="2400" dirty="0" smtClean="0">
                <a:latin typeface="+mn-lt"/>
              </a:rPr>
              <a:t>Fishing</a:t>
            </a:r>
            <a:endParaRPr lang="en-US" sz="2400" dirty="0">
              <a:latin typeface="+mn-lt"/>
            </a:endParaRPr>
          </a:p>
        </p:txBody>
      </p:sp>
      <p:sp>
        <p:nvSpPr>
          <p:cNvPr id="16" name="TextBox 15"/>
          <p:cNvSpPr txBox="1"/>
          <p:nvPr/>
        </p:nvSpPr>
        <p:spPr>
          <a:xfrm>
            <a:off x="1633838" y="3958451"/>
            <a:ext cx="3195556" cy="461665"/>
          </a:xfrm>
          <a:prstGeom prst="rect">
            <a:avLst/>
          </a:prstGeom>
          <a:noFill/>
        </p:spPr>
        <p:txBody>
          <a:bodyPr wrap="none" rtlCol="0">
            <a:spAutoFit/>
          </a:bodyPr>
          <a:lstStyle/>
          <a:p>
            <a:r>
              <a:rPr lang="en-US" sz="2400" dirty="0" smtClean="0">
                <a:latin typeface="+mn-lt"/>
              </a:rPr>
              <a:t>Water Treatment Plants</a:t>
            </a:r>
            <a:endParaRPr lang="en-US" sz="2400" dirty="0">
              <a:latin typeface="+mn-lt"/>
            </a:endParaRPr>
          </a:p>
        </p:txBody>
      </p:sp>
      <p:sp>
        <p:nvSpPr>
          <p:cNvPr id="17" name="TextBox 16"/>
          <p:cNvSpPr txBox="1"/>
          <p:nvPr/>
        </p:nvSpPr>
        <p:spPr>
          <a:xfrm>
            <a:off x="1633838" y="3451309"/>
            <a:ext cx="2414994" cy="461665"/>
          </a:xfrm>
          <a:prstGeom prst="rect">
            <a:avLst/>
          </a:prstGeom>
          <a:noFill/>
        </p:spPr>
        <p:txBody>
          <a:bodyPr wrap="none" rtlCol="0">
            <a:spAutoFit/>
          </a:bodyPr>
          <a:lstStyle/>
          <a:p>
            <a:r>
              <a:rPr lang="en-US" sz="2400" dirty="0" smtClean="0">
                <a:latin typeface="+mn-lt"/>
              </a:rPr>
              <a:t>Coastal Managers</a:t>
            </a:r>
            <a:endParaRPr lang="en-US" sz="2400" dirty="0">
              <a:latin typeface="+mn-lt"/>
            </a:endParaRPr>
          </a:p>
        </p:txBody>
      </p:sp>
      <p:sp>
        <p:nvSpPr>
          <p:cNvPr id="18" name="TextBox 17"/>
          <p:cNvSpPr txBox="1"/>
          <p:nvPr/>
        </p:nvSpPr>
        <p:spPr>
          <a:xfrm>
            <a:off x="1633838" y="2431880"/>
            <a:ext cx="2069497" cy="461665"/>
          </a:xfrm>
          <a:prstGeom prst="rect">
            <a:avLst/>
          </a:prstGeom>
          <a:noFill/>
        </p:spPr>
        <p:txBody>
          <a:bodyPr wrap="none" rtlCol="0">
            <a:spAutoFit/>
          </a:bodyPr>
          <a:lstStyle/>
          <a:p>
            <a:r>
              <a:rPr lang="en-US" sz="2400" dirty="0" smtClean="0">
                <a:latin typeface="+mn-lt"/>
              </a:rPr>
              <a:t>Lake Managers</a:t>
            </a:r>
            <a:endParaRPr lang="en-US" sz="2400" dirty="0">
              <a:latin typeface="+mn-lt"/>
            </a:endParaRPr>
          </a:p>
        </p:txBody>
      </p:sp>
      <p:sp>
        <p:nvSpPr>
          <p:cNvPr id="19" name="TextBox 18"/>
          <p:cNvSpPr txBox="1"/>
          <p:nvPr/>
        </p:nvSpPr>
        <p:spPr>
          <a:xfrm>
            <a:off x="1633838" y="2833470"/>
            <a:ext cx="2653942" cy="461665"/>
          </a:xfrm>
          <a:prstGeom prst="rect">
            <a:avLst/>
          </a:prstGeom>
          <a:noFill/>
        </p:spPr>
        <p:txBody>
          <a:bodyPr wrap="none" rtlCol="0">
            <a:spAutoFit/>
          </a:bodyPr>
          <a:lstStyle/>
          <a:p>
            <a:r>
              <a:rPr lang="en-US" sz="2400" dirty="0" smtClean="0">
                <a:latin typeface="+mn-lt"/>
              </a:rPr>
              <a:t>Nutrient Regulation</a:t>
            </a:r>
            <a:endParaRPr lang="en-US" sz="2400" dirty="0">
              <a:latin typeface="+mn-lt"/>
            </a:endParaRPr>
          </a:p>
        </p:txBody>
      </p:sp>
      <p:sp>
        <p:nvSpPr>
          <p:cNvPr id="20" name="TextBox 19"/>
          <p:cNvSpPr txBox="1"/>
          <p:nvPr/>
        </p:nvSpPr>
        <p:spPr>
          <a:xfrm>
            <a:off x="1633838" y="2004540"/>
            <a:ext cx="3408806" cy="461665"/>
          </a:xfrm>
          <a:prstGeom prst="rect">
            <a:avLst/>
          </a:prstGeom>
          <a:noFill/>
        </p:spPr>
        <p:txBody>
          <a:bodyPr wrap="none" rtlCol="0">
            <a:spAutoFit/>
          </a:bodyPr>
          <a:lstStyle/>
          <a:p>
            <a:r>
              <a:rPr lang="en-US" sz="2400" dirty="0" smtClean="0">
                <a:latin typeface="+mn-lt"/>
              </a:rPr>
              <a:t>Water Quality Agreement</a:t>
            </a:r>
            <a:endParaRPr lang="en-US" sz="2400" dirty="0">
              <a:latin typeface="+mn-lt"/>
            </a:endParaRPr>
          </a:p>
        </p:txBody>
      </p:sp>
      <p:sp>
        <p:nvSpPr>
          <p:cNvPr id="24" name="TextBox 23"/>
          <p:cNvSpPr txBox="1"/>
          <p:nvPr/>
        </p:nvSpPr>
        <p:spPr>
          <a:xfrm>
            <a:off x="5825811" y="1442990"/>
            <a:ext cx="2682658" cy="523220"/>
          </a:xfrm>
          <a:prstGeom prst="rect">
            <a:avLst/>
          </a:prstGeom>
          <a:noFill/>
        </p:spPr>
        <p:txBody>
          <a:bodyPr wrap="none" rtlCol="0">
            <a:spAutoFit/>
          </a:bodyPr>
          <a:lstStyle/>
          <a:p>
            <a:r>
              <a:rPr lang="en-US" sz="2800" b="1" i="1" dirty="0" smtClean="0">
                <a:latin typeface="+mn-lt"/>
              </a:rPr>
              <a:t>What’s needed?</a:t>
            </a:r>
            <a:endParaRPr lang="en-US" sz="2800" b="1" i="1" dirty="0">
              <a:latin typeface="+mn-lt"/>
            </a:endParaRPr>
          </a:p>
        </p:txBody>
      </p:sp>
      <p:sp>
        <p:nvSpPr>
          <p:cNvPr id="25" name="TextBox 24"/>
          <p:cNvSpPr txBox="1"/>
          <p:nvPr/>
        </p:nvSpPr>
        <p:spPr>
          <a:xfrm>
            <a:off x="1934808" y="1424454"/>
            <a:ext cx="2205063" cy="523220"/>
          </a:xfrm>
          <a:prstGeom prst="rect">
            <a:avLst/>
          </a:prstGeom>
          <a:noFill/>
        </p:spPr>
        <p:txBody>
          <a:bodyPr wrap="none" rtlCol="0">
            <a:spAutoFit/>
          </a:bodyPr>
          <a:lstStyle/>
          <a:p>
            <a:r>
              <a:rPr lang="en-US" sz="2800" b="1" i="1" dirty="0" smtClean="0">
                <a:latin typeface="+mn-lt"/>
              </a:rPr>
              <a:t>Stakeholders</a:t>
            </a:r>
            <a:endParaRPr lang="en-US" sz="2800" b="1" i="1" dirty="0">
              <a:latin typeface="+mn-lt"/>
            </a:endParaRPr>
          </a:p>
        </p:txBody>
      </p:sp>
      <p:sp>
        <p:nvSpPr>
          <p:cNvPr id="27" name="Right Arrow 26"/>
          <p:cNvSpPr/>
          <p:nvPr/>
        </p:nvSpPr>
        <p:spPr>
          <a:xfrm>
            <a:off x="4959649" y="2498810"/>
            <a:ext cx="617838" cy="449137"/>
          </a:xfrm>
          <a:prstGeom prst="rightArrow">
            <a:avLst/>
          </a:prstGeom>
          <a:solidFill>
            <a:schemeClr val="tx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p:cNvSpPr/>
          <p:nvPr/>
        </p:nvSpPr>
        <p:spPr>
          <a:xfrm>
            <a:off x="4959649" y="3774472"/>
            <a:ext cx="617838" cy="449137"/>
          </a:xfrm>
          <a:prstGeom prst="rightArrow">
            <a:avLst/>
          </a:prstGeom>
          <a:solidFill>
            <a:schemeClr val="tx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a:off x="4959649" y="5112951"/>
            <a:ext cx="617838" cy="449137"/>
          </a:xfrm>
          <a:prstGeom prst="rightArrow">
            <a:avLst/>
          </a:prstGeom>
          <a:solidFill>
            <a:schemeClr val="tx1"/>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5718434" y="4963299"/>
            <a:ext cx="2752810" cy="771785"/>
          </a:xfrm>
          <a:custGeom>
            <a:avLst/>
            <a:gdLst>
              <a:gd name="connsiteX0" fmla="*/ 0 w 2759676"/>
              <a:gd name="connsiteY0" fmla="*/ 0 h 837513"/>
              <a:gd name="connsiteX1" fmla="*/ 2759676 w 2759676"/>
              <a:gd name="connsiteY1" fmla="*/ 6864 h 837513"/>
              <a:gd name="connsiteX2" fmla="*/ 2752811 w 2759676"/>
              <a:gd name="connsiteY2" fmla="*/ 837513 h 837513"/>
              <a:gd name="connsiteX3" fmla="*/ 0 w 2759676"/>
              <a:gd name="connsiteY3" fmla="*/ 823783 h 837513"/>
              <a:gd name="connsiteX4" fmla="*/ 0 w 2759676"/>
              <a:gd name="connsiteY4" fmla="*/ 0 h 83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676" h="837513">
                <a:moveTo>
                  <a:pt x="0" y="0"/>
                </a:moveTo>
                <a:lnTo>
                  <a:pt x="2759676" y="6864"/>
                </a:lnTo>
                <a:cubicBezTo>
                  <a:pt x="2757388" y="283747"/>
                  <a:pt x="2755099" y="560630"/>
                  <a:pt x="2752811" y="837513"/>
                </a:cubicBezTo>
                <a:lnTo>
                  <a:pt x="0" y="823783"/>
                </a:lnTo>
                <a:lnTo>
                  <a:pt x="0" y="0"/>
                </a:lnTo>
                <a:close/>
              </a:path>
            </a:pathLst>
          </a:custGeom>
          <a:noFill/>
          <a:ln w="28575"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5681650" y="4640649"/>
            <a:ext cx="1796448" cy="369332"/>
          </a:xfrm>
          <a:prstGeom prst="rect">
            <a:avLst/>
          </a:prstGeom>
          <a:noFill/>
        </p:spPr>
        <p:txBody>
          <a:bodyPr wrap="none" rtlCol="0">
            <a:spAutoFit/>
          </a:bodyPr>
          <a:lstStyle/>
          <a:p>
            <a:r>
              <a:rPr lang="en-US" i="1" dirty="0" smtClean="0">
                <a:latin typeface="+mn-lt"/>
              </a:rPr>
              <a:t>Next-Generation</a:t>
            </a:r>
            <a:endParaRPr lang="en-US" i="1" dirty="0">
              <a:latin typeface="+mn-lt"/>
            </a:endParaRPr>
          </a:p>
        </p:txBody>
      </p:sp>
    </p:spTree>
    <p:extLst>
      <p:ext uri="{BB962C8B-B14F-4D97-AF65-F5344CB8AC3E}">
        <p14:creationId xmlns:p14="http://schemas.microsoft.com/office/powerpoint/2010/main" val="205452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our current capability?</a:t>
            </a:r>
            <a:endParaRPr lang="en-US" dirty="0"/>
          </a:p>
        </p:txBody>
      </p:sp>
      <p:pic>
        <p:nvPicPr>
          <p:cNvPr id="3" name="Picture 2" descr="Screen Shot 2016-01-08 at 12.53.46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7485" y="3112728"/>
            <a:ext cx="3797894" cy="2899153"/>
          </a:xfrm>
          <a:prstGeom prst="rect">
            <a:avLst/>
          </a:prstGeom>
          <a:ln w="19050" cmpd="sng">
            <a:solidFill>
              <a:schemeClr val="bg1"/>
            </a:solidFill>
          </a:ln>
          <a:effectLst>
            <a:outerShdw blurRad="292100" dist="139700" dir="2700000" algn="tl" rotWithShape="0">
              <a:srgbClr val="333333">
                <a:alpha val="65000"/>
              </a:srgbClr>
            </a:outerShdw>
          </a:effectLst>
        </p:spPr>
      </p:pic>
      <p:pic>
        <p:nvPicPr>
          <p:cNvPr id="5" name="Picture 4" descr="terra1satellite.jpg"/>
          <p:cNvPicPr>
            <a:picLocks noChangeAspect="1"/>
          </p:cNvPicPr>
          <p:nvPr/>
        </p:nvPicPr>
        <p:blipFill>
          <a:blip r:embed="rId4" cstate="screen">
            <a:extLst>
              <a:ext uri="{BEBA8EAE-BF5A-486C-A8C5-ECC9F3942E4B}">
                <a14:imgProps xmlns:a14="http://schemas.microsoft.com/office/drawing/2010/main">
                  <a14:imgLayer r:embed="rId5">
                    <a14:imgEffect>
                      <a14:backgroundRemoval t="6404" b="83251" l="0" r="99667"/>
                    </a14:imgEffect>
                  </a14:imgLayer>
                </a14:imgProps>
              </a:ext>
              <a:ext uri="{28A0092B-C50C-407E-A947-70E740481C1C}">
                <a14:useLocalDpi xmlns:a14="http://schemas.microsoft.com/office/drawing/2010/main"/>
              </a:ext>
            </a:extLst>
          </a:blip>
          <a:stretch>
            <a:fillRect/>
          </a:stretch>
        </p:blipFill>
        <p:spPr>
          <a:xfrm rot="20405181">
            <a:off x="3032495" y="1045731"/>
            <a:ext cx="1625101" cy="1099651"/>
          </a:xfrm>
          <a:prstGeom prst="rect">
            <a:avLst/>
          </a:prstGeom>
        </p:spPr>
      </p:pic>
      <p:sp>
        <p:nvSpPr>
          <p:cNvPr id="7" name="Freeform 6"/>
          <p:cNvSpPr/>
          <p:nvPr/>
        </p:nvSpPr>
        <p:spPr>
          <a:xfrm>
            <a:off x="3382937" y="1889089"/>
            <a:ext cx="883670" cy="3141729"/>
          </a:xfrm>
          <a:custGeom>
            <a:avLst/>
            <a:gdLst>
              <a:gd name="connsiteX0" fmla="*/ 41190 w 583514"/>
              <a:gd name="connsiteY0" fmla="*/ 20594 h 3185297"/>
              <a:gd name="connsiteX1" fmla="*/ 0 w 583514"/>
              <a:gd name="connsiteY1" fmla="*/ 3185297 h 3185297"/>
              <a:gd name="connsiteX2" fmla="*/ 583514 w 583514"/>
              <a:gd name="connsiteY2" fmla="*/ 2739081 h 3185297"/>
              <a:gd name="connsiteX3" fmla="*/ 89244 w 583514"/>
              <a:gd name="connsiteY3" fmla="*/ 0 h 3185297"/>
              <a:gd name="connsiteX4" fmla="*/ 41190 w 583514"/>
              <a:gd name="connsiteY4" fmla="*/ 20594 h 318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14" h="3185297">
                <a:moveTo>
                  <a:pt x="41190" y="20594"/>
                </a:moveTo>
                <a:lnTo>
                  <a:pt x="0" y="3185297"/>
                </a:lnTo>
                <a:lnTo>
                  <a:pt x="583514" y="2739081"/>
                </a:lnTo>
                <a:lnTo>
                  <a:pt x="89244" y="0"/>
                </a:lnTo>
                <a:lnTo>
                  <a:pt x="41190" y="20594"/>
                </a:lnTo>
                <a:close/>
              </a:path>
            </a:pathLst>
          </a:cu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522929" y="855023"/>
            <a:ext cx="1559958" cy="646331"/>
          </a:xfrm>
          <a:prstGeom prst="rect">
            <a:avLst/>
          </a:prstGeom>
          <a:noFill/>
        </p:spPr>
        <p:txBody>
          <a:bodyPr wrap="square" rtlCol="0">
            <a:spAutoFit/>
          </a:bodyPr>
          <a:lstStyle/>
          <a:p>
            <a:r>
              <a:rPr lang="en-US" dirty="0" smtClean="0">
                <a:latin typeface="+mn-lt"/>
              </a:rPr>
              <a:t>Satellite detection</a:t>
            </a:r>
            <a:endParaRPr lang="en-US" dirty="0">
              <a:latin typeface="+mn-lt"/>
            </a:endParaRPr>
          </a:p>
        </p:txBody>
      </p:sp>
      <p:sp>
        <p:nvSpPr>
          <p:cNvPr id="9" name="TextBox 8"/>
          <p:cNvSpPr txBox="1"/>
          <p:nvPr/>
        </p:nvSpPr>
        <p:spPr>
          <a:xfrm>
            <a:off x="7344108" y="3584085"/>
            <a:ext cx="1318054" cy="646331"/>
          </a:xfrm>
          <a:prstGeom prst="rect">
            <a:avLst/>
          </a:prstGeom>
          <a:noFill/>
        </p:spPr>
        <p:txBody>
          <a:bodyPr wrap="square" rtlCol="0">
            <a:spAutoFit/>
          </a:bodyPr>
          <a:lstStyle/>
          <a:p>
            <a:r>
              <a:rPr lang="en-US" dirty="0" smtClean="0">
                <a:latin typeface="+mn-lt"/>
              </a:rPr>
              <a:t>Flyover detection</a:t>
            </a:r>
            <a:endParaRPr lang="en-US" dirty="0">
              <a:latin typeface="+mn-lt"/>
            </a:endParaRPr>
          </a:p>
        </p:txBody>
      </p:sp>
      <p:pic>
        <p:nvPicPr>
          <p:cNvPr id="11" name="Picture 10" descr="HABSampling.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1297" y="3845941"/>
            <a:ext cx="2237946" cy="1760059"/>
          </a:xfrm>
          <a:prstGeom prst="rect">
            <a:avLst/>
          </a:prstGeom>
          <a:ln w="19050" cmpd="sng">
            <a:solidFill>
              <a:srgbClr val="FFFF00"/>
            </a:solidFill>
          </a:ln>
          <a:effectLst>
            <a:outerShdw blurRad="292100" dist="139700" dir="2700000" algn="tl" rotWithShape="0">
              <a:srgbClr val="333333">
                <a:alpha val="65000"/>
              </a:srgbClr>
            </a:outerShdw>
          </a:effectLst>
        </p:spPr>
      </p:pic>
      <p:sp>
        <p:nvSpPr>
          <p:cNvPr id="13" name="Oval 12"/>
          <p:cNvSpPr>
            <a:spLocks noChangeAspect="1"/>
          </p:cNvSpPr>
          <p:nvPr/>
        </p:nvSpPr>
        <p:spPr>
          <a:xfrm>
            <a:off x="3451320" y="4895775"/>
            <a:ext cx="136766" cy="135043"/>
          </a:xfrm>
          <a:prstGeom prst="ellipse">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3461144" y="5114325"/>
            <a:ext cx="136766" cy="135043"/>
          </a:xfrm>
          <a:prstGeom prst="ellipse">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3708280" y="5249369"/>
            <a:ext cx="136766" cy="135043"/>
          </a:xfrm>
          <a:prstGeom prst="ellipse">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3776663" y="4962170"/>
            <a:ext cx="136766" cy="135043"/>
          </a:xfrm>
          <a:prstGeom prst="ellipse">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3994176" y="5163609"/>
            <a:ext cx="136766" cy="135043"/>
          </a:xfrm>
          <a:prstGeom prst="ellipse">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4007641" y="5384412"/>
            <a:ext cx="136766" cy="135043"/>
          </a:xfrm>
          <a:prstGeom prst="ellipse">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47693" y="3199610"/>
            <a:ext cx="2539441" cy="646331"/>
          </a:xfrm>
          <a:prstGeom prst="rect">
            <a:avLst/>
          </a:prstGeom>
          <a:noFill/>
        </p:spPr>
        <p:txBody>
          <a:bodyPr wrap="square" rtlCol="0">
            <a:spAutoFit/>
          </a:bodyPr>
          <a:lstStyle/>
          <a:p>
            <a:pPr algn="ctr"/>
            <a:r>
              <a:rPr lang="en-US" dirty="0" smtClean="0">
                <a:latin typeface="+mn-lt"/>
              </a:rPr>
              <a:t>Sampling &amp; real-time monitoring stations</a:t>
            </a:r>
            <a:endParaRPr lang="en-US" dirty="0">
              <a:latin typeface="+mn-lt"/>
            </a:endParaRPr>
          </a:p>
        </p:txBody>
      </p:sp>
      <p:cxnSp>
        <p:nvCxnSpPr>
          <p:cNvPr id="21" name="Straight Connector 20"/>
          <p:cNvCxnSpPr>
            <a:endCxn id="11" idx="3"/>
          </p:cNvCxnSpPr>
          <p:nvPr/>
        </p:nvCxnSpPr>
        <p:spPr>
          <a:xfrm flipH="1" flipV="1">
            <a:off x="2629243" y="4725971"/>
            <a:ext cx="655178" cy="52339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956432" y="1178189"/>
            <a:ext cx="3705730" cy="1200328"/>
          </a:xfrm>
          <a:prstGeom prst="rect">
            <a:avLst/>
          </a:prstGeom>
          <a:noFill/>
        </p:spPr>
        <p:txBody>
          <a:bodyPr wrap="square" rtlCol="0">
            <a:spAutoFit/>
          </a:bodyPr>
          <a:lstStyle/>
          <a:p>
            <a:r>
              <a:rPr lang="en-US" sz="2400" b="1" dirty="0" smtClean="0">
                <a:latin typeface="+mn-lt"/>
              </a:rPr>
              <a:t>HAB Environmental Intelligence:</a:t>
            </a:r>
          </a:p>
          <a:p>
            <a:r>
              <a:rPr lang="en-US" sz="2400" b="1" i="1" dirty="0" smtClean="0">
                <a:solidFill>
                  <a:srgbClr val="197917"/>
                </a:solidFill>
                <a:latin typeface="+mn-lt"/>
              </a:rPr>
              <a:t>Where is it now?</a:t>
            </a:r>
            <a:endParaRPr lang="en-US" sz="2400" b="1" i="1" dirty="0">
              <a:solidFill>
                <a:srgbClr val="197917"/>
              </a:solidFill>
              <a:latin typeface="+mn-lt"/>
            </a:endParaRPr>
          </a:p>
        </p:txBody>
      </p:sp>
      <p:sp>
        <p:nvSpPr>
          <p:cNvPr id="12" name="Oval 11"/>
          <p:cNvSpPr>
            <a:spLocks noChangeAspect="1"/>
          </p:cNvSpPr>
          <p:nvPr/>
        </p:nvSpPr>
        <p:spPr>
          <a:xfrm>
            <a:off x="3246171" y="5181847"/>
            <a:ext cx="136766" cy="135043"/>
          </a:xfrm>
          <a:prstGeom prst="ellipse">
            <a:avLst/>
          </a:prstGeom>
          <a:solidFill>
            <a:srgbClr val="FFFF00"/>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342129" y="5653040"/>
            <a:ext cx="2589696" cy="369332"/>
          </a:xfrm>
          <a:prstGeom prst="rect">
            <a:avLst/>
          </a:prstGeom>
          <a:noFill/>
        </p:spPr>
        <p:txBody>
          <a:bodyPr wrap="none" rtlCol="0">
            <a:spAutoFit/>
          </a:bodyPr>
          <a:lstStyle/>
          <a:p>
            <a:r>
              <a:rPr lang="en-US" b="1" dirty="0" smtClean="0">
                <a:solidFill>
                  <a:schemeClr val="bg1"/>
                </a:solidFill>
                <a:effectLst>
                  <a:outerShdw blurRad="50800" dist="38100" dir="2700000" algn="tl" rotWithShape="0">
                    <a:prstClr val="black">
                      <a:alpha val="40000"/>
                    </a:prstClr>
                  </a:outerShdw>
                </a:effectLst>
                <a:latin typeface="+mn-lt"/>
              </a:rPr>
              <a:t>2D surface concentration</a:t>
            </a:r>
            <a:endParaRPr lang="en-US" b="1" dirty="0">
              <a:solidFill>
                <a:schemeClr val="bg1"/>
              </a:solidFill>
              <a:effectLst>
                <a:outerShdw blurRad="50800" dist="38100" dir="2700000" algn="tl" rotWithShape="0">
                  <a:prstClr val="black">
                    <a:alpha val="40000"/>
                  </a:prstClr>
                </a:outerShdw>
              </a:effectLst>
              <a:latin typeface="+mn-lt"/>
            </a:endParaRPr>
          </a:p>
        </p:txBody>
      </p:sp>
      <p:pic>
        <p:nvPicPr>
          <p:cNvPr id="6" name="Picture 5" descr="cessna_phot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93694">
            <a:off x="6146850" y="2218497"/>
            <a:ext cx="3352513" cy="1776370"/>
          </a:xfrm>
          <a:prstGeom prst="rect">
            <a:avLst/>
          </a:prstGeom>
        </p:spPr>
      </p:pic>
      <p:sp>
        <p:nvSpPr>
          <p:cNvPr id="10" name="Freeform 9"/>
          <p:cNvSpPr/>
          <p:nvPr/>
        </p:nvSpPr>
        <p:spPr>
          <a:xfrm>
            <a:off x="5043609" y="3199609"/>
            <a:ext cx="1998322" cy="1469019"/>
          </a:xfrm>
          <a:custGeom>
            <a:avLst/>
            <a:gdLst>
              <a:gd name="connsiteX0" fmla="*/ 858108 w 858108"/>
              <a:gd name="connsiteY0" fmla="*/ 0 h 2608649"/>
              <a:gd name="connsiteX1" fmla="*/ 0 w 858108"/>
              <a:gd name="connsiteY1" fmla="*/ 2560595 h 2608649"/>
              <a:gd name="connsiteX2" fmla="*/ 54919 w 858108"/>
              <a:gd name="connsiteY2" fmla="*/ 2608649 h 2608649"/>
              <a:gd name="connsiteX3" fmla="*/ 102973 w 858108"/>
              <a:gd name="connsiteY3" fmla="*/ 2567460 h 2608649"/>
              <a:gd name="connsiteX4" fmla="*/ 858108 w 858108"/>
              <a:gd name="connsiteY4" fmla="*/ 0 h 2608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08" h="2608649">
                <a:moveTo>
                  <a:pt x="858108" y="0"/>
                </a:moveTo>
                <a:lnTo>
                  <a:pt x="0" y="2560595"/>
                </a:lnTo>
                <a:lnTo>
                  <a:pt x="54919" y="2608649"/>
                </a:lnTo>
                <a:lnTo>
                  <a:pt x="102973" y="2567460"/>
                </a:lnTo>
                <a:lnTo>
                  <a:pt x="858108" y="0"/>
                </a:lnTo>
                <a:close/>
              </a:path>
            </a:pathLst>
          </a:custGeom>
          <a:gradFill flip="none" rotWithShape="1">
            <a:gsLst>
              <a:gs pos="0">
                <a:schemeClr val="accent1">
                  <a:tint val="100000"/>
                  <a:shade val="100000"/>
                  <a:satMod val="130000"/>
                  <a:alpha val="67000"/>
                </a:schemeClr>
              </a:gs>
              <a:gs pos="100000">
                <a:schemeClr val="accent1">
                  <a:tint val="50000"/>
                  <a:shade val="100000"/>
                  <a:satMod val="350000"/>
                  <a:alpha val="6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831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gramReview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17102</TotalTime>
  <Words>1385</Words>
  <Application>Microsoft Office PowerPoint</Application>
  <PresentationFormat>On-screen Show (4:3)</PresentationFormat>
  <Paragraphs>162</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ProgramReviewTemplate</vt:lpstr>
      <vt:lpstr>PowerPoint Presentation</vt:lpstr>
      <vt:lpstr>Next-Generation GLOFS</vt:lpstr>
      <vt:lpstr>Great Lakes: 20% Earth’s surface freshwater</vt:lpstr>
      <vt:lpstr>Harmful Algal Blooms (HABs) in Lake Erie</vt:lpstr>
      <vt:lpstr>HABs in Lake Erie</vt:lpstr>
      <vt:lpstr>HABs in Lake Erie</vt:lpstr>
      <vt:lpstr>HABs in Lake Erie</vt:lpstr>
      <vt:lpstr>How can we support the public?</vt:lpstr>
      <vt:lpstr>What’s our current capability?</vt:lpstr>
      <vt:lpstr>What’s our current capability?</vt:lpstr>
      <vt:lpstr>Next-Generation Modeling</vt:lpstr>
      <vt:lpstr>Next-Generation Modeling</vt:lpstr>
    </vt:vector>
  </TitlesOfParts>
  <Company>U.S. Dept. of Commerce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Cathy Darnell</dc:creator>
  <cp:lastModifiedBy>Sara Schultz</cp:lastModifiedBy>
  <cp:revision>677</cp:revision>
  <cp:lastPrinted>2016-03-01T20:41:00Z</cp:lastPrinted>
  <dcterms:created xsi:type="dcterms:W3CDTF">2011-05-19T13:06:40Z</dcterms:created>
  <dcterms:modified xsi:type="dcterms:W3CDTF">2016-05-23T20:13:59Z</dcterms:modified>
</cp:coreProperties>
</file>