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 ContentType="image/tiff"/>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347" r:id="rId2"/>
    <p:sldId id="349" r:id="rId3"/>
    <p:sldId id="348" r:id="rId4"/>
    <p:sldId id="350" r:id="rId5"/>
    <p:sldId id="357" r:id="rId6"/>
    <p:sldId id="332" r:id="rId7"/>
    <p:sldId id="351" r:id="rId8"/>
    <p:sldId id="354" r:id="rId9"/>
    <p:sldId id="352" r:id="rId10"/>
    <p:sldId id="358" r:id="rId11"/>
    <p:sldId id="353" r:id="rId12"/>
    <p:sldId id="355" r:id="rId1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F66BAC6F-6DA5-6448-A3B6-57F60E76EC09}">
          <p14:sldIdLst>
            <p14:sldId id="347"/>
            <p14:sldId id="349"/>
            <p14:sldId id="348"/>
            <p14:sldId id="350"/>
            <p14:sldId id="357"/>
            <p14:sldId id="332"/>
            <p14:sldId id="351"/>
            <p14:sldId id="354"/>
            <p14:sldId id="352"/>
            <p14:sldId id="358"/>
            <p14:sldId id="353"/>
            <p14:sldId id="35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8110"/>
    <a:srgbClr val="5CA320"/>
    <a:srgbClr val="0E72A2"/>
    <a:srgbClr val="62B3E0"/>
    <a:srgbClr val="91CDED"/>
    <a:srgbClr val="197917"/>
    <a:srgbClr val="22F80B"/>
    <a:srgbClr val="1DB15C"/>
    <a:srgbClr val="166338"/>
    <a:srgbClr val="20E1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7" autoAdjust="0"/>
    <p:restoredTop sz="90734" autoAdjust="0"/>
  </p:normalViewPr>
  <p:slideViewPr>
    <p:cSldViewPr snapToGrid="0" snapToObjects="1">
      <p:cViewPr>
        <p:scale>
          <a:sx n="102" d="100"/>
          <a:sy n="102" d="100"/>
        </p:scale>
        <p:origin x="-480" y="13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5010"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AEE37CB-BC15-47E4-92AE-7EA2A07E2038}" type="datetimeFigureOut">
              <a:rPr lang="en-US"/>
              <a:pPr>
                <a:defRPr/>
              </a:pPr>
              <a:t>5/23/2016</a:t>
            </a:fld>
            <a:endParaRPr lang="en-US"/>
          </a:p>
        </p:txBody>
      </p:sp>
      <p:sp>
        <p:nvSpPr>
          <p:cNvPr id="4" name="Footer Placeholder 3"/>
          <p:cNvSpPr>
            <a:spLocks noGrp="1"/>
          </p:cNvSpPr>
          <p:nvPr>
            <p:ph type="ftr" sz="quarter" idx="2"/>
          </p:nvPr>
        </p:nvSpPr>
        <p:spPr>
          <a:xfrm>
            <a:off x="0" y="8684684"/>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5010" y="8684684"/>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3B3D0383-D0E1-4EC3-956B-AE2F922A6429}" type="slidenum">
              <a:rPr lang="en-US"/>
              <a:pPr>
                <a:defRPr/>
              </a:pPr>
              <a:t>‹#›</a:t>
            </a:fld>
            <a:endParaRPr lang="en-US"/>
          </a:p>
        </p:txBody>
      </p:sp>
    </p:spTree>
    <p:extLst>
      <p:ext uri="{BB962C8B-B14F-4D97-AF65-F5344CB8AC3E}">
        <p14:creationId xmlns:p14="http://schemas.microsoft.com/office/powerpoint/2010/main" val="3079183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5010" y="0"/>
            <a:ext cx="2971800" cy="457200"/>
          </a:xfrm>
          <a:prstGeom prst="rect">
            <a:avLst/>
          </a:prstGeom>
        </p:spPr>
        <p:txBody>
          <a:bodyPr vert="horz" lIns="91440" tIns="45720" rIns="91440" bIns="45720" rtlCol="0"/>
          <a:lstStyle>
            <a:lvl1pPr algn="r">
              <a:defRPr sz="1200"/>
            </a:lvl1pPr>
          </a:lstStyle>
          <a:p>
            <a:fld id="{3A7BF7CD-9F10-416E-A5AC-965EBC8FFD62}" type="datetimeFigureOut">
              <a:rPr lang="en-US" smtClean="0"/>
              <a:pPr/>
              <a:t>5/23/2016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4684"/>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5010" y="8684684"/>
            <a:ext cx="2971800" cy="457200"/>
          </a:xfrm>
          <a:prstGeom prst="rect">
            <a:avLst/>
          </a:prstGeom>
        </p:spPr>
        <p:txBody>
          <a:bodyPr vert="horz" lIns="91440" tIns="45720" rIns="91440" bIns="45720" rtlCol="0" anchor="b"/>
          <a:lstStyle>
            <a:lvl1pPr algn="r">
              <a:defRPr sz="1200"/>
            </a:lvl1pPr>
          </a:lstStyle>
          <a:p>
            <a:fld id="{6C274A07-95E1-43E5-AF2A-D26E590F4402}" type="slidenum">
              <a:rPr lang="en-US" smtClean="0"/>
              <a:pPr/>
              <a:t>‹#›</a:t>
            </a:fld>
            <a:endParaRPr lang="en-US"/>
          </a:p>
        </p:txBody>
      </p:sp>
    </p:spTree>
    <p:extLst>
      <p:ext uri="{BB962C8B-B14F-4D97-AF65-F5344CB8AC3E}">
        <p14:creationId xmlns:p14="http://schemas.microsoft.com/office/powerpoint/2010/main" val="1043786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This HAB model relies on 4 components: the initial location/concentration, the 3D currents, turbulent mixing, and buoyancy of the algal colonies</a:t>
            </a:r>
          </a:p>
          <a:p>
            <a:pPr marL="0" indent="0">
              <a:buFontTx/>
              <a:buNone/>
            </a:pPr>
            <a:r>
              <a:rPr lang="en-US" baseline="0" dirty="0" smtClean="0"/>
              <a:t>Which are provided by 3 methods</a:t>
            </a:r>
          </a:p>
          <a:p>
            <a:pPr marL="0" indent="0">
              <a:buFontTx/>
              <a:buNone/>
            </a:pPr>
            <a:r>
              <a:rPr lang="en-US" baseline="0" dirty="0" smtClean="0"/>
              <a:t>The first, the remote sensing piece, provided by NCCOS, gives the surface extent and concentration from satellite imagery, as mentioned earlier.</a:t>
            </a:r>
          </a:p>
        </p:txBody>
      </p:sp>
      <p:sp>
        <p:nvSpPr>
          <p:cNvPr id="4" name="Slide Number Placeholder 3"/>
          <p:cNvSpPr>
            <a:spLocks noGrp="1"/>
          </p:cNvSpPr>
          <p:nvPr>
            <p:ph type="sldNum" sz="quarter" idx="10"/>
          </p:nvPr>
        </p:nvSpPr>
        <p:spPr/>
        <p:txBody>
          <a:bodyPr/>
          <a:lstStyle/>
          <a:p>
            <a:fld id="{6C274A07-95E1-43E5-AF2A-D26E590F4402}" type="slidenum">
              <a:rPr lang="en-US" smtClean="0"/>
              <a:pPr/>
              <a:t>1</a:t>
            </a:fld>
            <a:endParaRPr lang="en-US"/>
          </a:p>
        </p:txBody>
      </p:sp>
    </p:spTree>
    <p:extLst>
      <p:ext uri="{BB962C8B-B14F-4D97-AF65-F5344CB8AC3E}">
        <p14:creationId xmlns:p14="http://schemas.microsoft.com/office/powerpoint/2010/main" val="1985642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 and I’ll take any questions!</a:t>
            </a:r>
            <a:endParaRPr lang="en-US" dirty="0"/>
          </a:p>
        </p:txBody>
      </p:sp>
      <p:sp>
        <p:nvSpPr>
          <p:cNvPr id="4" name="Slide Number Placeholder 3"/>
          <p:cNvSpPr>
            <a:spLocks noGrp="1"/>
          </p:cNvSpPr>
          <p:nvPr>
            <p:ph type="sldNum" sz="quarter" idx="10"/>
          </p:nvPr>
        </p:nvSpPr>
        <p:spPr/>
        <p:txBody>
          <a:bodyPr/>
          <a:lstStyle/>
          <a:p>
            <a:fld id="{6C274A07-95E1-43E5-AF2A-D26E590F4402}" type="slidenum">
              <a:rPr lang="en-US" smtClean="0"/>
              <a:pPr/>
              <a:t>12</a:t>
            </a:fld>
            <a:endParaRPr lang="en-US"/>
          </a:p>
        </p:txBody>
      </p:sp>
    </p:spTree>
    <p:extLst>
      <p:ext uri="{BB962C8B-B14F-4D97-AF65-F5344CB8AC3E}">
        <p14:creationId xmlns:p14="http://schemas.microsoft.com/office/powerpoint/2010/main" val="2537950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The 2</a:t>
            </a:r>
            <a:r>
              <a:rPr lang="en-US" baseline="30000" dirty="0" smtClean="0"/>
              <a:t>nd</a:t>
            </a:r>
            <a:r>
              <a:rPr lang="en-US" baseline="0" dirty="0" smtClean="0"/>
              <a:t> and 3</a:t>
            </a:r>
            <a:r>
              <a:rPr lang="en-US" baseline="30000" dirty="0" smtClean="0"/>
              <a:t>rd</a:t>
            </a:r>
            <a:r>
              <a:rPr lang="en-US" baseline="0" dirty="0" smtClean="0"/>
              <a:t> components are provided by our hydrodynamic model (LEOFS), which is driven by over-lake meteorology such as the NWS HRRR And NDFD products.</a:t>
            </a:r>
          </a:p>
          <a:p>
            <a:pPr marL="0" indent="0">
              <a:buFontTx/>
              <a:buNone/>
            </a:pPr>
            <a:r>
              <a:rPr lang="en-US" baseline="0" dirty="0" smtClean="0"/>
              <a:t>These simulations gives us not only the 3D current field, but also the 3D turbulent diffusivity, or mixing in the lake, which will come into play in a couple of slides.</a:t>
            </a:r>
            <a:endParaRPr lang="en-US" dirty="0" smtClean="0"/>
          </a:p>
        </p:txBody>
      </p:sp>
      <p:sp>
        <p:nvSpPr>
          <p:cNvPr id="4" name="Slide Number Placeholder 3"/>
          <p:cNvSpPr>
            <a:spLocks noGrp="1"/>
          </p:cNvSpPr>
          <p:nvPr>
            <p:ph type="sldNum" sz="quarter" idx="10"/>
          </p:nvPr>
        </p:nvSpPr>
        <p:spPr/>
        <p:txBody>
          <a:bodyPr/>
          <a:lstStyle/>
          <a:p>
            <a:fld id="{6C274A07-95E1-43E5-AF2A-D26E590F4402}" type="slidenum">
              <a:rPr lang="en-US" smtClean="0"/>
              <a:pPr/>
              <a:t>2</a:t>
            </a:fld>
            <a:endParaRPr lang="en-US"/>
          </a:p>
        </p:txBody>
      </p:sp>
    </p:spTree>
    <p:extLst>
      <p:ext uri="{BB962C8B-B14F-4D97-AF65-F5344CB8AC3E}">
        <p14:creationId xmlns:p14="http://schemas.microsoft.com/office/powerpoint/2010/main" val="2993126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The last component actually</a:t>
            </a:r>
            <a:r>
              <a:rPr lang="en-US" baseline="0" dirty="0" smtClean="0"/>
              <a:t> comes from field collection and lab analysis</a:t>
            </a:r>
          </a:p>
          <a:p>
            <a:pPr marL="0" indent="0">
              <a:buFontTx/>
              <a:buNone/>
            </a:pPr>
            <a:r>
              <a:rPr lang="en-US" baseline="0" dirty="0" smtClean="0"/>
              <a:t>Where we take collected </a:t>
            </a:r>
            <a:r>
              <a:rPr lang="en-US" baseline="0" dirty="0" err="1" smtClean="0"/>
              <a:t>algea</a:t>
            </a:r>
            <a:r>
              <a:rPr lang="en-US" baseline="0" dirty="0" smtClean="0"/>
              <a:t> (</a:t>
            </a:r>
            <a:r>
              <a:rPr lang="en-US" baseline="0" dirty="0" err="1" smtClean="0"/>
              <a:t>microcystis</a:t>
            </a:r>
            <a:r>
              <a:rPr lang="en-US" baseline="0" dirty="0" smtClean="0"/>
              <a:t>) samples from Lake Erie, and measure their size in the laboratory</a:t>
            </a:r>
          </a:p>
          <a:p>
            <a:pPr marL="0" indent="0">
              <a:buFontTx/>
              <a:buNone/>
            </a:pPr>
            <a:r>
              <a:rPr lang="en-US" baseline="0" dirty="0" smtClean="0"/>
              <a:t>This gives us an idea of the colony size distribution in the lake.</a:t>
            </a:r>
          </a:p>
          <a:p>
            <a:pPr marL="0" indent="0">
              <a:buFontTx/>
              <a:buNone/>
            </a:pPr>
            <a:r>
              <a:rPr lang="en-US" baseline="0" dirty="0" smtClean="0"/>
              <a:t>Then if we take these samples and put them into something called a </a:t>
            </a:r>
            <a:r>
              <a:rPr lang="en-US" baseline="0" dirty="0" err="1" smtClean="0"/>
              <a:t>FlowCam</a:t>
            </a:r>
            <a:r>
              <a:rPr lang="en-US" baseline="0" dirty="0" smtClean="0"/>
              <a:t>, we can measure their buoyant velocities, or how quick they float to the surface relative to their size</a:t>
            </a:r>
          </a:p>
          <a:p>
            <a:pPr marL="0" indent="0">
              <a:buFontTx/>
              <a:buNone/>
            </a:pPr>
            <a:r>
              <a:rPr lang="en-US" baseline="0" dirty="0" smtClean="0"/>
              <a:t>As a result, we get a buoyant velocity distribution that can be applied in the model to represent how the bloom will float in the water.</a:t>
            </a:r>
          </a:p>
        </p:txBody>
      </p:sp>
      <p:sp>
        <p:nvSpPr>
          <p:cNvPr id="4" name="Slide Number Placeholder 3"/>
          <p:cNvSpPr>
            <a:spLocks noGrp="1"/>
          </p:cNvSpPr>
          <p:nvPr>
            <p:ph type="sldNum" sz="quarter" idx="10"/>
          </p:nvPr>
        </p:nvSpPr>
        <p:spPr/>
        <p:txBody>
          <a:bodyPr/>
          <a:lstStyle/>
          <a:p>
            <a:fld id="{6C274A07-95E1-43E5-AF2A-D26E590F4402}" type="slidenum">
              <a:rPr lang="en-US" smtClean="0"/>
              <a:pPr/>
              <a:t>3</a:t>
            </a:fld>
            <a:endParaRPr lang="en-US"/>
          </a:p>
        </p:txBody>
      </p:sp>
    </p:spTree>
    <p:extLst>
      <p:ext uri="{BB962C8B-B14F-4D97-AF65-F5344CB8AC3E}">
        <p14:creationId xmlns:p14="http://schemas.microsoft.com/office/powerpoint/2010/main" val="1857910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But how</a:t>
            </a:r>
            <a:r>
              <a:rPr lang="en-US" baseline="0" dirty="0" smtClean="0"/>
              <a:t> do we initialize the model below the surface?</a:t>
            </a:r>
          </a:p>
          <a:p>
            <a:pPr marL="0" indent="0">
              <a:buFontTx/>
              <a:buNone/>
            </a:pPr>
            <a:r>
              <a:rPr lang="en-US" baseline="0" dirty="0" smtClean="0"/>
              <a:t>We the know the initial location/concentration of the bloom on the surface from remote sensing, but since a big effort of the next-generation model is to resolve the 3D structure of the bloom, we have to be careful with how we handle the subsurface conditions.</a:t>
            </a:r>
          </a:p>
          <a:p>
            <a:pPr marL="0" indent="0">
              <a:buFontTx/>
              <a:buNone/>
            </a:pPr>
            <a:endParaRPr lang="en-US" baseline="0" dirty="0" smtClean="0"/>
          </a:p>
          <a:p>
            <a:pPr marL="0" indent="0">
              <a:buFontTx/>
              <a:buNone/>
            </a:pPr>
            <a:r>
              <a:rPr lang="en-US" baseline="0" dirty="0" smtClean="0"/>
              <a:t>To do this, first we take the surface concentration at each pixel in the image and convert that to virtual HAB particles, which is exactly what’s done in the current model with the HAB Bulletin, but again that only covers the surface.</a:t>
            </a:r>
          </a:p>
          <a:p>
            <a:pPr marL="0" indent="0">
              <a:buFontTx/>
              <a:buNone/>
            </a:pPr>
            <a:r>
              <a:rPr lang="en-US" baseline="0" dirty="0" smtClean="0"/>
              <a:t>For the depth-based or water column distribution, we use the output from the hydrodynamic model to define what’s called the “surface mixed layer”.</a:t>
            </a:r>
          </a:p>
          <a:p>
            <a:pPr marL="0" indent="0">
              <a:buFontTx/>
              <a:buNone/>
            </a:pPr>
            <a:r>
              <a:rPr lang="en-US" baseline="0" dirty="0" smtClean="0"/>
              <a:t>We take the depth of this “mixed layer” at the time of the satellite image from each pixel, and make the assumption that the HAB concentration seen at the surface during this time is uniformly distributed in this layer, meaning it’s the same concentration from the surface down to this depth.</a:t>
            </a:r>
          </a:p>
          <a:p>
            <a:pPr marL="0" indent="0">
              <a:buFontTx/>
              <a:buNone/>
            </a:pPr>
            <a:r>
              <a:rPr lang="en-US" baseline="0" dirty="0" smtClean="0"/>
              <a:t>This can end up giving us a surface scum, a completely mixed water column, or something in between.</a:t>
            </a:r>
          </a:p>
          <a:p>
            <a:pPr marL="0" indent="0">
              <a:buFontTx/>
              <a:buNone/>
            </a:pPr>
            <a:r>
              <a:rPr lang="en-US" baseline="0" dirty="0" smtClean="0"/>
              <a:t>But we’re not done yet, because what happens if it’s a cloudy day and there is missing data in the satellite data?</a:t>
            </a:r>
          </a:p>
          <a:p>
            <a:pPr marL="0" indent="0">
              <a:buFontTx/>
              <a:buNone/>
            </a:pPr>
            <a:r>
              <a:rPr lang="en-US" baseline="0" dirty="0" smtClean="0"/>
              <a:t>In this case, we use the previous model simulation to “fill in” this missing information, placing the previous HAB concentration in for the missing info.</a:t>
            </a:r>
          </a:p>
          <a:p>
            <a:pPr marL="0" indent="0">
              <a:buFontTx/>
              <a:buNone/>
            </a:pPr>
            <a:r>
              <a:rPr lang="en-US" baseline="0" dirty="0" smtClean="0"/>
              <a:t>And now we have a 3D representation of the bloom and we’re ready to make a forecast.</a:t>
            </a:r>
          </a:p>
        </p:txBody>
      </p:sp>
      <p:sp>
        <p:nvSpPr>
          <p:cNvPr id="4" name="Slide Number Placeholder 3"/>
          <p:cNvSpPr>
            <a:spLocks noGrp="1"/>
          </p:cNvSpPr>
          <p:nvPr>
            <p:ph type="sldNum" sz="quarter" idx="10"/>
          </p:nvPr>
        </p:nvSpPr>
        <p:spPr/>
        <p:txBody>
          <a:bodyPr/>
          <a:lstStyle/>
          <a:p>
            <a:fld id="{6C274A07-95E1-43E5-AF2A-D26E590F4402}" type="slidenum">
              <a:rPr lang="en-US" smtClean="0"/>
              <a:pPr/>
              <a:t>4</a:t>
            </a:fld>
            <a:endParaRPr lang="en-US"/>
          </a:p>
        </p:txBody>
      </p:sp>
    </p:spTree>
    <p:extLst>
      <p:ext uri="{BB962C8B-B14F-4D97-AF65-F5344CB8AC3E}">
        <p14:creationId xmlns:p14="http://schemas.microsoft.com/office/powerpoint/2010/main" val="1870357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You’re looking at an </a:t>
            </a:r>
            <a:r>
              <a:rPr lang="en-US" baseline="0" dirty="0" smtClean="0"/>
              <a:t>example of the HAB Tracker forecast from this past summer (2015) where the bloom in the western basin of Lake Erie is actually being transported toward the City of Toledo, and up the shoreline in a Clock-wise manner, bringing it very close to water intakes that surround the western basin.</a:t>
            </a:r>
          </a:p>
          <a:p>
            <a:pPr marL="0" indent="0">
              <a:buFontTx/>
              <a:buNone/>
            </a:pPr>
            <a:r>
              <a:rPr lang="en-US" dirty="0" smtClean="0"/>
              <a:t>With</a:t>
            </a:r>
            <a:r>
              <a:rPr lang="en-US" baseline="0" dirty="0" smtClean="0"/>
              <a:t> model back-filling technique, we can run this forecast as often as the hydrodynamics are forecasted, providing updated information as a result of the meteorology and currents, even if we don’t have updated satellite imagery.</a:t>
            </a:r>
          </a:p>
          <a:p>
            <a:pPr marL="0" indent="0">
              <a:buFontTx/>
              <a:buNone/>
            </a:pPr>
            <a:r>
              <a:rPr lang="en-US" baseline="0" dirty="0" smtClean="0"/>
              <a:t>But also, since it’s a 3D model, we can also dive below the surface at any point and see how the HAB is being mixed into the water column or forming a scum over the next 5 days</a:t>
            </a:r>
          </a:p>
          <a:p>
            <a:pPr marL="0" indent="0">
              <a:buFontTx/>
              <a:buNone/>
            </a:pPr>
            <a:r>
              <a:rPr lang="en-US" baseline="0" dirty="0" smtClean="0"/>
              <a:t>Now, it’s always fun to watch these animations, but how well does the model actually do? Is it forecasting reality?</a:t>
            </a:r>
          </a:p>
        </p:txBody>
      </p:sp>
      <p:sp>
        <p:nvSpPr>
          <p:cNvPr id="4" name="Slide Number Placeholder 3"/>
          <p:cNvSpPr>
            <a:spLocks noGrp="1"/>
          </p:cNvSpPr>
          <p:nvPr>
            <p:ph type="sldNum" sz="quarter" idx="10"/>
          </p:nvPr>
        </p:nvSpPr>
        <p:spPr/>
        <p:txBody>
          <a:bodyPr/>
          <a:lstStyle/>
          <a:p>
            <a:fld id="{6C274A07-95E1-43E5-AF2A-D26E590F4402}" type="slidenum">
              <a:rPr lang="en-US" smtClean="0"/>
              <a:pPr/>
              <a:t>6</a:t>
            </a:fld>
            <a:endParaRPr lang="en-US"/>
          </a:p>
        </p:txBody>
      </p:sp>
    </p:spTree>
    <p:extLst>
      <p:ext uri="{BB962C8B-B14F-4D97-AF65-F5344CB8AC3E}">
        <p14:creationId xmlns:p14="http://schemas.microsoft.com/office/powerpoint/2010/main" val="2039823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Tx/>
              <a:buNone/>
            </a:pPr>
            <a:r>
              <a:rPr lang="en-US" baseline="0" dirty="0" smtClean="0"/>
              <a:t>For the sake of time, I will show a representative case from August 2011. We’ve gone back and run forecasts for 2011 based on MERIS satellite data.</a:t>
            </a:r>
          </a:p>
          <a:p>
            <a:pPr marL="457200" lvl="1" indent="0">
              <a:buFontTx/>
              <a:buNone/>
            </a:pPr>
            <a:r>
              <a:rPr lang="en-US" baseline="0" dirty="0" smtClean="0"/>
              <a:t>In this plot, you’ll see the left column is the current 2D particle model, the middle column is the next-generation 3D model, and the right column is the satellite-derived HAB</a:t>
            </a:r>
          </a:p>
          <a:p>
            <a:pPr marL="457200" lvl="1" indent="0">
              <a:buFontTx/>
              <a:buNone/>
            </a:pPr>
            <a:r>
              <a:rPr lang="en-US" baseline="0" dirty="0" smtClean="0"/>
              <a:t>The top row is our initialization, so each model uses the satellite to get it’s starting conditions, with model-filling where need be.</a:t>
            </a:r>
          </a:p>
          <a:p>
            <a:pPr marL="457200" lvl="1" indent="0">
              <a:buFontTx/>
              <a:buNone/>
            </a:pPr>
            <a:r>
              <a:rPr lang="en-US" baseline="0" dirty="0" smtClean="0"/>
              <a:t>Then we can look at the forecast progression 1 Day later (the next satellite image) and then 8 days later on August 15</a:t>
            </a:r>
          </a:p>
          <a:p>
            <a:pPr marL="457200" lvl="1" indent="0">
              <a:buFontTx/>
              <a:buNone/>
            </a:pPr>
            <a:r>
              <a:rPr lang="en-US" baseline="0" dirty="0" smtClean="0"/>
              <a:t>You can see even by the next day, as the surface concentration of the bloom dissipates in the observation, the 3D model is tracking this well.</a:t>
            </a:r>
          </a:p>
          <a:p>
            <a:pPr marL="457200" lvl="1" indent="0">
              <a:buFontTx/>
              <a:buNone/>
            </a:pPr>
            <a:r>
              <a:rPr lang="en-US" baseline="0" dirty="0" smtClean="0"/>
              <a:t>And by August 15, 8 days later, we have very different results for the 2D and 3D cases.</a:t>
            </a:r>
          </a:p>
        </p:txBody>
      </p:sp>
      <p:sp>
        <p:nvSpPr>
          <p:cNvPr id="4" name="Slide Number Placeholder 3"/>
          <p:cNvSpPr>
            <a:spLocks noGrp="1"/>
          </p:cNvSpPr>
          <p:nvPr>
            <p:ph type="sldNum" sz="quarter" idx="10"/>
          </p:nvPr>
        </p:nvSpPr>
        <p:spPr/>
        <p:txBody>
          <a:bodyPr/>
          <a:lstStyle/>
          <a:p>
            <a:fld id="{6C274A07-95E1-43E5-AF2A-D26E590F4402}" type="slidenum">
              <a:rPr lang="en-US" smtClean="0"/>
              <a:pPr/>
              <a:t>7</a:t>
            </a:fld>
            <a:endParaRPr lang="en-US"/>
          </a:p>
        </p:txBody>
      </p:sp>
    </p:spTree>
    <p:extLst>
      <p:ext uri="{BB962C8B-B14F-4D97-AF65-F5344CB8AC3E}">
        <p14:creationId xmlns:p14="http://schemas.microsoft.com/office/powerpoint/2010/main" val="3758464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I zoom in on</a:t>
            </a:r>
            <a:r>
              <a:rPr lang="en-US" baseline="0" dirty="0" smtClean="0"/>
              <a:t> this bottom row, 9 days after the model start, we see both models have discrepancies as compared to the satellite image.</a:t>
            </a:r>
          </a:p>
          <a:p>
            <a:r>
              <a:rPr lang="en-US" baseline="0" dirty="0" smtClean="0"/>
              <a:t>However, we see the 2D model pulls away from the western shoreline and out of Maumee Bay, but that’s not the case in the 3D model or the observations.</a:t>
            </a:r>
          </a:p>
          <a:p>
            <a:r>
              <a:rPr lang="en-US" baseline="0" dirty="0" smtClean="0"/>
              <a:t>In fact, this is something we see that’s pretty consistent across time with the 2D </a:t>
            </a:r>
            <a:r>
              <a:rPr lang="en-US" baseline="0" dirty="0" err="1" smtClean="0"/>
              <a:t>vs</a:t>
            </a:r>
            <a:r>
              <a:rPr lang="en-US" baseline="0" dirty="0" smtClean="0"/>
              <a:t> 3D models</a:t>
            </a:r>
          </a:p>
          <a:p>
            <a:r>
              <a:rPr lang="en-US" baseline="0" dirty="0" smtClean="0"/>
              <a:t>This is critical considering that drinking water intakes are very close the shoreline.</a:t>
            </a:r>
          </a:p>
          <a:p>
            <a:r>
              <a:rPr lang="en-US" baseline="0" dirty="0" smtClean="0"/>
              <a:t>Furthermore, we also the 2D is the only one to transport the HAB into eastward past these islands and into the central basin, something that would raise a red flag for decision makers interested in this section of the coastline.</a:t>
            </a:r>
          </a:p>
          <a:p>
            <a:r>
              <a:rPr lang="en-US" baseline="0" dirty="0" smtClean="0"/>
              <a:t>However, the observations and for the most part the 3D model keep the bloom contained in this western basin.</a:t>
            </a:r>
            <a:endParaRPr lang="en-US" dirty="0"/>
          </a:p>
        </p:txBody>
      </p:sp>
      <p:sp>
        <p:nvSpPr>
          <p:cNvPr id="4" name="Slide Number Placeholder 3"/>
          <p:cNvSpPr>
            <a:spLocks noGrp="1"/>
          </p:cNvSpPr>
          <p:nvPr>
            <p:ph type="sldNum" sz="quarter" idx="10"/>
          </p:nvPr>
        </p:nvSpPr>
        <p:spPr/>
        <p:txBody>
          <a:bodyPr/>
          <a:lstStyle/>
          <a:p>
            <a:fld id="{6C274A07-95E1-43E5-AF2A-D26E590F4402}" type="slidenum">
              <a:rPr lang="en-US" smtClean="0"/>
              <a:pPr/>
              <a:t>8</a:t>
            </a:fld>
            <a:endParaRPr lang="en-US"/>
          </a:p>
        </p:txBody>
      </p:sp>
    </p:spTree>
    <p:extLst>
      <p:ext uri="{BB962C8B-B14F-4D97-AF65-F5344CB8AC3E}">
        <p14:creationId xmlns:p14="http://schemas.microsoft.com/office/powerpoint/2010/main" val="1653344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If</a:t>
            </a:r>
            <a:r>
              <a:rPr lang="en-US" baseline="0" dirty="0" smtClean="0"/>
              <a:t> we look at how the models do over all </a:t>
            </a:r>
            <a:r>
              <a:rPr lang="en-US" baseline="0" dirty="0" err="1" smtClean="0"/>
              <a:t>hindcasts</a:t>
            </a:r>
            <a:r>
              <a:rPr lang="en-US" baseline="0" dirty="0" smtClean="0"/>
              <a:t>, we can clearly see a difference.</a:t>
            </a:r>
          </a:p>
          <a:p>
            <a:pPr marL="0" indent="0">
              <a:buFontTx/>
              <a:buNone/>
            </a:pPr>
            <a:r>
              <a:rPr lang="en-US" baseline="0" dirty="0" smtClean="0"/>
              <a:t>Here I’m showing model skill </a:t>
            </a:r>
            <a:r>
              <a:rPr lang="en-US" baseline="0" dirty="0" err="1" smtClean="0"/>
              <a:t>vs</a:t>
            </a:r>
            <a:r>
              <a:rPr lang="en-US" baseline="0" dirty="0" smtClean="0"/>
              <a:t> the persistence model (the last good image) as a function of forecast day.</a:t>
            </a:r>
          </a:p>
          <a:p>
            <a:pPr marL="0" indent="0">
              <a:buFontTx/>
              <a:buNone/>
            </a:pPr>
            <a:r>
              <a:rPr lang="en-US" baseline="0" dirty="0" smtClean="0"/>
              <a:t>The 3D model, shown in red, out performs the 2D model over the entire 10-day period</a:t>
            </a:r>
          </a:p>
          <a:p>
            <a:pPr marL="0" indent="0">
              <a:buFontTx/>
              <a:buNone/>
            </a:pPr>
            <a:r>
              <a:rPr lang="en-US" baseline="0" dirty="0" smtClean="0"/>
              <a:t>And it also does an excellent job at matching sub-surface conditions.</a:t>
            </a:r>
          </a:p>
          <a:p>
            <a:pPr marL="0" indent="0">
              <a:buFontTx/>
              <a:buNone/>
            </a:pPr>
            <a:r>
              <a:rPr lang="en-US" baseline="0" dirty="0" smtClean="0"/>
              <a:t>Here we plot the vertical distribution of the HAB, taken from measurements in the field, as compared with the model.</a:t>
            </a:r>
          </a:p>
          <a:p>
            <a:pPr marL="0" indent="0">
              <a:buFontTx/>
              <a:buNone/>
            </a:pPr>
            <a:r>
              <a:rPr lang="en-US" baseline="0" dirty="0" smtClean="0"/>
              <a:t>Based on the data we have, it seems vertical mixing in the model, which includes this rough approximation of biology through buoyant migration, reasonably captures what we see in the lake</a:t>
            </a:r>
          </a:p>
          <a:p>
            <a:pPr marL="0" indent="0">
              <a:buFontTx/>
              <a:buNone/>
            </a:pPr>
            <a:r>
              <a:rPr lang="en-US" baseline="0" dirty="0" smtClean="0"/>
              <a:t>Remember, this is a critical piece for informing drinking water treatment plants about HAB conditions that they might experience</a:t>
            </a:r>
          </a:p>
        </p:txBody>
      </p:sp>
      <p:sp>
        <p:nvSpPr>
          <p:cNvPr id="4" name="Slide Number Placeholder 3"/>
          <p:cNvSpPr>
            <a:spLocks noGrp="1"/>
          </p:cNvSpPr>
          <p:nvPr>
            <p:ph type="sldNum" sz="quarter" idx="10"/>
          </p:nvPr>
        </p:nvSpPr>
        <p:spPr/>
        <p:txBody>
          <a:bodyPr/>
          <a:lstStyle/>
          <a:p>
            <a:fld id="{6C274A07-95E1-43E5-AF2A-D26E590F4402}" type="slidenum">
              <a:rPr lang="en-US" smtClean="0"/>
              <a:pPr/>
              <a:t>9</a:t>
            </a:fld>
            <a:endParaRPr lang="en-US"/>
          </a:p>
        </p:txBody>
      </p:sp>
    </p:spTree>
    <p:extLst>
      <p:ext uri="{BB962C8B-B14F-4D97-AF65-F5344CB8AC3E}">
        <p14:creationId xmlns:p14="http://schemas.microsoft.com/office/powerpoint/2010/main" val="1961931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So, we’re does this leave us.</a:t>
            </a:r>
          </a:p>
          <a:p>
            <a:pPr marL="0" indent="0">
              <a:buFontTx/>
              <a:buNone/>
            </a:pPr>
            <a:r>
              <a:rPr lang="en-US" dirty="0" smtClean="0"/>
              <a:t>We’re</a:t>
            </a:r>
            <a:r>
              <a:rPr lang="en-US" baseline="0" dirty="0" smtClean="0"/>
              <a:t> seeing improvements to short-term HAB forecasting thanks to a number of NOAA scientists</a:t>
            </a:r>
          </a:p>
          <a:p>
            <a:pPr marL="0" indent="0">
              <a:buFontTx/>
              <a:buNone/>
            </a:pPr>
            <a:r>
              <a:rPr lang="en-US" baseline="0" dirty="0" smtClean="0"/>
              <a:t>Both through upgrade of the Lake Erie hydrodynamic model, as well as through the development of a next-generation 3D HAB model</a:t>
            </a:r>
          </a:p>
          <a:p>
            <a:pPr marL="0" indent="0">
              <a:buFontTx/>
              <a:buNone/>
            </a:pPr>
            <a:r>
              <a:rPr lang="en-US" baseline="0" dirty="0" smtClean="0"/>
              <a:t>Where both better physics, in the form of currents and mixing, and some biology, via buoyant velocity, yields forecast improvement</a:t>
            </a:r>
          </a:p>
          <a:p>
            <a:pPr marL="0" indent="0">
              <a:buFontTx/>
              <a:buNone/>
            </a:pPr>
            <a:r>
              <a:rPr lang="en-US" baseline="0" dirty="0" smtClean="0"/>
              <a:t>But where do we go from here?</a:t>
            </a:r>
          </a:p>
          <a:p>
            <a:pPr marL="0" indent="0">
              <a:buFontTx/>
              <a:buNone/>
            </a:pPr>
            <a:r>
              <a:rPr lang="en-US" baseline="0" dirty="0" smtClean="0"/>
              <a:t>I brought it up earlier, but we’re still working on understanding and incorporating HAB growth into our models.</a:t>
            </a:r>
          </a:p>
          <a:p>
            <a:pPr marL="0" indent="0">
              <a:buFontTx/>
              <a:buNone/>
            </a:pPr>
            <a:r>
              <a:rPr lang="en-US" baseline="0" dirty="0" smtClean="0"/>
              <a:t>We’re also trying to understand an extremely important component, which is toxicity, when the bloom will turn toxic?</a:t>
            </a:r>
          </a:p>
          <a:p>
            <a:pPr marL="0" indent="0">
              <a:buFontTx/>
              <a:buNone/>
            </a:pPr>
            <a:r>
              <a:rPr lang="en-US" baseline="0" dirty="0" smtClean="0"/>
              <a:t>And finally, progression toward a 3D biophysical model, that can better represent the biology and water quality, and aid in bloom initiation forecasting</a:t>
            </a:r>
          </a:p>
        </p:txBody>
      </p:sp>
      <p:sp>
        <p:nvSpPr>
          <p:cNvPr id="4" name="Slide Number Placeholder 3"/>
          <p:cNvSpPr>
            <a:spLocks noGrp="1"/>
          </p:cNvSpPr>
          <p:nvPr>
            <p:ph type="sldNum" sz="quarter" idx="10"/>
          </p:nvPr>
        </p:nvSpPr>
        <p:spPr/>
        <p:txBody>
          <a:bodyPr/>
          <a:lstStyle/>
          <a:p>
            <a:fld id="{6C274A07-95E1-43E5-AF2A-D26E590F4402}" type="slidenum">
              <a:rPr lang="en-US" smtClean="0"/>
              <a:pPr/>
              <a:t>11</a:t>
            </a:fld>
            <a:endParaRPr lang="en-US"/>
          </a:p>
        </p:txBody>
      </p:sp>
    </p:spTree>
    <p:extLst>
      <p:ext uri="{BB962C8B-B14F-4D97-AF65-F5344CB8AC3E}">
        <p14:creationId xmlns:p14="http://schemas.microsoft.com/office/powerpoint/2010/main" val="3257179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16" descr="background.jpg"/>
          <p:cNvPicPr>
            <a:picLocks noChangeAspect="1"/>
          </p:cNvPicPr>
          <p:nvPr userDrawn="1"/>
        </p:nvPicPr>
        <p:blipFill>
          <a:blip r:embed="rId2" cstate="print"/>
          <a:srcRect/>
          <a:stretch>
            <a:fillRect/>
          </a:stretch>
        </p:blipFill>
        <p:spPr bwMode="auto">
          <a:xfrm>
            <a:off x="0" y="-52388"/>
            <a:ext cx="9144000" cy="6858001"/>
          </a:xfrm>
          <a:prstGeom prst="rect">
            <a:avLst/>
          </a:prstGeom>
          <a:noFill/>
          <a:ln w="9525">
            <a:noFill/>
            <a:miter lim="800000"/>
            <a:headEnd/>
            <a:tailEnd/>
          </a:ln>
        </p:spPr>
      </p:pic>
      <p:grpSp>
        <p:nvGrpSpPr>
          <p:cNvPr id="7" name="Group 9"/>
          <p:cNvGrpSpPr>
            <a:grpSpLocks/>
          </p:cNvGrpSpPr>
          <p:nvPr userDrawn="1"/>
        </p:nvGrpSpPr>
        <p:grpSpPr bwMode="auto">
          <a:xfrm>
            <a:off x="220133" y="6039983"/>
            <a:ext cx="676768" cy="649289"/>
            <a:chOff x="-855137" y="5721914"/>
            <a:chExt cx="397933" cy="397933"/>
          </a:xfrm>
        </p:grpSpPr>
        <p:sp>
          <p:nvSpPr>
            <p:cNvPr id="8" name="Oval 7"/>
            <p:cNvSpPr/>
            <p:nvPr/>
          </p:nvSpPr>
          <p:spPr>
            <a:xfrm>
              <a:off x="-855137" y="5721914"/>
              <a:ext cx="397933" cy="39793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 name="Picture 22" descr="NOAAlogoNew.ai"/>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5137" y="5721914"/>
              <a:ext cx="397933" cy="397933"/>
            </a:xfrm>
            <a:prstGeom prst="rect">
              <a:avLst/>
            </a:prstGeom>
            <a:noFill/>
            <a:ln w="9525">
              <a:noFill/>
              <a:miter lim="800000"/>
              <a:headEnd/>
              <a:tailEnd/>
            </a:ln>
          </p:spPr>
        </p:pic>
      </p:grpSp>
      <p:sp>
        <p:nvSpPr>
          <p:cNvPr id="17" name="Title Placeholder 1"/>
          <p:cNvSpPr>
            <a:spLocks noGrp="1"/>
          </p:cNvSpPr>
          <p:nvPr>
            <p:ph type="title"/>
          </p:nvPr>
        </p:nvSpPr>
        <p:spPr>
          <a:xfrm>
            <a:off x="220133" y="274638"/>
            <a:ext cx="6333067" cy="436562"/>
          </a:xfrm>
          <a:prstGeom prst="rect">
            <a:avLst/>
          </a:prstGeom>
        </p:spPr>
        <p:txBody>
          <a:bodyPr rtlCol="0">
            <a:noAutofit/>
          </a:bodyPr>
          <a:lstStyle>
            <a:lvl1pPr>
              <a:defRPr>
                <a:latin typeface="Palatino"/>
                <a:cs typeface="Palatino"/>
              </a:defRPr>
            </a:lvl1pPr>
          </a:lstStyle>
          <a:p>
            <a:r>
              <a:rPr lang="en-US" dirty="0" smtClean="0"/>
              <a:t>Title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pic>
        <p:nvPicPr>
          <p:cNvPr id="5" name="Picture 12" descr="header.jpg"/>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763" y="0"/>
            <a:ext cx="9148763" cy="958850"/>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background.jpg"/>
          <p:cNvPicPr>
            <a:picLocks noChangeAspect="1"/>
          </p:cNvPicPr>
          <p:nvPr/>
        </p:nvPicPr>
        <p:blipFill>
          <a:blip r:embed="rId5" cstate="print"/>
          <a:srcRect/>
          <a:stretch>
            <a:fillRect/>
          </a:stretch>
        </p:blipFill>
        <p:spPr bwMode="auto">
          <a:xfrm>
            <a:off x="-4763" y="-1588"/>
            <a:ext cx="9144001" cy="6858001"/>
          </a:xfrm>
          <a:prstGeom prst="rect">
            <a:avLst/>
          </a:prstGeom>
          <a:noFill/>
          <a:ln w="9525">
            <a:noFill/>
            <a:miter lim="800000"/>
            <a:headEnd/>
            <a:tailEnd/>
          </a:ln>
        </p:spPr>
      </p:pic>
      <p:sp>
        <p:nvSpPr>
          <p:cNvPr id="16" name="Rectangle 15"/>
          <p:cNvSpPr/>
          <p:nvPr/>
        </p:nvSpPr>
        <p:spPr>
          <a:xfrm>
            <a:off x="0" y="6357938"/>
            <a:ext cx="9144000" cy="495300"/>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29" name="Group 9"/>
          <p:cNvGrpSpPr>
            <a:grpSpLocks/>
          </p:cNvGrpSpPr>
          <p:nvPr/>
        </p:nvGrpSpPr>
        <p:grpSpPr bwMode="auto">
          <a:xfrm>
            <a:off x="79375" y="6407150"/>
            <a:ext cx="398463" cy="398463"/>
            <a:chOff x="-855137" y="5721914"/>
            <a:chExt cx="397933" cy="397933"/>
          </a:xfrm>
        </p:grpSpPr>
        <p:sp>
          <p:nvSpPr>
            <p:cNvPr id="11" name="Oval 10"/>
            <p:cNvSpPr/>
            <p:nvPr/>
          </p:nvSpPr>
          <p:spPr>
            <a:xfrm>
              <a:off x="-855137" y="5721914"/>
              <a:ext cx="397933" cy="39793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6" name="Picture 11" descr="NOAAlogoNew.ai"/>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855137" y="5721914"/>
              <a:ext cx="397933" cy="397933"/>
            </a:xfrm>
            <a:prstGeom prst="rect">
              <a:avLst/>
            </a:prstGeom>
            <a:noFill/>
            <a:ln w="9525">
              <a:noFill/>
              <a:miter lim="800000"/>
              <a:headEnd/>
              <a:tailEnd/>
            </a:ln>
          </p:spPr>
        </p:pic>
      </p:grpSp>
      <p:sp>
        <p:nvSpPr>
          <p:cNvPr id="14" name="Oval 13"/>
          <p:cNvSpPr/>
          <p:nvPr/>
        </p:nvSpPr>
        <p:spPr>
          <a:xfrm>
            <a:off x="8361363" y="6520055"/>
            <a:ext cx="684212" cy="246062"/>
          </a:xfrm>
          <a:prstGeom prst="ellipse">
            <a:avLst/>
          </a:prstGeom>
          <a:solidFill>
            <a:srgbClr val="A3C5C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TextBox 14"/>
          <p:cNvSpPr txBox="1"/>
          <p:nvPr/>
        </p:nvSpPr>
        <p:spPr>
          <a:xfrm>
            <a:off x="8377238" y="6499561"/>
            <a:ext cx="677862" cy="246063"/>
          </a:xfrm>
          <a:prstGeom prst="rect">
            <a:avLst/>
          </a:prstGeom>
          <a:noFill/>
        </p:spPr>
        <p:txBody>
          <a:bodyPr>
            <a:spAutoFit/>
          </a:bodyPr>
          <a:lstStyle/>
          <a:p>
            <a:pPr algn="ctr" fontAlgn="auto">
              <a:spcBef>
                <a:spcPts val="0"/>
              </a:spcBef>
              <a:spcAft>
                <a:spcPts val="0"/>
              </a:spcAft>
              <a:defRPr/>
            </a:pPr>
            <a:fld id="{FA3A00E3-9205-43A1-A898-B52C9AC5AE99}" type="slidenum">
              <a:rPr lang="en-US" sz="1000" smtClean="0">
                <a:solidFill>
                  <a:srgbClr val="FFFFFF"/>
                </a:solidFill>
                <a:latin typeface="Arial"/>
                <a:cs typeface="Arial"/>
              </a:rPr>
              <a:pPr algn="ctr" fontAlgn="auto">
                <a:spcBef>
                  <a:spcPts val="0"/>
                </a:spcBef>
                <a:spcAft>
                  <a:spcPts val="0"/>
                </a:spcAft>
                <a:defRPr/>
              </a:pPr>
              <a:t>‹#›</a:t>
            </a:fld>
            <a:endParaRPr lang="en-US" sz="1000" dirty="0">
              <a:solidFill>
                <a:srgbClr val="FFFFFF"/>
              </a:solidFill>
              <a:latin typeface="Arial"/>
              <a:cs typeface="Arial"/>
            </a:endParaRPr>
          </a:p>
        </p:txBody>
      </p:sp>
      <p:sp>
        <p:nvSpPr>
          <p:cNvPr id="1033" name="Title Placeholder 1"/>
          <p:cNvSpPr>
            <a:spLocks noGrp="1"/>
          </p:cNvSpPr>
          <p:nvPr>
            <p:ph type="title"/>
          </p:nvPr>
        </p:nvSpPr>
        <p:spPr bwMode="auto">
          <a:xfrm>
            <a:off x="220663" y="274638"/>
            <a:ext cx="6332537" cy="436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Title</a:t>
            </a:r>
          </a:p>
        </p:txBody>
      </p:sp>
      <p:sp>
        <p:nvSpPr>
          <p:cNvPr id="17" name="TextBox 16"/>
          <p:cNvSpPr txBox="1"/>
          <p:nvPr userDrawn="1"/>
        </p:nvSpPr>
        <p:spPr>
          <a:xfrm>
            <a:off x="477838" y="6519863"/>
            <a:ext cx="7878762" cy="230832"/>
          </a:xfrm>
          <a:prstGeom prst="rect">
            <a:avLst/>
          </a:prstGeom>
          <a:noFill/>
        </p:spPr>
        <p:txBody>
          <a:bodyPr wrap="square">
            <a:spAutoFit/>
          </a:bodyPr>
          <a:lstStyle/>
          <a:p>
            <a:pPr algn="ctr" fontAlgn="auto">
              <a:spcBef>
                <a:spcPts val="0"/>
              </a:spcBef>
              <a:spcAft>
                <a:spcPts val="0"/>
              </a:spcAft>
              <a:defRPr/>
            </a:pPr>
            <a:r>
              <a:rPr lang="en-US" sz="900" dirty="0" smtClean="0">
                <a:solidFill>
                  <a:schemeClr val="bg1">
                    <a:lumMod val="50000"/>
                  </a:schemeClr>
                </a:solidFill>
                <a:latin typeface="Arial"/>
                <a:cs typeface="Arial"/>
              </a:rPr>
              <a:t>NATIONAL</a:t>
            </a:r>
            <a:r>
              <a:rPr lang="en-US" sz="900" baseline="0" dirty="0" smtClean="0">
                <a:solidFill>
                  <a:schemeClr val="bg1">
                    <a:lumMod val="50000"/>
                  </a:schemeClr>
                </a:solidFill>
                <a:latin typeface="Arial"/>
                <a:cs typeface="Arial"/>
              </a:rPr>
              <a:t> OCEANIC AND ATMOSPHERIC ADMINISTRATION   I   GREAT LAKES ENVIRONMENTAL RESEARCH LAB  I    ANN ARBOR MI</a:t>
            </a:r>
            <a:endParaRPr lang="en-US" sz="900" dirty="0">
              <a:solidFill>
                <a:schemeClr val="bg1">
                  <a:lumMod val="50000"/>
                </a:schemeClr>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Lst>
  <p:txStyles>
    <p:titleStyle>
      <a:lvl1pPr algn="l" defTabSz="457200" rtl="0" fontAlgn="base">
        <a:spcBef>
          <a:spcPct val="0"/>
        </a:spcBef>
        <a:spcAft>
          <a:spcPct val="0"/>
        </a:spcAft>
        <a:defRPr sz="3200" b="1" kern="1200">
          <a:solidFill>
            <a:schemeClr val="tx1"/>
          </a:solidFill>
          <a:latin typeface="Palatino"/>
          <a:ea typeface="+mj-ea"/>
          <a:cs typeface="Palatino"/>
        </a:defRPr>
      </a:lvl1pPr>
      <a:lvl2pPr algn="l" defTabSz="457200" rtl="0" fontAlgn="base">
        <a:spcBef>
          <a:spcPct val="0"/>
        </a:spcBef>
        <a:spcAft>
          <a:spcPct val="0"/>
        </a:spcAft>
        <a:defRPr sz="3200" b="1">
          <a:solidFill>
            <a:schemeClr val="tx1"/>
          </a:solidFill>
          <a:latin typeface="Arial" charset="0"/>
          <a:cs typeface="Arial" charset="0"/>
        </a:defRPr>
      </a:lvl2pPr>
      <a:lvl3pPr algn="l" defTabSz="457200" rtl="0" fontAlgn="base">
        <a:spcBef>
          <a:spcPct val="0"/>
        </a:spcBef>
        <a:spcAft>
          <a:spcPct val="0"/>
        </a:spcAft>
        <a:defRPr sz="3200" b="1">
          <a:solidFill>
            <a:schemeClr val="tx1"/>
          </a:solidFill>
          <a:latin typeface="Arial" charset="0"/>
          <a:cs typeface="Arial" charset="0"/>
        </a:defRPr>
      </a:lvl3pPr>
      <a:lvl4pPr algn="l" defTabSz="457200" rtl="0" fontAlgn="base">
        <a:spcBef>
          <a:spcPct val="0"/>
        </a:spcBef>
        <a:spcAft>
          <a:spcPct val="0"/>
        </a:spcAft>
        <a:defRPr sz="3200" b="1">
          <a:solidFill>
            <a:schemeClr val="tx1"/>
          </a:solidFill>
          <a:latin typeface="Arial" charset="0"/>
          <a:cs typeface="Arial" charset="0"/>
        </a:defRPr>
      </a:lvl4pPr>
      <a:lvl5pPr algn="l" defTabSz="457200" rtl="0" fontAlgn="base">
        <a:spcBef>
          <a:spcPct val="0"/>
        </a:spcBef>
        <a:spcAft>
          <a:spcPct val="0"/>
        </a:spcAft>
        <a:defRPr sz="3200" b="1">
          <a:solidFill>
            <a:schemeClr val="tx1"/>
          </a:solidFill>
          <a:latin typeface="Arial" charset="0"/>
          <a:cs typeface="Arial" charset="0"/>
        </a:defRPr>
      </a:lvl5pPr>
      <a:lvl6pPr marL="457200" algn="l" defTabSz="457200" rtl="0" fontAlgn="base">
        <a:spcBef>
          <a:spcPct val="0"/>
        </a:spcBef>
        <a:spcAft>
          <a:spcPct val="0"/>
        </a:spcAft>
        <a:defRPr sz="3200" b="1">
          <a:solidFill>
            <a:schemeClr val="tx1"/>
          </a:solidFill>
          <a:latin typeface="Arial" charset="0"/>
          <a:cs typeface="Arial" charset="0"/>
        </a:defRPr>
      </a:lvl6pPr>
      <a:lvl7pPr marL="914400" algn="l" defTabSz="457200" rtl="0" fontAlgn="base">
        <a:spcBef>
          <a:spcPct val="0"/>
        </a:spcBef>
        <a:spcAft>
          <a:spcPct val="0"/>
        </a:spcAft>
        <a:defRPr sz="3200" b="1">
          <a:solidFill>
            <a:schemeClr val="tx1"/>
          </a:solidFill>
          <a:latin typeface="Arial" charset="0"/>
          <a:cs typeface="Arial" charset="0"/>
        </a:defRPr>
      </a:lvl7pPr>
      <a:lvl8pPr marL="1371600" algn="l" defTabSz="457200" rtl="0" fontAlgn="base">
        <a:spcBef>
          <a:spcPct val="0"/>
        </a:spcBef>
        <a:spcAft>
          <a:spcPct val="0"/>
        </a:spcAft>
        <a:defRPr sz="3200" b="1">
          <a:solidFill>
            <a:schemeClr val="tx1"/>
          </a:solidFill>
          <a:latin typeface="Arial" charset="0"/>
          <a:cs typeface="Arial" charset="0"/>
        </a:defRPr>
      </a:lvl8pPr>
      <a:lvl9pPr marL="1828800" algn="l" defTabSz="457200" rtl="0" fontAlgn="base">
        <a:spcBef>
          <a:spcPct val="0"/>
        </a:spcBef>
        <a:spcAft>
          <a:spcPct val="0"/>
        </a:spcAft>
        <a:defRPr sz="3200" b="1">
          <a:solidFill>
            <a:schemeClr val="tx1"/>
          </a:solidFill>
          <a:latin typeface="Arial" charset="0"/>
          <a:cs typeface="Arial" charset="0"/>
        </a:defRPr>
      </a:lvl9pPr>
    </p:titleStyle>
    <p:bodyStyle>
      <a:lvl1pPr marL="342900" indent="-342900" algn="l" defTabSz="457200" rtl="0" fontAlgn="base">
        <a:spcBef>
          <a:spcPct val="20000"/>
        </a:spcBef>
        <a:spcAft>
          <a:spcPct val="0"/>
        </a:spcAft>
        <a:buFont typeface="Arial" charset="0"/>
        <a:defRPr sz="2000" kern="1200">
          <a:solidFill>
            <a:schemeClr val="tx1"/>
          </a:solidFill>
          <a:latin typeface="Arial"/>
          <a:ea typeface="+mn-ea"/>
          <a:cs typeface="Arial"/>
        </a:defRPr>
      </a:lvl1pPr>
      <a:lvl2pPr marL="742950" indent="-285750" algn="l" defTabSz="457200" rtl="0" fontAlgn="base">
        <a:spcBef>
          <a:spcPct val="20000"/>
        </a:spcBef>
        <a:spcAft>
          <a:spcPct val="0"/>
        </a:spcAft>
        <a:buFont typeface="Arial" charset="0"/>
        <a:buChar char="–"/>
        <a:defRPr sz="2000" kern="1200">
          <a:solidFill>
            <a:schemeClr val="tx1"/>
          </a:solidFill>
          <a:latin typeface="+mn-lt"/>
          <a:ea typeface="+mn-ea"/>
          <a:cs typeface="Arial" charset="0"/>
        </a:defRPr>
      </a:lvl2pPr>
      <a:lvl3pPr marL="1143000" indent="-228600" algn="l" defTabSz="457200" rtl="0" fontAlgn="base">
        <a:spcBef>
          <a:spcPct val="20000"/>
        </a:spcBef>
        <a:spcAft>
          <a:spcPct val="0"/>
        </a:spcAft>
        <a:buFont typeface="Arial" charset="0"/>
        <a:buChar char="•"/>
        <a:defRPr sz="2000" kern="1200">
          <a:solidFill>
            <a:schemeClr val="tx1"/>
          </a:solidFill>
          <a:latin typeface="+mn-lt"/>
          <a:ea typeface="+mn-ea"/>
          <a:cs typeface="Arial" charset="0"/>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Arial" charset="0"/>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ti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tiff"/><Relationship Id="rId5" Type="http://schemas.microsoft.com/office/2007/relationships/hdphoto" Target="../media/hdphoto1.wdp"/><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gif"/><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2.gif"/></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HAB Particle Model</a:t>
            </a:r>
            <a:endParaRPr lang="en-US" dirty="0"/>
          </a:p>
        </p:txBody>
      </p:sp>
      <p:sp>
        <p:nvSpPr>
          <p:cNvPr id="6" name="TextBox 5"/>
          <p:cNvSpPr txBox="1"/>
          <p:nvPr/>
        </p:nvSpPr>
        <p:spPr>
          <a:xfrm>
            <a:off x="7444350" y="1379093"/>
            <a:ext cx="1595534" cy="523220"/>
          </a:xfrm>
          <a:prstGeom prst="rect">
            <a:avLst/>
          </a:prstGeom>
          <a:noFill/>
        </p:spPr>
        <p:txBody>
          <a:bodyPr wrap="none" rtlCol="0">
            <a:spAutoFit/>
          </a:bodyPr>
          <a:lstStyle/>
          <a:p>
            <a:r>
              <a:rPr lang="en-US" sz="2800" dirty="0" smtClean="0">
                <a:latin typeface="+mn-lt"/>
              </a:rPr>
              <a:t>Buoyancy</a:t>
            </a:r>
            <a:endParaRPr lang="en-US" sz="2800" dirty="0">
              <a:latin typeface="+mn-lt"/>
            </a:endParaRPr>
          </a:p>
        </p:txBody>
      </p:sp>
      <p:sp>
        <p:nvSpPr>
          <p:cNvPr id="8" name="TextBox 7"/>
          <p:cNvSpPr txBox="1"/>
          <p:nvPr/>
        </p:nvSpPr>
        <p:spPr>
          <a:xfrm>
            <a:off x="6905327" y="1234931"/>
            <a:ext cx="465692" cy="769441"/>
          </a:xfrm>
          <a:prstGeom prst="rect">
            <a:avLst/>
          </a:prstGeom>
          <a:noFill/>
        </p:spPr>
        <p:txBody>
          <a:bodyPr wrap="none" rtlCol="0">
            <a:spAutoFit/>
          </a:bodyPr>
          <a:lstStyle/>
          <a:p>
            <a:r>
              <a:rPr lang="en-US" sz="4400" dirty="0" smtClean="0">
                <a:latin typeface="+mn-lt"/>
              </a:rPr>
              <a:t>+</a:t>
            </a:r>
            <a:endParaRPr lang="en-US" sz="4400" dirty="0">
              <a:latin typeface="+mn-lt"/>
            </a:endParaRPr>
          </a:p>
        </p:txBody>
      </p:sp>
      <p:sp>
        <p:nvSpPr>
          <p:cNvPr id="9" name="TextBox 8"/>
          <p:cNvSpPr txBox="1"/>
          <p:nvPr/>
        </p:nvSpPr>
        <p:spPr>
          <a:xfrm>
            <a:off x="1466799" y="1234931"/>
            <a:ext cx="465692" cy="769441"/>
          </a:xfrm>
          <a:prstGeom prst="rect">
            <a:avLst/>
          </a:prstGeom>
          <a:noFill/>
        </p:spPr>
        <p:txBody>
          <a:bodyPr wrap="none" rtlCol="0">
            <a:spAutoFit/>
          </a:bodyPr>
          <a:lstStyle/>
          <a:p>
            <a:r>
              <a:rPr lang="en-US" sz="4400" dirty="0" smtClean="0">
                <a:latin typeface="+mn-lt"/>
              </a:rPr>
              <a:t>=</a:t>
            </a:r>
            <a:endParaRPr lang="en-US" sz="4400" dirty="0">
              <a:latin typeface="+mn-lt"/>
            </a:endParaRPr>
          </a:p>
        </p:txBody>
      </p:sp>
      <p:grpSp>
        <p:nvGrpSpPr>
          <p:cNvPr id="13" name="Group 12"/>
          <p:cNvGrpSpPr/>
          <p:nvPr/>
        </p:nvGrpSpPr>
        <p:grpSpPr>
          <a:xfrm>
            <a:off x="77988" y="855386"/>
            <a:ext cx="1313541" cy="1384995"/>
            <a:chOff x="430381" y="1116996"/>
            <a:chExt cx="1313541" cy="1384995"/>
          </a:xfrm>
        </p:grpSpPr>
        <p:sp>
          <p:nvSpPr>
            <p:cNvPr id="3" name="TextBox 2"/>
            <p:cNvSpPr txBox="1"/>
            <p:nvPr/>
          </p:nvSpPr>
          <p:spPr>
            <a:xfrm>
              <a:off x="430381" y="1116996"/>
              <a:ext cx="1275259" cy="1384995"/>
            </a:xfrm>
            <a:prstGeom prst="rect">
              <a:avLst/>
            </a:prstGeom>
            <a:noFill/>
          </p:spPr>
          <p:txBody>
            <a:bodyPr wrap="none" rtlCol="0">
              <a:spAutoFit/>
            </a:bodyPr>
            <a:lstStyle/>
            <a:p>
              <a:pPr algn="ctr"/>
              <a:r>
                <a:rPr lang="en-US" sz="3600" b="1" dirty="0" smtClean="0">
                  <a:latin typeface="+mn-lt"/>
                </a:rPr>
                <a:t>HAB</a:t>
              </a:r>
            </a:p>
            <a:p>
              <a:pPr algn="ctr"/>
              <a:r>
                <a:rPr lang="en-US" sz="2400" dirty="0" smtClean="0">
                  <a:latin typeface="+mn-lt"/>
                </a:rPr>
                <a:t>Intensity</a:t>
              </a:r>
              <a:endParaRPr lang="en-US" sz="2400" dirty="0">
                <a:latin typeface="+mn-lt"/>
              </a:endParaRPr>
            </a:p>
            <a:p>
              <a:pPr algn="ctr"/>
              <a:r>
                <a:rPr lang="en-US" sz="2400" dirty="0" smtClean="0">
                  <a:latin typeface="+mn-lt"/>
                </a:rPr>
                <a:t>Location</a:t>
              </a:r>
              <a:endParaRPr lang="en-US" sz="2400" dirty="0">
                <a:latin typeface="+mn-lt"/>
              </a:endParaRPr>
            </a:p>
          </p:txBody>
        </p:sp>
        <p:sp>
          <p:nvSpPr>
            <p:cNvPr id="10" name="Left Bracket 9"/>
            <p:cNvSpPr/>
            <p:nvPr/>
          </p:nvSpPr>
          <p:spPr>
            <a:xfrm>
              <a:off x="453081" y="1736811"/>
              <a:ext cx="288324" cy="758056"/>
            </a:xfrm>
            <a:prstGeom prst="leftBracket">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1" name="Left Bracket 10"/>
            <p:cNvSpPr/>
            <p:nvPr/>
          </p:nvSpPr>
          <p:spPr>
            <a:xfrm rot="10800000">
              <a:off x="1455598" y="1723340"/>
              <a:ext cx="288324" cy="758056"/>
            </a:xfrm>
            <a:prstGeom prst="leftBracket">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sp>
        <p:nvSpPr>
          <p:cNvPr id="12" name="TextBox 11"/>
          <p:cNvSpPr txBox="1"/>
          <p:nvPr/>
        </p:nvSpPr>
        <p:spPr>
          <a:xfrm>
            <a:off x="1850111" y="1208845"/>
            <a:ext cx="1426868" cy="954107"/>
          </a:xfrm>
          <a:prstGeom prst="rect">
            <a:avLst/>
          </a:prstGeom>
          <a:noFill/>
        </p:spPr>
        <p:txBody>
          <a:bodyPr wrap="none" rtlCol="0">
            <a:spAutoFit/>
          </a:bodyPr>
          <a:lstStyle/>
          <a:p>
            <a:pPr algn="ctr"/>
            <a:r>
              <a:rPr lang="en-US" sz="2800" dirty="0" smtClean="0">
                <a:latin typeface="+mn-lt"/>
              </a:rPr>
              <a:t>Initial</a:t>
            </a:r>
          </a:p>
          <a:p>
            <a:pPr algn="ctr"/>
            <a:r>
              <a:rPr lang="en-US" sz="2800" dirty="0" smtClean="0">
                <a:latin typeface="+mn-lt"/>
              </a:rPr>
              <a:t>Location</a:t>
            </a:r>
            <a:endParaRPr lang="en-US" sz="2800" dirty="0">
              <a:latin typeface="+mn-lt"/>
            </a:endParaRPr>
          </a:p>
        </p:txBody>
      </p:sp>
      <p:sp>
        <p:nvSpPr>
          <p:cNvPr id="14" name="TextBox 13"/>
          <p:cNvSpPr txBox="1"/>
          <p:nvPr/>
        </p:nvSpPr>
        <p:spPr>
          <a:xfrm>
            <a:off x="3178955" y="1245514"/>
            <a:ext cx="465692" cy="769441"/>
          </a:xfrm>
          <a:prstGeom prst="rect">
            <a:avLst/>
          </a:prstGeom>
          <a:noFill/>
        </p:spPr>
        <p:txBody>
          <a:bodyPr wrap="none" rtlCol="0">
            <a:spAutoFit/>
          </a:bodyPr>
          <a:lstStyle/>
          <a:p>
            <a:r>
              <a:rPr lang="en-US" sz="4400" dirty="0" smtClean="0">
                <a:latin typeface="+mn-lt"/>
              </a:rPr>
              <a:t>+</a:t>
            </a:r>
            <a:endParaRPr lang="en-US" sz="4400" dirty="0">
              <a:latin typeface="+mn-lt"/>
            </a:endParaRPr>
          </a:p>
        </p:txBody>
      </p:sp>
      <p:sp>
        <p:nvSpPr>
          <p:cNvPr id="15" name="TextBox 14"/>
          <p:cNvSpPr txBox="1"/>
          <p:nvPr/>
        </p:nvSpPr>
        <p:spPr>
          <a:xfrm>
            <a:off x="1466799" y="2576925"/>
            <a:ext cx="1426429" cy="830997"/>
          </a:xfrm>
          <a:prstGeom prst="rect">
            <a:avLst/>
          </a:prstGeom>
          <a:noFill/>
        </p:spPr>
        <p:txBody>
          <a:bodyPr wrap="square" rtlCol="0">
            <a:spAutoFit/>
          </a:bodyPr>
          <a:lstStyle/>
          <a:p>
            <a:pPr algn="ctr"/>
            <a:r>
              <a:rPr lang="en-US" sz="2400" b="1" i="1" dirty="0" smtClean="0">
                <a:latin typeface="+mn-lt"/>
              </a:rPr>
              <a:t>Remote Sensing</a:t>
            </a:r>
            <a:endParaRPr lang="en-US" sz="2400" b="1" i="1" dirty="0">
              <a:latin typeface="+mn-lt"/>
            </a:endParaRPr>
          </a:p>
        </p:txBody>
      </p:sp>
      <p:sp>
        <p:nvSpPr>
          <p:cNvPr id="16" name="TextBox 15"/>
          <p:cNvSpPr txBox="1"/>
          <p:nvPr/>
        </p:nvSpPr>
        <p:spPr>
          <a:xfrm>
            <a:off x="4356906" y="2501323"/>
            <a:ext cx="2066323" cy="830997"/>
          </a:xfrm>
          <a:prstGeom prst="rect">
            <a:avLst/>
          </a:prstGeom>
          <a:noFill/>
        </p:spPr>
        <p:txBody>
          <a:bodyPr wrap="square" rtlCol="0">
            <a:spAutoFit/>
          </a:bodyPr>
          <a:lstStyle/>
          <a:p>
            <a:pPr algn="ctr"/>
            <a:r>
              <a:rPr lang="en-US" sz="2400" i="1" dirty="0" smtClean="0">
                <a:solidFill>
                  <a:srgbClr val="7F7F7F"/>
                </a:solidFill>
                <a:latin typeface="+mn-lt"/>
              </a:rPr>
              <a:t>Hydrodynamic Model</a:t>
            </a:r>
            <a:endParaRPr lang="en-US" sz="2400" i="1" dirty="0">
              <a:solidFill>
                <a:srgbClr val="7F7F7F"/>
              </a:solidFill>
              <a:latin typeface="+mn-lt"/>
            </a:endParaRPr>
          </a:p>
        </p:txBody>
      </p:sp>
      <p:sp>
        <p:nvSpPr>
          <p:cNvPr id="17" name="TextBox 16"/>
          <p:cNvSpPr txBox="1"/>
          <p:nvPr/>
        </p:nvSpPr>
        <p:spPr>
          <a:xfrm>
            <a:off x="7239593" y="2439539"/>
            <a:ext cx="1800291" cy="830997"/>
          </a:xfrm>
          <a:prstGeom prst="rect">
            <a:avLst/>
          </a:prstGeom>
          <a:noFill/>
        </p:spPr>
        <p:txBody>
          <a:bodyPr wrap="square" rtlCol="0">
            <a:spAutoFit/>
          </a:bodyPr>
          <a:lstStyle/>
          <a:p>
            <a:pPr algn="ctr"/>
            <a:r>
              <a:rPr lang="en-US" sz="2400" i="1" dirty="0" smtClean="0">
                <a:solidFill>
                  <a:srgbClr val="7F7F7F"/>
                </a:solidFill>
                <a:latin typeface="+mn-lt"/>
              </a:rPr>
              <a:t>Field / Laboratory</a:t>
            </a:r>
            <a:endParaRPr lang="en-US" sz="2400" i="1" dirty="0">
              <a:solidFill>
                <a:srgbClr val="7F7F7F"/>
              </a:solidFill>
              <a:latin typeface="+mn-lt"/>
            </a:endParaRPr>
          </a:p>
        </p:txBody>
      </p:sp>
      <p:cxnSp>
        <p:nvCxnSpPr>
          <p:cNvPr id="19" name="Straight Arrow Connector 18"/>
          <p:cNvCxnSpPr>
            <a:stCxn id="12" idx="2"/>
            <a:endCxn id="15" idx="0"/>
          </p:cNvCxnSpPr>
          <p:nvPr/>
        </p:nvCxnSpPr>
        <p:spPr>
          <a:xfrm flipH="1">
            <a:off x="2180014" y="2162952"/>
            <a:ext cx="383531" cy="413973"/>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21" name="Left Brace 20"/>
          <p:cNvSpPr/>
          <p:nvPr/>
        </p:nvSpPr>
        <p:spPr>
          <a:xfrm rot="16200000">
            <a:off x="5058551" y="590175"/>
            <a:ext cx="664627" cy="3300410"/>
          </a:xfrm>
          <a:prstGeom prst="leftBrace">
            <a:avLst>
              <a:gd name="adj1" fmla="val 65780"/>
              <a:gd name="adj2" fmla="val 49470"/>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5" name="Straight Arrow Connector 24"/>
          <p:cNvCxnSpPr>
            <a:stCxn id="6" idx="2"/>
            <a:endCxn id="17" idx="0"/>
          </p:cNvCxnSpPr>
          <p:nvPr/>
        </p:nvCxnSpPr>
        <p:spPr>
          <a:xfrm flipH="1">
            <a:off x="8139739" y="1902313"/>
            <a:ext cx="102378" cy="537226"/>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pic>
        <p:nvPicPr>
          <p:cNvPr id="28" name="Picture 27" descr="t1.15217.1620.LakeErie.143.250m (1).jpg"/>
          <p:cNvPicPr>
            <a:picLocks noChangeAspect="1"/>
          </p:cNvPicPr>
          <p:nvPr/>
        </p:nvPicPr>
        <p:blipFill rotWithShape="1">
          <a:blip r:embed="rId3" cstate="email">
            <a:extLst>
              <a:ext uri="{BEBA8EAE-BF5A-486C-A8C5-ECC9F3942E4B}">
                <a14:imgProps xmlns:a14="http://schemas.microsoft.com/office/drawing/2010/main">
                  <a14:imgLayer r:embed="rId4">
                    <a14:imgEffect>
                      <a14:colorTemperature colorTemp="10304"/>
                    </a14:imgEffect>
                    <a14:imgEffect>
                      <a14:saturation sat="109000"/>
                    </a14:imgEffect>
                    <a14:imgEffect>
                      <a14:brightnessContrast bright="46000" contrast="28000"/>
                    </a14:imgEffect>
                  </a14:imgLayer>
                </a14:imgProps>
              </a:ext>
              <a:ext uri="{28A0092B-C50C-407E-A947-70E740481C1C}">
                <a14:useLocalDpi xmlns:a14="http://schemas.microsoft.com/office/drawing/2010/main"/>
              </a:ext>
            </a:extLst>
          </a:blip>
          <a:srcRect/>
          <a:stretch/>
        </p:blipFill>
        <p:spPr>
          <a:xfrm>
            <a:off x="1051665" y="3528324"/>
            <a:ext cx="2569210" cy="2471783"/>
          </a:xfrm>
          <a:prstGeom prst="rect">
            <a:avLst/>
          </a:prstGeom>
          <a:ln>
            <a:solidFill>
              <a:schemeClr val="tx1"/>
            </a:solidFill>
          </a:ln>
          <a:effectLst>
            <a:outerShdw blurRad="292100" dist="139700" dir="2700000" algn="tl" rotWithShape="0">
              <a:srgbClr val="333333">
                <a:alpha val="65000"/>
              </a:srgbClr>
            </a:outerShdw>
          </a:effectLst>
        </p:spPr>
      </p:pic>
      <p:pic>
        <p:nvPicPr>
          <p:cNvPr id="29" name="Picture 28"/>
          <p:cNvPicPr>
            <a:picLocks noChangeAspect="1"/>
          </p:cNvPicPr>
          <p:nvPr/>
        </p:nvPicPr>
        <p:blipFill rotWithShape="1">
          <a:blip r:embed="rId5" cstate="screen">
            <a:extLst>
              <a:ext uri="{28A0092B-C50C-407E-A947-70E740481C1C}">
                <a14:useLocalDpi xmlns:a14="http://schemas.microsoft.com/office/drawing/2010/main"/>
              </a:ext>
            </a:extLst>
          </a:blip>
          <a:srcRect l="6211" r="18865"/>
          <a:stretch/>
        </p:blipFill>
        <p:spPr>
          <a:xfrm>
            <a:off x="4908392" y="3539210"/>
            <a:ext cx="2625511" cy="2471783"/>
          </a:xfrm>
          <a:prstGeom prst="rect">
            <a:avLst/>
          </a:prstGeom>
          <a:ln>
            <a:solidFill>
              <a:schemeClr val="tx1"/>
            </a:solidFill>
          </a:ln>
          <a:effectLst>
            <a:outerShdw blurRad="292100" dist="139700" dir="2700000" algn="tl" rotWithShape="0">
              <a:srgbClr val="333333">
                <a:alpha val="65000"/>
              </a:srgbClr>
            </a:outerShdw>
          </a:effectLst>
        </p:spPr>
      </p:pic>
      <p:sp>
        <p:nvSpPr>
          <p:cNvPr id="30" name="TextBox 29"/>
          <p:cNvSpPr txBox="1"/>
          <p:nvPr/>
        </p:nvSpPr>
        <p:spPr>
          <a:xfrm>
            <a:off x="1051665" y="3528324"/>
            <a:ext cx="694421" cy="307777"/>
          </a:xfrm>
          <a:prstGeom prst="rect">
            <a:avLst/>
          </a:prstGeom>
          <a:solidFill>
            <a:schemeClr val="tx1"/>
          </a:solidFill>
        </p:spPr>
        <p:txBody>
          <a:bodyPr wrap="none" rtlCol="0">
            <a:spAutoFit/>
          </a:bodyPr>
          <a:lstStyle/>
          <a:p>
            <a:r>
              <a:rPr lang="en-US" sz="1400" dirty="0" smtClean="0">
                <a:solidFill>
                  <a:srgbClr val="FFFF00"/>
                </a:solidFill>
                <a:latin typeface="+mn-lt"/>
                <a:cs typeface="BlairMdITC TT-Medium"/>
              </a:rPr>
              <a:t>MODIS</a:t>
            </a:r>
            <a:endParaRPr lang="en-US" sz="1400" dirty="0">
              <a:solidFill>
                <a:srgbClr val="FFFF00"/>
              </a:solidFill>
              <a:latin typeface="+mn-lt"/>
              <a:cs typeface="BlairMdITC TT-Medium"/>
            </a:endParaRPr>
          </a:p>
        </p:txBody>
      </p:sp>
      <p:sp>
        <p:nvSpPr>
          <p:cNvPr id="31" name="TextBox 30"/>
          <p:cNvSpPr txBox="1"/>
          <p:nvPr/>
        </p:nvSpPr>
        <p:spPr>
          <a:xfrm>
            <a:off x="4905589" y="3534046"/>
            <a:ext cx="1254189" cy="307777"/>
          </a:xfrm>
          <a:prstGeom prst="rect">
            <a:avLst/>
          </a:prstGeom>
          <a:noFill/>
        </p:spPr>
        <p:txBody>
          <a:bodyPr wrap="none" rtlCol="0">
            <a:spAutoFit/>
          </a:bodyPr>
          <a:lstStyle/>
          <a:p>
            <a:r>
              <a:rPr lang="en-US" sz="1400" dirty="0" smtClean="0">
                <a:solidFill>
                  <a:srgbClr val="FFFF00"/>
                </a:solidFill>
                <a:latin typeface="+mn-lt"/>
                <a:cs typeface="BlairMdITC TT-Medium"/>
              </a:rPr>
              <a:t>HAB Detection</a:t>
            </a:r>
            <a:endParaRPr lang="en-US" sz="1400" dirty="0">
              <a:solidFill>
                <a:srgbClr val="FFFF00"/>
              </a:solidFill>
              <a:latin typeface="+mn-lt"/>
              <a:cs typeface="BlairMdITC TT-Medium"/>
            </a:endParaRPr>
          </a:p>
        </p:txBody>
      </p:sp>
      <p:sp>
        <p:nvSpPr>
          <p:cNvPr id="45" name="Down Arrow 44"/>
          <p:cNvSpPr/>
          <p:nvPr/>
        </p:nvSpPr>
        <p:spPr>
          <a:xfrm rot="16200000">
            <a:off x="3984274" y="4353563"/>
            <a:ext cx="543842" cy="953257"/>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6" name="TextBox 45"/>
          <p:cNvSpPr txBox="1"/>
          <p:nvPr/>
        </p:nvSpPr>
        <p:spPr>
          <a:xfrm>
            <a:off x="1466799" y="2578193"/>
            <a:ext cx="1426429" cy="830997"/>
          </a:xfrm>
          <a:prstGeom prst="rect">
            <a:avLst/>
          </a:prstGeom>
          <a:noFill/>
        </p:spPr>
        <p:txBody>
          <a:bodyPr wrap="square" rtlCol="0">
            <a:spAutoFit/>
          </a:bodyPr>
          <a:lstStyle/>
          <a:p>
            <a:pPr algn="ctr"/>
            <a:r>
              <a:rPr lang="en-US" sz="2400" i="1" dirty="0" smtClean="0">
                <a:latin typeface="+mn-lt"/>
              </a:rPr>
              <a:t>Remote Sensing</a:t>
            </a:r>
            <a:endParaRPr lang="en-US" sz="2400" i="1" dirty="0">
              <a:latin typeface="+mn-lt"/>
            </a:endParaRPr>
          </a:p>
        </p:txBody>
      </p:sp>
      <p:sp>
        <p:nvSpPr>
          <p:cNvPr id="47" name="TextBox 46"/>
          <p:cNvSpPr txBox="1"/>
          <p:nvPr/>
        </p:nvSpPr>
        <p:spPr>
          <a:xfrm>
            <a:off x="4356906" y="2502591"/>
            <a:ext cx="2066323" cy="830997"/>
          </a:xfrm>
          <a:prstGeom prst="rect">
            <a:avLst/>
          </a:prstGeom>
          <a:noFill/>
        </p:spPr>
        <p:txBody>
          <a:bodyPr wrap="square" rtlCol="0">
            <a:spAutoFit/>
          </a:bodyPr>
          <a:lstStyle/>
          <a:p>
            <a:pPr algn="ctr"/>
            <a:r>
              <a:rPr lang="en-US" sz="2400" i="1" dirty="0" smtClean="0">
                <a:latin typeface="+mn-lt"/>
              </a:rPr>
              <a:t>Hydrodynamic Model</a:t>
            </a:r>
            <a:endParaRPr lang="en-US" sz="2400" i="1" dirty="0">
              <a:latin typeface="+mn-lt"/>
            </a:endParaRPr>
          </a:p>
        </p:txBody>
      </p:sp>
      <p:sp>
        <p:nvSpPr>
          <p:cNvPr id="48" name="TextBox 47"/>
          <p:cNvSpPr txBox="1"/>
          <p:nvPr/>
        </p:nvSpPr>
        <p:spPr>
          <a:xfrm>
            <a:off x="7239593" y="2440807"/>
            <a:ext cx="1800291" cy="830997"/>
          </a:xfrm>
          <a:prstGeom prst="rect">
            <a:avLst/>
          </a:prstGeom>
          <a:noFill/>
        </p:spPr>
        <p:txBody>
          <a:bodyPr wrap="square" rtlCol="0">
            <a:spAutoFit/>
          </a:bodyPr>
          <a:lstStyle/>
          <a:p>
            <a:pPr algn="ctr"/>
            <a:r>
              <a:rPr lang="en-US" sz="2400" i="1" dirty="0" smtClean="0">
                <a:latin typeface="+mn-lt"/>
              </a:rPr>
              <a:t>Field / Laboratory</a:t>
            </a:r>
            <a:endParaRPr lang="en-US" sz="2400" i="1" dirty="0">
              <a:latin typeface="+mn-lt"/>
            </a:endParaRPr>
          </a:p>
        </p:txBody>
      </p:sp>
      <p:cxnSp>
        <p:nvCxnSpPr>
          <p:cNvPr id="49" name="Straight Arrow Connector 48"/>
          <p:cNvCxnSpPr>
            <a:endCxn id="46" idx="0"/>
          </p:cNvCxnSpPr>
          <p:nvPr/>
        </p:nvCxnSpPr>
        <p:spPr>
          <a:xfrm flipH="1">
            <a:off x="2180014" y="2164220"/>
            <a:ext cx="383531" cy="413973"/>
          </a:xfrm>
          <a:prstGeom prst="straightConnector1">
            <a:avLst/>
          </a:prstGeom>
          <a:ln w="28575" cmpd="sng">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0" name="Left Brace 49"/>
          <p:cNvSpPr/>
          <p:nvPr/>
        </p:nvSpPr>
        <p:spPr>
          <a:xfrm rot="16200000">
            <a:off x="5058551" y="591443"/>
            <a:ext cx="664627" cy="3300410"/>
          </a:xfrm>
          <a:prstGeom prst="leftBrace">
            <a:avLst>
              <a:gd name="adj1" fmla="val 65780"/>
              <a:gd name="adj2" fmla="val 49470"/>
            </a:avLst>
          </a:prstGeom>
          <a:ln w="28575" cmpd="sng"/>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1" name="Straight Arrow Connector 50"/>
          <p:cNvCxnSpPr>
            <a:endCxn id="48" idx="0"/>
          </p:cNvCxnSpPr>
          <p:nvPr/>
        </p:nvCxnSpPr>
        <p:spPr>
          <a:xfrm flipH="1">
            <a:off x="8139739" y="1903581"/>
            <a:ext cx="102378" cy="537226"/>
          </a:xfrm>
          <a:prstGeom prst="straightConnector1">
            <a:avLst/>
          </a:prstGeom>
          <a:ln w="28575" cmpd="sng">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672052" y="1379093"/>
            <a:ext cx="1443174" cy="523220"/>
          </a:xfrm>
          <a:prstGeom prst="rect">
            <a:avLst/>
          </a:prstGeom>
          <a:noFill/>
        </p:spPr>
        <p:txBody>
          <a:bodyPr wrap="none" rtlCol="0">
            <a:spAutoFit/>
          </a:bodyPr>
          <a:lstStyle/>
          <a:p>
            <a:r>
              <a:rPr lang="en-US" sz="2800" dirty="0" smtClean="0">
                <a:latin typeface="+mn-lt"/>
              </a:rPr>
              <a:t>Currents</a:t>
            </a:r>
            <a:endParaRPr lang="en-US" sz="2800" dirty="0">
              <a:latin typeface="+mn-lt"/>
            </a:endParaRPr>
          </a:p>
        </p:txBody>
      </p:sp>
      <p:sp>
        <p:nvSpPr>
          <p:cNvPr id="34" name="TextBox 33"/>
          <p:cNvSpPr txBox="1"/>
          <p:nvPr/>
        </p:nvSpPr>
        <p:spPr>
          <a:xfrm>
            <a:off x="5151099" y="1245514"/>
            <a:ext cx="465692" cy="769441"/>
          </a:xfrm>
          <a:prstGeom prst="rect">
            <a:avLst/>
          </a:prstGeom>
          <a:noFill/>
        </p:spPr>
        <p:txBody>
          <a:bodyPr wrap="none" rtlCol="0">
            <a:spAutoFit/>
          </a:bodyPr>
          <a:lstStyle/>
          <a:p>
            <a:r>
              <a:rPr lang="en-US" sz="4400" dirty="0" smtClean="0">
                <a:latin typeface="+mn-lt"/>
              </a:rPr>
              <a:t>+</a:t>
            </a:r>
            <a:endParaRPr lang="en-US" sz="4400" dirty="0">
              <a:latin typeface="+mn-lt"/>
            </a:endParaRPr>
          </a:p>
        </p:txBody>
      </p:sp>
      <p:sp>
        <p:nvSpPr>
          <p:cNvPr id="18" name="TextBox 17"/>
          <p:cNvSpPr txBox="1"/>
          <p:nvPr/>
        </p:nvSpPr>
        <p:spPr>
          <a:xfrm>
            <a:off x="4878946" y="5675180"/>
            <a:ext cx="1335785" cy="369332"/>
          </a:xfrm>
          <a:prstGeom prst="rect">
            <a:avLst/>
          </a:prstGeom>
          <a:noFill/>
        </p:spPr>
        <p:txBody>
          <a:bodyPr wrap="none" rtlCol="0">
            <a:spAutoFit/>
          </a:bodyPr>
          <a:lstStyle/>
          <a:p>
            <a:r>
              <a:rPr lang="en-US" dirty="0" smtClean="0">
                <a:latin typeface="+mn-lt"/>
              </a:rPr>
              <a:t>NOS/NCCOS</a:t>
            </a:r>
            <a:endParaRPr lang="en-US" dirty="0">
              <a:latin typeface="+mn-lt"/>
            </a:endParaRPr>
          </a:p>
        </p:txBody>
      </p:sp>
      <p:sp>
        <p:nvSpPr>
          <p:cNvPr id="36" name="TextBox 35"/>
          <p:cNvSpPr txBox="1"/>
          <p:nvPr/>
        </p:nvSpPr>
        <p:spPr>
          <a:xfrm>
            <a:off x="5019532" y="1379093"/>
            <a:ext cx="2574364" cy="523220"/>
          </a:xfrm>
          <a:prstGeom prst="rect">
            <a:avLst/>
          </a:prstGeom>
          <a:noFill/>
        </p:spPr>
        <p:txBody>
          <a:bodyPr wrap="square" rtlCol="0">
            <a:spAutoFit/>
          </a:bodyPr>
          <a:lstStyle/>
          <a:p>
            <a:pPr algn="ctr"/>
            <a:r>
              <a:rPr lang="en-US" sz="2800" dirty="0" smtClean="0">
                <a:latin typeface="+mn-lt"/>
              </a:rPr>
              <a:t>Mixing</a:t>
            </a:r>
            <a:endParaRPr lang="en-US" sz="2800" dirty="0">
              <a:latin typeface="+mn-lt"/>
            </a:endParaRPr>
          </a:p>
        </p:txBody>
      </p:sp>
    </p:spTree>
    <p:extLst>
      <p:ext uri="{BB962C8B-B14F-4D97-AF65-F5344CB8AC3E}">
        <p14:creationId xmlns:p14="http://schemas.microsoft.com/office/powerpoint/2010/main" val="156912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46"/>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49"/>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50"/>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47"/>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51"/>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48"/>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21" grpId="0" animBg="1"/>
      <p:bldP spid="30" grpId="0" animBg="1"/>
      <p:bldP spid="31" grpId="0"/>
      <p:bldP spid="45" grpId="0" animBg="1"/>
      <p:bldP spid="46" grpId="0"/>
      <p:bldP spid="46" grpId="1"/>
      <p:bldP spid="47" grpId="0"/>
      <p:bldP spid="47" grpId="1"/>
      <p:bldP spid="48" grpId="0"/>
      <p:bldP spid="48" grpId="1"/>
      <p:bldP spid="50" grpId="0" animBg="1"/>
      <p:bldP spid="50" grpId="1" animBg="1"/>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20663" y="274638"/>
            <a:ext cx="6332537" cy="436562"/>
          </a:xfrm>
        </p:spPr>
        <p:txBody>
          <a:bodyPr/>
          <a:lstStyle/>
          <a:p>
            <a:r>
              <a:rPr lang="en-US" dirty="0" smtClean="0"/>
              <a:t>Conclusions</a:t>
            </a:r>
            <a:endParaRPr lang="en-US" dirty="0"/>
          </a:p>
        </p:txBody>
      </p:sp>
      <p:sp>
        <p:nvSpPr>
          <p:cNvPr id="4" name="TextBox 3"/>
          <p:cNvSpPr txBox="1"/>
          <p:nvPr/>
        </p:nvSpPr>
        <p:spPr>
          <a:xfrm>
            <a:off x="281459" y="1057188"/>
            <a:ext cx="8581081" cy="4278094"/>
          </a:xfrm>
          <a:prstGeom prst="rect">
            <a:avLst/>
          </a:prstGeom>
          <a:noFill/>
        </p:spPr>
        <p:txBody>
          <a:bodyPr wrap="square" rtlCol="0">
            <a:spAutoFit/>
          </a:bodyPr>
          <a:lstStyle/>
          <a:p>
            <a:pPr marL="285750" indent="-285750">
              <a:buFont typeface="Arial"/>
              <a:buChar char="•"/>
            </a:pPr>
            <a:r>
              <a:rPr lang="en-US" sz="3200" b="1" dirty="0" smtClean="0">
                <a:latin typeface="+mn-lt"/>
              </a:rPr>
              <a:t>Next-generation Great Lakes Operation Forecast System (GLOFS)</a:t>
            </a:r>
          </a:p>
          <a:p>
            <a:pPr marL="742950" lvl="1" indent="-285750">
              <a:buFont typeface="Arial"/>
              <a:buChar char="•"/>
            </a:pPr>
            <a:r>
              <a:rPr lang="en-US" sz="2800" dirty="0" smtClean="0">
                <a:latin typeface="+mn-lt"/>
              </a:rPr>
              <a:t>Improvements in 3D water temperature, currents</a:t>
            </a:r>
          </a:p>
          <a:p>
            <a:pPr marL="1200150" lvl="2" indent="-285750">
              <a:buFont typeface="Arial"/>
              <a:buChar char="•"/>
            </a:pPr>
            <a:r>
              <a:rPr lang="en-US" sz="2400" dirty="0" smtClean="0">
                <a:latin typeface="+mn-lt"/>
              </a:rPr>
              <a:t>Transition to FVCOM</a:t>
            </a:r>
          </a:p>
          <a:p>
            <a:pPr marL="1200150" lvl="2" indent="-285750">
              <a:buFont typeface="Arial"/>
              <a:buChar char="•"/>
            </a:pPr>
            <a:r>
              <a:rPr lang="en-US" sz="2400" dirty="0" smtClean="0">
                <a:latin typeface="+mn-lt"/>
              </a:rPr>
              <a:t>Higher coastal resolution</a:t>
            </a:r>
          </a:p>
          <a:p>
            <a:pPr marL="1200150" lvl="2" indent="-285750">
              <a:buFont typeface="Arial"/>
              <a:buChar char="•"/>
            </a:pPr>
            <a:r>
              <a:rPr lang="en-US" sz="2400" dirty="0" smtClean="0">
                <a:latin typeface="+mn-lt"/>
              </a:rPr>
              <a:t>Improved over-water meteorology (3-km data-assimilated HRRR model)</a:t>
            </a:r>
          </a:p>
          <a:p>
            <a:pPr marL="742950" lvl="1" indent="-285750">
              <a:buFont typeface="Arial"/>
              <a:buChar char="•"/>
            </a:pPr>
            <a:r>
              <a:rPr lang="en-US" sz="2800" dirty="0" smtClean="0">
                <a:latin typeface="+mn-lt"/>
              </a:rPr>
              <a:t>Lake Erie FVCOM is operational this month</a:t>
            </a:r>
          </a:p>
          <a:p>
            <a:pPr marL="742950" lvl="1" indent="-285750">
              <a:buFont typeface="Arial"/>
              <a:buChar char="•"/>
            </a:pPr>
            <a:r>
              <a:rPr lang="en-US" sz="2800" dirty="0" smtClean="0">
                <a:latin typeface="+mn-lt"/>
              </a:rPr>
              <a:t>Lake Michigan-Huron is next (2018)</a:t>
            </a:r>
          </a:p>
          <a:p>
            <a:pPr marL="742950" lvl="1" indent="-285750">
              <a:buFont typeface="Arial"/>
              <a:buChar char="•"/>
            </a:pPr>
            <a:r>
              <a:rPr lang="en-US" sz="2800" dirty="0" smtClean="0">
                <a:latin typeface="+mn-lt"/>
              </a:rPr>
              <a:t>Complete upgrade to GLOFS by 2021</a:t>
            </a:r>
            <a:endParaRPr lang="en-US" sz="2400" dirty="0">
              <a:latin typeface="+mn-lt"/>
            </a:endParaRPr>
          </a:p>
        </p:txBody>
      </p:sp>
    </p:spTree>
    <p:extLst>
      <p:ext uri="{BB962C8B-B14F-4D97-AF65-F5344CB8AC3E}">
        <p14:creationId xmlns:p14="http://schemas.microsoft.com/office/powerpoint/2010/main" val="1666873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Conclusions</a:t>
            </a:r>
            <a:endParaRPr lang="en-US" dirty="0"/>
          </a:p>
        </p:txBody>
      </p:sp>
      <p:sp>
        <p:nvSpPr>
          <p:cNvPr id="6" name="TextBox 5"/>
          <p:cNvSpPr txBox="1"/>
          <p:nvPr/>
        </p:nvSpPr>
        <p:spPr>
          <a:xfrm>
            <a:off x="577299" y="907252"/>
            <a:ext cx="8329596" cy="5678477"/>
          </a:xfrm>
          <a:prstGeom prst="rect">
            <a:avLst/>
          </a:prstGeom>
          <a:noFill/>
        </p:spPr>
        <p:txBody>
          <a:bodyPr wrap="square" rtlCol="0">
            <a:spAutoFit/>
          </a:bodyPr>
          <a:lstStyle/>
          <a:p>
            <a:pPr marL="285750" indent="-285750">
              <a:buFont typeface="Arial"/>
              <a:buChar char="•"/>
            </a:pPr>
            <a:r>
              <a:rPr lang="en-US" sz="3200" b="1" dirty="0" smtClean="0">
                <a:latin typeface="+mn-lt"/>
              </a:rPr>
              <a:t>Improvements to short-term HAB forecasting</a:t>
            </a:r>
          </a:p>
          <a:p>
            <a:pPr marL="742950" lvl="1" indent="-285750">
              <a:buFont typeface="Arial"/>
              <a:buChar char="•"/>
            </a:pPr>
            <a:r>
              <a:rPr lang="en-US" sz="2800" dirty="0" smtClean="0">
                <a:latin typeface="+mn-lt"/>
              </a:rPr>
              <a:t>HAB particle model development</a:t>
            </a:r>
          </a:p>
          <a:p>
            <a:pPr marL="1200150" lvl="2" indent="-285750">
              <a:buFont typeface="Arial"/>
              <a:buChar char="•"/>
            </a:pPr>
            <a:r>
              <a:rPr lang="en-US" sz="2000" dirty="0" smtClean="0">
                <a:latin typeface="+mn-lt"/>
              </a:rPr>
              <a:t>3D model &amp; vertical mixing scheme</a:t>
            </a:r>
          </a:p>
          <a:p>
            <a:pPr marL="1657350" lvl="3" indent="-285750">
              <a:buFont typeface="Arial"/>
              <a:buChar char="•"/>
            </a:pPr>
            <a:r>
              <a:rPr lang="en-US" dirty="0" smtClean="0">
                <a:latin typeface="+mn-lt"/>
              </a:rPr>
              <a:t>Better surface and coastal concentrations</a:t>
            </a:r>
          </a:p>
          <a:p>
            <a:pPr marL="1200150" lvl="2" indent="-285750">
              <a:buFont typeface="Arial"/>
              <a:buChar char="•"/>
            </a:pPr>
            <a:r>
              <a:rPr lang="en-US" sz="2000" i="1" dirty="0" err="1">
                <a:latin typeface="+mn-lt"/>
              </a:rPr>
              <a:t>Microcystis</a:t>
            </a:r>
            <a:r>
              <a:rPr lang="en-US" sz="2000" dirty="0">
                <a:latin typeface="+mn-lt"/>
              </a:rPr>
              <a:t> buoyant velocity improves scum/</a:t>
            </a:r>
            <a:r>
              <a:rPr lang="en-US" sz="2000" dirty="0" smtClean="0">
                <a:latin typeface="+mn-lt"/>
              </a:rPr>
              <a:t>mixing</a:t>
            </a:r>
          </a:p>
          <a:p>
            <a:pPr marL="285750" indent="-285750">
              <a:spcAft>
                <a:spcPts val="600"/>
              </a:spcAft>
              <a:buFont typeface="Arial"/>
              <a:buChar char="•"/>
            </a:pPr>
            <a:r>
              <a:rPr lang="en-US" sz="3200" b="1" dirty="0">
                <a:latin typeface="+mn-lt"/>
              </a:rPr>
              <a:t>Next-gen models improve over-water meteorology and circulation</a:t>
            </a:r>
          </a:p>
          <a:p>
            <a:pPr marL="1200150" lvl="2" indent="-285750">
              <a:spcAft>
                <a:spcPts val="0"/>
              </a:spcAft>
              <a:buFont typeface="Arial"/>
              <a:buChar char="•"/>
            </a:pPr>
            <a:r>
              <a:rPr lang="en-US" sz="2000" dirty="0">
                <a:latin typeface="+mn-lt"/>
              </a:rPr>
              <a:t>Critical for bloom transport, toxicity, hypoxia</a:t>
            </a:r>
          </a:p>
          <a:p>
            <a:pPr marL="1200150" lvl="2" indent="-285750">
              <a:spcAft>
                <a:spcPts val="0"/>
              </a:spcAft>
              <a:buFont typeface="Arial"/>
              <a:buChar char="•"/>
            </a:pPr>
            <a:r>
              <a:rPr lang="en-US" sz="2000" i="1" dirty="0">
                <a:latin typeface="+mn-lt"/>
              </a:rPr>
              <a:t>Moving toward Cleveland or Ontario?</a:t>
            </a:r>
          </a:p>
          <a:p>
            <a:pPr marL="1200150" lvl="2" indent="-285750">
              <a:spcAft>
                <a:spcPts val="0"/>
              </a:spcAft>
              <a:buFont typeface="Arial"/>
              <a:buChar char="•"/>
            </a:pPr>
            <a:r>
              <a:rPr lang="en-US" sz="2000" i="1" dirty="0">
                <a:latin typeface="+mn-lt"/>
              </a:rPr>
              <a:t>Need to adjust treatment or restrict drinking </a:t>
            </a:r>
            <a:r>
              <a:rPr lang="en-US" sz="2000" i="1" dirty="0" smtClean="0">
                <a:latin typeface="+mn-lt"/>
              </a:rPr>
              <a:t>water</a:t>
            </a:r>
            <a:endParaRPr lang="en-US" sz="2000" dirty="0" smtClean="0">
              <a:latin typeface="+mn-lt"/>
            </a:endParaRPr>
          </a:p>
          <a:p>
            <a:pPr marL="285750" indent="-285750">
              <a:buFont typeface="Arial"/>
              <a:buChar char="•"/>
            </a:pPr>
            <a:r>
              <a:rPr lang="en-US" sz="3200" b="1" dirty="0" smtClean="0">
                <a:latin typeface="+mn-lt"/>
              </a:rPr>
              <a:t>Future of forecasting</a:t>
            </a:r>
          </a:p>
          <a:p>
            <a:pPr marL="742950" lvl="1" indent="-285750">
              <a:buFont typeface="Arial"/>
              <a:buChar char="•"/>
            </a:pPr>
            <a:r>
              <a:rPr lang="en-US" sz="2000" dirty="0" smtClean="0">
                <a:latin typeface="+mn-lt"/>
              </a:rPr>
              <a:t>Can growth dynamics improve short-term forecasts?</a:t>
            </a:r>
          </a:p>
          <a:p>
            <a:pPr marL="742950" lvl="1" indent="-285750">
              <a:buFont typeface="Arial"/>
              <a:buChar char="•"/>
            </a:pPr>
            <a:r>
              <a:rPr lang="en-US" sz="2000" dirty="0" smtClean="0">
                <a:latin typeface="+mn-lt"/>
              </a:rPr>
              <a:t>How do we forecast toxicity information?</a:t>
            </a:r>
          </a:p>
          <a:p>
            <a:pPr marL="742950" lvl="1" indent="-285750">
              <a:buFont typeface="Arial"/>
              <a:buChar char="•"/>
            </a:pPr>
            <a:r>
              <a:rPr lang="en-US" sz="2000" dirty="0" smtClean="0">
                <a:latin typeface="+mn-lt"/>
              </a:rPr>
              <a:t>Next-steps toward a 3D biophysical model</a:t>
            </a:r>
          </a:p>
          <a:p>
            <a:pPr marL="285750" indent="-285750">
              <a:buFont typeface="Arial"/>
              <a:buChar char="•"/>
            </a:pPr>
            <a:endParaRPr lang="en-US" sz="2400" dirty="0">
              <a:latin typeface="+mn-lt"/>
            </a:endParaRPr>
          </a:p>
        </p:txBody>
      </p:sp>
    </p:spTree>
    <p:extLst>
      <p:ext uri="{BB962C8B-B14F-4D97-AF65-F5344CB8AC3E}">
        <p14:creationId xmlns:p14="http://schemas.microsoft.com/office/powerpoint/2010/main" val="2242537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438" y="981951"/>
            <a:ext cx="7477125" cy="526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6765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4477734" y="3332320"/>
            <a:ext cx="4611347" cy="2989535"/>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22" descr="Projects:hpc:zebra:users:rowe:hab:well_mixed_paper:T_K_conc.png"/>
          <p:cNvPicPr/>
          <p:nvPr/>
        </p:nvPicPr>
        <p:blipFill rotWithShape="1">
          <a:blip r:embed="rId3" cstate="screen">
            <a:extLst>
              <a:ext uri="{28A0092B-C50C-407E-A947-70E740481C1C}">
                <a14:useLocalDpi xmlns:a14="http://schemas.microsoft.com/office/drawing/2010/main"/>
              </a:ext>
            </a:extLst>
          </a:blip>
          <a:srcRect/>
          <a:stretch/>
        </p:blipFill>
        <p:spPr bwMode="auto">
          <a:xfrm>
            <a:off x="4628195" y="3727622"/>
            <a:ext cx="4412830" cy="2196757"/>
          </a:xfrm>
          <a:prstGeom prst="rect">
            <a:avLst/>
          </a:prstGeom>
          <a:noFill/>
          <a:ln>
            <a:noFill/>
          </a:ln>
        </p:spPr>
      </p:pic>
      <p:sp>
        <p:nvSpPr>
          <p:cNvPr id="32" name="Rectangle 31"/>
          <p:cNvSpPr/>
          <p:nvPr/>
        </p:nvSpPr>
        <p:spPr>
          <a:xfrm>
            <a:off x="8732106" y="3638379"/>
            <a:ext cx="308919" cy="212673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4617888" y="3690783"/>
            <a:ext cx="457155" cy="22324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HAB Particle Model</a:t>
            </a:r>
            <a:endParaRPr lang="en-US" dirty="0"/>
          </a:p>
        </p:txBody>
      </p:sp>
      <p:sp>
        <p:nvSpPr>
          <p:cNvPr id="6" name="TextBox 5"/>
          <p:cNvSpPr txBox="1"/>
          <p:nvPr/>
        </p:nvSpPr>
        <p:spPr>
          <a:xfrm>
            <a:off x="7444350" y="1379093"/>
            <a:ext cx="1595534" cy="523220"/>
          </a:xfrm>
          <a:prstGeom prst="rect">
            <a:avLst/>
          </a:prstGeom>
          <a:noFill/>
        </p:spPr>
        <p:txBody>
          <a:bodyPr wrap="none" rtlCol="0">
            <a:spAutoFit/>
          </a:bodyPr>
          <a:lstStyle/>
          <a:p>
            <a:r>
              <a:rPr lang="en-US" sz="2800" dirty="0" smtClean="0">
                <a:latin typeface="+mn-lt"/>
              </a:rPr>
              <a:t>Buoyancy</a:t>
            </a:r>
            <a:endParaRPr lang="en-US" sz="2800" dirty="0">
              <a:latin typeface="+mn-lt"/>
            </a:endParaRPr>
          </a:p>
        </p:txBody>
      </p:sp>
      <p:sp>
        <p:nvSpPr>
          <p:cNvPr id="9" name="TextBox 8"/>
          <p:cNvSpPr txBox="1"/>
          <p:nvPr/>
        </p:nvSpPr>
        <p:spPr>
          <a:xfrm>
            <a:off x="1466799" y="1234931"/>
            <a:ext cx="465692" cy="769441"/>
          </a:xfrm>
          <a:prstGeom prst="rect">
            <a:avLst/>
          </a:prstGeom>
          <a:noFill/>
        </p:spPr>
        <p:txBody>
          <a:bodyPr wrap="none" rtlCol="0">
            <a:spAutoFit/>
          </a:bodyPr>
          <a:lstStyle/>
          <a:p>
            <a:r>
              <a:rPr lang="en-US" sz="4400" dirty="0" smtClean="0">
                <a:latin typeface="+mn-lt"/>
              </a:rPr>
              <a:t>=</a:t>
            </a:r>
            <a:endParaRPr lang="en-US" sz="4400" dirty="0">
              <a:latin typeface="+mn-lt"/>
            </a:endParaRPr>
          </a:p>
        </p:txBody>
      </p:sp>
      <p:grpSp>
        <p:nvGrpSpPr>
          <p:cNvPr id="13" name="Group 12"/>
          <p:cNvGrpSpPr/>
          <p:nvPr/>
        </p:nvGrpSpPr>
        <p:grpSpPr>
          <a:xfrm>
            <a:off x="77988" y="855386"/>
            <a:ext cx="1313541" cy="1384995"/>
            <a:chOff x="430381" y="1116996"/>
            <a:chExt cx="1313541" cy="1384995"/>
          </a:xfrm>
        </p:grpSpPr>
        <p:sp>
          <p:nvSpPr>
            <p:cNvPr id="3" name="TextBox 2"/>
            <p:cNvSpPr txBox="1"/>
            <p:nvPr/>
          </p:nvSpPr>
          <p:spPr>
            <a:xfrm>
              <a:off x="430381" y="1116996"/>
              <a:ext cx="1275259" cy="1384995"/>
            </a:xfrm>
            <a:prstGeom prst="rect">
              <a:avLst/>
            </a:prstGeom>
            <a:noFill/>
          </p:spPr>
          <p:txBody>
            <a:bodyPr wrap="none" rtlCol="0">
              <a:spAutoFit/>
            </a:bodyPr>
            <a:lstStyle/>
            <a:p>
              <a:pPr algn="ctr"/>
              <a:r>
                <a:rPr lang="en-US" sz="3600" b="1" dirty="0" smtClean="0">
                  <a:latin typeface="+mn-lt"/>
                </a:rPr>
                <a:t>HAB</a:t>
              </a:r>
            </a:p>
            <a:p>
              <a:pPr algn="ctr"/>
              <a:r>
                <a:rPr lang="en-US" sz="2400" dirty="0" smtClean="0">
                  <a:latin typeface="+mn-lt"/>
                </a:rPr>
                <a:t>Intensity</a:t>
              </a:r>
              <a:endParaRPr lang="en-US" sz="2400" dirty="0">
                <a:latin typeface="+mn-lt"/>
              </a:endParaRPr>
            </a:p>
            <a:p>
              <a:pPr algn="ctr"/>
              <a:r>
                <a:rPr lang="en-US" sz="2400" dirty="0" smtClean="0">
                  <a:latin typeface="+mn-lt"/>
                </a:rPr>
                <a:t>Location</a:t>
              </a:r>
              <a:endParaRPr lang="en-US" sz="2400" dirty="0">
                <a:latin typeface="+mn-lt"/>
              </a:endParaRPr>
            </a:p>
          </p:txBody>
        </p:sp>
        <p:sp>
          <p:nvSpPr>
            <p:cNvPr id="10" name="Left Bracket 9"/>
            <p:cNvSpPr/>
            <p:nvPr/>
          </p:nvSpPr>
          <p:spPr>
            <a:xfrm>
              <a:off x="453081" y="1736811"/>
              <a:ext cx="288324" cy="758056"/>
            </a:xfrm>
            <a:prstGeom prst="leftBracket">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1" name="Left Bracket 10"/>
            <p:cNvSpPr/>
            <p:nvPr/>
          </p:nvSpPr>
          <p:spPr>
            <a:xfrm rot="10800000">
              <a:off x="1455598" y="1723340"/>
              <a:ext cx="288324" cy="758056"/>
            </a:xfrm>
            <a:prstGeom prst="leftBracket">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sp>
        <p:nvSpPr>
          <p:cNvPr id="12" name="TextBox 11"/>
          <p:cNvSpPr txBox="1"/>
          <p:nvPr/>
        </p:nvSpPr>
        <p:spPr>
          <a:xfrm>
            <a:off x="1850111" y="1208845"/>
            <a:ext cx="1426868" cy="954107"/>
          </a:xfrm>
          <a:prstGeom prst="rect">
            <a:avLst/>
          </a:prstGeom>
          <a:noFill/>
        </p:spPr>
        <p:txBody>
          <a:bodyPr wrap="none" rtlCol="0">
            <a:spAutoFit/>
          </a:bodyPr>
          <a:lstStyle/>
          <a:p>
            <a:pPr algn="ctr"/>
            <a:r>
              <a:rPr lang="en-US" sz="2800" dirty="0" smtClean="0">
                <a:latin typeface="+mn-lt"/>
              </a:rPr>
              <a:t>Initial</a:t>
            </a:r>
          </a:p>
          <a:p>
            <a:pPr algn="ctr"/>
            <a:r>
              <a:rPr lang="en-US" sz="2800" dirty="0" smtClean="0">
                <a:latin typeface="+mn-lt"/>
              </a:rPr>
              <a:t>Location</a:t>
            </a:r>
            <a:endParaRPr lang="en-US" sz="2800" dirty="0">
              <a:latin typeface="+mn-lt"/>
            </a:endParaRPr>
          </a:p>
        </p:txBody>
      </p:sp>
      <p:sp>
        <p:nvSpPr>
          <p:cNvPr id="14" name="TextBox 13"/>
          <p:cNvSpPr txBox="1"/>
          <p:nvPr/>
        </p:nvSpPr>
        <p:spPr>
          <a:xfrm>
            <a:off x="3178955" y="1245514"/>
            <a:ext cx="465692" cy="769441"/>
          </a:xfrm>
          <a:prstGeom prst="rect">
            <a:avLst/>
          </a:prstGeom>
          <a:noFill/>
        </p:spPr>
        <p:txBody>
          <a:bodyPr wrap="none" rtlCol="0">
            <a:spAutoFit/>
          </a:bodyPr>
          <a:lstStyle/>
          <a:p>
            <a:r>
              <a:rPr lang="en-US" sz="4400" dirty="0" smtClean="0">
                <a:latin typeface="+mn-lt"/>
              </a:rPr>
              <a:t>+</a:t>
            </a:r>
            <a:endParaRPr lang="en-US" sz="4400" dirty="0">
              <a:latin typeface="+mn-lt"/>
            </a:endParaRPr>
          </a:p>
        </p:txBody>
      </p:sp>
      <p:sp>
        <p:nvSpPr>
          <p:cNvPr id="17" name="TextBox 16"/>
          <p:cNvSpPr txBox="1"/>
          <p:nvPr/>
        </p:nvSpPr>
        <p:spPr>
          <a:xfrm>
            <a:off x="7239593" y="2439539"/>
            <a:ext cx="1800291" cy="830997"/>
          </a:xfrm>
          <a:prstGeom prst="rect">
            <a:avLst/>
          </a:prstGeom>
          <a:noFill/>
        </p:spPr>
        <p:txBody>
          <a:bodyPr wrap="square" rtlCol="0">
            <a:spAutoFit/>
          </a:bodyPr>
          <a:lstStyle/>
          <a:p>
            <a:pPr algn="ctr"/>
            <a:r>
              <a:rPr lang="en-US" sz="2400" i="1" dirty="0" smtClean="0">
                <a:solidFill>
                  <a:schemeClr val="bg1">
                    <a:lumMod val="50000"/>
                  </a:schemeClr>
                </a:solidFill>
                <a:latin typeface="+mn-lt"/>
              </a:rPr>
              <a:t>Field / Laboratory</a:t>
            </a:r>
            <a:endParaRPr lang="en-US" sz="2400" i="1" dirty="0">
              <a:solidFill>
                <a:schemeClr val="bg1">
                  <a:lumMod val="50000"/>
                </a:schemeClr>
              </a:solidFill>
              <a:latin typeface="+mn-lt"/>
            </a:endParaRPr>
          </a:p>
        </p:txBody>
      </p:sp>
      <p:cxnSp>
        <p:nvCxnSpPr>
          <p:cNvPr id="25" name="Straight Arrow Connector 24"/>
          <p:cNvCxnSpPr>
            <a:stCxn id="6" idx="2"/>
            <a:endCxn id="17" idx="0"/>
          </p:cNvCxnSpPr>
          <p:nvPr/>
        </p:nvCxnSpPr>
        <p:spPr>
          <a:xfrm flipH="1">
            <a:off x="8139739" y="1902313"/>
            <a:ext cx="102378" cy="537226"/>
          </a:xfrm>
          <a:prstGeom prst="straightConnector1">
            <a:avLst/>
          </a:prstGeom>
          <a:ln>
            <a:solidFill>
              <a:srgbClr val="7F7F7F"/>
            </a:solidFill>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1262550" y="2465531"/>
            <a:ext cx="1426429" cy="830997"/>
          </a:xfrm>
          <a:prstGeom prst="rect">
            <a:avLst/>
          </a:prstGeom>
          <a:noFill/>
        </p:spPr>
        <p:txBody>
          <a:bodyPr wrap="square" rtlCol="0">
            <a:spAutoFit/>
          </a:bodyPr>
          <a:lstStyle/>
          <a:p>
            <a:pPr algn="ctr"/>
            <a:r>
              <a:rPr lang="en-US" sz="2400" i="1" dirty="0" smtClean="0">
                <a:solidFill>
                  <a:schemeClr val="bg1">
                    <a:lumMod val="50000"/>
                  </a:schemeClr>
                </a:solidFill>
                <a:latin typeface="+mn-lt"/>
              </a:rPr>
              <a:t>Remote Sensing</a:t>
            </a:r>
            <a:endParaRPr lang="en-US" sz="2400" i="1" dirty="0">
              <a:solidFill>
                <a:schemeClr val="bg1">
                  <a:lumMod val="50000"/>
                </a:schemeClr>
              </a:solidFill>
              <a:latin typeface="+mn-lt"/>
            </a:endParaRPr>
          </a:p>
        </p:txBody>
      </p:sp>
      <p:cxnSp>
        <p:nvCxnSpPr>
          <p:cNvPr id="38" name="Straight Arrow Connector 37"/>
          <p:cNvCxnSpPr>
            <a:stCxn id="12" idx="2"/>
            <a:endCxn id="37" idx="0"/>
          </p:cNvCxnSpPr>
          <p:nvPr/>
        </p:nvCxnSpPr>
        <p:spPr>
          <a:xfrm flipH="1">
            <a:off x="1975765" y="2162952"/>
            <a:ext cx="587780" cy="302579"/>
          </a:xfrm>
          <a:prstGeom prst="straightConnector1">
            <a:avLst/>
          </a:prstGeom>
          <a:ln>
            <a:solidFill>
              <a:srgbClr val="7F7F7F"/>
            </a:solidFill>
            <a:tailEnd type="arrow"/>
          </a:ln>
        </p:spPr>
        <p:style>
          <a:lnRef idx="2">
            <a:schemeClr val="accent1"/>
          </a:lnRef>
          <a:fillRef idx="0">
            <a:schemeClr val="accent1"/>
          </a:fillRef>
          <a:effectRef idx="1">
            <a:schemeClr val="accent1"/>
          </a:effectRef>
          <a:fontRef idx="minor">
            <a:schemeClr val="tx1"/>
          </a:fontRef>
        </p:style>
      </p:cxnSp>
      <p:pic>
        <p:nvPicPr>
          <p:cNvPr id="15" name="Picture 14" descr="Screen Shot 2016-01-11 at 2.35.30 PM.png"/>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8457"/>
                    </a14:imgEffect>
                    <a14:imgEffect>
                      <a14:brightnessContrast bright="30000" contrast="43000"/>
                    </a14:imgEffect>
                  </a14:imgLayer>
                </a14:imgProps>
              </a:ext>
              <a:ext uri="{28A0092B-C50C-407E-A947-70E740481C1C}">
                <a14:useLocalDpi xmlns:a14="http://schemas.microsoft.com/office/drawing/2010/main"/>
              </a:ext>
            </a:extLst>
          </a:blip>
          <a:srcRect r="9886"/>
          <a:stretch/>
        </p:blipFill>
        <p:spPr>
          <a:xfrm>
            <a:off x="100688" y="3332320"/>
            <a:ext cx="4251293" cy="2983356"/>
          </a:xfrm>
          <a:prstGeom prst="rect">
            <a:avLst/>
          </a:prstGeom>
          <a:ln>
            <a:solidFill>
              <a:srgbClr val="000000"/>
            </a:solidFill>
          </a:ln>
          <a:effectLst>
            <a:outerShdw blurRad="292100" dist="139700" dir="2700000" algn="tl" rotWithShape="0">
              <a:srgbClr val="333333">
                <a:alpha val="65000"/>
              </a:srgbClr>
            </a:outerShdw>
          </a:effectLst>
        </p:spPr>
      </p:pic>
      <p:sp>
        <p:nvSpPr>
          <p:cNvPr id="16" name="TextBox 15"/>
          <p:cNvSpPr txBox="1"/>
          <p:nvPr/>
        </p:nvSpPr>
        <p:spPr>
          <a:xfrm>
            <a:off x="4356906" y="2501323"/>
            <a:ext cx="2066323" cy="830997"/>
          </a:xfrm>
          <a:prstGeom prst="rect">
            <a:avLst/>
          </a:prstGeom>
          <a:noFill/>
        </p:spPr>
        <p:txBody>
          <a:bodyPr wrap="square" rtlCol="0">
            <a:spAutoFit/>
          </a:bodyPr>
          <a:lstStyle/>
          <a:p>
            <a:pPr algn="ctr"/>
            <a:r>
              <a:rPr lang="en-US" sz="2400" b="1" i="1" dirty="0" smtClean="0">
                <a:latin typeface="+mn-lt"/>
              </a:rPr>
              <a:t>Hydrodynamic Model</a:t>
            </a:r>
            <a:endParaRPr lang="en-US" sz="2400" b="1" i="1" dirty="0">
              <a:latin typeface="+mn-lt"/>
            </a:endParaRPr>
          </a:p>
        </p:txBody>
      </p:sp>
      <p:sp>
        <p:nvSpPr>
          <p:cNvPr id="21" name="Left Brace 20"/>
          <p:cNvSpPr/>
          <p:nvPr/>
        </p:nvSpPr>
        <p:spPr>
          <a:xfrm rot="16200000">
            <a:off x="5058551" y="590175"/>
            <a:ext cx="664627" cy="3300410"/>
          </a:xfrm>
          <a:prstGeom prst="leftBrace">
            <a:avLst>
              <a:gd name="adj1" fmla="val 65780"/>
              <a:gd name="adj2" fmla="val 49470"/>
            </a:avLst>
          </a:prstGeom>
          <a:ln w="381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TextBox 40"/>
          <p:cNvSpPr txBox="1"/>
          <p:nvPr/>
        </p:nvSpPr>
        <p:spPr>
          <a:xfrm>
            <a:off x="100688" y="3332320"/>
            <a:ext cx="1399316" cy="307777"/>
          </a:xfrm>
          <a:prstGeom prst="rect">
            <a:avLst/>
          </a:prstGeom>
          <a:solidFill>
            <a:schemeClr val="tx1"/>
          </a:solidFill>
        </p:spPr>
        <p:txBody>
          <a:bodyPr wrap="none" rtlCol="0">
            <a:spAutoFit/>
          </a:bodyPr>
          <a:lstStyle/>
          <a:p>
            <a:r>
              <a:rPr lang="en-US" sz="1400" dirty="0" smtClean="0">
                <a:solidFill>
                  <a:srgbClr val="FFFF00"/>
                </a:solidFill>
                <a:latin typeface="+mn-lt"/>
                <a:cs typeface="BlairMdITC TT-Medium"/>
              </a:rPr>
              <a:t>LEOFS - </a:t>
            </a:r>
            <a:r>
              <a:rPr lang="en-US" sz="1400" i="1" dirty="0" smtClean="0">
                <a:solidFill>
                  <a:srgbClr val="FFFF00"/>
                </a:solidFill>
                <a:latin typeface="+mn-lt"/>
                <a:cs typeface="BlairMdITC TT-Medium"/>
              </a:rPr>
              <a:t>currents</a:t>
            </a:r>
            <a:endParaRPr lang="en-US" sz="1400" i="1" dirty="0">
              <a:solidFill>
                <a:srgbClr val="FFFF00"/>
              </a:solidFill>
              <a:latin typeface="+mn-lt"/>
              <a:cs typeface="BlairMdITC TT-Medium"/>
            </a:endParaRPr>
          </a:p>
        </p:txBody>
      </p:sp>
      <p:sp>
        <p:nvSpPr>
          <p:cNvPr id="18" name="TextBox 17"/>
          <p:cNvSpPr txBox="1"/>
          <p:nvPr/>
        </p:nvSpPr>
        <p:spPr>
          <a:xfrm>
            <a:off x="5816432" y="5952523"/>
            <a:ext cx="1399128" cy="369332"/>
          </a:xfrm>
          <a:prstGeom prst="rect">
            <a:avLst/>
          </a:prstGeom>
          <a:noFill/>
        </p:spPr>
        <p:txBody>
          <a:bodyPr wrap="none" rtlCol="0">
            <a:spAutoFit/>
          </a:bodyPr>
          <a:lstStyle/>
          <a:p>
            <a:r>
              <a:rPr lang="en-US" dirty="0" smtClean="0">
                <a:latin typeface="+mn-lt"/>
              </a:rPr>
              <a:t>Time (Hours)</a:t>
            </a:r>
            <a:endParaRPr lang="en-US" dirty="0">
              <a:latin typeface="+mn-lt"/>
            </a:endParaRPr>
          </a:p>
        </p:txBody>
      </p:sp>
      <p:sp>
        <p:nvSpPr>
          <p:cNvPr id="19" name="TextBox 18"/>
          <p:cNvSpPr txBox="1"/>
          <p:nvPr/>
        </p:nvSpPr>
        <p:spPr>
          <a:xfrm rot="16200000">
            <a:off x="4093412" y="4605724"/>
            <a:ext cx="1137977" cy="369332"/>
          </a:xfrm>
          <a:prstGeom prst="rect">
            <a:avLst/>
          </a:prstGeom>
          <a:noFill/>
        </p:spPr>
        <p:txBody>
          <a:bodyPr wrap="none" rtlCol="0">
            <a:spAutoFit/>
          </a:bodyPr>
          <a:lstStyle/>
          <a:p>
            <a:r>
              <a:rPr lang="en-US" dirty="0" smtClean="0">
                <a:latin typeface="+mn-lt"/>
              </a:rPr>
              <a:t>Depth (m)</a:t>
            </a:r>
            <a:endParaRPr lang="en-US" dirty="0">
              <a:latin typeface="+mn-lt"/>
            </a:endParaRPr>
          </a:p>
        </p:txBody>
      </p:sp>
      <p:sp>
        <p:nvSpPr>
          <p:cNvPr id="20" name="TextBox 19"/>
          <p:cNvSpPr txBox="1"/>
          <p:nvPr/>
        </p:nvSpPr>
        <p:spPr>
          <a:xfrm>
            <a:off x="4846466" y="3588955"/>
            <a:ext cx="313044" cy="369332"/>
          </a:xfrm>
          <a:prstGeom prst="rect">
            <a:avLst/>
          </a:prstGeom>
          <a:noFill/>
        </p:spPr>
        <p:txBody>
          <a:bodyPr wrap="none" rtlCol="0">
            <a:spAutoFit/>
          </a:bodyPr>
          <a:lstStyle/>
          <a:p>
            <a:r>
              <a:rPr lang="en-US" dirty="0" smtClean="0">
                <a:latin typeface="+mn-lt"/>
              </a:rPr>
              <a:t>0</a:t>
            </a:r>
            <a:endParaRPr lang="en-US" dirty="0">
              <a:latin typeface="+mn-lt"/>
            </a:endParaRPr>
          </a:p>
        </p:txBody>
      </p:sp>
      <p:sp>
        <p:nvSpPr>
          <p:cNvPr id="22" name="TextBox 21"/>
          <p:cNvSpPr txBox="1"/>
          <p:nvPr/>
        </p:nvSpPr>
        <p:spPr>
          <a:xfrm>
            <a:off x="4777816" y="4029675"/>
            <a:ext cx="372330" cy="369332"/>
          </a:xfrm>
          <a:prstGeom prst="rect">
            <a:avLst/>
          </a:prstGeom>
          <a:noFill/>
        </p:spPr>
        <p:txBody>
          <a:bodyPr wrap="none" rtlCol="0">
            <a:spAutoFit/>
          </a:bodyPr>
          <a:lstStyle/>
          <a:p>
            <a:r>
              <a:rPr lang="en-US" dirty="0" smtClean="0">
                <a:latin typeface="+mn-lt"/>
              </a:rPr>
              <a:t>-1</a:t>
            </a:r>
            <a:endParaRPr lang="en-US" dirty="0">
              <a:latin typeface="+mn-lt"/>
            </a:endParaRPr>
          </a:p>
        </p:txBody>
      </p:sp>
      <p:sp>
        <p:nvSpPr>
          <p:cNvPr id="24" name="TextBox 23"/>
          <p:cNvSpPr txBox="1"/>
          <p:nvPr/>
        </p:nvSpPr>
        <p:spPr>
          <a:xfrm>
            <a:off x="4776432" y="4481387"/>
            <a:ext cx="372330" cy="369332"/>
          </a:xfrm>
          <a:prstGeom prst="rect">
            <a:avLst/>
          </a:prstGeom>
          <a:noFill/>
        </p:spPr>
        <p:txBody>
          <a:bodyPr wrap="none" rtlCol="0">
            <a:spAutoFit/>
          </a:bodyPr>
          <a:lstStyle/>
          <a:p>
            <a:r>
              <a:rPr lang="en-US" dirty="0" smtClean="0">
                <a:latin typeface="+mn-lt"/>
              </a:rPr>
              <a:t>-2</a:t>
            </a:r>
            <a:endParaRPr lang="en-US" dirty="0">
              <a:latin typeface="+mn-lt"/>
            </a:endParaRPr>
          </a:p>
        </p:txBody>
      </p:sp>
      <p:sp>
        <p:nvSpPr>
          <p:cNvPr id="26" name="TextBox 25"/>
          <p:cNvSpPr txBox="1"/>
          <p:nvPr/>
        </p:nvSpPr>
        <p:spPr>
          <a:xfrm>
            <a:off x="4776462" y="4942703"/>
            <a:ext cx="372330" cy="369332"/>
          </a:xfrm>
          <a:prstGeom prst="rect">
            <a:avLst/>
          </a:prstGeom>
          <a:noFill/>
        </p:spPr>
        <p:txBody>
          <a:bodyPr wrap="none" rtlCol="0">
            <a:spAutoFit/>
          </a:bodyPr>
          <a:lstStyle/>
          <a:p>
            <a:r>
              <a:rPr lang="en-US" dirty="0" smtClean="0">
                <a:latin typeface="+mn-lt"/>
              </a:rPr>
              <a:t>-3</a:t>
            </a:r>
            <a:endParaRPr lang="en-US" dirty="0">
              <a:latin typeface="+mn-lt"/>
            </a:endParaRPr>
          </a:p>
        </p:txBody>
      </p:sp>
      <p:sp>
        <p:nvSpPr>
          <p:cNvPr id="27" name="TextBox 26"/>
          <p:cNvSpPr txBox="1"/>
          <p:nvPr/>
        </p:nvSpPr>
        <p:spPr>
          <a:xfrm>
            <a:off x="4776431" y="5395784"/>
            <a:ext cx="389913" cy="369332"/>
          </a:xfrm>
          <a:prstGeom prst="rect">
            <a:avLst/>
          </a:prstGeom>
          <a:noFill/>
        </p:spPr>
        <p:txBody>
          <a:bodyPr wrap="none" rtlCol="0">
            <a:spAutoFit/>
          </a:bodyPr>
          <a:lstStyle/>
          <a:p>
            <a:r>
              <a:rPr lang="en-US" dirty="0" smtClean="0">
                <a:latin typeface="+mn-lt"/>
              </a:rPr>
              <a:t>-4</a:t>
            </a:r>
            <a:endParaRPr lang="en-US" dirty="0">
              <a:latin typeface="+mn-lt"/>
            </a:endParaRPr>
          </a:p>
        </p:txBody>
      </p:sp>
      <p:sp>
        <p:nvSpPr>
          <p:cNvPr id="29" name="TextBox 28"/>
          <p:cNvSpPr txBox="1"/>
          <p:nvPr/>
        </p:nvSpPr>
        <p:spPr>
          <a:xfrm>
            <a:off x="5171175" y="3358609"/>
            <a:ext cx="2918700" cy="369332"/>
          </a:xfrm>
          <a:prstGeom prst="rect">
            <a:avLst/>
          </a:prstGeom>
          <a:noFill/>
        </p:spPr>
        <p:txBody>
          <a:bodyPr wrap="none" rtlCol="0">
            <a:spAutoFit/>
          </a:bodyPr>
          <a:lstStyle/>
          <a:p>
            <a:r>
              <a:rPr lang="en-US" dirty="0" smtClean="0">
                <a:latin typeface="+mn-lt"/>
              </a:rPr>
              <a:t>Turbulent Diffusivity (Mixing)</a:t>
            </a:r>
            <a:endParaRPr lang="en-US" dirty="0">
              <a:latin typeface="+mn-lt"/>
            </a:endParaRPr>
          </a:p>
        </p:txBody>
      </p:sp>
      <p:sp>
        <p:nvSpPr>
          <p:cNvPr id="34" name="TextBox 33"/>
          <p:cNvSpPr txBox="1"/>
          <p:nvPr/>
        </p:nvSpPr>
        <p:spPr>
          <a:xfrm>
            <a:off x="8651112" y="3638379"/>
            <a:ext cx="372330" cy="369332"/>
          </a:xfrm>
          <a:prstGeom prst="rect">
            <a:avLst/>
          </a:prstGeom>
          <a:noFill/>
        </p:spPr>
        <p:txBody>
          <a:bodyPr wrap="none" rtlCol="0">
            <a:spAutoFit/>
          </a:bodyPr>
          <a:lstStyle/>
          <a:p>
            <a:r>
              <a:rPr lang="en-US" dirty="0" smtClean="0">
                <a:latin typeface="+mn-lt"/>
              </a:rPr>
              <a:t>-1</a:t>
            </a:r>
            <a:endParaRPr lang="en-US" dirty="0">
              <a:latin typeface="+mn-lt"/>
            </a:endParaRPr>
          </a:p>
        </p:txBody>
      </p:sp>
      <p:sp>
        <p:nvSpPr>
          <p:cNvPr id="35" name="TextBox 34"/>
          <p:cNvSpPr txBox="1"/>
          <p:nvPr/>
        </p:nvSpPr>
        <p:spPr>
          <a:xfrm>
            <a:off x="8651113" y="4050465"/>
            <a:ext cx="372330" cy="369332"/>
          </a:xfrm>
          <a:prstGeom prst="rect">
            <a:avLst/>
          </a:prstGeom>
          <a:noFill/>
        </p:spPr>
        <p:txBody>
          <a:bodyPr wrap="none" rtlCol="0">
            <a:spAutoFit/>
          </a:bodyPr>
          <a:lstStyle/>
          <a:p>
            <a:r>
              <a:rPr lang="en-US" dirty="0" smtClean="0">
                <a:latin typeface="+mn-lt"/>
              </a:rPr>
              <a:t>-2</a:t>
            </a:r>
            <a:endParaRPr lang="en-US" dirty="0">
              <a:latin typeface="+mn-lt"/>
            </a:endParaRPr>
          </a:p>
        </p:txBody>
      </p:sp>
      <p:sp>
        <p:nvSpPr>
          <p:cNvPr id="36" name="TextBox 35"/>
          <p:cNvSpPr txBox="1"/>
          <p:nvPr/>
        </p:nvSpPr>
        <p:spPr>
          <a:xfrm>
            <a:off x="8651143" y="4448432"/>
            <a:ext cx="372330" cy="369332"/>
          </a:xfrm>
          <a:prstGeom prst="rect">
            <a:avLst/>
          </a:prstGeom>
          <a:noFill/>
        </p:spPr>
        <p:txBody>
          <a:bodyPr wrap="none" rtlCol="0">
            <a:spAutoFit/>
          </a:bodyPr>
          <a:lstStyle/>
          <a:p>
            <a:r>
              <a:rPr lang="en-US" dirty="0" smtClean="0">
                <a:latin typeface="+mn-lt"/>
              </a:rPr>
              <a:t>-3</a:t>
            </a:r>
            <a:endParaRPr lang="en-US" dirty="0">
              <a:latin typeface="+mn-lt"/>
            </a:endParaRPr>
          </a:p>
        </p:txBody>
      </p:sp>
      <p:sp>
        <p:nvSpPr>
          <p:cNvPr id="39" name="TextBox 38"/>
          <p:cNvSpPr txBox="1"/>
          <p:nvPr/>
        </p:nvSpPr>
        <p:spPr>
          <a:xfrm>
            <a:off x="8651112" y="4860323"/>
            <a:ext cx="389913" cy="369332"/>
          </a:xfrm>
          <a:prstGeom prst="rect">
            <a:avLst/>
          </a:prstGeom>
          <a:noFill/>
        </p:spPr>
        <p:txBody>
          <a:bodyPr wrap="none" rtlCol="0">
            <a:spAutoFit/>
          </a:bodyPr>
          <a:lstStyle/>
          <a:p>
            <a:r>
              <a:rPr lang="en-US" dirty="0" smtClean="0">
                <a:latin typeface="+mn-lt"/>
              </a:rPr>
              <a:t>-4</a:t>
            </a:r>
            <a:endParaRPr lang="en-US" dirty="0">
              <a:latin typeface="+mn-lt"/>
            </a:endParaRPr>
          </a:p>
        </p:txBody>
      </p:sp>
      <p:sp>
        <p:nvSpPr>
          <p:cNvPr id="31" name="TextBox 30"/>
          <p:cNvSpPr txBox="1"/>
          <p:nvPr/>
        </p:nvSpPr>
        <p:spPr>
          <a:xfrm>
            <a:off x="8651143" y="5270845"/>
            <a:ext cx="372330" cy="369332"/>
          </a:xfrm>
          <a:prstGeom prst="rect">
            <a:avLst/>
          </a:prstGeom>
          <a:noFill/>
        </p:spPr>
        <p:txBody>
          <a:bodyPr wrap="none" rtlCol="0">
            <a:spAutoFit/>
          </a:bodyPr>
          <a:lstStyle/>
          <a:p>
            <a:r>
              <a:rPr lang="en-US" dirty="0" smtClean="0">
                <a:latin typeface="+mn-lt"/>
              </a:rPr>
              <a:t>-5</a:t>
            </a:r>
            <a:endParaRPr lang="en-US" dirty="0">
              <a:latin typeface="+mn-lt"/>
            </a:endParaRPr>
          </a:p>
        </p:txBody>
      </p:sp>
      <p:sp>
        <p:nvSpPr>
          <p:cNvPr id="45" name="TextBox 44"/>
          <p:cNvSpPr txBox="1"/>
          <p:nvPr/>
        </p:nvSpPr>
        <p:spPr>
          <a:xfrm>
            <a:off x="6905327" y="1234931"/>
            <a:ext cx="465692" cy="769441"/>
          </a:xfrm>
          <a:prstGeom prst="rect">
            <a:avLst/>
          </a:prstGeom>
          <a:noFill/>
        </p:spPr>
        <p:txBody>
          <a:bodyPr wrap="none" rtlCol="0">
            <a:spAutoFit/>
          </a:bodyPr>
          <a:lstStyle/>
          <a:p>
            <a:r>
              <a:rPr lang="en-US" sz="4400" dirty="0" smtClean="0">
                <a:latin typeface="+mn-lt"/>
              </a:rPr>
              <a:t>+</a:t>
            </a:r>
            <a:endParaRPr lang="en-US" sz="4400" dirty="0">
              <a:latin typeface="+mn-lt"/>
            </a:endParaRPr>
          </a:p>
        </p:txBody>
      </p:sp>
      <p:sp>
        <p:nvSpPr>
          <p:cNvPr id="46" name="TextBox 45"/>
          <p:cNvSpPr txBox="1"/>
          <p:nvPr/>
        </p:nvSpPr>
        <p:spPr>
          <a:xfrm>
            <a:off x="3672052" y="1379093"/>
            <a:ext cx="1443174" cy="523220"/>
          </a:xfrm>
          <a:prstGeom prst="rect">
            <a:avLst/>
          </a:prstGeom>
          <a:noFill/>
        </p:spPr>
        <p:txBody>
          <a:bodyPr wrap="none" rtlCol="0">
            <a:spAutoFit/>
          </a:bodyPr>
          <a:lstStyle/>
          <a:p>
            <a:r>
              <a:rPr lang="en-US" sz="2800" dirty="0" smtClean="0">
                <a:latin typeface="+mn-lt"/>
              </a:rPr>
              <a:t>Currents</a:t>
            </a:r>
            <a:endParaRPr lang="en-US" sz="2800" dirty="0">
              <a:latin typeface="+mn-lt"/>
            </a:endParaRPr>
          </a:p>
        </p:txBody>
      </p:sp>
      <p:sp>
        <p:nvSpPr>
          <p:cNvPr id="47" name="TextBox 46"/>
          <p:cNvSpPr txBox="1"/>
          <p:nvPr/>
        </p:nvSpPr>
        <p:spPr>
          <a:xfrm>
            <a:off x="5151099" y="1245514"/>
            <a:ext cx="465692" cy="769441"/>
          </a:xfrm>
          <a:prstGeom prst="rect">
            <a:avLst/>
          </a:prstGeom>
          <a:noFill/>
        </p:spPr>
        <p:txBody>
          <a:bodyPr wrap="none" rtlCol="0">
            <a:spAutoFit/>
          </a:bodyPr>
          <a:lstStyle/>
          <a:p>
            <a:r>
              <a:rPr lang="en-US" sz="4400" dirty="0" smtClean="0">
                <a:latin typeface="+mn-lt"/>
              </a:rPr>
              <a:t>+</a:t>
            </a:r>
            <a:endParaRPr lang="en-US" sz="4400" dirty="0">
              <a:latin typeface="+mn-lt"/>
            </a:endParaRPr>
          </a:p>
        </p:txBody>
      </p:sp>
      <p:sp>
        <p:nvSpPr>
          <p:cNvPr id="48" name="TextBox 47"/>
          <p:cNvSpPr txBox="1"/>
          <p:nvPr/>
        </p:nvSpPr>
        <p:spPr>
          <a:xfrm>
            <a:off x="5019532" y="1379093"/>
            <a:ext cx="2574364" cy="523220"/>
          </a:xfrm>
          <a:prstGeom prst="rect">
            <a:avLst/>
          </a:prstGeom>
          <a:noFill/>
        </p:spPr>
        <p:txBody>
          <a:bodyPr wrap="square" rtlCol="0">
            <a:spAutoFit/>
          </a:bodyPr>
          <a:lstStyle/>
          <a:p>
            <a:pPr algn="ctr"/>
            <a:r>
              <a:rPr lang="en-US" sz="2800" dirty="0" smtClean="0">
                <a:latin typeface="+mn-lt"/>
              </a:rPr>
              <a:t>Mixing</a:t>
            </a:r>
            <a:endParaRPr lang="en-US" sz="2800" dirty="0">
              <a:latin typeface="+mn-lt"/>
            </a:endParaRPr>
          </a:p>
        </p:txBody>
      </p:sp>
    </p:spTree>
    <p:extLst>
      <p:ext uri="{BB962C8B-B14F-4D97-AF65-F5344CB8AC3E}">
        <p14:creationId xmlns:p14="http://schemas.microsoft.com/office/powerpoint/2010/main" val="1721878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HAB Particle Model</a:t>
            </a:r>
            <a:endParaRPr lang="en-US" dirty="0"/>
          </a:p>
        </p:txBody>
      </p:sp>
      <p:sp>
        <p:nvSpPr>
          <p:cNvPr id="6" name="TextBox 5"/>
          <p:cNvSpPr txBox="1"/>
          <p:nvPr/>
        </p:nvSpPr>
        <p:spPr>
          <a:xfrm>
            <a:off x="7444350" y="1379093"/>
            <a:ext cx="1595534" cy="523220"/>
          </a:xfrm>
          <a:prstGeom prst="rect">
            <a:avLst/>
          </a:prstGeom>
          <a:noFill/>
        </p:spPr>
        <p:txBody>
          <a:bodyPr wrap="none" rtlCol="0">
            <a:spAutoFit/>
          </a:bodyPr>
          <a:lstStyle/>
          <a:p>
            <a:r>
              <a:rPr lang="en-US" sz="2800" dirty="0" smtClean="0">
                <a:latin typeface="+mn-lt"/>
              </a:rPr>
              <a:t>Buoyancy</a:t>
            </a:r>
            <a:endParaRPr lang="en-US" sz="2800" dirty="0">
              <a:latin typeface="+mn-lt"/>
            </a:endParaRPr>
          </a:p>
        </p:txBody>
      </p:sp>
      <p:sp>
        <p:nvSpPr>
          <p:cNvPr id="9" name="TextBox 8"/>
          <p:cNvSpPr txBox="1"/>
          <p:nvPr/>
        </p:nvSpPr>
        <p:spPr>
          <a:xfrm>
            <a:off x="1466799" y="1234931"/>
            <a:ext cx="465692" cy="769441"/>
          </a:xfrm>
          <a:prstGeom prst="rect">
            <a:avLst/>
          </a:prstGeom>
          <a:noFill/>
        </p:spPr>
        <p:txBody>
          <a:bodyPr wrap="none" rtlCol="0">
            <a:spAutoFit/>
          </a:bodyPr>
          <a:lstStyle/>
          <a:p>
            <a:r>
              <a:rPr lang="en-US" sz="4400" dirty="0" smtClean="0">
                <a:latin typeface="+mn-lt"/>
              </a:rPr>
              <a:t>=</a:t>
            </a:r>
            <a:endParaRPr lang="en-US" sz="4400" dirty="0">
              <a:latin typeface="+mn-lt"/>
            </a:endParaRPr>
          </a:p>
        </p:txBody>
      </p:sp>
      <p:grpSp>
        <p:nvGrpSpPr>
          <p:cNvPr id="13" name="Group 12"/>
          <p:cNvGrpSpPr/>
          <p:nvPr/>
        </p:nvGrpSpPr>
        <p:grpSpPr>
          <a:xfrm>
            <a:off x="77988" y="855386"/>
            <a:ext cx="1313541" cy="1384995"/>
            <a:chOff x="430381" y="1116996"/>
            <a:chExt cx="1313541" cy="1384995"/>
          </a:xfrm>
        </p:grpSpPr>
        <p:sp>
          <p:nvSpPr>
            <p:cNvPr id="3" name="TextBox 2"/>
            <p:cNvSpPr txBox="1"/>
            <p:nvPr/>
          </p:nvSpPr>
          <p:spPr>
            <a:xfrm>
              <a:off x="430381" y="1116996"/>
              <a:ext cx="1275259" cy="1384995"/>
            </a:xfrm>
            <a:prstGeom prst="rect">
              <a:avLst/>
            </a:prstGeom>
            <a:noFill/>
          </p:spPr>
          <p:txBody>
            <a:bodyPr wrap="none" rtlCol="0">
              <a:spAutoFit/>
            </a:bodyPr>
            <a:lstStyle/>
            <a:p>
              <a:pPr algn="ctr"/>
              <a:r>
                <a:rPr lang="en-US" sz="3600" b="1" dirty="0" smtClean="0">
                  <a:latin typeface="+mn-lt"/>
                </a:rPr>
                <a:t>HAB</a:t>
              </a:r>
            </a:p>
            <a:p>
              <a:pPr algn="ctr"/>
              <a:r>
                <a:rPr lang="en-US" sz="2400" dirty="0" smtClean="0">
                  <a:latin typeface="+mn-lt"/>
                </a:rPr>
                <a:t>Intensity</a:t>
              </a:r>
              <a:endParaRPr lang="en-US" sz="2400" dirty="0">
                <a:latin typeface="+mn-lt"/>
              </a:endParaRPr>
            </a:p>
            <a:p>
              <a:pPr algn="ctr"/>
              <a:r>
                <a:rPr lang="en-US" sz="2400" dirty="0" smtClean="0">
                  <a:latin typeface="+mn-lt"/>
                </a:rPr>
                <a:t>Location</a:t>
              </a:r>
              <a:endParaRPr lang="en-US" sz="2400" dirty="0">
                <a:latin typeface="+mn-lt"/>
              </a:endParaRPr>
            </a:p>
          </p:txBody>
        </p:sp>
        <p:sp>
          <p:nvSpPr>
            <p:cNvPr id="10" name="Left Bracket 9"/>
            <p:cNvSpPr/>
            <p:nvPr/>
          </p:nvSpPr>
          <p:spPr>
            <a:xfrm>
              <a:off x="453081" y="1736811"/>
              <a:ext cx="288324" cy="758056"/>
            </a:xfrm>
            <a:prstGeom prst="leftBracket">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1" name="Left Bracket 10"/>
            <p:cNvSpPr/>
            <p:nvPr/>
          </p:nvSpPr>
          <p:spPr>
            <a:xfrm rot="10800000">
              <a:off x="1455598" y="1723340"/>
              <a:ext cx="288324" cy="758056"/>
            </a:xfrm>
            <a:prstGeom prst="leftBracket">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sp>
        <p:nvSpPr>
          <p:cNvPr id="12" name="TextBox 11"/>
          <p:cNvSpPr txBox="1"/>
          <p:nvPr/>
        </p:nvSpPr>
        <p:spPr>
          <a:xfrm>
            <a:off x="1850111" y="1208845"/>
            <a:ext cx="1426868" cy="954107"/>
          </a:xfrm>
          <a:prstGeom prst="rect">
            <a:avLst/>
          </a:prstGeom>
          <a:noFill/>
        </p:spPr>
        <p:txBody>
          <a:bodyPr wrap="none" rtlCol="0">
            <a:spAutoFit/>
          </a:bodyPr>
          <a:lstStyle/>
          <a:p>
            <a:pPr algn="ctr"/>
            <a:r>
              <a:rPr lang="en-US" sz="2800" dirty="0" smtClean="0">
                <a:latin typeface="+mn-lt"/>
              </a:rPr>
              <a:t>Initial</a:t>
            </a:r>
          </a:p>
          <a:p>
            <a:pPr algn="ctr"/>
            <a:r>
              <a:rPr lang="en-US" sz="2800" dirty="0" smtClean="0">
                <a:latin typeface="+mn-lt"/>
              </a:rPr>
              <a:t>Location</a:t>
            </a:r>
            <a:endParaRPr lang="en-US" sz="2800" dirty="0">
              <a:latin typeface="+mn-lt"/>
            </a:endParaRPr>
          </a:p>
        </p:txBody>
      </p:sp>
      <p:sp>
        <p:nvSpPr>
          <p:cNvPr id="14" name="TextBox 13"/>
          <p:cNvSpPr txBox="1"/>
          <p:nvPr/>
        </p:nvSpPr>
        <p:spPr>
          <a:xfrm>
            <a:off x="3178955" y="1245514"/>
            <a:ext cx="465692" cy="769441"/>
          </a:xfrm>
          <a:prstGeom prst="rect">
            <a:avLst/>
          </a:prstGeom>
          <a:noFill/>
        </p:spPr>
        <p:txBody>
          <a:bodyPr wrap="none" rtlCol="0">
            <a:spAutoFit/>
          </a:bodyPr>
          <a:lstStyle/>
          <a:p>
            <a:r>
              <a:rPr lang="en-US" sz="4400" dirty="0" smtClean="0">
                <a:latin typeface="+mn-lt"/>
              </a:rPr>
              <a:t>+</a:t>
            </a:r>
            <a:endParaRPr lang="en-US" sz="4400" dirty="0">
              <a:latin typeface="+mn-lt"/>
            </a:endParaRPr>
          </a:p>
        </p:txBody>
      </p:sp>
      <p:sp>
        <p:nvSpPr>
          <p:cNvPr id="16" name="TextBox 15"/>
          <p:cNvSpPr txBox="1"/>
          <p:nvPr/>
        </p:nvSpPr>
        <p:spPr>
          <a:xfrm>
            <a:off x="4356906" y="2501323"/>
            <a:ext cx="2066323" cy="830997"/>
          </a:xfrm>
          <a:prstGeom prst="rect">
            <a:avLst/>
          </a:prstGeom>
          <a:noFill/>
        </p:spPr>
        <p:txBody>
          <a:bodyPr wrap="square" rtlCol="0">
            <a:spAutoFit/>
          </a:bodyPr>
          <a:lstStyle/>
          <a:p>
            <a:pPr algn="ctr"/>
            <a:r>
              <a:rPr lang="en-US" sz="2400" i="1" dirty="0" smtClean="0">
                <a:solidFill>
                  <a:schemeClr val="bg1">
                    <a:lumMod val="50000"/>
                  </a:schemeClr>
                </a:solidFill>
                <a:latin typeface="+mn-lt"/>
              </a:rPr>
              <a:t>Hydrodynamic Model</a:t>
            </a:r>
            <a:endParaRPr lang="en-US" sz="2400" i="1" dirty="0">
              <a:solidFill>
                <a:schemeClr val="bg1">
                  <a:lumMod val="50000"/>
                </a:schemeClr>
              </a:solidFill>
              <a:latin typeface="+mn-lt"/>
            </a:endParaRPr>
          </a:p>
        </p:txBody>
      </p:sp>
      <p:sp>
        <p:nvSpPr>
          <p:cNvPr id="17" name="TextBox 16"/>
          <p:cNvSpPr txBox="1"/>
          <p:nvPr/>
        </p:nvSpPr>
        <p:spPr>
          <a:xfrm>
            <a:off x="7239593" y="2439539"/>
            <a:ext cx="1800291" cy="830997"/>
          </a:xfrm>
          <a:prstGeom prst="rect">
            <a:avLst/>
          </a:prstGeom>
          <a:noFill/>
        </p:spPr>
        <p:txBody>
          <a:bodyPr wrap="square" rtlCol="0">
            <a:spAutoFit/>
          </a:bodyPr>
          <a:lstStyle/>
          <a:p>
            <a:pPr algn="ctr"/>
            <a:r>
              <a:rPr lang="en-US" sz="2400" b="1" i="1" dirty="0" smtClean="0">
                <a:latin typeface="+mn-lt"/>
              </a:rPr>
              <a:t>Field / Laboratory</a:t>
            </a:r>
            <a:endParaRPr lang="en-US" sz="2400" b="1" i="1" dirty="0">
              <a:latin typeface="+mn-lt"/>
            </a:endParaRPr>
          </a:p>
        </p:txBody>
      </p:sp>
      <p:sp>
        <p:nvSpPr>
          <p:cNvPr id="21" name="Left Brace 20"/>
          <p:cNvSpPr/>
          <p:nvPr/>
        </p:nvSpPr>
        <p:spPr>
          <a:xfrm rot="16200000">
            <a:off x="5058551" y="590175"/>
            <a:ext cx="664627" cy="3300410"/>
          </a:xfrm>
          <a:prstGeom prst="leftBrace">
            <a:avLst>
              <a:gd name="adj1" fmla="val 65780"/>
              <a:gd name="adj2" fmla="val 49470"/>
            </a:avLst>
          </a:pr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5" name="Straight Arrow Connector 24"/>
          <p:cNvCxnSpPr>
            <a:stCxn id="6" idx="2"/>
            <a:endCxn id="17" idx="0"/>
          </p:cNvCxnSpPr>
          <p:nvPr/>
        </p:nvCxnSpPr>
        <p:spPr>
          <a:xfrm flipH="1">
            <a:off x="8139739" y="1902313"/>
            <a:ext cx="102378" cy="537226"/>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1466799" y="2576925"/>
            <a:ext cx="1426429" cy="830997"/>
          </a:xfrm>
          <a:prstGeom prst="rect">
            <a:avLst/>
          </a:prstGeom>
          <a:noFill/>
        </p:spPr>
        <p:txBody>
          <a:bodyPr wrap="square" rtlCol="0">
            <a:spAutoFit/>
          </a:bodyPr>
          <a:lstStyle/>
          <a:p>
            <a:pPr algn="ctr"/>
            <a:r>
              <a:rPr lang="en-US" sz="2400" i="1" dirty="0" smtClean="0">
                <a:solidFill>
                  <a:schemeClr val="bg1">
                    <a:lumMod val="50000"/>
                  </a:schemeClr>
                </a:solidFill>
                <a:latin typeface="+mn-lt"/>
              </a:rPr>
              <a:t>Remote Sensing</a:t>
            </a:r>
            <a:endParaRPr lang="en-US" sz="2400" i="1" dirty="0">
              <a:solidFill>
                <a:schemeClr val="bg1">
                  <a:lumMod val="50000"/>
                </a:schemeClr>
              </a:solidFill>
              <a:latin typeface="+mn-lt"/>
            </a:endParaRPr>
          </a:p>
        </p:txBody>
      </p:sp>
      <p:cxnSp>
        <p:nvCxnSpPr>
          <p:cNvPr id="38" name="Straight Arrow Connector 37"/>
          <p:cNvCxnSpPr>
            <a:endCxn id="37" idx="0"/>
          </p:cNvCxnSpPr>
          <p:nvPr/>
        </p:nvCxnSpPr>
        <p:spPr>
          <a:xfrm flipH="1">
            <a:off x="2180014" y="2162952"/>
            <a:ext cx="383531" cy="413973"/>
          </a:xfrm>
          <a:prstGeom prst="straightConnector1">
            <a:avLst/>
          </a:prstGeom>
          <a:ln>
            <a:solidFill>
              <a:srgbClr val="7F7F7F"/>
            </a:solidFill>
            <a:tailEnd type="arrow"/>
          </a:ln>
        </p:spPr>
        <p:style>
          <a:lnRef idx="2">
            <a:schemeClr val="accent1"/>
          </a:lnRef>
          <a:fillRef idx="0">
            <a:schemeClr val="accent1"/>
          </a:fillRef>
          <a:effectRef idx="1">
            <a:schemeClr val="accent1"/>
          </a:effectRef>
          <a:fontRef idx="minor">
            <a:schemeClr val="tx1"/>
          </a:fontRef>
        </p:style>
      </p:cxnSp>
      <p:grpSp>
        <p:nvGrpSpPr>
          <p:cNvPr id="45" name="Group 44"/>
          <p:cNvGrpSpPr/>
          <p:nvPr/>
        </p:nvGrpSpPr>
        <p:grpSpPr>
          <a:xfrm>
            <a:off x="739240" y="3430432"/>
            <a:ext cx="6881830" cy="2825376"/>
            <a:chOff x="739240" y="3430432"/>
            <a:chExt cx="6881830" cy="2825376"/>
          </a:xfrm>
        </p:grpSpPr>
        <p:grpSp>
          <p:nvGrpSpPr>
            <p:cNvPr id="19" name="Group 18"/>
            <p:cNvGrpSpPr/>
            <p:nvPr/>
          </p:nvGrpSpPr>
          <p:grpSpPr>
            <a:xfrm>
              <a:off x="739240" y="3507450"/>
              <a:ext cx="3466285" cy="2737662"/>
              <a:chOff x="1850111" y="711200"/>
              <a:chExt cx="3924036" cy="3205667"/>
            </a:xfrm>
          </p:grpSpPr>
          <p:sp>
            <p:nvSpPr>
              <p:cNvPr id="18" name="Rectangle 17"/>
              <p:cNvSpPr/>
              <p:nvPr/>
            </p:nvSpPr>
            <p:spPr>
              <a:xfrm>
                <a:off x="1850111" y="711200"/>
                <a:ext cx="3924036" cy="3205667"/>
              </a:xfrm>
              <a:prstGeom prst="rect">
                <a:avLst/>
              </a:prstGeom>
              <a:solidFill>
                <a:srgbClr val="FFFFFF"/>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1" name="Picture 40"/>
              <p:cNvPicPr/>
              <p:nvPr/>
            </p:nvPicPr>
            <p:blipFill rotWithShape="1">
              <a:blip r:embed="rId3" cstate="screen">
                <a:extLst>
                  <a:ext uri="{28A0092B-C50C-407E-A947-70E740481C1C}">
                    <a14:useLocalDpi xmlns:a14="http://schemas.microsoft.com/office/drawing/2010/main"/>
                  </a:ext>
                </a:extLst>
              </a:blip>
              <a:srcRect/>
              <a:stretch/>
            </p:blipFill>
            <p:spPr>
              <a:xfrm>
                <a:off x="2384002" y="711200"/>
                <a:ext cx="3383280" cy="2760104"/>
              </a:xfrm>
              <a:prstGeom prst="rect">
                <a:avLst/>
              </a:prstGeom>
              <a:ln>
                <a:noFill/>
              </a:ln>
              <a:effectLst/>
            </p:spPr>
          </p:pic>
          <p:sp>
            <p:nvSpPr>
              <p:cNvPr id="43" name="TextBox 42"/>
              <p:cNvSpPr txBox="1"/>
              <p:nvPr/>
            </p:nvSpPr>
            <p:spPr>
              <a:xfrm>
                <a:off x="2832268" y="3238382"/>
                <a:ext cx="2743200" cy="646331"/>
              </a:xfrm>
              <a:prstGeom prst="rect">
                <a:avLst/>
              </a:prstGeom>
              <a:solidFill>
                <a:schemeClr val="bg1"/>
              </a:solidFill>
              <a:ln>
                <a:solidFill>
                  <a:schemeClr val="bg1"/>
                </a:solidFill>
              </a:ln>
            </p:spPr>
            <p:txBody>
              <a:bodyPr wrap="square" rtlCol="0">
                <a:spAutoFit/>
              </a:bodyPr>
              <a:lstStyle/>
              <a:p>
                <a:pPr algn="ctr"/>
                <a:r>
                  <a:rPr lang="en-US" b="1" dirty="0" smtClean="0">
                    <a:latin typeface="+mn-lt"/>
                  </a:rPr>
                  <a:t>Mean colony diameter (</a:t>
                </a:r>
                <a:r>
                  <a:rPr lang="en-US" b="1" dirty="0" err="1" smtClean="0">
                    <a:latin typeface="+mn-lt"/>
                  </a:rPr>
                  <a:t>μm</a:t>
                </a:r>
                <a:r>
                  <a:rPr lang="en-US" b="1" dirty="0" smtClean="0">
                    <a:latin typeface="+mn-lt"/>
                  </a:rPr>
                  <a:t>)</a:t>
                </a:r>
                <a:endParaRPr lang="en-US" b="1" dirty="0">
                  <a:latin typeface="+mn-lt"/>
                </a:endParaRPr>
              </a:p>
            </p:txBody>
          </p:sp>
          <p:sp>
            <p:nvSpPr>
              <p:cNvPr id="44" name="TextBox 43"/>
              <p:cNvSpPr txBox="1"/>
              <p:nvPr/>
            </p:nvSpPr>
            <p:spPr>
              <a:xfrm rot="16200000">
                <a:off x="948881" y="1709179"/>
                <a:ext cx="2563456" cy="646330"/>
              </a:xfrm>
              <a:prstGeom prst="rect">
                <a:avLst/>
              </a:prstGeom>
              <a:solidFill>
                <a:schemeClr val="bg1"/>
              </a:solidFill>
              <a:ln>
                <a:solidFill>
                  <a:schemeClr val="bg1"/>
                </a:solidFill>
              </a:ln>
            </p:spPr>
            <p:txBody>
              <a:bodyPr wrap="square" rtlCol="0">
                <a:spAutoFit/>
              </a:bodyPr>
              <a:lstStyle/>
              <a:p>
                <a:pPr algn="ctr"/>
                <a:r>
                  <a:rPr lang="en-US" b="1" dirty="0" smtClean="0">
                    <a:latin typeface="+mn-lt"/>
                  </a:rPr>
                  <a:t>Buoyant velocity</a:t>
                </a:r>
                <a:endParaRPr lang="en-US" b="1" dirty="0">
                  <a:latin typeface="+mn-lt"/>
                </a:endParaRPr>
              </a:p>
              <a:p>
                <a:pPr algn="ctr"/>
                <a:r>
                  <a:rPr lang="en-US" b="1" dirty="0" smtClean="0">
                    <a:latin typeface="+mn-lt"/>
                  </a:rPr>
                  <a:t>(</a:t>
                </a:r>
                <a:r>
                  <a:rPr lang="en-US" b="1" dirty="0" err="1" smtClean="0">
                    <a:latin typeface="+mn-lt"/>
                  </a:rPr>
                  <a:t>μm</a:t>
                </a:r>
                <a:r>
                  <a:rPr lang="en-US" b="1" dirty="0" smtClean="0">
                    <a:latin typeface="+mn-lt"/>
                  </a:rPr>
                  <a:t> s</a:t>
                </a:r>
                <a:r>
                  <a:rPr lang="en-US" b="1" baseline="30000" dirty="0" smtClean="0">
                    <a:latin typeface="+mn-lt"/>
                  </a:rPr>
                  <a:t>-1</a:t>
                </a:r>
                <a:r>
                  <a:rPr lang="en-US" b="1" dirty="0" smtClean="0">
                    <a:latin typeface="+mn-lt"/>
                  </a:rPr>
                  <a:t>)</a:t>
                </a:r>
                <a:endParaRPr lang="en-US" b="1" dirty="0">
                  <a:latin typeface="+mn-lt"/>
                </a:endParaRPr>
              </a:p>
            </p:txBody>
          </p:sp>
        </p:grpSp>
        <p:grpSp>
          <p:nvGrpSpPr>
            <p:cNvPr id="28" name="Group 27"/>
            <p:cNvGrpSpPr/>
            <p:nvPr/>
          </p:nvGrpSpPr>
          <p:grpSpPr>
            <a:xfrm>
              <a:off x="4472205" y="3430432"/>
              <a:ext cx="3148865" cy="2825376"/>
              <a:chOff x="5970514" y="3469705"/>
              <a:chExt cx="3148865" cy="2825376"/>
            </a:xfrm>
          </p:grpSpPr>
          <p:sp>
            <p:nvSpPr>
              <p:cNvPr id="42" name="Rectangle 41"/>
              <p:cNvSpPr/>
              <p:nvPr/>
            </p:nvSpPr>
            <p:spPr>
              <a:xfrm>
                <a:off x="5970514" y="3469705"/>
                <a:ext cx="3148865" cy="282537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6113990" y="3469705"/>
                <a:ext cx="3004557" cy="2749476"/>
                <a:chOff x="6113990" y="3469705"/>
                <a:chExt cx="3004557" cy="2749476"/>
              </a:xfrm>
            </p:grpSpPr>
            <p:pic>
              <p:nvPicPr>
                <p:cNvPr id="27" name="Picture 26" descr="BuoyantVelocity.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55180" y="3469705"/>
                  <a:ext cx="2963367" cy="2494769"/>
                </a:xfrm>
                <a:prstGeom prst="rect">
                  <a:avLst/>
                </a:prstGeom>
                <a:ln>
                  <a:noFill/>
                </a:ln>
                <a:effectLst/>
              </p:spPr>
            </p:pic>
            <p:sp>
              <p:nvSpPr>
                <p:cNvPr id="34" name="TextBox 33"/>
                <p:cNvSpPr txBox="1"/>
                <p:nvPr/>
              </p:nvSpPr>
              <p:spPr>
                <a:xfrm>
                  <a:off x="6113990" y="5572850"/>
                  <a:ext cx="2964199" cy="646331"/>
                </a:xfrm>
                <a:prstGeom prst="rect">
                  <a:avLst/>
                </a:prstGeom>
                <a:solidFill>
                  <a:schemeClr val="bg1"/>
                </a:solidFill>
                <a:ln>
                  <a:solidFill>
                    <a:schemeClr val="bg1"/>
                  </a:solidFill>
                </a:ln>
              </p:spPr>
              <p:txBody>
                <a:bodyPr wrap="square" rtlCol="0">
                  <a:spAutoFit/>
                </a:bodyPr>
                <a:lstStyle/>
                <a:p>
                  <a:pPr algn="ctr"/>
                  <a:r>
                    <a:rPr lang="en-US" b="1" dirty="0" smtClean="0">
                      <a:latin typeface="+mn-lt"/>
                    </a:rPr>
                    <a:t>Buoyant velocity</a:t>
                  </a:r>
                  <a:endParaRPr lang="en-US" b="1" dirty="0">
                    <a:latin typeface="+mn-lt"/>
                  </a:endParaRPr>
                </a:p>
                <a:p>
                  <a:pPr algn="ctr"/>
                  <a:r>
                    <a:rPr lang="en-US" b="1" dirty="0" smtClean="0">
                      <a:latin typeface="+mn-lt"/>
                    </a:rPr>
                    <a:t>(</a:t>
                  </a:r>
                  <a:r>
                    <a:rPr lang="en-US" b="1" dirty="0" err="1" smtClean="0">
                      <a:latin typeface="+mn-lt"/>
                    </a:rPr>
                    <a:t>μm</a:t>
                  </a:r>
                  <a:r>
                    <a:rPr lang="en-US" b="1" dirty="0" smtClean="0">
                      <a:latin typeface="+mn-lt"/>
                    </a:rPr>
                    <a:t> s</a:t>
                  </a:r>
                  <a:r>
                    <a:rPr lang="en-US" b="1" baseline="30000" dirty="0" smtClean="0">
                      <a:latin typeface="+mn-lt"/>
                    </a:rPr>
                    <a:t>-1</a:t>
                  </a:r>
                  <a:r>
                    <a:rPr lang="en-US" b="1" dirty="0" smtClean="0">
                      <a:latin typeface="+mn-lt"/>
                    </a:rPr>
                    <a:t>)</a:t>
                  </a:r>
                  <a:endParaRPr lang="en-US" b="1" dirty="0">
                    <a:latin typeface="+mn-lt"/>
                  </a:endParaRPr>
                </a:p>
              </p:txBody>
            </p:sp>
          </p:grpSp>
          <p:sp>
            <p:nvSpPr>
              <p:cNvPr id="40" name="TextBox 39"/>
              <p:cNvSpPr txBox="1"/>
              <p:nvPr/>
            </p:nvSpPr>
            <p:spPr>
              <a:xfrm rot="16200000">
                <a:off x="5845442" y="4269947"/>
                <a:ext cx="674396" cy="369332"/>
              </a:xfrm>
              <a:prstGeom prst="rect">
                <a:avLst/>
              </a:prstGeom>
              <a:solidFill>
                <a:schemeClr val="bg1"/>
              </a:solidFill>
            </p:spPr>
            <p:txBody>
              <a:bodyPr wrap="none" rtlCol="0">
                <a:spAutoFit/>
              </a:bodyPr>
              <a:lstStyle/>
              <a:p>
                <a:r>
                  <a:rPr lang="en-US" b="1" dirty="0" smtClean="0">
                    <a:latin typeface="+mn-lt"/>
                  </a:rPr>
                  <a:t>Freq.</a:t>
                </a:r>
                <a:endParaRPr lang="en-US" b="1" dirty="0">
                  <a:latin typeface="+mn-lt"/>
                </a:endParaRPr>
              </a:p>
            </p:txBody>
          </p:sp>
        </p:grpSp>
        <p:sp>
          <p:nvSpPr>
            <p:cNvPr id="36" name="Down Arrow 35"/>
            <p:cNvSpPr/>
            <p:nvPr/>
          </p:nvSpPr>
          <p:spPr>
            <a:xfrm rot="16200000">
              <a:off x="4176366" y="4497842"/>
              <a:ext cx="543842" cy="953257"/>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grpSp>
        <p:nvGrpSpPr>
          <p:cNvPr id="31" name="Group 30"/>
          <p:cNvGrpSpPr/>
          <p:nvPr/>
        </p:nvGrpSpPr>
        <p:grpSpPr>
          <a:xfrm>
            <a:off x="283699" y="3407535"/>
            <a:ext cx="8431931" cy="2848273"/>
            <a:chOff x="100687" y="3492189"/>
            <a:chExt cx="8431931" cy="2848273"/>
          </a:xfrm>
        </p:grpSpPr>
        <p:sp>
          <p:nvSpPr>
            <p:cNvPr id="23" name="Rectangle 22"/>
            <p:cNvSpPr/>
            <p:nvPr/>
          </p:nvSpPr>
          <p:spPr>
            <a:xfrm>
              <a:off x="100687" y="5971130"/>
              <a:ext cx="4835193" cy="369332"/>
            </a:xfrm>
            <a:prstGeom prst="rect">
              <a:avLst/>
            </a:prstGeom>
            <a:solidFill>
              <a:schemeClr val="tx1"/>
            </a:solidFill>
          </p:spPr>
          <p:txBody>
            <a:bodyPr wrap="square">
              <a:spAutoFit/>
            </a:bodyPr>
            <a:lstStyle/>
            <a:p>
              <a:pPr algn="ctr"/>
              <a:r>
                <a:rPr lang="en-US" i="1" dirty="0" smtClean="0">
                  <a:solidFill>
                    <a:srgbClr val="FFFF00"/>
                  </a:solidFill>
                  <a:latin typeface="+mn-lt"/>
                </a:rPr>
                <a:t>Microcystis</a:t>
              </a:r>
              <a:endParaRPr lang="en-US" dirty="0">
                <a:solidFill>
                  <a:srgbClr val="FFFF00"/>
                </a:solidFill>
                <a:latin typeface="+mn-lt"/>
              </a:endParaRPr>
            </a:p>
          </p:txBody>
        </p:sp>
        <p:grpSp>
          <p:nvGrpSpPr>
            <p:cNvPr id="30" name="Group 29"/>
            <p:cNvGrpSpPr/>
            <p:nvPr/>
          </p:nvGrpSpPr>
          <p:grpSpPr>
            <a:xfrm>
              <a:off x="5549522" y="3492189"/>
              <a:ext cx="2983096" cy="2825376"/>
              <a:chOff x="4822769" y="3525124"/>
              <a:chExt cx="2983096" cy="2825376"/>
            </a:xfrm>
          </p:grpSpPr>
          <p:sp>
            <p:nvSpPr>
              <p:cNvPr id="39" name="Rectangle 38"/>
              <p:cNvSpPr/>
              <p:nvPr/>
            </p:nvSpPr>
            <p:spPr>
              <a:xfrm>
                <a:off x="4822769" y="3525124"/>
                <a:ext cx="2983096" cy="282537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21"/>
              <p:cNvGrpSpPr/>
              <p:nvPr/>
            </p:nvGrpSpPr>
            <p:grpSpPr>
              <a:xfrm>
                <a:off x="4958361" y="3555876"/>
                <a:ext cx="2796219" cy="2741621"/>
                <a:chOff x="2946440" y="3617659"/>
                <a:chExt cx="2796219" cy="2741621"/>
              </a:xfrm>
              <a:effectLst/>
            </p:grpSpPr>
            <p:pic>
              <p:nvPicPr>
                <p:cNvPr id="26" name="Picture 25" descr="ColonySize.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946440" y="3617659"/>
                  <a:ext cx="2743200" cy="2426311"/>
                </a:xfrm>
                <a:prstGeom prst="rect">
                  <a:avLst/>
                </a:prstGeom>
                <a:ln>
                  <a:noFill/>
                </a:ln>
                <a:effectLst/>
              </p:spPr>
            </p:pic>
            <p:sp>
              <p:nvSpPr>
                <p:cNvPr id="33" name="TextBox 32"/>
                <p:cNvSpPr txBox="1"/>
                <p:nvPr/>
              </p:nvSpPr>
              <p:spPr>
                <a:xfrm>
                  <a:off x="2999459" y="5712949"/>
                  <a:ext cx="2743200" cy="646331"/>
                </a:xfrm>
                <a:prstGeom prst="rect">
                  <a:avLst/>
                </a:prstGeom>
                <a:solidFill>
                  <a:schemeClr val="bg1"/>
                </a:solidFill>
                <a:ln>
                  <a:solidFill>
                    <a:schemeClr val="bg1"/>
                  </a:solidFill>
                </a:ln>
              </p:spPr>
              <p:txBody>
                <a:bodyPr wrap="square" rtlCol="0">
                  <a:spAutoFit/>
                </a:bodyPr>
                <a:lstStyle/>
                <a:p>
                  <a:pPr algn="ctr"/>
                  <a:r>
                    <a:rPr lang="en-US" b="1" dirty="0" smtClean="0">
                      <a:latin typeface="+mn-lt"/>
                    </a:rPr>
                    <a:t>Mean colony diameter (</a:t>
                  </a:r>
                  <a:r>
                    <a:rPr lang="en-US" b="1" dirty="0" err="1" smtClean="0">
                      <a:latin typeface="+mn-lt"/>
                    </a:rPr>
                    <a:t>μm</a:t>
                  </a:r>
                  <a:r>
                    <a:rPr lang="en-US" b="1" dirty="0" smtClean="0">
                      <a:latin typeface="+mn-lt"/>
                    </a:rPr>
                    <a:t>)</a:t>
                  </a:r>
                  <a:endParaRPr lang="en-US" b="1" dirty="0">
                    <a:latin typeface="+mn-lt"/>
                  </a:endParaRPr>
                </a:p>
              </p:txBody>
            </p:sp>
          </p:grpSp>
          <p:sp>
            <p:nvSpPr>
              <p:cNvPr id="24" name="TextBox 23"/>
              <p:cNvSpPr txBox="1"/>
              <p:nvPr/>
            </p:nvSpPr>
            <p:spPr>
              <a:xfrm rot="16200000">
                <a:off x="4690658" y="4298274"/>
                <a:ext cx="674396" cy="369332"/>
              </a:xfrm>
              <a:prstGeom prst="rect">
                <a:avLst/>
              </a:prstGeom>
              <a:solidFill>
                <a:schemeClr val="bg1"/>
              </a:solidFill>
            </p:spPr>
            <p:txBody>
              <a:bodyPr wrap="none" rtlCol="0">
                <a:spAutoFit/>
              </a:bodyPr>
              <a:lstStyle/>
              <a:p>
                <a:r>
                  <a:rPr lang="en-US" b="1" dirty="0" smtClean="0">
                    <a:latin typeface="+mn-lt"/>
                  </a:rPr>
                  <a:t>Freq.</a:t>
                </a:r>
                <a:endParaRPr lang="en-US" b="1" dirty="0">
                  <a:latin typeface="+mn-lt"/>
                </a:endParaRPr>
              </a:p>
            </p:txBody>
          </p:sp>
        </p:grpSp>
        <p:pic>
          <p:nvPicPr>
            <p:cNvPr id="32" name="Picture 31" descr="WE12at20%dilution4Aug2015.jpg"/>
            <p:cNvPicPr>
              <a:picLocks noChangeAspect="1"/>
            </p:cNvPicPr>
            <p:nvPr/>
          </p:nvPicPr>
          <p:blipFill rotWithShape="1">
            <a:blip r:embed="rId6" cstate="screen">
              <a:extLst>
                <a:ext uri="{28A0092B-C50C-407E-A947-70E740481C1C}">
                  <a14:useLocalDpi xmlns:a14="http://schemas.microsoft.com/office/drawing/2010/main"/>
                </a:ext>
              </a:extLst>
            </a:blip>
            <a:srcRect l="-1"/>
            <a:stretch/>
          </p:blipFill>
          <p:spPr>
            <a:xfrm>
              <a:off x="100688" y="3507450"/>
              <a:ext cx="4835193" cy="2551218"/>
            </a:xfrm>
            <a:prstGeom prst="rect">
              <a:avLst/>
            </a:prstGeom>
            <a:ln>
              <a:noFill/>
            </a:ln>
            <a:effectLst/>
          </p:spPr>
        </p:pic>
        <p:sp>
          <p:nvSpPr>
            <p:cNvPr id="35" name="Down Arrow 34"/>
            <p:cNvSpPr/>
            <p:nvPr/>
          </p:nvSpPr>
          <p:spPr>
            <a:xfrm rot="16200000">
              <a:off x="4931650" y="4435945"/>
              <a:ext cx="543842" cy="953257"/>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sp>
        <p:nvSpPr>
          <p:cNvPr id="49" name="TextBox 48"/>
          <p:cNvSpPr txBox="1"/>
          <p:nvPr/>
        </p:nvSpPr>
        <p:spPr>
          <a:xfrm>
            <a:off x="6905327" y="1234931"/>
            <a:ext cx="465692" cy="769441"/>
          </a:xfrm>
          <a:prstGeom prst="rect">
            <a:avLst/>
          </a:prstGeom>
          <a:noFill/>
        </p:spPr>
        <p:txBody>
          <a:bodyPr wrap="none" rtlCol="0">
            <a:spAutoFit/>
          </a:bodyPr>
          <a:lstStyle/>
          <a:p>
            <a:r>
              <a:rPr lang="en-US" sz="4400" dirty="0" smtClean="0">
                <a:latin typeface="+mn-lt"/>
              </a:rPr>
              <a:t>+</a:t>
            </a:r>
            <a:endParaRPr lang="en-US" sz="4400" dirty="0">
              <a:latin typeface="+mn-lt"/>
            </a:endParaRPr>
          </a:p>
        </p:txBody>
      </p:sp>
      <p:sp>
        <p:nvSpPr>
          <p:cNvPr id="50" name="TextBox 49"/>
          <p:cNvSpPr txBox="1"/>
          <p:nvPr/>
        </p:nvSpPr>
        <p:spPr>
          <a:xfrm>
            <a:off x="3672052" y="1379093"/>
            <a:ext cx="1443174" cy="523220"/>
          </a:xfrm>
          <a:prstGeom prst="rect">
            <a:avLst/>
          </a:prstGeom>
          <a:noFill/>
        </p:spPr>
        <p:txBody>
          <a:bodyPr wrap="none" rtlCol="0">
            <a:spAutoFit/>
          </a:bodyPr>
          <a:lstStyle/>
          <a:p>
            <a:r>
              <a:rPr lang="en-US" sz="2800" dirty="0" smtClean="0">
                <a:latin typeface="+mn-lt"/>
              </a:rPr>
              <a:t>Currents</a:t>
            </a:r>
            <a:endParaRPr lang="en-US" sz="2800" dirty="0">
              <a:latin typeface="+mn-lt"/>
            </a:endParaRPr>
          </a:p>
        </p:txBody>
      </p:sp>
      <p:sp>
        <p:nvSpPr>
          <p:cNvPr id="51" name="TextBox 50"/>
          <p:cNvSpPr txBox="1"/>
          <p:nvPr/>
        </p:nvSpPr>
        <p:spPr>
          <a:xfrm>
            <a:off x="5151099" y="1245514"/>
            <a:ext cx="465692" cy="769441"/>
          </a:xfrm>
          <a:prstGeom prst="rect">
            <a:avLst/>
          </a:prstGeom>
          <a:noFill/>
        </p:spPr>
        <p:txBody>
          <a:bodyPr wrap="none" rtlCol="0">
            <a:spAutoFit/>
          </a:bodyPr>
          <a:lstStyle/>
          <a:p>
            <a:r>
              <a:rPr lang="en-US" sz="4400" dirty="0" smtClean="0">
                <a:latin typeface="+mn-lt"/>
              </a:rPr>
              <a:t>+</a:t>
            </a:r>
            <a:endParaRPr lang="en-US" sz="4400" dirty="0">
              <a:latin typeface="+mn-lt"/>
            </a:endParaRPr>
          </a:p>
        </p:txBody>
      </p:sp>
      <p:sp>
        <p:nvSpPr>
          <p:cNvPr id="52" name="TextBox 51"/>
          <p:cNvSpPr txBox="1"/>
          <p:nvPr/>
        </p:nvSpPr>
        <p:spPr>
          <a:xfrm>
            <a:off x="5019532" y="1379093"/>
            <a:ext cx="2574364" cy="523220"/>
          </a:xfrm>
          <a:prstGeom prst="rect">
            <a:avLst/>
          </a:prstGeom>
          <a:noFill/>
        </p:spPr>
        <p:txBody>
          <a:bodyPr wrap="square" rtlCol="0">
            <a:spAutoFit/>
          </a:bodyPr>
          <a:lstStyle/>
          <a:p>
            <a:pPr algn="ctr"/>
            <a:r>
              <a:rPr lang="en-US" sz="2800" dirty="0" smtClean="0">
                <a:latin typeface="+mn-lt"/>
              </a:rPr>
              <a:t>Mixing</a:t>
            </a:r>
            <a:endParaRPr lang="en-US" sz="2800" dirty="0">
              <a:latin typeface="+mn-lt"/>
            </a:endParaRPr>
          </a:p>
        </p:txBody>
      </p:sp>
    </p:spTree>
    <p:extLst>
      <p:ext uri="{BB962C8B-B14F-4D97-AF65-F5344CB8AC3E}">
        <p14:creationId xmlns:p14="http://schemas.microsoft.com/office/powerpoint/2010/main" val="392702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144952" y="3117266"/>
            <a:ext cx="4703859" cy="3185293"/>
          </a:xfrm>
          <a:prstGeom prst="rect">
            <a:avLst/>
          </a:prstGeom>
          <a:solidFill>
            <a:srgbClr val="FFFFFF"/>
          </a:solidFill>
          <a:ln>
            <a:solidFill>
              <a:srgbClr val="00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Model Starting Conditions</a:t>
            </a:r>
            <a:endParaRPr lang="en-US" dirty="0"/>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7647" y="3406957"/>
            <a:ext cx="3334510" cy="2580655"/>
          </a:xfrm>
          <a:prstGeom prst="rect">
            <a:avLst/>
          </a:prstGeom>
          <a:ln>
            <a:solidFill>
              <a:srgbClr val="000000"/>
            </a:solidFill>
          </a:ln>
          <a:effectLst>
            <a:outerShdw blurRad="292100" dist="139700" dir="2700000" algn="tl" rotWithShape="0">
              <a:srgbClr val="333333">
                <a:alpha val="65000"/>
              </a:srgbClr>
            </a:outerShdw>
          </a:effectLst>
        </p:spPr>
      </p:pic>
      <p:pic>
        <p:nvPicPr>
          <p:cNvPr id="4" name="Picture 3" descr="t1.15217.1620.LakeErie.143.250m (1).jpg"/>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a:ext>
            </a:extLst>
          </a:blip>
          <a:srcRect/>
          <a:stretch/>
        </p:blipFill>
        <p:spPr>
          <a:xfrm>
            <a:off x="224128" y="1132703"/>
            <a:ext cx="1972753" cy="1897944"/>
          </a:xfrm>
          <a:prstGeom prst="rect">
            <a:avLst/>
          </a:prstGeom>
          <a:ln>
            <a:solidFill>
              <a:srgbClr val="000000"/>
            </a:solid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710445" y="1132702"/>
            <a:ext cx="2024461" cy="1823579"/>
          </a:xfrm>
          <a:prstGeom prst="rect">
            <a:avLst/>
          </a:prstGeom>
          <a:ln>
            <a:solidFill>
              <a:srgbClr val="000000"/>
            </a:solidFill>
          </a:ln>
          <a:effectLst>
            <a:outerShdw blurRad="292100" dist="139700" dir="2700000" algn="tl" rotWithShape="0">
              <a:srgbClr val="333333">
                <a:alpha val="65000"/>
              </a:srgbClr>
            </a:outerShdw>
          </a:effectLst>
        </p:spPr>
      </p:pic>
      <p:sp>
        <p:nvSpPr>
          <p:cNvPr id="6" name="TextBox 5"/>
          <p:cNvSpPr txBox="1"/>
          <p:nvPr/>
        </p:nvSpPr>
        <p:spPr>
          <a:xfrm>
            <a:off x="224128" y="1132702"/>
            <a:ext cx="694421" cy="307777"/>
          </a:xfrm>
          <a:prstGeom prst="rect">
            <a:avLst/>
          </a:prstGeom>
          <a:solidFill>
            <a:schemeClr val="tx1"/>
          </a:solidFill>
        </p:spPr>
        <p:txBody>
          <a:bodyPr wrap="none" rtlCol="0">
            <a:spAutoFit/>
          </a:bodyPr>
          <a:lstStyle/>
          <a:p>
            <a:r>
              <a:rPr lang="en-US" sz="1400" dirty="0" smtClean="0">
                <a:solidFill>
                  <a:srgbClr val="FFFF00"/>
                </a:solidFill>
                <a:latin typeface="+mn-lt"/>
                <a:cs typeface="BlairMdITC TT-Medium"/>
              </a:rPr>
              <a:t>MODIS</a:t>
            </a:r>
            <a:endParaRPr lang="en-US" sz="1400" dirty="0">
              <a:solidFill>
                <a:srgbClr val="FFFF00"/>
              </a:solidFill>
              <a:latin typeface="+mn-lt"/>
              <a:cs typeface="BlairMdITC TT-Medium"/>
            </a:endParaRPr>
          </a:p>
        </p:txBody>
      </p:sp>
      <p:sp>
        <p:nvSpPr>
          <p:cNvPr id="7" name="TextBox 6"/>
          <p:cNvSpPr txBox="1"/>
          <p:nvPr/>
        </p:nvSpPr>
        <p:spPr>
          <a:xfrm>
            <a:off x="2758254" y="1132702"/>
            <a:ext cx="1254189" cy="307777"/>
          </a:xfrm>
          <a:prstGeom prst="rect">
            <a:avLst/>
          </a:prstGeom>
          <a:noFill/>
        </p:spPr>
        <p:txBody>
          <a:bodyPr wrap="none" rtlCol="0">
            <a:spAutoFit/>
          </a:bodyPr>
          <a:lstStyle/>
          <a:p>
            <a:r>
              <a:rPr lang="en-US" sz="1400" dirty="0" smtClean="0">
                <a:solidFill>
                  <a:srgbClr val="FFFF00"/>
                </a:solidFill>
                <a:latin typeface="+mn-lt"/>
                <a:cs typeface="BlairMdITC TT-Medium"/>
              </a:rPr>
              <a:t>HAB Detection</a:t>
            </a:r>
            <a:endParaRPr lang="en-US" sz="1400" dirty="0">
              <a:solidFill>
                <a:srgbClr val="FFFF00"/>
              </a:solidFill>
              <a:latin typeface="+mn-lt"/>
              <a:cs typeface="BlairMdITC TT-Medium"/>
            </a:endParaRPr>
          </a:p>
        </p:txBody>
      </p:sp>
      <p:sp>
        <p:nvSpPr>
          <p:cNvPr id="8" name="TextBox 7"/>
          <p:cNvSpPr txBox="1"/>
          <p:nvPr/>
        </p:nvSpPr>
        <p:spPr>
          <a:xfrm>
            <a:off x="326012" y="3399677"/>
            <a:ext cx="1744300" cy="307777"/>
          </a:xfrm>
          <a:prstGeom prst="rect">
            <a:avLst/>
          </a:prstGeom>
          <a:noFill/>
        </p:spPr>
        <p:txBody>
          <a:bodyPr wrap="none" rtlCol="0">
            <a:spAutoFit/>
          </a:bodyPr>
          <a:lstStyle/>
          <a:p>
            <a:r>
              <a:rPr lang="en-US" sz="1400" dirty="0" smtClean="0">
                <a:solidFill>
                  <a:srgbClr val="FFFF00"/>
                </a:solidFill>
                <a:latin typeface="+mn-lt"/>
                <a:cs typeface="BlairMdITC TT-Medium"/>
              </a:rPr>
              <a:t>Surface HAB particles</a:t>
            </a:r>
            <a:endParaRPr lang="en-US" sz="1400" dirty="0">
              <a:solidFill>
                <a:srgbClr val="FFFF00"/>
              </a:solidFill>
              <a:latin typeface="+mn-lt"/>
              <a:cs typeface="BlairMdITC TT-Medium"/>
            </a:endParaRPr>
          </a:p>
        </p:txBody>
      </p:sp>
      <p:sp>
        <p:nvSpPr>
          <p:cNvPr id="9" name="Right Arrow 8"/>
          <p:cNvSpPr/>
          <p:nvPr/>
        </p:nvSpPr>
        <p:spPr>
          <a:xfrm>
            <a:off x="2110547" y="1802980"/>
            <a:ext cx="790222" cy="642055"/>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 name="Right Arrow 9"/>
          <p:cNvSpPr/>
          <p:nvPr/>
        </p:nvSpPr>
        <p:spPr>
          <a:xfrm rot="6634228">
            <a:off x="2505658" y="2985791"/>
            <a:ext cx="790222" cy="642055"/>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14" name="Picture 13" descr="1D_WE13_concProfile.pn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222116" y="3306819"/>
            <a:ext cx="4511547" cy="2713667"/>
          </a:xfrm>
          <a:prstGeom prst="rect">
            <a:avLst/>
          </a:prstGeom>
        </p:spPr>
      </p:pic>
      <p:sp>
        <p:nvSpPr>
          <p:cNvPr id="12" name="TextBox 11"/>
          <p:cNvSpPr txBox="1"/>
          <p:nvPr/>
        </p:nvSpPr>
        <p:spPr>
          <a:xfrm>
            <a:off x="6287484" y="5931857"/>
            <a:ext cx="339982" cy="369332"/>
          </a:xfrm>
          <a:prstGeom prst="rect">
            <a:avLst/>
          </a:prstGeom>
          <a:noFill/>
        </p:spPr>
        <p:txBody>
          <a:bodyPr wrap="none" rtlCol="0">
            <a:spAutoFit/>
          </a:bodyPr>
          <a:lstStyle/>
          <a:p>
            <a:r>
              <a:rPr lang="en-US" dirty="0" smtClean="0">
                <a:latin typeface="+mn-lt"/>
              </a:rPr>
              <a:t>t</a:t>
            </a:r>
            <a:r>
              <a:rPr lang="en-US" baseline="-25000" dirty="0" smtClean="0">
                <a:latin typeface="+mn-lt"/>
              </a:rPr>
              <a:t>0</a:t>
            </a:r>
            <a:endParaRPr lang="en-US" baseline="-25000" dirty="0">
              <a:latin typeface="+mn-lt"/>
            </a:endParaRPr>
          </a:p>
        </p:txBody>
      </p:sp>
      <p:sp>
        <p:nvSpPr>
          <p:cNvPr id="13" name="TextBox 12"/>
          <p:cNvSpPr txBox="1"/>
          <p:nvPr/>
        </p:nvSpPr>
        <p:spPr>
          <a:xfrm>
            <a:off x="6536704" y="5933227"/>
            <a:ext cx="1559855" cy="369332"/>
          </a:xfrm>
          <a:prstGeom prst="rect">
            <a:avLst/>
          </a:prstGeom>
          <a:noFill/>
        </p:spPr>
        <p:txBody>
          <a:bodyPr wrap="none" rtlCol="0">
            <a:spAutoFit/>
          </a:bodyPr>
          <a:lstStyle/>
          <a:p>
            <a:r>
              <a:rPr lang="en-US" dirty="0" smtClean="0">
                <a:latin typeface="+mn-lt"/>
              </a:rPr>
              <a:t>(Present Time)</a:t>
            </a:r>
            <a:endParaRPr lang="en-US" dirty="0">
              <a:latin typeface="+mn-lt"/>
            </a:endParaRPr>
          </a:p>
        </p:txBody>
      </p:sp>
      <p:cxnSp>
        <p:nvCxnSpPr>
          <p:cNvPr id="15" name="Straight Connector 14"/>
          <p:cNvCxnSpPr/>
          <p:nvPr/>
        </p:nvCxnSpPr>
        <p:spPr>
          <a:xfrm flipV="1">
            <a:off x="6439244" y="3597189"/>
            <a:ext cx="0" cy="2390423"/>
          </a:xfrm>
          <a:prstGeom prst="line">
            <a:avLst/>
          </a:prstGeom>
          <a:ln/>
        </p:spPr>
        <p:style>
          <a:lnRef idx="2">
            <a:schemeClr val="dk1"/>
          </a:lnRef>
          <a:fillRef idx="0">
            <a:schemeClr val="dk1"/>
          </a:fillRef>
          <a:effectRef idx="1">
            <a:schemeClr val="dk1"/>
          </a:effectRef>
          <a:fontRef idx="minor">
            <a:schemeClr val="tx1"/>
          </a:fontRef>
        </p:style>
      </p:cxnSp>
      <p:sp>
        <p:nvSpPr>
          <p:cNvPr id="20" name="TextBox 19"/>
          <p:cNvSpPr txBox="1"/>
          <p:nvPr/>
        </p:nvSpPr>
        <p:spPr>
          <a:xfrm rot="16200000">
            <a:off x="3760629" y="4496486"/>
            <a:ext cx="1137977" cy="369332"/>
          </a:xfrm>
          <a:prstGeom prst="rect">
            <a:avLst/>
          </a:prstGeom>
          <a:solidFill>
            <a:srgbClr val="FFFFFF"/>
          </a:solidFill>
        </p:spPr>
        <p:txBody>
          <a:bodyPr wrap="none" rtlCol="0">
            <a:spAutoFit/>
          </a:bodyPr>
          <a:lstStyle/>
          <a:p>
            <a:r>
              <a:rPr lang="en-US" dirty="0" smtClean="0">
                <a:latin typeface="+mn-lt"/>
              </a:rPr>
              <a:t>Depth (m)</a:t>
            </a:r>
            <a:endParaRPr lang="en-US" dirty="0">
              <a:latin typeface="+mn-lt"/>
            </a:endParaRPr>
          </a:p>
        </p:txBody>
      </p:sp>
      <p:sp>
        <p:nvSpPr>
          <p:cNvPr id="21" name="TextBox 20"/>
          <p:cNvSpPr txBox="1"/>
          <p:nvPr/>
        </p:nvSpPr>
        <p:spPr>
          <a:xfrm>
            <a:off x="4144951" y="3100799"/>
            <a:ext cx="2052228" cy="369332"/>
          </a:xfrm>
          <a:prstGeom prst="rect">
            <a:avLst/>
          </a:prstGeom>
          <a:noFill/>
        </p:spPr>
        <p:txBody>
          <a:bodyPr wrap="none" rtlCol="0">
            <a:spAutoFit/>
          </a:bodyPr>
          <a:lstStyle/>
          <a:p>
            <a:r>
              <a:rPr lang="en-US" dirty="0" smtClean="0">
                <a:latin typeface="+mn-lt"/>
                <a:cs typeface="Bank Gothic"/>
              </a:rPr>
              <a:t>Vertical Distribution</a:t>
            </a:r>
            <a:endParaRPr lang="en-US" dirty="0">
              <a:latin typeface="+mn-lt"/>
              <a:cs typeface="Bank Gothic"/>
            </a:endParaRPr>
          </a:p>
        </p:txBody>
      </p:sp>
      <p:sp>
        <p:nvSpPr>
          <p:cNvPr id="27" name="TextBox 26"/>
          <p:cNvSpPr txBox="1"/>
          <p:nvPr/>
        </p:nvSpPr>
        <p:spPr>
          <a:xfrm>
            <a:off x="4893735" y="4845471"/>
            <a:ext cx="793577" cy="923330"/>
          </a:xfrm>
          <a:prstGeom prst="rect">
            <a:avLst/>
          </a:prstGeom>
          <a:solidFill>
            <a:schemeClr val="tx1">
              <a:alpha val="50000"/>
            </a:schemeClr>
          </a:solidFill>
        </p:spPr>
        <p:txBody>
          <a:bodyPr wrap="square" rtlCol="0">
            <a:spAutoFit/>
          </a:bodyPr>
          <a:lstStyle/>
          <a:p>
            <a:pPr algn="ctr"/>
            <a:r>
              <a:rPr lang="en-US" dirty="0" smtClean="0">
                <a:solidFill>
                  <a:schemeClr val="bg1"/>
                </a:solidFill>
                <a:latin typeface="+mn-lt"/>
              </a:rPr>
              <a:t>Mixed Layer Depth</a:t>
            </a:r>
            <a:endParaRPr lang="en-US" dirty="0">
              <a:solidFill>
                <a:schemeClr val="bg1"/>
              </a:solidFill>
              <a:latin typeface="+mn-lt"/>
            </a:endParaRPr>
          </a:p>
        </p:txBody>
      </p:sp>
      <p:sp>
        <p:nvSpPr>
          <p:cNvPr id="17" name="Rectangle 16"/>
          <p:cNvSpPr/>
          <p:nvPr/>
        </p:nvSpPr>
        <p:spPr>
          <a:xfrm>
            <a:off x="5025081" y="3406957"/>
            <a:ext cx="2581189" cy="26772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5942122" y="4036649"/>
            <a:ext cx="922744" cy="0"/>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flipH="1">
            <a:off x="6068541" y="3674686"/>
            <a:ext cx="0" cy="387433"/>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28" name="Right Arrow 27"/>
          <p:cNvSpPr/>
          <p:nvPr/>
        </p:nvSpPr>
        <p:spPr>
          <a:xfrm>
            <a:off x="3526882" y="3597189"/>
            <a:ext cx="790222" cy="642055"/>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18" name="Straight Arrow Connector 17"/>
          <p:cNvCxnSpPr/>
          <p:nvPr/>
        </p:nvCxnSpPr>
        <p:spPr>
          <a:xfrm flipV="1">
            <a:off x="5687312" y="4062119"/>
            <a:ext cx="545985" cy="125128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2685539" y="2586949"/>
            <a:ext cx="1335785" cy="369332"/>
          </a:xfrm>
          <a:prstGeom prst="rect">
            <a:avLst/>
          </a:prstGeom>
          <a:noFill/>
        </p:spPr>
        <p:txBody>
          <a:bodyPr wrap="none" rtlCol="0">
            <a:spAutoFit/>
          </a:bodyPr>
          <a:lstStyle/>
          <a:p>
            <a:r>
              <a:rPr lang="en-US" dirty="0" smtClean="0">
                <a:latin typeface="+mn-lt"/>
              </a:rPr>
              <a:t>NOS/NCCOS</a:t>
            </a:r>
            <a:endParaRPr lang="en-US" dirty="0">
              <a:latin typeface="+mn-lt"/>
            </a:endParaRPr>
          </a:p>
        </p:txBody>
      </p:sp>
      <p:sp>
        <p:nvSpPr>
          <p:cNvPr id="16" name="TextBox 15"/>
          <p:cNvSpPr txBox="1"/>
          <p:nvPr/>
        </p:nvSpPr>
        <p:spPr>
          <a:xfrm>
            <a:off x="5101794" y="1440479"/>
            <a:ext cx="3796652" cy="646331"/>
          </a:xfrm>
          <a:prstGeom prst="rect">
            <a:avLst/>
          </a:prstGeom>
          <a:noFill/>
        </p:spPr>
        <p:txBody>
          <a:bodyPr wrap="square" rtlCol="0">
            <a:spAutoFit/>
          </a:bodyPr>
          <a:lstStyle/>
          <a:p>
            <a:r>
              <a:rPr lang="en-US" dirty="0" smtClean="0"/>
              <a:t>How to translate surface (2D) scum into 3D bloom?</a:t>
            </a:r>
            <a:endParaRPr lang="en-US" dirty="0"/>
          </a:p>
        </p:txBody>
      </p:sp>
    </p:spTree>
    <p:extLst>
      <p:ext uri="{BB962C8B-B14F-4D97-AF65-F5344CB8AC3E}">
        <p14:creationId xmlns:p14="http://schemas.microsoft.com/office/powerpoint/2010/main" val="30986143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20663" y="274638"/>
            <a:ext cx="6332537" cy="436562"/>
          </a:xfrm>
        </p:spPr>
        <p:txBody>
          <a:bodyPr/>
          <a:lstStyle/>
          <a:p>
            <a:r>
              <a:rPr lang="en-US" dirty="0" smtClean="0"/>
              <a:t>Model Initialization</a:t>
            </a:r>
            <a:endParaRPr lang="en-US" dirty="0"/>
          </a:p>
        </p:txBody>
      </p:sp>
      <p:sp>
        <p:nvSpPr>
          <p:cNvPr id="4" name="Rectangle 3"/>
          <p:cNvSpPr/>
          <p:nvPr/>
        </p:nvSpPr>
        <p:spPr>
          <a:xfrm>
            <a:off x="4144952" y="3117266"/>
            <a:ext cx="4703859" cy="3185293"/>
          </a:xfrm>
          <a:prstGeom prst="rect">
            <a:avLst/>
          </a:prstGeom>
          <a:solidFill>
            <a:srgbClr val="FFFFFF"/>
          </a:solidFill>
          <a:ln>
            <a:solidFill>
              <a:srgbClr val="00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1D_WE13_concProfile.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222116" y="3306819"/>
            <a:ext cx="4511547" cy="2713667"/>
          </a:xfrm>
          <a:prstGeom prst="rect">
            <a:avLst/>
          </a:prstGeom>
        </p:spPr>
      </p:pic>
      <p:sp>
        <p:nvSpPr>
          <p:cNvPr id="6" name="TextBox 5"/>
          <p:cNvSpPr txBox="1"/>
          <p:nvPr/>
        </p:nvSpPr>
        <p:spPr>
          <a:xfrm>
            <a:off x="6287484" y="5931857"/>
            <a:ext cx="339982" cy="369332"/>
          </a:xfrm>
          <a:prstGeom prst="rect">
            <a:avLst/>
          </a:prstGeom>
          <a:noFill/>
        </p:spPr>
        <p:txBody>
          <a:bodyPr wrap="none" rtlCol="0">
            <a:spAutoFit/>
          </a:bodyPr>
          <a:lstStyle/>
          <a:p>
            <a:r>
              <a:rPr lang="en-US" dirty="0" smtClean="0">
                <a:latin typeface="+mn-lt"/>
              </a:rPr>
              <a:t>t</a:t>
            </a:r>
            <a:r>
              <a:rPr lang="en-US" baseline="-25000" dirty="0" smtClean="0">
                <a:latin typeface="+mn-lt"/>
              </a:rPr>
              <a:t>0</a:t>
            </a:r>
            <a:endParaRPr lang="en-US" baseline="-25000" dirty="0">
              <a:latin typeface="+mn-lt"/>
            </a:endParaRPr>
          </a:p>
        </p:txBody>
      </p:sp>
      <p:sp>
        <p:nvSpPr>
          <p:cNvPr id="7" name="TextBox 6"/>
          <p:cNvSpPr txBox="1"/>
          <p:nvPr/>
        </p:nvSpPr>
        <p:spPr>
          <a:xfrm>
            <a:off x="6536704" y="5933227"/>
            <a:ext cx="1559855" cy="369332"/>
          </a:xfrm>
          <a:prstGeom prst="rect">
            <a:avLst/>
          </a:prstGeom>
          <a:noFill/>
        </p:spPr>
        <p:txBody>
          <a:bodyPr wrap="none" rtlCol="0">
            <a:spAutoFit/>
          </a:bodyPr>
          <a:lstStyle/>
          <a:p>
            <a:r>
              <a:rPr lang="en-US" dirty="0" smtClean="0">
                <a:latin typeface="+mn-lt"/>
              </a:rPr>
              <a:t>(Present Time)</a:t>
            </a:r>
            <a:endParaRPr lang="en-US" dirty="0">
              <a:latin typeface="+mn-lt"/>
            </a:endParaRPr>
          </a:p>
        </p:txBody>
      </p:sp>
      <p:cxnSp>
        <p:nvCxnSpPr>
          <p:cNvPr id="8" name="Straight Connector 7"/>
          <p:cNvCxnSpPr/>
          <p:nvPr/>
        </p:nvCxnSpPr>
        <p:spPr>
          <a:xfrm flipV="1">
            <a:off x="6439244" y="3597189"/>
            <a:ext cx="0" cy="2390423"/>
          </a:xfrm>
          <a:prstGeom prst="line">
            <a:avLst/>
          </a:prstGeom>
          <a:ln/>
        </p:spPr>
        <p:style>
          <a:lnRef idx="2">
            <a:schemeClr val="dk1"/>
          </a:lnRef>
          <a:fillRef idx="0">
            <a:schemeClr val="dk1"/>
          </a:fillRef>
          <a:effectRef idx="1">
            <a:schemeClr val="dk1"/>
          </a:effectRef>
          <a:fontRef idx="minor">
            <a:schemeClr val="tx1"/>
          </a:fontRef>
        </p:style>
      </p:cxnSp>
      <p:sp>
        <p:nvSpPr>
          <p:cNvPr id="9" name="TextBox 8"/>
          <p:cNvSpPr txBox="1"/>
          <p:nvPr/>
        </p:nvSpPr>
        <p:spPr>
          <a:xfrm rot="16200000">
            <a:off x="3760629" y="4496486"/>
            <a:ext cx="1137977" cy="369332"/>
          </a:xfrm>
          <a:prstGeom prst="rect">
            <a:avLst/>
          </a:prstGeom>
          <a:solidFill>
            <a:srgbClr val="FFFFFF"/>
          </a:solidFill>
        </p:spPr>
        <p:txBody>
          <a:bodyPr wrap="none" rtlCol="0">
            <a:spAutoFit/>
          </a:bodyPr>
          <a:lstStyle/>
          <a:p>
            <a:r>
              <a:rPr lang="en-US" dirty="0" smtClean="0">
                <a:latin typeface="+mn-lt"/>
              </a:rPr>
              <a:t>Depth (m)</a:t>
            </a:r>
            <a:endParaRPr lang="en-US" dirty="0">
              <a:latin typeface="+mn-lt"/>
            </a:endParaRPr>
          </a:p>
        </p:txBody>
      </p:sp>
      <p:sp>
        <p:nvSpPr>
          <p:cNvPr id="10" name="TextBox 9"/>
          <p:cNvSpPr txBox="1"/>
          <p:nvPr/>
        </p:nvSpPr>
        <p:spPr>
          <a:xfrm>
            <a:off x="4144951" y="3100799"/>
            <a:ext cx="2052228" cy="369332"/>
          </a:xfrm>
          <a:prstGeom prst="rect">
            <a:avLst/>
          </a:prstGeom>
          <a:noFill/>
        </p:spPr>
        <p:txBody>
          <a:bodyPr wrap="none" rtlCol="0">
            <a:spAutoFit/>
          </a:bodyPr>
          <a:lstStyle/>
          <a:p>
            <a:r>
              <a:rPr lang="en-US" dirty="0" smtClean="0">
                <a:latin typeface="+mn-lt"/>
                <a:cs typeface="Bank Gothic"/>
              </a:rPr>
              <a:t>Vertical Distribution</a:t>
            </a:r>
            <a:endParaRPr lang="en-US" dirty="0">
              <a:latin typeface="+mn-lt"/>
              <a:cs typeface="Bank Gothic"/>
            </a:endParaRPr>
          </a:p>
        </p:txBody>
      </p:sp>
      <p:sp>
        <p:nvSpPr>
          <p:cNvPr id="11" name="TextBox 10"/>
          <p:cNvSpPr txBox="1"/>
          <p:nvPr/>
        </p:nvSpPr>
        <p:spPr>
          <a:xfrm>
            <a:off x="4893735" y="4845471"/>
            <a:ext cx="793577" cy="923330"/>
          </a:xfrm>
          <a:prstGeom prst="rect">
            <a:avLst/>
          </a:prstGeom>
          <a:solidFill>
            <a:schemeClr val="tx1">
              <a:alpha val="50000"/>
            </a:schemeClr>
          </a:solidFill>
        </p:spPr>
        <p:txBody>
          <a:bodyPr wrap="square" rtlCol="0">
            <a:spAutoFit/>
          </a:bodyPr>
          <a:lstStyle/>
          <a:p>
            <a:pPr algn="ctr"/>
            <a:r>
              <a:rPr lang="en-US" dirty="0" smtClean="0">
                <a:solidFill>
                  <a:schemeClr val="bg1"/>
                </a:solidFill>
                <a:latin typeface="+mn-lt"/>
              </a:rPr>
              <a:t>Mixed Layer Depth</a:t>
            </a:r>
            <a:endParaRPr lang="en-US" dirty="0">
              <a:solidFill>
                <a:schemeClr val="bg1"/>
              </a:solidFill>
              <a:latin typeface="+mn-lt"/>
            </a:endParaRPr>
          </a:p>
        </p:txBody>
      </p:sp>
      <p:sp>
        <p:nvSpPr>
          <p:cNvPr id="12" name="Rectangle 11"/>
          <p:cNvSpPr/>
          <p:nvPr/>
        </p:nvSpPr>
        <p:spPr>
          <a:xfrm>
            <a:off x="5025081" y="3406957"/>
            <a:ext cx="2581189" cy="26772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5942122" y="4036649"/>
            <a:ext cx="922744" cy="0"/>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flipH="1">
            <a:off x="6068541" y="3674686"/>
            <a:ext cx="0" cy="387433"/>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flipV="1">
            <a:off x="5687312" y="4062119"/>
            <a:ext cx="545985" cy="125128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6" name="Picture 15"/>
          <p:cNvPicPr>
            <a:picLocks noChangeAspect="1"/>
          </p:cNvPicPr>
          <p:nvPr/>
        </p:nvPicPr>
        <p:blipFill>
          <a:blip r:embed="rId3"/>
          <a:stretch>
            <a:fillRect/>
          </a:stretch>
        </p:blipFill>
        <p:spPr>
          <a:xfrm>
            <a:off x="136314" y="941410"/>
            <a:ext cx="4594308" cy="3738735"/>
          </a:xfrm>
          <a:prstGeom prst="rect">
            <a:avLst/>
          </a:prstGeom>
        </p:spPr>
      </p:pic>
      <p:sp>
        <p:nvSpPr>
          <p:cNvPr id="17" name="TextBox 16"/>
          <p:cNvSpPr txBox="1"/>
          <p:nvPr/>
        </p:nvSpPr>
        <p:spPr>
          <a:xfrm>
            <a:off x="5101794" y="1440479"/>
            <a:ext cx="3796652" cy="646331"/>
          </a:xfrm>
          <a:prstGeom prst="rect">
            <a:avLst/>
          </a:prstGeom>
          <a:noFill/>
        </p:spPr>
        <p:txBody>
          <a:bodyPr wrap="square" rtlCol="0">
            <a:spAutoFit/>
          </a:bodyPr>
          <a:lstStyle/>
          <a:p>
            <a:r>
              <a:rPr lang="en-US" dirty="0" smtClean="0"/>
              <a:t>How to translate surface (2D) scum into 3D bloom?</a:t>
            </a:r>
            <a:endParaRPr lang="en-US" dirty="0"/>
          </a:p>
        </p:txBody>
      </p:sp>
    </p:spTree>
    <p:extLst>
      <p:ext uri="{BB962C8B-B14F-4D97-AF65-F5344CB8AC3E}">
        <p14:creationId xmlns:p14="http://schemas.microsoft.com/office/powerpoint/2010/main" val="2706300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3674"/>
            <a:ext cx="5286375" cy="4139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itle 23"/>
          <p:cNvSpPr>
            <a:spLocks noGrp="1"/>
          </p:cNvSpPr>
          <p:nvPr>
            <p:ph type="title"/>
          </p:nvPr>
        </p:nvSpPr>
        <p:spPr/>
        <p:txBody>
          <a:bodyPr/>
          <a:lstStyle/>
          <a:p>
            <a:r>
              <a:rPr lang="en-US" dirty="0" smtClean="0"/>
              <a:t>Short-term HAB Forecast</a:t>
            </a:r>
            <a:endParaRPr lang="en-US" dirty="0"/>
          </a:p>
        </p:txBody>
      </p:sp>
      <p:grpSp>
        <p:nvGrpSpPr>
          <p:cNvPr id="31" name="Group 30"/>
          <p:cNvGrpSpPr/>
          <p:nvPr/>
        </p:nvGrpSpPr>
        <p:grpSpPr>
          <a:xfrm>
            <a:off x="1506489" y="1003219"/>
            <a:ext cx="7637511" cy="3410861"/>
            <a:chOff x="1506489" y="1003219"/>
            <a:chExt cx="7637511" cy="3410861"/>
          </a:xfrm>
        </p:grpSpPr>
        <p:cxnSp>
          <p:nvCxnSpPr>
            <p:cNvPr id="21" name="Straight Connector 20"/>
            <p:cNvCxnSpPr/>
            <p:nvPr/>
          </p:nvCxnSpPr>
          <p:spPr>
            <a:xfrm flipV="1">
              <a:off x="1552761" y="1648069"/>
              <a:ext cx="4090112" cy="2648845"/>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flipV="1">
              <a:off x="1506489" y="3668127"/>
              <a:ext cx="4136384" cy="745953"/>
            </a:xfrm>
            <a:prstGeom prst="line">
              <a:avLst/>
            </a:prstGeom>
          </p:spPr>
          <p:style>
            <a:lnRef idx="2">
              <a:schemeClr val="dk1"/>
            </a:lnRef>
            <a:fillRef idx="0">
              <a:schemeClr val="dk1"/>
            </a:fillRef>
            <a:effectRef idx="1">
              <a:schemeClr val="dk1"/>
            </a:effectRef>
            <a:fontRef idx="minor">
              <a:schemeClr val="tx1"/>
            </a:fontRef>
          </p:style>
        </p:cxnSp>
        <p:sp>
          <p:nvSpPr>
            <p:cNvPr id="28" name="Rectangle 27"/>
            <p:cNvSpPr/>
            <p:nvPr/>
          </p:nvSpPr>
          <p:spPr>
            <a:xfrm>
              <a:off x="5435104" y="1310996"/>
              <a:ext cx="3708896" cy="303858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642873" y="1648069"/>
              <a:ext cx="3435339" cy="2020058"/>
            </a:xfrm>
            <a:prstGeom prst="rect">
              <a:avLst/>
            </a:prstGeom>
            <a:solidFill>
              <a:srgbClr val="FFFF00"/>
            </a:solidFill>
            <a:ln>
              <a:noFill/>
            </a:ln>
            <a:effectLst/>
          </p:spPr>
        </p:pic>
        <p:sp>
          <p:nvSpPr>
            <p:cNvPr id="16" name="TextBox 15"/>
            <p:cNvSpPr txBox="1"/>
            <p:nvPr/>
          </p:nvSpPr>
          <p:spPr>
            <a:xfrm>
              <a:off x="6525443" y="1003219"/>
              <a:ext cx="1645678" cy="307777"/>
            </a:xfrm>
            <a:prstGeom prst="rect">
              <a:avLst/>
            </a:prstGeom>
            <a:noFill/>
          </p:spPr>
          <p:txBody>
            <a:bodyPr wrap="none" rtlCol="0">
              <a:spAutoFit/>
            </a:bodyPr>
            <a:lstStyle/>
            <a:p>
              <a:pPr algn="ctr"/>
              <a:r>
                <a:rPr lang="en-US" sz="1400" dirty="0" smtClean="0">
                  <a:latin typeface="+mn-lt"/>
                  <a:cs typeface="BlairMdITC TT-Medium"/>
                </a:rPr>
                <a:t>Vertical Distribution</a:t>
              </a:r>
              <a:endParaRPr lang="en-US" sz="1400" dirty="0">
                <a:latin typeface="+mn-lt"/>
                <a:cs typeface="BlairMdITC TT-Medium"/>
              </a:endParaRPr>
            </a:p>
          </p:txBody>
        </p:sp>
        <p:sp>
          <p:nvSpPr>
            <p:cNvPr id="19" name="TextBox 18"/>
            <p:cNvSpPr txBox="1"/>
            <p:nvPr/>
          </p:nvSpPr>
          <p:spPr>
            <a:xfrm>
              <a:off x="6628720" y="3610919"/>
              <a:ext cx="313044" cy="369332"/>
            </a:xfrm>
            <a:prstGeom prst="rect">
              <a:avLst/>
            </a:prstGeom>
            <a:noFill/>
          </p:spPr>
          <p:txBody>
            <a:bodyPr wrap="none" rtlCol="0">
              <a:spAutoFit/>
            </a:bodyPr>
            <a:lstStyle/>
            <a:p>
              <a:r>
                <a:rPr lang="en-US" dirty="0" smtClean="0">
                  <a:latin typeface="+mn-lt"/>
                </a:rPr>
                <a:t>1</a:t>
              </a:r>
              <a:endParaRPr lang="en-US" dirty="0">
                <a:latin typeface="+mn-lt"/>
              </a:endParaRPr>
            </a:p>
          </p:txBody>
        </p:sp>
        <p:sp>
          <p:nvSpPr>
            <p:cNvPr id="20" name="TextBox 19"/>
            <p:cNvSpPr txBox="1"/>
            <p:nvPr/>
          </p:nvSpPr>
          <p:spPr>
            <a:xfrm>
              <a:off x="6967838" y="3610919"/>
              <a:ext cx="313044" cy="369332"/>
            </a:xfrm>
            <a:prstGeom prst="rect">
              <a:avLst/>
            </a:prstGeom>
            <a:noFill/>
          </p:spPr>
          <p:txBody>
            <a:bodyPr wrap="none" rtlCol="0">
              <a:spAutoFit/>
            </a:bodyPr>
            <a:lstStyle/>
            <a:p>
              <a:r>
                <a:rPr lang="en-US" dirty="0" smtClean="0">
                  <a:latin typeface="+mn-lt"/>
                </a:rPr>
                <a:t>2</a:t>
              </a:r>
              <a:endParaRPr lang="en-US" dirty="0">
                <a:latin typeface="+mn-lt"/>
              </a:endParaRPr>
            </a:p>
          </p:txBody>
        </p:sp>
        <p:sp>
          <p:nvSpPr>
            <p:cNvPr id="22" name="TextBox 21"/>
            <p:cNvSpPr txBox="1"/>
            <p:nvPr/>
          </p:nvSpPr>
          <p:spPr>
            <a:xfrm>
              <a:off x="7298737" y="3610919"/>
              <a:ext cx="313044" cy="369332"/>
            </a:xfrm>
            <a:prstGeom prst="rect">
              <a:avLst/>
            </a:prstGeom>
            <a:noFill/>
          </p:spPr>
          <p:txBody>
            <a:bodyPr wrap="none" rtlCol="0">
              <a:spAutoFit/>
            </a:bodyPr>
            <a:lstStyle/>
            <a:p>
              <a:r>
                <a:rPr lang="en-US" dirty="0" smtClean="0">
                  <a:latin typeface="+mn-lt"/>
                </a:rPr>
                <a:t>3</a:t>
              </a:r>
              <a:endParaRPr lang="en-US" dirty="0">
                <a:latin typeface="+mn-lt"/>
              </a:endParaRPr>
            </a:p>
          </p:txBody>
        </p:sp>
        <p:sp>
          <p:nvSpPr>
            <p:cNvPr id="25" name="TextBox 24"/>
            <p:cNvSpPr txBox="1"/>
            <p:nvPr/>
          </p:nvSpPr>
          <p:spPr>
            <a:xfrm>
              <a:off x="7629636" y="3610919"/>
              <a:ext cx="313044" cy="369332"/>
            </a:xfrm>
            <a:prstGeom prst="rect">
              <a:avLst/>
            </a:prstGeom>
            <a:noFill/>
          </p:spPr>
          <p:txBody>
            <a:bodyPr wrap="none" rtlCol="0">
              <a:spAutoFit/>
            </a:bodyPr>
            <a:lstStyle/>
            <a:p>
              <a:r>
                <a:rPr lang="en-US" dirty="0" smtClean="0">
                  <a:latin typeface="+mn-lt"/>
                </a:rPr>
                <a:t>4</a:t>
              </a:r>
              <a:endParaRPr lang="en-US" dirty="0">
                <a:latin typeface="+mn-lt"/>
              </a:endParaRPr>
            </a:p>
          </p:txBody>
        </p:sp>
        <p:sp>
          <p:nvSpPr>
            <p:cNvPr id="26" name="TextBox 25"/>
            <p:cNvSpPr txBox="1"/>
            <p:nvPr/>
          </p:nvSpPr>
          <p:spPr>
            <a:xfrm>
              <a:off x="7963275" y="3610919"/>
              <a:ext cx="313044" cy="369332"/>
            </a:xfrm>
            <a:prstGeom prst="rect">
              <a:avLst/>
            </a:prstGeom>
            <a:noFill/>
          </p:spPr>
          <p:txBody>
            <a:bodyPr wrap="none" rtlCol="0">
              <a:spAutoFit/>
            </a:bodyPr>
            <a:lstStyle/>
            <a:p>
              <a:r>
                <a:rPr lang="en-US" dirty="0" smtClean="0">
                  <a:latin typeface="+mn-lt"/>
                </a:rPr>
                <a:t>5</a:t>
              </a:r>
              <a:endParaRPr lang="en-US" dirty="0">
                <a:latin typeface="+mn-lt"/>
              </a:endParaRPr>
            </a:p>
          </p:txBody>
        </p:sp>
        <p:sp>
          <p:nvSpPr>
            <p:cNvPr id="27" name="TextBox 26"/>
            <p:cNvSpPr txBox="1"/>
            <p:nvPr/>
          </p:nvSpPr>
          <p:spPr>
            <a:xfrm>
              <a:off x="6628720" y="3980251"/>
              <a:ext cx="1392817" cy="369332"/>
            </a:xfrm>
            <a:prstGeom prst="rect">
              <a:avLst/>
            </a:prstGeom>
            <a:noFill/>
          </p:spPr>
          <p:txBody>
            <a:bodyPr wrap="none" rtlCol="0">
              <a:spAutoFit/>
            </a:bodyPr>
            <a:lstStyle/>
            <a:p>
              <a:r>
                <a:rPr lang="en-US" dirty="0" smtClean="0">
                  <a:latin typeface="+mn-lt"/>
                </a:rPr>
                <a:t>Forecast Day</a:t>
              </a:r>
              <a:endParaRPr lang="en-US" dirty="0">
                <a:latin typeface="+mn-lt"/>
              </a:endParaRPr>
            </a:p>
          </p:txBody>
        </p:sp>
        <p:sp>
          <p:nvSpPr>
            <p:cNvPr id="29" name="Rectangle 28"/>
            <p:cNvSpPr/>
            <p:nvPr/>
          </p:nvSpPr>
          <p:spPr>
            <a:xfrm>
              <a:off x="5649761" y="1774955"/>
              <a:ext cx="343289" cy="214112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rot="16200000">
              <a:off x="5080750" y="2553730"/>
              <a:ext cx="1137977" cy="369332"/>
            </a:xfrm>
            <a:prstGeom prst="rect">
              <a:avLst/>
            </a:prstGeom>
            <a:solidFill>
              <a:srgbClr val="FFFFFF"/>
            </a:solidFill>
            <a:effectLst/>
          </p:spPr>
          <p:txBody>
            <a:bodyPr wrap="none" rtlCol="0">
              <a:spAutoFit/>
            </a:bodyPr>
            <a:lstStyle/>
            <a:p>
              <a:r>
                <a:rPr lang="en-US" dirty="0" smtClean="0">
                  <a:latin typeface="+mn-lt"/>
                </a:rPr>
                <a:t>Depth (m)</a:t>
              </a:r>
              <a:endParaRPr lang="en-US" dirty="0">
                <a:latin typeface="+mn-lt"/>
              </a:endParaRPr>
            </a:p>
          </p:txBody>
        </p:sp>
        <p:sp>
          <p:nvSpPr>
            <p:cNvPr id="3" name="TextBox 2"/>
            <p:cNvSpPr txBox="1"/>
            <p:nvPr/>
          </p:nvSpPr>
          <p:spPr>
            <a:xfrm>
              <a:off x="5793946" y="1730658"/>
              <a:ext cx="313044" cy="369332"/>
            </a:xfrm>
            <a:prstGeom prst="rect">
              <a:avLst/>
            </a:prstGeom>
            <a:noFill/>
          </p:spPr>
          <p:txBody>
            <a:bodyPr wrap="none" rtlCol="0">
              <a:spAutoFit/>
            </a:bodyPr>
            <a:lstStyle/>
            <a:p>
              <a:r>
                <a:rPr lang="en-US" dirty="0" smtClean="0">
                  <a:latin typeface="+mn-lt"/>
                </a:rPr>
                <a:t>0</a:t>
              </a:r>
              <a:endParaRPr lang="en-US" dirty="0">
                <a:latin typeface="+mn-lt"/>
              </a:endParaRPr>
            </a:p>
          </p:txBody>
        </p:sp>
        <p:sp>
          <p:nvSpPr>
            <p:cNvPr id="4" name="TextBox 3"/>
            <p:cNvSpPr txBox="1"/>
            <p:nvPr/>
          </p:nvSpPr>
          <p:spPr>
            <a:xfrm>
              <a:off x="5732161" y="2106855"/>
              <a:ext cx="372330" cy="369332"/>
            </a:xfrm>
            <a:prstGeom prst="rect">
              <a:avLst/>
            </a:prstGeom>
            <a:noFill/>
          </p:spPr>
          <p:txBody>
            <a:bodyPr wrap="none" rtlCol="0">
              <a:spAutoFit/>
            </a:bodyPr>
            <a:lstStyle/>
            <a:p>
              <a:r>
                <a:rPr lang="en-US" dirty="0" smtClean="0">
                  <a:latin typeface="+mn-lt"/>
                </a:rPr>
                <a:t>-2</a:t>
              </a:r>
              <a:endParaRPr lang="en-US" dirty="0">
                <a:latin typeface="+mn-lt"/>
              </a:endParaRPr>
            </a:p>
          </p:txBody>
        </p:sp>
        <p:sp>
          <p:nvSpPr>
            <p:cNvPr id="5" name="TextBox 4"/>
            <p:cNvSpPr txBox="1"/>
            <p:nvPr/>
          </p:nvSpPr>
          <p:spPr>
            <a:xfrm>
              <a:off x="5725296" y="2483052"/>
              <a:ext cx="389913" cy="369332"/>
            </a:xfrm>
            <a:prstGeom prst="rect">
              <a:avLst/>
            </a:prstGeom>
            <a:noFill/>
          </p:spPr>
          <p:txBody>
            <a:bodyPr wrap="none" rtlCol="0">
              <a:spAutoFit/>
            </a:bodyPr>
            <a:lstStyle/>
            <a:p>
              <a:r>
                <a:rPr lang="en-US" dirty="0" smtClean="0">
                  <a:latin typeface="+mn-lt"/>
                </a:rPr>
                <a:t>-4</a:t>
              </a:r>
              <a:endParaRPr lang="en-US" dirty="0">
                <a:latin typeface="+mn-lt"/>
              </a:endParaRPr>
            </a:p>
          </p:txBody>
        </p:sp>
        <p:sp>
          <p:nvSpPr>
            <p:cNvPr id="6" name="TextBox 5"/>
            <p:cNvSpPr txBox="1"/>
            <p:nvPr/>
          </p:nvSpPr>
          <p:spPr>
            <a:xfrm>
              <a:off x="5717077" y="2872979"/>
              <a:ext cx="372330" cy="369332"/>
            </a:xfrm>
            <a:prstGeom prst="rect">
              <a:avLst/>
            </a:prstGeom>
            <a:noFill/>
          </p:spPr>
          <p:txBody>
            <a:bodyPr wrap="none" rtlCol="0">
              <a:spAutoFit/>
            </a:bodyPr>
            <a:lstStyle/>
            <a:p>
              <a:r>
                <a:rPr lang="en-US" dirty="0" smtClean="0">
                  <a:latin typeface="+mn-lt"/>
                </a:rPr>
                <a:t>-6</a:t>
              </a:r>
              <a:endParaRPr lang="en-US" dirty="0">
                <a:latin typeface="+mn-lt"/>
              </a:endParaRPr>
            </a:p>
          </p:txBody>
        </p:sp>
        <p:sp>
          <p:nvSpPr>
            <p:cNvPr id="7" name="TextBox 6"/>
            <p:cNvSpPr txBox="1"/>
            <p:nvPr/>
          </p:nvSpPr>
          <p:spPr>
            <a:xfrm>
              <a:off x="5717047" y="3286790"/>
              <a:ext cx="389913" cy="369332"/>
            </a:xfrm>
            <a:prstGeom prst="rect">
              <a:avLst/>
            </a:prstGeom>
            <a:noFill/>
          </p:spPr>
          <p:txBody>
            <a:bodyPr wrap="none" rtlCol="0">
              <a:spAutoFit/>
            </a:bodyPr>
            <a:lstStyle/>
            <a:p>
              <a:r>
                <a:rPr lang="en-US" dirty="0" smtClean="0">
                  <a:latin typeface="+mn-lt"/>
                </a:rPr>
                <a:t>-8</a:t>
              </a:r>
              <a:endParaRPr lang="en-US" dirty="0">
                <a:latin typeface="+mn-lt"/>
              </a:endParaRPr>
            </a:p>
          </p:txBody>
        </p:sp>
        <p:sp>
          <p:nvSpPr>
            <p:cNvPr id="30" name="Rectangle 29"/>
            <p:cNvSpPr/>
            <p:nvPr/>
          </p:nvSpPr>
          <p:spPr>
            <a:xfrm>
              <a:off x="6115209" y="1617658"/>
              <a:ext cx="1594034" cy="28092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780182" y="1327001"/>
              <a:ext cx="1241333" cy="369332"/>
            </a:xfrm>
            <a:prstGeom prst="rect">
              <a:avLst/>
            </a:prstGeom>
            <a:solidFill>
              <a:srgbClr val="FFFFFF"/>
            </a:solidFill>
            <a:effectLst/>
          </p:spPr>
          <p:txBody>
            <a:bodyPr wrap="none" rtlCol="0">
              <a:spAutoFit/>
            </a:bodyPr>
            <a:lstStyle/>
            <a:p>
              <a:pPr algn="ctr"/>
              <a:r>
                <a:rPr lang="en-US" dirty="0" smtClean="0">
                  <a:latin typeface="+mn-lt"/>
                </a:rPr>
                <a:t>Image time</a:t>
              </a:r>
              <a:endParaRPr lang="en-US" dirty="0">
                <a:latin typeface="+mn-lt"/>
              </a:endParaRPr>
            </a:p>
          </p:txBody>
        </p:sp>
        <p:cxnSp>
          <p:nvCxnSpPr>
            <p:cNvPr id="13" name="Straight Connector 12"/>
            <p:cNvCxnSpPr/>
            <p:nvPr/>
          </p:nvCxnSpPr>
          <p:spPr>
            <a:xfrm flipV="1">
              <a:off x="6391192" y="1634548"/>
              <a:ext cx="0" cy="2255469"/>
            </a:xfrm>
            <a:prstGeom prst="line">
              <a:avLst/>
            </a:prstGeom>
            <a:ln>
              <a:prstDash val="dash"/>
            </a:ln>
          </p:spPr>
          <p:style>
            <a:lnRef idx="3">
              <a:schemeClr val="dk1"/>
            </a:lnRef>
            <a:fillRef idx="0">
              <a:schemeClr val="dk1"/>
            </a:fillRef>
            <a:effectRef idx="2">
              <a:schemeClr val="dk1"/>
            </a:effectRef>
            <a:fontRef idx="minor">
              <a:schemeClr val="tx1"/>
            </a:fontRef>
          </p:style>
        </p:cxnSp>
      </p:grpSp>
      <p:sp>
        <p:nvSpPr>
          <p:cNvPr id="9" name="TextBox 8"/>
          <p:cNvSpPr txBox="1"/>
          <p:nvPr/>
        </p:nvSpPr>
        <p:spPr>
          <a:xfrm>
            <a:off x="490137" y="5650695"/>
            <a:ext cx="4306100" cy="369332"/>
          </a:xfrm>
          <a:prstGeom prst="rect">
            <a:avLst/>
          </a:prstGeom>
          <a:noFill/>
        </p:spPr>
        <p:txBody>
          <a:bodyPr wrap="square" rtlCol="0">
            <a:spAutoFit/>
          </a:bodyPr>
          <a:lstStyle/>
          <a:p>
            <a:r>
              <a:rPr lang="en-US" b="1" dirty="0" smtClean="0"/>
              <a:t>(Animation Available Upon Request)</a:t>
            </a:r>
            <a:endParaRPr lang="en-US" b="1" dirty="0"/>
          </a:p>
        </p:txBody>
      </p:sp>
    </p:spTree>
    <p:extLst>
      <p:ext uri="{BB962C8B-B14F-4D97-AF65-F5344CB8AC3E}">
        <p14:creationId xmlns:p14="http://schemas.microsoft.com/office/powerpoint/2010/main" val="9806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Forecast Validation</a:t>
            </a:r>
            <a:endParaRPr lang="en-US" dirty="0"/>
          </a:p>
        </p:txBody>
      </p:sp>
      <p:grpSp>
        <p:nvGrpSpPr>
          <p:cNvPr id="21" name="Group 20"/>
          <p:cNvGrpSpPr/>
          <p:nvPr/>
        </p:nvGrpSpPr>
        <p:grpSpPr>
          <a:xfrm>
            <a:off x="531687" y="919417"/>
            <a:ext cx="8285893" cy="5904234"/>
            <a:chOff x="617837" y="1070394"/>
            <a:chExt cx="8285893" cy="5904234"/>
          </a:xfrm>
        </p:grpSpPr>
        <p:sp>
          <p:nvSpPr>
            <p:cNvPr id="19" name="Rectangle 18"/>
            <p:cNvSpPr/>
            <p:nvPr/>
          </p:nvSpPr>
          <p:spPr>
            <a:xfrm>
              <a:off x="617837" y="1084649"/>
              <a:ext cx="8285893" cy="5889979"/>
            </a:xfrm>
            <a:prstGeom prst="rect">
              <a:avLst/>
            </a:prstGeom>
            <a:solidFill>
              <a:srgbClr val="FFFFFF"/>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Macintosh HD:Users:rowe:Documents:HABproject:habtracker_paper:plots:201121816_hindcast.png"/>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43553" y="1657350"/>
              <a:ext cx="5969000" cy="4559300"/>
            </a:xfrm>
            <a:prstGeom prst="rect">
              <a:avLst/>
            </a:prstGeom>
            <a:noFill/>
            <a:ln>
              <a:noFill/>
            </a:ln>
          </p:spPr>
        </p:pic>
        <p:sp>
          <p:nvSpPr>
            <p:cNvPr id="5" name="TextBox 4"/>
            <p:cNvSpPr txBox="1"/>
            <p:nvPr/>
          </p:nvSpPr>
          <p:spPr>
            <a:xfrm>
              <a:off x="2224216" y="1070394"/>
              <a:ext cx="1626972" cy="646331"/>
            </a:xfrm>
            <a:prstGeom prst="rect">
              <a:avLst/>
            </a:prstGeom>
            <a:noFill/>
          </p:spPr>
          <p:txBody>
            <a:bodyPr wrap="square" rtlCol="0">
              <a:spAutoFit/>
            </a:bodyPr>
            <a:lstStyle/>
            <a:p>
              <a:pPr algn="ctr"/>
              <a:r>
                <a:rPr lang="en-US" dirty="0" smtClean="0">
                  <a:latin typeface="+mn-lt"/>
                </a:rPr>
                <a:t>Current 2D Capability</a:t>
              </a:r>
              <a:endParaRPr lang="en-US" dirty="0">
                <a:latin typeface="+mn-lt"/>
              </a:endParaRPr>
            </a:p>
          </p:txBody>
        </p:sp>
        <p:sp>
          <p:nvSpPr>
            <p:cNvPr id="6" name="TextBox 5"/>
            <p:cNvSpPr txBox="1"/>
            <p:nvPr/>
          </p:nvSpPr>
          <p:spPr>
            <a:xfrm>
              <a:off x="3982994" y="1070394"/>
              <a:ext cx="1762896" cy="646331"/>
            </a:xfrm>
            <a:prstGeom prst="rect">
              <a:avLst/>
            </a:prstGeom>
            <a:noFill/>
          </p:spPr>
          <p:txBody>
            <a:bodyPr wrap="square" rtlCol="0">
              <a:spAutoFit/>
            </a:bodyPr>
            <a:lstStyle/>
            <a:p>
              <a:pPr algn="ctr"/>
              <a:r>
                <a:rPr lang="en-US" dirty="0" smtClean="0">
                  <a:latin typeface="+mn-lt"/>
                </a:rPr>
                <a:t>Next-Generation</a:t>
              </a:r>
            </a:p>
            <a:p>
              <a:pPr algn="ctr"/>
              <a:r>
                <a:rPr lang="en-US" dirty="0" smtClean="0">
                  <a:latin typeface="+mn-lt"/>
                </a:rPr>
                <a:t>3D Forecast</a:t>
              </a:r>
              <a:endParaRPr lang="en-US" dirty="0">
                <a:latin typeface="+mn-lt"/>
              </a:endParaRPr>
            </a:p>
          </p:txBody>
        </p:sp>
        <p:sp>
          <p:nvSpPr>
            <p:cNvPr id="7" name="TextBox 6"/>
            <p:cNvSpPr txBox="1"/>
            <p:nvPr/>
          </p:nvSpPr>
          <p:spPr>
            <a:xfrm>
              <a:off x="5793945" y="1070394"/>
              <a:ext cx="1762896" cy="646331"/>
            </a:xfrm>
            <a:prstGeom prst="rect">
              <a:avLst/>
            </a:prstGeom>
            <a:noFill/>
          </p:spPr>
          <p:txBody>
            <a:bodyPr wrap="square" rtlCol="0">
              <a:spAutoFit/>
            </a:bodyPr>
            <a:lstStyle/>
            <a:p>
              <a:pPr algn="ctr"/>
              <a:r>
                <a:rPr lang="en-US" dirty="0" smtClean="0">
                  <a:latin typeface="+mn-lt"/>
                </a:rPr>
                <a:t>Remote Sensing</a:t>
              </a:r>
            </a:p>
            <a:p>
              <a:pPr algn="ctr"/>
              <a:r>
                <a:rPr lang="en-US" dirty="0" smtClean="0">
                  <a:latin typeface="+mn-lt"/>
                </a:rPr>
                <a:t>Observations</a:t>
              </a:r>
            </a:p>
          </p:txBody>
        </p:sp>
        <p:sp>
          <p:nvSpPr>
            <p:cNvPr id="8" name="TextBox 7"/>
            <p:cNvSpPr txBox="1"/>
            <p:nvPr/>
          </p:nvSpPr>
          <p:spPr>
            <a:xfrm>
              <a:off x="718188" y="2237945"/>
              <a:ext cx="1297150" cy="369332"/>
            </a:xfrm>
            <a:prstGeom prst="rect">
              <a:avLst/>
            </a:prstGeom>
            <a:noFill/>
          </p:spPr>
          <p:txBody>
            <a:bodyPr wrap="none" rtlCol="0">
              <a:spAutoFit/>
            </a:bodyPr>
            <a:lstStyle/>
            <a:p>
              <a:r>
                <a:rPr lang="en-US" dirty="0" smtClean="0">
                  <a:latin typeface="+mn-lt"/>
                </a:rPr>
                <a:t>Aug 6, 2011</a:t>
              </a:r>
              <a:endParaRPr lang="en-US" dirty="0">
                <a:latin typeface="+mn-lt"/>
              </a:endParaRPr>
            </a:p>
          </p:txBody>
        </p:sp>
        <p:sp>
          <p:nvSpPr>
            <p:cNvPr id="9" name="TextBox 8"/>
            <p:cNvSpPr txBox="1"/>
            <p:nvPr/>
          </p:nvSpPr>
          <p:spPr>
            <a:xfrm>
              <a:off x="718188" y="3755080"/>
              <a:ext cx="1297150" cy="369332"/>
            </a:xfrm>
            <a:prstGeom prst="rect">
              <a:avLst/>
            </a:prstGeom>
            <a:noFill/>
          </p:spPr>
          <p:txBody>
            <a:bodyPr wrap="none" rtlCol="0">
              <a:spAutoFit/>
            </a:bodyPr>
            <a:lstStyle/>
            <a:p>
              <a:r>
                <a:rPr lang="en-US" dirty="0" smtClean="0">
                  <a:latin typeface="+mn-lt"/>
                </a:rPr>
                <a:t>Aug 7, 2011</a:t>
              </a:r>
              <a:endParaRPr lang="en-US" dirty="0">
                <a:latin typeface="+mn-lt"/>
              </a:endParaRPr>
            </a:p>
          </p:txBody>
        </p:sp>
        <p:sp>
          <p:nvSpPr>
            <p:cNvPr id="10" name="TextBox 9"/>
            <p:cNvSpPr txBox="1"/>
            <p:nvPr/>
          </p:nvSpPr>
          <p:spPr>
            <a:xfrm>
              <a:off x="617837" y="5196703"/>
              <a:ext cx="1414170" cy="369332"/>
            </a:xfrm>
            <a:prstGeom prst="rect">
              <a:avLst/>
            </a:prstGeom>
            <a:noFill/>
          </p:spPr>
          <p:txBody>
            <a:bodyPr wrap="none" rtlCol="0">
              <a:spAutoFit/>
            </a:bodyPr>
            <a:lstStyle/>
            <a:p>
              <a:r>
                <a:rPr lang="en-US" dirty="0" smtClean="0">
                  <a:latin typeface="+mn-lt"/>
                </a:rPr>
                <a:t>Aug 15, 2011</a:t>
              </a:r>
              <a:endParaRPr lang="en-US" dirty="0">
                <a:latin typeface="+mn-lt"/>
              </a:endParaRPr>
            </a:p>
          </p:txBody>
        </p:sp>
        <p:sp>
          <p:nvSpPr>
            <p:cNvPr id="11" name="TextBox 10"/>
            <p:cNvSpPr txBox="1"/>
            <p:nvPr/>
          </p:nvSpPr>
          <p:spPr>
            <a:xfrm>
              <a:off x="7942358" y="2265405"/>
              <a:ext cx="535648" cy="369332"/>
            </a:xfrm>
            <a:prstGeom prst="rect">
              <a:avLst/>
            </a:prstGeom>
            <a:solidFill>
              <a:schemeClr val="bg1"/>
            </a:solidFill>
          </p:spPr>
          <p:txBody>
            <a:bodyPr wrap="none" rtlCol="0">
              <a:spAutoFit/>
            </a:bodyPr>
            <a:lstStyle/>
            <a:p>
              <a:r>
                <a:rPr lang="en-US" dirty="0" smtClean="0">
                  <a:latin typeface="+mn-lt"/>
                </a:rPr>
                <a:t>100</a:t>
              </a:r>
              <a:endParaRPr lang="en-US" dirty="0">
                <a:latin typeface="+mn-lt"/>
              </a:endParaRPr>
            </a:p>
          </p:txBody>
        </p:sp>
        <p:sp>
          <p:nvSpPr>
            <p:cNvPr id="12" name="TextBox 11"/>
            <p:cNvSpPr txBox="1"/>
            <p:nvPr/>
          </p:nvSpPr>
          <p:spPr>
            <a:xfrm>
              <a:off x="7935493" y="2843424"/>
              <a:ext cx="418654" cy="369332"/>
            </a:xfrm>
            <a:prstGeom prst="rect">
              <a:avLst/>
            </a:prstGeom>
            <a:solidFill>
              <a:schemeClr val="bg1"/>
            </a:solidFill>
          </p:spPr>
          <p:txBody>
            <a:bodyPr wrap="none" rtlCol="0">
              <a:spAutoFit/>
            </a:bodyPr>
            <a:lstStyle/>
            <a:p>
              <a:r>
                <a:rPr lang="en-US" dirty="0" smtClean="0">
                  <a:latin typeface="+mn-lt"/>
                </a:rPr>
                <a:t>80</a:t>
              </a:r>
              <a:endParaRPr lang="en-US" dirty="0">
                <a:latin typeface="+mn-lt"/>
              </a:endParaRPr>
            </a:p>
          </p:txBody>
        </p:sp>
        <p:sp>
          <p:nvSpPr>
            <p:cNvPr id="13" name="TextBox 12"/>
            <p:cNvSpPr txBox="1"/>
            <p:nvPr/>
          </p:nvSpPr>
          <p:spPr>
            <a:xfrm>
              <a:off x="7937551" y="3406343"/>
              <a:ext cx="418654" cy="369332"/>
            </a:xfrm>
            <a:prstGeom prst="rect">
              <a:avLst/>
            </a:prstGeom>
            <a:solidFill>
              <a:schemeClr val="bg1"/>
            </a:solidFill>
          </p:spPr>
          <p:txBody>
            <a:bodyPr wrap="none" rtlCol="0">
              <a:spAutoFit/>
            </a:bodyPr>
            <a:lstStyle/>
            <a:p>
              <a:r>
                <a:rPr lang="en-US" dirty="0" smtClean="0">
                  <a:latin typeface="+mn-lt"/>
                </a:rPr>
                <a:t>60</a:t>
              </a:r>
            </a:p>
          </p:txBody>
        </p:sp>
        <p:sp>
          <p:nvSpPr>
            <p:cNvPr id="14" name="TextBox 13"/>
            <p:cNvSpPr txBox="1"/>
            <p:nvPr/>
          </p:nvSpPr>
          <p:spPr>
            <a:xfrm>
              <a:off x="7935493" y="3988485"/>
              <a:ext cx="418654" cy="369332"/>
            </a:xfrm>
            <a:prstGeom prst="rect">
              <a:avLst/>
            </a:prstGeom>
            <a:solidFill>
              <a:schemeClr val="bg1"/>
            </a:solidFill>
          </p:spPr>
          <p:txBody>
            <a:bodyPr wrap="none" rtlCol="0">
              <a:spAutoFit/>
            </a:bodyPr>
            <a:lstStyle/>
            <a:p>
              <a:r>
                <a:rPr lang="en-US" dirty="0" smtClean="0">
                  <a:latin typeface="+mn-lt"/>
                </a:rPr>
                <a:t>40</a:t>
              </a:r>
              <a:endParaRPr lang="en-US" dirty="0">
                <a:latin typeface="+mn-lt"/>
              </a:endParaRPr>
            </a:p>
          </p:txBody>
        </p:sp>
        <p:sp>
          <p:nvSpPr>
            <p:cNvPr id="15" name="TextBox 14"/>
            <p:cNvSpPr txBox="1"/>
            <p:nvPr/>
          </p:nvSpPr>
          <p:spPr>
            <a:xfrm>
              <a:off x="7935493" y="4565135"/>
              <a:ext cx="418654" cy="369332"/>
            </a:xfrm>
            <a:prstGeom prst="rect">
              <a:avLst/>
            </a:prstGeom>
            <a:solidFill>
              <a:schemeClr val="bg1"/>
            </a:solidFill>
          </p:spPr>
          <p:txBody>
            <a:bodyPr wrap="none" rtlCol="0">
              <a:spAutoFit/>
            </a:bodyPr>
            <a:lstStyle/>
            <a:p>
              <a:r>
                <a:rPr lang="en-US" dirty="0" smtClean="0">
                  <a:latin typeface="+mn-lt"/>
                </a:rPr>
                <a:t>30</a:t>
              </a:r>
              <a:endParaRPr lang="en-US" dirty="0">
                <a:latin typeface="+mn-lt"/>
              </a:endParaRPr>
            </a:p>
          </p:txBody>
        </p:sp>
        <p:sp>
          <p:nvSpPr>
            <p:cNvPr id="16" name="TextBox 15"/>
            <p:cNvSpPr txBox="1"/>
            <p:nvPr/>
          </p:nvSpPr>
          <p:spPr>
            <a:xfrm>
              <a:off x="7935493" y="5128054"/>
              <a:ext cx="418654" cy="369332"/>
            </a:xfrm>
            <a:prstGeom prst="rect">
              <a:avLst/>
            </a:prstGeom>
            <a:solidFill>
              <a:schemeClr val="bg1"/>
            </a:solidFill>
          </p:spPr>
          <p:txBody>
            <a:bodyPr wrap="none" rtlCol="0">
              <a:spAutoFit/>
            </a:bodyPr>
            <a:lstStyle/>
            <a:p>
              <a:r>
                <a:rPr lang="en-US" dirty="0" smtClean="0">
                  <a:latin typeface="+mn-lt"/>
                </a:rPr>
                <a:t>20</a:t>
              </a:r>
              <a:endParaRPr lang="en-US" dirty="0">
                <a:latin typeface="+mn-lt"/>
              </a:endParaRPr>
            </a:p>
          </p:txBody>
        </p:sp>
        <p:sp>
          <p:nvSpPr>
            <p:cNvPr id="17" name="TextBox 16"/>
            <p:cNvSpPr txBox="1"/>
            <p:nvPr/>
          </p:nvSpPr>
          <p:spPr>
            <a:xfrm>
              <a:off x="7935493" y="5690973"/>
              <a:ext cx="313044" cy="369332"/>
            </a:xfrm>
            <a:prstGeom prst="rect">
              <a:avLst/>
            </a:prstGeom>
            <a:solidFill>
              <a:schemeClr val="bg1"/>
            </a:solidFill>
          </p:spPr>
          <p:txBody>
            <a:bodyPr wrap="none" rtlCol="0">
              <a:spAutoFit/>
            </a:bodyPr>
            <a:lstStyle/>
            <a:p>
              <a:r>
                <a:rPr lang="en-US" dirty="0" smtClean="0">
                  <a:latin typeface="+mn-lt"/>
                </a:rPr>
                <a:t>0</a:t>
              </a:r>
              <a:endParaRPr lang="en-US" dirty="0">
                <a:latin typeface="+mn-lt"/>
              </a:endParaRPr>
            </a:p>
          </p:txBody>
        </p:sp>
        <p:sp>
          <p:nvSpPr>
            <p:cNvPr id="18" name="TextBox 17"/>
            <p:cNvSpPr txBox="1"/>
            <p:nvPr/>
          </p:nvSpPr>
          <p:spPr>
            <a:xfrm rot="16200000">
              <a:off x="7580715" y="3748213"/>
              <a:ext cx="1997663" cy="369332"/>
            </a:xfrm>
            <a:prstGeom prst="rect">
              <a:avLst/>
            </a:prstGeom>
            <a:solidFill>
              <a:srgbClr val="FFFFFF"/>
            </a:solidFill>
          </p:spPr>
          <p:txBody>
            <a:bodyPr wrap="none" rtlCol="0">
              <a:spAutoFit/>
            </a:bodyPr>
            <a:lstStyle/>
            <a:p>
              <a:r>
                <a:rPr lang="en-US" dirty="0" smtClean="0">
                  <a:latin typeface="+mn-lt"/>
                </a:rPr>
                <a:t>Chlorophyll-a μg L</a:t>
              </a:r>
              <a:r>
                <a:rPr lang="en-US" baseline="30000" dirty="0" smtClean="0">
                  <a:latin typeface="+mn-lt"/>
                </a:rPr>
                <a:t>-1</a:t>
              </a:r>
              <a:endParaRPr lang="en-US" baseline="30000" dirty="0">
                <a:latin typeface="+mn-lt"/>
              </a:endParaRPr>
            </a:p>
          </p:txBody>
        </p:sp>
        <p:sp>
          <p:nvSpPr>
            <p:cNvPr id="20" name="Rectangle 19"/>
            <p:cNvSpPr/>
            <p:nvPr/>
          </p:nvSpPr>
          <p:spPr>
            <a:xfrm>
              <a:off x="7592540" y="3295135"/>
              <a:ext cx="151027" cy="11944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8" name="Picture 27" descr="glerl-logo.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61842" y="6302330"/>
            <a:ext cx="1260310" cy="456862"/>
          </a:xfrm>
          <a:prstGeom prst="rect">
            <a:avLst/>
          </a:prstGeom>
        </p:spPr>
      </p:pic>
      <p:pic>
        <p:nvPicPr>
          <p:cNvPr id="29" name="Picture 28" descr="logo-coe-ciler.gif"/>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276956" y="6103314"/>
            <a:ext cx="1382784" cy="676027"/>
          </a:xfrm>
          <a:prstGeom prst="rect">
            <a:avLst/>
          </a:prstGeom>
        </p:spPr>
      </p:pic>
      <p:pic>
        <p:nvPicPr>
          <p:cNvPr id="30" name="Picture 29" descr="Michigan_logo_StackedBlockMwrapped.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67979" y="6210306"/>
            <a:ext cx="546132" cy="600519"/>
          </a:xfrm>
          <a:prstGeom prst="rect">
            <a:avLst/>
          </a:prstGeom>
        </p:spPr>
      </p:pic>
      <p:pic>
        <p:nvPicPr>
          <p:cNvPr id="31" name="Picture 30" descr="nccos-logo2009.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966480" y="6272278"/>
            <a:ext cx="1381873" cy="436799"/>
          </a:xfrm>
          <a:prstGeom prst="roundRect">
            <a:avLst>
              <a:gd name="adj" fmla="val 8594"/>
            </a:avLst>
          </a:prstGeom>
          <a:solidFill>
            <a:srgbClr val="0E72A2"/>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193595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Forecast Validation</a:t>
            </a:r>
          </a:p>
        </p:txBody>
      </p:sp>
      <p:pic>
        <p:nvPicPr>
          <p:cNvPr id="29" name="Picture 28" descr="glerl-logo.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280" y="4646678"/>
            <a:ext cx="1260310" cy="456862"/>
          </a:xfrm>
          <a:prstGeom prst="rect">
            <a:avLst/>
          </a:prstGeom>
        </p:spPr>
      </p:pic>
      <p:pic>
        <p:nvPicPr>
          <p:cNvPr id="30" name="Picture 29" descr="logo-coe-ciler.gi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28696" y="4996548"/>
            <a:ext cx="1382784" cy="676027"/>
          </a:xfrm>
          <a:prstGeom prst="rect">
            <a:avLst/>
          </a:prstGeom>
        </p:spPr>
      </p:pic>
      <p:pic>
        <p:nvPicPr>
          <p:cNvPr id="32" name="Picture 31" descr="nccos-logo2009.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0498" y="5244648"/>
            <a:ext cx="1381873" cy="436799"/>
          </a:xfrm>
          <a:prstGeom prst="roundRect">
            <a:avLst>
              <a:gd name="adj" fmla="val 8594"/>
            </a:avLst>
          </a:prstGeom>
          <a:solidFill>
            <a:srgbClr val="0E72A2"/>
          </a:solidFill>
          <a:ln>
            <a:noFill/>
          </a:ln>
          <a:effectLst>
            <a:reflection blurRad="12700" stA="38000" endPos="28000" dist="5000" dir="5400000" sy="-100000" algn="bl" rotWithShape="0"/>
          </a:effec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181100"/>
            <a:ext cx="931545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70981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117568" y="938872"/>
            <a:ext cx="6301490" cy="4036772"/>
            <a:chOff x="2380411" y="1379606"/>
            <a:chExt cx="6301490" cy="4036772"/>
          </a:xfrm>
        </p:grpSpPr>
        <p:sp>
          <p:nvSpPr>
            <p:cNvPr id="27" name="Rectangle 26"/>
            <p:cNvSpPr/>
            <p:nvPr/>
          </p:nvSpPr>
          <p:spPr>
            <a:xfrm>
              <a:off x="2380411" y="1379606"/>
              <a:ext cx="6118292" cy="4036772"/>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Macintosh HD:Users:rowe:Documents:HABproject:habtracker_paper:plots:skill_PSS_Diff320150929_01-20151001_01.png"/>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80360" y="1737360"/>
              <a:ext cx="3383280" cy="3383280"/>
            </a:xfrm>
            <a:prstGeom prst="rect">
              <a:avLst/>
            </a:prstGeom>
            <a:noFill/>
            <a:ln>
              <a:noFill/>
            </a:ln>
          </p:spPr>
        </p:pic>
        <p:sp>
          <p:nvSpPr>
            <p:cNvPr id="13" name="Rectangle 12"/>
            <p:cNvSpPr/>
            <p:nvPr/>
          </p:nvSpPr>
          <p:spPr>
            <a:xfrm>
              <a:off x="2455926" y="1503405"/>
              <a:ext cx="985275" cy="370016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878648" y="4887920"/>
              <a:ext cx="1774075" cy="461665"/>
            </a:xfrm>
            <a:prstGeom prst="rect">
              <a:avLst/>
            </a:prstGeom>
            <a:solidFill>
              <a:schemeClr val="bg1"/>
            </a:solidFill>
          </p:spPr>
          <p:txBody>
            <a:bodyPr wrap="none" rtlCol="0">
              <a:spAutoFit/>
            </a:bodyPr>
            <a:lstStyle/>
            <a:p>
              <a:r>
                <a:rPr lang="en-US" sz="2400" dirty="0" smtClean="0">
                  <a:latin typeface="+mn-lt"/>
                </a:rPr>
                <a:t>Forecast Day</a:t>
              </a:r>
              <a:endParaRPr lang="en-US" sz="2400" dirty="0">
                <a:latin typeface="+mn-lt"/>
              </a:endParaRPr>
            </a:p>
          </p:txBody>
        </p:sp>
        <p:sp>
          <p:nvSpPr>
            <p:cNvPr id="6" name="TextBox 5"/>
            <p:cNvSpPr txBox="1"/>
            <p:nvPr/>
          </p:nvSpPr>
          <p:spPr>
            <a:xfrm>
              <a:off x="6665401" y="1449030"/>
              <a:ext cx="1859892" cy="369332"/>
            </a:xfrm>
            <a:prstGeom prst="rect">
              <a:avLst/>
            </a:prstGeom>
            <a:noFill/>
          </p:spPr>
          <p:txBody>
            <a:bodyPr wrap="none" rtlCol="0">
              <a:spAutoFit/>
            </a:bodyPr>
            <a:lstStyle/>
            <a:p>
              <a:r>
                <a:rPr lang="en-US" dirty="0" smtClean="0">
                  <a:latin typeface="+mn-lt"/>
                </a:rPr>
                <a:t>Existing 2D model</a:t>
              </a:r>
              <a:endParaRPr lang="en-US" dirty="0">
                <a:latin typeface="+mn-lt"/>
              </a:endParaRPr>
            </a:p>
          </p:txBody>
        </p:sp>
        <p:sp>
          <p:nvSpPr>
            <p:cNvPr id="7" name="TextBox 6"/>
            <p:cNvSpPr txBox="1"/>
            <p:nvPr/>
          </p:nvSpPr>
          <p:spPr>
            <a:xfrm>
              <a:off x="6683163" y="1872044"/>
              <a:ext cx="1998738" cy="652162"/>
            </a:xfrm>
            <a:prstGeom prst="rect">
              <a:avLst/>
            </a:prstGeom>
            <a:noFill/>
          </p:spPr>
          <p:txBody>
            <a:bodyPr wrap="square" rtlCol="0">
              <a:spAutoFit/>
            </a:bodyPr>
            <a:lstStyle/>
            <a:p>
              <a:r>
                <a:rPr lang="en-US" dirty="0" smtClean="0">
                  <a:latin typeface="+mn-lt"/>
                </a:rPr>
                <a:t>Next-generation 3D model</a:t>
              </a:r>
              <a:endParaRPr lang="en-US" dirty="0">
                <a:latin typeface="+mn-lt"/>
              </a:endParaRPr>
            </a:p>
          </p:txBody>
        </p:sp>
        <p:sp>
          <p:nvSpPr>
            <p:cNvPr id="8" name="Isosceles Triangle 7"/>
            <p:cNvSpPr/>
            <p:nvPr/>
          </p:nvSpPr>
          <p:spPr>
            <a:xfrm rot="10800000">
              <a:off x="6429632" y="1544589"/>
              <a:ext cx="247135" cy="219676"/>
            </a:xfrm>
            <a:prstGeom prst="triangle">
              <a:avLst/>
            </a:prstGeom>
            <a:no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p:nvSpPr>
          <p:spPr>
            <a:xfrm>
              <a:off x="6429632" y="1985314"/>
              <a:ext cx="247135" cy="219676"/>
            </a:xfrm>
            <a:prstGeom prst="triangl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rot="16200000">
              <a:off x="770420" y="2989598"/>
              <a:ext cx="3681648" cy="461665"/>
            </a:xfrm>
            <a:prstGeom prst="rect">
              <a:avLst/>
            </a:prstGeom>
            <a:noFill/>
          </p:spPr>
          <p:txBody>
            <a:bodyPr wrap="square" rtlCol="0">
              <a:spAutoFit/>
            </a:bodyPr>
            <a:lstStyle/>
            <a:p>
              <a:pPr algn="ctr"/>
              <a:r>
                <a:rPr lang="en-US" sz="2400" dirty="0" smtClean="0">
                  <a:latin typeface="+mn-lt"/>
                </a:rPr>
                <a:t>Pierce Skill Score (PSS)</a:t>
              </a:r>
              <a:endParaRPr lang="en-US" sz="2400" dirty="0">
                <a:latin typeface="+mn-lt"/>
              </a:endParaRPr>
            </a:p>
          </p:txBody>
        </p:sp>
        <p:sp>
          <p:nvSpPr>
            <p:cNvPr id="12" name="TextBox 11"/>
            <p:cNvSpPr txBox="1"/>
            <p:nvPr/>
          </p:nvSpPr>
          <p:spPr>
            <a:xfrm rot="16200000">
              <a:off x="1800929" y="3027697"/>
              <a:ext cx="2205604" cy="369332"/>
            </a:xfrm>
            <a:prstGeom prst="rect">
              <a:avLst/>
            </a:prstGeom>
            <a:noFill/>
          </p:spPr>
          <p:txBody>
            <a:bodyPr wrap="none" rtlCol="0">
              <a:spAutoFit/>
            </a:bodyPr>
            <a:lstStyle/>
            <a:p>
              <a:r>
                <a:rPr lang="en-US" dirty="0" smtClean="0">
                  <a:latin typeface="+mn-lt"/>
                </a:rPr>
                <a:t>model vs. persistence</a:t>
              </a:r>
              <a:endParaRPr lang="en-US" dirty="0">
                <a:latin typeface="+mn-lt"/>
              </a:endParaRPr>
            </a:p>
          </p:txBody>
        </p:sp>
        <p:sp>
          <p:nvSpPr>
            <p:cNvPr id="14" name="TextBox 13"/>
            <p:cNvSpPr txBox="1"/>
            <p:nvPr/>
          </p:nvSpPr>
          <p:spPr>
            <a:xfrm>
              <a:off x="3353439" y="4545910"/>
              <a:ext cx="489324" cy="369332"/>
            </a:xfrm>
            <a:prstGeom prst="rect">
              <a:avLst/>
            </a:prstGeom>
            <a:solidFill>
              <a:srgbClr val="FFFFFF"/>
            </a:solidFill>
          </p:spPr>
          <p:txBody>
            <a:bodyPr wrap="none" rtlCol="0">
              <a:spAutoFit/>
            </a:bodyPr>
            <a:lstStyle/>
            <a:p>
              <a:r>
                <a:rPr lang="en-US" dirty="0" smtClean="0">
                  <a:latin typeface="+mn-lt"/>
                </a:rPr>
                <a:t>1-2</a:t>
              </a:r>
              <a:endParaRPr lang="en-US" dirty="0">
                <a:latin typeface="+mn-lt"/>
              </a:endParaRPr>
            </a:p>
          </p:txBody>
        </p:sp>
        <p:sp>
          <p:nvSpPr>
            <p:cNvPr id="15" name="TextBox 14"/>
            <p:cNvSpPr txBox="1"/>
            <p:nvPr/>
          </p:nvSpPr>
          <p:spPr>
            <a:xfrm>
              <a:off x="3984117" y="4548652"/>
              <a:ext cx="492443" cy="369332"/>
            </a:xfrm>
            <a:prstGeom prst="rect">
              <a:avLst/>
            </a:prstGeom>
            <a:solidFill>
              <a:srgbClr val="FFFFFF"/>
            </a:solidFill>
          </p:spPr>
          <p:txBody>
            <a:bodyPr wrap="none" rtlCol="0">
              <a:spAutoFit/>
            </a:bodyPr>
            <a:lstStyle/>
            <a:p>
              <a:r>
                <a:rPr lang="en-US" dirty="0" smtClean="0">
                  <a:latin typeface="+mn-lt"/>
                </a:rPr>
                <a:t>3-4</a:t>
              </a:r>
              <a:endParaRPr lang="en-US" dirty="0">
                <a:latin typeface="+mn-lt"/>
              </a:endParaRPr>
            </a:p>
          </p:txBody>
        </p:sp>
        <p:sp>
          <p:nvSpPr>
            <p:cNvPr id="16" name="TextBox 15"/>
            <p:cNvSpPr txBox="1"/>
            <p:nvPr/>
          </p:nvSpPr>
          <p:spPr>
            <a:xfrm>
              <a:off x="4617057" y="4548652"/>
              <a:ext cx="489324" cy="369332"/>
            </a:xfrm>
            <a:prstGeom prst="rect">
              <a:avLst/>
            </a:prstGeom>
            <a:solidFill>
              <a:srgbClr val="FFFFFF"/>
            </a:solidFill>
          </p:spPr>
          <p:txBody>
            <a:bodyPr wrap="none" rtlCol="0">
              <a:spAutoFit/>
            </a:bodyPr>
            <a:lstStyle/>
            <a:p>
              <a:r>
                <a:rPr lang="en-US" dirty="0" smtClean="0">
                  <a:latin typeface="+mn-lt"/>
                </a:rPr>
                <a:t>5-6</a:t>
              </a:r>
              <a:endParaRPr lang="en-US" dirty="0">
                <a:latin typeface="+mn-lt"/>
              </a:endParaRPr>
            </a:p>
          </p:txBody>
        </p:sp>
        <p:sp>
          <p:nvSpPr>
            <p:cNvPr id="17" name="TextBox 16"/>
            <p:cNvSpPr txBox="1"/>
            <p:nvPr/>
          </p:nvSpPr>
          <p:spPr>
            <a:xfrm>
              <a:off x="5252534" y="4545910"/>
              <a:ext cx="492443" cy="369332"/>
            </a:xfrm>
            <a:prstGeom prst="rect">
              <a:avLst/>
            </a:prstGeom>
            <a:solidFill>
              <a:srgbClr val="FFFFFF"/>
            </a:solidFill>
          </p:spPr>
          <p:txBody>
            <a:bodyPr wrap="none" rtlCol="0">
              <a:spAutoFit/>
            </a:bodyPr>
            <a:lstStyle/>
            <a:p>
              <a:r>
                <a:rPr lang="en-US" dirty="0" smtClean="0">
                  <a:latin typeface="+mn-lt"/>
                </a:rPr>
                <a:t>7-8</a:t>
              </a:r>
              <a:endParaRPr lang="en-US" dirty="0">
                <a:latin typeface="+mn-lt"/>
              </a:endParaRPr>
            </a:p>
          </p:txBody>
        </p:sp>
        <p:sp>
          <p:nvSpPr>
            <p:cNvPr id="18" name="TextBox 17"/>
            <p:cNvSpPr txBox="1"/>
            <p:nvPr/>
          </p:nvSpPr>
          <p:spPr>
            <a:xfrm>
              <a:off x="5838522" y="4545910"/>
              <a:ext cx="606318" cy="369332"/>
            </a:xfrm>
            <a:prstGeom prst="rect">
              <a:avLst/>
            </a:prstGeom>
            <a:solidFill>
              <a:srgbClr val="FFFFFF"/>
            </a:solidFill>
          </p:spPr>
          <p:txBody>
            <a:bodyPr wrap="none" rtlCol="0">
              <a:spAutoFit/>
            </a:bodyPr>
            <a:lstStyle/>
            <a:p>
              <a:r>
                <a:rPr lang="en-US" dirty="0" smtClean="0">
                  <a:latin typeface="+mn-lt"/>
                </a:rPr>
                <a:t>9-10</a:t>
              </a:r>
              <a:endParaRPr lang="en-US" dirty="0">
                <a:latin typeface="+mn-lt"/>
              </a:endParaRPr>
            </a:p>
          </p:txBody>
        </p:sp>
        <p:sp>
          <p:nvSpPr>
            <p:cNvPr id="19" name="TextBox 18"/>
            <p:cNvSpPr txBox="1"/>
            <p:nvPr/>
          </p:nvSpPr>
          <p:spPr>
            <a:xfrm rot="16200000">
              <a:off x="3042112" y="4240416"/>
              <a:ext cx="547596" cy="369332"/>
            </a:xfrm>
            <a:prstGeom prst="rect">
              <a:avLst/>
            </a:prstGeom>
            <a:noFill/>
          </p:spPr>
          <p:txBody>
            <a:bodyPr wrap="none" rtlCol="0">
              <a:spAutoFit/>
            </a:bodyPr>
            <a:lstStyle/>
            <a:p>
              <a:r>
                <a:rPr lang="en-US" dirty="0" smtClean="0">
                  <a:latin typeface="+mn-lt"/>
                </a:rPr>
                <a:t>-0.3</a:t>
              </a:r>
              <a:endParaRPr lang="en-US" dirty="0">
                <a:latin typeface="+mn-lt"/>
              </a:endParaRPr>
            </a:p>
          </p:txBody>
        </p:sp>
        <p:sp>
          <p:nvSpPr>
            <p:cNvPr id="20" name="TextBox 19"/>
            <p:cNvSpPr txBox="1"/>
            <p:nvPr/>
          </p:nvSpPr>
          <p:spPr>
            <a:xfrm rot="16200000">
              <a:off x="3030237" y="3831147"/>
              <a:ext cx="547596" cy="369332"/>
            </a:xfrm>
            <a:prstGeom prst="rect">
              <a:avLst/>
            </a:prstGeom>
            <a:noFill/>
          </p:spPr>
          <p:txBody>
            <a:bodyPr wrap="none" rtlCol="0">
              <a:spAutoFit/>
            </a:bodyPr>
            <a:lstStyle/>
            <a:p>
              <a:r>
                <a:rPr lang="en-US" dirty="0" smtClean="0">
                  <a:latin typeface="+mn-lt"/>
                </a:rPr>
                <a:t>-0.2</a:t>
              </a:r>
              <a:endParaRPr lang="en-US" dirty="0">
                <a:latin typeface="+mn-lt"/>
              </a:endParaRPr>
            </a:p>
          </p:txBody>
        </p:sp>
        <p:sp>
          <p:nvSpPr>
            <p:cNvPr id="21" name="TextBox 20"/>
            <p:cNvSpPr txBox="1"/>
            <p:nvPr/>
          </p:nvSpPr>
          <p:spPr>
            <a:xfrm rot="16200000">
              <a:off x="3001317" y="3393846"/>
              <a:ext cx="547596" cy="369332"/>
            </a:xfrm>
            <a:prstGeom prst="rect">
              <a:avLst/>
            </a:prstGeom>
            <a:noFill/>
          </p:spPr>
          <p:txBody>
            <a:bodyPr wrap="none" rtlCol="0">
              <a:spAutoFit/>
            </a:bodyPr>
            <a:lstStyle/>
            <a:p>
              <a:r>
                <a:rPr lang="en-US" dirty="0" smtClean="0">
                  <a:latin typeface="+mn-lt"/>
                </a:rPr>
                <a:t>-0.1</a:t>
              </a:r>
              <a:endParaRPr lang="en-US" dirty="0">
                <a:latin typeface="+mn-lt"/>
              </a:endParaRPr>
            </a:p>
          </p:txBody>
        </p:sp>
        <p:sp>
          <p:nvSpPr>
            <p:cNvPr id="22" name="TextBox 21"/>
            <p:cNvSpPr txBox="1"/>
            <p:nvPr/>
          </p:nvSpPr>
          <p:spPr>
            <a:xfrm rot="16200000">
              <a:off x="3036652" y="2938161"/>
              <a:ext cx="476926" cy="369332"/>
            </a:xfrm>
            <a:prstGeom prst="rect">
              <a:avLst/>
            </a:prstGeom>
            <a:noFill/>
          </p:spPr>
          <p:txBody>
            <a:bodyPr wrap="none" rtlCol="0">
              <a:spAutoFit/>
            </a:bodyPr>
            <a:lstStyle/>
            <a:p>
              <a:r>
                <a:rPr lang="en-US" dirty="0" smtClean="0">
                  <a:latin typeface="+mn-lt"/>
                </a:rPr>
                <a:t>0.0</a:t>
              </a:r>
              <a:endParaRPr lang="en-US" dirty="0">
                <a:latin typeface="+mn-lt"/>
              </a:endParaRPr>
            </a:p>
          </p:txBody>
        </p:sp>
        <p:sp>
          <p:nvSpPr>
            <p:cNvPr id="23" name="TextBox 22"/>
            <p:cNvSpPr txBox="1"/>
            <p:nvPr/>
          </p:nvSpPr>
          <p:spPr>
            <a:xfrm rot="16200000">
              <a:off x="3029947" y="2502772"/>
              <a:ext cx="476926" cy="369332"/>
            </a:xfrm>
            <a:prstGeom prst="rect">
              <a:avLst/>
            </a:prstGeom>
            <a:noFill/>
          </p:spPr>
          <p:txBody>
            <a:bodyPr wrap="none" rtlCol="0">
              <a:spAutoFit/>
            </a:bodyPr>
            <a:lstStyle/>
            <a:p>
              <a:r>
                <a:rPr lang="en-US" dirty="0" smtClean="0">
                  <a:latin typeface="+mn-lt"/>
                </a:rPr>
                <a:t>0.1</a:t>
              </a:r>
              <a:endParaRPr lang="en-US" dirty="0">
                <a:latin typeface="+mn-lt"/>
              </a:endParaRPr>
            </a:p>
          </p:txBody>
        </p:sp>
        <p:sp>
          <p:nvSpPr>
            <p:cNvPr id="24" name="TextBox 23"/>
            <p:cNvSpPr txBox="1"/>
            <p:nvPr/>
          </p:nvSpPr>
          <p:spPr>
            <a:xfrm rot="16200000">
              <a:off x="3018072" y="2095843"/>
              <a:ext cx="476926" cy="369332"/>
            </a:xfrm>
            <a:prstGeom prst="rect">
              <a:avLst/>
            </a:prstGeom>
            <a:noFill/>
          </p:spPr>
          <p:txBody>
            <a:bodyPr wrap="none" rtlCol="0">
              <a:spAutoFit/>
            </a:bodyPr>
            <a:lstStyle/>
            <a:p>
              <a:r>
                <a:rPr lang="en-US" dirty="0" smtClean="0">
                  <a:latin typeface="+mn-lt"/>
                </a:rPr>
                <a:t>0.2</a:t>
              </a:r>
              <a:endParaRPr lang="en-US" dirty="0">
                <a:latin typeface="+mn-lt"/>
              </a:endParaRPr>
            </a:p>
          </p:txBody>
        </p:sp>
        <p:sp>
          <p:nvSpPr>
            <p:cNvPr id="25" name="TextBox 24"/>
            <p:cNvSpPr txBox="1"/>
            <p:nvPr/>
          </p:nvSpPr>
          <p:spPr>
            <a:xfrm rot="16200000">
              <a:off x="3018072" y="1662535"/>
              <a:ext cx="476926" cy="369332"/>
            </a:xfrm>
            <a:prstGeom prst="rect">
              <a:avLst/>
            </a:prstGeom>
            <a:noFill/>
          </p:spPr>
          <p:txBody>
            <a:bodyPr wrap="none" rtlCol="0">
              <a:spAutoFit/>
            </a:bodyPr>
            <a:lstStyle/>
            <a:p>
              <a:r>
                <a:rPr lang="en-US" dirty="0" smtClean="0">
                  <a:latin typeface="+mn-lt"/>
                </a:rPr>
                <a:t>0.3</a:t>
              </a:r>
              <a:endParaRPr lang="en-US" dirty="0">
                <a:latin typeface="+mn-lt"/>
              </a:endParaRPr>
            </a:p>
          </p:txBody>
        </p:sp>
        <p:sp>
          <p:nvSpPr>
            <p:cNvPr id="26" name="Rectangle 25"/>
            <p:cNvSpPr/>
            <p:nvPr/>
          </p:nvSpPr>
          <p:spPr>
            <a:xfrm>
              <a:off x="5327648" y="1771651"/>
              <a:ext cx="901318" cy="62329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smtClean="0"/>
              <a:t>Forecast Validation</a:t>
            </a:r>
            <a:endParaRPr lang="en-US" dirty="0"/>
          </a:p>
        </p:txBody>
      </p:sp>
      <p:sp>
        <p:nvSpPr>
          <p:cNvPr id="3" name="TextBox 2"/>
          <p:cNvSpPr txBox="1"/>
          <p:nvPr/>
        </p:nvSpPr>
        <p:spPr>
          <a:xfrm>
            <a:off x="907380" y="5569980"/>
            <a:ext cx="7494359" cy="830997"/>
          </a:xfrm>
          <a:prstGeom prst="rect">
            <a:avLst/>
          </a:prstGeom>
          <a:noFill/>
        </p:spPr>
        <p:txBody>
          <a:bodyPr wrap="none" rtlCol="0">
            <a:spAutoFit/>
          </a:bodyPr>
          <a:lstStyle/>
          <a:p>
            <a:pPr marL="342900" indent="-342900">
              <a:buFont typeface="Arial"/>
              <a:buChar char="•"/>
            </a:pPr>
            <a:r>
              <a:rPr lang="en-US" sz="2400" b="1" i="1" dirty="0" smtClean="0">
                <a:latin typeface="+mn-lt"/>
              </a:rPr>
              <a:t>3D model with buoyancy improves skill out to 10 days!</a:t>
            </a:r>
          </a:p>
          <a:p>
            <a:pPr marL="342900" indent="-342900">
              <a:buFont typeface="Arial"/>
              <a:buChar char="•"/>
            </a:pPr>
            <a:r>
              <a:rPr lang="en-US" sz="2400" b="1" i="1" dirty="0" smtClean="0">
                <a:latin typeface="+mn-lt"/>
              </a:rPr>
              <a:t>Sub-surface concentrations follow observed conditions</a:t>
            </a:r>
            <a:endParaRPr lang="en-US" sz="2400" b="1" i="1" dirty="0">
              <a:latin typeface="+mn-lt"/>
            </a:endParaRPr>
          </a:p>
        </p:txBody>
      </p:sp>
      <p:sp>
        <p:nvSpPr>
          <p:cNvPr id="37" name="TextBox 36"/>
          <p:cNvSpPr txBox="1"/>
          <p:nvPr/>
        </p:nvSpPr>
        <p:spPr>
          <a:xfrm>
            <a:off x="1449209" y="969645"/>
            <a:ext cx="2277937" cy="369332"/>
          </a:xfrm>
          <a:prstGeom prst="rect">
            <a:avLst/>
          </a:prstGeom>
          <a:noFill/>
        </p:spPr>
        <p:txBody>
          <a:bodyPr wrap="none" rtlCol="0">
            <a:spAutoFit/>
          </a:bodyPr>
          <a:lstStyle/>
          <a:p>
            <a:r>
              <a:rPr lang="en-US" dirty="0" smtClean="0">
                <a:latin typeface="+mn-lt"/>
              </a:rPr>
              <a:t>Surface Concentration</a:t>
            </a:r>
            <a:endParaRPr lang="en-US" dirty="0">
              <a:latin typeface="+mn-lt"/>
            </a:endParaRPr>
          </a:p>
        </p:txBody>
      </p:sp>
      <p:grpSp>
        <p:nvGrpSpPr>
          <p:cNvPr id="46" name="Group 45"/>
          <p:cNvGrpSpPr/>
          <p:nvPr/>
        </p:nvGrpSpPr>
        <p:grpSpPr>
          <a:xfrm>
            <a:off x="4455175" y="2098243"/>
            <a:ext cx="3588802" cy="3437675"/>
            <a:chOff x="4455175" y="2098243"/>
            <a:chExt cx="3588802" cy="3437675"/>
          </a:xfrm>
        </p:grpSpPr>
        <p:sp>
          <p:nvSpPr>
            <p:cNvPr id="33" name="Rectangle 32"/>
            <p:cNvSpPr/>
            <p:nvPr/>
          </p:nvSpPr>
          <p:spPr>
            <a:xfrm>
              <a:off x="4455175" y="2113349"/>
              <a:ext cx="3588802" cy="3422569"/>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pic>
          <p:nvPicPr>
            <p:cNvPr id="36" name="Picture 35" descr="vertical_dist.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455175" y="2317230"/>
              <a:ext cx="3572256" cy="3218688"/>
            </a:xfrm>
            <a:prstGeom prst="rect">
              <a:avLst/>
            </a:prstGeom>
          </p:spPr>
        </p:pic>
        <p:sp>
          <p:nvSpPr>
            <p:cNvPr id="45" name="Rectangle 44"/>
            <p:cNvSpPr/>
            <p:nvPr/>
          </p:nvSpPr>
          <p:spPr>
            <a:xfrm>
              <a:off x="6544440" y="4258146"/>
              <a:ext cx="1127726" cy="5820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4542923" y="2563256"/>
              <a:ext cx="312820" cy="242229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5372959" y="5274876"/>
              <a:ext cx="2046341" cy="22911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rot="16200000">
              <a:off x="3530925" y="3553880"/>
              <a:ext cx="2280304" cy="369332"/>
            </a:xfrm>
            <a:prstGeom prst="rect">
              <a:avLst/>
            </a:prstGeom>
            <a:noFill/>
          </p:spPr>
          <p:txBody>
            <a:bodyPr wrap="none" rtlCol="0">
              <a:spAutoFit/>
            </a:bodyPr>
            <a:lstStyle/>
            <a:p>
              <a:r>
                <a:rPr lang="en-US" dirty="0" smtClean="0">
                  <a:latin typeface="+mn-lt"/>
                </a:rPr>
                <a:t>Cumulative Frequency</a:t>
              </a:r>
              <a:endParaRPr lang="en-US" dirty="0">
                <a:latin typeface="+mn-lt"/>
              </a:endParaRPr>
            </a:p>
          </p:txBody>
        </p:sp>
        <p:sp>
          <p:nvSpPr>
            <p:cNvPr id="30" name="TextBox 29"/>
            <p:cNvSpPr txBox="1"/>
            <p:nvPr/>
          </p:nvSpPr>
          <p:spPr>
            <a:xfrm>
              <a:off x="5372959" y="5166586"/>
              <a:ext cx="1916473" cy="369332"/>
            </a:xfrm>
            <a:prstGeom prst="rect">
              <a:avLst/>
            </a:prstGeom>
            <a:noFill/>
          </p:spPr>
          <p:txBody>
            <a:bodyPr wrap="none" rtlCol="0">
              <a:spAutoFit/>
            </a:bodyPr>
            <a:lstStyle/>
            <a:p>
              <a:r>
                <a:rPr lang="en-US" dirty="0" smtClean="0">
                  <a:latin typeface="+mn-lt"/>
                </a:rPr>
                <a:t>Center of Mass (</a:t>
              </a:r>
              <a:r>
                <a:rPr lang="en-US" dirty="0" err="1" smtClean="0">
                  <a:latin typeface="+mn-lt"/>
                </a:rPr>
                <a:t>σ</a:t>
              </a:r>
              <a:r>
                <a:rPr lang="en-US" dirty="0" smtClean="0">
                  <a:latin typeface="+mn-lt"/>
                </a:rPr>
                <a:t>)</a:t>
              </a:r>
              <a:endParaRPr lang="en-US" dirty="0">
                <a:latin typeface="+mn-lt"/>
              </a:endParaRPr>
            </a:p>
          </p:txBody>
        </p:sp>
        <p:sp>
          <p:nvSpPr>
            <p:cNvPr id="35" name="Rectangle 34"/>
            <p:cNvSpPr/>
            <p:nvPr/>
          </p:nvSpPr>
          <p:spPr>
            <a:xfrm>
              <a:off x="5279081" y="2514676"/>
              <a:ext cx="219676" cy="24713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5211911" y="2418178"/>
              <a:ext cx="1384025" cy="646331"/>
            </a:xfrm>
            <a:prstGeom prst="rect">
              <a:avLst/>
            </a:prstGeom>
            <a:noFill/>
          </p:spPr>
          <p:txBody>
            <a:bodyPr wrap="none" rtlCol="0">
              <a:spAutoFit/>
            </a:bodyPr>
            <a:lstStyle/>
            <a:p>
              <a:r>
                <a:rPr lang="en-US" dirty="0" smtClean="0">
                  <a:latin typeface="+mn-lt"/>
                </a:rPr>
                <a:t>Bias = -0.01</a:t>
              </a:r>
            </a:p>
            <a:p>
              <a:r>
                <a:rPr lang="en-US" dirty="0" smtClean="0">
                  <a:latin typeface="+mn-lt"/>
                </a:rPr>
                <a:t>RMSD = 0.08</a:t>
              </a:r>
            </a:p>
          </p:txBody>
        </p:sp>
        <p:sp>
          <p:nvSpPr>
            <p:cNvPr id="38" name="TextBox 37"/>
            <p:cNvSpPr txBox="1"/>
            <p:nvPr/>
          </p:nvSpPr>
          <p:spPr>
            <a:xfrm>
              <a:off x="5372959" y="2098243"/>
              <a:ext cx="2063110" cy="369332"/>
            </a:xfrm>
            <a:prstGeom prst="rect">
              <a:avLst/>
            </a:prstGeom>
            <a:noFill/>
          </p:spPr>
          <p:txBody>
            <a:bodyPr wrap="none" rtlCol="0">
              <a:spAutoFit/>
            </a:bodyPr>
            <a:lstStyle/>
            <a:p>
              <a:r>
                <a:rPr lang="en-US" dirty="0" smtClean="0">
                  <a:latin typeface="+mn-lt"/>
                </a:rPr>
                <a:t>Vertical Distribution</a:t>
              </a:r>
              <a:endParaRPr lang="en-US" dirty="0">
                <a:latin typeface="+mn-lt"/>
              </a:endParaRPr>
            </a:p>
          </p:txBody>
        </p:sp>
        <p:sp>
          <p:nvSpPr>
            <p:cNvPr id="40" name="TextBox 39"/>
            <p:cNvSpPr txBox="1"/>
            <p:nvPr/>
          </p:nvSpPr>
          <p:spPr>
            <a:xfrm>
              <a:off x="6797049" y="4210484"/>
              <a:ext cx="984765" cy="338554"/>
            </a:xfrm>
            <a:prstGeom prst="rect">
              <a:avLst/>
            </a:prstGeom>
            <a:noFill/>
          </p:spPr>
          <p:txBody>
            <a:bodyPr wrap="none" rtlCol="0">
              <a:spAutoFit/>
            </a:bodyPr>
            <a:lstStyle/>
            <a:p>
              <a:r>
                <a:rPr lang="en-US" sz="1600" dirty="0" smtClean="0">
                  <a:latin typeface="+mn-lt"/>
                </a:rPr>
                <a:t>Observed</a:t>
              </a:r>
            </a:p>
          </p:txBody>
        </p:sp>
        <p:sp>
          <p:nvSpPr>
            <p:cNvPr id="41" name="TextBox 40"/>
            <p:cNvSpPr txBox="1"/>
            <p:nvPr/>
          </p:nvSpPr>
          <p:spPr>
            <a:xfrm>
              <a:off x="6797049" y="4519905"/>
              <a:ext cx="725279" cy="338554"/>
            </a:xfrm>
            <a:prstGeom prst="rect">
              <a:avLst/>
            </a:prstGeom>
            <a:noFill/>
          </p:spPr>
          <p:txBody>
            <a:bodyPr wrap="none" rtlCol="0">
              <a:spAutoFit/>
            </a:bodyPr>
            <a:lstStyle/>
            <a:p>
              <a:r>
                <a:rPr lang="en-US" sz="1600" dirty="0" smtClean="0">
                  <a:latin typeface="+mn-lt"/>
                </a:rPr>
                <a:t>Model</a:t>
              </a:r>
            </a:p>
          </p:txBody>
        </p:sp>
        <p:cxnSp>
          <p:nvCxnSpPr>
            <p:cNvPr id="43" name="Straight Connector 42"/>
            <p:cNvCxnSpPr/>
            <p:nvPr/>
          </p:nvCxnSpPr>
          <p:spPr>
            <a:xfrm flipV="1">
              <a:off x="6544440" y="4406038"/>
              <a:ext cx="289567" cy="0"/>
            </a:xfrm>
            <a:prstGeom prst="line">
              <a:avLst/>
            </a:prstGeom>
          </p:spPr>
          <p:style>
            <a:lnRef idx="2">
              <a:schemeClr val="dk1"/>
            </a:lnRef>
            <a:fillRef idx="0">
              <a:schemeClr val="dk1"/>
            </a:fillRef>
            <a:effectRef idx="1">
              <a:schemeClr val="dk1"/>
            </a:effectRef>
            <a:fontRef idx="minor">
              <a:schemeClr val="tx1"/>
            </a:fontRef>
          </p:style>
        </p:cxnSp>
        <p:cxnSp>
          <p:nvCxnSpPr>
            <p:cNvPr id="44" name="Straight Connector 43"/>
            <p:cNvCxnSpPr/>
            <p:nvPr/>
          </p:nvCxnSpPr>
          <p:spPr>
            <a:xfrm flipV="1">
              <a:off x="6553200" y="4714236"/>
              <a:ext cx="289567" cy="0"/>
            </a:xfrm>
            <a:prstGeom prst="line">
              <a:avLst/>
            </a:prstGeom>
            <a:ln>
              <a:solidFill>
                <a:srgbClr val="0000FF"/>
              </a:solidFill>
              <a:prstDash val="sysDash"/>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62994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ogramReview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17104</TotalTime>
  <Words>1777</Words>
  <Application>Microsoft Office PowerPoint</Application>
  <PresentationFormat>On-screen Show (4:3)</PresentationFormat>
  <Paragraphs>243</Paragraphs>
  <Slides>12</Slides>
  <Notes>10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ProgramReviewTemplate</vt:lpstr>
      <vt:lpstr>HAB Particle Model</vt:lpstr>
      <vt:lpstr>HAB Particle Model</vt:lpstr>
      <vt:lpstr>HAB Particle Model</vt:lpstr>
      <vt:lpstr>Model Starting Conditions</vt:lpstr>
      <vt:lpstr>Model Initialization</vt:lpstr>
      <vt:lpstr>Short-term HAB Forecast</vt:lpstr>
      <vt:lpstr>Forecast Validation</vt:lpstr>
      <vt:lpstr>Forecast Validation</vt:lpstr>
      <vt:lpstr>Forecast Validation</vt:lpstr>
      <vt:lpstr>Conclusions</vt:lpstr>
      <vt:lpstr>Conclusions</vt:lpstr>
      <vt:lpstr>Questions?</vt:lpstr>
    </vt:vector>
  </TitlesOfParts>
  <Company>U.S. Dept. of Commerce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Cathy Darnell</dc:creator>
  <cp:lastModifiedBy>Sara Schultz</cp:lastModifiedBy>
  <cp:revision>679</cp:revision>
  <cp:lastPrinted>2016-03-01T20:41:00Z</cp:lastPrinted>
  <dcterms:created xsi:type="dcterms:W3CDTF">2011-05-19T13:06:40Z</dcterms:created>
  <dcterms:modified xsi:type="dcterms:W3CDTF">2016-05-23T20:20:57Z</dcterms:modified>
</cp:coreProperties>
</file>