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60" r:id="rId6"/>
    <p:sldId id="261" r:id="rId7"/>
    <p:sldId id="301" r:id="rId8"/>
    <p:sldId id="285" r:id="rId9"/>
    <p:sldId id="311" r:id="rId10"/>
    <p:sldId id="276" r:id="rId11"/>
    <p:sldId id="337" r:id="rId12"/>
    <p:sldId id="269" r:id="rId13"/>
    <p:sldId id="283" r:id="rId14"/>
    <p:sldId id="296" r:id="rId15"/>
    <p:sldId id="297" r:id="rId16"/>
    <p:sldId id="325" r:id="rId17"/>
    <p:sldId id="298" r:id="rId18"/>
    <p:sldId id="321" r:id="rId19"/>
    <p:sldId id="336" r:id="rId20"/>
    <p:sldId id="272" r:id="rId21"/>
    <p:sldId id="332" r:id="rId22"/>
    <p:sldId id="280" r:id="rId23"/>
    <p:sldId id="284" r:id="rId24"/>
    <p:sldId id="294" r:id="rId25"/>
    <p:sldId id="333" r:id="rId26"/>
    <p:sldId id="327" r:id="rId27"/>
    <p:sldId id="334" r:id="rId28"/>
  </p:sldIdLst>
  <p:sldSz cx="9144000" cy="6858000" type="screen4x3"/>
  <p:notesSz cx="7010400" cy="9296400"/>
  <p:embeddedFontLst>
    <p:embeddedFont>
      <p:font typeface="Arial Unicode MS" panose="020B0604020202020204" pitchFamily="34" charset="-128"/>
      <p:regular r:id="rId31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D00"/>
    <a:srgbClr val="CC3300"/>
    <a:srgbClr val="3A601B"/>
    <a:srgbClr val="3366CC"/>
    <a:srgbClr val="003399"/>
    <a:srgbClr val="0066CC"/>
    <a:srgbClr val="0066FF"/>
    <a:srgbClr val="C8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75" autoAdjust="0"/>
  </p:normalViewPr>
  <p:slideViewPr>
    <p:cSldViewPr>
      <p:cViewPr varScale="1">
        <p:scale>
          <a:sx n="54" d="100"/>
          <a:sy n="54" d="100"/>
        </p:scale>
        <p:origin x="-160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373ED0-3EAB-40CB-85E5-0B724755F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94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77481B-B368-4794-ACB6-7E1E26743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40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73F1487-BEAF-43A1-8053-CE2646336422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 smtClean="0"/>
              <a:t>3 different radarsat-2 images. </a:t>
            </a:r>
          </a:p>
          <a:p>
            <a:endParaRPr lang="en-CA" altLang="en-US" dirty="0" smtClean="0"/>
          </a:p>
          <a:p>
            <a:r>
              <a:rPr lang="en-CA" altLang="en-US" dirty="0" smtClean="0"/>
              <a:t>New (some grey) in the Estuary of the St. Lawrence (top left).  </a:t>
            </a:r>
          </a:p>
          <a:p>
            <a:r>
              <a:rPr lang="en-CA" altLang="en-US" dirty="0" smtClean="0"/>
              <a:t>Fast ice – first-year and old ice – Lancaster/Barrow.</a:t>
            </a:r>
          </a:p>
          <a:p>
            <a:r>
              <a:rPr lang="en-CA" altLang="en-US" dirty="0" smtClean="0"/>
              <a:t>Grey ice – Amundsen gulf.</a:t>
            </a:r>
          </a:p>
          <a:p>
            <a:endParaRPr lang="en-CA" altLang="en-US" dirty="0" smtClean="0"/>
          </a:p>
          <a:p>
            <a:r>
              <a:rPr lang="en-CA" altLang="en-US" sz="1800" dirty="0" smtClean="0"/>
              <a:t>Synthetic aperture radar </a:t>
            </a:r>
          </a:p>
          <a:p>
            <a:pPr lvl="1"/>
            <a:r>
              <a:rPr lang="en-CA" altLang="en-US" sz="1600" dirty="0" err="1" smtClean="0"/>
              <a:t>ScanSAR</a:t>
            </a:r>
            <a:r>
              <a:rPr lang="en-CA" altLang="en-US" sz="1600" dirty="0" smtClean="0"/>
              <a:t> Wide beam mode – 500km imaging width, 100m resolution.  Smaller scale images can be ordered for specific purposes </a:t>
            </a:r>
          </a:p>
          <a:p>
            <a:pPr lvl="1"/>
            <a:endParaRPr lang="en-CA" altLang="en-US" sz="1600" dirty="0" smtClean="0"/>
          </a:p>
          <a:p>
            <a:pPr lvl="1"/>
            <a:r>
              <a:rPr lang="en-CA" altLang="en-US" sz="1600" dirty="0" smtClean="0"/>
              <a:t>Advantages</a:t>
            </a:r>
          </a:p>
          <a:p>
            <a:pPr lvl="2"/>
            <a:r>
              <a:rPr lang="en-CA" altLang="en-US" sz="1400" dirty="0" smtClean="0"/>
              <a:t>Images through clouds</a:t>
            </a:r>
          </a:p>
          <a:p>
            <a:pPr lvl="2"/>
            <a:r>
              <a:rPr lang="en-CA" altLang="en-US" sz="1400" dirty="0" smtClean="0"/>
              <a:t>Floe detection</a:t>
            </a:r>
          </a:p>
          <a:p>
            <a:pPr lvl="2"/>
            <a:r>
              <a:rPr lang="en-CA" altLang="en-US" sz="1400" dirty="0" smtClean="0"/>
              <a:t>Ice type detection (including new/thin ice)</a:t>
            </a:r>
          </a:p>
          <a:p>
            <a:pPr lvl="2"/>
            <a:r>
              <a:rPr lang="en-CA" altLang="en-US" sz="1400" dirty="0" smtClean="0"/>
              <a:t>Surface roughness.</a:t>
            </a:r>
          </a:p>
          <a:p>
            <a:pPr lvl="2"/>
            <a:r>
              <a:rPr lang="en-CA" altLang="en-US" sz="1400" dirty="0" smtClean="0"/>
              <a:t>High resolution</a:t>
            </a:r>
            <a:endParaRPr lang="en-US" altLang="en-US" sz="1400" dirty="0" smtClean="0"/>
          </a:p>
          <a:p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38D75F4-AA9C-411E-AA16-E4A772A6EA19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 smtClean="0"/>
              <a:t>VIIRS nighttime mode along Labrador coast.</a:t>
            </a:r>
          </a:p>
          <a:p>
            <a:r>
              <a:rPr lang="en-CA" altLang="en-US" dirty="0" smtClean="0"/>
              <a:t>Discuss enhancement, canned</a:t>
            </a:r>
            <a:r>
              <a:rPr lang="en-CA" altLang="en-US" baseline="0" dirty="0" smtClean="0"/>
              <a:t> from science</a:t>
            </a:r>
            <a:endParaRPr lang="en-US" alt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FEF52BB-EB4B-433F-B011-5DF074D58E59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Resolution ~1 km.  Enhancement is done on per image basis in operations.  Data scaling and enhancement are possible to determine ice vs cloud.</a:t>
            </a:r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96A92F9-11B7-4ABD-B280-7F160AB51D04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3539510-7699-4F5A-B04B-9CD4ABF75FEA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 smtClean="0"/>
              <a:t>Helicopter observation chart from ISS (top right).</a:t>
            </a:r>
          </a:p>
          <a:p>
            <a:r>
              <a:rPr lang="en-CA" altLang="en-US" dirty="0" smtClean="0"/>
              <a:t>Aerial </a:t>
            </a:r>
            <a:r>
              <a:rPr lang="en-CA" altLang="en-US" dirty="0" smtClean="0"/>
              <a:t>photo taken from Helicopter patrol – near Quebec City (bottom left</a:t>
            </a:r>
            <a:r>
              <a:rPr lang="en-CA" altLang="en-US" dirty="0" smtClean="0"/>
              <a:t>).</a:t>
            </a:r>
            <a:endParaRPr lang="en-CA" altLang="en-US" dirty="0" smtClean="0"/>
          </a:p>
          <a:p>
            <a:r>
              <a:rPr lang="en-CA" altLang="en-US" dirty="0" smtClean="0"/>
              <a:t>Ship observation – received by email (bottom right)</a:t>
            </a:r>
            <a:endParaRPr lang="en-US" alt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61D674D-7FE5-4C5E-A42C-07EB9C4D15AF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Using</a:t>
            </a:r>
            <a:r>
              <a:rPr lang="en-US" baseline="0" dirty="0" smtClean="0"/>
              <a:t> inputs including ice pressure, concentration, thickness, SST, ice drift, ocean currents, etc.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WMS allows forecasters to view data on web (via a viewer), in </a:t>
            </a:r>
            <a:r>
              <a:rPr lang="en-US" baseline="0" dirty="0" err="1" smtClean="0"/>
              <a:t>Ninjo</a:t>
            </a:r>
            <a:r>
              <a:rPr lang="en-US" baseline="0" dirty="0" smtClean="0"/>
              <a:t> or in Google Earth/ArcGIS Explorer/ArcMap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1200" dirty="0" smtClean="0"/>
              <a:t>Statistical models run by CIS Operations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1200" dirty="0" smtClean="0"/>
              <a:t>2 main systems: 1) multiple linear regression system, 2) linear prediction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1200" dirty="0" smtClean="0"/>
              <a:t>MLR draws from ~1000 predictors and automatically generates forecast based on “best” regression equation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1200" dirty="0" smtClean="0"/>
              <a:t>MLR predictors include: SAT, SLP, SST, z500, AO, PDO, ENSO, ice, etc.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1200" dirty="0" smtClean="0"/>
              <a:t>Linear prediction decomposes signal/noise and extrapolates signal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7481B-B368-4794-ACB6-7E1E267430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9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 smtClean="0"/>
              <a:t>Discuss difference between sea ice and icebergs</a:t>
            </a:r>
            <a:endParaRPr lang="en-US" altLang="en-US" dirty="0" smtClean="0"/>
          </a:p>
          <a:p>
            <a:r>
              <a:rPr lang="en-CA" altLang="en-US" dirty="0" smtClean="0"/>
              <a:t>Iceberg </a:t>
            </a:r>
            <a:r>
              <a:rPr lang="en-CA" altLang="en-US" dirty="0" smtClean="0"/>
              <a:t>program. (right)</a:t>
            </a:r>
          </a:p>
          <a:p>
            <a:r>
              <a:rPr lang="en-CA" altLang="en-US" dirty="0" smtClean="0"/>
              <a:t>Flights </a:t>
            </a:r>
            <a:r>
              <a:rPr lang="en-CA" altLang="en-US" dirty="0" smtClean="0"/>
              <a:t>observing the region.  Satellite analysis also used when available. (top </a:t>
            </a:r>
            <a:r>
              <a:rPr lang="en-CA" altLang="en-US" dirty="0" smtClean="0"/>
              <a:t>centre)</a:t>
            </a:r>
            <a:endParaRPr lang="en-CA" altLang="en-US" dirty="0" smtClean="0"/>
          </a:p>
          <a:p>
            <a:r>
              <a:rPr lang="en-CA" altLang="en-US" dirty="0" smtClean="0"/>
              <a:t>Database </a:t>
            </a:r>
            <a:r>
              <a:rPr lang="en-CA" altLang="en-US" dirty="0" smtClean="0"/>
              <a:t>of current iceberg locations. </a:t>
            </a:r>
            <a:r>
              <a:rPr lang="en-CA" altLang="en-US" dirty="0" smtClean="0"/>
              <a:t>(top right</a:t>
            </a:r>
            <a:r>
              <a:rPr lang="en-CA" altLang="en-US" dirty="0" smtClean="0"/>
              <a:t>)</a:t>
            </a:r>
          </a:p>
          <a:p>
            <a:r>
              <a:rPr lang="en-CA" altLang="en-US" dirty="0" smtClean="0"/>
              <a:t>Modeling </a:t>
            </a:r>
            <a:r>
              <a:rPr lang="en-CA" altLang="en-US" dirty="0" smtClean="0"/>
              <a:t>to drift icebergs.  Based on currents, atmospheric data, size and type of iceberg. (bottom </a:t>
            </a:r>
            <a:r>
              <a:rPr lang="en-CA" altLang="en-US" dirty="0" smtClean="0"/>
              <a:t>centre)</a:t>
            </a:r>
            <a:endParaRPr lang="en-US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1E6B8E4-455F-4AAC-B867-28A818347783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 smtClean="0"/>
              <a:t>Ice concentration and general iceberg presence (unlikely, isolated, many).  </a:t>
            </a:r>
          </a:p>
          <a:p>
            <a:endParaRPr lang="en-CA" altLang="en-US" dirty="0" smtClean="0"/>
          </a:p>
          <a:p>
            <a:r>
              <a:rPr lang="en-CA" altLang="en-US" dirty="0" smtClean="0"/>
              <a:t>Ice edge.  Canada in </a:t>
            </a:r>
            <a:r>
              <a:rPr lang="en-CA" altLang="en-US" dirty="0" smtClean="0"/>
              <a:t>charge </a:t>
            </a:r>
            <a:r>
              <a:rPr lang="en-CA" altLang="en-US" dirty="0" smtClean="0"/>
              <a:t>of METAREA 17 and 18 </a:t>
            </a:r>
            <a:r>
              <a:rPr lang="en-CA" altLang="en-US" dirty="0" smtClean="0"/>
              <a:t>(Western </a:t>
            </a:r>
            <a:r>
              <a:rPr lang="en-CA" altLang="en-US" dirty="0" smtClean="0"/>
              <a:t>and </a:t>
            </a:r>
            <a:r>
              <a:rPr lang="en-CA" altLang="en-US" dirty="0" smtClean="0"/>
              <a:t>Eastern Arctic</a:t>
            </a:r>
            <a:r>
              <a:rPr lang="en-CA" altLang="en-US" dirty="0" smtClean="0"/>
              <a:t>)</a:t>
            </a:r>
            <a:endParaRPr lang="en-US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49B6E1-FAF9-414A-85CA-364B2A1FC6D0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CIS maintains a database of historical ice conditions.  Charts and data are available on the website to create custom data analysis. </a:t>
            </a:r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97C3F77-41C7-4817-995A-949891750381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 smtClean="0"/>
              <a:t>For each forecast region in the Arctic, we forecast specific events: fast ice breakup, open drift ice, and complete sea ice melt, freeze-up.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 smtClean="0"/>
              <a:t>South focuses on freeze-up, break-up and conditions on a bi-weekly basis</a:t>
            </a:r>
            <a:endParaRPr lang="en-CA" altLang="en-US" sz="1200" dirty="0" smtClean="0"/>
          </a:p>
          <a:p>
            <a:endParaRPr lang="en-US" alt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35F3A13-31A7-419D-AB47-5097112D69D7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4EA77FA-CD65-4469-8950-DAFC3A3594C1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</a:t>
            </a:r>
          </a:p>
          <a:p>
            <a:r>
              <a:rPr lang="en-US" dirty="0" smtClean="0"/>
              <a:t>Science – Amundsen</a:t>
            </a:r>
          </a:p>
          <a:p>
            <a:r>
              <a:rPr lang="en-US" dirty="0" smtClean="0"/>
              <a:t>Cruise vessels</a:t>
            </a:r>
          </a:p>
          <a:p>
            <a:r>
              <a:rPr lang="en-US" dirty="0" smtClean="0"/>
              <a:t>UNCLOS, JOIS</a:t>
            </a:r>
          </a:p>
          <a:p>
            <a:r>
              <a:rPr lang="en-US" dirty="0" smtClean="0"/>
              <a:t>Briefing Packages</a:t>
            </a:r>
          </a:p>
          <a:p>
            <a:r>
              <a:rPr lang="en-US" dirty="0" smtClean="0"/>
              <a:t>DND</a:t>
            </a:r>
          </a:p>
          <a:p>
            <a:r>
              <a:rPr lang="en-US" dirty="0" smtClean="0"/>
              <a:t>Parks – Erebus</a:t>
            </a:r>
          </a:p>
          <a:p>
            <a:r>
              <a:rPr lang="en-US" dirty="0" smtClean="0"/>
              <a:t>Other Departments (CHS) and EIAs</a:t>
            </a:r>
          </a:p>
          <a:p>
            <a:r>
              <a:rPr lang="en-US" dirty="0" smtClean="0"/>
              <a:t>Ice</a:t>
            </a:r>
            <a:r>
              <a:rPr lang="en-US" baseline="0" dirty="0" smtClean="0"/>
              <a:t> Island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7481B-B368-4794-ACB6-7E1E267430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91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Integrated satellite</a:t>
            </a:r>
            <a:r>
              <a:rPr lang="en-US" altLang="en-US" baseline="0" dirty="0" smtClean="0"/>
              <a:t> tracking of pollution, since 2006</a:t>
            </a:r>
          </a:p>
          <a:p>
            <a:endParaRPr lang="en-US" alt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0410694-36C4-4410-BAF2-E344179E2CA5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6111B21-DCE7-4C4C-A498-31F19FE5B9C7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EAFFEFE-99E0-479D-A4C8-3A1D6BC03BCA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 smtClean="0"/>
              <a:t>Wide</a:t>
            </a:r>
            <a:r>
              <a:rPr lang="en-US" altLang="en-US" baseline="0" dirty="0" smtClean="0"/>
              <a:t> geographic area from Alaskan waters to the East Coast of Canada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smtClean="0"/>
              <a:t>Our approach is seasonally driven as we focus on regions with marine activity </a:t>
            </a:r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E303B96-86FC-4CCE-87A1-86465D2FDE7E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375E29D-2EE1-4A33-9D56-8B0E08F2ED6A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 eaLnBrk="1" hangingPunct="1"/>
            <a:r>
              <a:rPr lang="en-US" altLang="en-US" dirty="0" smtClean="0"/>
              <a:t>- Mention PDS here,</a:t>
            </a:r>
            <a:r>
              <a:rPr lang="en-US" altLang="en-US" baseline="0" dirty="0" smtClean="0"/>
              <a:t> how it works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Talk about ISIS/</a:t>
            </a:r>
            <a:r>
              <a:rPr lang="en-US" baseline="0" dirty="0" err="1" smtClean="0"/>
              <a:t>ArcEdit</a:t>
            </a:r>
            <a:r>
              <a:rPr lang="en-US" baseline="0" dirty="0" smtClean="0"/>
              <a:t> and Polaris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7481B-B368-4794-ACB6-7E1E267430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6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 smtClean="0"/>
              <a:t>Dash</a:t>
            </a:r>
            <a:r>
              <a:rPr lang="en-US" altLang="en-US" baseline="0" dirty="0" smtClean="0"/>
              <a:t> 8 CFJ part of NASP (National Aerial Surveillance Program) and Dash 7 CFR for </a:t>
            </a:r>
            <a:r>
              <a:rPr lang="en-US" altLang="en-US" baseline="0" dirty="0" err="1" smtClean="0"/>
              <a:t>recos</a:t>
            </a:r>
            <a:endParaRPr lang="en-US" altLang="en-US" baseline="0" dirty="0" smtClean="0"/>
          </a:p>
          <a:p>
            <a:pPr marL="171450" indent="-171450">
              <a:buFontTx/>
              <a:buChar char="-"/>
            </a:pPr>
            <a:r>
              <a:rPr lang="en-US" altLang="en-US" baseline="0" dirty="0" smtClean="0"/>
              <a:t>Ship </a:t>
            </a:r>
            <a:r>
              <a:rPr lang="en-US" altLang="en-US" baseline="0" dirty="0" err="1" smtClean="0"/>
              <a:t>obs</a:t>
            </a:r>
            <a:r>
              <a:rPr lang="en-US" altLang="en-US" baseline="0" dirty="0" smtClean="0"/>
              <a:t> come from Coast Guard, industry and pleasure craft</a:t>
            </a:r>
            <a:endParaRPr lang="en-US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FD0EF-BF17-4483-AF63-6D3E5442AF1A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3 images – </a:t>
            </a:r>
          </a:p>
          <a:p>
            <a:endParaRPr lang="en-CA" altLang="en-US" smtClean="0"/>
          </a:p>
          <a:p>
            <a:r>
              <a:rPr lang="en-CA" altLang="en-US" smtClean="0"/>
              <a:t>VIIRS (NIR) 375m resolution</a:t>
            </a:r>
          </a:p>
          <a:p>
            <a:r>
              <a:rPr lang="en-CA" altLang="en-US" smtClean="0"/>
              <a:t>Radarsat-2 – 100m </a:t>
            </a:r>
          </a:p>
          <a:p>
            <a:r>
              <a:rPr lang="en-CA" altLang="en-US" smtClean="0"/>
              <a:t>Sentinel-1a – 40m</a:t>
            </a: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5650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3638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0363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550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9835E61-1B2B-4C0D-A1FD-77DB7B324DE9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20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9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44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95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63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6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62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05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5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43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83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092825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dirty="0" smtClean="0"/>
              <a:t>Page </a:t>
            </a:r>
            <a:fld id="{3C0CCE6E-4565-45F6-8AE1-625D2EBC9AA3}" type="slidenum">
              <a:rPr lang="en-CA" altLang="en-US" sz="1000" smtClean="0"/>
              <a:pPr algn="ctr" eaLnBrk="1" hangingPunct="1">
                <a:defRPr/>
              </a:pPr>
              <a:t>‹#›</a:t>
            </a:fld>
            <a:r>
              <a:rPr lang="en-CA" altLang="en-US" sz="1000" dirty="0" smtClean="0"/>
              <a:t> – </a:t>
            </a:r>
            <a:fld id="{CC847831-0CF2-47B3-9829-0702ECCCFE4A}" type="datetime4">
              <a:rPr kumimoji="0" lang="en-CA" altLang="en-US" sz="1000" smtClean="0"/>
              <a:pPr algn="ctr" eaLnBrk="1" hangingPunct="1">
                <a:defRPr/>
              </a:pPr>
              <a:t>April-26-16</a:t>
            </a:fld>
            <a:endParaRPr kumimoji="0" lang="en-CA" altLang="en-US" sz="1000" dirty="0" smtClean="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ce-glaces.ec.gc.ca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c.gc.ca/glaces-ice/?lang=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1116013" y="2420938"/>
            <a:ext cx="6337300" cy="147002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zh-TW" dirty="0" smtClean="0"/>
              <a:t>The Canadian Ice </a:t>
            </a:r>
            <a:r>
              <a:rPr lang="en-US" altLang="zh-TW" dirty="0" smtClean="0"/>
              <a:t>Service</a:t>
            </a:r>
            <a:r>
              <a:rPr lang="en-US" altLang="zh-TW" dirty="0"/>
              <a:t> </a:t>
            </a:r>
            <a:r>
              <a:rPr lang="en-US" altLang="zh-TW" dirty="0" smtClean="0"/>
              <a:t>and Support to Mariners</a:t>
            </a:r>
            <a:endParaRPr lang="fr-CA" altLang="en-US" dirty="0" smtClean="0"/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0" y="4149725"/>
            <a:ext cx="3529013" cy="1944688"/>
          </a:xfrm>
          <a:solidFill>
            <a:srgbClr val="FFFFFF"/>
          </a:solidFill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Scott Weese</a:t>
            </a:r>
          </a:p>
          <a:p>
            <a:pPr marL="0" indent="0" eaLnBrk="1" hangingPunct="1">
              <a:buFontTx/>
              <a:buNone/>
            </a:pPr>
            <a:r>
              <a:rPr lang="en-CA" altLang="zh-TW" sz="1800" b="1" dirty="0" smtClean="0"/>
              <a:t>Senior Ice Forecaster</a:t>
            </a:r>
          </a:p>
          <a:p>
            <a:pPr marL="0" indent="0" eaLnBrk="1" hangingPunct="1">
              <a:buFontTx/>
              <a:buNone/>
            </a:pPr>
            <a:r>
              <a:rPr lang="en-CA" altLang="zh-TW" sz="1800" b="1" dirty="0" smtClean="0"/>
              <a:t>Meteorological Service of Canada</a:t>
            </a:r>
            <a:endParaRPr lang="en-US" altLang="zh-TW" sz="1800" b="1" dirty="0" smtClean="0"/>
          </a:p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4 May </a:t>
            </a:r>
            <a:r>
              <a:rPr lang="en-US" altLang="zh-TW" sz="1800" b="1" dirty="0" smtClean="0"/>
              <a:t>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32656"/>
            <a:ext cx="3887547" cy="43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2528528"/>
            <a:ext cx="4041775" cy="3581400"/>
          </a:xfrm>
        </p:spPr>
      </p:pic>
      <p:pic>
        <p:nvPicPr>
          <p:cNvPr id="20487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404664"/>
            <a:ext cx="3702624" cy="30135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700213"/>
            <a:ext cx="6063531" cy="4060825"/>
          </a:xfrm>
        </p:spPr>
      </p:pic>
      <p:sp>
        <p:nvSpPr>
          <p:cNvPr id="21506" name="Title 7"/>
          <p:cNvSpPr>
            <a:spLocks noGrp="1"/>
          </p:cNvSpPr>
          <p:nvPr>
            <p:ph type="title"/>
          </p:nvPr>
        </p:nvSpPr>
        <p:spPr>
          <a:xfrm>
            <a:off x="468313" y="549275"/>
            <a:ext cx="4319587" cy="647700"/>
          </a:xfrm>
        </p:spPr>
        <p:txBody>
          <a:bodyPr/>
          <a:lstStyle/>
          <a:p>
            <a:r>
              <a:rPr lang="en-CA" altLang="en-US" smtClean="0"/>
              <a:t>Visual and Infrared - VIIRS</a:t>
            </a:r>
            <a:endParaRPr lang="en-US" altLang="en-US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27585" y="1844824"/>
            <a:ext cx="2232247" cy="4331023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CA" dirty="0" smtClean="0"/>
              <a:t>Imaging width - 3000 km</a:t>
            </a:r>
          </a:p>
          <a:p>
            <a:pPr>
              <a:defRPr/>
            </a:pPr>
            <a:r>
              <a:rPr lang="en-CA" dirty="0" smtClean="0"/>
              <a:t>Resolution ~ 375 m.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 smtClean="0"/>
              <a:t>Advantage:</a:t>
            </a:r>
          </a:p>
          <a:p>
            <a:pPr marL="285750" indent="-285750">
              <a:buFontTx/>
              <a:buChar char="-"/>
              <a:defRPr/>
            </a:pPr>
            <a:r>
              <a:rPr lang="en-CA" dirty="0" smtClean="0"/>
              <a:t>Day/night bands designed to image under nocturnal lunar illumination</a:t>
            </a:r>
          </a:p>
          <a:p>
            <a:pPr marL="285750" indent="-285750">
              <a:buFontTx/>
              <a:buChar char="-"/>
              <a:defRPr/>
            </a:pPr>
            <a:endParaRPr lang="en-CA" dirty="0"/>
          </a:p>
          <a:p>
            <a:pPr>
              <a:defRPr/>
            </a:pPr>
            <a:r>
              <a:rPr lang="en-CA" dirty="0" smtClean="0"/>
              <a:t>Disadvantage:</a:t>
            </a:r>
          </a:p>
          <a:p>
            <a:pPr marL="285750" indent="-285750">
              <a:buFontTx/>
              <a:buChar char="-"/>
              <a:defRPr/>
            </a:pPr>
            <a:r>
              <a:rPr lang="en-CA" dirty="0" smtClean="0"/>
              <a:t>clouds </a:t>
            </a:r>
          </a:p>
          <a:p>
            <a:pPr marL="285750" indent="-285750">
              <a:buFontTx/>
              <a:buChar char="-"/>
              <a:defRPr/>
            </a:pPr>
            <a:r>
              <a:rPr lang="en-CA" dirty="0" smtClean="0"/>
              <a:t>lower resolution</a:t>
            </a:r>
          </a:p>
          <a:p>
            <a:pPr marL="285750" indent="-285750">
              <a:buFontTx/>
              <a:buChar char="-"/>
              <a:defRPr/>
            </a:pPr>
            <a:endParaRPr lang="en-CA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4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en-CA" altLang="en-US" smtClean="0"/>
              <a:t>NOAA – polar orbiting - AVHRR</a:t>
            </a:r>
            <a:endParaRPr lang="en-US" altLang="en-US" smtClean="0"/>
          </a:p>
        </p:txBody>
      </p:sp>
      <p:sp>
        <p:nvSpPr>
          <p:cNvPr id="22531" name="Text Placeholder 5"/>
          <p:cNvSpPr>
            <a:spLocks noGrp="1"/>
          </p:cNvSpPr>
          <p:nvPr>
            <p:ph type="body" idx="1"/>
          </p:nvPr>
        </p:nvSpPr>
        <p:spPr>
          <a:xfrm>
            <a:off x="1259632" y="1412776"/>
            <a:ext cx="4040187" cy="639762"/>
          </a:xfrm>
        </p:spPr>
        <p:txBody>
          <a:bodyPr/>
          <a:lstStyle/>
          <a:p>
            <a:r>
              <a:rPr lang="en-CA" altLang="en-US" dirty="0" smtClean="0"/>
              <a:t>Raw 5-band imagery</a:t>
            </a:r>
            <a:endParaRPr lang="en-US" altLang="en-US" dirty="0" smtClean="0"/>
          </a:p>
        </p:txBody>
      </p:sp>
      <p:pic>
        <p:nvPicPr>
          <p:cNvPr id="22532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2060848"/>
            <a:ext cx="3578225" cy="3951287"/>
          </a:xfrm>
        </p:spPr>
      </p:pic>
      <p:sp>
        <p:nvSpPr>
          <p:cNvPr id="22533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012160" y="1412776"/>
            <a:ext cx="4041775" cy="639762"/>
          </a:xfrm>
        </p:spPr>
        <p:txBody>
          <a:bodyPr/>
          <a:lstStyle/>
          <a:p>
            <a:r>
              <a:rPr lang="en-CA" altLang="en-US" dirty="0" smtClean="0"/>
              <a:t>Enhanced </a:t>
            </a:r>
            <a:endParaRPr lang="en-US" altLang="en-US" dirty="0" smtClean="0"/>
          </a:p>
        </p:txBody>
      </p:sp>
      <p:pic>
        <p:nvPicPr>
          <p:cNvPr id="22534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060848"/>
            <a:ext cx="3338512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4546600" cy="669925"/>
          </a:xfrm>
        </p:spPr>
        <p:txBody>
          <a:bodyPr/>
          <a:lstStyle/>
          <a:p>
            <a:r>
              <a:rPr lang="en-CA" altLang="en-US" smtClean="0"/>
              <a:t>Microwave – AMSR2 (89 GHz)</a:t>
            </a:r>
            <a:endParaRPr lang="en-US" altLang="en-US" smtClean="0"/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413" y="1412875"/>
            <a:ext cx="6484937" cy="4538663"/>
          </a:xfrm>
        </p:spPr>
      </p:pic>
      <p:sp>
        <p:nvSpPr>
          <p:cNvPr id="23556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608" y="2636912"/>
            <a:ext cx="2674938" cy="19224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CA" altLang="en-US" dirty="0" smtClean="0"/>
              <a:t>Imaging width - 1450m</a:t>
            </a:r>
          </a:p>
          <a:p>
            <a:r>
              <a:rPr lang="en-CA" altLang="en-US" dirty="0" smtClean="0"/>
              <a:t>Resolution ~ 6km.</a:t>
            </a:r>
          </a:p>
          <a:p>
            <a:endParaRPr lang="en-CA" altLang="en-US" dirty="0" smtClean="0"/>
          </a:p>
          <a:p>
            <a:r>
              <a:rPr lang="en-CA" altLang="en-US" dirty="0" smtClean="0"/>
              <a:t>Advantage: full daily coverage</a:t>
            </a:r>
          </a:p>
          <a:p>
            <a:r>
              <a:rPr lang="en-CA" altLang="en-US" dirty="0" smtClean="0"/>
              <a:t>Allows definition of thicker/thinner ice types</a:t>
            </a:r>
          </a:p>
          <a:p>
            <a:endParaRPr lang="en-CA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 Observations</a:t>
            </a:r>
            <a:endParaRPr lang="en-US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580112" y="4077072"/>
            <a:ext cx="3563888" cy="129614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en-US" sz="1200" dirty="0"/>
          </a:p>
          <a:p>
            <a:pPr marL="0" indent="0">
              <a:buFontTx/>
              <a:buNone/>
              <a:defRPr/>
            </a:pPr>
            <a:r>
              <a:rPr lang="en-US" sz="1200" dirty="0"/>
              <a:t>Vessel's position : 48 57.2 N  068 02.0 W</a:t>
            </a:r>
          </a:p>
          <a:p>
            <a:pPr marL="0" indent="0">
              <a:buFontTx/>
              <a:buNone/>
              <a:defRPr/>
            </a:pPr>
            <a:r>
              <a:rPr lang="en-US" sz="1200" dirty="0"/>
              <a:t>Course :  252  (T)</a:t>
            </a:r>
          </a:p>
          <a:p>
            <a:pPr marL="0" indent="0">
              <a:buFontTx/>
              <a:buNone/>
              <a:defRPr/>
            </a:pPr>
            <a:r>
              <a:rPr lang="en-US" sz="1200" dirty="0"/>
              <a:t>Speed : 11.9 </a:t>
            </a:r>
            <a:r>
              <a:rPr lang="en-US" sz="1200" dirty="0" err="1"/>
              <a:t>kts</a:t>
            </a:r>
            <a:endParaRPr lang="en-US" sz="1200" dirty="0"/>
          </a:p>
          <a:p>
            <a:pPr marL="0" indent="0">
              <a:buFontTx/>
              <a:buNone/>
              <a:defRPr/>
            </a:pPr>
            <a:r>
              <a:rPr lang="en-US" sz="1200" dirty="0"/>
              <a:t>Ice conditions :  6/10 New ice </a:t>
            </a:r>
          </a:p>
          <a:p>
            <a:pPr marL="0" indent="0">
              <a:buFontTx/>
              <a:buNone/>
              <a:defRPr/>
            </a:pPr>
            <a:r>
              <a:rPr lang="en-US" sz="1200" dirty="0"/>
              <a:t>Freezing spray : No</a:t>
            </a:r>
          </a:p>
          <a:p>
            <a:pPr marL="0" indent="0">
              <a:buFontTx/>
              <a:buNone/>
              <a:defRPr/>
            </a:pPr>
            <a:r>
              <a:rPr lang="en-US" sz="1200" dirty="0"/>
              <a:t>Wind direction and speed : WSW </a:t>
            </a:r>
            <a:r>
              <a:rPr lang="en-US" sz="1200" dirty="0" smtClean="0"/>
              <a:t> </a:t>
            </a:r>
            <a:r>
              <a:rPr lang="en-US" sz="1200" dirty="0"/>
              <a:t>30 knots</a:t>
            </a:r>
          </a:p>
          <a:p>
            <a:pPr marL="0" indent="0">
              <a:buFontTx/>
              <a:buNone/>
              <a:defRPr/>
            </a:pPr>
            <a:r>
              <a:rPr lang="en-US" sz="1200" dirty="0"/>
              <a:t>Air temperature : minus </a:t>
            </a:r>
            <a:r>
              <a:rPr lang="en-US" sz="1200" dirty="0" smtClean="0"/>
              <a:t>10°C</a:t>
            </a:r>
            <a:endParaRPr lang="en-US" sz="1200" dirty="0"/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5" y="2479675"/>
            <a:ext cx="4669475" cy="350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684213" y="1557338"/>
            <a:ext cx="33829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- Ship observations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- Ice flight charts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- Aerial photos </a:t>
            </a:r>
            <a:endParaRPr lang="en-US" altLang="en-US" sz="1800"/>
          </a:p>
        </p:txBody>
      </p:sp>
      <p:pic>
        <p:nvPicPr>
          <p:cNvPr id="2560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1378349"/>
            <a:ext cx="2165622" cy="28026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Guidance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607029" y="4509120"/>
            <a:ext cx="2283745" cy="1650356"/>
            <a:chOff x="6222860" y="3645024"/>
            <a:chExt cx="2703139" cy="25046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196" y="3645024"/>
              <a:ext cx="2680803" cy="217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22860" y="5816716"/>
              <a:ext cx="2689104" cy="3329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sz="1050" dirty="0"/>
                <a:t>Forecast Ice Pressure (N/m x1000)</a:t>
              </a:r>
              <a:endParaRPr lang="en-US" sz="1050" dirty="0"/>
            </a:p>
          </p:txBody>
        </p:sp>
      </p:grpSp>
      <p:pic>
        <p:nvPicPr>
          <p:cNvPr id="9" name="Picture 2" descr="http://vmodellab2.cis.ec.gc.ca/%7Emodellab/GIOPS/2014111800/FIRST48H/Polar/ICE_CONCENTRATION/polar_IceCon_2014111800_04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99" y="1477978"/>
            <a:ext cx="2393477" cy="159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http://vmodellab2.cis.ec.gc.ca/%7Emodellab/GLCM/2015020400/greatlakes_superior/IceConcentration/greatlakes_superior_IceConcentration_2015020400_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9348"/>
            <a:ext cx="2676278" cy="178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63888" y="1388939"/>
            <a:ext cx="26318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RIPS and GIOPS used operationally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CanSIPS</a:t>
            </a:r>
            <a:r>
              <a:rPr lang="en-US" sz="1600" dirty="0" smtClean="0"/>
              <a:t> used for long range forecasting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RIOPS and Coupled Great Lakes Model showing great promise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Post-processed fields also available to CIS, including GEM FDDs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WMS maintained by CIS science group providing guidance to operations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5626"/>
            <a:ext cx="1653288" cy="12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OFBMforecasts_seasonalAvgIceCover_for201220132014_madeMay20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8" b="26561"/>
          <a:stretch>
            <a:fillRect/>
          </a:stretch>
        </p:blipFill>
        <p:spPr bwMode="auto">
          <a:xfrm>
            <a:off x="978136" y="4893576"/>
            <a:ext cx="2375173" cy="14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34" y="3356992"/>
            <a:ext cx="1614189" cy="15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mtClean="0"/>
              <a:t>Icebergs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7544" y="2060848"/>
            <a:ext cx="3143795" cy="4525963"/>
          </a:xfrm>
        </p:spPr>
        <p:txBody>
          <a:bodyPr/>
          <a:lstStyle/>
          <a:p>
            <a:pPr eaLnBrk="1" hangingPunct="1">
              <a:buClrTx/>
            </a:pPr>
            <a:r>
              <a:rPr lang="en-CA" altLang="en-US" sz="1800" dirty="0" smtClean="0"/>
              <a:t>In conjunction with the International Ice Patrol (United States Coast Guard) CIS keeps track of iceberg locations in eastern Canada.</a:t>
            </a:r>
          </a:p>
          <a:p>
            <a:pPr eaLnBrk="1" hangingPunct="1">
              <a:buClrTx/>
            </a:pPr>
            <a:r>
              <a:rPr lang="en-CA" altLang="en-US" sz="1800" dirty="0" smtClean="0"/>
              <a:t>Aerial observation, satellite observation, and modeling are used to keep track of icebergs to maintain marine security.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44" y="3212976"/>
            <a:ext cx="2350587" cy="307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4472" y="1457250"/>
            <a:ext cx="2047143" cy="204714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47115"/>
            <a:ext cx="2520280" cy="198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03" y="1385367"/>
            <a:ext cx="218983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1"/>
          <p:cNvSpPr>
            <a:spLocks noChangeArrowheads="1"/>
          </p:cNvSpPr>
          <p:nvPr/>
        </p:nvSpPr>
        <p:spPr bwMode="auto">
          <a:xfrm rot="1772095">
            <a:off x="5949808" y="3295660"/>
            <a:ext cx="592120" cy="215900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1" name="Right Arrow 1"/>
          <p:cNvSpPr>
            <a:spLocks noChangeArrowheads="1"/>
          </p:cNvSpPr>
          <p:nvPr/>
        </p:nvSpPr>
        <p:spPr bwMode="auto">
          <a:xfrm rot="21124238">
            <a:off x="6043625" y="4640771"/>
            <a:ext cx="592120" cy="215900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" name="Right Arrow 1"/>
          <p:cNvSpPr>
            <a:spLocks noChangeArrowheads="1"/>
          </p:cNvSpPr>
          <p:nvPr/>
        </p:nvSpPr>
        <p:spPr bwMode="auto">
          <a:xfrm rot="5894210">
            <a:off x="7746613" y="2717577"/>
            <a:ext cx="592120" cy="215900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Support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122937" cy="4525963"/>
          </a:xfrm>
        </p:spPr>
      </p:pic>
      <p:sp>
        <p:nvSpPr>
          <p:cNvPr id="3" name="TextBox 2"/>
          <p:cNvSpPr txBox="1"/>
          <p:nvPr/>
        </p:nvSpPr>
        <p:spPr>
          <a:xfrm>
            <a:off x="1187624" y="1772816"/>
            <a:ext cx="3168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 community focused analyses during freeze-up and break-up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 to Arctic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60 nautical mile radius from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Analyses commence when navigation becomes possible and end when ice limits the likelihood of marine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mtClean="0"/>
              <a:t>Metareas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6482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Climatological Analysis</a:t>
            </a:r>
            <a:endParaRPr lang="en-US" altLang="en-US" smtClean="0"/>
          </a:p>
        </p:txBody>
      </p:sp>
      <p:pic>
        <p:nvPicPr>
          <p:cNvPr id="38916" name="Picture 2" descr="East Coast - WIS57DPTCT - 2015-03-02 18:00:00 U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4351383" cy="33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Bar chart for East Coast - CVCHDCTEC. Same Week: Historical Ice Coverage for the week of 0305, Seasons: 1981-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752286"/>
            <a:ext cx="2904155" cy="22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Bar chart for East Coast - CVCSWCTEC. Same Week: Historial Ice Coverage for the week of 0302, season 2015-2015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30869"/>
            <a:ext cx="2904204" cy="224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Contents</a:t>
            </a:r>
            <a:endParaRPr lang="en-CA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8229600" cy="4525963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en-US" dirty="0" smtClean="0"/>
              <a:t>Who We </a:t>
            </a:r>
            <a:r>
              <a:rPr lang="en-US" altLang="en-US" dirty="0"/>
              <a:t>A</a:t>
            </a:r>
            <a:r>
              <a:rPr lang="en-US" altLang="en-US" dirty="0" smtClean="0"/>
              <a:t>re</a:t>
            </a:r>
          </a:p>
          <a:p>
            <a:pPr eaLnBrk="1" hangingPunct="1">
              <a:buClrTx/>
            </a:pPr>
            <a:r>
              <a:rPr lang="en-US" altLang="en-US" dirty="0" smtClean="0"/>
              <a:t>Products</a:t>
            </a:r>
            <a:endParaRPr lang="en-CA" altLang="en-US" dirty="0" smtClean="0"/>
          </a:p>
          <a:p>
            <a:pPr eaLnBrk="1" hangingPunct="1">
              <a:buClrTx/>
            </a:pPr>
            <a:r>
              <a:rPr lang="en-CA" altLang="en-US" dirty="0" smtClean="0"/>
              <a:t>Main Sources of Data</a:t>
            </a:r>
          </a:p>
          <a:p>
            <a:pPr eaLnBrk="1" hangingPunct="1">
              <a:buClrTx/>
            </a:pPr>
            <a:r>
              <a:rPr lang="en-CA" altLang="en-US" dirty="0" smtClean="0"/>
              <a:t>Iceberg Program</a:t>
            </a:r>
          </a:p>
          <a:p>
            <a:pPr eaLnBrk="1" hangingPunct="1">
              <a:buClrTx/>
            </a:pPr>
            <a:r>
              <a:rPr lang="en-CA" altLang="en-US" dirty="0" smtClean="0"/>
              <a:t>Community Support</a:t>
            </a:r>
          </a:p>
          <a:p>
            <a:pPr eaLnBrk="1" hangingPunct="1">
              <a:buClrTx/>
            </a:pPr>
            <a:r>
              <a:rPr lang="en-CA" altLang="en-US" dirty="0" err="1" smtClean="0"/>
              <a:t>MetAreas</a:t>
            </a:r>
            <a:endParaRPr lang="en-CA" altLang="en-US" dirty="0" smtClean="0"/>
          </a:p>
          <a:p>
            <a:pPr eaLnBrk="1" hangingPunct="1">
              <a:buClrTx/>
            </a:pPr>
            <a:r>
              <a:rPr lang="en-CA" altLang="en-US" dirty="0" smtClean="0"/>
              <a:t>Climate Data</a:t>
            </a:r>
          </a:p>
          <a:p>
            <a:pPr eaLnBrk="1" hangingPunct="1">
              <a:buClrTx/>
            </a:pPr>
            <a:r>
              <a:rPr lang="en-CA" altLang="en-US" dirty="0" smtClean="0"/>
              <a:t>Long Range Program</a:t>
            </a:r>
          </a:p>
          <a:p>
            <a:pPr eaLnBrk="1" hangingPunct="1">
              <a:buClrTx/>
            </a:pPr>
            <a:r>
              <a:rPr lang="en-CA" altLang="en-US" dirty="0" smtClean="0"/>
              <a:t>Special Products</a:t>
            </a:r>
          </a:p>
          <a:p>
            <a:pPr eaLnBrk="1" hangingPunct="1">
              <a:buClrTx/>
            </a:pPr>
            <a:r>
              <a:rPr lang="en-CA" altLang="en-US" dirty="0" smtClean="0"/>
              <a:t>ISTOP</a:t>
            </a:r>
          </a:p>
          <a:p>
            <a:pPr eaLnBrk="1" hangingPunct="1">
              <a:buClrTx/>
            </a:pPr>
            <a:endParaRPr lang="en-C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 Long range forecasts</a:t>
            </a:r>
            <a:endParaRPr lang="en-US" altLang="en-US" smtClean="0"/>
          </a:p>
        </p:txBody>
      </p:sp>
      <p:sp>
        <p:nvSpPr>
          <p:cNvPr id="39939" name="Content Placeholder 3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525962"/>
          </a:xfrm>
        </p:spPr>
        <p:txBody>
          <a:bodyPr/>
          <a:lstStyle/>
          <a:p>
            <a:r>
              <a:rPr lang="en-CA" altLang="en-US" sz="2000" dirty="0" smtClean="0"/>
              <a:t>Arctic Region</a:t>
            </a:r>
          </a:p>
          <a:p>
            <a:pPr lvl="1"/>
            <a:r>
              <a:rPr lang="en-CA" altLang="en-US" sz="1800" dirty="0" smtClean="0"/>
              <a:t>Runs May to December</a:t>
            </a:r>
          </a:p>
          <a:p>
            <a:pPr lvl="1"/>
            <a:r>
              <a:rPr lang="en-US" altLang="en-US" sz="1800" dirty="0" smtClean="0"/>
              <a:t>focused on predicting the sea ice break-up in in the Canadian Arctic.</a:t>
            </a:r>
          </a:p>
          <a:p>
            <a:pPr lvl="1"/>
            <a:endParaRPr lang="en-US" altLang="en-US" sz="1800" dirty="0" smtClean="0"/>
          </a:p>
          <a:p>
            <a:r>
              <a:rPr lang="en-CA" altLang="en-US" sz="2000" dirty="0" smtClean="0"/>
              <a:t>Southern Canada</a:t>
            </a:r>
          </a:p>
          <a:p>
            <a:pPr lvl="1"/>
            <a:r>
              <a:rPr lang="en-CA" altLang="en-US" sz="1800" dirty="0" smtClean="0"/>
              <a:t>Runs October to June</a:t>
            </a:r>
          </a:p>
          <a:p>
            <a:pPr lvl="1"/>
            <a:r>
              <a:rPr lang="en-CA" altLang="en-US" sz="1800" dirty="0" smtClean="0"/>
              <a:t>focused on predicting </a:t>
            </a:r>
            <a:r>
              <a:rPr lang="en-CA" altLang="en-US" sz="1800" dirty="0" smtClean="0"/>
              <a:t>lake and sea ice </a:t>
            </a:r>
            <a:r>
              <a:rPr lang="en-CA" altLang="en-US" sz="1800" dirty="0" smtClean="0"/>
              <a:t>growth on the Great Lakes and East </a:t>
            </a:r>
            <a:r>
              <a:rPr lang="en-CA" altLang="en-US" sz="1800" dirty="0" smtClean="0"/>
              <a:t>Coast</a:t>
            </a:r>
            <a:r>
              <a:rPr lang="en-CA" altLang="en-US" sz="1800" dirty="0" smtClean="0"/>
              <a:t>.</a:t>
            </a:r>
          </a:p>
          <a:p>
            <a:pPr lvl="1"/>
            <a:r>
              <a:rPr lang="en-CA" altLang="en-US" sz="1800" dirty="0" smtClean="0"/>
              <a:t>Great Lakes forecast done in conjunction with the National Ice Center (United States Ice Service) in NAIS partnership.</a:t>
            </a:r>
            <a:endParaRPr lang="en-US" altLang="en-US" sz="1800" dirty="0" smtClean="0"/>
          </a:p>
          <a:p>
            <a:endParaRPr lang="en-US" altLang="en-US" sz="2400" dirty="0" smtClean="0"/>
          </a:p>
        </p:txBody>
      </p:sp>
      <p:sp>
        <p:nvSpPr>
          <p:cNvPr id="40963" name="Text Placeholder 2"/>
          <p:cNvSpPr>
            <a:spLocks noGrp="1"/>
          </p:cNvSpPr>
          <p:nvPr>
            <p:ph sz="half" idx="2"/>
          </p:nvPr>
        </p:nvSpPr>
        <p:spPr>
          <a:xfrm>
            <a:off x="4500563" y="1341438"/>
            <a:ext cx="4038600" cy="25479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CA" altLang="en-US" sz="2000" dirty="0" smtClean="0"/>
              <a:t>Products</a:t>
            </a:r>
          </a:p>
          <a:p>
            <a:pPr>
              <a:defRPr/>
            </a:pPr>
            <a:r>
              <a:rPr lang="en-CA" altLang="en-US" sz="2000" dirty="0" smtClean="0"/>
              <a:t>Seasonal outlooks</a:t>
            </a:r>
          </a:p>
          <a:p>
            <a:pPr>
              <a:defRPr/>
            </a:pPr>
            <a:r>
              <a:rPr lang="en-CA" altLang="en-US" sz="2000" dirty="0" smtClean="0"/>
              <a:t>Seasonal Summary</a:t>
            </a:r>
          </a:p>
          <a:p>
            <a:pPr>
              <a:defRPr/>
            </a:pPr>
            <a:r>
              <a:rPr lang="en-CA" altLang="en-US" sz="2000" dirty="0" smtClean="0"/>
              <a:t>30 day forecasts – produced twice monthly</a:t>
            </a:r>
          </a:p>
          <a:p>
            <a:pPr>
              <a:defRPr/>
            </a:pPr>
            <a:endParaRPr lang="en-CA" altLang="en-US" sz="2000" dirty="0" smtClean="0"/>
          </a:p>
          <a:p>
            <a:pPr>
              <a:defRPr/>
            </a:pPr>
            <a:endParaRPr lang="en-US" altLang="en-US" sz="2000" dirty="0" smtClean="0"/>
          </a:p>
        </p:txBody>
      </p:sp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141663"/>
            <a:ext cx="310356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Products</a:t>
            </a:r>
            <a:endParaRPr lang="en-US" dirty="0"/>
          </a:p>
        </p:txBody>
      </p:sp>
      <p:pic>
        <p:nvPicPr>
          <p:cNvPr id="7" name="Picture 2" descr="C:\Users\williamsbi\Desktop\2015-06-JOIS\_Plans\Station plan\CB2015pl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22" y="4451334"/>
            <a:ext cx="2267744" cy="17278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J:\Activities_North_2014\NTCL Barge in Beaufort Sea - Oct 23rd, 2014\Rsat-2 Beaufort Oct30-31 2014 1634-0419 UT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82292"/>
            <a:ext cx="2939520" cy="18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5" y="2996952"/>
            <a:ext cx="2045847" cy="1316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5234" name="Picture 2" descr="J:\Activities_North_2014\UNCLOS_mission_2014\photos\20140820_CGBNPHOTO_01CGTF-AND-CGB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40" y="1412776"/>
            <a:ext cx="2375232" cy="17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1382712"/>
            <a:ext cx="2313474" cy="177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5" y="3356992"/>
            <a:ext cx="2074308" cy="125493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9" y="4756125"/>
            <a:ext cx="2502324" cy="1311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835" y="1254021"/>
            <a:ext cx="2112131" cy="157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7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ISTOP – Oil Pollution Monitoring</a:t>
            </a:r>
          </a:p>
        </p:txBody>
      </p:sp>
      <p:pic>
        <p:nvPicPr>
          <p:cNvPr id="4710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1533054"/>
            <a:ext cx="5112567" cy="4382368"/>
          </a:xfrm>
        </p:spPr>
      </p:pic>
      <p:pic>
        <p:nvPicPr>
          <p:cNvPr id="9218" name="Picture 2" descr="Map of Canada highlighting the six ISTOP surveillance regions: West Coast, Arctic, East Coast, Gulf, Maritimes and the Great Lak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1"/>
            <a:ext cx="2664296" cy="18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hoto of a small ship leaking oil over the ocean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0" y="3789040"/>
            <a:ext cx="2914364" cy="19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Website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74520"/>
            <a:ext cx="3884141" cy="40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71600" y="2564904"/>
            <a:ext cx="3384376" cy="3744739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600" dirty="0" smtClean="0">
                <a:hlinkClick r:id="rId3"/>
              </a:rPr>
              <a:t>http://ice-glaces.ec.gc.ca/</a:t>
            </a:r>
            <a:r>
              <a:rPr lang="en-US" sz="1600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/>
              <a:t>Or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/>
              <a:t> </a:t>
            </a:r>
            <a:r>
              <a:rPr lang="en-US" sz="1600" dirty="0" smtClean="0">
                <a:hlinkClick r:id="rId4"/>
              </a:rPr>
              <a:t>http://www.ec.gc.ca/glaces-ice/?lang=En</a:t>
            </a:r>
            <a:endParaRPr lang="en-US" sz="1600" dirty="0" smtClean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20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 smtClean="0"/>
              <a:t>Who We </a:t>
            </a:r>
            <a:r>
              <a:rPr lang="en-CA" altLang="en-US" dirty="0"/>
              <a:t>A</a:t>
            </a:r>
            <a:r>
              <a:rPr lang="en-CA" altLang="en-US" dirty="0" smtClean="0"/>
              <a:t>re</a:t>
            </a:r>
            <a:endParaRPr lang="en-US" alt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5878512" cy="5516562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endParaRPr lang="en-CA" altLang="en-US" sz="1400" dirty="0" smtClean="0"/>
          </a:p>
          <a:p>
            <a:pPr marL="0" indent="0">
              <a:buFontTx/>
              <a:buNone/>
              <a:defRPr/>
            </a:pPr>
            <a:r>
              <a:rPr lang="en-US" sz="1400" b="1" dirty="0" smtClean="0"/>
              <a:t>Our Mission</a:t>
            </a:r>
          </a:p>
          <a:p>
            <a:pPr>
              <a:defRPr/>
            </a:pPr>
            <a:r>
              <a:rPr lang="en-US" sz="1400" dirty="0" smtClean="0"/>
              <a:t>At the Canadian Ice Service, our mission is to </a:t>
            </a:r>
            <a:r>
              <a:rPr lang="en-US" sz="1400" b="1" dirty="0" smtClean="0"/>
              <a:t>provide the most timely and accurate information about ice in Canada's navigable waters</a:t>
            </a:r>
            <a:r>
              <a:rPr lang="en-US" sz="1400" dirty="0" smtClean="0"/>
              <a:t>. In support of this, our two main objectives are:</a:t>
            </a:r>
          </a:p>
          <a:p>
            <a:pPr>
              <a:defRPr/>
            </a:pPr>
            <a:r>
              <a:rPr lang="en-US" sz="1400" dirty="0" smtClean="0"/>
              <a:t>To ensure the safety of Canadians, their property and their environment by warning them of hazardous ice conditions in navigable Canadian waters.</a:t>
            </a:r>
          </a:p>
          <a:p>
            <a:pPr>
              <a:defRPr/>
            </a:pPr>
            <a:r>
              <a:rPr lang="en-US" sz="1400" dirty="0" smtClean="0"/>
              <a:t>To provide present and future generations of Canadians with sufficient knowledge about their ice environment, in order to support sound environmental policies.</a:t>
            </a:r>
            <a:br>
              <a:rPr lang="en-US" sz="1400" dirty="0" smtClean="0"/>
            </a:br>
            <a:endParaRPr lang="en-US" sz="1400" dirty="0" smtClean="0"/>
          </a:p>
          <a:p>
            <a:pPr marL="0" indent="0">
              <a:buFontTx/>
              <a:buNone/>
              <a:defRPr/>
            </a:pPr>
            <a:r>
              <a:rPr lang="en-CA" sz="1400" dirty="0" smtClean="0"/>
              <a:t>We are a division of the Meteorological Service of Canada and are located in Ottawa, Ontario.</a:t>
            </a:r>
          </a:p>
          <a:p>
            <a:pPr marL="0" indent="0">
              <a:buFontTx/>
              <a:buNone/>
              <a:defRPr/>
            </a:pPr>
            <a:endParaRPr lang="en-US" sz="1400" dirty="0" smtClean="0"/>
          </a:p>
          <a:p>
            <a:pPr marL="0" indent="0">
              <a:buFontTx/>
              <a:buNone/>
              <a:defRPr/>
            </a:pPr>
            <a:r>
              <a:rPr lang="en-CA" sz="1400" dirty="0" smtClean="0"/>
              <a:t>We are a member of the </a:t>
            </a:r>
          </a:p>
          <a:p>
            <a:pPr>
              <a:buFontTx/>
              <a:buChar char="-"/>
              <a:defRPr/>
            </a:pPr>
            <a:r>
              <a:rPr lang="en-CA" sz="1400" dirty="0" smtClean="0"/>
              <a:t>North American Ice Services</a:t>
            </a:r>
          </a:p>
          <a:p>
            <a:pPr lvl="1">
              <a:buFontTx/>
              <a:buChar char="-"/>
              <a:defRPr/>
            </a:pPr>
            <a:r>
              <a:rPr lang="en-CA" sz="1400" dirty="0" smtClean="0"/>
              <a:t>a partnership between the </a:t>
            </a:r>
            <a:r>
              <a:rPr lang="en-US" sz="1400" dirty="0" smtClean="0"/>
              <a:t>Canadian Ice Service, the United States' National/Naval Ice Center, and the United States Coast Guard's International Ice Patrol</a:t>
            </a:r>
          </a:p>
          <a:p>
            <a:pPr>
              <a:buFontTx/>
              <a:buChar char="-"/>
              <a:defRPr/>
            </a:pPr>
            <a:r>
              <a:rPr lang="en-CA" sz="1400" dirty="0" smtClean="0"/>
              <a:t>International Ice charting Working Group / Expert Team on Sea Ice</a:t>
            </a:r>
          </a:p>
          <a:p>
            <a:pPr lvl="1">
              <a:buFontTx/>
              <a:buChar char="-"/>
              <a:defRPr/>
            </a:pPr>
            <a:r>
              <a:rPr lang="en-CA" sz="1400" dirty="0" smtClean="0"/>
              <a:t>International network of sea ice experts</a:t>
            </a:r>
            <a:endParaRPr lang="en-US" sz="1400" dirty="0" smtClean="0"/>
          </a:p>
        </p:txBody>
      </p:sp>
      <p:pic>
        <p:nvPicPr>
          <p:cNvPr id="512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4925"/>
            <a:ext cx="26479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 smtClean="0"/>
              <a:t>What We </a:t>
            </a:r>
            <a:r>
              <a:rPr lang="en-CA" altLang="en-US" dirty="0"/>
              <a:t>D</a:t>
            </a:r>
            <a:r>
              <a:rPr lang="en-CA" altLang="en-US" dirty="0" smtClean="0"/>
              <a:t>o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340768"/>
            <a:ext cx="7848600" cy="4391025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CA" altLang="en-US" sz="2000" dirty="0" smtClean="0"/>
              <a:t>Operational Services:</a:t>
            </a:r>
          </a:p>
          <a:p>
            <a:pPr eaLnBrk="1" hangingPunct="1"/>
            <a:r>
              <a:rPr lang="en-CA" altLang="en-US" sz="2000" dirty="0" smtClean="0"/>
              <a:t>Analyse satellite imagery </a:t>
            </a:r>
          </a:p>
          <a:p>
            <a:pPr eaLnBrk="1" hangingPunct="1"/>
            <a:r>
              <a:rPr lang="en-CA" altLang="en-US" sz="2000" dirty="0" smtClean="0"/>
              <a:t>Forecast sea ice and lake ice</a:t>
            </a:r>
          </a:p>
          <a:p>
            <a:pPr eaLnBrk="1" hangingPunct="1"/>
            <a:r>
              <a:rPr lang="en-CA" altLang="en-US" sz="2000" dirty="0" smtClean="0"/>
              <a:t>Forecast icebergs  </a:t>
            </a:r>
          </a:p>
          <a:p>
            <a:pPr eaLnBrk="1" hangingPunct="1"/>
            <a:r>
              <a:rPr lang="en-CA" altLang="en-US" sz="2000" dirty="0" smtClean="0"/>
              <a:t>Respond to media requests</a:t>
            </a:r>
          </a:p>
          <a:p>
            <a:pPr eaLnBrk="1" hangingPunct="1"/>
            <a:r>
              <a:rPr lang="en-CA" altLang="en-US" sz="2000" dirty="0" smtClean="0"/>
              <a:t>Monitor oceans for oil spills</a:t>
            </a:r>
          </a:p>
          <a:p>
            <a:pPr eaLnBrk="1" hangingPunct="1"/>
            <a:r>
              <a:rPr lang="en-CA" altLang="en-US" sz="2000" dirty="0" smtClean="0"/>
              <a:t>Ice reconnaissance from ships and aircraft</a:t>
            </a:r>
          </a:p>
          <a:p>
            <a:pPr eaLnBrk="1" hangingPunct="1"/>
            <a:endParaRPr lang="en-CA" altLang="en-US" sz="2000" dirty="0" smtClean="0"/>
          </a:p>
          <a:p>
            <a:r>
              <a:rPr lang="en-CA" altLang="en-US" sz="2000" dirty="0" smtClean="0"/>
              <a:t>Office contains:</a:t>
            </a:r>
          </a:p>
          <a:p>
            <a:pPr marL="762000" lvl="1" indent="-285750">
              <a:buFontTx/>
              <a:buChar char="-"/>
            </a:pPr>
            <a:r>
              <a:rPr lang="en-CA" altLang="en-US" dirty="0"/>
              <a:t>I</a:t>
            </a:r>
            <a:r>
              <a:rPr lang="en-CA" altLang="en-US" dirty="0" smtClean="0"/>
              <a:t>mage analysts</a:t>
            </a:r>
          </a:p>
          <a:p>
            <a:pPr marL="762000" lvl="1" indent="-285750">
              <a:buFontTx/>
              <a:buChar char="-"/>
            </a:pPr>
            <a:r>
              <a:rPr lang="en-CA" altLang="en-US" dirty="0"/>
              <a:t>M</a:t>
            </a:r>
            <a:r>
              <a:rPr lang="en-CA" altLang="en-US" dirty="0" smtClean="0"/>
              <a:t>eteorologists</a:t>
            </a:r>
          </a:p>
          <a:p>
            <a:pPr marL="762000" lvl="1" indent="-285750">
              <a:buFontTx/>
              <a:buChar char="-"/>
            </a:pPr>
            <a:r>
              <a:rPr lang="en-CA" altLang="en-US" dirty="0" smtClean="0"/>
              <a:t>Ice Service Specialists (co-located with Canadian Coast Guard and as observers on ships/aircraft)</a:t>
            </a:r>
            <a:endParaRPr lang="en-US" altLang="en-US" dirty="0" smtClean="0"/>
          </a:p>
          <a:p>
            <a:pPr eaLnBrk="1" hangingPunct="1"/>
            <a:endParaRPr lang="en-CA" altLang="en-US" sz="2000" dirty="0" smtClean="0"/>
          </a:p>
          <a:p>
            <a:pPr eaLnBrk="1" hangingPunct="1"/>
            <a:endParaRPr lang="en-CA" altLang="en-US" sz="2000" dirty="0" smtClean="0"/>
          </a:p>
          <a:p>
            <a:pPr eaLnBrk="1" hangingPunct="1"/>
            <a:endParaRPr lang="en-US" altLang="en-US" sz="2000" dirty="0" smtClean="0"/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" b="16240"/>
          <a:stretch>
            <a:fillRect/>
          </a:stretch>
        </p:blipFill>
        <p:spPr bwMode="auto">
          <a:xfrm>
            <a:off x="5148263" y="836613"/>
            <a:ext cx="3779837" cy="2592387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5238"/>
            <a:ext cx="7659688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sz="3200" smtClean="0"/>
              <a:t>    Area of Responsibility </a:t>
            </a:r>
            <a:endParaRPr lang="en-US" altLang="en-US" sz="3200" smtClean="0"/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846138" y="5157788"/>
            <a:ext cx="32766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CA" altLang="en-US"/>
              <a:t> 140 Inland lakes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CA" altLang="en-US"/>
              <a:t> St Lawrence Seaway</a:t>
            </a: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 rot="3233872">
            <a:off x="2844800" y="2109788"/>
            <a:ext cx="576263" cy="896937"/>
          </a:xfrm>
          <a:prstGeom prst="rect">
            <a:avLst/>
          </a:prstGeom>
          <a:solidFill>
            <a:srgbClr val="FFCCFF">
              <a:alpha val="3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Candace-analysing a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208756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Variety of Products</a:t>
            </a: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3605213" y="1538288"/>
            <a:ext cx="2947987" cy="4784725"/>
            <a:chOff x="3552" y="1248"/>
            <a:chExt cx="1469" cy="2713"/>
          </a:xfrm>
        </p:grpSpPr>
        <p:pic>
          <p:nvPicPr>
            <p:cNvPr id="8199" name="Picture 5" descr="w_NS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4" t="10564" r="12173" b="12173"/>
            <a:stretch>
              <a:fillRect/>
            </a:stretch>
          </p:blipFill>
          <p:spPr bwMode="auto">
            <a:xfrm>
              <a:off x="3552" y="1248"/>
              <a:ext cx="966" cy="9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6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120"/>
              <a:ext cx="1228" cy="8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201" name="Object 7"/>
            <p:cNvGraphicFramePr>
              <a:graphicFrameLocks noChangeAspect="1"/>
            </p:cNvGraphicFramePr>
            <p:nvPr/>
          </p:nvGraphicFramePr>
          <p:xfrm>
            <a:off x="3936" y="1776"/>
            <a:ext cx="1085" cy="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" name="Document" r:id="rId7" imgW="2677668" imgH="2147316" progId="Word.Document.8">
                    <p:embed/>
                  </p:oleObj>
                </mc:Choice>
                <mc:Fallback>
                  <p:oleObj name="Document" r:id="rId7" imgW="2677668" imgH="2147316" progId="Word.Document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1776"/>
                          <a:ext cx="1085" cy="7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chemeClr val="tx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202" name="Picture 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448"/>
              <a:ext cx="1028" cy="7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97" name="Text Box 15"/>
          <p:cNvSpPr txBox="1">
            <a:spLocks noChangeArrowheads="1"/>
          </p:cNvSpPr>
          <p:nvPr/>
        </p:nvSpPr>
        <p:spPr bwMode="auto">
          <a:xfrm>
            <a:off x="6673999" y="1726531"/>
            <a:ext cx="2284412" cy="4154984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b="1" u="sng" dirty="0"/>
              <a:t>Charts</a:t>
            </a:r>
            <a:endParaRPr kumimoji="0" lang="en-US" altLang="en-US" sz="18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Satellite analyses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Daily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Weekly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b="1" u="sng" dirty="0"/>
              <a:t>Climatology</a:t>
            </a:r>
            <a:endParaRPr kumimoji="0" lang="en-US" altLang="en-US" sz="18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Ice Atlases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 err="1"/>
              <a:t>Normals</a:t>
            </a:r>
            <a:r>
              <a:rPr kumimoji="0" lang="en-US" altLang="en-US" sz="1600" b="1" dirty="0"/>
              <a:t> / Extremes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 b="1" u="sng" dirty="0"/>
              <a:t>Text Products</a:t>
            </a:r>
            <a:endParaRPr kumimoji="0" lang="en-US" altLang="en-US" sz="18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Ice hazard warnings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30-day forecasts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/>
              <a:t>Seasonal </a:t>
            </a:r>
            <a:r>
              <a:rPr kumimoji="0" lang="en-US" altLang="en-US" sz="1600" b="1" dirty="0" smtClean="0"/>
              <a:t>Outlooks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6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b="1" u="sng" dirty="0" smtClean="0"/>
              <a:t>Dissemination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 b="1" dirty="0" smtClean="0"/>
              <a:t>Product Delivery System</a:t>
            </a:r>
            <a:endParaRPr kumimoji="0" lang="en-US" altLang="en-US" sz="1600" b="1" dirty="0"/>
          </a:p>
        </p:txBody>
      </p:sp>
      <p:sp>
        <p:nvSpPr>
          <p:cNvPr id="8198" name="Rectangle 16"/>
          <p:cNvSpPr>
            <a:spLocks noChangeArrowheads="1"/>
          </p:cNvSpPr>
          <p:nvPr/>
        </p:nvSpPr>
        <p:spPr bwMode="auto">
          <a:xfrm>
            <a:off x="1228725" y="3829050"/>
            <a:ext cx="2232025" cy="2051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225" tIns="9525" rIns="22225" bIns="9525">
            <a:spAutoFit/>
          </a:bodyPr>
          <a:lstStyle>
            <a:lvl1pPr defTabSz="46038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6038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6038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6038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6038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60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60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60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60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FICN17 CWIS 161345</a:t>
            </a:r>
            <a:br>
              <a:rPr lang="en-US" altLang="en-US" sz="1200" dirty="0"/>
            </a:br>
            <a:r>
              <a:rPr lang="en-US" altLang="en-US" sz="1200" dirty="0"/>
              <a:t>Ice forecasts for the Gulf of St. Lawrence issued by Environment</a:t>
            </a:r>
            <a:br>
              <a:rPr lang="en-US" altLang="en-US" sz="1200" dirty="0"/>
            </a:br>
            <a:r>
              <a:rPr lang="en-US" altLang="en-US" sz="1200" dirty="0"/>
              <a:t>Canada at 10:00 a.m. EDT Monday 16 January 2016 for today tonight and</a:t>
            </a:r>
            <a:br>
              <a:rPr lang="en-US" altLang="en-US" sz="1200" dirty="0"/>
            </a:br>
            <a:r>
              <a:rPr lang="en-US" altLang="en-US" sz="1200" dirty="0"/>
              <a:t>Tuesday.</a:t>
            </a:r>
            <a:br>
              <a:rPr lang="en-US" altLang="en-US" sz="1200" dirty="0"/>
            </a:br>
            <a:endParaRPr lang="en-US" altLang="en-US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 .</a:t>
            </a:r>
            <a:endParaRPr kumimoji="0" lang="en-US" altLang="en-US" sz="8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Charting</a:t>
            </a:r>
            <a:endParaRPr lang="en-US" dirty="0"/>
          </a:p>
        </p:txBody>
      </p:sp>
      <p:pic>
        <p:nvPicPr>
          <p:cNvPr id="9218" name="Picture 2" descr="Labrador Coast - WIS26CT - 2016/04/20 18:00:00 U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2190878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8094"/>
            <a:ext cx="3003643" cy="251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North East Newfoundland Waters - WIS127CT - 2016/04/20 21:30:00 UT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15" y="1407417"/>
            <a:ext cx="24085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ngis&amp;daniel-E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64" y="1375419"/>
            <a:ext cx="2684704" cy="201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Program Files (x86)\CIS Admin Tools\ViewArchive\files\Hudson_R_NG_06jul2015_1800_S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9172" y="3778075"/>
            <a:ext cx="21096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6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smtClean="0"/>
              <a:t>Sources of Data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475" y="1600200"/>
            <a:ext cx="8229600" cy="4525963"/>
          </a:xfrm>
        </p:spPr>
        <p:txBody>
          <a:bodyPr/>
          <a:lstStyle/>
          <a:p>
            <a:pPr marL="0" indent="0" eaLnBrk="1" hangingPunct="1">
              <a:buClrTx/>
              <a:buFontTx/>
              <a:buNone/>
              <a:defRPr/>
            </a:pPr>
            <a:r>
              <a:rPr lang="en-CA" altLang="en-US" dirty="0" smtClean="0"/>
              <a:t>Satellite: </a:t>
            </a:r>
          </a:p>
          <a:p>
            <a:pPr eaLnBrk="1" hangingPunct="1">
              <a:buClrTx/>
              <a:defRPr/>
            </a:pPr>
            <a:r>
              <a:rPr lang="en-CA" altLang="en-US" dirty="0" smtClean="0"/>
              <a:t>SAR </a:t>
            </a:r>
          </a:p>
          <a:p>
            <a:pPr lvl="1" eaLnBrk="1" hangingPunct="1">
              <a:buClrTx/>
              <a:defRPr/>
            </a:pPr>
            <a:r>
              <a:rPr lang="en-CA" altLang="en-US" dirty="0" smtClean="0"/>
              <a:t>Radarsat-2, Sentinel-1A</a:t>
            </a:r>
          </a:p>
          <a:p>
            <a:pPr eaLnBrk="1" hangingPunct="1">
              <a:buClrTx/>
              <a:defRPr/>
            </a:pPr>
            <a:r>
              <a:rPr lang="en-CA" altLang="en-US" dirty="0" smtClean="0"/>
              <a:t>Visual </a:t>
            </a:r>
          </a:p>
          <a:p>
            <a:pPr lvl="1" eaLnBrk="1" hangingPunct="1">
              <a:buClrTx/>
              <a:defRPr/>
            </a:pPr>
            <a:r>
              <a:rPr lang="en-CA" altLang="en-US" dirty="0" smtClean="0"/>
              <a:t>NPP-VIIRS, MODIS, NOAA-geostationary, NOAA-polar orbiting.</a:t>
            </a:r>
          </a:p>
          <a:p>
            <a:pPr eaLnBrk="1" hangingPunct="1">
              <a:buClrTx/>
              <a:defRPr/>
            </a:pPr>
            <a:r>
              <a:rPr lang="en-CA" altLang="en-US" dirty="0" smtClean="0"/>
              <a:t>Microwave</a:t>
            </a:r>
          </a:p>
          <a:p>
            <a:pPr lvl="1" eaLnBrk="1" hangingPunct="1">
              <a:buClrTx/>
              <a:defRPr/>
            </a:pPr>
            <a:r>
              <a:rPr lang="en-CA" altLang="en-US" dirty="0" smtClean="0"/>
              <a:t>AMSR2</a:t>
            </a:r>
          </a:p>
          <a:p>
            <a:pPr eaLnBrk="1" hangingPunct="1">
              <a:buClrTx/>
              <a:defRPr/>
            </a:pPr>
            <a:r>
              <a:rPr lang="en-CA" altLang="en-US" dirty="0" smtClean="0"/>
              <a:t>Flights </a:t>
            </a:r>
          </a:p>
          <a:p>
            <a:pPr eaLnBrk="1" hangingPunct="1">
              <a:buClrTx/>
              <a:defRPr/>
            </a:pPr>
            <a:r>
              <a:rPr lang="en-CA" altLang="en-US" dirty="0" smtClean="0"/>
              <a:t>Ship observations</a:t>
            </a:r>
          </a:p>
          <a:p>
            <a:pPr marL="0" indent="0" eaLnBrk="1" hangingPunct="1">
              <a:buClrTx/>
              <a:buFontTx/>
              <a:buNone/>
              <a:defRPr/>
            </a:pPr>
            <a:endParaRPr lang="en-CA" altLang="en-US" dirty="0" smtClean="0"/>
          </a:p>
          <a:p>
            <a:pPr marL="0" indent="0" eaLnBrk="1" hangingPunct="1">
              <a:buClrTx/>
              <a:buFontTx/>
              <a:buNone/>
              <a:defRPr/>
            </a:pPr>
            <a:endParaRPr lang="en-C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mtClean="0"/>
              <a:t>Types of imagery</a:t>
            </a:r>
          </a:p>
        </p:txBody>
      </p:sp>
      <p:pic>
        <p:nvPicPr>
          <p:cNvPr id="18435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412776"/>
            <a:ext cx="8201025" cy="4872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C918E8D5AF14C9510CA5C2A242E03" ma:contentTypeVersion="7" ma:contentTypeDescription="Create a new document." ma:contentTypeScope="" ma:versionID="798395f5446dc43d6e7288d9f1ba29a8">
  <xsd:schema xmlns:xsd="http://www.w3.org/2001/XMLSchema" xmlns:p="http://schemas.microsoft.com/office/2006/metadata/properties" xmlns:ns3="3f98e56d-1113-4a65-a9e4-9f7ab45ff7e1" targetNamespace="http://schemas.microsoft.com/office/2006/metadata/properties" ma:root="true" ma:fieldsID="2b77e002d92a3d88189dadf9efa1bd57" ns3:_="">
    <xsd:import namespace="3f98e56d-1113-4a65-a9e4-9f7ab45ff7e1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f98e56d-1113-4a65-a9e4-9f7ab45ff7e1" elementFormDefault="qualified">
    <xsd:import namespace="http://schemas.microsoft.com/office/2006/documentManagement/type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3f98e56d-1113-4a65-a9e4-9f7ab45ff7e1" xsi:nil="true"/>
    <Branch xmlns="3f98e56d-1113-4a65-a9e4-9f7ab45ff7e1" xsi:nil="true"/>
    <URL_x0020_of_x0020_the_x0020_document xmlns="3f98e56d-1113-4a65-a9e4-9f7ab45ff7e1">
      <Url xsi:nil="true"/>
      <Description xsi:nil="true"/>
    </URL_x0020_of_x0020_the_x0020_document>
    <Last_x0020_Updates xmlns="3f98e56d-1113-4a65-a9e4-9f7ab45ff7e1" xsi:nil="true"/>
    <Zone xmlns="3f98e56d-1113-4a65-a9e4-9f7ab45ff7e1">AE-VE</Zone>
    <URL xmlns="3f98e56d-1113-4a65-a9e4-9f7ab45ff7e1">
      <Url xsi:nil="true"/>
      <Description xsi:nil="true"/>
    </URL>
  </documentManagement>
</p:properties>
</file>

<file path=customXml/itemProps1.xml><?xml version="1.0" encoding="utf-8"?>
<ds:datastoreItem xmlns:ds="http://schemas.openxmlformats.org/officeDocument/2006/customXml" ds:itemID="{949CFF6B-1E20-4214-98D8-B3D2F3FC42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CCCD6F-3E7A-4BAF-BB53-6CD3C43CDFC8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A138B7D-0296-4702-B7DA-02BF54EF0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98e56d-1113-4a65-a9e4-9f7ab45ff7e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F07380E7-6007-44D6-BF31-D7E85816198C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3f98e56d-1113-4a65-a9e4-9f7ab45ff7e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4964</TotalTime>
  <Words>1158</Words>
  <Application>Microsoft Office PowerPoint</Application>
  <PresentationFormat>On-screen Show (4:3)</PresentationFormat>
  <Paragraphs>231</Paragraphs>
  <Slides>23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Wingdings</vt:lpstr>
      <vt:lpstr>Arial Unicode MS</vt:lpstr>
      <vt:lpstr>Times New Roman</vt:lpstr>
      <vt:lpstr>Default Design</vt:lpstr>
      <vt:lpstr>Document</vt:lpstr>
      <vt:lpstr>The Canadian Ice Service and Support to Mariners</vt:lpstr>
      <vt:lpstr>Contents</vt:lpstr>
      <vt:lpstr>Who We Are</vt:lpstr>
      <vt:lpstr>What We Do</vt:lpstr>
      <vt:lpstr>    Area of Responsibility </vt:lpstr>
      <vt:lpstr>Variety of Products</vt:lpstr>
      <vt:lpstr>Ice Charting</vt:lpstr>
      <vt:lpstr>Sources of Data </vt:lpstr>
      <vt:lpstr>Types of imagery</vt:lpstr>
      <vt:lpstr>PowerPoint Presentation</vt:lpstr>
      <vt:lpstr>Visual and Infrared - VIIRS</vt:lpstr>
      <vt:lpstr>NOAA – polar orbiting - AVHRR</vt:lpstr>
      <vt:lpstr>Microwave – AMSR2 (89 GHz)</vt:lpstr>
      <vt:lpstr> Observations</vt:lpstr>
      <vt:lpstr>Model Guidance</vt:lpstr>
      <vt:lpstr>Icebergs</vt:lpstr>
      <vt:lpstr>Community Support</vt:lpstr>
      <vt:lpstr>Metareas</vt:lpstr>
      <vt:lpstr>Climatological Analysis</vt:lpstr>
      <vt:lpstr> Long range forecasts</vt:lpstr>
      <vt:lpstr>Special Products</vt:lpstr>
      <vt:lpstr>ISTOP – Oil Pollution Monitoring</vt:lpstr>
      <vt:lpstr>Our Website</vt:lpstr>
    </vt:vector>
  </TitlesOfParts>
  <Company>Environnement Canada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Weese,Scott [NCR]</cp:lastModifiedBy>
  <cp:revision>319</cp:revision>
  <cp:lastPrinted>2016-03-09T15:18:45Z</cp:lastPrinted>
  <dcterms:created xsi:type="dcterms:W3CDTF">2006-02-27T19:58:49Z</dcterms:created>
  <dcterms:modified xsi:type="dcterms:W3CDTF">2016-04-26T18:34:01Z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