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2" r:id="rId2"/>
    <p:sldMasterId id="2147483721" r:id="rId3"/>
    <p:sldMasterId id="2147483738" r:id="rId4"/>
    <p:sldMasterId id="2147483752" r:id="rId5"/>
    <p:sldMasterId id="2147483781" r:id="rId6"/>
    <p:sldMasterId id="2147483798" r:id="rId7"/>
    <p:sldMasterId id="2147483829" r:id="rId8"/>
    <p:sldMasterId id="2147483841" r:id="rId9"/>
  </p:sldMasterIdLst>
  <p:notesMasterIdLst>
    <p:notesMasterId r:id="rId45"/>
  </p:notesMasterIdLst>
  <p:handoutMasterIdLst>
    <p:handoutMasterId r:id="rId46"/>
  </p:handoutMasterIdLst>
  <p:sldIdLst>
    <p:sldId id="523" r:id="rId10"/>
    <p:sldId id="720" r:id="rId11"/>
    <p:sldId id="611" r:id="rId12"/>
    <p:sldId id="657" r:id="rId13"/>
    <p:sldId id="622" r:id="rId14"/>
    <p:sldId id="662" r:id="rId15"/>
    <p:sldId id="717" r:id="rId16"/>
    <p:sldId id="716" r:id="rId17"/>
    <p:sldId id="663" r:id="rId18"/>
    <p:sldId id="719" r:id="rId19"/>
    <p:sldId id="664" r:id="rId20"/>
    <p:sldId id="665" r:id="rId21"/>
    <p:sldId id="666" r:id="rId22"/>
    <p:sldId id="676" r:id="rId23"/>
    <p:sldId id="667" r:id="rId24"/>
    <p:sldId id="668" r:id="rId25"/>
    <p:sldId id="669" r:id="rId26"/>
    <p:sldId id="670" r:id="rId27"/>
    <p:sldId id="671" r:id="rId28"/>
    <p:sldId id="672" r:id="rId29"/>
    <p:sldId id="678" r:id="rId30"/>
    <p:sldId id="673" r:id="rId31"/>
    <p:sldId id="677" r:id="rId32"/>
    <p:sldId id="679" r:id="rId33"/>
    <p:sldId id="680" r:id="rId34"/>
    <p:sldId id="681" r:id="rId35"/>
    <p:sldId id="682" r:id="rId36"/>
    <p:sldId id="683" r:id="rId37"/>
    <p:sldId id="721" r:id="rId38"/>
    <p:sldId id="722" r:id="rId39"/>
    <p:sldId id="724" r:id="rId40"/>
    <p:sldId id="725" r:id="rId41"/>
    <p:sldId id="726" r:id="rId42"/>
    <p:sldId id="727" r:id="rId43"/>
    <p:sldId id="728" r:id="rId44"/>
  </p:sldIdLst>
  <p:sldSz cx="9144000" cy="6858000" type="screen4x3"/>
  <p:notesSz cx="6934200" cy="9220200"/>
  <p:defaultTextStyle>
    <a:defPPr>
      <a:defRPr lang="ja-JP"/>
    </a:defPPr>
    <a:lvl1pPr algn="l" rtl="0" fontAlgn="base">
      <a:spcBef>
        <a:spcPct val="0"/>
      </a:spcBef>
      <a:spcAft>
        <a:spcPct val="0"/>
      </a:spcAft>
      <a:defRPr kumimoji="1" kern="1200">
        <a:solidFill>
          <a:schemeClr val="tx1"/>
        </a:solidFill>
        <a:latin typeface="Arial" charset="0"/>
        <a:ea typeface="ＭＳ Ｐゴシック"/>
        <a:cs typeface="ＭＳ Ｐゴシック"/>
      </a:defRPr>
    </a:lvl1pPr>
    <a:lvl2pPr marL="457200" algn="l" rtl="0" fontAlgn="base">
      <a:spcBef>
        <a:spcPct val="0"/>
      </a:spcBef>
      <a:spcAft>
        <a:spcPct val="0"/>
      </a:spcAft>
      <a:defRPr kumimoji="1" kern="1200">
        <a:solidFill>
          <a:schemeClr val="tx1"/>
        </a:solidFill>
        <a:latin typeface="Arial" charset="0"/>
        <a:ea typeface="ＭＳ Ｐゴシック"/>
        <a:cs typeface="ＭＳ Ｐゴシック"/>
      </a:defRPr>
    </a:lvl2pPr>
    <a:lvl3pPr marL="914400" algn="l" rtl="0" fontAlgn="base">
      <a:spcBef>
        <a:spcPct val="0"/>
      </a:spcBef>
      <a:spcAft>
        <a:spcPct val="0"/>
      </a:spcAft>
      <a:defRPr kumimoji="1" kern="1200">
        <a:solidFill>
          <a:schemeClr val="tx1"/>
        </a:solidFill>
        <a:latin typeface="Arial" charset="0"/>
        <a:ea typeface="ＭＳ Ｐゴシック"/>
        <a:cs typeface="ＭＳ Ｐゴシック"/>
      </a:defRPr>
    </a:lvl3pPr>
    <a:lvl4pPr marL="1371600" algn="l" rtl="0" fontAlgn="base">
      <a:spcBef>
        <a:spcPct val="0"/>
      </a:spcBef>
      <a:spcAft>
        <a:spcPct val="0"/>
      </a:spcAft>
      <a:defRPr kumimoji="1" kern="1200">
        <a:solidFill>
          <a:schemeClr val="tx1"/>
        </a:solidFill>
        <a:latin typeface="Arial" charset="0"/>
        <a:ea typeface="ＭＳ Ｐゴシック"/>
        <a:cs typeface="ＭＳ Ｐゴシック"/>
      </a:defRPr>
    </a:lvl4pPr>
    <a:lvl5pPr marL="1828800" algn="l" rtl="0" fontAlgn="base">
      <a:spcBef>
        <a:spcPct val="0"/>
      </a:spcBef>
      <a:spcAft>
        <a:spcPct val="0"/>
      </a:spcAft>
      <a:defRPr kumimoji="1" kern="1200">
        <a:solidFill>
          <a:schemeClr val="tx1"/>
        </a:solidFill>
        <a:latin typeface="Arial" charset="0"/>
        <a:ea typeface="ＭＳ Ｐゴシック"/>
        <a:cs typeface="ＭＳ Ｐゴシック"/>
      </a:defRPr>
    </a:lvl5pPr>
    <a:lvl6pPr marL="2286000" algn="l" defTabSz="914400" rtl="0" eaLnBrk="1" latinLnBrk="0" hangingPunct="1">
      <a:defRPr kumimoji="1" kern="1200">
        <a:solidFill>
          <a:schemeClr val="tx1"/>
        </a:solidFill>
        <a:latin typeface="Arial" charset="0"/>
        <a:ea typeface="ＭＳ Ｐゴシック"/>
        <a:cs typeface="ＭＳ Ｐゴシック"/>
      </a:defRPr>
    </a:lvl6pPr>
    <a:lvl7pPr marL="2743200" algn="l" defTabSz="914400" rtl="0" eaLnBrk="1" latinLnBrk="0" hangingPunct="1">
      <a:defRPr kumimoji="1" kern="1200">
        <a:solidFill>
          <a:schemeClr val="tx1"/>
        </a:solidFill>
        <a:latin typeface="Arial" charset="0"/>
        <a:ea typeface="ＭＳ Ｐゴシック"/>
        <a:cs typeface="ＭＳ Ｐゴシック"/>
      </a:defRPr>
    </a:lvl7pPr>
    <a:lvl8pPr marL="3200400" algn="l" defTabSz="914400" rtl="0" eaLnBrk="1" latinLnBrk="0" hangingPunct="1">
      <a:defRPr kumimoji="1" kern="1200">
        <a:solidFill>
          <a:schemeClr val="tx1"/>
        </a:solidFill>
        <a:latin typeface="Arial" charset="0"/>
        <a:ea typeface="ＭＳ Ｐゴシック"/>
        <a:cs typeface="ＭＳ Ｐゴシック"/>
      </a:defRPr>
    </a:lvl8pPr>
    <a:lvl9pPr marL="3657600" algn="l" defTabSz="914400" rtl="0" eaLnBrk="1" latinLnBrk="0" hangingPunct="1">
      <a:defRPr kumimoji="1"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00"/>
    <a:srgbClr val="F46F0C"/>
    <a:srgbClr val="FF6600"/>
    <a:srgbClr val="99FFCC"/>
    <a:srgbClr val="66FFCC"/>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25" autoAdjust="0"/>
    <p:restoredTop sz="84615" autoAdjust="0"/>
  </p:normalViewPr>
  <p:slideViewPr>
    <p:cSldViewPr>
      <p:cViewPr>
        <p:scale>
          <a:sx n="115" d="100"/>
          <a:sy n="115" d="100"/>
        </p:scale>
        <p:origin x="-4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yama:Documents:net:&#20181;&#20107;:&#20849;&#21516;&#30740;&#31350;:&#21271;&#26997;&#30740;&#31350;&#12467;&#12531;&#12477;&#12540;&#12471;&#12450;&#12512;:140513&#25991;&#31185;&#65288;&#28023;&#27915;&#31435;&#22269;&#65289;:NSR&#33322;&#34892;&#2596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xPr>
        <a:bodyPr/>
        <a:lstStyle/>
        <a:p>
          <a:pPr>
            <a:defRPr lang="ja-JP"/>
          </a:pPr>
          <a:endParaRPr lang="en-US"/>
        </a:p>
      </c:txPr>
    </c:title>
    <c:autoTitleDeleted val="0"/>
    <c:plotArea>
      <c:layout/>
      <c:scatterChart>
        <c:scatterStyle val="lineMarker"/>
        <c:varyColors val="0"/>
        <c:ser>
          <c:idx val="0"/>
          <c:order val="0"/>
          <c:tx>
            <c:strRef>
              <c:f>Sheet1!$B$1</c:f>
              <c:strCache>
                <c:ptCount val="1"/>
              </c:strCache>
            </c:strRef>
          </c:tx>
          <c:spPr>
            <a:ln w="47625">
              <a:noFill/>
            </a:ln>
          </c:spPr>
          <c:marker>
            <c:symbol val="square"/>
            <c:size val="10"/>
            <c:spPr>
              <a:solidFill>
                <a:schemeClr val="accent2"/>
              </a:solidFill>
            </c:spPr>
          </c:marker>
          <c:xVal>
            <c:numRef>
              <c:f>Sheet1!$A$2:$A$24</c:f>
              <c:numCache>
                <c:formatCode>General</c:formatCod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numCache>
            </c:numRef>
          </c:xVal>
          <c:yVal>
            <c:numRef>
              <c:f>Sheet1!$B$2:$B$24</c:f>
              <c:numCache>
                <c:formatCode>General</c:formatCode>
                <c:ptCount val="23"/>
                <c:pt idx="0">
                  <c:v>15</c:v>
                </c:pt>
                <c:pt idx="1">
                  <c:v>12</c:v>
                </c:pt>
                <c:pt idx="2">
                  <c:v>24</c:v>
                </c:pt>
                <c:pt idx="3">
                  <c:v>5</c:v>
                </c:pt>
                <c:pt idx="4">
                  <c:v>8</c:v>
                </c:pt>
                <c:pt idx="5">
                  <c:v>3</c:v>
                </c:pt>
                <c:pt idx="6">
                  <c:v>2</c:v>
                </c:pt>
                <c:pt idx="7">
                  <c:v>0</c:v>
                </c:pt>
                <c:pt idx="8">
                  <c:v>0</c:v>
                </c:pt>
                <c:pt idx="9">
                  <c:v>0</c:v>
                </c:pt>
                <c:pt idx="10">
                  <c:v>0</c:v>
                </c:pt>
                <c:pt idx="11">
                  <c:v>0</c:v>
                </c:pt>
                <c:pt idx="12">
                  <c:v>0</c:v>
                </c:pt>
                <c:pt idx="13">
                  <c:v>0</c:v>
                </c:pt>
                <c:pt idx="14">
                  <c:v>0</c:v>
                </c:pt>
                <c:pt idx="15">
                  <c:v>0</c:v>
                </c:pt>
                <c:pt idx="16">
                  <c:v>0</c:v>
                </c:pt>
                <c:pt idx="17">
                  <c:v>0</c:v>
                </c:pt>
                <c:pt idx="18">
                  <c:v>3</c:v>
                </c:pt>
                <c:pt idx="19">
                  <c:v>11</c:v>
                </c:pt>
                <c:pt idx="20">
                  <c:v>34</c:v>
                </c:pt>
                <c:pt idx="21">
                  <c:v>46</c:v>
                </c:pt>
                <c:pt idx="22">
                  <c:v>71</c:v>
                </c:pt>
              </c:numCache>
            </c:numRef>
          </c:yVal>
          <c:smooth val="0"/>
        </c:ser>
        <c:dLbls>
          <c:showLegendKey val="0"/>
          <c:showVal val="0"/>
          <c:showCatName val="0"/>
          <c:showSerName val="0"/>
          <c:showPercent val="0"/>
          <c:showBubbleSize val="0"/>
        </c:dLbls>
        <c:axId val="157266304"/>
        <c:axId val="157268224"/>
      </c:scatterChart>
      <c:valAx>
        <c:axId val="157266304"/>
        <c:scaling>
          <c:orientation val="minMax"/>
          <c:min val="1990"/>
        </c:scaling>
        <c:delete val="0"/>
        <c:axPos val="b"/>
        <c:numFmt formatCode="General" sourceLinked="1"/>
        <c:majorTickMark val="out"/>
        <c:minorTickMark val="none"/>
        <c:tickLblPos val="nextTo"/>
        <c:spPr>
          <a:ln>
            <a:solidFill>
              <a:schemeClr val="tx1"/>
            </a:solidFill>
          </a:ln>
        </c:spPr>
        <c:txPr>
          <a:bodyPr/>
          <a:lstStyle/>
          <a:p>
            <a:pPr>
              <a:defRPr lang="ja-JP" sz="1600"/>
            </a:pPr>
            <a:endParaRPr lang="en-US"/>
          </a:p>
        </c:txPr>
        <c:crossAx val="157268224"/>
        <c:crosses val="autoZero"/>
        <c:crossBetween val="midCat"/>
      </c:valAx>
      <c:valAx>
        <c:axId val="157268224"/>
        <c:scaling>
          <c:orientation val="minMax"/>
        </c:scaling>
        <c:delete val="0"/>
        <c:axPos val="l"/>
        <c:majorGridlines/>
        <c:numFmt formatCode="General" sourceLinked="1"/>
        <c:majorTickMark val="out"/>
        <c:minorTickMark val="none"/>
        <c:tickLblPos val="nextTo"/>
        <c:spPr>
          <a:ln>
            <a:solidFill>
              <a:schemeClr val="tx1"/>
            </a:solidFill>
          </a:ln>
        </c:spPr>
        <c:txPr>
          <a:bodyPr/>
          <a:lstStyle/>
          <a:p>
            <a:pPr>
              <a:defRPr lang="ja-JP" sz="1600"/>
            </a:pPr>
            <a:endParaRPr lang="en-US"/>
          </a:p>
        </c:txPr>
        <c:crossAx val="157266304"/>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199683"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cs typeface="+mn-cs"/>
              </a:defRPr>
            </a:lvl1pPr>
          </a:lstStyle>
          <a:p>
            <a:pPr>
              <a:defRPr/>
            </a:pPr>
            <a:endParaRPr lang="en-US" altLang="ja-JP"/>
          </a:p>
        </p:txBody>
      </p:sp>
      <p:sp>
        <p:nvSpPr>
          <p:cNvPr id="199684" name="Rectangle 4"/>
          <p:cNvSpPr>
            <a:spLocks noGrp="1" noChangeArrowheads="1"/>
          </p:cNvSpPr>
          <p:nvPr>
            <p:ph type="ftr" sz="quarter" idx="2"/>
          </p:nvPr>
        </p:nvSpPr>
        <p:spPr bwMode="auto">
          <a:xfrm>
            <a:off x="0" y="87566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199685" name="Rectangle 5"/>
          <p:cNvSpPr>
            <a:spLocks noGrp="1" noChangeArrowheads="1"/>
          </p:cNvSpPr>
          <p:nvPr>
            <p:ph type="sldNum" sz="quarter" idx="3"/>
          </p:nvPr>
        </p:nvSpPr>
        <p:spPr bwMode="auto">
          <a:xfrm>
            <a:off x="3927475" y="87566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50" charset="-128"/>
                <a:cs typeface="+mn-cs"/>
              </a:defRPr>
            </a:lvl1pPr>
          </a:lstStyle>
          <a:p>
            <a:pPr>
              <a:defRPr/>
            </a:pPr>
            <a:fld id="{C641A755-708C-4FB1-8C14-681337FFAB9D}" type="slidenum">
              <a:rPr lang="en-US" altLang="ja-JP"/>
              <a:pPr>
                <a:defRPr/>
              </a:pPr>
              <a:t>‹#›</a:t>
            </a:fld>
            <a:endParaRPr lang="en-US" altLang="ja-JP"/>
          </a:p>
        </p:txBody>
      </p:sp>
    </p:spTree>
    <p:extLst>
      <p:ext uri="{BB962C8B-B14F-4D97-AF65-F5344CB8AC3E}">
        <p14:creationId xmlns:p14="http://schemas.microsoft.com/office/powerpoint/2010/main" val="591074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14339"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cs typeface="+mn-cs"/>
              </a:defRPr>
            </a:lvl1pPr>
          </a:lstStyle>
          <a:p>
            <a:pPr>
              <a:defRPr/>
            </a:pPr>
            <a:endParaRPr lang="en-US" altLang="ja-JP"/>
          </a:p>
        </p:txBody>
      </p:sp>
      <p:sp>
        <p:nvSpPr>
          <p:cNvPr id="18436" name="Rectangle 4"/>
          <p:cNvSpPr>
            <a:spLocks noGrp="1" noRot="1" noChangeAspect="1" noChangeArrowheads="1" noTextEdit="1"/>
          </p:cNvSpPr>
          <p:nvPr>
            <p:ph type="sldImg" idx="2"/>
          </p:nvPr>
        </p:nvSpPr>
        <p:spPr bwMode="auto">
          <a:xfrm>
            <a:off x="1165225" y="692150"/>
            <a:ext cx="4606925" cy="3455988"/>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4342" name="Rectangle 6"/>
          <p:cNvSpPr>
            <a:spLocks noGrp="1" noChangeArrowheads="1"/>
          </p:cNvSpPr>
          <p:nvPr>
            <p:ph type="ftr" sz="quarter" idx="4"/>
          </p:nvPr>
        </p:nvSpPr>
        <p:spPr bwMode="auto">
          <a:xfrm>
            <a:off x="0" y="87566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14343" name="Rectangle 7"/>
          <p:cNvSpPr>
            <a:spLocks noGrp="1" noChangeArrowheads="1"/>
          </p:cNvSpPr>
          <p:nvPr>
            <p:ph type="sldNum" sz="quarter" idx="5"/>
          </p:nvPr>
        </p:nvSpPr>
        <p:spPr bwMode="auto">
          <a:xfrm>
            <a:off x="3927475" y="87566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50" charset="-128"/>
                <a:cs typeface="+mn-cs"/>
              </a:defRPr>
            </a:lvl1pPr>
          </a:lstStyle>
          <a:p>
            <a:pPr>
              <a:defRPr/>
            </a:pPr>
            <a:fld id="{2ED21FAD-EA3A-4672-96B5-5F54FE22B1E1}" type="slidenum">
              <a:rPr lang="en-US" altLang="ja-JP"/>
              <a:pPr>
                <a:defRPr/>
              </a:pPr>
              <a:t>‹#›</a:t>
            </a:fld>
            <a:endParaRPr lang="en-US" altLang="ja-JP"/>
          </a:p>
        </p:txBody>
      </p:sp>
    </p:spTree>
    <p:extLst>
      <p:ext uri="{BB962C8B-B14F-4D97-AF65-F5344CB8AC3E}">
        <p14:creationId xmlns:p14="http://schemas.microsoft.com/office/powerpoint/2010/main" val="1723695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A42A31E6-514A-4DD7-8908-06154447357C}" type="slidenum">
              <a:rPr lang="en-US" altLang="ja-JP" smtClean="0">
                <a:ea typeface="ＭＳ Ｐゴシック"/>
                <a:cs typeface="ＭＳ Ｐゴシック"/>
              </a:rPr>
              <a:pPr/>
              <a:t>1</a:t>
            </a:fld>
            <a:endParaRPr lang="en-US" altLang="ja-JP" smtClean="0">
              <a:ea typeface="ＭＳ Ｐゴシック"/>
              <a:cs typeface="ＭＳ Ｐゴシック"/>
            </a:endParaRPr>
          </a:p>
        </p:txBody>
      </p:sp>
      <p:sp>
        <p:nvSpPr>
          <p:cNvPr id="21506" name="Rectangle 2"/>
          <p:cNvSpPr>
            <a:spLocks noGrp="1" noRot="1" noChangeAspect="1" noChangeArrowheads="1" noTextEdit="1"/>
          </p:cNvSpPr>
          <p:nvPr>
            <p:ph type="sldImg"/>
          </p:nvPr>
        </p:nvSpPr>
        <p:spPr>
          <a:xfrm>
            <a:off x="1165225" y="692150"/>
            <a:ext cx="4606925" cy="3455988"/>
          </a:xfrm>
          <a:ln/>
        </p:spPr>
      </p:sp>
      <p:sp>
        <p:nvSpPr>
          <p:cNvPr id="21507" name="Rectangle 3"/>
          <p:cNvSpPr>
            <a:spLocks noGrp="1" noChangeArrowheads="1"/>
          </p:cNvSpPr>
          <p:nvPr>
            <p:ph type="body" idx="1"/>
          </p:nvPr>
        </p:nvSpPr>
        <p:spPr>
          <a:noFill/>
          <a:ln/>
        </p:spPr>
        <p:txBody>
          <a:bodyPr/>
          <a:lstStyle/>
          <a:p>
            <a:pPr eaLnBrk="1" hangingPunct="1"/>
            <a:r>
              <a:rPr lang="ja-JP" altLang="en-US" smtClean="0">
                <a:ea typeface="ＭＳ Ｐ明朝"/>
              </a:rPr>
              <a:t>効率を考えると中間発表にそのまま使える方が良いが、</a:t>
            </a:r>
            <a:r>
              <a:rPr lang="en-US" altLang="ja-JP" smtClean="0">
                <a:ea typeface="ＭＳ Ｐ明朝"/>
              </a:rPr>
              <a:t>K1</a:t>
            </a:r>
            <a:r>
              <a:rPr lang="ja-JP" altLang="en-US" smtClean="0">
                <a:ea typeface="ＭＳ Ｐ明朝"/>
              </a:rPr>
              <a:t>のお金で行くので、</a:t>
            </a:r>
            <a:r>
              <a:rPr lang="en-US" altLang="ja-JP" smtClean="0">
                <a:ea typeface="ＭＳ Ｐ明朝"/>
              </a:rPr>
              <a:t>K1</a:t>
            </a:r>
            <a:r>
              <a:rPr lang="ja-JP" altLang="en-US" smtClean="0">
                <a:ea typeface="ＭＳ Ｐ明朝"/>
              </a:rPr>
              <a:t>結果を中心に話を進める。</a:t>
            </a:r>
          </a:p>
          <a:p>
            <a:pPr eaLnBrk="1" hangingPunct="1"/>
            <a:r>
              <a:rPr lang="ja-JP" altLang="en-US" smtClean="0">
                <a:ea typeface="ＭＳ Ｐ明朝"/>
              </a:rPr>
              <a:t>練習でうまくいかないのに本番でうまくいく確率は低い。９割方うまくいくくらい練習しないと。</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7" y="1600200"/>
            <a:ext cx="683736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defRPr/>
              </a:pPr>
              <a:endParaRPr kumimoji="0" lang="en-US" sz="2400">
                <a:latin typeface="Times New Roman" pitchFamily="18" charset="0"/>
                <a:ea typeface="ＭＳ Ｐゴシック" pitchFamily="50" charset="-128"/>
                <a:cs typeface="+mn-cs"/>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defRPr/>
              </a:pPr>
              <a:endParaRPr kumimoji="0" lang="en-US" sz="2400">
                <a:latin typeface="Times New Roman" pitchFamily="18" charset="0"/>
                <a:ea typeface="ＭＳ Ｐゴシック" pitchFamily="50" charset="-128"/>
                <a:cs typeface="+mn-cs"/>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defRPr/>
              </a:pPr>
              <a:endParaRPr kumimoji="0" lang="en-US" sz="2400">
                <a:latin typeface="Times New Roman" pitchFamily="18" charset="0"/>
                <a:ea typeface="ＭＳ Ｐゴシック" pitchFamily="50" charset="-128"/>
                <a:cs typeface="+mn-cs"/>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defRPr/>
              </a:pPr>
              <a:endParaRPr kumimoji="0" lang="en-US" sz="2400">
                <a:latin typeface="Times New Roman" pitchFamily="18" charset="0"/>
                <a:ea typeface="ＭＳ Ｐゴシック" pitchFamily="50" charset="-128"/>
                <a:cs typeface="+mn-cs"/>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defRPr/>
              </a:pPr>
              <a:endParaRPr kumimoji="0" lang="en-US" sz="2400">
                <a:latin typeface="Times New Roman" pitchFamily="18" charset="0"/>
                <a:ea typeface="ＭＳ Ｐゴシック" pitchFamily="50" charset="-128"/>
                <a:cs typeface="+mn-cs"/>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defRPr/>
              </a:pPr>
              <a:endParaRPr kumimoji="0" lang="en-US" sz="2400">
                <a:latin typeface="Times New Roman" pitchFamily="18" charset="0"/>
                <a:ea typeface="ＭＳ Ｐゴシック" pitchFamily="50" charset="-128"/>
                <a:cs typeface="+mn-cs"/>
              </a:endParaRPr>
            </a:p>
          </p:txBody>
        </p:sp>
      </p:grpSp>
      <p:sp>
        <p:nvSpPr>
          <p:cNvPr id="5132" name="Rectangle 12"/>
          <p:cNvSpPr>
            <a:spLocks noGrp="1" noChangeArrowheads="1"/>
          </p:cNvSpPr>
          <p:nvPr>
            <p:ph type="ctrTitle"/>
          </p:nvPr>
        </p:nvSpPr>
        <p:spPr>
          <a:xfrm>
            <a:off x="685800" y="1219202"/>
            <a:ext cx="7772400" cy="1933575"/>
          </a:xfrm>
        </p:spPr>
        <p:txBody>
          <a:bodyPr anchor="b"/>
          <a:lstStyle>
            <a:lvl1pPr algn="r">
              <a:defRPr sz="4400"/>
            </a:lvl1pPr>
          </a:lstStyle>
          <a:p>
            <a:r>
              <a:rPr lang="ja-JP" altLang="en-US"/>
              <a:t>マスタ タイトルの書式設定</a:t>
            </a:r>
          </a:p>
        </p:txBody>
      </p:sp>
      <p:sp>
        <p:nvSpPr>
          <p:cNvPr id="513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ja-JP" altLang="en-US"/>
              <a:t>マスタ サブタイトルの書式設定</a:t>
            </a:r>
          </a:p>
        </p:txBody>
      </p:sp>
      <p:sp>
        <p:nvSpPr>
          <p:cNvPr id="11" name="Rectangle 9"/>
          <p:cNvSpPr>
            <a:spLocks noGrp="1" noChangeArrowheads="1"/>
          </p:cNvSpPr>
          <p:nvPr>
            <p:ph type="dt" sz="half" idx="10"/>
          </p:nvPr>
        </p:nvSpPr>
        <p:spPr/>
        <p:txBody>
          <a:bodyPr/>
          <a:lstStyle>
            <a:lvl1pPr>
              <a:defRPr/>
            </a:lvl1pPr>
          </a:lstStyle>
          <a:p>
            <a:pPr>
              <a:defRPr/>
            </a:pPr>
            <a:endParaRPr lang="en-US" altLang="ja-JP"/>
          </a:p>
        </p:txBody>
      </p:sp>
      <p:sp>
        <p:nvSpPr>
          <p:cNvPr id="12" name="Rectangle 10"/>
          <p:cNvSpPr>
            <a:spLocks noGrp="1" noChangeArrowheads="1"/>
          </p:cNvSpPr>
          <p:nvPr>
            <p:ph type="ftr" sz="quarter" idx="11"/>
          </p:nvPr>
        </p:nvSpPr>
        <p:spPr/>
        <p:txBody>
          <a:bodyPr/>
          <a:lstStyle>
            <a:lvl1pPr>
              <a:defRPr/>
            </a:lvl1pPr>
          </a:lstStyle>
          <a:p>
            <a:pPr>
              <a:defRPr/>
            </a:pPr>
            <a:endParaRPr lang="en-US" altLang="ja-JP"/>
          </a:p>
        </p:txBody>
      </p:sp>
      <p:sp>
        <p:nvSpPr>
          <p:cNvPr id="13" name="Rectangle 11"/>
          <p:cNvSpPr>
            <a:spLocks noGrp="1" noChangeArrowheads="1"/>
          </p:cNvSpPr>
          <p:nvPr>
            <p:ph type="sldNum" sz="quarter" idx="12"/>
          </p:nvPr>
        </p:nvSpPr>
        <p:spPr/>
        <p:txBody>
          <a:bodyPr/>
          <a:lstStyle>
            <a:lvl1pPr>
              <a:defRPr/>
            </a:lvl1pPr>
          </a:lstStyle>
          <a:p>
            <a:pPr>
              <a:defRPr/>
            </a:pPr>
            <a:fld id="{3A267882-A8C8-4B46-8858-FA3A29F56D06}"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a:defRPr/>
            </a:lvl1pPr>
          </a:lstStyle>
          <a:p>
            <a:pPr>
              <a:defRPr/>
            </a:pPr>
            <a:endParaRPr lang="en-US" altLang="ja-JP"/>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p>
        </p:txBody>
      </p:sp>
      <p:sp>
        <p:nvSpPr>
          <p:cNvPr id="6" name="Rectangle 11"/>
          <p:cNvSpPr>
            <a:spLocks noGrp="1" noChangeArrowheads="1"/>
          </p:cNvSpPr>
          <p:nvPr>
            <p:ph type="sldNum" sz="quarter" idx="12"/>
          </p:nvPr>
        </p:nvSpPr>
        <p:spPr/>
        <p:txBody>
          <a:bodyPr/>
          <a:lstStyle>
            <a:lvl1pPr>
              <a:defRPr/>
            </a:lvl1pPr>
          </a:lstStyle>
          <a:p>
            <a:pPr>
              <a:defRPr/>
            </a:pPr>
            <a:fld id="{EB021864-E374-48EB-9494-F93E7E8ADE50}" type="slidenum">
              <a:rPr lang="en-US" altLang="ja-JP"/>
              <a:pPr>
                <a:defRPr/>
              </a:pPr>
              <a:t>‹#›</a:t>
            </a:fld>
            <a:endParaRPr lang="en-US" altLang="ja-JP"/>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AA8F7A-6B04-2C43-9000-AA2398508E00}"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CA9E3-E87A-7F43-97A0-F9E76509B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6035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AA8F7A-6B04-2C43-9000-AA2398508E00}"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2CA9E3-E87A-7F43-97A0-F9E76509B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5700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AA8F7A-6B04-2C43-9000-AA2398508E00}" type="datetimeFigureOut">
              <a:rPr lang="en-US" smtClean="0">
                <a:solidFill>
                  <a:prstClr val="black">
                    <a:tint val="75000"/>
                  </a:prstClr>
                </a:solidFill>
              </a:rPr>
              <a:pPr/>
              <a:t>5/23/2016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2CA9E3-E87A-7F43-97A0-F9E76509B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2229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AA8F7A-6B04-2C43-9000-AA2398508E00}" type="datetimeFigureOut">
              <a:rPr lang="en-US" smtClean="0">
                <a:solidFill>
                  <a:prstClr val="black">
                    <a:tint val="75000"/>
                  </a:prstClr>
                </a:solidFill>
              </a:rPr>
              <a:pPr/>
              <a:t>5/23/2016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2CA9E3-E87A-7F43-97A0-F9E76509B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0555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A8F7A-6B04-2C43-9000-AA2398508E00}" type="datetimeFigureOut">
              <a:rPr lang="en-US" smtClean="0">
                <a:solidFill>
                  <a:prstClr val="black">
                    <a:tint val="75000"/>
                  </a:prstClr>
                </a:solidFill>
              </a:rPr>
              <a:pPr/>
              <a:t>5/23/2016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2CA9E3-E87A-7F43-97A0-F9E76509B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5184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A8F7A-6B04-2C43-9000-AA2398508E00}"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2CA9E3-E87A-7F43-97A0-F9E76509B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3127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A8F7A-6B04-2C43-9000-AA2398508E00}"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2CA9E3-E87A-7F43-97A0-F9E76509B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6097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A8F7A-6B04-2C43-9000-AA2398508E00}"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CA9E3-E87A-7F43-97A0-F9E76509B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2591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A8F7A-6B04-2C43-9000-AA2398508E00}"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CA9E3-E87A-7F43-97A0-F9E76509B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738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1027"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3684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a:defRPr/>
            </a:lvl1pPr>
          </a:lstStyle>
          <a:p>
            <a:pPr>
              <a:defRPr/>
            </a:pPr>
            <a:endParaRPr lang="en-US" altLang="ja-JP"/>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p>
        </p:txBody>
      </p:sp>
      <p:sp>
        <p:nvSpPr>
          <p:cNvPr id="6" name="Rectangle 11"/>
          <p:cNvSpPr>
            <a:spLocks noGrp="1" noChangeArrowheads="1"/>
          </p:cNvSpPr>
          <p:nvPr>
            <p:ph type="sldNum" sz="quarter" idx="12"/>
          </p:nvPr>
        </p:nvSpPr>
        <p:spPr/>
        <p:txBody>
          <a:bodyPr/>
          <a:lstStyle>
            <a:lvl1pPr>
              <a:defRPr/>
            </a:lvl1pPr>
          </a:lstStyle>
          <a:p>
            <a:pPr>
              <a:defRPr/>
            </a:pPr>
            <a:fld id="{D874F81F-BD53-4F71-82E7-67245501381B}" type="slidenum">
              <a:rPr lang="en-US" altLang="ja-JP"/>
              <a:pPr>
                <a:defRPr/>
              </a:pPr>
              <a:t>‹#›</a:t>
            </a:fld>
            <a:endParaRPr lang="en-US" altLang="ja-JP"/>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1027"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icture Placeholder 4"/>
          <p:cNvSpPr>
            <a:spLocks noGrp="1"/>
          </p:cNvSpPr>
          <p:nvPr>
            <p:ph type="pic" sz="quarter" idx="13"/>
          </p:nvPr>
        </p:nvSpPr>
        <p:spPr>
          <a:xfrm>
            <a:off x="0" y="5562600"/>
            <a:ext cx="9144000" cy="1295400"/>
          </a:xfrm>
        </p:spPr>
        <p:txBody>
          <a:bodyPr/>
          <a:lstStyle/>
          <a:p>
            <a:endParaRPr lang="en-US"/>
          </a:p>
        </p:txBody>
      </p:sp>
    </p:spTree>
    <p:extLst>
      <p:ext uri="{BB962C8B-B14F-4D97-AF65-F5344CB8AC3E}">
        <p14:creationId xmlns:p14="http://schemas.microsoft.com/office/powerpoint/2010/main" val="31146812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39737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295400" y="5867400"/>
            <a:ext cx="6400800" cy="838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1027"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icture Placeholder 6"/>
          <p:cNvSpPr>
            <a:spLocks noGrp="1"/>
          </p:cNvSpPr>
          <p:nvPr>
            <p:ph type="pic" sz="quarter" idx="13"/>
          </p:nvPr>
        </p:nvSpPr>
        <p:spPr>
          <a:xfrm>
            <a:off x="1600200" y="1066800"/>
            <a:ext cx="6096000" cy="3276600"/>
          </a:xfrm>
        </p:spPr>
        <p:txBody>
          <a:bodyPr/>
          <a:lstStyle/>
          <a:p>
            <a:endParaRPr lang="en-US"/>
          </a:p>
        </p:txBody>
      </p:sp>
    </p:spTree>
    <p:extLst>
      <p:ext uri="{BB962C8B-B14F-4D97-AF65-F5344CB8AC3E}">
        <p14:creationId xmlns:p14="http://schemas.microsoft.com/office/powerpoint/2010/main" val="1271358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7"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94555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9"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0096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454EB7C-6F07-4EDA-A369-FEB0BF4AB2DA}" type="slidenum">
              <a:rPr lang="en-US" smtClean="0">
                <a:solidFill>
                  <a:prstClr val="black"/>
                </a:solidFill>
              </a:rPr>
              <a:pPr/>
              <a:t>‹#›</a:t>
            </a:fld>
            <a:endParaRPr lang="en-US" dirty="0">
              <a:solidFill>
                <a:prstClr val="black"/>
              </a:solidFill>
            </a:endParaRPr>
          </a:p>
        </p:txBody>
      </p:sp>
      <p:pic>
        <p:nvPicPr>
          <p:cNvPr id="4"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6231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5"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21036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 y="6477000"/>
            <a:ext cx="2133600" cy="365125"/>
          </a:xfrm>
        </p:spPr>
        <p:txBody>
          <a:bodyPr/>
          <a:lstStyle>
            <a:lvl1pPr algn="l">
              <a:defRPr/>
            </a:lvl1pPr>
          </a:lstStyle>
          <a:p>
            <a:fld id="{0454EB7C-6F07-4EDA-A369-FEB0BF4AB2DA}" type="slidenum">
              <a:rPr lang="en-US" smtClean="0">
                <a:solidFill>
                  <a:prstClr val="black"/>
                </a:solidFill>
              </a:rPr>
              <a:pPr/>
              <a:t>‹#›</a:t>
            </a:fld>
            <a:endParaRPr lang="en-US">
              <a:solidFill>
                <a:prstClr val="black"/>
              </a:solidFill>
            </a:endParaRPr>
          </a:p>
        </p:txBody>
      </p:sp>
      <p:pic>
        <p:nvPicPr>
          <p:cNvPr id="5"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90010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5"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1979" y="6128658"/>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43571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5"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830580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575435"/>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8"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3669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3"/>
            <a:ext cx="8229600" cy="4530725"/>
          </a:xfrm>
        </p:spPr>
        <p:txBody>
          <a:bodyPr/>
          <a:lstStyle/>
          <a:p>
            <a:pPr lvl="0"/>
            <a:endParaRPr lang="en-US" noProof="0" smtClean="0"/>
          </a:p>
        </p:txBody>
      </p:sp>
      <p:sp>
        <p:nvSpPr>
          <p:cNvPr id="4" name="Rectangle 9"/>
          <p:cNvSpPr>
            <a:spLocks noGrp="1" noChangeArrowheads="1"/>
          </p:cNvSpPr>
          <p:nvPr>
            <p:ph type="dt" sz="half" idx="10"/>
          </p:nvPr>
        </p:nvSpPr>
        <p:spPr/>
        <p:txBody>
          <a:bodyPr/>
          <a:lstStyle>
            <a:lvl1pPr>
              <a:defRPr/>
            </a:lvl1pPr>
          </a:lstStyle>
          <a:p>
            <a:pPr>
              <a:defRPr/>
            </a:pPr>
            <a:endParaRPr lang="en-US" altLang="ja-JP"/>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p>
        </p:txBody>
      </p:sp>
      <p:sp>
        <p:nvSpPr>
          <p:cNvPr id="6" name="Rectangle 11"/>
          <p:cNvSpPr>
            <a:spLocks noGrp="1" noChangeArrowheads="1"/>
          </p:cNvSpPr>
          <p:nvPr>
            <p:ph type="sldNum" sz="quarter" idx="12"/>
          </p:nvPr>
        </p:nvSpPr>
        <p:spPr/>
        <p:txBody>
          <a:bodyPr/>
          <a:lstStyle>
            <a:lvl1pPr>
              <a:defRPr/>
            </a:lvl1pPr>
          </a:lstStyle>
          <a:p>
            <a:pPr>
              <a:defRPr/>
            </a:pPr>
            <a:fld id="{7EC3E8C8-E6A8-4D3B-AF3A-3D64ABFAECA8}" type="slidenum">
              <a:rPr lang="en-US" altLang="ja-JP"/>
              <a:pPr>
                <a:defRPr/>
              </a:pPr>
              <a:t>‹#›</a:t>
            </a:fld>
            <a:endParaRPr lang="en-US" altLang="ja-JP"/>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1027"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ape 82"/>
          <p:cNvSpPr/>
          <p:nvPr userDrawn="1"/>
        </p:nvSpPr>
        <p:spPr>
          <a:xfrm>
            <a:off x="5562600" y="152400"/>
            <a:ext cx="3227877" cy="553997"/>
          </a:xfrm>
          <a:prstGeom prst="rect">
            <a:avLst/>
          </a:prstGeom>
          <a:noFill/>
          <a:ln>
            <a:noFill/>
          </a:ln>
        </p:spPr>
        <p:txBody>
          <a:bodyPr lIns="0" tIns="0" rIns="0" bIns="0" anchor="t" anchorCtr="0">
            <a:spAutoFit/>
          </a:bodyPr>
          <a:lstStyle/>
          <a:p>
            <a:pPr algn="r" fontAlgn="auto">
              <a:spcBef>
                <a:spcPts val="0"/>
              </a:spcBef>
              <a:spcAft>
                <a:spcPts val="0"/>
              </a:spcAft>
            </a:pPr>
            <a:r>
              <a:rPr kumimoji="0" sz="2400" dirty="0">
                <a:solidFill>
                  <a:srgbClr val="003366"/>
                </a:solidFill>
                <a:latin typeface="Arial"/>
                <a:ea typeface="Arial"/>
                <a:cs typeface="Arial"/>
                <a:sym typeface="Arial"/>
              </a:rPr>
              <a:t>Great Lakes</a:t>
            </a:r>
          </a:p>
          <a:p>
            <a:pPr algn="r" fontAlgn="auto">
              <a:spcBef>
                <a:spcPts val="0"/>
              </a:spcBef>
              <a:spcAft>
                <a:spcPts val="0"/>
              </a:spcAft>
            </a:pPr>
            <a:r>
              <a:rPr kumimoji="0" sz="1200" dirty="0">
                <a:solidFill>
                  <a:srgbClr val="003366"/>
                </a:solidFill>
                <a:latin typeface="Arial"/>
                <a:ea typeface="Arial"/>
                <a:cs typeface="Arial"/>
                <a:sym typeface="Arial"/>
              </a:rPr>
              <a:t>Environmental Research Laboratory</a:t>
            </a:r>
          </a:p>
        </p:txBody>
      </p:sp>
    </p:spTree>
    <p:extLst>
      <p:ext uri="{BB962C8B-B14F-4D97-AF65-F5344CB8AC3E}">
        <p14:creationId xmlns:p14="http://schemas.microsoft.com/office/powerpoint/2010/main" val="27577855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p:txBody>
          <a:bodyPr/>
          <a:lstStyle>
            <a:lvl1pPr>
              <a:defRPr/>
            </a:lvl1pPr>
          </a:lstStyle>
          <a:p>
            <a:pPr>
              <a:defRPr/>
            </a:pPr>
            <a:endParaRPr lang="en-US" altLang="ja-JP"/>
          </a:p>
        </p:txBody>
      </p:sp>
      <p:sp>
        <p:nvSpPr>
          <p:cNvPr id="7" name="Rectangle 10"/>
          <p:cNvSpPr>
            <a:spLocks noGrp="1" noChangeArrowheads="1"/>
          </p:cNvSpPr>
          <p:nvPr>
            <p:ph type="ftr" sz="quarter" idx="11"/>
          </p:nvPr>
        </p:nvSpPr>
        <p:spPr/>
        <p:txBody>
          <a:bodyPr/>
          <a:lstStyle>
            <a:lvl1pPr>
              <a:defRPr/>
            </a:lvl1pPr>
          </a:lstStyle>
          <a:p>
            <a:pPr>
              <a:defRPr/>
            </a:pPr>
            <a:endParaRPr lang="en-US" altLang="ja-JP"/>
          </a:p>
        </p:txBody>
      </p:sp>
      <p:sp>
        <p:nvSpPr>
          <p:cNvPr id="8" name="Rectangle 11"/>
          <p:cNvSpPr>
            <a:spLocks noGrp="1" noChangeArrowheads="1"/>
          </p:cNvSpPr>
          <p:nvPr>
            <p:ph type="sldNum" sz="quarter" idx="12"/>
          </p:nvPr>
        </p:nvSpPr>
        <p:spPr/>
        <p:txBody>
          <a:bodyPr/>
          <a:lstStyle>
            <a:lvl1pPr>
              <a:defRPr/>
            </a:lvl1pPr>
          </a:lstStyle>
          <a:p>
            <a:pPr>
              <a:defRPr/>
            </a:pPr>
            <a:fld id="{FC7AE1F0-6CB8-46FE-9979-D5B7FDADD141}"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ltLang="ja-JP"/>
          </a:p>
        </p:txBody>
      </p:sp>
      <p:sp>
        <p:nvSpPr>
          <p:cNvPr id="8" name="Rectangle 10"/>
          <p:cNvSpPr>
            <a:spLocks noGrp="1" noChangeArrowheads="1"/>
          </p:cNvSpPr>
          <p:nvPr>
            <p:ph type="ftr" sz="quarter" idx="11"/>
          </p:nvPr>
        </p:nvSpPr>
        <p:spPr/>
        <p:txBody>
          <a:bodyPr/>
          <a:lstStyle>
            <a:lvl1pPr>
              <a:defRPr/>
            </a:lvl1pPr>
          </a:lstStyle>
          <a:p>
            <a:pPr>
              <a:defRPr/>
            </a:pPr>
            <a:endParaRPr lang="en-US" altLang="ja-JP"/>
          </a:p>
        </p:txBody>
      </p:sp>
      <p:sp>
        <p:nvSpPr>
          <p:cNvPr id="9" name="Rectangle 11"/>
          <p:cNvSpPr>
            <a:spLocks noGrp="1" noChangeArrowheads="1"/>
          </p:cNvSpPr>
          <p:nvPr>
            <p:ph type="sldNum" sz="quarter" idx="12"/>
          </p:nvPr>
        </p:nvSpPr>
        <p:spPr/>
        <p:txBody>
          <a:bodyPr/>
          <a:lstStyle>
            <a:lvl1pPr>
              <a:defRPr/>
            </a:lvl1pPr>
          </a:lstStyle>
          <a:p>
            <a:pPr>
              <a:defRPr/>
            </a:pPr>
            <a:fld id="{73A53595-9DBF-4F26-9BA0-7B4633C9E98C}"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1"/>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p:txBody>
          <a:bodyPr/>
          <a:lstStyle>
            <a:lvl1pPr>
              <a:defRPr/>
            </a:lvl1pPr>
          </a:lstStyle>
          <a:p>
            <a:pPr>
              <a:defRPr/>
            </a:pPr>
            <a:endParaRPr lang="en-US" altLang="ja-JP"/>
          </a:p>
        </p:txBody>
      </p:sp>
      <p:sp>
        <p:nvSpPr>
          <p:cNvPr id="4" name="Rectangle 10"/>
          <p:cNvSpPr>
            <a:spLocks noGrp="1" noChangeArrowheads="1"/>
          </p:cNvSpPr>
          <p:nvPr>
            <p:ph type="ftr" sz="quarter" idx="11"/>
          </p:nvPr>
        </p:nvSpPr>
        <p:spPr/>
        <p:txBody>
          <a:bodyPr/>
          <a:lstStyle>
            <a:lvl1pPr>
              <a:defRPr/>
            </a:lvl1pPr>
          </a:lstStyle>
          <a:p>
            <a:pPr>
              <a:defRPr/>
            </a:pPr>
            <a:endParaRPr lang="en-US" altLang="ja-JP"/>
          </a:p>
        </p:txBody>
      </p:sp>
      <p:sp>
        <p:nvSpPr>
          <p:cNvPr id="5" name="Rectangle 11"/>
          <p:cNvSpPr>
            <a:spLocks noGrp="1" noChangeArrowheads="1"/>
          </p:cNvSpPr>
          <p:nvPr>
            <p:ph type="sldNum" sz="quarter" idx="12"/>
          </p:nvPr>
        </p:nvSpPr>
        <p:spPr/>
        <p:txBody>
          <a:bodyPr/>
          <a:lstStyle>
            <a:lvl1pPr>
              <a:defRPr/>
            </a:lvl1pPr>
          </a:lstStyle>
          <a:p>
            <a:pPr>
              <a:defRPr/>
            </a:pPr>
            <a:fld id="{9ED49E24-BF6E-485E-915A-EF18023AD393}"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244BAB-9FB9-41C6-9D4C-DFF97F03C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53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160943-1DC7-4DC2-8F7A-3F2518656A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608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84" y="290631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F01434-5D76-4538-AEC2-ACC6B69155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7166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57C2A8-FCFA-49AB-BC8E-64DBF2FE56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750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a:defRPr/>
            </a:lvl1pPr>
          </a:lstStyle>
          <a:p>
            <a:pPr>
              <a:defRPr/>
            </a:pPr>
            <a:endParaRPr lang="en-US" altLang="ja-JP"/>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p>
        </p:txBody>
      </p:sp>
      <p:sp>
        <p:nvSpPr>
          <p:cNvPr id="6" name="Rectangle 11"/>
          <p:cNvSpPr>
            <a:spLocks noGrp="1" noChangeArrowheads="1"/>
          </p:cNvSpPr>
          <p:nvPr>
            <p:ph type="sldNum" sz="quarter" idx="12"/>
          </p:nvPr>
        </p:nvSpPr>
        <p:spPr/>
        <p:txBody>
          <a:bodyPr/>
          <a:lstStyle>
            <a:lvl1pPr>
              <a:defRPr/>
            </a:lvl1pPr>
          </a:lstStyle>
          <a:p>
            <a:pPr>
              <a:defRPr/>
            </a:pPr>
            <a:fld id="{FD8767E6-D7CD-40B1-AA21-05A6CCD248F9}"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087"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7"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5B2D5CA-8F2E-437C-8D1B-2F8079B18C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0328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C596D8-A1CF-4421-9323-8D7EC035F9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905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564BD0-4A8F-45F8-9219-7B5E6DA562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6286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2656"/>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06"/>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328A21-3EB7-4F72-9943-848F78B3F3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1237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817"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BF0B13-5E0F-4B77-A1E9-7DC2AB7139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9812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3BA90E-D8E9-4593-8D49-B62707291F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6189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8"/>
            <a:ext cx="2057400" cy="58507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38"/>
            <a:ext cx="5969000" cy="58507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DDE6D2-5264-45D4-9328-281B84DAF1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0286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5035"/>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1"/>
            <a:ext cx="4013200" cy="2205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3600" y="1600201"/>
            <a:ext cx="4013200" cy="2205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19540"/>
            <a:ext cx="4013200" cy="22062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73600" y="3919540"/>
            <a:ext cx="4013200" cy="22062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7843D2-1437-4B80-B36A-E9E6C07174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4869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7" y="1600200"/>
            <a:ext cx="683736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grpSp>
      <p:sp>
        <p:nvSpPr>
          <p:cNvPr id="5132" name="Rectangle 12"/>
          <p:cNvSpPr>
            <a:spLocks noGrp="1" noChangeArrowheads="1"/>
          </p:cNvSpPr>
          <p:nvPr>
            <p:ph type="ctrTitle"/>
          </p:nvPr>
        </p:nvSpPr>
        <p:spPr>
          <a:xfrm>
            <a:off x="685800" y="1219202"/>
            <a:ext cx="7772400" cy="1933575"/>
          </a:xfrm>
        </p:spPr>
        <p:txBody>
          <a:bodyPr anchor="b"/>
          <a:lstStyle>
            <a:lvl1pPr algn="r">
              <a:defRPr sz="4400"/>
            </a:lvl1pPr>
          </a:lstStyle>
          <a:p>
            <a:r>
              <a:rPr lang="ja-JP" altLang="en-US"/>
              <a:t>マスタ タイトルの書式設定</a:t>
            </a:r>
          </a:p>
        </p:txBody>
      </p:sp>
      <p:sp>
        <p:nvSpPr>
          <p:cNvPr id="513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ja-JP" altLang="en-US"/>
              <a:t>マスタ サブタイトルの書式設定</a:t>
            </a:r>
          </a:p>
        </p:txBody>
      </p:sp>
      <p:sp>
        <p:nvSpPr>
          <p:cNvPr id="11"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3A267882-A8C8-4B46-8858-FA3A29F56D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78379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FD8767E6-D7CD-40B1-AA21-05A6CCD248F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2797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a:defRPr/>
            </a:lvl1pPr>
          </a:lstStyle>
          <a:p>
            <a:pPr>
              <a:defRPr/>
            </a:pPr>
            <a:endParaRPr lang="en-US" altLang="ja-JP"/>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p>
        </p:txBody>
      </p:sp>
      <p:sp>
        <p:nvSpPr>
          <p:cNvPr id="6" name="Rectangle 11"/>
          <p:cNvSpPr>
            <a:spLocks noGrp="1" noChangeArrowheads="1"/>
          </p:cNvSpPr>
          <p:nvPr>
            <p:ph type="sldNum" sz="quarter" idx="12"/>
          </p:nvPr>
        </p:nvSpPr>
        <p:spPr/>
        <p:txBody>
          <a:bodyPr/>
          <a:lstStyle>
            <a:lvl1pPr>
              <a:defRPr/>
            </a:lvl1pPr>
          </a:lstStyle>
          <a:p>
            <a:pPr>
              <a:defRPr/>
            </a:pPr>
            <a:fld id="{5C60A478-B4C9-49F9-8BC0-A95353C5A458}"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5C60A478-B4C9-49F9-8BC0-A95353C5A45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0920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1A9FCB8D-F431-43EE-82AE-7E30A11B3DF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0064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8"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9" name="Rectangle 11"/>
          <p:cNvSpPr>
            <a:spLocks noGrp="1" noChangeArrowheads="1"/>
          </p:cNvSpPr>
          <p:nvPr>
            <p:ph type="sldNum" sz="quarter" idx="12"/>
          </p:nvPr>
        </p:nvSpPr>
        <p:spPr/>
        <p:txBody>
          <a:bodyPr/>
          <a:lstStyle>
            <a:lvl1pPr>
              <a:defRPr/>
            </a:lvl1pPr>
          </a:lstStyle>
          <a:p>
            <a:pPr>
              <a:defRPr/>
            </a:pPr>
            <a:fld id="{5056C1FA-81B0-4F4E-ACD0-CB399BF9180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31837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4"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sldNum" sz="quarter" idx="12"/>
          </p:nvPr>
        </p:nvSpPr>
        <p:spPr/>
        <p:txBody>
          <a:bodyPr/>
          <a:lstStyle>
            <a:lvl1pPr>
              <a:defRPr/>
            </a:lvl1pPr>
          </a:lstStyle>
          <a:p>
            <a:pPr>
              <a:defRPr/>
            </a:pPr>
            <a:fld id="{A01B66E3-383E-4619-AC6D-2691EB129F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50669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3"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4" name="Rectangle 11"/>
          <p:cNvSpPr>
            <a:spLocks noGrp="1" noChangeArrowheads="1"/>
          </p:cNvSpPr>
          <p:nvPr>
            <p:ph type="sldNum" sz="quarter" idx="12"/>
          </p:nvPr>
        </p:nvSpPr>
        <p:spPr/>
        <p:txBody>
          <a:bodyPr/>
          <a:lstStyle>
            <a:lvl1pPr>
              <a:defRPr/>
            </a:lvl1pPr>
          </a:lstStyle>
          <a:p>
            <a:pPr>
              <a:defRPr/>
            </a:pPr>
            <a:fld id="{3A630C04-05D8-4526-978B-F3C6141DB94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55595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C035146F-73E0-4171-A1E1-DC7ACF8DECD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09259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C9005F61-5164-48A9-B859-7583948104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86898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EB021864-E374-48EB-9494-F93E7E8ADE5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11953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D874F81F-BD53-4F71-82E7-67245501381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3122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3"/>
            <a:ext cx="8229600" cy="4530725"/>
          </a:xfrm>
        </p:spPr>
        <p:txBody>
          <a:bodyPr/>
          <a:lstStyle/>
          <a:p>
            <a:pPr lvl="0"/>
            <a:endParaRPr lang="en-US" noProof="0" smtClean="0"/>
          </a:p>
        </p:txBody>
      </p:sp>
      <p:sp>
        <p:nvSpPr>
          <p:cNvPr id="4"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7EC3E8C8-E6A8-4D3B-AF3A-3D64ABFAECA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4386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a:defRPr/>
            </a:lvl1pPr>
          </a:lstStyle>
          <a:p>
            <a:pPr>
              <a:defRPr/>
            </a:pPr>
            <a:endParaRPr lang="en-US" altLang="ja-JP"/>
          </a:p>
        </p:txBody>
      </p:sp>
      <p:sp>
        <p:nvSpPr>
          <p:cNvPr id="6" name="Rectangle 10"/>
          <p:cNvSpPr>
            <a:spLocks noGrp="1" noChangeArrowheads="1"/>
          </p:cNvSpPr>
          <p:nvPr>
            <p:ph type="ftr" sz="quarter" idx="11"/>
          </p:nvPr>
        </p:nvSpPr>
        <p:spPr/>
        <p:txBody>
          <a:bodyPr/>
          <a:lstStyle>
            <a:lvl1pPr>
              <a:defRPr/>
            </a:lvl1pPr>
          </a:lstStyle>
          <a:p>
            <a:pPr>
              <a:defRPr/>
            </a:pPr>
            <a:endParaRPr lang="en-US" altLang="ja-JP"/>
          </a:p>
        </p:txBody>
      </p:sp>
      <p:sp>
        <p:nvSpPr>
          <p:cNvPr id="7" name="Rectangle 11"/>
          <p:cNvSpPr>
            <a:spLocks noGrp="1" noChangeArrowheads="1"/>
          </p:cNvSpPr>
          <p:nvPr>
            <p:ph type="sldNum" sz="quarter" idx="12"/>
          </p:nvPr>
        </p:nvSpPr>
        <p:spPr/>
        <p:txBody>
          <a:bodyPr/>
          <a:lstStyle>
            <a:lvl1pPr>
              <a:defRPr/>
            </a:lvl1pPr>
          </a:lstStyle>
          <a:p>
            <a:pPr>
              <a:defRPr/>
            </a:pPr>
            <a:fld id="{1A9FCB8D-F431-43EE-82AE-7E30A11B3DFB}"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7"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11"/>
          <p:cNvSpPr>
            <a:spLocks noGrp="1" noChangeArrowheads="1"/>
          </p:cNvSpPr>
          <p:nvPr>
            <p:ph type="sldNum" sz="quarter" idx="12"/>
          </p:nvPr>
        </p:nvSpPr>
        <p:spPr/>
        <p:txBody>
          <a:bodyPr/>
          <a:lstStyle>
            <a:lvl1pPr>
              <a:defRPr/>
            </a:lvl1pPr>
          </a:lstStyle>
          <a:p>
            <a:pPr>
              <a:defRPr/>
            </a:pPr>
            <a:fld id="{FC7AE1F0-6CB8-46FE-9979-D5B7FDADD14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03555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8"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9" name="Rectangle 11"/>
          <p:cNvSpPr>
            <a:spLocks noGrp="1" noChangeArrowheads="1"/>
          </p:cNvSpPr>
          <p:nvPr>
            <p:ph type="sldNum" sz="quarter" idx="12"/>
          </p:nvPr>
        </p:nvSpPr>
        <p:spPr/>
        <p:txBody>
          <a:bodyPr/>
          <a:lstStyle>
            <a:lvl1pPr>
              <a:defRPr/>
            </a:lvl1pPr>
          </a:lstStyle>
          <a:p>
            <a:pPr>
              <a:defRPr/>
            </a:pPr>
            <a:fld id="{73A53595-9DBF-4F26-9BA0-7B4633C9E9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1130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1"/>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4"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sldNum" sz="quarter" idx="12"/>
          </p:nvPr>
        </p:nvSpPr>
        <p:spPr/>
        <p:txBody>
          <a:bodyPr/>
          <a:lstStyle>
            <a:lvl1pPr>
              <a:defRPr/>
            </a:lvl1pPr>
          </a:lstStyle>
          <a:p>
            <a:pPr>
              <a:defRPr/>
            </a:pPr>
            <a:fld id="{9ED49E24-BF6E-485E-915A-EF18023AD3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58588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1027"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1658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1027"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icture Placeholder 4"/>
          <p:cNvSpPr>
            <a:spLocks noGrp="1"/>
          </p:cNvSpPr>
          <p:nvPr>
            <p:ph type="pic" sz="quarter" idx="13"/>
          </p:nvPr>
        </p:nvSpPr>
        <p:spPr>
          <a:xfrm>
            <a:off x="0" y="5562600"/>
            <a:ext cx="9144000" cy="1295400"/>
          </a:xfrm>
        </p:spPr>
        <p:txBody>
          <a:bodyPr/>
          <a:lstStyle/>
          <a:p>
            <a:endParaRPr lang="en-US"/>
          </a:p>
        </p:txBody>
      </p:sp>
    </p:spTree>
    <p:extLst>
      <p:ext uri="{BB962C8B-B14F-4D97-AF65-F5344CB8AC3E}">
        <p14:creationId xmlns:p14="http://schemas.microsoft.com/office/powerpoint/2010/main" val="3536946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39737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295400" y="5867400"/>
            <a:ext cx="6400800" cy="838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1027"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icture Placeholder 6"/>
          <p:cNvSpPr>
            <a:spLocks noGrp="1"/>
          </p:cNvSpPr>
          <p:nvPr>
            <p:ph type="pic" sz="quarter" idx="13"/>
          </p:nvPr>
        </p:nvSpPr>
        <p:spPr>
          <a:xfrm>
            <a:off x="1600200" y="1066800"/>
            <a:ext cx="6096000" cy="3276600"/>
          </a:xfrm>
        </p:spPr>
        <p:txBody>
          <a:bodyPr/>
          <a:lstStyle/>
          <a:p>
            <a:endParaRPr lang="en-US"/>
          </a:p>
        </p:txBody>
      </p:sp>
    </p:spTree>
    <p:extLst>
      <p:ext uri="{BB962C8B-B14F-4D97-AF65-F5344CB8AC3E}">
        <p14:creationId xmlns:p14="http://schemas.microsoft.com/office/powerpoint/2010/main" val="5169593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7"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0791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9"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70226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454EB7C-6F07-4EDA-A369-FEB0BF4AB2DA}" type="slidenum">
              <a:rPr lang="en-US" smtClean="0">
                <a:solidFill>
                  <a:prstClr val="black"/>
                </a:solidFill>
              </a:rPr>
              <a:pPr/>
              <a:t>‹#›</a:t>
            </a:fld>
            <a:endParaRPr lang="en-US" dirty="0">
              <a:solidFill>
                <a:prstClr val="black"/>
              </a:solidFill>
            </a:endParaRPr>
          </a:p>
        </p:txBody>
      </p:sp>
      <p:pic>
        <p:nvPicPr>
          <p:cNvPr id="4"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65590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5"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5482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ltLang="ja-JP"/>
          </a:p>
        </p:txBody>
      </p:sp>
      <p:sp>
        <p:nvSpPr>
          <p:cNvPr id="8" name="Rectangle 10"/>
          <p:cNvSpPr>
            <a:spLocks noGrp="1" noChangeArrowheads="1"/>
          </p:cNvSpPr>
          <p:nvPr>
            <p:ph type="ftr" sz="quarter" idx="11"/>
          </p:nvPr>
        </p:nvSpPr>
        <p:spPr/>
        <p:txBody>
          <a:bodyPr/>
          <a:lstStyle>
            <a:lvl1pPr>
              <a:defRPr/>
            </a:lvl1pPr>
          </a:lstStyle>
          <a:p>
            <a:pPr>
              <a:defRPr/>
            </a:pPr>
            <a:endParaRPr lang="en-US" altLang="ja-JP"/>
          </a:p>
        </p:txBody>
      </p:sp>
      <p:sp>
        <p:nvSpPr>
          <p:cNvPr id="9" name="Rectangle 11"/>
          <p:cNvSpPr>
            <a:spLocks noGrp="1" noChangeArrowheads="1"/>
          </p:cNvSpPr>
          <p:nvPr>
            <p:ph type="sldNum" sz="quarter" idx="12"/>
          </p:nvPr>
        </p:nvSpPr>
        <p:spPr/>
        <p:txBody>
          <a:bodyPr/>
          <a:lstStyle>
            <a:lvl1pPr>
              <a:defRPr/>
            </a:lvl1pPr>
          </a:lstStyle>
          <a:p>
            <a:pPr>
              <a:defRPr/>
            </a:pPr>
            <a:fld id="{5056C1FA-81B0-4F4E-ACD0-CB399BF9180F}" type="slidenum">
              <a:rPr lang="en-US" altLang="ja-JP"/>
              <a:pPr>
                <a:defRPr/>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 y="6477000"/>
            <a:ext cx="2133600" cy="365125"/>
          </a:xfrm>
        </p:spPr>
        <p:txBody>
          <a:bodyPr/>
          <a:lstStyle>
            <a:lvl1pPr algn="l">
              <a:defRPr/>
            </a:lvl1pPr>
          </a:lstStyle>
          <a:p>
            <a:fld id="{0454EB7C-6F07-4EDA-A369-FEB0BF4AB2DA}" type="slidenum">
              <a:rPr lang="en-US" smtClean="0">
                <a:solidFill>
                  <a:prstClr val="black"/>
                </a:solidFill>
              </a:rPr>
              <a:pPr/>
              <a:t>‹#›</a:t>
            </a:fld>
            <a:endParaRPr lang="en-US">
              <a:solidFill>
                <a:prstClr val="black"/>
              </a:solidFill>
            </a:endParaRPr>
          </a:p>
        </p:txBody>
      </p:sp>
      <p:pic>
        <p:nvPicPr>
          <p:cNvPr id="5"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96155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5"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1979" y="6128658"/>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51966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5"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830580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15083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8"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67479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0454EB7C-6F07-4EDA-A369-FEB0BF4AB2DA}" type="slidenum">
              <a:rPr lang="en-US" smtClean="0">
                <a:solidFill>
                  <a:prstClr val="black"/>
                </a:solidFill>
              </a:rPr>
              <a:pPr/>
              <a:t>‹#›</a:t>
            </a:fld>
            <a:endParaRPr lang="en-US">
              <a:solidFill>
                <a:prstClr val="black"/>
              </a:solidFill>
            </a:endParaRPr>
          </a:p>
        </p:txBody>
      </p:sp>
      <p:pic>
        <p:nvPicPr>
          <p:cNvPr id="1027" name="Picture 3"/>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9778" l="10000" r="90000"/>
                    </a14:imgEffect>
                  </a14:imgLayer>
                </a14:imgProps>
              </a:ext>
              <a:ext uri="{28A0092B-C50C-407E-A947-70E740481C1C}">
                <a14:useLocalDpi xmlns:a14="http://schemas.microsoft.com/office/drawing/2010/main" val="0"/>
              </a:ext>
            </a:extLst>
          </a:blip>
          <a:srcRect l="7692"/>
          <a:stretch/>
        </p:blipFill>
        <p:spPr bwMode="auto">
          <a:xfrm>
            <a:off x="0" y="54429"/>
            <a:ext cx="914399" cy="70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ape 82"/>
          <p:cNvSpPr/>
          <p:nvPr userDrawn="1"/>
        </p:nvSpPr>
        <p:spPr>
          <a:xfrm>
            <a:off x="5562600" y="152400"/>
            <a:ext cx="3227877" cy="553997"/>
          </a:xfrm>
          <a:prstGeom prst="rect">
            <a:avLst/>
          </a:prstGeom>
          <a:noFill/>
          <a:ln>
            <a:noFill/>
          </a:ln>
        </p:spPr>
        <p:txBody>
          <a:bodyPr lIns="0" tIns="0" rIns="0" bIns="0" anchor="t" anchorCtr="0">
            <a:spAutoFit/>
          </a:bodyPr>
          <a:lstStyle/>
          <a:p>
            <a:pPr algn="r" fontAlgn="auto">
              <a:spcBef>
                <a:spcPts val="0"/>
              </a:spcBef>
              <a:spcAft>
                <a:spcPts val="0"/>
              </a:spcAft>
            </a:pPr>
            <a:r>
              <a:rPr kumimoji="0" sz="2400" dirty="0">
                <a:solidFill>
                  <a:srgbClr val="003366"/>
                </a:solidFill>
                <a:latin typeface="Arial"/>
                <a:ea typeface="Arial"/>
                <a:cs typeface="Arial"/>
                <a:sym typeface="Arial"/>
              </a:rPr>
              <a:t>Great Lakes</a:t>
            </a:r>
          </a:p>
          <a:p>
            <a:pPr algn="r" fontAlgn="auto">
              <a:spcBef>
                <a:spcPts val="0"/>
              </a:spcBef>
              <a:spcAft>
                <a:spcPts val="0"/>
              </a:spcAft>
            </a:pPr>
            <a:r>
              <a:rPr kumimoji="0" sz="1200" dirty="0">
                <a:solidFill>
                  <a:srgbClr val="003366"/>
                </a:solidFill>
                <a:latin typeface="Arial"/>
                <a:ea typeface="Arial"/>
                <a:cs typeface="Arial"/>
                <a:sym typeface="Arial"/>
              </a:rPr>
              <a:t>Environmental Research Laboratory</a:t>
            </a:r>
          </a:p>
        </p:txBody>
      </p:sp>
    </p:spTree>
    <p:extLst>
      <p:ext uri="{BB962C8B-B14F-4D97-AF65-F5344CB8AC3E}">
        <p14:creationId xmlns:p14="http://schemas.microsoft.com/office/powerpoint/2010/main" val="10582379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02C540C-EA8D-E84B-A464-C03837A4D88B}" type="datetime1">
              <a:rPr lang="ja-JP" altLang="en-US" smtClean="0">
                <a:solidFill>
                  <a:prstClr val="black">
                    <a:tint val="75000"/>
                  </a:prstClr>
                </a:solidFill>
              </a:rPr>
              <a:pPr/>
              <a:t>2016/5/23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9DBAC48-130A-DC4F-BA61-E1163C3876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0051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944A5A-F701-CF43-8132-79D1EF048033}" type="datetime1">
              <a:rPr lang="ja-JP" altLang="en-US" smtClean="0">
                <a:solidFill>
                  <a:prstClr val="black">
                    <a:tint val="75000"/>
                  </a:prstClr>
                </a:solidFill>
              </a:rPr>
              <a:pPr/>
              <a:t>2016/5/23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9DBAC48-130A-DC4F-BA61-E1163C3876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94281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D9A9142-276A-B245-8372-20998595E8B7}" type="datetime1">
              <a:rPr lang="ja-JP" altLang="en-US" smtClean="0">
                <a:solidFill>
                  <a:prstClr val="black">
                    <a:tint val="75000"/>
                  </a:prstClr>
                </a:solidFill>
              </a:rPr>
              <a:pPr/>
              <a:t>2016/5/23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9DBAC48-130A-DC4F-BA61-E1163C3876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16419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9F1B629-FB1D-7E43-95A2-EB2F4A938A29}" type="datetime1">
              <a:rPr lang="ja-JP" altLang="en-US" smtClean="0">
                <a:solidFill>
                  <a:prstClr val="black">
                    <a:tint val="75000"/>
                  </a:prstClr>
                </a:solidFill>
              </a:rPr>
              <a:pPr/>
              <a:t>2016/5/23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9DBAC48-130A-DC4F-BA61-E1163C3876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22493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3F96178-0F26-034A-952C-FA2EAC5F45A5}" type="datetime1">
              <a:rPr lang="ja-JP" altLang="en-US" smtClean="0">
                <a:solidFill>
                  <a:prstClr val="black">
                    <a:tint val="75000"/>
                  </a:prstClr>
                </a:solidFill>
              </a:rPr>
              <a:pPr/>
              <a:t>2016/5/23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9DBAC48-130A-DC4F-BA61-E1163C3876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063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a:defRPr/>
            </a:lvl1pPr>
          </a:lstStyle>
          <a:p>
            <a:pPr>
              <a:defRPr/>
            </a:pPr>
            <a:endParaRPr lang="en-US" altLang="ja-JP"/>
          </a:p>
        </p:txBody>
      </p:sp>
      <p:sp>
        <p:nvSpPr>
          <p:cNvPr id="4" name="Rectangle 10"/>
          <p:cNvSpPr>
            <a:spLocks noGrp="1" noChangeArrowheads="1"/>
          </p:cNvSpPr>
          <p:nvPr>
            <p:ph type="ftr" sz="quarter" idx="11"/>
          </p:nvPr>
        </p:nvSpPr>
        <p:spPr/>
        <p:txBody>
          <a:bodyPr/>
          <a:lstStyle>
            <a:lvl1pPr>
              <a:defRPr/>
            </a:lvl1pPr>
          </a:lstStyle>
          <a:p>
            <a:pPr>
              <a:defRPr/>
            </a:pPr>
            <a:endParaRPr lang="en-US" altLang="ja-JP"/>
          </a:p>
        </p:txBody>
      </p:sp>
      <p:sp>
        <p:nvSpPr>
          <p:cNvPr id="5" name="Rectangle 11"/>
          <p:cNvSpPr>
            <a:spLocks noGrp="1" noChangeArrowheads="1"/>
          </p:cNvSpPr>
          <p:nvPr>
            <p:ph type="sldNum" sz="quarter" idx="12"/>
          </p:nvPr>
        </p:nvSpPr>
        <p:spPr/>
        <p:txBody>
          <a:bodyPr/>
          <a:lstStyle>
            <a:lvl1pPr>
              <a:defRPr/>
            </a:lvl1pPr>
          </a:lstStyle>
          <a:p>
            <a:pPr>
              <a:defRPr/>
            </a:pPr>
            <a:fld id="{A01B66E3-383E-4619-AC6D-2691EB129F10}" type="slidenum">
              <a:rPr lang="en-US" altLang="ja-JP"/>
              <a:pPr>
                <a:defRPr/>
              </a:pPr>
              <a:t>‹#›</a:t>
            </a:fld>
            <a:endParaRPr lang="en-US" altLang="ja-JP"/>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9532B5F-92A3-A047-B13D-843C208DD8BD}" type="datetime1">
              <a:rPr lang="ja-JP" altLang="en-US" smtClean="0">
                <a:solidFill>
                  <a:prstClr val="black">
                    <a:tint val="75000"/>
                  </a:prstClr>
                </a:solidFill>
              </a:rPr>
              <a:pPr/>
              <a:t>2016/5/23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9DBAC48-130A-DC4F-BA61-E1163C3876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79852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38689AD-FF9B-4147-8CE8-9D0CE4D0627B}" type="datetime1">
              <a:rPr lang="ja-JP" altLang="en-US" smtClean="0">
                <a:solidFill>
                  <a:prstClr val="black">
                    <a:tint val="75000"/>
                  </a:prstClr>
                </a:solidFill>
              </a:rPr>
              <a:pPr/>
              <a:t>2016/5/23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9DBAC48-130A-DC4F-BA61-E1163C3876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17349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ECD3A43-0D51-6447-A2CC-DBF298305917}" type="datetime1">
              <a:rPr lang="ja-JP" altLang="en-US" smtClean="0">
                <a:solidFill>
                  <a:prstClr val="black">
                    <a:tint val="75000"/>
                  </a:prstClr>
                </a:solidFill>
              </a:rPr>
              <a:pPr/>
              <a:t>2016/5/23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9DBAC48-130A-DC4F-BA61-E1163C3876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81682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E70D80-12A4-E343-9C33-2DA07D48216A}" type="datetime1">
              <a:rPr lang="ja-JP" altLang="en-US" smtClean="0">
                <a:solidFill>
                  <a:prstClr val="black">
                    <a:tint val="75000"/>
                  </a:prstClr>
                </a:solidFill>
              </a:rPr>
              <a:pPr/>
              <a:t>2016/5/23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9DBAC48-130A-DC4F-BA61-E1163C3876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96176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961E8E2-1505-6448-9A4D-B96390EADDFB}" type="datetime1">
              <a:rPr lang="ja-JP" altLang="en-US" smtClean="0">
                <a:solidFill>
                  <a:prstClr val="black">
                    <a:tint val="75000"/>
                  </a:prstClr>
                </a:solidFill>
              </a:rPr>
              <a:pPr/>
              <a:t>2016/5/23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9DBAC48-130A-DC4F-BA61-E1163C3876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37908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633CE78-3646-0043-B932-F88B3A15AF9C}" type="datetime1">
              <a:rPr lang="ja-JP" altLang="en-US" smtClean="0">
                <a:solidFill>
                  <a:prstClr val="black">
                    <a:tint val="75000"/>
                  </a:prstClr>
                </a:solidFill>
              </a:rPr>
              <a:pPr/>
              <a:t>2016/5/23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9DBAC48-130A-DC4F-BA61-E1163C3876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09963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714374"/>
            <a:ext cx="7591426" cy="542925"/>
          </a:xfrm>
          <a:prstGeom prst="rect">
            <a:avLst/>
          </a:prstGeom>
        </p:spPr>
        <p:txBody>
          <a:bodyPr/>
          <a:lstStyle>
            <a:lvl1pPr>
              <a:buFontTx/>
              <a:buNone/>
              <a:defRPr sz="2800">
                <a:solidFill>
                  <a:srgbClr val="0070C0"/>
                </a:solidFill>
              </a:defRPr>
            </a:lvl1pPr>
          </a:lstStyle>
          <a:p>
            <a:pPr lvl="0"/>
            <a:r>
              <a:rPr lang="en-US" dirty="0" smtClean="0"/>
              <a:t>Click to edit Master text styles</a:t>
            </a:r>
          </a:p>
        </p:txBody>
      </p:sp>
      <p:sp>
        <p:nvSpPr>
          <p:cNvPr id="6" name="Content Placeholder 2"/>
          <p:cNvSpPr>
            <a:spLocks noGrp="1"/>
          </p:cNvSpPr>
          <p:nvPr>
            <p:ph sz="half" idx="12"/>
          </p:nvPr>
        </p:nvSpPr>
        <p:spPr>
          <a:xfrm>
            <a:off x="588735" y="1712912"/>
            <a:ext cx="4078515" cy="4525963"/>
          </a:xfrm>
          <a:prstGeom prst="rect">
            <a:avLst/>
          </a:prstGeom>
        </p:spPr>
        <p:txBody>
          <a:bodyPr/>
          <a:lstStyle>
            <a:lvl1pPr>
              <a:defRPr sz="2200">
                <a:solidFill>
                  <a:srgbClr val="0070C0"/>
                </a:solidFill>
              </a:defRPr>
            </a:lvl1pPr>
            <a:lvl2pPr>
              <a:defRPr sz="2400">
                <a:solidFill>
                  <a:srgbClr val="0070C0"/>
                </a:solidFill>
              </a:defRPr>
            </a:lvl2pPr>
            <a:lvl3pPr>
              <a:defRPr sz="2000">
                <a:solidFill>
                  <a:srgbClr val="0070C0"/>
                </a:solidFill>
              </a:defRPr>
            </a:lvl3pPr>
            <a:lvl4pPr>
              <a:defRPr sz="1800">
                <a:solidFill>
                  <a:srgbClr val="0070C0"/>
                </a:solidFill>
              </a:defRPr>
            </a:lvl4pPr>
            <a:lvl5pPr>
              <a:defRPr sz="1800">
                <a:solidFill>
                  <a:srgbClr val="0070C0"/>
                </a:solidFill>
              </a:defRPr>
            </a:lvl5pPr>
            <a:lvl6pPr>
              <a:defRPr sz="1800"/>
            </a:lvl6pPr>
            <a:lvl7pPr>
              <a:defRPr sz="1800"/>
            </a:lvl7pPr>
            <a:lvl8pPr>
              <a:defRPr sz="1800"/>
            </a:lvl8pPr>
            <a:lvl9pPr>
              <a:defRPr sz="1800"/>
            </a:lvl9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 level</a:t>
            </a:r>
            <a:endParaRPr lang="en-US" dirty="0"/>
          </a:p>
        </p:txBody>
      </p:sp>
      <p:sp>
        <p:nvSpPr>
          <p:cNvPr id="9" name="Content Placeholder 2"/>
          <p:cNvSpPr>
            <a:spLocks noGrp="1"/>
          </p:cNvSpPr>
          <p:nvPr>
            <p:ph sz="half" idx="13"/>
          </p:nvPr>
        </p:nvSpPr>
        <p:spPr>
          <a:xfrm>
            <a:off x="4827360" y="1712912"/>
            <a:ext cx="4078515" cy="4525963"/>
          </a:xfrm>
          <a:prstGeom prst="rect">
            <a:avLst/>
          </a:prstGeom>
        </p:spPr>
        <p:txBody>
          <a:bodyPr/>
          <a:lstStyle>
            <a:lvl1pPr>
              <a:defRPr sz="2200">
                <a:solidFill>
                  <a:srgbClr val="0070C0"/>
                </a:solidFill>
              </a:defRPr>
            </a:lvl1pPr>
            <a:lvl2pPr>
              <a:defRPr sz="2400">
                <a:solidFill>
                  <a:srgbClr val="0070C0"/>
                </a:solidFill>
              </a:defRPr>
            </a:lvl2pPr>
            <a:lvl3pPr>
              <a:defRPr sz="2000">
                <a:solidFill>
                  <a:srgbClr val="0070C0"/>
                </a:solidFill>
              </a:defRPr>
            </a:lvl3pPr>
            <a:lvl4pPr>
              <a:defRPr sz="1800">
                <a:solidFill>
                  <a:srgbClr val="0070C0"/>
                </a:solidFill>
              </a:defRPr>
            </a:lvl4pPr>
            <a:lvl5pPr>
              <a:defRPr sz="1800">
                <a:solidFill>
                  <a:srgbClr val="0070C0"/>
                </a:solidFill>
              </a:defRPr>
            </a:lvl5pPr>
            <a:lvl6pPr>
              <a:defRPr sz="1800"/>
            </a:lvl6pPr>
            <a:lvl7pPr>
              <a:defRPr sz="1800"/>
            </a:lvl7pPr>
            <a:lvl8pPr>
              <a:defRPr sz="1800"/>
            </a:lvl8pPr>
            <a:lvl9pPr>
              <a:defRPr sz="1800"/>
            </a:lvl9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 level</a:t>
            </a:r>
            <a:endParaRPr lang="en-US" dirty="0"/>
          </a:p>
        </p:txBody>
      </p:sp>
      <p:sp>
        <p:nvSpPr>
          <p:cNvPr id="5" name="スライド番号プレースホルダー 1"/>
          <p:cNvSpPr>
            <a:spLocks noGrp="1"/>
          </p:cNvSpPr>
          <p:nvPr>
            <p:ph type="sldNum" sz="quarter" idx="14"/>
          </p:nvPr>
        </p:nvSpPr>
        <p:spPr/>
        <p:txBody>
          <a:bodyPr/>
          <a:lstStyle>
            <a:lvl1pPr>
              <a:defRPr/>
            </a:lvl1pPr>
          </a:lstStyle>
          <a:p>
            <a:pPr>
              <a:defRPr/>
            </a:pPr>
            <a:fld id="{C13BB44E-C588-45FA-A05E-789B3A6CE3B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005835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7" y="1600200"/>
            <a:ext cx="683736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grpSp>
      <p:sp>
        <p:nvSpPr>
          <p:cNvPr id="5132" name="Rectangle 12"/>
          <p:cNvSpPr>
            <a:spLocks noGrp="1" noChangeArrowheads="1"/>
          </p:cNvSpPr>
          <p:nvPr>
            <p:ph type="ctrTitle"/>
          </p:nvPr>
        </p:nvSpPr>
        <p:spPr>
          <a:xfrm>
            <a:off x="685800" y="1219202"/>
            <a:ext cx="7772400" cy="1933575"/>
          </a:xfrm>
        </p:spPr>
        <p:txBody>
          <a:bodyPr anchor="b"/>
          <a:lstStyle>
            <a:lvl1pPr algn="r">
              <a:defRPr sz="4400"/>
            </a:lvl1pPr>
          </a:lstStyle>
          <a:p>
            <a:r>
              <a:rPr lang="ja-JP" altLang="en-US"/>
              <a:t>マスタ タイトルの書式設定</a:t>
            </a:r>
          </a:p>
        </p:txBody>
      </p:sp>
      <p:sp>
        <p:nvSpPr>
          <p:cNvPr id="513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ja-JP" altLang="en-US"/>
              <a:t>マスタ サブタイトルの書式設定</a:t>
            </a:r>
          </a:p>
        </p:txBody>
      </p:sp>
      <p:sp>
        <p:nvSpPr>
          <p:cNvPr id="11"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3A267882-A8C8-4B46-8858-FA3A29F56D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126214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FD8767E6-D7CD-40B1-AA21-05A6CCD248F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038347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5C60A478-B4C9-49F9-8BC0-A95353C5A45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6506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defRPr/>
            </a:lvl1pPr>
          </a:lstStyle>
          <a:p>
            <a:pPr>
              <a:defRPr/>
            </a:pPr>
            <a:endParaRPr lang="en-US" altLang="ja-JP"/>
          </a:p>
        </p:txBody>
      </p:sp>
      <p:sp>
        <p:nvSpPr>
          <p:cNvPr id="3" name="Rectangle 10"/>
          <p:cNvSpPr>
            <a:spLocks noGrp="1" noChangeArrowheads="1"/>
          </p:cNvSpPr>
          <p:nvPr>
            <p:ph type="ftr" sz="quarter" idx="11"/>
          </p:nvPr>
        </p:nvSpPr>
        <p:spPr/>
        <p:txBody>
          <a:bodyPr/>
          <a:lstStyle>
            <a:lvl1pPr>
              <a:defRPr/>
            </a:lvl1pPr>
          </a:lstStyle>
          <a:p>
            <a:pPr>
              <a:defRPr/>
            </a:pPr>
            <a:endParaRPr lang="en-US" altLang="ja-JP"/>
          </a:p>
        </p:txBody>
      </p:sp>
      <p:sp>
        <p:nvSpPr>
          <p:cNvPr id="4" name="Rectangle 11"/>
          <p:cNvSpPr>
            <a:spLocks noGrp="1" noChangeArrowheads="1"/>
          </p:cNvSpPr>
          <p:nvPr>
            <p:ph type="sldNum" sz="quarter" idx="12"/>
          </p:nvPr>
        </p:nvSpPr>
        <p:spPr/>
        <p:txBody>
          <a:bodyPr/>
          <a:lstStyle>
            <a:lvl1pPr>
              <a:defRPr/>
            </a:lvl1pPr>
          </a:lstStyle>
          <a:p>
            <a:pPr>
              <a:defRPr/>
            </a:pPr>
            <a:fld id="{3A630C04-05D8-4526-978B-F3C6141DB94C}" type="slidenum">
              <a:rPr lang="en-US" altLang="ja-JP"/>
              <a:pPr>
                <a:defRPr/>
              </a:pPr>
              <a:t>‹#›</a:t>
            </a:fld>
            <a:endParaRPr lang="en-US" altLang="ja-JP"/>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1A9FCB8D-F431-43EE-82AE-7E30A11B3DF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08334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8"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9" name="Rectangle 11"/>
          <p:cNvSpPr>
            <a:spLocks noGrp="1" noChangeArrowheads="1"/>
          </p:cNvSpPr>
          <p:nvPr>
            <p:ph type="sldNum" sz="quarter" idx="12"/>
          </p:nvPr>
        </p:nvSpPr>
        <p:spPr/>
        <p:txBody>
          <a:bodyPr/>
          <a:lstStyle>
            <a:lvl1pPr>
              <a:defRPr/>
            </a:lvl1pPr>
          </a:lstStyle>
          <a:p>
            <a:pPr>
              <a:defRPr/>
            </a:pPr>
            <a:fld id="{5056C1FA-81B0-4F4E-ACD0-CB399BF9180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410439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4"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sldNum" sz="quarter" idx="12"/>
          </p:nvPr>
        </p:nvSpPr>
        <p:spPr/>
        <p:txBody>
          <a:bodyPr/>
          <a:lstStyle>
            <a:lvl1pPr>
              <a:defRPr/>
            </a:lvl1pPr>
          </a:lstStyle>
          <a:p>
            <a:pPr>
              <a:defRPr/>
            </a:pPr>
            <a:fld id="{A01B66E3-383E-4619-AC6D-2691EB129F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427513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3"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4" name="Rectangle 11"/>
          <p:cNvSpPr>
            <a:spLocks noGrp="1" noChangeArrowheads="1"/>
          </p:cNvSpPr>
          <p:nvPr>
            <p:ph type="sldNum" sz="quarter" idx="12"/>
          </p:nvPr>
        </p:nvSpPr>
        <p:spPr/>
        <p:txBody>
          <a:bodyPr/>
          <a:lstStyle>
            <a:lvl1pPr>
              <a:defRPr/>
            </a:lvl1pPr>
          </a:lstStyle>
          <a:p>
            <a:pPr>
              <a:defRPr/>
            </a:pPr>
            <a:fld id="{3A630C04-05D8-4526-978B-F3C6141DB94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425495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C035146F-73E0-4171-A1E1-DC7ACF8DECD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199888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C9005F61-5164-48A9-B859-7583948104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94236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EB021864-E374-48EB-9494-F93E7E8ADE5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114247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D874F81F-BD53-4F71-82E7-67245501381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383048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3"/>
            <a:ext cx="8229600" cy="4530725"/>
          </a:xfrm>
        </p:spPr>
        <p:txBody>
          <a:bodyPr/>
          <a:lstStyle/>
          <a:p>
            <a:pPr lvl="0"/>
            <a:endParaRPr lang="en-US" noProof="0" smtClean="0"/>
          </a:p>
        </p:txBody>
      </p:sp>
      <p:sp>
        <p:nvSpPr>
          <p:cNvPr id="4"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7EC3E8C8-E6A8-4D3B-AF3A-3D64ABFAECA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937071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7"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11"/>
          <p:cNvSpPr>
            <a:spLocks noGrp="1" noChangeArrowheads="1"/>
          </p:cNvSpPr>
          <p:nvPr>
            <p:ph type="sldNum" sz="quarter" idx="12"/>
          </p:nvPr>
        </p:nvSpPr>
        <p:spPr/>
        <p:txBody>
          <a:bodyPr/>
          <a:lstStyle>
            <a:lvl1pPr>
              <a:defRPr/>
            </a:lvl1pPr>
          </a:lstStyle>
          <a:p>
            <a:pPr>
              <a:defRPr/>
            </a:pPr>
            <a:fld id="{FC7AE1F0-6CB8-46FE-9979-D5B7FDADD14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9906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a:defRPr/>
            </a:lvl1pPr>
          </a:lstStyle>
          <a:p>
            <a:pPr>
              <a:defRPr/>
            </a:pPr>
            <a:endParaRPr lang="en-US" altLang="ja-JP"/>
          </a:p>
        </p:txBody>
      </p:sp>
      <p:sp>
        <p:nvSpPr>
          <p:cNvPr id="6" name="Rectangle 10"/>
          <p:cNvSpPr>
            <a:spLocks noGrp="1" noChangeArrowheads="1"/>
          </p:cNvSpPr>
          <p:nvPr>
            <p:ph type="ftr" sz="quarter" idx="11"/>
          </p:nvPr>
        </p:nvSpPr>
        <p:spPr/>
        <p:txBody>
          <a:bodyPr/>
          <a:lstStyle>
            <a:lvl1pPr>
              <a:defRPr/>
            </a:lvl1pPr>
          </a:lstStyle>
          <a:p>
            <a:pPr>
              <a:defRPr/>
            </a:pPr>
            <a:endParaRPr lang="en-US" altLang="ja-JP"/>
          </a:p>
        </p:txBody>
      </p:sp>
      <p:sp>
        <p:nvSpPr>
          <p:cNvPr id="7" name="Rectangle 11"/>
          <p:cNvSpPr>
            <a:spLocks noGrp="1" noChangeArrowheads="1"/>
          </p:cNvSpPr>
          <p:nvPr>
            <p:ph type="sldNum" sz="quarter" idx="12"/>
          </p:nvPr>
        </p:nvSpPr>
        <p:spPr/>
        <p:txBody>
          <a:bodyPr/>
          <a:lstStyle>
            <a:lvl1pPr>
              <a:defRPr/>
            </a:lvl1pPr>
          </a:lstStyle>
          <a:p>
            <a:pPr>
              <a:defRPr/>
            </a:pPr>
            <a:fld id="{C035146F-73E0-4171-A1E1-DC7ACF8DECDC}" type="slidenum">
              <a:rPr lang="en-US" altLang="ja-JP"/>
              <a:pPr>
                <a:defRPr/>
              </a:pPr>
              <a:t>‹#›</a:t>
            </a:fld>
            <a:endParaRPr lang="en-US" altLang="ja-JP"/>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8"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9" name="Rectangle 11"/>
          <p:cNvSpPr>
            <a:spLocks noGrp="1" noChangeArrowheads="1"/>
          </p:cNvSpPr>
          <p:nvPr>
            <p:ph type="sldNum" sz="quarter" idx="12"/>
          </p:nvPr>
        </p:nvSpPr>
        <p:spPr/>
        <p:txBody>
          <a:bodyPr/>
          <a:lstStyle>
            <a:lvl1pPr>
              <a:defRPr/>
            </a:lvl1pPr>
          </a:lstStyle>
          <a:p>
            <a:pPr>
              <a:defRPr/>
            </a:pPr>
            <a:fld id="{73A53595-9DBF-4F26-9BA0-7B4633C9E9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740842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1"/>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4"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sldNum" sz="quarter" idx="12"/>
          </p:nvPr>
        </p:nvSpPr>
        <p:spPr/>
        <p:txBody>
          <a:bodyPr/>
          <a:lstStyle>
            <a:lvl1pPr>
              <a:defRPr/>
            </a:lvl1pPr>
          </a:lstStyle>
          <a:p>
            <a:pPr>
              <a:defRPr/>
            </a:pPr>
            <a:fld id="{9ED49E24-BF6E-485E-915A-EF18023AD3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45836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87B91A73-69CE-4A02-8A6B-D3D3E37695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93359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7" y="1600200"/>
            <a:ext cx="6837363"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grpSp>
      <p:sp>
        <p:nvSpPr>
          <p:cNvPr id="5132" name="Rectangle 12"/>
          <p:cNvSpPr>
            <a:spLocks noGrp="1" noChangeArrowheads="1"/>
          </p:cNvSpPr>
          <p:nvPr>
            <p:ph type="ctrTitle"/>
          </p:nvPr>
        </p:nvSpPr>
        <p:spPr>
          <a:xfrm>
            <a:off x="685800" y="1219202"/>
            <a:ext cx="7772400" cy="1933575"/>
          </a:xfrm>
        </p:spPr>
        <p:txBody>
          <a:bodyPr anchor="b"/>
          <a:lstStyle>
            <a:lvl1pPr algn="r">
              <a:defRPr sz="4400"/>
            </a:lvl1pPr>
          </a:lstStyle>
          <a:p>
            <a:r>
              <a:rPr lang="ja-JP" altLang="en-US"/>
              <a:t>マスタ タイトルの書式設定</a:t>
            </a:r>
          </a:p>
        </p:txBody>
      </p:sp>
      <p:sp>
        <p:nvSpPr>
          <p:cNvPr id="513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ja-JP" altLang="en-US"/>
              <a:t>マスタ サブタイトルの書式設定</a:t>
            </a:r>
          </a:p>
        </p:txBody>
      </p:sp>
      <p:sp>
        <p:nvSpPr>
          <p:cNvPr id="11"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12"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13" name="Rectangle 11"/>
          <p:cNvSpPr>
            <a:spLocks noGrp="1" noChangeArrowheads="1"/>
          </p:cNvSpPr>
          <p:nvPr>
            <p:ph type="sldNum" sz="quarter" idx="12"/>
          </p:nvPr>
        </p:nvSpPr>
        <p:spPr/>
        <p:txBody>
          <a:bodyPr/>
          <a:lstStyle>
            <a:lvl1pPr>
              <a:defRPr/>
            </a:lvl1pPr>
          </a:lstStyle>
          <a:p>
            <a:pPr>
              <a:defRPr/>
            </a:pPr>
            <a:fld id="{3A267882-A8C8-4B46-8858-FA3A29F56D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715206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FD8767E6-D7CD-40B1-AA21-05A6CCD248F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50734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5C60A478-B4C9-49F9-8BC0-A95353C5A45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655575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1A9FCB8D-F431-43EE-82AE-7E30A11B3DF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45814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8"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9" name="Rectangle 11"/>
          <p:cNvSpPr>
            <a:spLocks noGrp="1" noChangeArrowheads="1"/>
          </p:cNvSpPr>
          <p:nvPr>
            <p:ph type="sldNum" sz="quarter" idx="12"/>
          </p:nvPr>
        </p:nvSpPr>
        <p:spPr/>
        <p:txBody>
          <a:bodyPr/>
          <a:lstStyle>
            <a:lvl1pPr>
              <a:defRPr/>
            </a:lvl1pPr>
          </a:lstStyle>
          <a:p>
            <a:pPr>
              <a:defRPr/>
            </a:pPr>
            <a:fld id="{5056C1FA-81B0-4F4E-ACD0-CB399BF9180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419819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4"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sldNum" sz="quarter" idx="12"/>
          </p:nvPr>
        </p:nvSpPr>
        <p:spPr/>
        <p:txBody>
          <a:bodyPr/>
          <a:lstStyle>
            <a:lvl1pPr>
              <a:defRPr/>
            </a:lvl1pPr>
          </a:lstStyle>
          <a:p>
            <a:pPr>
              <a:defRPr/>
            </a:pPr>
            <a:fld id="{A01B66E3-383E-4619-AC6D-2691EB129F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565956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3"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4" name="Rectangle 11"/>
          <p:cNvSpPr>
            <a:spLocks noGrp="1" noChangeArrowheads="1"/>
          </p:cNvSpPr>
          <p:nvPr>
            <p:ph type="sldNum" sz="quarter" idx="12"/>
          </p:nvPr>
        </p:nvSpPr>
        <p:spPr/>
        <p:txBody>
          <a:bodyPr/>
          <a:lstStyle>
            <a:lvl1pPr>
              <a:defRPr/>
            </a:lvl1pPr>
          </a:lstStyle>
          <a:p>
            <a:pPr>
              <a:defRPr/>
            </a:pPr>
            <a:fld id="{3A630C04-05D8-4526-978B-F3C6141DB94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1680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a:defRPr/>
            </a:lvl1pPr>
          </a:lstStyle>
          <a:p>
            <a:pPr>
              <a:defRPr/>
            </a:pPr>
            <a:endParaRPr lang="en-US" altLang="ja-JP"/>
          </a:p>
        </p:txBody>
      </p:sp>
      <p:sp>
        <p:nvSpPr>
          <p:cNvPr id="6" name="Rectangle 10"/>
          <p:cNvSpPr>
            <a:spLocks noGrp="1" noChangeArrowheads="1"/>
          </p:cNvSpPr>
          <p:nvPr>
            <p:ph type="ftr" sz="quarter" idx="11"/>
          </p:nvPr>
        </p:nvSpPr>
        <p:spPr/>
        <p:txBody>
          <a:bodyPr/>
          <a:lstStyle>
            <a:lvl1pPr>
              <a:defRPr/>
            </a:lvl1pPr>
          </a:lstStyle>
          <a:p>
            <a:pPr>
              <a:defRPr/>
            </a:pPr>
            <a:endParaRPr lang="en-US" altLang="ja-JP"/>
          </a:p>
        </p:txBody>
      </p:sp>
      <p:sp>
        <p:nvSpPr>
          <p:cNvPr id="7" name="Rectangle 11"/>
          <p:cNvSpPr>
            <a:spLocks noGrp="1" noChangeArrowheads="1"/>
          </p:cNvSpPr>
          <p:nvPr>
            <p:ph type="sldNum" sz="quarter" idx="12"/>
          </p:nvPr>
        </p:nvSpPr>
        <p:spPr/>
        <p:txBody>
          <a:bodyPr/>
          <a:lstStyle>
            <a:lvl1pPr>
              <a:defRPr/>
            </a:lvl1pPr>
          </a:lstStyle>
          <a:p>
            <a:pPr>
              <a:defRPr/>
            </a:pPr>
            <a:fld id="{C9005F61-5164-48A9-B859-758394810406}" type="slidenum">
              <a:rPr lang="en-US" altLang="ja-JP"/>
              <a:pPr>
                <a:defRPr/>
              </a:pPr>
              <a:t>‹#›</a:t>
            </a:fld>
            <a:endParaRPr lang="en-US" altLang="ja-JP"/>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C035146F-73E0-4171-A1E1-DC7ACF8DECD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365351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C9005F61-5164-48A9-B859-7583948104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628066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EB021864-E374-48EB-9494-F93E7E8ADE5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665093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D874F81F-BD53-4F71-82E7-67245501381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561061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3"/>
            <a:ext cx="8229600" cy="4530725"/>
          </a:xfrm>
        </p:spPr>
        <p:txBody>
          <a:bodyPr/>
          <a:lstStyle/>
          <a:p>
            <a:pPr lvl="0"/>
            <a:endParaRPr lang="en-US" noProof="0" smtClean="0"/>
          </a:p>
        </p:txBody>
      </p:sp>
      <p:sp>
        <p:nvSpPr>
          <p:cNvPr id="4"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7EC3E8C8-E6A8-4D3B-AF3A-3D64ABFAECA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57078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7"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11"/>
          <p:cNvSpPr>
            <a:spLocks noGrp="1" noChangeArrowheads="1"/>
          </p:cNvSpPr>
          <p:nvPr>
            <p:ph type="sldNum" sz="quarter" idx="12"/>
          </p:nvPr>
        </p:nvSpPr>
        <p:spPr/>
        <p:txBody>
          <a:bodyPr/>
          <a:lstStyle>
            <a:lvl1pPr>
              <a:defRPr/>
            </a:lvl1pPr>
          </a:lstStyle>
          <a:p>
            <a:pPr>
              <a:defRPr/>
            </a:pPr>
            <a:fld id="{FC7AE1F0-6CB8-46FE-9979-D5B7FDADD14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463654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8"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9" name="Rectangle 11"/>
          <p:cNvSpPr>
            <a:spLocks noGrp="1" noChangeArrowheads="1"/>
          </p:cNvSpPr>
          <p:nvPr>
            <p:ph type="sldNum" sz="quarter" idx="12"/>
          </p:nvPr>
        </p:nvSpPr>
        <p:spPr/>
        <p:txBody>
          <a:bodyPr/>
          <a:lstStyle>
            <a:lvl1pPr>
              <a:defRPr/>
            </a:lvl1pPr>
          </a:lstStyle>
          <a:p>
            <a:pPr>
              <a:defRPr/>
            </a:pPr>
            <a:fld id="{73A53595-9DBF-4F26-9BA0-7B4633C9E9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555766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1"/>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4" name="Rectangle 10"/>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5" name="Rectangle 11"/>
          <p:cNvSpPr>
            <a:spLocks noGrp="1" noChangeArrowheads="1"/>
          </p:cNvSpPr>
          <p:nvPr>
            <p:ph type="sldNum" sz="quarter" idx="12"/>
          </p:nvPr>
        </p:nvSpPr>
        <p:spPr/>
        <p:txBody>
          <a:bodyPr/>
          <a:lstStyle>
            <a:lvl1pPr>
              <a:defRPr/>
            </a:lvl1pPr>
          </a:lstStyle>
          <a:p>
            <a:pPr>
              <a:defRPr/>
            </a:pPr>
            <a:fld id="{9ED49E24-BF6E-485E-915A-EF18023AD3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470284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AA8F7A-6B04-2C43-9000-AA2398508E00}"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CA9E3-E87A-7F43-97A0-F9E76509B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6327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A8F7A-6B04-2C43-9000-AA2398508E00}"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2CA9E3-E87A-7F43-97A0-F9E76509B6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57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6.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theme" Target="../theme/theme7.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8.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9.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22" name="Group 2"/>
          <p:cNvGrpSpPr>
            <a:grpSpLocks/>
          </p:cNvGrpSpPr>
          <p:nvPr/>
        </p:nvGrpSpPr>
        <p:grpSpPr bwMode="auto">
          <a:xfrm>
            <a:off x="1071564" y="304800"/>
            <a:ext cx="7615237" cy="1106488"/>
            <a:chOff x="675" y="192"/>
            <a:chExt cx="4797" cy="697"/>
          </a:xfrm>
        </p:grpSpPr>
        <p:sp>
          <p:nvSpPr>
            <p:cNvPr id="2"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defRPr/>
              </a:pPr>
              <a:endParaRPr kumimoji="0" lang="en-US" sz="2400">
                <a:latin typeface="Times New Roman" pitchFamily="18" charset="0"/>
                <a:ea typeface="ＭＳ Ｐゴシック" pitchFamily="50" charset="-128"/>
                <a:cs typeface="+mn-cs"/>
              </a:endParaRPr>
            </a:p>
          </p:txBody>
        </p:sp>
        <p:sp>
          <p:nvSpPr>
            <p:cNvPr id="410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defRPr/>
              </a:pPr>
              <a:endParaRPr kumimoji="0" lang="en-US" sz="2400">
                <a:latin typeface="Times New Roman" pitchFamily="18" charset="0"/>
                <a:ea typeface="ＭＳ Ｐゴシック" pitchFamily="50" charset="-128"/>
                <a:cs typeface="+mn-cs"/>
              </a:endParaRPr>
            </a:p>
          </p:txBody>
        </p:sp>
        <p:sp>
          <p:nvSpPr>
            <p:cNvPr id="410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defRPr/>
              </a:pPr>
              <a:endParaRPr kumimoji="0" lang="en-US" sz="2400">
                <a:latin typeface="Times New Roman" pitchFamily="18" charset="0"/>
                <a:ea typeface="ＭＳ Ｐゴシック" pitchFamily="50" charset="-128"/>
                <a:cs typeface="+mn-cs"/>
              </a:endParaRPr>
            </a:p>
          </p:txBody>
        </p:sp>
        <p:sp>
          <p:nvSpPr>
            <p:cNvPr id="410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defRPr/>
              </a:pPr>
              <a:endParaRPr kumimoji="0" lang="en-US" sz="2400">
                <a:latin typeface="Times New Roman" pitchFamily="18" charset="0"/>
                <a:ea typeface="ＭＳ Ｐゴシック" pitchFamily="50" charset="-128"/>
                <a:cs typeface="+mn-cs"/>
              </a:endParaRPr>
            </a:p>
          </p:txBody>
        </p:sp>
        <p:sp>
          <p:nvSpPr>
            <p:cNvPr id="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defRPr/>
              </a:pPr>
              <a:endParaRPr kumimoji="0" lang="en-US" sz="2400">
                <a:latin typeface="Times New Roman" pitchFamily="18" charset="0"/>
                <a:ea typeface="ＭＳ Ｐゴシック" pitchFamily="50" charset="-128"/>
                <a:cs typeface="+mn-cs"/>
              </a:endParaRPr>
            </a:p>
          </p:txBody>
        </p:sp>
      </p:grpSp>
      <p:sp>
        <p:nvSpPr>
          <p:cNvPr id="30723" name="Rectangle 8"/>
          <p:cNvSpPr>
            <a:spLocks noGrp="1" noChangeArrowheads="1"/>
          </p:cNvSpPr>
          <p:nvPr>
            <p:ph type="body" idx="1"/>
          </p:nvPr>
        </p:nvSpPr>
        <p:spPr bwMode="auto">
          <a:xfrm>
            <a:off x="457200" y="1600203"/>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atin typeface="Arial" charset="0"/>
                <a:ea typeface="ＭＳ Ｐゴシック" pitchFamily="50" charset="-128"/>
                <a:cs typeface="+mn-cs"/>
              </a:defRPr>
            </a:lvl1pPr>
          </a:lstStyle>
          <a:p>
            <a:pPr>
              <a:defRPr/>
            </a:pPr>
            <a:endParaRPr lang="en-US" altLang="ja-JP"/>
          </a:p>
        </p:txBody>
      </p:sp>
      <p:sp>
        <p:nvSpPr>
          <p:cNvPr id="410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atin typeface="Arial" charset="0"/>
                <a:ea typeface="ＭＳ Ｐゴシック" pitchFamily="50" charset="-128"/>
                <a:cs typeface="+mn-cs"/>
              </a:defRPr>
            </a:lvl1pPr>
          </a:lstStyle>
          <a:p>
            <a:pPr>
              <a:defRPr/>
            </a:pPr>
            <a:endParaRPr lang="en-US" altLang="ja-JP"/>
          </a:p>
        </p:txBody>
      </p:sp>
      <p:sp>
        <p:nvSpPr>
          <p:cNvPr id="410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atin typeface="Arial" charset="0"/>
                <a:ea typeface="ＭＳ Ｐゴシック" pitchFamily="50" charset="-128"/>
                <a:cs typeface="+mn-cs"/>
              </a:defRPr>
            </a:lvl1pPr>
          </a:lstStyle>
          <a:p>
            <a:pPr>
              <a:defRPr/>
            </a:pPr>
            <a:fld id="{6AE8FA86-4418-4505-A4DA-6678E0A8CBD3}" type="slidenum">
              <a:rPr lang="en-US" altLang="ja-JP"/>
              <a:pPr>
                <a:defRPr/>
              </a:pPr>
              <a:t>‹#›</a:t>
            </a:fld>
            <a:endParaRPr lang="en-US" altLang="ja-JP"/>
          </a:p>
        </p:txBody>
      </p:sp>
      <p:sp>
        <p:nvSpPr>
          <p:cNvPr id="30727"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timing>
    <p:tnLst>
      <p:par>
        <p:cTn id="1" dur="indefinite" restart="never" nodeType="tmRoot"/>
      </p:par>
    </p:tnLst>
  </p:timing>
  <p:txStyles>
    <p:titleStyle>
      <a:lvl1pPr algn="l" rtl="0" eaLnBrk="0" fontAlgn="base" hangingPunct="0">
        <a:spcBef>
          <a:spcPct val="0"/>
        </a:spcBef>
        <a:spcAft>
          <a:spcPct val="0"/>
        </a:spcAft>
        <a:defRPr kumimoji="1" sz="3800">
          <a:solidFill>
            <a:schemeClr val="tx2"/>
          </a:solidFill>
          <a:latin typeface="+mj-lt"/>
          <a:ea typeface="+mj-ea"/>
          <a:cs typeface="ＭＳ Ｐゴシック"/>
        </a:defRPr>
      </a:lvl1pPr>
      <a:lvl2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2pPr>
      <a:lvl3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3pPr>
      <a:lvl4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4pPr>
      <a:lvl5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5pPr>
      <a:lvl6pPr marL="457200" algn="l" rtl="0" fontAlgn="base">
        <a:spcBef>
          <a:spcPct val="0"/>
        </a:spcBef>
        <a:spcAft>
          <a:spcPct val="0"/>
        </a:spcAft>
        <a:defRPr kumimoji="1" sz="3800">
          <a:solidFill>
            <a:schemeClr val="tx2"/>
          </a:solidFill>
          <a:latin typeface="Arial" charset="0"/>
          <a:ea typeface="ＭＳ Ｐゴシック" pitchFamily="50" charset="-128"/>
        </a:defRPr>
      </a:lvl6pPr>
      <a:lvl7pPr marL="914400" algn="l" rtl="0" fontAlgn="base">
        <a:spcBef>
          <a:spcPct val="0"/>
        </a:spcBef>
        <a:spcAft>
          <a:spcPct val="0"/>
        </a:spcAft>
        <a:defRPr kumimoji="1" sz="3800">
          <a:solidFill>
            <a:schemeClr val="tx2"/>
          </a:solidFill>
          <a:latin typeface="Arial" charset="0"/>
          <a:ea typeface="ＭＳ Ｐゴシック" pitchFamily="50" charset="-128"/>
        </a:defRPr>
      </a:lvl7pPr>
      <a:lvl8pPr marL="1371600" algn="l" rtl="0" fontAlgn="base">
        <a:spcBef>
          <a:spcPct val="0"/>
        </a:spcBef>
        <a:spcAft>
          <a:spcPct val="0"/>
        </a:spcAft>
        <a:defRPr kumimoji="1" sz="3800">
          <a:solidFill>
            <a:schemeClr val="tx2"/>
          </a:solidFill>
          <a:latin typeface="Arial" charset="0"/>
          <a:ea typeface="ＭＳ Ｐゴシック" pitchFamily="50" charset="-128"/>
        </a:defRPr>
      </a:lvl8pPr>
      <a:lvl9pPr marL="1828800" algn="l" rtl="0" fontAlgn="base">
        <a:spcBef>
          <a:spcPct val="0"/>
        </a:spcBef>
        <a:spcAft>
          <a:spcPct val="0"/>
        </a:spcAft>
        <a:defRPr kumimoji="1" sz="38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kumimoji="1"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lr>
          <a:schemeClr val="accent1"/>
        </a:buClr>
        <a:buFont typeface="Wingdings" pitchFamily="2" charset="2"/>
        <a:buChar char="¡"/>
        <a:defRPr kumimoji="1" sz="27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accent1"/>
        </a:buClr>
        <a:buFont typeface="Wingdings" pitchFamily="2" charset="2"/>
        <a:buChar char="l"/>
        <a:defRPr kumimoji="1" sz="23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cs typeface="ＭＳ Ｐゴシック"/>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03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482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kumimoji="0" lang="en-US">
              <a:solidFill>
                <a:srgbClr val="000000"/>
              </a:solidFill>
            </a:endParaRPr>
          </a:p>
        </p:txBody>
      </p:sp>
      <p:sp>
        <p:nvSpPr>
          <p:cNvPr id="1029" name="Rectangle 5"/>
          <p:cNvSpPr>
            <a:spLocks noGrp="1" noChangeArrowheads="1"/>
          </p:cNvSpPr>
          <p:nvPr>
            <p:ph type="ftr" sz="quarter" idx="3"/>
          </p:nvPr>
        </p:nvSpPr>
        <p:spPr bwMode="auto">
          <a:xfrm>
            <a:off x="3124200" y="624482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kumimoji="0" lang="en-US">
              <a:solidFill>
                <a:srgbClr val="000000"/>
              </a:solidFill>
            </a:endParaRPr>
          </a:p>
        </p:txBody>
      </p:sp>
      <p:sp>
        <p:nvSpPr>
          <p:cNvPr id="1030" name="Rectangle 6"/>
          <p:cNvSpPr>
            <a:spLocks noGrp="1" noChangeArrowheads="1"/>
          </p:cNvSpPr>
          <p:nvPr>
            <p:ph type="sldNum" sz="quarter" idx="4"/>
          </p:nvPr>
        </p:nvSpPr>
        <p:spPr bwMode="auto">
          <a:xfrm>
            <a:off x="6553200" y="624482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CE721F9-4366-4187-B791-4737157EC6F9}" type="slidenum">
              <a:rPr kumimoji="0" lang="en-US">
                <a:solidFill>
                  <a:srgbClr val="000000"/>
                </a:solidFill>
              </a:rPr>
              <a:pPr>
                <a:defRPr/>
              </a:pPr>
              <a:t>‹#›</a:t>
            </a:fld>
            <a:endParaRPr kumimoji="0" lang="en-US">
              <a:solidFill>
                <a:srgbClr val="000000"/>
              </a:solidFill>
            </a:endParaRPr>
          </a:p>
        </p:txBody>
      </p:sp>
    </p:spTree>
    <p:extLst>
      <p:ext uri="{BB962C8B-B14F-4D97-AF65-F5344CB8AC3E}">
        <p14:creationId xmlns:p14="http://schemas.microsoft.com/office/powerpoint/2010/main" val="263335215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22" name="Group 2"/>
          <p:cNvGrpSpPr>
            <a:grpSpLocks/>
          </p:cNvGrpSpPr>
          <p:nvPr/>
        </p:nvGrpSpPr>
        <p:grpSpPr bwMode="auto">
          <a:xfrm>
            <a:off x="1071564" y="304800"/>
            <a:ext cx="7615237" cy="1106488"/>
            <a:chOff x="675" y="192"/>
            <a:chExt cx="4797" cy="697"/>
          </a:xfrm>
        </p:grpSpPr>
        <p:sp>
          <p:nvSpPr>
            <p:cNvPr id="2"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410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410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410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grpSp>
      <p:sp>
        <p:nvSpPr>
          <p:cNvPr id="30723" name="Rectangle 8"/>
          <p:cNvSpPr>
            <a:spLocks noGrp="1" noChangeArrowheads="1"/>
          </p:cNvSpPr>
          <p:nvPr>
            <p:ph type="body" idx="1"/>
          </p:nvPr>
        </p:nvSpPr>
        <p:spPr bwMode="auto">
          <a:xfrm>
            <a:off x="457200" y="1600203"/>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atin typeface="Arial" charset="0"/>
                <a:ea typeface="ＭＳ Ｐゴシック" pitchFamily="50" charset="-128"/>
                <a:cs typeface="+mn-cs"/>
              </a:defRPr>
            </a:lvl1pPr>
          </a:lstStyle>
          <a:p>
            <a:pPr>
              <a:defRPr/>
            </a:pPr>
            <a:endParaRPr lang="en-US" altLang="ja-JP">
              <a:solidFill>
                <a:srgbClr val="000000"/>
              </a:solidFill>
            </a:endParaRPr>
          </a:p>
        </p:txBody>
      </p:sp>
      <p:sp>
        <p:nvSpPr>
          <p:cNvPr id="410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atin typeface="Arial" charset="0"/>
                <a:ea typeface="ＭＳ Ｐゴシック" pitchFamily="50" charset="-128"/>
                <a:cs typeface="+mn-cs"/>
              </a:defRPr>
            </a:lvl1pPr>
          </a:lstStyle>
          <a:p>
            <a:pPr>
              <a:defRPr/>
            </a:pPr>
            <a:endParaRPr lang="en-US" altLang="ja-JP">
              <a:solidFill>
                <a:srgbClr val="000000"/>
              </a:solidFill>
            </a:endParaRPr>
          </a:p>
        </p:txBody>
      </p:sp>
      <p:sp>
        <p:nvSpPr>
          <p:cNvPr id="410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atin typeface="Arial" charset="0"/>
                <a:ea typeface="ＭＳ Ｐゴシック" pitchFamily="50" charset="-128"/>
                <a:cs typeface="+mn-cs"/>
              </a:defRPr>
            </a:lvl1pPr>
          </a:lstStyle>
          <a:p>
            <a:pPr>
              <a:defRPr/>
            </a:pPr>
            <a:fld id="{6AE8FA86-4418-4505-A4DA-6678E0A8CBD3}" type="slidenum">
              <a:rPr lang="en-US" altLang="ja-JP">
                <a:solidFill>
                  <a:srgbClr val="000000"/>
                </a:solidFill>
              </a:rPr>
              <a:pPr>
                <a:defRPr/>
              </a:pPr>
              <a:t>‹#›</a:t>
            </a:fld>
            <a:endParaRPr lang="en-US" altLang="ja-JP">
              <a:solidFill>
                <a:srgbClr val="000000"/>
              </a:solidFill>
            </a:endParaRPr>
          </a:p>
        </p:txBody>
      </p:sp>
      <p:sp>
        <p:nvSpPr>
          <p:cNvPr id="30727"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extLst>
      <p:ext uri="{BB962C8B-B14F-4D97-AF65-F5344CB8AC3E}">
        <p14:creationId xmlns:p14="http://schemas.microsoft.com/office/powerpoint/2010/main" val="18652646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timing>
    <p:tnLst>
      <p:par>
        <p:cTn id="1" dur="indefinite" restart="never" nodeType="tmRoot"/>
      </p:par>
    </p:tnLst>
  </p:timing>
  <p:txStyles>
    <p:titleStyle>
      <a:lvl1pPr algn="l" rtl="0" eaLnBrk="0" fontAlgn="base" hangingPunct="0">
        <a:spcBef>
          <a:spcPct val="0"/>
        </a:spcBef>
        <a:spcAft>
          <a:spcPct val="0"/>
        </a:spcAft>
        <a:defRPr kumimoji="1" sz="3800">
          <a:solidFill>
            <a:schemeClr val="tx2"/>
          </a:solidFill>
          <a:latin typeface="+mj-lt"/>
          <a:ea typeface="+mj-ea"/>
          <a:cs typeface="ＭＳ Ｐゴシック"/>
        </a:defRPr>
      </a:lvl1pPr>
      <a:lvl2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2pPr>
      <a:lvl3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3pPr>
      <a:lvl4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4pPr>
      <a:lvl5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5pPr>
      <a:lvl6pPr marL="457200" algn="l" rtl="0" fontAlgn="base">
        <a:spcBef>
          <a:spcPct val="0"/>
        </a:spcBef>
        <a:spcAft>
          <a:spcPct val="0"/>
        </a:spcAft>
        <a:defRPr kumimoji="1" sz="3800">
          <a:solidFill>
            <a:schemeClr val="tx2"/>
          </a:solidFill>
          <a:latin typeface="Arial" charset="0"/>
          <a:ea typeface="ＭＳ Ｐゴシック" pitchFamily="50" charset="-128"/>
        </a:defRPr>
      </a:lvl6pPr>
      <a:lvl7pPr marL="914400" algn="l" rtl="0" fontAlgn="base">
        <a:spcBef>
          <a:spcPct val="0"/>
        </a:spcBef>
        <a:spcAft>
          <a:spcPct val="0"/>
        </a:spcAft>
        <a:defRPr kumimoji="1" sz="3800">
          <a:solidFill>
            <a:schemeClr val="tx2"/>
          </a:solidFill>
          <a:latin typeface="Arial" charset="0"/>
          <a:ea typeface="ＭＳ Ｐゴシック" pitchFamily="50" charset="-128"/>
        </a:defRPr>
      </a:lvl7pPr>
      <a:lvl8pPr marL="1371600" algn="l" rtl="0" fontAlgn="base">
        <a:spcBef>
          <a:spcPct val="0"/>
        </a:spcBef>
        <a:spcAft>
          <a:spcPct val="0"/>
        </a:spcAft>
        <a:defRPr kumimoji="1" sz="3800">
          <a:solidFill>
            <a:schemeClr val="tx2"/>
          </a:solidFill>
          <a:latin typeface="Arial" charset="0"/>
          <a:ea typeface="ＭＳ Ｐゴシック" pitchFamily="50" charset="-128"/>
        </a:defRPr>
      </a:lvl8pPr>
      <a:lvl9pPr marL="1828800" algn="l" rtl="0" fontAlgn="base">
        <a:spcBef>
          <a:spcPct val="0"/>
        </a:spcBef>
        <a:spcAft>
          <a:spcPct val="0"/>
        </a:spcAft>
        <a:defRPr kumimoji="1" sz="38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kumimoji="1"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lr>
          <a:schemeClr val="accent1"/>
        </a:buClr>
        <a:buFont typeface="Wingdings" pitchFamily="2" charset="2"/>
        <a:buChar char="¡"/>
        <a:defRPr kumimoji="1" sz="27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accent1"/>
        </a:buClr>
        <a:buFont typeface="Wingdings" pitchFamily="2" charset="2"/>
        <a:buChar char="l"/>
        <a:defRPr kumimoji="1" sz="23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cs typeface="ＭＳ Ｐゴシック"/>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rgbClr val="006666">
                <a:alpha val="70588"/>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4"/>
          </p:nvPr>
        </p:nvSpPr>
        <p:spPr>
          <a:xfrm>
            <a:off x="6934200" y="6458716"/>
            <a:ext cx="2133600" cy="365125"/>
          </a:xfrm>
          <a:prstGeom prst="rect">
            <a:avLst/>
          </a:prstGeom>
        </p:spPr>
        <p:txBody>
          <a:bodyPr vert="horz" lIns="91440" tIns="45720" rIns="91440" bIns="45720" rtlCol="0" anchor="ctr"/>
          <a:lstStyle>
            <a:lvl1pPr algn="r">
              <a:defRPr sz="1100" b="1">
                <a:solidFill>
                  <a:schemeClr val="tx1"/>
                </a:solidFill>
              </a:defRPr>
            </a:lvl1pPr>
          </a:lstStyle>
          <a:p>
            <a:pPr fontAlgn="auto">
              <a:spcBef>
                <a:spcPts val="0"/>
              </a:spcBef>
              <a:spcAft>
                <a:spcPts val="0"/>
              </a:spcAft>
            </a:pPr>
            <a:fld id="{0454EB7C-6F07-4EDA-A369-FEB0BF4AB2DA}" type="slidenum">
              <a:rPr kumimoji="0" lang="en-US" smtClean="0">
                <a:solidFill>
                  <a:prstClr val="black"/>
                </a:solidFill>
                <a:latin typeface="Calibri"/>
                <a:ea typeface="+mn-ea"/>
                <a:cs typeface="+mn-cs"/>
              </a:rPr>
              <a:pPr fontAlgn="auto">
                <a:spcBef>
                  <a:spcPts val="0"/>
                </a:spcBef>
                <a:spcAft>
                  <a:spcPts val="0"/>
                </a:spcAft>
              </a:pPr>
              <a:t>‹#›</a:t>
            </a:fld>
            <a:endParaRPr kumimoji="0" lang="en-US" dirty="0">
              <a:solidFill>
                <a:prstClr val="black"/>
              </a:solidFill>
              <a:latin typeface="Calibri"/>
              <a:ea typeface="+mn-ea"/>
              <a:cs typeface="+mn-cs"/>
            </a:endParaRPr>
          </a:p>
        </p:txBody>
      </p:sp>
    </p:spTree>
    <p:extLst>
      <p:ext uri="{BB962C8B-B14F-4D97-AF65-F5344CB8AC3E}">
        <p14:creationId xmlns:p14="http://schemas.microsoft.com/office/powerpoint/2010/main" val="151685514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846B60C3-1DB7-B942-A1FE-A41DF6035E20}" type="datetime1">
              <a:rPr lang="ja-JP" altLang="en-US" smtClean="0">
                <a:solidFill>
                  <a:prstClr val="black">
                    <a:tint val="75000"/>
                  </a:prstClr>
                </a:solidFill>
                <a:latin typeface="Calibri"/>
                <a:cs typeface="+mn-cs"/>
              </a:rPr>
              <a:pPr defTabSz="457200" fontAlgn="auto">
                <a:spcBef>
                  <a:spcPts val="0"/>
                </a:spcBef>
                <a:spcAft>
                  <a:spcPts val="0"/>
                </a:spcAft>
              </a:pPr>
              <a:t>2016/5/23</a:t>
            </a:fld>
            <a:endParaRPr lang="ja-JP" altLang="en-US">
              <a:solidFill>
                <a:prstClr val="black">
                  <a:tint val="75000"/>
                </a:prstClr>
              </a:solidFill>
              <a:latin typeface="Calibri"/>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ja-JP" altLang="en-US">
              <a:solidFill>
                <a:prstClr val="black">
                  <a:tint val="75000"/>
                </a:prstClr>
              </a:solidFill>
              <a:latin typeface="Calibri"/>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9DBAC48-130A-DC4F-BA61-E1163C387630}" type="slidenum">
              <a:rPr lang="ja-JP" altLang="en-US" smtClean="0">
                <a:solidFill>
                  <a:prstClr val="black">
                    <a:tint val="75000"/>
                  </a:prstClr>
                </a:solidFill>
                <a:latin typeface="Calibri"/>
                <a:cs typeface="+mn-cs"/>
              </a:rPr>
              <a:pPr defTabSz="457200" fontAlgn="auto">
                <a:spcBef>
                  <a:spcPts val="0"/>
                </a:spcBef>
                <a:spcAft>
                  <a:spcPts val="0"/>
                </a:spcAft>
              </a:pPr>
              <a:t>‹#›</a:t>
            </a:fld>
            <a:endParaRPr lang="ja-JP" altLang="en-US">
              <a:solidFill>
                <a:prstClr val="black">
                  <a:tint val="75000"/>
                </a:prstClr>
              </a:solidFill>
              <a:latin typeface="Calibri"/>
              <a:cs typeface="+mn-cs"/>
            </a:endParaRPr>
          </a:p>
        </p:txBody>
      </p:sp>
    </p:spTree>
    <p:extLst>
      <p:ext uri="{BB962C8B-B14F-4D97-AF65-F5344CB8AC3E}">
        <p14:creationId xmlns:p14="http://schemas.microsoft.com/office/powerpoint/2010/main" val="302619061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22" name="Group 2"/>
          <p:cNvGrpSpPr>
            <a:grpSpLocks/>
          </p:cNvGrpSpPr>
          <p:nvPr/>
        </p:nvGrpSpPr>
        <p:grpSpPr bwMode="auto">
          <a:xfrm>
            <a:off x="1071564" y="304800"/>
            <a:ext cx="7615237" cy="1106488"/>
            <a:chOff x="675" y="192"/>
            <a:chExt cx="4797" cy="697"/>
          </a:xfrm>
        </p:grpSpPr>
        <p:sp>
          <p:nvSpPr>
            <p:cNvPr id="2"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410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410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410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grpSp>
      <p:sp>
        <p:nvSpPr>
          <p:cNvPr id="30723" name="Rectangle 8"/>
          <p:cNvSpPr>
            <a:spLocks noGrp="1" noChangeArrowheads="1"/>
          </p:cNvSpPr>
          <p:nvPr>
            <p:ph type="body" idx="1"/>
          </p:nvPr>
        </p:nvSpPr>
        <p:spPr bwMode="auto">
          <a:xfrm>
            <a:off x="457200" y="1600203"/>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atin typeface="Arial" charset="0"/>
                <a:ea typeface="ＭＳ Ｐゴシック" pitchFamily="50" charset="-128"/>
                <a:cs typeface="+mn-cs"/>
              </a:defRPr>
            </a:lvl1pPr>
          </a:lstStyle>
          <a:p>
            <a:pPr>
              <a:defRPr/>
            </a:pPr>
            <a:endParaRPr lang="en-US" altLang="ja-JP">
              <a:solidFill>
                <a:srgbClr val="000000"/>
              </a:solidFill>
            </a:endParaRPr>
          </a:p>
        </p:txBody>
      </p:sp>
      <p:sp>
        <p:nvSpPr>
          <p:cNvPr id="410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atin typeface="Arial" charset="0"/>
                <a:ea typeface="ＭＳ Ｐゴシック" pitchFamily="50" charset="-128"/>
                <a:cs typeface="+mn-cs"/>
              </a:defRPr>
            </a:lvl1pPr>
          </a:lstStyle>
          <a:p>
            <a:pPr>
              <a:defRPr/>
            </a:pPr>
            <a:endParaRPr lang="en-US" altLang="ja-JP">
              <a:solidFill>
                <a:srgbClr val="000000"/>
              </a:solidFill>
            </a:endParaRPr>
          </a:p>
        </p:txBody>
      </p:sp>
      <p:sp>
        <p:nvSpPr>
          <p:cNvPr id="410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atin typeface="Arial" charset="0"/>
                <a:ea typeface="ＭＳ Ｐゴシック" pitchFamily="50" charset="-128"/>
                <a:cs typeface="+mn-cs"/>
              </a:defRPr>
            </a:lvl1pPr>
          </a:lstStyle>
          <a:p>
            <a:pPr>
              <a:defRPr/>
            </a:pPr>
            <a:fld id="{6AE8FA86-4418-4505-A4DA-6678E0A8CBD3}" type="slidenum">
              <a:rPr lang="en-US" altLang="ja-JP">
                <a:solidFill>
                  <a:srgbClr val="000000"/>
                </a:solidFill>
              </a:rPr>
              <a:pPr>
                <a:defRPr/>
              </a:pPr>
              <a:t>‹#›</a:t>
            </a:fld>
            <a:endParaRPr lang="en-US" altLang="ja-JP">
              <a:solidFill>
                <a:srgbClr val="000000"/>
              </a:solidFill>
            </a:endParaRPr>
          </a:p>
        </p:txBody>
      </p:sp>
      <p:sp>
        <p:nvSpPr>
          <p:cNvPr id="30727"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extLst>
      <p:ext uri="{BB962C8B-B14F-4D97-AF65-F5344CB8AC3E}">
        <p14:creationId xmlns:p14="http://schemas.microsoft.com/office/powerpoint/2010/main" val="232945085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iming>
    <p:tnLst>
      <p:par>
        <p:cTn id="1" dur="indefinite" restart="never" nodeType="tmRoot"/>
      </p:par>
    </p:tnLst>
  </p:timing>
  <p:txStyles>
    <p:titleStyle>
      <a:lvl1pPr algn="l" rtl="0" eaLnBrk="0" fontAlgn="base" hangingPunct="0">
        <a:spcBef>
          <a:spcPct val="0"/>
        </a:spcBef>
        <a:spcAft>
          <a:spcPct val="0"/>
        </a:spcAft>
        <a:defRPr kumimoji="1" sz="3800">
          <a:solidFill>
            <a:schemeClr val="tx2"/>
          </a:solidFill>
          <a:latin typeface="+mj-lt"/>
          <a:ea typeface="+mj-ea"/>
          <a:cs typeface="ＭＳ Ｐゴシック"/>
        </a:defRPr>
      </a:lvl1pPr>
      <a:lvl2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2pPr>
      <a:lvl3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3pPr>
      <a:lvl4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4pPr>
      <a:lvl5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5pPr>
      <a:lvl6pPr marL="457200" algn="l" rtl="0" fontAlgn="base">
        <a:spcBef>
          <a:spcPct val="0"/>
        </a:spcBef>
        <a:spcAft>
          <a:spcPct val="0"/>
        </a:spcAft>
        <a:defRPr kumimoji="1" sz="3800">
          <a:solidFill>
            <a:schemeClr val="tx2"/>
          </a:solidFill>
          <a:latin typeface="Arial" charset="0"/>
          <a:ea typeface="ＭＳ Ｐゴシック" pitchFamily="50" charset="-128"/>
        </a:defRPr>
      </a:lvl6pPr>
      <a:lvl7pPr marL="914400" algn="l" rtl="0" fontAlgn="base">
        <a:spcBef>
          <a:spcPct val="0"/>
        </a:spcBef>
        <a:spcAft>
          <a:spcPct val="0"/>
        </a:spcAft>
        <a:defRPr kumimoji="1" sz="3800">
          <a:solidFill>
            <a:schemeClr val="tx2"/>
          </a:solidFill>
          <a:latin typeface="Arial" charset="0"/>
          <a:ea typeface="ＭＳ Ｐゴシック" pitchFamily="50" charset="-128"/>
        </a:defRPr>
      </a:lvl7pPr>
      <a:lvl8pPr marL="1371600" algn="l" rtl="0" fontAlgn="base">
        <a:spcBef>
          <a:spcPct val="0"/>
        </a:spcBef>
        <a:spcAft>
          <a:spcPct val="0"/>
        </a:spcAft>
        <a:defRPr kumimoji="1" sz="3800">
          <a:solidFill>
            <a:schemeClr val="tx2"/>
          </a:solidFill>
          <a:latin typeface="Arial" charset="0"/>
          <a:ea typeface="ＭＳ Ｐゴシック" pitchFamily="50" charset="-128"/>
        </a:defRPr>
      </a:lvl8pPr>
      <a:lvl9pPr marL="1828800" algn="l" rtl="0" fontAlgn="base">
        <a:spcBef>
          <a:spcPct val="0"/>
        </a:spcBef>
        <a:spcAft>
          <a:spcPct val="0"/>
        </a:spcAft>
        <a:defRPr kumimoji="1" sz="38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kumimoji="1"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lr>
          <a:schemeClr val="accent1"/>
        </a:buClr>
        <a:buFont typeface="Wingdings" pitchFamily="2" charset="2"/>
        <a:buChar char="¡"/>
        <a:defRPr kumimoji="1" sz="27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accent1"/>
        </a:buClr>
        <a:buFont typeface="Wingdings" pitchFamily="2" charset="2"/>
        <a:buChar char="l"/>
        <a:defRPr kumimoji="1" sz="23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cs typeface="ＭＳ Ｐゴシック"/>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22" name="Group 2"/>
          <p:cNvGrpSpPr>
            <a:grpSpLocks/>
          </p:cNvGrpSpPr>
          <p:nvPr/>
        </p:nvGrpSpPr>
        <p:grpSpPr bwMode="auto">
          <a:xfrm>
            <a:off x="1071564" y="304800"/>
            <a:ext cx="7615237" cy="1106488"/>
            <a:chOff x="675" y="192"/>
            <a:chExt cx="4797" cy="697"/>
          </a:xfrm>
        </p:grpSpPr>
        <p:sp>
          <p:nvSpPr>
            <p:cNvPr id="2"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410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410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410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sp>
          <p:nvSpPr>
            <p:cNvPr id="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defRPr/>
              </a:pPr>
              <a:endParaRPr kumimoji="0" lang="en-US" sz="2400">
                <a:solidFill>
                  <a:srgbClr val="000000"/>
                </a:solidFill>
                <a:latin typeface="Times New Roman" pitchFamily="18" charset="0"/>
                <a:ea typeface="ＭＳ Ｐゴシック" pitchFamily="50" charset="-128"/>
                <a:cs typeface="+mn-cs"/>
              </a:endParaRPr>
            </a:p>
          </p:txBody>
        </p:sp>
      </p:grpSp>
      <p:sp>
        <p:nvSpPr>
          <p:cNvPr id="30723" name="Rectangle 8"/>
          <p:cNvSpPr>
            <a:spLocks noGrp="1" noChangeArrowheads="1"/>
          </p:cNvSpPr>
          <p:nvPr>
            <p:ph type="body" idx="1"/>
          </p:nvPr>
        </p:nvSpPr>
        <p:spPr bwMode="auto">
          <a:xfrm>
            <a:off x="457200" y="1600203"/>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atin typeface="Arial" charset="0"/>
                <a:ea typeface="ＭＳ Ｐゴシック" pitchFamily="50" charset="-128"/>
                <a:cs typeface="+mn-cs"/>
              </a:defRPr>
            </a:lvl1pPr>
          </a:lstStyle>
          <a:p>
            <a:pPr>
              <a:defRPr/>
            </a:pPr>
            <a:endParaRPr lang="en-US" altLang="ja-JP">
              <a:solidFill>
                <a:srgbClr val="000000"/>
              </a:solidFill>
            </a:endParaRPr>
          </a:p>
        </p:txBody>
      </p:sp>
      <p:sp>
        <p:nvSpPr>
          <p:cNvPr id="410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atin typeface="Arial" charset="0"/>
                <a:ea typeface="ＭＳ Ｐゴシック" pitchFamily="50" charset="-128"/>
                <a:cs typeface="+mn-cs"/>
              </a:defRPr>
            </a:lvl1pPr>
          </a:lstStyle>
          <a:p>
            <a:pPr>
              <a:defRPr/>
            </a:pPr>
            <a:endParaRPr lang="en-US" altLang="ja-JP">
              <a:solidFill>
                <a:srgbClr val="000000"/>
              </a:solidFill>
            </a:endParaRPr>
          </a:p>
        </p:txBody>
      </p:sp>
      <p:sp>
        <p:nvSpPr>
          <p:cNvPr id="410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atin typeface="Arial" charset="0"/>
                <a:ea typeface="ＭＳ Ｐゴシック" pitchFamily="50" charset="-128"/>
                <a:cs typeface="+mn-cs"/>
              </a:defRPr>
            </a:lvl1pPr>
          </a:lstStyle>
          <a:p>
            <a:pPr>
              <a:defRPr/>
            </a:pPr>
            <a:fld id="{6AE8FA86-4418-4505-A4DA-6678E0A8CBD3}" type="slidenum">
              <a:rPr lang="en-US" altLang="ja-JP">
                <a:solidFill>
                  <a:srgbClr val="000000"/>
                </a:solidFill>
              </a:rPr>
              <a:pPr>
                <a:defRPr/>
              </a:pPr>
              <a:t>‹#›</a:t>
            </a:fld>
            <a:endParaRPr lang="en-US" altLang="ja-JP">
              <a:solidFill>
                <a:srgbClr val="000000"/>
              </a:solidFill>
            </a:endParaRPr>
          </a:p>
        </p:txBody>
      </p:sp>
      <p:sp>
        <p:nvSpPr>
          <p:cNvPr id="30727"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extLst>
      <p:ext uri="{BB962C8B-B14F-4D97-AF65-F5344CB8AC3E}">
        <p14:creationId xmlns:p14="http://schemas.microsoft.com/office/powerpoint/2010/main" val="93033550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Lst>
  <p:timing>
    <p:tnLst>
      <p:par>
        <p:cTn id="1" dur="indefinite" restart="never" nodeType="tmRoot"/>
      </p:par>
    </p:tnLst>
  </p:timing>
  <p:txStyles>
    <p:titleStyle>
      <a:lvl1pPr algn="l" rtl="0" eaLnBrk="0" fontAlgn="base" hangingPunct="0">
        <a:spcBef>
          <a:spcPct val="0"/>
        </a:spcBef>
        <a:spcAft>
          <a:spcPct val="0"/>
        </a:spcAft>
        <a:defRPr kumimoji="1" sz="3800">
          <a:solidFill>
            <a:schemeClr val="tx2"/>
          </a:solidFill>
          <a:latin typeface="+mj-lt"/>
          <a:ea typeface="+mj-ea"/>
          <a:cs typeface="ＭＳ Ｐゴシック"/>
        </a:defRPr>
      </a:lvl1pPr>
      <a:lvl2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2pPr>
      <a:lvl3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3pPr>
      <a:lvl4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4pPr>
      <a:lvl5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5pPr>
      <a:lvl6pPr marL="457200" algn="l" rtl="0" fontAlgn="base">
        <a:spcBef>
          <a:spcPct val="0"/>
        </a:spcBef>
        <a:spcAft>
          <a:spcPct val="0"/>
        </a:spcAft>
        <a:defRPr kumimoji="1" sz="3800">
          <a:solidFill>
            <a:schemeClr val="tx2"/>
          </a:solidFill>
          <a:latin typeface="Arial" charset="0"/>
          <a:ea typeface="ＭＳ Ｐゴシック" pitchFamily="50" charset="-128"/>
        </a:defRPr>
      </a:lvl6pPr>
      <a:lvl7pPr marL="914400" algn="l" rtl="0" fontAlgn="base">
        <a:spcBef>
          <a:spcPct val="0"/>
        </a:spcBef>
        <a:spcAft>
          <a:spcPct val="0"/>
        </a:spcAft>
        <a:defRPr kumimoji="1" sz="3800">
          <a:solidFill>
            <a:schemeClr val="tx2"/>
          </a:solidFill>
          <a:latin typeface="Arial" charset="0"/>
          <a:ea typeface="ＭＳ Ｐゴシック" pitchFamily="50" charset="-128"/>
        </a:defRPr>
      </a:lvl7pPr>
      <a:lvl8pPr marL="1371600" algn="l" rtl="0" fontAlgn="base">
        <a:spcBef>
          <a:spcPct val="0"/>
        </a:spcBef>
        <a:spcAft>
          <a:spcPct val="0"/>
        </a:spcAft>
        <a:defRPr kumimoji="1" sz="3800">
          <a:solidFill>
            <a:schemeClr val="tx2"/>
          </a:solidFill>
          <a:latin typeface="Arial" charset="0"/>
          <a:ea typeface="ＭＳ Ｐゴシック" pitchFamily="50" charset="-128"/>
        </a:defRPr>
      </a:lvl8pPr>
      <a:lvl9pPr marL="1828800" algn="l" rtl="0" fontAlgn="base">
        <a:spcBef>
          <a:spcPct val="0"/>
        </a:spcBef>
        <a:spcAft>
          <a:spcPct val="0"/>
        </a:spcAft>
        <a:defRPr kumimoji="1" sz="38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kumimoji="1"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lr>
          <a:schemeClr val="accent1"/>
        </a:buClr>
        <a:buFont typeface="Wingdings" pitchFamily="2" charset="2"/>
        <a:buChar char="¡"/>
        <a:defRPr kumimoji="1" sz="2700">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chemeClr val="accent1"/>
        </a:buClr>
        <a:buFont typeface="Wingdings" pitchFamily="2" charset="2"/>
        <a:buChar char="l"/>
        <a:defRPr kumimoji="1" sz="23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cs typeface="ＭＳ Ｐゴシック"/>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ABAA8F7A-6B04-2C43-9000-AA2398508E00}" type="datetimeFigureOut">
              <a:rPr kumimoji="0" lang="en-US" smtClean="0">
                <a:solidFill>
                  <a:prstClr val="black">
                    <a:tint val="75000"/>
                  </a:prstClr>
                </a:solidFill>
                <a:latin typeface="Calibri"/>
                <a:ea typeface="+mn-ea"/>
                <a:cs typeface="+mn-cs"/>
              </a:rPr>
              <a:pPr defTabSz="457200" fontAlgn="auto">
                <a:spcBef>
                  <a:spcPts val="0"/>
                </a:spcBef>
                <a:spcAft>
                  <a:spcPts val="0"/>
                </a:spcAft>
              </a:pPr>
              <a:t>5/23/2016</a:t>
            </a:fld>
            <a:endParaRPr kumimoji="0"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kumimoji="0"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AD2CA9E3-E87A-7F43-97A0-F9E76509B609}" type="slidenum">
              <a:rPr kumimoji="0" lang="en-US" smtClean="0">
                <a:solidFill>
                  <a:prstClr val="black">
                    <a:tint val="75000"/>
                  </a:prstClr>
                </a:solidFill>
                <a:latin typeface="Calibri"/>
                <a:ea typeface="+mn-ea"/>
                <a:cs typeface="+mn-cs"/>
              </a:rPr>
              <a:pPr defTabSz="457200" fontAlgn="auto">
                <a:spcBef>
                  <a:spcPts val="0"/>
                </a:spcBef>
                <a:spcAft>
                  <a:spcPts val="0"/>
                </a:spcAft>
              </a:pPr>
              <a:t>‹#›</a:t>
            </a:fld>
            <a:endParaRPr kumimoji="0"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7688721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rgbClr val="006666">
                <a:alpha val="70588"/>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4"/>
          </p:nvPr>
        </p:nvSpPr>
        <p:spPr>
          <a:xfrm>
            <a:off x="6934200" y="6458716"/>
            <a:ext cx="2133600" cy="365125"/>
          </a:xfrm>
          <a:prstGeom prst="rect">
            <a:avLst/>
          </a:prstGeom>
        </p:spPr>
        <p:txBody>
          <a:bodyPr vert="horz" lIns="91440" tIns="45720" rIns="91440" bIns="45720" rtlCol="0" anchor="ctr"/>
          <a:lstStyle>
            <a:lvl1pPr algn="r">
              <a:defRPr sz="1100" b="1">
                <a:solidFill>
                  <a:schemeClr val="tx1"/>
                </a:solidFill>
              </a:defRPr>
            </a:lvl1pPr>
          </a:lstStyle>
          <a:p>
            <a:pPr fontAlgn="auto">
              <a:spcBef>
                <a:spcPts val="0"/>
              </a:spcBef>
              <a:spcAft>
                <a:spcPts val="0"/>
              </a:spcAft>
            </a:pPr>
            <a:fld id="{0454EB7C-6F07-4EDA-A369-FEB0BF4AB2DA}" type="slidenum">
              <a:rPr kumimoji="0" lang="en-US" smtClean="0">
                <a:solidFill>
                  <a:prstClr val="black"/>
                </a:solidFill>
                <a:latin typeface="Calibri"/>
                <a:ea typeface="+mn-ea"/>
                <a:cs typeface="+mn-cs"/>
              </a:rPr>
              <a:pPr fontAlgn="auto">
                <a:spcBef>
                  <a:spcPts val="0"/>
                </a:spcBef>
                <a:spcAft>
                  <a:spcPts val="0"/>
                </a:spcAft>
              </a:pPr>
              <a:t>‹#›</a:t>
            </a:fld>
            <a:endParaRPr kumimoji="0" lang="en-US" dirty="0">
              <a:solidFill>
                <a:prstClr val="black"/>
              </a:solidFill>
              <a:latin typeface="Calibri"/>
              <a:ea typeface="+mn-ea"/>
              <a:cs typeface="+mn-cs"/>
            </a:endParaRPr>
          </a:p>
        </p:txBody>
      </p:sp>
    </p:spTree>
    <p:extLst>
      <p:ext uri="{BB962C8B-B14F-4D97-AF65-F5344CB8AC3E}">
        <p14:creationId xmlns:p14="http://schemas.microsoft.com/office/powerpoint/2010/main" val="223804159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iming>
    <p:tnLst>
      <p:par>
        <p:cTn id="1" dur="indefinite" restart="never" nodeType="tmRoot"/>
      </p:par>
    </p:tnLst>
  </p:timing>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2.png"/><Relationship Id="rId2" Type="http://schemas.openxmlformats.org/officeDocument/2006/relationships/slideLayout" Target="../slideLayouts/slideLayout46.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hart" Target="../charts/chart1.xml"/><Relationship Id="rId1" Type="http://schemas.openxmlformats.org/officeDocument/2006/relationships/slideLayout" Target="../slideLayouts/slideLayout60.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1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9" descr="whitebear"/>
          <p:cNvPicPr>
            <a:picLocks noChangeAspect="1" noChangeArrowheads="1"/>
          </p:cNvPicPr>
          <p:nvPr/>
        </p:nvPicPr>
        <p:blipFill>
          <a:blip r:embed="rId3"/>
          <a:srcRect/>
          <a:stretch>
            <a:fillRect/>
          </a:stretch>
        </p:blipFill>
        <p:spPr bwMode="auto">
          <a:xfrm>
            <a:off x="0" y="-100012"/>
            <a:ext cx="9144000" cy="4392613"/>
          </a:xfrm>
          <a:prstGeom prst="rect">
            <a:avLst/>
          </a:prstGeom>
          <a:noFill/>
          <a:ln w="9525">
            <a:noFill/>
            <a:miter lim="800000"/>
            <a:headEnd/>
            <a:tailEnd/>
          </a:ln>
        </p:spPr>
      </p:pic>
      <p:sp>
        <p:nvSpPr>
          <p:cNvPr id="20482" name="AutoShape 4"/>
          <p:cNvSpPr>
            <a:spLocks noChangeArrowheads="1"/>
          </p:cNvSpPr>
          <p:nvPr/>
        </p:nvSpPr>
        <p:spPr bwMode="auto">
          <a:xfrm>
            <a:off x="34927" y="243313"/>
            <a:ext cx="9144000" cy="2969665"/>
          </a:xfrm>
          <a:prstGeom prst="flowChartAlternateProcess">
            <a:avLst/>
          </a:prstGeom>
          <a:noFill/>
          <a:ln w="9525">
            <a:noFill/>
            <a:miter lim="800000"/>
            <a:headEnd/>
            <a:tailEnd/>
          </a:ln>
        </p:spPr>
        <p:txBody>
          <a:bodyPr wrap="none" anchor="ctr"/>
          <a:lstStyle/>
          <a:p>
            <a:pPr algn="ctr"/>
            <a:r>
              <a:rPr lang="en-US" sz="2800" b="1" dirty="0" smtClean="0">
                <a:solidFill>
                  <a:srgbClr val="FFFF00"/>
                </a:solidFill>
              </a:rPr>
              <a:t>Impacts of Arctic climate patterns on </a:t>
            </a:r>
          </a:p>
          <a:p>
            <a:pPr algn="ctr"/>
            <a:r>
              <a:rPr lang="en-US" sz="2800" b="1" dirty="0" smtClean="0">
                <a:solidFill>
                  <a:srgbClr val="FFFF00"/>
                </a:solidFill>
              </a:rPr>
              <a:t>changes </a:t>
            </a:r>
            <a:r>
              <a:rPr lang="en-US" sz="2800" b="1" dirty="0">
                <a:solidFill>
                  <a:srgbClr val="FFFF00"/>
                </a:solidFill>
              </a:rPr>
              <a:t>in </a:t>
            </a:r>
            <a:r>
              <a:rPr lang="en-US" sz="2800" b="1" dirty="0" smtClean="0">
                <a:solidFill>
                  <a:srgbClr val="FFFF00"/>
                </a:solidFill>
              </a:rPr>
              <a:t>sea </a:t>
            </a:r>
            <a:r>
              <a:rPr lang="en-US" sz="2800" b="1" dirty="0">
                <a:solidFill>
                  <a:srgbClr val="FFFF00"/>
                </a:solidFill>
              </a:rPr>
              <a:t>ice along the Arctic </a:t>
            </a:r>
            <a:endParaRPr lang="en-US" sz="2800" b="1" dirty="0" smtClean="0">
              <a:solidFill>
                <a:srgbClr val="FFFF00"/>
              </a:solidFill>
            </a:endParaRPr>
          </a:p>
          <a:p>
            <a:pPr algn="ctr"/>
            <a:r>
              <a:rPr lang="en-US" sz="2800" b="1" dirty="0" smtClean="0">
                <a:solidFill>
                  <a:srgbClr val="FFFF00"/>
                </a:solidFill>
              </a:rPr>
              <a:t>Northeast </a:t>
            </a:r>
            <a:r>
              <a:rPr lang="en-US" sz="2800" b="1" dirty="0">
                <a:solidFill>
                  <a:srgbClr val="FFFF00"/>
                </a:solidFill>
              </a:rPr>
              <a:t>Passage </a:t>
            </a:r>
            <a:r>
              <a:rPr lang="en-US" sz="2800" b="1" dirty="0" smtClean="0">
                <a:solidFill>
                  <a:srgbClr val="FFFF00"/>
                </a:solidFill>
              </a:rPr>
              <a:t>(NEP) and High-latitude</a:t>
            </a:r>
          </a:p>
          <a:p>
            <a:pPr algn="ctr"/>
            <a:r>
              <a:rPr lang="en-US" sz="2800" b="1" dirty="0" smtClean="0">
                <a:solidFill>
                  <a:srgbClr val="FFFF00"/>
                </a:solidFill>
              </a:rPr>
              <a:t>Sea route (HSR) since </a:t>
            </a:r>
            <a:r>
              <a:rPr lang="en-US" sz="2800" b="1" dirty="0">
                <a:solidFill>
                  <a:srgbClr val="FFFF00"/>
                </a:solidFill>
              </a:rPr>
              <a:t>1979: </a:t>
            </a:r>
            <a:endParaRPr lang="en-US" sz="2800" b="1" dirty="0" smtClean="0">
              <a:solidFill>
                <a:srgbClr val="FFFF00"/>
              </a:solidFill>
            </a:endParaRPr>
          </a:p>
          <a:p>
            <a:pPr algn="ctr"/>
            <a:r>
              <a:rPr lang="en-US" sz="2800" b="1" dirty="0" smtClean="0">
                <a:solidFill>
                  <a:srgbClr val="FFFF00"/>
                </a:solidFill>
              </a:rPr>
              <a:t>Results </a:t>
            </a:r>
            <a:r>
              <a:rPr lang="en-US" sz="2800" b="1" dirty="0">
                <a:solidFill>
                  <a:srgbClr val="FFFF00"/>
                </a:solidFill>
              </a:rPr>
              <a:t>from remote sensing data</a:t>
            </a:r>
            <a:endParaRPr lang="en-US" sz="2800" b="1" dirty="0" smtClean="0">
              <a:solidFill>
                <a:srgbClr val="FFFF00"/>
              </a:solidFill>
              <a:latin typeface="+mn-lt"/>
            </a:endParaRPr>
          </a:p>
          <a:p>
            <a:endParaRPr lang="en-US" altLang="ja-JP" sz="4000" dirty="0">
              <a:solidFill>
                <a:srgbClr val="FF6600"/>
              </a:solidFill>
            </a:endParaRPr>
          </a:p>
        </p:txBody>
      </p:sp>
      <p:pic>
        <p:nvPicPr>
          <p:cNvPr id="20484" name="Picture 12"/>
          <p:cNvPicPr>
            <a:picLocks noChangeAspect="1" noChangeArrowheads="1"/>
          </p:cNvPicPr>
          <p:nvPr/>
        </p:nvPicPr>
        <p:blipFill>
          <a:blip r:embed="rId4"/>
          <a:srcRect/>
          <a:stretch>
            <a:fillRect/>
          </a:stretch>
        </p:blipFill>
        <p:spPr bwMode="auto">
          <a:xfrm>
            <a:off x="6858000" y="3929063"/>
            <a:ext cx="2286000" cy="982662"/>
          </a:xfrm>
          <a:prstGeom prst="rect">
            <a:avLst/>
          </a:prstGeom>
          <a:noFill/>
          <a:ln w="9525">
            <a:noFill/>
            <a:miter lim="800000"/>
            <a:headEnd/>
            <a:tailEnd/>
          </a:ln>
        </p:spPr>
      </p:pic>
      <p:pic>
        <p:nvPicPr>
          <p:cNvPr id="20485" name="Picture 13"/>
          <p:cNvPicPr>
            <a:picLocks noChangeAspect="1" noChangeArrowheads="1"/>
          </p:cNvPicPr>
          <p:nvPr/>
        </p:nvPicPr>
        <p:blipFill>
          <a:blip r:embed="rId5"/>
          <a:srcRect/>
          <a:stretch>
            <a:fillRect/>
          </a:stretch>
        </p:blipFill>
        <p:spPr bwMode="auto">
          <a:xfrm>
            <a:off x="7072317" y="4786316"/>
            <a:ext cx="2071687" cy="2071687"/>
          </a:xfrm>
          <a:prstGeom prst="rect">
            <a:avLst/>
          </a:prstGeom>
          <a:noFill/>
          <a:ln w="9525">
            <a:noFill/>
            <a:miter lim="800000"/>
            <a:headEnd/>
            <a:tailEnd/>
          </a:ln>
        </p:spPr>
      </p:pic>
      <p:sp>
        <p:nvSpPr>
          <p:cNvPr id="8" name="Subtitle 2"/>
          <p:cNvSpPr txBox="1">
            <a:spLocks/>
          </p:cNvSpPr>
          <p:nvPr/>
        </p:nvSpPr>
        <p:spPr>
          <a:xfrm>
            <a:off x="457200" y="2819400"/>
            <a:ext cx="8458200" cy="4038600"/>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marR="4572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1800" b="1" i="0" u="none" strike="noStrike" kern="1200" cap="none" spc="0" normalizeH="0" baseline="0" noProof="0" dirty="0" err="1" smtClean="0">
                <a:ln>
                  <a:noFill/>
                </a:ln>
                <a:solidFill>
                  <a:sysClr val="windowText" lastClr="000000"/>
                </a:solidFill>
                <a:effectLst/>
                <a:uLnTx/>
                <a:uFillTx/>
                <a:latin typeface="Constantia"/>
              </a:rPr>
              <a:t>Jia</a:t>
            </a:r>
            <a:r>
              <a:rPr kumimoji="0" lang="en-US" sz="1800" b="1" i="0" u="none" strike="noStrike" kern="1200" cap="none" spc="0" normalizeH="0" baseline="0" noProof="0" dirty="0" smtClean="0">
                <a:ln>
                  <a:noFill/>
                </a:ln>
                <a:solidFill>
                  <a:sysClr val="windowText" lastClr="000000"/>
                </a:solidFill>
                <a:effectLst/>
                <a:uLnTx/>
                <a:uFillTx/>
                <a:latin typeface="Constantia"/>
              </a:rPr>
              <a:t> Wang</a:t>
            </a:r>
          </a:p>
          <a:p>
            <a:pPr marL="0" marR="4572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1800" b="1" i="0" u="none" strike="noStrike" kern="1200" cap="none" spc="0" normalizeH="0" baseline="0" noProof="0" dirty="0" smtClean="0">
                <a:ln>
                  <a:noFill/>
                </a:ln>
                <a:solidFill>
                  <a:srgbClr val="FF0000"/>
                </a:solidFill>
                <a:effectLst/>
                <a:uLnTx/>
                <a:uFillTx/>
                <a:latin typeface="Constantia"/>
              </a:rPr>
              <a:t>NOAA Great Lakes Environmental </a:t>
            </a:r>
            <a:r>
              <a:rPr kumimoji="0" lang="en-US" sz="1800" b="1" i="0" u="none" strike="noStrike" kern="1200" cap="none" spc="0" normalizeH="0" baseline="0" noProof="0" smtClean="0">
                <a:ln>
                  <a:noFill/>
                </a:ln>
                <a:solidFill>
                  <a:srgbClr val="FF0000"/>
                </a:solidFill>
                <a:effectLst/>
                <a:uLnTx/>
                <a:uFillTx/>
                <a:latin typeface="Constantia"/>
              </a:rPr>
              <a:t>Research Laboratory (GLERL)</a:t>
            </a:r>
            <a:endParaRPr kumimoji="0" lang="en-US" sz="1800" b="1" i="0" u="none" strike="noStrike" kern="1200" cap="none" spc="0" normalizeH="0" baseline="0" noProof="0" dirty="0" smtClean="0">
              <a:ln>
                <a:noFill/>
              </a:ln>
              <a:solidFill>
                <a:srgbClr val="FF0000"/>
              </a:solidFill>
              <a:effectLst/>
              <a:uLnTx/>
              <a:uFillTx/>
              <a:latin typeface="Constantia"/>
            </a:endParaRPr>
          </a:p>
          <a:p>
            <a:pPr marL="0" marR="4572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1800" b="1" i="0" u="none" strike="noStrike" kern="1200" cap="none" spc="0" normalizeH="0" baseline="0" noProof="0" dirty="0" smtClean="0">
                <a:ln>
                  <a:noFill/>
                </a:ln>
                <a:solidFill>
                  <a:srgbClr val="C00000"/>
                </a:solidFill>
                <a:effectLst/>
                <a:uLnTx/>
                <a:uFillTx/>
                <a:latin typeface="Constantia"/>
              </a:rPr>
              <a:t> 		         </a:t>
            </a:r>
            <a:r>
              <a:rPr lang="en-US" sz="1800" b="1" noProof="0" dirty="0" err="1" smtClean="0">
                <a:solidFill>
                  <a:sysClr val="windowText" lastClr="000000"/>
                </a:solidFill>
                <a:latin typeface="Constantia"/>
              </a:rPr>
              <a:t>Haogu</a:t>
            </a:r>
            <a:r>
              <a:rPr lang="en-US" sz="1800" b="1" noProof="0" dirty="0" smtClean="0">
                <a:solidFill>
                  <a:sysClr val="windowText" lastClr="000000"/>
                </a:solidFill>
                <a:latin typeface="Constantia"/>
              </a:rPr>
              <a:t> Hu, </a:t>
            </a:r>
            <a:r>
              <a:rPr lang="en-US" sz="1800" b="1" noProof="0" dirty="0" err="1" smtClean="0">
                <a:solidFill>
                  <a:sysClr val="windowText" lastClr="000000"/>
                </a:solidFill>
                <a:latin typeface="Constantia"/>
              </a:rPr>
              <a:t>Ayumi</a:t>
            </a:r>
            <a:r>
              <a:rPr lang="en-US" sz="1800" b="1" noProof="0" dirty="0" smtClean="0">
                <a:solidFill>
                  <a:sysClr val="windowText" lastClr="000000"/>
                </a:solidFill>
                <a:latin typeface="Constantia"/>
              </a:rPr>
              <a:t> </a:t>
            </a:r>
            <a:r>
              <a:rPr lang="en-US" sz="1800" b="1" noProof="0" dirty="0" err="1" smtClean="0">
                <a:solidFill>
                  <a:sysClr val="windowText" lastClr="000000"/>
                </a:solidFill>
                <a:latin typeface="Constantia"/>
              </a:rPr>
              <a:t>fujisaki-Manome</a:t>
            </a:r>
            <a:endParaRPr lang="en-US" sz="1800" b="1" noProof="0" dirty="0" smtClean="0">
              <a:solidFill>
                <a:sysClr val="windowText" lastClr="000000"/>
              </a:solidFill>
              <a:latin typeface="Constantia"/>
            </a:endParaRPr>
          </a:p>
          <a:p>
            <a:pPr marL="0" marR="4572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sz="1800" b="1" dirty="0" smtClean="0">
                <a:solidFill>
                  <a:sysClr val="windowText" lastClr="000000"/>
                </a:solidFill>
                <a:latin typeface="Constantia"/>
              </a:rPr>
              <a:t>			</a:t>
            </a:r>
            <a:r>
              <a:rPr lang="en-US" sz="1800" b="1" dirty="0" smtClean="0">
                <a:solidFill>
                  <a:srgbClr val="FF0000"/>
                </a:solidFill>
                <a:latin typeface="Constantia"/>
              </a:rPr>
              <a:t>University of Michigan, CILER</a:t>
            </a:r>
          </a:p>
          <a:p>
            <a:pPr marL="0" marR="4572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sz="1800" b="1" dirty="0" smtClean="0">
                <a:solidFill>
                  <a:sysClr val="windowText" lastClr="000000"/>
                </a:solidFill>
                <a:latin typeface="Constantia"/>
              </a:rPr>
              <a:t>				</a:t>
            </a:r>
            <a:r>
              <a:rPr lang="en-US" sz="1800" b="1" dirty="0" err="1" smtClean="0">
                <a:solidFill>
                  <a:sysClr val="windowText" lastClr="000000"/>
                </a:solidFill>
                <a:latin typeface="Constantia"/>
              </a:rPr>
              <a:t>Ruibo</a:t>
            </a:r>
            <a:r>
              <a:rPr lang="en-US" sz="1800" b="1" dirty="0" smtClean="0">
                <a:solidFill>
                  <a:sysClr val="windowText" lastClr="000000"/>
                </a:solidFill>
                <a:latin typeface="Constantia"/>
              </a:rPr>
              <a:t> Lei</a:t>
            </a:r>
            <a:endParaRPr kumimoji="0" lang="en-US" sz="1800" b="1" i="0" u="none" strike="noStrike" kern="1200" cap="none" spc="0" normalizeH="0" baseline="0" noProof="0" dirty="0" smtClean="0">
              <a:ln>
                <a:noFill/>
              </a:ln>
              <a:solidFill>
                <a:sysClr val="windowText" lastClr="000000"/>
              </a:solidFill>
              <a:effectLst/>
              <a:uLnTx/>
              <a:uFillTx/>
              <a:latin typeface="Constantia"/>
            </a:endParaRPr>
          </a:p>
          <a:p>
            <a:pPr marL="0" marR="4572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sz="1800" b="1" dirty="0" smtClean="0">
                <a:solidFill>
                  <a:srgbClr val="FF0000"/>
                </a:solidFill>
                <a:latin typeface="Constantia"/>
              </a:rPr>
              <a:t>Polar Research Institute of China (PRIC), </a:t>
            </a:r>
          </a:p>
          <a:p>
            <a:pPr marL="0" marR="4572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sz="1800" b="1" dirty="0" smtClean="0">
                <a:solidFill>
                  <a:srgbClr val="FF0000"/>
                </a:solidFill>
                <a:latin typeface="Constantia"/>
              </a:rPr>
              <a:t>Shanghai, China</a:t>
            </a:r>
            <a:endParaRPr kumimoji="0" lang="en-US" sz="1800" b="1" i="0" u="none" strike="noStrike" kern="1200" cap="none" spc="0" normalizeH="0" baseline="0" noProof="0" dirty="0" smtClean="0">
              <a:ln>
                <a:noFill/>
              </a:ln>
              <a:solidFill>
                <a:srgbClr val="FF0000"/>
              </a:solidFill>
              <a:effectLst/>
              <a:uLnTx/>
              <a:uFillTx/>
              <a:latin typeface="Constantia"/>
            </a:endParaRPr>
          </a:p>
          <a:p>
            <a:pPr marL="0" marR="4572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en-US" sz="1800" b="1" i="0" u="none" strike="noStrike" kern="1200" cap="none" spc="0" normalizeH="0" baseline="0" noProof="0" dirty="0" smtClean="0">
              <a:ln>
                <a:noFill/>
              </a:ln>
              <a:solidFill>
                <a:srgbClr val="FF0000"/>
              </a:solidFill>
              <a:effectLst/>
              <a:uLnTx/>
              <a:uFillTx/>
              <a:latin typeface="Constantia"/>
            </a:endParaRPr>
          </a:p>
          <a:p>
            <a:pPr marL="0" marR="4572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1800" b="1" i="0" u="none" strike="noStrike" kern="1200" cap="none" spc="0" normalizeH="0" baseline="0" noProof="0" dirty="0" smtClean="0">
                <a:ln>
                  <a:noFill/>
                </a:ln>
                <a:solidFill>
                  <a:srgbClr val="FF0000"/>
                </a:solidFill>
                <a:effectLst/>
                <a:uLnTx/>
                <a:uFillTx/>
                <a:latin typeface="Constantia"/>
              </a:rPr>
              <a:t>NOAA-EC Workshop, Ann Arbor, MI, May 3-5, 2016</a:t>
            </a:r>
            <a:endParaRPr kumimoji="0" lang="en-US" sz="1400" b="0" i="0" u="none" strike="noStrike" kern="1200" cap="none" spc="0" normalizeH="0" baseline="0" noProof="0" dirty="0" smtClean="0">
              <a:ln>
                <a:noFill/>
              </a:ln>
              <a:solidFill>
                <a:srgbClr val="FF0000"/>
              </a:solidFill>
              <a:effectLst/>
              <a:uLnTx/>
              <a:uFillTx/>
              <a:latin typeface="Constantia"/>
            </a:endParaRPr>
          </a:p>
          <a:p>
            <a:pPr marL="0" marR="4572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1400" b="1" i="0" u="none" strike="noStrike" kern="1200" cap="none" spc="0" normalizeH="0" baseline="0" noProof="0" dirty="0" smtClean="0">
                <a:ln>
                  <a:noFill/>
                </a:ln>
                <a:solidFill>
                  <a:sysClr val="windowText" lastClr="000000"/>
                </a:solidFill>
                <a:effectLst/>
                <a:uLnTx/>
                <a:uFillTx/>
                <a:latin typeface="Constantia"/>
              </a:rPr>
              <a:t>Acknowledgements</a:t>
            </a:r>
            <a:r>
              <a:rPr kumimoji="0" lang="en-US" sz="1400" b="0" i="0" u="none" strike="noStrike" kern="1200" cap="none" spc="0" normalizeH="0" baseline="0" noProof="0" dirty="0" smtClean="0">
                <a:ln>
                  <a:noFill/>
                </a:ln>
                <a:solidFill>
                  <a:sysClr val="windowText" lastClr="000000"/>
                </a:solidFill>
                <a:effectLst/>
                <a:uLnTx/>
                <a:uFillTx/>
                <a:latin typeface="Constantia"/>
              </a:rPr>
              <a:t>: NOAA Climate Program Office </a:t>
            </a:r>
          </a:p>
          <a:p>
            <a:pPr marL="0" marR="4572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sz="1400" noProof="0" dirty="0" smtClean="0">
                <a:solidFill>
                  <a:sysClr val="windowText" lastClr="000000"/>
                </a:solidFill>
                <a:latin typeface="Constantia"/>
              </a:rPr>
              <a:t>Arctic Research Program</a:t>
            </a:r>
            <a:endParaRPr kumimoji="0" lang="en-US" sz="1400" b="0" i="0" u="none" strike="noStrike" kern="1200" cap="none" spc="0" normalizeH="0" baseline="0" noProof="0" dirty="0" smtClean="0">
              <a:ln>
                <a:noFill/>
              </a:ln>
              <a:solidFill>
                <a:sysClr val="windowText" lastClr="000000"/>
              </a:solidFill>
              <a:effectLst/>
              <a:uLnTx/>
              <a:uFillTx/>
              <a:latin typeface="Constantia"/>
            </a:endParaRPr>
          </a:p>
          <a:p>
            <a:pPr marL="0" marR="4572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en-US" sz="1400" b="0" i="0" u="none" strike="noStrike" kern="1200" cap="none" spc="0" normalizeH="0" baseline="0" noProof="0" dirty="0">
              <a:ln>
                <a:noFill/>
              </a:ln>
              <a:solidFill>
                <a:sysClr val="window" lastClr="FFFFFF"/>
              </a:solidFill>
              <a:effectLst/>
              <a:uLnTx/>
              <a:uFillTx/>
              <a:latin typeface="Constant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円/楕円 3"/>
          <p:cNvSpPr/>
          <p:nvPr/>
        </p:nvSpPr>
        <p:spPr>
          <a:xfrm>
            <a:off x="1016000" y="2400300"/>
            <a:ext cx="1930400" cy="685800"/>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200" dirty="0" smtClean="0">
                <a:solidFill>
                  <a:srgbClr val="000000"/>
                </a:solidFill>
                <a:latin typeface="Times New Roman" pitchFamily="18" charset="0"/>
                <a:cs typeface="Times New Roman" pitchFamily="18" charset="0"/>
              </a:rPr>
              <a:t>Pacific Arctic</a:t>
            </a:r>
          </a:p>
          <a:p>
            <a:pPr algn="ctr">
              <a:defRPr/>
            </a:pPr>
            <a:r>
              <a:rPr kumimoji="0" lang="en-US" altLang="ja-JP" sz="1200" dirty="0" smtClean="0">
                <a:solidFill>
                  <a:srgbClr val="000000"/>
                </a:solidFill>
                <a:latin typeface="Times New Roman" pitchFamily="18" charset="0"/>
                <a:cs typeface="Times New Roman" pitchFamily="18" charset="0"/>
              </a:rPr>
              <a:t>sea ice</a:t>
            </a:r>
            <a:endParaRPr kumimoji="0" lang="ja-JP" altLang="en-US" sz="1200" smtClean="0">
              <a:solidFill>
                <a:srgbClr val="000000"/>
              </a:solidFill>
              <a:latin typeface="Times New Roman" pitchFamily="18" charset="0"/>
              <a:cs typeface="Times New Roman" pitchFamily="18" charset="0"/>
            </a:endParaRPr>
          </a:p>
        </p:txBody>
      </p:sp>
      <p:cxnSp>
        <p:nvCxnSpPr>
          <p:cNvPr id="72" name="直線矢印コネクタ 6"/>
          <p:cNvCxnSpPr/>
          <p:nvPr/>
        </p:nvCxnSpPr>
        <p:spPr>
          <a:xfrm flipH="1" flipV="1">
            <a:off x="2641600" y="2914653"/>
            <a:ext cx="711200" cy="22860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417" name="サブタイトル 2"/>
          <p:cNvSpPr>
            <a:spLocks noGrp="1"/>
          </p:cNvSpPr>
          <p:nvPr>
            <p:ph type="subTitle" idx="1"/>
          </p:nvPr>
        </p:nvSpPr>
        <p:spPr>
          <a:xfrm>
            <a:off x="250830" y="5013176"/>
            <a:ext cx="8893175" cy="1184273"/>
          </a:xfrm>
          <a:ln>
            <a:noFill/>
          </a:ln>
        </p:spPr>
        <p:txBody>
          <a:bodyPr/>
          <a:lstStyle/>
          <a:p>
            <a:pPr algn="l"/>
            <a:r>
              <a:rPr lang="en-US" sz="1200" dirty="0" smtClean="0"/>
              <a:t>An ice/ocean albedo feedback loop and ice/cloud feedback loop are accelerated by a series of intermittent +DA </a:t>
            </a:r>
            <a:r>
              <a:rPr lang="en-US" sz="1200" dirty="0" err="1" smtClean="0"/>
              <a:t>forcings</a:t>
            </a:r>
            <a:r>
              <a:rPr lang="en-US" sz="1200" dirty="0" smtClean="0"/>
              <a:t>. The red arrows are associated with +DA forcing, which applies the positive feedback to the SST/SAT, or negative feedback to the sea ice, causing the unprecedented loss of Arctic summer sea ice and a series of record-breaking ice minima.  + and – signs denote the positive and negative feedback, respectively. The positive feedback means that a change in one item (say </a:t>
            </a:r>
            <a:r>
              <a:rPr lang="en-US" sz="1200" i="1" dirty="0" smtClean="0"/>
              <a:t>A</a:t>
            </a:r>
            <a:r>
              <a:rPr lang="en-US" sz="1200" dirty="0" smtClean="0"/>
              <a:t>) affects the other item (say </a:t>
            </a:r>
            <a:r>
              <a:rPr lang="en-US" sz="1200" i="1" dirty="0" smtClean="0"/>
              <a:t>B</a:t>
            </a:r>
            <a:r>
              <a:rPr lang="en-US" sz="1200" dirty="0" smtClean="0"/>
              <a:t>), which feeds back so that </a:t>
            </a:r>
            <a:r>
              <a:rPr lang="en-US" sz="1200" i="1" dirty="0" smtClean="0"/>
              <a:t>A</a:t>
            </a:r>
            <a:r>
              <a:rPr lang="en-US" sz="1200" dirty="0" smtClean="0"/>
              <a:t> makes the change in the same direction as the original change. Note that associated with +DA, red arrow 1 indicates the northward advection of warmer SAT in the northern North Pacific to the Arctic by the anomalous </a:t>
            </a:r>
            <a:r>
              <a:rPr lang="en-US" sz="1200" dirty="0" err="1" smtClean="0"/>
              <a:t>meridional</a:t>
            </a:r>
            <a:r>
              <a:rPr lang="en-US" sz="1200" dirty="0" smtClean="0"/>
              <a:t> wind; Red arrow 2 denotes that anomalous </a:t>
            </a:r>
            <a:r>
              <a:rPr lang="en-US" sz="1200" dirty="0" err="1" smtClean="0"/>
              <a:t>meridional</a:t>
            </a:r>
            <a:r>
              <a:rPr lang="en-US" sz="1200" dirty="0" smtClean="0"/>
              <a:t> wind directly accelerates the TDS, which promotes export of more ice out of the Arctic; Red arrow 3indicates the direct advection of sea ice by the anomalous </a:t>
            </a:r>
            <a:r>
              <a:rPr lang="en-US" sz="1200" dirty="0" err="1" smtClean="0"/>
              <a:t>meridional</a:t>
            </a:r>
            <a:r>
              <a:rPr lang="en-US" sz="1200" dirty="0" smtClean="0"/>
              <a:t> wind; and red arrow 4 denotes the warming impact of the ocean heat transport from the Bering Sea promoted by the anomalous northward (or </a:t>
            </a:r>
            <a:r>
              <a:rPr lang="en-US" sz="1200" dirty="0" err="1" smtClean="0"/>
              <a:t>meridional</a:t>
            </a:r>
            <a:r>
              <a:rPr lang="en-US" sz="1200" dirty="0" smtClean="0"/>
              <a:t>) wind.   </a:t>
            </a:r>
          </a:p>
          <a:p>
            <a:pPr algn="l"/>
            <a:endParaRPr lang="en-US" sz="1200" dirty="0" smtClean="0"/>
          </a:p>
          <a:p>
            <a:pPr algn="l"/>
            <a:r>
              <a:rPr lang="en-US" sz="1200" dirty="0" smtClean="0"/>
              <a:t>. </a:t>
            </a:r>
            <a:endParaRPr lang="en-US" sz="1200" dirty="0"/>
          </a:p>
        </p:txBody>
      </p:sp>
      <p:cxnSp>
        <p:nvCxnSpPr>
          <p:cNvPr id="7" name="直線矢印コネクタ 6"/>
          <p:cNvCxnSpPr>
            <a:endCxn id="4" idx="7"/>
          </p:cNvCxnSpPr>
          <p:nvPr/>
        </p:nvCxnSpPr>
        <p:spPr>
          <a:xfrm flipH="1">
            <a:off x="4624391" y="2743200"/>
            <a:ext cx="557212" cy="3127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4775201" y="2857500"/>
            <a:ext cx="258763" cy="171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600" dirty="0" smtClean="0">
                <a:solidFill>
                  <a:srgbClr val="000000"/>
                </a:solidFill>
                <a:latin typeface="ＭＳ Ｐゴシック" charset="-128"/>
              </a:rPr>
              <a:t>+</a:t>
            </a:r>
            <a:endParaRPr kumimoji="0" lang="ja-JP" altLang="en-US" sz="1600">
              <a:solidFill>
                <a:srgbClr val="FFFFFF"/>
              </a:solidFill>
              <a:latin typeface="ＭＳ Ｐゴシック" charset="-128"/>
            </a:endParaRPr>
          </a:p>
        </p:txBody>
      </p:sp>
      <p:sp>
        <p:nvSpPr>
          <p:cNvPr id="12" name="円/楕円 3"/>
          <p:cNvSpPr/>
          <p:nvPr/>
        </p:nvSpPr>
        <p:spPr>
          <a:xfrm>
            <a:off x="4775200" y="2286000"/>
            <a:ext cx="1828800" cy="628650"/>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200" dirty="0" smtClean="0">
                <a:solidFill>
                  <a:srgbClr val="000000"/>
                </a:solidFill>
                <a:latin typeface="Times New Roman" pitchFamily="18" charset="0"/>
                <a:cs typeface="Times New Roman" pitchFamily="18" charset="0"/>
              </a:rPr>
              <a:t>Ocean heat storage by absorbing solar radiation</a:t>
            </a:r>
            <a:endParaRPr kumimoji="0" lang="ja-JP" altLang="en-US" sz="1200" smtClean="0">
              <a:solidFill>
                <a:srgbClr val="000000"/>
              </a:solidFill>
              <a:latin typeface="Times New Roman" pitchFamily="18" charset="0"/>
              <a:cs typeface="Times New Roman" pitchFamily="18" charset="0"/>
            </a:endParaRPr>
          </a:p>
        </p:txBody>
      </p:sp>
      <p:sp>
        <p:nvSpPr>
          <p:cNvPr id="14" name="円/楕円 3"/>
          <p:cNvSpPr/>
          <p:nvPr/>
        </p:nvSpPr>
        <p:spPr>
          <a:xfrm>
            <a:off x="2844800" y="1714500"/>
            <a:ext cx="2133600" cy="685800"/>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200" dirty="0" smtClean="0">
                <a:solidFill>
                  <a:srgbClr val="000000"/>
                </a:solidFill>
                <a:latin typeface="Times New Roman" pitchFamily="18" charset="0"/>
                <a:cs typeface="Times New Roman" pitchFamily="18" charset="0"/>
              </a:rPr>
              <a:t>Ice/ocean </a:t>
            </a:r>
            <a:r>
              <a:rPr kumimoji="0" lang="en-US" altLang="ja-JP" sz="1200" dirty="0" err="1" smtClean="0">
                <a:solidFill>
                  <a:srgbClr val="000000"/>
                </a:solidFill>
                <a:latin typeface="Times New Roman" pitchFamily="18" charset="0"/>
                <a:cs typeface="Times New Roman" pitchFamily="18" charset="0"/>
              </a:rPr>
              <a:t>albedo</a:t>
            </a:r>
            <a:r>
              <a:rPr kumimoji="0" lang="en-US" altLang="ja-JP" sz="1200" dirty="0" smtClean="0">
                <a:solidFill>
                  <a:srgbClr val="000000"/>
                </a:solidFill>
                <a:latin typeface="Times New Roman" pitchFamily="18" charset="0"/>
                <a:cs typeface="Times New Roman" pitchFamily="18" charset="0"/>
              </a:rPr>
              <a:t>: ice/water~.7/.1</a:t>
            </a:r>
            <a:endParaRPr kumimoji="0" lang="ja-JP" altLang="en-US" sz="1200" smtClean="0">
              <a:solidFill>
                <a:srgbClr val="000000"/>
              </a:solidFill>
              <a:latin typeface="Times New Roman" pitchFamily="18" charset="0"/>
              <a:cs typeface="Times New Roman" pitchFamily="18" charset="0"/>
            </a:endParaRPr>
          </a:p>
        </p:txBody>
      </p:sp>
      <p:cxnSp>
        <p:nvCxnSpPr>
          <p:cNvPr id="20" name="直線矢印コネクタ 6"/>
          <p:cNvCxnSpPr/>
          <p:nvPr/>
        </p:nvCxnSpPr>
        <p:spPr>
          <a:xfrm flipH="1" flipV="1">
            <a:off x="2743200" y="2800353"/>
            <a:ext cx="711200" cy="2286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6"/>
          <p:cNvCxnSpPr/>
          <p:nvPr/>
        </p:nvCxnSpPr>
        <p:spPr>
          <a:xfrm>
            <a:off x="4673603" y="2308228"/>
            <a:ext cx="354012" cy="1492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正方形/長方形 7"/>
          <p:cNvSpPr/>
          <p:nvPr/>
        </p:nvSpPr>
        <p:spPr>
          <a:xfrm>
            <a:off x="4821237" y="2171700"/>
            <a:ext cx="258763" cy="171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600" dirty="0" smtClean="0">
                <a:solidFill>
                  <a:srgbClr val="000000"/>
                </a:solidFill>
                <a:latin typeface="ＭＳ Ｐゴシック" charset="-128"/>
              </a:rPr>
              <a:t>-</a:t>
            </a:r>
            <a:endParaRPr kumimoji="0" lang="ja-JP" altLang="en-US" sz="1600">
              <a:solidFill>
                <a:srgbClr val="FFFFFF"/>
              </a:solidFill>
              <a:latin typeface="ＭＳ Ｐゴシック" charset="-128"/>
            </a:endParaRPr>
          </a:p>
        </p:txBody>
      </p:sp>
      <p:sp>
        <p:nvSpPr>
          <p:cNvPr id="25" name="正方形/長方形 7"/>
          <p:cNvSpPr/>
          <p:nvPr/>
        </p:nvSpPr>
        <p:spPr>
          <a:xfrm>
            <a:off x="2946400" y="2857500"/>
            <a:ext cx="3048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600" dirty="0" smtClean="0">
                <a:solidFill>
                  <a:srgbClr val="000000"/>
                </a:solidFill>
                <a:latin typeface="ＭＳ Ｐゴシック" charset="-128"/>
              </a:rPr>
              <a:t>-</a:t>
            </a:r>
            <a:endParaRPr kumimoji="0" lang="ja-JP" altLang="en-US" sz="1600">
              <a:solidFill>
                <a:srgbClr val="FFFFFF"/>
              </a:solidFill>
              <a:latin typeface="ＭＳ Ｐゴシック" charset="-128"/>
            </a:endParaRPr>
          </a:p>
        </p:txBody>
      </p:sp>
      <p:sp>
        <p:nvSpPr>
          <p:cNvPr id="27" name="Rectangle 26"/>
          <p:cNvSpPr/>
          <p:nvPr/>
        </p:nvSpPr>
        <p:spPr>
          <a:xfrm>
            <a:off x="5283200" y="3028950"/>
            <a:ext cx="16256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sz="1200" b="1" dirty="0">
                <a:solidFill>
                  <a:srgbClr val="FF0000"/>
                </a:solidFill>
                <a:latin typeface="Times New Roman" pitchFamily="18" charset="0"/>
                <a:cs typeface="Times New Roman" pitchFamily="18" charset="0"/>
              </a:rPr>
              <a:t>DA mode:</a:t>
            </a:r>
          </a:p>
          <a:p>
            <a:pPr algn="ctr">
              <a:defRPr/>
            </a:pPr>
            <a:r>
              <a:rPr kumimoji="0" lang="en-US" sz="1200" b="1" dirty="0">
                <a:solidFill>
                  <a:srgbClr val="FF0000"/>
                </a:solidFill>
                <a:latin typeface="Times New Roman" pitchFamily="18" charset="0"/>
                <a:cs typeface="Times New Roman" pitchFamily="18" charset="0"/>
              </a:rPr>
              <a:t>SLP anomaly</a:t>
            </a:r>
          </a:p>
        </p:txBody>
      </p:sp>
      <p:cxnSp>
        <p:nvCxnSpPr>
          <p:cNvPr id="32" name="直線矢印コネクタ 6"/>
          <p:cNvCxnSpPr>
            <a:stCxn id="27" idx="2"/>
            <a:endCxn id="28" idx="0"/>
          </p:cNvCxnSpPr>
          <p:nvPr/>
        </p:nvCxnSpPr>
        <p:spPr>
          <a:xfrm>
            <a:off x="6096000" y="3543300"/>
            <a:ext cx="0" cy="4000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正方形/長方形 7"/>
          <p:cNvSpPr/>
          <p:nvPr/>
        </p:nvSpPr>
        <p:spPr>
          <a:xfrm>
            <a:off x="5994401" y="3600450"/>
            <a:ext cx="258763" cy="171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600" dirty="0">
                <a:solidFill>
                  <a:srgbClr val="FF0000"/>
                </a:solidFill>
                <a:latin typeface="ＭＳ Ｐゴシック" charset="-128"/>
              </a:rPr>
              <a:t>+</a:t>
            </a:r>
            <a:endParaRPr kumimoji="0" lang="ja-JP" altLang="en-US" sz="1600">
              <a:solidFill>
                <a:srgbClr val="FF0000"/>
              </a:solidFill>
              <a:latin typeface="ＭＳ Ｐゴシック" charset="-128"/>
            </a:endParaRPr>
          </a:p>
        </p:txBody>
      </p:sp>
      <p:cxnSp>
        <p:nvCxnSpPr>
          <p:cNvPr id="39" name="直線矢印コネクタ 6"/>
          <p:cNvCxnSpPr/>
          <p:nvPr/>
        </p:nvCxnSpPr>
        <p:spPr>
          <a:xfrm flipH="1">
            <a:off x="4673600" y="4171950"/>
            <a:ext cx="812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6"/>
          <p:cNvCxnSpPr>
            <a:stCxn id="63" idx="0"/>
            <a:endCxn id="4" idx="4"/>
          </p:cNvCxnSpPr>
          <p:nvPr/>
        </p:nvCxnSpPr>
        <p:spPr>
          <a:xfrm flipV="1">
            <a:off x="3962400" y="3543300"/>
            <a:ext cx="50800" cy="5143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正方形/長方形 7"/>
          <p:cNvSpPr/>
          <p:nvPr/>
        </p:nvSpPr>
        <p:spPr>
          <a:xfrm>
            <a:off x="4978400" y="4057650"/>
            <a:ext cx="258763" cy="171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600" dirty="0">
                <a:solidFill>
                  <a:srgbClr val="FF0000"/>
                </a:solidFill>
                <a:latin typeface="ＭＳ Ｐゴシック" charset="-128"/>
              </a:rPr>
              <a:t>+</a:t>
            </a:r>
            <a:endParaRPr kumimoji="0" lang="ja-JP" altLang="en-US" sz="1600">
              <a:solidFill>
                <a:srgbClr val="FF0000"/>
              </a:solidFill>
              <a:latin typeface="ＭＳ Ｐゴシック" charset="-128"/>
            </a:endParaRPr>
          </a:p>
        </p:txBody>
      </p:sp>
      <p:cxnSp>
        <p:nvCxnSpPr>
          <p:cNvPr id="9" name="直線矢印コネクタ 8"/>
          <p:cNvCxnSpPr>
            <a:stCxn id="14" idx="3"/>
          </p:cNvCxnSpPr>
          <p:nvPr/>
        </p:nvCxnSpPr>
        <p:spPr>
          <a:xfrm flipH="1">
            <a:off x="2538416" y="2299870"/>
            <a:ext cx="618845" cy="157583"/>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正方形/長方形 7"/>
          <p:cNvSpPr/>
          <p:nvPr/>
        </p:nvSpPr>
        <p:spPr>
          <a:xfrm>
            <a:off x="2540001" y="2228850"/>
            <a:ext cx="258763" cy="171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600" dirty="0" smtClean="0">
                <a:solidFill>
                  <a:srgbClr val="000000"/>
                </a:solidFill>
                <a:latin typeface="ＭＳ Ｐゴシック" charset="-128"/>
              </a:rPr>
              <a:t>+</a:t>
            </a:r>
            <a:endParaRPr kumimoji="0" lang="ja-JP" altLang="en-US" sz="1600">
              <a:solidFill>
                <a:srgbClr val="FFFFFF"/>
              </a:solidFill>
              <a:latin typeface="ＭＳ Ｐゴシック" charset="-128"/>
            </a:endParaRPr>
          </a:p>
        </p:txBody>
      </p:sp>
      <p:cxnSp>
        <p:nvCxnSpPr>
          <p:cNvPr id="26" name="直線矢印コネクタ 6"/>
          <p:cNvCxnSpPr/>
          <p:nvPr/>
        </p:nvCxnSpPr>
        <p:spPr>
          <a:xfrm flipH="1" flipV="1">
            <a:off x="2133601" y="3086100"/>
            <a:ext cx="3251203" cy="1028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円/楕円 4"/>
          <p:cNvSpPr/>
          <p:nvPr/>
        </p:nvSpPr>
        <p:spPr>
          <a:xfrm>
            <a:off x="914400" y="3829050"/>
            <a:ext cx="2235200" cy="685800"/>
          </a:xfrm>
          <a:prstGeom prst="ellipse">
            <a:avLst/>
          </a:prstGeom>
          <a:solidFill>
            <a:srgbClr val="92D05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200" dirty="0">
                <a:solidFill>
                  <a:srgbClr val="000000"/>
                </a:solidFill>
                <a:latin typeface="ＭＳ Ｐゴシック" charset="-128"/>
              </a:rPr>
              <a:t>Cloud </a:t>
            </a:r>
            <a:r>
              <a:rPr kumimoji="0" lang="en-US" altLang="ja-JP" sz="1200" dirty="0" smtClean="0">
                <a:solidFill>
                  <a:srgbClr val="000000"/>
                </a:solidFill>
                <a:latin typeface="ＭＳ Ｐゴシック" charset="-128"/>
              </a:rPr>
              <a:t>cover/vapor</a:t>
            </a:r>
            <a:endParaRPr kumimoji="0" lang="en-US" altLang="ja-JP" sz="1200" dirty="0">
              <a:solidFill>
                <a:srgbClr val="000000"/>
              </a:solidFill>
              <a:latin typeface="ＭＳ Ｐゴシック" charset="-128"/>
            </a:endParaRPr>
          </a:p>
          <a:p>
            <a:pPr algn="ctr">
              <a:defRPr/>
            </a:pPr>
            <a:r>
              <a:rPr kumimoji="0" lang="en-US" altLang="ja-JP" sz="1200" dirty="0">
                <a:solidFill>
                  <a:srgbClr val="000000"/>
                </a:solidFill>
                <a:latin typeface="ＭＳ Ｐゴシック" charset="-128"/>
              </a:rPr>
              <a:t>in fall-to-spring</a:t>
            </a:r>
            <a:endParaRPr kumimoji="0" lang="ja-JP" altLang="en-US" sz="1200" dirty="0">
              <a:solidFill>
                <a:srgbClr val="000000"/>
              </a:solidFill>
              <a:latin typeface="ＭＳ Ｐゴシック" charset="-128"/>
            </a:endParaRPr>
          </a:p>
        </p:txBody>
      </p:sp>
      <p:cxnSp>
        <p:nvCxnSpPr>
          <p:cNvPr id="37" name="直線矢印コネクタ 6"/>
          <p:cNvCxnSpPr>
            <a:endCxn id="19" idx="5"/>
          </p:cNvCxnSpPr>
          <p:nvPr/>
        </p:nvCxnSpPr>
        <p:spPr>
          <a:xfrm flipH="1" flipV="1">
            <a:off x="2663699" y="2985670"/>
            <a:ext cx="79501" cy="90053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6"/>
          <p:cNvCxnSpPr/>
          <p:nvPr/>
        </p:nvCxnSpPr>
        <p:spPr>
          <a:xfrm>
            <a:off x="2438400" y="3028950"/>
            <a:ext cx="0" cy="85725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5" name="正方形/長方形 7"/>
          <p:cNvSpPr/>
          <p:nvPr/>
        </p:nvSpPr>
        <p:spPr>
          <a:xfrm>
            <a:off x="2382837" y="3257550"/>
            <a:ext cx="258763" cy="17145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600" dirty="0" smtClean="0">
                <a:solidFill>
                  <a:srgbClr val="92D050"/>
                </a:solidFill>
                <a:latin typeface="ＭＳ Ｐゴシック" charset="-128"/>
              </a:rPr>
              <a:t>-</a:t>
            </a:r>
            <a:endParaRPr kumimoji="0" lang="ja-JP" altLang="en-US" sz="1600">
              <a:solidFill>
                <a:srgbClr val="92D050"/>
              </a:solidFill>
              <a:latin typeface="ＭＳ Ｐゴシック" charset="-128"/>
            </a:endParaRPr>
          </a:p>
        </p:txBody>
      </p:sp>
      <p:cxnSp>
        <p:nvCxnSpPr>
          <p:cNvPr id="52" name="直線矢印コネクタ 6"/>
          <p:cNvCxnSpPr/>
          <p:nvPr/>
        </p:nvCxnSpPr>
        <p:spPr>
          <a:xfrm flipH="1" flipV="1">
            <a:off x="4470405" y="3486150"/>
            <a:ext cx="1422401"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251200" y="4057650"/>
            <a:ext cx="1422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sz="1200" b="1" dirty="0" smtClean="0">
                <a:solidFill>
                  <a:srgbClr val="FF0000"/>
                </a:solidFill>
                <a:latin typeface="Times New Roman" pitchFamily="18" charset="0"/>
                <a:cs typeface="Times New Roman" pitchFamily="18" charset="0"/>
              </a:rPr>
              <a:t>Bering Inflow/heat transport</a:t>
            </a:r>
            <a:endParaRPr kumimoji="0" lang="en-US" sz="1200" b="1" dirty="0">
              <a:solidFill>
                <a:srgbClr val="FF0000"/>
              </a:solidFill>
              <a:latin typeface="Times New Roman" pitchFamily="18" charset="0"/>
              <a:cs typeface="Times New Roman" pitchFamily="18" charset="0"/>
            </a:endParaRPr>
          </a:p>
        </p:txBody>
      </p:sp>
      <p:sp>
        <p:nvSpPr>
          <p:cNvPr id="68" name="正方形/長方形 7"/>
          <p:cNvSpPr/>
          <p:nvPr/>
        </p:nvSpPr>
        <p:spPr>
          <a:xfrm>
            <a:off x="4978400" y="3657600"/>
            <a:ext cx="711200" cy="171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600" b="1" dirty="0" smtClean="0">
                <a:solidFill>
                  <a:srgbClr val="FF0000"/>
                </a:solidFill>
                <a:latin typeface="ＭＳ Ｐゴシック" charset="-128"/>
              </a:rPr>
              <a:t>+,1</a:t>
            </a:r>
            <a:endParaRPr kumimoji="0" lang="ja-JP" altLang="en-US" sz="1600" b="1">
              <a:solidFill>
                <a:srgbClr val="FF0000"/>
              </a:solidFill>
              <a:latin typeface="ＭＳ Ｐゴシック" charset="-128"/>
            </a:endParaRPr>
          </a:p>
        </p:txBody>
      </p:sp>
      <p:sp>
        <p:nvSpPr>
          <p:cNvPr id="69" name="正方形/長方形 7"/>
          <p:cNvSpPr/>
          <p:nvPr/>
        </p:nvSpPr>
        <p:spPr>
          <a:xfrm>
            <a:off x="3657600" y="3771900"/>
            <a:ext cx="711200" cy="171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600" b="1" dirty="0" smtClean="0">
                <a:solidFill>
                  <a:srgbClr val="FF0000"/>
                </a:solidFill>
                <a:latin typeface="ＭＳ Ｐゴシック" charset="-128"/>
              </a:rPr>
              <a:t>+,4</a:t>
            </a:r>
            <a:endParaRPr kumimoji="0" lang="ja-JP" altLang="en-US" sz="1600" b="1">
              <a:solidFill>
                <a:srgbClr val="FF0000"/>
              </a:solidFill>
              <a:latin typeface="ＭＳ Ｐゴシック" charset="-128"/>
            </a:endParaRPr>
          </a:p>
        </p:txBody>
      </p:sp>
      <p:sp>
        <p:nvSpPr>
          <p:cNvPr id="71" name="正方形/長方形 7"/>
          <p:cNvSpPr/>
          <p:nvPr/>
        </p:nvSpPr>
        <p:spPr>
          <a:xfrm>
            <a:off x="3048000" y="3543300"/>
            <a:ext cx="711200" cy="171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600" b="1" dirty="0" smtClean="0">
                <a:solidFill>
                  <a:srgbClr val="FF0000"/>
                </a:solidFill>
                <a:latin typeface="ＭＳ Ｐゴシック" charset="-128"/>
              </a:rPr>
              <a:t>-,3</a:t>
            </a:r>
            <a:endParaRPr kumimoji="0" lang="ja-JP" altLang="en-US" sz="1600" b="1">
              <a:solidFill>
                <a:srgbClr val="FF0000"/>
              </a:solidFill>
              <a:latin typeface="ＭＳ Ｐゴシック" charset="-128"/>
            </a:endParaRPr>
          </a:p>
        </p:txBody>
      </p:sp>
      <p:sp>
        <p:nvSpPr>
          <p:cNvPr id="28" name="Rectangle 27"/>
          <p:cNvSpPr/>
          <p:nvPr/>
        </p:nvSpPr>
        <p:spPr>
          <a:xfrm>
            <a:off x="5384800" y="3943350"/>
            <a:ext cx="1422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sz="1200" b="1" dirty="0">
                <a:solidFill>
                  <a:srgbClr val="FF0000"/>
                </a:solidFill>
                <a:latin typeface="Times New Roman" pitchFamily="18" charset="0"/>
                <a:cs typeface="Times New Roman" pitchFamily="18" charset="0"/>
              </a:rPr>
              <a:t>Northward wind anomaly</a:t>
            </a:r>
          </a:p>
        </p:txBody>
      </p:sp>
      <p:sp>
        <p:nvSpPr>
          <p:cNvPr id="4" name="円/楕円 3"/>
          <p:cNvSpPr/>
          <p:nvPr/>
        </p:nvSpPr>
        <p:spPr>
          <a:xfrm>
            <a:off x="3149600" y="2971800"/>
            <a:ext cx="1727200" cy="571500"/>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200" dirty="0" smtClean="0">
                <a:solidFill>
                  <a:srgbClr val="000000"/>
                </a:solidFill>
                <a:latin typeface="Times New Roman" pitchFamily="18" charset="0"/>
                <a:cs typeface="Times New Roman" pitchFamily="18" charset="0"/>
              </a:rPr>
              <a:t>Present and next-yr SST/SAT anomaly</a:t>
            </a:r>
            <a:endParaRPr kumimoji="0" lang="ja-JP" altLang="en-US" sz="1200">
              <a:solidFill>
                <a:srgbClr val="000000"/>
              </a:solidFill>
              <a:latin typeface="Times New Roman" pitchFamily="18" charset="0"/>
              <a:cs typeface="Times New Roman" pitchFamily="18" charset="0"/>
            </a:endParaRPr>
          </a:p>
        </p:txBody>
      </p:sp>
      <p:sp>
        <p:nvSpPr>
          <p:cNvPr id="35" name="Rectangle 34"/>
          <p:cNvSpPr/>
          <p:nvPr/>
        </p:nvSpPr>
        <p:spPr>
          <a:xfrm>
            <a:off x="914400" y="3200400"/>
            <a:ext cx="1422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sz="1200" b="1" dirty="0" smtClean="0">
                <a:solidFill>
                  <a:srgbClr val="FF0000"/>
                </a:solidFill>
                <a:latin typeface="Times New Roman" pitchFamily="18" charset="0"/>
                <a:cs typeface="Times New Roman" pitchFamily="18" charset="0"/>
              </a:rPr>
              <a:t>Transpolar Drift Stream</a:t>
            </a:r>
            <a:endParaRPr kumimoji="0" lang="en-US" sz="1200" b="1" dirty="0">
              <a:solidFill>
                <a:srgbClr val="FF0000"/>
              </a:solidFill>
              <a:latin typeface="Times New Roman" pitchFamily="18" charset="0"/>
              <a:cs typeface="Times New Roman" pitchFamily="18" charset="0"/>
            </a:endParaRPr>
          </a:p>
        </p:txBody>
      </p:sp>
      <p:cxnSp>
        <p:nvCxnSpPr>
          <p:cNvPr id="40" name="直線矢印コネクタ 6"/>
          <p:cNvCxnSpPr/>
          <p:nvPr/>
        </p:nvCxnSpPr>
        <p:spPr>
          <a:xfrm flipH="1" flipV="1">
            <a:off x="2235200" y="3543300"/>
            <a:ext cx="3149600" cy="8572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正方形/長方形 7"/>
          <p:cNvSpPr/>
          <p:nvPr/>
        </p:nvSpPr>
        <p:spPr>
          <a:xfrm>
            <a:off x="2844800" y="3771900"/>
            <a:ext cx="711200" cy="171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600" b="1" dirty="0" smtClean="0">
                <a:solidFill>
                  <a:srgbClr val="FF0000"/>
                </a:solidFill>
                <a:latin typeface="ＭＳ Ｐゴシック" charset="-128"/>
              </a:rPr>
              <a:t>+,2</a:t>
            </a:r>
            <a:endParaRPr kumimoji="0" lang="ja-JP" altLang="en-US" sz="1600" b="1">
              <a:solidFill>
                <a:srgbClr val="FF0000"/>
              </a:solidFill>
              <a:latin typeface="ＭＳ Ｐゴシック" charset="-128"/>
            </a:endParaRPr>
          </a:p>
        </p:txBody>
      </p:sp>
      <p:cxnSp>
        <p:nvCxnSpPr>
          <p:cNvPr id="51" name="直線矢印コネクタ 6"/>
          <p:cNvCxnSpPr>
            <a:stCxn id="35" idx="0"/>
          </p:cNvCxnSpPr>
          <p:nvPr/>
        </p:nvCxnSpPr>
        <p:spPr>
          <a:xfrm flipV="1">
            <a:off x="1625600" y="3028950"/>
            <a:ext cx="0" cy="171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正方形/長方形 7"/>
          <p:cNvSpPr/>
          <p:nvPr/>
        </p:nvSpPr>
        <p:spPr>
          <a:xfrm>
            <a:off x="1219201" y="3028950"/>
            <a:ext cx="258763" cy="171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600" dirty="0" smtClean="0">
                <a:solidFill>
                  <a:srgbClr val="FF0000"/>
                </a:solidFill>
                <a:latin typeface="ＭＳ Ｐゴシック" charset="-128"/>
              </a:rPr>
              <a:t>-</a:t>
            </a:r>
            <a:endParaRPr kumimoji="0" lang="ja-JP" altLang="en-US" sz="1600">
              <a:solidFill>
                <a:srgbClr val="FF0000"/>
              </a:solidFill>
              <a:latin typeface="ＭＳ Ｐゴシック" charset="-128"/>
            </a:endParaRPr>
          </a:p>
        </p:txBody>
      </p:sp>
      <p:sp>
        <p:nvSpPr>
          <p:cNvPr id="55" name="正方形/長方形 7"/>
          <p:cNvSpPr/>
          <p:nvPr/>
        </p:nvSpPr>
        <p:spPr>
          <a:xfrm>
            <a:off x="2641601" y="3429000"/>
            <a:ext cx="258763" cy="17145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ja-JP" sz="1600" dirty="0" smtClean="0">
                <a:solidFill>
                  <a:srgbClr val="92D050"/>
                </a:solidFill>
                <a:latin typeface="ＭＳ Ｐゴシック" charset="-128"/>
              </a:rPr>
              <a:t>-</a:t>
            </a:r>
            <a:endParaRPr kumimoji="0" lang="ja-JP" altLang="en-US" sz="1600">
              <a:solidFill>
                <a:srgbClr val="92D050"/>
              </a:solidFill>
              <a:latin typeface="ＭＳ Ｐゴシック" charset="-128"/>
            </a:endParaRPr>
          </a:p>
        </p:txBody>
      </p:sp>
      <p:sp>
        <p:nvSpPr>
          <p:cNvPr id="41" name="TextBox 40"/>
          <p:cNvSpPr txBox="1">
            <a:spLocks noChangeArrowheads="1"/>
          </p:cNvSpPr>
          <p:nvPr/>
        </p:nvSpPr>
        <p:spPr bwMode="auto">
          <a:xfrm>
            <a:off x="2843215" y="1290246"/>
            <a:ext cx="2312236" cy="338554"/>
          </a:xfrm>
          <a:prstGeom prst="rect">
            <a:avLst/>
          </a:prstGeom>
          <a:noFill/>
          <a:ln w="9525">
            <a:noFill/>
            <a:miter lim="800000"/>
            <a:headEnd/>
            <a:tailEnd/>
          </a:ln>
        </p:spPr>
        <p:txBody>
          <a:bodyPr wrap="none">
            <a:spAutoFit/>
          </a:bodyPr>
          <a:lstStyle/>
          <a:p>
            <a:r>
              <a:rPr lang="en-US" sz="1600" b="1" dirty="0">
                <a:solidFill>
                  <a:srgbClr val="000000">
                    <a:lumMod val="65000"/>
                    <a:lumOff val="35000"/>
                  </a:srgbClr>
                </a:solidFill>
              </a:rPr>
              <a:t>Wang al. 05, </a:t>
            </a:r>
            <a:r>
              <a:rPr lang="en-US" sz="1600" b="1" dirty="0" err="1">
                <a:solidFill>
                  <a:srgbClr val="000000">
                    <a:lumMod val="65000"/>
                    <a:lumOff val="35000"/>
                  </a:srgbClr>
                </a:solidFill>
              </a:rPr>
              <a:t>Clim</a:t>
            </a:r>
            <a:r>
              <a:rPr lang="en-US" sz="1600" b="1" dirty="0">
                <a:solidFill>
                  <a:srgbClr val="000000">
                    <a:lumMod val="65000"/>
                    <a:lumOff val="35000"/>
                  </a:srgbClr>
                </a:solidFill>
              </a:rPr>
              <a:t> </a:t>
            </a:r>
            <a:r>
              <a:rPr lang="en-US" sz="1600" b="1" dirty="0" err="1">
                <a:solidFill>
                  <a:srgbClr val="000000">
                    <a:lumMod val="65000"/>
                    <a:lumOff val="35000"/>
                  </a:srgbClr>
                </a:solidFill>
              </a:rPr>
              <a:t>Dyn</a:t>
            </a:r>
            <a:endParaRPr lang="en-US" sz="1600" b="1" dirty="0">
              <a:solidFill>
                <a:srgbClr val="000000">
                  <a:lumMod val="65000"/>
                  <a:lumOff val="35000"/>
                </a:srgbClr>
              </a:solidFill>
            </a:endParaRPr>
          </a:p>
        </p:txBody>
      </p:sp>
      <p:sp>
        <p:nvSpPr>
          <p:cNvPr id="43" name="TextBox 32"/>
          <p:cNvSpPr txBox="1">
            <a:spLocks noChangeArrowheads="1"/>
          </p:cNvSpPr>
          <p:nvPr/>
        </p:nvSpPr>
        <p:spPr bwMode="auto">
          <a:xfrm>
            <a:off x="6948490" y="3357566"/>
            <a:ext cx="2159566" cy="830997"/>
          </a:xfrm>
          <a:prstGeom prst="rect">
            <a:avLst/>
          </a:prstGeom>
          <a:noFill/>
          <a:ln w="9525">
            <a:noFill/>
            <a:miter lim="800000"/>
            <a:headEnd/>
            <a:tailEnd/>
          </a:ln>
        </p:spPr>
        <p:txBody>
          <a:bodyPr wrap="none">
            <a:spAutoFit/>
          </a:bodyPr>
          <a:lstStyle/>
          <a:p>
            <a:r>
              <a:rPr lang="en-US" sz="1600" b="1" dirty="0">
                <a:solidFill>
                  <a:srgbClr val="FF0000"/>
                </a:solidFill>
              </a:rPr>
              <a:t>Wu et al. 06, J. </a:t>
            </a:r>
            <a:r>
              <a:rPr lang="en-US" sz="1600" b="1" dirty="0" err="1">
                <a:solidFill>
                  <a:srgbClr val="FF0000"/>
                </a:solidFill>
              </a:rPr>
              <a:t>Clim</a:t>
            </a:r>
            <a:endParaRPr lang="en-US" sz="1600" b="1" dirty="0">
              <a:solidFill>
                <a:srgbClr val="FF0000"/>
              </a:solidFill>
            </a:endParaRPr>
          </a:p>
          <a:p>
            <a:r>
              <a:rPr lang="en-US" sz="1600" b="1" dirty="0">
                <a:solidFill>
                  <a:srgbClr val="FF0000"/>
                </a:solidFill>
              </a:rPr>
              <a:t>Wang et al. 09, GRL</a:t>
            </a:r>
          </a:p>
          <a:p>
            <a:r>
              <a:rPr lang="en-US" sz="1600" b="1" dirty="0">
                <a:solidFill>
                  <a:srgbClr val="FF0000"/>
                </a:solidFill>
              </a:rPr>
              <a:t>Zhang et al. 08, GRL</a:t>
            </a:r>
          </a:p>
        </p:txBody>
      </p:sp>
      <p:sp>
        <p:nvSpPr>
          <p:cNvPr id="46" name="TextBox 39"/>
          <p:cNvSpPr txBox="1">
            <a:spLocks noChangeArrowheads="1"/>
          </p:cNvSpPr>
          <p:nvPr/>
        </p:nvSpPr>
        <p:spPr bwMode="auto">
          <a:xfrm>
            <a:off x="971554" y="4437063"/>
            <a:ext cx="1931939" cy="338554"/>
          </a:xfrm>
          <a:prstGeom prst="rect">
            <a:avLst/>
          </a:prstGeom>
          <a:noFill/>
          <a:ln w="9525">
            <a:noFill/>
            <a:miter lim="800000"/>
            <a:headEnd/>
            <a:tailEnd/>
          </a:ln>
        </p:spPr>
        <p:txBody>
          <a:bodyPr wrap="none">
            <a:spAutoFit/>
          </a:bodyPr>
          <a:lstStyle/>
          <a:p>
            <a:r>
              <a:rPr lang="en-US" sz="1600" b="1" dirty="0">
                <a:solidFill>
                  <a:srgbClr val="92D050"/>
                </a:solidFill>
              </a:rPr>
              <a:t>Ikeda al. 03, JMSJ</a:t>
            </a:r>
          </a:p>
        </p:txBody>
      </p:sp>
      <p:sp>
        <p:nvSpPr>
          <p:cNvPr id="47" name="サブタイトル 2"/>
          <p:cNvSpPr txBox="1">
            <a:spLocks/>
          </p:cNvSpPr>
          <p:nvPr/>
        </p:nvSpPr>
        <p:spPr bwMode="auto">
          <a:xfrm>
            <a:off x="2" y="44013"/>
            <a:ext cx="9070977" cy="141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kumimoji="0" lang="en-US" altLang="ja-JP" sz="2800" kern="0" dirty="0" smtClean="0">
                <a:solidFill>
                  <a:srgbClr val="000000"/>
                </a:solidFill>
                <a:latin typeface="Times New Roman" pitchFamily="18" charset="0"/>
                <a:cs typeface="Times New Roman" pitchFamily="18" charset="0"/>
              </a:rPr>
              <a:t>A proposed atmosphere-ice-ocean feedback loop with polar amplification due to positive ice/ocean albedo feedback, triggered by Dipole Anomaly, even intermittently!</a:t>
            </a:r>
            <a:endParaRPr kumimoji="0" lang="ja-JP" altLang="en-US" sz="2800" kern="0" dirty="0" smtClean="0">
              <a:solidFill>
                <a:srgbClr val="000000"/>
              </a:solidFill>
              <a:latin typeface="Times New Roman" pitchFamily="18" charset="0"/>
              <a:cs typeface="Times New Roman" pitchFamily="18" charset="0"/>
            </a:endParaRPr>
          </a:p>
        </p:txBody>
      </p:sp>
      <p:sp>
        <p:nvSpPr>
          <p:cNvPr id="48" name="TextBox 34"/>
          <p:cNvSpPr txBox="1">
            <a:spLocks noChangeArrowheads="1"/>
          </p:cNvSpPr>
          <p:nvPr/>
        </p:nvSpPr>
        <p:spPr bwMode="auto">
          <a:xfrm>
            <a:off x="3059117" y="4508503"/>
            <a:ext cx="4618572" cy="584775"/>
          </a:xfrm>
          <a:prstGeom prst="rect">
            <a:avLst/>
          </a:prstGeom>
          <a:noFill/>
          <a:ln w="9525">
            <a:noFill/>
            <a:miter lim="800000"/>
            <a:headEnd/>
            <a:tailEnd/>
          </a:ln>
        </p:spPr>
        <p:txBody>
          <a:bodyPr wrap="none">
            <a:spAutoFit/>
          </a:bodyPr>
          <a:lstStyle/>
          <a:p>
            <a:pPr fontAlgn="auto">
              <a:spcBef>
                <a:spcPts val="0"/>
              </a:spcBef>
              <a:spcAft>
                <a:spcPts val="0"/>
              </a:spcAft>
              <a:defRPr/>
            </a:pPr>
            <a:r>
              <a:rPr kumimoji="0" lang="en-US" sz="1600" b="1" kern="0" dirty="0" err="1" smtClean="0">
                <a:solidFill>
                  <a:srgbClr val="3333FF"/>
                </a:solidFill>
              </a:rPr>
              <a:t>Mizobata</a:t>
            </a:r>
            <a:r>
              <a:rPr kumimoji="0" lang="en-US" sz="1600" b="1" kern="0" dirty="0" smtClean="0">
                <a:solidFill>
                  <a:srgbClr val="3333FF"/>
                </a:solidFill>
              </a:rPr>
              <a:t> al. 10, JO; </a:t>
            </a:r>
            <a:r>
              <a:rPr kumimoji="0" lang="en-US" sz="1600" b="1" kern="0" dirty="0" err="1" smtClean="0">
                <a:solidFill>
                  <a:srgbClr val="3333FF"/>
                </a:solidFill>
              </a:rPr>
              <a:t>Woodgate</a:t>
            </a:r>
            <a:r>
              <a:rPr kumimoji="0" lang="en-US" sz="1600" b="1" kern="0" dirty="0" smtClean="0">
                <a:solidFill>
                  <a:srgbClr val="3333FF"/>
                </a:solidFill>
              </a:rPr>
              <a:t> et al. 10, GRL, </a:t>
            </a:r>
          </a:p>
          <a:p>
            <a:pPr fontAlgn="auto">
              <a:spcBef>
                <a:spcPts val="0"/>
              </a:spcBef>
              <a:spcAft>
                <a:spcPts val="0"/>
              </a:spcAft>
              <a:defRPr/>
            </a:pPr>
            <a:r>
              <a:rPr kumimoji="0" lang="en-US" sz="1600" b="1" kern="0" dirty="0" smtClean="0">
                <a:solidFill>
                  <a:srgbClr val="3333FF"/>
                </a:solidFill>
              </a:rPr>
              <a:t>Shimada et al. 06, GRL</a:t>
            </a:r>
          </a:p>
        </p:txBody>
      </p:sp>
    </p:spTree>
    <p:extLst>
      <p:ext uri="{BB962C8B-B14F-4D97-AF65-F5344CB8AC3E}">
        <p14:creationId xmlns:p14="http://schemas.microsoft.com/office/powerpoint/2010/main" val="2581854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687388" y="-76200"/>
            <a:ext cx="7772400" cy="1143000"/>
          </a:xfrm>
        </p:spPr>
        <p:txBody>
          <a:bodyPr>
            <a:normAutofit/>
          </a:bodyPr>
          <a:lstStyle/>
          <a:p>
            <a:r>
              <a:rPr lang="en-US" altLang="ja-JP" sz="3200" dirty="0" smtClean="0"/>
              <a:t>R2X: Impacts of diminishing summer sea ice on commercial shipping </a:t>
            </a:r>
            <a:r>
              <a:rPr lang="en-US" altLang="ja-JP" sz="2200" dirty="0" smtClean="0"/>
              <a:t>(Lei, Wang, et al. 2015 CRST</a:t>
            </a:r>
            <a:r>
              <a:rPr lang="en-US" altLang="ja-JP" sz="3200" dirty="0" smtClean="0"/>
              <a:t>)</a:t>
            </a:r>
            <a:endParaRPr lang="en-US" altLang="ja-JP" sz="3200" dirty="0"/>
          </a:p>
        </p:txBody>
      </p:sp>
      <p:pic>
        <p:nvPicPr>
          <p:cNvPr id="88678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863" y="954088"/>
            <a:ext cx="8897937" cy="342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86789" name="Object 5"/>
          <p:cNvGraphicFramePr>
            <a:graphicFrameLocks noGrp="1" noChangeAspect="1"/>
          </p:cNvGraphicFramePr>
          <p:nvPr>
            <p:ph idx="1"/>
            <p:extLst>
              <p:ext uri="{D42A27DB-BD31-4B8C-83A1-F6EECF244321}">
                <p14:modId xmlns:p14="http://schemas.microsoft.com/office/powerpoint/2010/main" val="2549351957"/>
              </p:ext>
            </p:extLst>
          </p:nvPr>
        </p:nvGraphicFramePr>
        <p:xfrm>
          <a:off x="255588" y="4100513"/>
          <a:ext cx="2270125" cy="2289175"/>
        </p:xfrm>
        <a:graphic>
          <a:graphicData uri="http://schemas.openxmlformats.org/presentationml/2006/ole">
            <mc:AlternateContent xmlns:mc="http://schemas.openxmlformats.org/markup-compatibility/2006">
              <mc:Choice xmlns:v="urn:schemas-microsoft-com:vml" Requires="v">
                <p:oleObj spid="_x0000_s2075" name="Image" r:id="rId4" imgW="3149206" imgH="3174603" progId="Photoshop.Image.11">
                  <p:embed/>
                </p:oleObj>
              </mc:Choice>
              <mc:Fallback>
                <p:oleObj name="Image" r:id="rId4" imgW="3149206" imgH="3174603" progId="Photoshop.Image.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8" y="4100513"/>
                        <a:ext cx="22701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86790"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7475" y="957263"/>
            <a:ext cx="4435475" cy="314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6791"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21213" y="938213"/>
            <a:ext cx="4446587"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6788" name="Text Box 4"/>
          <p:cNvSpPr txBox="1">
            <a:spLocks noChangeArrowheads="1"/>
          </p:cNvSpPr>
          <p:nvPr/>
        </p:nvSpPr>
        <p:spPr bwMode="auto">
          <a:xfrm>
            <a:off x="1536700" y="3778250"/>
            <a:ext cx="333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kumimoji="0" lang="en-US" altLang="ja-JP" dirty="0">
                <a:solidFill>
                  <a:prstClr val="black"/>
                </a:solidFill>
                <a:latin typeface="Calibri"/>
                <a:cs typeface="+mn-cs"/>
              </a:rPr>
              <a:t>nm = Nautical Mile = 1.852 km </a:t>
            </a:r>
          </a:p>
        </p:txBody>
      </p:sp>
      <p:sp>
        <p:nvSpPr>
          <p:cNvPr id="3" name="テキスト ボックス 2"/>
          <p:cNvSpPr txBox="1"/>
          <p:nvPr/>
        </p:nvSpPr>
        <p:spPr>
          <a:xfrm>
            <a:off x="863600" y="1219200"/>
            <a:ext cx="872354" cy="338554"/>
          </a:xfrm>
          <a:prstGeom prst="rect">
            <a:avLst/>
          </a:prstGeom>
          <a:solidFill>
            <a:srgbClr val="CCFFCC"/>
          </a:solidFill>
        </p:spPr>
        <p:txBody>
          <a:bodyPr wrap="none" rtlCol="0">
            <a:spAutoFit/>
          </a:bodyPr>
          <a:lstStyle/>
          <a:p>
            <a:pPr fontAlgn="auto">
              <a:spcBef>
                <a:spcPts val="0"/>
              </a:spcBef>
              <a:spcAft>
                <a:spcPts val="0"/>
              </a:spcAft>
            </a:pPr>
            <a:r>
              <a:rPr lang="en-US" altLang="ja-JP" sz="1600" dirty="0">
                <a:solidFill>
                  <a:srgbClr val="FF0000"/>
                </a:solidFill>
                <a:latin typeface="Calibri"/>
                <a:cs typeface="+mn-cs"/>
              </a:rPr>
              <a:t>7000nm</a:t>
            </a:r>
            <a:endParaRPr lang="ja-JP" altLang="en-US" sz="1600" dirty="0">
              <a:solidFill>
                <a:srgbClr val="FF0000"/>
              </a:solidFill>
              <a:latin typeface="Calibri"/>
              <a:cs typeface="+mn-cs"/>
            </a:endParaRPr>
          </a:p>
        </p:txBody>
      </p:sp>
      <p:sp>
        <p:nvSpPr>
          <p:cNvPr id="11" name="テキスト ボックス 10"/>
          <p:cNvSpPr txBox="1"/>
          <p:nvPr/>
        </p:nvSpPr>
        <p:spPr>
          <a:xfrm>
            <a:off x="5600700" y="1206500"/>
            <a:ext cx="872354" cy="338554"/>
          </a:xfrm>
          <a:prstGeom prst="rect">
            <a:avLst/>
          </a:prstGeom>
          <a:solidFill>
            <a:srgbClr val="CCFFCC"/>
          </a:solidFill>
        </p:spPr>
        <p:txBody>
          <a:bodyPr wrap="none" rtlCol="0">
            <a:spAutoFit/>
          </a:bodyPr>
          <a:lstStyle/>
          <a:p>
            <a:pPr fontAlgn="auto">
              <a:spcBef>
                <a:spcPts val="0"/>
              </a:spcBef>
              <a:spcAft>
                <a:spcPts val="0"/>
              </a:spcAft>
            </a:pPr>
            <a:r>
              <a:rPr lang="en-US" altLang="ja-JP" sz="1600" dirty="0">
                <a:solidFill>
                  <a:srgbClr val="FF0000"/>
                </a:solidFill>
                <a:latin typeface="Calibri"/>
                <a:cs typeface="+mn-cs"/>
              </a:rPr>
              <a:t>7000nm</a:t>
            </a:r>
            <a:endParaRPr lang="ja-JP" altLang="en-US" sz="1600" dirty="0">
              <a:solidFill>
                <a:srgbClr val="FF0000"/>
              </a:solidFill>
              <a:latin typeface="Calibri"/>
              <a:cs typeface="+mn-cs"/>
            </a:endParaRPr>
          </a:p>
        </p:txBody>
      </p:sp>
      <p:sp>
        <p:nvSpPr>
          <p:cNvPr id="12" name="テキスト ボックス 11"/>
          <p:cNvSpPr txBox="1"/>
          <p:nvPr/>
        </p:nvSpPr>
        <p:spPr>
          <a:xfrm>
            <a:off x="2616200" y="1308100"/>
            <a:ext cx="872354" cy="338554"/>
          </a:xfrm>
          <a:prstGeom prst="rect">
            <a:avLst/>
          </a:prstGeom>
          <a:solidFill>
            <a:srgbClr val="CCFFCC"/>
          </a:solidFill>
        </p:spPr>
        <p:txBody>
          <a:bodyPr wrap="none" rtlCol="0">
            <a:spAutoFit/>
          </a:bodyPr>
          <a:lstStyle/>
          <a:p>
            <a:pPr fontAlgn="auto">
              <a:spcBef>
                <a:spcPts val="0"/>
              </a:spcBef>
              <a:spcAft>
                <a:spcPts val="0"/>
              </a:spcAft>
            </a:pPr>
            <a:r>
              <a:rPr lang="en-US" altLang="ja-JP" sz="1600" dirty="0">
                <a:solidFill>
                  <a:srgbClr val="FF0000"/>
                </a:solidFill>
                <a:latin typeface="Calibri"/>
                <a:cs typeface="+mn-cs"/>
              </a:rPr>
              <a:t>7600nm</a:t>
            </a:r>
            <a:endParaRPr lang="ja-JP" altLang="en-US" sz="1600" dirty="0">
              <a:solidFill>
                <a:srgbClr val="FF0000"/>
              </a:solidFill>
              <a:latin typeface="Calibri"/>
              <a:cs typeface="+mn-cs"/>
            </a:endParaRPr>
          </a:p>
        </p:txBody>
      </p:sp>
      <p:sp>
        <p:nvSpPr>
          <p:cNvPr id="13" name="テキスト ボックス 12"/>
          <p:cNvSpPr txBox="1"/>
          <p:nvPr/>
        </p:nvSpPr>
        <p:spPr>
          <a:xfrm>
            <a:off x="6070600" y="2717800"/>
            <a:ext cx="976349" cy="338554"/>
          </a:xfrm>
          <a:prstGeom prst="rect">
            <a:avLst/>
          </a:prstGeom>
          <a:solidFill>
            <a:srgbClr val="CCFFCC"/>
          </a:solidFill>
        </p:spPr>
        <p:txBody>
          <a:bodyPr wrap="none" rtlCol="0">
            <a:spAutoFit/>
          </a:bodyPr>
          <a:lstStyle/>
          <a:p>
            <a:pPr fontAlgn="auto">
              <a:spcBef>
                <a:spcPts val="0"/>
              </a:spcBef>
              <a:spcAft>
                <a:spcPts val="0"/>
              </a:spcAft>
            </a:pPr>
            <a:r>
              <a:rPr kumimoji="0" lang="en-US" altLang="ja-JP" sz="1600" dirty="0">
                <a:solidFill>
                  <a:srgbClr val="FF0000"/>
                </a:solidFill>
                <a:latin typeface="Calibri"/>
                <a:cs typeface="+mn-cs"/>
              </a:rPr>
              <a:t>10</a:t>
            </a:r>
            <a:r>
              <a:rPr lang="en-US" altLang="ja-JP" sz="1600" dirty="0">
                <a:solidFill>
                  <a:srgbClr val="FF0000"/>
                </a:solidFill>
                <a:latin typeface="Calibri"/>
                <a:cs typeface="+mn-cs"/>
              </a:rPr>
              <a:t>000nm</a:t>
            </a:r>
            <a:endParaRPr lang="ja-JP" altLang="en-US" sz="1600" dirty="0">
              <a:solidFill>
                <a:srgbClr val="FF0000"/>
              </a:solidFill>
              <a:latin typeface="Calibri"/>
              <a:cs typeface="+mn-cs"/>
            </a:endParaRPr>
          </a:p>
        </p:txBody>
      </p:sp>
      <p:sp>
        <p:nvSpPr>
          <p:cNvPr id="14" name="テキスト ボックス 13"/>
          <p:cNvSpPr txBox="1"/>
          <p:nvPr/>
        </p:nvSpPr>
        <p:spPr>
          <a:xfrm>
            <a:off x="419100" y="2590800"/>
            <a:ext cx="976349" cy="338554"/>
          </a:xfrm>
          <a:prstGeom prst="rect">
            <a:avLst/>
          </a:prstGeom>
          <a:solidFill>
            <a:srgbClr val="CCFFCC"/>
          </a:solidFill>
        </p:spPr>
        <p:txBody>
          <a:bodyPr wrap="none" rtlCol="0">
            <a:spAutoFit/>
          </a:bodyPr>
          <a:lstStyle/>
          <a:p>
            <a:pPr fontAlgn="auto">
              <a:spcBef>
                <a:spcPts val="0"/>
              </a:spcBef>
              <a:spcAft>
                <a:spcPts val="0"/>
              </a:spcAft>
            </a:pPr>
            <a:r>
              <a:rPr kumimoji="0" lang="en-US" altLang="ja-JP" sz="1600" dirty="0">
                <a:solidFill>
                  <a:srgbClr val="FF0000"/>
                </a:solidFill>
                <a:latin typeface="Calibri"/>
                <a:cs typeface="+mn-cs"/>
              </a:rPr>
              <a:t>11</a:t>
            </a:r>
            <a:r>
              <a:rPr lang="en-US" altLang="ja-JP" sz="1600" dirty="0">
                <a:solidFill>
                  <a:srgbClr val="FF0000"/>
                </a:solidFill>
                <a:latin typeface="Calibri"/>
                <a:cs typeface="+mn-cs"/>
              </a:rPr>
              <a:t>000nm</a:t>
            </a:r>
            <a:endParaRPr lang="ja-JP" altLang="en-US" sz="1600" dirty="0">
              <a:solidFill>
                <a:srgbClr val="FF0000"/>
              </a:solidFill>
              <a:latin typeface="Calibri"/>
              <a:cs typeface="+mn-cs"/>
            </a:endParaRPr>
          </a:p>
        </p:txBody>
      </p:sp>
      <p:sp>
        <p:nvSpPr>
          <p:cNvPr id="15" name="テキスト ボックス 14"/>
          <p:cNvSpPr txBox="1"/>
          <p:nvPr/>
        </p:nvSpPr>
        <p:spPr>
          <a:xfrm>
            <a:off x="469900" y="3213100"/>
            <a:ext cx="976349" cy="338554"/>
          </a:xfrm>
          <a:prstGeom prst="rect">
            <a:avLst/>
          </a:prstGeom>
          <a:solidFill>
            <a:srgbClr val="CCFFCC"/>
          </a:solidFill>
        </p:spPr>
        <p:txBody>
          <a:bodyPr wrap="none" rtlCol="0">
            <a:spAutoFit/>
          </a:bodyPr>
          <a:lstStyle/>
          <a:p>
            <a:pPr fontAlgn="auto">
              <a:spcBef>
                <a:spcPts val="0"/>
              </a:spcBef>
              <a:spcAft>
                <a:spcPts val="0"/>
              </a:spcAft>
            </a:pPr>
            <a:r>
              <a:rPr kumimoji="0" lang="en-US" altLang="ja-JP" sz="1600" dirty="0">
                <a:solidFill>
                  <a:srgbClr val="FF0000"/>
                </a:solidFill>
                <a:latin typeface="Calibri"/>
                <a:cs typeface="+mn-cs"/>
              </a:rPr>
              <a:t>15</a:t>
            </a:r>
            <a:r>
              <a:rPr lang="en-US" altLang="ja-JP" sz="1600" dirty="0">
                <a:solidFill>
                  <a:srgbClr val="FF0000"/>
                </a:solidFill>
                <a:latin typeface="Calibri"/>
                <a:cs typeface="+mn-cs"/>
              </a:rPr>
              <a:t>000nm</a:t>
            </a:r>
            <a:endParaRPr lang="ja-JP" altLang="en-US" sz="1600" dirty="0">
              <a:solidFill>
                <a:srgbClr val="FF0000"/>
              </a:solidFill>
              <a:latin typeface="Calibri"/>
              <a:cs typeface="+mn-cs"/>
            </a:endParaRPr>
          </a:p>
        </p:txBody>
      </p:sp>
      <p:graphicFrame>
        <p:nvGraphicFramePr>
          <p:cNvPr id="4" name="表 3"/>
          <p:cNvGraphicFramePr>
            <a:graphicFrameLocks noGrp="1"/>
          </p:cNvGraphicFramePr>
          <p:nvPr>
            <p:extLst>
              <p:ext uri="{D42A27DB-BD31-4B8C-83A1-F6EECF244321}">
                <p14:modId xmlns:p14="http://schemas.microsoft.com/office/powerpoint/2010/main" val="1739048605"/>
              </p:ext>
            </p:extLst>
          </p:nvPr>
        </p:nvGraphicFramePr>
        <p:xfrm>
          <a:off x="3352800" y="4483101"/>
          <a:ext cx="5257800" cy="1098542"/>
        </p:xfrm>
        <a:graphic>
          <a:graphicData uri="http://schemas.openxmlformats.org/drawingml/2006/table">
            <a:tbl>
              <a:tblPr firstRow="1" bandRow="1">
                <a:tableStyleId>{5C22544A-7EE6-4342-B048-85BDC9FD1C3A}</a:tableStyleId>
              </a:tblPr>
              <a:tblGrid>
                <a:gridCol w="2626724"/>
                <a:gridCol w="2631076"/>
              </a:tblGrid>
              <a:tr h="308617">
                <a:tc gridSpan="2">
                  <a:txBody>
                    <a:bodyPr/>
                    <a:lstStyle/>
                    <a:p>
                      <a:pPr algn="ctr"/>
                      <a:r>
                        <a:rPr kumimoji="1" lang="en-US" altLang="ja-JP" dirty="0" smtClean="0">
                          <a:solidFill>
                            <a:srgbClr val="FFFF00"/>
                          </a:solidFill>
                        </a:rPr>
                        <a:t>Arctic</a:t>
                      </a:r>
                      <a:r>
                        <a:rPr kumimoji="1" lang="en-US" altLang="ja-JP" baseline="0" dirty="0" smtClean="0">
                          <a:solidFill>
                            <a:srgbClr val="FFFF00"/>
                          </a:solidFill>
                        </a:rPr>
                        <a:t> sea routes</a:t>
                      </a:r>
                      <a:endParaRPr kumimoji="1" lang="ja-JP" altLang="en-US" dirty="0">
                        <a:solidFill>
                          <a:srgbClr val="FFFF00"/>
                        </a:solidFill>
                      </a:endParaRPr>
                    </a:p>
                  </a:txBody>
                  <a:tcPr/>
                </a:tc>
                <a:tc hMerge="1">
                  <a:txBody>
                    <a:bodyPr/>
                    <a:lstStyle/>
                    <a:p>
                      <a:endParaRPr kumimoji="1" lang="ja-JP" altLang="en-US" dirty="0"/>
                    </a:p>
                  </a:txBody>
                  <a:tcPr/>
                </a:tc>
              </a:tr>
              <a:tr h="732782">
                <a:tc>
                  <a:txBody>
                    <a:bodyPr/>
                    <a:lstStyle/>
                    <a:p>
                      <a:pPr algn="ctr"/>
                      <a:r>
                        <a:rPr kumimoji="1" lang="en-US" altLang="ja-JP" dirty="0" smtClean="0"/>
                        <a:t>Northeast</a:t>
                      </a:r>
                      <a:r>
                        <a:rPr kumimoji="1" lang="en-US" altLang="ja-JP" baseline="0" dirty="0" smtClean="0"/>
                        <a:t> passage (NEP)</a:t>
                      </a:r>
                    </a:p>
                    <a:p>
                      <a:pPr algn="ctr"/>
                      <a:r>
                        <a:rPr kumimoji="1" lang="en-US" altLang="ja-JP" baseline="0" dirty="0" smtClean="0"/>
                        <a:t>Northern Sea Route (NSR)</a:t>
                      </a:r>
                      <a:endParaRPr kumimoji="1" lang="ja-JP" altLang="en-US" dirty="0" smtClean="0"/>
                    </a:p>
                  </a:txBody>
                  <a:tcPr/>
                </a:tc>
                <a:tc>
                  <a:txBody>
                    <a:bodyPr/>
                    <a:lstStyle/>
                    <a:p>
                      <a:pPr algn="ctr"/>
                      <a:r>
                        <a:rPr kumimoji="1" lang="en-US" altLang="ja-JP" dirty="0" smtClean="0"/>
                        <a:t>Northwest passage</a:t>
                      </a:r>
                      <a:r>
                        <a:rPr kumimoji="1" lang="en-US" altLang="ja-JP" baseline="0" dirty="0" smtClean="0"/>
                        <a:t> (NWP)</a:t>
                      </a:r>
                      <a:endParaRPr kumimoji="1" lang="ja-JP" altLang="en-US" dirty="0"/>
                    </a:p>
                  </a:txBody>
                  <a:tcPr/>
                </a:tc>
              </a:tr>
            </a:tbl>
          </a:graphicData>
        </a:graphic>
      </p:graphicFrame>
      <p:sp>
        <p:nvSpPr>
          <p:cNvPr id="5" name="テキスト ボックス 4"/>
          <p:cNvSpPr txBox="1"/>
          <p:nvPr/>
        </p:nvSpPr>
        <p:spPr>
          <a:xfrm>
            <a:off x="2498129" y="5638800"/>
            <a:ext cx="6645871" cy="584776"/>
          </a:xfrm>
          <a:prstGeom prst="rect">
            <a:avLst/>
          </a:prstGeom>
          <a:noFill/>
        </p:spPr>
        <p:txBody>
          <a:bodyPr wrap="square" rtlCol="0">
            <a:spAutoFit/>
          </a:bodyPr>
          <a:lstStyle/>
          <a:p>
            <a:pPr fontAlgn="auto">
              <a:spcBef>
                <a:spcPts val="0"/>
              </a:spcBef>
              <a:spcAft>
                <a:spcPts val="0"/>
              </a:spcAft>
            </a:pPr>
            <a:r>
              <a:rPr lang="en-US" altLang="ja-JP" sz="1600" dirty="0">
                <a:solidFill>
                  <a:prstClr val="black"/>
                </a:solidFill>
                <a:latin typeface="Calibri"/>
                <a:cs typeface="+mn-cs"/>
              </a:rPr>
              <a:t>Exact definition of the Northern Sea Route is the route between the Kara Gate and the Bering Strait under the NSR </a:t>
            </a:r>
            <a:r>
              <a:rPr kumimoji="0" lang="en-US" altLang="ja-JP" sz="1600" dirty="0">
                <a:solidFill>
                  <a:prstClr val="black"/>
                </a:solidFill>
                <a:latin typeface="Calibri"/>
                <a:cs typeface="+mn-cs"/>
              </a:rPr>
              <a:t>A</a:t>
            </a:r>
            <a:r>
              <a:rPr lang="en-US" altLang="ja-JP" sz="1600" dirty="0">
                <a:solidFill>
                  <a:prstClr val="black"/>
                </a:solidFill>
                <a:latin typeface="Calibri"/>
                <a:cs typeface="+mn-cs"/>
              </a:rPr>
              <a:t>dministration Agency.</a:t>
            </a:r>
            <a:endParaRPr lang="ja-JP" altLang="en-US" sz="1600" dirty="0">
              <a:solidFill>
                <a:prstClr val="black"/>
              </a:solidFill>
              <a:latin typeface="Calibri"/>
              <a:cs typeface="+mn-cs"/>
            </a:endParaRPr>
          </a:p>
        </p:txBody>
      </p:sp>
      <p:sp>
        <p:nvSpPr>
          <p:cNvPr id="6" name="Rectangle 5"/>
          <p:cNvSpPr/>
          <p:nvPr/>
        </p:nvSpPr>
        <p:spPr>
          <a:xfrm>
            <a:off x="555625" y="6457890"/>
            <a:ext cx="8569325" cy="400110"/>
          </a:xfrm>
          <a:prstGeom prst="rect">
            <a:avLst/>
          </a:prstGeom>
        </p:spPr>
        <p:txBody>
          <a:bodyPr wrap="square">
            <a:spAutoFit/>
          </a:bodyPr>
          <a:lstStyle/>
          <a:p>
            <a:pPr algn="ctr" fontAlgn="auto">
              <a:spcBef>
                <a:spcPts val="0"/>
              </a:spcBef>
              <a:spcAft>
                <a:spcPts val="0"/>
              </a:spcAft>
            </a:pPr>
            <a:r>
              <a:rPr kumimoji="0" lang="en-US" sz="2000" b="1" dirty="0">
                <a:solidFill>
                  <a:prstClr val="black"/>
                </a:solidFill>
                <a:latin typeface="Calibri"/>
                <a:ea typeface="+mn-ea"/>
                <a:cs typeface="+mn-cs"/>
              </a:rPr>
              <a:t>(Support of new leadership of Arctic Council by U.S. in 2015-2017)</a:t>
            </a:r>
            <a:endParaRPr kumimoji="0" lang="en-US" dirty="0">
              <a:solidFill>
                <a:prstClr val="black"/>
              </a:solidFill>
              <a:latin typeface="Calibri"/>
              <a:ea typeface="+mn-ea"/>
              <a:cs typeface="+mn-cs"/>
            </a:endParaRPr>
          </a:p>
        </p:txBody>
      </p:sp>
    </p:spTree>
    <p:extLst>
      <p:ext uri="{BB962C8B-B14F-4D97-AF65-F5344CB8AC3E}">
        <p14:creationId xmlns:p14="http://schemas.microsoft.com/office/powerpoint/2010/main" val="438464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2557684076"/>
              </p:ext>
            </p:extLst>
          </p:nvPr>
        </p:nvGraphicFramePr>
        <p:xfrm>
          <a:off x="903721" y="1149350"/>
          <a:ext cx="6484759" cy="4992780"/>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531032" y="2417220"/>
            <a:ext cx="304800" cy="2108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3" name="テキスト ボックス 2"/>
          <p:cNvSpPr txBox="1"/>
          <p:nvPr/>
        </p:nvSpPr>
        <p:spPr>
          <a:xfrm flipV="1">
            <a:off x="467532" y="2305521"/>
            <a:ext cx="461665" cy="2337042"/>
          </a:xfrm>
          <a:prstGeom prst="rect">
            <a:avLst/>
          </a:prstGeom>
          <a:noFill/>
        </p:spPr>
        <p:txBody>
          <a:bodyPr vert="eaVert" wrap="square" rtlCol="0">
            <a:spAutoFit/>
          </a:bodyPr>
          <a:lstStyle/>
          <a:p>
            <a:pPr defTabSz="457200" fontAlgn="auto">
              <a:spcBef>
                <a:spcPts val="0"/>
              </a:spcBef>
              <a:spcAft>
                <a:spcPts val="0"/>
              </a:spcAft>
            </a:pPr>
            <a:r>
              <a:rPr lang="en-US" altLang="ja-JP" dirty="0" smtClean="0">
                <a:solidFill>
                  <a:prstClr val="black"/>
                </a:solidFill>
                <a:latin typeface="Calibri"/>
                <a:cs typeface="+mn-cs"/>
              </a:rPr>
              <a:t>No. of transit voyages</a:t>
            </a:r>
          </a:p>
        </p:txBody>
      </p:sp>
      <p:sp>
        <p:nvSpPr>
          <p:cNvPr id="5" name="正方形/長方形 4"/>
          <p:cNvSpPr/>
          <p:nvPr/>
        </p:nvSpPr>
        <p:spPr>
          <a:xfrm>
            <a:off x="3900448" y="6151020"/>
            <a:ext cx="703609" cy="304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6" name="テキスト ボックス 5"/>
          <p:cNvSpPr txBox="1"/>
          <p:nvPr/>
        </p:nvSpPr>
        <p:spPr>
          <a:xfrm>
            <a:off x="3954153" y="6088009"/>
            <a:ext cx="595047" cy="369332"/>
          </a:xfrm>
          <a:prstGeom prst="rect">
            <a:avLst/>
          </a:prstGeom>
          <a:noFill/>
        </p:spPr>
        <p:txBody>
          <a:bodyPr wrap="none" rtlCol="0">
            <a:spAutoFit/>
          </a:bodyPr>
          <a:lstStyle/>
          <a:p>
            <a:pPr defTabSz="457200" fontAlgn="auto">
              <a:spcBef>
                <a:spcPts val="0"/>
              </a:spcBef>
              <a:spcAft>
                <a:spcPts val="0"/>
              </a:spcAft>
            </a:pPr>
            <a:r>
              <a:rPr lang="en-US" altLang="ja-JP" dirty="0" smtClean="0">
                <a:solidFill>
                  <a:prstClr val="black"/>
                </a:solidFill>
                <a:latin typeface="Calibri"/>
                <a:cs typeface="+mn-cs"/>
              </a:rPr>
              <a:t>year</a:t>
            </a:r>
            <a:endParaRPr lang="ja-JP" altLang="en-US" dirty="0">
              <a:solidFill>
                <a:prstClr val="black"/>
              </a:solidFill>
              <a:latin typeface="Calibri"/>
              <a:cs typeface="+mn-cs"/>
            </a:endParaRPr>
          </a:p>
        </p:txBody>
      </p:sp>
      <p:sp>
        <p:nvSpPr>
          <p:cNvPr id="7" name="タイトル 6"/>
          <p:cNvSpPr>
            <a:spLocks noGrp="1"/>
          </p:cNvSpPr>
          <p:nvPr>
            <p:ph type="title"/>
          </p:nvPr>
        </p:nvSpPr>
        <p:spPr>
          <a:xfrm>
            <a:off x="457200" y="129818"/>
            <a:ext cx="8229600" cy="1143000"/>
          </a:xfrm>
        </p:spPr>
        <p:txBody>
          <a:bodyPr/>
          <a:lstStyle/>
          <a:p>
            <a:r>
              <a:rPr lang="en-US" altLang="ja-JP" sz="3600" dirty="0" smtClean="0"/>
              <a:t>Northern Sea Route transit voyages</a:t>
            </a:r>
            <a:endParaRPr kumimoji="1" lang="ja-JP" altLang="en-US" sz="3600" dirty="0"/>
          </a:p>
        </p:txBody>
      </p:sp>
      <p:sp>
        <p:nvSpPr>
          <p:cNvPr id="8" name="スライド番号プレースホルダー 7"/>
          <p:cNvSpPr>
            <a:spLocks noGrp="1"/>
          </p:cNvSpPr>
          <p:nvPr>
            <p:ph type="sldNum" sz="quarter" idx="12"/>
          </p:nvPr>
        </p:nvSpPr>
        <p:spPr>
          <a:xfrm>
            <a:off x="7010400" y="6381750"/>
            <a:ext cx="2133600" cy="476250"/>
          </a:xfrm>
        </p:spPr>
        <p:txBody>
          <a:bodyPr/>
          <a:lstStyle/>
          <a:p>
            <a:pPr>
              <a:defRPr/>
            </a:pPr>
            <a:fld id="{6BCF64E1-008A-6D44-B07A-4651222CC644}" type="slidenum">
              <a:rPr lang="ja-JP" altLang="en-US" smtClean="0">
                <a:solidFill>
                  <a:prstClr val="black">
                    <a:tint val="75000"/>
                  </a:prstClr>
                </a:solidFill>
              </a:rPr>
              <a:pPr>
                <a:defRPr/>
              </a:pPr>
              <a:t>12</a:t>
            </a:fld>
            <a:endParaRPr lang="ja-JP" altLang="en-US">
              <a:solidFill>
                <a:prstClr val="black">
                  <a:tint val="75000"/>
                </a:prstClr>
              </a:solidFill>
            </a:endParaRPr>
          </a:p>
        </p:txBody>
      </p:sp>
      <p:sp>
        <p:nvSpPr>
          <p:cNvPr id="11" name="円/楕円 10"/>
          <p:cNvSpPr/>
          <p:nvPr/>
        </p:nvSpPr>
        <p:spPr>
          <a:xfrm rot="734363">
            <a:off x="5517353" y="1735004"/>
            <a:ext cx="1124949" cy="3943524"/>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4" name="テキスト ボックス 13"/>
          <p:cNvSpPr txBox="1"/>
          <p:nvPr/>
        </p:nvSpPr>
        <p:spPr>
          <a:xfrm>
            <a:off x="4459971" y="2615834"/>
            <a:ext cx="2075787" cy="923330"/>
          </a:xfrm>
          <a:prstGeom prst="rect">
            <a:avLst/>
          </a:prstGeom>
          <a:noFill/>
        </p:spPr>
        <p:txBody>
          <a:bodyPr wrap="square" rtlCol="0">
            <a:spAutoFit/>
          </a:bodyPr>
          <a:lstStyle/>
          <a:p>
            <a:pPr defTabSz="457200" fontAlgn="auto">
              <a:spcBef>
                <a:spcPts val="0"/>
              </a:spcBef>
              <a:spcAft>
                <a:spcPts val="0"/>
              </a:spcAft>
            </a:pPr>
            <a:r>
              <a:rPr lang="en-US" altLang="ja-JP" dirty="0" smtClean="0">
                <a:solidFill>
                  <a:srgbClr val="0000FF"/>
                </a:solidFill>
                <a:latin typeface="Calibri"/>
                <a:cs typeface="+mn-cs"/>
              </a:rPr>
              <a:t>Rapid increase due to international business use</a:t>
            </a:r>
            <a:endParaRPr lang="ja-JP" altLang="en-US" dirty="0">
              <a:solidFill>
                <a:srgbClr val="0000FF"/>
              </a:solidFill>
              <a:latin typeface="Calibri"/>
              <a:cs typeface="+mn-cs"/>
            </a:endParaRPr>
          </a:p>
        </p:txBody>
      </p:sp>
      <p:pic>
        <p:nvPicPr>
          <p:cNvPr id="16" name="Picture 5"/>
          <p:cNvPicPr>
            <a:picLocks noChangeAspect="1" noChangeArrowheads="1"/>
          </p:cNvPicPr>
          <p:nvPr/>
        </p:nvPicPr>
        <p:blipFill>
          <a:blip r:embed="rId3"/>
          <a:srcRect/>
          <a:stretch>
            <a:fillRect/>
          </a:stretch>
        </p:blipFill>
        <p:spPr bwMode="auto">
          <a:xfrm rot="5400000">
            <a:off x="7335940" y="2022866"/>
            <a:ext cx="1304734" cy="1870043"/>
          </a:xfrm>
          <a:prstGeom prst="rect">
            <a:avLst/>
          </a:prstGeom>
          <a:noFill/>
          <a:ln w="9525">
            <a:noFill/>
            <a:miter lim="800000"/>
            <a:headEnd/>
            <a:tailEnd/>
          </a:ln>
        </p:spPr>
      </p:pic>
      <p:pic>
        <p:nvPicPr>
          <p:cNvPr id="22"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37998" y="3748013"/>
            <a:ext cx="2029455" cy="117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23"/>
          <p:cNvSpPr txBox="1"/>
          <p:nvPr/>
        </p:nvSpPr>
        <p:spPr>
          <a:xfrm>
            <a:off x="7200534" y="5064855"/>
            <a:ext cx="1766919" cy="1477328"/>
          </a:xfrm>
          <a:prstGeom prst="rect">
            <a:avLst/>
          </a:prstGeom>
          <a:solidFill>
            <a:schemeClr val="bg1"/>
          </a:solidFill>
          <a:ln>
            <a:solidFill>
              <a:schemeClr val="tx1"/>
            </a:solidFill>
          </a:ln>
        </p:spPr>
        <p:txBody>
          <a:bodyPr wrap="square" rtlCol="0">
            <a:spAutoFit/>
          </a:bodyPr>
          <a:lstStyle/>
          <a:p>
            <a:pPr defTabSz="457200" fontAlgn="auto">
              <a:spcBef>
                <a:spcPts val="0"/>
              </a:spcBef>
              <a:spcAft>
                <a:spcPts val="0"/>
              </a:spcAft>
            </a:pPr>
            <a:r>
              <a:rPr lang="en-US" altLang="ja-JP" dirty="0" smtClean="0">
                <a:solidFill>
                  <a:prstClr val="black"/>
                </a:solidFill>
                <a:latin typeface="Calibri"/>
                <a:cs typeface="+mn-cs"/>
              </a:rPr>
              <a:t>Majority of the cargo has been gas condensate and iron ore to China and Korea.</a:t>
            </a:r>
            <a:endParaRPr lang="ja-JP" altLang="en-US" dirty="0">
              <a:solidFill>
                <a:prstClr val="black"/>
              </a:solidFill>
              <a:latin typeface="Calibri"/>
              <a:cs typeface="+mn-cs"/>
            </a:endParaRPr>
          </a:p>
        </p:txBody>
      </p:sp>
      <p:sp>
        <p:nvSpPr>
          <p:cNvPr id="17" name="テキスト ボックス 16"/>
          <p:cNvSpPr txBox="1"/>
          <p:nvPr/>
        </p:nvSpPr>
        <p:spPr>
          <a:xfrm>
            <a:off x="7510820" y="3858674"/>
            <a:ext cx="1510224" cy="276999"/>
          </a:xfrm>
          <a:prstGeom prst="rect">
            <a:avLst/>
          </a:prstGeom>
          <a:noFill/>
        </p:spPr>
        <p:txBody>
          <a:bodyPr wrap="none" rtlCol="0">
            <a:spAutoFit/>
          </a:bodyPr>
          <a:lstStyle/>
          <a:p>
            <a:pPr defTabSz="457200" fontAlgn="auto">
              <a:spcBef>
                <a:spcPts val="0"/>
              </a:spcBef>
              <a:spcAft>
                <a:spcPts val="0"/>
              </a:spcAft>
            </a:pPr>
            <a:r>
              <a:rPr lang="en-US" altLang="ja-JP" sz="1200" dirty="0" smtClean="0">
                <a:solidFill>
                  <a:prstClr val="white"/>
                </a:solidFill>
                <a:latin typeface="Calibri"/>
                <a:cs typeface="+mn-cs"/>
              </a:rPr>
              <a:t>SANKO ODYSSEY</a:t>
            </a:r>
            <a:endParaRPr lang="ja-JP" altLang="en-US" sz="1200" dirty="0">
              <a:solidFill>
                <a:prstClr val="white"/>
              </a:solidFill>
              <a:latin typeface="Calibri"/>
              <a:cs typeface="+mn-cs"/>
            </a:endParaRPr>
          </a:p>
        </p:txBody>
      </p:sp>
      <p:sp>
        <p:nvSpPr>
          <p:cNvPr id="2" name="テキスト ボックス 1"/>
          <p:cNvSpPr txBox="1"/>
          <p:nvPr/>
        </p:nvSpPr>
        <p:spPr>
          <a:xfrm>
            <a:off x="120190" y="6384699"/>
            <a:ext cx="1618014" cy="369332"/>
          </a:xfrm>
          <a:prstGeom prst="rect">
            <a:avLst/>
          </a:prstGeom>
          <a:noFill/>
          <a:ln>
            <a:solidFill>
              <a:srgbClr val="000000"/>
            </a:solidFill>
          </a:ln>
        </p:spPr>
        <p:txBody>
          <a:bodyPr wrap="none" rtlCol="0">
            <a:spAutoFit/>
          </a:bodyPr>
          <a:lstStyle/>
          <a:p>
            <a:pPr defTabSz="457200" fontAlgn="auto">
              <a:spcBef>
                <a:spcPts val="0"/>
              </a:spcBef>
              <a:spcAft>
                <a:spcPts val="0"/>
              </a:spcAft>
            </a:pPr>
            <a:r>
              <a:rPr lang="en-US" altLang="ja-JP" dirty="0" smtClean="0">
                <a:solidFill>
                  <a:prstClr val="black"/>
                </a:solidFill>
                <a:latin typeface="Calibri"/>
                <a:cs typeface="+mn-cs"/>
              </a:rPr>
              <a:t>Kitagawa, 2013</a:t>
            </a:r>
            <a:endParaRPr lang="ja-JP" altLang="en-US" dirty="0">
              <a:solidFill>
                <a:prstClr val="black"/>
              </a:solidFill>
              <a:latin typeface="Calibri"/>
              <a:cs typeface="+mn-cs"/>
            </a:endParaRPr>
          </a:p>
        </p:txBody>
      </p:sp>
    </p:spTree>
    <p:extLst>
      <p:ext uri="{BB962C8B-B14F-4D97-AF65-F5344CB8AC3E}">
        <p14:creationId xmlns:p14="http://schemas.microsoft.com/office/powerpoint/2010/main" val="2120169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01" y="29000"/>
            <a:ext cx="8229600" cy="1143000"/>
          </a:xfrm>
        </p:spPr>
        <p:txBody>
          <a:bodyPr/>
          <a:lstStyle/>
          <a:p>
            <a:r>
              <a:rPr lang="en-US" sz="3200" dirty="0" smtClean="0"/>
              <a:t>NEP and HSR</a:t>
            </a:r>
            <a:endParaRPr lang="en-US" sz="3200" dirty="0"/>
          </a:p>
        </p:txBody>
      </p:sp>
      <p:sp>
        <p:nvSpPr>
          <p:cNvPr id="3" name="Content Placeholder 2"/>
          <p:cNvSpPr>
            <a:spLocks noGrp="1"/>
          </p:cNvSpPr>
          <p:nvPr>
            <p:ph idx="1"/>
          </p:nvPr>
        </p:nvSpPr>
        <p:spPr/>
        <p:txBody>
          <a:bodyPr/>
          <a:lstStyle/>
          <a:p>
            <a:endParaRPr lang="en-US"/>
          </a:p>
        </p:txBody>
      </p:sp>
      <p:pic>
        <p:nvPicPr>
          <p:cNvPr id="4" name="图片 1" descr="extent"/>
          <p:cNvPicPr/>
          <p:nvPr/>
        </p:nvPicPr>
        <p:blipFill>
          <a:blip r:embed="rId2">
            <a:extLst>
              <a:ext uri="{28A0092B-C50C-407E-A947-70E740481C1C}">
                <a14:useLocalDpi xmlns:a14="http://schemas.microsoft.com/office/drawing/2010/main" val="0"/>
              </a:ext>
            </a:extLst>
          </a:blip>
          <a:srcRect l="26862" t="3857" r="19447" b="5252"/>
          <a:stretch>
            <a:fillRect/>
          </a:stretch>
        </p:blipFill>
        <p:spPr bwMode="auto">
          <a:xfrm>
            <a:off x="1547665" y="764704"/>
            <a:ext cx="6336703" cy="4864760"/>
          </a:xfrm>
          <a:prstGeom prst="rect">
            <a:avLst/>
          </a:prstGeom>
          <a:noFill/>
          <a:ln>
            <a:noFill/>
          </a:ln>
        </p:spPr>
      </p:pic>
      <p:sp>
        <p:nvSpPr>
          <p:cNvPr id="5" name="TextBox 4"/>
          <p:cNvSpPr txBox="1"/>
          <p:nvPr/>
        </p:nvSpPr>
        <p:spPr>
          <a:xfrm>
            <a:off x="0" y="5445224"/>
            <a:ext cx="9084603" cy="1477328"/>
          </a:xfrm>
          <a:prstGeom prst="rect">
            <a:avLst/>
          </a:prstGeom>
          <a:noFill/>
        </p:spPr>
        <p:txBody>
          <a:bodyPr wrap="none" rtlCol="0">
            <a:spAutoFit/>
          </a:bodyPr>
          <a:lstStyle/>
          <a:p>
            <a:pPr>
              <a:spcBef>
                <a:spcPts val="0"/>
              </a:spcBef>
              <a:spcAft>
                <a:spcPts val="0"/>
              </a:spcAft>
            </a:pPr>
            <a:r>
              <a:rPr lang="en-US" kern="100" dirty="0">
                <a:latin typeface="Times New Roman"/>
                <a:ea typeface="SimSun"/>
              </a:rPr>
              <a:t>SMMR/SSMI-derived Arctic sea ice edges in September averaged from 1981 to 2010 and those </a:t>
            </a:r>
            <a:endParaRPr lang="en-US" kern="100" dirty="0" smtClean="0">
              <a:latin typeface="Times New Roman"/>
              <a:ea typeface="SimSun"/>
            </a:endParaRPr>
          </a:p>
          <a:p>
            <a:pPr>
              <a:spcBef>
                <a:spcPts val="0"/>
              </a:spcBef>
              <a:spcAft>
                <a:spcPts val="0"/>
              </a:spcAft>
            </a:pPr>
            <a:r>
              <a:rPr lang="en-US" kern="100" dirty="0" smtClean="0">
                <a:latin typeface="Times New Roman"/>
                <a:ea typeface="SimSun"/>
              </a:rPr>
              <a:t>for </a:t>
            </a:r>
            <a:r>
              <a:rPr lang="en-US" kern="100" dirty="0">
                <a:latin typeface="Times New Roman"/>
                <a:ea typeface="SimSun"/>
              </a:rPr>
              <a:t>years 2007–2012, R/V </a:t>
            </a:r>
            <a:r>
              <a:rPr lang="en-US" kern="100" dirty="0" err="1">
                <a:latin typeface="Times New Roman"/>
                <a:ea typeface="SimSun"/>
              </a:rPr>
              <a:t>Xuelong's</a:t>
            </a:r>
            <a:r>
              <a:rPr lang="en-US" kern="100" dirty="0">
                <a:latin typeface="Times New Roman"/>
                <a:ea typeface="SimSun"/>
              </a:rPr>
              <a:t> tracks along the standard </a:t>
            </a:r>
            <a:r>
              <a:rPr lang="en-US" kern="100" dirty="0">
                <a:solidFill>
                  <a:srgbClr val="3333FF"/>
                </a:solidFill>
                <a:latin typeface="Times New Roman"/>
                <a:ea typeface="SimSun"/>
              </a:rPr>
              <a:t>NEP (A to B) </a:t>
            </a:r>
            <a:r>
              <a:rPr lang="en-US" kern="100" dirty="0">
                <a:latin typeface="Times New Roman"/>
                <a:ea typeface="SimSun"/>
              </a:rPr>
              <a:t>and in the high </a:t>
            </a:r>
            <a:endParaRPr lang="en-US" kern="100" dirty="0" smtClean="0">
              <a:latin typeface="Times New Roman"/>
              <a:ea typeface="SimSun"/>
            </a:endParaRPr>
          </a:p>
          <a:p>
            <a:pPr>
              <a:spcBef>
                <a:spcPts val="0"/>
              </a:spcBef>
              <a:spcAft>
                <a:spcPts val="0"/>
              </a:spcAft>
            </a:pPr>
            <a:r>
              <a:rPr lang="en-US" kern="100" dirty="0" smtClean="0">
                <a:latin typeface="Times New Roman"/>
                <a:ea typeface="SimSun"/>
              </a:rPr>
              <a:t>latitudes </a:t>
            </a:r>
            <a:r>
              <a:rPr lang="en-US" kern="100" dirty="0">
                <a:latin typeface="Times New Roman"/>
                <a:ea typeface="SimSun"/>
              </a:rPr>
              <a:t>(from C through F and E to D), and the </a:t>
            </a:r>
            <a:r>
              <a:rPr lang="en-US" kern="100" dirty="0">
                <a:solidFill>
                  <a:srgbClr val="FF0000"/>
                </a:solidFill>
                <a:latin typeface="Times New Roman"/>
                <a:ea typeface="SimSun"/>
              </a:rPr>
              <a:t>HSR (from C through F to G). </a:t>
            </a:r>
            <a:endParaRPr lang="en-US" kern="100" dirty="0" smtClean="0">
              <a:solidFill>
                <a:srgbClr val="FF0000"/>
              </a:solidFill>
              <a:latin typeface="Times New Roman"/>
              <a:ea typeface="SimSun"/>
            </a:endParaRPr>
          </a:p>
          <a:p>
            <a:pPr>
              <a:spcBef>
                <a:spcPts val="0"/>
              </a:spcBef>
              <a:spcAft>
                <a:spcPts val="0"/>
              </a:spcAft>
            </a:pPr>
            <a:r>
              <a:rPr lang="en-US" kern="100" dirty="0" smtClean="0">
                <a:latin typeface="Times New Roman"/>
                <a:ea typeface="SimSun"/>
              </a:rPr>
              <a:t>CS</a:t>
            </a:r>
            <a:r>
              <a:rPr lang="en-US" kern="100" dirty="0">
                <a:latin typeface="Times New Roman"/>
                <a:ea typeface="SimSun"/>
              </a:rPr>
              <a:t>, EES, LS, </a:t>
            </a:r>
            <a:r>
              <a:rPr lang="en-US" kern="100" dirty="0" smtClean="0">
                <a:latin typeface="Times New Roman"/>
                <a:ea typeface="SimSun"/>
              </a:rPr>
              <a:t>KS</a:t>
            </a:r>
            <a:r>
              <a:rPr lang="en-US" kern="100" dirty="0">
                <a:latin typeface="Times New Roman"/>
                <a:ea typeface="SimSun"/>
              </a:rPr>
              <a:t>, and BS denote the Chukchi, East Siberian, Laptev, Kara, and Barents Seas</a:t>
            </a:r>
            <a:r>
              <a:rPr lang="en-US" kern="100" dirty="0" smtClean="0">
                <a:latin typeface="Times New Roman"/>
                <a:ea typeface="SimSun"/>
              </a:rPr>
              <a:t>. </a:t>
            </a:r>
          </a:p>
          <a:p>
            <a:pPr>
              <a:spcBef>
                <a:spcPts val="0"/>
              </a:spcBef>
              <a:spcAft>
                <a:spcPts val="0"/>
              </a:spcAft>
            </a:pPr>
            <a:r>
              <a:rPr lang="en-US" kern="100" dirty="0" smtClean="0">
                <a:latin typeface="Times New Roman"/>
                <a:ea typeface="SimSun"/>
              </a:rPr>
              <a:t>HSR-High latitude Sea Route</a:t>
            </a:r>
            <a:endParaRPr lang="en-US" kern="100" dirty="0">
              <a:effectLst/>
              <a:latin typeface="Times New Roman"/>
              <a:ea typeface="SimSun"/>
            </a:endParaRPr>
          </a:p>
        </p:txBody>
      </p:sp>
    </p:spTree>
    <p:extLst>
      <p:ext uri="{BB962C8B-B14F-4D97-AF65-F5344CB8AC3E}">
        <p14:creationId xmlns:p14="http://schemas.microsoft.com/office/powerpoint/2010/main" val="802333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t>Satellite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6973964"/>
              </p:ext>
            </p:extLst>
          </p:nvPr>
        </p:nvGraphicFramePr>
        <p:xfrm>
          <a:off x="1475656" y="910752"/>
          <a:ext cx="6554291" cy="5497795"/>
        </p:xfrm>
        <a:graphic>
          <a:graphicData uri="http://schemas.openxmlformats.org/drawingml/2006/table">
            <a:tbl>
              <a:tblPr firstRow="1" firstCol="1" lastRow="1" lastCol="1" bandRow="1" bandCol="1"/>
              <a:tblGrid>
                <a:gridCol w="926157"/>
                <a:gridCol w="925504"/>
                <a:gridCol w="822960"/>
                <a:gridCol w="1528355"/>
                <a:gridCol w="1528355"/>
                <a:gridCol w="822960"/>
              </a:tblGrid>
              <a:tr h="327821">
                <a:tc>
                  <a:txBody>
                    <a:bodyPr/>
                    <a:lstStyle/>
                    <a:p>
                      <a:pPr marL="0" marR="0" algn="ctr">
                        <a:spcBef>
                          <a:spcPts val="0"/>
                        </a:spcBef>
                        <a:spcAft>
                          <a:spcPts val="0"/>
                        </a:spcAft>
                      </a:pPr>
                      <a:r>
                        <a:rPr lang="en-US" sz="1200" kern="100" dirty="0">
                          <a:effectLst/>
                          <a:latin typeface="Times New Roman"/>
                          <a:ea typeface="SimSun"/>
                        </a:rPr>
                        <a:t>Product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a:effectLst/>
                          <a:latin typeface="Times New Roman"/>
                          <a:ea typeface="SimSun"/>
                        </a:rPr>
                        <a:t>Data source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a:effectLst/>
                          <a:latin typeface="Times New Roman"/>
                          <a:ea typeface="SimSun"/>
                        </a:rPr>
                        <a:t>Overlap period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a:effectLst/>
                          <a:latin typeface="Times New Roman"/>
                          <a:ea typeface="SimSun"/>
                        </a:rPr>
                        <a:t>Spatial resolution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a:effectLst/>
                          <a:latin typeface="Times New Roman"/>
                          <a:ea typeface="SimSun"/>
                        </a:rPr>
                        <a:t>Archive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a:effectLst/>
                          <a:latin typeface="Times New Roman"/>
                          <a:ea typeface="SimSun"/>
                        </a:rPr>
                        <a:t>Reference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108">
                <a:tc rowSpan="2">
                  <a:txBody>
                    <a:bodyPr/>
                    <a:lstStyle/>
                    <a:p>
                      <a:pPr marL="0" marR="0" algn="ctr">
                        <a:spcBef>
                          <a:spcPts val="0"/>
                        </a:spcBef>
                        <a:spcAft>
                          <a:spcPts val="0"/>
                        </a:spcAft>
                      </a:pPr>
                      <a:r>
                        <a:rPr lang="en-US" sz="1200" kern="100" dirty="0">
                          <a:effectLst/>
                          <a:latin typeface="Times New Roman"/>
                          <a:ea typeface="SimSun"/>
                        </a:rPr>
                        <a:t>Ice concentration</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gn="ctr">
                        <a:spcBef>
                          <a:spcPts val="0"/>
                        </a:spcBef>
                        <a:spcAft>
                          <a:spcPts val="0"/>
                        </a:spcAft>
                      </a:pPr>
                      <a:r>
                        <a:rPr lang="en-US" sz="1200" kern="100" dirty="0">
                          <a:effectLst/>
                          <a:latin typeface="Times New Roman"/>
                          <a:ea typeface="SimSun"/>
                        </a:rPr>
                        <a:t>SMMR</a:t>
                      </a:r>
                    </a:p>
                    <a:p>
                      <a:pPr marL="0" marR="0" algn="ctr">
                        <a:spcBef>
                          <a:spcPts val="0"/>
                        </a:spcBef>
                        <a:spcAft>
                          <a:spcPts val="0"/>
                        </a:spcAft>
                      </a:pPr>
                      <a:r>
                        <a:rPr lang="en-US" sz="1200" kern="100" dirty="0">
                          <a:effectLst/>
                          <a:latin typeface="Times New Roman"/>
                          <a:ea typeface="SimSun"/>
                        </a:rPr>
                        <a:t>SSM/I</a:t>
                      </a:r>
                    </a:p>
                    <a:p>
                      <a:pPr marL="0" marR="0" algn="ctr">
                        <a:spcBef>
                          <a:spcPts val="0"/>
                        </a:spcBef>
                        <a:spcAft>
                          <a:spcPts val="0"/>
                        </a:spcAft>
                      </a:pPr>
                      <a:r>
                        <a:rPr lang="en-US" sz="1200" kern="100" dirty="0">
                          <a:effectLst/>
                          <a:latin typeface="Times New Roman"/>
                          <a:ea typeface="SimSun"/>
                        </a:rPr>
                        <a:t>SSMIS</a:t>
                      </a:r>
                    </a:p>
                    <a:p>
                      <a:pPr marL="0" marR="0" algn="ctr">
                        <a:spcBef>
                          <a:spcPts val="0"/>
                        </a:spcBef>
                        <a:spcAft>
                          <a:spcPts val="0"/>
                        </a:spcAft>
                      </a:pPr>
                      <a:r>
                        <a:rPr lang="en-US" sz="1200" kern="100" dirty="0">
                          <a:effectLst/>
                          <a:latin typeface="Times New Roman"/>
                          <a:ea typeface="SimSun"/>
                        </a:rPr>
                        <a:t>AMSR-E</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gn="ctr">
                        <a:spcBef>
                          <a:spcPts val="0"/>
                        </a:spcBef>
                        <a:spcAft>
                          <a:spcPts val="0"/>
                        </a:spcAft>
                      </a:pPr>
                      <a:r>
                        <a:rPr lang="en-US" sz="1200" kern="100" dirty="0">
                          <a:effectLst/>
                          <a:latin typeface="Times New Roman"/>
                          <a:ea typeface="SimSun"/>
                        </a:rPr>
                        <a:t>1979–1986</a:t>
                      </a:r>
                    </a:p>
                    <a:p>
                      <a:pPr marL="0" marR="0" algn="ctr">
                        <a:spcBef>
                          <a:spcPts val="0"/>
                        </a:spcBef>
                        <a:spcAft>
                          <a:spcPts val="0"/>
                        </a:spcAft>
                      </a:pPr>
                      <a:r>
                        <a:rPr lang="en-US" sz="1200" kern="100" dirty="0">
                          <a:effectLst/>
                          <a:latin typeface="Times New Roman"/>
                          <a:ea typeface="SimSun"/>
                        </a:rPr>
                        <a:t>1987–2007</a:t>
                      </a:r>
                    </a:p>
                    <a:p>
                      <a:pPr marL="0" marR="0" algn="ctr">
                        <a:spcBef>
                          <a:spcPts val="0"/>
                        </a:spcBef>
                        <a:spcAft>
                          <a:spcPts val="0"/>
                        </a:spcAft>
                      </a:pPr>
                      <a:r>
                        <a:rPr lang="en-US" sz="1200" kern="100" dirty="0">
                          <a:effectLst/>
                          <a:latin typeface="Times New Roman"/>
                          <a:ea typeface="SimSun"/>
                        </a:rPr>
                        <a:t>2008–2012</a:t>
                      </a:r>
                    </a:p>
                    <a:p>
                      <a:pPr marL="0" marR="0" algn="ctr">
                        <a:spcBef>
                          <a:spcPts val="0"/>
                        </a:spcBef>
                        <a:spcAft>
                          <a:spcPts val="0"/>
                        </a:spcAft>
                      </a:pPr>
                      <a:r>
                        <a:rPr lang="en-US" sz="1200" kern="100" dirty="0">
                          <a:effectLst/>
                          <a:latin typeface="Times New Roman"/>
                          <a:ea typeface="SimSun"/>
                        </a:rPr>
                        <a:t>2003-2010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kern="100">
                          <a:effectLst/>
                          <a:latin typeface="Times New Roman"/>
                          <a:ea typeface="SimSun"/>
                        </a:rPr>
                        <a:t>25km</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kern="100">
                          <a:effectLst/>
                          <a:latin typeface="Times New Roman"/>
                          <a:ea typeface="SimSun"/>
                        </a:rPr>
                        <a:t>ftp://sidads.colorado.edu/pub/DATASETS/</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200" kern="100">
                          <a:effectLst/>
                          <a:latin typeface="Times New Roman"/>
                          <a:ea typeface="SimSun"/>
                        </a:rPr>
                        <a:t>Cavalieri et al., 1996</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9173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kern="100">
                          <a:effectLst/>
                          <a:latin typeface="Times New Roman"/>
                          <a:ea typeface="SimSun"/>
                        </a:rPr>
                        <a:t>6.25km</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100">
                          <a:effectLst/>
                          <a:latin typeface="Times New Roman"/>
                          <a:ea typeface="SimSun"/>
                        </a:rPr>
                        <a:t>http://www.iup.uni-bremen.de:8084/amsr/amsre.html</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100">
                          <a:effectLst/>
                          <a:latin typeface="Times New Roman"/>
                          <a:ea typeface="SimSun"/>
                        </a:rPr>
                        <a:t>Speen et al., 2008</a:t>
                      </a:r>
                    </a:p>
                  </a:txBody>
                  <a:tcPr marL="68580" marR="68580" marT="0" marB="0">
                    <a:lnL>
                      <a:noFill/>
                    </a:lnL>
                    <a:lnR>
                      <a:noFill/>
                    </a:lnR>
                    <a:lnT>
                      <a:noFill/>
                    </a:lnT>
                    <a:lnB>
                      <a:noFill/>
                    </a:lnB>
                  </a:tcPr>
                </a:tc>
              </a:tr>
              <a:tr h="757327">
                <a:tc>
                  <a:txBody>
                    <a:bodyPr/>
                    <a:lstStyle/>
                    <a:p>
                      <a:pPr marL="0" marR="0" algn="ctr">
                        <a:spcBef>
                          <a:spcPts val="0"/>
                        </a:spcBef>
                        <a:spcAft>
                          <a:spcPts val="0"/>
                        </a:spcAft>
                      </a:pPr>
                      <a:r>
                        <a:rPr lang="en-US" sz="1200" kern="100">
                          <a:effectLst/>
                          <a:latin typeface="Times New Roman"/>
                          <a:ea typeface="SimSun"/>
                        </a:rPr>
                        <a:t>Ice extent</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100">
                          <a:effectLst/>
                          <a:latin typeface="Times New Roman"/>
                          <a:ea typeface="SimSun"/>
                        </a:rPr>
                        <a:t>SMMR</a:t>
                      </a:r>
                    </a:p>
                    <a:p>
                      <a:pPr marL="0" marR="0" algn="ctr">
                        <a:spcBef>
                          <a:spcPts val="0"/>
                        </a:spcBef>
                        <a:spcAft>
                          <a:spcPts val="0"/>
                        </a:spcAft>
                      </a:pPr>
                      <a:r>
                        <a:rPr lang="en-US" sz="1200" kern="100">
                          <a:effectLst/>
                          <a:latin typeface="Times New Roman"/>
                          <a:ea typeface="SimSun"/>
                        </a:rPr>
                        <a:t>SSM/I</a:t>
                      </a:r>
                    </a:p>
                    <a:p>
                      <a:pPr marL="0" marR="0" algn="ctr">
                        <a:spcBef>
                          <a:spcPts val="0"/>
                        </a:spcBef>
                        <a:spcAft>
                          <a:spcPts val="0"/>
                        </a:spcAft>
                      </a:pPr>
                      <a:r>
                        <a:rPr lang="en-US" sz="1200" kern="100">
                          <a:effectLst/>
                          <a:latin typeface="Times New Roman"/>
                          <a:ea typeface="SimSun"/>
                        </a:rPr>
                        <a:t>SSMIS</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100" dirty="0">
                          <a:effectLst/>
                          <a:latin typeface="Times New Roman"/>
                          <a:ea typeface="SimSun"/>
                        </a:rPr>
                        <a:t>1979–1986</a:t>
                      </a:r>
                    </a:p>
                    <a:p>
                      <a:pPr marL="0" marR="0" algn="ctr">
                        <a:spcBef>
                          <a:spcPts val="0"/>
                        </a:spcBef>
                        <a:spcAft>
                          <a:spcPts val="0"/>
                        </a:spcAft>
                      </a:pPr>
                      <a:r>
                        <a:rPr lang="en-US" sz="1200" kern="100" dirty="0">
                          <a:effectLst/>
                          <a:latin typeface="Times New Roman"/>
                          <a:ea typeface="SimSun"/>
                        </a:rPr>
                        <a:t>1987–2007</a:t>
                      </a:r>
                    </a:p>
                    <a:p>
                      <a:pPr marL="0" marR="0" algn="ctr">
                        <a:spcBef>
                          <a:spcPts val="0"/>
                        </a:spcBef>
                        <a:spcAft>
                          <a:spcPts val="0"/>
                        </a:spcAft>
                      </a:pPr>
                      <a:r>
                        <a:rPr lang="en-US" sz="1200" kern="100" dirty="0">
                          <a:effectLst/>
                          <a:latin typeface="Times New Roman"/>
                          <a:ea typeface="SimSun"/>
                        </a:rPr>
                        <a:t>2008–2012</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100" dirty="0">
                          <a:effectLst/>
                          <a:latin typeface="Times New Roman"/>
                          <a:ea typeface="SimSun"/>
                        </a:rPr>
                        <a:t>25km</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100">
                          <a:effectLst/>
                          <a:latin typeface="Times New Roman"/>
                          <a:ea typeface="SimSun"/>
                        </a:rPr>
                        <a:t>ftp://sidads.colorado.edu/pub/DATASETS/</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100">
                          <a:effectLst/>
                          <a:latin typeface="Times New Roman"/>
                          <a:ea typeface="SimSun"/>
                        </a:rPr>
                        <a:t>Fetterer et al., 2002</a:t>
                      </a:r>
                    </a:p>
                  </a:txBody>
                  <a:tcPr marL="68580" marR="68580" marT="0" marB="0">
                    <a:lnL>
                      <a:noFill/>
                    </a:lnL>
                    <a:lnR>
                      <a:noFill/>
                    </a:lnR>
                    <a:lnT>
                      <a:noFill/>
                    </a:lnT>
                    <a:lnB>
                      <a:noFill/>
                    </a:lnB>
                  </a:tcPr>
                </a:tc>
              </a:tr>
              <a:tr h="491731">
                <a:tc>
                  <a:txBody>
                    <a:bodyPr/>
                    <a:lstStyle/>
                    <a:p>
                      <a:pPr marL="0" marR="0" algn="ctr">
                        <a:spcBef>
                          <a:spcPts val="0"/>
                        </a:spcBef>
                        <a:spcAft>
                          <a:spcPts val="0"/>
                        </a:spcAft>
                      </a:pPr>
                      <a:r>
                        <a:rPr lang="en-US" sz="1200" kern="100">
                          <a:effectLst/>
                          <a:latin typeface="Times New Roman"/>
                          <a:ea typeface="SimSun"/>
                        </a:rPr>
                        <a:t>Melt/freeze-up onset</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100">
                          <a:effectLst/>
                          <a:latin typeface="Times New Roman"/>
                          <a:ea typeface="SimSun"/>
                        </a:rPr>
                        <a:t>SMMR</a:t>
                      </a:r>
                    </a:p>
                    <a:p>
                      <a:pPr marL="0" marR="0" algn="ctr">
                        <a:spcBef>
                          <a:spcPts val="0"/>
                        </a:spcBef>
                        <a:spcAft>
                          <a:spcPts val="0"/>
                        </a:spcAft>
                      </a:pPr>
                      <a:r>
                        <a:rPr lang="en-US" sz="1200" kern="100">
                          <a:effectLst/>
                          <a:latin typeface="Times New Roman"/>
                          <a:ea typeface="SimSun"/>
                        </a:rPr>
                        <a:t>SSM/I</a:t>
                      </a:r>
                    </a:p>
                    <a:p>
                      <a:pPr marL="0" marR="0" algn="ctr">
                        <a:spcBef>
                          <a:spcPts val="0"/>
                        </a:spcBef>
                        <a:spcAft>
                          <a:spcPts val="0"/>
                        </a:spcAft>
                      </a:pPr>
                      <a:r>
                        <a:rPr lang="en-US" sz="1200" kern="100">
                          <a:effectLst/>
                          <a:latin typeface="Times New Roman"/>
                          <a:ea typeface="SimSun"/>
                        </a:rPr>
                        <a:t>SSMIS</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100">
                          <a:effectLst/>
                          <a:latin typeface="Times New Roman"/>
                          <a:ea typeface="SimSun"/>
                        </a:rPr>
                        <a:t>1979–1986</a:t>
                      </a:r>
                    </a:p>
                    <a:p>
                      <a:pPr marL="0" marR="0" algn="ctr">
                        <a:spcBef>
                          <a:spcPts val="0"/>
                        </a:spcBef>
                        <a:spcAft>
                          <a:spcPts val="0"/>
                        </a:spcAft>
                      </a:pPr>
                      <a:r>
                        <a:rPr lang="en-US" sz="1200" kern="100">
                          <a:effectLst/>
                          <a:latin typeface="Times New Roman"/>
                          <a:ea typeface="SimSun"/>
                        </a:rPr>
                        <a:t>1987–2007</a:t>
                      </a:r>
                    </a:p>
                    <a:p>
                      <a:pPr marL="0" marR="0" algn="ctr">
                        <a:spcBef>
                          <a:spcPts val="0"/>
                        </a:spcBef>
                        <a:spcAft>
                          <a:spcPts val="0"/>
                        </a:spcAft>
                      </a:pPr>
                      <a:r>
                        <a:rPr lang="en-US" sz="1200" kern="100">
                          <a:effectLst/>
                          <a:latin typeface="Times New Roman"/>
                          <a:ea typeface="SimSun"/>
                        </a:rPr>
                        <a:t>2008–2011</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100" dirty="0">
                          <a:effectLst/>
                          <a:latin typeface="Times New Roman"/>
                          <a:ea typeface="SimSun"/>
                        </a:rPr>
                        <a:t>25km</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100" dirty="0">
                          <a:effectLst/>
                          <a:latin typeface="Times New Roman"/>
                          <a:ea typeface="SimSun"/>
                        </a:rPr>
                        <a:t>http://neptune.gsfc.nasa.gov/csb/index.php?section=54</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100">
                          <a:effectLst/>
                          <a:latin typeface="Times New Roman"/>
                          <a:ea typeface="SimSun"/>
                        </a:rPr>
                        <a:t>Markus et al., 2009</a:t>
                      </a:r>
                    </a:p>
                  </a:txBody>
                  <a:tcPr marL="68580" marR="68580" marT="0" marB="0">
                    <a:lnL>
                      <a:noFill/>
                    </a:lnL>
                    <a:lnR>
                      <a:noFill/>
                    </a:lnR>
                    <a:lnT>
                      <a:noFill/>
                    </a:lnT>
                    <a:lnB>
                      <a:noFill/>
                    </a:lnB>
                  </a:tcPr>
                </a:tc>
              </a:tr>
              <a:tr h="491731">
                <a:tc>
                  <a:txBody>
                    <a:bodyPr/>
                    <a:lstStyle/>
                    <a:p>
                      <a:pPr marL="0" marR="0" algn="ctr">
                        <a:spcBef>
                          <a:spcPts val="0"/>
                        </a:spcBef>
                        <a:spcAft>
                          <a:spcPts val="0"/>
                        </a:spcAft>
                      </a:pPr>
                      <a:r>
                        <a:rPr lang="en-US" sz="1200" kern="100">
                          <a:effectLst/>
                          <a:latin typeface="Times New Roman"/>
                          <a:ea typeface="SimSun"/>
                        </a:rPr>
                        <a:t>Ice thickness</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100">
                          <a:effectLst/>
                          <a:latin typeface="Times New Roman"/>
                          <a:ea typeface="SimSun"/>
                        </a:rPr>
                        <a:t>ICESat</a:t>
                      </a:r>
                    </a:p>
                  </a:txBody>
                  <a:tcPr marL="68580" marR="68580" marT="0" marB="0">
                    <a:lnL>
                      <a:noFill/>
                    </a:lnL>
                    <a:lnR>
                      <a:noFill/>
                    </a:lnR>
                    <a:lnT>
                      <a:noFill/>
                    </a:lnT>
                    <a:lnB>
                      <a:noFill/>
                    </a:lnB>
                  </a:tcPr>
                </a:tc>
                <a:tc>
                  <a:txBody>
                    <a:bodyPr/>
                    <a:lstStyle/>
                    <a:p>
                      <a:pPr marL="0" marR="0" algn="just">
                        <a:spcBef>
                          <a:spcPts val="0"/>
                        </a:spcBef>
                        <a:spcAft>
                          <a:spcPts val="0"/>
                        </a:spcAft>
                      </a:pPr>
                      <a:r>
                        <a:rPr lang="en-US" sz="1200" kern="100">
                          <a:effectLst/>
                          <a:latin typeface="Times New Roman"/>
                          <a:ea typeface="SimSun"/>
                        </a:rPr>
                        <a:t>2003–2008</a:t>
                      </a:r>
                    </a:p>
                  </a:txBody>
                  <a:tcPr marL="68580" marR="68580" marT="0" marB="0">
                    <a:lnL>
                      <a:noFill/>
                    </a:lnL>
                    <a:lnR>
                      <a:noFill/>
                    </a:lnR>
                    <a:lnT>
                      <a:noFill/>
                    </a:lnT>
                    <a:lnB>
                      <a:noFill/>
                    </a:lnB>
                  </a:tcPr>
                </a:tc>
                <a:tc>
                  <a:txBody>
                    <a:bodyPr/>
                    <a:lstStyle/>
                    <a:p>
                      <a:pPr marL="0" marR="0" algn="just">
                        <a:spcBef>
                          <a:spcPts val="0"/>
                        </a:spcBef>
                        <a:spcAft>
                          <a:spcPts val="0"/>
                        </a:spcAft>
                      </a:pPr>
                      <a:r>
                        <a:rPr lang="en-US" sz="1200" kern="100">
                          <a:effectLst/>
                          <a:latin typeface="Times New Roman"/>
                          <a:ea typeface="SimSun"/>
                        </a:rPr>
                        <a:t>30-50km</a:t>
                      </a:r>
                    </a:p>
                  </a:txBody>
                  <a:tcPr marL="68580" marR="68580" marT="0" marB="0">
                    <a:lnL>
                      <a:noFill/>
                    </a:lnL>
                    <a:lnR>
                      <a:noFill/>
                    </a:lnR>
                    <a:lnT>
                      <a:noFill/>
                    </a:lnT>
                    <a:lnB>
                      <a:noFill/>
                    </a:lnB>
                  </a:tcPr>
                </a:tc>
                <a:tc>
                  <a:txBody>
                    <a:bodyPr/>
                    <a:lstStyle/>
                    <a:p>
                      <a:pPr marL="0" marR="0" algn="just">
                        <a:spcBef>
                          <a:spcPts val="0"/>
                        </a:spcBef>
                        <a:spcAft>
                          <a:spcPts val="0"/>
                        </a:spcAft>
                      </a:pPr>
                      <a:r>
                        <a:rPr lang="en-US" sz="1200" kern="100" dirty="0">
                          <a:effectLst/>
                          <a:latin typeface="Times New Roman"/>
                          <a:ea typeface="SimSun"/>
                        </a:rPr>
                        <a:t>http://icdc.zmaw.de/seaicethickness_satobs_arc.html?&amp;L=1</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100">
                          <a:effectLst/>
                          <a:latin typeface="Times New Roman"/>
                          <a:ea typeface="SimSun"/>
                        </a:rPr>
                        <a:t>Kwok et al., 2009</a:t>
                      </a:r>
                    </a:p>
                  </a:txBody>
                  <a:tcPr marL="68580" marR="68580" marT="0" marB="0">
                    <a:lnL>
                      <a:noFill/>
                    </a:lnL>
                    <a:lnR>
                      <a:noFill/>
                    </a:lnR>
                    <a:lnT>
                      <a:noFill/>
                    </a:lnT>
                    <a:lnB>
                      <a:noFill/>
                    </a:lnB>
                  </a:tcPr>
                </a:tc>
              </a:tr>
              <a:tr h="491731">
                <a:tc>
                  <a:txBody>
                    <a:bodyPr/>
                    <a:lstStyle/>
                    <a:p>
                      <a:pPr marL="0" marR="0" algn="ctr">
                        <a:spcBef>
                          <a:spcPts val="0"/>
                        </a:spcBef>
                        <a:spcAft>
                          <a:spcPts val="0"/>
                        </a:spcAft>
                      </a:pPr>
                      <a:r>
                        <a:rPr lang="en-US" sz="1200" kern="100">
                          <a:effectLst/>
                          <a:latin typeface="Times New Roman"/>
                          <a:ea typeface="SimSun"/>
                        </a:rPr>
                        <a:t>Ice thickness</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0">
                          <a:effectLst/>
                          <a:latin typeface="Times New Roman"/>
                          <a:ea typeface="SimSun"/>
                        </a:rPr>
                        <a:t>CryoSat-2</a:t>
                      </a:r>
                      <a:endParaRPr lang="en-US" sz="1200" kern="100">
                        <a:effectLst/>
                        <a:latin typeface="Times New Roman"/>
                        <a:ea typeface="SimSun"/>
                      </a:endParaRPr>
                    </a:p>
                  </a:txBody>
                  <a:tcPr marL="68580" marR="68580" marT="0" marB="0">
                    <a:lnL>
                      <a:noFill/>
                    </a:lnL>
                    <a:lnR>
                      <a:noFill/>
                    </a:lnR>
                    <a:lnT>
                      <a:noFill/>
                    </a:lnT>
                    <a:lnB>
                      <a:noFill/>
                    </a:lnB>
                  </a:tcPr>
                </a:tc>
                <a:tc>
                  <a:txBody>
                    <a:bodyPr/>
                    <a:lstStyle/>
                    <a:p>
                      <a:pPr marL="0" marR="0" algn="just">
                        <a:spcBef>
                          <a:spcPts val="0"/>
                        </a:spcBef>
                        <a:spcAft>
                          <a:spcPts val="0"/>
                        </a:spcAft>
                      </a:pPr>
                      <a:r>
                        <a:rPr lang="en-US" sz="1200" kern="100">
                          <a:effectLst/>
                          <a:latin typeface="Times New Roman"/>
                          <a:ea typeface="SimSun"/>
                        </a:rPr>
                        <a:t>2011–2012</a:t>
                      </a:r>
                    </a:p>
                  </a:txBody>
                  <a:tcPr marL="68580" marR="68580" marT="0" marB="0">
                    <a:lnL>
                      <a:noFill/>
                    </a:lnL>
                    <a:lnR>
                      <a:noFill/>
                    </a:lnR>
                    <a:lnT>
                      <a:noFill/>
                    </a:lnT>
                    <a:lnB>
                      <a:noFill/>
                    </a:lnB>
                  </a:tcPr>
                </a:tc>
                <a:tc>
                  <a:txBody>
                    <a:bodyPr/>
                    <a:lstStyle/>
                    <a:p>
                      <a:pPr marL="0" marR="0" algn="just">
                        <a:spcBef>
                          <a:spcPts val="0"/>
                        </a:spcBef>
                        <a:spcAft>
                          <a:spcPts val="0"/>
                        </a:spcAft>
                      </a:pPr>
                      <a:r>
                        <a:rPr lang="en-US" sz="1200" kern="100">
                          <a:effectLst/>
                          <a:latin typeface="Times New Roman"/>
                          <a:ea typeface="SimSun"/>
                        </a:rPr>
                        <a:t>20-30km</a:t>
                      </a:r>
                    </a:p>
                  </a:txBody>
                  <a:tcPr marL="68580" marR="68580" marT="0" marB="0">
                    <a:lnL>
                      <a:noFill/>
                    </a:lnL>
                    <a:lnR>
                      <a:noFill/>
                    </a:lnR>
                    <a:lnT>
                      <a:noFill/>
                    </a:lnT>
                    <a:lnB>
                      <a:noFill/>
                    </a:lnB>
                  </a:tcPr>
                </a:tc>
                <a:tc>
                  <a:txBody>
                    <a:bodyPr/>
                    <a:lstStyle/>
                    <a:p>
                      <a:pPr marL="0" marR="0" algn="just">
                        <a:spcBef>
                          <a:spcPts val="0"/>
                        </a:spcBef>
                        <a:spcAft>
                          <a:spcPts val="0"/>
                        </a:spcAft>
                      </a:pPr>
                      <a:r>
                        <a:rPr lang="en-US" sz="1200" kern="100" dirty="0">
                          <a:effectLst/>
                          <a:latin typeface="Times New Roman"/>
                          <a:ea typeface="SimSun"/>
                        </a:rPr>
                        <a:t>http://www.meereisportal.de/de/datenportal/karten_und_datenarchiv/</a:t>
                      </a:r>
                    </a:p>
                  </a:txBody>
                  <a:tcPr marL="68580" marR="68580" marT="0" marB="0">
                    <a:lnL>
                      <a:noFill/>
                    </a:lnL>
                    <a:lnR>
                      <a:noFill/>
                    </a:lnR>
                    <a:lnT>
                      <a:noFill/>
                    </a:lnT>
                    <a:lnB>
                      <a:noFill/>
                    </a:lnB>
                  </a:tcPr>
                </a:tc>
                <a:tc>
                  <a:txBody>
                    <a:bodyPr/>
                    <a:lstStyle/>
                    <a:p>
                      <a:pPr marL="0" marR="0" algn="ctr">
                        <a:spcBef>
                          <a:spcPts val="0"/>
                        </a:spcBef>
                        <a:spcAft>
                          <a:spcPts val="0"/>
                        </a:spcAft>
                      </a:pPr>
                      <a:r>
                        <a:rPr lang="fi-FI" sz="1200" kern="0" dirty="0">
                          <a:effectLst/>
                          <a:latin typeface="Times New Roman"/>
                          <a:ea typeface="SimSun"/>
                        </a:rPr>
                        <a:t>Hendricks et al., 2013</a:t>
                      </a:r>
                      <a:endParaRPr lang="en-US" sz="1200" kern="100" dirty="0">
                        <a:effectLst/>
                        <a:latin typeface="Times New Roman"/>
                        <a:ea typeface="SimSun"/>
                      </a:endParaRPr>
                    </a:p>
                  </a:txBody>
                  <a:tcPr marL="68580" marR="68580" marT="0" marB="0">
                    <a:lnL>
                      <a:noFill/>
                    </a:lnL>
                    <a:lnR>
                      <a:noFill/>
                    </a:lnR>
                    <a:lnT>
                      <a:noFill/>
                    </a:lnT>
                    <a:lnB>
                      <a:noFill/>
                    </a:lnB>
                  </a:tcPr>
                </a:tc>
              </a:tr>
              <a:tr h="327821">
                <a:tc>
                  <a:txBody>
                    <a:bodyPr/>
                    <a:lstStyle/>
                    <a:p>
                      <a:pPr marL="0" marR="0" algn="ctr">
                        <a:spcBef>
                          <a:spcPts val="0"/>
                        </a:spcBef>
                        <a:spcAft>
                          <a:spcPts val="0"/>
                        </a:spcAft>
                      </a:pPr>
                      <a:r>
                        <a:rPr lang="en-US" sz="1200" kern="100">
                          <a:effectLst/>
                          <a:latin typeface="Times New Roman"/>
                          <a:ea typeface="SimSun"/>
                        </a:rPr>
                        <a:t>Ice type</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0">
                          <a:effectLst/>
                          <a:latin typeface="Times New Roman"/>
                          <a:ea typeface="SimSun"/>
                        </a:rPr>
                        <a:t>OSI SAF</a:t>
                      </a:r>
                      <a:endParaRPr lang="en-US" sz="1200" kern="100">
                        <a:effectLst/>
                        <a:latin typeface="Times New Roman"/>
                        <a:ea typeface="SimSun"/>
                      </a:endParaRPr>
                    </a:p>
                  </a:txBody>
                  <a:tcPr marL="68580" marR="68580" marT="0" marB="0">
                    <a:lnL>
                      <a:noFill/>
                    </a:lnL>
                    <a:lnR>
                      <a:noFill/>
                    </a:lnR>
                    <a:lnT>
                      <a:noFill/>
                    </a:lnT>
                    <a:lnB>
                      <a:noFill/>
                    </a:lnB>
                  </a:tcPr>
                </a:tc>
                <a:tc>
                  <a:txBody>
                    <a:bodyPr/>
                    <a:lstStyle/>
                    <a:p>
                      <a:pPr marL="0" marR="0" algn="just">
                        <a:spcBef>
                          <a:spcPts val="0"/>
                        </a:spcBef>
                        <a:spcAft>
                          <a:spcPts val="0"/>
                        </a:spcAft>
                      </a:pPr>
                      <a:r>
                        <a:rPr lang="en-US" sz="1200" kern="100">
                          <a:effectLst/>
                          <a:latin typeface="Times New Roman"/>
                          <a:ea typeface="SimSun"/>
                        </a:rPr>
                        <a:t>2005–2012</a:t>
                      </a:r>
                    </a:p>
                  </a:txBody>
                  <a:tcPr marL="68580" marR="68580" marT="0" marB="0">
                    <a:lnL>
                      <a:noFill/>
                    </a:lnL>
                    <a:lnR>
                      <a:noFill/>
                    </a:lnR>
                    <a:lnT>
                      <a:noFill/>
                    </a:lnT>
                    <a:lnB>
                      <a:noFill/>
                    </a:lnB>
                  </a:tcPr>
                </a:tc>
                <a:tc>
                  <a:txBody>
                    <a:bodyPr/>
                    <a:lstStyle/>
                    <a:p>
                      <a:pPr marL="0" marR="0" algn="just">
                        <a:spcBef>
                          <a:spcPts val="0"/>
                        </a:spcBef>
                        <a:spcAft>
                          <a:spcPts val="0"/>
                        </a:spcAft>
                      </a:pPr>
                      <a:r>
                        <a:rPr lang="en-US" sz="1200" kern="100">
                          <a:effectLst/>
                          <a:latin typeface="Times New Roman"/>
                          <a:ea typeface="SimSun"/>
                        </a:rPr>
                        <a:t>25km</a:t>
                      </a:r>
                    </a:p>
                  </a:txBody>
                  <a:tcPr marL="68580" marR="68580" marT="0" marB="0">
                    <a:lnL>
                      <a:noFill/>
                    </a:lnL>
                    <a:lnR>
                      <a:noFill/>
                    </a:lnR>
                    <a:lnT>
                      <a:noFill/>
                    </a:lnT>
                    <a:lnB>
                      <a:noFill/>
                    </a:lnB>
                  </a:tcPr>
                </a:tc>
                <a:tc>
                  <a:txBody>
                    <a:bodyPr/>
                    <a:lstStyle/>
                    <a:p>
                      <a:pPr marL="0" marR="0" algn="just">
                        <a:spcBef>
                          <a:spcPts val="0"/>
                        </a:spcBef>
                        <a:spcAft>
                          <a:spcPts val="0"/>
                        </a:spcAft>
                      </a:pPr>
                      <a:r>
                        <a:rPr lang="en-US" sz="1200" kern="100">
                          <a:effectLst/>
                          <a:latin typeface="Times New Roman"/>
                          <a:ea typeface="SimSun"/>
                        </a:rPr>
                        <a:t>http://osisaf.met.no/p/ice/#edgeAndType_details</a:t>
                      </a:r>
                    </a:p>
                  </a:txBody>
                  <a:tcPr marL="68580" marR="68580" marT="0" marB="0">
                    <a:lnL>
                      <a:noFill/>
                    </a:lnL>
                    <a:lnR>
                      <a:noFill/>
                    </a:lnR>
                    <a:lnT>
                      <a:noFill/>
                    </a:lnT>
                    <a:lnB>
                      <a:noFill/>
                    </a:lnB>
                  </a:tcPr>
                </a:tc>
                <a:tc>
                  <a:txBody>
                    <a:bodyPr/>
                    <a:lstStyle/>
                    <a:p>
                      <a:pPr marL="0" marR="0" algn="ctr">
                        <a:spcBef>
                          <a:spcPts val="0"/>
                        </a:spcBef>
                        <a:spcAft>
                          <a:spcPts val="0"/>
                        </a:spcAft>
                      </a:pPr>
                      <a:r>
                        <a:rPr lang="en-US" sz="1200" kern="100" dirty="0">
                          <a:effectLst/>
                          <a:latin typeface="Times New Roman"/>
                          <a:ea typeface="SimSun"/>
                        </a:rPr>
                        <a:t>Eastwood, 2012</a:t>
                      </a:r>
                    </a:p>
                  </a:txBody>
                  <a:tcPr marL="68580" marR="68580" marT="0" marB="0">
                    <a:lnL>
                      <a:noFill/>
                    </a:lnL>
                    <a:lnR>
                      <a:noFill/>
                    </a:lnR>
                    <a:lnT>
                      <a:noFill/>
                    </a:lnT>
                    <a:lnB>
                      <a:noFill/>
                    </a:lnB>
                  </a:tcPr>
                </a:tc>
              </a:tr>
              <a:tr h="491731">
                <a:tc>
                  <a:txBody>
                    <a:bodyPr/>
                    <a:lstStyle/>
                    <a:p>
                      <a:pPr marL="0" marR="0" algn="ctr">
                        <a:spcBef>
                          <a:spcPts val="0"/>
                        </a:spcBef>
                        <a:spcAft>
                          <a:spcPts val="0"/>
                        </a:spcAft>
                      </a:pPr>
                      <a:r>
                        <a:rPr lang="en-US" sz="1200" kern="100">
                          <a:effectLst/>
                          <a:latin typeface="Times New Roman"/>
                          <a:ea typeface="SimSun"/>
                        </a:rPr>
                        <a:t>Ice type</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a:effectLst/>
                          <a:latin typeface="Times New Roman"/>
                          <a:ea typeface="SimSun"/>
                        </a:rPr>
                        <a:t>QuikSCAT</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kern="100">
                          <a:effectLst/>
                          <a:latin typeface="Times New Roman"/>
                          <a:ea typeface="SimSun"/>
                        </a:rPr>
                        <a:t>2003–2009</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kern="100">
                          <a:effectLst/>
                          <a:latin typeface="Times New Roman"/>
                          <a:ea typeface="SimSun"/>
                        </a:rPr>
                        <a:t>8–10 km</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kern="100">
                          <a:effectLst/>
                          <a:latin typeface="Times New Roman"/>
                          <a:ea typeface="SimSun"/>
                        </a:rPr>
                        <a:t>http://www.scp.byu.edu/data/Quikscat/iceage/Quikscat_MYFY.html#2003</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dirty="0">
                          <a:effectLst/>
                          <a:latin typeface="Times New Roman"/>
                          <a:ea typeface="SimSun"/>
                        </a:rPr>
                        <a:t>Swan and Long, 2012</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51520" y="6461788"/>
            <a:ext cx="47902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0" algn="l"/>
                <a:tab pos="2843213" algn="l"/>
              </a:tabLst>
              <a:defRPr>
                <a:solidFill>
                  <a:schemeClr val="tx1"/>
                </a:solidFill>
                <a:latin typeface="Arial" pitchFamily="34" charset="0"/>
                <a:cs typeface="Arial" pitchFamily="34" charset="0"/>
              </a:defRPr>
            </a:lvl1pPr>
            <a:lvl2pPr>
              <a:tabLst>
                <a:tab pos="0" algn="l"/>
                <a:tab pos="2843213" algn="l"/>
              </a:tabLst>
              <a:defRPr>
                <a:solidFill>
                  <a:schemeClr val="tx1"/>
                </a:solidFill>
                <a:latin typeface="Arial" pitchFamily="34" charset="0"/>
                <a:cs typeface="Arial" pitchFamily="34" charset="0"/>
              </a:defRPr>
            </a:lvl2pPr>
            <a:lvl3pPr>
              <a:tabLst>
                <a:tab pos="0" algn="l"/>
                <a:tab pos="2843213" algn="l"/>
              </a:tabLst>
              <a:defRPr>
                <a:solidFill>
                  <a:schemeClr val="tx1"/>
                </a:solidFill>
                <a:latin typeface="Arial" pitchFamily="34" charset="0"/>
                <a:cs typeface="Arial" pitchFamily="34" charset="0"/>
              </a:defRPr>
            </a:lvl3pPr>
            <a:lvl4pPr>
              <a:tabLst>
                <a:tab pos="0" algn="l"/>
                <a:tab pos="2843213" algn="l"/>
              </a:tabLst>
              <a:defRPr>
                <a:solidFill>
                  <a:schemeClr val="tx1"/>
                </a:solidFill>
                <a:latin typeface="Arial" pitchFamily="34" charset="0"/>
                <a:cs typeface="Arial" pitchFamily="34" charset="0"/>
              </a:defRPr>
            </a:lvl4pPr>
            <a:lvl5pPr>
              <a:tabLst>
                <a:tab pos="0" algn="l"/>
                <a:tab pos="2843213" algn="l"/>
              </a:tabLst>
              <a:defRPr>
                <a:solidFill>
                  <a:schemeClr val="tx1"/>
                </a:solidFill>
                <a:latin typeface="Arial" pitchFamily="34" charset="0"/>
                <a:cs typeface="Arial" pitchFamily="34" charset="0"/>
              </a:defRPr>
            </a:lvl5pPr>
            <a:lvl6pPr fontAlgn="base">
              <a:spcBef>
                <a:spcPct val="0"/>
              </a:spcBef>
              <a:spcAft>
                <a:spcPct val="0"/>
              </a:spcAft>
              <a:tabLst>
                <a:tab pos="0" algn="l"/>
                <a:tab pos="2843213" algn="l"/>
              </a:tabLst>
              <a:defRPr>
                <a:solidFill>
                  <a:schemeClr val="tx1"/>
                </a:solidFill>
                <a:latin typeface="Arial" pitchFamily="34" charset="0"/>
                <a:cs typeface="Arial" pitchFamily="34" charset="0"/>
              </a:defRPr>
            </a:lvl6pPr>
            <a:lvl7pPr fontAlgn="base">
              <a:spcBef>
                <a:spcPct val="0"/>
              </a:spcBef>
              <a:spcAft>
                <a:spcPct val="0"/>
              </a:spcAft>
              <a:tabLst>
                <a:tab pos="0" algn="l"/>
                <a:tab pos="2843213" algn="l"/>
              </a:tabLst>
              <a:defRPr>
                <a:solidFill>
                  <a:schemeClr val="tx1"/>
                </a:solidFill>
                <a:latin typeface="Arial" pitchFamily="34" charset="0"/>
                <a:cs typeface="Arial" pitchFamily="34" charset="0"/>
              </a:defRPr>
            </a:lvl7pPr>
            <a:lvl8pPr fontAlgn="base">
              <a:spcBef>
                <a:spcPct val="0"/>
              </a:spcBef>
              <a:spcAft>
                <a:spcPct val="0"/>
              </a:spcAft>
              <a:tabLst>
                <a:tab pos="0" algn="l"/>
                <a:tab pos="2843213" algn="l"/>
              </a:tabLst>
              <a:defRPr>
                <a:solidFill>
                  <a:schemeClr val="tx1"/>
                </a:solidFill>
                <a:latin typeface="Arial" pitchFamily="34" charset="0"/>
                <a:cs typeface="Arial" pitchFamily="34" charset="0"/>
              </a:defRPr>
            </a:lvl8pPr>
            <a:lvl9pPr fontAlgn="base">
              <a:spcBef>
                <a:spcPct val="0"/>
              </a:spcBef>
              <a:spcAft>
                <a:spcPct val="0"/>
              </a:spcAft>
              <a:tabLst>
                <a:tab pos="0" algn="l"/>
                <a:tab pos="2843213"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2843213" algn="l"/>
              </a:tabLst>
            </a:pPr>
            <a:r>
              <a:rPr kumimoji="0" lang="en-US" altLang="zh-CN"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Table 1 Descriptions of the satellite remote sensing data</a:t>
            </a:r>
            <a:endParaRPr kumimoji="0" lang="en-US" altLang="zh-CN"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934193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686800" cy="1143000"/>
          </a:xfrm>
        </p:spPr>
        <p:txBody>
          <a:bodyPr/>
          <a:lstStyle/>
          <a:p>
            <a:r>
              <a:rPr lang="en-US" sz="3600" dirty="0" smtClean="0"/>
              <a:t>       SIC            </a:t>
            </a:r>
            <a:r>
              <a:rPr lang="en-US" sz="3600" dirty="0" err="1" smtClean="0"/>
              <a:t>SIC</a:t>
            </a:r>
            <a:r>
              <a:rPr lang="en-US" sz="3600" dirty="0" smtClean="0"/>
              <a:t> Anomaly along NEP</a:t>
            </a:r>
            <a:endParaRPr lang="en-US" sz="3600" dirty="0"/>
          </a:p>
        </p:txBody>
      </p:sp>
      <p:sp>
        <p:nvSpPr>
          <p:cNvPr id="3" name="Content Placeholder 2"/>
          <p:cNvSpPr>
            <a:spLocks noGrp="1"/>
          </p:cNvSpPr>
          <p:nvPr>
            <p:ph idx="1"/>
          </p:nvPr>
        </p:nvSpPr>
        <p:spPr/>
        <p:txBody>
          <a:bodyPr/>
          <a:lstStyle/>
          <a:p>
            <a:endParaRPr lang="en-US"/>
          </a:p>
        </p:txBody>
      </p:sp>
      <p:pic>
        <p:nvPicPr>
          <p:cNvPr id="4" name="图片 2" descr="con_nep"/>
          <p:cNvPicPr/>
          <p:nvPr/>
        </p:nvPicPr>
        <p:blipFill>
          <a:blip r:embed="rId2" cstate="print">
            <a:extLst>
              <a:ext uri="{28A0092B-C50C-407E-A947-70E740481C1C}">
                <a14:useLocalDpi xmlns:a14="http://schemas.microsoft.com/office/drawing/2010/main" val="0"/>
              </a:ext>
            </a:extLst>
          </a:blip>
          <a:srcRect l="2243" r="2573"/>
          <a:stretch>
            <a:fillRect/>
          </a:stretch>
        </p:blipFill>
        <p:spPr bwMode="auto">
          <a:xfrm>
            <a:off x="639736" y="980728"/>
            <a:ext cx="7272808" cy="4376380"/>
          </a:xfrm>
          <a:prstGeom prst="rect">
            <a:avLst/>
          </a:prstGeom>
          <a:noFill/>
          <a:ln>
            <a:noFill/>
          </a:ln>
        </p:spPr>
      </p:pic>
      <p:sp>
        <p:nvSpPr>
          <p:cNvPr id="5" name="TextBox 4"/>
          <p:cNvSpPr txBox="1"/>
          <p:nvPr/>
        </p:nvSpPr>
        <p:spPr>
          <a:xfrm>
            <a:off x="530050" y="5661248"/>
            <a:ext cx="7492179" cy="923330"/>
          </a:xfrm>
          <a:prstGeom prst="rect">
            <a:avLst/>
          </a:prstGeom>
          <a:noFill/>
        </p:spPr>
        <p:txBody>
          <a:bodyPr wrap="none" rtlCol="0">
            <a:spAutoFit/>
          </a:bodyPr>
          <a:lstStyle/>
          <a:p>
            <a:r>
              <a:rPr lang="en-US" kern="100" dirty="0">
                <a:latin typeface="Times New Roman"/>
                <a:ea typeface="SimSun"/>
              </a:rPr>
              <a:t>SMMR/SSMI-derived multi-year average sea ice concentration along the NEP </a:t>
            </a:r>
            <a:endParaRPr lang="en-US" kern="100" dirty="0" smtClean="0">
              <a:latin typeface="Times New Roman"/>
              <a:ea typeface="SimSun"/>
            </a:endParaRPr>
          </a:p>
          <a:p>
            <a:r>
              <a:rPr lang="en-US" kern="100" dirty="0" smtClean="0">
                <a:latin typeface="Times New Roman"/>
                <a:ea typeface="SimSun"/>
              </a:rPr>
              <a:t>from </a:t>
            </a:r>
            <a:r>
              <a:rPr lang="en-US" kern="100" dirty="0">
                <a:latin typeface="Times New Roman"/>
                <a:ea typeface="SimSun"/>
              </a:rPr>
              <a:t>1 June to 30 November (a–d) and their corresponding anomalies relative </a:t>
            </a:r>
            <a:endParaRPr lang="en-US" kern="100" dirty="0" smtClean="0">
              <a:latin typeface="Times New Roman"/>
              <a:ea typeface="SimSun"/>
            </a:endParaRPr>
          </a:p>
          <a:p>
            <a:r>
              <a:rPr lang="en-US" kern="100" dirty="0" smtClean="0">
                <a:latin typeface="Times New Roman"/>
                <a:ea typeface="SimSun"/>
              </a:rPr>
              <a:t>to </a:t>
            </a:r>
            <a:r>
              <a:rPr lang="en-US" kern="100" dirty="0">
                <a:latin typeface="Times New Roman"/>
                <a:ea typeface="SimSun"/>
              </a:rPr>
              <a:t>the 1979–2012 average (e–h).</a:t>
            </a:r>
            <a:endParaRPr lang="en-US" dirty="0"/>
          </a:p>
        </p:txBody>
      </p:sp>
    </p:spTree>
    <p:extLst>
      <p:ext uri="{BB962C8B-B14F-4D97-AF65-F5344CB8AC3E}">
        <p14:creationId xmlns:p14="http://schemas.microsoft.com/office/powerpoint/2010/main" val="3213836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sz="3600" dirty="0" smtClean="0"/>
              <a:t>     SIC               </a:t>
            </a:r>
            <a:r>
              <a:rPr lang="en-US" sz="3600" dirty="0" err="1" smtClean="0"/>
              <a:t>SIC</a:t>
            </a:r>
            <a:r>
              <a:rPr lang="en-US" sz="3600" dirty="0" smtClean="0"/>
              <a:t> </a:t>
            </a:r>
            <a:r>
              <a:rPr lang="en-US" sz="3600" dirty="0"/>
              <a:t>Anomaly along </a:t>
            </a:r>
            <a:r>
              <a:rPr lang="en-US" sz="3600" kern="100" dirty="0" smtClean="0">
                <a:latin typeface="Times New Roman"/>
                <a:ea typeface="SimSun"/>
              </a:rPr>
              <a:t>HSR</a:t>
            </a:r>
            <a:endParaRPr lang="en-US" sz="3600" dirty="0"/>
          </a:p>
        </p:txBody>
      </p:sp>
      <p:sp>
        <p:nvSpPr>
          <p:cNvPr id="3" name="Content Placeholder 2"/>
          <p:cNvSpPr>
            <a:spLocks noGrp="1"/>
          </p:cNvSpPr>
          <p:nvPr>
            <p:ph idx="1"/>
          </p:nvPr>
        </p:nvSpPr>
        <p:spPr/>
        <p:txBody>
          <a:bodyPr/>
          <a:lstStyle/>
          <a:p>
            <a:endParaRPr lang="en-US" dirty="0"/>
          </a:p>
        </p:txBody>
      </p:sp>
      <p:pic>
        <p:nvPicPr>
          <p:cNvPr id="4" name="图片 3" descr="con_rre"/>
          <p:cNvPicPr/>
          <p:nvPr/>
        </p:nvPicPr>
        <p:blipFill>
          <a:blip r:embed="rId2" cstate="print">
            <a:extLst>
              <a:ext uri="{28A0092B-C50C-407E-A947-70E740481C1C}">
                <a14:useLocalDpi xmlns:a14="http://schemas.microsoft.com/office/drawing/2010/main" val="0"/>
              </a:ext>
            </a:extLst>
          </a:blip>
          <a:srcRect r="2237"/>
          <a:stretch>
            <a:fillRect/>
          </a:stretch>
        </p:blipFill>
        <p:spPr bwMode="auto">
          <a:xfrm>
            <a:off x="611560" y="1998344"/>
            <a:ext cx="7488832" cy="4599008"/>
          </a:xfrm>
          <a:prstGeom prst="rect">
            <a:avLst/>
          </a:prstGeom>
          <a:noFill/>
          <a:ln>
            <a:noFill/>
          </a:ln>
        </p:spPr>
      </p:pic>
    </p:spTree>
    <p:extLst>
      <p:ext uri="{BB962C8B-B14F-4D97-AF65-F5344CB8AC3E}">
        <p14:creationId xmlns:p14="http://schemas.microsoft.com/office/powerpoint/2010/main" val="811302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pPr algn="ctr"/>
            <a:r>
              <a:rPr lang="en-US" sz="2800" kern="100" dirty="0" smtClean="0">
                <a:latin typeface="Times New Roman"/>
                <a:ea typeface="SimSun"/>
              </a:rPr>
              <a:t>Monthly </a:t>
            </a:r>
            <a:r>
              <a:rPr lang="en-US" sz="2800" kern="100" dirty="0">
                <a:latin typeface="Times New Roman"/>
                <a:ea typeface="SimSun"/>
              </a:rPr>
              <a:t>mean ice concentration </a:t>
            </a:r>
            <a:r>
              <a:rPr lang="en-US" sz="2800" kern="100" dirty="0" smtClean="0">
                <a:latin typeface="Times New Roman"/>
                <a:ea typeface="SimSun"/>
              </a:rPr>
              <a:t/>
            </a:r>
            <a:br>
              <a:rPr lang="en-US" sz="2800" kern="100" dirty="0" smtClean="0">
                <a:latin typeface="Times New Roman"/>
                <a:ea typeface="SimSun"/>
              </a:rPr>
            </a:br>
            <a:r>
              <a:rPr lang="en-US" sz="2800" kern="100" dirty="0" smtClean="0">
                <a:latin typeface="Times New Roman"/>
                <a:ea typeface="SimSun"/>
              </a:rPr>
              <a:t>from </a:t>
            </a:r>
            <a:r>
              <a:rPr lang="en-US" sz="2800" kern="100" dirty="0">
                <a:latin typeface="Times New Roman"/>
                <a:ea typeface="SimSun"/>
              </a:rPr>
              <a:t>60°E to </a:t>
            </a:r>
            <a:r>
              <a:rPr lang="en-US" sz="2800" kern="100" dirty="0" smtClean="0">
                <a:latin typeface="Times New Roman"/>
                <a:ea typeface="SimSun"/>
              </a:rPr>
              <a:t>180°E, 1979-2012</a:t>
            </a:r>
            <a:endParaRPr lang="en-US" sz="2800" dirty="0"/>
          </a:p>
        </p:txBody>
      </p:sp>
      <p:sp>
        <p:nvSpPr>
          <p:cNvPr id="3" name="Content Placeholder 2"/>
          <p:cNvSpPr>
            <a:spLocks noGrp="1"/>
          </p:cNvSpPr>
          <p:nvPr>
            <p:ph idx="1"/>
          </p:nvPr>
        </p:nvSpPr>
        <p:spPr/>
        <p:txBody>
          <a:bodyPr/>
          <a:lstStyle/>
          <a:p>
            <a:endParaRPr lang="en-US"/>
          </a:p>
        </p:txBody>
      </p:sp>
      <p:pic>
        <p:nvPicPr>
          <p:cNvPr id="4" name="图片 4" descr="Mon_mean"/>
          <p:cNvPicPr/>
          <p:nvPr/>
        </p:nvPicPr>
        <p:blipFill>
          <a:blip r:embed="rId2" cstate="print">
            <a:extLst>
              <a:ext uri="{28A0092B-C50C-407E-A947-70E740481C1C}">
                <a14:useLocalDpi xmlns:a14="http://schemas.microsoft.com/office/drawing/2010/main" val="0"/>
              </a:ext>
            </a:extLst>
          </a:blip>
          <a:srcRect l="4153" r="5011"/>
          <a:stretch>
            <a:fillRect/>
          </a:stretch>
        </p:blipFill>
        <p:spPr bwMode="auto">
          <a:xfrm>
            <a:off x="683568" y="1067192"/>
            <a:ext cx="7920880" cy="4738072"/>
          </a:xfrm>
          <a:prstGeom prst="rect">
            <a:avLst/>
          </a:prstGeom>
          <a:noFill/>
          <a:ln>
            <a:noFill/>
          </a:ln>
        </p:spPr>
      </p:pic>
      <p:sp>
        <p:nvSpPr>
          <p:cNvPr id="5" name="TextBox 4"/>
          <p:cNvSpPr txBox="1"/>
          <p:nvPr/>
        </p:nvSpPr>
        <p:spPr>
          <a:xfrm>
            <a:off x="179511" y="5757063"/>
            <a:ext cx="9099607" cy="1200329"/>
          </a:xfrm>
          <a:prstGeom prst="rect">
            <a:avLst/>
          </a:prstGeom>
          <a:noFill/>
        </p:spPr>
        <p:txBody>
          <a:bodyPr wrap="none" rtlCol="0">
            <a:spAutoFit/>
          </a:bodyPr>
          <a:lstStyle/>
          <a:p>
            <a:pPr>
              <a:spcBef>
                <a:spcPts val="0"/>
              </a:spcBef>
              <a:spcAft>
                <a:spcPts val="0"/>
              </a:spcAft>
            </a:pPr>
            <a:r>
              <a:rPr lang="en-US" kern="100" dirty="0">
                <a:latin typeface="Times New Roman"/>
                <a:ea typeface="SimSun"/>
              </a:rPr>
              <a:t>SMMR/SSMI-derived monthly mean ice concentration from 60°E to 180°E along the </a:t>
            </a:r>
            <a:endParaRPr lang="en-US" kern="100" dirty="0" smtClean="0">
              <a:latin typeface="Times New Roman"/>
              <a:ea typeface="SimSun"/>
            </a:endParaRPr>
          </a:p>
          <a:p>
            <a:pPr>
              <a:spcBef>
                <a:spcPts val="0"/>
              </a:spcBef>
              <a:spcAft>
                <a:spcPts val="0"/>
              </a:spcAft>
            </a:pPr>
            <a:r>
              <a:rPr lang="en-US" kern="100" dirty="0" smtClean="0">
                <a:latin typeface="Times New Roman"/>
                <a:ea typeface="SimSun"/>
              </a:rPr>
              <a:t>NEP </a:t>
            </a:r>
            <a:r>
              <a:rPr lang="en-US" kern="100" dirty="0">
                <a:latin typeface="Times New Roman"/>
                <a:ea typeface="SimSun"/>
              </a:rPr>
              <a:t>(a) and the HSR (b). Also shown are the slope with unit of percent per year (</a:t>
            </a:r>
            <a:r>
              <a:rPr lang="en-US" i="1" kern="100" dirty="0">
                <a:latin typeface="Times New Roman"/>
                <a:ea typeface="SimSun"/>
              </a:rPr>
              <a:t>S</a:t>
            </a:r>
            <a:r>
              <a:rPr lang="en-US" kern="100" dirty="0">
                <a:latin typeface="Times New Roman"/>
                <a:ea typeface="SimSun"/>
              </a:rPr>
              <a:t>), </a:t>
            </a:r>
            <a:endParaRPr lang="en-US" kern="100" dirty="0" smtClean="0">
              <a:latin typeface="Times New Roman"/>
              <a:ea typeface="SimSun"/>
            </a:endParaRPr>
          </a:p>
          <a:p>
            <a:pPr>
              <a:spcBef>
                <a:spcPts val="0"/>
              </a:spcBef>
              <a:spcAft>
                <a:spcPts val="0"/>
              </a:spcAft>
            </a:pPr>
            <a:r>
              <a:rPr lang="en-US" kern="100" dirty="0" smtClean="0">
                <a:latin typeface="Times New Roman"/>
                <a:ea typeface="SimSun"/>
              </a:rPr>
              <a:t>correlation </a:t>
            </a:r>
            <a:r>
              <a:rPr lang="en-US" kern="100" dirty="0">
                <a:latin typeface="Times New Roman"/>
                <a:ea typeface="SimSun"/>
              </a:rPr>
              <a:t>coefficient (</a:t>
            </a:r>
            <a:r>
              <a:rPr lang="en-US" i="1" kern="100" dirty="0">
                <a:latin typeface="Times New Roman"/>
                <a:ea typeface="SimSun"/>
              </a:rPr>
              <a:t>R</a:t>
            </a:r>
            <a:r>
              <a:rPr lang="en-US" kern="100" dirty="0">
                <a:latin typeface="Times New Roman"/>
                <a:ea typeface="SimSun"/>
              </a:rPr>
              <a:t>), and confidence level (</a:t>
            </a:r>
            <a:r>
              <a:rPr lang="en-US" i="1" kern="100" dirty="0">
                <a:latin typeface="Times New Roman"/>
                <a:ea typeface="SimSun"/>
              </a:rPr>
              <a:t>P</a:t>
            </a:r>
            <a:r>
              <a:rPr lang="en-US" kern="100" dirty="0">
                <a:latin typeface="Times New Roman"/>
                <a:ea typeface="SimSun"/>
              </a:rPr>
              <a:t>) of linear trend of monthly ice concentration </a:t>
            </a:r>
            <a:endParaRPr lang="en-US" kern="100" dirty="0" smtClean="0">
              <a:latin typeface="Times New Roman"/>
              <a:ea typeface="SimSun"/>
            </a:endParaRPr>
          </a:p>
          <a:p>
            <a:pPr>
              <a:spcBef>
                <a:spcPts val="0"/>
              </a:spcBef>
              <a:spcAft>
                <a:spcPts val="0"/>
              </a:spcAft>
            </a:pPr>
            <a:r>
              <a:rPr lang="en-US" kern="100" dirty="0" smtClean="0">
                <a:latin typeface="Times New Roman"/>
                <a:ea typeface="SimSun"/>
              </a:rPr>
              <a:t>from </a:t>
            </a:r>
            <a:r>
              <a:rPr lang="en-US" kern="100" dirty="0">
                <a:latin typeface="Times New Roman"/>
                <a:ea typeface="SimSun"/>
              </a:rPr>
              <a:t>1979 to 2012.</a:t>
            </a:r>
            <a:endParaRPr lang="en-US" kern="100" dirty="0">
              <a:effectLst/>
              <a:latin typeface="Times New Roman"/>
              <a:ea typeface="SimSun"/>
            </a:endParaRPr>
          </a:p>
        </p:txBody>
      </p:sp>
      <p:sp>
        <p:nvSpPr>
          <p:cNvPr id="6" name="TextBox 5"/>
          <p:cNvSpPr txBox="1"/>
          <p:nvPr/>
        </p:nvSpPr>
        <p:spPr>
          <a:xfrm>
            <a:off x="-36512" y="2204864"/>
            <a:ext cx="659155" cy="369332"/>
          </a:xfrm>
          <a:prstGeom prst="rect">
            <a:avLst/>
          </a:prstGeom>
          <a:noFill/>
        </p:spPr>
        <p:txBody>
          <a:bodyPr wrap="none" rtlCol="0">
            <a:spAutoFit/>
          </a:bodyPr>
          <a:lstStyle/>
          <a:p>
            <a:r>
              <a:rPr lang="en-US" b="1" dirty="0" smtClean="0"/>
              <a:t>NEP</a:t>
            </a:r>
            <a:endParaRPr lang="en-US" b="1" dirty="0"/>
          </a:p>
        </p:txBody>
      </p:sp>
      <p:sp>
        <p:nvSpPr>
          <p:cNvPr id="7" name="TextBox 6"/>
          <p:cNvSpPr txBox="1"/>
          <p:nvPr/>
        </p:nvSpPr>
        <p:spPr>
          <a:xfrm>
            <a:off x="35496" y="4355812"/>
            <a:ext cx="671979" cy="369332"/>
          </a:xfrm>
          <a:prstGeom prst="rect">
            <a:avLst/>
          </a:prstGeom>
          <a:noFill/>
        </p:spPr>
        <p:txBody>
          <a:bodyPr wrap="none" rtlCol="0">
            <a:spAutoFit/>
          </a:bodyPr>
          <a:lstStyle/>
          <a:p>
            <a:r>
              <a:rPr lang="en-US" b="1" dirty="0" smtClean="0"/>
              <a:t>HSR</a:t>
            </a:r>
            <a:endParaRPr lang="en-US" b="1" dirty="0"/>
          </a:p>
        </p:txBody>
      </p:sp>
    </p:spTree>
    <p:extLst>
      <p:ext uri="{BB962C8B-B14F-4D97-AF65-F5344CB8AC3E}">
        <p14:creationId xmlns:p14="http://schemas.microsoft.com/office/powerpoint/2010/main" val="302515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17830"/>
            <a:ext cx="8229600" cy="1143000"/>
          </a:xfrm>
        </p:spPr>
        <p:txBody>
          <a:bodyPr/>
          <a:lstStyle/>
          <a:p>
            <a:r>
              <a:rPr lang="en-US" dirty="0" smtClean="0"/>
              <a:t>               Opening Duration (days)</a:t>
            </a:r>
            <a:br>
              <a:rPr lang="en-US" dirty="0" smtClean="0"/>
            </a:br>
            <a:r>
              <a:rPr lang="en-US" dirty="0"/>
              <a:t> </a:t>
            </a:r>
            <a:r>
              <a:rPr lang="en-US" dirty="0" smtClean="0"/>
              <a:t>               NEP              HSR</a:t>
            </a:r>
            <a:endParaRPr lang="en-US" dirty="0"/>
          </a:p>
        </p:txBody>
      </p:sp>
      <p:sp>
        <p:nvSpPr>
          <p:cNvPr id="3" name="Content Placeholder 2"/>
          <p:cNvSpPr>
            <a:spLocks noGrp="1"/>
          </p:cNvSpPr>
          <p:nvPr>
            <p:ph idx="1"/>
          </p:nvPr>
        </p:nvSpPr>
        <p:spPr>
          <a:xfrm>
            <a:off x="493204" y="764704"/>
            <a:ext cx="8229600" cy="4530725"/>
          </a:xfrm>
        </p:spPr>
        <p:txBody>
          <a:bodyPr/>
          <a:lstStyle/>
          <a:p>
            <a:endParaRPr lang="en-US" dirty="0"/>
          </a:p>
        </p:txBody>
      </p:sp>
      <p:pic>
        <p:nvPicPr>
          <p:cNvPr id="4" name="图片 5" descr="openday"/>
          <p:cNvPicPr/>
          <p:nvPr/>
        </p:nvPicPr>
        <p:blipFill>
          <a:blip r:embed="rId2" cstate="print">
            <a:extLst>
              <a:ext uri="{28A0092B-C50C-407E-A947-70E740481C1C}">
                <a14:useLocalDpi xmlns:a14="http://schemas.microsoft.com/office/drawing/2010/main" val="0"/>
              </a:ext>
            </a:extLst>
          </a:blip>
          <a:srcRect l="2267" b="1855"/>
          <a:stretch>
            <a:fillRect/>
          </a:stretch>
        </p:blipFill>
        <p:spPr bwMode="auto">
          <a:xfrm>
            <a:off x="1403648" y="1354400"/>
            <a:ext cx="7560840" cy="4450864"/>
          </a:xfrm>
          <a:prstGeom prst="rect">
            <a:avLst/>
          </a:prstGeom>
          <a:noFill/>
          <a:ln>
            <a:noFill/>
          </a:ln>
        </p:spPr>
      </p:pic>
      <p:sp>
        <p:nvSpPr>
          <p:cNvPr id="5" name="TextBox 4"/>
          <p:cNvSpPr txBox="1"/>
          <p:nvPr/>
        </p:nvSpPr>
        <p:spPr>
          <a:xfrm>
            <a:off x="251077" y="6093296"/>
            <a:ext cx="8828058" cy="646331"/>
          </a:xfrm>
          <a:prstGeom prst="rect">
            <a:avLst/>
          </a:prstGeom>
          <a:noFill/>
        </p:spPr>
        <p:txBody>
          <a:bodyPr wrap="none" rtlCol="0">
            <a:spAutoFit/>
          </a:bodyPr>
          <a:lstStyle/>
          <a:p>
            <a:pPr marL="0" marR="0" algn="just">
              <a:spcBef>
                <a:spcPts val="0"/>
              </a:spcBef>
              <a:spcAft>
                <a:spcPts val="0"/>
              </a:spcAft>
            </a:pPr>
            <a:r>
              <a:rPr lang="en-US" kern="100" dirty="0">
                <a:latin typeface="Times New Roman"/>
                <a:ea typeface="SimSun"/>
              </a:rPr>
              <a:t>SMMR/SSMI-derived open period defined by ice-concentration thresholds of 75%, 50% and </a:t>
            </a:r>
            <a:endParaRPr lang="en-US" kern="100" dirty="0" smtClean="0">
              <a:latin typeface="Times New Roman"/>
              <a:ea typeface="SimSun"/>
            </a:endParaRPr>
          </a:p>
          <a:p>
            <a:pPr marL="0" marR="0" algn="just">
              <a:spcBef>
                <a:spcPts val="0"/>
              </a:spcBef>
              <a:spcAft>
                <a:spcPts val="0"/>
              </a:spcAft>
            </a:pPr>
            <a:r>
              <a:rPr lang="en-US" kern="100" dirty="0" smtClean="0">
                <a:latin typeface="Times New Roman"/>
                <a:ea typeface="SimSun"/>
              </a:rPr>
              <a:t>15</a:t>
            </a:r>
            <a:r>
              <a:rPr lang="en-US" kern="100" dirty="0">
                <a:latin typeface="Times New Roman"/>
                <a:ea typeface="SimSun"/>
              </a:rPr>
              <a:t>% along the NEP (a-c) and the HSR (d-f) from 1979 to 2012.</a:t>
            </a:r>
            <a:endParaRPr lang="en-US" kern="100" dirty="0">
              <a:effectLst/>
              <a:latin typeface="Times New Roman"/>
              <a:ea typeface="SimSun"/>
            </a:endParaRPr>
          </a:p>
        </p:txBody>
      </p:sp>
      <p:sp>
        <p:nvSpPr>
          <p:cNvPr id="6" name="TextBox 5"/>
          <p:cNvSpPr txBox="1"/>
          <p:nvPr/>
        </p:nvSpPr>
        <p:spPr>
          <a:xfrm>
            <a:off x="31284" y="1353542"/>
            <a:ext cx="1300356" cy="923330"/>
          </a:xfrm>
          <a:prstGeom prst="rect">
            <a:avLst/>
          </a:prstGeom>
          <a:noFill/>
        </p:spPr>
        <p:txBody>
          <a:bodyPr wrap="none" rtlCol="0">
            <a:spAutoFit/>
          </a:bodyPr>
          <a:lstStyle/>
          <a:p>
            <a:r>
              <a:rPr lang="en-US" b="1" dirty="0" smtClean="0"/>
              <a:t>Threshold</a:t>
            </a:r>
          </a:p>
          <a:p>
            <a:endParaRPr lang="en-US" b="1" dirty="0" smtClean="0"/>
          </a:p>
          <a:p>
            <a:r>
              <a:rPr lang="en-US" b="1" dirty="0" smtClean="0"/>
              <a:t>75%</a:t>
            </a:r>
            <a:endParaRPr lang="en-US" b="1" dirty="0"/>
          </a:p>
        </p:txBody>
      </p:sp>
      <p:sp>
        <p:nvSpPr>
          <p:cNvPr id="7" name="TextBox 6"/>
          <p:cNvSpPr txBox="1"/>
          <p:nvPr/>
        </p:nvSpPr>
        <p:spPr>
          <a:xfrm>
            <a:off x="35495" y="4643844"/>
            <a:ext cx="646331" cy="369332"/>
          </a:xfrm>
          <a:prstGeom prst="rect">
            <a:avLst/>
          </a:prstGeom>
          <a:noFill/>
        </p:spPr>
        <p:txBody>
          <a:bodyPr wrap="none" rtlCol="0">
            <a:spAutoFit/>
          </a:bodyPr>
          <a:lstStyle/>
          <a:p>
            <a:r>
              <a:rPr lang="en-US" b="1" dirty="0"/>
              <a:t>1</a:t>
            </a:r>
            <a:r>
              <a:rPr lang="en-US" b="1" dirty="0" smtClean="0"/>
              <a:t>5%</a:t>
            </a:r>
            <a:endParaRPr lang="en-US" b="1" dirty="0"/>
          </a:p>
        </p:txBody>
      </p:sp>
      <p:sp>
        <p:nvSpPr>
          <p:cNvPr id="8" name="TextBox 7"/>
          <p:cNvSpPr txBox="1"/>
          <p:nvPr/>
        </p:nvSpPr>
        <p:spPr>
          <a:xfrm>
            <a:off x="35496" y="3203684"/>
            <a:ext cx="646331" cy="369332"/>
          </a:xfrm>
          <a:prstGeom prst="rect">
            <a:avLst/>
          </a:prstGeom>
          <a:noFill/>
        </p:spPr>
        <p:txBody>
          <a:bodyPr wrap="none" rtlCol="0">
            <a:spAutoFit/>
          </a:bodyPr>
          <a:lstStyle/>
          <a:p>
            <a:r>
              <a:rPr lang="en-US" b="1" dirty="0" smtClean="0"/>
              <a:t>50%</a:t>
            </a:r>
            <a:endParaRPr lang="en-US" b="1" dirty="0"/>
          </a:p>
        </p:txBody>
      </p:sp>
    </p:spTree>
    <p:extLst>
      <p:ext uri="{BB962C8B-B14F-4D97-AF65-F5344CB8AC3E}">
        <p14:creationId xmlns:p14="http://schemas.microsoft.com/office/powerpoint/2010/main" val="4237449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lstStyle/>
          <a:p>
            <a:pPr algn="ctr"/>
            <a:r>
              <a:rPr lang="en-US" dirty="0" smtClean="0"/>
              <a:t>1979-2011 (Julian day) for NEP</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0" y="5653463"/>
            <a:ext cx="9144000" cy="1200329"/>
          </a:xfrm>
          <a:prstGeom prst="rect">
            <a:avLst/>
          </a:prstGeom>
        </p:spPr>
        <p:txBody>
          <a:bodyPr wrap="square">
            <a:spAutoFit/>
          </a:bodyPr>
          <a:lstStyle/>
          <a:p>
            <a:r>
              <a:rPr lang="en-US" dirty="0"/>
              <a:t>SMMR/SSMI-derived onset of surface ice melt (a) and freeze-up (b), the length of melt season (c), their long-term averages (d–f), and the slopes of linear trend (g–</a:t>
            </a:r>
            <a:r>
              <a:rPr lang="en-US" dirty="0" err="1"/>
              <a:t>i</a:t>
            </a:r>
            <a:r>
              <a:rPr lang="en-US" dirty="0"/>
              <a:t>) from 1979 to 2011 in the NEP. Black marks (</a:t>
            </a:r>
            <a:r>
              <a:rPr lang="en-US" dirty="0" err="1"/>
              <a:t>n.s</a:t>
            </a:r>
            <a:r>
              <a:rPr lang="en-US" dirty="0"/>
              <a:t>.) denote the trend was insignificant at the 0.05 level.</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图片 28" descr="melt_NEP"/>
          <p:cNvPicPr>
            <a:picLocks noChangeAspect="1" noChangeArrowheads="1"/>
          </p:cNvPicPr>
          <p:nvPr/>
        </p:nvPicPr>
        <p:blipFill>
          <a:blip r:embed="rId2">
            <a:extLst>
              <a:ext uri="{28A0092B-C50C-407E-A947-70E740481C1C}">
                <a14:useLocalDpi xmlns:a14="http://schemas.microsoft.com/office/drawing/2010/main" val="0"/>
              </a:ext>
            </a:extLst>
          </a:blip>
          <a:srcRect l="3641" r="9195"/>
          <a:stretch>
            <a:fillRect/>
          </a:stretch>
        </p:blipFill>
        <p:spPr bwMode="auto">
          <a:xfrm>
            <a:off x="957358" y="737447"/>
            <a:ext cx="8223154" cy="49160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12" y="1556792"/>
            <a:ext cx="1236236" cy="3693319"/>
          </a:xfrm>
          <a:prstGeom prst="rect">
            <a:avLst/>
          </a:prstGeom>
          <a:noFill/>
        </p:spPr>
        <p:txBody>
          <a:bodyPr wrap="none" rtlCol="0">
            <a:spAutoFit/>
          </a:bodyPr>
          <a:lstStyle/>
          <a:p>
            <a:r>
              <a:rPr lang="en-US" b="1" dirty="0" smtClean="0"/>
              <a:t>Onset of</a:t>
            </a:r>
          </a:p>
          <a:p>
            <a:r>
              <a:rPr lang="en-US" b="1" dirty="0" smtClean="0"/>
              <a:t>Ice melt</a:t>
            </a:r>
          </a:p>
          <a:p>
            <a:endParaRPr lang="en-US" b="1" dirty="0"/>
          </a:p>
          <a:p>
            <a:endParaRPr lang="en-US" b="1" dirty="0" smtClean="0"/>
          </a:p>
          <a:p>
            <a:r>
              <a:rPr lang="en-US" b="1" dirty="0" smtClean="0"/>
              <a:t>Onset of </a:t>
            </a:r>
          </a:p>
          <a:p>
            <a:r>
              <a:rPr lang="en-US" b="1" dirty="0" smtClean="0"/>
              <a:t>freeze-up</a:t>
            </a:r>
          </a:p>
          <a:p>
            <a:endParaRPr lang="en-US" b="1" dirty="0"/>
          </a:p>
          <a:p>
            <a:endParaRPr lang="en-US" b="1" dirty="0" smtClean="0"/>
          </a:p>
          <a:p>
            <a:endParaRPr lang="en-US" b="1" dirty="0"/>
          </a:p>
          <a:p>
            <a:endParaRPr lang="en-US" b="1" dirty="0" smtClean="0"/>
          </a:p>
          <a:p>
            <a:r>
              <a:rPr lang="en-US" b="1" dirty="0" smtClean="0"/>
              <a:t>Length of</a:t>
            </a:r>
          </a:p>
          <a:p>
            <a:r>
              <a:rPr lang="en-US" b="1" dirty="0"/>
              <a:t>m</a:t>
            </a:r>
            <a:r>
              <a:rPr lang="en-US" b="1" dirty="0" smtClean="0"/>
              <a:t>elt </a:t>
            </a:r>
          </a:p>
          <a:p>
            <a:r>
              <a:rPr lang="en-US" b="1" dirty="0" smtClean="0"/>
              <a:t>season</a:t>
            </a:r>
            <a:endParaRPr lang="en-US" b="1" dirty="0"/>
          </a:p>
        </p:txBody>
      </p:sp>
    </p:spTree>
    <p:extLst>
      <p:ext uri="{BB962C8B-B14F-4D97-AF65-F5344CB8AC3E}">
        <p14:creationId xmlns:p14="http://schemas.microsoft.com/office/powerpoint/2010/main" val="2734644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2016224"/>
          </a:xfrm>
        </p:spPr>
        <p:txBody>
          <a:bodyPr/>
          <a:lstStyle/>
          <a:p>
            <a:pPr marL="0" marR="0" algn="ctr">
              <a:spcBef>
                <a:spcPts val="0"/>
              </a:spcBef>
              <a:spcAft>
                <a:spcPts val="0"/>
              </a:spcAft>
            </a:pPr>
            <a:r>
              <a:rPr lang="en-US" sz="3600" kern="100" dirty="0" smtClean="0">
                <a:latin typeface="Times New Roman"/>
                <a:ea typeface="SimSun"/>
              </a:rPr>
              <a:t>Arctic Climate Patterns: </a:t>
            </a:r>
            <a:br>
              <a:rPr lang="en-US" sz="3600" kern="100" dirty="0" smtClean="0">
                <a:latin typeface="Times New Roman"/>
                <a:ea typeface="SimSun"/>
              </a:rPr>
            </a:br>
            <a:r>
              <a:rPr lang="en-US" sz="3600" kern="100" dirty="0" smtClean="0">
                <a:latin typeface="Times New Roman"/>
                <a:ea typeface="SimSun"/>
              </a:rPr>
              <a:t>Arctic Oscillation (AO, 1</a:t>
            </a:r>
            <a:r>
              <a:rPr lang="en-US" sz="3600" kern="100" baseline="30000" dirty="0" smtClean="0">
                <a:latin typeface="Times New Roman"/>
                <a:ea typeface="SimSun"/>
              </a:rPr>
              <a:t>st</a:t>
            </a:r>
            <a:r>
              <a:rPr lang="en-US" sz="3600" kern="100" dirty="0" smtClean="0">
                <a:latin typeface="Times New Roman"/>
                <a:ea typeface="SimSun"/>
              </a:rPr>
              <a:t> mode, 66%) and Dipole Anomaly (DA, 2</a:t>
            </a:r>
            <a:r>
              <a:rPr lang="en-US" sz="3600" kern="100" baseline="30000" dirty="0" smtClean="0">
                <a:latin typeface="Times New Roman"/>
                <a:ea typeface="SimSun"/>
              </a:rPr>
              <a:t>nd</a:t>
            </a:r>
            <a:r>
              <a:rPr lang="en-US" sz="3600" kern="100" dirty="0" smtClean="0">
                <a:latin typeface="Times New Roman"/>
                <a:ea typeface="SimSun"/>
              </a:rPr>
              <a:t> mode, 13%)</a:t>
            </a:r>
            <a:r>
              <a:rPr lang="en-US" sz="3600" kern="100" dirty="0">
                <a:latin typeface="Times New Roman"/>
                <a:ea typeface="SimSun"/>
              </a:rPr>
              <a:t/>
            </a:r>
            <a:br>
              <a:rPr lang="en-US" sz="3600" kern="100" dirty="0">
                <a:latin typeface="Times New Roman"/>
                <a:ea typeface="SimSun"/>
              </a:rPr>
            </a:br>
            <a:endParaRPr lang="en-US" sz="3600" dirty="0"/>
          </a:p>
        </p:txBody>
      </p:sp>
      <p:sp>
        <p:nvSpPr>
          <p:cNvPr id="3" name="Content Placeholder 2"/>
          <p:cNvSpPr>
            <a:spLocks noGrp="1"/>
          </p:cNvSpPr>
          <p:nvPr>
            <p:ph idx="1"/>
          </p:nvPr>
        </p:nvSpPr>
        <p:spPr>
          <a:xfrm>
            <a:off x="457200" y="2636912"/>
            <a:ext cx="8229600" cy="3494016"/>
          </a:xfrm>
        </p:spPr>
        <p:txBody>
          <a:bodyPr/>
          <a:lstStyle/>
          <a:p>
            <a:pPr marL="0" indent="0">
              <a:buNone/>
            </a:pPr>
            <a:r>
              <a:rPr lang="en-US" sz="2400" dirty="0" smtClean="0"/>
              <a:t>Wang et al. (2009, GRL)</a:t>
            </a:r>
          </a:p>
          <a:p>
            <a:pPr marL="0" indent="0">
              <a:buNone/>
            </a:pPr>
            <a:r>
              <a:rPr lang="en-US" sz="2400" dirty="0" smtClean="0"/>
              <a:t>Wang et al. (2014, </a:t>
            </a:r>
            <a:r>
              <a:rPr lang="en-US" sz="2400" dirty="0" err="1" smtClean="0"/>
              <a:t>Spinger</a:t>
            </a:r>
            <a:r>
              <a:rPr lang="en-US" sz="2400" dirty="0" smtClean="0"/>
              <a:t>) </a:t>
            </a:r>
            <a:endParaRPr lang="en-US" sz="2400" dirty="0"/>
          </a:p>
        </p:txBody>
      </p:sp>
    </p:spTree>
    <p:extLst>
      <p:ext uri="{BB962C8B-B14F-4D97-AF65-F5344CB8AC3E}">
        <p14:creationId xmlns:p14="http://schemas.microsoft.com/office/powerpoint/2010/main" val="2179919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correlation for NEP</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23528" y="1916832"/>
            <a:ext cx="8712968" cy="3693319"/>
          </a:xfrm>
          <a:prstGeom prst="rect">
            <a:avLst/>
          </a:prstGeom>
        </p:spPr>
        <p:txBody>
          <a:bodyPr wrap="square">
            <a:spAutoFit/>
          </a:bodyPr>
          <a:lstStyle/>
          <a:p>
            <a:r>
              <a:rPr lang="en-US" dirty="0"/>
              <a:t>Table 4. Statistical relationships between melt season and open period of the NEP. Significance levels are P&lt;0.001 (***), P&lt;0.01 (**), and P&lt;0.05 (*). </a:t>
            </a:r>
            <a:r>
              <a:rPr lang="en-US" dirty="0" err="1"/>
              <a:t>n.s</a:t>
            </a:r>
            <a:r>
              <a:rPr lang="en-US" dirty="0"/>
              <a:t>. denotes insignificant at the 0.05 level</a:t>
            </a:r>
            <a:r>
              <a:rPr lang="en-US" dirty="0" smtClean="0"/>
              <a:t>.</a:t>
            </a:r>
          </a:p>
          <a:p>
            <a:endParaRPr lang="en-US" dirty="0"/>
          </a:p>
          <a:p>
            <a:r>
              <a:rPr lang="en-US" dirty="0" smtClean="0"/>
              <a:t> 		</a:t>
            </a:r>
            <a:r>
              <a:rPr lang="en-US" dirty="0"/>
              <a:t>	</a:t>
            </a:r>
            <a:r>
              <a:rPr lang="en-US" dirty="0" smtClean="0"/>
              <a:t>            Chukchi</a:t>
            </a:r>
            <a:r>
              <a:rPr lang="en-US" dirty="0"/>
              <a:t>	East </a:t>
            </a:r>
            <a:r>
              <a:rPr lang="en-US" dirty="0" smtClean="0"/>
              <a:t>Siberian  Laptev     Kara</a:t>
            </a:r>
            <a:endParaRPr lang="en-US" dirty="0"/>
          </a:p>
          <a:p>
            <a:r>
              <a:rPr lang="en-US" dirty="0"/>
              <a:t>Melt onset vs. Melt season	</a:t>
            </a:r>
            <a:r>
              <a:rPr lang="en-US" dirty="0" smtClean="0"/>
              <a:t>:            -</a:t>
            </a:r>
            <a:r>
              <a:rPr lang="en-US" dirty="0"/>
              <a:t>0.64***	-0.53**	</a:t>
            </a:r>
            <a:r>
              <a:rPr lang="en-US" dirty="0" smtClean="0"/>
              <a:t>         -</a:t>
            </a:r>
            <a:r>
              <a:rPr lang="en-US" dirty="0"/>
              <a:t>0.83</a:t>
            </a:r>
            <a:r>
              <a:rPr lang="en-US" dirty="0" smtClean="0"/>
              <a:t>***   -</a:t>
            </a:r>
            <a:r>
              <a:rPr lang="en-US" dirty="0"/>
              <a:t>0.84***</a:t>
            </a:r>
          </a:p>
          <a:p>
            <a:endParaRPr lang="en-US" dirty="0" smtClean="0"/>
          </a:p>
          <a:p>
            <a:r>
              <a:rPr lang="en-US" dirty="0" smtClean="0"/>
              <a:t>Freeze-up </a:t>
            </a:r>
            <a:r>
              <a:rPr lang="en-US" dirty="0"/>
              <a:t>vs. Melt season	</a:t>
            </a:r>
            <a:r>
              <a:rPr lang="en-US" dirty="0" smtClean="0"/>
              <a:t>:             0.89</a:t>
            </a:r>
            <a:r>
              <a:rPr lang="en-US" dirty="0"/>
              <a:t>***	</a:t>
            </a:r>
            <a:r>
              <a:rPr lang="en-US" dirty="0" smtClean="0"/>
              <a:t> 0.96</a:t>
            </a:r>
            <a:r>
              <a:rPr lang="en-US" dirty="0"/>
              <a:t>***	</a:t>
            </a:r>
            <a:r>
              <a:rPr lang="en-US" dirty="0" smtClean="0"/>
              <a:t>          0.94***     0.94</a:t>
            </a:r>
            <a:r>
              <a:rPr lang="en-US" dirty="0"/>
              <a:t>***</a:t>
            </a:r>
          </a:p>
          <a:p>
            <a:endParaRPr lang="en-US" dirty="0" smtClean="0"/>
          </a:p>
          <a:p>
            <a:r>
              <a:rPr lang="en-US" dirty="0" smtClean="0"/>
              <a:t>Melt </a:t>
            </a:r>
            <a:r>
              <a:rPr lang="en-US" dirty="0"/>
              <a:t>onset vs. </a:t>
            </a:r>
            <a:r>
              <a:rPr lang="en-US" dirty="0" smtClean="0"/>
              <a:t>Freeze-up:</a:t>
            </a:r>
            <a:r>
              <a:rPr lang="en-US" dirty="0"/>
              <a:t>	</a:t>
            </a:r>
            <a:r>
              <a:rPr lang="en-US" dirty="0" smtClean="0"/>
              <a:t>               </a:t>
            </a:r>
            <a:r>
              <a:rPr lang="en-US" dirty="0" err="1" smtClean="0"/>
              <a:t>n.s</a:t>
            </a:r>
            <a:r>
              <a:rPr lang="en-US" dirty="0"/>
              <a:t>.	</a:t>
            </a:r>
            <a:r>
              <a:rPr lang="en-US" dirty="0" smtClean="0"/>
              <a:t>  </a:t>
            </a:r>
            <a:r>
              <a:rPr lang="en-US" dirty="0" err="1" smtClean="0"/>
              <a:t>n.s</a:t>
            </a:r>
            <a:r>
              <a:rPr lang="en-US" dirty="0"/>
              <a:t>.	</a:t>
            </a:r>
            <a:r>
              <a:rPr lang="en-US" dirty="0" smtClean="0"/>
              <a:t>         -</a:t>
            </a:r>
            <a:r>
              <a:rPr lang="en-US" dirty="0"/>
              <a:t>0.58</a:t>
            </a:r>
            <a:r>
              <a:rPr lang="en-US" dirty="0" smtClean="0"/>
              <a:t>***    -</a:t>
            </a:r>
            <a:r>
              <a:rPr lang="en-US" dirty="0"/>
              <a:t>0.61***</a:t>
            </a:r>
          </a:p>
          <a:p>
            <a:endParaRPr lang="en-US" dirty="0" smtClean="0"/>
          </a:p>
          <a:p>
            <a:r>
              <a:rPr lang="en-US" dirty="0" smtClean="0"/>
              <a:t>Melt </a:t>
            </a:r>
            <a:r>
              <a:rPr lang="en-US" dirty="0"/>
              <a:t>season vs. Open period (75</a:t>
            </a:r>
            <a:r>
              <a:rPr lang="en-US" dirty="0" smtClean="0"/>
              <a:t>%):  0.72</a:t>
            </a:r>
            <a:r>
              <a:rPr lang="en-US" dirty="0"/>
              <a:t>***	</a:t>
            </a:r>
            <a:r>
              <a:rPr lang="en-US" dirty="0" smtClean="0"/>
              <a:t>  0.89</a:t>
            </a:r>
            <a:r>
              <a:rPr lang="en-US" dirty="0"/>
              <a:t>***	</a:t>
            </a:r>
            <a:r>
              <a:rPr lang="en-US" dirty="0" smtClean="0"/>
              <a:t>           0.86***    0.81</a:t>
            </a:r>
            <a:r>
              <a:rPr lang="en-US" dirty="0"/>
              <a:t>***</a:t>
            </a:r>
          </a:p>
          <a:p>
            <a:endParaRPr lang="en-US" dirty="0"/>
          </a:p>
        </p:txBody>
      </p:sp>
    </p:spTree>
    <p:extLst>
      <p:ext uri="{BB962C8B-B14F-4D97-AF65-F5344CB8AC3E}">
        <p14:creationId xmlns:p14="http://schemas.microsoft.com/office/powerpoint/2010/main" val="3672386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图片 25" descr="melt_RRE"/>
          <p:cNvPicPr>
            <a:picLocks noChangeAspect="1" noChangeArrowheads="1"/>
          </p:cNvPicPr>
          <p:nvPr/>
        </p:nvPicPr>
        <p:blipFill rotWithShape="1">
          <a:blip r:embed="rId2">
            <a:extLst>
              <a:ext uri="{28A0092B-C50C-407E-A947-70E740481C1C}">
                <a14:useLocalDpi xmlns:a14="http://schemas.microsoft.com/office/drawing/2010/main" val="0"/>
              </a:ext>
            </a:extLst>
          </a:blip>
          <a:srcRect l="4412" r="10891"/>
          <a:stretch/>
        </p:blipFill>
        <p:spPr bwMode="auto">
          <a:xfrm>
            <a:off x="1773716" y="1124744"/>
            <a:ext cx="7118764" cy="43924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5653463"/>
            <a:ext cx="9144000" cy="1200329"/>
          </a:xfrm>
          <a:prstGeom prst="rect">
            <a:avLst/>
          </a:prstGeom>
        </p:spPr>
        <p:txBody>
          <a:bodyPr wrap="square">
            <a:spAutoFit/>
          </a:bodyPr>
          <a:lstStyle/>
          <a:p>
            <a:r>
              <a:rPr lang="en-US" dirty="0"/>
              <a:t>SMMR/SSMI-derived onset of surface ice melt (a) and freeze-up (b), the length of melt season (c), their long-term averages (d–f), and the slopes of linear trend (g–</a:t>
            </a:r>
            <a:r>
              <a:rPr lang="en-US" dirty="0" err="1"/>
              <a:t>i</a:t>
            </a:r>
            <a:r>
              <a:rPr lang="en-US" dirty="0"/>
              <a:t>) from 1979 to 2011 in the </a:t>
            </a:r>
            <a:r>
              <a:rPr lang="en-US" dirty="0" smtClean="0"/>
              <a:t>HSR. Black marks (</a:t>
            </a:r>
            <a:r>
              <a:rPr lang="en-US" dirty="0" err="1" smtClean="0"/>
              <a:t>n.s</a:t>
            </a:r>
            <a:r>
              <a:rPr lang="en-US" dirty="0" smtClean="0"/>
              <a:t>.) denote the trend was insignificant at the 0.05 level.</a:t>
            </a:r>
            <a:endParaRPr lang="en-US" dirty="0"/>
          </a:p>
        </p:txBody>
      </p:sp>
      <p:sp>
        <p:nvSpPr>
          <p:cNvPr id="8" name="Title 1"/>
          <p:cNvSpPr txBox="1">
            <a:spLocks/>
          </p:cNvSpPr>
          <p:nvPr/>
        </p:nvSpPr>
        <p:spPr bwMode="auto">
          <a:xfrm>
            <a:off x="323528" y="8802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800">
                <a:solidFill>
                  <a:schemeClr val="tx2"/>
                </a:solidFill>
                <a:latin typeface="+mj-lt"/>
                <a:ea typeface="+mj-ea"/>
                <a:cs typeface="ＭＳ Ｐゴシック"/>
              </a:defRPr>
            </a:lvl1pPr>
            <a:lvl2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2pPr>
            <a:lvl3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3pPr>
            <a:lvl4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4pPr>
            <a:lvl5pPr algn="l" rtl="0" eaLnBrk="0" fontAlgn="base" hangingPunct="0">
              <a:spcBef>
                <a:spcPct val="0"/>
              </a:spcBef>
              <a:spcAft>
                <a:spcPct val="0"/>
              </a:spcAft>
              <a:defRPr kumimoji="1" sz="3800">
                <a:solidFill>
                  <a:schemeClr val="tx2"/>
                </a:solidFill>
                <a:latin typeface="Arial" charset="0"/>
                <a:ea typeface="ＭＳ Ｐゴシック" pitchFamily="50" charset="-128"/>
                <a:cs typeface="ＭＳ Ｐゴシック"/>
              </a:defRPr>
            </a:lvl5pPr>
            <a:lvl6pPr marL="457200" algn="l" rtl="0" fontAlgn="base">
              <a:spcBef>
                <a:spcPct val="0"/>
              </a:spcBef>
              <a:spcAft>
                <a:spcPct val="0"/>
              </a:spcAft>
              <a:defRPr kumimoji="1" sz="3800">
                <a:solidFill>
                  <a:schemeClr val="tx2"/>
                </a:solidFill>
                <a:latin typeface="Arial" charset="0"/>
                <a:ea typeface="ＭＳ Ｐゴシック" pitchFamily="50" charset="-128"/>
              </a:defRPr>
            </a:lvl6pPr>
            <a:lvl7pPr marL="914400" algn="l" rtl="0" fontAlgn="base">
              <a:spcBef>
                <a:spcPct val="0"/>
              </a:spcBef>
              <a:spcAft>
                <a:spcPct val="0"/>
              </a:spcAft>
              <a:defRPr kumimoji="1" sz="3800">
                <a:solidFill>
                  <a:schemeClr val="tx2"/>
                </a:solidFill>
                <a:latin typeface="Arial" charset="0"/>
                <a:ea typeface="ＭＳ Ｐゴシック" pitchFamily="50" charset="-128"/>
              </a:defRPr>
            </a:lvl7pPr>
            <a:lvl8pPr marL="1371600" algn="l" rtl="0" fontAlgn="base">
              <a:spcBef>
                <a:spcPct val="0"/>
              </a:spcBef>
              <a:spcAft>
                <a:spcPct val="0"/>
              </a:spcAft>
              <a:defRPr kumimoji="1" sz="3800">
                <a:solidFill>
                  <a:schemeClr val="tx2"/>
                </a:solidFill>
                <a:latin typeface="Arial" charset="0"/>
                <a:ea typeface="ＭＳ Ｐゴシック" pitchFamily="50" charset="-128"/>
              </a:defRPr>
            </a:lvl8pPr>
            <a:lvl9pPr marL="1828800" algn="l" rtl="0" fontAlgn="base">
              <a:spcBef>
                <a:spcPct val="0"/>
              </a:spcBef>
              <a:spcAft>
                <a:spcPct val="0"/>
              </a:spcAft>
              <a:defRPr kumimoji="1" sz="3800">
                <a:solidFill>
                  <a:schemeClr val="tx2"/>
                </a:solidFill>
                <a:latin typeface="Arial" charset="0"/>
                <a:ea typeface="ＭＳ Ｐゴシック" pitchFamily="50" charset="-128"/>
              </a:defRPr>
            </a:lvl9pPr>
          </a:lstStyle>
          <a:p>
            <a:pPr algn="ctr"/>
            <a:r>
              <a:rPr lang="en-US" kern="0" dirty="0" smtClean="0"/>
              <a:t>1979-2011 (Julian day) for HSR</a:t>
            </a:r>
            <a:endParaRPr lang="en-US" kern="0" dirty="0"/>
          </a:p>
        </p:txBody>
      </p:sp>
      <p:sp>
        <p:nvSpPr>
          <p:cNvPr id="9" name="TextBox 8"/>
          <p:cNvSpPr txBox="1"/>
          <p:nvPr/>
        </p:nvSpPr>
        <p:spPr>
          <a:xfrm>
            <a:off x="-36512" y="1556792"/>
            <a:ext cx="1236236" cy="3693319"/>
          </a:xfrm>
          <a:prstGeom prst="rect">
            <a:avLst/>
          </a:prstGeom>
          <a:noFill/>
        </p:spPr>
        <p:txBody>
          <a:bodyPr wrap="none" rtlCol="0">
            <a:spAutoFit/>
          </a:bodyPr>
          <a:lstStyle/>
          <a:p>
            <a:r>
              <a:rPr lang="en-US" b="1" dirty="0" smtClean="0"/>
              <a:t>Onset of</a:t>
            </a:r>
          </a:p>
          <a:p>
            <a:r>
              <a:rPr lang="en-US" b="1" dirty="0" smtClean="0"/>
              <a:t>Ice melt</a:t>
            </a:r>
          </a:p>
          <a:p>
            <a:endParaRPr lang="en-US" b="1" dirty="0"/>
          </a:p>
          <a:p>
            <a:endParaRPr lang="en-US" b="1" dirty="0" smtClean="0"/>
          </a:p>
          <a:p>
            <a:r>
              <a:rPr lang="en-US" b="1" dirty="0" smtClean="0"/>
              <a:t>Onset of </a:t>
            </a:r>
          </a:p>
          <a:p>
            <a:r>
              <a:rPr lang="en-US" b="1" dirty="0" smtClean="0"/>
              <a:t>freeze-up</a:t>
            </a:r>
          </a:p>
          <a:p>
            <a:endParaRPr lang="en-US" b="1" dirty="0"/>
          </a:p>
          <a:p>
            <a:endParaRPr lang="en-US" b="1" dirty="0" smtClean="0"/>
          </a:p>
          <a:p>
            <a:endParaRPr lang="en-US" b="1" dirty="0"/>
          </a:p>
          <a:p>
            <a:endParaRPr lang="en-US" b="1" dirty="0" smtClean="0"/>
          </a:p>
          <a:p>
            <a:r>
              <a:rPr lang="en-US" b="1" dirty="0" smtClean="0"/>
              <a:t>Length of</a:t>
            </a:r>
          </a:p>
          <a:p>
            <a:r>
              <a:rPr lang="en-US" b="1" dirty="0"/>
              <a:t>m</a:t>
            </a:r>
            <a:r>
              <a:rPr lang="en-US" b="1" dirty="0" smtClean="0"/>
              <a:t>elt </a:t>
            </a:r>
          </a:p>
          <a:p>
            <a:r>
              <a:rPr lang="en-US" b="1" dirty="0" smtClean="0"/>
              <a:t>season</a:t>
            </a:r>
            <a:endParaRPr lang="en-US" b="1" dirty="0"/>
          </a:p>
        </p:txBody>
      </p:sp>
    </p:spTree>
    <p:extLst>
      <p:ext uri="{BB962C8B-B14F-4D97-AF65-F5344CB8AC3E}">
        <p14:creationId xmlns:p14="http://schemas.microsoft.com/office/powerpoint/2010/main" val="1035087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correlation for HDR</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1582340"/>
            <a:ext cx="9144000" cy="3139321"/>
          </a:xfrm>
          <a:prstGeom prst="rect">
            <a:avLst/>
          </a:prstGeom>
        </p:spPr>
        <p:txBody>
          <a:bodyPr wrap="square">
            <a:spAutoFit/>
          </a:bodyPr>
          <a:lstStyle/>
          <a:p>
            <a:r>
              <a:rPr lang="en-US" dirty="0"/>
              <a:t>Table 5. The same as Table 4, but for the HSR</a:t>
            </a:r>
            <a:r>
              <a:rPr lang="en-US" dirty="0" smtClean="0"/>
              <a:t>.</a:t>
            </a:r>
          </a:p>
          <a:p>
            <a:endParaRPr lang="en-US" dirty="0"/>
          </a:p>
          <a:p>
            <a:r>
              <a:rPr lang="en-US" dirty="0"/>
              <a:t>	</a:t>
            </a:r>
            <a:r>
              <a:rPr lang="en-US" dirty="0" smtClean="0"/>
              <a:t>		                Chukchi  East Siberian  Laptev     Kara      Barents</a:t>
            </a:r>
            <a:endParaRPr lang="en-US" dirty="0"/>
          </a:p>
          <a:p>
            <a:r>
              <a:rPr lang="en-US" dirty="0"/>
              <a:t>Melt onset vs. Melt </a:t>
            </a:r>
            <a:r>
              <a:rPr lang="en-US" dirty="0" smtClean="0"/>
              <a:t>season:</a:t>
            </a:r>
            <a:r>
              <a:rPr lang="en-US" dirty="0"/>
              <a:t>	</a:t>
            </a:r>
            <a:r>
              <a:rPr lang="en-US" dirty="0" smtClean="0"/>
              <a:t>  -</a:t>
            </a:r>
            <a:r>
              <a:rPr lang="en-US" dirty="0"/>
              <a:t>0.63</a:t>
            </a:r>
            <a:r>
              <a:rPr lang="en-US" dirty="0" smtClean="0"/>
              <a:t>***    </a:t>
            </a:r>
            <a:r>
              <a:rPr lang="en-US" dirty="0" err="1" smtClean="0"/>
              <a:t>n.s</a:t>
            </a:r>
            <a:r>
              <a:rPr lang="en-US" dirty="0"/>
              <a:t>.	</a:t>
            </a:r>
            <a:r>
              <a:rPr lang="en-US" dirty="0" smtClean="0"/>
              <a:t>          -</a:t>
            </a:r>
            <a:r>
              <a:rPr lang="en-US" dirty="0"/>
              <a:t>0.74</a:t>
            </a:r>
            <a:r>
              <a:rPr lang="en-US" dirty="0" smtClean="0"/>
              <a:t>***   -</a:t>
            </a:r>
            <a:r>
              <a:rPr lang="en-US" dirty="0"/>
              <a:t>0.60</a:t>
            </a:r>
            <a:r>
              <a:rPr lang="en-US" dirty="0" smtClean="0"/>
              <a:t>***   -</a:t>
            </a:r>
            <a:r>
              <a:rPr lang="en-US" dirty="0"/>
              <a:t>0.74***</a:t>
            </a:r>
          </a:p>
          <a:p>
            <a:endParaRPr lang="en-US" dirty="0" smtClean="0"/>
          </a:p>
          <a:p>
            <a:r>
              <a:rPr lang="en-US" dirty="0" smtClean="0"/>
              <a:t>Freeze-up </a:t>
            </a:r>
            <a:r>
              <a:rPr lang="en-US" dirty="0"/>
              <a:t>vs. Melt season	</a:t>
            </a:r>
            <a:r>
              <a:rPr lang="en-US" dirty="0" smtClean="0"/>
              <a:t>:                0.94</a:t>
            </a:r>
            <a:r>
              <a:rPr lang="en-US" dirty="0"/>
              <a:t>***	</a:t>
            </a:r>
            <a:r>
              <a:rPr lang="en-US" dirty="0" smtClean="0"/>
              <a:t>    0.92***           0.94***    0.94***    0.92</a:t>
            </a:r>
            <a:r>
              <a:rPr lang="en-US" dirty="0"/>
              <a:t>***</a:t>
            </a:r>
          </a:p>
          <a:p>
            <a:endParaRPr lang="en-US" dirty="0" smtClean="0"/>
          </a:p>
          <a:p>
            <a:r>
              <a:rPr lang="en-US" dirty="0" smtClean="0"/>
              <a:t>Melt </a:t>
            </a:r>
            <a:r>
              <a:rPr lang="en-US" dirty="0"/>
              <a:t>onset vs. </a:t>
            </a:r>
            <a:r>
              <a:rPr lang="en-US" dirty="0" smtClean="0"/>
              <a:t>Freeze-up:</a:t>
            </a:r>
            <a:r>
              <a:rPr lang="en-US" dirty="0"/>
              <a:t>	</a:t>
            </a:r>
            <a:r>
              <a:rPr lang="en-US" dirty="0" smtClean="0"/>
              <a:t>                 </a:t>
            </a:r>
            <a:r>
              <a:rPr lang="en-US" dirty="0" err="1" smtClean="0"/>
              <a:t>n.s</a:t>
            </a:r>
            <a:r>
              <a:rPr lang="en-US" dirty="0"/>
              <a:t>.	</a:t>
            </a:r>
            <a:r>
              <a:rPr lang="en-US" dirty="0" smtClean="0"/>
              <a:t>     </a:t>
            </a:r>
            <a:r>
              <a:rPr lang="en-US" dirty="0" err="1" smtClean="0"/>
              <a:t>n.s</a:t>
            </a:r>
            <a:r>
              <a:rPr lang="en-US" dirty="0"/>
              <a:t>.	</a:t>
            </a:r>
            <a:r>
              <a:rPr lang="en-US" dirty="0" smtClean="0"/>
              <a:t>           -</a:t>
            </a:r>
            <a:r>
              <a:rPr lang="en-US" dirty="0"/>
              <a:t>0.48</a:t>
            </a:r>
            <a:r>
              <a:rPr lang="en-US" dirty="0" smtClean="0"/>
              <a:t>**      </a:t>
            </a:r>
            <a:r>
              <a:rPr lang="en-US" dirty="0" err="1" smtClean="0"/>
              <a:t>n.s</a:t>
            </a:r>
            <a:r>
              <a:rPr lang="en-US" dirty="0" smtClean="0"/>
              <a:t>.       -</a:t>
            </a:r>
            <a:r>
              <a:rPr lang="en-US" dirty="0"/>
              <a:t>0.36*</a:t>
            </a:r>
          </a:p>
          <a:p>
            <a:endParaRPr lang="en-US" dirty="0" smtClean="0"/>
          </a:p>
          <a:p>
            <a:r>
              <a:rPr lang="en-US" dirty="0" smtClean="0"/>
              <a:t>Melt </a:t>
            </a:r>
            <a:r>
              <a:rPr lang="en-US" dirty="0"/>
              <a:t>season vs. Open period (75</a:t>
            </a:r>
            <a:r>
              <a:rPr lang="en-US" dirty="0" smtClean="0"/>
              <a:t>%):</a:t>
            </a:r>
            <a:r>
              <a:rPr lang="en-US" dirty="0"/>
              <a:t>	</a:t>
            </a:r>
            <a:r>
              <a:rPr lang="en-US" dirty="0" smtClean="0"/>
              <a:t>  0.73</a:t>
            </a:r>
            <a:r>
              <a:rPr lang="en-US" dirty="0"/>
              <a:t>***	</a:t>
            </a:r>
            <a:r>
              <a:rPr lang="en-US" dirty="0" smtClean="0"/>
              <a:t>   0.85</a:t>
            </a:r>
            <a:r>
              <a:rPr lang="en-US" dirty="0"/>
              <a:t>***	</a:t>
            </a:r>
            <a:r>
              <a:rPr lang="en-US" dirty="0" smtClean="0"/>
              <a:t>            0.84***    0.65***    0.70</a:t>
            </a:r>
            <a:r>
              <a:rPr lang="en-US" dirty="0"/>
              <a:t>***</a:t>
            </a:r>
          </a:p>
          <a:p>
            <a:endParaRPr lang="en-US" dirty="0"/>
          </a:p>
        </p:txBody>
      </p:sp>
    </p:spTree>
    <p:extLst>
      <p:ext uri="{BB962C8B-B14F-4D97-AF65-F5344CB8AC3E}">
        <p14:creationId xmlns:p14="http://schemas.microsoft.com/office/powerpoint/2010/main" val="4028767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p:spPr>
        <p:txBody>
          <a:bodyPr/>
          <a:lstStyle/>
          <a:p>
            <a:r>
              <a:rPr lang="en-US" sz="3200" dirty="0" smtClean="0"/>
              <a:t>NEP Ice thickness distribution (cm), 2003-2012</a:t>
            </a:r>
            <a:endParaRPr lang="en-US" sz="3200" dirty="0"/>
          </a:p>
        </p:txBody>
      </p:sp>
      <p:sp>
        <p:nvSpPr>
          <p:cNvPr id="3" name="Content Placeholder 2"/>
          <p:cNvSpPr>
            <a:spLocks noGrp="1"/>
          </p:cNvSpPr>
          <p:nvPr>
            <p:ph idx="1"/>
          </p:nvPr>
        </p:nvSpPr>
        <p:spPr/>
        <p:txBody>
          <a:bodyPr/>
          <a:lstStyle/>
          <a:p>
            <a:endParaRPr lang="en-US"/>
          </a:p>
        </p:txBody>
      </p:sp>
      <p:pic>
        <p:nvPicPr>
          <p:cNvPr id="4" name="图片 11" descr="NEP_new2"/>
          <p:cNvPicPr/>
          <p:nvPr/>
        </p:nvPicPr>
        <p:blipFill>
          <a:blip r:embed="rId2" cstate="print">
            <a:extLst>
              <a:ext uri="{28A0092B-C50C-407E-A947-70E740481C1C}">
                <a14:useLocalDpi xmlns:a14="http://schemas.microsoft.com/office/drawing/2010/main" val="0"/>
              </a:ext>
            </a:extLst>
          </a:blip>
          <a:srcRect l="4706" t="703" r="9677" b="510"/>
          <a:stretch>
            <a:fillRect/>
          </a:stretch>
        </p:blipFill>
        <p:spPr bwMode="auto">
          <a:xfrm>
            <a:off x="755576" y="836712"/>
            <a:ext cx="7488832" cy="4968448"/>
          </a:xfrm>
          <a:prstGeom prst="rect">
            <a:avLst/>
          </a:prstGeom>
          <a:noFill/>
          <a:ln>
            <a:noFill/>
          </a:ln>
        </p:spPr>
      </p:pic>
      <p:sp>
        <p:nvSpPr>
          <p:cNvPr id="6" name="Rectangle 5"/>
          <p:cNvSpPr/>
          <p:nvPr/>
        </p:nvSpPr>
        <p:spPr>
          <a:xfrm>
            <a:off x="0" y="5733256"/>
            <a:ext cx="9144000" cy="1200329"/>
          </a:xfrm>
          <a:prstGeom prst="rect">
            <a:avLst/>
          </a:prstGeom>
        </p:spPr>
        <p:txBody>
          <a:bodyPr wrap="square">
            <a:spAutoFit/>
          </a:bodyPr>
          <a:lstStyle/>
          <a:p>
            <a:r>
              <a:rPr lang="en-US" dirty="0"/>
              <a:t>Sea ice thicknesses derived from </a:t>
            </a:r>
            <a:r>
              <a:rPr lang="en-US" dirty="0" err="1"/>
              <a:t>ICESat</a:t>
            </a:r>
            <a:r>
              <a:rPr lang="en-US" dirty="0"/>
              <a:t> from 2003 to 2008 and derived from CryoSat-2 from 2011 to 2012 along the NEP during October-November (a), and February-March (b); the spatial averages and the deviations between them (c); frequency distributions of ice thickness in October-November of 2003 (d) and 2012 (e).</a:t>
            </a:r>
          </a:p>
        </p:txBody>
      </p:sp>
      <p:sp>
        <p:nvSpPr>
          <p:cNvPr id="5" name="TextBox 4"/>
          <p:cNvSpPr txBox="1"/>
          <p:nvPr/>
        </p:nvSpPr>
        <p:spPr>
          <a:xfrm>
            <a:off x="1187624" y="908720"/>
            <a:ext cx="1031051" cy="369332"/>
          </a:xfrm>
          <a:prstGeom prst="rect">
            <a:avLst/>
          </a:prstGeom>
          <a:noFill/>
        </p:spPr>
        <p:txBody>
          <a:bodyPr wrap="none" rtlCol="0">
            <a:spAutoFit/>
          </a:bodyPr>
          <a:lstStyle/>
          <a:p>
            <a:r>
              <a:rPr lang="en-US" dirty="0" smtClean="0"/>
              <a:t>Oct-Nov</a:t>
            </a:r>
            <a:endParaRPr lang="en-US" dirty="0"/>
          </a:p>
        </p:txBody>
      </p:sp>
      <p:sp>
        <p:nvSpPr>
          <p:cNvPr id="7" name="TextBox 6"/>
          <p:cNvSpPr txBox="1"/>
          <p:nvPr/>
        </p:nvSpPr>
        <p:spPr>
          <a:xfrm>
            <a:off x="7069341" y="908720"/>
            <a:ext cx="1300356" cy="369332"/>
          </a:xfrm>
          <a:prstGeom prst="rect">
            <a:avLst/>
          </a:prstGeom>
          <a:noFill/>
        </p:spPr>
        <p:txBody>
          <a:bodyPr wrap="none" rtlCol="0">
            <a:spAutoFit/>
          </a:bodyPr>
          <a:lstStyle/>
          <a:p>
            <a:r>
              <a:rPr lang="en-US" dirty="0" smtClean="0"/>
              <a:t>Feb-March</a:t>
            </a:r>
            <a:endParaRPr lang="en-US" dirty="0"/>
          </a:p>
        </p:txBody>
      </p:sp>
      <p:sp>
        <p:nvSpPr>
          <p:cNvPr id="8" name="TextBox 7"/>
          <p:cNvSpPr txBox="1"/>
          <p:nvPr/>
        </p:nvSpPr>
        <p:spPr>
          <a:xfrm>
            <a:off x="2051720" y="5369261"/>
            <a:ext cx="1787669" cy="369332"/>
          </a:xfrm>
          <a:prstGeom prst="rect">
            <a:avLst/>
          </a:prstGeom>
          <a:noFill/>
        </p:spPr>
        <p:txBody>
          <a:bodyPr wrap="none" rtlCol="0">
            <a:spAutoFit/>
          </a:bodyPr>
          <a:lstStyle/>
          <a:p>
            <a:r>
              <a:rPr lang="en-US" dirty="0" smtClean="0"/>
              <a:t>Spatial average</a:t>
            </a:r>
            <a:endParaRPr lang="en-US" dirty="0"/>
          </a:p>
        </p:txBody>
      </p:sp>
      <p:sp>
        <p:nvSpPr>
          <p:cNvPr id="9" name="TextBox 8"/>
          <p:cNvSpPr txBox="1"/>
          <p:nvPr/>
        </p:nvSpPr>
        <p:spPr>
          <a:xfrm>
            <a:off x="8145862" y="3064892"/>
            <a:ext cx="992579" cy="2308324"/>
          </a:xfrm>
          <a:prstGeom prst="rect">
            <a:avLst/>
          </a:prstGeom>
          <a:noFill/>
        </p:spPr>
        <p:txBody>
          <a:bodyPr wrap="none" rtlCol="0">
            <a:spAutoFit/>
          </a:bodyPr>
          <a:lstStyle/>
          <a:p>
            <a:r>
              <a:rPr lang="en-US" dirty="0" smtClean="0"/>
              <a:t>H-</a:t>
            </a:r>
            <a:r>
              <a:rPr lang="en-US" dirty="0" err="1" smtClean="0"/>
              <a:t>histo</a:t>
            </a:r>
            <a:r>
              <a:rPr lang="en-US" dirty="0" smtClean="0"/>
              <a:t>-</a:t>
            </a:r>
          </a:p>
          <a:p>
            <a:r>
              <a:rPr lang="en-US" dirty="0" smtClean="0"/>
              <a:t>gram</a:t>
            </a:r>
          </a:p>
          <a:p>
            <a:endParaRPr lang="en-US" dirty="0" smtClean="0"/>
          </a:p>
          <a:p>
            <a:r>
              <a:rPr lang="en-US" dirty="0" smtClean="0"/>
              <a:t>2003</a:t>
            </a:r>
          </a:p>
          <a:p>
            <a:endParaRPr lang="en-US" dirty="0"/>
          </a:p>
          <a:p>
            <a:endParaRPr lang="en-US" dirty="0" smtClean="0"/>
          </a:p>
          <a:p>
            <a:endParaRPr lang="en-US" dirty="0"/>
          </a:p>
          <a:p>
            <a:r>
              <a:rPr lang="en-US" dirty="0" smtClean="0"/>
              <a:t>2012</a:t>
            </a:r>
            <a:endParaRPr lang="en-US" dirty="0"/>
          </a:p>
        </p:txBody>
      </p:sp>
    </p:spTree>
    <p:extLst>
      <p:ext uri="{BB962C8B-B14F-4D97-AF65-F5344CB8AC3E}">
        <p14:creationId xmlns:p14="http://schemas.microsoft.com/office/powerpoint/2010/main" val="3903188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36104"/>
          </a:xfrm>
        </p:spPr>
        <p:txBody>
          <a:bodyPr/>
          <a:lstStyle/>
          <a:p>
            <a:r>
              <a:rPr lang="en-US" sz="3200" dirty="0" smtClean="0">
                <a:solidFill>
                  <a:srgbClr val="000000"/>
                </a:solidFill>
              </a:rPr>
              <a:t>HSR </a:t>
            </a:r>
            <a:r>
              <a:rPr lang="en-US" sz="3200" dirty="0">
                <a:solidFill>
                  <a:srgbClr val="000000"/>
                </a:solidFill>
              </a:rPr>
              <a:t>Ice thickness distribution (cm), 2003-2012</a:t>
            </a:r>
            <a:endParaRPr lang="en-US" dirty="0"/>
          </a:p>
        </p:txBody>
      </p:sp>
      <p:sp>
        <p:nvSpPr>
          <p:cNvPr id="3" name="Content Placeholder 2"/>
          <p:cNvSpPr>
            <a:spLocks noGrp="1"/>
          </p:cNvSpPr>
          <p:nvPr>
            <p:ph idx="1"/>
          </p:nvPr>
        </p:nvSpPr>
        <p:spPr/>
        <p:txBody>
          <a:bodyPr/>
          <a:lstStyle/>
          <a:p>
            <a:endParaRPr lang="en-US"/>
          </a:p>
        </p:txBody>
      </p:sp>
      <p:pic>
        <p:nvPicPr>
          <p:cNvPr id="4" name="图片 12" descr="RRE_new"/>
          <p:cNvPicPr/>
          <p:nvPr/>
        </p:nvPicPr>
        <p:blipFill>
          <a:blip r:embed="rId2" cstate="print">
            <a:extLst>
              <a:ext uri="{28A0092B-C50C-407E-A947-70E740481C1C}">
                <a14:useLocalDpi xmlns:a14="http://schemas.microsoft.com/office/drawing/2010/main" val="0"/>
              </a:ext>
            </a:extLst>
          </a:blip>
          <a:srcRect l="4109" r="17075" b="3659"/>
          <a:stretch>
            <a:fillRect/>
          </a:stretch>
        </p:blipFill>
        <p:spPr bwMode="auto">
          <a:xfrm>
            <a:off x="683568" y="1052736"/>
            <a:ext cx="7704856" cy="4392488"/>
          </a:xfrm>
          <a:prstGeom prst="rect">
            <a:avLst/>
          </a:prstGeom>
          <a:noFill/>
          <a:ln>
            <a:noFill/>
          </a:ln>
        </p:spPr>
      </p:pic>
      <p:sp>
        <p:nvSpPr>
          <p:cNvPr id="5" name="Rectangle 4"/>
          <p:cNvSpPr/>
          <p:nvPr/>
        </p:nvSpPr>
        <p:spPr>
          <a:xfrm>
            <a:off x="0" y="5685055"/>
            <a:ext cx="9144000" cy="1200329"/>
          </a:xfrm>
          <a:prstGeom prst="rect">
            <a:avLst/>
          </a:prstGeom>
        </p:spPr>
        <p:txBody>
          <a:bodyPr wrap="square">
            <a:spAutoFit/>
          </a:bodyPr>
          <a:lstStyle/>
          <a:p>
            <a:r>
              <a:rPr lang="en-US" dirty="0"/>
              <a:t>Sea ice thicknesses derived from </a:t>
            </a:r>
            <a:r>
              <a:rPr lang="en-US" dirty="0" err="1"/>
              <a:t>ICESat</a:t>
            </a:r>
            <a:r>
              <a:rPr lang="en-US" dirty="0"/>
              <a:t> from 2003 to 2008 and derived from CryoSat-2 from 2011 to 2012 along the HSR during October-November (a), and February-March (b); the spatial averages and the deviations between them (c); frequency distributions of ice thicknesses in October-November/February-March of 2003 (d/f) and 2012 (e/g).</a:t>
            </a:r>
          </a:p>
        </p:txBody>
      </p:sp>
      <p:sp>
        <p:nvSpPr>
          <p:cNvPr id="6" name="TextBox 5"/>
          <p:cNvSpPr txBox="1"/>
          <p:nvPr/>
        </p:nvSpPr>
        <p:spPr>
          <a:xfrm>
            <a:off x="8151421" y="940656"/>
            <a:ext cx="1056700" cy="3970318"/>
          </a:xfrm>
          <a:prstGeom prst="rect">
            <a:avLst/>
          </a:prstGeom>
          <a:noFill/>
        </p:spPr>
        <p:txBody>
          <a:bodyPr wrap="none" rtlCol="0">
            <a:spAutoFit/>
          </a:bodyPr>
          <a:lstStyle/>
          <a:p>
            <a:r>
              <a:rPr lang="en-US" dirty="0" smtClean="0"/>
              <a:t>H-</a:t>
            </a:r>
            <a:r>
              <a:rPr lang="en-US" dirty="0" err="1" smtClean="0"/>
              <a:t>histo</a:t>
            </a:r>
            <a:r>
              <a:rPr lang="en-US" dirty="0" smtClean="0"/>
              <a:t>-</a:t>
            </a:r>
          </a:p>
          <a:p>
            <a:r>
              <a:rPr lang="en-US" dirty="0" smtClean="0"/>
              <a:t>gram</a:t>
            </a:r>
          </a:p>
          <a:p>
            <a:r>
              <a:rPr lang="en-US" dirty="0" smtClean="0"/>
              <a:t>Oct-Nov</a:t>
            </a:r>
          </a:p>
          <a:p>
            <a:r>
              <a:rPr lang="en-US" dirty="0" smtClean="0"/>
              <a:t>2003</a:t>
            </a:r>
          </a:p>
          <a:p>
            <a:endParaRPr lang="en-US" dirty="0" smtClean="0"/>
          </a:p>
          <a:p>
            <a:r>
              <a:rPr lang="en-US" dirty="0" smtClean="0"/>
              <a:t>Feb-Mar</a:t>
            </a:r>
          </a:p>
          <a:p>
            <a:r>
              <a:rPr lang="en-US" dirty="0" smtClean="0"/>
              <a:t>2003</a:t>
            </a:r>
          </a:p>
          <a:p>
            <a:endParaRPr lang="en-US" dirty="0" smtClean="0"/>
          </a:p>
          <a:p>
            <a:endParaRPr lang="en-US" dirty="0"/>
          </a:p>
          <a:p>
            <a:r>
              <a:rPr lang="en-US" dirty="0" smtClean="0"/>
              <a:t>Oct-Nov</a:t>
            </a:r>
          </a:p>
          <a:p>
            <a:r>
              <a:rPr lang="en-US" dirty="0" smtClean="0"/>
              <a:t>2012</a:t>
            </a:r>
          </a:p>
          <a:p>
            <a:endParaRPr lang="en-US" dirty="0"/>
          </a:p>
          <a:p>
            <a:r>
              <a:rPr lang="en-US" dirty="0" smtClean="0"/>
              <a:t>Feb-Mar</a:t>
            </a:r>
            <a:endParaRPr lang="en-US" dirty="0"/>
          </a:p>
          <a:p>
            <a:r>
              <a:rPr lang="en-US" dirty="0" smtClean="0"/>
              <a:t>2012</a:t>
            </a:r>
            <a:endParaRPr lang="en-US" dirty="0"/>
          </a:p>
        </p:txBody>
      </p:sp>
      <p:sp>
        <p:nvSpPr>
          <p:cNvPr id="7" name="TextBox 6"/>
          <p:cNvSpPr txBox="1"/>
          <p:nvPr/>
        </p:nvSpPr>
        <p:spPr>
          <a:xfrm>
            <a:off x="12803" y="1844824"/>
            <a:ext cx="1031051" cy="369332"/>
          </a:xfrm>
          <a:prstGeom prst="rect">
            <a:avLst/>
          </a:prstGeom>
          <a:noFill/>
        </p:spPr>
        <p:txBody>
          <a:bodyPr wrap="none" rtlCol="0">
            <a:spAutoFit/>
          </a:bodyPr>
          <a:lstStyle/>
          <a:p>
            <a:r>
              <a:rPr lang="en-US" dirty="0" smtClean="0"/>
              <a:t>Oct-Nov</a:t>
            </a:r>
            <a:endParaRPr lang="en-US" dirty="0"/>
          </a:p>
        </p:txBody>
      </p:sp>
      <p:sp>
        <p:nvSpPr>
          <p:cNvPr id="8" name="TextBox 7"/>
          <p:cNvSpPr txBox="1"/>
          <p:nvPr/>
        </p:nvSpPr>
        <p:spPr>
          <a:xfrm>
            <a:off x="0" y="3064314"/>
            <a:ext cx="1056700" cy="1754326"/>
          </a:xfrm>
          <a:prstGeom prst="rect">
            <a:avLst/>
          </a:prstGeom>
          <a:noFill/>
        </p:spPr>
        <p:txBody>
          <a:bodyPr wrap="none" rtlCol="0">
            <a:spAutoFit/>
          </a:bodyPr>
          <a:lstStyle/>
          <a:p>
            <a:r>
              <a:rPr lang="en-US" dirty="0" smtClean="0"/>
              <a:t>Feb-Mar</a:t>
            </a:r>
          </a:p>
          <a:p>
            <a:endParaRPr lang="en-US" dirty="0"/>
          </a:p>
          <a:p>
            <a:endParaRPr lang="en-US" dirty="0" smtClean="0"/>
          </a:p>
          <a:p>
            <a:endParaRPr lang="en-US" dirty="0"/>
          </a:p>
          <a:p>
            <a:endParaRPr lang="en-US" dirty="0" smtClean="0"/>
          </a:p>
          <a:p>
            <a:r>
              <a:rPr lang="en-US" dirty="0" smtClean="0"/>
              <a:t>Mean</a:t>
            </a:r>
            <a:endParaRPr lang="en-US" dirty="0"/>
          </a:p>
        </p:txBody>
      </p:sp>
    </p:spTree>
    <p:extLst>
      <p:ext uri="{BB962C8B-B14F-4D97-AF65-F5344CB8AC3E}">
        <p14:creationId xmlns:p14="http://schemas.microsoft.com/office/powerpoint/2010/main" val="3117712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92088"/>
          </a:xfrm>
        </p:spPr>
        <p:txBody>
          <a:bodyPr/>
          <a:lstStyle/>
          <a:p>
            <a:r>
              <a:rPr lang="en-US" sz="2800" dirty="0" smtClean="0"/>
              <a:t>Ice type distribution</a:t>
            </a:r>
            <a:endParaRPr lang="en-US" sz="2800" dirty="0"/>
          </a:p>
        </p:txBody>
      </p:sp>
      <p:sp>
        <p:nvSpPr>
          <p:cNvPr id="3" name="Content Placeholder 2"/>
          <p:cNvSpPr>
            <a:spLocks noGrp="1"/>
          </p:cNvSpPr>
          <p:nvPr>
            <p:ph idx="1"/>
          </p:nvPr>
        </p:nvSpPr>
        <p:spPr/>
        <p:txBody>
          <a:bodyPr/>
          <a:lstStyle/>
          <a:p>
            <a:endParaRPr lang="en-US"/>
          </a:p>
        </p:txBody>
      </p:sp>
      <p:pic>
        <p:nvPicPr>
          <p:cNvPr id="4" name="图片 13" descr="typeall"/>
          <p:cNvPicPr/>
          <p:nvPr/>
        </p:nvPicPr>
        <p:blipFill>
          <a:blip r:embed="rId2" cstate="print">
            <a:extLst>
              <a:ext uri="{28A0092B-C50C-407E-A947-70E740481C1C}">
                <a14:useLocalDpi xmlns:a14="http://schemas.microsoft.com/office/drawing/2010/main" val="0"/>
              </a:ext>
            </a:extLst>
          </a:blip>
          <a:srcRect l="16312" r="17007"/>
          <a:stretch>
            <a:fillRect/>
          </a:stretch>
        </p:blipFill>
        <p:spPr bwMode="auto">
          <a:xfrm>
            <a:off x="827584" y="764704"/>
            <a:ext cx="7488832" cy="4895617"/>
          </a:xfrm>
          <a:prstGeom prst="rect">
            <a:avLst/>
          </a:prstGeom>
          <a:noFill/>
          <a:ln>
            <a:noFill/>
          </a:ln>
        </p:spPr>
      </p:pic>
      <p:sp>
        <p:nvSpPr>
          <p:cNvPr id="5" name="Rectangle 4"/>
          <p:cNvSpPr/>
          <p:nvPr/>
        </p:nvSpPr>
        <p:spPr>
          <a:xfrm>
            <a:off x="0" y="5685055"/>
            <a:ext cx="9144000" cy="1200329"/>
          </a:xfrm>
          <a:prstGeom prst="rect">
            <a:avLst/>
          </a:prstGeom>
        </p:spPr>
        <p:txBody>
          <a:bodyPr wrap="square">
            <a:spAutoFit/>
          </a:bodyPr>
          <a:lstStyle/>
          <a:p>
            <a:r>
              <a:rPr lang="en-US" dirty="0"/>
              <a:t>Distributions of ice type on 15 March 2003 (a), 2005 (b), 2007 (c), 2009 (d), and the fraction of multiyear sea ice along the NEP and HSR. The data shown in panels a-d are derived from the </a:t>
            </a:r>
            <a:r>
              <a:rPr lang="en-US" dirty="0" err="1"/>
              <a:t>QuikSCAT</a:t>
            </a:r>
            <a:r>
              <a:rPr lang="en-US" dirty="0"/>
              <a:t> product, and those in panel e are derived from both the </a:t>
            </a:r>
            <a:r>
              <a:rPr lang="en-US" dirty="0" err="1"/>
              <a:t>QuikSCAT</a:t>
            </a:r>
            <a:r>
              <a:rPr lang="en-US" dirty="0"/>
              <a:t> and OSI-SAF products.</a:t>
            </a:r>
          </a:p>
        </p:txBody>
      </p:sp>
    </p:spTree>
    <p:extLst>
      <p:ext uri="{BB962C8B-B14F-4D97-AF65-F5344CB8AC3E}">
        <p14:creationId xmlns:p14="http://schemas.microsoft.com/office/powerpoint/2010/main" val="2398837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9630"/>
          </a:xfrm>
        </p:spPr>
        <p:txBody>
          <a:bodyPr/>
          <a:lstStyle/>
          <a:p>
            <a:r>
              <a:rPr lang="en-US" sz="2800" dirty="0" smtClean="0"/>
              <a:t>Open period for NEP</a:t>
            </a:r>
            <a:endParaRPr lang="en-US" sz="2800" dirty="0"/>
          </a:p>
        </p:txBody>
      </p:sp>
      <p:sp>
        <p:nvSpPr>
          <p:cNvPr id="3" name="Content Placeholder 2"/>
          <p:cNvSpPr>
            <a:spLocks noGrp="1"/>
          </p:cNvSpPr>
          <p:nvPr>
            <p:ph idx="1"/>
          </p:nvPr>
        </p:nvSpPr>
        <p:spPr/>
        <p:txBody>
          <a:bodyPr/>
          <a:lstStyle/>
          <a:p>
            <a:endParaRPr lang="en-US"/>
          </a:p>
        </p:txBody>
      </p:sp>
      <p:pic>
        <p:nvPicPr>
          <p:cNvPr id="4" name="图片 17" descr="K:\Sea-ice concentration in the summer of 2012\AMSR—E\AMSR.emf"/>
          <p:cNvPicPr/>
          <p:nvPr/>
        </p:nvPicPr>
        <p:blipFill rotWithShape="1">
          <a:blip r:embed="rId2" cstate="print">
            <a:extLst>
              <a:ext uri="{28A0092B-C50C-407E-A947-70E740481C1C}">
                <a14:useLocalDpi xmlns:a14="http://schemas.microsoft.com/office/drawing/2010/main" val="0"/>
              </a:ext>
            </a:extLst>
          </a:blip>
          <a:srcRect l="5250" t="2480" r="8202" b="3128"/>
          <a:stretch/>
        </p:blipFill>
        <p:spPr bwMode="auto">
          <a:xfrm>
            <a:off x="323528" y="773458"/>
            <a:ext cx="8064896" cy="4383734"/>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0" y="5131058"/>
            <a:ext cx="9144000" cy="1754326"/>
          </a:xfrm>
          <a:prstGeom prst="rect">
            <a:avLst/>
          </a:prstGeom>
        </p:spPr>
        <p:txBody>
          <a:bodyPr wrap="square">
            <a:spAutoFit/>
          </a:bodyPr>
          <a:lstStyle/>
          <a:p>
            <a:r>
              <a:rPr lang="en-US" dirty="0"/>
              <a:t>Open period defined by ice-concentration threshold of 50% determined by SMMR/SSMI data (a), AMSR-E data, (b) and their deviation (c) along the NEP from 2003 to 2010. The multiyear average (red line) and standard deviation (gray line) of absolute biases, with the dashed blue lines dividing the subsection along the NEP; also shown are the spatial average and standard deviation of the subsections (d). The frequency distributions of deviation and relative deviation of open period (e).</a:t>
            </a:r>
          </a:p>
        </p:txBody>
      </p:sp>
      <p:sp>
        <p:nvSpPr>
          <p:cNvPr id="6" name="TextBox 5"/>
          <p:cNvSpPr txBox="1"/>
          <p:nvPr/>
        </p:nvSpPr>
        <p:spPr>
          <a:xfrm>
            <a:off x="827584" y="588792"/>
            <a:ext cx="7577780" cy="369332"/>
          </a:xfrm>
          <a:prstGeom prst="rect">
            <a:avLst/>
          </a:prstGeom>
          <a:noFill/>
        </p:spPr>
        <p:txBody>
          <a:bodyPr wrap="none" rtlCol="0">
            <a:spAutoFit/>
          </a:bodyPr>
          <a:lstStyle/>
          <a:p>
            <a:r>
              <a:rPr lang="en-US" dirty="0" smtClean="0"/>
              <a:t>SMMR/SSMI  AMSE-E        Deviation       </a:t>
            </a:r>
            <a:r>
              <a:rPr lang="en-US" dirty="0" err="1" smtClean="0"/>
              <a:t>Mean+Std</a:t>
            </a:r>
            <a:r>
              <a:rPr lang="en-US" dirty="0" smtClean="0"/>
              <a:t>             Relative </a:t>
            </a:r>
            <a:r>
              <a:rPr lang="en-US" dirty="0" err="1" smtClean="0"/>
              <a:t>Std</a:t>
            </a:r>
            <a:endParaRPr lang="en-US" dirty="0"/>
          </a:p>
        </p:txBody>
      </p:sp>
    </p:spTree>
    <p:extLst>
      <p:ext uri="{BB962C8B-B14F-4D97-AF65-F5344CB8AC3E}">
        <p14:creationId xmlns:p14="http://schemas.microsoft.com/office/powerpoint/2010/main" val="3049418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32" y="4616"/>
            <a:ext cx="8229600" cy="1143000"/>
          </a:xfrm>
        </p:spPr>
        <p:txBody>
          <a:bodyPr/>
          <a:lstStyle/>
          <a:p>
            <a:r>
              <a:rPr lang="en-US" dirty="0" smtClean="0"/>
              <a:t>AO/DA vs open period in NEP</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3325625"/>
              </p:ext>
            </p:extLst>
          </p:nvPr>
        </p:nvGraphicFramePr>
        <p:xfrm>
          <a:off x="1115616" y="1052736"/>
          <a:ext cx="6696745" cy="4308968"/>
        </p:xfrm>
        <a:graphic>
          <a:graphicData uri="http://schemas.openxmlformats.org/drawingml/2006/table">
            <a:tbl>
              <a:tblPr>
                <a:tableStyleId>{5C22544A-7EE6-4342-B048-85BDC9FD1C3A}</a:tableStyleId>
              </a:tblPr>
              <a:tblGrid>
                <a:gridCol w="2062310"/>
                <a:gridCol w="855531"/>
                <a:gridCol w="1111822"/>
                <a:gridCol w="828796"/>
                <a:gridCol w="925596"/>
                <a:gridCol w="912690"/>
              </a:tblGrid>
              <a:tr h="367792">
                <a:tc>
                  <a:txBody>
                    <a:bodyPr/>
                    <a:lstStyle/>
                    <a:p>
                      <a:pPr marL="0" marR="0" algn="ctr">
                        <a:spcBef>
                          <a:spcPts val="0"/>
                        </a:spcBef>
                        <a:spcAft>
                          <a:spcPts val="0"/>
                        </a:spcAft>
                      </a:pPr>
                      <a:r>
                        <a:rPr lang="en-US" sz="1400" kern="0" dirty="0">
                          <a:effectLst/>
                        </a:rPr>
                        <a:t> </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Chukchi</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dirty="0">
                          <a:effectLst/>
                        </a:rPr>
                        <a:t>East Siberian</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Laptev</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Kara</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Barents</a:t>
                      </a:r>
                      <a:endParaRPr lang="en-US" sz="1400" kern="100">
                        <a:effectLst/>
                        <a:latin typeface="Times New Roman"/>
                        <a:ea typeface="SimSun"/>
                      </a:endParaRPr>
                    </a:p>
                  </a:txBody>
                  <a:tcPr marL="68580" marR="68580" marT="0" marB="0" anchor="ctr"/>
                </a:tc>
              </a:tr>
              <a:tr h="485281">
                <a:tc>
                  <a:txBody>
                    <a:bodyPr/>
                    <a:lstStyle/>
                    <a:p>
                      <a:pPr marL="0" marR="0" algn="ctr">
                        <a:spcBef>
                          <a:spcPts val="0"/>
                        </a:spcBef>
                        <a:spcAft>
                          <a:spcPts val="0"/>
                        </a:spcAft>
                      </a:pPr>
                      <a:r>
                        <a:rPr lang="en-US" sz="1400" kern="0" dirty="0" err="1">
                          <a:effectLst/>
                        </a:rPr>
                        <a:t>AO_w</a:t>
                      </a:r>
                      <a:r>
                        <a:rPr lang="en-US" sz="1400" kern="0" dirty="0">
                          <a:effectLst/>
                        </a:rPr>
                        <a:t> vs. Open period</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0.41*</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r>
              <a:tr h="485281">
                <a:tc>
                  <a:txBody>
                    <a:bodyPr/>
                    <a:lstStyle/>
                    <a:p>
                      <a:pPr marL="0" marR="0" algn="ctr">
                        <a:spcBef>
                          <a:spcPts val="0"/>
                        </a:spcBef>
                        <a:spcAft>
                          <a:spcPts val="0"/>
                        </a:spcAft>
                      </a:pPr>
                      <a:r>
                        <a:rPr lang="en-US" sz="1400" kern="0" dirty="0" err="1">
                          <a:effectLst/>
                        </a:rPr>
                        <a:t>AO_sp</a:t>
                      </a:r>
                      <a:r>
                        <a:rPr lang="en-US" sz="1400" kern="0" dirty="0">
                          <a:effectLst/>
                        </a:rPr>
                        <a:t> vs. Open period</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dirty="0" err="1">
                          <a:effectLst/>
                        </a:rPr>
                        <a:t>n.s</a:t>
                      </a:r>
                      <a:r>
                        <a:rPr lang="en-US" sz="1400" kern="0" dirty="0">
                          <a:effectLst/>
                        </a:rPr>
                        <a:t>.</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dirty="0">
                          <a:effectLst/>
                        </a:rPr>
                        <a:t>0.49**</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r>
              <a:tr h="485281">
                <a:tc>
                  <a:txBody>
                    <a:bodyPr/>
                    <a:lstStyle/>
                    <a:p>
                      <a:pPr marL="0" marR="0" algn="ctr">
                        <a:spcBef>
                          <a:spcPts val="0"/>
                        </a:spcBef>
                        <a:spcAft>
                          <a:spcPts val="0"/>
                        </a:spcAft>
                      </a:pPr>
                      <a:r>
                        <a:rPr lang="es-ES" sz="1400" kern="0">
                          <a:effectLst/>
                        </a:rPr>
                        <a:t>AO_su vs.Open period</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dirty="0" err="1">
                          <a:effectLst/>
                        </a:rPr>
                        <a:t>n.s</a:t>
                      </a:r>
                      <a:r>
                        <a:rPr lang="en-US" sz="1400" kern="0" dirty="0">
                          <a:effectLst/>
                        </a:rPr>
                        <a:t>.</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-0.46**</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r>
              <a:tr h="485281">
                <a:tc>
                  <a:txBody>
                    <a:bodyPr/>
                    <a:lstStyle/>
                    <a:p>
                      <a:pPr marL="0" marR="0" algn="ctr">
                        <a:spcBef>
                          <a:spcPts val="0"/>
                        </a:spcBef>
                        <a:spcAft>
                          <a:spcPts val="0"/>
                        </a:spcAft>
                      </a:pPr>
                      <a:r>
                        <a:rPr lang="en-US" sz="1400" kern="0">
                          <a:effectLst/>
                        </a:rPr>
                        <a:t>AO_a vs. Open period</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dirty="0" err="1">
                          <a:effectLst/>
                        </a:rPr>
                        <a:t>n.s</a:t>
                      </a:r>
                      <a:r>
                        <a:rPr lang="en-US" sz="1400" kern="0" dirty="0">
                          <a:effectLst/>
                        </a:rPr>
                        <a:t>.</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dirty="0" err="1">
                          <a:effectLst/>
                        </a:rPr>
                        <a:t>n.s</a:t>
                      </a:r>
                      <a:r>
                        <a:rPr lang="en-US" sz="1400" kern="0" dirty="0">
                          <a:effectLst/>
                        </a:rPr>
                        <a:t>.</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r>
              <a:tr h="485281">
                <a:tc>
                  <a:txBody>
                    <a:bodyPr/>
                    <a:lstStyle/>
                    <a:p>
                      <a:pPr marL="0" marR="0" algn="ctr">
                        <a:spcBef>
                          <a:spcPts val="0"/>
                        </a:spcBef>
                        <a:spcAft>
                          <a:spcPts val="0"/>
                        </a:spcAft>
                      </a:pPr>
                      <a:r>
                        <a:rPr lang="en-US" sz="1400" kern="0">
                          <a:effectLst/>
                        </a:rPr>
                        <a:t>DA_w vs. Open period</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dirty="0" err="1">
                          <a:effectLst/>
                        </a:rPr>
                        <a:t>n.s</a:t>
                      </a:r>
                      <a:r>
                        <a:rPr lang="en-US" sz="1400" kern="0" dirty="0">
                          <a:effectLst/>
                        </a:rPr>
                        <a:t>.</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dirty="0" err="1">
                          <a:effectLst/>
                        </a:rPr>
                        <a:t>n.s</a:t>
                      </a:r>
                      <a:r>
                        <a:rPr lang="en-US" sz="1400" kern="0" dirty="0">
                          <a:effectLst/>
                        </a:rPr>
                        <a:t>.</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r>
              <a:tr h="485281">
                <a:tc>
                  <a:txBody>
                    <a:bodyPr/>
                    <a:lstStyle/>
                    <a:p>
                      <a:pPr marL="0" marR="0" algn="ctr">
                        <a:spcBef>
                          <a:spcPts val="0"/>
                        </a:spcBef>
                        <a:spcAft>
                          <a:spcPts val="0"/>
                        </a:spcAft>
                      </a:pPr>
                      <a:r>
                        <a:rPr lang="en-US" sz="1400" kern="0">
                          <a:effectLst/>
                        </a:rPr>
                        <a:t>DA_sp vs. Open period</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0.49**</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dirty="0">
                          <a:effectLst/>
                        </a:rPr>
                        <a:t>0.34*</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r>
              <a:tr h="485281">
                <a:tc>
                  <a:txBody>
                    <a:bodyPr/>
                    <a:lstStyle/>
                    <a:p>
                      <a:pPr marL="0" marR="0" algn="ctr">
                        <a:spcBef>
                          <a:spcPts val="0"/>
                        </a:spcBef>
                        <a:spcAft>
                          <a:spcPts val="0"/>
                        </a:spcAft>
                      </a:pPr>
                      <a:r>
                        <a:rPr lang="es-ES" sz="1400" kern="0" dirty="0" err="1">
                          <a:effectLst/>
                        </a:rPr>
                        <a:t>DA_su</a:t>
                      </a:r>
                      <a:r>
                        <a:rPr lang="es-ES" sz="1400" kern="0" dirty="0">
                          <a:effectLst/>
                        </a:rPr>
                        <a:t> </a:t>
                      </a:r>
                      <a:r>
                        <a:rPr lang="es-ES" sz="1400" kern="0" dirty="0" err="1">
                          <a:effectLst/>
                        </a:rPr>
                        <a:t>vs.Open</a:t>
                      </a:r>
                      <a:r>
                        <a:rPr lang="es-ES" sz="1400" kern="0" dirty="0">
                          <a:effectLst/>
                        </a:rPr>
                        <a:t> </a:t>
                      </a:r>
                      <a:r>
                        <a:rPr lang="es-ES" sz="1400" kern="0" dirty="0" err="1">
                          <a:effectLst/>
                        </a:rPr>
                        <a:t>period</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0.42*</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dirty="0">
                          <a:effectLst/>
                        </a:rPr>
                        <a:t>0.49**</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0.63***</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dirty="0">
                          <a:effectLst/>
                        </a:rPr>
                        <a:t>0.63****</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r>
              <a:tr h="485281">
                <a:tc>
                  <a:txBody>
                    <a:bodyPr/>
                    <a:lstStyle/>
                    <a:p>
                      <a:pPr marL="0" marR="0" algn="ctr">
                        <a:spcBef>
                          <a:spcPts val="0"/>
                        </a:spcBef>
                        <a:spcAft>
                          <a:spcPts val="0"/>
                        </a:spcAft>
                      </a:pPr>
                      <a:r>
                        <a:rPr lang="en-US" sz="1400" kern="0">
                          <a:effectLst/>
                        </a:rPr>
                        <a:t>DA_a vs. Open period</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n.s.</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0.49**</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a:effectLst/>
                        </a:rPr>
                        <a:t>0.34*</a:t>
                      </a:r>
                      <a:endParaRPr lang="en-US" sz="14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dirty="0" err="1">
                          <a:effectLst/>
                        </a:rPr>
                        <a:t>n.s</a:t>
                      </a:r>
                      <a:r>
                        <a:rPr lang="en-US" sz="1400" kern="0" dirty="0">
                          <a:effectLst/>
                        </a:rPr>
                        <a:t>.</a:t>
                      </a:r>
                      <a:endParaRPr lang="en-US" sz="14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kern="0" dirty="0" err="1">
                          <a:effectLst/>
                        </a:rPr>
                        <a:t>n.s</a:t>
                      </a:r>
                      <a:r>
                        <a:rPr lang="en-US" sz="1400" kern="0" dirty="0">
                          <a:effectLst/>
                        </a:rPr>
                        <a:t>.</a:t>
                      </a:r>
                      <a:endParaRPr lang="en-US" sz="1400" kern="100" dirty="0">
                        <a:effectLst/>
                        <a:latin typeface="Times New Roman"/>
                        <a:ea typeface="SimSun"/>
                      </a:endParaRPr>
                    </a:p>
                  </a:txBody>
                  <a:tcPr marL="68580" marR="68580" marT="0" marB="0" anchor="ctr"/>
                </a:tc>
              </a:tr>
            </a:tbl>
          </a:graphicData>
        </a:graphic>
      </p:graphicFrame>
      <p:sp>
        <p:nvSpPr>
          <p:cNvPr id="7" name="Rectangle 2"/>
          <p:cNvSpPr>
            <a:spLocks noChangeArrowheads="1"/>
          </p:cNvSpPr>
          <p:nvPr/>
        </p:nvSpPr>
        <p:spPr bwMode="auto">
          <a:xfrm>
            <a:off x="9578" y="5459740"/>
            <a:ext cx="90299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0" algn="l"/>
              </a:tabLst>
              <a:defRPr>
                <a:solidFill>
                  <a:schemeClr val="tx1"/>
                </a:solidFill>
                <a:latin typeface="Arial" pitchFamily="34" charset="0"/>
                <a:cs typeface="Arial" pitchFamily="34" charset="0"/>
              </a:defRPr>
            </a:lvl1pPr>
            <a:lvl2pPr>
              <a:tabLst>
                <a:tab pos="0" algn="l"/>
              </a:tabLst>
              <a:defRPr>
                <a:solidFill>
                  <a:schemeClr val="tx1"/>
                </a:solidFill>
                <a:latin typeface="Arial" pitchFamily="34" charset="0"/>
                <a:cs typeface="Arial" pitchFamily="34" charset="0"/>
              </a:defRPr>
            </a:lvl2pPr>
            <a:lvl3pPr>
              <a:tabLst>
                <a:tab pos="0" algn="l"/>
              </a:tabLst>
              <a:defRPr>
                <a:solidFill>
                  <a:schemeClr val="tx1"/>
                </a:solidFill>
                <a:latin typeface="Arial" pitchFamily="34" charset="0"/>
                <a:cs typeface="Arial" pitchFamily="34" charset="0"/>
              </a:defRPr>
            </a:lvl3pPr>
            <a:lvl4pPr>
              <a:tabLst>
                <a:tab pos="0" algn="l"/>
              </a:tabLst>
              <a:defRPr>
                <a:solidFill>
                  <a:schemeClr val="tx1"/>
                </a:solidFill>
                <a:latin typeface="Arial" pitchFamily="34" charset="0"/>
                <a:cs typeface="Arial" pitchFamily="34" charset="0"/>
              </a:defRPr>
            </a:lvl4pPr>
            <a:lvl5pPr>
              <a:tabLst>
                <a:tab pos="0" algn="l"/>
              </a:tabLst>
              <a:defRPr>
                <a:solidFill>
                  <a:schemeClr val="tx1"/>
                </a:solidFill>
                <a:latin typeface="Arial" pitchFamily="34" charset="0"/>
                <a:cs typeface="Arial" pitchFamily="34" charset="0"/>
              </a:defRPr>
            </a:lvl5pPr>
            <a:lvl6pPr fontAlgn="base">
              <a:spcBef>
                <a:spcPct val="0"/>
              </a:spcBef>
              <a:spcAft>
                <a:spcPct val="0"/>
              </a:spcAft>
              <a:tabLst>
                <a:tab pos="0" algn="l"/>
              </a:tabLst>
              <a:defRPr>
                <a:solidFill>
                  <a:schemeClr val="tx1"/>
                </a:solidFill>
                <a:latin typeface="Arial" pitchFamily="34" charset="0"/>
                <a:cs typeface="Arial" pitchFamily="34" charset="0"/>
              </a:defRPr>
            </a:lvl6pPr>
            <a:lvl7pPr fontAlgn="base">
              <a:spcBef>
                <a:spcPct val="0"/>
              </a:spcBef>
              <a:spcAft>
                <a:spcPct val="0"/>
              </a:spcAft>
              <a:tabLst>
                <a:tab pos="0" algn="l"/>
              </a:tabLst>
              <a:defRPr>
                <a:solidFill>
                  <a:schemeClr val="tx1"/>
                </a:solidFill>
                <a:latin typeface="Arial" pitchFamily="34" charset="0"/>
                <a:cs typeface="Arial" pitchFamily="34" charset="0"/>
              </a:defRPr>
            </a:lvl7pPr>
            <a:lvl8pPr fontAlgn="base">
              <a:spcBef>
                <a:spcPct val="0"/>
              </a:spcBef>
              <a:spcAft>
                <a:spcPct val="0"/>
              </a:spcAft>
              <a:tabLst>
                <a:tab pos="0" algn="l"/>
              </a:tabLst>
              <a:defRPr>
                <a:solidFill>
                  <a:schemeClr val="tx1"/>
                </a:solidFill>
                <a:latin typeface="Arial" pitchFamily="34" charset="0"/>
                <a:cs typeface="Arial" pitchFamily="34" charset="0"/>
              </a:defRPr>
            </a:lvl8pPr>
            <a:lvl9pPr fontAlgn="base">
              <a:spcBef>
                <a:spcPct val="0"/>
              </a:spcBef>
              <a:spcAft>
                <a:spcPct val="0"/>
              </a:spcAft>
              <a:tabLst>
                <a:tab pos="0" algn="l"/>
              </a:tabLst>
              <a:defRPr>
                <a:solidFill>
                  <a:schemeClr val="tx1"/>
                </a:solidFill>
                <a:latin typeface="Arial" pitchFamily="34" charset="0"/>
                <a:cs typeface="Arial" pitchFamily="34" charset="0"/>
              </a:defRPr>
            </a:lvl9pPr>
          </a:lstStyle>
          <a:p>
            <a:r>
              <a:rPr kumimoji="0" lang="en-US" altLang="zh-CN" sz="1600" dirty="0" smtClean="0">
                <a:solidFill>
                  <a:srgbClr val="000000"/>
                </a:solidFill>
                <a:latin typeface="Times New Roman" pitchFamily="18" charset="0"/>
                <a:ea typeface="SimSun" pitchFamily="2" charset="-122"/>
                <a:cs typeface="Times New Roman" pitchFamily="18" charset="0"/>
              </a:rPr>
              <a:t>Table 6. Statistical relationship of seasonal average AO/DA indices and the open period defined by 50% ice</a:t>
            </a:r>
          </a:p>
          <a:p>
            <a:r>
              <a:rPr kumimoji="0" lang="en-US" altLang="zh-CN" sz="1600" dirty="0" smtClean="0">
                <a:solidFill>
                  <a:srgbClr val="000000"/>
                </a:solidFill>
                <a:latin typeface="Times New Roman" pitchFamily="18" charset="0"/>
                <a:ea typeface="SimSun" pitchFamily="2" charset="-122"/>
                <a:cs typeface="Times New Roman" pitchFamily="18" charset="0"/>
              </a:rPr>
              <a:t> concentration threshold for the NEP. Significance levels are </a:t>
            </a:r>
            <a:r>
              <a:rPr kumimoji="0" lang="en-US" altLang="zh-CN" sz="1600" i="1" dirty="0" smtClean="0">
                <a:solidFill>
                  <a:srgbClr val="000000"/>
                </a:solidFill>
                <a:latin typeface="Times New Roman" pitchFamily="18" charset="0"/>
                <a:ea typeface="SimSun" pitchFamily="2" charset="-122"/>
                <a:cs typeface="Times New Roman" pitchFamily="18" charset="0"/>
              </a:rPr>
              <a:t>P</a:t>
            </a:r>
            <a:r>
              <a:rPr kumimoji="0" lang="en-US" altLang="zh-CN" sz="1600" dirty="0" smtClean="0">
                <a:solidFill>
                  <a:srgbClr val="000000"/>
                </a:solidFill>
                <a:latin typeface="Times New Roman" pitchFamily="18" charset="0"/>
                <a:ea typeface="SimSun" pitchFamily="2" charset="-122"/>
                <a:cs typeface="Times New Roman" pitchFamily="18" charset="0"/>
              </a:rPr>
              <a:t>&lt;0.001 (***), </a:t>
            </a:r>
            <a:r>
              <a:rPr kumimoji="0" lang="en-US" altLang="zh-CN" sz="1600" i="1" dirty="0" smtClean="0">
                <a:solidFill>
                  <a:srgbClr val="000000"/>
                </a:solidFill>
                <a:latin typeface="Times New Roman" pitchFamily="18" charset="0"/>
                <a:ea typeface="SimSun" pitchFamily="2" charset="-122"/>
                <a:cs typeface="Times New Roman" pitchFamily="18" charset="0"/>
              </a:rPr>
              <a:t>P</a:t>
            </a:r>
            <a:r>
              <a:rPr kumimoji="0" lang="en-US" altLang="zh-CN" sz="1600" dirty="0" smtClean="0">
                <a:solidFill>
                  <a:srgbClr val="000000"/>
                </a:solidFill>
                <a:latin typeface="Times New Roman" pitchFamily="18" charset="0"/>
                <a:ea typeface="SimSun" pitchFamily="2" charset="-122"/>
                <a:cs typeface="Times New Roman" pitchFamily="18" charset="0"/>
              </a:rPr>
              <a:t>&lt;0.01 (**), and </a:t>
            </a:r>
            <a:r>
              <a:rPr kumimoji="0" lang="en-US" altLang="zh-CN" sz="1600" i="1" dirty="0" smtClean="0">
                <a:solidFill>
                  <a:srgbClr val="000000"/>
                </a:solidFill>
                <a:latin typeface="Times New Roman" pitchFamily="18" charset="0"/>
                <a:ea typeface="SimSun" pitchFamily="2" charset="-122"/>
                <a:cs typeface="Times New Roman" pitchFamily="18" charset="0"/>
              </a:rPr>
              <a:t>P</a:t>
            </a:r>
            <a:r>
              <a:rPr kumimoji="0" lang="en-US" altLang="zh-CN" sz="1600" dirty="0" smtClean="0">
                <a:solidFill>
                  <a:srgbClr val="000000"/>
                </a:solidFill>
                <a:latin typeface="Times New Roman" pitchFamily="18" charset="0"/>
                <a:ea typeface="SimSun" pitchFamily="2" charset="-122"/>
                <a:cs typeface="Times New Roman" pitchFamily="18" charset="0"/>
              </a:rPr>
              <a:t>&lt;0.05 (*). </a:t>
            </a:r>
          </a:p>
          <a:p>
            <a:r>
              <a:rPr kumimoji="0" lang="en-US" altLang="zh-CN" sz="1600" dirty="0" err="1" smtClean="0">
                <a:solidFill>
                  <a:srgbClr val="000000"/>
                </a:solidFill>
                <a:latin typeface="Times New Roman" pitchFamily="18" charset="0"/>
                <a:ea typeface="SimSun" pitchFamily="2" charset="-122"/>
                <a:cs typeface="Times New Roman" pitchFamily="18" charset="0"/>
              </a:rPr>
              <a:t>n.s</a:t>
            </a:r>
            <a:r>
              <a:rPr kumimoji="0" lang="en-US" altLang="zh-CN" sz="1600" dirty="0" smtClean="0">
                <a:solidFill>
                  <a:srgbClr val="000000"/>
                </a:solidFill>
                <a:latin typeface="Times New Roman" pitchFamily="18" charset="0"/>
                <a:ea typeface="SimSun" pitchFamily="2" charset="-122"/>
                <a:cs typeface="Times New Roman" pitchFamily="18" charset="0"/>
              </a:rPr>
              <a:t>. denotes insignificant at the 0.05 level, N/A denotes </a:t>
            </a:r>
            <a:r>
              <a:rPr kumimoji="0" lang="en-US" altLang="zh-CN" sz="1600" dirty="0" smtClean="0">
                <a:solidFill>
                  <a:srgbClr val="333333"/>
                </a:solidFill>
                <a:latin typeface="Times New Roman" pitchFamily="18" charset="0"/>
                <a:ea typeface="SimSun" pitchFamily="2" charset="-122"/>
                <a:cs typeface="Times New Roman" pitchFamily="18" charset="0"/>
              </a:rPr>
              <a:t>inapplicable</a:t>
            </a:r>
            <a:r>
              <a:rPr kumimoji="0" lang="en-US" altLang="zh-CN" sz="1600" dirty="0" smtClean="0">
                <a:solidFill>
                  <a:srgbClr val="000000"/>
                </a:solidFill>
                <a:latin typeface="Times New Roman" pitchFamily="18" charset="0"/>
                <a:ea typeface="SimSun" pitchFamily="2" charset="-122"/>
                <a:cs typeface="Times New Roman" pitchFamily="18" charset="0"/>
              </a:rPr>
              <a:t>. The subscripts of w, </a:t>
            </a:r>
            <a:r>
              <a:rPr kumimoji="0" lang="en-US" altLang="zh-CN" sz="1600" dirty="0" err="1" smtClean="0">
                <a:solidFill>
                  <a:srgbClr val="000000"/>
                </a:solidFill>
                <a:latin typeface="Times New Roman" pitchFamily="18" charset="0"/>
                <a:ea typeface="SimSun" pitchFamily="2" charset="-122"/>
                <a:cs typeface="Times New Roman" pitchFamily="18" charset="0"/>
              </a:rPr>
              <a:t>sp</a:t>
            </a:r>
            <a:r>
              <a:rPr kumimoji="0" lang="en-US" altLang="zh-CN" sz="1600" dirty="0" smtClean="0">
                <a:solidFill>
                  <a:srgbClr val="000000"/>
                </a:solidFill>
                <a:latin typeface="Times New Roman" pitchFamily="18" charset="0"/>
                <a:ea typeface="SimSun" pitchFamily="2" charset="-122"/>
                <a:cs typeface="Times New Roman" pitchFamily="18" charset="0"/>
              </a:rPr>
              <a:t>, </a:t>
            </a:r>
            <a:r>
              <a:rPr kumimoji="0" lang="en-US" altLang="zh-CN" sz="1600" dirty="0" err="1" smtClean="0">
                <a:solidFill>
                  <a:srgbClr val="000000"/>
                </a:solidFill>
                <a:latin typeface="Times New Roman" pitchFamily="18" charset="0"/>
                <a:ea typeface="SimSun" pitchFamily="2" charset="-122"/>
                <a:cs typeface="Times New Roman" pitchFamily="18" charset="0"/>
              </a:rPr>
              <a:t>su</a:t>
            </a:r>
            <a:r>
              <a:rPr kumimoji="0" lang="en-US" altLang="zh-CN" sz="1600" dirty="0" smtClean="0">
                <a:solidFill>
                  <a:srgbClr val="000000"/>
                </a:solidFill>
                <a:latin typeface="Times New Roman" pitchFamily="18" charset="0"/>
                <a:ea typeface="SimSun" pitchFamily="2" charset="-122"/>
                <a:cs typeface="Times New Roman" pitchFamily="18" charset="0"/>
              </a:rPr>
              <a:t>, and a </a:t>
            </a:r>
          </a:p>
          <a:p>
            <a:r>
              <a:rPr kumimoji="0" lang="en-US" altLang="zh-CN" sz="1600" dirty="0" smtClean="0">
                <a:solidFill>
                  <a:srgbClr val="000000"/>
                </a:solidFill>
                <a:latin typeface="Times New Roman" pitchFamily="18" charset="0"/>
                <a:ea typeface="SimSun" pitchFamily="2" charset="-122"/>
                <a:cs typeface="Times New Roman" pitchFamily="18" charset="0"/>
              </a:rPr>
              <a:t>denote the winter (December-February), spring (March-May), summer (June-August), and autumn </a:t>
            </a:r>
          </a:p>
          <a:p>
            <a:r>
              <a:rPr kumimoji="0" lang="en-US" altLang="zh-CN" sz="1600" dirty="0" smtClean="0">
                <a:solidFill>
                  <a:srgbClr val="000000"/>
                </a:solidFill>
                <a:latin typeface="Times New Roman" pitchFamily="18" charset="0"/>
                <a:ea typeface="SimSun" pitchFamily="2" charset="-122"/>
                <a:cs typeface="Times New Roman" pitchFamily="18" charset="0"/>
              </a:rPr>
              <a:t>(September-November).</a:t>
            </a:r>
            <a:endParaRPr kumimoji="0" lang="en-US" altLang="zh-CN" sz="1600" dirty="0" smtClean="0">
              <a:solidFill>
                <a:srgbClr val="000000"/>
              </a:solidFill>
            </a:endParaRPr>
          </a:p>
          <a:p>
            <a:pPr eaLnBrk="0" hangingPunct="0"/>
            <a:endParaRPr kumimoji="0" lang="en-US" altLang="zh-CN" sz="1600" dirty="0" smtClean="0">
              <a:solidFill>
                <a:srgbClr val="000000"/>
              </a:solidFill>
            </a:endParaRPr>
          </a:p>
        </p:txBody>
      </p:sp>
    </p:spTree>
    <p:extLst>
      <p:ext uri="{BB962C8B-B14F-4D97-AF65-F5344CB8AC3E}">
        <p14:creationId xmlns:p14="http://schemas.microsoft.com/office/powerpoint/2010/main" val="2115680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AO/DA vs open period in </a:t>
            </a:r>
            <a:r>
              <a:rPr lang="en-US" dirty="0" smtClean="0">
                <a:solidFill>
                  <a:srgbClr val="000000"/>
                </a:solidFill>
              </a:rPr>
              <a:t>HSR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6313191"/>
              </p:ext>
            </p:extLst>
          </p:nvPr>
        </p:nvGraphicFramePr>
        <p:xfrm>
          <a:off x="899592" y="1268760"/>
          <a:ext cx="6639501" cy="4617176"/>
        </p:xfrm>
        <a:graphic>
          <a:graphicData uri="http://schemas.openxmlformats.org/drawingml/2006/table">
            <a:tbl>
              <a:tblPr>
                <a:tableStyleId>{5C22544A-7EE6-4342-B048-85BDC9FD1C3A}</a:tableStyleId>
              </a:tblPr>
              <a:tblGrid>
                <a:gridCol w="2290737"/>
                <a:gridCol w="871753"/>
                <a:gridCol w="832665"/>
                <a:gridCol w="817211"/>
                <a:gridCol w="976290"/>
                <a:gridCol w="850845"/>
              </a:tblGrid>
              <a:tr h="368115">
                <a:tc>
                  <a:txBody>
                    <a:bodyPr/>
                    <a:lstStyle/>
                    <a:p>
                      <a:pPr marL="0" marR="0" algn="ctr">
                        <a:spcBef>
                          <a:spcPts val="0"/>
                        </a:spcBef>
                        <a:spcAft>
                          <a:spcPts val="0"/>
                        </a:spcAft>
                      </a:pPr>
                      <a:r>
                        <a:rPr lang="en-US" sz="1600" kern="0" dirty="0">
                          <a:effectLst/>
                        </a:rPr>
                        <a:t> </a:t>
                      </a:r>
                      <a:endParaRPr lang="en-US" sz="16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Chukchi</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East Siberian</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Laptev</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Kara</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Barents</a:t>
                      </a:r>
                      <a:endParaRPr lang="en-US" sz="1600" kern="100">
                        <a:effectLst/>
                        <a:latin typeface="Times New Roman"/>
                        <a:ea typeface="SimSun"/>
                      </a:endParaRPr>
                    </a:p>
                  </a:txBody>
                  <a:tcPr marL="68580" marR="68580" marT="0" marB="0" anchor="ctr"/>
                </a:tc>
              </a:tr>
              <a:tr h="485707">
                <a:tc>
                  <a:txBody>
                    <a:bodyPr/>
                    <a:lstStyle/>
                    <a:p>
                      <a:pPr marL="0" marR="0" algn="ctr">
                        <a:spcBef>
                          <a:spcPts val="0"/>
                        </a:spcBef>
                        <a:spcAft>
                          <a:spcPts val="0"/>
                        </a:spcAft>
                      </a:pPr>
                      <a:r>
                        <a:rPr lang="en-US" sz="1600" kern="0" dirty="0" err="1">
                          <a:effectLst/>
                        </a:rPr>
                        <a:t>AO_w</a:t>
                      </a:r>
                      <a:r>
                        <a:rPr lang="en-US" sz="1600" kern="0" dirty="0">
                          <a:effectLst/>
                        </a:rPr>
                        <a:t> vs. Open period</a:t>
                      </a:r>
                      <a:endParaRPr lang="en-US" sz="16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dirty="0" err="1">
                          <a:effectLst/>
                        </a:rPr>
                        <a:t>n.s</a:t>
                      </a:r>
                      <a:r>
                        <a:rPr lang="en-US" sz="1600" kern="0" dirty="0">
                          <a:effectLst/>
                        </a:rPr>
                        <a:t>.</a:t>
                      </a:r>
                      <a:endParaRPr lang="en-US" sz="16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0.35*</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r>
              <a:tr h="485707">
                <a:tc>
                  <a:txBody>
                    <a:bodyPr/>
                    <a:lstStyle/>
                    <a:p>
                      <a:pPr marL="0" marR="0" algn="ctr">
                        <a:spcBef>
                          <a:spcPts val="0"/>
                        </a:spcBef>
                        <a:spcAft>
                          <a:spcPts val="0"/>
                        </a:spcAft>
                      </a:pPr>
                      <a:r>
                        <a:rPr lang="en-US" sz="1600" kern="0">
                          <a:effectLst/>
                        </a:rPr>
                        <a:t>AO_sp vs. Open period</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dirty="0" err="1">
                          <a:effectLst/>
                        </a:rPr>
                        <a:t>n.s</a:t>
                      </a:r>
                      <a:r>
                        <a:rPr lang="en-US" sz="1600" kern="0" dirty="0">
                          <a:effectLst/>
                        </a:rPr>
                        <a:t>.</a:t>
                      </a:r>
                      <a:endParaRPr lang="en-US" sz="16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dirty="0">
                          <a:effectLst/>
                        </a:rPr>
                        <a:t>0.40*</a:t>
                      </a:r>
                      <a:endParaRPr lang="en-US" sz="16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r>
              <a:tr h="485707">
                <a:tc>
                  <a:txBody>
                    <a:bodyPr/>
                    <a:lstStyle/>
                    <a:p>
                      <a:pPr marL="0" marR="0" algn="ctr">
                        <a:spcBef>
                          <a:spcPts val="0"/>
                        </a:spcBef>
                        <a:spcAft>
                          <a:spcPts val="0"/>
                        </a:spcAft>
                      </a:pPr>
                      <a:r>
                        <a:rPr lang="es-ES" sz="1600" kern="0">
                          <a:effectLst/>
                        </a:rPr>
                        <a:t>AO_su vs.Open period</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dirty="0" err="1">
                          <a:effectLst/>
                        </a:rPr>
                        <a:t>n.s</a:t>
                      </a:r>
                      <a:r>
                        <a:rPr lang="en-US" sz="1600" kern="0" dirty="0">
                          <a:effectLst/>
                        </a:rPr>
                        <a:t>.</a:t>
                      </a:r>
                      <a:endParaRPr lang="en-US" sz="16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dirty="0" err="1">
                          <a:effectLst/>
                        </a:rPr>
                        <a:t>n.s</a:t>
                      </a:r>
                      <a:r>
                        <a:rPr lang="en-US" sz="1600" kern="0" dirty="0">
                          <a:effectLst/>
                        </a:rPr>
                        <a:t>.</a:t>
                      </a:r>
                      <a:endParaRPr lang="en-US" sz="16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-0.39*</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r>
              <a:tr h="485707">
                <a:tc>
                  <a:txBody>
                    <a:bodyPr/>
                    <a:lstStyle/>
                    <a:p>
                      <a:pPr marL="0" marR="0" algn="ctr">
                        <a:spcBef>
                          <a:spcPts val="0"/>
                        </a:spcBef>
                        <a:spcAft>
                          <a:spcPts val="0"/>
                        </a:spcAft>
                      </a:pPr>
                      <a:r>
                        <a:rPr lang="en-US" sz="1600" kern="0">
                          <a:effectLst/>
                        </a:rPr>
                        <a:t>AO_a vs. Open period</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dirty="0" err="1">
                          <a:effectLst/>
                        </a:rPr>
                        <a:t>n.s</a:t>
                      </a:r>
                      <a:r>
                        <a:rPr lang="en-US" sz="1600" kern="0" dirty="0">
                          <a:effectLst/>
                        </a:rPr>
                        <a:t>.</a:t>
                      </a:r>
                      <a:endParaRPr lang="en-US" sz="16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r>
              <a:tr h="485707">
                <a:tc>
                  <a:txBody>
                    <a:bodyPr/>
                    <a:lstStyle/>
                    <a:p>
                      <a:pPr marL="0" marR="0" algn="ctr">
                        <a:spcBef>
                          <a:spcPts val="0"/>
                        </a:spcBef>
                        <a:spcAft>
                          <a:spcPts val="0"/>
                        </a:spcAft>
                      </a:pPr>
                      <a:r>
                        <a:rPr lang="en-US" sz="1600" kern="0">
                          <a:effectLst/>
                        </a:rPr>
                        <a:t>DA_w vs. Open period</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dirty="0" err="1">
                          <a:effectLst/>
                        </a:rPr>
                        <a:t>n.s</a:t>
                      </a:r>
                      <a:r>
                        <a:rPr lang="en-US" sz="1600" kern="0" dirty="0">
                          <a:effectLst/>
                        </a:rPr>
                        <a:t>.</a:t>
                      </a:r>
                      <a:endParaRPr lang="en-US" sz="16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dirty="0" err="1">
                          <a:effectLst/>
                        </a:rPr>
                        <a:t>n.s</a:t>
                      </a:r>
                      <a:r>
                        <a:rPr lang="en-US" sz="1600" kern="0" dirty="0">
                          <a:effectLst/>
                        </a:rPr>
                        <a:t>.</a:t>
                      </a:r>
                      <a:endParaRPr lang="en-US" sz="16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r>
              <a:tr h="485707">
                <a:tc>
                  <a:txBody>
                    <a:bodyPr/>
                    <a:lstStyle/>
                    <a:p>
                      <a:pPr marL="0" marR="0" algn="ctr">
                        <a:spcBef>
                          <a:spcPts val="0"/>
                        </a:spcBef>
                        <a:spcAft>
                          <a:spcPts val="0"/>
                        </a:spcAft>
                      </a:pPr>
                      <a:r>
                        <a:rPr lang="en-US" sz="1600" kern="0">
                          <a:effectLst/>
                        </a:rPr>
                        <a:t>DA_sp vs. Open period</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0.49**</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dirty="0" err="1">
                          <a:effectLst/>
                        </a:rPr>
                        <a:t>n.s</a:t>
                      </a:r>
                      <a:r>
                        <a:rPr lang="en-US" sz="1600" kern="0" dirty="0">
                          <a:effectLst/>
                        </a:rPr>
                        <a:t>.</a:t>
                      </a:r>
                      <a:endParaRPr lang="en-US" sz="1600" kern="1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dirty="0" err="1">
                          <a:effectLst/>
                        </a:rPr>
                        <a:t>n.s</a:t>
                      </a:r>
                      <a:r>
                        <a:rPr lang="en-US" sz="1600" kern="0" dirty="0">
                          <a:effectLst/>
                        </a:rPr>
                        <a:t>.</a:t>
                      </a:r>
                      <a:endParaRPr lang="en-US" sz="1600" kern="100" dirty="0">
                        <a:effectLst/>
                        <a:latin typeface="Times New Roman"/>
                        <a:ea typeface="SimSun"/>
                      </a:endParaRPr>
                    </a:p>
                  </a:txBody>
                  <a:tcPr marL="68580" marR="68580" marT="0" marB="0" anchor="ctr"/>
                </a:tc>
              </a:tr>
              <a:tr h="485707">
                <a:tc>
                  <a:txBody>
                    <a:bodyPr/>
                    <a:lstStyle/>
                    <a:p>
                      <a:pPr marL="0" marR="0" algn="ctr">
                        <a:spcBef>
                          <a:spcPts val="0"/>
                        </a:spcBef>
                        <a:spcAft>
                          <a:spcPts val="0"/>
                        </a:spcAft>
                      </a:pPr>
                      <a:r>
                        <a:rPr lang="es-ES" sz="1600" kern="0">
                          <a:effectLst/>
                        </a:rPr>
                        <a:t>DA_su vs.Open period</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0.41*</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0.45**</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0.61***</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0.60*</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dirty="0" err="1">
                          <a:effectLst/>
                        </a:rPr>
                        <a:t>n.s</a:t>
                      </a:r>
                      <a:r>
                        <a:rPr lang="en-US" sz="1600" kern="0" dirty="0">
                          <a:effectLst/>
                        </a:rPr>
                        <a:t>.</a:t>
                      </a:r>
                      <a:endParaRPr lang="en-US" sz="1600" kern="100" dirty="0">
                        <a:effectLst/>
                        <a:latin typeface="Times New Roman"/>
                        <a:ea typeface="SimSun"/>
                      </a:endParaRPr>
                    </a:p>
                  </a:txBody>
                  <a:tcPr marL="68580" marR="68580" marT="0" marB="0" anchor="ctr"/>
                </a:tc>
              </a:tr>
              <a:tr h="485707">
                <a:tc>
                  <a:txBody>
                    <a:bodyPr/>
                    <a:lstStyle/>
                    <a:p>
                      <a:pPr marL="0" marR="0" algn="ctr">
                        <a:spcBef>
                          <a:spcPts val="0"/>
                        </a:spcBef>
                        <a:spcAft>
                          <a:spcPts val="0"/>
                        </a:spcAft>
                      </a:pPr>
                      <a:r>
                        <a:rPr lang="en-US" sz="1600" kern="0">
                          <a:effectLst/>
                        </a:rPr>
                        <a:t>DA_a vs. Open period</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0.49**</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a:effectLst/>
                        </a:rPr>
                        <a:t>n.s.</a:t>
                      </a:r>
                      <a:endParaRPr lang="en-US" sz="1600" kern="1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600" kern="0" dirty="0" err="1">
                          <a:effectLst/>
                        </a:rPr>
                        <a:t>n.s</a:t>
                      </a:r>
                      <a:r>
                        <a:rPr lang="en-US" sz="1600" kern="0" dirty="0">
                          <a:effectLst/>
                        </a:rPr>
                        <a:t>.</a:t>
                      </a:r>
                      <a:endParaRPr lang="en-US" sz="1600" kern="100" dirty="0">
                        <a:effectLst/>
                        <a:latin typeface="Times New Roman"/>
                        <a:ea typeface="SimSun"/>
                      </a:endParaRPr>
                    </a:p>
                  </a:txBody>
                  <a:tcPr marL="68580" marR="68580" marT="0" marB="0" anchor="ctr"/>
                </a:tc>
              </a:tr>
            </a:tbl>
          </a:graphicData>
        </a:graphic>
      </p:graphicFrame>
      <p:sp>
        <p:nvSpPr>
          <p:cNvPr id="5" name="Rectangle 1"/>
          <p:cNvSpPr>
            <a:spLocks noChangeArrowheads="1"/>
          </p:cNvSpPr>
          <p:nvPr/>
        </p:nvSpPr>
        <p:spPr bwMode="auto">
          <a:xfrm>
            <a:off x="0" y="6158136"/>
            <a:ext cx="402308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0" algn="l"/>
              </a:tabLst>
              <a:defRPr>
                <a:solidFill>
                  <a:schemeClr val="tx1"/>
                </a:solidFill>
                <a:latin typeface="Arial" pitchFamily="34" charset="0"/>
                <a:cs typeface="Arial" pitchFamily="34" charset="0"/>
              </a:defRPr>
            </a:lvl1pPr>
            <a:lvl2pPr>
              <a:tabLst>
                <a:tab pos="0" algn="l"/>
              </a:tabLst>
              <a:defRPr>
                <a:solidFill>
                  <a:schemeClr val="tx1"/>
                </a:solidFill>
                <a:latin typeface="Arial" pitchFamily="34" charset="0"/>
                <a:cs typeface="Arial" pitchFamily="34" charset="0"/>
              </a:defRPr>
            </a:lvl2pPr>
            <a:lvl3pPr>
              <a:tabLst>
                <a:tab pos="0" algn="l"/>
              </a:tabLst>
              <a:defRPr>
                <a:solidFill>
                  <a:schemeClr val="tx1"/>
                </a:solidFill>
                <a:latin typeface="Arial" pitchFamily="34" charset="0"/>
                <a:cs typeface="Arial" pitchFamily="34" charset="0"/>
              </a:defRPr>
            </a:lvl3pPr>
            <a:lvl4pPr>
              <a:tabLst>
                <a:tab pos="0" algn="l"/>
              </a:tabLst>
              <a:defRPr>
                <a:solidFill>
                  <a:schemeClr val="tx1"/>
                </a:solidFill>
                <a:latin typeface="Arial" pitchFamily="34" charset="0"/>
                <a:cs typeface="Arial" pitchFamily="34" charset="0"/>
              </a:defRPr>
            </a:lvl4pPr>
            <a:lvl5pPr>
              <a:tabLst>
                <a:tab pos="0" algn="l"/>
              </a:tabLst>
              <a:defRPr>
                <a:solidFill>
                  <a:schemeClr val="tx1"/>
                </a:solidFill>
                <a:latin typeface="Arial" pitchFamily="34" charset="0"/>
                <a:cs typeface="Arial" pitchFamily="34" charset="0"/>
              </a:defRPr>
            </a:lvl5pPr>
            <a:lvl6pPr fontAlgn="base">
              <a:spcBef>
                <a:spcPct val="0"/>
              </a:spcBef>
              <a:spcAft>
                <a:spcPct val="0"/>
              </a:spcAft>
              <a:tabLst>
                <a:tab pos="0" algn="l"/>
              </a:tabLst>
              <a:defRPr>
                <a:solidFill>
                  <a:schemeClr val="tx1"/>
                </a:solidFill>
                <a:latin typeface="Arial" pitchFamily="34" charset="0"/>
                <a:cs typeface="Arial" pitchFamily="34" charset="0"/>
              </a:defRPr>
            </a:lvl6pPr>
            <a:lvl7pPr fontAlgn="base">
              <a:spcBef>
                <a:spcPct val="0"/>
              </a:spcBef>
              <a:spcAft>
                <a:spcPct val="0"/>
              </a:spcAft>
              <a:tabLst>
                <a:tab pos="0" algn="l"/>
              </a:tabLst>
              <a:defRPr>
                <a:solidFill>
                  <a:schemeClr val="tx1"/>
                </a:solidFill>
                <a:latin typeface="Arial" pitchFamily="34" charset="0"/>
                <a:cs typeface="Arial" pitchFamily="34" charset="0"/>
              </a:defRPr>
            </a:lvl7pPr>
            <a:lvl8pPr fontAlgn="base">
              <a:spcBef>
                <a:spcPct val="0"/>
              </a:spcBef>
              <a:spcAft>
                <a:spcPct val="0"/>
              </a:spcAft>
              <a:tabLst>
                <a:tab pos="0" algn="l"/>
              </a:tabLst>
              <a:defRPr>
                <a:solidFill>
                  <a:schemeClr val="tx1"/>
                </a:solidFill>
                <a:latin typeface="Arial" pitchFamily="34" charset="0"/>
                <a:cs typeface="Arial" pitchFamily="34" charset="0"/>
              </a:defRPr>
            </a:lvl8pPr>
            <a:lvl9pPr fontAlgn="base">
              <a:spcBef>
                <a:spcPct val="0"/>
              </a:spcBef>
              <a:spcAft>
                <a:spcPct val="0"/>
              </a:spcAft>
              <a:tabLst>
                <a:tab pos="0" algn="l"/>
              </a:tabLst>
              <a:defRPr>
                <a:solidFill>
                  <a:schemeClr val="tx1"/>
                </a:solidFill>
                <a:latin typeface="Arial" pitchFamily="34" charset="0"/>
                <a:cs typeface="Arial" pitchFamily="34" charset="0"/>
              </a:defRPr>
            </a:lvl9pPr>
          </a:lstStyle>
          <a:p>
            <a:r>
              <a:rPr kumimoji="0" lang="en-US" altLang="zh-CN" sz="1600" dirty="0" smtClean="0">
                <a:solidFill>
                  <a:srgbClr val="000000"/>
                </a:solidFill>
                <a:latin typeface="Times New Roman" pitchFamily="18" charset="0"/>
                <a:ea typeface="SimSun" pitchFamily="2" charset="-122"/>
                <a:cs typeface="Times New Roman" pitchFamily="18" charset="0"/>
              </a:rPr>
              <a:t>Table 7. The same as Table 6, but for the HSR.</a:t>
            </a:r>
            <a:endParaRPr kumimoji="0" lang="en-US" altLang="zh-CN" sz="1600" dirty="0" smtClean="0">
              <a:solidFill>
                <a:srgbClr val="000000"/>
              </a:solidFill>
            </a:endParaRPr>
          </a:p>
          <a:p>
            <a:pPr eaLnBrk="0" hangingPunct="0"/>
            <a:endParaRPr kumimoji="0" lang="en-US" altLang="zh-CN" dirty="0" smtClean="0">
              <a:solidFill>
                <a:srgbClr val="000000"/>
              </a:solidFill>
            </a:endParaRPr>
          </a:p>
        </p:txBody>
      </p:sp>
    </p:spTree>
    <p:extLst>
      <p:ext uri="{BB962C8B-B14F-4D97-AF65-F5344CB8AC3E}">
        <p14:creationId xmlns:p14="http://schemas.microsoft.com/office/powerpoint/2010/main" val="1787744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395536" y="980728"/>
            <a:ext cx="8229600" cy="5760640"/>
          </a:xfrm>
        </p:spPr>
        <p:txBody>
          <a:bodyPr/>
          <a:lstStyle/>
          <a:p>
            <a:r>
              <a:rPr lang="en-US" sz="2400" kern="100" dirty="0" smtClean="0">
                <a:latin typeface="Times New Roman" panose="02020603050405020304" pitchFamily="18" charset="0"/>
                <a:ea typeface="SimSun"/>
                <a:cs typeface="Times New Roman" panose="02020603050405020304" pitchFamily="18" charset="0"/>
              </a:rPr>
              <a:t>NEP: The </a:t>
            </a:r>
            <a:r>
              <a:rPr lang="en-US" sz="2400" kern="100" dirty="0">
                <a:latin typeface="Times New Roman" panose="02020603050405020304" pitchFamily="18" charset="0"/>
                <a:ea typeface="SimSun"/>
                <a:cs typeface="Times New Roman" panose="02020603050405020304" pitchFamily="18" charset="0"/>
              </a:rPr>
              <a:t>spatial average open period, defined by 50% ice concentration threshold, became about twice as long, from about 70 days in the early 1980s to about 140 days in the early </a:t>
            </a:r>
            <a:r>
              <a:rPr lang="en-US" sz="2400" kern="100" dirty="0" smtClean="0">
                <a:latin typeface="Times New Roman" panose="02020603050405020304" pitchFamily="18" charset="0"/>
                <a:ea typeface="SimSun"/>
                <a:cs typeface="Times New Roman" panose="02020603050405020304" pitchFamily="18" charset="0"/>
              </a:rPr>
              <a:t>2010s</a:t>
            </a:r>
          </a:p>
          <a:p>
            <a:r>
              <a:rPr lang="en-US" sz="2400" kern="100" dirty="0" smtClean="0">
                <a:latin typeface="Times New Roman" panose="02020603050405020304" pitchFamily="18" charset="0"/>
                <a:ea typeface="SimSun"/>
                <a:cs typeface="Times New Roman" panose="02020603050405020304" pitchFamily="18" charset="0"/>
              </a:rPr>
              <a:t>HSR: The </a:t>
            </a:r>
            <a:r>
              <a:rPr lang="en-US" sz="2400" kern="100" dirty="0">
                <a:latin typeface="Times New Roman" panose="02020603050405020304" pitchFamily="18" charset="0"/>
                <a:ea typeface="SimSun"/>
                <a:cs typeface="Times New Roman" panose="02020603050405020304" pitchFamily="18" charset="0"/>
              </a:rPr>
              <a:t>summer opening of the HSR north of the islands of the eastern Arctic Ocean was also lengthened during recent years. The summer ice-free period reached 42 days in </a:t>
            </a:r>
            <a:r>
              <a:rPr lang="en-US" sz="2400" kern="100" dirty="0" smtClean="0">
                <a:latin typeface="Times New Roman" panose="02020603050405020304" pitchFamily="18" charset="0"/>
                <a:ea typeface="SimSun"/>
                <a:cs typeface="Times New Roman" panose="02020603050405020304" pitchFamily="18" charset="0"/>
              </a:rPr>
              <a:t>2012</a:t>
            </a:r>
          </a:p>
          <a:p>
            <a:r>
              <a:rPr lang="en-US" sz="2400" kern="100" dirty="0" smtClean="0">
                <a:latin typeface="Times New Roman" panose="02020603050405020304" pitchFamily="18" charset="0"/>
                <a:ea typeface="SimSun"/>
                <a:cs typeface="Times New Roman" panose="02020603050405020304" pitchFamily="18" charset="0"/>
              </a:rPr>
              <a:t>DA closely relates to NEP and HSR openings, than AO!</a:t>
            </a:r>
          </a:p>
          <a:p>
            <a:r>
              <a:rPr lang="en-US" sz="2400" dirty="0">
                <a:latin typeface="Times New Roman" panose="02020603050405020304" pitchFamily="18" charset="0"/>
                <a:cs typeface="Times New Roman" panose="02020603050405020304" pitchFamily="18" charset="0"/>
              </a:rPr>
              <a:t>Although both NEP and HSR have become more accessible during recent years, the spatial distributions of sea ice have a large </a:t>
            </a:r>
            <a:r>
              <a:rPr lang="en-US" sz="2400" dirty="0" err="1">
                <a:latin typeface="Times New Roman" panose="02020603050405020304" pitchFamily="18" charset="0"/>
                <a:cs typeface="Times New Roman" panose="02020603050405020304" pitchFamily="18" charset="0"/>
              </a:rPr>
              <a:t>interannual</a:t>
            </a:r>
            <a:r>
              <a:rPr lang="en-US" sz="2400" dirty="0">
                <a:latin typeface="Times New Roman" panose="02020603050405020304" pitchFamily="18" charset="0"/>
                <a:cs typeface="Times New Roman" panose="02020603050405020304" pitchFamily="18" charset="0"/>
              </a:rPr>
              <a:t> and seasonal variability. Using the same threshold of ice centration, the continuous period with the entire sea route open completely was much shorter than the open period averaged from test points due to local blockade by sea ice</a:t>
            </a:r>
            <a:endParaRPr lang="en-US" sz="2400" kern="100" dirty="0" smtClean="0">
              <a:latin typeface="Times New Roman" panose="02020603050405020304" pitchFamily="18" charset="0"/>
              <a:ea typeface="SimSun"/>
              <a:cs typeface="Times New Roman" panose="02020603050405020304" pitchFamily="18" charset="0"/>
            </a:endParaRPr>
          </a:p>
          <a:p>
            <a:endParaRPr lang="en-US" dirty="0"/>
          </a:p>
        </p:txBody>
      </p:sp>
    </p:spTree>
    <p:extLst>
      <p:ext uri="{BB962C8B-B14F-4D97-AF65-F5344CB8AC3E}">
        <p14:creationId xmlns:p14="http://schemas.microsoft.com/office/powerpoint/2010/main" val="2083090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Subtitle 2"/>
          <p:cNvSpPr>
            <a:spLocks noGrp="1"/>
          </p:cNvSpPr>
          <p:nvPr>
            <p:ph type="subTitle" idx="1"/>
          </p:nvPr>
        </p:nvSpPr>
        <p:spPr>
          <a:xfrm>
            <a:off x="0" y="3"/>
            <a:ext cx="9144000" cy="620713"/>
          </a:xfrm>
        </p:spPr>
        <p:txBody>
          <a:bodyPr/>
          <a:lstStyle/>
          <a:p>
            <a:r>
              <a:rPr lang="en-US" smtClean="0"/>
              <a:t>1. Introduction: </a:t>
            </a:r>
            <a:r>
              <a:rPr lang="en-US" sz="2800" smtClean="0"/>
              <a:t>September Ice minima: 2007-2011</a:t>
            </a:r>
          </a:p>
        </p:txBody>
      </p:sp>
      <p:pic>
        <p:nvPicPr>
          <p:cNvPr id="23554" name="Picture 3" descr="Fig1_still_seaIce2007_0914_noGraph.jpg"/>
          <p:cNvPicPr>
            <a:picLocks noChangeAspect="1"/>
          </p:cNvPicPr>
          <p:nvPr/>
        </p:nvPicPr>
        <p:blipFill>
          <a:blip r:embed="rId2"/>
          <a:srcRect/>
          <a:stretch>
            <a:fillRect/>
          </a:stretch>
        </p:blipFill>
        <p:spPr bwMode="auto">
          <a:xfrm>
            <a:off x="268292" y="590550"/>
            <a:ext cx="4706937" cy="2647950"/>
          </a:xfrm>
          <a:prstGeom prst="rect">
            <a:avLst/>
          </a:prstGeom>
          <a:noFill/>
          <a:ln w="9525">
            <a:noFill/>
            <a:miter lim="800000"/>
            <a:headEnd/>
            <a:tailEnd/>
          </a:ln>
        </p:spPr>
      </p:pic>
      <p:pic>
        <p:nvPicPr>
          <p:cNvPr id="23555" name="Picture 5" descr="ice_extent.eps"/>
          <p:cNvPicPr>
            <a:picLocks noChangeAspect="1"/>
          </p:cNvPicPr>
          <p:nvPr/>
        </p:nvPicPr>
        <p:blipFill>
          <a:blip r:embed="rId3"/>
          <a:srcRect l="13509" b="45390"/>
          <a:stretch>
            <a:fillRect/>
          </a:stretch>
        </p:blipFill>
        <p:spPr bwMode="auto">
          <a:xfrm>
            <a:off x="395291" y="682626"/>
            <a:ext cx="4375151" cy="2382838"/>
          </a:xfrm>
          <a:prstGeom prst="rect">
            <a:avLst/>
          </a:prstGeom>
          <a:solidFill>
            <a:schemeClr val="tx1">
              <a:alpha val="34117"/>
            </a:schemeClr>
          </a:solidFill>
          <a:ln w="9525">
            <a:noFill/>
            <a:miter lim="800000"/>
            <a:headEnd/>
            <a:tailEnd/>
          </a:ln>
        </p:spPr>
      </p:pic>
      <p:pic>
        <p:nvPicPr>
          <p:cNvPr id="23556" name="Picture 9" descr="2008_arctic_ice-300x168.jpg"/>
          <p:cNvPicPr>
            <a:picLocks noChangeAspect="1"/>
          </p:cNvPicPr>
          <p:nvPr/>
        </p:nvPicPr>
        <p:blipFill>
          <a:blip r:embed="rId4"/>
          <a:srcRect/>
          <a:stretch>
            <a:fillRect/>
          </a:stretch>
        </p:blipFill>
        <p:spPr bwMode="auto">
          <a:xfrm>
            <a:off x="1209675" y="3268663"/>
            <a:ext cx="3149600" cy="1771650"/>
          </a:xfrm>
          <a:prstGeom prst="rect">
            <a:avLst/>
          </a:prstGeom>
          <a:noFill/>
          <a:ln w="9525">
            <a:noFill/>
            <a:miter lim="800000"/>
            <a:headEnd/>
            <a:tailEnd/>
          </a:ln>
        </p:spPr>
      </p:pic>
      <p:pic>
        <p:nvPicPr>
          <p:cNvPr id="23557" name="Picture 10" descr="2009_arctic_ice-300x168.jpg"/>
          <p:cNvPicPr>
            <a:picLocks noChangeAspect="1"/>
          </p:cNvPicPr>
          <p:nvPr/>
        </p:nvPicPr>
        <p:blipFill>
          <a:blip r:embed="rId5"/>
          <a:srcRect/>
          <a:stretch>
            <a:fillRect/>
          </a:stretch>
        </p:blipFill>
        <p:spPr bwMode="auto">
          <a:xfrm>
            <a:off x="5424488" y="3268665"/>
            <a:ext cx="3033712" cy="1776412"/>
          </a:xfrm>
          <a:prstGeom prst="rect">
            <a:avLst/>
          </a:prstGeom>
          <a:noFill/>
          <a:ln w="9525">
            <a:noFill/>
            <a:miter lim="800000"/>
            <a:headEnd/>
            <a:tailEnd/>
          </a:ln>
        </p:spPr>
      </p:pic>
      <p:pic>
        <p:nvPicPr>
          <p:cNvPr id="23558" name="Picture 11" descr="2010_arctic_ice-300x168.jpg"/>
          <p:cNvPicPr>
            <a:picLocks noChangeAspect="1"/>
          </p:cNvPicPr>
          <p:nvPr/>
        </p:nvPicPr>
        <p:blipFill>
          <a:blip r:embed="rId6"/>
          <a:srcRect/>
          <a:stretch>
            <a:fillRect/>
          </a:stretch>
        </p:blipFill>
        <p:spPr bwMode="auto">
          <a:xfrm>
            <a:off x="1223968" y="5103813"/>
            <a:ext cx="3095625" cy="1738312"/>
          </a:xfrm>
          <a:prstGeom prst="rect">
            <a:avLst/>
          </a:prstGeom>
          <a:noFill/>
          <a:ln w="9525">
            <a:noFill/>
            <a:miter lim="800000"/>
            <a:headEnd/>
            <a:tailEnd/>
          </a:ln>
        </p:spPr>
      </p:pic>
      <p:pic>
        <p:nvPicPr>
          <p:cNvPr id="23559" name="Picture 13" descr="2011_arctic_ice-300x168.jpg"/>
          <p:cNvPicPr>
            <a:picLocks noChangeAspect="1"/>
          </p:cNvPicPr>
          <p:nvPr/>
        </p:nvPicPr>
        <p:blipFill>
          <a:blip r:embed="rId7"/>
          <a:srcRect/>
          <a:stretch>
            <a:fillRect/>
          </a:stretch>
        </p:blipFill>
        <p:spPr bwMode="auto">
          <a:xfrm>
            <a:off x="5424488" y="5089528"/>
            <a:ext cx="3033712" cy="1700213"/>
          </a:xfrm>
          <a:prstGeom prst="rect">
            <a:avLst/>
          </a:prstGeom>
          <a:noFill/>
          <a:ln w="9525">
            <a:noFill/>
            <a:miter lim="800000"/>
            <a:headEnd/>
            <a:tailEnd/>
          </a:ln>
        </p:spPr>
      </p:pic>
      <p:sp>
        <p:nvSpPr>
          <p:cNvPr id="15" name="TextBox 14"/>
          <p:cNvSpPr txBox="1"/>
          <p:nvPr/>
        </p:nvSpPr>
        <p:spPr>
          <a:xfrm>
            <a:off x="4359275" y="3382966"/>
            <a:ext cx="963613" cy="3170099"/>
          </a:xfrm>
          <a:prstGeom prst="rect">
            <a:avLst/>
          </a:prstGeom>
          <a:noFill/>
        </p:spPr>
        <p:txBody>
          <a:bodyPr>
            <a:spAutoFit/>
          </a:bodyPr>
          <a:lstStyle/>
          <a:p>
            <a:pPr>
              <a:defRPr/>
            </a:pPr>
            <a:r>
              <a:rPr lang="en-US" sz="2000" b="1" dirty="0">
                <a:latin typeface="Times New Roman" pitchFamily="18" charset="0"/>
                <a:ea typeface="ＭＳ Ｐゴシック" charset="-128"/>
                <a:cs typeface="Times New Roman" pitchFamily="18" charset="0"/>
              </a:rPr>
              <a:t>  </a:t>
            </a:r>
            <a:r>
              <a:rPr lang="en-US" sz="2000" b="1" dirty="0">
                <a:solidFill>
                  <a:srgbClr val="FF0000"/>
                </a:solidFill>
                <a:latin typeface="Times New Roman" pitchFamily="18" charset="0"/>
                <a:ea typeface="ＭＳ Ｐゴシック" charset="-128"/>
                <a:cs typeface="Times New Roman" pitchFamily="18" charset="0"/>
              </a:rPr>
              <a:t>2007</a:t>
            </a:r>
          </a:p>
          <a:p>
            <a:pPr>
              <a:defRPr/>
            </a:pPr>
            <a:endParaRPr lang="en-US" sz="2000" b="1" dirty="0">
              <a:latin typeface="Times New Roman" pitchFamily="18" charset="0"/>
              <a:ea typeface="ＭＳ Ｐゴシック" charset="-128"/>
              <a:cs typeface="Times New Roman" pitchFamily="18" charset="0"/>
            </a:endParaRPr>
          </a:p>
          <a:p>
            <a:pPr>
              <a:defRPr/>
            </a:pPr>
            <a:endParaRPr lang="en-US" sz="2000" b="1" dirty="0">
              <a:latin typeface="Times New Roman" pitchFamily="18" charset="0"/>
              <a:ea typeface="ＭＳ Ｐゴシック" charset="-128"/>
              <a:cs typeface="Times New Roman" pitchFamily="18" charset="0"/>
            </a:endParaRPr>
          </a:p>
          <a:p>
            <a:pPr marL="342900" indent="-342900">
              <a:defRPr/>
            </a:pPr>
            <a:r>
              <a:rPr lang="en-US" sz="2000" b="1" dirty="0">
                <a:solidFill>
                  <a:srgbClr val="FF0000"/>
                </a:solidFill>
                <a:latin typeface="Times New Roman" pitchFamily="18" charset="0"/>
                <a:ea typeface="ＭＳ Ｐゴシック" charset="-128"/>
                <a:cs typeface="Times New Roman" pitchFamily="18" charset="0"/>
              </a:rPr>
              <a:t>08    09</a:t>
            </a:r>
          </a:p>
          <a:p>
            <a:pPr marL="342900" indent="-342900">
              <a:buFontTx/>
              <a:buAutoNum type="arabicPlain" startAt="8"/>
              <a:defRPr/>
            </a:pPr>
            <a:endParaRPr lang="en-US" sz="2000" b="1" dirty="0">
              <a:solidFill>
                <a:srgbClr val="FF0000"/>
              </a:solidFill>
              <a:latin typeface="Times New Roman" pitchFamily="18" charset="0"/>
              <a:ea typeface="ＭＳ Ｐゴシック" charset="-128"/>
              <a:cs typeface="Times New Roman" pitchFamily="18" charset="0"/>
            </a:endParaRPr>
          </a:p>
          <a:p>
            <a:pPr marL="342900" indent="-342900">
              <a:defRPr/>
            </a:pPr>
            <a:endParaRPr lang="en-US" sz="2000" b="1" dirty="0">
              <a:solidFill>
                <a:srgbClr val="FF0000"/>
              </a:solidFill>
              <a:latin typeface="Times New Roman" pitchFamily="18" charset="0"/>
              <a:ea typeface="ＭＳ Ｐゴシック" charset="-128"/>
              <a:cs typeface="Times New Roman" pitchFamily="18" charset="0"/>
            </a:endParaRPr>
          </a:p>
          <a:p>
            <a:pPr marL="342900" indent="-342900">
              <a:defRPr/>
            </a:pPr>
            <a:endParaRPr lang="en-US" sz="2000" b="1" dirty="0">
              <a:solidFill>
                <a:srgbClr val="FF0000"/>
              </a:solidFill>
              <a:latin typeface="Times New Roman" pitchFamily="18" charset="0"/>
              <a:ea typeface="ＭＳ Ｐゴシック" charset="-128"/>
              <a:cs typeface="Times New Roman" pitchFamily="18" charset="0"/>
            </a:endParaRPr>
          </a:p>
          <a:p>
            <a:pPr marL="342900" indent="-342900">
              <a:defRPr/>
            </a:pPr>
            <a:endParaRPr lang="en-US" sz="2000" b="1" dirty="0">
              <a:solidFill>
                <a:srgbClr val="FF0000"/>
              </a:solidFill>
              <a:latin typeface="Times New Roman" pitchFamily="18" charset="0"/>
              <a:ea typeface="ＭＳ Ｐゴシック" charset="-128"/>
              <a:cs typeface="Times New Roman" pitchFamily="18" charset="0"/>
            </a:endParaRPr>
          </a:p>
          <a:p>
            <a:pPr marL="342900" indent="-342900">
              <a:buFontTx/>
              <a:buAutoNum type="arabicPlain" startAt="8"/>
              <a:defRPr/>
            </a:pPr>
            <a:endParaRPr lang="en-US" sz="2000" b="1" dirty="0">
              <a:solidFill>
                <a:srgbClr val="FF0000"/>
              </a:solidFill>
              <a:latin typeface="Times New Roman" pitchFamily="18" charset="0"/>
              <a:ea typeface="ＭＳ Ｐゴシック" charset="-128"/>
              <a:cs typeface="Times New Roman" pitchFamily="18" charset="0"/>
            </a:endParaRPr>
          </a:p>
          <a:p>
            <a:pPr marL="342900" indent="-342900">
              <a:defRPr/>
            </a:pPr>
            <a:r>
              <a:rPr lang="en-US" sz="2000" b="1" dirty="0">
                <a:solidFill>
                  <a:srgbClr val="FF0000"/>
                </a:solidFill>
                <a:latin typeface="Times New Roman" pitchFamily="18" charset="0"/>
                <a:ea typeface="ＭＳ Ｐゴシック" charset="-128"/>
                <a:cs typeface="Times New Roman" pitchFamily="18" charset="0"/>
              </a:rPr>
              <a:t>10    11</a:t>
            </a:r>
          </a:p>
        </p:txBody>
      </p:sp>
      <p:pic>
        <p:nvPicPr>
          <p:cNvPr id="23561" name="Picture 15" descr="2011_Seasonal_images.jpg"/>
          <p:cNvPicPr>
            <a:picLocks noChangeAspect="1"/>
          </p:cNvPicPr>
          <p:nvPr/>
        </p:nvPicPr>
        <p:blipFill>
          <a:blip r:embed="rId8"/>
          <a:srcRect b="-12315"/>
          <a:stretch>
            <a:fillRect/>
          </a:stretch>
        </p:blipFill>
        <p:spPr bwMode="auto">
          <a:xfrm>
            <a:off x="5172077" y="682626"/>
            <a:ext cx="3789363" cy="2382838"/>
          </a:xfrm>
          <a:prstGeom prst="rect">
            <a:avLst/>
          </a:prstGeom>
          <a:noFill/>
          <a:ln w="9525">
            <a:noFill/>
            <a:miter lim="800000"/>
            <a:headEnd/>
            <a:tailEnd/>
          </a:ln>
        </p:spPr>
      </p:pic>
      <p:sp>
        <p:nvSpPr>
          <p:cNvPr id="23562" name="Line 3"/>
          <p:cNvSpPr>
            <a:spLocks noChangeShapeType="1"/>
          </p:cNvSpPr>
          <p:nvPr/>
        </p:nvSpPr>
        <p:spPr bwMode="auto">
          <a:xfrm>
            <a:off x="1042989" y="1341439"/>
            <a:ext cx="1873251" cy="215900"/>
          </a:xfrm>
          <a:prstGeom prst="line">
            <a:avLst/>
          </a:prstGeom>
          <a:noFill/>
          <a:ln w="28575">
            <a:solidFill>
              <a:srgbClr val="FFC000"/>
            </a:solidFill>
            <a:round/>
            <a:headEnd/>
            <a:tailEnd/>
          </a:ln>
        </p:spPr>
        <p:txBody>
          <a:bodyPr/>
          <a:lstStyle/>
          <a:p>
            <a:endParaRPr lang="en-US"/>
          </a:p>
        </p:txBody>
      </p:sp>
      <p:sp>
        <p:nvSpPr>
          <p:cNvPr id="23563" name="Line 3"/>
          <p:cNvSpPr>
            <a:spLocks noChangeShapeType="1"/>
          </p:cNvSpPr>
          <p:nvPr/>
        </p:nvSpPr>
        <p:spPr bwMode="auto">
          <a:xfrm>
            <a:off x="2916239" y="1557340"/>
            <a:ext cx="1727200" cy="863600"/>
          </a:xfrm>
          <a:prstGeom prst="line">
            <a:avLst/>
          </a:prstGeom>
          <a:noFill/>
          <a:ln w="28575">
            <a:solidFill>
              <a:srgbClr val="F46F0C"/>
            </a:solidFill>
            <a:round/>
            <a:headEnd/>
            <a:tailEnd/>
          </a:ln>
        </p:spPr>
        <p:txBody>
          <a:bodyPr/>
          <a:lstStyle/>
          <a:p>
            <a:endParaRPr lang="en-US"/>
          </a:p>
        </p:txBody>
      </p:sp>
      <p:sp>
        <p:nvSpPr>
          <p:cNvPr id="23564" name="TextBox 12"/>
          <p:cNvSpPr txBox="1">
            <a:spLocks noChangeArrowheads="1"/>
          </p:cNvSpPr>
          <p:nvPr/>
        </p:nvSpPr>
        <p:spPr bwMode="auto">
          <a:xfrm>
            <a:off x="2627313" y="2492375"/>
            <a:ext cx="2496068" cy="338554"/>
          </a:xfrm>
          <a:prstGeom prst="rect">
            <a:avLst/>
          </a:prstGeom>
          <a:noFill/>
          <a:ln w="9525">
            <a:noFill/>
            <a:miter lim="800000"/>
            <a:headEnd/>
            <a:tailEnd/>
          </a:ln>
        </p:spPr>
        <p:txBody>
          <a:bodyPr wrap="none">
            <a:spAutoFit/>
          </a:bodyPr>
          <a:lstStyle/>
          <a:p>
            <a:r>
              <a:rPr lang="en-US" sz="1600" b="1">
                <a:solidFill>
                  <a:srgbClr val="FF0000"/>
                </a:solidFill>
              </a:rPr>
              <a:t>95,  99, 02,05 07---11      </a:t>
            </a:r>
          </a:p>
        </p:txBody>
      </p:sp>
      <p:sp>
        <p:nvSpPr>
          <p:cNvPr id="23565" name="TextBox 13"/>
          <p:cNvSpPr txBox="1">
            <a:spLocks noChangeArrowheads="1"/>
          </p:cNvSpPr>
          <p:nvPr/>
        </p:nvSpPr>
        <p:spPr bwMode="auto">
          <a:xfrm>
            <a:off x="2779717" y="858838"/>
            <a:ext cx="2257349" cy="338554"/>
          </a:xfrm>
          <a:prstGeom prst="rect">
            <a:avLst/>
          </a:prstGeom>
          <a:noFill/>
          <a:ln w="9525">
            <a:noFill/>
            <a:miter lim="800000"/>
            <a:headEnd/>
            <a:tailEnd/>
          </a:ln>
        </p:spPr>
        <p:txBody>
          <a:bodyPr wrap="none">
            <a:spAutoFit/>
          </a:bodyPr>
          <a:lstStyle/>
          <a:p>
            <a:r>
              <a:rPr lang="en-US" sz="1600" b="1">
                <a:solidFill>
                  <a:srgbClr val="00B050"/>
                </a:solidFill>
              </a:rPr>
              <a:t>96,   01, 03-04, 06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smtClean="0"/>
              <a:t>Future effort: Seasonal sea ice forecast using CIOM and FVCOM-ice</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177382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Arctic-ICEPOM</a:t>
            </a:r>
            <a:endParaRPr lang="en-US" dirty="0"/>
          </a:p>
        </p:txBody>
      </p:sp>
      <p:sp>
        <p:nvSpPr>
          <p:cNvPr id="3" name="Content Placeholder 2"/>
          <p:cNvSpPr>
            <a:spLocks noGrp="1"/>
          </p:cNvSpPr>
          <p:nvPr>
            <p:ph idx="1"/>
          </p:nvPr>
        </p:nvSpPr>
        <p:spPr>
          <a:xfrm>
            <a:off x="377200" y="1460193"/>
            <a:ext cx="4352929" cy="5090288"/>
          </a:xfrm>
        </p:spPr>
        <p:txBody>
          <a:bodyPr>
            <a:noAutofit/>
          </a:bodyPr>
          <a:lstStyle/>
          <a:p>
            <a:pPr>
              <a:lnSpc>
                <a:spcPct val="120000"/>
              </a:lnSpc>
            </a:pPr>
            <a:r>
              <a:rPr lang="en-US" sz="2000" dirty="0" smtClean="0"/>
              <a:t>Primitive equations (POM-based)</a:t>
            </a:r>
          </a:p>
          <a:p>
            <a:pPr>
              <a:lnSpc>
                <a:spcPct val="120000"/>
              </a:lnSpc>
            </a:pPr>
            <a:r>
              <a:rPr lang="en-US" sz="2000" dirty="0" smtClean="0"/>
              <a:t>Ice dynamics with EVP rheology</a:t>
            </a:r>
          </a:p>
          <a:p>
            <a:pPr>
              <a:lnSpc>
                <a:spcPct val="120000"/>
              </a:lnSpc>
            </a:pPr>
            <a:r>
              <a:rPr lang="en-US" sz="2000" dirty="0" smtClean="0"/>
              <a:t>0-layer ice thermodynamics with snow cover</a:t>
            </a:r>
          </a:p>
          <a:p>
            <a:pPr>
              <a:lnSpc>
                <a:spcPct val="120000"/>
              </a:lnSpc>
            </a:pPr>
            <a:r>
              <a:rPr lang="en-US" sz="2000" dirty="0" smtClean="0"/>
              <a:t>25km grids</a:t>
            </a:r>
          </a:p>
          <a:p>
            <a:pPr>
              <a:lnSpc>
                <a:spcPct val="120000"/>
              </a:lnSpc>
            </a:pPr>
            <a:r>
              <a:rPr lang="en-US" sz="2000" dirty="0" smtClean="0"/>
              <a:t>Climate Forecast Reanalysis (CFSR)</a:t>
            </a:r>
          </a:p>
          <a:p>
            <a:pPr lvl="1">
              <a:lnSpc>
                <a:spcPct val="120000"/>
              </a:lnSpc>
            </a:pPr>
            <a:r>
              <a:rPr lang="en-US" sz="2000" dirty="0" smtClean="0"/>
              <a:t>Initial conditions</a:t>
            </a:r>
          </a:p>
          <a:p>
            <a:pPr lvl="1">
              <a:lnSpc>
                <a:spcPct val="120000"/>
              </a:lnSpc>
            </a:pPr>
            <a:r>
              <a:rPr lang="en-US" sz="2000" dirty="0" smtClean="0"/>
              <a:t>Hourly atmospheric forcing</a:t>
            </a:r>
          </a:p>
          <a:p>
            <a:pPr lvl="1">
              <a:lnSpc>
                <a:spcPct val="120000"/>
              </a:lnSpc>
            </a:pPr>
            <a:r>
              <a:rPr lang="en-US" sz="2000" dirty="0" smtClean="0"/>
              <a:t>Climatology precipitation (NCEP) </a:t>
            </a:r>
            <a:endParaRPr lang="en-US" sz="2000" dirty="0"/>
          </a:p>
        </p:txBody>
      </p:sp>
      <p:pic>
        <p:nvPicPr>
          <p:cNvPr id="4" name="Picture 3"/>
          <p:cNvPicPr>
            <a:picLocks noChangeAspect="1"/>
          </p:cNvPicPr>
          <p:nvPr/>
        </p:nvPicPr>
        <p:blipFill>
          <a:blip r:embed="rId2"/>
          <a:stretch>
            <a:fillRect/>
          </a:stretch>
        </p:blipFill>
        <p:spPr>
          <a:xfrm>
            <a:off x="4913303" y="1547651"/>
            <a:ext cx="3873500" cy="3416300"/>
          </a:xfrm>
          <a:prstGeom prst="rect">
            <a:avLst/>
          </a:prstGeom>
        </p:spPr>
      </p:pic>
      <p:sp>
        <p:nvSpPr>
          <p:cNvPr id="5" name="Rectangle 4"/>
          <p:cNvSpPr/>
          <p:nvPr/>
        </p:nvSpPr>
        <p:spPr>
          <a:xfrm>
            <a:off x="241300" y="6223772"/>
            <a:ext cx="4572000" cy="343684"/>
          </a:xfrm>
          <a:prstGeom prst="rect">
            <a:avLst/>
          </a:prstGeom>
        </p:spPr>
        <p:txBody>
          <a:bodyPr>
            <a:spAutoFit/>
          </a:bodyPr>
          <a:lstStyle/>
          <a:p>
            <a:pPr defTabSz="457200" fontAlgn="auto">
              <a:lnSpc>
                <a:spcPct val="120000"/>
              </a:lnSpc>
              <a:spcBef>
                <a:spcPts val="0"/>
              </a:spcBef>
              <a:spcAft>
                <a:spcPts val="0"/>
              </a:spcAft>
            </a:pPr>
            <a:r>
              <a:rPr kumimoji="0" lang="en-US" sz="1400" dirty="0" smtClean="0">
                <a:solidFill>
                  <a:prstClr val="black"/>
                </a:solidFill>
                <a:latin typeface="Calibri"/>
                <a:ea typeface="+mn-ea"/>
                <a:cs typeface="+mn-cs"/>
              </a:rPr>
              <a:t>Fujisaki and </a:t>
            </a:r>
            <a:r>
              <a:rPr kumimoji="0" lang="en-US" sz="1400" dirty="0" err="1" smtClean="0">
                <a:solidFill>
                  <a:prstClr val="black"/>
                </a:solidFill>
                <a:latin typeface="Calibri"/>
                <a:ea typeface="+mn-ea"/>
                <a:cs typeface="+mn-cs"/>
              </a:rPr>
              <a:t>Oey</a:t>
            </a:r>
            <a:r>
              <a:rPr kumimoji="0" lang="en-US" sz="1400" dirty="0" smtClean="0">
                <a:solidFill>
                  <a:prstClr val="black"/>
                </a:solidFill>
                <a:latin typeface="Calibri"/>
                <a:ea typeface="+mn-ea"/>
                <a:cs typeface="+mn-cs"/>
              </a:rPr>
              <a:t> (2011, </a:t>
            </a:r>
            <a:r>
              <a:rPr kumimoji="0" lang="en-US" sz="1400" i="1" dirty="0" smtClean="0">
                <a:solidFill>
                  <a:prstClr val="black"/>
                </a:solidFill>
                <a:latin typeface="Calibri"/>
                <a:ea typeface="+mn-ea"/>
                <a:cs typeface="+mn-cs"/>
              </a:rPr>
              <a:t>JGR</a:t>
            </a:r>
            <a:r>
              <a:rPr kumimoji="0" lang="en-US" sz="1400" dirty="0" smtClean="0">
                <a:solidFill>
                  <a:prstClr val="black"/>
                </a:solidFill>
                <a:latin typeface="Calibri"/>
                <a:ea typeface="+mn-ea"/>
                <a:cs typeface="+mn-cs"/>
              </a:rPr>
              <a:t>), De Silva et al. (2015, </a:t>
            </a:r>
            <a:r>
              <a:rPr kumimoji="0" lang="en-US" sz="1400" i="1" dirty="0" smtClean="0">
                <a:solidFill>
                  <a:prstClr val="black"/>
                </a:solidFill>
                <a:latin typeface="Calibri"/>
                <a:ea typeface="+mn-ea"/>
                <a:cs typeface="+mn-cs"/>
              </a:rPr>
              <a:t>Polar Res</a:t>
            </a:r>
            <a:r>
              <a:rPr kumimoji="0" lang="en-US" sz="1400" dirty="0" smtClean="0">
                <a:solidFill>
                  <a:prstClr val="black"/>
                </a:solidFill>
                <a:latin typeface="Calibri"/>
                <a:ea typeface="+mn-ea"/>
                <a:cs typeface="+mn-cs"/>
              </a:rPr>
              <a:t>)</a:t>
            </a:r>
          </a:p>
        </p:txBody>
      </p:sp>
      <p:sp>
        <p:nvSpPr>
          <p:cNvPr id="6" name="Rectangle 5"/>
          <p:cNvSpPr/>
          <p:nvPr/>
        </p:nvSpPr>
        <p:spPr>
          <a:xfrm>
            <a:off x="4813300" y="4783933"/>
            <a:ext cx="4572000" cy="343684"/>
          </a:xfrm>
          <a:prstGeom prst="rect">
            <a:avLst/>
          </a:prstGeom>
        </p:spPr>
        <p:txBody>
          <a:bodyPr>
            <a:spAutoFit/>
          </a:bodyPr>
          <a:lstStyle/>
          <a:p>
            <a:pPr defTabSz="457200" fontAlgn="auto">
              <a:lnSpc>
                <a:spcPct val="120000"/>
              </a:lnSpc>
              <a:spcBef>
                <a:spcPts val="0"/>
              </a:spcBef>
              <a:spcAft>
                <a:spcPts val="0"/>
              </a:spcAft>
            </a:pPr>
            <a:r>
              <a:rPr kumimoji="0" lang="en-US" sz="1400" dirty="0" smtClean="0">
                <a:solidFill>
                  <a:prstClr val="black"/>
                </a:solidFill>
                <a:latin typeface="Helvetica"/>
                <a:ea typeface="+mn-ea"/>
                <a:cs typeface="Helvetica"/>
              </a:rPr>
              <a:t>Initial ice thickness on Sep. 1, 1999 from CFSR</a:t>
            </a:r>
          </a:p>
        </p:txBody>
      </p:sp>
    </p:spTree>
    <p:extLst>
      <p:ext uri="{BB962C8B-B14F-4D97-AF65-F5344CB8AC3E}">
        <p14:creationId xmlns:p14="http://schemas.microsoft.com/office/powerpoint/2010/main" val="1477980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763000" cy="1143000"/>
          </a:xfrm>
        </p:spPr>
        <p:txBody>
          <a:bodyPr>
            <a:noAutofit/>
          </a:bodyPr>
          <a:lstStyle/>
          <a:p>
            <a:r>
              <a:rPr lang="en-US" sz="3200" dirty="0" smtClean="0"/>
              <a:t>New configuration with nested fine grids in the East Siberian Sea for NOAA CPO RUSALCA Arctic project</a:t>
            </a:r>
            <a:endParaRPr lang="en-US" sz="3200" dirty="0"/>
          </a:p>
        </p:txBody>
      </p:sp>
      <p:sp>
        <p:nvSpPr>
          <p:cNvPr id="2" name="TextBox 1"/>
          <p:cNvSpPr txBox="1"/>
          <p:nvPr/>
        </p:nvSpPr>
        <p:spPr>
          <a:xfrm>
            <a:off x="457200" y="6477000"/>
            <a:ext cx="2937407" cy="369332"/>
          </a:xfrm>
          <a:prstGeom prst="rect">
            <a:avLst/>
          </a:prstGeom>
          <a:noFill/>
        </p:spPr>
        <p:txBody>
          <a:bodyPr wrap="none" rtlCol="0">
            <a:spAutoFit/>
          </a:bodyPr>
          <a:lstStyle/>
          <a:p>
            <a:pPr fontAlgn="auto">
              <a:spcBef>
                <a:spcPts val="0"/>
              </a:spcBef>
              <a:spcAft>
                <a:spcPts val="0"/>
              </a:spcAft>
            </a:pPr>
            <a:r>
              <a:rPr kumimoji="0" lang="en-US" dirty="0" smtClean="0">
                <a:solidFill>
                  <a:prstClr val="black"/>
                </a:solidFill>
                <a:latin typeface="Calibri"/>
                <a:ea typeface="+mn-ea"/>
                <a:cs typeface="+mn-cs"/>
              </a:rPr>
              <a:t>Wang et al. (2002, 05, 09, 14)</a:t>
            </a:r>
            <a:endParaRPr kumimoji="0" lang="en-US" dirty="0">
              <a:solidFill>
                <a:prstClr val="black"/>
              </a:solidFill>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62" y="1703234"/>
            <a:ext cx="8892480" cy="4251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703882" y="5941420"/>
            <a:ext cx="4172374" cy="369332"/>
          </a:xfrm>
          <a:prstGeom prst="rect">
            <a:avLst/>
          </a:prstGeom>
          <a:noFill/>
        </p:spPr>
        <p:txBody>
          <a:bodyPr wrap="square" rtlCol="0">
            <a:spAutoFit/>
          </a:bodyPr>
          <a:lstStyle/>
          <a:p>
            <a:r>
              <a:rPr lang="en-US" b="1" dirty="0" smtClean="0"/>
              <a:t>(Animation Available Upon Request)</a:t>
            </a:r>
            <a:endParaRPr lang="en-US" b="1" dirty="0"/>
          </a:p>
        </p:txBody>
      </p:sp>
    </p:spTree>
    <p:extLst>
      <p:ext uri="{BB962C8B-B14F-4D97-AF65-F5344CB8AC3E}">
        <p14:creationId xmlns:p14="http://schemas.microsoft.com/office/powerpoint/2010/main" val="630543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Arctic-FVCOM-ice unstructured variable grid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4646" y="1295400"/>
            <a:ext cx="7729754" cy="5494867"/>
          </a:xfrm>
        </p:spPr>
      </p:pic>
    </p:spTree>
    <p:extLst>
      <p:ext uri="{BB962C8B-B14F-4D97-AF65-F5344CB8AC3E}">
        <p14:creationId xmlns:p14="http://schemas.microsoft.com/office/powerpoint/2010/main" val="3437970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Enlarged grid covering CAA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3380" y="1600200"/>
            <a:ext cx="6557239" cy="4525963"/>
          </a:xfrm>
        </p:spPr>
      </p:pic>
    </p:spTree>
    <p:extLst>
      <p:ext uri="{BB962C8B-B14F-4D97-AF65-F5344CB8AC3E}">
        <p14:creationId xmlns:p14="http://schemas.microsoft.com/office/powerpoint/2010/main" val="3419682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GLERL Arctic-FVCOM-ice simulated surface ocean circulation (test run)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1600"/>
            <a:ext cx="5715000" cy="513780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131" t="12267" r="7488" b="10755"/>
          <a:stretch/>
        </p:blipFill>
        <p:spPr>
          <a:xfrm>
            <a:off x="5099472" y="4191000"/>
            <a:ext cx="4044528" cy="2633472"/>
          </a:xfrm>
          <a:prstGeom prst="rect">
            <a:avLst/>
          </a:prstGeom>
        </p:spPr>
      </p:pic>
      <p:sp>
        <p:nvSpPr>
          <p:cNvPr id="6" name="Rectangle 5"/>
          <p:cNvSpPr/>
          <p:nvPr/>
        </p:nvSpPr>
        <p:spPr>
          <a:xfrm>
            <a:off x="2209800" y="3581400"/>
            <a:ext cx="685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a:solidFill>
                <a:prstClr val="white"/>
              </a:solidFill>
            </a:endParaRPr>
          </a:p>
        </p:txBody>
      </p:sp>
      <p:cxnSp>
        <p:nvCxnSpPr>
          <p:cNvPr id="8" name="Straight Arrow Connector 7"/>
          <p:cNvCxnSpPr/>
          <p:nvPr/>
        </p:nvCxnSpPr>
        <p:spPr>
          <a:xfrm>
            <a:off x="2209800" y="3962400"/>
            <a:ext cx="32766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09800" y="3581400"/>
            <a:ext cx="3276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95600" y="3962400"/>
            <a:ext cx="61722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95600" y="3581400"/>
            <a:ext cx="6172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727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2_ice_extent_min_September_16_yellow.jpg"/>
          <p:cNvPicPr>
            <a:picLocks noChangeAspect="1"/>
          </p:cNvPicPr>
          <p:nvPr/>
        </p:nvPicPr>
        <p:blipFill>
          <a:blip r:embed="rId2" cstate="print"/>
          <a:srcRect t="12963" b="12963"/>
          <a:stretch>
            <a:fillRect/>
          </a:stretch>
        </p:blipFill>
        <p:spPr>
          <a:xfrm>
            <a:off x="1117601" y="692696"/>
            <a:ext cx="7274563" cy="3859572"/>
          </a:xfrm>
          <a:prstGeom prst="rect">
            <a:avLst/>
          </a:prstGeom>
        </p:spPr>
      </p:pic>
      <p:cxnSp>
        <p:nvCxnSpPr>
          <p:cNvPr id="4" name="Straight Connector 3"/>
          <p:cNvCxnSpPr/>
          <p:nvPr/>
        </p:nvCxnSpPr>
        <p:spPr>
          <a:xfrm>
            <a:off x="2844800" y="1844824"/>
            <a:ext cx="1828800" cy="5715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673600" y="1916832"/>
            <a:ext cx="1828800" cy="108012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02400" y="2996953"/>
            <a:ext cx="2246064" cy="1555316"/>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72516" y="4438855"/>
            <a:ext cx="1107996" cy="646331"/>
          </a:xfrm>
          <a:prstGeom prst="rect">
            <a:avLst/>
          </a:prstGeom>
          <a:noFill/>
        </p:spPr>
        <p:txBody>
          <a:bodyPr wrap="none" rtlCol="0">
            <a:spAutoFit/>
          </a:bodyPr>
          <a:lstStyle/>
          <a:p>
            <a:r>
              <a:rPr kumimoji="0" lang="en-US" b="1" dirty="0" smtClean="0">
                <a:solidFill>
                  <a:srgbClr val="FF0000"/>
                </a:solidFill>
              </a:rPr>
              <a:t>Ice-free </a:t>
            </a:r>
          </a:p>
          <a:p>
            <a:r>
              <a:rPr kumimoji="0" lang="en-US" b="1" dirty="0" smtClean="0">
                <a:solidFill>
                  <a:srgbClr val="FF0000"/>
                </a:solidFill>
              </a:rPr>
              <a:t>in 2035?</a:t>
            </a:r>
            <a:endParaRPr kumimoji="0" lang="en-US" b="1" dirty="0">
              <a:solidFill>
                <a:srgbClr val="FF0000"/>
              </a:solidFill>
            </a:endParaRPr>
          </a:p>
        </p:txBody>
      </p:sp>
      <p:sp>
        <p:nvSpPr>
          <p:cNvPr id="7" name="TextBox 6"/>
          <p:cNvSpPr txBox="1"/>
          <p:nvPr/>
        </p:nvSpPr>
        <p:spPr>
          <a:xfrm>
            <a:off x="406406" y="4857755"/>
            <a:ext cx="8295861" cy="1815882"/>
          </a:xfrm>
          <a:prstGeom prst="rect">
            <a:avLst/>
          </a:prstGeom>
          <a:noFill/>
        </p:spPr>
        <p:txBody>
          <a:bodyPr wrap="none" rtlCol="0">
            <a:spAutoFit/>
          </a:bodyPr>
          <a:lstStyle/>
          <a:p>
            <a:r>
              <a:rPr kumimoji="0" lang="en-US" sz="1600" dirty="0" smtClean="0">
                <a:solidFill>
                  <a:srgbClr val="000000"/>
                </a:solidFill>
              </a:rPr>
              <a:t>Time series of average September sea ice extent from satellite measurements </a:t>
            </a:r>
          </a:p>
          <a:p>
            <a:r>
              <a:rPr kumimoji="0" lang="en-US" sz="1600" dirty="0" smtClean="0">
                <a:solidFill>
                  <a:srgbClr val="000000"/>
                </a:solidFill>
              </a:rPr>
              <a:t>from 1979 to 2012 and the spatial minimum sea ice extent on September 16, 2012. </a:t>
            </a:r>
          </a:p>
          <a:p>
            <a:r>
              <a:rPr kumimoji="0" lang="en-US" sz="1600" dirty="0" smtClean="0">
                <a:solidFill>
                  <a:srgbClr val="000000"/>
                </a:solidFill>
              </a:rPr>
              <a:t>A linear trend is fit to the period of 1979-1996, and a second trend is fit to 1996-2012. </a:t>
            </a:r>
          </a:p>
          <a:p>
            <a:r>
              <a:rPr kumimoji="0" lang="en-US" sz="1600" dirty="0" smtClean="0">
                <a:solidFill>
                  <a:srgbClr val="000000"/>
                </a:solidFill>
              </a:rPr>
              <a:t>The second trend is illustrated with a dashed line and is extended to an ice- free summer </a:t>
            </a:r>
          </a:p>
          <a:p>
            <a:r>
              <a:rPr kumimoji="0" lang="en-US" sz="1600" dirty="0" smtClean="0">
                <a:solidFill>
                  <a:srgbClr val="000000"/>
                </a:solidFill>
              </a:rPr>
              <a:t>at ~2035, conservatively assuming that the ice/ocean </a:t>
            </a:r>
            <a:r>
              <a:rPr kumimoji="0" lang="en-US" sz="1600" dirty="0" err="1" smtClean="0">
                <a:solidFill>
                  <a:srgbClr val="000000"/>
                </a:solidFill>
              </a:rPr>
              <a:t>albedo</a:t>
            </a:r>
            <a:r>
              <a:rPr kumimoji="0" lang="en-US" sz="1600" dirty="0" smtClean="0">
                <a:solidFill>
                  <a:srgbClr val="000000"/>
                </a:solidFill>
              </a:rPr>
              <a:t> feedback and ice/cloud </a:t>
            </a:r>
          </a:p>
          <a:p>
            <a:r>
              <a:rPr kumimoji="0" lang="en-US" sz="1600" dirty="0" smtClean="0">
                <a:solidFill>
                  <a:srgbClr val="000000"/>
                </a:solidFill>
              </a:rPr>
              <a:t>feedback processes maintain the same rate between now and then.</a:t>
            </a:r>
          </a:p>
          <a:p>
            <a:endParaRPr kumimoji="0" lang="en-US" sz="1600" dirty="0">
              <a:solidFill>
                <a:srgbClr val="000000"/>
              </a:solidFill>
            </a:endParaRPr>
          </a:p>
        </p:txBody>
      </p:sp>
    </p:spTree>
    <p:extLst>
      <p:ext uri="{BB962C8B-B14F-4D97-AF65-F5344CB8AC3E}">
        <p14:creationId xmlns:p14="http://schemas.microsoft.com/office/powerpoint/2010/main" val="1748045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IPCC models’ projection misses the rapid decline of summer sea ice!</a:t>
            </a:r>
          </a:p>
        </p:txBody>
      </p:sp>
      <p:pic>
        <p:nvPicPr>
          <p:cNvPr id="24578" name="Content Placeholder 3" descr="Projection_images.jpg"/>
          <p:cNvPicPr>
            <a:picLocks noGrp="1" noChangeAspect="1"/>
          </p:cNvPicPr>
          <p:nvPr>
            <p:ph idx="1"/>
          </p:nvPr>
        </p:nvPicPr>
        <p:blipFill>
          <a:blip r:embed="rId2"/>
          <a:srcRect/>
          <a:stretch>
            <a:fillRect/>
          </a:stretch>
        </p:blipFill>
        <p:spPr>
          <a:xfrm>
            <a:off x="0" y="1412875"/>
            <a:ext cx="6465888" cy="4752975"/>
          </a:xfrm>
        </p:spPr>
      </p:pic>
      <p:sp>
        <p:nvSpPr>
          <p:cNvPr id="5" name="TextBox 4"/>
          <p:cNvSpPr txBox="1"/>
          <p:nvPr/>
        </p:nvSpPr>
        <p:spPr>
          <a:xfrm>
            <a:off x="6011865" y="1484314"/>
            <a:ext cx="3194051" cy="5786199"/>
          </a:xfrm>
          <a:prstGeom prst="rect">
            <a:avLst/>
          </a:prstGeom>
          <a:noFill/>
        </p:spPr>
        <p:txBody>
          <a:bodyPr>
            <a:spAutoFit/>
          </a:bodyPr>
          <a:lstStyle/>
          <a:p>
            <a:pPr>
              <a:defRPr/>
            </a:pPr>
            <a:r>
              <a:rPr lang="en-US" b="1" dirty="0">
                <a:latin typeface="Arial" pitchFamily="34" charset="0"/>
                <a:ea typeface="ＭＳ Ｐゴシック" pitchFamily="-109" charset="-128"/>
                <a:cs typeface="+mn-cs"/>
              </a:rPr>
              <a:t>Possible reasons:</a:t>
            </a:r>
          </a:p>
          <a:p>
            <a:pPr>
              <a:defRPr/>
            </a:pPr>
            <a:endParaRPr lang="en-US" b="1" dirty="0">
              <a:latin typeface="Arial" pitchFamily="34" charset="0"/>
              <a:ea typeface="ＭＳ Ｐゴシック" pitchFamily="-109" charset="-128"/>
              <a:cs typeface="+mn-cs"/>
            </a:endParaRPr>
          </a:p>
          <a:p>
            <a:pPr marL="342900" indent="-342900">
              <a:buFontTx/>
              <a:buAutoNum type="arabicParenR"/>
              <a:defRPr/>
            </a:pPr>
            <a:r>
              <a:rPr lang="en-US" dirty="0">
                <a:latin typeface="Arial" pitchFamily="34" charset="0"/>
                <a:ea typeface="ＭＳ Ｐゴシック" pitchFamily="-109" charset="-128"/>
                <a:cs typeface="+mn-cs"/>
              </a:rPr>
              <a:t>Resolution: </a:t>
            </a:r>
            <a:r>
              <a:rPr lang="en-US" dirty="0" err="1">
                <a:latin typeface="Arial" pitchFamily="34" charset="0"/>
                <a:ea typeface="ＭＳ Ｐゴシック" pitchFamily="-109" charset="-128"/>
                <a:cs typeface="+mn-cs"/>
              </a:rPr>
              <a:t>h&amp;v</a:t>
            </a:r>
            <a:r>
              <a:rPr lang="en-US" dirty="0">
                <a:latin typeface="Arial" pitchFamily="34" charset="0"/>
                <a:ea typeface="ＭＳ Ｐゴシック" pitchFamily="-109" charset="-128"/>
                <a:cs typeface="+mn-cs"/>
              </a:rPr>
              <a:t>, </a:t>
            </a:r>
            <a:r>
              <a:rPr lang="en-US" dirty="0" err="1">
                <a:latin typeface="Arial" pitchFamily="34" charset="0"/>
                <a:ea typeface="ＭＳ Ｐゴシック" pitchFamily="-109" charset="-128"/>
                <a:cs typeface="+mn-cs"/>
              </a:rPr>
              <a:t>eg</a:t>
            </a:r>
            <a:r>
              <a:rPr lang="en-US" dirty="0">
                <a:latin typeface="Arial" pitchFamily="34" charset="0"/>
                <a:ea typeface="ＭＳ Ｐゴシック" pitchFamily="-109" charset="-128"/>
                <a:cs typeface="+mn-cs"/>
              </a:rPr>
              <a:t>. CAA,</a:t>
            </a:r>
          </a:p>
          <a:p>
            <a:pPr marL="342900" indent="-342900">
              <a:defRPr/>
            </a:pPr>
            <a:r>
              <a:rPr lang="en-US" dirty="0">
                <a:latin typeface="Arial" pitchFamily="34" charset="0"/>
                <a:ea typeface="ＭＳ Ｐゴシック" pitchFamily="-109" charset="-128"/>
                <a:cs typeface="+mn-cs"/>
              </a:rPr>
              <a:t>Bering and </a:t>
            </a:r>
            <a:r>
              <a:rPr lang="en-US" dirty="0" err="1">
                <a:latin typeface="Arial" pitchFamily="34" charset="0"/>
                <a:ea typeface="ＭＳ Ｐゴシック" pitchFamily="-109" charset="-128"/>
                <a:cs typeface="+mn-cs"/>
              </a:rPr>
              <a:t>Fram</a:t>
            </a:r>
            <a:r>
              <a:rPr lang="en-US" dirty="0">
                <a:latin typeface="Arial" pitchFamily="34" charset="0"/>
                <a:ea typeface="ＭＳ Ｐゴシック" pitchFamily="-109" charset="-128"/>
                <a:cs typeface="+mn-cs"/>
              </a:rPr>
              <a:t> Straits, &amp;</a:t>
            </a:r>
          </a:p>
          <a:p>
            <a:pPr marL="342900" indent="-342900">
              <a:defRPr/>
            </a:pPr>
            <a:r>
              <a:rPr lang="en-US" dirty="0">
                <a:latin typeface="Arial" pitchFamily="34" charset="0"/>
                <a:ea typeface="ＭＳ Ｐゴシック" pitchFamily="-109" charset="-128"/>
                <a:cs typeface="+mn-cs"/>
              </a:rPr>
              <a:t>Atlantic warm layer</a:t>
            </a:r>
          </a:p>
          <a:p>
            <a:pPr marL="514350" indent="-514350">
              <a:defRPr/>
            </a:pPr>
            <a:endParaRPr lang="en-US" dirty="0">
              <a:latin typeface="Arial" pitchFamily="34" charset="0"/>
              <a:ea typeface="ＭＳ Ｐゴシック" pitchFamily="-109" charset="-128"/>
              <a:cs typeface="+mn-cs"/>
            </a:endParaRPr>
          </a:p>
          <a:p>
            <a:pPr marL="514350" indent="-514350">
              <a:defRPr/>
            </a:pPr>
            <a:r>
              <a:rPr lang="en-US" dirty="0">
                <a:latin typeface="Arial" pitchFamily="34" charset="0"/>
                <a:ea typeface="ＭＳ Ｐゴシック" pitchFamily="-109" charset="-128"/>
                <a:cs typeface="+mn-cs"/>
              </a:rPr>
              <a:t>2) Ice/ocean-</a:t>
            </a:r>
            <a:r>
              <a:rPr lang="en-US" dirty="0" err="1">
                <a:latin typeface="Arial" pitchFamily="34" charset="0"/>
                <a:ea typeface="ＭＳ Ｐゴシック" pitchFamily="-109" charset="-128"/>
                <a:cs typeface="+mn-cs"/>
              </a:rPr>
              <a:t>albedo</a:t>
            </a:r>
            <a:r>
              <a:rPr lang="en-US" dirty="0">
                <a:latin typeface="Arial" pitchFamily="34" charset="0"/>
                <a:ea typeface="ＭＳ Ｐゴシック" pitchFamily="-109" charset="-128"/>
                <a:cs typeface="+mn-cs"/>
              </a:rPr>
              <a:t> &amp;cloud&amp;</a:t>
            </a:r>
          </a:p>
          <a:p>
            <a:pPr marL="514350" indent="-514350">
              <a:defRPr/>
            </a:pPr>
            <a:r>
              <a:rPr lang="en-US" dirty="0">
                <a:latin typeface="Arial" pitchFamily="34" charset="0"/>
                <a:ea typeface="ＭＳ Ｐゴシック" pitchFamily="-109" charset="-128"/>
                <a:cs typeface="+mn-cs"/>
              </a:rPr>
              <a:t>Ocean-HF feedback</a:t>
            </a:r>
          </a:p>
          <a:p>
            <a:pPr marL="514350" indent="-514350">
              <a:defRPr/>
            </a:pPr>
            <a:endParaRPr lang="en-US" dirty="0">
              <a:latin typeface="Arial" pitchFamily="34" charset="0"/>
              <a:ea typeface="ＭＳ Ｐゴシック" pitchFamily="-109" charset="-128"/>
              <a:cs typeface="+mn-cs"/>
            </a:endParaRPr>
          </a:p>
          <a:p>
            <a:pPr marL="514350" indent="-514350">
              <a:defRPr/>
            </a:pPr>
            <a:r>
              <a:rPr lang="en-US" dirty="0">
                <a:latin typeface="Arial" pitchFamily="34" charset="0"/>
                <a:ea typeface="ＭＳ Ｐゴシック" pitchFamily="-109" charset="-128"/>
                <a:cs typeface="+mn-cs"/>
              </a:rPr>
              <a:t>3) Ocean heat transport:</a:t>
            </a:r>
          </a:p>
          <a:p>
            <a:pPr marL="514350" indent="-514350">
              <a:defRPr/>
            </a:pPr>
            <a:r>
              <a:rPr lang="en-US" dirty="0">
                <a:latin typeface="Arial" pitchFamily="34" charset="0"/>
                <a:ea typeface="ＭＳ Ｐゴシック" pitchFamily="-109" charset="-128"/>
                <a:cs typeface="+mn-cs"/>
              </a:rPr>
              <a:t>     Bering and </a:t>
            </a:r>
            <a:r>
              <a:rPr lang="en-US" dirty="0" err="1">
                <a:latin typeface="Arial" pitchFamily="34" charset="0"/>
                <a:ea typeface="ＭＳ Ｐゴシック" pitchFamily="-109" charset="-128"/>
                <a:cs typeface="+mn-cs"/>
              </a:rPr>
              <a:t>Fram</a:t>
            </a:r>
            <a:r>
              <a:rPr lang="en-US" dirty="0">
                <a:latin typeface="Arial" pitchFamily="34" charset="0"/>
                <a:ea typeface="ＭＳ Ｐゴシック" pitchFamily="-109" charset="-128"/>
                <a:cs typeface="+mn-cs"/>
              </a:rPr>
              <a:t> Strait</a:t>
            </a:r>
          </a:p>
          <a:p>
            <a:pPr marL="514350" indent="-514350">
              <a:defRPr/>
            </a:pPr>
            <a:endParaRPr lang="en-US" dirty="0">
              <a:latin typeface="Arial" pitchFamily="34" charset="0"/>
              <a:ea typeface="ＭＳ Ｐゴシック" pitchFamily="-109" charset="-128"/>
              <a:cs typeface="+mn-cs"/>
            </a:endParaRPr>
          </a:p>
          <a:p>
            <a:pPr marL="514350" indent="-514350">
              <a:defRPr/>
            </a:pPr>
            <a:r>
              <a:rPr lang="en-US" dirty="0">
                <a:latin typeface="Arial" pitchFamily="34" charset="0"/>
                <a:ea typeface="ＭＳ Ｐゴシック" pitchFamily="-109" charset="-128"/>
                <a:cs typeface="+mn-cs"/>
              </a:rPr>
              <a:t>4) Basin-scale processes,</a:t>
            </a:r>
          </a:p>
          <a:p>
            <a:pPr marL="514350" indent="-514350">
              <a:defRPr/>
            </a:pPr>
            <a:r>
              <a:rPr lang="en-US" dirty="0">
                <a:latin typeface="Arial" pitchFamily="34" charset="0"/>
                <a:ea typeface="ＭＳ Ｐゴシック" pitchFamily="-109" charset="-128"/>
                <a:cs typeface="+mn-cs"/>
              </a:rPr>
              <a:t>such as Dipole Anomaly </a:t>
            </a:r>
          </a:p>
          <a:p>
            <a:pPr marL="514350" indent="-514350">
              <a:defRPr/>
            </a:pPr>
            <a:r>
              <a:rPr lang="en-US" dirty="0">
                <a:latin typeface="Arial" pitchFamily="34" charset="0"/>
                <a:ea typeface="ＭＳ Ｐゴシック" pitchFamily="-109" charset="-128"/>
                <a:cs typeface="+mn-cs"/>
              </a:rPr>
              <a:t>associated with ocean </a:t>
            </a:r>
          </a:p>
          <a:p>
            <a:pPr marL="514350" indent="-514350">
              <a:defRPr/>
            </a:pPr>
            <a:r>
              <a:rPr lang="en-US" dirty="0">
                <a:latin typeface="Arial" pitchFamily="34" charset="0"/>
                <a:ea typeface="ＭＳ Ｐゴシック" pitchFamily="-109" charset="-128"/>
                <a:cs typeface="+mn-cs"/>
              </a:rPr>
              <a:t>heat transport and feedback</a:t>
            </a:r>
          </a:p>
          <a:p>
            <a:pPr marL="514350" indent="-514350">
              <a:defRPr/>
            </a:pPr>
            <a:r>
              <a:rPr lang="en-US" dirty="0">
                <a:latin typeface="Arial" pitchFamily="34" charset="0"/>
                <a:ea typeface="ＭＳ Ｐゴシック" pitchFamily="-109" charset="-128"/>
                <a:cs typeface="+mn-cs"/>
              </a:rPr>
              <a:t>processes</a:t>
            </a:r>
          </a:p>
          <a:p>
            <a:pPr marL="514350" indent="-514350">
              <a:defRPr/>
            </a:pPr>
            <a:r>
              <a:rPr lang="en-US" dirty="0">
                <a:latin typeface="Arial" pitchFamily="34" charset="0"/>
                <a:ea typeface="ＭＳ Ｐゴシック" pitchFamily="-109" charset="-128"/>
                <a:cs typeface="+mn-cs"/>
              </a:rPr>
              <a:t>…</a:t>
            </a:r>
          </a:p>
          <a:p>
            <a:pPr marL="514350" indent="-514350">
              <a:defRPr/>
            </a:pPr>
            <a:endParaRPr lang="en-US" dirty="0">
              <a:latin typeface="Arial" pitchFamily="34" charset="0"/>
              <a:ea typeface="ＭＳ Ｐゴシック" pitchFamily="-109" charset="-128"/>
              <a:cs typeface="+mn-cs"/>
            </a:endParaRPr>
          </a:p>
          <a:p>
            <a:pPr marL="514350" indent="-514350">
              <a:buFontTx/>
              <a:buAutoNum type="arabicParenR"/>
              <a:defRPr/>
            </a:pPr>
            <a:endParaRPr lang="en-US" sz="2800" dirty="0">
              <a:latin typeface="Arial" pitchFamily="34" charset="0"/>
              <a:ea typeface="ＭＳ Ｐゴシック" pitchFamily="-109" charset="-128"/>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 (black) and IPCC models’ projections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454EB7C-6F07-4EDA-A369-FEB0BF4AB2DA}" type="slidenum">
              <a:rPr lang="en-US" smtClean="0">
                <a:solidFill>
                  <a:prstClr val="black"/>
                </a:solidFill>
              </a:rPr>
              <a:pPr/>
              <a:t>6</a:t>
            </a:fld>
            <a:endParaRPr lang="en-US">
              <a:solidFill>
                <a:prstClr val="black"/>
              </a:solidFill>
            </a:endParaRPr>
          </a:p>
        </p:txBody>
      </p:sp>
      <p:pic>
        <p:nvPicPr>
          <p:cNvPr id="3074" name="Picture 2" descr="https://robertscribbler.files.wordpress.com/2014/03/stroeve-barret-p-10-plus-2012.jpg?w=600&amp;h=3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150641"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893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Line 2"/>
          <p:cNvSpPr>
            <a:spLocks noChangeShapeType="1"/>
          </p:cNvSpPr>
          <p:nvPr/>
        </p:nvSpPr>
        <p:spPr bwMode="auto">
          <a:xfrm flipH="1" flipV="1">
            <a:off x="5943600" y="5105400"/>
            <a:ext cx="304800" cy="1219200"/>
          </a:xfrm>
          <a:prstGeom prst="line">
            <a:avLst/>
          </a:prstGeom>
          <a:noFill/>
          <a:ln w="76200">
            <a:solidFill>
              <a:srgbClr val="0000CC"/>
            </a:solidFill>
            <a:prstDash val="dash"/>
            <a:round/>
            <a:headEnd/>
            <a:tailEnd type="triangle" w="med" len="med"/>
          </a:ln>
        </p:spPr>
        <p:txBody>
          <a:bodyPr/>
          <a:lstStyle/>
          <a:p>
            <a:endParaRPr lang="en-US">
              <a:solidFill>
                <a:srgbClr val="000000"/>
              </a:solidFill>
            </a:endParaRPr>
          </a:p>
        </p:txBody>
      </p:sp>
      <p:sp>
        <p:nvSpPr>
          <p:cNvPr id="25602" name="Text Box 3"/>
          <p:cNvSpPr txBox="1">
            <a:spLocks noChangeArrowheads="1"/>
          </p:cNvSpPr>
          <p:nvPr/>
        </p:nvSpPr>
        <p:spPr bwMode="auto">
          <a:xfrm>
            <a:off x="5776916" y="6284913"/>
            <a:ext cx="646331" cy="369332"/>
          </a:xfrm>
          <a:prstGeom prst="rect">
            <a:avLst/>
          </a:prstGeom>
          <a:noFill/>
          <a:ln w="9525">
            <a:noFill/>
            <a:miter lim="800000"/>
            <a:headEnd/>
            <a:tailEnd/>
          </a:ln>
        </p:spPr>
        <p:txBody>
          <a:bodyPr wrap="none">
            <a:spAutoFit/>
          </a:bodyPr>
          <a:lstStyle/>
          <a:p>
            <a:r>
              <a:rPr kumimoji="0" lang="en-US" b="1">
                <a:solidFill>
                  <a:srgbClr val="0000CC"/>
                </a:solidFill>
                <a:cs typeface="Arial" charset="0"/>
              </a:rPr>
              <a:t>TDS</a:t>
            </a:r>
          </a:p>
        </p:txBody>
      </p:sp>
      <p:pic>
        <p:nvPicPr>
          <p:cNvPr id="25603" name="Picture 4" descr="flows1"/>
          <p:cNvPicPr>
            <a:picLocks noChangeAspect="1" noChangeArrowheads="1"/>
          </p:cNvPicPr>
          <p:nvPr/>
        </p:nvPicPr>
        <p:blipFill>
          <a:blip r:embed="rId2"/>
          <a:srcRect t="14444"/>
          <a:stretch>
            <a:fillRect/>
          </a:stretch>
        </p:blipFill>
        <p:spPr bwMode="auto">
          <a:xfrm>
            <a:off x="1295403" y="0"/>
            <a:ext cx="6508751" cy="6858000"/>
          </a:xfrm>
          <a:prstGeom prst="rect">
            <a:avLst/>
          </a:prstGeom>
          <a:noFill/>
          <a:ln w="9525">
            <a:noFill/>
            <a:miter lim="800000"/>
            <a:headEnd/>
            <a:tailEnd/>
          </a:ln>
        </p:spPr>
      </p:pic>
    </p:spTree>
    <p:extLst>
      <p:ext uri="{BB962C8B-B14F-4D97-AF65-F5344CB8AC3E}">
        <p14:creationId xmlns:p14="http://schemas.microsoft.com/office/powerpoint/2010/main" val="3189076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3333FF"/>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 y="109538"/>
            <a:ext cx="6357939" cy="3105150"/>
          </a:xfrm>
        </p:spPr>
        <p:txBody>
          <a:bodyPr/>
          <a:lstStyle/>
          <a:p>
            <a:pPr marL="838200" indent="-838200"/>
            <a:r>
              <a:rPr lang="en-US" altLang="zh-CN" sz="2400" dirty="0" smtClean="0">
                <a:ea typeface="SimSun"/>
                <a:cs typeface="SimSun"/>
              </a:rPr>
              <a:t>	</a:t>
            </a:r>
            <a:r>
              <a:rPr lang="en-US" altLang="zh-CN" sz="2400" dirty="0" smtClean="0">
                <a:solidFill>
                  <a:srgbClr val="FFFF00"/>
                </a:solidFill>
                <a:ea typeface="SimSun"/>
                <a:cs typeface="SimSun"/>
              </a:rPr>
              <a:t>What is DA? Second mode of SLP of the Arctic Ocean (from 70-90N)</a:t>
            </a:r>
            <a:br>
              <a:rPr lang="en-US" altLang="zh-CN" sz="2400" dirty="0" smtClean="0">
                <a:solidFill>
                  <a:srgbClr val="FFFF00"/>
                </a:solidFill>
                <a:ea typeface="SimSun"/>
                <a:cs typeface="SimSun"/>
              </a:rPr>
            </a:br>
            <a:r>
              <a:rPr lang="en-US" altLang="zh-CN" sz="2400" dirty="0" smtClean="0">
                <a:solidFill>
                  <a:srgbClr val="FFFF00"/>
                </a:solidFill>
                <a:ea typeface="SimSun"/>
                <a:cs typeface="SimSun"/>
              </a:rPr>
              <a:t> </a:t>
            </a:r>
            <a:r>
              <a:rPr lang="en-US" altLang="zh-CN" sz="2400" b="1" dirty="0" smtClean="0">
                <a:solidFill>
                  <a:srgbClr val="FFFF00"/>
                </a:solidFill>
                <a:ea typeface="SimSun"/>
                <a:cs typeface="SimSun"/>
              </a:rPr>
              <a:t/>
            </a:r>
            <a:br>
              <a:rPr lang="en-US" altLang="zh-CN" sz="2400" b="1" dirty="0" smtClean="0">
                <a:solidFill>
                  <a:srgbClr val="FFFF00"/>
                </a:solidFill>
                <a:ea typeface="SimSun"/>
                <a:cs typeface="SimSun"/>
              </a:rPr>
            </a:br>
            <a:r>
              <a:rPr lang="en-US" altLang="zh-CN" sz="1800" b="1" dirty="0" smtClean="0">
                <a:solidFill>
                  <a:srgbClr val="FFFF00"/>
                </a:solidFill>
                <a:ea typeface="SimSun"/>
                <a:cs typeface="SimSun"/>
              </a:rPr>
              <a:t>Wang</a:t>
            </a:r>
            <a:r>
              <a:rPr lang="en-US" altLang="zh-CN" sz="1800" b="1" dirty="0" smtClean="0">
                <a:solidFill>
                  <a:schemeClr val="bg1"/>
                </a:solidFill>
                <a:ea typeface="SimSun"/>
                <a:cs typeface="SimSun"/>
              </a:rPr>
              <a:t>, </a:t>
            </a:r>
            <a:r>
              <a:rPr lang="en-US" altLang="zh-CN" sz="1800" b="1" dirty="0" smtClean="0">
                <a:solidFill>
                  <a:srgbClr val="FF0000"/>
                </a:solidFill>
                <a:ea typeface="SimSun"/>
                <a:cs typeface="SimSun"/>
              </a:rPr>
              <a:t>van der </a:t>
            </a:r>
            <a:r>
              <a:rPr lang="en-US" altLang="zh-CN" sz="1800" b="1" dirty="0" err="1" smtClean="0">
                <a:solidFill>
                  <a:srgbClr val="FF0000"/>
                </a:solidFill>
                <a:ea typeface="SimSun"/>
                <a:cs typeface="SimSun"/>
              </a:rPr>
              <a:t>Baaren</a:t>
            </a:r>
            <a:r>
              <a:rPr lang="en-US" altLang="zh-CN" sz="1800" b="1" dirty="0" smtClean="0">
                <a:solidFill>
                  <a:schemeClr val="bg1"/>
                </a:solidFill>
                <a:ea typeface="SimSun"/>
                <a:cs typeface="SimSun"/>
              </a:rPr>
              <a:t>, </a:t>
            </a:r>
            <a:r>
              <a:rPr lang="en-US" altLang="zh-CN" sz="1800" b="1" dirty="0" err="1" smtClean="0">
                <a:solidFill>
                  <a:schemeClr val="bg1"/>
                </a:solidFill>
                <a:ea typeface="SimSun"/>
                <a:cs typeface="SimSun"/>
              </a:rPr>
              <a:t>Mysak</a:t>
            </a:r>
            <a:r>
              <a:rPr lang="en-US" altLang="zh-CN" sz="1800" b="1" dirty="0" smtClean="0">
                <a:solidFill>
                  <a:schemeClr val="bg1"/>
                </a:solidFill>
                <a:ea typeface="SimSun"/>
                <a:cs typeface="SimSun"/>
              </a:rPr>
              <a:t> (1995, internal report, McGill </a:t>
            </a:r>
            <a:r>
              <a:rPr lang="en-US" altLang="zh-CN" sz="1800" b="1" dirty="0" err="1" smtClean="0">
                <a:solidFill>
                  <a:schemeClr val="bg1"/>
                </a:solidFill>
                <a:ea typeface="SimSun"/>
                <a:cs typeface="SimSun"/>
              </a:rPr>
              <a:t>Univ</a:t>
            </a:r>
            <a:r>
              <a:rPr lang="en-US" altLang="zh-CN" sz="1800" b="1" dirty="0" smtClean="0">
                <a:solidFill>
                  <a:schemeClr val="bg1"/>
                </a:solidFill>
                <a:ea typeface="SimSun"/>
                <a:cs typeface="SimSun"/>
              </a:rPr>
              <a:t>)</a:t>
            </a:r>
            <a:r>
              <a:rPr lang="en-US" altLang="zh-CN" sz="2400" b="1" dirty="0" smtClean="0">
                <a:solidFill>
                  <a:schemeClr val="bg1"/>
                </a:solidFill>
                <a:ea typeface="SimSun"/>
                <a:cs typeface="SimSun"/>
              </a:rPr>
              <a:t/>
            </a:r>
            <a:br>
              <a:rPr lang="en-US" altLang="zh-CN" sz="2400" b="1" dirty="0" smtClean="0">
                <a:solidFill>
                  <a:schemeClr val="bg1"/>
                </a:solidFill>
                <a:ea typeface="SimSun"/>
                <a:cs typeface="SimSun"/>
              </a:rPr>
            </a:br>
            <a:r>
              <a:rPr lang="en-US" altLang="zh-CN" sz="1800" b="1" dirty="0" smtClean="0">
                <a:solidFill>
                  <a:schemeClr val="bg1"/>
                </a:solidFill>
                <a:ea typeface="SimSun"/>
                <a:cs typeface="SimSun"/>
              </a:rPr>
              <a:t>Wu, </a:t>
            </a:r>
            <a:r>
              <a:rPr lang="en-US" altLang="zh-CN" sz="1800" b="1" dirty="0" smtClean="0">
                <a:solidFill>
                  <a:srgbClr val="FFFF00"/>
                </a:solidFill>
                <a:ea typeface="SimSun"/>
                <a:cs typeface="SimSun"/>
              </a:rPr>
              <a:t>Wang</a:t>
            </a:r>
            <a:r>
              <a:rPr lang="en-US" altLang="zh-CN" sz="1800" b="1" dirty="0" smtClean="0">
                <a:solidFill>
                  <a:schemeClr val="bg1"/>
                </a:solidFill>
                <a:ea typeface="SimSun"/>
                <a:cs typeface="SimSun"/>
              </a:rPr>
              <a:t>, Walsh (2006, J. Climate); , </a:t>
            </a:r>
            <a:br>
              <a:rPr lang="en-US" altLang="zh-CN" sz="1800" b="1" dirty="0" smtClean="0">
                <a:solidFill>
                  <a:schemeClr val="bg1"/>
                </a:solidFill>
                <a:ea typeface="SimSun"/>
                <a:cs typeface="SimSun"/>
              </a:rPr>
            </a:br>
            <a:r>
              <a:rPr lang="en-US" altLang="zh-CN" sz="1800" b="1" dirty="0" smtClean="0">
                <a:solidFill>
                  <a:schemeClr val="bg1"/>
                </a:solidFill>
                <a:ea typeface="SimSun"/>
                <a:cs typeface="SimSun"/>
              </a:rPr>
              <a:t>Watanabe, </a:t>
            </a:r>
            <a:r>
              <a:rPr lang="en-US" altLang="zh-CN" sz="1800" b="1" dirty="0" smtClean="0">
                <a:solidFill>
                  <a:srgbClr val="FFFF00"/>
                </a:solidFill>
                <a:ea typeface="SimSun"/>
                <a:cs typeface="SimSun"/>
              </a:rPr>
              <a:t>Wang</a:t>
            </a:r>
            <a:r>
              <a:rPr lang="en-US" altLang="zh-CN" sz="1800" b="1" dirty="0" smtClean="0">
                <a:solidFill>
                  <a:schemeClr val="bg1"/>
                </a:solidFill>
                <a:ea typeface="SimSun"/>
                <a:cs typeface="SimSun"/>
              </a:rPr>
              <a:t>, </a:t>
            </a:r>
            <a:r>
              <a:rPr lang="en-US" altLang="zh-CN" sz="1800" b="1" dirty="0" err="1" smtClean="0">
                <a:solidFill>
                  <a:schemeClr val="bg1"/>
                </a:solidFill>
                <a:ea typeface="SimSun"/>
                <a:cs typeface="SimSun"/>
              </a:rPr>
              <a:t>Sumi</a:t>
            </a:r>
            <a:r>
              <a:rPr lang="en-US" altLang="zh-CN" sz="1800" b="1" dirty="0" smtClean="0">
                <a:solidFill>
                  <a:schemeClr val="bg1"/>
                </a:solidFill>
                <a:ea typeface="SimSun"/>
                <a:cs typeface="SimSun"/>
              </a:rPr>
              <a:t>, </a:t>
            </a:r>
            <a:r>
              <a:rPr lang="en-US" altLang="zh-CN" sz="1800" b="1" dirty="0" err="1" smtClean="0">
                <a:solidFill>
                  <a:schemeClr val="bg1"/>
                </a:solidFill>
                <a:ea typeface="SimSun"/>
                <a:cs typeface="SimSun"/>
              </a:rPr>
              <a:t>Hasumi</a:t>
            </a:r>
            <a:r>
              <a:rPr lang="en-US" altLang="zh-CN" sz="1800" b="1" dirty="0" smtClean="0">
                <a:solidFill>
                  <a:schemeClr val="bg1"/>
                </a:solidFill>
                <a:ea typeface="SimSun"/>
                <a:cs typeface="SimSun"/>
              </a:rPr>
              <a:t> (2006, GRL);</a:t>
            </a:r>
            <a:br>
              <a:rPr lang="en-US" altLang="zh-CN" sz="1800" b="1" dirty="0" smtClean="0">
                <a:solidFill>
                  <a:schemeClr val="bg1"/>
                </a:solidFill>
                <a:ea typeface="SimSun"/>
                <a:cs typeface="SimSun"/>
              </a:rPr>
            </a:br>
            <a:r>
              <a:rPr lang="en-US" altLang="zh-CN" sz="1800" b="1" dirty="0" err="1" smtClean="0">
                <a:solidFill>
                  <a:schemeClr val="bg1"/>
                </a:solidFill>
                <a:ea typeface="SimSun"/>
                <a:cs typeface="SimSun"/>
              </a:rPr>
              <a:t>Maslanik</a:t>
            </a:r>
            <a:r>
              <a:rPr lang="en-US" altLang="zh-CN" sz="1800" b="1" dirty="0" smtClean="0">
                <a:solidFill>
                  <a:schemeClr val="bg1"/>
                </a:solidFill>
                <a:ea typeface="SimSun"/>
                <a:cs typeface="SimSun"/>
              </a:rPr>
              <a:t> et al. (2007, GRL)</a:t>
            </a:r>
            <a:br>
              <a:rPr lang="en-US" altLang="zh-CN" sz="1800" b="1" dirty="0" smtClean="0">
                <a:solidFill>
                  <a:schemeClr val="bg1"/>
                </a:solidFill>
                <a:ea typeface="SimSun"/>
                <a:cs typeface="SimSun"/>
              </a:rPr>
            </a:br>
            <a:r>
              <a:rPr lang="en-US" altLang="zh-CN" sz="1800" b="1" dirty="0" smtClean="0">
                <a:solidFill>
                  <a:schemeClr val="bg1"/>
                </a:solidFill>
                <a:ea typeface="SimSun"/>
                <a:cs typeface="SimSun"/>
              </a:rPr>
              <a:t>Overland et al (2008, </a:t>
            </a:r>
            <a:r>
              <a:rPr lang="en-US" altLang="zh-CN" sz="1800" b="1" dirty="0" err="1" smtClean="0">
                <a:solidFill>
                  <a:schemeClr val="bg1"/>
                </a:solidFill>
                <a:ea typeface="SimSun"/>
                <a:cs typeface="SimSun"/>
              </a:rPr>
              <a:t>Tellus</a:t>
            </a:r>
            <a:r>
              <a:rPr lang="en-US" altLang="zh-CN" sz="1800" b="1" dirty="0" smtClean="0">
                <a:solidFill>
                  <a:schemeClr val="bg1"/>
                </a:solidFill>
                <a:ea typeface="SimSun"/>
                <a:cs typeface="SimSun"/>
              </a:rPr>
              <a:t>)</a:t>
            </a:r>
            <a:br>
              <a:rPr lang="en-US" altLang="zh-CN" sz="1800" b="1" dirty="0" smtClean="0">
                <a:solidFill>
                  <a:schemeClr val="bg1"/>
                </a:solidFill>
                <a:ea typeface="SimSun"/>
                <a:cs typeface="SimSun"/>
              </a:rPr>
            </a:br>
            <a:r>
              <a:rPr lang="en-US" altLang="zh-CN" sz="1800" b="1" dirty="0" smtClean="0">
                <a:solidFill>
                  <a:schemeClr val="bg1"/>
                </a:solidFill>
                <a:ea typeface="SimSun"/>
                <a:cs typeface="SimSun"/>
              </a:rPr>
              <a:t>Zhang et al. (2008, GRL)</a:t>
            </a:r>
            <a:r>
              <a:rPr lang="en-US" altLang="zh-CN" sz="1800" dirty="0" smtClean="0">
                <a:solidFill>
                  <a:schemeClr val="bg1"/>
                </a:solidFill>
                <a:ea typeface="SimSun"/>
                <a:cs typeface="SimSun"/>
              </a:rPr>
              <a:t/>
            </a:r>
            <a:br>
              <a:rPr lang="en-US" altLang="zh-CN" sz="1800" dirty="0" smtClean="0">
                <a:solidFill>
                  <a:schemeClr val="bg1"/>
                </a:solidFill>
                <a:ea typeface="SimSun"/>
                <a:cs typeface="SimSun"/>
              </a:rPr>
            </a:br>
            <a:endParaRPr lang="en-US" sz="1800" dirty="0" smtClean="0">
              <a:solidFill>
                <a:schemeClr val="bg1"/>
              </a:solidFill>
            </a:endParaRPr>
          </a:p>
        </p:txBody>
      </p:sp>
      <p:pic>
        <p:nvPicPr>
          <p:cNvPr id="1029" name="Picture 7"/>
          <p:cNvPicPr>
            <a:picLocks noGrp="1" noChangeAspect="1" noChangeArrowheads="1"/>
          </p:cNvPicPr>
          <p:nvPr>
            <p:ph sz="half" idx="2"/>
          </p:nvPr>
        </p:nvPicPr>
        <p:blipFill>
          <a:blip r:embed="rId3"/>
          <a:srcRect l="7587" t="7103" r="24828" b="48245"/>
          <a:stretch>
            <a:fillRect/>
          </a:stretch>
        </p:blipFill>
        <p:spPr>
          <a:xfrm>
            <a:off x="914400" y="3090866"/>
            <a:ext cx="7772400" cy="3767137"/>
          </a:xfrm>
        </p:spPr>
      </p:pic>
      <p:sp>
        <p:nvSpPr>
          <p:cNvPr id="1030" name="Line 8"/>
          <p:cNvSpPr>
            <a:spLocks noChangeShapeType="1"/>
          </p:cNvSpPr>
          <p:nvPr/>
        </p:nvSpPr>
        <p:spPr bwMode="auto">
          <a:xfrm flipH="1" flipV="1">
            <a:off x="6096000" y="4495800"/>
            <a:ext cx="304800" cy="1219200"/>
          </a:xfrm>
          <a:prstGeom prst="line">
            <a:avLst/>
          </a:prstGeom>
          <a:noFill/>
          <a:ln w="38100">
            <a:solidFill>
              <a:srgbClr val="FF0000"/>
            </a:solidFill>
            <a:round/>
            <a:headEnd type="triangle" w="med" len="med"/>
            <a:tailEnd type="triangle" w="med" len="med"/>
          </a:ln>
        </p:spPr>
        <p:txBody>
          <a:bodyPr/>
          <a:lstStyle/>
          <a:p>
            <a:endParaRPr lang="en-US">
              <a:solidFill>
                <a:srgbClr val="000000"/>
              </a:solidFill>
            </a:endParaRPr>
          </a:p>
        </p:txBody>
      </p:sp>
      <p:sp>
        <p:nvSpPr>
          <p:cNvPr id="1031" name="Text Box 9"/>
          <p:cNvSpPr txBox="1">
            <a:spLocks noChangeArrowheads="1"/>
          </p:cNvSpPr>
          <p:nvPr/>
        </p:nvSpPr>
        <p:spPr bwMode="auto">
          <a:xfrm>
            <a:off x="5851529" y="4151313"/>
            <a:ext cx="652743" cy="369332"/>
          </a:xfrm>
          <a:prstGeom prst="rect">
            <a:avLst/>
          </a:prstGeom>
          <a:noFill/>
          <a:ln w="9525">
            <a:noFill/>
            <a:miter lim="800000"/>
            <a:headEnd/>
            <a:tailEnd/>
          </a:ln>
        </p:spPr>
        <p:txBody>
          <a:bodyPr wrap="none">
            <a:spAutoFit/>
          </a:bodyPr>
          <a:lstStyle/>
          <a:p>
            <a:r>
              <a:rPr lang="en-US" b="1">
                <a:solidFill>
                  <a:srgbClr val="FF0000"/>
                </a:solidFill>
                <a:cs typeface="Arial" charset="0"/>
              </a:rPr>
              <a:t>+DA</a:t>
            </a:r>
          </a:p>
        </p:txBody>
      </p:sp>
      <p:sp>
        <p:nvSpPr>
          <p:cNvPr id="1032" name="Text Box 10"/>
          <p:cNvSpPr txBox="1">
            <a:spLocks noChangeArrowheads="1"/>
          </p:cNvSpPr>
          <p:nvPr/>
        </p:nvSpPr>
        <p:spPr bwMode="auto">
          <a:xfrm>
            <a:off x="6134103" y="5715001"/>
            <a:ext cx="595035" cy="369332"/>
          </a:xfrm>
          <a:prstGeom prst="rect">
            <a:avLst/>
          </a:prstGeom>
          <a:noFill/>
          <a:ln w="9525">
            <a:noFill/>
            <a:miter lim="800000"/>
            <a:headEnd/>
            <a:tailEnd/>
          </a:ln>
        </p:spPr>
        <p:txBody>
          <a:bodyPr wrap="none">
            <a:spAutoFit/>
          </a:bodyPr>
          <a:lstStyle/>
          <a:p>
            <a:r>
              <a:rPr lang="en-US" b="1">
                <a:solidFill>
                  <a:srgbClr val="FF0000"/>
                </a:solidFill>
                <a:cs typeface="Arial" charset="0"/>
              </a:rPr>
              <a:t>-DA</a:t>
            </a:r>
          </a:p>
        </p:txBody>
      </p:sp>
      <p:sp>
        <p:nvSpPr>
          <p:cNvPr id="1033" name="Freeform 11"/>
          <p:cNvSpPr>
            <a:spLocks/>
          </p:cNvSpPr>
          <p:nvPr/>
        </p:nvSpPr>
        <p:spPr bwMode="auto">
          <a:xfrm>
            <a:off x="1854200" y="4495801"/>
            <a:ext cx="1447800" cy="1435100"/>
          </a:xfrm>
          <a:custGeom>
            <a:avLst/>
            <a:gdLst>
              <a:gd name="T0" fmla="*/ 2147483647 w 912"/>
              <a:gd name="T1" fmla="*/ 0 h 904"/>
              <a:gd name="T2" fmla="*/ 2147483647 w 912"/>
              <a:gd name="T3" fmla="*/ 2147483647 h 904"/>
              <a:gd name="T4" fmla="*/ 2147483647 w 912"/>
              <a:gd name="T5" fmla="*/ 2147483647 h 904"/>
              <a:gd name="T6" fmla="*/ 2147483647 w 912"/>
              <a:gd name="T7" fmla="*/ 2147483647 h 904"/>
              <a:gd name="T8" fmla="*/ 2147483647 w 912"/>
              <a:gd name="T9" fmla="*/ 2147483647 h 904"/>
              <a:gd name="T10" fmla="*/ 2147483647 w 912"/>
              <a:gd name="T11" fmla="*/ 2147483647 h 904"/>
              <a:gd name="T12" fmla="*/ 2147483647 w 912"/>
              <a:gd name="T13" fmla="*/ 2147483647 h 904"/>
              <a:gd name="T14" fmla="*/ 2147483647 w 912"/>
              <a:gd name="T15" fmla="*/ 2147483647 h 904"/>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04"/>
              <a:gd name="T26" fmla="*/ 912 w 912"/>
              <a:gd name="T27" fmla="*/ 904 h 9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04">
                <a:moveTo>
                  <a:pt x="272" y="0"/>
                </a:moveTo>
                <a:cubicBezTo>
                  <a:pt x="168" y="76"/>
                  <a:pt x="64" y="152"/>
                  <a:pt x="32" y="240"/>
                </a:cubicBezTo>
                <a:cubicBezTo>
                  <a:pt x="0" y="328"/>
                  <a:pt x="16" y="424"/>
                  <a:pt x="80" y="528"/>
                </a:cubicBezTo>
                <a:cubicBezTo>
                  <a:pt x="144" y="632"/>
                  <a:pt x="320" y="824"/>
                  <a:pt x="416" y="864"/>
                </a:cubicBezTo>
                <a:cubicBezTo>
                  <a:pt x="512" y="904"/>
                  <a:pt x="576" y="832"/>
                  <a:pt x="656" y="768"/>
                </a:cubicBezTo>
                <a:cubicBezTo>
                  <a:pt x="736" y="704"/>
                  <a:pt x="880" y="584"/>
                  <a:pt x="896" y="480"/>
                </a:cubicBezTo>
                <a:cubicBezTo>
                  <a:pt x="912" y="376"/>
                  <a:pt x="800" y="216"/>
                  <a:pt x="752" y="144"/>
                </a:cubicBezTo>
                <a:cubicBezTo>
                  <a:pt x="704" y="72"/>
                  <a:pt x="656" y="60"/>
                  <a:pt x="608" y="48"/>
                </a:cubicBezTo>
              </a:path>
            </a:pathLst>
          </a:custGeom>
          <a:noFill/>
          <a:ln w="28575" cmpd="sng">
            <a:solidFill>
              <a:schemeClr val="tx1"/>
            </a:solidFill>
            <a:round/>
            <a:headEnd type="none" w="med" len="med"/>
            <a:tailEnd type="triangle" w="med" len="med"/>
          </a:ln>
        </p:spPr>
        <p:txBody>
          <a:bodyPr/>
          <a:lstStyle/>
          <a:p>
            <a:endParaRPr lang="en-US">
              <a:solidFill>
                <a:srgbClr val="000000"/>
              </a:solidFill>
            </a:endParaRPr>
          </a:p>
        </p:txBody>
      </p:sp>
      <p:sp>
        <p:nvSpPr>
          <p:cNvPr id="1034" name="Text Box 12"/>
          <p:cNvSpPr txBox="1">
            <a:spLocks noChangeArrowheads="1"/>
          </p:cNvSpPr>
          <p:nvPr/>
        </p:nvSpPr>
        <p:spPr bwMode="auto">
          <a:xfrm>
            <a:off x="2498729" y="4684713"/>
            <a:ext cx="665567" cy="369332"/>
          </a:xfrm>
          <a:prstGeom prst="rect">
            <a:avLst/>
          </a:prstGeom>
          <a:noFill/>
          <a:ln w="9525">
            <a:noFill/>
            <a:miter lim="800000"/>
            <a:headEnd/>
            <a:tailEnd/>
          </a:ln>
        </p:spPr>
        <p:txBody>
          <a:bodyPr wrap="none">
            <a:spAutoFit/>
          </a:bodyPr>
          <a:lstStyle/>
          <a:p>
            <a:r>
              <a:rPr lang="en-US" b="1">
                <a:solidFill>
                  <a:srgbClr val="000000"/>
                </a:solidFill>
                <a:cs typeface="Arial" charset="0"/>
              </a:rPr>
              <a:t>+AO</a:t>
            </a:r>
          </a:p>
        </p:txBody>
      </p:sp>
      <p:sp>
        <p:nvSpPr>
          <p:cNvPr id="1035" name="Line 14"/>
          <p:cNvSpPr>
            <a:spLocks noChangeShapeType="1"/>
          </p:cNvSpPr>
          <p:nvPr/>
        </p:nvSpPr>
        <p:spPr bwMode="auto">
          <a:xfrm flipH="1" flipV="1">
            <a:off x="5943600" y="5105400"/>
            <a:ext cx="304800" cy="1219200"/>
          </a:xfrm>
          <a:prstGeom prst="line">
            <a:avLst/>
          </a:prstGeom>
          <a:noFill/>
          <a:ln w="76200">
            <a:solidFill>
              <a:srgbClr val="0000CC"/>
            </a:solidFill>
            <a:prstDash val="dash"/>
            <a:round/>
            <a:headEnd/>
            <a:tailEnd type="triangle" w="med" len="med"/>
          </a:ln>
        </p:spPr>
        <p:txBody>
          <a:bodyPr/>
          <a:lstStyle/>
          <a:p>
            <a:endParaRPr lang="en-US">
              <a:solidFill>
                <a:srgbClr val="000000"/>
              </a:solidFill>
            </a:endParaRPr>
          </a:p>
        </p:txBody>
      </p:sp>
      <p:sp>
        <p:nvSpPr>
          <p:cNvPr id="1036" name="Text Box 15"/>
          <p:cNvSpPr txBox="1">
            <a:spLocks noChangeArrowheads="1"/>
          </p:cNvSpPr>
          <p:nvPr/>
        </p:nvSpPr>
        <p:spPr bwMode="auto">
          <a:xfrm>
            <a:off x="5775329" y="6284913"/>
            <a:ext cx="646331" cy="369332"/>
          </a:xfrm>
          <a:prstGeom prst="rect">
            <a:avLst/>
          </a:prstGeom>
          <a:noFill/>
          <a:ln w="9525">
            <a:noFill/>
            <a:miter lim="800000"/>
            <a:headEnd/>
            <a:tailEnd/>
          </a:ln>
        </p:spPr>
        <p:txBody>
          <a:bodyPr wrap="none">
            <a:spAutoFit/>
          </a:bodyPr>
          <a:lstStyle/>
          <a:p>
            <a:r>
              <a:rPr lang="en-US" b="1">
                <a:solidFill>
                  <a:srgbClr val="0000CC"/>
                </a:solidFill>
                <a:cs typeface="Arial" charset="0"/>
              </a:rPr>
              <a:t>TDS</a:t>
            </a:r>
          </a:p>
        </p:txBody>
      </p:sp>
      <p:graphicFrame>
        <p:nvGraphicFramePr>
          <p:cNvPr id="1026" name="Object 2"/>
          <p:cNvGraphicFramePr>
            <a:graphicFrameLocks noChangeAspect="1"/>
          </p:cNvGraphicFramePr>
          <p:nvPr/>
        </p:nvGraphicFramePr>
        <p:xfrm>
          <a:off x="6448429" y="3"/>
          <a:ext cx="2695575" cy="3014663"/>
        </p:xfrm>
        <a:graphic>
          <a:graphicData uri="http://schemas.openxmlformats.org/presentationml/2006/ole">
            <mc:AlternateContent xmlns:mc="http://schemas.openxmlformats.org/markup-compatibility/2006">
              <mc:Choice xmlns:v="urn:schemas-microsoft-com:vml" Requires="v">
                <p:oleObj spid="_x0000_s3088" name="Photo Editor Photo" r:id="rId4" imgW="5780952" imgH="6466667" progId="">
                  <p:embed/>
                </p:oleObj>
              </mc:Choice>
              <mc:Fallback>
                <p:oleObj name="Photo Editor Photo" r:id="rId4" imgW="5780952" imgH="646666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8429" y="3"/>
                        <a:ext cx="2695575" cy="301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56068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2_ice_extent_min_September_16_yellow.jpg"/>
          <p:cNvPicPr>
            <a:picLocks noChangeAspect="1"/>
          </p:cNvPicPr>
          <p:nvPr/>
        </p:nvPicPr>
        <p:blipFill>
          <a:blip r:embed="rId2" cstate="print"/>
          <a:srcRect t="12963" b="12963"/>
          <a:stretch>
            <a:fillRect/>
          </a:stretch>
        </p:blipFill>
        <p:spPr>
          <a:xfrm>
            <a:off x="990600" y="1752600"/>
            <a:ext cx="7274563" cy="4419600"/>
          </a:xfrm>
          <a:prstGeom prst="rect">
            <a:avLst/>
          </a:prstGeom>
        </p:spPr>
      </p:pic>
      <p:cxnSp>
        <p:nvCxnSpPr>
          <p:cNvPr id="4" name="Straight Connector 3"/>
          <p:cNvCxnSpPr/>
          <p:nvPr/>
        </p:nvCxnSpPr>
        <p:spPr>
          <a:xfrm>
            <a:off x="2717799" y="2990850"/>
            <a:ext cx="1828800" cy="20955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46599" y="3200400"/>
            <a:ext cx="1930400" cy="11430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76999" y="4343400"/>
            <a:ext cx="1788164" cy="114300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83399" y="5181600"/>
            <a:ext cx="1441070" cy="954107"/>
          </a:xfrm>
          <a:prstGeom prst="rect">
            <a:avLst/>
          </a:prstGeom>
          <a:noFill/>
        </p:spPr>
        <p:txBody>
          <a:bodyPr wrap="none" rtlCol="0">
            <a:spAutoFit/>
          </a:bodyPr>
          <a:lstStyle/>
          <a:p>
            <a:pPr fontAlgn="auto">
              <a:spcBef>
                <a:spcPts val="0"/>
              </a:spcBef>
              <a:spcAft>
                <a:spcPts val="0"/>
              </a:spcAft>
            </a:pPr>
            <a:r>
              <a:rPr kumimoji="0" lang="en-US" sz="2800" b="1" dirty="0">
                <a:solidFill>
                  <a:srgbClr val="FF0000"/>
                </a:solidFill>
                <a:latin typeface="Calibri"/>
                <a:ea typeface="+mn-ea"/>
                <a:cs typeface="+mn-cs"/>
              </a:rPr>
              <a:t>Ice-free </a:t>
            </a:r>
          </a:p>
          <a:p>
            <a:pPr fontAlgn="auto">
              <a:spcBef>
                <a:spcPts val="0"/>
              </a:spcBef>
              <a:spcAft>
                <a:spcPts val="0"/>
              </a:spcAft>
            </a:pPr>
            <a:r>
              <a:rPr kumimoji="0" lang="en-US" sz="2800" b="1" dirty="0">
                <a:solidFill>
                  <a:srgbClr val="FF0000"/>
                </a:solidFill>
                <a:latin typeface="Calibri"/>
                <a:ea typeface="+mn-ea"/>
                <a:cs typeface="+mn-cs"/>
              </a:rPr>
              <a:t>in </a:t>
            </a:r>
            <a:r>
              <a:rPr kumimoji="0" lang="en-US" sz="2800" b="1" dirty="0" smtClean="0">
                <a:solidFill>
                  <a:srgbClr val="FF0000"/>
                </a:solidFill>
                <a:latin typeface="Calibri"/>
                <a:ea typeface="+mn-ea"/>
                <a:cs typeface="+mn-cs"/>
              </a:rPr>
              <a:t>2040?</a:t>
            </a:r>
            <a:endParaRPr kumimoji="0" lang="en-US" sz="2800" b="1" dirty="0">
              <a:solidFill>
                <a:srgbClr val="FF0000"/>
              </a:solidFill>
              <a:latin typeface="Calibri"/>
              <a:ea typeface="+mn-ea"/>
              <a:cs typeface="+mn-cs"/>
            </a:endParaRPr>
          </a:p>
        </p:txBody>
      </p:sp>
      <p:sp>
        <p:nvSpPr>
          <p:cNvPr id="12" name="TextBox 11"/>
          <p:cNvSpPr txBox="1"/>
          <p:nvPr/>
        </p:nvSpPr>
        <p:spPr>
          <a:xfrm>
            <a:off x="804641" y="76200"/>
            <a:ext cx="8446608" cy="954107"/>
          </a:xfrm>
          <a:prstGeom prst="rect">
            <a:avLst/>
          </a:prstGeom>
          <a:noFill/>
        </p:spPr>
        <p:txBody>
          <a:bodyPr wrap="none" rtlCol="0">
            <a:spAutoFit/>
          </a:bodyPr>
          <a:lstStyle/>
          <a:p>
            <a:pPr algn="ctr" fontAlgn="auto">
              <a:spcBef>
                <a:spcPts val="0"/>
              </a:spcBef>
              <a:spcAft>
                <a:spcPts val="0"/>
              </a:spcAft>
            </a:pPr>
            <a:r>
              <a:rPr kumimoji="0" lang="en-US" sz="2800" b="1" dirty="0" smtClean="0">
                <a:solidFill>
                  <a:prstClr val="black"/>
                </a:solidFill>
                <a:latin typeface="Calibri"/>
                <a:ea typeface="+mn-ea"/>
                <a:cs typeface="+mn-cs"/>
              </a:rPr>
              <a:t>R&amp;D</a:t>
            </a:r>
            <a:r>
              <a:rPr kumimoji="0" lang="en-US" sz="2800" b="1" dirty="0">
                <a:solidFill>
                  <a:prstClr val="black"/>
                </a:solidFill>
                <a:latin typeface="Calibri"/>
                <a:ea typeface="+mn-ea"/>
                <a:cs typeface="+mn-cs"/>
              </a:rPr>
              <a:t>: Arctic Dipole Anomaly (DA) is the major forcing </a:t>
            </a:r>
          </a:p>
          <a:p>
            <a:pPr algn="ctr" fontAlgn="auto">
              <a:spcBef>
                <a:spcPts val="0"/>
              </a:spcBef>
              <a:spcAft>
                <a:spcPts val="0"/>
              </a:spcAft>
            </a:pPr>
            <a:r>
              <a:rPr kumimoji="0" lang="en-US" sz="2800" b="1" dirty="0">
                <a:solidFill>
                  <a:prstClr val="black"/>
                </a:solidFill>
                <a:latin typeface="Calibri"/>
                <a:ea typeface="+mn-ea"/>
                <a:cs typeface="+mn-cs"/>
              </a:rPr>
              <a:t>that accelerates Arctic summer sea ice decline </a:t>
            </a:r>
          </a:p>
        </p:txBody>
      </p:sp>
      <p:sp>
        <p:nvSpPr>
          <p:cNvPr id="17" name="Rectangle 16"/>
          <p:cNvSpPr/>
          <p:nvPr/>
        </p:nvSpPr>
        <p:spPr>
          <a:xfrm>
            <a:off x="0" y="6229290"/>
            <a:ext cx="9143999" cy="707886"/>
          </a:xfrm>
          <a:prstGeom prst="rect">
            <a:avLst/>
          </a:prstGeom>
        </p:spPr>
        <p:txBody>
          <a:bodyPr wrap="square">
            <a:spAutoFit/>
          </a:bodyPr>
          <a:lstStyle/>
          <a:p>
            <a:pPr algn="ctr" fontAlgn="auto">
              <a:spcBef>
                <a:spcPts val="0"/>
              </a:spcBef>
              <a:spcAft>
                <a:spcPts val="0"/>
              </a:spcAft>
            </a:pPr>
            <a:r>
              <a:rPr kumimoji="0" lang="en-US" sz="2000" b="1" u="sng" dirty="0">
                <a:solidFill>
                  <a:srgbClr val="4BACC6">
                    <a:lumMod val="50000"/>
                  </a:srgbClr>
                </a:solidFill>
                <a:latin typeface="Calibri"/>
                <a:ea typeface="+mn-ea"/>
                <a:cs typeface="+mn-cs"/>
              </a:rPr>
              <a:t>(</a:t>
            </a:r>
            <a:r>
              <a:rPr kumimoji="0" lang="en-US" sz="2000" b="1" dirty="0">
                <a:solidFill>
                  <a:srgbClr val="FF0000"/>
                </a:solidFill>
                <a:latin typeface="Calibri"/>
                <a:ea typeface="+mn-ea"/>
                <a:cs typeface="+mn-cs"/>
              </a:rPr>
              <a:t>Beyond R&amp;D: </a:t>
            </a:r>
            <a:r>
              <a:rPr kumimoji="0" lang="en-US" sz="2000" b="1" dirty="0">
                <a:solidFill>
                  <a:prstClr val="black"/>
                </a:solidFill>
                <a:latin typeface="Calibri"/>
                <a:ea typeface="+mn-ea"/>
                <a:cs typeface="+mn-cs"/>
              </a:rPr>
              <a:t>Application to walrus, fisheries, whales, Inuit life style and </a:t>
            </a:r>
          </a:p>
          <a:p>
            <a:pPr algn="ctr" fontAlgn="auto">
              <a:spcBef>
                <a:spcPts val="0"/>
              </a:spcBef>
              <a:spcAft>
                <a:spcPts val="0"/>
              </a:spcAft>
            </a:pPr>
            <a:r>
              <a:rPr kumimoji="0" lang="en-US" sz="2000" b="1" dirty="0">
                <a:solidFill>
                  <a:prstClr val="black"/>
                </a:solidFill>
                <a:latin typeface="Calibri"/>
                <a:ea typeface="+mn-ea"/>
                <a:cs typeface="+mn-cs"/>
              </a:rPr>
              <a:t>support of new leadership of Arctic Council by U.S. in 2015-2017)</a:t>
            </a:r>
            <a:endParaRPr kumimoji="0" lang="en-US" dirty="0">
              <a:solidFill>
                <a:prstClr val="black"/>
              </a:solidFill>
              <a:latin typeface="Calibri"/>
              <a:ea typeface="+mn-ea"/>
              <a:cs typeface="+mn-cs"/>
            </a:endParaRPr>
          </a:p>
        </p:txBody>
      </p:sp>
      <p:pic>
        <p:nvPicPr>
          <p:cNvPr id="3" name="Picture 2"/>
          <p:cNvPicPr>
            <a:picLocks noChangeAspect="1"/>
          </p:cNvPicPr>
          <p:nvPr/>
        </p:nvPicPr>
        <p:blipFill>
          <a:blip r:embed="rId3" cstate="print"/>
          <a:stretch>
            <a:fillRect/>
          </a:stretch>
        </p:blipFill>
        <p:spPr>
          <a:xfrm>
            <a:off x="6121399" y="1676400"/>
            <a:ext cx="2133600" cy="2147190"/>
          </a:xfrm>
          <a:prstGeom prst="rect">
            <a:avLst/>
          </a:prstGeom>
        </p:spPr>
      </p:pic>
      <p:sp>
        <p:nvSpPr>
          <p:cNvPr id="6" name="Rectangle 5"/>
          <p:cNvSpPr/>
          <p:nvPr/>
        </p:nvSpPr>
        <p:spPr>
          <a:xfrm>
            <a:off x="152400" y="1154668"/>
            <a:ext cx="8991600" cy="646331"/>
          </a:xfrm>
          <a:prstGeom prst="rect">
            <a:avLst/>
          </a:prstGeom>
        </p:spPr>
        <p:txBody>
          <a:bodyPr wrap="square">
            <a:spAutoFit/>
          </a:bodyPr>
          <a:lstStyle/>
          <a:p>
            <a:pPr algn="ctr" fontAlgn="auto">
              <a:spcBef>
                <a:spcPts val="0"/>
              </a:spcBef>
              <a:spcAft>
                <a:spcPts val="0"/>
              </a:spcAft>
            </a:pPr>
            <a:r>
              <a:rPr kumimoji="0" lang="en-US" b="1" dirty="0">
                <a:solidFill>
                  <a:prstClr val="black"/>
                </a:solidFill>
                <a:latin typeface="Calibri"/>
                <a:ea typeface="+mn-ea"/>
                <a:cs typeface="+mn-cs"/>
              </a:rPr>
              <a:t>DA is the 2</a:t>
            </a:r>
            <a:r>
              <a:rPr kumimoji="0" lang="en-US" b="1" baseline="30000" dirty="0">
                <a:solidFill>
                  <a:prstClr val="black"/>
                </a:solidFill>
                <a:latin typeface="Calibri"/>
                <a:ea typeface="+mn-ea"/>
                <a:cs typeface="+mn-cs"/>
              </a:rPr>
              <a:t>nd</a:t>
            </a:r>
            <a:r>
              <a:rPr kumimoji="0" lang="en-US" b="1" dirty="0">
                <a:solidFill>
                  <a:prstClr val="black"/>
                </a:solidFill>
                <a:latin typeface="Calibri"/>
                <a:ea typeface="+mn-ea"/>
                <a:cs typeface="+mn-cs"/>
              </a:rPr>
              <a:t> EOF mode of Sea Level Pressure </a:t>
            </a:r>
            <a:r>
              <a:rPr kumimoji="0" lang="en-US" b="1" dirty="0" err="1">
                <a:solidFill>
                  <a:prstClr val="black"/>
                </a:solidFill>
                <a:latin typeface="Calibri"/>
                <a:ea typeface="+mn-ea"/>
                <a:cs typeface="+mn-cs"/>
              </a:rPr>
              <a:t>Anom</a:t>
            </a:r>
            <a:r>
              <a:rPr kumimoji="0" lang="en-US" b="1" dirty="0">
                <a:solidFill>
                  <a:prstClr val="black"/>
                </a:solidFill>
                <a:latin typeface="Calibri"/>
                <a:ea typeface="+mn-ea"/>
                <a:cs typeface="+mn-cs"/>
              </a:rPr>
              <a:t>. north of 70N  </a:t>
            </a:r>
            <a:r>
              <a:rPr kumimoji="0" lang="en-US" b="1" i="1" dirty="0">
                <a:solidFill>
                  <a:prstClr val="black"/>
                </a:solidFill>
                <a:latin typeface="Calibri"/>
                <a:ea typeface="+mn-ea"/>
                <a:cs typeface="+mn-cs"/>
              </a:rPr>
              <a:t>(Wang et al. 2009, 2014),</a:t>
            </a:r>
          </a:p>
          <a:p>
            <a:pPr algn="ctr" fontAlgn="auto">
              <a:spcBef>
                <a:spcPts val="0"/>
              </a:spcBef>
              <a:spcAft>
                <a:spcPts val="0"/>
              </a:spcAft>
            </a:pPr>
            <a:r>
              <a:rPr kumimoji="0" lang="en-US" b="1" i="1" dirty="0">
                <a:solidFill>
                  <a:srgbClr val="FF0000"/>
                </a:solidFill>
                <a:latin typeface="Calibri"/>
                <a:ea typeface="+mn-ea"/>
                <a:cs typeface="+mn-cs"/>
              </a:rPr>
              <a:t>(Collaborated with PMEL)</a:t>
            </a:r>
          </a:p>
        </p:txBody>
      </p:sp>
    </p:spTree>
    <p:extLst>
      <p:ext uri="{BB962C8B-B14F-4D97-AF65-F5344CB8AC3E}">
        <p14:creationId xmlns:p14="http://schemas.microsoft.com/office/powerpoint/2010/main" val="3134369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9525">
          <a:noFill/>
          <a:miter lim="800000"/>
          <a:headEnd/>
          <a:tailEnd/>
        </a:ln>
      </a:spPr>
      <a:bodyPr wrap="none" anchor="ctr">
        <a:noAutofit/>
      </a:bodyPr>
      <a:lstStyle>
        <a:defPPr>
          <a:defRPr sz="4000" dirty="0">
            <a:solidFill>
              <a:srgbClr val="FF6600"/>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9525">
          <a:noFill/>
          <a:miter lim="800000"/>
          <a:headEnd/>
          <a:tailEnd/>
        </a:ln>
      </a:spPr>
      <a:bodyPr wrap="none" anchor="ctr">
        <a:noAutofit/>
      </a:bodyPr>
      <a:lstStyle>
        <a:defPPr>
          <a:defRPr sz="4000" dirty="0">
            <a:solidFill>
              <a:srgbClr val="FF6600"/>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9525">
          <a:noFill/>
          <a:miter lim="800000"/>
          <a:headEnd/>
          <a:tailEnd/>
        </a:ln>
      </a:spPr>
      <a:bodyPr wrap="none" anchor="ctr">
        <a:noAutofit/>
      </a:bodyPr>
      <a:lstStyle>
        <a:defPPr>
          <a:defRPr sz="4000" dirty="0">
            <a:solidFill>
              <a:srgbClr val="FF6600"/>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9525">
          <a:noFill/>
          <a:miter lim="800000"/>
          <a:headEnd/>
          <a:tailEnd/>
        </a:ln>
      </a:spPr>
      <a:bodyPr wrap="none" anchor="ctr">
        <a:noAutofit/>
      </a:bodyPr>
      <a:lstStyle>
        <a:defPPr>
          <a:defRPr sz="4000" dirty="0">
            <a:solidFill>
              <a:srgbClr val="FF6600"/>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39843</TotalTime>
  <Words>2488</Words>
  <Application>Microsoft Office PowerPoint</Application>
  <PresentationFormat>On-screen Show (4:3)</PresentationFormat>
  <Paragraphs>461</Paragraphs>
  <Slides>35</Slides>
  <Notes>1</Notes>
  <HiddenSlides>0</HiddenSlides>
  <MMClips>0</MMClips>
  <ScaleCrop>false</ScaleCrop>
  <HeadingPairs>
    <vt:vector size="6" baseType="variant">
      <vt:variant>
        <vt:lpstr>Theme</vt:lpstr>
      </vt:variant>
      <vt:variant>
        <vt:i4>9</vt:i4>
      </vt:variant>
      <vt:variant>
        <vt:lpstr>Embedded OLE Servers</vt:lpstr>
      </vt:variant>
      <vt:variant>
        <vt:i4>2</vt:i4>
      </vt:variant>
      <vt:variant>
        <vt:lpstr>Slide Titles</vt:lpstr>
      </vt:variant>
      <vt:variant>
        <vt:i4>35</vt:i4>
      </vt:variant>
    </vt:vector>
  </HeadingPairs>
  <TitlesOfParts>
    <vt:vector size="46" baseType="lpstr">
      <vt:lpstr>Watermark</vt:lpstr>
      <vt:lpstr>Default Design</vt:lpstr>
      <vt:lpstr>1_Watermark</vt:lpstr>
      <vt:lpstr>1_Office Theme</vt:lpstr>
      <vt:lpstr>ホワイト</vt:lpstr>
      <vt:lpstr>3_Watermark</vt:lpstr>
      <vt:lpstr>4_Watermark</vt:lpstr>
      <vt:lpstr>2_Office Theme</vt:lpstr>
      <vt:lpstr>3_Office Theme</vt:lpstr>
      <vt:lpstr>Photo Editor Photo</vt:lpstr>
      <vt:lpstr>Image</vt:lpstr>
      <vt:lpstr>PowerPoint Presentation</vt:lpstr>
      <vt:lpstr>Arctic Climate Patterns:  Arctic Oscillation (AO, 1st mode, 66%) and Dipole Anomaly (DA, 2nd mode, 13%) </vt:lpstr>
      <vt:lpstr>PowerPoint Presentation</vt:lpstr>
      <vt:lpstr>PowerPoint Presentation</vt:lpstr>
      <vt:lpstr>IPCC models’ projection misses the rapid decline of summer sea ice!</vt:lpstr>
      <vt:lpstr>Observation (black) and IPCC models’ projections</vt:lpstr>
      <vt:lpstr>PowerPoint Presentation</vt:lpstr>
      <vt:lpstr> What is DA? Second mode of SLP of the Arctic Ocean (from 70-90N)   Wang, van der Baaren, Mysak (1995, internal report, McGill Univ) Wu, Wang, Walsh (2006, J. Climate); ,  Watanabe, Wang, Sumi, Hasumi (2006, GRL); Maslanik et al. (2007, GRL) Overland et al (2008, Tellus) Zhang et al. (2008, GRL) </vt:lpstr>
      <vt:lpstr>PowerPoint Presentation</vt:lpstr>
      <vt:lpstr>PowerPoint Presentation</vt:lpstr>
      <vt:lpstr>R2X: Impacts of diminishing summer sea ice on commercial shipping (Lei, Wang, et al. 2015 CRST)</vt:lpstr>
      <vt:lpstr>Northern Sea Route transit voyages</vt:lpstr>
      <vt:lpstr>NEP and HSR</vt:lpstr>
      <vt:lpstr>Satellite data</vt:lpstr>
      <vt:lpstr>       SIC            SIC Anomaly along NEP</vt:lpstr>
      <vt:lpstr>     SIC               SIC Anomaly along HSR</vt:lpstr>
      <vt:lpstr>Monthly mean ice concentration  from 60°E to 180°E, 1979-2012</vt:lpstr>
      <vt:lpstr>               Opening Duration (days)                 NEP              HSR</vt:lpstr>
      <vt:lpstr>1979-2011 (Julian day) for NEP</vt:lpstr>
      <vt:lpstr>Statistical correlation for NEP</vt:lpstr>
      <vt:lpstr>PowerPoint Presentation</vt:lpstr>
      <vt:lpstr>Statistical correlation for HDR</vt:lpstr>
      <vt:lpstr>NEP Ice thickness distribution (cm), 2003-2012</vt:lpstr>
      <vt:lpstr>HSR Ice thickness distribution (cm), 2003-2012</vt:lpstr>
      <vt:lpstr>Ice type distribution</vt:lpstr>
      <vt:lpstr>Open period for NEP</vt:lpstr>
      <vt:lpstr>AO/DA vs open period in NEP</vt:lpstr>
      <vt:lpstr>AO/DA vs open period in HSR</vt:lpstr>
      <vt:lpstr>Summary</vt:lpstr>
      <vt:lpstr>Future effort: Seasonal sea ice forecast using CIOM and FVCOM-ice</vt:lpstr>
      <vt:lpstr>Arctic-ICEPOM</vt:lpstr>
      <vt:lpstr>New configuration with nested fine grids in the East Siberian Sea for NOAA CPO RUSALCA Arctic project</vt:lpstr>
      <vt:lpstr>Arctic-FVCOM-ice unstructured variable grid</vt:lpstr>
      <vt:lpstr>Enlarged grid covering CAA</vt:lpstr>
      <vt:lpstr>GLERL Arctic-FVCOM-ice simulated surface ocean circulation (test run)</vt:lpstr>
    </vt:vector>
  </TitlesOfParts>
  <Company>CCSR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eiji.watanabe.iarc.060614</dc:title>
  <dc:creator>CCSR</dc:creator>
  <cp:lastModifiedBy>Sara Schultz</cp:lastModifiedBy>
  <cp:revision>489</cp:revision>
  <dcterms:created xsi:type="dcterms:W3CDTF">2005-09-21T04:37:57Z</dcterms:created>
  <dcterms:modified xsi:type="dcterms:W3CDTF">2016-05-23T20:50:52Z</dcterms:modified>
</cp:coreProperties>
</file>